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>
      <p:cViewPr varScale="1">
        <p:scale>
          <a:sx n="69" d="100"/>
          <a:sy n="69" d="100"/>
        </p:scale>
        <p:origin x="110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BC5A8-7818-472D-933C-2683C19AB4AF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A723A-CDA3-4E0A-80CB-9A8DB92E65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45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1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71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747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324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6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795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49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66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16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70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16/03/2020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7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3 Adam Smith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crescita </a:t>
            </a:r>
            <a:r>
              <a:rPr lang="it-IT" dirty="0" smtClean="0"/>
              <a:t>endogena</a:t>
            </a:r>
            <a:endParaRPr lang="it-IT" dirty="0" smtClean="0"/>
          </a:p>
          <a:p>
            <a:r>
              <a:rPr lang="it-IT" dirty="0" smtClean="0"/>
              <a:t>Alla base dello sviluppo: progresso tecnologico e accumulazione del capitale.</a:t>
            </a:r>
          </a:p>
          <a:p>
            <a:r>
              <a:rPr lang="it-IT" dirty="0" smtClean="0"/>
              <a:t>Progresso tecnologico </a:t>
            </a:r>
            <a:r>
              <a:rPr lang="it-IT" dirty="0" smtClean="0">
                <a:sym typeface="Symbol"/>
              </a:rPr>
              <a:t> divisione del lavoro (abilità, risparmio dei tempi, filosofi)</a:t>
            </a:r>
          </a:p>
          <a:p>
            <a:r>
              <a:rPr lang="it-IT" dirty="0" smtClean="0">
                <a:sym typeface="Symbol"/>
              </a:rPr>
              <a:t>Allargamento dei mercati permette di approfondire la divisione del lavoro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9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Classi sociali e reddito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Proprietari terrieri – rendita – consumi di lusso</a:t>
            </a:r>
          </a:p>
          <a:p>
            <a:pPr eaLnBrk="1" hangingPunct="1"/>
            <a:r>
              <a:rPr lang="it-IT" altLang="it-IT" dirty="0" smtClean="0"/>
              <a:t>Lavoratori – salario – è al livello di sussistenza – consumato</a:t>
            </a:r>
          </a:p>
          <a:p>
            <a:pPr eaLnBrk="1" hangingPunct="1"/>
            <a:r>
              <a:rPr lang="it-IT" altLang="it-IT" dirty="0" smtClean="0"/>
              <a:t>Capitalisti – profitto – può essere investito per accelerare lo sviluppo</a:t>
            </a:r>
          </a:p>
          <a:p>
            <a:pPr lvl="1" eaLnBrk="1" hangingPunct="1"/>
            <a:r>
              <a:rPr lang="it-IT" altLang="it-IT" dirty="0" smtClean="0"/>
              <a:t>Quadro istituzionale: concorrenza</a:t>
            </a:r>
          </a:p>
          <a:p>
            <a:pPr lvl="1" eaLnBrk="1" hangingPunct="1"/>
            <a:r>
              <a:rPr lang="it-IT" altLang="it-IT" dirty="0" smtClean="0"/>
              <a:t>Profitti facili o alti – consumi di lusso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5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8982" y="10735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circolo virtuoso del lavoro produttivo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31382" cy="3993307"/>
          </a:xfrm>
        </p:spPr>
        <p:txBody>
          <a:bodyPr/>
          <a:lstStyle/>
          <a:p>
            <a:r>
              <a:rPr lang="it-IT" dirty="0" smtClean="0"/>
              <a:t>Aumenta l’occupazione del lavoro produttivo → aumenta la produzione  → aumenta il sovrappiù </a:t>
            </a:r>
            <a:r>
              <a:rPr lang="it-IT" dirty="0"/>
              <a:t>→ </a:t>
            </a:r>
            <a:r>
              <a:rPr lang="it-IT" dirty="0" smtClean="0"/>
              <a:t>aumentano </a:t>
            </a:r>
            <a:r>
              <a:rPr lang="it-IT" dirty="0"/>
              <a:t>i </a:t>
            </a:r>
            <a:r>
              <a:rPr lang="it-IT" dirty="0" smtClean="0"/>
              <a:t>profitti → aumentano gli investimenti e l’accumulazione di capitale → aumenta l’occupazione di lavoro produttivo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88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4</a:t>
            </a:r>
            <a:r>
              <a:rPr lang="it-IT" dirty="0" smtClean="0"/>
              <a:t>: David Ricardo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Da una parte Ricardo sviluppò il modo tipico di ragionare degli economisti, dall’altra approfondì il tema dei limiti dello sviluppo.</a:t>
            </a:r>
          </a:p>
          <a:p>
            <a:r>
              <a:rPr lang="it-IT" dirty="0" smtClean="0"/>
              <a:t>Accetta la teoria della popolazione di Malthus. Il salario tende al livello della sussistenza.</a:t>
            </a:r>
          </a:p>
          <a:p>
            <a:r>
              <a:rPr lang="it-IT" dirty="0" smtClean="0"/>
              <a:t>Determinazione del sovrappiù: residuo. Ciò che resta del prodotto nazionale una volta messe da parte le sussistenze dei lavoratori.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Lo schema logico</a:t>
            </a:r>
          </a:p>
        </p:txBody>
      </p:sp>
      <p:sp>
        <p:nvSpPr>
          <p:cNvPr id="76942" name="Line 142"/>
          <p:cNvSpPr>
            <a:spLocks noChangeShapeType="1"/>
          </p:cNvSpPr>
          <p:nvPr/>
        </p:nvSpPr>
        <p:spPr bwMode="auto">
          <a:xfrm>
            <a:off x="3913189" y="3836194"/>
            <a:ext cx="0" cy="19526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3" name="Oval 143"/>
          <p:cNvSpPr>
            <a:spLocks noChangeArrowheads="1"/>
          </p:cNvSpPr>
          <p:nvPr/>
        </p:nvSpPr>
        <p:spPr bwMode="auto">
          <a:xfrm>
            <a:off x="3163889" y="2642394"/>
            <a:ext cx="1531938" cy="1163638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lordo</a:t>
            </a:r>
          </a:p>
          <a:p>
            <a:pPr defTabSz="457200"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2" name="Group 158"/>
          <p:cNvGrpSpPr>
            <a:grpSpLocks/>
          </p:cNvGrpSpPr>
          <p:nvPr/>
        </p:nvGrpSpPr>
        <p:grpSpPr bwMode="auto">
          <a:xfrm>
            <a:off x="1520827" y="2642395"/>
            <a:ext cx="1333500" cy="2786274"/>
            <a:chOff x="993" y="2046"/>
            <a:chExt cx="840" cy="1844"/>
          </a:xfrm>
        </p:grpSpPr>
        <p:sp>
          <p:nvSpPr>
            <p:cNvPr id="16409" name="Rectangle 144"/>
            <p:cNvSpPr>
              <a:spLocks noChangeArrowheads="1"/>
            </p:cNvSpPr>
            <p:nvPr/>
          </p:nvSpPr>
          <p:spPr bwMode="auto">
            <a:xfrm>
              <a:off x="993" y="2046"/>
              <a:ext cx="840" cy="184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76945" name="AutoShape 145"/>
            <p:cNvSpPr>
              <a:spLocks noChangeArrowheads="1"/>
            </p:cNvSpPr>
            <p:nvPr/>
          </p:nvSpPr>
          <p:spPr bwMode="auto">
            <a:xfrm>
              <a:off x="1076" y="2157"/>
              <a:ext cx="670" cy="41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Lavoro diretto</a:t>
              </a:r>
              <a:endParaRPr lang="it-IT" sz="1600">
                <a:solidFill>
                  <a:prstClr val="black"/>
                </a:solidFill>
              </a:endParaRPr>
            </a:p>
          </p:txBody>
        </p:sp>
        <p:sp>
          <p:nvSpPr>
            <p:cNvPr id="76946" name="AutoShape 146"/>
            <p:cNvSpPr>
              <a:spLocks noChangeArrowheads="1"/>
            </p:cNvSpPr>
            <p:nvPr/>
          </p:nvSpPr>
          <p:spPr bwMode="auto">
            <a:xfrm>
              <a:off x="1064" y="2715"/>
              <a:ext cx="726" cy="101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Lavoro indiretto (mezzi di produzione)</a:t>
              </a:r>
              <a:endParaRPr lang="it-IT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76947" name="Line 147"/>
          <p:cNvSpPr>
            <a:spLocks noChangeShapeType="1"/>
          </p:cNvSpPr>
          <p:nvPr/>
        </p:nvSpPr>
        <p:spPr bwMode="auto">
          <a:xfrm flipH="1">
            <a:off x="2392364" y="5788819"/>
            <a:ext cx="15208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8" name="Line 148"/>
          <p:cNvSpPr>
            <a:spLocks noChangeShapeType="1"/>
          </p:cNvSpPr>
          <p:nvPr/>
        </p:nvSpPr>
        <p:spPr bwMode="auto">
          <a:xfrm flipV="1">
            <a:off x="2392364" y="5428668"/>
            <a:ext cx="0" cy="35649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9" name="Oval 149"/>
          <p:cNvSpPr>
            <a:spLocks noChangeArrowheads="1"/>
          </p:cNvSpPr>
          <p:nvPr/>
        </p:nvSpPr>
        <p:spPr bwMode="auto">
          <a:xfrm>
            <a:off x="5114927" y="2745582"/>
            <a:ext cx="1444625" cy="1165225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nazionale</a:t>
            </a: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1525589" y="1756569"/>
            <a:ext cx="4313238" cy="974725"/>
            <a:chOff x="996" y="1488"/>
            <a:chExt cx="2717" cy="614"/>
          </a:xfrm>
        </p:grpSpPr>
        <p:sp>
          <p:nvSpPr>
            <p:cNvPr id="76950" name="AutoShape 150"/>
            <p:cNvSpPr>
              <a:spLocks noChangeArrowheads="1"/>
            </p:cNvSpPr>
            <p:nvPr/>
          </p:nvSpPr>
          <p:spPr bwMode="auto">
            <a:xfrm>
              <a:off x="996" y="1488"/>
              <a:ext cx="774" cy="465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Valore sussistenze</a:t>
              </a:r>
              <a:endParaRPr lang="it-IT" sz="1600">
                <a:solidFill>
                  <a:prstClr val="black"/>
                </a:solidFill>
              </a:endParaRPr>
            </a:p>
          </p:txBody>
        </p:sp>
        <p:sp>
          <p:nvSpPr>
            <p:cNvPr id="16407" name="Line 151"/>
            <p:cNvSpPr>
              <a:spLocks noChangeShapeType="1"/>
            </p:cNvSpPr>
            <p:nvPr/>
          </p:nvSpPr>
          <p:spPr bwMode="auto">
            <a:xfrm flipV="1">
              <a:off x="3713" y="1694"/>
              <a:ext cx="0" cy="4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6408" name="Line 152"/>
            <p:cNvSpPr>
              <a:spLocks noChangeShapeType="1"/>
            </p:cNvSpPr>
            <p:nvPr/>
          </p:nvSpPr>
          <p:spPr bwMode="auto">
            <a:xfrm flipH="1">
              <a:off x="1773" y="1693"/>
              <a:ext cx="193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61"/>
          <p:cNvGrpSpPr>
            <a:grpSpLocks/>
          </p:cNvGrpSpPr>
          <p:nvPr/>
        </p:nvGrpSpPr>
        <p:grpSpPr bwMode="auto">
          <a:xfrm>
            <a:off x="6586539" y="2939257"/>
            <a:ext cx="2168525" cy="796925"/>
            <a:chOff x="4184" y="2233"/>
            <a:chExt cx="1366" cy="502"/>
          </a:xfrm>
        </p:grpSpPr>
        <p:sp>
          <p:nvSpPr>
            <p:cNvPr id="16404" name="Line 153"/>
            <p:cNvSpPr>
              <a:spLocks noChangeShapeType="1"/>
            </p:cNvSpPr>
            <p:nvPr/>
          </p:nvSpPr>
          <p:spPr bwMode="auto">
            <a:xfrm>
              <a:off x="4184" y="2492"/>
              <a:ext cx="4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76954" name="Oval 154"/>
            <p:cNvSpPr>
              <a:spLocks noChangeArrowheads="1"/>
            </p:cNvSpPr>
            <p:nvPr/>
          </p:nvSpPr>
          <p:spPr bwMode="auto">
            <a:xfrm>
              <a:off x="4599" y="2233"/>
              <a:ext cx="951" cy="502"/>
            </a:xfrm>
            <a:prstGeom prst="ellipse">
              <a:avLst/>
            </a:prstGeom>
            <a:solidFill>
              <a:srgbClr val="CCFFCC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lIns="54000" rIns="54000"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Valore sovrappiù</a:t>
              </a:r>
              <a:endParaRPr lang="it-IT" sz="1600">
                <a:solidFill>
                  <a:prstClr val="black"/>
                </a:solidFill>
              </a:endParaRPr>
            </a:p>
          </p:txBody>
        </p:sp>
      </p:grpSp>
      <p:sp>
        <p:nvSpPr>
          <p:cNvPr id="76955" name="Rectangle 155"/>
          <p:cNvSpPr>
            <a:spLocks noChangeArrowheads="1"/>
          </p:cNvSpPr>
          <p:nvPr/>
        </p:nvSpPr>
        <p:spPr bwMode="auto">
          <a:xfrm flipH="1">
            <a:off x="946152" y="2466182"/>
            <a:ext cx="357187" cy="2530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sz="1600" b="1">
                <a:solidFill>
                  <a:prstClr val="black"/>
                </a:solidFill>
              </a:rPr>
              <a:t>PRODUZIONE</a:t>
            </a:r>
            <a:endParaRPr lang="it-IT" altLang="it-IT" sz="1600">
              <a:solidFill>
                <a:prstClr val="black"/>
              </a:solidFill>
            </a:endParaRPr>
          </a:p>
        </p:txBody>
      </p:sp>
      <p:sp>
        <p:nvSpPr>
          <p:cNvPr id="76957" name="Line 157"/>
          <p:cNvSpPr>
            <a:spLocks noChangeShapeType="1"/>
          </p:cNvSpPr>
          <p:nvPr/>
        </p:nvSpPr>
        <p:spPr bwMode="auto">
          <a:xfrm>
            <a:off x="2867027" y="3231357"/>
            <a:ext cx="292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59" name="Line 159"/>
          <p:cNvSpPr>
            <a:spLocks noChangeShapeType="1"/>
          </p:cNvSpPr>
          <p:nvPr/>
        </p:nvSpPr>
        <p:spPr bwMode="auto">
          <a:xfrm>
            <a:off x="4695827" y="3231357"/>
            <a:ext cx="415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65" name="Rectangle 165" descr="Pergamena"/>
          <p:cNvSpPr>
            <a:spLocks noChangeArrowheads="1"/>
          </p:cNvSpPr>
          <p:nvPr/>
        </p:nvSpPr>
        <p:spPr bwMode="auto">
          <a:xfrm>
            <a:off x="4398170" y="4213225"/>
            <a:ext cx="4376737" cy="17605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dirty="0">
                <a:solidFill>
                  <a:prstClr val="black"/>
                </a:solidFill>
              </a:rPr>
              <a:t>Sottraendo il valore delle </a:t>
            </a:r>
            <a:r>
              <a:rPr lang="it-IT" altLang="it-IT" dirty="0" smtClean="0">
                <a:solidFill>
                  <a:prstClr val="black"/>
                </a:solidFill>
              </a:rPr>
              <a:t>sussistenze dal prodotto nazionale </a:t>
            </a:r>
            <a:r>
              <a:rPr lang="it-IT" altLang="it-IT" dirty="0">
                <a:solidFill>
                  <a:prstClr val="black"/>
                </a:solidFill>
              </a:rPr>
              <a:t>abbiamo il valore del </a:t>
            </a:r>
            <a:r>
              <a:rPr lang="it-IT" altLang="it-IT" dirty="0" smtClean="0">
                <a:solidFill>
                  <a:prstClr val="black"/>
                </a:solidFill>
              </a:rPr>
              <a:t>sovrappiù.</a:t>
            </a:r>
          </a:p>
          <a:p>
            <a:pPr defTabSz="457200" eaLnBrk="1" hangingPunct="1"/>
            <a:r>
              <a:rPr lang="it-IT" altLang="it-IT" dirty="0" smtClean="0">
                <a:solidFill>
                  <a:prstClr val="black"/>
                </a:solidFill>
              </a:rPr>
              <a:t>Se il sovrappiù è investito: sviluppo</a:t>
            </a:r>
            <a:endParaRPr lang="it-IT" altLang="it-IT" dirty="0">
              <a:solidFill>
                <a:prstClr val="black"/>
              </a:solidFill>
            </a:endParaRPr>
          </a:p>
        </p:txBody>
      </p:sp>
      <p:cxnSp>
        <p:nvCxnSpPr>
          <p:cNvPr id="6" name="Connettore 2 5"/>
          <p:cNvCxnSpPr>
            <a:stCxn id="76950" idx="2"/>
            <a:endCxn id="76945" idx="0"/>
          </p:cNvCxnSpPr>
          <p:nvPr/>
        </p:nvCxnSpPr>
        <p:spPr>
          <a:xfrm>
            <a:off x="2139952" y="2494757"/>
            <a:ext cx="44451" cy="315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distribuzione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Problema più importante: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</a:t>
            </a:r>
            <a:r>
              <a:rPr lang="it-IT" dirty="0" smtClean="0"/>
              <a:t> del reddito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Investimenti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Saggio di profitto  saggio di sviluppo</a:t>
            </a:r>
          </a:p>
          <a:p>
            <a:pPr eaLnBrk="1" hangingPunct="1">
              <a:defRPr/>
            </a:pPr>
            <a:r>
              <a:rPr lang="it-IT" dirty="0">
                <a:sym typeface="Symbol" pitchFamily="18" charset="2"/>
              </a:rPr>
              <a:t>I proprietari fondiari non </a:t>
            </a:r>
            <a:r>
              <a:rPr lang="it-IT" dirty="0" smtClean="0">
                <a:sym typeface="Symbol" pitchFamily="18" charset="2"/>
              </a:rPr>
              <a:t>investono: consumi di lusso</a:t>
            </a:r>
          </a:p>
          <a:p>
            <a:pPr eaLnBrk="1" hangingPunct="1">
              <a:defRPr/>
            </a:pPr>
            <a:r>
              <a:rPr lang="it-IT" dirty="0" smtClean="0">
                <a:sym typeface="Symbol" pitchFamily="18" charset="2"/>
              </a:rPr>
              <a:t>I salariati non possono investire: redditi di sussistenza</a:t>
            </a:r>
            <a:endParaRPr lang="it-IT" dirty="0"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6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Profitti e rendite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Come si divide il sovrappiù tra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e rendita</a:t>
            </a:r>
            <a:r>
              <a:rPr lang="it-IT" dirty="0" smtClean="0"/>
              <a:t>?</a:t>
            </a:r>
          </a:p>
          <a:p>
            <a:pPr eaLnBrk="1" hangingPunct="1">
              <a:defRPr/>
            </a:pPr>
            <a:r>
              <a:rPr lang="it-IT" dirty="0" smtClean="0"/>
              <a:t>Data la torta, se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la rendita</a:t>
            </a:r>
            <a:r>
              <a:rPr lang="it-IT" dirty="0" smtClean="0"/>
              <a:t> dovrà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diminuire il profitto</a:t>
            </a:r>
            <a:r>
              <a:rPr lang="it-IT" dirty="0" smtClean="0"/>
              <a:t> e viceversa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Conflitto di interesse</a:t>
            </a:r>
            <a:r>
              <a:rPr lang="it-IT" dirty="0" smtClean="0"/>
              <a:t> tra proprietari terrieri e capitalisti</a:t>
            </a:r>
          </a:p>
          <a:p>
            <a:pPr eaLnBrk="1" hangingPunct="1">
              <a:defRPr/>
            </a:pPr>
            <a:r>
              <a:rPr lang="it-IT" dirty="0" smtClean="0"/>
              <a:t>Ricardo si schiera con i capitalisti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rendita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Reddito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differenziale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La rendita dipende dalla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scarsità delle risorse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naturali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a disposizione: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limitati e di differente qualità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più fertili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 maggior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concorrenza tra imprenditori agricoli: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differenza di prodotto</a:t>
            </a:r>
            <a:r>
              <a:rPr lang="it-IT" b="1" dirty="0" smtClean="0"/>
              <a:t> </a:t>
            </a:r>
            <a:r>
              <a:rPr lang="it-IT" dirty="0" smtClean="0"/>
              <a:t> tra i diversi terreni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rendita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meccanismo che limita 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2150"/>
            <a:ext cx="8229600" cy="416401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Sviluppo: aumenta la popolazione</a:t>
            </a:r>
          </a:p>
          <a:p>
            <a:r>
              <a:rPr lang="it-IT" dirty="0" smtClean="0"/>
              <a:t>Per sfamare la popolazione occorre coltivare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nuovi terreni</a:t>
            </a:r>
            <a:endParaRPr lang="it-IT" dirty="0"/>
          </a:p>
          <a:p>
            <a:r>
              <a:rPr lang="it-IT" dirty="0" smtClean="0"/>
              <a:t>I nuovi terreni sono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 fertili. </a:t>
            </a:r>
            <a:r>
              <a:rPr lang="it-IT" dirty="0"/>
              <a:t>Diminuisce il </a:t>
            </a:r>
            <a:r>
              <a:rPr lang="it-IT" dirty="0" smtClean="0"/>
              <a:t>sovrappiù sui nuovi terreni.</a:t>
            </a:r>
            <a:endParaRPr lang="it-IT" dirty="0"/>
          </a:p>
          <a:p>
            <a:r>
              <a:rPr lang="it-IT" dirty="0" smtClean="0"/>
              <a:t>Aumenta la differenza di prodotto tra terreni più fertili e meno fertili.</a:t>
            </a:r>
          </a:p>
          <a:p>
            <a:r>
              <a:rPr lang="it-IT" dirty="0" smtClean="0"/>
              <a:t>Aumenta la rendita e diminuisce il saggio di profitto.</a:t>
            </a:r>
          </a:p>
          <a:p>
            <a:r>
              <a:rPr lang="it-IT" dirty="0" smtClean="0"/>
              <a:t>Minore saggio di profitto=minore sviluppo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analitico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Prodotto del lavoro sul terreno meno fertile = prodotto marginale del lavoro.</a:t>
            </a:r>
          </a:p>
          <a:p>
            <a:r>
              <a:rPr lang="it-IT" dirty="0" smtClean="0"/>
              <a:t>Il prodotto marginale meno i costi (sussistenze dei lavoratori)= profitto</a:t>
            </a:r>
          </a:p>
          <a:p>
            <a:r>
              <a:rPr lang="it-IT" dirty="0" smtClean="0"/>
              <a:t>Profitto/sussistenze= saggio di profitto</a:t>
            </a:r>
          </a:p>
          <a:p>
            <a:r>
              <a:rPr lang="it-IT" dirty="0" smtClean="0"/>
              <a:t>Differenza tra prodotto medio e prodotto marginale =rendita</a:t>
            </a:r>
          </a:p>
          <a:p>
            <a:r>
              <a:rPr lang="it-IT" dirty="0" smtClean="0"/>
              <a:t>Mano a mano che sono coltivati terreni meno fertili diminuisce il prodotto marginale = diminuisce il saggio di profitto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A7E720-EA65-4C06-B728-6C91BBAC416E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grafico </a:t>
            </a:r>
            <a:r>
              <a:rPr lang="it-IT" smtClean="0"/>
              <a:t>del modello</a:t>
            </a:r>
            <a:endParaRPr lang="it-IT" dirty="0" smtClean="0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790825" y="2062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019223"/>
              </p:ext>
            </p:extLst>
          </p:nvPr>
        </p:nvGraphicFramePr>
        <p:xfrm>
          <a:off x="209550" y="1581150"/>
          <a:ext cx="5791200" cy="444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4" imgW="3962520" imgH="2743200" progId="Word.Picture.8">
                  <p:embed/>
                </p:oleObj>
              </mc:Choice>
              <mc:Fallback>
                <p:oleObj r:id="rId4" imgW="3962520" imgH="2743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" y="1581150"/>
                        <a:ext cx="5791200" cy="444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5819775" y="1581150"/>
            <a:ext cx="2867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PnATN0=prodotto totale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WCTn0=costi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PmaBCW</a:t>
            </a:r>
            <a:r>
              <a:rPr lang="it-IT" dirty="0">
                <a:solidFill>
                  <a:prstClr val="black"/>
                </a:solidFill>
              </a:rPr>
              <a:t>= profitti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PmaW</a:t>
            </a:r>
            <a:r>
              <a:rPr lang="it-IT" dirty="0">
                <a:solidFill>
                  <a:prstClr val="black"/>
                </a:solidFill>
              </a:rPr>
              <a:t>/W0= saggio del profitto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PnABPma</a:t>
            </a:r>
            <a:r>
              <a:rPr lang="it-IT" dirty="0">
                <a:solidFill>
                  <a:prstClr val="black"/>
                </a:solidFill>
              </a:rPr>
              <a:t> = rendite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98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75719" y="1468349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600" dirty="0" smtClean="0"/>
              <a:t>2. Adam Smith. Il meccanismo dello sviluppo e del benessere nell’economia di mercato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96697"/>
            <a:ext cx="8229600" cy="325170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Indice del benessere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prodotto nazionale pro-capite. </a:t>
            </a:r>
            <a:r>
              <a:rPr lang="it-IT" dirty="0" smtClean="0"/>
              <a:t>Se cresce il prodotto nazionale pro-capite si ha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</a:t>
            </a:r>
            <a:endParaRPr lang="it-IT" dirty="0" smtClean="0"/>
          </a:p>
          <a:p>
            <a:pPr eaLnBrk="1" hangingPunct="1">
              <a:defRPr/>
            </a:pPr>
            <a:r>
              <a:rPr lang="it-IT" dirty="0" smtClean="0"/>
              <a:t>Quanto delle “cose necessarie o comode” ciascuno può in media consumare</a:t>
            </a:r>
          </a:p>
          <a:p>
            <a:pPr eaLnBrk="1" hangingPunct="1">
              <a:defRPr/>
            </a:pPr>
            <a:r>
              <a:rPr lang="it-IT" dirty="0" smtClean="0"/>
              <a:t>Il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dirty="0" smtClean="0"/>
              <a:t> permette di aumentare nel tempo il benessere –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ben utilizzato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mtClean="0"/>
              <a:t>Sintesi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mtClean="0"/>
              <a:t>1. Problema che cosa determina la crescita? L’accumulazione del capitale</a:t>
            </a:r>
          </a:p>
          <a:p>
            <a:r>
              <a:rPr lang="it-IT" smtClean="0"/>
              <a:t>2.L’accumulazione del capitale dipende dall’investimento dei profitti: più alto il saggio di profitto più veloce l’accumulazione</a:t>
            </a:r>
          </a:p>
          <a:p>
            <a:r>
              <a:rPr lang="it-IT" smtClean="0"/>
              <a:t>3. Profitti=prodotto meno costi</a:t>
            </a:r>
          </a:p>
          <a:p>
            <a:r>
              <a:rPr lang="it-IT" smtClean="0"/>
              <a:t>4 Importanza della distribuzione</a:t>
            </a:r>
          </a:p>
          <a:p>
            <a:pPr lvl="1"/>
            <a:r>
              <a:rPr lang="it-IT" smtClean="0"/>
              <a:t>A. Relazione inversa tra profitti e salari</a:t>
            </a:r>
          </a:p>
          <a:p>
            <a:pPr lvl="1"/>
            <a:r>
              <a:rPr lang="it-IT" smtClean="0"/>
              <a:t>B. relazione diretta con la produttività del lavoro (e inversa con la rendita)	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001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Come cresce la ricchezza?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8973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Due cause: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1. Aumento della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produttività del lavoro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mtClean="0"/>
              <a:t>“l’arte, la destrezza e l’intelligenza con cui si esercita il lavoro”: dipendono dalla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divisione del 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2. L’aumento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dell’occupazione del lavoro produttivo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mtClean="0"/>
              <a:t>Dipende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dall’accumulazione di 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divisione del lavoro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400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Divisione “orizzontale”: mestieri e professioni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Divisione “verticale”: diverse mansioni nella stessa industria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divisione  verticale</a:t>
            </a:r>
            <a:r>
              <a:rPr lang="it-IT" sz="2400" dirty="0" smtClean="0"/>
              <a:t> è la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principale causa</a:t>
            </a:r>
            <a:r>
              <a:rPr lang="it-IT" sz="2400" dirty="0" smtClean="0"/>
              <a:t> dell’aumento della </a:t>
            </a:r>
            <a:r>
              <a:rPr lang="it-IT" sz="2400" smtClean="0"/>
              <a:t>produttività del </a:t>
            </a:r>
            <a:r>
              <a:rPr lang="it-IT" sz="2400" dirty="0" smtClean="0"/>
              <a:t>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La fabbrica di spilli: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Operaio isolato: 20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10 operai che si dividono il lavoro: 48.000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Produttività media: 48.000/10=4.800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La produttività aumenta di 4.800/20 volte=240 volte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smtClean="0"/>
              <a:t>Gli effetti della divisione del lavoro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9751"/>
            <a:ext cx="8229600" cy="43647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1. Aumento dell’abilità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2. Risparmio di tempo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3. Introduzione delle macchine (movimenti semplici) e ingegneri («filosofi»)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La divisione del lavoro dipende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dall’ampiezza dei mercati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Se il mercato è </a:t>
            </a:r>
            <a:r>
              <a:rPr lang="it-IT" sz="2400" dirty="0" smtClean="0"/>
              <a:t>ristretto </a:t>
            </a:r>
            <a:r>
              <a:rPr lang="it-IT" sz="2400" dirty="0" smtClean="0">
                <a:sym typeface="Symbol"/>
              </a:rPr>
              <a:t></a:t>
            </a:r>
            <a:r>
              <a:rPr lang="it-IT" sz="2400" dirty="0" smtClean="0"/>
              <a:t> </a:t>
            </a:r>
            <a:r>
              <a:rPr lang="it-IT" sz="2400" dirty="0"/>
              <a:t>sovrapproduzione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Se si allargano i mercati (infrastrutture, eliminazione delle barriere doganali ecc.) si amplia la domanda e si può allargare la divisione del lavoro. Il lavoro diviene più produttivo e si ha crescita economica.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benessere e lo sviluppo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175" y="1745810"/>
            <a:ext cx="7770813" cy="43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Aumenta la produttività del lavoro aumenta la ricchezza per i singoli e per la società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 smtClean="0"/>
              <a:t>Y= prodotto nazionale; N=popolazione; L= Lavoro produttivo, </a:t>
            </a:r>
            <a:r>
              <a:rPr lang="it-IT" sz="2800" b="1" i="1" dirty="0" smtClean="0">
                <a:latin typeface="Symbol" pitchFamily="18" charset="2"/>
              </a:rPr>
              <a:t>p</a:t>
            </a:r>
            <a:r>
              <a:rPr lang="it-IT" sz="2800" b="1" i="1" dirty="0" smtClean="0"/>
              <a:t>=produttività del lavoro </a:t>
            </a:r>
            <a:r>
              <a:rPr lang="it-IT" sz="28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b="1" i="1" dirty="0" smtClean="0"/>
              <a:t>Y=</a:t>
            </a:r>
            <a:r>
              <a:rPr lang="it-IT" b="1" i="1" dirty="0" smtClean="0">
                <a:sym typeface="Symbol" pitchFamily="18" charset="2"/>
              </a:rPr>
              <a:t>L</a:t>
            </a:r>
            <a:endParaRPr lang="it-IT" sz="2400" b="1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 smtClean="0"/>
              <a:t>Reddito pro capite = Y/N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it-IT" sz="2400" dirty="0" smtClean="0"/>
              <a:t>Se</a:t>
            </a:r>
            <a:r>
              <a:rPr lang="it-IT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 </a:t>
            </a:r>
            <a:r>
              <a:rPr lang="it-IT" sz="36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p</a:t>
            </a:r>
            <a:r>
              <a:rPr lang="it-IT" sz="36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</a:t>
            </a:r>
            <a:r>
              <a:rPr lang="it-IT" sz="2800" dirty="0" smtClean="0">
                <a:sym typeface="Symbol" pitchFamily="18" charset="2"/>
              </a:rPr>
              <a:t> allora 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Y/N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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ymbol" pitchFamily="18" charset="2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Il processo di sviluppo si autoalimenta (crescita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endogena</a:t>
            </a:r>
            <a:r>
              <a:rPr lang="it-IT" sz="2800" dirty="0" smtClean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5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circolo virtuoso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176463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7" name="Rectangle 12"/>
          <p:cNvSpPr>
            <a:spLocks noChangeArrowheads="1"/>
          </p:cNvSpPr>
          <p:nvPr/>
        </p:nvSpPr>
        <p:spPr bwMode="auto">
          <a:xfrm>
            <a:off x="5654675" y="2514600"/>
            <a:ext cx="31035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8" name="Rectangle 14"/>
          <p:cNvSpPr>
            <a:spLocks noChangeArrowheads="1"/>
          </p:cNvSpPr>
          <p:nvPr/>
        </p:nvSpPr>
        <p:spPr bwMode="auto">
          <a:xfrm>
            <a:off x="8488363" y="2582863"/>
            <a:ext cx="200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/>
            <a:r>
              <a:rPr lang="it-IT" altLang="it-IT" sz="2200" b="1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it-IT" altLang="it-IT">
              <a:solidFill>
                <a:prstClr val="white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900113" y="1844675"/>
            <a:ext cx="78486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 sz="2800">
                <a:solidFill>
                  <a:srgbClr val="000000"/>
                </a:solidFill>
              </a:rPr>
              <a:t>Ampliamento del mercato</a:t>
            </a:r>
            <a:r>
              <a:rPr lang="it-IT" altLang="it-IT" sz="2800">
                <a:solidFill>
                  <a:srgbClr val="000000"/>
                </a:solidFill>
                <a:sym typeface="Symbol" pitchFamily="18" charset="2"/>
              </a:rPr>
              <a:t>aumenta la divisione del lavoro cresce la produttività cresce il reddito pro-capite aumenta la domanda  si amplia il mercato</a:t>
            </a:r>
            <a:endParaRPr lang="it-IT" altLang="it-IT" sz="2800">
              <a:solidFill>
                <a:prstClr val="white"/>
              </a:solidFill>
            </a:endParaRP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3500438" y="4267200"/>
            <a:ext cx="2192337" cy="960438"/>
            <a:chOff x="2205" y="2688"/>
            <a:chExt cx="1381" cy="605"/>
          </a:xfrm>
        </p:grpSpPr>
        <p:sp>
          <p:nvSpPr>
            <p:cNvPr id="18481" name="Freeform 42"/>
            <p:cNvSpPr>
              <a:spLocks/>
            </p:cNvSpPr>
            <p:nvPr/>
          </p:nvSpPr>
          <p:spPr bwMode="auto">
            <a:xfrm>
              <a:off x="2205" y="2963"/>
              <a:ext cx="1331" cy="330"/>
            </a:xfrm>
            <a:custGeom>
              <a:avLst/>
              <a:gdLst>
                <a:gd name="T0" fmla="*/ 50 w 2663"/>
                <a:gd name="T1" fmla="*/ 0 h 660"/>
                <a:gd name="T2" fmla="*/ 39 w 2663"/>
                <a:gd name="T3" fmla="*/ 3 h 660"/>
                <a:gd name="T4" fmla="*/ 29 w 2663"/>
                <a:gd name="T5" fmla="*/ 7 h 660"/>
                <a:gd name="T6" fmla="*/ 20 w 2663"/>
                <a:gd name="T7" fmla="*/ 13 h 660"/>
                <a:gd name="T8" fmla="*/ 12 w 2663"/>
                <a:gd name="T9" fmla="*/ 20 h 660"/>
                <a:gd name="T10" fmla="*/ 6 w 2663"/>
                <a:gd name="T11" fmla="*/ 28 h 660"/>
                <a:gd name="T12" fmla="*/ 2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0 w 2663"/>
                <a:gd name="T19" fmla="*/ 286 h 660"/>
                <a:gd name="T20" fmla="*/ 4 w 2663"/>
                <a:gd name="T21" fmla="*/ 297 h 660"/>
                <a:gd name="T22" fmla="*/ 9 w 2663"/>
                <a:gd name="T23" fmla="*/ 306 h 660"/>
                <a:gd name="T24" fmla="*/ 16 w 2663"/>
                <a:gd name="T25" fmla="*/ 314 h 660"/>
                <a:gd name="T26" fmla="*/ 24 w 2663"/>
                <a:gd name="T27" fmla="*/ 320 h 660"/>
                <a:gd name="T28" fmla="*/ 34 w 2663"/>
                <a:gd name="T29" fmla="*/ 326 h 660"/>
                <a:gd name="T30" fmla="*/ 45 w 2663"/>
                <a:gd name="T31" fmla="*/ 329 h 660"/>
                <a:gd name="T32" fmla="*/ 56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2 w 2663"/>
                <a:gd name="T39" fmla="*/ 323 h 660"/>
                <a:gd name="T40" fmla="*/ 1311 w 2663"/>
                <a:gd name="T41" fmla="*/ 317 h 660"/>
                <a:gd name="T42" fmla="*/ 1318 w 2663"/>
                <a:gd name="T43" fmla="*/ 311 h 660"/>
                <a:gd name="T44" fmla="*/ 1324 w 2663"/>
                <a:gd name="T45" fmla="*/ 302 h 660"/>
                <a:gd name="T46" fmla="*/ 1329 w 2663"/>
                <a:gd name="T47" fmla="*/ 292 h 660"/>
                <a:gd name="T48" fmla="*/ 1331 w 2663"/>
                <a:gd name="T49" fmla="*/ 281 h 660"/>
                <a:gd name="T50" fmla="*/ 1331 w 2663"/>
                <a:gd name="T51" fmla="*/ 55 h 660"/>
                <a:gd name="T52" fmla="*/ 1330 w 2663"/>
                <a:gd name="T53" fmla="*/ 44 h 660"/>
                <a:gd name="T54" fmla="*/ 1327 w 2663"/>
                <a:gd name="T55" fmla="*/ 34 h 660"/>
                <a:gd name="T56" fmla="*/ 1321 w 2663"/>
                <a:gd name="T57" fmla="*/ 24 h 660"/>
                <a:gd name="T58" fmla="*/ 1315 w 2663"/>
                <a:gd name="T59" fmla="*/ 15 h 660"/>
                <a:gd name="T60" fmla="*/ 1306 w 2663"/>
                <a:gd name="T61" fmla="*/ 10 h 660"/>
                <a:gd name="T62" fmla="*/ 1297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2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9" y="67"/>
                  </a:lnTo>
                  <a:lnTo>
                    <a:pt x="5" y="77"/>
                  </a:lnTo>
                  <a:lnTo>
                    <a:pt x="1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1" y="572"/>
                  </a:lnTo>
                  <a:lnTo>
                    <a:pt x="5" y="583"/>
                  </a:lnTo>
                  <a:lnTo>
                    <a:pt x="9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8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2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5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8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3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1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5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2" name="Freeform 43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3" name="Freeform 44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4" name="Rectangle 45"/>
            <p:cNvSpPr>
              <a:spLocks noChangeArrowheads="1"/>
            </p:cNvSpPr>
            <p:nvPr/>
          </p:nvSpPr>
          <p:spPr bwMode="auto">
            <a:xfrm>
              <a:off x="2517" y="2963"/>
              <a:ext cx="94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Divisione del lavoro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5" name="Rectangle 46"/>
            <p:cNvSpPr>
              <a:spLocks noChangeArrowheads="1"/>
            </p:cNvSpPr>
            <p:nvPr/>
          </p:nvSpPr>
          <p:spPr bwMode="auto">
            <a:xfrm>
              <a:off x="3445" y="2980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6" name="Freeform 58"/>
            <p:cNvSpPr>
              <a:spLocks noEditPoints="1"/>
            </p:cNvSpPr>
            <p:nvPr/>
          </p:nvSpPr>
          <p:spPr bwMode="auto">
            <a:xfrm>
              <a:off x="2861" y="2688"/>
              <a:ext cx="83" cy="213"/>
            </a:xfrm>
            <a:custGeom>
              <a:avLst/>
              <a:gdLst>
                <a:gd name="T0" fmla="*/ 47 w 167"/>
                <a:gd name="T1" fmla="*/ 0 h 427"/>
                <a:gd name="T2" fmla="*/ 47 w 167"/>
                <a:gd name="T3" fmla="*/ 140 h 427"/>
                <a:gd name="T4" fmla="*/ 35 w 167"/>
                <a:gd name="T5" fmla="*/ 140 h 427"/>
                <a:gd name="T6" fmla="*/ 35 w 167"/>
                <a:gd name="T7" fmla="*/ 0 h 427"/>
                <a:gd name="T8" fmla="*/ 47 w 167"/>
                <a:gd name="T9" fmla="*/ 0 h 427"/>
                <a:gd name="T10" fmla="*/ 83 w 167"/>
                <a:gd name="T11" fmla="*/ 132 h 427"/>
                <a:gd name="T12" fmla="*/ 41 w 167"/>
                <a:gd name="T13" fmla="*/ 213 h 427"/>
                <a:gd name="T14" fmla="*/ 0 w 167"/>
                <a:gd name="T15" fmla="*/ 132 h 427"/>
                <a:gd name="T16" fmla="*/ 83 w 167"/>
                <a:gd name="T17" fmla="*/ 132 h 4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"/>
                <a:gd name="T28" fmla="*/ 0 h 427"/>
                <a:gd name="T29" fmla="*/ 167 w 167"/>
                <a:gd name="T30" fmla="*/ 427 h 4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" h="427">
                  <a:moveTo>
                    <a:pt x="95" y="0"/>
                  </a:moveTo>
                  <a:lnTo>
                    <a:pt x="95" y="280"/>
                  </a:lnTo>
                  <a:lnTo>
                    <a:pt x="71" y="280"/>
                  </a:lnTo>
                  <a:lnTo>
                    <a:pt x="71" y="0"/>
                  </a:lnTo>
                  <a:lnTo>
                    <a:pt x="95" y="0"/>
                  </a:lnTo>
                  <a:close/>
                  <a:moveTo>
                    <a:pt x="167" y="264"/>
                  </a:moveTo>
                  <a:lnTo>
                    <a:pt x="83" y="427"/>
                  </a:lnTo>
                  <a:lnTo>
                    <a:pt x="0" y="264"/>
                  </a:lnTo>
                  <a:lnTo>
                    <a:pt x="167" y="26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036888" y="3741738"/>
            <a:ext cx="2700337" cy="603250"/>
            <a:chOff x="1913" y="2357"/>
            <a:chExt cx="1701" cy="380"/>
          </a:xfrm>
        </p:grpSpPr>
        <p:sp>
          <p:nvSpPr>
            <p:cNvPr id="18475" name="Freeform 37"/>
            <p:cNvSpPr>
              <a:spLocks/>
            </p:cNvSpPr>
            <p:nvPr/>
          </p:nvSpPr>
          <p:spPr bwMode="auto">
            <a:xfrm>
              <a:off x="2177" y="2406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8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8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0 w 2774"/>
                <a:gd name="T45" fmla="*/ 301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3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5"/>
                  </a:lnTo>
                  <a:lnTo>
                    <a:pt x="67" y="7"/>
                  </a:lnTo>
                  <a:lnTo>
                    <a:pt x="57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6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7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2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7" y="647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7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0" y="602"/>
                  </a:lnTo>
                  <a:lnTo>
                    <a:pt x="2766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7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6" y="66"/>
                  </a:lnTo>
                  <a:lnTo>
                    <a:pt x="2760" y="56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7"/>
                  </a:lnTo>
                  <a:lnTo>
                    <a:pt x="2697" y="5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6" name="Freeform 38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7" name="Freeform 39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8" name="Rectangle 40"/>
            <p:cNvSpPr>
              <a:spLocks noChangeArrowheads="1"/>
            </p:cNvSpPr>
            <p:nvPr/>
          </p:nvSpPr>
          <p:spPr bwMode="auto">
            <a:xfrm>
              <a:off x="2490" y="2407"/>
              <a:ext cx="103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Ampiezza dei mercati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9" name="Rectangle 41"/>
            <p:cNvSpPr>
              <a:spLocks noChangeArrowheads="1"/>
            </p:cNvSpPr>
            <p:nvPr/>
          </p:nvSpPr>
          <p:spPr bwMode="auto">
            <a:xfrm>
              <a:off x="3514" y="2424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0" name="Freeform 59"/>
            <p:cNvSpPr>
              <a:spLocks noEditPoints="1"/>
            </p:cNvSpPr>
            <p:nvPr/>
          </p:nvSpPr>
          <p:spPr bwMode="auto">
            <a:xfrm>
              <a:off x="1913" y="2536"/>
              <a:ext cx="314" cy="92"/>
            </a:xfrm>
            <a:custGeom>
              <a:avLst/>
              <a:gdLst>
                <a:gd name="T0" fmla="*/ 0 w 626"/>
                <a:gd name="T1" fmla="*/ 36 h 183"/>
                <a:gd name="T2" fmla="*/ 231 w 626"/>
                <a:gd name="T3" fmla="*/ 36 h 183"/>
                <a:gd name="T4" fmla="*/ 231 w 626"/>
                <a:gd name="T5" fmla="*/ 55 h 183"/>
                <a:gd name="T6" fmla="*/ 0 w 626"/>
                <a:gd name="T7" fmla="*/ 55 h 183"/>
                <a:gd name="T8" fmla="*/ 0 w 626"/>
                <a:gd name="T9" fmla="*/ 36 h 183"/>
                <a:gd name="T10" fmla="*/ 221 w 626"/>
                <a:gd name="T11" fmla="*/ 0 h 183"/>
                <a:gd name="T12" fmla="*/ 314 w 626"/>
                <a:gd name="T13" fmla="*/ 46 h 183"/>
                <a:gd name="T14" fmla="*/ 221 w 626"/>
                <a:gd name="T15" fmla="*/ 92 h 183"/>
                <a:gd name="T16" fmla="*/ 221 w 626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6"/>
                <a:gd name="T28" fmla="*/ 0 h 183"/>
                <a:gd name="T29" fmla="*/ 626 w 626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6" h="183">
                  <a:moveTo>
                    <a:pt x="0" y="72"/>
                  </a:moveTo>
                  <a:lnTo>
                    <a:pt x="460" y="72"/>
                  </a:lnTo>
                  <a:lnTo>
                    <a:pt x="460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440" y="0"/>
                  </a:moveTo>
                  <a:lnTo>
                    <a:pt x="626" y="91"/>
                  </a:lnTo>
                  <a:lnTo>
                    <a:pt x="440" y="1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17550" y="3706813"/>
            <a:ext cx="2368550" cy="893762"/>
            <a:chOff x="434" y="2579"/>
            <a:chExt cx="1492" cy="563"/>
          </a:xfrm>
        </p:grpSpPr>
        <p:sp>
          <p:nvSpPr>
            <p:cNvPr id="18468" name="Freeform 60"/>
            <p:cNvSpPr>
              <a:spLocks/>
            </p:cNvSpPr>
            <p:nvPr/>
          </p:nvSpPr>
          <p:spPr bwMode="auto">
            <a:xfrm>
              <a:off x="434" y="2628"/>
              <a:ext cx="1443" cy="514"/>
            </a:xfrm>
            <a:custGeom>
              <a:avLst/>
              <a:gdLst>
                <a:gd name="T0" fmla="*/ 78 w 2885"/>
                <a:gd name="T1" fmla="*/ 0 h 1027"/>
                <a:gd name="T2" fmla="*/ 61 w 2885"/>
                <a:gd name="T3" fmla="*/ 4 h 1027"/>
                <a:gd name="T4" fmla="*/ 46 w 2885"/>
                <a:gd name="T5" fmla="*/ 11 h 1027"/>
                <a:gd name="T6" fmla="*/ 32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8 w 2885"/>
                <a:gd name="T27" fmla="*/ 499 h 1027"/>
                <a:gd name="T28" fmla="*/ 53 w 2885"/>
                <a:gd name="T29" fmla="*/ 507 h 1027"/>
                <a:gd name="T30" fmla="*/ 70 w 2885"/>
                <a:gd name="T31" fmla="*/ 512 h 1027"/>
                <a:gd name="T32" fmla="*/ 86 w 2885"/>
                <a:gd name="T33" fmla="*/ 514 h 1027"/>
                <a:gd name="T34" fmla="*/ 1366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2 h 1027"/>
                <a:gd name="T44" fmla="*/ 1433 w 2885"/>
                <a:gd name="T45" fmla="*/ 469 h 1027"/>
                <a:gd name="T46" fmla="*/ 1439 w 2885"/>
                <a:gd name="T47" fmla="*/ 453 h 1027"/>
                <a:gd name="T48" fmla="*/ 1443 w 2885"/>
                <a:gd name="T49" fmla="*/ 436 h 1027"/>
                <a:gd name="T50" fmla="*/ 1443 w 2885"/>
                <a:gd name="T51" fmla="*/ 85 h 1027"/>
                <a:gd name="T52" fmla="*/ 1441 w 2885"/>
                <a:gd name="T53" fmla="*/ 69 h 1027"/>
                <a:gd name="T54" fmla="*/ 1436 w 2885"/>
                <a:gd name="T55" fmla="*/ 52 h 1027"/>
                <a:gd name="T56" fmla="*/ 1428 w 2885"/>
                <a:gd name="T57" fmla="*/ 37 h 1027"/>
                <a:gd name="T58" fmla="*/ 1418 w 2885"/>
                <a:gd name="T59" fmla="*/ 25 h 1027"/>
                <a:gd name="T60" fmla="*/ 1405 w 2885"/>
                <a:gd name="T61" fmla="*/ 15 h 1027"/>
                <a:gd name="T62" fmla="*/ 1390 w 2885"/>
                <a:gd name="T63" fmla="*/ 7 h 1027"/>
                <a:gd name="T64" fmla="*/ 1375 w 2885"/>
                <a:gd name="T65" fmla="*/ 2 h 1027"/>
                <a:gd name="T66" fmla="*/ 1357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7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1" y="50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2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1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4"/>
                  </a:lnTo>
                  <a:lnTo>
                    <a:pt x="51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3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3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4"/>
                  </a:lnTo>
                  <a:lnTo>
                    <a:pt x="2856" y="951"/>
                  </a:lnTo>
                  <a:lnTo>
                    <a:pt x="2865" y="937"/>
                  </a:lnTo>
                  <a:lnTo>
                    <a:pt x="2871" y="921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2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5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0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7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9" name="Freeform 61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0" name="Freeform 62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1" name="Rectangle 63"/>
            <p:cNvSpPr>
              <a:spLocks noChangeArrowheads="1"/>
            </p:cNvSpPr>
            <p:nvPr/>
          </p:nvSpPr>
          <p:spPr bwMode="auto">
            <a:xfrm>
              <a:off x="734" y="2633"/>
              <a:ext cx="10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Condizioni: sicurezza,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2" name="Rectangle 64"/>
            <p:cNvSpPr>
              <a:spLocks noChangeArrowheads="1"/>
            </p:cNvSpPr>
            <p:nvPr/>
          </p:nvSpPr>
          <p:spPr bwMode="auto">
            <a:xfrm>
              <a:off x="664" y="2765"/>
              <a:ext cx="123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infrastrutture, abolizione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3" name="Rectangle 65"/>
            <p:cNvSpPr>
              <a:spLocks noChangeArrowheads="1"/>
            </p:cNvSpPr>
            <p:nvPr/>
          </p:nvSpPr>
          <p:spPr bwMode="auto">
            <a:xfrm>
              <a:off x="1026" y="2900"/>
              <a:ext cx="43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dazi, ecc.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4" name="Rectangle 66"/>
            <p:cNvSpPr>
              <a:spLocks noChangeArrowheads="1"/>
            </p:cNvSpPr>
            <p:nvPr/>
          </p:nvSpPr>
          <p:spPr bwMode="auto">
            <a:xfrm>
              <a:off x="1455" y="2900"/>
              <a:ext cx="2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722938" y="4638675"/>
            <a:ext cx="1571625" cy="639763"/>
            <a:chOff x="3605" y="2922"/>
            <a:chExt cx="990" cy="403"/>
          </a:xfrm>
        </p:grpSpPr>
        <p:sp>
          <p:nvSpPr>
            <p:cNvPr id="18461" name="Freeform 47"/>
            <p:cNvSpPr>
              <a:spLocks/>
            </p:cNvSpPr>
            <p:nvPr/>
          </p:nvSpPr>
          <p:spPr bwMode="auto">
            <a:xfrm>
              <a:off x="3796" y="2971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0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7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1 h 708"/>
                <a:gd name="T38" fmla="*/ 719 w 1498"/>
                <a:gd name="T39" fmla="*/ 348 h 708"/>
                <a:gd name="T40" fmla="*/ 728 w 1498"/>
                <a:gd name="T41" fmla="*/ 341 h 708"/>
                <a:gd name="T42" fmla="*/ 735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1" y="14"/>
                  </a:lnTo>
                  <a:lnTo>
                    <a:pt x="54" y="19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4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7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1" y="695"/>
                  </a:lnTo>
                  <a:lnTo>
                    <a:pt x="73" y="699"/>
                  </a:lnTo>
                  <a:lnTo>
                    <a:pt x="83" y="702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2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0" y="665"/>
                  </a:lnTo>
                  <a:lnTo>
                    <a:pt x="1478" y="657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4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0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19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2" name="Freeform 48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3" name="Freeform 49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4" name="Rectangle 50"/>
            <p:cNvSpPr>
              <a:spLocks noChangeArrowheads="1"/>
            </p:cNvSpPr>
            <p:nvPr/>
          </p:nvSpPr>
          <p:spPr bwMode="auto">
            <a:xfrm>
              <a:off x="4193" y="2968"/>
              <a:ext cx="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5" name="Rectangle 51"/>
            <p:cNvSpPr>
              <a:spLocks noChangeArrowheads="1"/>
            </p:cNvSpPr>
            <p:nvPr/>
          </p:nvSpPr>
          <p:spPr bwMode="auto">
            <a:xfrm>
              <a:off x="4244" y="2980"/>
              <a:ext cx="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 i="1">
                  <a:solidFill>
                    <a:srgbClr val="000000"/>
                  </a:solidFill>
                </a:rPr>
                <a:t>L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6" name="Rectangle 52"/>
            <p:cNvSpPr>
              <a:spLocks noChangeArrowheads="1"/>
            </p:cNvSpPr>
            <p:nvPr/>
          </p:nvSpPr>
          <p:spPr bwMode="auto">
            <a:xfrm>
              <a:off x="4308" y="299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 i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7" name="Freeform 67"/>
            <p:cNvSpPr>
              <a:spLocks noEditPoints="1"/>
            </p:cNvSpPr>
            <p:nvPr/>
          </p:nvSpPr>
          <p:spPr bwMode="auto">
            <a:xfrm>
              <a:off x="3605" y="3021"/>
              <a:ext cx="223" cy="92"/>
            </a:xfrm>
            <a:custGeom>
              <a:avLst/>
              <a:gdLst>
                <a:gd name="T0" fmla="*/ 0 w 445"/>
                <a:gd name="T1" fmla="*/ 37 h 184"/>
                <a:gd name="T2" fmla="*/ 140 w 445"/>
                <a:gd name="T3" fmla="*/ 37 h 184"/>
                <a:gd name="T4" fmla="*/ 140 w 445"/>
                <a:gd name="T5" fmla="*/ 54 h 184"/>
                <a:gd name="T6" fmla="*/ 0 w 445"/>
                <a:gd name="T7" fmla="*/ 54 h 184"/>
                <a:gd name="T8" fmla="*/ 0 w 445"/>
                <a:gd name="T9" fmla="*/ 37 h 184"/>
                <a:gd name="T10" fmla="*/ 130 w 445"/>
                <a:gd name="T11" fmla="*/ 0 h 184"/>
                <a:gd name="T12" fmla="*/ 223 w 445"/>
                <a:gd name="T13" fmla="*/ 46 h 184"/>
                <a:gd name="T14" fmla="*/ 130 w 445"/>
                <a:gd name="T15" fmla="*/ 92 h 184"/>
                <a:gd name="T16" fmla="*/ 130 w 445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5"/>
                <a:gd name="T28" fmla="*/ 0 h 184"/>
                <a:gd name="T29" fmla="*/ 445 w 445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5" h="184">
                  <a:moveTo>
                    <a:pt x="0" y="74"/>
                  </a:moveTo>
                  <a:lnTo>
                    <a:pt x="279" y="74"/>
                  </a:lnTo>
                  <a:lnTo>
                    <a:pt x="279" y="109"/>
                  </a:lnTo>
                  <a:lnTo>
                    <a:pt x="0" y="109"/>
                  </a:lnTo>
                  <a:lnTo>
                    <a:pt x="0" y="74"/>
                  </a:lnTo>
                  <a:close/>
                  <a:moveTo>
                    <a:pt x="259" y="0"/>
                  </a:moveTo>
                  <a:lnTo>
                    <a:pt x="445" y="92"/>
                  </a:lnTo>
                  <a:lnTo>
                    <a:pt x="259" y="184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7283450" y="4638675"/>
            <a:ext cx="1465263" cy="601663"/>
            <a:chOff x="4588" y="2922"/>
            <a:chExt cx="923" cy="379"/>
          </a:xfrm>
        </p:grpSpPr>
        <p:sp>
          <p:nvSpPr>
            <p:cNvPr id="18455" name="Freeform 53"/>
            <p:cNvSpPr>
              <a:spLocks/>
            </p:cNvSpPr>
            <p:nvPr/>
          </p:nvSpPr>
          <p:spPr bwMode="auto">
            <a:xfrm>
              <a:off x="4688" y="2971"/>
              <a:ext cx="774" cy="330"/>
            </a:xfrm>
            <a:custGeom>
              <a:avLst/>
              <a:gdLst>
                <a:gd name="T0" fmla="*/ 50 w 1547"/>
                <a:gd name="T1" fmla="*/ 0 h 659"/>
                <a:gd name="T2" fmla="*/ 39 w 1547"/>
                <a:gd name="T3" fmla="*/ 3 h 659"/>
                <a:gd name="T4" fmla="*/ 29 w 1547"/>
                <a:gd name="T5" fmla="*/ 7 h 659"/>
                <a:gd name="T6" fmla="*/ 20 w 1547"/>
                <a:gd name="T7" fmla="*/ 13 h 659"/>
                <a:gd name="T8" fmla="*/ 13 w 1547"/>
                <a:gd name="T9" fmla="*/ 20 h 659"/>
                <a:gd name="T10" fmla="*/ 7 w 1547"/>
                <a:gd name="T11" fmla="*/ 29 h 659"/>
                <a:gd name="T12" fmla="*/ 3 w 1547"/>
                <a:gd name="T13" fmla="*/ 38 h 659"/>
                <a:gd name="T14" fmla="*/ 0 w 1547"/>
                <a:gd name="T15" fmla="*/ 49 h 659"/>
                <a:gd name="T16" fmla="*/ 0 w 1547"/>
                <a:gd name="T17" fmla="*/ 275 h 659"/>
                <a:gd name="T18" fmla="*/ 1 w 1547"/>
                <a:gd name="T19" fmla="*/ 286 h 659"/>
                <a:gd name="T20" fmla="*/ 4 w 1547"/>
                <a:gd name="T21" fmla="*/ 297 h 659"/>
                <a:gd name="T22" fmla="*/ 10 w 1547"/>
                <a:gd name="T23" fmla="*/ 305 h 659"/>
                <a:gd name="T24" fmla="*/ 16 w 1547"/>
                <a:gd name="T25" fmla="*/ 314 h 659"/>
                <a:gd name="T26" fmla="*/ 25 w 1547"/>
                <a:gd name="T27" fmla="*/ 320 h 659"/>
                <a:gd name="T28" fmla="*/ 34 w 1547"/>
                <a:gd name="T29" fmla="*/ 326 h 659"/>
                <a:gd name="T30" fmla="*/ 45 w 1547"/>
                <a:gd name="T31" fmla="*/ 329 h 659"/>
                <a:gd name="T32" fmla="*/ 56 w 1547"/>
                <a:gd name="T33" fmla="*/ 330 h 659"/>
                <a:gd name="T34" fmla="*/ 724 w 1547"/>
                <a:gd name="T35" fmla="*/ 330 h 659"/>
                <a:gd name="T36" fmla="*/ 735 w 1547"/>
                <a:gd name="T37" fmla="*/ 328 h 659"/>
                <a:gd name="T38" fmla="*/ 745 w 1547"/>
                <a:gd name="T39" fmla="*/ 323 h 659"/>
                <a:gd name="T40" fmla="*/ 754 w 1547"/>
                <a:gd name="T41" fmla="*/ 317 h 659"/>
                <a:gd name="T42" fmla="*/ 761 w 1547"/>
                <a:gd name="T43" fmla="*/ 310 h 659"/>
                <a:gd name="T44" fmla="*/ 767 w 1547"/>
                <a:gd name="T45" fmla="*/ 302 h 659"/>
                <a:gd name="T46" fmla="*/ 772 w 1547"/>
                <a:gd name="T47" fmla="*/ 292 h 659"/>
                <a:gd name="T48" fmla="*/ 774 w 1547"/>
                <a:gd name="T49" fmla="*/ 281 h 659"/>
                <a:gd name="T50" fmla="*/ 774 w 1547"/>
                <a:gd name="T51" fmla="*/ 55 h 659"/>
                <a:gd name="T52" fmla="*/ 773 w 1547"/>
                <a:gd name="T53" fmla="*/ 44 h 659"/>
                <a:gd name="T54" fmla="*/ 770 w 1547"/>
                <a:gd name="T55" fmla="*/ 33 h 659"/>
                <a:gd name="T56" fmla="*/ 764 w 1547"/>
                <a:gd name="T57" fmla="*/ 25 h 659"/>
                <a:gd name="T58" fmla="*/ 758 w 1547"/>
                <a:gd name="T59" fmla="*/ 16 h 659"/>
                <a:gd name="T60" fmla="*/ 749 w 1547"/>
                <a:gd name="T61" fmla="*/ 10 h 659"/>
                <a:gd name="T62" fmla="*/ 740 w 1547"/>
                <a:gd name="T63" fmla="*/ 4 h 659"/>
                <a:gd name="T64" fmla="*/ 729 w 1547"/>
                <a:gd name="T65" fmla="*/ 1 h 659"/>
                <a:gd name="T66" fmla="*/ 718 w 1547"/>
                <a:gd name="T67" fmla="*/ 0 h 6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59"/>
                <a:gd name="T104" fmla="*/ 1547 w 1547"/>
                <a:gd name="T105" fmla="*/ 659 h 6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59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7" y="593"/>
                  </a:lnTo>
                  <a:lnTo>
                    <a:pt x="13" y="603"/>
                  </a:lnTo>
                  <a:lnTo>
                    <a:pt x="19" y="610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5"/>
                  </a:lnTo>
                  <a:lnTo>
                    <a:pt x="89" y="657"/>
                  </a:lnTo>
                  <a:lnTo>
                    <a:pt x="99" y="659"/>
                  </a:lnTo>
                  <a:lnTo>
                    <a:pt x="111" y="659"/>
                  </a:lnTo>
                  <a:lnTo>
                    <a:pt x="1436" y="659"/>
                  </a:lnTo>
                  <a:lnTo>
                    <a:pt x="1448" y="659"/>
                  </a:lnTo>
                  <a:lnTo>
                    <a:pt x="1458" y="657"/>
                  </a:lnTo>
                  <a:lnTo>
                    <a:pt x="1470" y="655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1" y="620"/>
                  </a:lnTo>
                  <a:lnTo>
                    <a:pt x="1527" y="610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09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6"/>
                  </a:lnTo>
                  <a:lnTo>
                    <a:pt x="1533" y="57"/>
                  </a:lnTo>
                  <a:lnTo>
                    <a:pt x="1527" y="49"/>
                  </a:lnTo>
                  <a:lnTo>
                    <a:pt x="1521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19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6" name="Freeform 54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7" name="Freeform 55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8" name="Rectangle 56"/>
            <p:cNvSpPr>
              <a:spLocks noChangeArrowheads="1"/>
            </p:cNvSpPr>
            <p:nvPr/>
          </p:nvSpPr>
          <p:spPr bwMode="auto">
            <a:xfrm>
              <a:off x="5059" y="2971"/>
              <a:ext cx="19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Y/N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59" name="Rectangle 57"/>
            <p:cNvSpPr>
              <a:spLocks noChangeArrowheads="1"/>
            </p:cNvSpPr>
            <p:nvPr/>
          </p:nvSpPr>
          <p:spPr bwMode="auto">
            <a:xfrm>
              <a:off x="5246" y="298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0" name="Freeform 68"/>
            <p:cNvSpPr>
              <a:spLocks noEditPoints="1"/>
            </p:cNvSpPr>
            <p:nvPr/>
          </p:nvSpPr>
          <p:spPr bwMode="auto">
            <a:xfrm>
              <a:off x="4588" y="3023"/>
              <a:ext cx="148" cy="92"/>
            </a:xfrm>
            <a:custGeom>
              <a:avLst/>
              <a:gdLst>
                <a:gd name="T0" fmla="*/ 0 w 298"/>
                <a:gd name="T1" fmla="*/ 36 h 184"/>
                <a:gd name="T2" fmla="*/ 64 w 298"/>
                <a:gd name="T3" fmla="*/ 36 h 184"/>
                <a:gd name="T4" fmla="*/ 64 w 298"/>
                <a:gd name="T5" fmla="*/ 54 h 184"/>
                <a:gd name="T6" fmla="*/ 0 w 298"/>
                <a:gd name="T7" fmla="*/ 54 h 184"/>
                <a:gd name="T8" fmla="*/ 0 w 298"/>
                <a:gd name="T9" fmla="*/ 36 h 184"/>
                <a:gd name="T10" fmla="*/ 55 w 298"/>
                <a:gd name="T11" fmla="*/ 0 h 184"/>
                <a:gd name="T12" fmla="*/ 148 w 298"/>
                <a:gd name="T13" fmla="*/ 46 h 184"/>
                <a:gd name="T14" fmla="*/ 55 w 298"/>
                <a:gd name="T15" fmla="*/ 92 h 184"/>
                <a:gd name="T16" fmla="*/ 55 w 298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8"/>
                <a:gd name="T28" fmla="*/ 0 h 184"/>
                <a:gd name="T29" fmla="*/ 298 w 298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8" h="184">
                  <a:moveTo>
                    <a:pt x="0" y="72"/>
                  </a:moveTo>
                  <a:lnTo>
                    <a:pt x="129" y="72"/>
                  </a:lnTo>
                  <a:lnTo>
                    <a:pt x="129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111" y="0"/>
                  </a:moveTo>
                  <a:lnTo>
                    <a:pt x="298" y="92"/>
                  </a:lnTo>
                  <a:lnTo>
                    <a:pt x="111" y="18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497388" y="3357563"/>
            <a:ext cx="3497262" cy="1281112"/>
            <a:chOff x="2833" y="2115"/>
            <a:chExt cx="2203" cy="807"/>
          </a:xfrm>
        </p:grpSpPr>
        <p:sp>
          <p:nvSpPr>
            <p:cNvPr id="18452" name="Line 69"/>
            <p:cNvSpPr>
              <a:spLocks noChangeShapeType="1"/>
            </p:cNvSpPr>
            <p:nvPr/>
          </p:nvSpPr>
          <p:spPr bwMode="auto">
            <a:xfrm flipV="1">
              <a:off x="5035" y="2115"/>
              <a:ext cx="1" cy="807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3" name="Line 70"/>
            <p:cNvSpPr>
              <a:spLocks noChangeShapeType="1"/>
            </p:cNvSpPr>
            <p:nvPr/>
          </p:nvSpPr>
          <p:spPr bwMode="auto">
            <a:xfrm flipH="1">
              <a:off x="2880" y="2115"/>
              <a:ext cx="2155" cy="1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4" name="Freeform 71"/>
            <p:cNvSpPr>
              <a:spLocks noEditPoints="1"/>
            </p:cNvSpPr>
            <p:nvPr/>
          </p:nvSpPr>
          <p:spPr bwMode="auto">
            <a:xfrm>
              <a:off x="2833" y="2115"/>
              <a:ext cx="93" cy="220"/>
            </a:xfrm>
            <a:custGeom>
              <a:avLst/>
              <a:gdLst>
                <a:gd name="T0" fmla="*/ 55 w 186"/>
                <a:gd name="T1" fmla="*/ 0 h 441"/>
                <a:gd name="T2" fmla="*/ 55 w 186"/>
                <a:gd name="T3" fmla="*/ 137 h 441"/>
                <a:gd name="T4" fmla="*/ 38 w 186"/>
                <a:gd name="T5" fmla="*/ 137 h 441"/>
                <a:gd name="T6" fmla="*/ 38 w 186"/>
                <a:gd name="T7" fmla="*/ 0 h 441"/>
                <a:gd name="T8" fmla="*/ 55 w 186"/>
                <a:gd name="T9" fmla="*/ 0 h 441"/>
                <a:gd name="T10" fmla="*/ 93 w 186"/>
                <a:gd name="T11" fmla="*/ 128 h 441"/>
                <a:gd name="T12" fmla="*/ 47 w 186"/>
                <a:gd name="T13" fmla="*/ 220 h 441"/>
                <a:gd name="T14" fmla="*/ 0 w 186"/>
                <a:gd name="T15" fmla="*/ 128 h 441"/>
                <a:gd name="T16" fmla="*/ 93 w 186"/>
                <a:gd name="T17" fmla="*/ 128 h 4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441"/>
                <a:gd name="T29" fmla="*/ 186 w 186"/>
                <a:gd name="T30" fmla="*/ 441 h 4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441">
                  <a:moveTo>
                    <a:pt x="111" y="0"/>
                  </a:moveTo>
                  <a:lnTo>
                    <a:pt x="111" y="274"/>
                  </a:lnTo>
                  <a:lnTo>
                    <a:pt x="75" y="274"/>
                  </a:lnTo>
                  <a:lnTo>
                    <a:pt x="75" y="0"/>
                  </a:lnTo>
                  <a:lnTo>
                    <a:pt x="111" y="0"/>
                  </a:lnTo>
                  <a:close/>
                  <a:moveTo>
                    <a:pt x="186" y="257"/>
                  </a:moveTo>
                  <a:lnTo>
                    <a:pt x="93" y="441"/>
                  </a:lnTo>
                  <a:lnTo>
                    <a:pt x="0" y="257"/>
                  </a:lnTo>
                  <a:lnTo>
                    <a:pt x="186" y="2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66633" name="Text Box 73" descr="Pergamena"/>
          <p:cNvSpPr txBox="1">
            <a:spLocks noChangeArrowheads="1"/>
          </p:cNvSpPr>
          <p:nvPr/>
        </p:nvSpPr>
        <p:spPr bwMode="auto">
          <a:xfrm>
            <a:off x="755650" y="5589588"/>
            <a:ext cx="7129463" cy="8223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it-IT" altLang="it-IT">
                <a:solidFill>
                  <a:prstClr val="black"/>
                </a:solidFill>
              </a:rPr>
              <a:t>Le condizioni istituzionali favoriscono l’allargamento di mercati</a:t>
            </a:r>
          </a:p>
        </p:txBody>
      </p:sp>
      <p:sp>
        <p:nvSpPr>
          <p:cNvPr id="66635" name="Rectangle 75" descr="Pergamena"/>
          <p:cNvSpPr>
            <a:spLocks noChangeArrowheads="1"/>
          </p:cNvSpPr>
          <p:nvPr/>
        </p:nvSpPr>
        <p:spPr bwMode="auto">
          <a:xfrm>
            <a:off x="582613" y="5516563"/>
            <a:ext cx="80645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L’ampiezza dei mercati stimola l’approfondimento della divisione del lavoro</a:t>
            </a:r>
          </a:p>
        </p:txBody>
      </p:sp>
      <p:sp>
        <p:nvSpPr>
          <p:cNvPr id="66637" name="Rectangle 77" descr="Pergamena"/>
          <p:cNvSpPr>
            <a:spLocks noChangeArrowheads="1"/>
          </p:cNvSpPr>
          <p:nvPr/>
        </p:nvSpPr>
        <p:spPr bwMode="auto">
          <a:xfrm>
            <a:off x="684213" y="5589588"/>
            <a:ext cx="8280400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della produttività del lavoro</a:t>
            </a:r>
          </a:p>
        </p:txBody>
      </p:sp>
      <p:sp>
        <p:nvSpPr>
          <p:cNvPr id="66639" name="Rectangle 79" descr="Pergamena"/>
          <p:cNvSpPr>
            <a:spLocks noChangeArrowheads="1"/>
          </p:cNvSpPr>
          <p:nvPr/>
        </p:nvSpPr>
        <p:spPr bwMode="auto">
          <a:xfrm>
            <a:off x="684213" y="5589588"/>
            <a:ext cx="8208962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 reddito pro-capite</a:t>
            </a:r>
          </a:p>
        </p:txBody>
      </p:sp>
      <p:sp>
        <p:nvSpPr>
          <p:cNvPr id="66641" name="Rectangle 81" descr="Pergamena"/>
          <p:cNvSpPr>
            <a:spLocks noChangeArrowheads="1"/>
          </p:cNvSpPr>
          <p:nvPr/>
        </p:nvSpPr>
        <p:spPr bwMode="auto">
          <a:xfrm>
            <a:off x="684213" y="5516563"/>
            <a:ext cx="82804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L’aumento del reddito pro-capite causa un ampliamento dei mercati</a:t>
            </a:r>
          </a:p>
        </p:txBody>
      </p:sp>
      <p:sp>
        <p:nvSpPr>
          <p:cNvPr id="66643" name="Rectangle 83" descr="Pergamena"/>
          <p:cNvSpPr>
            <a:spLocks noChangeArrowheads="1"/>
          </p:cNvSpPr>
          <p:nvPr/>
        </p:nvSpPr>
        <p:spPr bwMode="auto">
          <a:xfrm>
            <a:off x="539750" y="5445125"/>
            <a:ext cx="8280400" cy="12239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>
              <a:defRPr/>
            </a:pPr>
            <a:r>
              <a:rPr lang="it-IT" sz="2800" b="1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CIRCOLO VIRTUOSO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Lavoro produttivo e improduttivo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762000" y="3664089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improduttivo: non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</a:t>
            </a:r>
            <a:r>
              <a:rPr lang="it-IT" sz="2400" b="1" dirty="0">
                <a:solidFill>
                  <a:prstClr val="black"/>
                </a:solidFill>
              </a:rPr>
              <a:t>,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consumo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reddito</a:t>
            </a:r>
            <a:r>
              <a:rPr lang="it-IT" sz="2400" b="1" dirty="0">
                <a:solidFill>
                  <a:prstClr val="black"/>
                </a:solidFill>
              </a:rPr>
              <a:t>, produce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servizi</a:t>
            </a:r>
            <a:r>
              <a:rPr lang="it-IT" sz="2400" b="1" dirty="0">
                <a:solidFill>
                  <a:prstClr val="black"/>
                </a:solidFill>
              </a:rPr>
              <a:t> al di fuori dal mercato</a:t>
            </a: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827087" y="1922715"/>
            <a:ext cx="7345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Distinzione tra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Produttivo</a:t>
            </a:r>
            <a:r>
              <a:rPr lang="it-IT" sz="2400" b="1" dirty="0">
                <a:solidFill>
                  <a:prstClr val="black"/>
                </a:solidFill>
              </a:rPr>
              <a:t> 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Improduttivo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827087" y="2463831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produttivo: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sz="2400" b="1" dirty="0">
                <a:solidFill>
                  <a:prstClr val="black"/>
                </a:solidFill>
              </a:rPr>
              <a:t>, è impiegato attraverso l’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investimento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capitale</a:t>
            </a:r>
            <a:r>
              <a:rPr lang="it-IT" sz="2400" b="1" dirty="0">
                <a:solidFill>
                  <a:prstClr val="black"/>
                </a:solidFill>
              </a:rPr>
              <a:t>;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merci </a:t>
            </a:r>
            <a:r>
              <a:rPr lang="it-IT" sz="2400" b="1" dirty="0">
                <a:solidFill>
                  <a:prstClr val="black"/>
                </a:solidFill>
              </a:rPr>
              <a:t>per il </a:t>
            </a: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mercato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762000" y="4485565"/>
            <a:ext cx="7705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Acquisto un bene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lusso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 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Mezzo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produzione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 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762000" y="5316562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Impiego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improduttivo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produttivo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8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Distribuzione del reddito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066800" y="1787305"/>
            <a:ext cx="7620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Salari = livello di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sussistenza </a:t>
            </a:r>
            <a:r>
              <a:rPr lang="it-IT" sz="2800" b="1" dirty="0">
                <a:solidFill>
                  <a:prstClr val="black"/>
                </a:solidFill>
              </a:rPr>
              <a:t>– poi teoria della popolazione di Malthus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90600" y="2912198"/>
            <a:ext cx="7543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Rendita – dipende dal valore. Ciò che resta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più </a:t>
            </a:r>
            <a:r>
              <a:rPr lang="it-IT" sz="2800" b="1" dirty="0">
                <a:solidFill>
                  <a:prstClr val="black"/>
                </a:solidFill>
              </a:rPr>
              <a:t>rispetto ai costi e al profitto </a:t>
            </a:r>
            <a:r>
              <a:rPr lang="it-IT" sz="2800" b="1" dirty="0" smtClean="0">
                <a:solidFill>
                  <a:prstClr val="black"/>
                </a:solidFill>
              </a:rPr>
              <a:t>medio. </a:t>
            </a:r>
            <a:endParaRPr lang="it-IT" sz="2800" b="1" dirty="0">
              <a:solidFill>
                <a:prstClr val="black"/>
              </a:solidFill>
            </a:endParaRP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90600" y="4648200"/>
            <a:ext cx="7391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Profitti –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proporzionali al capitale investito</a:t>
            </a:r>
            <a:r>
              <a:rPr lang="it-IT" sz="2800" b="1" dirty="0">
                <a:solidFill>
                  <a:prstClr val="black"/>
                </a:solidFill>
              </a:rPr>
              <a:t>.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Forma tipica di sovrappiù</a:t>
            </a:r>
            <a:r>
              <a:rPr lang="it-IT" sz="2800" b="1" dirty="0">
                <a:solidFill>
                  <a:prstClr val="black"/>
                </a:solidFill>
              </a:rPr>
              <a:t> nella società capitalistica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75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285592-08E5-4D03-A5E8-64E1A196C465}"/>
</file>

<file path=customXml/itemProps2.xml><?xml version="1.0" encoding="utf-8"?>
<ds:datastoreItem xmlns:ds="http://schemas.openxmlformats.org/officeDocument/2006/customXml" ds:itemID="{93940516-2ACC-484F-85D8-2B2385067A58}"/>
</file>

<file path=customXml/itemProps3.xml><?xml version="1.0" encoding="utf-8"?>
<ds:datastoreItem xmlns:ds="http://schemas.openxmlformats.org/officeDocument/2006/customXml" ds:itemID="{E9C8EF93-309B-41CF-A8E4-F240D174B4E5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1222</Words>
  <Application>Microsoft Office PowerPoint</Application>
  <PresentationFormat>Presentazione su schermo (4:3)</PresentationFormat>
  <Paragraphs>175</Paragraphs>
  <Slides>20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Arial Italic</vt:lpstr>
      <vt:lpstr>Calibri</vt:lpstr>
      <vt:lpstr>Symbol</vt:lpstr>
      <vt:lpstr>Times</vt:lpstr>
      <vt:lpstr>Times New Roman</vt:lpstr>
      <vt:lpstr>Slide__UNIMC_DipECONOMIA_DIRITTO</vt:lpstr>
      <vt:lpstr>Microsoft Word Picture</vt:lpstr>
      <vt:lpstr>3 Adam Smith</vt:lpstr>
      <vt:lpstr>2. Adam Smith. Il meccanismo dello sviluppo e del benessere nell’economia di mercato</vt:lpstr>
      <vt:lpstr>Come cresce la ricchezza?</vt:lpstr>
      <vt:lpstr>La divisione del lavoro</vt:lpstr>
      <vt:lpstr>Gli effetti della divisione del lavoro</vt:lpstr>
      <vt:lpstr>Il benessere e lo sviluppo</vt:lpstr>
      <vt:lpstr>Il circolo virtuoso</vt:lpstr>
      <vt:lpstr>Lavoro produttivo e improduttivo</vt:lpstr>
      <vt:lpstr>Distribuzione del reddito</vt:lpstr>
      <vt:lpstr>Classi sociali e reddito</vt:lpstr>
      <vt:lpstr>Il circolo virtuoso del lavoro produttivo</vt:lpstr>
      <vt:lpstr>4: David Ricardo</vt:lpstr>
      <vt:lpstr>Lo schema logico</vt:lpstr>
      <vt:lpstr>La distribuzione</vt:lpstr>
      <vt:lpstr>Profitti e rendite</vt:lpstr>
      <vt:lpstr>La rendita</vt:lpstr>
      <vt:lpstr>Il meccanismo che limita lo sviluppo</vt:lpstr>
      <vt:lpstr>Il modello analitico</vt:lpstr>
      <vt:lpstr>Il grafico del modello</vt:lpstr>
      <vt:lpstr>Sintesi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Adam Smith</dc:title>
  <dc:creator>Stefano Perri</dc:creator>
  <cp:lastModifiedBy>utente</cp:lastModifiedBy>
  <cp:revision>4</cp:revision>
  <dcterms:created xsi:type="dcterms:W3CDTF">2016-10-05T14:51:10Z</dcterms:created>
  <dcterms:modified xsi:type="dcterms:W3CDTF">2020-03-16T10:14:36Z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