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9"/>
  </p:handout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Lst>
  <p:sldSz cx="9144000" cy="6858000" type="screen4x3"/>
  <p:notesSz cx="9872663"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o"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79281-62E4-46E2-B680-EDB9FB6F2651}" v="2" dt="2021-06-24T14:40:54.40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2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broglia@studenti.unimc.it" userId="S::r.broglia@studenti.unimc.it::088de2fa-f458-4c1f-8b0c-20478a41ab36" providerId="AD" clId="Web-{7BB79281-62E4-46E2-B680-EDB9FB6F2651}"/>
    <pc:docChg chg="modSld">
      <pc:chgData name="r.broglia@studenti.unimc.it" userId="S::r.broglia@studenti.unimc.it::088de2fa-f458-4c1f-8b0c-20478a41ab36" providerId="AD" clId="Web-{7BB79281-62E4-46E2-B680-EDB9FB6F2651}" dt="2021-06-24T14:40:54.409" v="1" actId="1076"/>
      <pc:docMkLst>
        <pc:docMk/>
      </pc:docMkLst>
      <pc:sldChg chg="modSp">
        <pc:chgData name="r.broglia@studenti.unimc.it" userId="S::r.broglia@studenti.unimc.it::088de2fa-f458-4c1f-8b0c-20478a41ab36" providerId="AD" clId="Web-{7BB79281-62E4-46E2-B680-EDB9FB6F2651}" dt="2021-06-24T14:40:54.409" v="1" actId="1076"/>
        <pc:sldMkLst>
          <pc:docMk/>
          <pc:sldMk cId="3132886128" sldId="260"/>
        </pc:sldMkLst>
        <pc:spChg chg="mod">
          <ac:chgData name="r.broglia@studenti.unimc.it" userId="S::r.broglia@studenti.unimc.it::088de2fa-f458-4c1f-8b0c-20478a41ab36" providerId="AD" clId="Web-{7BB79281-62E4-46E2-B680-EDB9FB6F2651}" dt="2021-06-24T14:40:54.409" v="1" actId="1076"/>
          <ac:spMkLst>
            <pc:docMk/>
            <pc:sldMk cId="3132886128" sldId="26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592796" y="0"/>
            <a:ext cx="4278154" cy="339884"/>
          </a:xfrm>
          <a:prstGeom prst="rect">
            <a:avLst/>
          </a:prstGeom>
        </p:spPr>
        <p:txBody>
          <a:bodyPr vert="horz" lIns="91440" tIns="45720" rIns="91440" bIns="45720" rtlCol="0"/>
          <a:lstStyle>
            <a:lvl1pPr algn="r">
              <a:defRPr sz="1200"/>
            </a:lvl1pPr>
          </a:lstStyle>
          <a:p>
            <a:fld id="{6B2E1117-857C-4F92-9470-917763FCC92B}" type="datetimeFigureOut">
              <a:rPr lang="it-IT" smtClean="0"/>
              <a:t>27/10/2022</a:t>
            </a:fld>
            <a:endParaRPr lang="it-IT"/>
          </a:p>
        </p:txBody>
      </p:sp>
      <p:sp>
        <p:nvSpPr>
          <p:cNvPr id="4" name="Segnaposto piè di pagina 3"/>
          <p:cNvSpPr>
            <a:spLocks noGrp="1"/>
          </p:cNvSpPr>
          <p:nvPr>
            <p:ph type="ftr" sz="quarter" idx="2"/>
          </p:nvPr>
        </p:nvSpPr>
        <p:spPr>
          <a:xfrm>
            <a:off x="0" y="6456218"/>
            <a:ext cx="4278154" cy="33988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592796" y="6456218"/>
            <a:ext cx="4278154" cy="339884"/>
          </a:xfrm>
          <a:prstGeom prst="rect">
            <a:avLst/>
          </a:prstGeom>
        </p:spPr>
        <p:txBody>
          <a:bodyPr vert="horz" lIns="91440" tIns="45720" rIns="91440" bIns="45720" rtlCol="0" anchor="b"/>
          <a:lstStyle>
            <a:lvl1pPr algn="r">
              <a:defRPr sz="1200"/>
            </a:lvl1pPr>
          </a:lstStyle>
          <a:p>
            <a:fld id="{29DF57AA-7C22-4167-86C6-706CC915BDEE}" type="slidenum">
              <a:rPr lang="it-IT" smtClean="0"/>
              <a:t>‹N›</a:t>
            </a:fld>
            <a:endParaRPr lang="it-IT"/>
          </a:p>
        </p:txBody>
      </p:sp>
    </p:spTree>
    <p:extLst>
      <p:ext uri="{BB962C8B-B14F-4D97-AF65-F5344CB8AC3E}">
        <p14:creationId xmlns:p14="http://schemas.microsoft.com/office/powerpoint/2010/main" val="22953467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Fare clic per modificare lo stile del titolo</a:t>
            </a:r>
            <a:endParaRPr lang="it-IT"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cxnSp>
        <p:nvCxnSpPr>
          <p:cNvPr id="4" name="Straight Connector 3"/>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2AE31428-EB51-417A-99CA-67BA8C4B17AD}" type="datetime1">
              <a:rPr lang="it-IT" smtClean="0">
                <a:solidFill>
                  <a:prstClr val="black">
                    <a:tint val="75000"/>
                  </a:prstClr>
                </a:solidFill>
              </a:rPr>
              <a:pPr/>
              <a:t>27/10/2022</a:t>
            </a:fld>
            <a:endParaRPr lang="it-IT" dirty="0">
              <a:solidFill>
                <a:prstClr val="black">
                  <a:tint val="75000"/>
                </a:prstClr>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0000"/>
                </a:solidFill>
              </a:defRPr>
            </a:lvl1pPr>
          </a:lstStyle>
          <a:p>
            <a:r>
              <a:rPr lang="it-IT"/>
              <a:t>Storia delle teorie dello sviluppo</a:t>
            </a:r>
            <a:endParaRPr lang="it-IT"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5415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it-IT"/>
              <a:t>Fare clic per modificare lo stile del titolo</a:t>
            </a:r>
            <a:endParaRPr lang="it-IT" dirty="0"/>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7"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76F606D3-C7A2-49B1-890A-128B072C4597}" type="datetime1">
              <a:rPr lang="it-IT" smtClean="0">
                <a:solidFill>
                  <a:prstClr val="black">
                    <a:tint val="75000"/>
                  </a:prstClr>
                </a:solidFill>
              </a:rPr>
              <a:pPr/>
              <a:t>27/10/2022</a:t>
            </a:fld>
            <a:endParaRPr lang="it-IT" dirty="0">
              <a:solidFill>
                <a:prstClr val="black">
                  <a:tint val="75000"/>
                </a:prstClr>
              </a:solidFill>
            </a:endParaRPr>
          </a:p>
        </p:txBody>
      </p:sp>
      <p:sp>
        <p:nvSpPr>
          <p:cNvPr id="8"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9"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0" name="Straight Connector 9"/>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62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0802"/>
            <a:ext cx="2057400" cy="5405361"/>
          </a:xfrm>
        </p:spPr>
        <p:txBody>
          <a:bodyPr vert="eaVert"/>
          <a:lstStyle/>
          <a:p>
            <a:r>
              <a:rPr lang="it-IT"/>
              <a:t>Fare clic per modificare lo stile del titolo</a:t>
            </a:r>
            <a:endParaRPr lang="it-IT" dirty="0"/>
          </a:p>
        </p:txBody>
      </p:sp>
      <p:sp>
        <p:nvSpPr>
          <p:cNvPr id="3" name="Vertical Text Placeholder 2"/>
          <p:cNvSpPr>
            <a:spLocks noGrp="1"/>
          </p:cNvSpPr>
          <p:nvPr>
            <p:ph type="body" orient="vert" idx="1"/>
          </p:nvPr>
        </p:nvSpPr>
        <p:spPr>
          <a:xfrm>
            <a:off x="457200" y="720802"/>
            <a:ext cx="6019800" cy="540536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3"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7A68F3B9-055F-4E68-BC0A-7F243BCB7E69}" type="datetime1">
              <a:rPr lang="it-IT" smtClean="0">
                <a:solidFill>
                  <a:prstClr val="black">
                    <a:tint val="75000"/>
                  </a:prstClr>
                </a:solidFill>
              </a:rPr>
              <a:pPr/>
              <a:t>27/10/2022</a:t>
            </a:fld>
            <a:endParaRPr lang="it-IT" dirty="0">
              <a:solidFill>
                <a:prstClr val="black">
                  <a:tint val="75000"/>
                </a:prstClr>
              </a:solidFill>
            </a:endParaRPr>
          </a:p>
        </p:txBody>
      </p:sp>
      <p:sp>
        <p:nvSpPr>
          <p:cNvPr id="14"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5"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6" name="Straight Connector 15"/>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7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7"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FB850918-A31C-4B12-A649-ED0420E3A4F5}" type="datetime1">
              <a:rPr lang="it-IT" smtClean="0">
                <a:solidFill>
                  <a:prstClr val="black">
                    <a:tint val="75000"/>
                  </a:prstClr>
                </a:solidFill>
              </a:rPr>
              <a:pPr/>
              <a:t>27/10/2022</a:t>
            </a:fld>
            <a:endParaRPr lang="it-IT" dirty="0">
              <a:solidFill>
                <a:prstClr val="black">
                  <a:tint val="75000"/>
                </a:prstClr>
              </a:solidFill>
            </a:endParaRPr>
          </a:p>
        </p:txBody>
      </p:sp>
      <p:sp>
        <p:nvSpPr>
          <p:cNvPr id="8" name="Footer Placeholder 3"/>
          <p:cNvSpPr>
            <a:spLocks noGrp="1"/>
          </p:cNvSpPr>
          <p:nvPr>
            <p:ph type="ftr" sz="quarter" idx="11"/>
          </p:nvPr>
        </p:nvSpPr>
        <p:spPr>
          <a:xfrm>
            <a:off x="3124200" y="6356350"/>
            <a:ext cx="2895600" cy="365125"/>
          </a:xfrm>
        </p:spPr>
        <p:txBody>
          <a:bodyPr/>
          <a:lstStyle>
            <a:lvl1pPr>
              <a:defRPr sz="800" b="1" i="0">
                <a:solidFill>
                  <a:schemeClr val="tx1"/>
                </a:solidFill>
                <a:latin typeface="Arial"/>
                <a:cs typeface="Arial"/>
              </a:defRPr>
            </a:lvl1pPr>
          </a:lstStyle>
          <a:p>
            <a:r>
              <a:rPr lang="it-IT">
                <a:solidFill>
                  <a:prstClr val="black"/>
                </a:solidFill>
              </a:rPr>
              <a:t>Storia delle teorie dello sviluppo</a:t>
            </a:r>
            <a:endParaRPr lang="it-IT" dirty="0">
              <a:solidFill>
                <a:prstClr val="black"/>
              </a:solidFill>
            </a:endParaRPr>
          </a:p>
        </p:txBody>
      </p:sp>
      <p:sp>
        <p:nvSpPr>
          <p:cNvPr id="9" name="Slide Number Placeholder 4"/>
          <p:cNvSpPr>
            <a:spLocks noGrp="1"/>
          </p:cNvSpPr>
          <p:nvPr>
            <p:ph type="sldNum" sz="quarter" idx="12"/>
          </p:nvPr>
        </p:nvSpPr>
        <p:spPr>
          <a:xfrm>
            <a:off x="6650890" y="6356350"/>
            <a:ext cx="2133600" cy="365125"/>
          </a:xfrm>
        </p:spPr>
        <p:txBody>
          <a:bodyPr/>
          <a:lstStyle>
            <a:lvl1pPr>
              <a:defRPr sz="800">
                <a:solidFill>
                  <a:srgbClr val="000000"/>
                </a:solidFill>
                <a:latin typeface="Arial"/>
                <a:cs typeface="Arial"/>
              </a:defRPr>
            </a:lvl1pPr>
          </a:lstStyle>
          <a:p>
            <a:fld id="{65A5D2F2-A109-7144-80E6-3AAACABD5BA2}" type="slidenum">
              <a:rPr lang="it-IT" smtClean="0"/>
              <a:pPr/>
              <a:t>‹N›</a:t>
            </a:fld>
            <a:endParaRPr lang="it-IT" dirty="0"/>
          </a:p>
        </p:txBody>
      </p:sp>
      <p:cxnSp>
        <p:nvCxnSpPr>
          <p:cNvPr id="10" name="Straight Connector 9"/>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34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cs typeface="Arial"/>
              </a:defRPr>
            </a:lvl1pPr>
          </a:lstStyle>
          <a:p>
            <a:r>
              <a:rPr lang="it-IT"/>
              <a:t>Fare clic per modificare lo stile del titolo</a:t>
            </a:r>
            <a:endParaRPr lang="it-I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solidFill>
                  <a:schemeClr val="tx1">
                    <a:tint val="75000"/>
                  </a:schemeClr>
                </a:solidFill>
                <a:latin typeface="Arial Italic"/>
                <a:cs typeface="Arial Ital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cxnSp>
        <p:nvCxnSpPr>
          <p:cNvPr id="4" name="Straight Connector 3"/>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9A7D4DB7-4FD8-453F-967E-DB337F3E474D}" type="datetime1">
              <a:rPr lang="it-IT" smtClean="0">
                <a:solidFill>
                  <a:prstClr val="black">
                    <a:tint val="75000"/>
                  </a:prstClr>
                </a:solidFill>
              </a:rPr>
              <a:pPr/>
              <a:t>27/10/2022</a:t>
            </a:fld>
            <a:endParaRPr lang="it-IT" dirty="0">
              <a:solidFill>
                <a:prstClr val="black">
                  <a:tint val="75000"/>
                </a:prstClr>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0000"/>
                </a:solidFill>
              </a:defRPr>
            </a:lvl1pPr>
          </a:lstStyle>
          <a:p>
            <a:r>
              <a:rPr lang="it-IT"/>
              <a:t>Storia delle teorie dello sviluppo</a:t>
            </a:r>
            <a:endParaRPr lang="it-IT"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53728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b="1">
                <a:latin typeface="Arial"/>
                <a:cs typeface="Arial"/>
              </a:defRPr>
            </a:lvl1pPr>
          </a:lstStyle>
          <a:p>
            <a:r>
              <a:rPr lang="it-IT"/>
              <a:t>Fare clic per modificare lo stile del titolo</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cxnSp>
        <p:nvCxnSpPr>
          <p:cNvPr id="11" name="Straight Connector 10"/>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12"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F550E92A-32F8-4F09-9A23-8BD692ED097E}" type="datetime1">
              <a:rPr lang="it-IT" smtClean="0">
                <a:solidFill>
                  <a:prstClr val="black">
                    <a:tint val="75000"/>
                  </a:prstClr>
                </a:solidFill>
              </a:rPr>
              <a:pPr/>
              <a:t>27/10/2022</a:t>
            </a:fld>
            <a:endParaRPr lang="it-IT" dirty="0">
              <a:solidFill>
                <a:prstClr val="black">
                  <a:tint val="75000"/>
                </a:prstClr>
              </a:solidFill>
            </a:endParaRPr>
          </a:p>
        </p:txBody>
      </p:sp>
      <p:sp>
        <p:nvSpPr>
          <p:cNvPr id="13" name="Footer Placeholder 3"/>
          <p:cNvSpPr>
            <a:spLocks noGrp="1"/>
          </p:cNvSpPr>
          <p:nvPr>
            <p:ph type="ftr" sz="quarter" idx="11"/>
          </p:nvPr>
        </p:nvSpPr>
        <p:spPr>
          <a:xfrm>
            <a:off x="3124200" y="6356350"/>
            <a:ext cx="2895600" cy="365125"/>
          </a:xfrm>
        </p:spPr>
        <p:txBody>
          <a:bodyPr/>
          <a:lstStyle>
            <a:lvl1pPr>
              <a:defRPr sz="800" b="1" i="0">
                <a:solidFill>
                  <a:srgbClr val="000000"/>
                </a:solidFill>
                <a:latin typeface="Arial"/>
                <a:cs typeface="Arial"/>
              </a:defRPr>
            </a:lvl1pPr>
          </a:lstStyle>
          <a:p>
            <a:r>
              <a:rPr lang="it-IT"/>
              <a:t>Storia delle teorie dello sviluppo</a:t>
            </a:r>
            <a:endParaRPr lang="it-IT" dirty="0"/>
          </a:p>
        </p:txBody>
      </p:sp>
      <p:sp>
        <p:nvSpPr>
          <p:cNvPr id="14" name="Slide Number Placeholder 4"/>
          <p:cNvSpPr>
            <a:spLocks noGrp="1"/>
          </p:cNvSpPr>
          <p:nvPr>
            <p:ph type="sldNum" sz="quarter" idx="12"/>
          </p:nvPr>
        </p:nvSpPr>
        <p:spPr>
          <a:xfrm>
            <a:off x="6650890" y="6356350"/>
            <a:ext cx="2133600" cy="365125"/>
          </a:xfrm>
        </p:spPr>
        <p:txBody>
          <a:bodyPr/>
          <a:lstStyle>
            <a:lvl1pPr>
              <a:defRPr sz="800">
                <a:solidFill>
                  <a:srgbClr val="000000"/>
                </a:solidFill>
                <a:latin typeface="Arial"/>
                <a:cs typeface="Arial"/>
              </a:defRPr>
            </a:lvl1pPr>
          </a:lstStyle>
          <a:p>
            <a:fld id="{65A5D2F2-A109-7144-80E6-3AAACABD5BA2}" type="slidenum">
              <a:rPr lang="it-IT" smtClean="0"/>
              <a:pPr/>
              <a:t>‹N›</a:t>
            </a:fld>
            <a:endParaRPr lang="it-IT" dirty="0"/>
          </a:p>
        </p:txBody>
      </p:sp>
    </p:spTree>
    <p:extLst>
      <p:ext uri="{BB962C8B-B14F-4D97-AF65-F5344CB8AC3E}">
        <p14:creationId xmlns:p14="http://schemas.microsoft.com/office/powerpoint/2010/main" val="104900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it-IT"/>
              <a:t>Fare clic per modificare lo stile del titolo</a:t>
            </a:r>
            <a:endParaRPr lang="it-IT"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lang="it-IT" sz="2000" b="1" kern="1200" dirty="0" smtClean="0">
                <a:solidFill>
                  <a:schemeClr val="tx1"/>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it-IT"/>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normAutofit/>
          </a:bodyPr>
          <a:lstStyle>
            <a:lvl1pPr algn="l" defTabSz="457200" rtl="0" eaLnBrk="1" latinLnBrk="0" hangingPunct="1">
              <a:spcBef>
                <a:spcPct val="20000"/>
              </a:spcBef>
              <a:buFont typeface="Arial"/>
              <a:defRPr lang="it-IT" sz="2400" kern="1200" dirty="0" smtClean="0">
                <a:solidFill>
                  <a:schemeClr val="tx1"/>
                </a:solidFill>
                <a:latin typeface="Arial"/>
                <a:ea typeface="+mn-ea"/>
                <a:cs typeface="Arial"/>
              </a:defRPr>
            </a:lvl1pPr>
            <a:lvl2pPr algn="l" defTabSz="457200" rtl="0" eaLnBrk="1" latinLnBrk="0" hangingPunct="1">
              <a:spcBef>
                <a:spcPct val="20000"/>
              </a:spcBef>
              <a:buFont typeface="Arial"/>
              <a:defRPr lang="it-IT" sz="2400" kern="1200" dirty="0" smtClean="0">
                <a:solidFill>
                  <a:schemeClr val="tx1"/>
                </a:solidFill>
                <a:latin typeface="Arial"/>
                <a:ea typeface="+mn-ea"/>
                <a:cs typeface="Arial"/>
              </a:defRPr>
            </a:lvl2pPr>
            <a:lvl3pPr algn="l" defTabSz="457200" rtl="0" eaLnBrk="1" latinLnBrk="0" hangingPunct="1">
              <a:spcBef>
                <a:spcPct val="20000"/>
              </a:spcBef>
              <a:buFont typeface="Arial"/>
              <a:defRPr lang="it-IT" sz="2400" kern="1200" dirty="0" smtClean="0">
                <a:solidFill>
                  <a:schemeClr val="tx1"/>
                </a:solidFill>
                <a:latin typeface="Arial"/>
                <a:ea typeface="+mn-ea"/>
                <a:cs typeface="Arial"/>
              </a:defRPr>
            </a:lvl3pPr>
            <a:lvl4pPr algn="l" defTabSz="457200" rtl="0" eaLnBrk="1" latinLnBrk="0" hangingPunct="1">
              <a:spcBef>
                <a:spcPct val="20000"/>
              </a:spcBef>
              <a:buFont typeface="Arial"/>
              <a:defRPr lang="it-IT" sz="2400" kern="1200" dirty="0" smtClean="0">
                <a:solidFill>
                  <a:schemeClr val="tx1"/>
                </a:solidFill>
                <a:latin typeface="Arial"/>
                <a:ea typeface="+mn-ea"/>
                <a:cs typeface="Arial"/>
              </a:defRPr>
            </a:lvl4pPr>
            <a:lvl5pPr algn="l" defTabSz="457200" rtl="0" eaLnBrk="1" latinLnBrk="0" hangingPunct="1">
              <a:spcBef>
                <a:spcPct val="20000"/>
              </a:spcBef>
              <a:buFont typeface="Arial"/>
              <a:defRPr lang="it-IT" sz="2400" kern="1200" dirty="0" smtClean="0">
                <a:solidFill>
                  <a:schemeClr val="tx1"/>
                </a:solidFill>
                <a:latin typeface="Arial"/>
                <a:ea typeface="+mn-ea"/>
                <a:cs typeface="Arial"/>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4"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40E697A8-53E5-490F-B0F5-0DDEDDB517B1}" type="datetime1">
              <a:rPr lang="it-IT" smtClean="0">
                <a:solidFill>
                  <a:prstClr val="black">
                    <a:tint val="75000"/>
                  </a:prstClr>
                </a:solidFill>
              </a:rPr>
              <a:pPr/>
              <a:t>27/10/2022</a:t>
            </a:fld>
            <a:endParaRPr lang="it-IT" dirty="0">
              <a:solidFill>
                <a:prstClr val="black">
                  <a:tint val="75000"/>
                </a:prstClr>
              </a:solidFill>
            </a:endParaRPr>
          </a:p>
        </p:txBody>
      </p:sp>
      <p:sp>
        <p:nvSpPr>
          <p:cNvPr id="15" name="Footer Placeholder 3"/>
          <p:cNvSpPr>
            <a:spLocks noGrp="1"/>
          </p:cNvSpPr>
          <p:nvPr>
            <p:ph type="ftr" sz="quarter" idx="11"/>
          </p:nvPr>
        </p:nvSpPr>
        <p:spPr>
          <a:xfrm>
            <a:off x="3124200" y="6356350"/>
            <a:ext cx="2895600" cy="365125"/>
          </a:xfrm>
        </p:spPr>
        <p:txBody>
          <a:bodyPr/>
          <a:lstStyle>
            <a:lvl1pPr>
              <a:defRPr sz="800" b="1" i="0">
                <a:solidFill>
                  <a:schemeClr val="tx1"/>
                </a:solidFill>
                <a:latin typeface="Arial"/>
                <a:cs typeface="Arial"/>
              </a:defRPr>
            </a:lvl1pPr>
          </a:lstStyle>
          <a:p>
            <a:r>
              <a:rPr lang="it-IT">
                <a:solidFill>
                  <a:prstClr val="black"/>
                </a:solidFill>
              </a:rPr>
              <a:t>Storia delle teorie dello sviluppo</a:t>
            </a:r>
            <a:endParaRPr lang="it-IT" dirty="0">
              <a:solidFill>
                <a:prstClr val="black"/>
              </a:solidFill>
            </a:endParaRPr>
          </a:p>
        </p:txBody>
      </p:sp>
      <p:sp>
        <p:nvSpPr>
          <p:cNvPr id="16"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7" name="Straight Connector 16"/>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81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a:cs typeface="Arial"/>
              </a:defRPr>
            </a:lvl1pPr>
          </a:lstStyle>
          <a:p>
            <a:r>
              <a:rPr lang="it-IT"/>
              <a:t>Fare clic per modificare lo stile del titolo</a:t>
            </a:r>
            <a:endParaRPr lang="it-IT" dirty="0"/>
          </a:p>
        </p:txBody>
      </p:sp>
      <p:sp>
        <p:nvSpPr>
          <p:cNvPr id="3" name="Date Placeholder 2"/>
          <p:cNvSpPr>
            <a:spLocks noGrp="1"/>
          </p:cNvSpPr>
          <p:nvPr>
            <p:ph type="dt" sz="half" idx="10"/>
          </p:nvPr>
        </p:nvSpPr>
        <p:spPr/>
        <p:txBody>
          <a:bodyPr/>
          <a:lstStyle>
            <a:lvl1pPr>
              <a:defRPr sz="800">
                <a:latin typeface="Arial"/>
                <a:cs typeface="Arial"/>
              </a:defRPr>
            </a:lvl1pPr>
          </a:lstStyle>
          <a:p>
            <a:fld id="{A7267EC8-C3E5-44DA-AFFE-D68E11C0F07F}" type="datetime1">
              <a:rPr lang="it-IT" smtClean="0">
                <a:solidFill>
                  <a:prstClr val="black">
                    <a:tint val="75000"/>
                  </a:prstClr>
                </a:solidFill>
              </a:rPr>
              <a:pPr/>
              <a:t>27/10/2022</a:t>
            </a:fld>
            <a:endParaRPr lang="it-IT" dirty="0">
              <a:solidFill>
                <a:prstClr val="black">
                  <a:tint val="75000"/>
                </a:prstClr>
              </a:solidFill>
            </a:endParaRPr>
          </a:p>
        </p:txBody>
      </p:sp>
      <p:sp>
        <p:nvSpPr>
          <p:cNvPr id="4" name="Footer Placeholder 3"/>
          <p:cNvSpPr>
            <a:spLocks noGrp="1"/>
          </p:cNvSpPr>
          <p:nvPr>
            <p:ph type="ftr" sz="quarter" idx="11"/>
          </p:nvPr>
        </p:nvSpPr>
        <p:spPr/>
        <p:txBody>
          <a:bodyPr/>
          <a:lstStyle>
            <a:lvl1pPr>
              <a:defRPr sz="800" b="1" i="0">
                <a:latin typeface="Arial"/>
                <a:cs typeface="Arial"/>
              </a:defRPr>
            </a:lvl1pPr>
          </a:lstStyle>
          <a:p>
            <a:r>
              <a:rPr lang="it-IT"/>
              <a:t>Storia delle teorie dello sviluppo</a:t>
            </a:r>
            <a:endParaRPr lang="it-IT" dirty="0"/>
          </a:p>
        </p:txBody>
      </p:sp>
      <p:sp>
        <p:nvSpPr>
          <p:cNvPr id="5" name="Slide Number Placeholder 4"/>
          <p:cNvSpPr>
            <a:spLocks noGrp="1"/>
          </p:cNvSpPr>
          <p:nvPr>
            <p:ph type="sldNum" sz="quarter" idx="12"/>
          </p:nvPr>
        </p:nvSpPr>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7" name="Straight Connector 6"/>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41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cxnSp>
        <p:nvCxnSpPr>
          <p:cNvPr id="10" name="Straight Connector 9"/>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11"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6DF957A9-9A3B-40A0-AD0A-4092EEB96F10}" type="datetime1">
              <a:rPr lang="it-IT" smtClean="0">
                <a:solidFill>
                  <a:prstClr val="black">
                    <a:tint val="75000"/>
                  </a:prstClr>
                </a:solidFill>
              </a:rPr>
              <a:pPr/>
              <a:t>27/10/2022</a:t>
            </a:fld>
            <a:endParaRPr lang="it-IT" dirty="0">
              <a:solidFill>
                <a:prstClr val="black">
                  <a:tint val="75000"/>
                </a:prstClr>
              </a:solidFill>
            </a:endParaRPr>
          </a:p>
        </p:txBody>
      </p:sp>
      <p:sp>
        <p:nvSpPr>
          <p:cNvPr id="12"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3" name="Slide Number Placeholder 4"/>
          <p:cNvSpPr>
            <a:spLocks noGrp="1"/>
          </p:cNvSpPr>
          <p:nvPr>
            <p:ph type="sldNum" sz="quarter" idx="12"/>
          </p:nvPr>
        </p:nvSpPr>
        <p:spPr>
          <a:xfrm>
            <a:off x="655320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5841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0"/>
            <a:ext cx="3008313" cy="571100"/>
          </a:xfrm>
        </p:spPr>
        <p:txBody>
          <a:bodyPr anchor="b"/>
          <a:lstStyle>
            <a:lvl1pPr algn="l">
              <a:defRPr sz="2000" b="1">
                <a:latin typeface="Arial"/>
                <a:cs typeface="Arial"/>
              </a:defRPr>
            </a:lvl1pPr>
          </a:lstStyle>
          <a:p>
            <a:r>
              <a:rPr lang="it-IT"/>
              <a:t>Fare clic per modificare lo stile del titolo</a:t>
            </a:r>
            <a:endParaRPr lang="it-IT" dirty="0"/>
          </a:p>
        </p:txBody>
      </p:sp>
      <p:sp>
        <p:nvSpPr>
          <p:cNvPr id="3" name="Content Placeholder 2"/>
          <p:cNvSpPr>
            <a:spLocks noGrp="1"/>
          </p:cNvSpPr>
          <p:nvPr>
            <p:ph idx="1"/>
          </p:nvPr>
        </p:nvSpPr>
        <p:spPr>
          <a:xfrm>
            <a:off x="3575050" y="864000"/>
            <a:ext cx="5111750" cy="5262163"/>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3009DBDC-531C-4277-B1D7-DCF7247132F8}" type="datetime1">
              <a:rPr lang="it-IT" smtClean="0">
                <a:solidFill>
                  <a:prstClr val="black">
                    <a:tint val="75000"/>
                  </a:prstClr>
                </a:solidFill>
              </a:rPr>
              <a:pPr/>
              <a:t>27/10/2022</a:t>
            </a:fld>
            <a:endParaRPr lang="it-IT" dirty="0">
              <a:solidFill>
                <a:prstClr val="black">
                  <a:tint val="75000"/>
                </a:prstClr>
              </a:solidFill>
            </a:endParaRPr>
          </a:p>
        </p:txBody>
      </p:sp>
      <p:sp>
        <p:nvSpPr>
          <p:cNvPr id="9"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0"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1" name="Straight Connector 10"/>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37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it-IT"/>
              <a:t>Fare clic per modificare lo stile del titolo</a:t>
            </a:r>
            <a:endParaRPr lang="it-IT" dirty="0"/>
          </a:p>
        </p:txBody>
      </p:sp>
      <p:sp>
        <p:nvSpPr>
          <p:cNvPr id="3" name="Picture Placeholder 2"/>
          <p:cNvSpPr>
            <a:spLocks noGrp="1"/>
          </p:cNvSpPr>
          <p:nvPr>
            <p:ph type="pic" idx="1"/>
          </p:nvPr>
        </p:nvSpPr>
        <p:spPr>
          <a:xfrm>
            <a:off x="1792288" y="915839"/>
            <a:ext cx="5486400" cy="38117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4A84E86D-E734-4D36-B6E2-93FC6DE6D425}" type="datetime1">
              <a:rPr lang="it-IT" smtClean="0">
                <a:solidFill>
                  <a:prstClr val="black">
                    <a:tint val="75000"/>
                  </a:prstClr>
                </a:solidFill>
              </a:rPr>
              <a:pPr/>
              <a:t>27/10/2022</a:t>
            </a:fld>
            <a:endParaRPr lang="it-IT" dirty="0">
              <a:solidFill>
                <a:prstClr val="black">
                  <a:tint val="75000"/>
                </a:prstClr>
              </a:solidFill>
            </a:endParaRPr>
          </a:p>
        </p:txBody>
      </p:sp>
      <p:sp>
        <p:nvSpPr>
          <p:cNvPr id="10"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1"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2" name="Straight Connector 11"/>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82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0403"/>
            <a:ext cx="8229600" cy="557946"/>
          </a:xfrm>
          <a:prstGeom prst="rect">
            <a:avLst/>
          </a:prstGeom>
        </p:spPr>
        <p:txBody>
          <a:bodyPr vert="horz" lIns="91440" tIns="45720" rIns="91440" bIns="45720" rtlCol="0" anchor="ctr">
            <a:normAutofit/>
          </a:bodyPr>
          <a:lstStyle/>
          <a:p>
            <a:r>
              <a:rPr lang="it-IT"/>
              <a:t>Fare clic per modificare lo stile del titolo</a:t>
            </a:r>
            <a:endParaRPr lang="it-I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fld id="{2061F581-95E5-4F43-94F3-85DC2C61B069}" type="datetime1">
              <a:rPr lang="it-IT" smtClean="0">
                <a:solidFill>
                  <a:prstClr val="black">
                    <a:tint val="75000"/>
                  </a:prstClr>
                </a:solidFill>
              </a:rPr>
              <a:pPr defTabSz="457200"/>
              <a:t>27/10/2022</a:t>
            </a:fld>
            <a:endParaRPr lang="it-IT"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0000"/>
                </a:solidFill>
              </a:defRPr>
            </a:lvl1pPr>
          </a:lstStyle>
          <a:p>
            <a:pPr defTabSz="457200"/>
            <a:r>
              <a:rPr lang="it-IT"/>
              <a:t>Storia delle teorie dello sviluppo</a:t>
            </a:r>
            <a:endParaRPr lang="it-I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5A5D2F2-A109-7144-80E6-3AAACABD5BA2}" type="slidenum">
              <a:rPr lang="it-IT" smtClean="0">
                <a:solidFill>
                  <a:prstClr val="black">
                    <a:tint val="75000"/>
                  </a:prstClr>
                </a:solidFill>
              </a:rPr>
              <a:pPr defTabSz="457200"/>
              <a:t>‹N›</a:t>
            </a:fld>
            <a:endParaRPr lang="it-IT" dirty="0">
              <a:solidFill>
                <a:prstClr val="black">
                  <a:tint val="75000"/>
                </a:prstClr>
              </a:solidFill>
            </a:endParaRPr>
          </a:p>
        </p:txBody>
      </p:sp>
      <p:cxnSp>
        <p:nvCxnSpPr>
          <p:cNvPr id="9" name="Straight Connector 8"/>
          <p:cNvCxnSpPr/>
          <p:nvPr/>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pic>
        <p:nvPicPr>
          <p:cNvPr id="10" name="Picture 9" descr="Slide_DIp_EconomiaeDiritto.png"/>
          <p:cNvPicPr>
            <a:picLocks noChangeAspect="1"/>
          </p:cNvPicPr>
          <p:nvPr/>
        </p:nvPicPr>
        <p:blipFill>
          <a:blip r:embed="rId13"/>
          <a:stretch>
            <a:fillRect/>
          </a:stretch>
        </p:blipFill>
        <p:spPr>
          <a:xfrm>
            <a:off x="457200" y="152525"/>
            <a:ext cx="8229600" cy="685935"/>
          </a:xfrm>
          <a:prstGeom prst="rect">
            <a:avLst/>
          </a:prstGeom>
        </p:spPr>
      </p:pic>
    </p:spTree>
    <p:extLst>
      <p:ext uri="{BB962C8B-B14F-4D97-AF65-F5344CB8AC3E}">
        <p14:creationId xmlns:p14="http://schemas.microsoft.com/office/powerpoint/2010/main" val="3964840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 neoclassico di </a:t>
            </a:r>
            <a:r>
              <a:rPr lang="it-IT" dirty="0" err="1"/>
              <a:t>Solow</a:t>
            </a:r>
            <a:endParaRPr lang="it-IT" dirty="0"/>
          </a:p>
        </p:txBody>
      </p:sp>
      <p:sp>
        <p:nvSpPr>
          <p:cNvPr id="3" name="Segnaposto contenuto 2"/>
          <p:cNvSpPr>
            <a:spLocks noGrp="1"/>
          </p:cNvSpPr>
          <p:nvPr>
            <p:ph idx="1"/>
          </p:nvPr>
        </p:nvSpPr>
        <p:spPr/>
        <p:txBody>
          <a:bodyPr>
            <a:normAutofit fontScale="92500" lnSpcReduction="10000"/>
          </a:bodyPr>
          <a:lstStyle/>
          <a:p>
            <a:r>
              <a:rPr lang="it-IT" dirty="0"/>
              <a:t>Il sistema economico può crescere secondo un sentiero di equilibrio di piena occupazione in virtù delle forze di mercato </a:t>
            </a:r>
          </a:p>
          <a:p>
            <a:r>
              <a:rPr lang="it-IT" dirty="0"/>
              <a:t>Il tasso garantito di crescita = tasso naturale, = corrisponde al tasso esogeno di crescita della popolazione.</a:t>
            </a:r>
          </a:p>
          <a:p>
            <a:r>
              <a:rPr lang="it-IT" dirty="0"/>
              <a:t>Concetto di funzione di produzione: insieme di tecniche produttive efficienti con diverse proporzioni di capitale e lavoro.</a:t>
            </a:r>
          </a:p>
          <a:p>
            <a:r>
              <a:rPr lang="it-IT" dirty="0"/>
              <a:t>: </a:t>
            </a:r>
            <a:r>
              <a:rPr lang="it-IT" i="1" dirty="0"/>
              <a:t>Y=f</a:t>
            </a:r>
            <a:r>
              <a:rPr lang="it-IT" dirty="0"/>
              <a:t>(</a:t>
            </a:r>
            <a:r>
              <a:rPr lang="it-IT" i="1" dirty="0"/>
              <a:t>K,L</a:t>
            </a:r>
            <a:r>
              <a:rPr lang="it-IT" dirty="0"/>
              <a:t>)</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a:t>
            </a:fld>
            <a:endParaRPr lang="it-IT" dirty="0"/>
          </a:p>
        </p:txBody>
      </p:sp>
    </p:spTree>
    <p:extLst>
      <p:ext uri="{BB962C8B-B14F-4D97-AF65-F5344CB8AC3E}">
        <p14:creationId xmlns:p14="http://schemas.microsoft.com/office/powerpoint/2010/main" val="212892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critiche</a:t>
            </a:r>
          </a:p>
        </p:txBody>
      </p:sp>
      <p:sp>
        <p:nvSpPr>
          <p:cNvPr id="3" name="Segnaposto contenuto 2"/>
          <p:cNvSpPr>
            <a:spLocks noGrp="1"/>
          </p:cNvSpPr>
          <p:nvPr>
            <p:ph idx="1"/>
          </p:nvPr>
        </p:nvSpPr>
        <p:spPr/>
        <p:txBody>
          <a:bodyPr>
            <a:normAutofit fontScale="92500" lnSpcReduction="10000"/>
          </a:bodyPr>
          <a:lstStyle/>
          <a:p>
            <a:r>
              <a:rPr lang="it-IT" dirty="0"/>
              <a:t>Carattere empirico: durante la crescita </a:t>
            </a:r>
            <a:r>
              <a:rPr lang="it-IT"/>
              <a:t>normalmente i </a:t>
            </a:r>
            <a:r>
              <a:rPr lang="it-IT" dirty="0"/>
              <a:t>salari reali </a:t>
            </a:r>
            <a:r>
              <a:rPr lang="it-IT" b="1" dirty="0"/>
              <a:t>crescono</a:t>
            </a:r>
            <a:r>
              <a:rPr lang="it-IT" dirty="0"/>
              <a:t>. I maggiori investimenti si traducono in una più alta domanda di lavoro.</a:t>
            </a:r>
          </a:p>
          <a:p>
            <a:r>
              <a:rPr lang="it-IT" dirty="0"/>
              <a:t>Carattere teorico: il modello di Cambridge non tiene conto di un aspetto essenziale della teoria di Keynes, l’idea cioè che il sistema può adagiarsi in una situazione di equilibrio in cui la capacità produttiva non è sfruttata a pieno.</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10</a:t>
            </a:fld>
            <a:endParaRPr lang="it-IT" dirty="0"/>
          </a:p>
        </p:txBody>
      </p:sp>
    </p:spTree>
    <p:extLst>
      <p:ext uri="{BB962C8B-B14F-4D97-AF65-F5344CB8AC3E}">
        <p14:creationId xmlns:p14="http://schemas.microsoft.com/office/powerpoint/2010/main" val="199933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 </a:t>
            </a:r>
            <a:r>
              <a:rPr lang="it-IT" dirty="0" smtClean="0"/>
              <a:t>neo-</a:t>
            </a:r>
            <a:r>
              <a:rPr lang="it-IT" smtClean="0"/>
              <a:t>kaleckiano</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7500" lnSpcReduction="20000"/>
              </a:bodyPr>
              <a:lstStyle/>
              <a:p>
                <a:r>
                  <a:rPr lang="it-IT" dirty="0"/>
                  <a:t>Il modello tiene conto dell’idea keynesiana che l’equilibrio non comporta il pieno sfruttamento della capacità produttiva.</a:t>
                </a:r>
              </a:p>
              <a:p>
                <a:r>
                  <a:rPr lang="it-IT" dirty="0"/>
                  <a:t>Assumendo sempre assenza di risparmio da parte dei lavoratori, il modello può essere esposto in questo modo:</a:t>
                </a:r>
              </a:p>
              <a:p>
                <a:r>
                  <a:rPr lang="it-IT" dirty="0"/>
                  <a:t>1) </a:t>
                </a:r>
                <a14:m>
                  <m:oMath xmlns:m="http://schemas.openxmlformats.org/officeDocument/2006/math">
                    <m:r>
                      <a:rPr lang="it-IT" i="1">
                        <a:latin typeface="Cambria Math"/>
                      </a:rPr>
                      <m:t>𝑆</m:t>
                    </m:r>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𝑃</m:t>
                    </m:r>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it-IT" i="1">
                        <a:latin typeface="Cambria Math"/>
                      </a:rPr>
                      <m:t>𝐾</m:t>
                    </m:r>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𝑟𝐾</m:t>
                    </m:r>
                  </m:oMath>
                </a14:m>
                <a:endParaRPr lang="it-IT" dirty="0"/>
              </a:p>
              <a:p>
                <a:r>
                  <a:rPr lang="it-IT" dirty="0"/>
                  <a:t>2) </a:t>
                </a:r>
                <a14:m>
                  <m:oMath xmlns:m="http://schemas.openxmlformats.org/officeDocument/2006/math">
                    <m:r>
                      <a:rPr lang="it-IT" i="1">
                        <a:latin typeface="Cambria Math"/>
                      </a:rPr>
                      <m:t>𝐼</m:t>
                    </m:r>
                    <m:r>
                      <a:rPr lang="it-IT" i="1">
                        <a:latin typeface="Cambria Math"/>
                      </a:rPr>
                      <m:t>=</m:t>
                    </m:r>
                    <m:acc>
                      <m:accPr>
                        <m:chr m:val="̅"/>
                        <m:ctrlPr>
                          <a:rPr lang="it-IT" i="1">
                            <a:latin typeface="Cambria Math" panose="02040503050406030204" pitchFamily="18" charset="0"/>
                          </a:rPr>
                        </m:ctrlPr>
                      </m:accPr>
                      <m:e>
                        <m:r>
                          <a:rPr lang="it-IT" i="1">
                            <a:latin typeface="Cambria Math"/>
                          </a:rPr>
                          <m:t>𝐼</m:t>
                        </m:r>
                      </m:e>
                    </m:acc>
                  </m:oMath>
                </a14:m>
                <a:endParaRPr lang="it-IT" dirty="0"/>
              </a:p>
              <a:p>
                <a:r>
                  <a:rPr lang="it-IT" dirty="0"/>
                  <a:t>3) </a:t>
                </a:r>
                <a14:m>
                  <m:oMath xmlns:m="http://schemas.openxmlformats.org/officeDocument/2006/math">
                    <m:r>
                      <a:rPr lang="it-IT" i="1">
                        <a:latin typeface="Cambria Math"/>
                      </a:rPr>
                      <m:t>𝑟</m:t>
                    </m:r>
                    <m:r>
                      <a:rPr lang="it-IT" i="1">
                        <a:latin typeface="Cambria Math"/>
                      </a:rPr>
                      <m:t>=</m:t>
                    </m:r>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endParaRPr lang="it-IT" dirty="0"/>
              </a:p>
              <a:p>
                <a:r>
                  <a:rPr lang="it-IT" dirty="0"/>
                  <a:t>4) </a:t>
                </a:r>
                <a:r>
                  <a:rPr lang="it-IT" i="1" dirty="0"/>
                  <a:t>S=I</a:t>
                </a:r>
              </a:p>
              <a:p>
                <a:r>
                  <a:rPr lang="it-IT" dirty="0"/>
                  <a:t>Si ricordi che grado attuale di utilizzazione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𝑢</m:t>
                        </m:r>
                      </m:e>
                      <m:sub>
                        <m:r>
                          <a:rPr lang="it-IT" i="1">
                            <a:latin typeface="Cambria Math" panose="02040503050406030204" pitchFamily="18" charset="0"/>
                          </a:rPr>
                          <m:t>𝑎</m:t>
                        </m:r>
                      </m:sub>
                    </m:sSub>
                    <m:r>
                      <a:rPr lang="it-IT" i="1">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1">
                                <a:latin typeface="Cambria Math" panose="02040503050406030204" pitchFamily="18" charset="0"/>
                              </a:rPr>
                              <m:t>𝑎</m:t>
                            </m:r>
                          </m:sub>
                        </m:sSub>
                      </m:num>
                      <m:den>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1">
                                <a:latin typeface="Cambria Math" panose="02040503050406030204" pitchFamily="18" charset="0"/>
                              </a:rPr>
                              <m:t>𝑛</m:t>
                            </m:r>
                          </m:sub>
                        </m:sSub>
                      </m:den>
                    </m:f>
                  </m:oMath>
                </a14:m>
                <a:endParaRPr lang="it-IT" u="sng"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1037" t="-2695" r="-815"/>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11</a:t>
            </a:fld>
            <a:endParaRPr lang="it-IT" dirty="0"/>
          </a:p>
        </p:txBody>
      </p:sp>
    </p:spTree>
    <p:extLst>
      <p:ext uri="{BB962C8B-B14F-4D97-AF65-F5344CB8AC3E}">
        <p14:creationId xmlns:p14="http://schemas.microsoft.com/office/powerpoint/2010/main" val="58767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significato delle equazioni</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10000"/>
              </a:bodyPr>
              <a:lstStyle/>
              <a:p>
                <a:r>
                  <a:rPr lang="it-IT" dirty="0"/>
                  <a:t>L’equazione 1) e l’equazione 2) sono uguali alla corrispondenti equazioni del modello di Cambridge.</a:t>
                </a:r>
              </a:p>
              <a:p>
                <a:r>
                  <a:rPr lang="it-IT" dirty="0"/>
                  <a:t>Equazione 3): il profitto attuale dipende dalla quota dei profitti sul reddito diviso il coefficiente normale capitale - reddito moltiplicato il grado di utilizzazione della capacità produttiva </a:t>
                </a:r>
                <a:r>
                  <a:rPr lang="it-IT" i="1" dirty="0" err="1"/>
                  <a:t>u</a:t>
                </a:r>
                <a:r>
                  <a:rPr lang="it-IT" i="1" baseline="-25000" dirty="0" err="1"/>
                  <a:t>a</a:t>
                </a:r>
                <a:r>
                  <a:rPr lang="it-IT" dirty="0"/>
                  <a:t>.</a:t>
                </a:r>
              </a:p>
              <a:p>
                <a14:m>
                  <m:oMath xmlns:m="http://schemas.openxmlformats.org/officeDocument/2006/math">
                    <m:r>
                      <a:rPr lang="it-IT" i="1">
                        <a:latin typeface="Cambria Math"/>
                      </a:rPr>
                      <m:t>𝑟</m:t>
                    </m:r>
                    <m:r>
                      <a:rPr lang="it-IT" i="1">
                        <a:latin typeface="Cambria Math"/>
                      </a:rPr>
                      <m:t>=</m:t>
                    </m:r>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it-IT" i="1">
                        <a:latin typeface="Cambria Math"/>
                      </a:rPr>
                      <m:t>=</m:t>
                    </m:r>
                    <m:f>
                      <m:fPr>
                        <m:ctrlPr>
                          <a:rPr lang="it-IT" i="1">
                            <a:latin typeface="Cambria Math" panose="02040503050406030204" pitchFamily="18" charset="0"/>
                          </a:rPr>
                        </m:ctrlPr>
                      </m:fPr>
                      <m:num>
                        <m:r>
                          <a:rPr lang="it-IT" i="1">
                            <a:latin typeface="Cambria Math"/>
                          </a:rPr>
                          <m:t>𝑃</m:t>
                        </m:r>
                        <m:r>
                          <a:rPr lang="it-IT" i="1">
                            <a:latin typeface="Cambria Math"/>
                          </a:rPr>
                          <m:t>/</m:t>
                        </m:r>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num>
                      <m:den>
                        <m:r>
                          <a:rPr lang="it-IT" i="1">
                            <a:latin typeface="Cambria Math"/>
                          </a:rPr>
                          <m:t>𝐾</m:t>
                        </m:r>
                        <m:r>
                          <a:rPr lang="it-IT" i="1">
                            <a:latin typeface="Cambria Math"/>
                          </a:rPr>
                          <m:t>/</m:t>
                        </m:r>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den>
                    </m:f>
                    <m:r>
                      <a:rPr lang="it-IT" i="1">
                        <a:latin typeface="Cambria Math"/>
                      </a:rPr>
                      <m:t>=</m:t>
                    </m:r>
                    <m:f>
                      <m:fPr>
                        <m:ctrlPr>
                          <a:rPr lang="it-IT" i="1">
                            <a:latin typeface="Cambria Math" panose="02040503050406030204" pitchFamily="18" charset="0"/>
                          </a:rPr>
                        </m:ctrlPr>
                      </m:fPr>
                      <m:num>
                        <m:r>
                          <a:rPr lang="it-IT" i="1">
                            <a:latin typeface="Cambria Math"/>
                          </a:rPr>
                          <m:t>𝑃</m:t>
                        </m:r>
                        <m:r>
                          <a:rPr lang="it-IT" i="1">
                            <a:latin typeface="Cambria Math"/>
                          </a:rPr>
                          <m:t>/</m:t>
                        </m:r>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den>
                    </m:f>
                    <m:r>
                      <a:rPr lang="it-IT" i="1">
                        <a:latin typeface="Cambria Math"/>
                      </a:rPr>
                      <m:t>=</m:t>
                    </m:r>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r>
                  <a:rPr lang="it-IT" dirty="0"/>
                  <a:t>  		</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=quota dei profitti sul reddito = </a:t>
                </a:r>
                <a14:m>
                  <m:oMath xmlns:m="http://schemas.openxmlformats.org/officeDocument/2006/math">
                    <m:f>
                      <m:fPr>
                        <m:ctrlPr>
                          <a:rPr lang="it-IT"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𝑃</m:t>
                        </m:r>
                      </m:num>
                      <m:den>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𝑌</m:t>
                            </m:r>
                          </m:e>
                          <m:sub>
                            <m:r>
                              <a:rPr lang="it-IT" b="0" i="1" smtClean="0">
                                <a:latin typeface="Cambria Math" panose="02040503050406030204" pitchFamily="18" charset="0"/>
                                <a:ea typeface="Cambria Math" panose="02040503050406030204" pitchFamily="18" charset="0"/>
                              </a:rPr>
                              <m:t>𝑎</m:t>
                            </m:r>
                          </m:sub>
                        </m:sSub>
                      </m:den>
                    </m:f>
                  </m:oMath>
                </a14:m>
                <a:endParaRPr lang="it-IT" dirty="0">
                  <a:latin typeface="Cambria Math" panose="02040503050406030204" pitchFamily="18" charset="0"/>
                  <a:ea typeface="Cambria Math" panose="02040503050406030204" pitchFamily="18" charset="0"/>
                </a:endParaRPr>
              </a:p>
              <a:p>
                <a:r>
                  <a:rPr lang="it-IT" dirty="0"/>
                  <a:t>L’equazione 4) è la condizione di equilibrio.</a:t>
                </a:r>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2156" b="-3235"/>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12</a:t>
            </a:fld>
            <a:endParaRPr lang="it-IT" dirty="0"/>
          </a:p>
        </p:txBody>
      </p:sp>
    </p:spTree>
    <p:extLst>
      <p:ext uri="{BB962C8B-B14F-4D97-AF65-F5344CB8AC3E}">
        <p14:creationId xmlns:p14="http://schemas.microsoft.com/office/powerpoint/2010/main" val="384414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tasso di accumulazione</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92500" lnSpcReduction="20000"/>
              </a:bodyPr>
              <a:lstStyle/>
              <a:p>
                <a:r>
                  <a:rPr lang="it-IT" dirty="0"/>
                  <a:t>Dalla equazione 3) il tasso di accumulazione del capitale può essere espresso in questo modo:</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f>
                      <m:fPr>
                        <m:ctrlPr>
                          <a:rPr lang="it-IT" i="1">
                            <a:latin typeface="Cambria Math" panose="02040503050406030204" pitchFamily="18" charset="0"/>
                          </a:rPr>
                        </m:ctrlPr>
                      </m:fPr>
                      <m:num>
                        <m:r>
                          <a:rPr lang="it-IT" i="1">
                            <a:latin typeface="Cambria Math"/>
                          </a:rPr>
                          <m:t>𝐼</m:t>
                        </m:r>
                      </m:num>
                      <m:den>
                        <m:r>
                          <a:rPr lang="it-IT" i="1">
                            <a:latin typeface="Cambria Math"/>
                          </a:rPr>
                          <m:t>𝐾</m:t>
                        </m:r>
                      </m:den>
                    </m:f>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m:t>
                    </m:r>
                  </m:oMath>
                </a14:m>
                <a:r>
                  <a:rPr lang="it-IT" dirty="0"/>
                  <a:t> (equazione di Cambridge)</a:t>
                </a:r>
              </a:p>
              <a:p>
                <a:r>
                  <a:rPr lang="it-IT" dirty="0"/>
                  <a:t>Sostituendo </a:t>
                </a:r>
                <a:r>
                  <a:rPr lang="it-IT" i="1" dirty="0"/>
                  <a:t>r </a:t>
                </a:r>
                <a:r>
                  <a:rPr lang="it-IT" dirty="0"/>
                  <a:t>si ottiene</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endParaRPr lang="it-IT" dirty="0"/>
              </a:p>
              <a:p>
                <a:r>
                  <a:rPr lang="it-IT" dirty="0"/>
                  <a:t>Ovvero</a:t>
                </a:r>
              </a:p>
              <a:p>
                <a14:m>
                  <m:oMath xmlns:m="http://schemas.openxmlformats.org/officeDocument/2006/math">
                    <m:sSub>
                      <m:sSubPr>
                        <m:ctrlPr>
                          <a:rPr lang="it-IT" i="1">
                            <a:latin typeface="Cambria Math" panose="02040503050406030204" pitchFamily="18" charset="0"/>
                          </a:rPr>
                        </m:ctrlPr>
                      </m:sSubPr>
                      <m:e>
                        <m:r>
                          <a:rPr lang="it-IT" b="0" i="1" smtClean="0">
                            <a:latin typeface="Cambria Math"/>
                          </a:rPr>
                          <m:t>𝑢</m:t>
                        </m:r>
                      </m:e>
                      <m:sub>
                        <m:r>
                          <a:rPr lang="it-IT" b="0" i="1" smtClean="0">
                            <a:latin typeface="Cambria Math"/>
                          </a:rPr>
                          <m:t>𝑎</m:t>
                        </m:r>
                      </m:sub>
                    </m:sSub>
                    <m:r>
                      <a:rPr lang="it-IT" i="1">
                        <a:latin typeface="Cambria Math"/>
                      </a:rPr>
                      <m:t>=</m:t>
                    </m:r>
                    <m:sSub>
                      <m:sSubPr>
                        <m:ctrlPr>
                          <a:rPr lang="it-IT" i="1" smtClean="0">
                            <a:latin typeface="Cambria Math" panose="02040503050406030204" pitchFamily="18" charset="0"/>
                          </a:rPr>
                        </m:ctrlPr>
                      </m:sSubPr>
                      <m:e>
                        <m:r>
                          <a:rPr lang="it-IT" i="1">
                            <a:latin typeface="Cambria Math"/>
                          </a:rPr>
                          <m:t>𝑔</m:t>
                        </m:r>
                      </m:e>
                      <m:sub>
                        <m:r>
                          <a:rPr lang="it-IT" b="0" i="1" smtClean="0">
                            <a:latin typeface="Cambria Math"/>
                          </a:rPr>
                          <m:t>𝑘</m:t>
                        </m:r>
                      </m:sub>
                    </m:sSub>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num>
                      <m:den>
                        <m:sSub>
                          <m:sSubPr>
                            <m:ctrlPr>
                              <a:rPr lang="it-IT" i="1" smtClean="0">
                                <a:latin typeface="Cambria Math" panose="02040503050406030204" pitchFamily="18" charset="0"/>
                                <a:sym typeface="Symbol" panose="05050102010706020507" pitchFamily="18" charset="2"/>
                              </a:rPr>
                            </m:ctrlPr>
                          </m:sSubPr>
                          <m:e>
                            <m:r>
                              <a:rPr lang="it-IT" b="0" i="1" smtClean="0">
                                <a:latin typeface="Cambria Math"/>
                                <a:sym typeface="Symbol" panose="05050102010706020507" pitchFamily="18" charset="2"/>
                              </a:rPr>
                              <m:t>𝑠</m:t>
                            </m:r>
                          </m:e>
                          <m:sub>
                            <m:r>
                              <a:rPr lang="it-IT" b="0" i="1" smtClean="0">
                                <a:latin typeface="Cambria Math"/>
                                <a:sym typeface="Symbol" panose="05050102010706020507" pitchFamily="18" charset="2"/>
                              </a:rPr>
                              <m:t>𝑐</m:t>
                            </m:r>
                          </m:sub>
                        </m:sSub>
                        <m:r>
                          <a:rPr lang="it-IT" i="1" smtClean="0">
                            <a:latin typeface="Cambria Math"/>
                            <a:sym typeface="Symbol"/>
                          </a:rPr>
                          <m:t></m:t>
                        </m:r>
                      </m:den>
                    </m:f>
                  </m:oMath>
                </a14:m>
                <a:endParaRPr lang="it-IT" dirty="0"/>
              </a:p>
              <a:p>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1481" t="-3774" r="-1704"/>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65A5D2F2-A109-7144-80E6-3AAACABD5BA2}" type="slidenum">
              <a:rPr lang="it-IT" smtClean="0"/>
              <a:pPr/>
              <a:t>13</a:t>
            </a:fld>
            <a:endParaRPr lang="it-IT" dirty="0"/>
          </a:p>
        </p:txBody>
      </p:sp>
    </p:spTree>
    <p:extLst>
      <p:ext uri="{BB962C8B-B14F-4D97-AF65-F5344CB8AC3E}">
        <p14:creationId xmlns:p14="http://schemas.microsoft.com/office/powerpoint/2010/main" val="46950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Significato economico</a:t>
            </a:r>
          </a:p>
        </p:txBody>
      </p:sp>
      <p:sp>
        <p:nvSpPr>
          <p:cNvPr id="3" name="Segnaposto contenuto 2"/>
          <p:cNvSpPr>
            <a:spLocks noGrp="1"/>
          </p:cNvSpPr>
          <p:nvPr>
            <p:ph idx="1"/>
          </p:nvPr>
        </p:nvSpPr>
        <p:spPr/>
        <p:txBody>
          <a:bodyPr>
            <a:normAutofit/>
          </a:bodyPr>
          <a:lstStyle/>
          <a:p>
            <a:r>
              <a:rPr lang="it-IT" dirty="0"/>
              <a:t>I capitalisti decidono il tasso di accumulazione del capitale. il livello di utilizzazione della capacita produttiva dipende dalle decisioni di accumulazione del capitale. Nel modello di Cambridge l’equilibrio, è stabilito dalla quota dei profitti sul reddito, ora è invece il tasso di utilizzazione della capacità produttiva a portare il sistema in equilibrio.</a:t>
            </a:r>
          </a:p>
          <a:p>
            <a:endParaRPr lang="it-IT" dirty="0"/>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14</a:t>
            </a:fld>
            <a:endParaRPr lang="it-IT" dirty="0"/>
          </a:p>
        </p:txBody>
      </p:sp>
    </p:spTree>
    <p:extLst>
      <p:ext uri="{BB962C8B-B14F-4D97-AF65-F5344CB8AC3E}">
        <p14:creationId xmlns:p14="http://schemas.microsoft.com/office/powerpoint/2010/main" val="193919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Distribuzione del reddito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10000"/>
              </a:bodyPr>
              <a:lstStyle/>
              <a:p>
                <a:r>
                  <a:rPr lang="it-IT" dirty="0"/>
                  <a:t>Poiché </a:t>
                </a:r>
                <a:r>
                  <a:rPr lang="it-IT" i="1" dirty="0">
                    <a:sym typeface="Symbol" panose="05050102010706020507" pitchFamily="18" charset="2"/>
                  </a:rPr>
                  <a:t>K=I=S</a:t>
                </a:r>
                <a:endParaRPr lang="it-IT" dirty="0">
                  <a:sym typeface="Symbol" panose="05050102010706020507" pitchFamily="18" charset="2"/>
                </a:endParaRPr>
              </a:p>
              <a:p>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𝑢</m:t>
                        </m:r>
                      </m:e>
                      <m:sub>
                        <m:r>
                          <a:rPr lang="it-IT" b="0" i="1" smtClean="0">
                            <a:latin typeface="Cambria Math" panose="02040503050406030204" pitchFamily="18" charset="0"/>
                          </a:rPr>
                          <m:t>𝑎</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𝑘</m:t>
                        </m:r>
                      </m:sub>
                    </m:sSub>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𝑠</m:t>
                            </m:r>
                          </m:e>
                          <m:sub>
                            <m:r>
                              <a:rPr lang="it-IT" b="0" i="1" smtClean="0">
                                <a:latin typeface="Cambria Math" panose="02040503050406030204" pitchFamily="18" charset="0"/>
                              </a:rPr>
                              <m:t>𝑐</m:t>
                            </m:r>
                          </m:sub>
                        </m:sSub>
                        <m:r>
                          <m:rPr>
                            <m:sty m:val="p"/>
                          </m:rPr>
                          <a:rPr lang="el-GR" b="0" i="1" smtClean="0">
                            <a:latin typeface="Cambria Math" panose="02040503050406030204" pitchFamily="18" charset="0"/>
                          </a:rPr>
                          <m:t>π</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m:t>
                        </m:r>
                        <m:r>
                          <a:rPr lang="it-IT" b="0" i="1" smtClean="0">
                            <a:latin typeface="Cambria Math" panose="02040503050406030204" pitchFamily="18" charset="0"/>
                          </a:rPr>
                          <m:t>𝑆</m:t>
                        </m:r>
                        <m:r>
                          <a:rPr lang="it-IT" b="0" i="1" smtClean="0">
                            <a:latin typeface="Cambria Math" panose="02040503050406030204" pitchFamily="18" charset="0"/>
                          </a:rPr>
                          <m:t>/</m:t>
                        </m:r>
                        <m:r>
                          <a:rPr lang="it-IT" b="0" i="1" smtClean="0">
                            <a:latin typeface="Cambria Math" panose="02040503050406030204" pitchFamily="18" charset="0"/>
                          </a:rPr>
                          <m:t>𝐾</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r>
                          <a:rPr lang="it-IT" b="0" i="1" smtClean="0">
                            <a:latin typeface="Cambria Math" panose="02040503050406030204" pitchFamily="18" charset="0"/>
                          </a:rPr>
                          <m:t>(</m:t>
                        </m:r>
                        <m:r>
                          <a:rPr lang="it-IT" b="0" i="1" smtClean="0">
                            <a:latin typeface="Cambria Math" panose="02040503050406030204" pitchFamily="18" charset="0"/>
                          </a:rPr>
                          <m:t>𝑆</m:t>
                        </m:r>
                        <m:r>
                          <a:rPr lang="it-IT" b="0" i="1" smtClean="0">
                            <a:latin typeface="Cambria Math" panose="02040503050406030204" pitchFamily="18" charset="0"/>
                          </a:rPr>
                          <m:t>/</m:t>
                        </m:r>
                        <m:r>
                          <a:rPr lang="it-IT" b="0" i="1" smtClean="0">
                            <a:latin typeface="Cambria Math" panose="02040503050406030204" pitchFamily="18" charset="0"/>
                          </a:rPr>
                          <m:t>𝑃</m:t>
                        </m:r>
                        <m:r>
                          <a:rPr lang="it-IT" b="0" i="1" smtClean="0">
                            <a:latin typeface="Cambria Math" panose="02040503050406030204" pitchFamily="18" charset="0"/>
                          </a:rPr>
                          <m:t>)</m:t>
                        </m:r>
                        <m:r>
                          <m:rPr>
                            <m:sty m:val="p"/>
                          </m:rPr>
                          <a:rPr lang="el-GR" b="0" i="1" smtClean="0">
                            <a:latin typeface="Cambria Math" panose="02040503050406030204" pitchFamily="18" charset="0"/>
                          </a:rPr>
                          <m:t>π</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f>
                          <m:fPr>
                            <m:ctrlPr>
                              <a:rPr lang="it-IT" b="0" i="1" smtClean="0">
                                <a:latin typeface="Cambria Math" panose="02040503050406030204" pitchFamily="18" charset="0"/>
                              </a:rPr>
                            </m:ctrlPr>
                          </m:fPr>
                          <m:num>
                            <m:r>
                              <a:rPr lang="it-IT" b="0" i="1" smtClean="0">
                                <a:latin typeface="Cambria Math" panose="02040503050406030204" pitchFamily="18" charset="0"/>
                              </a:rPr>
                              <m:t>𝑆</m:t>
                            </m:r>
                          </m:num>
                          <m:den>
                            <m:r>
                              <a:rPr lang="it-IT" b="0" i="1" smtClean="0">
                                <a:latin typeface="Cambria Math" panose="02040503050406030204" pitchFamily="18" charset="0"/>
                              </a:rPr>
                              <m:t>𝐾</m:t>
                            </m:r>
                          </m:den>
                        </m:f>
                        <m:f>
                          <m:fPr>
                            <m:ctrlPr>
                              <a:rPr lang="it-IT" b="0" i="1" smtClean="0">
                                <a:latin typeface="Cambria Math" panose="02040503050406030204" pitchFamily="18" charset="0"/>
                              </a:rPr>
                            </m:ctrlPr>
                          </m:fPr>
                          <m:num>
                            <m:r>
                              <a:rPr lang="it-IT" b="0" i="1" smtClean="0">
                                <a:latin typeface="Cambria Math" panose="02040503050406030204" pitchFamily="18" charset="0"/>
                              </a:rPr>
                              <m:t>𝑃</m:t>
                            </m:r>
                          </m:num>
                          <m:den>
                            <m:r>
                              <a:rPr lang="it-IT" b="0" i="1" smtClean="0">
                                <a:latin typeface="Cambria Math" panose="02040503050406030204" pitchFamily="18" charset="0"/>
                              </a:rPr>
                              <m:t>𝑆</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r>
                          <m:rPr>
                            <m:sty m:val="p"/>
                          </m:rPr>
                          <a:rPr lang="el-GR" b="0" i="1" smtClean="0">
                            <a:latin typeface="Cambria Math" panose="02040503050406030204" pitchFamily="18" charset="0"/>
                          </a:rPr>
                          <m:t>π</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𝑟</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r>
                          <m:rPr>
                            <m:sty m:val="p"/>
                          </m:rPr>
                          <a:rPr lang="el-GR" b="0" i="1" smtClean="0">
                            <a:latin typeface="Cambria Math" panose="02040503050406030204" pitchFamily="18" charset="0"/>
                          </a:rPr>
                          <m:t>π</m:t>
                        </m:r>
                      </m:den>
                    </m:f>
                  </m:oMath>
                </a14:m>
                <a:endParaRPr lang="it-IT" b="0" i="1" dirty="0"/>
              </a:p>
              <a:p>
                <a:r>
                  <a:rPr lang="it-IT" dirty="0"/>
                  <a:t>E dunque </a:t>
                </a:r>
                <a14:m>
                  <m:oMath xmlns:m="http://schemas.openxmlformats.org/officeDocument/2006/math">
                    <m:r>
                      <a:rPr lang="it-IT" i="1">
                        <a:latin typeface="Cambria Math"/>
                      </a:rPr>
                      <m:t>𝑟</m:t>
                    </m:r>
                    <m:r>
                      <a:rPr lang="it-IT" i="1">
                        <a:latin typeface="Cambria Math"/>
                      </a:rPr>
                      <m:t>=</m:t>
                    </m:r>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endParaRPr lang="it-IT" dirty="0"/>
              </a:p>
              <a:p>
                <a:r>
                  <a:rPr lang="it-IT" dirty="0"/>
                  <a:t>Dato il coefficiente di capitale e la quota dei profitti sul reddito una crescita del grado di utilizzazione della capacità produttiva ha come conseguenza una crescita del saggio di profitto. Aumenta il livello di utilizzazione della capacità produttiva</a:t>
                </a:r>
                <a:r>
                  <a:rPr lang="it-IT" dirty="0">
                    <a:sym typeface="Symbol" panose="05050102010706020507" pitchFamily="18" charset="2"/>
                  </a:rPr>
                  <a:t></a:t>
                </a:r>
                <a:r>
                  <a:rPr lang="it-IT" dirty="0"/>
                  <a:t> aumenta il prodotto e </a:t>
                </a:r>
                <a:r>
                  <a:rPr lang="it-IT" dirty="0">
                    <a:sym typeface="Symbol" panose="05050102010706020507" pitchFamily="18" charset="2"/>
                  </a:rPr>
                  <a:t></a:t>
                </a:r>
                <a:r>
                  <a:rPr lang="it-IT" dirty="0"/>
                  <a:t> i profitti, dato il capitale. </a:t>
                </a:r>
              </a:p>
              <a:p>
                <a:endParaRPr lang="it-IT" i="1"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2291" r="-1481" b="-1887"/>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15</a:t>
            </a:fld>
            <a:endParaRPr lang="it-IT" dirty="0"/>
          </a:p>
        </p:txBody>
      </p:sp>
    </p:spTree>
    <p:extLst>
      <p:ext uri="{BB962C8B-B14F-4D97-AF65-F5344CB8AC3E}">
        <p14:creationId xmlns:p14="http://schemas.microsoft.com/office/powerpoint/2010/main" val="334176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Critiche al modello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92500" lnSpcReduction="20000"/>
              </a:bodyPr>
              <a:lstStyle/>
              <a:p>
                <a:r>
                  <a:rPr lang="it-IT" dirty="0"/>
                  <a:t>Sappiamo che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endParaRPr lang="it-IT" dirty="0"/>
              </a:p>
              <a:p>
                <a:r>
                  <a:rPr lang="it-IT" dirty="0"/>
                  <a:t>Ma </a:t>
                </a:r>
                <a14:m>
                  <m:oMath xmlns:m="http://schemas.openxmlformats.org/officeDocument/2006/math">
                    <m:f>
                      <m:fPr>
                        <m:ctrlPr>
                          <a:rPr lang="it-IT" i="1">
                            <a:latin typeface="Cambria Math" panose="02040503050406030204" pitchFamily="18" charset="0"/>
                          </a:rPr>
                        </m:ctrlPr>
                      </m:fPr>
                      <m:num>
                        <m:r>
                          <a:rPr lang="it-IT" i="1">
                            <a:latin typeface="Cambria Math"/>
                          </a:rPr>
                          <m:t>1</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num>
                      <m:den>
                        <m:r>
                          <a:rPr lang="it-IT" i="1">
                            <a:latin typeface="Cambria Math"/>
                          </a:rPr>
                          <m:t>𝐾</m:t>
                        </m:r>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den>
                    </m:f>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r>
                          <a:rPr lang="it-IT" i="1">
                            <a:latin typeface="Cambria Math"/>
                          </a:rPr>
                          <m:t>𝐾</m:t>
                        </m:r>
                      </m:den>
                    </m:f>
                    <m:r>
                      <a:rPr lang="it-IT" i="1">
                        <a:latin typeface="Cambria Math"/>
                      </a:rPr>
                      <m:t>=</m:t>
                    </m:r>
                    <m:f>
                      <m:fPr>
                        <m:ctrlPr>
                          <a:rPr lang="it-IT" i="1">
                            <a:latin typeface="Cambria Math" panose="02040503050406030204" pitchFamily="18" charset="0"/>
                          </a:rPr>
                        </m:ctrlPr>
                      </m:fPr>
                      <m:num>
                        <m:r>
                          <a:rPr lang="it-IT" i="1">
                            <a:latin typeface="Cambria Math"/>
                          </a:rPr>
                          <m:t>1</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𝑎</m:t>
                            </m:r>
                          </m:sub>
                        </m:sSub>
                      </m:den>
                    </m:f>
                  </m:oMath>
                </a14:m>
                <a:r>
                  <a:rPr lang="it-IT" dirty="0"/>
                  <a:t>. Quindi il tasso di accumulazione è</a:t>
                </a:r>
                <a14:m>
                  <m:oMath xmlns:m="http://schemas.openxmlformats.org/officeDocument/2006/math">
                    <m:r>
                      <a:rPr lang="it-IT" b="0" i="0" smtClean="0">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𝑎</m:t>
                            </m:r>
                          </m:sub>
                        </m:sSub>
                      </m:den>
                    </m:f>
                  </m:oMath>
                </a14:m>
                <a:r>
                  <a:rPr lang="it-IT" dirty="0"/>
                  <a:t>.</a:t>
                </a:r>
              </a:p>
              <a:p>
                <a:r>
                  <a:rPr lang="it-IT" dirty="0"/>
                  <a:t>Il coefficiente normale di capitale non svolge alcun ruolo nel determinare il sentiero di equilibrio, che invece dipende dal coefficiente attuale.</a:t>
                </a:r>
              </a:p>
              <a:p>
                <a:r>
                  <a:rPr lang="it-IT" dirty="0"/>
                  <a:t>I capitalisti dovrebbero </a:t>
                </a:r>
                <a:r>
                  <a:rPr lang="it-IT"/>
                  <a:t>accettare come </a:t>
                </a:r>
                <a:r>
                  <a:rPr lang="it-IT" dirty="0"/>
                  <a:t>“normale” il coefficiente attuale del capitale.</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481" t="-2291" r="-2222"/>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16</a:t>
            </a:fld>
            <a:endParaRPr lang="it-IT" dirty="0"/>
          </a:p>
        </p:txBody>
      </p:sp>
    </p:spTree>
    <p:extLst>
      <p:ext uri="{BB962C8B-B14F-4D97-AF65-F5344CB8AC3E}">
        <p14:creationId xmlns:p14="http://schemas.microsoft.com/office/powerpoint/2010/main" val="332111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Il modello del </a:t>
            </a:r>
            <a:r>
              <a:rPr lang="it-IT" sz="3600" dirty="0" err="1"/>
              <a:t>supermoltiplicatore</a:t>
            </a:r>
            <a:endParaRPr lang="it-IT" sz="3600"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Adattare il moltiplicatore keynesiano al lungo periodo. Duplice ruolo degli investimenti. Nel breve periodo gli investimenti sono autonomi. Nel lungo periodo sono una componente indotta (cioè dipendono dalle aspettative di crescita del reddito).</a:t>
                </a:r>
              </a:p>
              <a:p>
                <a14:m>
                  <m:oMath xmlns:m="http://schemas.openxmlformats.org/officeDocument/2006/math">
                    <m:r>
                      <a:rPr lang="it-IT" i="1">
                        <a:latin typeface="Cambria Math"/>
                      </a:rPr>
                      <m:t>𝐼</m:t>
                    </m:r>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r>
                      <a:rPr lang="it-IT" i="1">
                        <a:latin typeface="Cambria Math"/>
                      </a:rPr>
                      <m:t>𝑌</m:t>
                    </m:r>
                  </m:oMath>
                </a14:m>
                <a:endParaRPr lang="it-IT" dirty="0"/>
              </a:p>
              <a:p>
                <a14:m>
                  <m:oMath xmlns:m="http://schemas.openxmlformats.org/officeDocument/2006/math">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oMath>
                </a14:m>
                <a:r>
                  <a:rPr lang="it-IT" dirty="0"/>
                  <a:t>= tasso atteso di crescita del reddito</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1630" t="-283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17</a:t>
            </a:fld>
            <a:endParaRPr lang="it-IT" dirty="0"/>
          </a:p>
        </p:txBody>
      </p:sp>
    </p:spTree>
    <p:extLst>
      <p:ext uri="{BB962C8B-B14F-4D97-AF65-F5344CB8AC3E}">
        <p14:creationId xmlns:p14="http://schemas.microsoft.com/office/powerpoint/2010/main" val="216457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a:t>
            </a:r>
            <a:r>
              <a:rPr lang="it-IT" dirty="0" err="1"/>
              <a:t>supermoltiplicatore</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0000" lnSpcReduction="20000"/>
              </a:bodyPr>
              <a:lstStyle/>
              <a:p>
                <a:r>
                  <a:rPr lang="it-IT" i="1" dirty="0"/>
                  <a:t>G </a:t>
                </a:r>
                <a:r>
                  <a:rPr lang="it-IT" dirty="0"/>
                  <a:t>= spesa pubblica, </a:t>
                </a:r>
                <a:r>
                  <a:rPr lang="it-IT" i="1" dirty="0"/>
                  <a:t>E</a:t>
                </a:r>
                <a:r>
                  <a:rPr lang="it-IT" dirty="0"/>
                  <a:t> = esportazioni e </a:t>
                </a:r>
                <a:r>
                  <a:rPr lang="it-IT" i="1" dirty="0"/>
                  <a:t>M</a:t>
                </a:r>
                <a:r>
                  <a:rPr lang="it-IT" dirty="0"/>
                  <a:t> = importazioni, </a:t>
                </a:r>
                <a:r>
                  <a:rPr lang="it-IT" i="1" dirty="0"/>
                  <a:t>t </a:t>
                </a:r>
                <a:r>
                  <a:rPr lang="it-IT" dirty="0"/>
                  <a:t>= coefficiente di tassazione sul reddito e con </a:t>
                </a:r>
                <a:r>
                  <a:rPr lang="it-IT" i="1" dirty="0"/>
                  <a:t>m</a:t>
                </a:r>
                <a:r>
                  <a:rPr lang="it-IT" dirty="0"/>
                  <a:t> la propensione media ad importare:</a:t>
                </a:r>
              </a:p>
              <a:p>
                <a:r>
                  <a:rPr lang="es-AR" i="1" dirty="0"/>
                  <a:t>Y=C+I+G+</a:t>
                </a:r>
                <a:r>
                  <a:rPr lang="es-AR" dirty="0"/>
                  <a:t>(</a:t>
                </a:r>
                <a:r>
                  <a:rPr lang="es-AR" i="1" dirty="0"/>
                  <a:t>E-M</a:t>
                </a:r>
                <a:r>
                  <a:rPr lang="es-AR" dirty="0"/>
                  <a:t>)</a:t>
                </a:r>
                <a:endParaRPr lang="it-IT" dirty="0"/>
              </a:p>
              <a:p>
                <a:r>
                  <a:rPr lang="es-AR" i="1" dirty="0"/>
                  <a:t>C=C</a:t>
                </a:r>
                <a:r>
                  <a:rPr lang="es-AR" i="1" baseline="-25000" dirty="0"/>
                  <a:t>a</a:t>
                </a:r>
                <a:r>
                  <a:rPr lang="es-AR" dirty="0"/>
                  <a:t>+</a:t>
                </a:r>
                <a:r>
                  <a:rPr lang="es-AR" i="1" dirty="0"/>
                  <a:t>c</a:t>
                </a:r>
                <a:r>
                  <a:rPr lang="es-AR" dirty="0"/>
                  <a:t>(1-</a:t>
                </a:r>
                <a:r>
                  <a:rPr lang="es-AR" i="1" dirty="0"/>
                  <a:t>t</a:t>
                </a:r>
                <a:r>
                  <a:rPr lang="es-AR" dirty="0"/>
                  <a:t>)</a:t>
                </a:r>
                <a:r>
                  <a:rPr lang="es-AR" i="1" dirty="0"/>
                  <a:t>Y</a:t>
                </a:r>
                <a:endParaRPr lang="it-IT" dirty="0"/>
              </a:p>
              <a:p>
                <a:r>
                  <a:rPr lang="it-IT" i="1" dirty="0"/>
                  <a:t>I=</a:t>
                </a:r>
                <a:r>
                  <a:rPr lang="it-IT" i="1" dirty="0" err="1"/>
                  <a:t>v</a:t>
                </a:r>
                <a:r>
                  <a:rPr lang="it-IT" i="1" baseline="-25000" dirty="0" err="1"/>
                  <a:t>n</a:t>
                </a:r>
                <a:r>
                  <a:rPr lang="it-IT" i="1" dirty="0" err="1"/>
                  <a:t>g</a:t>
                </a:r>
                <a:r>
                  <a:rPr lang="it-IT" i="1" baseline="30000" dirty="0" err="1"/>
                  <a:t>e</a:t>
                </a:r>
                <a:r>
                  <a:rPr lang="it-IT" i="1" dirty="0" err="1"/>
                  <a:t>Y</a:t>
                </a:r>
                <a:endParaRPr lang="it-IT" dirty="0"/>
              </a:p>
              <a:p>
                <a:r>
                  <a:rPr lang="it-IT" i="1" dirty="0"/>
                  <a:t>M=</a:t>
                </a:r>
                <a:r>
                  <a:rPr lang="it-IT" i="1" dirty="0" err="1"/>
                  <a:t>mY</a:t>
                </a:r>
                <a:r>
                  <a:rPr lang="it-IT" i="1" dirty="0"/>
                  <a:t>.</a:t>
                </a:r>
              </a:p>
              <a:p>
                <a:r>
                  <a:rPr lang="it-IT" dirty="0"/>
                  <a:t>Condizione di equilibrio</a:t>
                </a:r>
                <a:r>
                  <a:rPr lang="it-IT" i="1" dirty="0"/>
                  <a:t>:</a:t>
                </a:r>
              </a:p>
              <a:p>
                <a:r>
                  <a:rPr lang="es-AR" i="1" dirty="0"/>
                  <a:t>Y=C</a:t>
                </a:r>
                <a:r>
                  <a:rPr lang="es-AR" i="1" baseline="-25000" dirty="0"/>
                  <a:t>a</a:t>
                </a:r>
                <a:r>
                  <a:rPr lang="es-AR" dirty="0"/>
                  <a:t>+</a:t>
                </a:r>
                <a:r>
                  <a:rPr lang="es-AR" i="1" dirty="0"/>
                  <a:t>c</a:t>
                </a:r>
                <a:r>
                  <a:rPr lang="es-AR" dirty="0"/>
                  <a:t>(1-</a:t>
                </a:r>
                <a:r>
                  <a:rPr lang="es-AR" i="1" dirty="0"/>
                  <a:t>t</a:t>
                </a:r>
                <a:r>
                  <a:rPr lang="es-AR" dirty="0"/>
                  <a:t>)</a:t>
                </a:r>
                <a:r>
                  <a:rPr lang="es-AR" i="1" dirty="0"/>
                  <a:t>Y+v</a:t>
                </a:r>
                <a:r>
                  <a:rPr lang="es-AR" i="1" baseline="-25000" dirty="0"/>
                  <a:t>n</a:t>
                </a:r>
                <a:r>
                  <a:rPr lang="es-AR" i="1" dirty="0"/>
                  <a:t>g</a:t>
                </a:r>
                <a:r>
                  <a:rPr lang="es-AR" i="1" baseline="30000" dirty="0"/>
                  <a:t>e</a:t>
                </a:r>
                <a:r>
                  <a:rPr lang="es-AR" i="1" dirty="0"/>
                  <a:t>Y+G+</a:t>
                </a:r>
                <a:r>
                  <a:rPr lang="es-AR" dirty="0"/>
                  <a:t>(</a:t>
                </a:r>
                <a:r>
                  <a:rPr lang="es-AR" i="1" dirty="0"/>
                  <a:t>E-mY</a:t>
                </a:r>
                <a:r>
                  <a:rPr lang="es-AR" dirty="0"/>
                  <a:t>)</a:t>
                </a:r>
              </a:p>
              <a:p>
                <a:r>
                  <a:rPr lang="es-AR" dirty="0"/>
                  <a:t>Ovvero</a:t>
                </a:r>
              </a:p>
              <a:p>
                <a14:m>
                  <m:oMath xmlns:m="http://schemas.openxmlformats.org/officeDocument/2006/math">
                    <m:r>
                      <a:rPr lang="it-IT" i="1">
                        <a:latin typeface="Cambria Math"/>
                      </a:rPr>
                      <m:t>𝑌</m:t>
                    </m:r>
                    <m:r>
                      <a:rPr lang="it-IT" i="1">
                        <a:latin typeface="Cambria Math"/>
                      </a:rPr>
                      <m:t>=</m:t>
                    </m:r>
                    <m:f>
                      <m:fPr>
                        <m:ctrlPr>
                          <a:rPr lang="it-IT" i="1">
                            <a:latin typeface="Cambria Math" panose="02040503050406030204" pitchFamily="18" charset="0"/>
                          </a:rPr>
                        </m:ctrlPr>
                      </m:fPr>
                      <m:num>
                        <m:r>
                          <a:rPr lang="it-IT" i="1">
                            <a:latin typeface="Cambria Math"/>
                          </a:rPr>
                          <m:t>1</m:t>
                        </m:r>
                      </m:num>
                      <m:den>
                        <m:r>
                          <a:rPr lang="it-IT" i="1">
                            <a:latin typeface="Cambria Math"/>
                          </a:rPr>
                          <m:t>1−</m:t>
                        </m:r>
                        <m:r>
                          <a:rPr lang="it-IT" i="1">
                            <a:latin typeface="Cambria Math"/>
                          </a:rPr>
                          <m:t>𝑐</m:t>
                        </m:r>
                        <m:d>
                          <m:dPr>
                            <m:ctrlPr>
                              <a:rPr lang="it-IT" i="1">
                                <a:latin typeface="Cambria Math" panose="02040503050406030204" pitchFamily="18" charset="0"/>
                              </a:rPr>
                            </m:ctrlPr>
                          </m:dPr>
                          <m:e>
                            <m:r>
                              <a:rPr lang="it-IT" i="1">
                                <a:latin typeface="Cambria Math"/>
                              </a:rPr>
                              <m:t>1−</m:t>
                            </m:r>
                            <m:r>
                              <a:rPr lang="it-IT" i="1">
                                <a:latin typeface="Cambria Math"/>
                              </a:rPr>
                              <m:t>𝑡</m:t>
                            </m:r>
                          </m:e>
                        </m:d>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b>
                          <m:sSubPr>
                            <m:ctrlPr>
                              <a:rPr lang="it-IT" i="1">
                                <a:latin typeface="Cambria Math" panose="02040503050406030204" pitchFamily="18" charset="0"/>
                              </a:rPr>
                            </m:ctrlPr>
                          </m:sSubPr>
                          <m:e>
                            <m:r>
                              <a:rPr lang="it-IT" i="1">
                                <a:latin typeface="Cambria Math"/>
                              </a:rPr>
                              <m:t>𝑔</m:t>
                            </m:r>
                          </m:e>
                          <m:sub>
                            <m:r>
                              <a:rPr lang="it-IT" i="1">
                                <a:latin typeface="Cambria Math"/>
                              </a:rPr>
                              <m:t>𝑒</m:t>
                            </m:r>
                          </m:sub>
                        </m:sSub>
                        <m:r>
                          <a:rPr lang="it-IT" i="1">
                            <a:latin typeface="Cambria Math"/>
                          </a:rPr>
                          <m:t>+</m:t>
                        </m:r>
                        <m:r>
                          <a:rPr lang="it-IT" i="1">
                            <a:latin typeface="Cambria Math"/>
                          </a:rPr>
                          <m:t>𝑚</m:t>
                        </m:r>
                      </m:den>
                    </m:f>
                    <m:r>
                      <a:rPr lang="it-IT" i="1">
                        <a:latin typeface="Cambria Math"/>
                      </a:rPr>
                      <m:t>(</m:t>
                    </m:r>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r>
                      <a:rPr lang="it-IT" i="1">
                        <a:latin typeface="Cambria Math"/>
                      </a:rPr>
                      <m:t>+</m:t>
                    </m:r>
                    <m:r>
                      <a:rPr lang="it-IT" i="1">
                        <a:latin typeface="Cambria Math"/>
                      </a:rPr>
                      <m:t>𝐺</m:t>
                    </m:r>
                    <m:r>
                      <a:rPr lang="it-IT" i="1">
                        <a:latin typeface="Cambria Math"/>
                      </a:rPr>
                      <m:t>+</m:t>
                    </m:r>
                    <m:r>
                      <a:rPr lang="it-IT" i="1">
                        <a:latin typeface="Cambria Math"/>
                      </a:rPr>
                      <m:t>𝐸</m:t>
                    </m:r>
                    <m:r>
                      <a:rPr lang="it-IT" i="1">
                        <a:latin typeface="Cambria Math"/>
                      </a:rPr>
                      <m:t>)</m:t>
                    </m:r>
                  </m:oMath>
                </a14:m>
                <a:endParaRPr lang="it-IT" dirty="0"/>
              </a:p>
              <a:p>
                <a:r>
                  <a:rPr lang="it-IT" dirty="0"/>
                  <a:t>Il tasso di crescita del reddito dipende dal tasso di crescita delle componenti autonome della domanda</a:t>
                </a:r>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815" t="-2156" b="-1348"/>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18</a:t>
            </a:fld>
            <a:endParaRPr lang="it-IT" dirty="0"/>
          </a:p>
        </p:txBody>
      </p:sp>
    </p:spTree>
    <p:extLst>
      <p:ext uri="{BB962C8B-B14F-4D97-AF65-F5344CB8AC3E}">
        <p14:creationId xmlns:p14="http://schemas.microsoft.com/office/powerpoint/2010/main" val="302496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57200" y="1429686"/>
                <a:ext cx="8229600" cy="4525963"/>
              </a:xfrm>
            </p:spPr>
            <p:txBody>
              <a:bodyPr>
                <a:normAutofit fontScale="85000" lnSpcReduction="20000"/>
              </a:bodyPr>
              <a:lstStyle/>
              <a:p>
                <a:r>
                  <a:rPr lang="it-IT" dirty="0"/>
                  <a:t>Sistema semplice: famiglie e imprese</a:t>
                </a:r>
              </a:p>
              <a:p>
                <a:r>
                  <a:rPr lang="it-IT" dirty="0" err="1"/>
                  <a:t>Supermoltiplicatore</a:t>
                </a:r>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a:rPr>
                          <m:t>1</m:t>
                        </m:r>
                      </m:num>
                      <m:den>
                        <m:r>
                          <a:rPr lang="it-IT" i="1">
                            <a:latin typeface="Cambria Math"/>
                          </a:rPr>
                          <m:t>1−</m:t>
                        </m:r>
                        <m:r>
                          <a:rPr lang="it-IT" i="1">
                            <a:latin typeface="Cambria Math"/>
                          </a:rPr>
                          <m:t>𝑐</m:t>
                        </m:r>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den>
                    </m:f>
                  </m:oMath>
                </a14:m>
                <a:endParaRPr lang="it-IT" dirty="0"/>
              </a:p>
              <a:p>
                <a:r>
                  <a:rPr lang="it-IT" dirty="0"/>
                  <a:t>Modello</a:t>
                </a:r>
              </a:p>
              <a:p>
                <a:r>
                  <a:rPr lang="en-US" dirty="0"/>
                  <a:t>8.5.1) </a:t>
                </a:r>
                <a:r>
                  <a:rPr lang="en-US" i="1" dirty="0"/>
                  <a:t>S=-C</a:t>
                </a:r>
                <a:r>
                  <a:rPr lang="en-US" i="1" baseline="-25000" dirty="0"/>
                  <a:t>a </a:t>
                </a:r>
                <a:r>
                  <a:rPr lang="en-US" dirty="0"/>
                  <a:t>+</a:t>
                </a:r>
                <a:r>
                  <a:rPr lang="en-US" i="1" dirty="0" err="1"/>
                  <a:t>sY</a:t>
                </a:r>
                <a:endParaRPr lang="it-IT" dirty="0"/>
              </a:p>
              <a:p>
                <a:r>
                  <a:rPr lang="en-US" dirty="0"/>
                  <a:t>8.5.2) </a:t>
                </a:r>
                <a:r>
                  <a:rPr lang="en-US" i="1" dirty="0"/>
                  <a:t>I=</a:t>
                </a:r>
                <a:r>
                  <a:rPr lang="en-US" i="1" dirty="0" err="1"/>
                  <a:t>v</a:t>
                </a:r>
                <a:r>
                  <a:rPr lang="en-US" i="1" baseline="-25000" dirty="0" err="1"/>
                  <a:t>n</a:t>
                </a:r>
                <a:r>
                  <a:rPr lang="en-US" i="1" dirty="0" err="1"/>
                  <a:t>g</a:t>
                </a:r>
                <a:r>
                  <a:rPr lang="en-US" i="1" baseline="30000" dirty="0" err="1"/>
                  <a:t>e</a:t>
                </a:r>
                <a:r>
                  <a:rPr lang="en-US" i="1" dirty="0" err="1"/>
                  <a:t>Y</a:t>
                </a:r>
                <a:endParaRPr lang="it-IT" dirty="0"/>
              </a:p>
              <a:p>
                <a:r>
                  <a:rPr lang="en-US" dirty="0"/>
                  <a:t>8.5.3) </a:t>
                </a:r>
                <a:r>
                  <a:rPr lang="en-US" i="1" dirty="0"/>
                  <a:t>S=I</a:t>
                </a:r>
                <a:endParaRPr lang="it-IT" dirty="0"/>
              </a:p>
              <a:p>
                <a:r>
                  <a:rPr lang="it-IT" dirty="0"/>
                  <a:t>8.5.4) </a:t>
                </a:r>
                <a:r>
                  <a:rPr lang="it-IT" i="1" dirty="0" err="1"/>
                  <a:t>g</a:t>
                </a:r>
                <a:r>
                  <a:rPr lang="it-IT" i="1" baseline="30000" dirty="0" err="1"/>
                  <a:t>e</a:t>
                </a:r>
                <a:r>
                  <a:rPr lang="it-IT" dirty="0"/>
                  <a:t>=</a:t>
                </a:r>
                <a:r>
                  <a:rPr lang="it-IT" i="1" dirty="0" err="1"/>
                  <a:t>g</a:t>
                </a:r>
                <a:r>
                  <a:rPr lang="it-IT" i="1" baseline="-25000" dirty="0" err="1"/>
                  <a:t>z</a:t>
                </a:r>
                <a:endParaRPr lang="it-IT" i="1" baseline="-25000" dirty="0"/>
              </a:p>
              <a:p>
                <a:r>
                  <a:rPr lang="it-IT" dirty="0"/>
                  <a:t>Alternativamente: condizione di equilibrio:</a:t>
                </a:r>
              </a:p>
              <a:p>
                <a:r>
                  <a:rPr lang="it-IT" dirty="0"/>
                  <a:t>8.5.3.1) </a:t>
                </a:r>
                <a:r>
                  <a:rPr lang="it-IT" i="1" dirty="0"/>
                  <a:t>Y=</a:t>
                </a:r>
                <a14:m>
                  <m:oMath xmlns:m="http://schemas.openxmlformats.org/officeDocument/2006/math">
                    <m:f>
                      <m:fPr>
                        <m:ctrlPr>
                          <a:rPr lang="it-IT" i="1">
                            <a:latin typeface="Cambria Math" panose="02040503050406030204" pitchFamily="18" charset="0"/>
                          </a:rPr>
                        </m:ctrlPr>
                      </m:fPr>
                      <m:num>
                        <m:r>
                          <a:rPr lang="it-IT" i="1">
                            <a:latin typeface="Cambria Math"/>
                          </a:rPr>
                          <m:t>1</m:t>
                        </m:r>
                      </m:num>
                      <m:den>
                        <m:r>
                          <a:rPr lang="it-IT" i="1">
                            <a:latin typeface="Cambria Math"/>
                          </a:rPr>
                          <m:t>1−</m:t>
                        </m:r>
                        <m:r>
                          <a:rPr lang="it-IT" i="1">
                            <a:latin typeface="Cambria Math"/>
                          </a:rPr>
                          <m:t>𝑐</m:t>
                        </m:r>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den>
                    </m:f>
                  </m:oMath>
                </a14:m>
                <a:r>
                  <a:rPr lang="it-IT" i="1" dirty="0"/>
                  <a:t>C</a:t>
                </a:r>
                <a:r>
                  <a:rPr lang="it-IT" i="1" baseline="-25000" dirty="0"/>
                  <a:t>a</a:t>
                </a:r>
                <a:r>
                  <a:rPr lang="it-IT" i="1" dirty="0"/>
                  <a:t> </a:t>
                </a:r>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57200" y="1429686"/>
                <a:ext cx="8229600" cy="4525963"/>
              </a:xfrm>
              <a:blipFill>
                <a:blip r:embed="rId2"/>
                <a:stretch>
                  <a:fillRect l="-1259" t="-310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19</a:t>
            </a:fld>
            <a:endParaRPr lang="it-IT" dirty="0"/>
          </a:p>
        </p:txBody>
      </p:sp>
    </p:spTree>
    <p:extLst>
      <p:ext uri="{BB962C8B-B14F-4D97-AF65-F5344CB8AC3E}">
        <p14:creationId xmlns:p14="http://schemas.microsoft.com/office/powerpoint/2010/main" val="46591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tasso garantito variabile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20000"/>
              </a:bodyPr>
              <a:lstStyle/>
              <a:p>
                <a:r>
                  <a:rPr lang="it-IT" dirty="0"/>
                  <a:t>Il rapporto normale capitale-reddito </a:t>
                </a:r>
                <a:r>
                  <a:rPr lang="it-IT" i="1" dirty="0" err="1"/>
                  <a:t>v</a:t>
                </a:r>
                <a:r>
                  <a:rPr lang="it-IT" i="1" baseline="-25000" dirty="0" err="1"/>
                  <a:t>n</a:t>
                </a:r>
                <a:r>
                  <a:rPr lang="it-IT" dirty="0"/>
                  <a:t> non è più un dato, perché varia al variare della tecnica produttiva adottata. Se produco con più </a:t>
                </a:r>
                <a:r>
                  <a:rPr lang="it-IT" i="1" dirty="0"/>
                  <a:t>K,</a:t>
                </a:r>
                <a:r>
                  <a:rPr lang="it-IT" dirty="0"/>
                  <a:t> </a:t>
                </a:r>
                <a:r>
                  <a:rPr lang="it-IT" i="1" dirty="0" err="1"/>
                  <a:t>v</a:t>
                </a:r>
                <a:r>
                  <a:rPr lang="it-IT" i="1" baseline="-25000" dirty="0" err="1"/>
                  <a:t>n</a:t>
                </a:r>
                <a:r>
                  <a:rPr lang="it-IT" i="1" baseline="-25000" dirty="0"/>
                  <a:t> </a:t>
                </a:r>
                <a:r>
                  <a:rPr lang="it-IT" dirty="0"/>
                  <a:t>cresce e viceversa. </a:t>
                </a:r>
                <a:r>
                  <a:rPr lang="it-IT" i="1" dirty="0"/>
                  <a:t>s </a:t>
                </a:r>
                <a:r>
                  <a:rPr lang="it-IT" dirty="0"/>
                  <a:t>rimane dato.</a:t>
                </a:r>
              </a:p>
              <a:p>
                <a:r>
                  <a:rPr lang="it-IT" i="1" dirty="0" err="1"/>
                  <a:t>g</a:t>
                </a:r>
                <a:r>
                  <a:rPr lang="it-IT" i="1" baseline="-25000" dirty="0" err="1"/>
                  <a:t>w</a:t>
                </a:r>
                <a:r>
                  <a:rPr lang="it-IT" dirty="0"/>
                  <a:t>=</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𝑠</m:t>
                        </m:r>
                      </m:num>
                      <m:den>
                        <m:sSub>
                          <m:sSubPr>
                            <m:ctrlPr>
                              <a:rPr lang="it-IT" i="1">
                                <a:latin typeface="Cambria Math" panose="02040503050406030204" pitchFamily="18" charset="0"/>
                              </a:rPr>
                            </m:ctrlPr>
                          </m:sSubPr>
                          <m:e>
                            <m:r>
                              <a:rPr lang="it-IT" i="1">
                                <a:latin typeface="Cambria Math" panose="02040503050406030204" pitchFamily="18" charset="0"/>
                              </a:rPr>
                              <m:t>𝑣</m:t>
                            </m:r>
                          </m:e>
                          <m:sub>
                            <m:r>
                              <a:rPr lang="it-IT" i="1">
                                <a:latin typeface="Cambria Math" panose="02040503050406030204" pitchFamily="18" charset="0"/>
                              </a:rPr>
                              <m:t>𝑛</m:t>
                            </m:r>
                          </m:sub>
                        </m:sSub>
                      </m:den>
                    </m:f>
                  </m:oMath>
                </a14:m>
                <a:r>
                  <a:rPr lang="it-IT" dirty="0"/>
                  <a:t> non è immutabile, ma può adattarsi alla situazione che l’economia sta sperimentando.</a:t>
                </a:r>
              </a:p>
              <a:p>
                <a:r>
                  <a:rPr lang="it-IT" i="1" dirty="0"/>
                  <a:t> </a:t>
                </a:r>
                <a:r>
                  <a:rPr lang="it-IT" i="1" dirty="0" err="1"/>
                  <a:t>g</a:t>
                </a:r>
                <a:r>
                  <a:rPr lang="it-IT" i="1" baseline="-25000" dirty="0" err="1"/>
                  <a:t>a</a:t>
                </a:r>
                <a:r>
                  <a:rPr lang="it-IT" i="1" dirty="0"/>
                  <a:t>&gt;n</a:t>
                </a:r>
                <a:r>
                  <a:rPr lang="it-IT" dirty="0"/>
                  <a:t>. la domanda di lavoro cresce più della sua offerta. I salari crescono. Conviene adottare tecniche a più alta utilizzazione di capitale e meno di lavoro: </a:t>
                </a:r>
                <a:r>
                  <a:rPr lang="it-IT" i="1" dirty="0" err="1"/>
                  <a:t>v</a:t>
                </a:r>
                <a:r>
                  <a:rPr lang="it-IT" i="1" baseline="-25000" dirty="0" err="1"/>
                  <a:t>n</a:t>
                </a:r>
                <a:r>
                  <a:rPr lang="it-IT" dirty="0"/>
                  <a:t> e </a:t>
                </a:r>
                <a:r>
                  <a:rPr lang="it-IT" i="1" dirty="0"/>
                  <a:t>v</a:t>
                </a:r>
                <a:r>
                  <a:rPr lang="it-IT" i="1" baseline="-25000" dirty="0"/>
                  <a:t>a</a:t>
                </a:r>
                <a:r>
                  <a:rPr lang="it-IT" i="1" dirty="0"/>
                  <a:t> </a:t>
                </a:r>
                <a:r>
                  <a:rPr lang="it-IT" dirty="0"/>
                  <a:t>crescono e il rapporto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𝑠</m:t>
                        </m:r>
                      </m:num>
                      <m:den>
                        <m:sSub>
                          <m:sSubPr>
                            <m:ctrlPr>
                              <a:rPr lang="it-IT" i="1">
                                <a:latin typeface="Cambria Math" panose="02040503050406030204" pitchFamily="18" charset="0"/>
                              </a:rPr>
                            </m:ctrlPr>
                          </m:sSubPr>
                          <m:e>
                            <m:r>
                              <a:rPr lang="it-IT" i="1">
                                <a:latin typeface="Cambria Math" panose="02040503050406030204" pitchFamily="18" charset="0"/>
                              </a:rPr>
                              <m:t>𝑣</m:t>
                            </m:r>
                          </m:e>
                          <m:sub>
                            <m:r>
                              <a:rPr lang="it-IT" i="1">
                                <a:latin typeface="Cambria Math" panose="02040503050406030204" pitchFamily="18" charset="0"/>
                              </a:rPr>
                              <m:t>𝑛</m:t>
                            </m:r>
                          </m:sub>
                        </m:sSub>
                      </m:den>
                    </m:f>
                  </m:oMath>
                </a14:m>
                <a:r>
                  <a:rPr lang="it-IT" dirty="0"/>
                  <a:t> diminuisce.</a:t>
                </a:r>
                <a:endParaRPr lang="it-IT" i="1"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3100" r="-237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a:t>
            </a:fld>
            <a:endParaRPr lang="it-IT" dirty="0"/>
          </a:p>
        </p:txBody>
      </p:sp>
    </p:spTree>
    <p:extLst>
      <p:ext uri="{BB962C8B-B14F-4D97-AF65-F5344CB8AC3E}">
        <p14:creationId xmlns:p14="http://schemas.microsoft.com/office/powerpoint/2010/main" val="35502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equazioni</a:t>
            </a:r>
          </a:p>
        </p:txBody>
      </p:sp>
      <p:sp>
        <p:nvSpPr>
          <p:cNvPr id="3" name="Segnaposto contenuto 2"/>
          <p:cNvSpPr>
            <a:spLocks noGrp="1"/>
          </p:cNvSpPr>
          <p:nvPr>
            <p:ph idx="1"/>
          </p:nvPr>
        </p:nvSpPr>
        <p:spPr/>
        <p:txBody>
          <a:bodyPr>
            <a:normAutofit lnSpcReduction="10000"/>
          </a:bodyPr>
          <a:lstStyle/>
          <a:p>
            <a:r>
              <a:rPr lang="it-IT" dirty="0"/>
              <a:t>8.5.1) consueta equazione keynesiana del risparmio. </a:t>
            </a:r>
          </a:p>
          <a:p>
            <a:r>
              <a:rPr lang="it-IT" dirty="0"/>
              <a:t>8.5.2) l’equazione degli investimenti indotti di lungo periodo, </a:t>
            </a:r>
          </a:p>
          <a:p>
            <a:r>
              <a:rPr lang="it-IT" dirty="0"/>
              <a:t>8.5.3) condizione di equilibrio </a:t>
            </a:r>
          </a:p>
          <a:p>
            <a:r>
              <a:rPr lang="it-IT" dirty="0"/>
              <a:t>8.5.4) le aspettative di crescita dei capitalisti si conformano nel lungo periodo al tasso di crescita delle componenti autonome della domanda.</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20</a:t>
            </a:fld>
            <a:endParaRPr lang="it-IT" dirty="0"/>
          </a:p>
        </p:txBody>
      </p:sp>
    </p:spTree>
    <p:extLst>
      <p:ext uri="{BB962C8B-B14F-4D97-AF65-F5344CB8AC3E}">
        <p14:creationId xmlns:p14="http://schemas.microsoft.com/office/powerpoint/2010/main" val="230177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distribuzione del reddito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Autofit/>
              </a:bodyPr>
              <a:lstStyle/>
              <a:p>
                <a:r>
                  <a:rPr lang="it-IT" sz="2000" dirty="0"/>
                  <a:t>Ipotesi sul consumo e sul risparmio</a:t>
                </a:r>
              </a:p>
              <a:p>
                <a:r>
                  <a:rPr lang="it-IT" sz="2000" dirty="0"/>
                  <a:t>Ipotesi classica: i lavoratori consumano tutto il loro reddito</a:t>
                </a:r>
              </a:p>
              <a:p>
                <a:r>
                  <a:rPr lang="it-IT" sz="2000" dirty="0"/>
                  <a:t>Inoltre: il consumo dei capitalisti non dipende dal reddito</a:t>
                </a:r>
              </a:p>
              <a:p>
                <a:r>
                  <a:rPr lang="it-IT" sz="2000" dirty="0"/>
                  <a:t>Così: </a:t>
                </a:r>
                <a:r>
                  <a:rPr lang="it-IT" sz="2000" i="1" dirty="0" err="1"/>
                  <a:t>cY</a:t>
                </a:r>
                <a:r>
                  <a:rPr lang="it-IT" sz="2000" i="1" dirty="0"/>
                  <a:t>=</a:t>
                </a:r>
                <a:r>
                  <a:rPr lang="it-IT" sz="2000" dirty="0"/>
                  <a:t> consumo dei lavoratori</a:t>
                </a:r>
              </a:p>
              <a:p>
                <a:r>
                  <a:rPr lang="it-IT" sz="2000" i="1" dirty="0"/>
                  <a:t>C</a:t>
                </a:r>
                <a:r>
                  <a:rPr lang="it-IT" sz="2000" i="1" baseline="-25000" dirty="0"/>
                  <a:t>a</a:t>
                </a:r>
                <a:r>
                  <a:rPr lang="it-IT" sz="2000" dirty="0"/>
                  <a:t>= consumo dei capitalisti.</a:t>
                </a:r>
              </a:p>
              <a:p>
                <a:r>
                  <a:rPr lang="it-IT" sz="2000" i="1" dirty="0"/>
                  <a:t>L</a:t>
                </a:r>
                <a:r>
                  <a:rPr lang="it-IT" sz="2000" dirty="0"/>
                  <a:t> =lavoro occupato nel sistema economico </a:t>
                </a:r>
              </a:p>
              <a:p>
                <a:r>
                  <a:rPr lang="it-IT" sz="2000" i="1" dirty="0"/>
                  <a:t>w </a:t>
                </a:r>
                <a:r>
                  <a:rPr lang="it-IT" sz="2000" dirty="0"/>
                  <a:t>il saggio di salario</a:t>
                </a:r>
              </a:p>
              <a:p>
                <a:r>
                  <a:rPr lang="it-IT" sz="2000" dirty="0"/>
                  <a:t>(</a:t>
                </a:r>
                <a:r>
                  <a:rPr lang="it-IT" sz="2000" i="1" dirty="0" err="1"/>
                  <a:t>wL</a:t>
                </a:r>
                <a:r>
                  <a:rPr lang="it-IT" sz="2000" i="1" dirty="0"/>
                  <a:t>=</a:t>
                </a:r>
                <a:r>
                  <a:rPr lang="it-IT" sz="2000" i="1" dirty="0" err="1"/>
                  <a:t>cY</a:t>
                </a:r>
                <a:r>
                  <a:rPr lang="it-IT" sz="2000" dirty="0"/>
                  <a:t>). dividendo per </a:t>
                </a:r>
                <a:r>
                  <a:rPr lang="it-IT" sz="2000" i="1" dirty="0"/>
                  <a:t>Y</a:t>
                </a:r>
                <a:r>
                  <a:rPr lang="it-IT" sz="2000" dirty="0"/>
                  <a:t> e chiamando </a:t>
                </a:r>
                <a:r>
                  <a:rPr lang="it-IT" sz="2000" i="1" dirty="0"/>
                  <a:t>l</a:t>
                </a:r>
                <a:r>
                  <a:rPr lang="it-IT" sz="2000" dirty="0"/>
                  <a:t>=</a:t>
                </a:r>
                <a14:m>
                  <m:oMath xmlns:m="http://schemas.openxmlformats.org/officeDocument/2006/math">
                    <m:f>
                      <m:fPr>
                        <m:ctrlPr>
                          <a:rPr lang="it-IT" sz="2000" i="1">
                            <a:latin typeface="Cambria Math" panose="02040503050406030204" pitchFamily="18" charset="0"/>
                          </a:rPr>
                        </m:ctrlPr>
                      </m:fPr>
                      <m:num>
                        <m:r>
                          <a:rPr lang="it-IT" sz="2000" i="1">
                            <a:latin typeface="Cambria Math"/>
                          </a:rPr>
                          <m:t>𝐿</m:t>
                        </m:r>
                      </m:num>
                      <m:den>
                        <m:r>
                          <a:rPr lang="it-IT" sz="2000" i="1">
                            <a:latin typeface="Cambria Math"/>
                          </a:rPr>
                          <m:t>𝑌</m:t>
                        </m:r>
                      </m:den>
                    </m:f>
                  </m:oMath>
                </a14:m>
                <a:r>
                  <a:rPr lang="it-IT" sz="2000" dirty="0"/>
                  <a:t>, si ha </a:t>
                </a:r>
                <a14:m>
                  <m:oMath xmlns:m="http://schemas.openxmlformats.org/officeDocument/2006/math">
                    <m:r>
                      <a:rPr lang="it-IT" sz="2000" i="1">
                        <a:latin typeface="Cambria Math"/>
                      </a:rPr>
                      <m:t>𝑤𝑙</m:t>
                    </m:r>
                    <m:r>
                      <a:rPr lang="it-IT" sz="2000" i="1">
                        <a:latin typeface="Cambria Math"/>
                      </a:rPr>
                      <m:t>=</m:t>
                    </m:r>
                    <m:r>
                      <a:rPr lang="it-IT" sz="2000" i="1">
                        <a:latin typeface="Cambria Math"/>
                      </a:rPr>
                      <m:t>𝑐</m:t>
                    </m:r>
                  </m:oMath>
                </a14:m>
                <a:endParaRPr lang="it-IT" sz="2000" i="1" dirty="0"/>
              </a:p>
              <a:p>
                <a:r>
                  <a:rPr lang="it-IT" sz="2000" dirty="0"/>
                  <a:t>Propensione marginale al consumo della società=Saggio di salario moltiplicato il lavoro impiegato per produrre un’unità di reddito.</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667" t="-674"/>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21</a:t>
            </a:fld>
            <a:endParaRPr lang="it-IT" dirty="0"/>
          </a:p>
        </p:txBody>
      </p:sp>
    </p:spTree>
    <p:extLst>
      <p:ext uri="{BB962C8B-B14F-4D97-AF65-F5344CB8AC3E}">
        <p14:creationId xmlns:p14="http://schemas.microsoft.com/office/powerpoint/2010/main" val="374076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Sentiero di equilibrio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20000"/>
              </a:bodyPr>
              <a:lstStyle/>
              <a:p>
                <a:r>
                  <a:rPr lang="it-IT" dirty="0"/>
                  <a:t>Sostituendo le equazioni 8.5.1) e 8.5.2) nella equazione 8.5.3) e tenendo conto della 8.5.4) si ottiene</a:t>
                </a:r>
              </a:p>
              <a:p>
                <a14:m>
                  <m:oMath xmlns:m="http://schemas.openxmlformats.org/officeDocument/2006/math">
                    <m:r>
                      <a:rPr lang="it-IT" i="1">
                        <a:latin typeface="Cambria Math"/>
                      </a:rPr>
                      <m:t>−</m:t>
                    </m:r>
                    <m:sSub>
                      <m:sSubPr>
                        <m:ctrlPr>
                          <a:rPr lang="it-IT" i="1">
                            <a:latin typeface="Cambria Math" panose="02040503050406030204" pitchFamily="18" charset="0"/>
                          </a:rPr>
                        </m:ctrlPr>
                      </m:sSubPr>
                      <m:e>
                        <m:r>
                          <a:rPr lang="en-US" i="1">
                            <a:latin typeface="Cambria Math"/>
                          </a:rPr>
                          <m:t>𝐶</m:t>
                        </m:r>
                      </m:e>
                      <m:sub>
                        <m:r>
                          <a:rPr lang="en-US" i="1">
                            <a:latin typeface="Cambria Math"/>
                          </a:rPr>
                          <m:t>𝑎</m:t>
                        </m:r>
                      </m:sub>
                    </m:sSub>
                    <m:r>
                      <a:rPr lang="it-IT">
                        <a:latin typeface="Cambria Math"/>
                      </a:rPr>
                      <m:t>+</m:t>
                    </m:r>
                    <m:r>
                      <a:rPr lang="en-US" i="1">
                        <a:latin typeface="Cambria Math"/>
                      </a:rPr>
                      <m:t>𝑠𝑌</m:t>
                    </m:r>
                    <m:r>
                      <a:rPr lang="it-IT" i="1">
                        <a:latin typeface="Cambria Math"/>
                      </a:rPr>
                      <m:t>=</m:t>
                    </m:r>
                    <m:sSub>
                      <m:sSubPr>
                        <m:ctrlPr>
                          <a:rPr lang="it-IT" i="1">
                            <a:latin typeface="Cambria Math" panose="02040503050406030204" pitchFamily="18" charset="0"/>
                          </a:rPr>
                        </m:ctrlPr>
                      </m:sSubPr>
                      <m:e>
                        <m:r>
                          <a:rPr lang="en-US" i="1">
                            <a:latin typeface="Cambria Math"/>
                          </a:rPr>
                          <m:t>𝑣</m:t>
                        </m:r>
                      </m:e>
                      <m:sub>
                        <m:r>
                          <a:rPr lang="en-US" i="1">
                            <a:latin typeface="Cambria Math"/>
                          </a:rPr>
                          <m:t>𝑛</m:t>
                        </m:r>
                      </m:sub>
                    </m:sSub>
                    <m:sSub>
                      <m:sSubPr>
                        <m:ctrlPr>
                          <a:rPr lang="en-US"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𝑧</m:t>
                        </m:r>
                      </m:sub>
                    </m:sSub>
                    <m:r>
                      <a:rPr lang="en-US" i="1">
                        <a:latin typeface="Cambria Math"/>
                      </a:rPr>
                      <m:t>𝑌</m:t>
                    </m:r>
                  </m:oMath>
                </a14:m>
                <a:r>
                  <a:rPr lang="it-IT" dirty="0"/>
                  <a:t> ovvero </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𝑧</m:t>
                        </m:r>
                      </m:sub>
                    </m:sSub>
                    <m:r>
                      <a:rPr lang="it-IT" i="1">
                        <a:latin typeface="Cambria Math"/>
                      </a:rPr>
                      <m:t>𝑌</m:t>
                    </m:r>
                    <m:r>
                      <a:rPr lang="it-IT" i="1">
                        <a:latin typeface="Cambria Math"/>
                      </a:rPr>
                      <m:t>=</m:t>
                    </m:r>
                    <m:f>
                      <m:fPr>
                        <m:ctrlPr>
                          <a:rPr lang="it-IT" i="1">
                            <a:latin typeface="Cambria Math" panose="02040503050406030204" pitchFamily="18" charset="0"/>
                          </a:rPr>
                        </m:ctrlPr>
                      </m:fPr>
                      <m:num>
                        <m:r>
                          <a:rPr lang="it-IT" i="1">
                            <a:latin typeface="Cambria Math"/>
                          </a:rPr>
                          <m:t>𝑠𝑌</m:t>
                        </m:r>
                        <m:r>
                          <a:rPr lang="it-IT" i="1">
                            <a:latin typeface="Cambria Math"/>
                          </a:rPr>
                          <m:t>−</m:t>
                        </m:r>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a:t>
                </a:r>
              </a:p>
              <a:p>
                <a:r>
                  <a:rPr lang="it-IT" dirty="0"/>
                  <a:t>8.5.5)</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𝑧</m:t>
                        </m:r>
                      </m:sub>
                    </m:sSub>
                    <m:r>
                      <a:rPr lang="it-IT" i="1">
                        <a:latin typeface="Cambria Math"/>
                      </a:rPr>
                      <m:t>=</m:t>
                    </m:r>
                    <m:f>
                      <m:fPr>
                        <m:ctrlPr>
                          <a:rPr lang="it-IT" i="1">
                            <a:latin typeface="Cambria Math" panose="02040503050406030204" pitchFamily="18" charset="0"/>
                          </a:rPr>
                        </m:ctrlPr>
                      </m:fPr>
                      <m:num>
                        <m:r>
                          <a:rPr lang="it-IT" i="1">
                            <a:latin typeface="Cambria Math"/>
                          </a:rPr>
                          <m:t>𝑠</m:t>
                        </m:r>
                        <m:r>
                          <a:rPr lang="it-IT" i="1">
                            <a:latin typeface="Cambria Math"/>
                          </a:rPr>
                          <m:t>−</m:t>
                        </m:r>
                        <m:f>
                          <m:fPr>
                            <m:type m:val="lin"/>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r>
                              <a:rPr lang="it-IT" i="1">
                                <a:latin typeface="Cambria Math"/>
                              </a:rPr>
                              <m:t>𝑌</m:t>
                            </m:r>
                          </m:den>
                        </m:f>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a:t>
                </a:r>
              </a:p>
              <a:p>
                <a14:m>
                  <m:oMath xmlns:m="http://schemas.openxmlformats.org/officeDocument/2006/math">
                    <m:f>
                      <m:fPr>
                        <m:ctrlPr>
                          <a:rPr lang="it-IT" i="1">
                            <a:latin typeface="Cambria Math" panose="02040503050406030204" pitchFamily="18" charset="0"/>
                          </a:rPr>
                        </m:ctrlPr>
                      </m:fPr>
                      <m:num>
                        <m:r>
                          <a:rPr lang="it-IT" i="1">
                            <a:latin typeface="Cambria Math"/>
                          </a:rPr>
                          <m:t>𝑆</m:t>
                        </m:r>
                      </m:num>
                      <m:den>
                        <m:r>
                          <a:rPr lang="it-IT" i="1">
                            <a:latin typeface="Cambria Math"/>
                          </a:rPr>
                          <m:t>𝑌</m:t>
                        </m:r>
                      </m:den>
                    </m:f>
                    <m:r>
                      <a:rPr lang="it-IT" i="1">
                        <a:latin typeface="Cambria Math"/>
                      </a:rPr>
                      <m:t>=</m:t>
                    </m:r>
                    <m:r>
                      <a:rPr lang="it-IT" i="1">
                        <a:latin typeface="Cambria Math"/>
                      </a:rPr>
                      <m:t>𝑠</m:t>
                    </m:r>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r>
                          <a:rPr lang="it-IT" i="1">
                            <a:latin typeface="Cambria Math"/>
                          </a:rPr>
                          <m:t>𝑌</m:t>
                        </m:r>
                      </m:den>
                    </m:f>
                  </m:oMath>
                </a14:m>
                <a:r>
                  <a:rPr lang="it-IT" dirty="0"/>
                  <a:t> possiamo anche scrivere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𝑧</m:t>
                        </m:r>
                      </m:sub>
                    </m:sSub>
                    <m:r>
                      <a:rPr lang="it-IT" i="1">
                        <a:latin typeface="Cambria Math"/>
                      </a:rPr>
                      <m:t>=</m:t>
                    </m:r>
                    <m:f>
                      <m:fPr>
                        <m:ctrlPr>
                          <a:rPr lang="it-IT" i="1">
                            <a:latin typeface="Cambria Math" panose="02040503050406030204" pitchFamily="18" charset="0"/>
                          </a:rPr>
                        </m:ctrlPr>
                      </m:fPr>
                      <m:num>
                        <m:f>
                          <m:fPr>
                            <m:type m:val="lin"/>
                            <m:ctrlPr>
                              <a:rPr lang="it-IT" i="1">
                                <a:latin typeface="Cambria Math" panose="02040503050406030204" pitchFamily="18" charset="0"/>
                              </a:rPr>
                            </m:ctrlPr>
                          </m:fPr>
                          <m:num>
                            <m:r>
                              <a:rPr lang="it-IT" i="1">
                                <a:latin typeface="Cambria Math"/>
                              </a:rPr>
                              <m:t>𝑆</m:t>
                            </m:r>
                          </m:num>
                          <m:den>
                            <m:r>
                              <a:rPr lang="it-IT" i="1">
                                <a:latin typeface="Cambria Math"/>
                              </a:rPr>
                              <m:t>𝑌</m:t>
                            </m:r>
                          </m:den>
                        </m:f>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che definisce il sentiero di crescita di equilibrio che assicura l’eguaglianza tra risparmi e investimenti.</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310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22</a:t>
            </a:fld>
            <a:endParaRPr lang="it-IT" dirty="0"/>
          </a:p>
        </p:txBody>
      </p:sp>
    </p:spTree>
    <p:extLst>
      <p:ext uri="{BB962C8B-B14F-4D97-AF65-F5344CB8AC3E}">
        <p14:creationId xmlns:p14="http://schemas.microsoft.com/office/powerpoint/2010/main" val="187139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propensione media al risparmio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0000" lnSpcReduction="20000"/>
              </a:bodyPr>
              <a:lstStyle/>
              <a:p>
                <a:r>
                  <a:rPr lang="it-IT" dirty="0"/>
                  <a:t>la crescita è determinata dalla domanda autonoma. Se il tasso di crescita della domanda autonoma sale, aumenta, dato </a:t>
                </a:r>
                <a:r>
                  <a:rPr lang="it-IT" i="1" dirty="0" err="1"/>
                  <a:t>v</a:t>
                </a:r>
                <a:r>
                  <a:rPr lang="it-IT" i="1" baseline="-25000" dirty="0" err="1"/>
                  <a:t>n</a:t>
                </a:r>
                <a:r>
                  <a:rPr lang="it-IT" dirty="0"/>
                  <a:t>, la quota dei risparmi sul reddito, cioè diminuisce la quota dei consumi.</a:t>
                </a:r>
              </a:p>
              <a:p>
                <a14:m>
                  <m:oMath xmlns:m="http://schemas.openxmlformats.org/officeDocument/2006/math">
                    <m:r>
                      <a:rPr lang="it-IT" i="1">
                        <a:latin typeface="Cambria Math"/>
                      </a:rPr>
                      <m:t>𝑠</m:t>
                    </m:r>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r>
                          <a:rPr lang="it-IT" i="1">
                            <a:latin typeface="Cambria Math"/>
                          </a:rPr>
                          <m:t>𝑌</m:t>
                        </m:r>
                      </m:den>
                    </m:f>
                  </m:oMath>
                </a14:m>
                <a:r>
                  <a:rPr lang="it-IT" dirty="0"/>
                  <a:t> è la propensione media al risparmio=risparmio diviso il reddito</a:t>
                </a:r>
              </a:p>
              <a:p>
                <a:r>
                  <a:rPr lang="it-IT" dirty="0"/>
                  <a:t>La propensione media è diversa dalla propensione marginale </a:t>
                </a:r>
                <a:r>
                  <a:rPr lang="it-IT" i="1" dirty="0"/>
                  <a:t>s </a:t>
                </a:r>
                <a:r>
                  <a:rPr lang="it-IT" dirty="0"/>
                  <a:t>in presenza della componente autonoma del consumo. </a:t>
                </a:r>
              </a:p>
              <a:p>
                <a:r>
                  <a:rPr lang="it-IT" dirty="0"/>
                  <a:t>Si noti che quando </a:t>
                </a:r>
                <a:r>
                  <a:rPr lang="it-IT" i="1" dirty="0"/>
                  <a:t>C</a:t>
                </a:r>
                <a:r>
                  <a:rPr lang="it-IT" i="1" baseline="-25000" dirty="0"/>
                  <a:t>a</a:t>
                </a:r>
                <a:r>
                  <a:rPr lang="it-IT" dirty="0"/>
                  <a:t>=0 il sentiero di crescita di equilibrio si riduce al tasso garantito di </a:t>
                </a:r>
                <a:r>
                  <a:rPr lang="it-IT" dirty="0" err="1"/>
                  <a:t>Harrod</a:t>
                </a:r>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a:t>
                </a:r>
              </a:p>
              <a:p>
                <a:r>
                  <a:rPr lang="it-IT" dirty="0"/>
                  <a:t>La propensione media può cambiare e il modello è più flessibile di quello di </a:t>
                </a:r>
                <a:r>
                  <a:rPr lang="it-IT" dirty="0" err="1"/>
                  <a:t>Harrod</a:t>
                </a:r>
                <a:r>
                  <a:rPr lang="it-IT" dirty="0"/>
                  <a:t>.</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815" t="-2156" r="-296"/>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23</a:t>
            </a:fld>
            <a:endParaRPr lang="it-IT" dirty="0"/>
          </a:p>
        </p:txBody>
      </p:sp>
    </p:spTree>
    <p:extLst>
      <p:ext uri="{BB962C8B-B14F-4D97-AF65-F5344CB8AC3E}">
        <p14:creationId xmlns:p14="http://schemas.microsoft.com/office/powerpoint/2010/main" val="341932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Confronto tra modelli</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0000" lnSpcReduction="20000"/>
              </a:bodyPr>
              <a:lstStyle/>
              <a:p>
                <a:r>
                  <a:rPr lang="it-IT" dirty="0"/>
                  <a:t> Modello di </a:t>
                </a:r>
                <a:r>
                  <a:rPr lang="it-IT" dirty="0" err="1"/>
                  <a:t>Harrod</a:t>
                </a:r>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𝑤</m:t>
                        </m:r>
                      </m:sub>
                    </m:sSub>
                    <m:r>
                      <a:rPr lang="it-IT" i="1">
                        <a:latin typeface="Cambria Math"/>
                      </a:rPr>
                      <m:t>=</m:t>
                    </m:r>
                    <m:f>
                      <m:fPr>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esiste solo un sentiero di crescita di equilibrio e il sistema economico è altamente instabile.</a:t>
                </a:r>
              </a:p>
              <a:p>
                <a:r>
                  <a:rPr lang="it-IT" dirty="0"/>
                  <a:t>Modello di Cambridge: </a:t>
                </a:r>
                <a:r>
                  <a:rPr lang="it-IT" i="1" dirty="0" err="1"/>
                  <a:t>g­</a:t>
                </a:r>
                <a:r>
                  <a:rPr lang="it-IT" i="1" baseline="-25000" dirty="0" err="1"/>
                  <a:t>k</a:t>
                </a:r>
                <a:r>
                  <a:rPr lang="it-IT" dirty="0"/>
                  <a:t>=</a:t>
                </a:r>
                <a:r>
                  <a:rPr lang="it-IT" i="1" dirty="0" err="1"/>
                  <a:t>g</a:t>
                </a:r>
                <a:r>
                  <a:rPr lang="it-IT" i="1" baseline="-25000" dirty="0" err="1"/>
                  <a:t>w</a:t>
                </a:r>
                <a:r>
                  <a:rPr lang="it-IT" dirty="0"/>
                  <a:t>=</a:t>
                </a:r>
                <a:r>
                  <a:rPr lang="it-IT" i="1" dirty="0" err="1"/>
                  <a:t>rs</a:t>
                </a:r>
                <a:r>
                  <a:rPr lang="it-IT" i="1" baseline="-25000" dirty="0" err="1"/>
                  <a:t>c</a:t>
                </a:r>
                <a:r>
                  <a:rPr lang="it-IT" dirty="0"/>
                  <a:t>. I cambiamenti del saggio di profitto provvedono la flessibilità e la stabilità del sistema economico</a:t>
                </a:r>
              </a:p>
              <a:p>
                <a:r>
                  <a:rPr lang="it-IT" dirty="0"/>
                  <a:t>Modello neo-</a:t>
                </a:r>
                <a:r>
                  <a:rPr lang="it-IT" dirty="0" err="1"/>
                  <a:t>kaleckiano</a:t>
                </a:r>
                <a:r>
                  <a:rPr lang="it-IT" dirty="0"/>
                  <a:t>:</a:t>
                </a:r>
                <a14:m>
                  <m:oMath xmlns:m="http://schemas.openxmlformats.org/officeDocument/2006/math">
                    <m:r>
                      <a:rPr lang="it-IT" i="1">
                        <a:latin typeface="Cambria Math"/>
                      </a:rPr>
                      <m:t> </m:t>
                    </m:r>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𝑔</m:t>
                        </m:r>
                      </m:e>
                      <m:sub>
                        <m:r>
                          <a:rPr lang="it-IT" i="1">
                            <a:latin typeface="Cambria Math"/>
                          </a:rPr>
                          <m:t>𝑤</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r>
                  <a:rPr lang="it-IT" dirty="0"/>
                  <a:t>. I cambiamenti nel grado di utilizzazione della capacità produttiva danno flessibilità alle condizioni di crescita in equilibrio</a:t>
                </a:r>
              </a:p>
              <a:p>
                <a:r>
                  <a:rPr lang="it-IT" dirty="0"/>
                  <a:t>Modello del </a:t>
                </a:r>
                <a:r>
                  <a:rPr lang="it-IT" dirty="0" err="1"/>
                  <a:t>supermoltiplicatore</a:t>
                </a:r>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𝑔</m:t>
                        </m:r>
                      </m:e>
                      <m:sub>
                        <m:r>
                          <a:rPr lang="it-IT" i="1">
                            <a:latin typeface="Cambria Math"/>
                          </a:rPr>
                          <m:t>𝑊</m:t>
                        </m:r>
                      </m:sub>
                    </m:sSub>
                    <m:r>
                      <a:rPr lang="it-IT" i="1">
                        <a:latin typeface="Cambria Math"/>
                      </a:rPr>
                      <m:t>=</m:t>
                    </m:r>
                    <m:f>
                      <m:fPr>
                        <m:ctrlPr>
                          <a:rPr lang="it-IT" i="1">
                            <a:latin typeface="Cambria Math" panose="02040503050406030204" pitchFamily="18" charset="0"/>
                          </a:rPr>
                        </m:ctrlPr>
                      </m:fPr>
                      <m:num>
                        <m:f>
                          <m:fPr>
                            <m:type m:val="lin"/>
                            <m:ctrlPr>
                              <a:rPr lang="it-IT" i="1">
                                <a:latin typeface="Cambria Math" panose="02040503050406030204" pitchFamily="18" charset="0"/>
                              </a:rPr>
                            </m:ctrlPr>
                          </m:fPr>
                          <m:num>
                            <m:r>
                              <a:rPr lang="it-IT" i="1">
                                <a:latin typeface="Cambria Math"/>
                              </a:rPr>
                              <m:t>𝑆</m:t>
                            </m:r>
                          </m:num>
                          <m:den>
                            <m:r>
                              <a:rPr lang="it-IT" i="1">
                                <a:latin typeface="Cambria Math"/>
                              </a:rPr>
                              <m:t>𝑌</m:t>
                            </m:r>
                          </m:den>
                        </m:f>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La maggiore flessibilità della propensione media al </a:t>
                </a:r>
                <a:r>
                  <a:rPr lang="it-IT"/>
                  <a:t>risparmio permette </a:t>
                </a:r>
                <a:r>
                  <a:rPr lang="it-IT" dirty="0"/>
                  <a:t>di adattare il sentiero di equilibrio ai cambiamenti nella crescita delle componenti autonome della domanda</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815" t="-1752" r="-963"/>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24</a:t>
            </a:fld>
            <a:endParaRPr lang="it-IT" dirty="0"/>
          </a:p>
        </p:txBody>
      </p:sp>
    </p:spTree>
    <p:extLst>
      <p:ext uri="{BB962C8B-B14F-4D97-AF65-F5344CB8AC3E}">
        <p14:creationId xmlns:p14="http://schemas.microsoft.com/office/powerpoint/2010/main" val="53496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Stabilità del tasso garantito</a:t>
            </a:r>
          </a:p>
        </p:txBody>
      </p:sp>
      <p:sp>
        <p:nvSpPr>
          <p:cNvPr id="3" name="Segnaposto contenuto 2"/>
          <p:cNvSpPr>
            <a:spLocks noGrp="1"/>
          </p:cNvSpPr>
          <p:nvPr>
            <p:ph idx="1"/>
          </p:nvPr>
        </p:nvSpPr>
        <p:spPr/>
        <p:txBody>
          <a:bodyPr>
            <a:normAutofit fontScale="92500" lnSpcReduction="20000"/>
          </a:bodyPr>
          <a:lstStyle/>
          <a:p>
            <a:r>
              <a:rPr lang="it-IT" dirty="0"/>
              <a:t>Se </a:t>
            </a:r>
            <a:r>
              <a:rPr lang="it-IT" i="1" dirty="0" err="1"/>
              <a:t>g</a:t>
            </a:r>
            <a:r>
              <a:rPr lang="it-IT" i="1" baseline="-25000" dirty="0" err="1"/>
              <a:t>a</a:t>
            </a:r>
            <a:r>
              <a:rPr lang="it-IT" i="1" dirty="0"/>
              <a:t>&lt;n</a:t>
            </a:r>
            <a:r>
              <a:rPr lang="it-IT" dirty="0"/>
              <a:t> la domanda di lavoro cresce meno dell’offerta. Si crea disoccupazione e i salari diminuiscono. Si adottano tecniche produttive a più alta intensità di lavoro e minore di capitale. </a:t>
            </a:r>
            <a:r>
              <a:rPr lang="it-IT" i="1" dirty="0" err="1"/>
              <a:t>v</a:t>
            </a:r>
            <a:r>
              <a:rPr lang="it-IT" i="1" baseline="-25000" dirty="0" err="1"/>
              <a:t>n</a:t>
            </a:r>
            <a:r>
              <a:rPr lang="it-IT" dirty="0"/>
              <a:t> e </a:t>
            </a:r>
            <a:r>
              <a:rPr lang="it-IT" i="1" dirty="0"/>
              <a:t>v</a:t>
            </a:r>
            <a:r>
              <a:rPr lang="it-IT" i="1" baseline="-25000" dirty="0"/>
              <a:t>a </a:t>
            </a:r>
            <a:r>
              <a:rPr lang="it-IT" dirty="0"/>
              <a:t>diminuiscono e </a:t>
            </a:r>
            <a:r>
              <a:rPr lang="it-IT" i="1" dirty="0" err="1"/>
              <a:t>g</a:t>
            </a:r>
            <a:r>
              <a:rPr lang="it-IT" i="1" baseline="-25000" dirty="0" err="1"/>
              <a:t>w</a:t>
            </a:r>
            <a:r>
              <a:rPr lang="it-IT" i="1" baseline="-25000" dirty="0"/>
              <a:t> </a:t>
            </a:r>
            <a:r>
              <a:rPr lang="it-IT" dirty="0"/>
              <a:t>sale.</a:t>
            </a:r>
          </a:p>
          <a:p>
            <a:r>
              <a:rPr lang="it-IT" dirty="0"/>
              <a:t>Sia il tasso di crescita attuale che il tasso di crescita garantito tendono ad eguagliare il tasso di crescita della popolazione</a:t>
            </a:r>
          </a:p>
          <a:p>
            <a:r>
              <a:rPr lang="it-IT" i="1" dirty="0" err="1"/>
              <a:t>g</a:t>
            </a:r>
            <a:r>
              <a:rPr lang="it-IT" i="1" baseline="-25000" dirty="0" err="1"/>
              <a:t>a</a:t>
            </a:r>
            <a:r>
              <a:rPr lang="it-IT" dirty="0" err="1">
                <a:sym typeface="Symbol" panose="05050102010706020507" pitchFamily="18" charset="2"/>
              </a:rPr>
              <a:t></a:t>
            </a:r>
            <a:r>
              <a:rPr lang="it-IT" i="1" dirty="0" err="1"/>
              <a:t>n</a:t>
            </a:r>
            <a:endParaRPr lang="it-IT" dirty="0"/>
          </a:p>
          <a:p>
            <a:r>
              <a:rPr lang="it-IT" i="1" dirty="0" err="1"/>
              <a:t>g</a:t>
            </a:r>
            <a:r>
              <a:rPr lang="it-IT" i="1" baseline="-25000" dirty="0" err="1"/>
              <a:t>w</a:t>
            </a:r>
            <a:r>
              <a:rPr lang="it-IT" dirty="0" err="1">
                <a:sym typeface="Symbol" panose="05050102010706020507" pitchFamily="18" charset="2"/>
              </a:rPr>
              <a:t></a:t>
            </a:r>
            <a:r>
              <a:rPr lang="it-IT" i="1" dirty="0" err="1"/>
              <a:t>n</a:t>
            </a:r>
            <a:endParaRPr lang="it-IT" dirty="0"/>
          </a:p>
          <a:p>
            <a:r>
              <a:rPr lang="it-IT" i="1" dirty="0" err="1"/>
              <a:t>g</a:t>
            </a:r>
            <a:r>
              <a:rPr lang="it-IT" i="1" baseline="-25000" dirty="0" err="1"/>
              <a:t>a</a:t>
            </a:r>
            <a:r>
              <a:rPr lang="it-IT" dirty="0" err="1">
                <a:sym typeface="Symbol" panose="05050102010706020507" pitchFamily="18" charset="2"/>
              </a:rPr>
              <a:t></a:t>
            </a:r>
            <a:r>
              <a:rPr lang="it-IT" i="1" dirty="0" err="1"/>
              <a:t>g</a:t>
            </a:r>
            <a:r>
              <a:rPr lang="it-IT" i="1" baseline="-25000" dirty="0" err="1"/>
              <a:t>w</a:t>
            </a:r>
            <a:endParaRPr lang="it-IT" dirty="0"/>
          </a:p>
          <a:p>
            <a:endParaRPr lang="it-IT" dirty="0"/>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3</a:t>
            </a:fld>
            <a:endParaRPr lang="it-IT" dirty="0"/>
          </a:p>
        </p:txBody>
      </p:sp>
    </p:spTree>
    <p:extLst>
      <p:ext uri="{BB962C8B-B14F-4D97-AF65-F5344CB8AC3E}">
        <p14:creationId xmlns:p14="http://schemas.microsoft.com/office/powerpoint/2010/main" val="4808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 di Cambridge</a:t>
            </a:r>
          </a:p>
        </p:txBody>
      </p:sp>
      <p:sp>
        <p:nvSpPr>
          <p:cNvPr id="3" name="Segnaposto contenuto 2"/>
          <p:cNvSpPr>
            <a:spLocks noGrp="1"/>
          </p:cNvSpPr>
          <p:nvPr>
            <p:ph idx="1"/>
          </p:nvPr>
        </p:nvSpPr>
        <p:spPr/>
        <p:txBody>
          <a:bodyPr>
            <a:normAutofit lnSpcReduction="10000"/>
          </a:bodyPr>
          <a:lstStyle/>
          <a:p>
            <a:r>
              <a:rPr lang="it-IT" dirty="0"/>
              <a:t>Economisti post-keynesiani legati a Keynes e </a:t>
            </a:r>
            <a:r>
              <a:rPr lang="it-IT" dirty="0" err="1"/>
              <a:t>Sraffa</a:t>
            </a:r>
            <a:endParaRPr lang="it-IT" dirty="0"/>
          </a:p>
          <a:p>
            <a:r>
              <a:rPr lang="it-IT" dirty="0"/>
              <a:t>Joan Robinson, Nicholas </a:t>
            </a:r>
            <a:r>
              <a:rPr lang="it-IT" dirty="0" err="1"/>
              <a:t>Kaldor</a:t>
            </a:r>
            <a:r>
              <a:rPr lang="it-IT" dirty="0"/>
              <a:t> e Luigi </a:t>
            </a:r>
            <a:r>
              <a:rPr lang="it-IT" dirty="0" err="1"/>
              <a:t>Pasinetti</a:t>
            </a:r>
            <a:endParaRPr lang="it-IT" dirty="0"/>
          </a:p>
          <a:p>
            <a:r>
              <a:rPr lang="it-IT" dirty="0"/>
              <a:t>La propensione media sociale al risparmio cambia </a:t>
            </a:r>
            <a:r>
              <a:rPr lang="it-IT" dirty="0">
                <a:sym typeface="Symbol" panose="05050102010706020507" pitchFamily="18" charset="2"/>
              </a:rPr>
              <a:t></a:t>
            </a:r>
            <a:r>
              <a:rPr lang="it-IT" dirty="0"/>
              <a:t> convergenza </a:t>
            </a:r>
            <a:r>
              <a:rPr lang="it-IT" i="1" dirty="0" err="1"/>
              <a:t>g</a:t>
            </a:r>
            <a:r>
              <a:rPr lang="it-IT" i="1" baseline="-25000" dirty="0" err="1"/>
              <a:t>w</a:t>
            </a:r>
            <a:r>
              <a:rPr lang="it-IT" dirty="0"/>
              <a:t> verso </a:t>
            </a:r>
            <a:r>
              <a:rPr lang="it-IT" i="1" dirty="0" err="1"/>
              <a:t>g</a:t>
            </a:r>
            <a:r>
              <a:rPr lang="it-IT" i="1" baseline="-25000" dirty="0" err="1"/>
              <a:t>a</a:t>
            </a:r>
            <a:r>
              <a:rPr lang="it-IT" dirty="0"/>
              <a:t> determinato dalle decisioni di accumulazione del capitale da parte dei capitalisti.</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4</a:t>
            </a:fld>
            <a:endParaRPr lang="it-IT" dirty="0"/>
          </a:p>
        </p:txBody>
      </p:sp>
    </p:spTree>
    <p:extLst>
      <p:ext uri="{BB962C8B-B14F-4D97-AF65-F5344CB8AC3E}">
        <p14:creationId xmlns:p14="http://schemas.microsoft.com/office/powerpoint/2010/main" val="248234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Classi sociali e propensione al risparmio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0000" lnSpcReduction="20000"/>
              </a:bodyPr>
              <a:lstStyle/>
              <a:p>
                <a:r>
                  <a:rPr lang="it-IT" dirty="0"/>
                  <a:t>Propensione al risparmio dei capitalisti </a:t>
                </a:r>
                <a:r>
                  <a:rPr lang="it-IT" i="1" dirty="0"/>
                  <a:t>s</a:t>
                </a:r>
                <a:r>
                  <a:rPr lang="it-IT" i="1" baseline="-25000" dirty="0"/>
                  <a:t>c</a:t>
                </a:r>
                <a:r>
                  <a:rPr lang="it-IT" dirty="0"/>
                  <a:t> e propensione dei lavoratori </a:t>
                </a:r>
                <a:r>
                  <a:rPr lang="it-IT" i="1" dirty="0" err="1"/>
                  <a:t>s</a:t>
                </a:r>
                <a:r>
                  <a:rPr lang="it-IT" i="1" baseline="-25000" dirty="0" err="1"/>
                  <a:t>w</a:t>
                </a:r>
                <a:r>
                  <a:rPr lang="it-IT" dirty="0"/>
                  <a:t>.</a:t>
                </a:r>
              </a:p>
              <a:p>
                <a:r>
                  <a:rPr lang="it-IT" i="1" dirty="0"/>
                  <a:t>s</a:t>
                </a:r>
                <a:r>
                  <a:rPr lang="it-IT" i="1" baseline="-25000" dirty="0"/>
                  <a:t>c</a:t>
                </a:r>
                <a:r>
                  <a:rPr lang="it-IT" i="1" dirty="0"/>
                  <a:t>&gt; </a:t>
                </a:r>
                <a:r>
                  <a:rPr lang="it-IT" i="1" dirty="0" err="1"/>
                  <a:t>s</a:t>
                </a:r>
                <a:r>
                  <a:rPr lang="it-IT" i="1" baseline="-25000" dirty="0" err="1"/>
                  <a:t>w</a:t>
                </a:r>
                <a:r>
                  <a:rPr lang="it-IT" dirty="0"/>
                  <a:t> (i capitalisti sono più ricchi e risparmiano di più).</a:t>
                </a:r>
              </a:p>
              <a:p>
                <a14:m>
                  <m:oMath xmlns:m="http://schemas.openxmlformats.org/officeDocument/2006/math">
                    <m:r>
                      <a:rPr lang="it-IT" i="1">
                        <a:latin typeface="Cambria Math" panose="02040503050406030204" pitchFamily="18" charset="0"/>
                      </a:rPr>
                      <m:t>𝑠</m:t>
                    </m:r>
                    <m:r>
                      <a:rPr lang="it-IT" i="1">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r>
                          <a:rPr lang="it-IT" i="1">
                            <a:latin typeface="Cambria Math" panose="02040503050406030204" pitchFamily="18" charset="0"/>
                          </a:rPr>
                          <m:t>𝑃</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𝑤</m:t>
                            </m:r>
                          </m:sub>
                        </m:sSub>
                        <m:r>
                          <a:rPr lang="it-IT" i="1">
                            <a:latin typeface="Cambria Math" panose="02040503050406030204" pitchFamily="18" charset="0"/>
                          </a:rPr>
                          <m:t>𝑊</m:t>
                        </m:r>
                      </m:num>
                      <m:den>
                        <m:r>
                          <a:rPr lang="it-IT" i="1">
                            <a:latin typeface="Cambria Math" panose="02040503050406030204" pitchFamily="18" charset="0"/>
                          </a:rPr>
                          <m:t>𝑌</m:t>
                        </m:r>
                      </m:den>
                    </m:f>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f>
                      <m:fPr>
                        <m:ctrlPr>
                          <a:rPr lang="it-IT" i="1">
                            <a:latin typeface="Cambria Math" panose="02040503050406030204" pitchFamily="18" charset="0"/>
                          </a:rPr>
                        </m:ctrlPr>
                      </m:fPr>
                      <m:num>
                        <m:r>
                          <a:rPr lang="it-IT" i="1">
                            <a:latin typeface="Cambria Math" panose="02040503050406030204" pitchFamily="18" charset="0"/>
                          </a:rPr>
                          <m:t>𝑃</m:t>
                        </m:r>
                      </m:num>
                      <m:den>
                        <m:r>
                          <a:rPr lang="it-IT" i="1">
                            <a:latin typeface="Cambria Math" panose="02040503050406030204" pitchFamily="18" charset="0"/>
                          </a:rPr>
                          <m:t>𝑌</m:t>
                        </m:r>
                      </m:den>
                    </m:f>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𝑤</m:t>
                        </m:r>
                      </m:sub>
                    </m:sSub>
                    <m:f>
                      <m:fPr>
                        <m:ctrlPr>
                          <a:rPr lang="it-IT" i="1">
                            <a:latin typeface="Cambria Math" panose="02040503050406030204" pitchFamily="18" charset="0"/>
                          </a:rPr>
                        </m:ctrlPr>
                      </m:fPr>
                      <m:num>
                        <m:r>
                          <a:rPr lang="it-IT" i="1">
                            <a:latin typeface="Cambria Math" panose="02040503050406030204" pitchFamily="18" charset="0"/>
                          </a:rPr>
                          <m:t>𝑊</m:t>
                        </m:r>
                      </m:num>
                      <m:den>
                        <m:r>
                          <a:rPr lang="it-IT" i="1">
                            <a:latin typeface="Cambria Math" panose="02040503050406030204" pitchFamily="18" charset="0"/>
                          </a:rPr>
                          <m:t>𝑌</m:t>
                        </m:r>
                      </m:den>
                    </m:f>
                  </m:oMath>
                </a14:m>
                <a:endParaRPr lang="it-IT" dirty="0"/>
              </a:p>
              <a:p>
                <a:r>
                  <a:rPr lang="it-IT" dirty="0"/>
                  <a:t>Propensione media = somma delle propensioni dei capitalisti e dei lavoratori ponderate per le loro quote di reddito.</a:t>
                </a:r>
              </a:p>
              <a:p>
                <a:r>
                  <a:rPr lang="it-IT" dirty="0"/>
                  <a:t>Se cambiano le quote dei salari e dei profitti varia la propensione media.</a:t>
                </a:r>
              </a:p>
              <a:p>
                <a:r>
                  <a:rPr lang="it-IT" dirty="0"/>
                  <a:t>Ipotesi classica: il salario è al livello della sussistenza: </a:t>
                </a:r>
                <a:r>
                  <a:rPr lang="it-IT" i="1" dirty="0" err="1"/>
                  <a:t>s</a:t>
                </a:r>
                <a:r>
                  <a:rPr lang="it-IT" i="1" baseline="-25000" dirty="0" err="1"/>
                  <a:t>w</a:t>
                </a:r>
                <a:r>
                  <a:rPr lang="it-IT" dirty="0"/>
                  <a:t>=0.</a:t>
                </a:r>
              </a:p>
              <a:p>
                <a14:m>
                  <m:oMath xmlns:m="http://schemas.openxmlformats.org/officeDocument/2006/math">
                    <m:r>
                      <a:rPr lang="it-IT" i="1">
                        <a:latin typeface="Cambria Math" panose="02040503050406030204" pitchFamily="18" charset="0"/>
                      </a:rPr>
                      <m:t>𝑠</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f>
                      <m:fPr>
                        <m:ctrlPr>
                          <a:rPr lang="it-IT" i="1">
                            <a:latin typeface="Cambria Math" panose="02040503050406030204" pitchFamily="18" charset="0"/>
                          </a:rPr>
                        </m:ctrlPr>
                      </m:fPr>
                      <m:num>
                        <m:r>
                          <a:rPr lang="it-IT" i="1">
                            <a:latin typeface="Cambria Math" panose="02040503050406030204" pitchFamily="18" charset="0"/>
                          </a:rPr>
                          <m:t>𝑃</m:t>
                        </m:r>
                      </m:num>
                      <m:den>
                        <m:r>
                          <a:rPr lang="it-IT" i="1">
                            <a:latin typeface="Cambria Math" panose="02040503050406030204" pitchFamily="18" charset="0"/>
                          </a:rPr>
                          <m:t>𝑌</m:t>
                        </m:r>
                      </m:den>
                    </m:f>
                  </m:oMath>
                </a14:m>
                <a:endParaRPr lang="it-IT" dirty="0"/>
              </a:p>
              <a:p>
                <a:r>
                  <a:rPr lang="it-IT" dirty="0"/>
                  <a:t>Se cresce la quota dei profitti cresce la propensione media.</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815" t="-2291"/>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5</a:t>
            </a:fld>
            <a:endParaRPr lang="it-IT" dirty="0"/>
          </a:p>
        </p:txBody>
      </p:sp>
    </p:spTree>
    <p:extLst>
      <p:ext uri="{BB962C8B-B14F-4D97-AF65-F5344CB8AC3E}">
        <p14:creationId xmlns:p14="http://schemas.microsoft.com/office/powerpoint/2010/main" val="338661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Modello di Cambridge semplice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10000"/>
              </a:bodyPr>
              <a:lstStyle/>
              <a:p>
                <a:r>
                  <a:rPr lang="it-IT" dirty="0"/>
                  <a:t>1) </a:t>
                </a:r>
                <a14:m>
                  <m:oMath xmlns:m="http://schemas.openxmlformats.org/officeDocument/2006/math">
                    <m:r>
                      <a:rPr lang="it-IT" i="1">
                        <a:latin typeface="Cambria Math" panose="02040503050406030204" pitchFamily="18" charset="0"/>
                      </a:rPr>
                      <m:t>𝑆</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r>
                      <a:rPr lang="it-IT" i="1">
                        <a:latin typeface="Cambria Math" panose="02040503050406030204" pitchFamily="18" charset="0"/>
                      </a:rPr>
                      <m:t>𝑃</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f>
                      <m:fPr>
                        <m:ctrlPr>
                          <a:rPr lang="it-IT" i="1">
                            <a:latin typeface="Cambria Math" panose="02040503050406030204" pitchFamily="18" charset="0"/>
                          </a:rPr>
                        </m:ctrlPr>
                      </m:fPr>
                      <m:num>
                        <m:r>
                          <a:rPr lang="it-IT" i="1">
                            <a:latin typeface="Cambria Math" panose="02040503050406030204" pitchFamily="18" charset="0"/>
                          </a:rPr>
                          <m:t>𝑃</m:t>
                        </m:r>
                      </m:num>
                      <m:den>
                        <m:r>
                          <a:rPr lang="it-IT" i="1">
                            <a:latin typeface="Cambria Math" panose="02040503050406030204" pitchFamily="18" charset="0"/>
                          </a:rPr>
                          <m:t>𝐾</m:t>
                        </m:r>
                      </m:den>
                    </m:f>
                    <m:r>
                      <a:rPr lang="it-IT" i="1">
                        <a:latin typeface="Cambria Math" panose="02040503050406030204" pitchFamily="18" charset="0"/>
                      </a:rPr>
                      <m:t>𝐾</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r>
                      <a:rPr lang="it-IT" i="1">
                        <a:latin typeface="Cambria Math" panose="02040503050406030204" pitchFamily="18" charset="0"/>
                      </a:rPr>
                      <m:t>𝑟𝐾</m:t>
                    </m:r>
                  </m:oMath>
                </a14:m>
                <a:endParaRPr lang="it-IT" dirty="0"/>
              </a:p>
              <a:p>
                <a:r>
                  <a:rPr lang="it-IT" dirty="0"/>
                  <a:t>2) </a:t>
                </a:r>
                <a14:m>
                  <m:oMath xmlns:m="http://schemas.openxmlformats.org/officeDocument/2006/math">
                    <m:r>
                      <a:rPr lang="it-IT" i="1">
                        <a:latin typeface="Cambria Math" panose="02040503050406030204" pitchFamily="18" charset="0"/>
                      </a:rPr>
                      <m:t>𝐼</m:t>
                    </m:r>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𝐼</m:t>
                        </m:r>
                      </m:e>
                    </m:acc>
                  </m:oMath>
                </a14:m>
                <a:endParaRPr lang="it-IT" dirty="0"/>
              </a:p>
              <a:p>
                <a:r>
                  <a:rPr lang="it-IT" dirty="0"/>
                  <a:t>3) </a:t>
                </a:r>
                <a:r>
                  <a:rPr lang="it-IT" i="1" dirty="0"/>
                  <a:t>S=I</a:t>
                </a:r>
                <a:endParaRPr lang="it-IT" dirty="0"/>
              </a:p>
              <a:p>
                <a:r>
                  <a:rPr lang="it-IT" dirty="0"/>
                  <a:t>Equazione 1): il risparmio dipende dal saggio di profitto, (distribuzione del reddito) e dalla propensione al risparmio dei capitalisti.</a:t>
                </a:r>
              </a:p>
              <a:p>
                <a:r>
                  <a:rPr lang="it-IT" dirty="0"/>
                  <a:t>Equazione 2) gli investimenti sono decisi sulla base, dei loro </a:t>
                </a:r>
                <a:r>
                  <a:rPr lang="it-IT" i="1" dirty="0" err="1"/>
                  <a:t>animal</a:t>
                </a:r>
                <a:r>
                  <a:rPr lang="it-IT" i="1" dirty="0"/>
                  <a:t> </a:t>
                </a:r>
                <a:r>
                  <a:rPr lang="it-IT" i="1" dirty="0" err="1"/>
                  <a:t>spirits</a:t>
                </a:r>
                <a:r>
                  <a:rPr lang="it-IT" i="1" dirty="0"/>
                  <a:t> </a:t>
                </a:r>
                <a:r>
                  <a:rPr lang="it-IT" dirty="0"/>
                  <a:t>degli imprenditori.</a:t>
                </a:r>
              </a:p>
              <a:p>
                <a:r>
                  <a:rPr lang="it-IT" dirty="0"/>
                  <a:t>Equazione 3) è la consueta condizione di equilibrio. </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539"/>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6</a:t>
            </a:fld>
            <a:endParaRPr lang="it-IT" dirty="0"/>
          </a:p>
        </p:txBody>
      </p:sp>
    </p:spTree>
    <p:extLst>
      <p:ext uri="{BB962C8B-B14F-4D97-AF65-F5344CB8AC3E}">
        <p14:creationId xmlns:p14="http://schemas.microsoft.com/office/powerpoint/2010/main" val="247836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L’equazione di Cambridge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92500"/>
              </a:bodyPr>
              <a:lstStyle/>
              <a:p>
                <a:r>
                  <a:rPr lang="it-IT" dirty="0"/>
                  <a:t>Sostituendo i valori di </a:t>
                </a:r>
                <a:r>
                  <a:rPr lang="it-IT" i="1" dirty="0"/>
                  <a:t>S </a:t>
                </a:r>
                <a:r>
                  <a:rPr lang="it-IT" dirty="0"/>
                  <a:t>e </a:t>
                </a:r>
                <a:r>
                  <a:rPr lang="it-IT" i="1" dirty="0"/>
                  <a:t>I </a:t>
                </a:r>
                <a:r>
                  <a:rPr lang="it-IT" dirty="0"/>
                  <a:t>si ottiene</a:t>
                </a:r>
              </a:p>
              <a:p>
                <a14:m>
                  <m:oMath xmlns:m="http://schemas.openxmlformats.org/officeDocument/2006/math">
                    <m:r>
                      <a:rPr lang="it-IT" i="1">
                        <a:latin typeface="Cambria Math"/>
                      </a:rPr>
                      <m:t>4) </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𝑟𝐾</m:t>
                    </m:r>
                    <m:r>
                      <a:rPr lang="it-IT" i="1">
                        <a:latin typeface="Cambria Math"/>
                      </a:rPr>
                      <m:t>=</m:t>
                    </m:r>
                    <m:acc>
                      <m:accPr>
                        <m:chr m:val="̅"/>
                        <m:ctrlPr>
                          <a:rPr lang="it-IT" i="1">
                            <a:latin typeface="Cambria Math" panose="02040503050406030204" pitchFamily="18" charset="0"/>
                          </a:rPr>
                        </m:ctrlPr>
                      </m:accPr>
                      <m:e>
                        <m:r>
                          <a:rPr lang="it-IT" i="1">
                            <a:latin typeface="Cambria Math"/>
                          </a:rPr>
                          <m:t>𝐼</m:t>
                        </m:r>
                      </m:e>
                    </m:acc>
                  </m:oMath>
                </a14:m>
                <a:endParaRPr lang="it-IT" dirty="0"/>
              </a:p>
              <a:p>
                <a:r>
                  <a:rPr lang="it-IT" dirty="0"/>
                  <a:t>L’investimento è l’incremento di capitale </a:t>
                </a:r>
                <a:r>
                  <a:rPr lang="it-IT" dirty="0">
                    <a:sym typeface="Symbol" panose="05050102010706020507" pitchFamily="18" charset="2"/>
                  </a:rPr>
                  <a:t></a:t>
                </a:r>
                <a:r>
                  <a:rPr lang="it-IT" i="1" dirty="0"/>
                  <a:t>K</a:t>
                </a:r>
                <a:endParaRPr lang="it-IT" dirty="0"/>
              </a:p>
              <a:p>
                <a14:m>
                  <m:oMath xmlns:m="http://schemas.openxmlformats.org/officeDocument/2006/math">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m:t>
                    </m:r>
                    <m:r>
                      <a:rPr lang="it-IT" i="1">
                        <a:latin typeface="Cambria Math"/>
                      </a:rPr>
                      <m:t>=</m:t>
                    </m:r>
                    <m:f>
                      <m:fPr>
                        <m:ctrlPr>
                          <a:rPr lang="it-IT" i="1">
                            <a:latin typeface="Cambria Math" panose="02040503050406030204" pitchFamily="18" charset="0"/>
                          </a:rPr>
                        </m:ctrlPr>
                      </m:fPr>
                      <m:num>
                        <m:r>
                          <a:rPr lang="it-IT" i="1">
                            <a:latin typeface="Cambria Math"/>
                            <a:sym typeface="Symbol" panose="05050102010706020507" pitchFamily="18" charset="2"/>
                          </a:rPr>
                          <m:t></m:t>
                        </m:r>
                        <m:r>
                          <a:rPr lang="it-IT" i="1">
                            <a:latin typeface="Cambria Math"/>
                          </a:rPr>
                          <m:t>𝐾</m:t>
                        </m:r>
                      </m:num>
                      <m:den>
                        <m:r>
                          <a:rPr lang="it-IT" i="1">
                            <a:latin typeface="Cambria Math"/>
                          </a:rPr>
                          <m:t>𝐾</m:t>
                        </m:r>
                      </m:den>
                    </m:f>
                  </m:oMath>
                </a14:m>
                <a:endParaRPr lang="it-IT" dirty="0"/>
              </a:p>
              <a:p>
                <a:r>
                  <a:rPr lang="it-IT" dirty="0"/>
                  <a:t>Poiché </a:t>
                </a:r>
                <a14:m>
                  <m:oMath xmlns:m="http://schemas.openxmlformats.org/officeDocument/2006/math">
                    <m:f>
                      <m:fPr>
                        <m:ctrlPr>
                          <a:rPr lang="it-IT" i="1">
                            <a:latin typeface="Cambria Math" panose="02040503050406030204" pitchFamily="18" charset="0"/>
                          </a:rPr>
                        </m:ctrlPr>
                      </m:fPr>
                      <m:num>
                        <m:r>
                          <a:rPr lang="it-IT" i="1">
                            <a:latin typeface="Cambria Math"/>
                            <a:sym typeface="Symbol" panose="05050102010706020507" pitchFamily="18" charset="2"/>
                          </a:rPr>
                          <m:t></m:t>
                        </m:r>
                        <m:r>
                          <a:rPr lang="it-IT" i="1">
                            <a:latin typeface="Cambria Math"/>
                          </a:rPr>
                          <m:t>𝐾</m:t>
                        </m:r>
                      </m:num>
                      <m:den>
                        <m:r>
                          <a:rPr lang="it-IT" i="1">
                            <a:latin typeface="Cambria Math"/>
                          </a:rPr>
                          <m:t>𝐾</m:t>
                        </m:r>
                      </m:den>
                    </m:f>
                  </m:oMath>
                </a14:m>
                <a:r>
                  <a:rPr lang="it-IT" dirty="0"/>
                  <a:t> è il tasso di accumulazione del capitale </a:t>
                </a:r>
                <a:r>
                  <a:rPr lang="it-IT" i="1" dirty="0" err="1"/>
                  <a:t>g</a:t>
                </a:r>
                <a:r>
                  <a:rPr lang="it-IT" i="1" baseline="-25000" dirty="0" err="1"/>
                  <a:t>k</a:t>
                </a:r>
                <a:r>
                  <a:rPr lang="it-IT" baseline="-25000" dirty="0"/>
                  <a:t>, </a:t>
                </a:r>
                <a:r>
                  <a:rPr lang="it-IT" dirty="0"/>
                  <a:t>:</a:t>
                </a:r>
              </a:p>
              <a:p>
                <a:r>
                  <a:rPr lang="it-IT" dirty="0"/>
                  <a:t>5) </a:t>
                </a:r>
                <a:r>
                  <a:rPr lang="it-IT" i="1" dirty="0" err="1"/>
                  <a:t>g</a:t>
                </a:r>
                <a:r>
                  <a:rPr lang="it-IT" i="1" baseline="-25000" dirty="0" err="1"/>
                  <a:t>k</a:t>
                </a:r>
                <a:r>
                  <a:rPr lang="it-IT" dirty="0"/>
                  <a:t>= </a:t>
                </a:r>
                <a:r>
                  <a:rPr lang="it-IT" i="1" dirty="0" err="1"/>
                  <a:t>s</a:t>
                </a:r>
                <a:r>
                  <a:rPr lang="it-IT" i="1" baseline="-25000" dirty="0" err="1"/>
                  <a:t>c</a:t>
                </a:r>
                <a:r>
                  <a:rPr lang="it-IT" i="1" dirty="0" err="1"/>
                  <a:t>r</a:t>
                </a:r>
                <a:r>
                  <a:rPr lang="it-IT" i="1" dirty="0"/>
                  <a:t>	</a:t>
                </a:r>
                <a:r>
                  <a:rPr lang="it-IT" i="1" dirty="0">
                    <a:sym typeface="Symbol" panose="05050102010706020507" pitchFamily="18" charset="2"/>
                  </a:rPr>
                  <a:t> </a:t>
                </a:r>
                <a:r>
                  <a:rPr lang="it-IT" b="1" dirty="0"/>
                  <a:t>equazione di Cambridge</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481" t="-1752" b="-1348"/>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7</a:t>
            </a:fld>
            <a:endParaRPr lang="it-IT" dirty="0"/>
          </a:p>
        </p:txBody>
      </p:sp>
    </p:spTree>
    <p:extLst>
      <p:ext uri="{BB962C8B-B14F-4D97-AF65-F5344CB8AC3E}">
        <p14:creationId xmlns:p14="http://schemas.microsoft.com/office/powerpoint/2010/main" val="385963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Il significato dell’equazione di Cambridge</a:t>
            </a:r>
          </a:p>
        </p:txBody>
      </p:sp>
      <p:sp>
        <p:nvSpPr>
          <p:cNvPr id="3" name="Segnaposto contenuto 2"/>
          <p:cNvSpPr>
            <a:spLocks noGrp="1"/>
          </p:cNvSpPr>
          <p:nvPr>
            <p:ph idx="1"/>
          </p:nvPr>
        </p:nvSpPr>
        <p:spPr/>
        <p:txBody>
          <a:bodyPr>
            <a:noAutofit/>
          </a:bodyPr>
          <a:lstStyle/>
          <a:p>
            <a:r>
              <a:rPr lang="it-IT" sz="2300" dirty="0"/>
              <a:t>Le decisioni di accumulazione dei capitalisti, determinano il saggio di profitto e la distribuzione del reddito</a:t>
            </a:r>
          </a:p>
          <a:p>
            <a:r>
              <a:rPr lang="it-IT" sz="2300" dirty="0"/>
              <a:t>gli imprenditori decidono di aumentare gli investimenti</a:t>
            </a:r>
          </a:p>
          <a:p>
            <a:r>
              <a:rPr lang="it-IT" sz="2300" dirty="0"/>
              <a:t>Maggiore spesa </a:t>
            </a:r>
            <a:r>
              <a:rPr lang="it-IT" sz="2300" dirty="0">
                <a:sym typeface="Symbol" panose="05050102010706020507" pitchFamily="18" charset="2"/>
              </a:rPr>
              <a:t></a:t>
            </a:r>
            <a:r>
              <a:rPr lang="it-IT" sz="2300" dirty="0"/>
              <a:t>aumento dei prezzi. Dati i </a:t>
            </a:r>
            <a:r>
              <a:rPr lang="it-IT" sz="2300" b="1" dirty="0"/>
              <a:t>salari monetari, </a:t>
            </a:r>
            <a:r>
              <a:rPr lang="it-IT" sz="2300" dirty="0"/>
              <a:t>i </a:t>
            </a:r>
            <a:r>
              <a:rPr lang="it-IT" sz="2300" b="1" dirty="0"/>
              <a:t>salari reali </a:t>
            </a:r>
            <a:r>
              <a:rPr lang="it-IT" sz="2300" dirty="0"/>
              <a:t>cadono e cresce il saggio di profitto. Si liberano risorse per una maggior produzione di beni capitale. Nel contempo cade la quota dei salari sul reddito. </a:t>
            </a:r>
          </a:p>
          <a:p>
            <a:r>
              <a:rPr lang="it-IT" sz="2300" dirty="0"/>
              <a:t>Cresce la quota dei profitti sul reddito sale la propensione sociale media al risparmio. La decisione dei capitalisti di investire di più è finanziata dal maggior risparmio originato dalla crescita della quota dei profitti sul reddito.</a:t>
            </a:r>
          </a:p>
          <a:p>
            <a:endParaRPr lang="it-IT" sz="2300" dirty="0"/>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8</a:t>
            </a:fld>
            <a:endParaRPr lang="it-IT" dirty="0"/>
          </a:p>
        </p:txBody>
      </p:sp>
    </p:spTree>
    <p:extLst>
      <p:ext uri="{BB962C8B-B14F-4D97-AF65-F5344CB8AC3E}">
        <p14:creationId xmlns:p14="http://schemas.microsoft.com/office/powerpoint/2010/main" val="85861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L’equazione di Cambridge e </a:t>
            </a:r>
            <a:r>
              <a:rPr lang="it-IT" sz="3600" dirty="0" err="1"/>
              <a:t>Harrod</a:t>
            </a:r>
            <a:r>
              <a:rPr lang="it-IT" sz="3600" dirty="0"/>
              <a:t> </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L’equazione di Cambridge implica in equilibrio il saggio garantito di crescita di </a:t>
                </a:r>
                <a:r>
                  <a:rPr lang="it-IT" dirty="0" err="1"/>
                  <a:t>Harrod</a:t>
                </a:r>
                <a:r>
                  <a:rPr lang="it-IT" dirty="0"/>
                  <a:t> (in equilibrio </a:t>
                </a:r>
                <a:r>
                  <a:rPr lang="it-IT" i="1" dirty="0" err="1"/>
                  <a:t>g</a:t>
                </a:r>
                <a:r>
                  <a:rPr lang="it-IT" i="1" baseline="-25000" dirty="0" err="1"/>
                  <a:t>k</a:t>
                </a:r>
                <a:r>
                  <a:rPr lang="it-IT" i="1" dirty="0"/>
                  <a:t>=</a:t>
                </a:r>
                <a:r>
                  <a:rPr lang="it-IT" i="1" dirty="0" err="1"/>
                  <a:t>g</a:t>
                </a:r>
                <a:r>
                  <a:rPr lang="it-IT" i="1" baseline="-25000" dirty="0" err="1"/>
                  <a:t>w</a:t>
                </a:r>
                <a:r>
                  <a:rPr lang="it-IT" dirty="0"/>
                  <a:t>)</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en-US"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sSub>
                      <m:sSubPr>
                        <m:ctrlPr>
                          <a:rPr lang="it-IT" i="1">
                            <a:latin typeface="Cambria Math" panose="02040503050406030204" pitchFamily="18" charset="0"/>
                          </a:rPr>
                        </m:ctrlPr>
                      </m:sSubPr>
                      <m:e>
                        <m:r>
                          <a:rPr lang="it-IT" i="1">
                            <a:latin typeface="Cambria Math"/>
                          </a:rPr>
                          <m:t>𝑟</m:t>
                        </m:r>
                      </m:e>
                      <m:sub>
                        <m:r>
                          <a:rPr lang="it-IT" i="1">
                            <a:latin typeface="Cambria Math"/>
                          </a:rPr>
                          <m:t>𝑛</m:t>
                        </m:r>
                      </m:sub>
                    </m:sSub>
                    <m:r>
                      <a:rPr lang="en-US"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en-US"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f>
                          <m:fPr>
                            <m:type m:val="lin"/>
                            <m:ctrlPr>
                              <a:rPr lang="it-IT" i="1">
                                <a:latin typeface="Cambria Math" panose="02040503050406030204" pitchFamily="18" charset="0"/>
                              </a:rPr>
                            </m:ctrlPr>
                          </m:fPr>
                          <m:num>
                            <m:r>
                              <a:rPr lang="it-IT" i="1">
                                <a:latin typeface="Cambria Math"/>
                              </a:rPr>
                              <m:t>𝑃</m:t>
                            </m:r>
                          </m:num>
                          <m:den>
                            <m:r>
                              <a:rPr lang="it-IT" i="1">
                                <a:latin typeface="Cambria Math"/>
                              </a:rPr>
                              <m:t>𝑌</m:t>
                            </m:r>
                          </m:den>
                        </m:f>
                      </m:num>
                      <m:den>
                        <m:f>
                          <m:fPr>
                            <m:type m:val="lin"/>
                            <m:ctrlPr>
                              <a:rPr lang="it-IT" i="1">
                                <a:latin typeface="Cambria Math" panose="02040503050406030204" pitchFamily="18" charset="0"/>
                              </a:rPr>
                            </m:ctrlPr>
                          </m:fPr>
                          <m:num>
                            <m:r>
                              <a:rPr lang="it-IT" i="1">
                                <a:latin typeface="Cambria Math"/>
                              </a:rPr>
                              <m:t>𝐾</m:t>
                            </m:r>
                          </m:num>
                          <m:den>
                            <m:r>
                              <a:rPr lang="it-IT" i="1">
                                <a:latin typeface="Cambria Math"/>
                              </a:rPr>
                              <m:t>𝑌</m:t>
                            </m:r>
                          </m:den>
                        </m:f>
                      </m:den>
                    </m:f>
                    <m:r>
                      <a:rPr lang="en-US"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b="0" i="1" smtClean="0">
                            <a:latin typeface="Cambria Math" panose="02040503050406030204" pitchFamily="18" charset="0"/>
                          </a:rPr>
                          <m:t>𝑃</m:t>
                        </m:r>
                        <m:r>
                          <a:rPr lang="it-IT" b="0" i="1" smtClean="0">
                            <a:latin typeface="Cambria Math" panose="02040503050406030204" pitchFamily="18" charset="0"/>
                          </a:rPr>
                          <m:t>/</m:t>
                        </m:r>
                        <m:r>
                          <a:rPr lang="it-IT" i="1">
                            <a:latin typeface="Cambria Math"/>
                          </a:rPr>
                          <m:t>𝑌</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r>
                      <a:rPr lang="en-US" i="1">
                        <a:latin typeface="Cambria Math"/>
                      </a:rPr>
                      <m:t>=</m:t>
                    </m:r>
                    <m:f>
                      <m:fPr>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r>
                      <a:rPr lang="en-US" i="1">
                        <a:latin typeface="Cambria Math"/>
                      </a:rPr>
                      <m:t>=</m:t>
                    </m:r>
                    <m:sSub>
                      <m:sSubPr>
                        <m:ctrlPr>
                          <a:rPr lang="it-IT" i="1">
                            <a:latin typeface="Cambria Math" panose="02040503050406030204" pitchFamily="18" charset="0"/>
                          </a:rPr>
                        </m:ctrlPr>
                      </m:sSubPr>
                      <m:e>
                        <m:r>
                          <a:rPr lang="it-IT" i="1">
                            <a:latin typeface="Cambria Math"/>
                          </a:rPr>
                          <m:t>𝑔</m:t>
                        </m:r>
                      </m:e>
                      <m:sub>
                        <m:r>
                          <a:rPr lang="it-IT" i="1">
                            <a:latin typeface="Cambria Math"/>
                          </a:rPr>
                          <m:t>𝑤</m:t>
                        </m:r>
                      </m:sub>
                    </m:sSub>
                  </m:oMath>
                </a14:m>
                <a:endParaRPr lang="it-IT" dirty="0"/>
              </a:p>
              <a:p>
                <a:r>
                  <a:rPr lang="it-IT" dirty="0"/>
                  <a:t>Le decisioni di investimento determinano </a:t>
                </a:r>
                <a:r>
                  <a:rPr lang="it-IT" i="1" dirty="0"/>
                  <a:t>s.</a:t>
                </a:r>
              </a:p>
              <a:p>
                <a:r>
                  <a:rPr lang="it-IT" dirty="0"/>
                  <a:t>Il saggio garantito non è un dato: si adatta alla distribuzione del reddito.</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704" t="-2830" r="-1407"/>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9</a:t>
            </a:fld>
            <a:endParaRPr lang="it-IT" dirty="0"/>
          </a:p>
        </p:txBody>
      </p:sp>
    </p:spTree>
    <p:extLst>
      <p:ext uri="{BB962C8B-B14F-4D97-AF65-F5344CB8AC3E}">
        <p14:creationId xmlns:p14="http://schemas.microsoft.com/office/powerpoint/2010/main" val="3181973827"/>
      </p:ext>
    </p:extLst>
  </p:cSld>
  <p:clrMapOvr>
    <a:masterClrMapping/>
  </p:clrMapOvr>
</p:sld>
</file>

<file path=ppt/theme/theme1.xml><?xml version="1.0" encoding="utf-8"?>
<a:theme xmlns:a="http://schemas.openxmlformats.org/drawingml/2006/main" name="Slide__UNIMC_DipECONOMIA_DIRI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16E692615186349ADC1572FF2D92EBC" ma:contentTypeVersion="13" ma:contentTypeDescription="Creare un nuovo documento." ma:contentTypeScope="" ma:versionID="a2fae167dc6776dc55a688a465445a1d">
  <xsd:schema xmlns:xsd="http://www.w3.org/2001/XMLSchema" xmlns:xs="http://www.w3.org/2001/XMLSchema" xmlns:p="http://schemas.microsoft.com/office/2006/metadata/properties" xmlns:ns3="01510a4c-67e1-410d-b310-984d6c9b1061" xmlns:ns4="83daf61e-777c-49d6-807d-ede0f7c0ba28" targetNamespace="http://schemas.microsoft.com/office/2006/metadata/properties" ma:root="true" ma:fieldsID="9919d90d80285b2a228ea8ed81560274" ns3:_="" ns4:_="">
    <xsd:import namespace="01510a4c-67e1-410d-b310-984d6c9b1061"/>
    <xsd:import namespace="83daf61e-777c-49d6-807d-ede0f7c0ba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10a4c-67e1-410d-b310-984d6c9b1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daf61e-777c-49d6-807d-ede0f7c0ba28"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60F4E8-6F64-4F4E-A9B1-065E2EFC4B7B}">
  <ds:schemaRefs>
    <ds:schemaRef ds:uri="http://schemas.microsoft.com/sharepoint/v3/contenttype/forms"/>
  </ds:schemaRefs>
</ds:datastoreItem>
</file>

<file path=customXml/itemProps2.xml><?xml version="1.0" encoding="utf-8"?>
<ds:datastoreItem xmlns:ds="http://schemas.openxmlformats.org/officeDocument/2006/customXml" ds:itemID="{E0F72534-A036-4490-8C0C-D36764F934F1}">
  <ds:schemaRefs>
    <ds:schemaRef ds:uri="http://schemas.openxmlformats.org/package/2006/metadata/core-properties"/>
    <ds:schemaRef ds:uri="http://purl.org/dc/terms/"/>
    <ds:schemaRef ds:uri="01510a4c-67e1-410d-b310-984d6c9b1061"/>
    <ds:schemaRef ds:uri="http://schemas.microsoft.com/office/2006/documentManagement/types"/>
    <ds:schemaRef ds:uri="http://purl.org/dc/elements/1.1/"/>
    <ds:schemaRef ds:uri="http://www.w3.org/XML/1998/namespace"/>
    <ds:schemaRef ds:uri="http://schemas.microsoft.com/office/infopath/2007/PartnerControls"/>
    <ds:schemaRef ds:uri="83daf61e-777c-49d6-807d-ede0f7c0ba2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ACFE183-0958-40BB-9530-DEEF0F4D3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10a4c-67e1-410d-b310-984d6c9b1061"/>
    <ds:schemaRef ds:uri="83daf61e-777c-49d6-807d-ede0f7c0b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719</TotalTime>
  <Words>2642</Words>
  <Application>Microsoft Office PowerPoint</Application>
  <PresentationFormat>Presentazione su schermo (4:3)</PresentationFormat>
  <Paragraphs>192</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Arial Italic</vt:lpstr>
      <vt:lpstr>Calibri</vt:lpstr>
      <vt:lpstr>Cambria Math</vt:lpstr>
      <vt:lpstr>Symbol</vt:lpstr>
      <vt:lpstr>Slide__UNIMC_DipECONOMIA_DIRITTO</vt:lpstr>
      <vt:lpstr>Il modello neoclassico di Solow</vt:lpstr>
      <vt:lpstr>Il tasso garantito variabile</vt:lpstr>
      <vt:lpstr>Stabilità del tasso garantito</vt:lpstr>
      <vt:lpstr>Il modello di Cambridge</vt:lpstr>
      <vt:lpstr>Classi sociali e propensione al risparmio</vt:lpstr>
      <vt:lpstr>Modello di Cambridge semplice</vt:lpstr>
      <vt:lpstr>L’equazione di Cambridge</vt:lpstr>
      <vt:lpstr>Il significato dell’equazione di Cambridge</vt:lpstr>
      <vt:lpstr>L’equazione di Cambridge e Harrod </vt:lpstr>
      <vt:lpstr>Le critiche</vt:lpstr>
      <vt:lpstr>Il modello neo-kaleckiano</vt:lpstr>
      <vt:lpstr>Il significato delle equazioni</vt:lpstr>
      <vt:lpstr>Il tasso di accumulazione</vt:lpstr>
      <vt:lpstr>Significato economico</vt:lpstr>
      <vt:lpstr>Distribuzione del reddito</vt:lpstr>
      <vt:lpstr>Critiche al modello</vt:lpstr>
      <vt:lpstr>Il modello del supermoltiplicatore</vt:lpstr>
      <vt:lpstr>Il supermoltiplicatore</vt:lpstr>
      <vt:lpstr>Il modello</vt:lpstr>
      <vt:lpstr>Le equazioni</vt:lpstr>
      <vt:lpstr>La distribuzione del reddito</vt:lpstr>
      <vt:lpstr>Sentiero di equilibrio</vt:lpstr>
      <vt:lpstr>La propensione media al risparmio</vt:lpstr>
      <vt:lpstr>Confronto tra modelli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Keynes</dc:title>
  <dc:creator>Stefano Perri</dc:creator>
  <cp:lastModifiedBy>stefano.perri@unimc.it</cp:lastModifiedBy>
  <cp:revision>68</cp:revision>
  <cp:lastPrinted>2016-11-12T11:34:13Z</cp:lastPrinted>
  <dcterms:created xsi:type="dcterms:W3CDTF">2016-10-05T14:54:56Z</dcterms:created>
  <dcterms:modified xsi:type="dcterms:W3CDTF">2022-10-27T13:38:03Z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0x010100616E692615186349ADC1572FF2D92EBC</vt:lpwstr>
  </property>
</Properties>
</file>