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2" r:id="rId27"/>
    <p:sldId id="287" r:id="rId28"/>
    <p:sldId id="288" r:id="rId29"/>
    <p:sldId id="292" r:id="rId30"/>
    <p:sldId id="293" r:id="rId31"/>
    <p:sldId id="294" r:id="rId32"/>
    <p:sldId id="295" r:id="rId33"/>
    <p:sldId id="296" r:id="rId34"/>
    <p:sldId id="299" r:id="rId35"/>
    <p:sldId id="300" r:id="rId36"/>
    <p:sldId id="301" r:id="rId37"/>
    <p:sldId id="302" r:id="rId38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5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ocumenti\disk-pen\macerata\2010-2011\sviluppo%20e%20distribuzione\foley%20and%20Michl\statistiche\investment-saving-gd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ocumenti\disk-pen\macerata\2010-2011\sviluppo%20e%20distribuzione\foley%20and%20Michl\statistiche\investment-saving-gd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I/X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Foglio2!$C$32</c:f>
              <c:strCache>
                <c:ptCount val="1"/>
                <c:pt idx="0">
                  <c:v>1960-69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Foglio2!$C$33:$C$39</c:f>
              <c:numCache>
                <c:formatCode>0.00%</c:formatCode>
                <c:ptCount val="7"/>
                <c:pt idx="0">
                  <c:v>0.25082169603730037</c:v>
                </c:pt>
                <c:pt idx="1">
                  <c:v>0.22677639293057586</c:v>
                </c:pt>
                <c:pt idx="2">
                  <c:v>0.22099593798911749</c:v>
                </c:pt>
                <c:pt idx="3">
                  <c:v>0.2372263069300069</c:v>
                </c:pt>
                <c:pt idx="4">
                  <c:v>0.15556526989344027</c:v>
                </c:pt>
                <c:pt idx="5">
                  <c:v>0.14841498016866286</c:v>
                </c:pt>
                <c:pt idx="6">
                  <c:v>0.23625432446104241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DF-490A-B1CB-74A873E6E307}"/>
            </c:ext>
          </c:extLst>
        </c:ser>
        <c:ser>
          <c:idx val="1"/>
          <c:order val="1"/>
          <c:tx>
            <c:strRef>
              <c:f>Foglio2!$D$32</c:f>
              <c:strCache>
                <c:ptCount val="1"/>
                <c:pt idx="0">
                  <c:v>1970-79</c:v>
                </c:pt>
              </c:strCache>
            </c:strRef>
          </c:tx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Foglio2!$D$33:$D$39</c:f>
              <c:numCache>
                <c:formatCode>0.00%</c:formatCode>
                <c:ptCount val="7"/>
                <c:pt idx="0">
                  <c:v>0.22456896878245991</c:v>
                </c:pt>
                <c:pt idx="1">
                  <c:v>0.24055939373163562</c:v>
                </c:pt>
                <c:pt idx="2">
                  <c:v>0.22423331155725323</c:v>
                </c:pt>
                <c:pt idx="3">
                  <c:v>0.21273711646701177</c:v>
                </c:pt>
                <c:pt idx="4">
                  <c:v>0.15809152519437239</c:v>
                </c:pt>
                <c:pt idx="5">
                  <c:v>0.15221110314303102</c:v>
                </c:pt>
                <c:pt idx="6">
                  <c:v>0.29076596915890551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DF-490A-B1CB-74A873E6E307}"/>
            </c:ext>
          </c:extLst>
        </c:ser>
        <c:ser>
          <c:idx val="2"/>
          <c:order val="2"/>
          <c:tx>
            <c:strRef>
              <c:f>Foglio2!$E$32</c:f>
              <c:strCache>
                <c:ptCount val="1"/>
                <c:pt idx="0">
                  <c:v>1980-89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Foglio2!$E$33:$E$39</c:f>
              <c:numCache>
                <c:formatCode>0.00%</c:formatCode>
                <c:ptCount val="7"/>
                <c:pt idx="0">
                  <c:v>0.21950453056205596</c:v>
                </c:pt>
                <c:pt idx="1">
                  <c:v>0.23672278489366141</c:v>
                </c:pt>
                <c:pt idx="2">
                  <c:v>0.18441496475785138</c:v>
                </c:pt>
                <c:pt idx="3">
                  <c:v>0.19531156721526516</c:v>
                </c:pt>
                <c:pt idx="4">
                  <c:v>0.15977996042591042</c:v>
                </c:pt>
                <c:pt idx="5">
                  <c:v>0.16832974176362686</c:v>
                </c:pt>
                <c:pt idx="6">
                  <c:v>0.27994286111856292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DF-490A-B1CB-74A873E6E307}"/>
            </c:ext>
          </c:extLst>
        </c:ser>
        <c:ser>
          <c:idx val="3"/>
          <c:order val="3"/>
          <c:tx>
            <c:strRef>
              <c:f>Foglio2!$F$32</c:f>
              <c:strCache>
                <c:ptCount val="1"/>
                <c:pt idx="0">
                  <c:v>1990-99</c:v>
                </c:pt>
              </c:strCache>
            </c:strRef>
          </c:tx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Foglio2!$F$33:$F$39</c:f>
              <c:numCache>
                <c:formatCode>0.00%</c:formatCode>
                <c:ptCount val="7"/>
                <c:pt idx="0">
                  <c:v>0.21950453056205596</c:v>
                </c:pt>
                <c:pt idx="1">
                  <c:v>0.23672278489366141</c:v>
                </c:pt>
                <c:pt idx="2">
                  <c:v>0.18441496475785138</c:v>
                </c:pt>
                <c:pt idx="3">
                  <c:v>0.19531156721526516</c:v>
                </c:pt>
                <c:pt idx="4">
                  <c:v>0.15977996042591042</c:v>
                </c:pt>
                <c:pt idx="5">
                  <c:v>0.16832974176362686</c:v>
                </c:pt>
                <c:pt idx="6">
                  <c:v>0.27994286111856292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DF-490A-B1CB-74A873E6E307}"/>
            </c:ext>
          </c:extLst>
        </c:ser>
        <c:ser>
          <c:idx val="4"/>
          <c:order val="4"/>
          <c:tx>
            <c:strRef>
              <c:f>Foglio2!$G$32</c:f>
              <c:strCache>
                <c:ptCount val="1"/>
                <c:pt idx="0">
                  <c:v>2000-09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Foglio2!$B$33:$B$39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Foglio2!$G$33:$G$39</c:f>
              <c:numCache>
                <c:formatCode>0.00%</c:formatCode>
                <c:ptCount val="7"/>
                <c:pt idx="0">
                  <c:v>0.18861225924010488</c:v>
                </c:pt>
                <c:pt idx="1">
                  <c:v>0.27532792126895944</c:v>
                </c:pt>
                <c:pt idx="2">
                  <c:v>0.20204763039427112</c:v>
                </c:pt>
                <c:pt idx="3">
                  <c:v>0.21016138044861071</c:v>
                </c:pt>
                <c:pt idx="4">
                  <c:v>0.17805973983773438</c:v>
                </c:pt>
                <c:pt idx="5">
                  <c:v>0.18899222818093714</c:v>
                </c:pt>
                <c:pt idx="6">
                  <c:v>0.23124353523315477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DF-490A-B1CB-74A873E6E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59520"/>
        <c:axId val="166360128"/>
      </c:barChart>
      <c:catAx>
        <c:axId val="174059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360128"/>
        <c:crosses val="autoZero"/>
        <c:auto val="1"/>
        <c:lblAlgn val="ctr"/>
        <c:lblOffset val="100"/>
        <c:noMultiLvlLbl val="0"/>
      </c:catAx>
      <c:valAx>
        <c:axId val="166360128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740595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I/K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Foglio2!$C$71</c:f>
              <c:strCache>
                <c:ptCount val="1"/>
                <c:pt idx="0">
                  <c:v>1960-69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Foglio2!$C$72:$C$78</c:f>
              <c:numCache>
                <c:formatCode>0.00%</c:formatCode>
                <c:ptCount val="7"/>
                <c:pt idx="0">
                  <c:v>8.1437871504386347E-2</c:v>
                </c:pt>
                <c:pt idx="1">
                  <c:v>9.3041875818168668E-2</c:v>
                </c:pt>
                <c:pt idx="2">
                  <c:v>7.8336133193639204E-2</c:v>
                </c:pt>
                <c:pt idx="3">
                  <c:v>8.2218968563616629E-2</c:v>
                </c:pt>
                <c:pt idx="4">
                  <c:v>5.2761965341234583E-2</c:v>
                </c:pt>
                <c:pt idx="5">
                  <c:v>5.4080828548473514E-2</c:v>
                </c:pt>
                <c:pt idx="6">
                  <c:v>9.6807449459881567E-2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5E-47BE-9E71-DABBF3A87E41}"/>
            </c:ext>
          </c:extLst>
        </c:ser>
        <c:ser>
          <c:idx val="1"/>
          <c:order val="1"/>
          <c:tx>
            <c:strRef>
              <c:f>Foglio2!$D$71</c:f>
              <c:strCache>
                <c:ptCount val="1"/>
                <c:pt idx="0">
                  <c:v>1970-79</c:v>
                </c:pt>
              </c:strCache>
            </c:strRef>
          </c:tx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Foglio2!$D$72:$D$78</c:f>
              <c:numCache>
                <c:formatCode>0.00%</c:formatCode>
                <c:ptCount val="7"/>
                <c:pt idx="0">
                  <c:v>7.1975474129677017E-2</c:v>
                </c:pt>
                <c:pt idx="1">
                  <c:v>0.10145671324599159</c:v>
                </c:pt>
                <c:pt idx="2">
                  <c:v>8.0431507134171729E-2</c:v>
                </c:pt>
                <c:pt idx="3">
                  <c:v>7.6859349585014655E-2</c:v>
                </c:pt>
                <c:pt idx="4">
                  <c:v>5.4014211015856933E-2</c:v>
                </c:pt>
                <c:pt idx="5">
                  <c:v>5.9474252155385404E-2</c:v>
                </c:pt>
                <c:pt idx="6">
                  <c:v>0.12297970707594622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5E-47BE-9E71-DABBF3A87E41}"/>
            </c:ext>
          </c:extLst>
        </c:ser>
        <c:ser>
          <c:idx val="2"/>
          <c:order val="2"/>
          <c:tx>
            <c:strRef>
              <c:f>Foglio2!$E$71</c:f>
              <c:strCache>
                <c:ptCount val="1"/>
                <c:pt idx="0">
                  <c:v>1980-89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Foglio2!$E$72:$E$78</c:f>
              <c:numCache>
                <c:formatCode>0.00%</c:formatCode>
                <c:ptCount val="7"/>
                <c:pt idx="0">
                  <c:v>6.0179340858881394E-2</c:v>
                </c:pt>
                <c:pt idx="1">
                  <c:v>7.4845332300627329E-2</c:v>
                </c:pt>
                <c:pt idx="2">
                  <c:v>6.2789944946114923E-2</c:v>
                </c:pt>
                <c:pt idx="3">
                  <c:v>6.79155147745997E-2</c:v>
                </c:pt>
                <c:pt idx="4">
                  <c:v>5.2256140030989759E-2</c:v>
                </c:pt>
                <c:pt idx="5">
                  <c:v>6.2819413675255162E-2</c:v>
                </c:pt>
                <c:pt idx="6">
                  <c:v>9.5046751152362524E-2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5E-47BE-9E71-DABBF3A87E41}"/>
            </c:ext>
          </c:extLst>
        </c:ser>
        <c:ser>
          <c:idx val="3"/>
          <c:order val="3"/>
          <c:tx>
            <c:strRef>
              <c:f>Foglio2!$F$71</c:f>
              <c:strCache>
                <c:ptCount val="1"/>
                <c:pt idx="0">
                  <c:v>1990-99</c:v>
                </c:pt>
              </c:strCache>
            </c:strRef>
          </c:tx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Foglio2!$F$72:$F$78</c:f>
              <c:numCache>
                <c:formatCode>0.00%</c:formatCode>
                <c:ptCount val="7"/>
                <c:pt idx="0">
                  <c:v>7.2229257633272828E-2</c:v>
                </c:pt>
                <c:pt idx="1">
                  <c:v>8.2383068953853444E-2</c:v>
                </c:pt>
                <c:pt idx="2">
                  <c:v>6.0656309986651773E-2</c:v>
                </c:pt>
                <c:pt idx="3">
                  <c:v>6.7731775223071819E-2</c:v>
                </c:pt>
                <c:pt idx="4">
                  <c:v>6.0715125109308814E-2</c:v>
                </c:pt>
                <c:pt idx="5">
                  <c:v>7.2104825824002003E-2</c:v>
                </c:pt>
                <c:pt idx="6">
                  <c:v>9.1156707231357034E-2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5E-47BE-9E71-DABBF3A87E41}"/>
            </c:ext>
          </c:extLst>
        </c:ser>
        <c:ser>
          <c:idx val="4"/>
          <c:order val="4"/>
          <c:tx>
            <c:strRef>
              <c:f>Foglio2!$G$71</c:f>
              <c:strCache>
                <c:ptCount val="1"/>
                <c:pt idx="0">
                  <c:v>2000-10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Foglio2!$B$72:$B$78</c:f>
              <c:strCache>
                <c:ptCount val="7"/>
                <c:pt idx="0">
                  <c:v>Germany</c:v>
                </c:pt>
                <c:pt idx="1">
                  <c:v>Spain</c:v>
                </c:pt>
                <c:pt idx="2">
                  <c:v>France</c:v>
                </c:pt>
                <c:pt idx="3">
                  <c:v>Italy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Japan</c:v>
                </c:pt>
              </c:strCache>
            </c:strRef>
          </c:cat>
          <c:val>
            <c:numRef>
              <c:f>Foglio2!$G$72:$G$78</c:f>
              <c:numCache>
                <c:formatCode>0.00%</c:formatCode>
                <c:ptCount val="7"/>
                <c:pt idx="0">
                  <c:v>6.1088020718643193E-2</c:v>
                </c:pt>
                <c:pt idx="1">
                  <c:v>8.4034437157456912E-2</c:v>
                </c:pt>
                <c:pt idx="2">
                  <c:v>6.4234222930148327E-2</c:v>
                </c:pt>
                <c:pt idx="3">
                  <c:v>6.7904065483813919E-2</c:v>
                </c:pt>
                <c:pt idx="4">
                  <c:v>6.9736912723731434E-2</c:v>
                </c:pt>
                <c:pt idx="5">
                  <c:v>7.7663342672340971E-2</c:v>
                </c:pt>
                <c:pt idx="6">
                  <c:v>6.7295691600107094E-2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5E-47BE-9E71-DABBF3A87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61568"/>
        <c:axId val="166362432"/>
      </c:barChart>
      <c:catAx>
        <c:axId val="174061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6362432"/>
        <c:crosses val="autoZero"/>
        <c:auto val="1"/>
        <c:lblAlgn val="ctr"/>
        <c:lblOffset val="100"/>
        <c:noMultiLvlLbl val="0"/>
      </c:catAx>
      <c:valAx>
        <c:axId val="16636243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crossAx val="174061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10/11/2022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84679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10/11/2022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438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10/11/2022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3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mercato del lavoro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L’offerta di lavoro nei modelli classici e neoclassici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6588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433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L’equilibrio demografico secondo </a:t>
            </a:r>
            <a:r>
              <a:rPr lang="it-IT" sz="3600" dirty="0" err="1" smtClean="0"/>
              <a:t>Malthus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720786"/>
            <a:ext cx="7772400" cy="1368152"/>
          </a:xfrm>
        </p:spPr>
        <p:txBody>
          <a:bodyPr>
            <a:normAutofit fontScale="85000" lnSpcReduction="10000"/>
          </a:bodyPr>
          <a:lstStyle/>
          <a:p>
            <a:r>
              <a:rPr lang="it-IT" sz="2400" dirty="0" smtClean="0"/>
              <a:t>Salario più alto: si abbassa il tasso di mortalità (soprattutto infantile) e si alza il tasso di natalità (più matrimoni)</a:t>
            </a:r>
          </a:p>
          <a:p>
            <a:r>
              <a:rPr lang="it-IT" sz="2400" dirty="0" smtClean="0"/>
              <a:t>Al salario </a:t>
            </a:r>
            <a:r>
              <a:rPr lang="it-IT" sz="2400" i="1" dirty="0" smtClean="0"/>
              <a:t>w </a:t>
            </a:r>
            <a:r>
              <a:rPr lang="it-IT" sz="2400" dirty="0" smtClean="0"/>
              <a:t>i tassi si equivalgono e la popolazione è stabile.</a:t>
            </a:r>
          </a:p>
          <a:p>
            <a:r>
              <a:rPr lang="it-IT" sz="2400" dirty="0" smtClean="0"/>
              <a:t> </a:t>
            </a:r>
            <a:r>
              <a:rPr lang="it-IT" sz="2400" i="1" dirty="0" smtClean="0"/>
              <a:t>w </a:t>
            </a:r>
            <a:r>
              <a:rPr lang="it-IT" sz="2400" dirty="0" smtClean="0"/>
              <a:t>è il salario di sussistenza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sp>
        <p:nvSpPr>
          <p:cNvPr id="686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68609" name="Group 1"/>
          <p:cNvGrpSpPr>
            <a:grpSpLocks noChangeAspect="1"/>
          </p:cNvGrpSpPr>
          <p:nvPr/>
        </p:nvGrpSpPr>
        <p:grpSpPr bwMode="auto">
          <a:xfrm>
            <a:off x="1619672" y="1790108"/>
            <a:ext cx="5544616" cy="2919733"/>
            <a:chOff x="2362" y="9255"/>
            <a:chExt cx="7200" cy="3792"/>
          </a:xfrm>
        </p:grpSpPr>
        <p:sp>
          <p:nvSpPr>
            <p:cNvPr id="68620" name="AutoShape 12"/>
            <p:cNvSpPr>
              <a:spLocks noChangeAspect="1" noChangeArrowheads="1" noTextEdit="1"/>
            </p:cNvSpPr>
            <p:nvPr/>
          </p:nvSpPr>
          <p:spPr bwMode="auto">
            <a:xfrm>
              <a:off x="2362" y="9255"/>
              <a:ext cx="7200" cy="379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9" name="AutoShape 11"/>
            <p:cNvSpPr>
              <a:spLocks noChangeShapeType="1"/>
            </p:cNvSpPr>
            <p:nvPr/>
          </p:nvSpPr>
          <p:spPr bwMode="auto">
            <a:xfrm flipV="1">
              <a:off x="3230" y="10100"/>
              <a:ext cx="0" cy="252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8" name="AutoShape 10"/>
            <p:cNvSpPr>
              <a:spLocks noChangeShapeType="1"/>
            </p:cNvSpPr>
            <p:nvPr/>
          </p:nvSpPr>
          <p:spPr bwMode="auto">
            <a:xfrm>
              <a:off x="3230" y="12621"/>
              <a:ext cx="4583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7" name="Freeform 9"/>
            <p:cNvSpPr>
              <a:spLocks/>
            </p:cNvSpPr>
            <p:nvPr/>
          </p:nvSpPr>
          <p:spPr bwMode="auto">
            <a:xfrm>
              <a:off x="4014" y="10335"/>
              <a:ext cx="3485" cy="17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5" y="900"/>
                </a:cxn>
                <a:cxn ang="0">
                  <a:pos x="2160" y="1695"/>
                </a:cxn>
                <a:cxn ang="0">
                  <a:pos x="4665" y="2295"/>
                </a:cxn>
              </a:cxnLst>
              <a:rect l="0" t="0" r="r" b="b"/>
              <a:pathLst>
                <a:path w="4665" h="2295">
                  <a:moveTo>
                    <a:pt x="0" y="0"/>
                  </a:moveTo>
                  <a:cubicBezTo>
                    <a:pt x="187" y="309"/>
                    <a:pt x="375" y="618"/>
                    <a:pt x="735" y="900"/>
                  </a:cubicBezTo>
                  <a:cubicBezTo>
                    <a:pt x="1095" y="1182"/>
                    <a:pt x="1505" y="1462"/>
                    <a:pt x="2160" y="1695"/>
                  </a:cubicBezTo>
                  <a:cubicBezTo>
                    <a:pt x="2815" y="1928"/>
                    <a:pt x="3740" y="2111"/>
                    <a:pt x="4665" y="229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6" name="Freeform 8"/>
            <p:cNvSpPr>
              <a:spLocks/>
            </p:cNvSpPr>
            <p:nvPr/>
          </p:nvSpPr>
          <p:spPr bwMode="auto">
            <a:xfrm>
              <a:off x="3734" y="10335"/>
              <a:ext cx="2981" cy="1692"/>
            </a:xfrm>
            <a:custGeom>
              <a:avLst/>
              <a:gdLst/>
              <a:ahLst/>
              <a:cxnLst>
                <a:cxn ang="0">
                  <a:pos x="3990" y="0"/>
                </a:cxn>
                <a:cxn ang="0">
                  <a:pos x="3330" y="720"/>
                </a:cxn>
                <a:cxn ang="0">
                  <a:pos x="1665" y="1800"/>
                </a:cxn>
                <a:cxn ang="0">
                  <a:pos x="0" y="2265"/>
                </a:cxn>
              </a:cxnLst>
              <a:rect l="0" t="0" r="r" b="b"/>
              <a:pathLst>
                <a:path w="3990" h="2265">
                  <a:moveTo>
                    <a:pt x="3990" y="0"/>
                  </a:moveTo>
                  <a:cubicBezTo>
                    <a:pt x="3853" y="210"/>
                    <a:pt x="3717" y="420"/>
                    <a:pt x="3330" y="720"/>
                  </a:cubicBezTo>
                  <a:cubicBezTo>
                    <a:pt x="2943" y="1020"/>
                    <a:pt x="2220" y="1543"/>
                    <a:pt x="1665" y="1800"/>
                  </a:cubicBezTo>
                  <a:cubicBezTo>
                    <a:pt x="1110" y="2057"/>
                    <a:pt x="555" y="2161"/>
                    <a:pt x="0" y="226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615" name="Text Box 7"/>
            <p:cNvSpPr txBox="1">
              <a:spLocks noChangeArrowheads="1"/>
            </p:cNvSpPr>
            <p:nvPr/>
          </p:nvSpPr>
          <p:spPr bwMode="auto">
            <a:xfrm>
              <a:off x="2513" y="9528"/>
              <a:ext cx="1961" cy="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Tasso di natalità, tasso di mortalità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4" name="Text Box 6"/>
            <p:cNvSpPr txBox="1">
              <a:spLocks noChangeArrowheads="1"/>
            </p:cNvSpPr>
            <p:nvPr/>
          </p:nvSpPr>
          <p:spPr bwMode="auto">
            <a:xfrm>
              <a:off x="7679" y="12621"/>
              <a:ext cx="98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3" name="Text Box 5"/>
            <p:cNvSpPr txBox="1">
              <a:spLocks noChangeArrowheads="1"/>
            </p:cNvSpPr>
            <p:nvPr/>
          </p:nvSpPr>
          <p:spPr bwMode="auto">
            <a:xfrm>
              <a:off x="6266" y="10482"/>
              <a:ext cx="1961" cy="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Tasso di natalità, 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2" name="Text Box 4"/>
            <p:cNvSpPr txBox="1">
              <a:spLocks noChangeArrowheads="1"/>
            </p:cNvSpPr>
            <p:nvPr/>
          </p:nvSpPr>
          <p:spPr bwMode="auto">
            <a:xfrm>
              <a:off x="4326" y="10171"/>
              <a:ext cx="1961" cy="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Tasso di mortalità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1" name="Text Box 3"/>
            <p:cNvSpPr txBox="1">
              <a:spLocks noChangeArrowheads="1"/>
            </p:cNvSpPr>
            <p:nvPr/>
          </p:nvSpPr>
          <p:spPr bwMode="auto">
            <a:xfrm>
              <a:off x="4989" y="12621"/>
              <a:ext cx="98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610" name="Line 2"/>
            <p:cNvSpPr>
              <a:spLocks noChangeShapeType="1"/>
            </p:cNvSpPr>
            <p:nvPr/>
          </p:nvSpPr>
          <p:spPr bwMode="auto">
            <a:xfrm>
              <a:off x="5359" y="11478"/>
              <a:ext cx="1" cy="11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786087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salario di equilibrio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Secondo i classici il salario di equilibrio è quello di sussistenza</a:t>
            </a:r>
          </a:p>
          <a:p>
            <a:r>
              <a:rPr lang="it-IT" sz="2800" dirty="0" smtClean="0"/>
              <a:t>Se il salario è minore della sussistenza l’offerta di lavoro diminuisce e quindi il salario tenderà verso l’alto</a:t>
            </a:r>
          </a:p>
          <a:p>
            <a:r>
              <a:rPr lang="it-IT" sz="2800" dirty="0" smtClean="0"/>
              <a:t>Se il salario è maggiore della sussistenza l’offerta di lavoro cresce e il salario tende verso il basso</a:t>
            </a:r>
          </a:p>
          <a:p>
            <a:r>
              <a:rPr lang="it-IT" sz="2800" dirty="0" smtClean="0"/>
              <a:t>Salario di sussistenza: equilibrio di lungo periodo del mercato del lavoro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487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480781"/>
            <a:ext cx="7772400" cy="1143000"/>
          </a:xfrm>
        </p:spPr>
        <p:txBody>
          <a:bodyPr/>
          <a:lstStyle/>
          <a:p>
            <a:r>
              <a:rPr lang="it-IT" dirty="0" smtClean="0"/>
              <a:t>La critica di </a:t>
            </a:r>
            <a:r>
              <a:rPr lang="it-IT" dirty="0" err="1" smtClean="0"/>
              <a:t>Marx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472043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 err="1" smtClean="0"/>
              <a:t>Marx</a:t>
            </a:r>
            <a:r>
              <a:rPr lang="it-IT" sz="2800" dirty="0" smtClean="0"/>
              <a:t> critica la teoria </a:t>
            </a:r>
            <a:r>
              <a:rPr lang="it-IT" sz="2800" dirty="0" err="1" smtClean="0"/>
              <a:t>malthusiana</a:t>
            </a:r>
            <a:endParaRPr lang="it-IT" sz="2800" dirty="0" smtClean="0"/>
          </a:p>
          <a:p>
            <a:r>
              <a:rPr lang="it-IT" sz="2800" dirty="0" smtClean="0"/>
              <a:t>1. Natalità e mortalità dipendono dalle relazioni sociali</a:t>
            </a:r>
          </a:p>
          <a:p>
            <a:pPr lvl="1"/>
            <a:r>
              <a:rPr lang="it-IT" sz="2400" dirty="0" smtClean="0"/>
              <a:t>In una economia senza regole vale la legge di </a:t>
            </a:r>
            <a:r>
              <a:rPr lang="it-IT" sz="2400" dirty="0" err="1" smtClean="0"/>
              <a:t>Malthus</a:t>
            </a:r>
            <a:endParaRPr lang="it-IT" sz="2400" dirty="0" smtClean="0"/>
          </a:p>
          <a:p>
            <a:pPr lvl="1"/>
            <a:r>
              <a:rPr lang="it-IT" sz="2400" dirty="0" smtClean="0"/>
              <a:t>Se c’è </a:t>
            </a:r>
            <a:r>
              <a:rPr lang="it-IT" sz="2400" i="1" dirty="0" smtClean="0"/>
              <a:t>welfare</a:t>
            </a:r>
            <a:r>
              <a:rPr lang="it-IT" sz="2400" dirty="0" smtClean="0"/>
              <a:t> (pensioni, sanità, istruzione) la teoria della popolazione non vale più</a:t>
            </a:r>
          </a:p>
          <a:p>
            <a:r>
              <a:rPr lang="it-IT" sz="2800" dirty="0" smtClean="0"/>
              <a:t>2. La forza lavoro non è proporzionale alla popolazione</a:t>
            </a:r>
          </a:p>
          <a:p>
            <a:pPr lvl="1"/>
            <a:r>
              <a:rPr lang="it-IT" sz="2400" dirty="0" smtClean="0"/>
              <a:t>Esercito industriale di riserva: settori non capitalistici (lavoro domestico, agricoltura, paesi sottosviluppati, disoccupati)</a:t>
            </a:r>
          </a:p>
          <a:p>
            <a:pPr lvl="1"/>
            <a:r>
              <a:rPr lang="it-IT" sz="2400" dirty="0" smtClean="0"/>
              <a:t>La forza lavoro cresce attingendo da questi settori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899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1270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teoria del salario di sussistenza secondo </a:t>
            </a:r>
            <a:r>
              <a:rPr lang="it-IT" sz="3600" dirty="0" err="1" smtClean="0"/>
              <a:t>Marx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3198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Salario più alto della sussistenza – attira i lavoratori dai settori non capitalistici – aumenta l’offerta di lavoro</a:t>
            </a:r>
          </a:p>
          <a:p>
            <a:r>
              <a:rPr lang="it-IT" sz="2800" dirty="0" smtClean="0"/>
              <a:t>Salario più basso della sussistenza – alcuni lavoratori sono spinti nell’esercito industriale di riserva, diminuisce l’offerta di lavoro</a:t>
            </a:r>
          </a:p>
          <a:p>
            <a:r>
              <a:rPr lang="it-IT" sz="2800" dirty="0" smtClean="0"/>
              <a:t>Salario di sussistenza: un salario convenzionale determinato dalle condizioni sociali (standard di vita) e dai costi connessi al trasferimento dei lavoratori dai settori non capitalistici.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220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4291" y="1000175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Il modello del salario convenzionale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4291" y="4097598"/>
            <a:ext cx="7776864" cy="2376264"/>
          </a:xfrm>
        </p:spPr>
        <p:txBody>
          <a:bodyPr>
            <a:normAutofit/>
          </a:bodyPr>
          <a:lstStyle/>
          <a:p>
            <a:r>
              <a:rPr lang="it-IT" sz="2000" dirty="0" smtClean="0"/>
              <a:t>Le teorie dei classici e di </a:t>
            </a:r>
            <a:r>
              <a:rPr lang="it-IT" sz="2000" dirty="0" err="1" smtClean="0"/>
              <a:t>Marx</a:t>
            </a:r>
            <a:r>
              <a:rPr lang="it-IT" sz="2000" dirty="0" smtClean="0"/>
              <a:t> giungono alla conclusione che l’offerta di lavoro è orizzontale ad un salario convenzionale </a:t>
            </a:r>
            <a:r>
              <a:rPr lang="it-IT" sz="2000" i="1" dirty="0" smtClean="0"/>
              <a:t>w</a:t>
            </a:r>
            <a:endParaRPr lang="it-IT" sz="2000" i="1" spc="-1500" baseline="20000" dirty="0"/>
          </a:p>
          <a:p>
            <a:r>
              <a:rPr lang="it-IT" sz="2000" dirty="0" smtClean="0"/>
              <a:t>Il salario è dato </a:t>
            </a:r>
            <a:r>
              <a:rPr lang="it-IT" sz="2000" dirty="0" err="1" smtClean="0"/>
              <a:t>esogenamente</a:t>
            </a:r>
            <a:r>
              <a:rPr lang="it-IT" sz="2000" dirty="0" smtClean="0"/>
              <a:t> e l’offerta di lavoro nel lungo periodo si adatta a quel livello di salario</a:t>
            </a:r>
          </a:p>
          <a:p>
            <a:r>
              <a:rPr lang="it-IT" sz="2000" i="1" dirty="0" err="1" smtClean="0"/>
              <a:t>w=w</a:t>
            </a:r>
            <a:r>
              <a:rPr lang="it-IT" sz="2000" i="1" dirty="0" smtClean="0"/>
              <a:t> </a:t>
            </a:r>
            <a:r>
              <a:rPr lang="it-IT" sz="2000" dirty="0" smtClean="0"/>
              <a:t>è una equazione in più nel modello. Manca ancora un’equazione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14</a:t>
            </a:fld>
            <a:endParaRPr lang="it-IT" dirty="0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0657" name="Group 1"/>
          <p:cNvGrpSpPr>
            <a:grpSpLocks noChangeAspect="1"/>
          </p:cNvGrpSpPr>
          <p:nvPr/>
        </p:nvGrpSpPr>
        <p:grpSpPr bwMode="auto">
          <a:xfrm>
            <a:off x="1763687" y="1663718"/>
            <a:ext cx="5662613" cy="2870200"/>
            <a:chOff x="2362" y="3285"/>
            <a:chExt cx="6662" cy="3377"/>
          </a:xfrm>
        </p:grpSpPr>
        <p:sp>
          <p:nvSpPr>
            <p:cNvPr id="70665" name="AutoShape 9"/>
            <p:cNvSpPr>
              <a:spLocks noChangeAspect="1" noChangeArrowheads="1" noTextEdit="1"/>
            </p:cNvSpPr>
            <p:nvPr/>
          </p:nvSpPr>
          <p:spPr bwMode="auto">
            <a:xfrm>
              <a:off x="2362" y="3285"/>
              <a:ext cx="6662" cy="337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4" name="AutoShape 8"/>
            <p:cNvSpPr>
              <a:spLocks noChangeShapeType="1"/>
            </p:cNvSpPr>
            <p:nvPr/>
          </p:nvSpPr>
          <p:spPr bwMode="auto">
            <a:xfrm flipV="1">
              <a:off x="3196" y="3513"/>
              <a:ext cx="0" cy="252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3" name="AutoShape 7"/>
            <p:cNvSpPr>
              <a:spLocks noChangeShapeType="1"/>
            </p:cNvSpPr>
            <p:nvPr/>
          </p:nvSpPr>
          <p:spPr bwMode="auto">
            <a:xfrm>
              <a:off x="3196" y="6034"/>
              <a:ext cx="478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2" name="AutoShape 6"/>
            <p:cNvSpPr>
              <a:spLocks noChangeShapeType="1"/>
            </p:cNvSpPr>
            <p:nvPr/>
          </p:nvSpPr>
          <p:spPr bwMode="auto">
            <a:xfrm>
              <a:off x="3196" y="4936"/>
              <a:ext cx="4471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0661" name="Text Box 5"/>
            <p:cNvSpPr txBox="1">
              <a:spLocks noChangeArrowheads="1"/>
            </p:cNvSpPr>
            <p:nvPr/>
          </p:nvSpPr>
          <p:spPr bwMode="auto">
            <a:xfrm>
              <a:off x="2546" y="3457"/>
              <a:ext cx="515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0660" name="Text Box 4"/>
            <p:cNvSpPr txBox="1">
              <a:spLocks noChangeArrowheads="1"/>
            </p:cNvSpPr>
            <p:nvPr/>
          </p:nvSpPr>
          <p:spPr bwMode="auto">
            <a:xfrm>
              <a:off x="7611" y="6225"/>
              <a:ext cx="516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0659" name="Object 3"/>
            <p:cNvGraphicFramePr>
              <a:graphicFrameLocks noChangeAspect="1"/>
            </p:cNvGraphicFramePr>
            <p:nvPr/>
          </p:nvGraphicFramePr>
          <p:xfrm>
            <a:off x="2791" y="4780"/>
            <a:ext cx="179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5" name="Equazione" r:id="rId3" imgW="152268" imgH="215713" progId="Equation.3">
                    <p:embed/>
                  </p:oleObj>
                </mc:Choice>
                <mc:Fallback>
                  <p:oleObj name="Equazione" r:id="rId3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1" y="4780"/>
                          <a:ext cx="179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58" name="Text Box 2"/>
            <p:cNvSpPr txBox="1">
              <a:spLocks noChangeArrowheads="1"/>
            </p:cNvSpPr>
            <p:nvPr/>
          </p:nvSpPr>
          <p:spPr bwMode="auto">
            <a:xfrm>
              <a:off x="5549" y="4343"/>
              <a:ext cx="2062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6" name="Connettore 1 5"/>
          <p:cNvCxnSpPr/>
          <p:nvPr/>
        </p:nvCxnSpPr>
        <p:spPr bwMode="auto">
          <a:xfrm>
            <a:off x="7592789" y="4533918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83866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L’equilibrio del mercato del lavoro con la funzione di </a:t>
            </a:r>
            <a:r>
              <a:rPr lang="it-IT" sz="3600" dirty="0" err="1" smtClean="0"/>
              <a:t>Leontief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53136"/>
            <a:ext cx="7772400" cy="1728192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Se l’offerta di lavoro è orizzontale, il livello del salario è dato e l’occupazione e l’output sono determinati dallo stock di capitale (</a:t>
            </a:r>
            <a:r>
              <a:rPr lang="it-IT" i="1" dirty="0" smtClean="0"/>
              <a:t>K</a:t>
            </a:r>
            <a:r>
              <a:rPr lang="it-IT" dirty="0" smtClean="0"/>
              <a:t>) (dato </a:t>
            </a:r>
            <a:r>
              <a:rPr lang="it-IT" i="1" dirty="0" smtClean="0"/>
              <a:t>k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sp>
        <p:nvSpPr>
          <p:cNvPr id="747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4753" name="Group 1"/>
          <p:cNvGrpSpPr>
            <a:grpSpLocks noChangeAspect="1"/>
          </p:cNvGrpSpPr>
          <p:nvPr/>
        </p:nvGrpSpPr>
        <p:grpSpPr bwMode="auto">
          <a:xfrm>
            <a:off x="1403648" y="1916832"/>
            <a:ext cx="6119813" cy="2909888"/>
            <a:chOff x="2362" y="7147"/>
            <a:chExt cx="7200" cy="3424"/>
          </a:xfrm>
        </p:grpSpPr>
        <p:sp>
          <p:nvSpPr>
            <p:cNvPr id="74764" name="AutoShape 12"/>
            <p:cNvSpPr>
              <a:spLocks noChangeAspect="1" noChangeArrowheads="1" noTextEdit="1"/>
            </p:cNvSpPr>
            <p:nvPr/>
          </p:nvSpPr>
          <p:spPr bwMode="auto">
            <a:xfrm>
              <a:off x="2362" y="7147"/>
              <a:ext cx="7200" cy="342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3" name="AutoShape 11"/>
            <p:cNvSpPr>
              <a:spLocks noChangeShapeType="1"/>
            </p:cNvSpPr>
            <p:nvPr/>
          </p:nvSpPr>
          <p:spPr bwMode="auto">
            <a:xfrm flipV="1">
              <a:off x="3353" y="7646"/>
              <a:ext cx="1" cy="229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2" name="AutoShape 10"/>
            <p:cNvSpPr>
              <a:spLocks noChangeShapeType="1"/>
            </p:cNvSpPr>
            <p:nvPr/>
          </p:nvSpPr>
          <p:spPr bwMode="auto">
            <a:xfrm>
              <a:off x="3353" y="9943"/>
              <a:ext cx="4830" cy="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1" name="Freeform 9"/>
            <p:cNvSpPr>
              <a:spLocks/>
            </p:cNvSpPr>
            <p:nvPr/>
          </p:nvSpPr>
          <p:spPr bwMode="auto">
            <a:xfrm>
              <a:off x="3353" y="8229"/>
              <a:ext cx="2320" cy="17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05" y="0"/>
                </a:cxn>
                <a:cxn ang="0">
                  <a:pos x="3105" y="2295"/>
                </a:cxn>
              </a:cxnLst>
              <a:rect l="0" t="0" r="r" b="b"/>
              <a:pathLst>
                <a:path w="3105" h="2295">
                  <a:moveTo>
                    <a:pt x="0" y="0"/>
                  </a:moveTo>
                  <a:lnTo>
                    <a:pt x="3105" y="0"/>
                  </a:lnTo>
                  <a:lnTo>
                    <a:pt x="3105" y="229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60" name="Line 8"/>
            <p:cNvSpPr>
              <a:spLocks noChangeShapeType="1"/>
            </p:cNvSpPr>
            <p:nvPr/>
          </p:nvSpPr>
          <p:spPr bwMode="auto">
            <a:xfrm>
              <a:off x="3353" y="9013"/>
              <a:ext cx="472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2692" y="7265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8" name="Text Box 6"/>
            <p:cNvSpPr txBox="1">
              <a:spLocks noChangeArrowheads="1"/>
            </p:cNvSpPr>
            <p:nvPr/>
          </p:nvSpPr>
          <p:spPr bwMode="auto">
            <a:xfrm>
              <a:off x="5090" y="10078"/>
              <a:ext cx="88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K/k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7" name="Text Box 5"/>
            <p:cNvSpPr txBox="1">
              <a:spLocks noChangeArrowheads="1"/>
            </p:cNvSpPr>
            <p:nvPr/>
          </p:nvSpPr>
          <p:spPr bwMode="auto">
            <a:xfrm>
              <a:off x="7913" y="10078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6" name="Text Box 4"/>
            <p:cNvSpPr txBox="1">
              <a:spLocks noChangeArrowheads="1"/>
            </p:cNvSpPr>
            <p:nvPr/>
          </p:nvSpPr>
          <p:spPr bwMode="auto">
            <a:xfrm>
              <a:off x="4731" y="7736"/>
              <a:ext cx="2477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4755" name="Text Box 3"/>
            <p:cNvSpPr txBox="1">
              <a:spLocks noChangeArrowheads="1"/>
            </p:cNvSpPr>
            <p:nvPr/>
          </p:nvSpPr>
          <p:spPr bwMode="auto">
            <a:xfrm>
              <a:off x="3554" y="9103"/>
              <a:ext cx="2119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4754" name="Object 2"/>
            <p:cNvGraphicFramePr>
              <a:graphicFrameLocks noChangeAspect="1"/>
            </p:cNvGraphicFramePr>
            <p:nvPr/>
          </p:nvGraphicFramePr>
          <p:xfrm>
            <a:off x="2978" y="8905"/>
            <a:ext cx="18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9" name="Equazione" r:id="rId3" imgW="152268" imgH="215713" progId="Equation.3">
                    <p:embed/>
                  </p:oleObj>
                </mc:Choice>
                <mc:Fallback>
                  <p:oleObj name="Equazione" r:id="rId3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8" y="8905"/>
                          <a:ext cx="18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66313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2533" y="1045869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L’equilibrio del mercato del lavoro con la funzione di </a:t>
            </a:r>
            <a:r>
              <a:rPr lang="it-IT" sz="3600" dirty="0" err="1" smtClean="0"/>
              <a:t>Cobb</a:t>
            </a:r>
            <a:r>
              <a:rPr lang="it-IT" sz="3600" dirty="0" smtClean="0"/>
              <a:t> 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725144"/>
            <a:ext cx="7772400" cy="1523256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/>
              <a:t>Quando c’è un ampio spettro di tecniche il salario convenzionale determina la tecnica di produzione. Lo stock di capitale e la tecnica scelta, determinano l’occupazione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16</a:t>
            </a:fld>
            <a:endParaRPr lang="it-IT" dirty="0"/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5777" name="Group 1"/>
          <p:cNvGrpSpPr>
            <a:grpSpLocks noChangeAspect="1"/>
          </p:cNvGrpSpPr>
          <p:nvPr/>
        </p:nvGrpSpPr>
        <p:grpSpPr bwMode="auto">
          <a:xfrm>
            <a:off x="683568" y="1844824"/>
            <a:ext cx="6119813" cy="2971800"/>
            <a:chOff x="2362" y="2617"/>
            <a:chExt cx="7200" cy="3496"/>
          </a:xfrm>
        </p:grpSpPr>
        <p:sp>
          <p:nvSpPr>
            <p:cNvPr id="75789" name="AutoShape 13"/>
            <p:cNvSpPr>
              <a:spLocks noChangeAspect="1" noChangeArrowheads="1" noTextEdit="1"/>
            </p:cNvSpPr>
            <p:nvPr/>
          </p:nvSpPr>
          <p:spPr bwMode="auto">
            <a:xfrm>
              <a:off x="2362" y="2617"/>
              <a:ext cx="7200" cy="349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8" name="AutoShape 12"/>
            <p:cNvSpPr>
              <a:spLocks noChangeShapeType="1"/>
            </p:cNvSpPr>
            <p:nvPr/>
          </p:nvSpPr>
          <p:spPr bwMode="auto">
            <a:xfrm flipV="1">
              <a:off x="3554" y="3218"/>
              <a:ext cx="0" cy="238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7" name="AutoShape 11"/>
            <p:cNvSpPr>
              <a:spLocks noChangeShapeType="1"/>
            </p:cNvSpPr>
            <p:nvPr/>
          </p:nvSpPr>
          <p:spPr bwMode="auto">
            <a:xfrm>
              <a:off x="3554" y="5604"/>
              <a:ext cx="48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6" name="AutoShape 10"/>
            <p:cNvSpPr>
              <a:spLocks noChangeShapeType="1"/>
            </p:cNvSpPr>
            <p:nvPr/>
          </p:nvSpPr>
          <p:spPr bwMode="auto">
            <a:xfrm>
              <a:off x="3554" y="4685"/>
              <a:ext cx="4359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5" name="AutoShape 9"/>
            <p:cNvSpPr>
              <a:spLocks noChangeShapeType="1"/>
            </p:cNvSpPr>
            <p:nvPr/>
          </p:nvSpPr>
          <p:spPr bwMode="auto">
            <a:xfrm>
              <a:off x="3835" y="3565"/>
              <a:ext cx="3452" cy="17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784" name="AutoShape 8"/>
            <p:cNvSpPr>
              <a:spLocks noChangeShapeType="1"/>
            </p:cNvSpPr>
            <p:nvPr/>
          </p:nvSpPr>
          <p:spPr bwMode="auto">
            <a:xfrm>
              <a:off x="5975" y="4685"/>
              <a:ext cx="0" cy="91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graphicFrame>
          <p:nvGraphicFramePr>
            <p:cNvPr id="75783" name="Object 7"/>
            <p:cNvGraphicFramePr>
              <a:graphicFrameLocks noChangeAspect="1"/>
            </p:cNvGraphicFramePr>
            <p:nvPr/>
          </p:nvGraphicFramePr>
          <p:xfrm>
            <a:off x="3264" y="4578"/>
            <a:ext cx="18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zione" r:id="rId3" imgW="152268" imgH="215713" progId="Equation.3">
                    <p:embed/>
                  </p:oleObj>
                </mc:Choice>
                <mc:Fallback>
                  <p:oleObj name="Equazione" r:id="rId3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4578"/>
                          <a:ext cx="18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782" name="Text Box 6"/>
            <p:cNvSpPr txBox="1">
              <a:spLocks noChangeArrowheads="1"/>
            </p:cNvSpPr>
            <p:nvPr/>
          </p:nvSpPr>
          <p:spPr bwMode="auto">
            <a:xfrm>
              <a:off x="2872" y="2999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81" name="Text Box 5"/>
            <p:cNvSpPr txBox="1">
              <a:spLocks noChangeArrowheads="1"/>
            </p:cNvSpPr>
            <p:nvPr/>
          </p:nvSpPr>
          <p:spPr bwMode="auto">
            <a:xfrm>
              <a:off x="5456" y="5732"/>
              <a:ext cx="1057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K/</a:t>
              </a: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r>
                <a:rPr kumimoji="0" lang="it-IT" sz="1400" b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80" name="Text Box 4"/>
            <p:cNvSpPr txBox="1">
              <a:spLocks noChangeArrowheads="1"/>
            </p:cNvSpPr>
            <p:nvPr/>
          </p:nvSpPr>
          <p:spPr bwMode="auto">
            <a:xfrm>
              <a:off x="8022" y="5732"/>
              <a:ext cx="572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79" name="Text Box 3"/>
            <p:cNvSpPr txBox="1">
              <a:spLocks noChangeArrowheads="1"/>
            </p:cNvSpPr>
            <p:nvPr/>
          </p:nvSpPr>
          <p:spPr bwMode="auto">
            <a:xfrm>
              <a:off x="3988" y="3458"/>
              <a:ext cx="2478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778" name="Text Box 2"/>
            <p:cNvSpPr txBox="1">
              <a:spLocks noChangeArrowheads="1"/>
            </p:cNvSpPr>
            <p:nvPr/>
          </p:nvSpPr>
          <p:spPr bwMode="auto">
            <a:xfrm>
              <a:off x="6911" y="4685"/>
              <a:ext cx="2119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0815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neoclassico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4485306"/>
            <a:ext cx="7772400" cy="1763094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L’offerta del lavoro è data </a:t>
            </a:r>
            <a:r>
              <a:rPr lang="it-IT" sz="2800" dirty="0" err="1" smtClean="0"/>
              <a:t>esogenamente</a:t>
            </a:r>
            <a:endParaRPr lang="it-IT" sz="2800" dirty="0" smtClean="0"/>
          </a:p>
          <a:p>
            <a:r>
              <a:rPr lang="it-IT" sz="2800" dirty="0" smtClean="0"/>
              <a:t>Nel tempo l’offerta di lavoro può cambiare, ma il tasso di crescita </a:t>
            </a:r>
            <a:r>
              <a:rPr lang="it-IT" sz="2800" i="1" dirty="0" smtClean="0"/>
              <a:t>n  </a:t>
            </a:r>
            <a:r>
              <a:rPr lang="it-IT" sz="2800" dirty="0" smtClean="0"/>
              <a:t>della popolazione non dipende dal modello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6801" name="Group 1"/>
          <p:cNvGrpSpPr>
            <a:grpSpLocks noChangeAspect="1"/>
          </p:cNvGrpSpPr>
          <p:nvPr/>
        </p:nvGrpSpPr>
        <p:grpSpPr bwMode="auto">
          <a:xfrm>
            <a:off x="1403648" y="1340768"/>
            <a:ext cx="6119813" cy="3278188"/>
            <a:chOff x="2362" y="2752"/>
            <a:chExt cx="7200" cy="3856"/>
          </a:xfrm>
        </p:grpSpPr>
        <p:sp>
          <p:nvSpPr>
            <p:cNvPr id="76811" name="AutoShape 11"/>
            <p:cNvSpPr>
              <a:spLocks noChangeAspect="1" noChangeArrowheads="1" noTextEdit="1"/>
            </p:cNvSpPr>
            <p:nvPr/>
          </p:nvSpPr>
          <p:spPr bwMode="auto">
            <a:xfrm>
              <a:off x="2362" y="2752"/>
              <a:ext cx="7200" cy="385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10" name="AutoShape 10"/>
            <p:cNvSpPr>
              <a:spLocks noChangeShapeType="1"/>
            </p:cNvSpPr>
            <p:nvPr/>
          </p:nvSpPr>
          <p:spPr bwMode="auto">
            <a:xfrm flipV="1">
              <a:off x="3297" y="3111"/>
              <a:ext cx="0" cy="288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9" name="AutoShape 9"/>
            <p:cNvSpPr>
              <a:spLocks noChangeShapeType="1"/>
            </p:cNvSpPr>
            <p:nvPr/>
          </p:nvSpPr>
          <p:spPr bwMode="auto">
            <a:xfrm>
              <a:off x="3297" y="5991"/>
              <a:ext cx="4102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8" name="AutoShape 8"/>
            <p:cNvSpPr>
              <a:spLocks noChangeShapeType="1"/>
            </p:cNvSpPr>
            <p:nvPr/>
          </p:nvSpPr>
          <p:spPr bwMode="auto">
            <a:xfrm flipV="1">
              <a:off x="4373" y="3447"/>
              <a:ext cx="0" cy="254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7" name="AutoShape 7"/>
            <p:cNvSpPr>
              <a:spLocks noChangeShapeType="1"/>
            </p:cNvSpPr>
            <p:nvPr/>
          </p:nvSpPr>
          <p:spPr bwMode="auto">
            <a:xfrm flipV="1">
              <a:off x="5875" y="3537"/>
              <a:ext cx="0" cy="245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6806" name="Text Box 6"/>
            <p:cNvSpPr txBox="1">
              <a:spLocks noChangeArrowheads="1"/>
            </p:cNvSpPr>
            <p:nvPr/>
          </p:nvSpPr>
          <p:spPr bwMode="auto">
            <a:xfrm>
              <a:off x="2580" y="2898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5" name="Text Box 5"/>
            <p:cNvSpPr txBox="1">
              <a:spLocks noChangeArrowheads="1"/>
            </p:cNvSpPr>
            <p:nvPr/>
          </p:nvSpPr>
          <p:spPr bwMode="auto">
            <a:xfrm>
              <a:off x="3976" y="6059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4" name="Text Box 4"/>
            <p:cNvSpPr txBox="1">
              <a:spLocks noChangeArrowheads="1"/>
            </p:cNvSpPr>
            <p:nvPr/>
          </p:nvSpPr>
          <p:spPr bwMode="auto">
            <a:xfrm>
              <a:off x="5456" y="6060"/>
              <a:ext cx="1057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+1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3" name="Text Box 3"/>
            <p:cNvSpPr txBox="1">
              <a:spLocks noChangeArrowheads="1"/>
            </p:cNvSpPr>
            <p:nvPr/>
          </p:nvSpPr>
          <p:spPr bwMode="auto">
            <a:xfrm>
              <a:off x="7279" y="5879"/>
              <a:ext cx="817" cy="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02" name="Text Box 2"/>
            <p:cNvSpPr txBox="1">
              <a:spLocks noChangeArrowheads="1"/>
            </p:cNvSpPr>
            <p:nvPr/>
          </p:nvSpPr>
          <p:spPr bwMode="auto">
            <a:xfrm>
              <a:off x="4564" y="3772"/>
              <a:ext cx="1502" cy="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1299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piena occupazione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seconda ipotesi del modello neoclassico è che il mercato tende sempre alla piena occupazione della forza lavoro</a:t>
            </a:r>
          </a:p>
          <a:p>
            <a:r>
              <a:rPr lang="it-IT" dirty="0" smtClean="0"/>
              <a:t>Le condizioni della domanda devono essere sempre tali da assorbire l’offerta data (in ogni momento) del lavoro</a:t>
            </a:r>
          </a:p>
          <a:p>
            <a:r>
              <a:rPr lang="it-IT" dirty="0" smtClean="0"/>
              <a:t>Queste condizioni creano problemi con la funzione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73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neoclassico con la funzione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1804" y="4493232"/>
            <a:ext cx="7772400" cy="1946920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Data l’offerta di lavoro </a:t>
            </a:r>
            <a:r>
              <a:rPr lang="it-IT" sz="2800" i="1" dirty="0" err="1" smtClean="0"/>
              <a:t>N</a:t>
            </a:r>
            <a:r>
              <a:rPr lang="it-IT" sz="2800" i="1" baseline="30000" dirty="0" err="1" smtClean="0"/>
              <a:t>s</a:t>
            </a:r>
            <a:r>
              <a:rPr lang="it-IT" sz="2800" dirty="0" smtClean="0"/>
              <a:t> il salario tende ad </a:t>
            </a:r>
            <a:r>
              <a:rPr lang="it-IT" sz="2800" i="1" dirty="0" smtClean="0"/>
              <a:t>x</a:t>
            </a:r>
          </a:p>
          <a:p>
            <a:r>
              <a:rPr lang="it-IT" sz="2800" dirty="0" smtClean="0"/>
              <a:t>Data l’offerta di lavoro </a:t>
            </a:r>
            <a:r>
              <a:rPr lang="it-IT" sz="2800" i="1" dirty="0" smtClean="0"/>
              <a:t>N</a:t>
            </a:r>
            <a:r>
              <a:rPr lang="it-IT" sz="2800" i="1" baseline="30000" dirty="0" smtClean="0"/>
              <a:t>s</a:t>
            </a:r>
            <a:r>
              <a:rPr lang="it-IT" sz="2800" baseline="-25000" dirty="0" smtClean="0"/>
              <a:t>+1 </a:t>
            </a:r>
            <a:r>
              <a:rPr lang="it-IT" sz="2800" dirty="0" smtClean="0"/>
              <a:t>il salario tende a 0</a:t>
            </a:r>
          </a:p>
          <a:p>
            <a:r>
              <a:rPr lang="it-IT" sz="2800" dirty="0" smtClean="0"/>
              <a:t>Entrambi i risultati sono incompatibili con la sostenibilità dell’economia (</a:t>
            </a:r>
            <a:r>
              <a:rPr lang="it-IT" sz="2800" i="1" dirty="0" smtClean="0"/>
              <a:t>v</a:t>
            </a:r>
            <a:r>
              <a:rPr lang="it-IT" sz="2800" dirty="0" smtClean="0"/>
              <a:t>=0 o </a:t>
            </a:r>
            <a:r>
              <a:rPr lang="it-IT" sz="2800" i="1" dirty="0" smtClean="0"/>
              <a:t>w=</a:t>
            </a:r>
            <a:r>
              <a:rPr lang="it-IT" sz="2800" dirty="0" smtClean="0"/>
              <a:t>0)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19</a:t>
            </a:fld>
            <a:endParaRPr lang="it-IT" dirty="0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7825" name="Group 1"/>
          <p:cNvGrpSpPr>
            <a:grpSpLocks noChangeAspect="1"/>
          </p:cNvGrpSpPr>
          <p:nvPr/>
        </p:nvGrpSpPr>
        <p:grpSpPr bwMode="auto">
          <a:xfrm>
            <a:off x="1691680" y="1556792"/>
            <a:ext cx="6119813" cy="2990850"/>
            <a:chOff x="2362" y="1046"/>
            <a:chExt cx="7200" cy="3518"/>
          </a:xfrm>
        </p:grpSpPr>
        <p:sp>
          <p:nvSpPr>
            <p:cNvPr id="77838" name="AutoShape 14"/>
            <p:cNvSpPr>
              <a:spLocks noChangeAspect="1" noChangeArrowheads="1" noTextEdit="1"/>
            </p:cNvSpPr>
            <p:nvPr/>
          </p:nvSpPr>
          <p:spPr bwMode="auto">
            <a:xfrm>
              <a:off x="2362" y="1046"/>
              <a:ext cx="7200" cy="35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7" name="AutoShape 13"/>
            <p:cNvSpPr>
              <a:spLocks noChangeShapeType="1"/>
            </p:cNvSpPr>
            <p:nvPr/>
          </p:nvSpPr>
          <p:spPr bwMode="auto">
            <a:xfrm flipV="1">
              <a:off x="3297" y="1494"/>
              <a:ext cx="0" cy="257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6" name="AutoShape 12"/>
            <p:cNvSpPr>
              <a:spLocks noChangeShapeType="1"/>
            </p:cNvSpPr>
            <p:nvPr/>
          </p:nvSpPr>
          <p:spPr bwMode="auto">
            <a:xfrm>
              <a:off x="3297" y="4071"/>
              <a:ext cx="4348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5" name="AutoShape 11"/>
            <p:cNvSpPr>
              <a:spLocks noChangeShapeType="1"/>
            </p:cNvSpPr>
            <p:nvPr/>
          </p:nvSpPr>
          <p:spPr bwMode="auto">
            <a:xfrm flipV="1">
              <a:off x="4216" y="1628"/>
              <a:ext cx="0" cy="244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4" name="AutoShape 10"/>
            <p:cNvSpPr>
              <a:spLocks noChangeShapeType="1"/>
            </p:cNvSpPr>
            <p:nvPr/>
          </p:nvSpPr>
          <p:spPr bwMode="auto">
            <a:xfrm flipV="1">
              <a:off x="6132" y="1628"/>
              <a:ext cx="0" cy="244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3" name="Freeform 9"/>
            <p:cNvSpPr>
              <a:spLocks/>
            </p:cNvSpPr>
            <p:nvPr/>
          </p:nvSpPr>
          <p:spPr bwMode="auto">
            <a:xfrm>
              <a:off x="3297" y="2693"/>
              <a:ext cx="2107" cy="1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70" y="0"/>
                </a:cxn>
                <a:cxn ang="0">
                  <a:pos x="2670" y="1845"/>
                </a:cxn>
              </a:cxnLst>
              <a:rect l="0" t="0" r="r" b="b"/>
              <a:pathLst>
                <a:path w="2670" h="1845">
                  <a:moveTo>
                    <a:pt x="0" y="0"/>
                  </a:moveTo>
                  <a:lnTo>
                    <a:pt x="2670" y="0"/>
                  </a:lnTo>
                  <a:lnTo>
                    <a:pt x="2670" y="184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832" name="Text Box 8"/>
            <p:cNvSpPr txBox="1">
              <a:spLocks noChangeArrowheads="1"/>
            </p:cNvSpPr>
            <p:nvPr/>
          </p:nvSpPr>
          <p:spPr bwMode="auto">
            <a:xfrm>
              <a:off x="2632" y="1304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31" name="Text Box 7"/>
            <p:cNvSpPr txBox="1">
              <a:spLocks noChangeArrowheads="1"/>
            </p:cNvSpPr>
            <p:nvPr/>
          </p:nvSpPr>
          <p:spPr bwMode="auto">
            <a:xfrm>
              <a:off x="3798" y="4071"/>
              <a:ext cx="818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30" name="Text Box 6"/>
            <p:cNvSpPr txBox="1">
              <a:spLocks noChangeArrowheads="1"/>
            </p:cNvSpPr>
            <p:nvPr/>
          </p:nvSpPr>
          <p:spPr bwMode="auto">
            <a:xfrm>
              <a:off x="5703" y="4071"/>
              <a:ext cx="1149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+1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9" name="Text Box 5"/>
            <p:cNvSpPr txBox="1">
              <a:spLocks noChangeArrowheads="1"/>
            </p:cNvSpPr>
            <p:nvPr/>
          </p:nvSpPr>
          <p:spPr bwMode="auto">
            <a:xfrm>
              <a:off x="7276" y="4135"/>
              <a:ext cx="81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8" name="Text Box 4"/>
            <p:cNvSpPr txBox="1">
              <a:spLocks noChangeArrowheads="1"/>
            </p:cNvSpPr>
            <p:nvPr/>
          </p:nvSpPr>
          <p:spPr bwMode="auto">
            <a:xfrm>
              <a:off x="2632" y="2533"/>
              <a:ext cx="606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7" name="Text Box 3"/>
            <p:cNvSpPr txBox="1">
              <a:spLocks noChangeArrowheads="1"/>
            </p:cNvSpPr>
            <p:nvPr/>
          </p:nvSpPr>
          <p:spPr bwMode="auto">
            <a:xfrm>
              <a:off x="4335" y="1628"/>
              <a:ext cx="1501" cy="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7826" name="Text Box 2"/>
            <p:cNvSpPr txBox="1">
              <a:spLocks noChangeArrowheads="1"/>
            </p:cNvSpPr>
            <p:nvPr/>
          </p:nvSpPr>
          <p:spPr bwMode="auto">
            <a:xfrm>
              <a:off x="4056" y="2909"/>
              <a:ext cx="1503" cy="1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cxnSp>
        <p:nvCxnSpPr>
          <p:cNvPr id="21" name="Connettore 2 20"/>
          <p:cNvCxnSpPr/>
          <p:nvPr/>
        </p:nvCxnSpPr>
        <p:spPr bwMode="auto">
          <a:xfrm rot="10800000">
            <a:off x="3419872" y="2276872"/>
            <a:ext cx="288032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Connettore 2 22"/>
          <p:cNvCxnSpPr/>
          <p:nvPr/>
        </p:nvCxnSpPr>
        <p:spPr bwMode="auto">
          <a:xfrm>
            <a:off x="4427984" y="2276872"/>
            <a:ext cx="36004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5" name="Connettore 2 24"/>
          <p:cNvCxnSpPr/>
          <p:nvPr/>
        </p:nvCxnSpPr>
        <p:spPr bwMode="auto">
          <a:xfrm>
            <a:off x="3851920" y="3645024"/>
            <a:ext cx="36004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9715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Verso un modello di crescita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Parametri esogeni e variabili endogene</a:t>
            </a:r>
          </a:p>
          <a:p>
            <a:r>
              <a:rPr lang="it-IT" sz="2800" dirty="0" smtClean="0"/>
              <a:t>La scelta è in parte arbitraria (un parametro esogeno in un modello può essere una variabile endogena in un altro modello)</a:t>
            </a:r>
          </a:p>
          <a:p>
            <a:r>
              <a:rPr lang="it-IT" sz="2800" dirty="0" smtClean="0"/>
              <a:t>Di solito in un modello si studia come variano le grandezze endogene al variare di </a:t>
            </a:r>
            <a:r>
              <a:rPr lang="it-IT" sz="2800" b="1" dirty="0" smtClean="0"/>
              <a:t>un </a:t>
            </a:r>
            <a:r>
              <a:rPr lang="it-IT" sz="2800" dirty="0" smtClean="0"/>
              <a:t>parametro esogeno.</a:t>
            </a:r>
          </a:p>
          <a:p>
            <a:r>
              <a:rPr lang="it-IT" sz="2800" dirty="0" smtClean="0"/>
              <a:t>Nella realtà i parametri variano contemporaneamente.</a:t>
            </a:r>
            <a:endParaRPr lang="it-IT" sz="2800" b="1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746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8390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Il modello neoclassico con la funzione di </a:t>
            </a:r>
            <a:r>
              <a:rPr lang="it-IT" sz="3600" dirty="0" err="1" smtClean="0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56150"/>
            <a:ext cx="7772400" cy="1800200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Con uno spettro di tecniche si vede come il mercato tende all’equilibrio</a:t>
            </a:r>
          </a:p>
          <a:p>
            <a:r>
              <a:rPr lang="it-IT" sz="2400" dirty="0" smtClean="0"/>
              <a:t>Se l’offerta cresce si utilizzeranno tecniche che utilizzano più lavoro: </a:t>
            </a:r>
            <a:r>
              <a:rPr lang="it-IT" sz="2400" i="1" dirty="0" err="1" smtClean="0"/>
              <a:t>w=PM</a:t>
            </a:r>
            <a:r>
              <a:rPr lang="it-IT" sz="2400" i="1" baseline="-25000" dirty="0" err="1" smtClean="0"/>
              <a:t>N</a:t>
            </a:r>
            <a:r>
              <a:rPr lang="it-IT" sz="2400" i="1" dirty="0" smtClean="0"/>
              <a:t> </a:t>
            </a:r>
            <a:r>
              <a:rPr lang="it-IT" sz="2400" dirty="0" smtClean="0"/>
              <a:t>diminuisce e la domanda di lavoro cresce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20</a:t>
            </a:fld>
            <a:endParaRPr lang="it-IT" dirty="0"/>
          </a:p>
        </p:txBody>
      </p:sp>
      <p:sp>
        <p:nvSpPr>
          <p:cNvPr id="809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0899" name="Group 3"/>
          <p:cNvGrpSpPr>
            <a:grpSpLocks noChangeAspect="1"/>
          </p:cNvGrpSpPr>
          <p:nvPr/>
        </p:nvGrpSpPr>
        <p:grpSpPr bwMode="auto">
          <a:xfrm>
            <a:off x="1632421" y="1704465"/>
            <a:ext cx="6119813" cy="3133725"/>
            <a:chOff x="2362" y="735"/>
            <a:chExt cx="7200" cy="3686"/>
          </a:xfrm>
        </p:grpSpPr>
        <p:sp>
          <p:nvSpPr>
            <p:cNvPr id="80915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362" y="735"/>
              <a:ext cx="7200" cy="368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4" name="AutoShape 18"/>
            <p:cNvSpPr>
              <a:spLocks noChangeShapeType="1"/>
            </p:cNvSpPr>
            <p:nvPr/>
          </p:nvSpPr>
          <p:spPr bwMode="auto">
            <a:xfrm flipV="1">
              <a:off x="3196" y="1082"/>
              <a:ext cx="0" cy="254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3" name="AutoShape 17"/>
            <p:cNvSpPr>
              <a:spLocks noChangeShapeType="1"/>
            </p:cNvSpPr>
            <p:nvPr/>
          </p:nvSpPr>
          <p:spPr bwMode="auto">
            <a:xfrm>
              <a:off x="3196" y="3625"/>
              <a:ext cx="422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2" name="AutoShape 16"/>
            <p:cNvSpPr>
              <a:spLocks noChangeShapeType="1"/>
            </p:cNvSpPr>
            <p:nvPr/>
          </p:nvSpPr>
          <p:spPr bwMode="auto">
            <a:xfrm>
              <a:off x="3387" y="1541"/>
              <a:ext cx="3776" cy="18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1" name="AutoShape 15"/>
            <p:cNvSpPr>
              <a:spLocks noChangeShapeType="1"/>
            </p:cNvSpPr>
            <p:nvPr/>
          </p:nvSpPr>
          <p:spPr bwMode="auto">
            <a:xfrm flipV="1">
              <a:off x="3992" y="1373"/>
              <a:ext cx="0" cy="225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10" name="AutoShape 14"/>
            <p:cNvSpPr>
              <a:spLocks noChangeShapeType="1"/>
            </p:cNvSpPr>
            <p:nvPr/>
          </p:nvSpPr>
          <p:spPr bwMode="auto">
            <a:xfrm flipV="1">
              <a:off x="5729" y="1440"/>
              <a:ext cx="0" cy="218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09" name="Text Box 13"/>
            <p:cNvSpPr txBox="1">
              <a:spLocks noChangeArrowheads="1"/>
            </p:cNvSpPr>
            <p:nvPr/>
          </p:nvSpPr>
          <p:spPr bwMode="auto">
            <a:xfrm>
              <a:off x="2569" y="824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8" name="Text Box 12"/>
            <p:cNvSpPr txBox="1">
              <a:spLocks noChangeArrowheads="1"/>
            </p:cNvSpPr>
            <p:nvPr/>
          </p:nvSpPr>
          <p:spPr bwMode="auto">
            <a:xfrm>
              <a:off x="2508" y="1709"/>
              <a:ext cx="606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7" name="Text Box 11"/>
            <p:cNvSpPr txBox="1">
              <a:spLocks noChangeArrowheads="1"/>
            </p:cNvSpPr>
            <p:nvPr/>
          </p:nvSpPr>
          <p:spPr bwMode="auto">
            <a:xfrm>
              <a:off x="2443" y="2471"/>
              <a:ext cx="753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r>
                <a:rPr kumimoji="0" lang="it-IT" sz="14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+1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80906" name="Object 10"/>
            <p:cNvGraphicFramePr>
              <a:graphicFrameLocks noChangeAspect="1"/>
            </p:cNvGraphicFramePr>
            <p:nvPr/>
          </p:nvGraphicFramePr>
          <p:xfrm>
            <a:off x="3787" y="3640"/>
            <a:ext cx="419" cy="4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6" name="Equazione" r:id="rId3" imgW="355446" imgH="418918" progId="Equation.3">
                    <p:embed/>
                  </p:oleObj>
                </mc:Choice>
                <mc:Fallback>
                  <p:oleObj name="Equazione" r:id="rId3" imgW="355446" imgH="4189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7" y="3640"/>
                          <a:ext cx="419" cy="4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0905" name="Object 9"/>
            <p:cNvGraphicFramePr>
              <a:graphicFrameLocks noChangeAspect="1"/>
            </p:cNvGraphicFramePr>
            <p:nvPr/>
          </p:nvGraphicFramePr>
          <p:xfrm>
            <a:off x="5438" y="3640"/>
            <a:ext cx="539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7" name="Equazione" r:id="rId5" imgW="457200" imgH="431800" progId="Equation.3">
                    <p:embed/>
                  </p:oleObj>
                </mc:Choice>
                <mc:Fallback>
                  <p:oleObj name="Equazione" r:id="rId5" imgW="457200" imgH="431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8" y="3640"/>
                          <a:ext cx="539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904" name="AutoShape 8"/>
            <p:cNvSpPr>
              <a:spLocks noChangeShapeType="1"/>
            </p:cNvSpPr>
            <p:nvPr/>
          </p:nvSpPr>
          <p:spPr bwMode="auto">
            <a:xfrm flipH="1" flipV="1">
              <a:off x="3196" y="1817"/>
              <a:ext cx="796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03" name="AutoShape 7"/>
            <p:cNvSpPr>
              <a:spLocks noChangeShapeType="1"/>
            </p:cNvSpPr>
            <p:nvPr/>
          </p:nvSpPr>
          <p:spPr bwMode="auto">
            <a:xfrm flipH="1">
              <a:off x="3196" y="2650"/>
              <a:ext cx="253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902" name="Text Box 6"/>
            <p:cNvSpPr txBox="1">
              <a:spLocks noChangeArrowheads="1"/>
            </p:cNvSpPr>
            <p:nvPr/>
          </p:nvSpPr>
          <p:spPr bwMode="auto">
            <a:xfrm>
              <a:off x="7025" y="3705"/>
              <a:ext cx="818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1" name="Text Box 5"/>
            <p:cNvSpPr txBox="1">
              <a:spLocks noChangeArrowheads="1"/>
            </p:cNvSpPr>
            <p:nvPr/>
          </p:nvSpPr>
          <p:spPr bwMode="auto">
            <a:xfrm>
              <a:off x="4369" y="1160"/>
              <a:ext cx="1192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Offerta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0900" name="Text Box 4"/>
            <p:cNvSpPr txBox="1">
              <a:spLocks noChangeArrowheads="1"/>
            </p:cNvSpPr>
            <p:nvPr/>
          </p:nvSpPr>
          <p:spPr bwMode="auto">
            <a:xfrm>
              <a:off x="6495" y="2550"/>
              <a:ext cx="1543" cy="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3807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Il meccanismo di equilibrio neoclassico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19149"/>
            <a:ext cx="8229600" cy="4525963"/>
          </a:xfrm>
        </p:spPr>
        <p:txBody>
          <a:bodyPr/>
          <a:lstStyle/>
          <a:p>
            <a:r>
              <a:rPr lang="it-IT" sz="2800" dirty="0" smtClean="0"/>
              <a:t>Se il salario è più alto del punto di equilibrio:</a:t>
            </a:r>
          </a:p>
          <a:p>
            <a:pPr lvl="1"/>
            <a:r>
              <a:rPr lang="it-IT" sz="2400" dirty="0" smtClean="0"/>
              <a:t>Conviene utilizzare tecniche con più </a:t>
            </a:r>
            <a:r>
              <a:rPr lang="it-IT" sz="2400" dirty="0" smtClean="0"/>
              <a:t>alta intensità </a:t>
            </a:r>
            <a:r>
              <a:rPr lang="it-IT" sz="2400" dirty="0" smtClean="0"/>
              <a:t>di capitale: </a:t>
            </a:r>
            <a:r>
              <a:rPr lang="it-IT" sz="2400" i="1" dirty="0" smtClean="0"/>
              <a:t>k</a:t>
            </a:r>
            <a:r>
              <a:rPr lang="it-IT" sz="2400" dirty="0" smtClean="0"/>
              <a:t> cresce e, dato </a:t>
            </a:r>
            <a:r>
              <a:rPr lang="it-IT" sz="2400" i="1" dirty="0" smtClean="0"/>
              <a:t>K</a:t>
            </a:r>
            <a:r>
              <a:rPr lang="it-IT" sz="2400" dirty="0" smtClean="0"/>
              <a:t>, diminuisce la domanda di lavoro. </a:t>
            </a:r>
            <a:r>
              <a:rPr lang="it-IT" sz="2400" i="1" dirty="0" smtClean="0"/>
              <a:t>w </a:t>
            </a:r>
            <a:r>
              <a:rPr lang="it-IT" sz="2400" dirty="0" smtClean="0"/>
              <a:t>tende a diminuire</a:t>
            </a:r>
          </a:p>
          <a:p>
            <a:r>
              <a:rPr lang="it-IT" sz="2800" dirty="0" smtClean="0"/>
              <a:t>Se il salario è più basso del punto di equilibrio:</a:t>
            </a:r>
          </a:p>
          <a:p>
            <a:pPr lvl="1"/>
            <a:r>
              <a:rPr lang="it-IT" sz="2400" dirty="0" smtClean="0"/>
              <a:t>Conviene utilizzare tecniche con più </a:t>
            </a:r>
            <a:r>
              <a:rPr lang="it-IT" sz="2400" dirty="0" smtClean="0"/>
              <a:t>alta intensità </a:t>
            </a:r>
            <a:r>
              <a:rPr lang="it-IT" sz="2400" dirty="0" smtClean="0"/>
              <a:t>di lavoro: </a:t>
            </a:r>
            <a:r>
              <a:rPr lang="it-IT" sz="2400" i="1" dirty="0" smtClean="0"/>
              <a:t>k</a:t>
            </a:r>
            <a:r>
              <a:rPr lang="it-IT" sz="2400" dirty="0" smtClean="0"/>
              <a:t> diminuisce e, dato </a:t>
            </a:r>
            <a:r>
              <a:rPr lang="it-IT" sz="2400" i="1" dirty="0" smtClean="0"/>
              <a:t>K</a:t>
            </a:r>
            <a:r>
              <a:rPr lang="it-IT" sz="2400" dirty="0" smtClean="0"/>
              <a:t>, aumenta la domanda di lavoro. </a:t>
            </a:r>
            <a:r>
              <a:rPr lang="it-IT" sz="2400" i="1" dirty="0" smtClean="0"/>
              <a:t>w </a:t>
            </a:r>
            <a:r>
              <a:rPr lang="it-IT" sz="2400" dirty="0" smtClean="0"/>
              <a:t>tende a crescere</a:t>
            </a:r>
          </a:p>
          <a:p>
            <a:r>
              <a:rPr lang="it-IT" sz="2800" dirty="0" smtClean="0"/>
              <a:t>Equilibrio</a:t>
            </a:r>
          </a:p>
          <a:p>
            <a:r>
              <a:rPr lang="it-IT" sz="2800" dirty="0" smtClean="0"/>
              <a:t>Equazione in più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819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212021"/>
              </p:ext>
            </p:extLst>
          </p:nvPr>
        </p:nvGraphicFramePr>
        <p:xfrm>
          <a:off x="3403104" y="4878205"/>
          <a:ext cx="1080120" cy="69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zione" r:id="rId3" imgW="647700" imgH="419100" progId="Equation.3">
                  <p:embed/>
                </p:oleObj>
              </mc:Choice>
              <mc:Fallback>
                <p:oleObj name="Equazione" r:id="rId3" imgW="647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104" y="4878205"/>
                        <a:ext cx="1080120" cy="6989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4886694" y="5394730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Dato </a:t>
            </a:r>
            <a:r>
              <a:rPr lang="it-IT" i="1" dirty="0" smtClean="0"/>
              <a:t>K</a:t>
            </a:r>
            <a:r>
              <a:rPr lang="it-IT" dirty="0" smtClean="0"/>
              <a:t> e </a:t>
            </a:r>
            <a:r>
              <a:rPr lang="it-IT" i="1" dirty="0" smtClean="0"/>
              <a:t>N</a:t>
            </a:r>
            <a:r>
              <a:rPr lang="it-IT" dirty="0" smtClean="0"/>
              <a:t> si determinano </a:t>
            </a:r>
            <a:r>
              <a:rPr lang="it-IT" i="1" dirty="0" smtClean="0"/>
              <a:t>k </a:t>
            </a:r>
            <a:r>
              <a:rPr lang="it-IT" dirty="0" smtClean="0"/>
              <a:t>e </a:t>
            </a:r>
            <a:r>
              <a:rPr lang="it-IT" i="1" dirty="0" err="1" smtClean="0"/>
              <a:t>w=PM</a:t>
            </a:r>
            <a:r>
              <a:rPr lang="it-IT" i="1" baseline="-25000" dirty="0" err="1" smtClean="0"/>
              <a:t>N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790462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966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sentiero di equilibrio neoclassico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5083352"/>
            <a:ext cx="7772400" cy="1440160"/>
          </a:xfrm>
        </p:spPr>
        <p:txBody>
          <a:bodyPr>
            <a:normAutofit/>
          </a:bodyPr>
          <a:lstStyle/>
          <a:p>
            <a:r>
              <a:rPr lang="it-IT" sz="2000" dirty="0" smtClean="0"/>
              <a:t>Il sentiero di equilibrio neoclassico presuppone che quando l’offerta di lavoro si sposta anche il capitale cresca della stessa proporzione. </a:t>
            </a:r>
            <a:r>
              <a:rPr lang="it-IT" sz="2000" i="1" dirty="0" smtClean="0"/>
              <a:t>w </a:t>
            </a:r>
            <a:r>
              <a:rPr lang="it-IT" sz="2000" dirty="0" smtClean="0"/>
              <a:t>e</a:t>
            </a:r>
            <a:r>
              <a:rPr lang="it-IT" sz="2000" i="1" dirty="0" smtClean="0"/>
              <a:t> k </a:t>
            </a:r>
            <a:r>
              <a:rPr lang="it-IT" sz="2000" dirty="0" smtClean="0"/>
              <a:t>restano costanti, data la tecnologia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22</a:t>
            </a:fld>
            <a:endParaRPr lang="it-IT" dirty="0"/>
          </a:p>
        </p:txBody>
      </p:sp>
      <p:sp>
        <p:nvSpPr>
          <p:cNvPr id="6" name="AutoShape 19"/>
          <p:cNvSpPr>
            <a:spLocks noChangeAspect="1" noChangeArrowheads="1" noTextEdit="1"/>
          </p:cNvSpPr>
          <p:nvPr/>
        </p:nvSpPr>
        <p:spPr bwMode="auto">
          <a:xfrm>
            <a:off x="1619672" y="1960016"/>
            <a:ext cx="6119813" cy="31337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18"/>
          <p:cNvSpPr>
            <a:spLocks noChangeShapeType="1"/>
          </p:cNvSpPr>
          <p:nvPr/>
        </p:nvSpPr>
        <p:spPr bwMode="auto">
          <a:xfrm flipV="1">
            <a:off x="2328550" y="2499873"/>
            <a:ext cx="0" cy="2161981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AutoShape 17"/>
          <p:cNvSpPr>
            <a:spLocks noChangeShapeType="1"/>
          </p:cNvSpPr>
          <p:nvPr/>
        </p:nvSpPr>
        <p:spPr bwMode="auto">
          <a:xfrm>
            <a:off x="2328550" y="4661854"/>
            <a:ext cx="359114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AutoShape 16"/>
          <p:cNvSpPr>
            <a:spLocks noChangeShapeType="1"/>
          </p:cNvSpPr>
          <p:nvPr/>
        </p:nvSpPr>
        <p:spPr bwMode="auto">
          <a:xfrm>
            <a:off x="2490895" y="2890101"/>
            <a:ext cx="3209502" cy="153370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" name="AutoShape 15"/>
          <p:cNvSpPr>
            <a:spLocks noChangeShapeType="1"/>
          </p:cNvSpPr>
          <p:nvPr/>
        </p:nvSpPr>
        <p:spPr bwMode="auto">
          <a:xfrm flipV="1">
            <a:off x="3005130" y="2747272"/>
            <a:ext cx="0" cy="191458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AutoShape 14"/>
          <p:cNvSpPr>
            <a:spLocks noChangeShapeType="1"/>
          </p:cNvSpPr>
          <p:nvPr/>
        </p:nvSpPr>
        <p:spPr bwMode="auto">
          <a:xfrm flipV="1">
            <a:off x="4481535" y="2804234"/>
            <a:ext cx="0" cy="185762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795617" y="2280529"/>
            <a:ext cx="695279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743768" y="3032929"/>
            <a:ext cx="515084" cy="46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2830885" y="4674607"/>
          <a:ext cx="356139" cy="419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zione" r:id="rId3" imgW="355446" imgH="418918" progId="Equation.3">
                  <p:embed/>
                </p:oleObj>
              </mc:Choice>
              <mc:Fallback>
                <p:oleObj name="Equazione" r:id="rId3" imgW="355446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885" y="4674607"/>
                        <a:ext cx="356139" cy="4191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4284663" y="4681538"/>
          <a:ext cx="3571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zione" r:id="rId5" imgW="355446" imgH="418918" progId="Equation.3">
                  <p:embed/>
                </p:oleObj>
              </mc:Choice>
              <mc:Fallback>
                <p:oleObj name="Equazione" r:id="rId5" imgW="355446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681538"/>
                        <a:ext cx="3571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utoShape 8"/>
          <p:cNvSpPr>
            <a:spLocks noChangeShapeType="1"/>
          </p:cNvSpPr>
          <p:nvPr/>
        </p:nvSpPr>
        <p:spPr bwMode="auto">
          <a:xfrm flipH="1" flipV="1">
            <a:off x="2328549" y="3124746"/>
            <a:ext cx="2171442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5583101" y="4729868"/>
            <a:ext cx="695279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203848" y="4149080"/>
            <a:ext cx="1013169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Offerta di lavoro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5292080" y="3861048"/>
            <a:ext cx="1311510" cy="4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Domanda di lavoro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AutoShape 16"/>
          <p:cNvSpPr>
            <a:spLocks noChangeShapeType="1"/>
          </p:cNvSpPr>
          <p:nvPr/>
        </p:nvSpPr>
        <p:spPr bwMode="auto">
          <a:xfrm>
            <a:off x="3203848" y="2564904"/>
            <a:ext cx="2633438" cy="124723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24" name="Connettore 2 23"/>
          <p:cNvCxnSpPr/>
          <p:nvPr/>
        </p:nvCxnSpPr>
        <p:spPr bwMode="auto">
          <a:xfrm>
            <a:off x="3203848" y="4149080"/>
            <a:ext cx="115212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6" name="Connettore 2 25"/>
          <p:cNvCxnSpPr/>
          <p:nvPr/>
        </p:nvCxnSpPr>
        <p:spPr bwMode="auto">
          <a:xfrm rot="5400000" flipH="1" flipV="1">
            <a:off x="4752020" y="3753036"/>
            <a:ext cx="50405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68126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La teoria del mercato del lavoro classica aggiunge una relazione. Conosciamo </a:t>
            </a:r>
            <a:r>
              <a:rPr lang="it-IT" sz="2800" i="1" dirty="0" smtClean="0"/>
              <a:t>w </a:t>
            </a:r>
            <a:r>
              <a:rPr lang="it-IT" sz="2800" dirty="0" smtClean="0"/>
              <a:t>ma</a:t>
            </a:r>
            <a:r>
              <a:rPr lang="it-IT" sz="2800" i="1" dirty="0" smtClean="0"/>
              <a:t> </a:t>
            </a:r>
            <a:r>
              <a:rPr lang="it-IT" sz="2800" dirty="0" smtClean="0"/>
              <a:t>non il consumo sociale per lavoratore </a:t>
            </a:r>
            <a:r>
              <a:rPr lang="it-IT" sz="2800" i="1" dirty="0" smtClean="0"/>
              <a:t>c.</a:t>
            </a:r>
            <a:endParaRPr lang="it-IT" sz="2800" dirty="0" smtClean="0"/>
          </a:p>
          <a:p>
            <a:r>
              <a:rPr lang="it-IT" sz="2800" dirty="0" smtClean="0"/>
              <a:t>La teoria neoclassica è incompatibile con la funzione di produzione di </a:t>
            </a:r>
            <a:r>
              <a:rPr lang="it-IT" sz="2800" dirty="0" err="1" smtClean="0"/>
              <a:t>Leontief</a:t>
            </a:r>
            <a:endParaRPr lang="it-IT" sz="2800" dirty="0" smtClean="0"/>
          </a:p>
          <a:p>
            <a:r>
              <a:rPr lang="it-IT" sz="2800" dirty="0" smtClean="0"/>
              <a:t>Con la funzione di </a:t>
            </a:r>
            <a:r>
              <a:rPr lang="it-IT" sz="2800" dirty="0" err="1" smtClean="0"/>
              <a:t>Cobb</a:t>
            </a:r>
            <a:r>
              <a:rPr lang="it-IT" sz="2800" dirty="0" smtClean="0"/>
              <a:t> Douglas si determina </a:t>
            </a:r>
            <a:r>
              <a:rPr lang="it-IT" sz="2800" i="1" dirty="0" smtClean="0"/>
              <a:t>w </a:t>
            </a:r>
            <a:r>
              <a:rPr lang="it-IT" sz="2800" dirty="0" smtClean="0"/>
              <a:t>nel breve periodo, ma non sappiamo perché il sistema debba crescere in modo da mantenere la piena occupazione nel tempo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705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Modelli di consumo e risparmio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Il modello classico e il modello neoclassico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883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5267"/>
            <a:ext cx="8229600" cy="393082"/>
          </a:xfrm>
        </p:spPr>
        <p:txBody>
          <a:bodyPr>
            <a:noAutofit/>
          </a:bodyPr>
          <a:lstStyle/>
          <a:p>
            <a:r>
              <a:rPr lang="it-IT" sz="3200" dirty="0" smtClean="0"/>
              <a:t>Il risparmio e l’investimento per i classici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 smtClean="0"/>
              <a:t>Secondo i classici possono risparmiare solo i capitalisti</a:t>
            </a:r>
          </a:p>
          <a:p>
            <a:r>
              <a:rPr lang="it-IT" sz="2800" dirty="0" smtClean="0"/>
              <a:t>I lavoratori possono risparmiare come singoli ma non come classe</a:t>
            </a:r>
          </a:p>
          <a:p>
            <a:r>
              <a:rPr lang="it-IT" sz="2800" dirty="0" smtClean="0"/>
              <a:t>Risparmio per la pensione o per l’istruzione dei figli</a:t>
            </a:r>
          </a:p>
          <a:p>
            <a:r>
              <a:rPr lang="it-IT" sz="2800" dirty="0" smtClean="0"/>
              <a:t>Alcuni risparmiano ma altri spendono i risparmi passati.</a:t>
            </a:r>
          </a:p>
          <a:p>
            <a:r>
              <a:rPr lang="it-IT" sz="2800" dirty="0" smtClean="0"/>
              <a:t>Nell’insieme la classe dei lavoratori non risparmia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59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Equazioni di comportamento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dirty="0"/>
              <a:t>Data la propensione al risparmio dei capitalisti </a:t>
            </a:r>
            <a:r>
              <a:rPr lang="it-IT" sz="2800" i="1" dirty="0"/>
              <a:t>s</a:t>
            </a:r>
            <a:r>
              <a:rPr lang="it-IT" sz="2800" i="1" baseline="-25000" dirty="0"/>
              <a:t>c</a:t>
            </a:r>
            <a:r>
              <a:rPr lang="it-IT" sz="2800" dirty="0"/>
              <a:t>, il risparmio è </a:t>
            </a:r>
            <a:r>
              <a:rPr lang="it-IT" sz="2800" i="1" dirty="0"/>
              <a:t>S</a:t>
            </a:r>
            <a:r>
              <a:rPr lang="it-IT" sz="2800" dirty="0"/>
              <a:t>=</a:t>
            </a:r>
            <a:r>
              <a:rPr lang="it-IT" sz="2800" i="1" dirty="0" err="1"/>
              <a:t>s</a:t>
            </a:r>
            <a:r>
              <a:rPr lang="it-IT" sz="2800" i="1" baseline="-25000" dirty="0" err="1"/>
              <a:t>c</a:t>
            </a:r>
            <a:r>
              <a:rPr lang="it-IT" sz="2800" i="1" dirty="0" err="1"/>
              <a:t>P</a:t>
            </a:r>
            <a:r>
              <a:rPr lang="it-IT" sz="2800" dirty="0"/>
              <a:t>. In equilibrio (</a:t>
            </a:r>
            <a:r>
              <a:rPr lang="it-IT" sz="2800" i="1" dirty="0"/>
              <a:t>S=I</a:t>
            </a:r>
            <a:r>
              <a:rPr lang="it-IT" sz="2800" dirty="0"/>
              <a:t>), possiamo scrivere </a:t>
            </a:r>
            <a:r>
              <a:rPr lang="it-IT" sz="2800" i="1" dirty="0"/>
              <a:t>I</a:t>
            </a:r>
            <a:r>
              <a:rPr lang="it-IT" sz="2800" dirty="0"/>
              <a:t>=</a:t>
            </a:r>
            <a:r>
              <a:rPr lang="it-IT" sz="2800" i="1" dirty="0" err="1"/>
              <a:t>s</a:t>
            </a:r>
            <a:r>
              <a:rPr lang="it-IT" sz="2800" i="1" baseline="-25000" dirty="0" err="1"/>
              <a:t>c</a:t>
            </a:r>
            <a:r>
              <a:rPr lang="it-IT" sz="2800" i="1" dirty="0" err="1"/>
              <a:t>P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g</a:t>
            </a:r>
            <a:r>
              <a:rPr lang="it-IT" sz="2800" i="1" baseline="-25000" dirty="0" err="1"/>
              <a:t>K</a:t>
            </a:r>
            <a:r>
              <a:rPr lang="it-IT" sz="2800" dirty="0"/>
              <a:t>=</a:t>
            </a:r>
            <a:r>
              <a:rPr lang="it-IT" sz="2800" i="1" dirty="0"/>
              <a:t>I/K=</a:t>
            </a:r>
            <a:r>
              <a:rPr lang="it-IT" sz="2800" i="1" dirty="0" err="1"/>
              <a:t>s</a:t>
            </a:r>
            <a:r>
              <a:rPr lang="it-IT" sz="2800" i="1" baseline="-25000" dirty="0" err="1"/>
              <a:t>c</a:t>
            </a:r>
            <a:r>
              <a:rPr lang="it-IT" sz="2800" i="1" dirty="0" err="1"/>
              <a:t>r</a:t>
            </a:r>
            <a:r>
              <a:rPr lang="it-IT" sz="2800" i="1" dirty="0"/>
              <a:t>.</a:t>
            </a:r>
            <a:r>
              <a:rPr lang="it-IT" sz="2800" dirty="0"/>
              <a:t> la propensione al risparmio media della società è </a:t>
            </a:r>
            <a:r>
              <a:rPr lang="it-IT" sz="2800" i="1" dirty="0" smtClean="0"/>
              <a:t>s</a:t>
            </a:r>
            <a:r>
              <a:rPr lang="it-IT" sz="2800" dirty="0" smtClean="0"/>
              <a:t>=</a:t>
            </a:r>
            <a:r>
              <a:rPr lang="it-IT" sz="2800" i="1" dirty="0" err="1" smtClean="0"/>
              <a:t>s</a:t>
            </a:r>
            <a:r>
              <a:rPr lang="it-IT" sz="2800" i="1" baseline="-25000" dirty="0" err="1" smtClean="0"/>
              <a:t>c</a:t>
            </a:r>
            <a:r>
              <a:rPr lang="it-IT" sz="2800" i="1" dirty="0" err="1" smtClean="0"/>
              <a:t>P</a:t>
            </a:r>
            <a:r>
              <a:rPr lang="it-IT" sz="2800" i="1" dirty="0" smtClean="0"/>
              <a:t>/X</a:t>
            </a:r>
          </a:p>
          <a:p>
            <a:r>
              <a:rPr lang="it-IT" sz="2800" dirty="0"/>
              <a:t>Alternativamente, </a:t>
            </a:r>
            <a:r>
              <a:rPr lang="it-IT" sz="2800" dirty="0" smtClean="0"/>
              <a:t>possiamo </a:t>
            </a:r>
            <a:r>
              <a:rPr lang="it-IT" sz="2800" dirty="0"/>
              <a:t>considerare la porzione </a:t>
            </a:r>
            <a:r>
              <a:rPr lang="it-IT" sz="2800" i="1" dirty="0">
                <a:sym typeface="Symbol"/>
              </a:rPr>
              <a:t></a:t>
            </a:r>
            <a:r>
              <a:rPr lang="it-IT" sz="2800" dirty="0"/>
              <a:t> della ricchezza risparmiata dai capitalisti.</a:t>
            </a:r>
          </a:p>
          <a:p>
            <a:r>
              <a:rPr lang="it-IT" sz="2800" dirty="0"/>
              <a:t>Alla fine di ciascun periodo la ricchezza dei capitalisti è </a:t>
            </a:r>
            <a:r>
              <a:rPr lang="it-IT" sz="2800" dirty="0" smtClean="0"/>
              <a:t>(</a:t>
            </a:r>
            <a:r>
              <a:rPr lang="it-IT" sz="2800" i="1" dirty="0" err="1"/>
              <a:t>K+rK</a:t>
            </a:r>
            <a:r>
              <a:rPr lang="it-IT" sz="2800" dirty="0"/>
              <a:t>) </a:t>
            </a:r>
          </a:p>
          <a:p>
            <a:r>
              <a:rPr lang="it-IT" sz="2800" dirty="0" smtClean="0"/>
              <a:t>I capitalisti risparmiano una </a:t>
            </a:r>
            <a:r>
              <a:rPr lang="it-IT" sz="2800" dirty="0"/>
              <a:t>frazione β della </a:t>
            </a:r>
            <a:r>
              <a:rPr lang="it-IT" sz="2800" dirty="0" smtClean="0"/>
              <a:t>ricchezza </a:t>
            </a:r>
            <a:r>
              <a:rPr lang="it-IT" sz="2800" dirty="0"/>
              <a:t>e quindi il capitale nel periodo successivo è:</a:t>
            </a:r>
          </a:p>
          <a:p>
            <a:r>
              <a:rPr lang="it-IT" sz="2800" i="1" dirty="0"/>
              <a:t>K</a:t>
            </a:r>
            <a:r>
              <a:rPr lang="it-IT" sz="2800" i="1" baseline="-25000" dirty="0"/>
              <a:t>+1</a:t>
            </a:r>
            <a:r>
              <a:rPr lang="it-IT" sz="2800" dirty="0"/>
              <a:t>=</a:t>
            </a:r>
            <a:r>
              <a:rPr lang="it-IT" sz="2800" i="1" dirty="0">
                <a:sym typeface="Symbol"/>
              </a:rPr>
              <a:t></a:t>
            </a:r>
            <a:r>
              <a:rPr lang="it-IT" sz="2800" dirty="0"/>
              <a:t>(</a:t>
            </a:r>
            <a:r>
              <a:rPr lang="it-IT" sz="2800" i="1" dirty="0" err="1"/>
              <a:t>K+rK</a:t>
            </a:r>
            <a:r>
              <a:rPr lang="it-IT" sz="2800" dirty="0"/>
              <a:t>), </a:t>
            </a:r>
            <a:r>
              <a:rPr lang="it-IT" sz="2800" dirty="0" smtClean="0"/>
              <a:t>ovvero</a:t>
            </a:r>
            <a:r>
              <a:rPr lang="it-IT" sz="2800" dirty="0"/>
              <a:t> </a:t>
            </a:r>
          </a:p>
          <a:p>
            <a:r>
              <a:rPr lang="it-IT" sz="2800" i="1" dirty="0" smtClean="0"/>
              <a:t>K</a:t>
            </a:r>
            <a:r>
              <a:rPr lang="it-IT" sz="2800" baseline="-25000" dirty="0" smtClean="0"/>
              <a:t>+1</a:t>
            </a:r>
            <a:r>
              <a:rPr lang="it-IT" sz="2800" dirty="0" smtClean="0"/>
              <a:t>=β(1+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</a:t>
            </a:r>
          </a:p>
          <a:p>
            <a:r>
              <a:rPr lang="it-IT" sz="2400" dirty="0"/>
              <a:t>Il consumo dei capitalisti </a:t>
            </a:r>
            <a:r>
              <a:rPr lang="it-IT" sz="2400" i="1" dirty="0"/>
              <a:t>C</a:t>
            </a:r>
            <a:r>
              <a:rPr lang="it-IT" sz="2400" i="1" baseline="30000" dirty="0"/>
              <a:t>c</a:t>
            </a:r>
            <a:r>
              <a:rPr lang="it-IT" sz="2400" dirty="0"/>
              <a:t> è 	</a:t>
            </a:r>
          </a:p>
          <a:p>
            <a:r>
              <a:rPr lang="it-IT" sz="2400" i="1" dirty="0"/>
              <a:t>C</a:t>
            </a:r>
            <a:r>
              <a:rPr lang="it-IT" sz="2400" i="1" baseline="30000" dirty="0"/>
              <a:t>c</a:t>
            </a:r>
            <a:r>
              <a:rPr lang="it-IT" sz="2400" i="1" dirty="0"/>
              <a:t>= </a:t>
            </a:r>
            <a:r>
              <a:rPr lang="it-IT" sz="2400" dirty="0"/>
              <a:t>(1-β)(</a:t>
            </a:r>
            <a:r>
              <a:rPr lang="it-IT" sz="2400" dirty="0" smtClean="0"/>
              <a:t>1+</a:t>
            </a:r>
            <a:r>
              <a:rPr lang="it-IT" sz="2400" i="1" dirty="0" smtClean="0"/>
              <a:t>r</a:t>
            </a:r>
            <a:r>
              <a:rPr lang="it-IT" sz="2400" dirty="0" smtClean="0"/>
              <a:t>)</a:t>
            </a:r>
            <a:r>
              <a:rPr lang="it-IT" sz="2400" i="1" dirty="0" smtClean="0"/>
              <a:t>K</a:t>
            </a:r>
          </a:p>
          <a:p>
            <a:r>
              <a:rPr lang="it-IT" sz="2400" dirty="0"/>
              <a:t>La crescita della ricchezza in ogni periodo dipende </a:t>
            </a:r>
            <a:r>
              <a:rPr lang="it-IT" sz="2400" dirty="0" smtClean="0"/>
              <a:t>dal </a:t>
            </a:r>
            <a:r>
              <a:rPr lang="it-IT" sz="2400" dirty="0"/>
              <a:t>parametro β e dal saggio di profitto corrente</a:t>
            </a:r>
            <a:r>
              <a:rPr lang="it-IT" sz="2400" i="1" dirty="0"/>
              <a:t> </a:t>
            </a:r>
            <a:r>
              <a:rPr lang="it-IT" sz="2400" i="1" dirty="0" smtClean="0"/>
              <a:t>r</a:t>
            </a:r>
            <a:endParaRPr lang="it-IT" sz="2400" dirty="0"/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34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chiusura del modello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il capitalista consuma una frazione 1-β della sua ricchezza </a:t>
            </a:r>
            <a:r>
              <a:rPr lang="it-IT" sz="2800" i="1" dirty="0" smtClean="0"/>
              <a:t>C= </a:t>
            </a:r>
            <a:r>
              <a:rPr lang="it-IT" sz="2800" dirty="0" smtClean="0"/>
              <a:t>(1-β)(1+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</a:t>
            </a:r>
            <a:endParaRPr lang="it-IT" sz="2800" dirty="0" smtClean="0"/>
          </a:p>
          <a:p>
            <a:r>
              <a:rPr lang="it-IT" sz="2800" dirty="0" smtClean="0"/>
              <a:t>risparmia una frazione β della sua ricchezza: </a:t>
            </a:r>
            <a:r>
              <a:rPr lang="it-IT" sz="2800" i="1" dirty="0" smtClean="0"/>
              <a:t>K</a:t>
            </a:r>
            <a:r>
              <a:rPr lang="it-IT" sz="2800" baseline="-25000" dirty="0" smtClean="0"/>
              <a:t>+1</a:t>
            </a:r>
            <a:r>
              <a:rPr lang="it-IT" sz="2800" dirty="0" smtClean="0"/>
              <a:t>=β(1+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</a:t>
            </a:r>
            <a:endParaRPr lang="it-IT" sz="2800" dirty="0" smtClean="0"/>
          </a:p>
          <a:p>
            <a:r>
              <a:rPr lang="it-IT" sz="2800" dirty="0" smtClean="0"/>
              <a:t>La crescita della ricchezza in ogni periodo dipende solo dal parametro β e dal saggio di profitto corrente</a:t>
            </a:r>
            <a:r>
              <a:rPr lang="it-IT" sz="2800" i="1" dirty="0" smtClean="0"/>
              <a:t> r</a:t>
            </a:r>
            <a:r>
              <a:rPr lang="it-IT" sz="2800" dirty="0" smtClean="0"/>
              <a:t>: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8908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33828"/>
              </p:ext>
            </p:extLst>
          </p:nvPr>
        </p:nvGraphicFramePr>
        <p:xfrm>
          <a:off x="881063" y="4811713"/>
          <a:ext cx="22701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zione" r:id="rId3" imgW="1333440" imgH="368280" progId="Equation.3">
                  <p:embed/>
                </p:oleObj>
              </mc:Choice>
              <mc:Fallback>
                <p:oleObj name="Equazione" r:id="rId3" imgW="13334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63" y="4811713"/>
                        <a:ext cx="227012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3309723" y="4682306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Equazione di Cambridge – chiude il modello classico</a:t>
            </a:r>
            <a:endParaRPr lang="it-IT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it-IT" altLang="it-IT" sz="1200" b="0" i="1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it-IT" altLang="it-IT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491965"/>
              </p:ext>
            </p:extLst>
          </p:nvPr>
        </p:nvGraphicFramePr>
        <p:xfrm>
          <a:off x="730250" y="5551488"/>
          <a:ext cx="19256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zione" r:id="rId5" imgW="952200" imgH="203040" progId="Equation.3">
                  <p:embed/>
                </p:oleObj>
              </mc:Choice>
              <mc:Fallback>
                <p:oleObj name="Equazione" r:id="rId5" imgW="95220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5551488"/>
                        <a:ext cx="1925638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87598" y="5450854"/>
            <a:ext cx="2904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it-IT" altLang="it-IT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it-IT" altLang="it-IT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it-IT" altLang="it-IT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it-IT" altLang="it-IT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itchFamily="18" charset="0"/>
                <a:cs typeface="Arial" pitchFamily="34" charset="0"/>
              </a:rPr>
              <a:t>r-</a:t>
            </a: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(1-</a:t>
            </a:r>
            <a:r>
              <a:rPr kumimoji="0" lang="it-IT" altLang="it-IT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it-IT" alt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it-IT" altLang="it-IT" sz="105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it-IT" altLang="it-IT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9315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L’equazione di Cambridge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risparmio è influenzato dal tasso di profitto netto corrente</a:t>
            </a:r>
          </a:p>
          <a:p>
            <a:r>
              <a:rPr lang="it-IT" dirty="0" smtClean="0"/>
              <a:t>Le decisioni di consumo e risparmio dei capitalisti sono prese sulla base della ricchezza</a:t>
            </a:r>
          </a:p>
          <a:p>
            <a:r>
              <a:rPr lang="it-IT" dirty="0" smtClean="0"/>
              <a:t>Il capitale cresce se il capitalista consuma una frazione della ricchezza minore dei profitti che ottiene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63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Crescita del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65176"/>
            <a:ext cx="7772400" cy="1879848"/>
          </a:xfrm>
        </p:spPr>
        <p:txBody>
          <a:bodyPr/>
          <a:lstStyle/>
          <a:p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dirty="0" smtClean="0"/>
              <a:t>&gt;0 se </a:t>
            </a:r>
            <a:r>
              <a:rPr lang="it-IT" i="1" dirty="0" smtClean="0"/>
              <a:t>K</a:t>
            </a:r>
            <a:r>
              <a:rPr lang="it-IT" i="1" baseline="-25000" dirty="0" smtClean="0"/>
              <a:t>+</a:t>
            </a:r>
            <a:r>
              <a:rPr lang="it-IT" baseline="-25000" dirty="0" smtClean="0"/>
              <a:t>1</a:t>
            </a:r>
            <a:r>
              <a:rPr lang="it-IT" dirty="0" smtClean="0"/>
              <a:t>&gt;</a:t>
            </a:r>
            <a:r>
              <a:rPr lang="it-IT" i="1" dirty="0" smtClean="0"/>
              <a:t>K</a:t>
            </a:r>
          </a:p>
          <a:p>
            <a:r>
              <a:rPr lang="it-IT" dirty="0" smtClean="0"/>
              <a:t>β(1+</a:t>
            </a:r>
            <a:r>
              <a:rPr lang="it-IT" i="1" dirty="0" smtClean="0"/>
              <a:t>r</a:t>
            </a:r>
            <a:r>
              <a:rPr lang="it-IT" dirty="0" smtClean="0"/>
              <a:t>)</a:t>
            </a:r>
            <a:r>
              <a:rPr lang="it-IT" i="1" dirty="0" smtClean="0"/>
              <a:t>K&gt;</a:t>
            </a:r>
            <a:r>
              <a:rPr lang="it-IT" i="1" dirty="0" err="1" smtClean="0"/>
              <a:t>K</a:t>
            </a:r>
            <a:endParaRPr lang="it-IT" i="1" dirty="0" smtClean="0"/>
          </a:p>
          <a:p>
            <a:r>
              <a:rPr lang="it-IT" dirty="0" smtClean="0"/>
              <a:t>β(1+</a:t>
            </a:r>
            <a:r>
              <a:rPr lang="it-IT" i="1" dirty="0" smtClean="0"/>
              <a:t>r</a:t>
            </a:r>
            <a:r>
              <a:rPr lang="it-IT" dirty="0" smtClean="0"/>
              <a:t>)</a:t>
            </a:r>
            <a:r>
              <a:rPr lang="it-IT" i="1" dirty="0" smtClean="0"/>
              <a:t>&gt;</a:t>
            </a:r>
            <a:r>
              <a:rPr lang="it-IT" dirty="0" smtClean="0"/>
              <a:t>1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1187624" y="3645024"/>
          <a:ext cx="1440160" cy="1014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zione" r:id="rId3" imgW="558558" imgH="393529" progId="Equation.3">
                  <p:embed/>
                </p:oleObj>
              </mc:Choice>
              <mc:Fallback>
                <p:oleObj name="Equazione" r:id="rId3" imgW="55855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645024"/>
                        <a:ext cx="1440160" cy="1014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99675" y="4812082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Condizione perché l’investimento sia positivo</a:t>
            </a:r>
          </a:p>
          <a:p>
            <a:r>
              <a:rPr lang="it-IT" sz="2400" dirty="0" smtClean="0"/>
              <a:t>Il modello assume che i risparmi siano uguali agli investimenti (lordi) </a:t>
            </a:r>
            <a:r>
              <a:rPr lang="it-IT" sz="2400" i="1" dirty="0" smtClean="0"/>
              <a:t>S=I</a:t>
            </a:r>
            <a:endParaRPr lang="it-IT" sz="2400" i="1" dirty="0"/>
          </a:p>
        </p:txBody>
      </p:sp>
    </p:spTree>
    <p:extLst>
      <p:ext uri="{BB962C8B-B14F-4D97-AF65-F5344CB8AC3E}">
        <p14:creationId xmlns:p14="http://schemas.microsoft.com/office/powerpoint/2010/main" val="37286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della produzione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Regola di un modello: numero delle variabili = numero delle equazioni</a:t>
            </a:r>
          </a:p>
          <a:p>
            <a:r>
              <a:rPr lang="it-IT" sz="2400" dirty="0" smtClean="0"/>
              <a:t>3 variabili e 2 equazioni = numero infinito di soluzioni (basta dare un valore arbitrario ad una delle variabili)</a:t>
            </a:r>
          </a:p>
          <a:p>
            <a:r>
              <a:rPr lang="it-IT" sz="2400" dirty="0" smtClean="0"/>
              <a:t>Dal modello di produzione: </a:t>
            </a:r>
          </a:p>
          <a:p>
            <a:r>
              <a:rPr lang="it-IT" sz="2400" dirty="0" smtClean="0"/>
              <a:t>Variabili: 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i="1" dirty="0" smtClean="0"/>
              <a:t>, r</a:t>
            </a:r>
            <a:r>
              <a:rPr lang="it-IT" sz="2400" dirty="0" smtClean="0"/>
              <a:t>, </a:t>
            </a:r>
            <a:r>
              <a:rPr lang="it-IT" sz="2400" i="1" dirty="0" smtClean="0"/>
              <a:t>c </a:t>
            </a:r>
            <a:r>
              <a:rPr lang="it-IT" sz="2400" dirty="0" smtClean="0"/>
              <a:t>e </a:t>
            </a:r>
            <a:r>
              <a:rPr lang="it-IT" sz="2400" i="1" dirty="0" smtClean="0"/>
              <a:t>w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Parametri: </a:t>
            </a:r>
            <a:r>
              <a:rPr lang="it-IT" sz="2400" dirty="0" smtClean="0">
                <a:sym typeface="Symbol"/>
              </a:rPr>
              <a:t>se vale la funzione di </a:t>
            </a:r>
            <a:r>
              <a:rPr lang="it-IT" sz="2400" dirty="0" err="1" smtClean="0">
                <a:sym typeface="Symbol"/>
              </a:rPr>
              <a:t>Leontief</a:t>
            </a:r>
            <a:r>
              <a:rPr lang="it-IT" sz="2400" dirty="0" smtClean="0">
                <a:sym typeface="Symbol"/>
              </a:rPr>
              <a:t> </a:t>
            </a:r>
            <a:r>
              <a:rPr lang="it-IT" sz="2400" i="1" dirty="0" smtClean="0">
                <a:sym typeface="Symbol"/>
              </a:rPr>
              <a:t>x </a:t>
            </a:r>
            <a:r>
              <a:rPr lang="it-IT" sz="2400" dirty="0" smtClean="0">
                <a:sym typeface="Symbol"/>
              </a:rPr>
              <a:t>e </a:t>
            </a:r>
            <a:r>
              <a:rPr lang="it-IT" sz="2400" i="1" dirty="0" smtClean="0">
                <a:sym typeface="Symbol"/>
              </a:rPr>
              <a:t>k </a:t>
            </a:r>
            <a:r>
              <a:rPr lang="it-IT" sz="2400" dirty="0" smtClean="0">
                <a:sym typeface="Symbol"/>
              </a:rPr>
              <a:t>(o ) sono parametri</a:t>
            </a:r>
          </a:p>
          <a:p>
            <a:r>
              <a:rPr lang="it-IT" sz="2400" dirty="0" smtClean="0">
                <a:sym typeface="Symbol"/>
              </a:rPr>
              <a:t>Se vale la funzione di produzione di </a:t>
            </a:r>
            <a:r>
              <a:rPr lang="it-IT" sz="2400" dirty="0" err="1" smtClean="0">
                <a:sym typeface="Symbol"/>
              </a:rPr>
              <a:t>Cobb</a:t>
            </a:r>
            <a:r>
              <a:rPr lang="it-IT" sz="2400" dirty="0" smtClean="0">
                <a:sym typeface="Symbol"/>
              </a:rPr>
              <a:t> Douglas </a:t>
            </a:r>
            <a:r>
              <a:rPr lang="it-IT" sz="2400" i="1" dirty="0" smtClean="0">
                <a:sym typeface="Symbol"/>
              </a:rPr>
              <a:t>x </a:t>
            </a:r>
            <a:r>
              <a:rPr lang="it-IT" sz="2400" dirty="0" smtClean="0">
                <a:sym typeface="Symbol"/>
              </a:rPr>
              <a:t>e </a:t>
            </a:r>
            <a:r>
              <a:rPr lang="it-IT" sz="2400" i="1" dirty="0" smtClean="0">
                <a:sym typeface="Symbol"/>
              </a:rPr>
              <a:t>k </a:t>
            </a:r>
            <a:r>
              <a:rPr lang="it-IT" sz="2400" dirty="0" smtClean="0">
                <a:sym typeface="Symbol"/>
              </a:rPr>
              <a:t>(o ) sono variabili.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13760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Il risparmio nei modelli neoclassici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 modelli neoclassici: il risparmio è una frazione costante </a:t>
            </a:r>
            <a:r>
              <a:rPr lang="it-IT" i="1" dirty="0" smtClean="0"/>
              <a:t>s </a:t>
            </a:r>
            <a:r>
              <a:rPr lang="it-IT" dirty="0" smtClean="0"/>
              <a:t>del prodotto.</a:t>
            </a:r>
          </a:p>
          <a:p>
            <a:r>
              <a:rPr lang="it-IT" dirty="0" smtClean="0"/>
              <a:t>Non distinguono tra le classi sociali</a:t>
            </a:r>
            <a:endParaRPr lang="it-IT" i="1" dirty="0" smtClean="0"/>
          </a:p>
          <a:p>
            <a:r>
              <a:rPr lang="it-IT" i="1" dirty="0" err="1" smtClean="0"/>
              <a:t>I=S</a:t>
            </a:r>
            <a:r>
              <a:rPr lang="it-IT" i="1" dirty="0" smtClean="0"/>
              <a:t>	</a:t>
            </a:r>
            <a:r>
              <a:rPr lang="it-IT" dirty="0" smtClean="0"/>
              <a:t>(condizione di equilibrio)</a:t>
            </a:r>
          </a:p>
          <a:p>
            <a:r>
              <a:rPr lang="it-IT" i="1" dirty="0" err="1" smtClean="0"/>
              <a:t>I=sX</a:t>
            </a:r>
            <a:endParaRPr lang="it-IT" i="1" dirty="0" smtClean="0"/>
          </a:p>
          <a:p>
            <a:r>
              <a:rPr lang="it-IT" dirty="0" smtClean="0"/>
              <a:t>Il modello neoclassico assume spesso che </a:t>
            </a:r>
            <a:r>
              <a:rPr lang="it-IT" i="1" dirty="0" smtClean="0"/>
              <a:t>s</a:t>
            </a:r>
            <a:r>
              <a:rPr lang="it-IT" dirty="0" smtClean="0"/>
              <a:t> (propensione al risparmio) resti costante nel tempo</a:t>
            </a:r>
          </a:p>
          <a:p>
            <a:pPr>
              <a:buNone/>
            </a:pPr>
            <a:endParaRPr lang="it-IT" i="1" dirty="0" smtClean="0"/>
          </a:p>
          <a:p>
            <a:endParaRPr lang="it-IT" i="1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54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1871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determinazione del punto sulla curva consumo-crescita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511696"/>
          </a:xfrm>
        </p:spPr>
        <p:txBody>
          <a:bodyPr>
            <a:normAutofit fontScale="92500" lnSpcReduction="10000"/>
          </a:bodyPr>
          <a:lstStyle/>
          <a:p>
            <a:r>
              <a:rPr lang="it-IT" i="1" dirty="0" err="1" smtClean="0"/>
              <a:t>s=I</a:t>
            </a:r>
            <a:r>
              <a:rPr lang="it-IT" i="1" dirty="0" smtClean="0"/>
              <a:t>/X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3425" name="Object 1"/>
          <p:cNvGraphicFramePr>
            <a:graphicFrameLocks noChangeAspect="1"/>
          </p:cNvGraphicFramePr>
          <p:nvPr/>
        </p:nvGraphicFramePr>
        <p:xfrm>
          <a:off x="971600" y="2708920"/>
          <a:ext cx="327197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zione" r:id="rId3" imgW="1968500" imgH="393700" progId="Equation.3">
                  <p:embed/>
                </p:oleObj>
              </mc:Choice>
              <mc:Fallback>
                <p:oleObj name="Equazione" r:id="rId3" imgW="1968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08920"/>
                        <a:ext cx="3271974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1043608" y="3429001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Possiamo determinare </a:t>
            </a:r>
            <a:r>
              <a:rPr lang="it-IT" i="1" dirty="0" smtClean="0"/>
              <a:t>c</a:t>
            </a:r>
          </a:p>
          <a:p>
            <a:r>
              <a:rPr lang="it-IT" b="1" i="1" dirty="0" err="1" smtClean="0"/>
              <a:t>c=</a:t>
            </a:r>
            <a:r>
              <a:rPr lang="it-IT" b="1" dirty="0" smtClean="0"/>
              <a:t>(1-</a:t>
            </a:r>
            <a:r>
              <a:rPr lang="it-IT" b="1" i="1" dirty="0" smtClean="0"/>
              <a:t>s</a:t>
            </a:r>
            <a:r>
              <a:rPr lang="it-IT" b="1" dirty="0" smtClean="0"/>
              <a:t>)</a:t>
            </a:r>
            <a:r>
              <a:rPr lang="it-IT" b="1" i="1" dirty="0" smtClean="0"/>
              <a:t>x</a:t>
            </a:r>
          </a:p>
          <a:p>
            <a:r>
              <a:rPr lang="it-IT" dirty="0" smtClean="0"/>
              <a:t>1-</a:t>
            </a:r>
            <a:r>
              <a:rPr lang="it-IT" i="1" dirty="0" smtClean="0"/>
              <a:t>s</a:t>
            </a:r>
            <a:r>
              <a:rPr lang="it-IT" dirty="0" smtClean="0"/>
              <a:t> = propensione al consumo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34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674585"/>
              </p:ext>
            </p:extLst>
          </p:nvPr>
        </p:nvGraphicFramePr>
        <p:xfrm>
          <a:off x="1382713" y="4537075"/>
          <a:ext cx="260032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zione" r:id="rId5" imgW="1549080" imgH="393480" progId="Equation.3">
                  <p:embed/>
                </p:oleObj>
              </mc:Choice>
              <mc:Fallback>
                <p:oleObj name="Equazione" r:id="rId5" imgW="1549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4537075"/>
                        <a:ext cx="2600325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971600" y="544522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valore della crescita del capitale sull’ asse delle ascisse è</a:t>
            </a:r>
          </a:p>
          <a:p>
            <a:r>
              <a:rPr lang="it-IT" b="1" i="1" dirty="0" err="1" smtClean="0"/>
              <a:t>g</a:t>
            </a:r>
            <a:r>
              <a:rPr lang="it-IT" b="1" i="1" baseline="-25000" dirty="0" err="1" smtClean="0"/>
              <a:t>K</a:t>
            </a:r>
            <a:r>
              <a:rPr lang="it-IT" b="1" dirty="0" smtClean="0"/>
              <a:t>=</a:t>
            </a:r>
            <a:r>
              <a:rPr lang="it-IT" b="1" i="1" dirty="0" smtClean="0"/>
              <a:t>s</a:t>
            </a:r>
            <a:r>
              <a:rPr lang="it-IT" b="1" dirty="0" smtClean="0">
                <a:sym typeface="Symbol"/>
              </a:rPr>
              <a:t></a:t>
            </a:r>
            <a:endParaRPr lang="it-IT" b="1" dirty="0" smtClean="0"/>
          </a:p>
        </p:txBody>
      </p:sp>
    </p:spTree>
    <p:extLst>
      <p:ext uri="{BB962C8B-B14F-4D97-AF65-F5344CB8AC3E}">
        <p14:creationId xmlns:p14="http://schemas.microsoft.com/office/powerpoint/2010/main" val="10292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Appendice dati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problema che si pongono le teorie della crescita:</a:t>
            </a:r>
          </a:p>
          <a:p>
            <a:r>
              <a:rPr lang="it-IT" dirty="0" smtClean="0"/>
              <a:t>Alte propensioni al risparmio sono sempre accompagnate da alti saggi di sviluppo</a:t>
            </a:r>
          </a:p>
          <a:p>
            <a:r>
              <a:rPr lang="it-IT" dirty="0" smtClean="0"/>
              <a:t>I dati che seguono si riferiscono ai tassi di risparmio (investimento) e ai tassi di accumulazione nei soliti paesi negli ultimi 50 anni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49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442723"/>
            <a:ext cx="7772400" cy="1143000"/>
          </a:xfrm>
        </p:spPr>
        <p:txBody>
          <a:bodyPr>
            <a:normAutofit/>
          </a:bodyPr>
          <a:lstStyle/>
          <a:p>
            <a:r>
              <a:rPr lang="it-IT" sz="3600" dirty="0" smtClean="0"/>
              <a:t>Tassi di investimento</a:t>
            </a:r>
            <a:endParaRPr lang="it-IT" sz="36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020741"/>
              </p:ext>
            </p:extLst>
          </p:nvPr>
        </p:nvGraphicFramePr>
        <p:xfrm>
          <a:off x="1547664" y="3819454"/>
          <a:ext cx="5832646" cy="2409896"/>
        </p:xfrm>
        <a:graphic>
          <a:graphicData uri="http://schemas.openxmlformats.org/drawingml/2006/table">
            <a:tbl>
              <a:tblPr/>
              <a:tblGrid>
                <a:gridCol w="1272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2419">
                <a:tc grid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latin typeface="Arial"/>
                          <a:ea typeface="Times New Roman"/>
                          <a:cs typeface="Times New Roman"/>
                        </a:rPr>
                        <a:t>I/X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>
                          <a:latin typeface="Arial"/>
                          <a:ea typeface="Times New Roman"/>
                          <a:cs typeface="Times New Roman"/>
                        </a:rPr>
                        <a:t>Country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1960-69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1970-79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1980-89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1990-99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2000-09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Germany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25.08%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22.46%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21.95%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21.95%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18.86%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Spain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22.68%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24.06%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23.67%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23.67%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27.53%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France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22.10%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22.42%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18.44%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18.44%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20.20%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Italy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23.72%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21.27%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19.53%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19.53%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21.02%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83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United Kingdom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15.56%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15.81%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15.98%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15.98%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17.81%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83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United States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14.84%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15.22%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16.83%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16.83%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18.90%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6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Japan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23.63%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29.08%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27.99%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latin typeface="Arial"/>
                          <a:ea typeface="Times New Roman"/>
                          <a:cs typeface="Times New Roman"/>
                        </a:rPr>
                        <a:t>27.99%</a:t>
                      </a:r>
                      <a:endParaRPr lang="it-IT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latin typeface="Arial"/>
                          <a:ea typeface="Times New Roman"/>
                          <a:cs typeface="Times New Roman"/>
                        </a:rPr>
                        <a:t>23.12%</a:t>
                      </a:r>
                      <a:endParaRPr lang="it-IT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426" marR="642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042067376"/>
              </p:ext>
            </p:extLst>
          </p:nvPr>
        </p:nvGraphicFramePr>
        <p:xfrm>
          <a:off x="2078890" y="1087756"/>
          <a:ext cx="4572000" cy="2771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24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7501" y="582382"/>
            <a:ext cx="7772400" cy="1143000"/>
          </a:xfrm>
        </p:spPr>
        <p:txBody>
          <a:bodyPr/>
          <a:lstStyle/>
          <a:p>
            <a:r>
              <a:rPr lang="it-IT" dirty="0" smtClean="0"/>
              <a:t>Tassi di accumulazione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467767"/>
              </p:ext>
            </p:extLst>
          </p:nvPr>
        </p:nvGraphicFramePr>
        <p:xfrm>
          <a:off x="1547664" y="4090558"/>
          <a:ext cx="6312024" cy="2057400"/>
        </p:xfrm>
        <a:graphic>
          <a:graphicData uri="http://schemas.openxmlformats.org/drawingml/2006/table">
            <a:tbl>
              <a:tblPr/>
              <a:tblGrid>
                <a:gridCol w="1232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1450">
                <a:tc grid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Arial"/>
                          <a:ea typeface="Times New Roman"/>
                          <a:cs typeface="Times New Roman"/>
                        </a:rPr>
                        <a:t>I/K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Country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1960-69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1970-79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1980-89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1990-99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2000-10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Germany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8.14%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7.20%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6.02%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7.22%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6.11%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Spain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9.30%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10.15%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7.48%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8.24%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8.40%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France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7.83%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8.04%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6.28%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6.07%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6.42%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Italy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8.22%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7.69%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6.79%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6.77%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6.79%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United Kingdom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5.28%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5.40%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5.23%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6.07%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6.97%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United States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5.41%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5.95%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6.28%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7.21%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7.77%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Japan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9.68%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12.30%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9.50%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Arial"/>
                          <a:ea typeface="Times New Roman"/>
                          <a:cs typeface="Times New Roman"/>
                        </a:rPr>
                        <a:t>9.12%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Arial"/>
                          <a:ea typeface="Times New Roman"/>
                          <a:cs typeface="Times New Roman"/>
                        </a:rPr>
                        <a:t>6.73%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2267744" y="1412776"/>
          <a:ext cx="457200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51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Il problema nel modello con la funzione di </a:t>
            </a:r>
            <a:r>
              <a:rPr lang="it-IT" sz="3200" dirty="0" err="1" smtClean="0"/>
              <a:t>Leontief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Abbiamo:</a:t>
            </a:r>
          </a:p>
          <a:p>
            <a:r>
              <a:rPr lang="it-IT" sz="2400" i="1" dirty="0" smtClean="0"/>
              <a:t>w=x-</a:t>
            </a:r>
            <a:r>
              <a:rPr lang="it-IT" sz="2400" i="1" dirty="0" err="1" smtClean="0"/>
              <a:t>rk</a:t>
            </a:r>
            <a:endParaRPr lang="it-IT" sz="2400" dirty="0" smtClean="0"/>
          </a:p>
          <a:p>
            <a:r>
              <a:rPr lang="it-IT" sz="2400" dirty="0" smtClean="0"/>
              <a:t>c=</a:t>
            </a:r>
            <a:r>
              <a:rPr lang="it-IT" sz="2400" i="1" dirty="0" smtClean="0"/>
              <a:t>x-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i="1" dirty="0" err="1" smtClean="0">
                <a:sym typeface="Symbol"/>
              </a:rPr>
              <a:t>k</a:t>
            </a:r>
            <a:r>
              <a:rPr lang="it-IT" sz="2400" dirty="0" smtClean="0">
                <a:sym typeface="Symbol"/>
              </a:rPr>
              <a:t> </a:t>
            </a:r>
          </a:p>
          <a:p>
            <a:r>
              <a:rPr lang="it-IT" sz="2400" dirty="0" smtClean="0">
                <a:sym typeface="Symbol"/>
              </a:rPr>
              <a:t>Due equazioni per 4 variabili (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i="1" dirty="0" smtClean="0"/>
              <a:t>, r</a:t>
            </a:r>
            <a:r>
              <a:rPr lang="it-IT" sz="2400" dirty="0" smtClean="0"/>
              <a:t>, </a:t>
            </a:r>
            <a:r>
              <a:rPr lang="it-IT" sz="2400" i="1" dirty="0" smtClean="0"/>
              <a:t>c </a:t>
            </a:r>
            <a:r>
              <a:rPr lang="it-IT" sz="2400" dirty="0" smtClean="0"/>
              <a:t>e </a:t>
            </a:r>
            <a:r>
              <a:rPr lang="it-IT" sz="2400" i="1" dirty="0" smtClean="0"/>
              <a:t>w</a:t>
            </a:r>
            <a:r>
              <a:rPr lang="it-IT" sz="2400" dirty="0" smtClean="0"/>
              <a:t>)</a:t>
            </a:r>
            <a:endParaRPr lang="it-IT" sz="2400" dirty="0" smtClean="0">
              <a:sym typeface="Symbol"/>
            </a:endParaRPr>
          </a:p>
          <a:p>
            <a:r>
              <a:rPr lang="it-IT" sz="2400" dirty="0" smtClean="0">
                <a:sym typeface="Symbol"/>
              </a:rPr>
              <a:t>Occorrono altre due equazioni per chiudere il modello</a:t>
            </a:r>
          </a:p>
          <a:p>
            <a:r>
              <a:rPr lang="it-IT" sz="2400" dirty="0" smtClean="0">
                <a:sym typeface="Symbol"/>
              </a:rPr>
              <a:t>Se per esempio riusciamo a determinare  il salario reale (</a:t>
            </a:r>
            <a:r>
              <a:rPr lang="it-IT" sz="2400" i="1" dirty="0" smtClean="0">
                <a:sym typeface="Symbol"/>
              </a:rPr>
              <a:t>w</a:t>
            </a:r>
            <a:r>
              <a:rPr lang="it-IT" sz="2400" dirty="0" smtClean="0">
                <a:sym typeface="Symbol"/>
              </a:rPr>
              <a:t>) e il consumo sociale per lavoratore (</a:t>
            </a:r>
            <a:r>
              <a:rPr lang="it-IT" sz="2400" i="1" dirty="0" smtClean="0">
                <a:sym typeface="Symbol"/>
              </a:rPr>
              <a:t>c</a:t>
            </a:r>
            <a:r>
              <a:rPr lang="it-IT" sz="2400" dirty="0" smtClean="0">
                <a:sym typeface="Symbol"/>
              </a:rPr>
              <a:t>) possiamo anche determinare il saggio di profitto </a:t>
            </a:r>
            <a:r>
              <a:rPr lang="it-IT" sz="2400" i="1" dirty="0">
                <a:sym typeface="Symbol"/>
              </a:rPr>
              <a:t>r</a:t>
            </a:r>
            <a:r>
              <a:rPr lang="it-IT" sz="2400" dirty="0" smtClean="0">
                <a:sym typeface="Symbol"/>
              </a:rPr>
              <a:t> e il tasso di crescita dello stock di capitale 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dirty="0" smtClean="0">
                <a:sym typeface="Symbol"/>
              </a:rPr>
              <a:t>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120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funzione di produzione di </a:t>
            </a:r>
            <a:r>
              <a:rPr lang="it-IT" dirty="0" err="1" smtClean="0"/>
              <a:t>Cobb</a:t>
            </a:r>
            <a:r>
              <a:rPr lang="it-IT" dirty="0" smtClean="0"/>
              <a:t> Douglas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031976"/>
          </a:xfrm>
        </p:spPr>
        <p:txBody>
          <a:bodyPr/>
          <a:lstStyle/>
          <a:p>
            <a:r>
              <a:rPr lang="it-IT" sz="2800" dirty="0" smtClean="0"/>
              <a:t>Sappiamo che </a:t>
            </a:r>
          </a:p>
          <a:p>
            <a:r>
              <a:rPr lang="it-IT" sz="2800" i="1" dirty="0" err="1" smtClean="0"/>
              <a:t>x=Ak</a:t>
            </a:r>
            <a:r>
              <a:rPr lang="it-IT" sz="2800" baseline="30000" dirty="0" smtClean="0">
                <a:sym typeface="Symbol"/>
              </a:rPr>
              <a:t></a:t>
            </a:r>
          </a:p>
          <a:p>
            <a:r>
              <a:rPr lang="it-IT" sz="2800" dirty="0" smtClean="0">
                <a:sym typeface="Symbol"/>
              </a:rPr>
              <a:t>Per la massimizzazione del saggio di profitto </a:t>
            </a:r>
            <a:r>
              <a:rPr lang="it-IT" sz="2800" i="1" dirty="0" err="1" smtClean="0">
                <a:sym typeface="Symbol"/>
              </a:rPr>
              <a:t>PM</a:t>
            </a:r>
            <a:r>
              <a:rPr lang="it-IT" sz="2800" i="1" baseline="-25000" dirty="0" err="1" smtClean="0">
                <a:sym typeface="Symbol"/>
              </a:rPr>
              <a:t>N</a:t>
            </a:r>
            <a:r>
              <a:rPr lang="it-IT" sz="2800" i="1" dirty="0" err="1" smtClean="0">
                <a:sym typeface="Symbol"/>
              </a:rPr>
              <a:t>=w</a:t>
            </a:r>
            <a:endParaRPr lang="it-IT" sz="2800" i="1" dirty="0" smtClean="0">
              <a:sym typeface="Symbol"/>
            </a:endParaRPr>
          </a:p>
          <a:p>
            <a:r>
              <a:rPr lang="it-IT" sz="2800" i="1" dirty="0" err="1" smtClean="0">
                <a:sym typeface="Symbol"/>
              </a:rPr>
              <a:t>w=</a:t>
            </a:r>
            <a:r>
              <a:rPr lang="it-IT" sz="2800" dirty="0" smtClean="0">
                <a:sym typeface="Symbol"/>
              </a:rPr>
              <a:t>(1-)</a:t>
            </a:r>
            <a:r>
              <a:rPr lang="it-IT" sz="2800" i="1" dirty="0" err="1" smtClean="0">
                <a:sym typeface="Symbol"/>
              </a:rPr>
              <a:t>Ak</a:t>
            </a:r>
            <a:r>
              <a:rPr lang="it-IT" sz="2800" baseline="30000" dirty="0" smtClean="0">
                <a:sym typeface="Symbol"/>
              </a:rPr>
              <a:t></a:t>
            </a:r>
          </a:p>
          <a:p>
            <a:r>
              <a:rPr lang="it-IT" sz="2800" dirty="0" smtClean="0">
                <a:sym typeface="Symbol"/>
              </a:rPr>
              <a:t>ovvero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3563888" y="4149080"/>
          <a:ext cx="2088232" cy="1108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zione" r:id="rId3" imgW="1028254" imgH="545863" progId="Equation.3">
                  <p:embed/>
                </p:oleObj>
              </mc:Choice>
              <mc:Fallback>
                <p:oleObj name="Equazione" r:id="rId3" imgW="1028254" imgH="54586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149080"/>
                        <a:ext cx="2088232" cy="11085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899592" y="537321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4 equazioni per 6 variabili: </a:t>
            </a:r>
            <a:r>
              <a:rPr lang="it-IT" dirty="0" smtClean="0">
                <a:sym typeface="Symbol"/>
              </a:rPr>
              <a:t>(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i="1" dirty="0" smtClean="0"/>
              <a:t>, r</a:t>
            </a:r>
            <a:r>
              <a:rPr lang="it-IT" dirty="0" smtClean="0"/>
              <a:t>, </a:t>
            </a:r>
            <a:r>
              <a:rPr lang="it-IT" i="1" dirty="0" smtClean="0"/>
              <a:t>c,</a:t>
            </a:r>
            <a:r>
              <a:rPr lang="it-IT" dirty="0" smtClean="0"/>
              <a:t> </a:t>
            </a:r>
            <a:r>
              <a:rPr lang="it-IT" i="1" dirty="0" smtClean="0"/>
              <a:t>w, x </a:t>
            </a:r>
            <a:r>
              <a:rPr lang="it-IT" dirty="0" smtClean="0"/>
              <a:t>e </a:t>
            </a:r>
            <a:r>
              <a:rPr lang="it-IT" i="1" dirty="0" smtClean="0"/>
              <a:t>k</a:t>
            </a:r>
            <a:r>
              <a:rPr lang="it-IT" dirty="0" smtClean="0"/>
              <a:t>)</a:t>
            </a:r>
          </a:p>
          <a:p>
            <a:r>
              <a:rPr lang="it-IT" dirty="0" smtClean="0"/>
              <a:t>Anche in questo caso mancano 2 equazioni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102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domanda e l’offerta di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981200"/>
            <a:ext cx="7702624" cy="2023864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Una relazione ulteriore è ricercata nel mercato del lavoro (determina il salario)</a:t>
            </a:r>
          </a:p>
          <a:p>
            <a:r>
              <a:rPr lang="it-IT" sz="2800" dirty="0" smtClean="0"/>
              <a:t>Uguaglianza tra domanda e offerta di lavoro</a:t>
            </a:r>
          </a:p>
          <a:p>
            <a:r>
              <a:rPr lang="it-IT" sz="2800" dirty="0" smtClean="0"/>
              <a:t>Domanda di lavoro con la funzione di </a:t>
            </a:r>
            <a:r>
              <a:rPr lang="it-IT" sz="2800" dirty="0" err="1" smtClean="0"/>
              <a:t>Leontief</a:t>
            </a:r>
            <a:r>
              <a:rPr lang="it-IT" sz="2800" dirty="0" smtClean="0"/>
              <a:t>: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2743200" y="3908425"/>
          <a:ext cx="28702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zione" r:id="rId3" imgW="1397000" imgH="419100" progId="Equation.3">
                  <p:embed/>
                </p:oleObj>
              </mc:Choice>
              <mc:Fallback>
                <p:oleObj name="Equazione" r:id="rId3" imgW="13970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08425"/>
                        <a:ext cx="287020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971600" y="4797152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Domanda di lavoro </a:t>
            </a:r>
            <a:r>
              <a:rPr lang="it-IT" dirty="0" smtClean="0">
                <a:sym typeface="Symbol"/>
              </a:rPr>
              <a:t> ammontare di capitale disponibile (dato) e dal coefficiente </a:t>
            </a:r>
            <a:r>
              <a:rPr lang="it-IT" i="1" dirty="0" smtClean="0">
                <a:sym typeface="Symbol"/>
              </a:rPr>
              <a:t>k</a:t>
            </a:r>
            <a:r>
              <a:rPr lang="it-IT" dirty="0" smtClean="0">
                <a:sym typeface="Symbol"/>
              </a:rPr>
              <a:t> (intensità di capitale) determinato dall’unica tecnica conosciuta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9112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domanda di lavoro con la funzione di </a:t>
            </a:r>
            <a:r>
              <a:rPr lang="it-IT" dirty="0" err="1" smtClean="0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653136"/>
            <a:ext cx="7772400" cy="1459797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 smtClean="0"/>
              <a:t>La domanda di lavoro dipende dalla tecnica e dal capitale disponibile</a:t>
            </a:r>
          </a:p>
          <a:p>
            <a:r>
              <a:rPr lang="it-IT" sz="2800" dirty="0" smtClean="0"/>
              <a:t>È una </a:t>
            </a:r>
            <a:r>
              <a:rPr lang="it-IT" sz="2800" b="1" dirty="0" smtClean="0"/>
              <a:t>retta verticale </a:t>
            </a:r>
            <a:r>
              <a:rPr lang="it-IT" sz="2800" dirty="0" smtClean="0"/>
              <a:t>fino a quando </a:t>
            </a:r>
            <a:r>
              <a:rPr lang="it-IT" sz="2800" i="1" dirty="0" err="1" smtClean="0"/>
              <a:t>w=x</a:t>
            </a:r>
            <a:r>
              <a:rPr lang="it-IT" sz="2800" i="1" dirty="0" smtClean="0"/>
              <a:t>. </a:t>
            </a:r>
            <a:r>
              <a:rPr lang="it-IT" sz="2800" dirty="0" smtClean="0"/>
              <a:t>Da questo punto in poi </a:t>
            </a:r>
            <a:r>
              <a:rPr lang="it-IT" sz="2800" i="1" dirty="0" smtClean="0"/>
              <a:t>N</a:t>
            </a:r>
            <a:r>
              <a:rPr lang="it-IT" sz="2800" i="1" baseline="30000" dirty="0" smtClean="0"/>
              <a:t>d</a:t>
            </a:r>
            <a:r>
              <a:rPr lang="it-IT" sz="2800" dirty="0" smtClean="0"/>
              <a:t>=0 (</a:t>
            </a:r>
            <a:r>
              <a:rPr lang="it-IT" sz="2800" i="1" dirty="0"/>
              <a:t>r</a:t>
            </a:r>
            <a:r>
              <a:rPr lang="it-IT" sz="2800" i="1" dirty="0" smtClean="0"/>
              <a:t>=</a:t>
            </a:r>
            <a:r>
              <a:rPr lang="it-IT" sz="2800" dirty="0" smtClean="0"/>
              <a:t>0)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  <p:cxnSp>
        <p:nvCxnSpPr>
          <p:cNvPr id="48130" name="AutoShape 2"/>
          <p:cNvCxnSpPr>
            <a:cxnSpLocks noChangeShapeType="1"/>
          </p:cNvCxnSpPr>
          <p:nvPr/>
        </p:nvCxnSpPr>
        <p:spPr bwMode="auto">
          <a:xfrm flipV="1">
            <a:off x="2555776" y="2106538"/>
            <a:ext cx="0" cy="2114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8131" name="AutoShape 3"/>
          <p:cNvCxnSpPr>
            <a:cxnSpLocks noChangeShapeType="1"/>
          </p:cNvCxnSpPr>
          <p:nvPr/>
        </p:nvCxnSpPr>
        <p:spPr bwMode="auto">
          <a:xfrm>
            <a:off x="2555776" y="4221088"/>
            <a:ext cx="37052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8132" name="Freeform 4"/>
          <p:cNvSpPr>
            <a:spLocks/>
          </p:cNvSpPr>
          <p:nvPr/>
        </p:nvSpPr>
        <p:spPr bwMode="auto">
          <a:xfrm>
            <a:off x="2555776" y="2954263"/>
            <a:ext cx="1685925" cy="1266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05" y="0"/>
              </a:cxn>
              <a:cxn ang="0">
                <a:pos x="2505" y="1996"/>
              </a:cxn>
              <a:cxn ang="0">
                <a:pos x="2655" y="1996"/>
              </a:cxn>
            </a:cxnLst>
            <a:rect l="0" t="0" r="r" b="b"/>
            <a:pathLst>
              <a:path w="2655" h="1996">
                <a:moveTo>
                  <a:pt x="0" y="0"/>
                </a:moveTo>
                <a:lnTo>
                  <a:pt x="2505" y="0"/>
                </a:lnTo>
                <a:lnTo>
                  <a:pt x="2505" y="1996"/>
                </a:lnTo>
                <a:lnTo>
                  <a:pt x="2655" y="1996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955701" y="1801738"/>
            <a:ext cx="476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w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2012851" y="2820913"/>
            <a:ext cx="4762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3803551" y="4278238"/>
            <a:ext cx="733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K/k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021289" y="4278238"/>
            <a:ext cx="4746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146451" y="2954263"/>
            <a:ext cx="19240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Domanda di lavoro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703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domanda di lavoro con la funzione di </a:t>
            </a:r>
            <a:r>
              <a:rPr lang="it-IT" sz="3600" dirty="0" err="1" smtClean="0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221088"/>
            <a:ext cx="7772400" cy="1900312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Spettro infinito di tecniche tra cui scegliere</a:t>
            </a:r>
          </a:p>
          <a:p>
            <a:r>
              <a:rPr lang="it-IT" sz="2400" dirty="0" smtClean="0"/>
              <a:t>Domanda di lavoro </a:t>
            </a:r>
            <a:r>
              <a:rPr lang="it-IT" sz="2400" dirty="0" smtClean="0">
                <a:sym typeface="Symbol"/>
              </a:rPr>
              <a:t> tecnica che massimizza il saggio di profitto e capitale accumulato in passato</a:t>
            </a:r>
          </a:p>
          <a:p>
            <a:r>
              <a:rPr lang="it-IT" sz="2400" dirty="0" smtClean="0">
                <a:sym typeface="Symbol"/>
              </a:rPr>
              <a:t>Poiché </a:t>
            </a:r>
            <a:r>
              <a:rPr lang="it-IT" sz="2400" i="1" dirty="0" err="1" smtClean="0">
                <a:sym typeface="Symbol"/>
              </a:rPr>
              <a:t>PM</a:t>
            </a:r>
            <a:r>
              <a:rPr lang="it-IT" sz="2400" i="1" baseline="-25000" dirty="0" err="1" smtClean="0">
                <a:sym typeface="Symbol"/>
              </a:rPr>
              <a:t>N</a:t>
            </a:r>
            <a:r>
              <a:rPr lang="it-IT" sz="2400" i="1" dirty="0" err="1" smtClean="0">
                <a:sym typeface="Symbol"/>
              </a:rPr>
              <a:t>=w</a:t>
            </a:r>
            <a:r>
              <a:rPr lang="it-IT" sz="2400" dirty="0" smtClean="0">
                <a:sym typeface="Symbol"/>
              </a:rPr>
              <a:t> e la produttività del lavoro è decrescente, se il salario cade conviene assumere più lavoratori a parità di stock di capitale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658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66577" name="Group 17"/>
          <p:cNvGrpSpPr>
            <a:grpSpLocks noChangeAspect="1"/>
          </p:cNvGrpSpPr>
          <p:nvPr/>
        </p:nvGrpSpPr>
        <p:grpSpPr bwMode="auto">
          <a:xfrm>
            <a:off x="683568" y="1556792"/>
            <a:ext cx="6119813" cy="2790825"/>
            <a:chOff x="2362" y="4831"/>
            <a:chExt cx="7200" cy="3283"/>
          </a:xfrm>
        </p:grpSpPr>
        <p:sp>
          <p:nvSpPr>
            <p:cNvPr id="66584" name="AutoShape 24"/>
            <p:cNvSpPr>
              <a:spLocks noChangeAspect="1" noChangeArrowheads="1" noTextEdit="1"/>
            </p:cNvSpPr>
            <p:nvPr/>
          </p:nvSpPr>
          <p:spPr bwMode="auto">
            <a:xfrm>
              <a:off x="2362" y="4831"/>
              <a:ext cx="7200" cy="328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3" name="AutoShape 23"/>
            <p:cNvSpPr>
              <a:spLocks noChangeShapeType="1"/>
            </p:cNvSpPr>
            <p:nvPr/>
          </p:nvSpPr>
          <p:spPr bwMode="auto">
            <a:xfrm flipV="1">
              <a:off x="3398" y="5178"/>
              <a:ext cx="0" cy="252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2" name="AutoShape 22"/>
            <p:cNvSpPr>
              <a:spLocks noChangeShapeType="1"/>
            </p:cNvSpPr>
            <p:nvPr/>
          </p:nvSpPr>
          <p:spPr bwMode="auto">
            <a:xfrm>
              <a:off x="3398" y="7699"/>
              <a:ext cx="4023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1" name="AutoShape 21"/>
            <p:cNvSpPr>
              <a:spLocks noChangeShapeType="1"/>
            </p:cNvSpPr>
            <p:nvPr/>
          </p:nvSpPr>
          <p:spPr bwMode="auto">
            <a:xfrm>
              <a:off x="3824" y="5795"/>
              <a:ext cx="2476" cy="155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580" name="Text Box 20"/>
            <p:cNvSpPr txBox="1">
              <a:spLocks noChangeArrowheads="1"/>
            </p:cNvSpPr>
            <p:nvPr/>
          </p:nvSpPr>
          <p:spPr bwMode="auto">
            <a:xfrm>
              <a:off x="2580" y="5178"/>
              <a:ext cx="706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6579" name="Text Box 19"/>
            <p:cNvSpPr txBox="1">
              <a:spLocks noChangeArrowheads="1"/>
            </p:cNvSpPr>
            <p:nvPr/>
          </p:nvSpPr>
          <p:spPr bwMode="auto">
            <a:xfrm>
              <a:off x="7540" y="7470"/>
              <a:ext cx="706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6578" name="Text Box 18"/>
            <p:cNvSpPr txBox="1">
              <a:spLocks noChangeArrowheads="1"/>
            </p:cNvSpPr>
            <p:nvPr/>
          </p:nvSpPr>
          <p:spPr bwMode="auto">
            <a:xfrm>
              <a:off x="5157" y="6159"/>
              <a:ext cx="2034" cy="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Domanda di lavoro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659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6589" name="Object 29"/>
          <p:cNvGraphicFramePr>
            <a:graphicFrameLocks noChangeAspect="1"/>
          </p:cNvGraphicFramePr>
          <p:nvPr/>
        </p:nvGraphicFramePr>
        <p:xfrm>
          <a:off x="5868144" y="3284984"/>
          <a:ext cx="261029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zione" r:id="rId3" imgW="1384300" imgH="419100" progId="Equation.3">
                  <p:embed/>
                </p:oleObj>
              </mc:Choice>
              <mc:Fallback>
                <p:oleObj name="Equazione" r:id="rId3" imgW="1384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284984"/>
                        <a:ext cx="261029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7327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71270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La teoria </a:t>
            </a:r>
            <a:r>
              <a:rPr lang="it-IT" sz="3600" dirty="0" err="1" smtClean="0"/>
              <a:t>malthusaina</a:t>
            </a:r>
            <a:r>
              <a:rPr lang="it-IT" sz="3600" dirty="0" smtClean="0"/>
              <a:t> della popolazione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65854"/>
            <a:ext cx="8229600" cy="4525963"/>
          </a:xfrm>
        </p:spPr>
        <p:txBody>
          <a:bodyPr/>
          <a:lstStyle/>
          <a:p>
            <a:r>
              <a:rPr lang="it-IT" dirty="0" smtClean="0"/>
              <a:t>Economisti classici: </a:t>
            </a:r>
            <a:r>
              <a:rPr lang="it-IT" dirty="0" err="1" smtClean="0"/>
              <a:t>Malthus</a:t>
            </a:r>
            <a:r>
              <a:rPr lang="it-IT" dirty="0" smtClean="0"/>
              <a:t> e Ricardo</a:t>
            </a:r>
          </a:p>
          <a:p>
            <a:r>
              <a:rPr lang="it-IT" dirty="0" smtClean="0"/>
              <a:t>L’offerta di lavoro è proporzionale alla popolazione</a:t>
            </a:r>
          </a:p>
          <a:p>
            <a:r>
              <a:rPr lang="it-IT" dirty="0" smtClean="0"/>
              <a:t>La popolazione è funzione del saggio di salario</a:t>
            </a:r>
          </a:p>
          <a:p>
            <a:r>
              <a:rPr lang="it-IT" dirty="0" smtClean="0"/>
              <a:t>Livello di sussistenza del salario </a:t>
            </a:r>
            <a:r>
              <a:rPr lang="it-IT" dirty="0" smtClean="0">
                <a:sym typeface="Symbol"/>
              </a:rPr>
              <a:t> livello al quale la popolazione rimane costante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50669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D21984-744D-47F4-AACC-64B733D14620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0c2cf549-3f5d-4cb1-9f2c-5f5e1f2fabd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5AFA59-CDC6-40DD-8CFE-F5D1B3D0C7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BEC975-D10E-4358-8C23-F1A40C4967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59</TotalTime>
  <Words>1989</Words>
  <Application>Microsoft Office PowerPoint</Application>
  <PresentationFormat>Presentazione su schermo (4:3)</PresentationFormat>
  <Paragraphs>338</Paragraphs>
  <Slides>34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2" baseType="lpstr">
      <vt:lpstr>Arial</vt:lpstr>
      <vt:lpstr>Arial Italic</vt:lpstr>
      <vt:lpstr>Calibri</vt:lpstr>
      <vt:lpstr>Garamond</vt:lpstr>
      <vt:lpstr>Symbol</vt:lpstr>
      <vt:lpstr>Times New Roman</vt:lpstr>
      <vt:lpstr>Slide__UNIMC_DipECONOMIA_DIRITTO</vt:lpstr>
      <vt:lpstr>Equazione</vt:lpstr>
      <vt:lpstr>Il mercato del lavoro</vt:lpstr>
      <vt:lpstr>Verso un modello di crescita</vt:lpstr>
      <vt:lpstr>Il modello della produzione</vt:lpstr>
      <vt:lpstr>Il problema nel modello con la funzione di Leontief</vt:lpstr>
      <vt:lpstr>La funzione di produzione di Cobb Douglas</vt:lpstr>
      <vt:lpstr>La domanda e l’offerta di lavoro</vt:lpstr>
      <vt:lpstr>La domanda di lavoro con la funzione di Leontief</vt:lpstr>
      <vt:lpstr>La domanda di lavoro con la funzione di Cobb-Douglas</vt:lpstr>
      <vt:lpstr>La teoria malthusaina della popolazione</vt:lpstr>
      <vt:lpstr>L’equilibrio demografico secondo Malthus</vt:lpstr>
      <vt:lpstr>Il salario di equilibrio</vt:lpstr>
      <vt:lpstr>La critica di Marx</vt:lpstr>
      <vt:lpstr>La teoria del salario di sussistenza secondo Marx</vt:lpstr>
      <vt:lpstr>Il modello del salario convenzionale</vt:lpstr>
      <vt:lpstr>L’equilibrio del mercato del lavoro con la funzione di Leontief</vt:lpstr>
      <vt:lpstr>L’equilibrio del mercato del lavoro con la funzione di Cobb Douglas</vt:lpstr>
      <vt:lpstr>Il modello neoclassico</vt:lpstr>
      <vt:lpstr>La piena occupazione</vt:lpstr>
      <vt:lpstr>Il modello neoclassico con la funzione di Leontief</vt:lpstr>
      <vt:lpstr>Il modello neoclassico con la funzione di Cobb-Douglas</vt:lpstr>
      <vt:lpstr>Il meccanismo di equilibrio neoclassico</vt:lpstr>
      <vt:lpstr>Il sentiero di equilibrio neoclassico</vt:lpstr>
      <vt:lpstr>Conclusioni</vt:lpstr>
      <vt:lpstr>Modelli di consumo e risparmio</vt:lpstr>
      <vt:lpstr>Il risparmio e l’investimento per i classici</vt:lpstr>
      <vt:lpstr>Equazioni di comportamento</vt:lpstr>
      <vt:lpstr>La chiusura del modello</vt:lpstr>
      <vt:lpstr>L’equazione di Cambridge</vt:lpstr>
      <vt:lpstr>Crescita del capitale</vt:lpstr>
      <vt:lpstr>Il risparmio nei modelli neoclassici</vt:lpstr>
      <vt:lpstr>La determinazione del punto sulla curva consumo-crescita</vt:lpstr>
      <vt:lpstr>Appendice dati</vt:lpstr>
      <vt:lpstr>Tassi di investimento</vt:lpstr>
      <vt:lpstr>Tassi di accumulazione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mercato del lavoro</dc:title>
  <dc:creator>Stefano Perri</dc:creator>
  <cp:lastModifiedBy>stefano.perri@unimc.it</cp:lastModifiedBy>
  <cp:revision>9</cp:revision>
  <cp:lastPrinted>2016-11-28T09:28:20Z</cp:lastPrinted>
  <dcterms:created xsi:type="dcterms:W3CDTF">2016-11-17T11:04:21Z</dcterms:created>
  <dcterms:modified xsi:type="dcterms:W3CDTF">2022-11-10T10:23:49Z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