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5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inistrator\Documenti\CD\Lavori%20miei\lavori%20miei\crisi\dibattio%20noise%20fromamerika\ameco\datieelaborazioni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Produttività del lavoro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prodlavgraf!$A$51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prodlavgraf!$C$51:$BB$51</c:f>
              <c:numCache>
                <c:formatCode>General</c:formatCode>
                <c:ptCount val="52"/>
                <c:pt idx="0">
                  <c:v>22.92111999999997</c:v>
                </c:pt>
                <c:pt idx="1">
                  <c:v>23.652930000000001</c:v>
                </c:pt>
                <c:pt idx="2">
                  <c:v>24.67023</c:v>
                </c:pt>
                <c:pt idx="3">
                  <c:v>25.303970000000021</c:v>
                </c:pt>
                <c:pt idx="4">
                  <c:v>26.966219999999975</c:v>
                </c:pt>
                <c:pt idx="5">
                  <c:v>28.249739999999957</c:v>
                </c:pt>
                <c:pt idx="6">
                  <c:v>29.127189999999999</c:v>
                </c:pt>
                <c:pt idx="7">
                  <c:v>30.015499999999989</c:v>
                </c:pt>
                <c:pt idx="8">
                  <c:v>31.625330000000002</c:v>
                </c:pt>
                <c:pt idx="9">
                  <c:v>33.463850000000001</c:v>
                </c:pt>
                <c:pt idx="10">
                  <c:v>34.709970000000013</c:v>
                </c:pt>
                <c:pt idx="11">
                  <c:v>35.635170000000059</c:v>
                </c:pt>
                <c:pt idx="12">
                  <c:v>36.964170000000003</c:v>
                </c:pt>
                <c:pt idx="13">
                  <c:v>38.268460000000012</c:v>
                </c:pt>
                <c:pt idx="14">
                  <c:v>38.977609999999999</c:v>
                </c:pt>
                <c:pt idx="15">
                  <c:v>39.634920000000001</c:v>
                </c:pt>
                <c:pt idx="16">
                  <c:v>41.770010000000013</c:v>
                </c:pt>
                <c:pt idx="17">
                  <c:v>43.070930000000011</c:v>
                </c:pt>
                <c:pt idx="18">
                  <c:v>43.932390000000012</c:v>
                </c:pt>
                <c:pt idx="19">
                  <c:v>44.888750000000002</c:v>
                </c:pt>
                <c:pt idx="20">
                  <c:v>44.770760000000003</c:v>
                </c:pt>
                <c:pt idx="21">
                  <c:v>44.953609999999998</c:v>
                </c:pt>
                <c:pt idx="22">
                  <c:v>45.124580000000002</c:v>
                </c:pt>
                <c:pt idx="23">
                  <c:v>46.255220000000001</c:v>
                </c:pt>
                <c:pt idx="24">
                  <c:v>47.153960000000005</c:v>
                </c:pt>
                <c:pt idx="25">
                  <c:v>47.584040000000002</c:v>
                </c:pt>
                <c:pt idx="26">
                  <c:v>47.755660000000006</c:v>
                </c:pt>
                <c:pt idx="27">
                  <c:v>47.758230000000012</c:v>
                </c:pt>
                <c:pt idx="28">
                  <c:v>48.833829999999999</c:v>
                </c:pt>
                <c:pt idx="29">
                  <c:v>49.802140000000001</c:v>
                </c:pt>
                <c:pt idx="30">
                  <c:v>50.817819999999998</c:v>
                </c:pt>
                <c:pt idx="31">
                  <c:v>49.930300000000003</c:v>
                </c:pt>
                <c:pt idx="32">
                  <c:v>52.248890000000003</c:v>
                </c:pt>
                <c:pt idx="33">
                  <c:v>52.79225000000006</c:v>
                </c:pt>
                <c:pt idx="34">
                  <c:v>54.584060000000001</c:v>
                </c:pt>
                <c:pt idx="35">
                  <c:v>56.04806</c:v>
                </c:pt>
                <c:pt idx="36">
                  <c:v>57.310989999999997</c:v>
                </c:pt>
                <c:pt idx="37">
                  <c:v>59.162410000000044</c:v>
                </c:pt>
                <c:pt idx="38">
                  <c:v>60.268870000000042</c:v>
                </c:pt>
                <c:pt idx="39">
                  <c:v>61.145720000000011</c:v>
                </c:pt>
                <c:pt idx="40">
                  <c:v>62.548200000000001</c:v>
                </c:pt>
                <c:pt idx="41">
                  <c:v>63.407910000000001</c:v>
                </c:pt>
                <c:pt idx="42">
                  <c:v>64.074439999999981</c:v>
                </c:pt>
                <c:pt idx="43">
                  <c:v>65.042699999999996</c:v>
                </c:pt>
                <c:pt idx="44">
                  <c:v>66.117920000000026</c:v>
                </c:pt>
                <c:pt idx="45">
                  <c:v>66.989109999999997</c:v>
                </c:pt>
                <c:pt idx="46">
                  <c:v>68.95908</c:v>
                </c:pt>
                <c:pt idx="47">
                  <c:v>69.605299999999986</c:v>
                </c:pt>
                <c:pt idx="48">
                  <c:v>69.518590000000003</c:v>
                </c:pt>
                <c:pt idx="49">
                  <c:v>66.080129999999997</c:v>
                </c:pt>
                <c:pt idx="50">
                  <c:v>67.133299999999991</c:v>
                </c:pt>
                <c:pt idx="51">
                  <c:v>68.306989999999999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A7-471D-BACD-6ED0CB909ED3}"/>
            </c:ext>
          </c:extLst>
        </c:ser>
        <c:ser>
          <c:idx val="1"/>
          <c:order val="1"/>
          <c:tx>
            <c:strRef>
              <c:f>prodlavgraf!$A$52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prodlavgraf!$C$52:$BB$52</c:f>
              <c:numCache>
                <c:formatCode>General</c:formatCode>
                <c:ptCount val="52"/>
                <c:pt idx="0">
                  <c:v>18.368880000000001</c:v>
                </c:pt>
                <c:pt idx="1">
                  <c:v>19.305309999999974</c:v>
                </c:pt>
                <c:pt idx="2">
                  <c:v>20.652760000000001</c:v>
                </c:pt>
                <c:pt idx="3">
                  <c:v>21.804539999999989</c:v>
                </c:pt>
                <c:pt idx="4">
                  <c:v>22.991109999999974</c:v>
                </c:pt>
                <c:pt idx="5">
                  <c:v>24.067129999999974</c:v>
                </c:pt>
                <c:pt idx="6">
                  <c:v>25.182439999999971</c:v>
                </c:pt>
                <c:pt idx="7">
                  <c:v>26.394069999999999</c:v>
                </c:pt>
                <c:pt idx="8">
                  <c:v>27.68641999999997</c:v>
                </c:pt>
                <c:pt idx="9">
                  <c:v>29.290089999999989</c:v>
                </c:pt>
                <c:pt idx="10">
                  <c:v>30.72927</c:v>
                </c:pt>
                <c:pt idx="11">
                  <c:v>32.238280000000003</c:v>
                </c:pt>
                <c:pt idx="12">
                  <c:v>33.578940000000003</c:v>
                </c:pt>
                <c:pt idx="13">
                  <c:v>35.332730000000012</c:v>
                </c:pt>
                <c:pt idx="14">
                  <c:v>36.582090000000001</c:v>
                </c:pt>
                <c:pt idx="15">
                  <c:v>36.519590000000001</c:v>
                </c:pt>
                <c:pt idx="16">
                  <c:v>37.865350000000042</c:v>
                </c:pt>
                <c:pt idx="17">
                  <c:v>38.92783</c:v>
                </c:pt>
                <c:pt idx="18">
                  <c:v>40.19277000000006</c:v>
                </c:pt>
                <c:pt idx="19">
                  <c:v>41.420870000000001</c:v>
                </c:pt>
                <c:pt idx="20">
                  <c:v>41.996340000000011</c:v>
                </c:pt>
                <c:pt idx="21">
                  <c:v>42.559060000000002</c:v>
                </c:pt>
                <c:pt idx="22">
                  <c:v>43.556550000000001</c:v>
                </c:pt>
                <c:pt idx="23">
                  <c:v>44.253770000000003</c:v>
                </c:pt>
                <c:pt idx="24">
                  <c:v>45.222040000000042</c:v>
                </c:pt>
                <c:pt idx="25">
                  <c:v>46.24389</c:v>
                </c:pt>
                <c:pt idx="26">
                  <c:v>47.212890000000002</c:v>
                </c:pt>
                <c:pt idx="27">
                  <c:v>48.0246</c:v>
                </c:pt>
                <c:pt idx="28">
                  <c:v>49.696980000000003</c:v>
                </c:pt>
                <c:pt idx="29">
                  <c:v>50.83005</c:v>
                </c:pt>
                <c:pt idx="30">
                  <c:v>51.670010000000012</c:v>
                </c:pt>
                <c:pt idx="31">
                  <c:v>52.225000000000044</c:v>
                </c:pt>
                <c:pt idx="32">
                  <c:v>53.330629999999999</c:v>
                </c:pt>
                <c:pt idx="33">
                  <c:v>53.800889999999995</c:v>
                </c:pt>
                <c:pt idx="34">
                  <c:v>55.071480000000001</c:v>
                </c:pt>
                <c:pt idx="35">
                  <c:v>55.935730000000042</c:v>
                </c:pt>
                <c:pt idx="36">
                  <c:v>56.623910000000059</c:v>
                </c:pt>
                <c:pt idx="37">
                  <c:v>57.738690000000013</c:v>
                </c:pt>
                <c:pt idx="38">
                  <c:v>59.000510000000013</c:v>
                </c:pt>
                <c:pt idx="39">
                  <c:v>59.77835000000006</c:v>
                </c:pt>
                <c:pt idx="40">
                  <c:v>60.391370000000002</c:v>
                </c:pt>
                <c:pt idx="41">
                  <c:v>60.243980000000001</c:v>
                </c:pt>
                <c:pt idx="42">
                  <c:v>60.346889999999995</c:v>
                </c:pt>
                <c:pt idx="43">
                  <c:v>60.948530000000012</c:v>
                </c:pt>
                <c:pt idx="44">
                  <c:v>62.380310000000001</c:v>
                </c:pt>
                <c:pt idx="45">
                  <c:v>63.187540000000006</c:v>
                </c:pt>
                <c:pt idx="46">
                  <c:v>63.926840000000006</c:v>
                </c:pt>
                <c:pt idx="47">
                  <c:v>64.414779999999993</c:v>
                </c:pt>
                <c:pt idx="48">
                  <c:v>64.335879999999989</c:v>
                </c:pt>
                <c:pt idx="49">
                  <c:v>63.720480000000002</c:v>
                </c:pt>
                <c:pt idx="50">
                  <c:v>64.992850000000004</c:v>
                </c:pt>
                <c:pt idx="51">
                  <c:v>65.756399999999999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A7-471D-BACD-6ED0CB909ED3}"/>
            </c:ext>
          </c:extLst>
        </c:ser>
        <c:ser>
          <c:idx val="2"/>
          <c:order val="2"/>
          <c:tx>
            <c:strRef>
              <c:f>prodlavgraf!$A$53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prodlavgraf!$C$53:$BB$53</c:f>
              <c:numCache>
                <c:formatCode>General</c:formatCode>
                <c:ptCount val="52"/>
                <c:pt idx="0">
                  <c:v>15.18439</c:v>
                </c:pt>
                <c:pt idx="1">
                  <c:v>16.39751</c:v>
                </c:pt>
                <c:pt idx="2">
                  <c:v>17.600460000000005</c:v>
                </c:pt>
                <c:pt idx="3">
                  <c:v>18.88165</c:v>
                </c:pt>
                <c:pt idx="4">
                  <c:v>19.496390000000002</c:v>
                </c:pt>
                <c:pt idx="5">
                  <c:v>20.481569999999973</c:v>
                </c:pt>
                <c:pt idx="6">
                  <c:v>22.057469999999999</c:v>
                </c:pt>
                <c:pt idx="7">
                  <c:v>23.36346</c:v>
                </c:pt>
                <c:pt idx="8">
                  <c:v>24.934629999999974</c:v>
                </c:pt>
                <c:pt idx="9">
                  <c:v>26.33543999999997</c:v>
                </c:pt>
                <c:pt idx="10">
                  <c:v>27.691120000000005</c:v>
                </c:pt>
                <c:pt idx="11">
                  <c:v>28.224719999999973</c:v>
                </c:pt>
                <c:pt idx="12">
                  <c:v>29.43131</c:v>
                </c:pt>
                <c:pt idx="13">
                  <c:v>30.863959999999999</c:v>
                </c:pt>
                <c:pt idx="14">
                  <c:v>31.925769999999975</c:v>
                </c:pt>
                <c:pt idx="15">
                  <c:v>31.223689999999973</c:v>
                </c:pt>
                <c:pt idx="16">
                  <c:v>32.938380000000002</c:v>
                </c:pt>
                <c:pt idx="17">
                  <c:v>33.443489999999997</c:v>
                </c:pt>
                <c:pt idx="18">
                  <c:v>34.342440000000003</c:v>
                </c:pt>
                <c:pt idx="19">
                  <c:v>35.841639999999998</c:v>
                </c:pt>
                <c:pt idx="20">
                  <c:v>36.364249999999998</c:v>
                </c:pt>
                <c:pt idx="21">
                  <c:v>36.675240000000002</c:v>
                </c:pt>
                <c:pt idx="22">
                  <c:v>36.623050000000013</c:v>
                </c:pt>
                <c:pt idx="23">
                  <c:v>36.810289999999995</c:v>
                </c:pt>
                <c:pt idx="24">
                  <c:v>37.849229999999999</c:v>
                </c:pt>
                <c:pt idx="25">
                  <c:v>38.562140000000049</c:v>
                </c:pt>
                <c:pt idx="26">
                  <c:v>39.325930000000042</c:v>
                </c:pt>
                <c:pt idx="27">
                  <c:v>40.372700000000002</c:v>
                </c:pt>
                <c:pt idx="28">
                  <c:v>41.626560000000012</c:v>
                </c:pt>
                <c:pt idx="29">
                  <c:v>42.894480000000001</c:v>
                </c:pt>
                <c:pt idx="30">
                  <c:v>43.346820000000001</c:v>
                </c:pt>
                <c:pt idx="31">
                  <c:v>43.661830000000002</c:v>
                </c:pt>
                <c:pt idx="32">
                  <c:v>44.352580000000003</c:v>
                </c:pt>
                <c:pt idx="33">
                  <c:v>45.390330000000013</c:v>
                </c:pt>
                <c:pt idx="34">
                  <c:v>46.863820000000004</c:v>
                </c:pt>
                <c:pt idx="35">
                  <c:v>48.205140000000043</c:v>
                </c:pt>
                <c:pt idx="36">
                  <c:v>48.569460000000007</c:v>
                </c:pt>
                <c:pt idx="37">
                  <c:v>49.265920000000044</c:v>
                </c:pt>
                <c:pt idx="38">
                  <c:v>49.499540000000003</c:v>
                </c:pt>
                <c:pt idx="39">
                  <c:v>49.952210000000001</c:v>
                </c:pt>
                <c:pt idx="40">
                  <c:v>50.873140000000006</c:v>
                </c:pt>
                <c:pt idx="41">
                  <c:v>50.893180000000001</c:v>
                </c:pt>
                <c:pt idx="42">
                  <c:v>50.481079999999999</c:v>
                </c:pt>
                <c:pt idx="43">
                  <c:v>50.159310000000012</c:v>
                </c:pt>
                <c:pt idx="44">
                  <c:v>50.739390000000043</c:v>
                </c:pt>
                <c:pt idx="45">
                  <c:v>50.991420000000005</c:v>
                </c:pt>
                <c:pt idx="46">
                  <c:v>51.238120000000045</c:v>
                </c:pt>
                <c:pt idx="47">
                  <c:v>51.507210000000001</c:v>
                </c:pt>
                <c:pt idx="48">
                  <c:v>50.885869999999997</c:v>
                </c:pt>
                <c:pt idx="49">
                  <c:v>49.668690000000012</c:v>
                </c:pt>
                <c:pt idx="50">
                  <c:v>50.444920000000003</c:v>
                </c:pt>
                <c:pt idx="51">
                  <c:v>50.972170000000013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A7-471D-BACD-6ED0CB909ED3}"/>
            </c:ext>
          </c:extLst>
        </c:ser>
        <c:ser>
          <c:idx val="3"/>
          <c:order val="3"/>
          <c:tx>
            <c:strRef>
              <c:f>prodlavgraf!$A$54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CC3399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prodlavgraf!$C$54:$BB$54</c:f>
              <c:numCache>
                <c:formatCode>General</c:formatCode>
                <c:ptCount val="52"/>
                <c:pt idx="0">
                  <c:v>25.113195226078744</c:v>
                </c:pt>
                <c:pt idx="1">
                  <c:v>25.350070059952944</c:v>
                </c:pt>
                <c:pt idx="2">
                  <c:v>25.406068799858261</c:v>
                </c:pt>
                <c:pt idx="3">
                  <c:v>26.451176252465206</c:v>
                </c:pt>
                <c:pt idx="4">
                  <c:v>27.568607890686764</c:v>
                </c:pt>
                <c:pt idx="5">
                  <c:v>27.899284305586097</c:v>
                </c:pt>
                <c:pt idx="6">
                  <c:v>28.257459662202741</c:v>
                </c:pt>
                <c:pt idx="7">
                  <c:v>29.381372256258636</c:v>
                </c:pt>
                <c:pt idx="8">
                  <c:v>30.782768204922863</c:v>
                </c:pt>
                <c:pt idx="9">
                  <c:v>31.37512756818127</c:v>
                </c:pt>
                <c:pt idx="10">
                  <c:v>32.205641548997654</c:v>
                </c:pt>
                <c:pt idx="11">
                  <c:v>33.173190828873295</c:v>
                </c:pt>
                <c:pt idx="12">
                  <c:v>34.431644784553292</c:v>
                </c:pt>
                <c:pt idx="13">
                  <c:v>36.229232228234693</c:v>
                </c:pt>
                <c:pt idx="14">
                  <c:v>35.535605879129363</c:v>
                </c:pt>
                <c:pt idx="15">
                  <c:v>35.340258385044244</c:v>
                </c:pt>
                <c:pt idx="16">
                  <c:v>36.582124375285076</c:v>
                </c:pt>
                <c:pt idx="17">
                  <c:v>37.40640351251399</c:v>
                </c:pt>
                <c:pt idx="18">
                  <c:v>38.188384158246841</c:v>
                </c:pt>
                <c:pt idx="19">
                  <c:v>38.618670403197441</c:v>
                </c:pt>
                <c:pt idx="20">
                  <c:v>38.168793623395807</c:v>
                </c:pt>
                <c:pt idx="21">
                  <c:v>38.904505166716383</c:v>
                </c:pt>
                <c:pt idx="22">
                  <c:v>40.446726543041748</c:v>
                </c:pt>
                <c:pt idx="23">
                  <c:v>42.132661064058098</c:v>
                </c:pt>
                <c:pt idx="24">
                  <c:v>42.40888104246585</c:v>
                </c:pt>
                <c:pt idx="25">
                  <c:v>43.466376144832161</c:v>
                </c:pt>
                <c:pt idx="26">
                  <c:v>45.154656935935343</c:v>
                </c:pt>
                <c:pt idx="27">
                  <c:v>46.002530033897862</c:v>
                </c:pt>
                <c:pt idx="28">
                  <c:v>46.343461125750153</c:v>
                </c:pt>
                <c:pt idx="29">
                  <c:v>46.291859591322371</c:v>
                </c:pt>
                <c:pt idx="30">
                  <c:v>46.505288131811156</c:v>
                </c:pt>
                <c:pt idx="31">
                  <c:v>47.278129809443492</c:v>
                </c:pt>
                <c:pt idx="32">
                  <c:v>48.275130521528325</c:v>
                </c:pt>
                <c:pt idx="33">
                  <c:v>49.770229606318857</c:v>
                </c:pt>
                <c:pt idx="34">
                  <c:v>51.491440216053739</c:v>
                </c:pt>
                <c:pt idx="35">
                  <c:v>52.419742796294493</c:v>
                </c:pt>
                <c:pt idx="36">
                  <c:v>53.43134616836042</c:v>
                </c:pt>
                <c:pt idx="37">
                  <c:v>54.226600467941424</c:v>
                </c:pt>
                <c:pt idx="38">
                  <c:v>55.61418131581447</c:v>
                </c:pt>
                <c:pt idx="39">
                  <c:v>56.755321767151557</c:v>
                </c:pt>
                <c:pt idx="40">
                  <c:v>58.29949563396881</c:v>
                </c:pt>
                <c:pt idx="41">
                  <c:v>59.245108108906365</c:v>
                </c:pt>
                <c:pt idx="42">
                  <c:v>60.028204463491704</c:v>
                </c:pt>
                <c:pt idx="43">
                  <c:v>61.131542073708985</c:v>
                </c:pt>
                <c:pt idx="44">
                  <c:v>62.272731747495413</c:v>
                </c:pt>
                <c:pt idx="45">
                  <c:v>62.982552282445013</c:v>
                </c:pt>
                <c:pt idx="46">
                  <c:v>64.216969275347296</c:v>
                </c:pt>
                <c:pt idx="47">
                  <c:v>65.416487551642547</c:v>
                </c:pt>
                <c:pt idx="48">
                  <c:v>65.296712924830757</c:v>
                </c:pt>
                <c:pt idx="49">
                  <c:v>63.078142279130681</c:v>
                </c:pt>
                <c:pt idx="50">
                  <c:v>64.011498364173931</c:v>
                </c:pt>
                <c:pt idx="51">
                  <c:v>64.943591073016592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1A7-471D-BACD-6ED0CB909ED3}"/>
            </c:ext>
          </c:extLst>
        </c:ser>
        <c:ser>
          <c:idx val="4"/>
          <c:order val="4"/>
          <c:tx>
            <c:strRef>
              <c:f>prodlavgraf!$A$55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FF9900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prodlavgraf!$C$55:$BB$55</c:f>
              <c:numCache>
                <c:formatCode>General</c:formatCode>
                <c:ptCount val="52"/>
                <c:pt idx="0">
                  <c:v>41.167945882095637</c:v>
                </c:pt>
                <c:pt idx="1">
                  <c:v>42.287397427277384</c:v>
                </c:pt>
                <c:pt idx="2">
                  <c:v>43.943924565808324</c:v>
                </c:pt>
                <c:pt idx="3">
                  <c:v>45.467874531865554</c:v>
                </c:pt>
                <c:pt idx="4">
                  <c:v>47.275438955493257</c:v>
                </c:pt>
                <c:pt idx="5">
                  <c:v>48.727053430386967</c:v>
                </c:pt>
                <c:pt idx="6">
                  <c:v>49.722340417469219</c:v>
                </c:pt>
                <c:pt idx="7">
                  <c:v>49.720976209732861</c:v>
                </c:pt>
                <c:pt idx="8">
                  <c:v>50.895959671420819</c:v>
                </c:pt>
                <c:pt idx="9">
                  <c:v>51.164318821844219</c:v>
                </c:pt>
                <c:pt idx="10">
                  <c:v>51.658010443768106</c:v>
                </c:pt>
                <c:pt idx="11">
                  <c:v>53.673573239008157</c:v>
                </c:pt>
                <c:pt idx="12">
                  <c:v>55.275337181265307</c:v>
                </c:pt>
                <c:pt idx="13">
                  <c:v>56.124556497147594</c:v>
                </c:pt>
                <c:pt idx="14">
                  <c:v>54.964611801696087</c:v>
                </c:pt>
                <c:pt idx="15">
                  <c:v>56.036716676789993</c:v>
                </c:pt>
                <c:pt idx="16">
                  <c:v>57.461534214005219</c:v>
                </c:pt>
                <c:pt idx="17">
                  <c:v>58.105797558068154</c:v>
                </c:pt>
                <c:pt idx="18">
                  <c:v>58.416252261499125</c:v>
                </c:pt>
                <c:pt idx="19">
                  <c:v>58.313990816499988</c:v>
                </c:pt>
                <c:pt idx="20">
                  <c:v>58.046573619037396</c:v>
                </c:pt>
                <c:pt idx="21">
                  <c:v>58.971528118378586</c:v>
                </c:pt>
                <c:pt idx="22">
                  <c:v>58.779477984826983</c:v>
                </c:pt>
                <c:pt idx="23">
                  <c:v>60.887492921818975</c:v>
                </c:pt>
                <c:pt idx="24">
                  <c:v>62.266544537593127</c:v>
                </c:pt>
                <c:pt idx="25">
                  <c:v>63.31004435840547</c:v>
                </c:pt>
                <c:pt idx="26">
                  <c:v>64.386003661706795</c:v>
                </c:pt>
                <c:pt idx="27">
                  <c:v>64.542562740022063</c:v>
                </c:pt>
                <c:pt idx="28">
                  <c:v>65.272381397836355</c:v>
                </c:pt>
                <c:pt idx="29">
                  <c:v>65.936956279307608</c:v>
                </c:pt>
                <c:pt idx="30">
                  <c:v>66.435704131492258</c:v>
                </c:pt>
                <c:pt idx="31">
                  <c:v>67.024749543369353</c:v>
                </c:pt>
                <c:pt idx="32">
                  <c:v>69.394551614150103</c:v>
                </c:pt>
                <c:pt idx="33">
                  <c:v>69.94795439215342</c:v>
                </c:pt>
                <c:pt idx="34">
                  <c:v>70.999098107107628</c:v>
                </c:pt>
                <c:pt idx="35">
                  <c:v>71.024823167278967</c:v>
                </c:pt>
                <c:pt idx="36">
                  <c:v>72.373418303986426</c:v>
                </c:pt>
                <c:pt idx="37">
                  <c:v>73.853150616113012</c:v>
                </c:pt>
                <c:pt idx="38">
                  <c:v>75.71783853193925</c:v>
                </c:pt>
                <c:pt idx="39">
                  <c:v>77.811735001564458</c:v>
                </c:pt>
                <c:pt idx="40">
                  <c:v>79.424012005028075</c:v>
                </c:pt>
                <c:pt idx="41">
                  <c:v>80.092354698342376</c:v>
                </c:pt>
                <c:pt idx="42">
                  <c:v>82.452477390422018</c:v>
                </c:pt>
                <c:pt idx="43">
                  <c:v>84.639269910666044</c:v>
                </c:pt>
                <c:pt idx="44">
                  <c:v>86.856746277932388</c:v>
                </c:pt>
                <c:pt idx="45">
                  <c:v>88.326474399992208</c:v>
                </c:pt>
                <c:pt idx="46">
                  <c:v>88.841192144328843</c:v>
                </c:pt>
                <c:pt idx="47">
                  <c:v>89.727255896138317</c:v>
                </c:pt>
                <c:pt idx="48">
                  <c:v>90.525263286679603</c:v>
                </c:pt>
                <c:pt idx="49">
                  <c:v>91.777411101835952</c:v>
                </c:pt>
                <c:pt idx="50">
                  <c:v>94.680769976169586</c:v>
                </c:pt>
                <c:pt idx="51">
                  <c:v>96.477117580631713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1A7-471D-BACD-6ED0CB909ED3}"/>
            </c:ext>
          </c:extLst>
        </c:ser>
        <c:ser>
          <c:idx val="5"/>
          <c:order val="5"/>
          <c:tx>
            <c:strRef>
              <c:f>prodlavgraf!$A$56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prodlavgraf!$C$50:$BB$50</c:f>
              <c:numCache>
                <c:formatCode>General</c:formatCode>
                <c:ptCount val="5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</c:numCache>
            </c:numRef>
          </c:cat>
          <c:val>
            <c:numRef>
              <c:f>prodlavgraf!$C$56:$BB$56</c:f>
              <c:numCache>
                <c:formatCode>General</c:formatCode>
                <c:ptCount val="52"/>
                <c:pt idx="0">
                  <c:v>14.875013571276357</c:v>
                </c:pt>
                <c:pt idx="1">
                  <c:v>16.408839223602339</c:v>
                </c:pt>
                <c:pt idx="2">
                  <c:v>17.592596315850827</c:v>
                </c:pt>
                <c:pt idx="3">
                  <c:v>18.976092437481633</c:v>
                </c:pt>
                <c:pt idx="4">
                  <c:v>20.826742049242622</c:v>
                </c:pt>
                <c:pt idx="5">
                  <c:v>21.659284562522366</c:v>
                </c:pt>
                <c:pt idx="6">
                  <c:v>23.399162400929683</c:v>
                </c:pt>
                <c:pt idx="7">
                  <c:v>25.501373212110003</c:v>
                </c:pt>
                <c:pt idx="8">
                  <c:v>28.070476140690907</c:v>
                </c:pt>
                <c:pt idx="9">
                  <c:v>31.188843807677898</c:v>
                </c:pt>
                <c:pt idx="10">
                  <c:v>34.031171713841097</c:v>
                </c:pt>
                <c:pt idx="11">
                  <c:v>35.275999549634676</c:v>
                </c:pt>
                <c:pt idx="12">
                  <c:v>38.046188582434951</c:v>
                </c:pt>
                <c:pt idx="13">
                  <c:v>40.194089357304513</c:v>
                </c:pt>
                <c:pt idx="14">
                  <c:v>39.869363899198575</c:v>
                </c:pt>
                <c:pt idx="15">
                  <c:v>41.203209255007295</c:v>
                </c:pt>
                <c:pt idx="16">
                  <c:v>42.493405364976908</c:v>
                </c:pt>
                <c:pt idx="17">
                  <c:v>43.833091396011852</c:v>
                </c:pt>
                <c:pt idx="18">
                  <c:v>45.698277352656149</c:v>
                </c:pt>
                <c:pt idx="19">
                  <c:v>47.713742576009203</c:v>
                </c:pt>
                <c:pt idx="20">
                  <c:v>48.72106302299678</c:v>
                </c:pt>
                <c:pt idx="21">
                  <c:v>50.372224925307705</c:v>
                </c:pt>
                <c:pt idx="22">
                  <c:v>51.651031215946098</c:v>
                </c:pt>
                <c:pt idx="23">
                  <c:v>52.438205455049896</c:v>
                </c:pt>
                <c:pt idx="24">
                  <c:v>54.593082871239751</c:v>
                </c:pt>
                <c:pt idx="25">
                  <c:v>57.737708444751895</c:v>
                </c:pt>
                <c:pt idx="26">
                  <c:v>59.070317306493699</c:v>
                </c:pt>
                <c:pt idx="27">
                  <c:v>61.253925617342219</c:v>
                </c:pt>
                <c:pt idx="28">
                  <c:v>64.878300835990458</c:v>
                </c:pt>
                <c:pt idx="29">
                  <c:v>67.369625271928257</c:v>
                </c:pt>
                <c:pt idx="30">
                  <c:v>69.95624017339064</c:v>
                </c:pt>
                <c:pt idx="31">
                  <c:v>70.841218077342319</c:v>
                </c:pt>
                <c:pt idx="32">
                  <c:v>70.624479767740169</c:v>
                </c:pt>
                <c:pt idx="33">
                  <c:v>70.478543309461259</c:v>
                </c:pt>
                <c:pt idx="34">
                  <c:v>71.007189760622794</c:v>
                </c:pt>
                <c:pt idx="35">
                  <c:v>72.112816512322567</c:v>
                </c:pt>
                <c:pt idx="36">
                  <c:v>73.959324371599578</c:v>
                </c:pt>
                <c:pt idx="37">
                  <c:v>74.596179132805489</c:v>
                </c:pt>
                <c:pt idx="38">
                  <c:v>73.939178565827731</c:v>
                </c:pt>
                <c:pt idx="39">
                  <c:v>74.864920562795803</c:v>
                </c:pt>
                <c:pt idx="40">
                  <c:v>77.487635059331623</c:v>
                </c:pt>
                <c:pt idx="41">
                  <c:v>78.222685544479589</c:v>
                </c:pt>
                <c:pt idx="42">
                  <c:v>79.67534491147488</c:v>
                </c:pt>
                <c:pt idx="43">
                  <c:v>81.066099152750141</c:v>
                </c:pt>
                <c:pt idx="44">
                  <c:v>83.111561923220762</c:v>
                </c:pt>
                <c:pt idx="45">
                  <c:v>84.398269712530208</c:v>
                </c:pt>
                <c:pt idx="46">
                  <c:v>85.743937157953454</c:v>
                </c:pt>
                <c:pt idx="47">
                  <c:v>87.444377872586642</c:v>
                </c:pt>
                <c:pt idx="48">
                  <c:v>86.703677715361081</c:v>
                </c:pt>
                <c:pt idx="49">
                  <c:v>83.545299915154402</c:v>
                </c:pt>
                <c:pt idx="50">
                  <c:v>86.140399377530699</c:v>
                </c:pt>
                <c:pt idx="51">
                  <c:v>87.583076316815749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1A7-471D-BACD-6ED0CB909ED3}"/>
            </c:ext>
          </c:extLst>
        </c:ser>
        <c:ser>
          <c:idx val="6"/>
          <c:order val="6"/>
          <c:tx>
            <c:strRef>
              <c:f>prodlavgraf!$A$57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val>
            <c:numRef>
              <c:f>prodlavgraf!$C$57:$BB$57</c:f>
              <c:numCache>
                <c:formatCode>General</c:formatCode>
                <c:ptCount val="52"/>
                <c:pt idx="0">
                  <c:v>10.37466</c:v>
                </c:pt>
                <c:pt idx="1">
                  <c:v>11.57912</c:v>
                </c:pt>
                <c:pt idx="2">
                  <c:v>12.54987</c:v>
                </c:pt>
                <c:pt idx="3">
                  <c:v>13.579270000000001</c:v>
                </c:pt>
                <c:pt idx="4">
                  <c:v>14.345090000000004</c:v>
                </c:pt>
                <c:pt idx="5">
                  <c:v>15.16681</c:v>
                </c:pt>
                <c:pt idx="6">
                  <c:v>16.18751</c:v>
                </c:pt>
                <c:pt idx="7">
                  <c:v>16.75536</c:v>
                </c:pt>
                <c:pt idx="8">
                  <c:v>17.71172</c:v>
                </c:pt>
                <c:pt idx="9">
                  <c:v>19.126470000000001</c:v>
                </c:pt>
                <c:pt idx="10">
                  <c:v>19.80733</c:v>
                </c:pt>
                <c:pt idx="11">
                  <c:v>20.620360000000005</c:v>
                </c:pt>
                <c:pt idx="12">
                  <c:v>22.232749999999957</c:v>
                </c:pt>
                <c:pt idx="13">
                  <c:v>23.49701</c:v>
                </c:pt>
                <c:pt idx="14">
                  <c:v>24.64462</c:v>
                </c:pt>
                <c:pt idx="15">
                  <c:v>25.188179999999978</c:v>
                </c:pt>
                <c:pt idx="16">
                  <c:v>26.30151</c:v>
                </c:pt>
                <c:pt idx="17">
                  <c:v>27.23742</c:v>
                </c:pt>
                <c:pt idx="18">
                  <c:v>28.124820000000021</c:v>
                </c:pt>
                <c:pt idx="19">
                  <c:v>28.619960000000034</c:v>
                </c:pt>
                <c:pt idx="20">
                  <c:v>29.901759999999989</c:v>
                </c:pt>
                <c:pt idx="21">
                  <c:v>30.62283</c:v>
                </c:pt>
                <c:pt idx="22">
                  <c:v>31.290310000000002</c:v>
                </c:pt>
                <c:pt idx="23">
                  <c:v>31.968539999999955</c:v>
                </c:pt>
                <c:pt idx="24">
                  <c:v>33.312280000000001</c:v>
                </c:pt>
                <c:pt idx="25">
                  <c:v>34.460190000000011</c:v>
                </c:pt>
                <c:pt idx="26">
                  <c:v>34.786820000000006</c:v>
                </c:pt>
                <c:pt idx="27">
                  <c:v>35.046560000000007</c:v>
                </c:pt>
                <c:pt idx="28">
                  <c:v>35.591340000000002</c:v>
                </c:pt>
                <c:pt idx="29">
                  <c:v>36.016260000000003</c:v>
                </c:pt>
                <c:pt idx="30">
                  <c:v>36.02026</c:v>
                </c:pt>
                <c:pt idx="31">
                  <c:v>36.519449999999999</c:v>
                </c:pt>
                <c:pt idx="32">
                  <c:v>37.406780000000005</c:v>
                </c:pt>
                <c:pt idx="33">
                  <c:v>38.131450000000001</c:v>
                </c:pt>
                <c:pt idx="34">
                  <c:v>39.235470000000042</c:v>
                </c:pt>
                <c:pt idx="35">
                  <c:v>39.586320000000001</c:v>
                </c:pt>
                <c:pt idx="36">
                  <c:v>39.981239999999993</c:v>
                </c:pt>
                <c:pt idx="37">
                  <c:v>40.114479999999993</c:v>
                </c:pt>
                <c:pt idx="38">
                  <c:v>40.172600000000003</c:v>
                </c:pt>
                <c:pt idx="39">
                  <c:v>40.210570000000011</c:v>
                </c:pt>
                <c:pt idx="40">
                  <c:v>40.222340000000059</c:v>
                </c:pt>
                <c:pt idx="41">
                  <c:v>40.385580000000004</c:v>
                </c:pt>
                <c:pt idx="42">
                  <c:v>40.542370000000012</c:v>
                </c:pt>
                <c:pt idx="43">
                  <c:v>40.811199999999999</c:v>
                </c:pt>
                <c:pt idx="44">
                  <c:v>41.04007</c:v>
                </c:pt>
                <c:pt idx="45">
                  <c:v>41.185640000000006</c:v>
                </c:pt>
                <c:pt idx="46">
                  <c:v>41.470170000000003</c:v>
                </c:pt>
                <c:pt idx="47">
                  <c:v>41.76728</c:v>
                </c:pt>
                <c:pt idx="48">
                  <c:v>42.386120000000005</c:v>
                </c:pt>
                <c:pt idx="49">
                  <c:v>43.776150000000044</c:v>
                </c:pt>
                <c:pt idx="50">
                  <c:v>44.69877000000006</c:v>
                </c:pt>
                <c:pt idx="51">
                  <c:v>45.083860000000001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1A7-471D-BACD-6ED0CB909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435136"/>
        <c:axId val="142866048"/>
      </c:lineChart>
      <c:catAx>
        <c:axId val="12943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2866048"/>
        <c:crosses val="autoZero"/>
        <c:auto val="1"/>
        <c:lblAlgn val="ctr"/>
        <c:lblOffset val="100"/>
        <c:noMultiLvlLbl val="0"/>
      </c:catAx>
      <c:valAx>
        <c:axId val="1428660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29435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10/11/2022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62414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10/11/2022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739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  <p:sp>
        <p:nvSpPr>
          <p:cNvPr id="4096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88B011C-5A34-41F3-8987-59313D0AE756}" type="slidenum">
              <a:rPr lang="it-IT" altLang="it-IT" sz="1200" smtClean="0"/>
              <a:pPr eaLnBrk="1" hangingPunct="1"/>
              <a:t>18</a:t>
            </a:fld>
            <a:endParaRPr lang="it-IT" altLang="it-IT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0182-1DF5-4DBA-AF0E-C0F67F232B26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E7B491D-1BA5-435A-9102-CAE61F983307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656FACC-67A8-42CB-BE3F-C48554185149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2F463D5-E938-4F2F-A595-2ACE298C4612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44C0-16DD-47DB-993F-01A2034D495F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85A7C4AF-E334-4EF1-9150-278E024BE135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D2C5470-28C0-4B8E-850D-FD167A2A3C9A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D93BEF-981E-4ED1-B8D7-129B401A6B2D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BFB9AC7-A76B-44B6-B8DC-301ED5AD6D9B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EF323D-A064-40F2-A24E-8834730918B0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822331A4-4235-4260-ABE3-761DAE3C745F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DE97C-5003-43D0-99C3-88B534E1B118}" type="datetime1">
              <a:rPr lang="it-IT" smtClean="0"/>
              <a:t>10/11/2022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8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Il modello classico dello sviluppo</a:t>
            </a:r>
            <a:endParaRPr lang="it-IT" dirty="0"/>
          </a:p>
        </p:txBody>
      </p:sp>
      <p:sp>
        <p:nvSpPr>
          <p:cNvPr id="2051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it-IT" altLang="it-IT" dirty="0" smtClean="0"/>
              <a:t>Il modello del salario convenzionale</a:t>
            </a:r>
          </a:p>
          <a:p>
            <a:r>
              <a:rPr lang="it-IT" altLang="it-IT" dirty="0" smtClean="0"/>
              <a:t>Il modello della quota dei salari convenzionali</a:t>
            </a:r>
          </a:p>
          <a:p>
            <a:endParaRPr lang="it-IT" altLang="it-IT" dirty="0" smtClean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222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Soluzione matematica</a:t>
            </a:r>
            <a:endParaRPr lang="it-IT" dirty="0"/>
          </a:p>
        </p:txBody>
      </p:sp>
      <p:sp>
        <p:nvSpPr>
          <p:cNvPr id="11267" name="Segnaposto contenuto 2"/>
          <p:cNvSpPr>
            <a:spLocks noGrp="1"/>
          </p:cNvSpPr>
          <p:nvPr>
            <p:ph idx="1"/>
          </p:nvPr>
        </p:nvSpPr>
        <p:spPr>
          <a:xfrm>
            <a:off x="622536" y="1655275"/>
            <a:ext cx="7772400" cy="1187450"/>
          </a:xfrm>
        </p:spPr>
        <p:txBody>
          <a:bodyPr/>
          <a:lstStyle/>
          <a:p>
            <a:r>
              <a:rPr lang="it-IT" altLang="it-IT" dirty="0" smtClean="0"/>
              <a:t>Variano solo </a:t>
            </a:r>
            <a:r>
              <a:rPr lang="it-IT" altLang="it-IT" i="1" dirty="0" smtClean="0"/>
              <a:t>x </a:t>
            </a:r>
            <a:r>
              <a:rPr lang="it-IT" altLang="it-IT" dirty="0" smtClean="0"/>
              <a:t>e </a:t>
            </a:r>
            <a:r>
              <a:rPr lang="it-IT" altLang="it-IT" i="1" dirty="0" smtClean="0"/>
              <a:t>k </a:t>
            </a:r>
            <a:r>
              <a:rPr lang="it-IT" altLang="it-IT" dirty="0" smtClean="0"/>
              <a:t>(per ipotesi </a:t>
            </a:r>
            <a:r>
              <a:rPr lang="it-IT" altLang="it-IT" dirty="0" smtClean="0">
                <a:sym typeface="Symbol" pitchFamily="18" charset="2"/>
              </a:rPr>
              <a:t>=</a:t>
            </a:r>
            <a:r>
              <a:rPr lang="it-IT" altLang="it-IT" i="1" dirty="0" smtClean="0">
                <a:sym typeface="Symbol" pitchFamily="18" charset="2"/>
              </a:rPr>
              <a:t>x/k</a:t>
            </a:r>
            <a:r>
              <a:rPr lang="it-IT" altLang="it-IT" dirty="0" smtClean="0">
                <a:sym typeface="Symbol" pitchFamily="18" charset="2"/>
              </a:rPr>
              <a:t> costante)</a:t>
            </a:r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10E527-5C13-4738-BEC0-59340B009BD3}" type="slidenum">
              <a:rPr lang="it-IT" altLang="it-IT" sz="1400" smtClean="0"/>
              <a:pPr eaLnBrk="1" hangingPunct="1"/>
              <a:t>10</a:t>
            </a:fld>
            <a:endParaRPr lang="it-IT" altLang="it-IT" sz="1400" smtClean="0"/>
          </a:p>
        </p:txBody>
      </p:sp>
      <p:graphicFrame>
        <p:nvGraphicFramePr>
          <p:cNvPr id="112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779998"/>
              </p:ext>
            </p:extLst>
          </p:nvPr>
        </p:nvGraphicFramePr>
        <p:xfrm>
          <a:off x="1292225" y="2873375"/>
          <a:ext cx="178593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6" name="Equazione" r:id="rId3" imgW="736560" imgH="393480" progId="Equation.3">
                  <p:embed/>
                </p:oleObj>
              </mc:Choice>
              <mc:Fallback>
                <p:oleObj name="Equazione" r:id="rId3" imgW="736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2873375"/>
                        <a:ext cx="178593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CasellaDiTesto 5"/>
          <p:cNvSpPr txBox="1">
            <a:spLocks noChangeArrowheads="1"/>
          </p:cNvSpPr>
          <p:nvPr/>
        </p:nvSpPr>
        <p:spPr bwMode="auto">
          <a:xfrm>
            <a:off x="3516313" y="2937668"/>
            <a:ext cx="468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i="1" dirty="0">
                <a:sym typeface="Symbol" pitchFamily="18" charset="2"/>
              </a:rPr>
              <a:t>x</a:t>
            </a:r>
            <a:r>
              <a:rPr lang="it-IT" altLang="it-IT" dirty="0">
                <a:sym typeface="Symbol" pitchFamily="18" charset="2"/>
              </a:rPr>
              <a:t>  </a:t>
            </a:r>
            <a:r>
              <a:rPr lang="it-IT" altLang="it-IT" i="1" dirty="0">
                <a:sym typeface="Symbol" pitchFamily="18" charset="2"/>
              </a:rPr>
              <a:t>w </a:t>
            </a:r>
            <a:r>
              <a:rPr lang="it-IT" altLang="it-IT" dirty="0">
                <a:sym typeface="Symbol" pitchFamily="18" charset="2"/>
              </a:rPr>
              <a:t>e  costanti: </a:t>
            </a:r>
            <a:r>
              <a:rPr lang="it-IT" altLang="it-IT" i="1" dirty="0" smtClean="0">
                <a:sym typeface="Symbol" pitchFamily="18" charset="2"/>
              </a:rPr>
              <a:t>r</a:t>
            </a:r>
            <a:r>
              <a:rPr lang="it-IT" altLang="it-IT" dirty="0" smtClean="0">
                <a:sym typeface="Symbol" pitchFamily="18" charset="2"/>
              </a:rPr>
              <a:t> </a:t>
            </a:r>
            <a:endParaRPr lang="it-IT" altLang="it-IT" i="1" dirty="0"/>
          </a:p>
        </p:txBody>
      </p:sp>
      <p:graphicFrame>
        <p:nvGraphicFramePr>
          <p:cNvPr id="1127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735733"/>
              </p:ext>
            </p:extLst>
          </p:nvPr>
        </p:nvGraphicFramePr>
        <p:xfrm>
          <a:off x="1743075" y="4059238"/>
          <a:ext cx="19129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7" name="Equazione" r:id="rId5" imgW="990360" imgH="203040" progId="Equation.3">
                  <p:embed/>
                </p:oleObj>
              </mc:Choice>
              <mc:Fallback>
                <p:oleObj name="Equazione" r:id="rId5" imgW="990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059238"/>
                        <a:ext cx="191293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CasellaDiTesto 7"/>
          <p:cNvSpPr txBox="1">
            <a:spLocks noChangeArrowheads="1"/>
          </p:cNvSpPr>
          <p:nvPr/>
        </p:nvSpPr>
        <p:spPr bwMode="auto">
          <a:xfrm>
            <a:off x="4610100" y="3992563"/>
            <a:ext cx="3465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it-IT" b="1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 pitchFamily="18" charset="2"/>
              </a:rPr>
              <a:t></a:t>
            </a:r>
            <a:r>
              <a:rPr lang="it-IT" altLang="it-IT" dirty="0" smtClean="0">
                <a:sym typeface="Symbol" pitchFamily="18" charset="2"/>
              </a:rPr>
              <a:t> costante: </a:t>
            </a:r>
            <a:r>
              <a:rPr lang="it-IT" altLang="it-IT" i="1" dirty="0" err="1">
                <a:sym typeface="Symbol" pitchFamily="18" charset="2"/>
              </a:rPr>
              <a:t>g</a:t>
            </a:r>
            <a:r>
              <a:rPr lang="it-IT" altLang="it-IT" i="1" baseline="-25000" dirty="0" err="1">
                <a:sym typeface="Symbol" pitchFamily="18" charset="2"/>
              </a:rPr>
              <a:t>K</a:t>
            </a:r>
            <a:r>
              <a:rPr lang="it-IT" altLang="it-IT" dirty="0">
                <a:sym typeface="Symbol" pitchFamily="18" charset="2"/>
              </a:rPr>
              <a:t> </a:t>
            </a:r>
            <a:endParaRPr lang="it-IT" altLang="it-IT" dirty="0"/>
          </a:p>
        </p:txBody>
      </p:sp>
      <p:sp>
        <p:nvSpPr>
          <p:cNvPr id="112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112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338562"/>
              </p:ext>
            </p:extLst>
          </p:nvPr>
        </p:nvGraphicFramePr>
        <p:xfrm>
          <a:off x="1138238" y="4566719"/>
          <a:ext cx="34718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8" name="Equazione" r:id="rId7" imgW="2019240" imgH="393480" progId="Equation.3">
                  <p:embed/>
                </p:oleObj>
              </mc:Choice>
              <mc:Fallback>
                <p:oleObj name="Equazione" r:id="rId7" imgW="2019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4566719"/>
                        <a:ext cx="3471862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CasellaDiTesto 10"/>
          <p:cNvSpPr txBox="1">
            <a:spLocks noChangeArrowheads="1"/>
          </p:cNvSpPr>
          <p:nvPr/>
        </p:nvSpPr>
        <p:spPr bwMode="auto">
          <a:xfrm>
            <a:off x="1004888" y="5368831"/>
            <a:ext cx="70707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i="1" dirty="0" smtClean="0">
                <a:sym typeface="Symbol" pitchFamily="18" charset="2"/>
              </a:rPr>
              <a:t>r</a:t>
            </a:r>
            <a:r>
              <a:rPr lang="it-IT" altLang="it-IT" dirty="0">
                <a:sym typeface="Symbol" pitchFamily="18" charset="2"/>
              </a:rPr>
              <a:t>, </a:t>
            </a:r>
            <a:r>
              <a:rPr lang="it-IT" altLang="it-IT" i="1" dirty="0">
                <a:sym typeface="Symbol" pitchFamily="18" charset="2"/>
              </a:rPr>
              <a:t>x</a:t>
            </a:r>
            <a:r>
              <a:rPr lang="it-IT" altLang="it-IT" dirty="0">
                <a:sym typeface="Symbol" pitchFamily="18" charset="2"/>
              </a:rPr>
              <a:t> </a:t>
            </a:r>
            <a:r>
              <a:rPr lang="it-IT" altLang="it-IT" i="1" dirty="0">
                <a:sym typeface="Symbol" pitchFamily="18" charset="2"/>
              </a:rPr>
              <a:t>c</a:t>
            </a:r>
            <a:r>
              <a:rPr lang="it-IT" altLang="it-IT" i="1" baseline="30000" dirty="0">
                <a:sym typeface="Symbol" pitchFamily="18" charset="2"/>
              </a:rPr>
              <a:t>c</a:t>
            </a:r>
            <a:r>
              <a:rPr lang="it-IT" altLang="it-IT" dirty="0">
                <a:sym typeface="Symbol" pitchFamily="18" charset="2"/>
              </a:rPr>
              <a:t></a:t>
            </a:r>
          </a:p>
          <a:p>
            <a:pPr eaLnBrk="1" hangingPunct="1"/>
            <a:r>
              <a:rPr lang="it-IT" altLang="it-IT" dirty="0">
                <a:sym typeface="Symbol" pitchFamily="18" charset="2"/>
              </a:rPr>
              <a:t>Se </a:t>
            </a:r>
            <a:r>
              <a:rPr lang="it-IT" altLang="it-IT" i="1" dirty="0">
                <a:sym typeface="Symbol" pitchFamily="18" charset="2"/>
              </a:rPr>
              <a:t>c</a:t>
            </a:r>
            <a:r>
              <a:rPr lang="it-IT" altLang="it-IT" i="1" baseline="30000" dirty="0">
                <a:sym typeface="Symbol" pitchFamily="18" charset="2"/>
              </a:rPr>
              <a:t>c</a:t>
            </a:r>
            <a:r>
              <a:rPr lang="it-IT" altLang="it-IT" dirty="0">
                <a:sym typeface="Symbol" pitchFamily="18" charset="2"/>
              </a:rPr>
              <a:t> , poiché </a:t>
            </a:r>
            <a:r>
              <a:rPr lang="it-IT" altLang="it-IT" i="1" dirty="0" err="1">
                <a:sym typeface="Symbol" pitchFamily="18" charset="2"/>
              </a:rPr>
              <a:t>c</a:t>
            </a:r>
            <a:r>
              <a:rPr lang="it-IT" altLang="it-IT" i="1" baseline="30000" dirty="0" err="1">
                <a:sym typeface="Symbol" pitchFamily="18" charset="2"/>
              </a:rPr>
              <a:t>w</a:t>
            </a:r>
            <a:r>
              <a:rPr lang="it-IT" altLang="it-IT" dirty="0">
                <a:sym typeface="Symbol" pitchFamily="18" charset="2"/>
              </a:rPr>
              <a:t>=</a:t>
            </a:r>
            <a:r>
              <a:rPr lang="it-IT" altLang="it-IT" i="1" dirty="0">
                <a:sym typeface="Symbol" pitchFamily="18" charset="2"/>
              </a:rPr>
              <a:t>w </a:t>
            </a:r>
            <a:r>
              <a:rPr lang="it-IT" altLang="it-IT" dirty="0">
                <a:sym typeface="Symbol" pitchFamily="18" charset="2"/>
              </a:rPr>
              <a:t>resta costante </a:t>
            </a:r>
            <a:r>
              <a:rPr lang="it-IT" altLang="it-IT" i="1" dirty="0">
                <a:sym typeface="Symbol" pitchFamily="18" charset="2"/>
              </a:rPr>
              <a:t>c</a:t>
            </a:r>
            <a:r>
              <a:rPr lang="it-IT" altLang="it-IT" dirty="0">
                <a:sym typeface="Symbol" pitchFamily="18" charset="2"/>
              </a:rPr>
              <a:t>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807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Soluzione grafica</a:t>
            </a:r>
            <a:endParaRPr lang="it-IT" dirty="0"/>
          </a:p>
        </p:txBody>
      </p:sp>
      <p:sp>
        <p:nvSpPr>
          <p:cNvPr id="1229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18F4D0-FB58-423B-83D9-C95EDCAAE152}" type="slidenum">
              <a:rPr lang="it-IT" altLang="it-IT" sz="1400" smtClean="0"/>
              <a:pPr eaLnBrk="1" hangingPunct="1"/>
              <a:t>11</a:t>
            </a:fld>
            <a:endParaRPr lang="it-IT" altLang="it-IT" sz="1400" smtClean="0"/>
          </a:p>
        </p:txBody>
      </p:sp>
      <p:cxnSp>
        <p:nvCxnSpPr>
          <p:cNvPr id="12292" name="AutoShape 109"/>
          <p:cNvCxnSpPr>
            <a:cxnSpLocks noChangeShapeType="1"/>
          </p:cNvCxnSpPr>
          <p:nvPr/>
        </p:nvCxnSpPr>
        <p:spPr bwMode="auto">
          <a:xfrm flipV="1">
            <a:off x="2181225" y="2062163"/>
            <a:ext cx="7938" cy="30051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AutoShape 108"/>
          <p:cNvCxnSpPr>
            <a:cxnSpLocks noChangeShapeType="1"/>
          </p:cNvCxnSpPr>
          <p:nvPr/>
        </p:nvCxnSpPr>
        <p:spPr bwMode="auto">
          <a:xfrm>
            <a:off x="2181225" y="3535363"/>
            <a:ext cx="1085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4" name="AutoShape 107"/>
          <p:cNvCxnSpPr>
            <a:cxnSpLocks noChangeShapeType="1"/>
          </p:cNvCxnSpPr>
          <p:nvPr/>
        </p:nvCxnSpPr>
        <p:spPr bwMode="auto">
          <a:xfrm>
            <a:off x="3267075" y="3535363"/>
            <a:ext cx="1588" cy="147637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5" name="AutoShape 105"/>
          <p:cNvCxnSpPr>
            <a:cxnSpLocks noChangeShapeType="1"/>
          </p:cNvCxnSpPr>
          <p:nvPr/>
        </p:nvCxnSpPr>
        <p:spPr bwMode="auto">
          <a:xfrm>
            <a:off x="4538663" y="4154488"/>
            <a:ext cx="1587" cy="85725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6" name="Text Box 104"/>
          <p:cNvSpPr txBox="1">
            <a:spLocks noChangeArrowheads="1"/>
          </p:cNvSpPr>
          <p:nvPr/>
        </p:nvSpPr>
        <p:spPr bwMode="auto">
          <a:xfrm>
            <a:off x="1355725" y="1965325"/>
            <a:ext cx="814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c, w</a:t>
            </a:r>
            <a:endParaRPr lang="it-IT" altLang="it-IT"/>
          </a:p>
        </p:txBody>
      </p:sp>
      <p:sp>
        <p:nvSpPr>
          <p:cNvPr id="12297" name="Text Box 103"/>
          <p:cNvSpPr txBox="1">
            <a:spLocks noChangeArrowheads="1"/>
          </p:cNvSpPr>
          <p:nvPr/>
        </p:nvSpPr>
        <p:spPr bwMode="auto">
          <a:xfrm>
            <a:off x="1528763" y="3405188"/>
            <a:ext cx="815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</a:t>
            </a:r>
            <a:endParaRPr lang="it-IT" altLang="it-IT"/>
          </a:p>
        </p:txBody>
      </p:sp>
      <p:sp>
        <p:nvSpPr>
          <p:cNvPr id="12298" name="Text Box 102"/>
          <p:cNvSpPr txBox="1">
            <a:spLocks noChangeArrowheads="1"/>
          </p:cNvSpPr>
          <p:nvPr/>
        </p:nvSpPr>
        <p:spPr bwMode="auto">
          <a:xfrm>
            <a:off x="2630488" y="3636963"/>
            <a:ext cx="8143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</a:t>
            </a:r>
            <a:r>
              <a:rPr lang="it-IT" altLang="it-IT" sz="1400" i="1" baseline="30000">
                <a:cs typeface="Times New Roman" pitchFamily="18" charset="0"/>
              </a:rPr>
              <a:t>c</a:t>
            </a:r>
            <a:endParaRPr lang="it-IT" altLang="it-IT"/>
          </a:p>
        </p:txBody>
      </p:sp>
      <p:sp>
        <p:nvSpPr>
          <p:cNvPr id="12299" name="Text Box 101"/>
          <p:cNvSpPr txBox="1">
            <a:spLocks noChangeArrowheads="1"/>
          </p:cNvSpPr>
          <p:nvPr/>
        </p:nvSpPr>
        <p:spPr bwMode="auto">
          <a:xfrm>
            <a:off x="2616200" y="4332288"/>
            <a:ext cx="814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</a:t>
            </a:r>
            <a:r>
              <a:rPr lang="it-IT" altLang="it-IT" sz="1400" i="1" baseline="30000">
                <a:cs typeface="Times New Roman" pitchFamily="18" charset="0"/>
              </a:rPr>
              <a:t>w</a:t>
            </a:r>
            <a:endParaRPr lang="it-IT" altLang="it-IT"/>
          </a:p>
        </p:txBody>
      </p:sp>
      <p:sp>
        <p:nvSpPr>
          <p:cNvPr id="17" name="Text Box 100"/>
          <p:cNvSpPr txBox="1">
            <a:spLocks noChangeArrowheads="1"/>
          </p:cNvSpPr>
          <p:nvPr/>
        </p:nvSpPr>
        <p:spPr bwMode="auto">
          <a:xfrm>
            <a:off x="1470025" y="4059238"/>
            <a:ext cx="814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80975" algn="just" eaLnBrk="0" hangingPunct="0">
              <a:defRPr/>
            </a:pPr>
            <a:r>
              <a:rPr lang="it-IT" sz="1400" spc="-1000" dirty="0" err="1">
                <a:ea typeface="Times New Roman" pitchFamily="18" charset="0"/>
              </a:rPr>
              <a:t>¯</a:t>
            </a:r>
            <a:r>
              <a:rPr lang="it-IT" sz="1400" i="1" dirty="0" err="1">
                <a:ea typeface="Times New Roman" pitchFamily="18" charset="0"/>
              </a:rPr>
              <a:t>w</a:t>
            </a:r>
            <a:endParaRPr lang="it-IT" dirty="0"/>
          </a:p>
        </p:txBody>
      </p:sp>
      <p:sp>
        <p:nvSpPr>
          <p:cNvPr id="12301" name="Text Box 99"/>
          <p:cNvSpPr txBox="1">
            <a:spLocks noChangeArrowheads="1"/>
          </p:cNvSpPr>
          <p:nvPr/>
        </p:nvSpPr>
        <p:spPr bwMode="auto">
          <a:xfrm>
            <a:off x="2306638" y="5083175"/>
            <a:ext cx="1652587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 dirty="0" err="1" smtClean="0">
                <a:cs typeface="Times New Roman" pitchFamily="18" charset="0"/>
              </a:rPr>
              <a:t>g</a:t>
            </a:r>
            <a:r>
              <a:rPr lang="it-IT" altLang="it-IT" sz="1400" i="1" baseline="-30000" dirty="0" err="1" smtClean="0">
                <a:cs typeface="Times New Roman" pitchFamily="18" charset="0"/>
              </a:rPr>
              <a:t>K</a:t>
            </a:r>
            <a:r>
              <a:rPr lang="it-IT" altLang="it-IT" sz="1400" dirty="0" smtClean="0">
                <a:cs typeface="Times New Roman" pitchFamily="18" charset="0"/>
              </a:rPr>
              <a:t>=</a:t>
            </a:r>
            <a:endParaRPr lang="it-IT" altLang="it-IT" sz="900" dirty="0">
              <a:sym typeface="Symbol" pitchFamily="18" charset="2"/>
            </a:endParaRPr>
          </a:p>
          <a:p>
            <a:pPr algn="just"/>
            <a:r>
              <a:rPr lang="it-IT" altLang="it-IT" sz="1400" dirty="0" smtClean="0">
                <a:cs typeface="Times New Roman" pitchFamily="18" charset="0"/>
                <a:sym typeface="Symbol" pitchFamily="18" charset="2"/>
              </a:rPr>
              <a:t>β</a:t>
            </a:r>
            <a:r>
              <a:rPr lang="it-IT" altLang="it-IT" sz="1400" i="1" dirty="0">
                <a:cs typeface="Times New Roman" pitchFamily="18" charset="0"/>
                <a:sym typeface="Symbol" pitchFamily="18" charset="2"/>
              </a:rPr>
              <a:t>r</a:t>
            </a:r>
            <a:r>
              <a:rPr lang="it-IT" altLang="it-IT" sz="1400" i="1" dirty="0" smtClean="0">
                <a:cs typeface="Times New Roman" pitchFamily="18" charset="0"/>
                <a:sym typeface="Symbol" pitchFamily="18" charset="2"/>
              </a:rPr>
              <a:t>-</a:t>
            </a:r>
            <a:r>
              <a:rPr lang="it-IT" altLang="it-IT" sz="1400" dirty="0">
                <a:cs typeface="Times New Roman" pitchFamily="18" charset="0"/>
                <a:sym typeface="Symbol" pitchFamily="18" charset="2"/>
              </a:rPr>
              <a:t>(1-β</a:t>
            </a:r>
            <a:r>
              <a:rPr lang="it-IT" altLang="it-IT" sz="1400" dirty="0" smtClean="0">
                <a:cs typeface="Times New Roman" pitchFamily="18" charset="0"/>
                <a:sym typeface="Symbol" pitchFamily="18" charset="2"/>
              </a:rPr>
              <a:t>)</a:t>
            </a:r>
            <a:endParaRPr lang="it-IT" altLang="it-IT" sz="1400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302" name="Text Box 98"/>
          <p:cNvSpPr txBox="1">
            <a:spLocks noChangeArrowheads="1"/>
          </p:cNvSpPr>
          <p:nvPr/>
        </p:nvSpPr>
        <p:spPr bwMode="auto">
          <a:xfrm>
            <a:off x="4200525" y="5164138"/>
            <a:ext cx="815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 dirty="0" smtClean="0">
                <a:cs typeface="Times New Roman" pitchFamily="18" charset="0"/>
              </a:rPr>
              <a:t>r</a:t>
            </a:r>
            <a:endParaRPr lang="it-IT" altLang="it-IT" dirty="0"/>
          </a:p>
        </p:txBody>
      </p:sp>
      <p:sp>
        <p:nvSpPr>
          <p:cNvPr id="12303" name="Text Box 97"/>
          <p:cNvSpPr txBox="1">
            <a:spLocks noChangeArrowheads="1"/>
          </p:cNvSpPr>
          <p:nvPr/>
        </p:nvSpPr>
        <p:spPr bwMode="auto">
          <a:xfrm>
            <a:off x="5753100" y="5067300"/>
            <a:ext cx="815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  <a:sym typeface="Symbol" pitchFamily="18" charset="2"/>
              </a:rPr>
              <a:t></a:t>
            </a:r>
          </a:p>
        </p:txBody>
      </p:sp>
      <p:sp>
        <p:nvSpPr>
          <p:cNvPr id="12304" name="Text Box 96"/>
          <p:cNvSpPr txBox="1">
            <a:spLocks noChangeArrowheads="1"/>
          </p:cNvSpPr>
          <p:nvPr/>
        </p:nvSpPr>
        <p:spPr bwMode="auto">
          <a:xfrm>
            <a:off x="6569075" y="5011738"/>
            <a:ext cx="119697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 dirty="0" err="1" smtClean="0">
                <a:cs typeface="Times New Roman" pitchFamily="18" charset="0"/>
              </a:rPr>
              <a:t>g</a:t>
            </a:r>
            <a:r>
              <a:rPr lang="it-IT" altLang="it-IT" sz="1400" i="1" baseline="-30000" dirty="0" err="1" smtClean="0">
                <a:cs typeface="Times New Roman" pitchFamily="18" charset="0"/>
              </a:rPr>
              <a:t>K</a:t>
            </a:r>
            <a:r>
              <a:rPr lang="it-IT" altLang="it-IT" sz="1400" dirty="0" smtClean="0">
                <a:cs typeface="Times New Roman" pitchFamily="18" charset="0"/>
              </a:rPr>
              <a:t>, </a:t>
            </a:r>
            <a:r>
              <a:rPr lang="it-IT" altLang="it-IT" sz="1400" i="1" dirty="0" smtClean="0">
                <a:cs typeface="Times New Roman" pitchFamily="18" charset="0"/>
                <a:sym typeface="Symbol" pitchFamily="18" charset="2"/>
              </a:rPr>
              <a:t>r</a:t>
            </a:r>
            <a:endParaRPr lang="it-IT" altLang="it-IT" sz="1400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305" name="Line 95"/>
          <p:cNvSpPr>
            <a:spLocks noChangeShapeType="1"/>
          </p:cNvSpPr>
          <p:nvPr/>
        </p:nvSpPr>
        <p:spPr bwMode="auto">
          <a:xfrm>
            <a:off x="2181225" y="5081588"/>
            <a:ext cx="4660900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06" name="Line 94"/>
          <p:cNvSpPr>
            <a:spLocks noChangeShapeType="1"/>
          </p:cNvSpPr>
          <p:nvPr/>
        </p:nvSpPr>
        <p:spPr bwMode="auto">
          <a:xfrm>
            <a:off x="2181225" y="2968625"/>
            <a:ext cx="4259263" cy="20986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07" name="Text Box 93"/>
          <p:cNvSpPr txBox="1">
            <a:spLocks noChangeArrowheads="1"/>
          </p:cNvSpPr>
          <p:nvPr/>
        </p:nvSpPr>
        <p:spPr bwMode="auto">
          <a:xfrm>
            <a:off x="1524000" y="2276475"/>
            <a:ext cx="815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x’</a:t>
            </a:r>
            <a:endParaRPr lang="it-IT" altLang="it-IT"/>
          </a:p>
        </p:txBody>
      </p:sp>
      <p:sp>
        <p:nvSpPr>
          <p:cNvPr id="12308" name="Figura a mano libera 24"/>
          <p:cNvSpPr>
            <a:spLocks/>
          </p:cNvSpPr>
          <p:nvPr/>
        </p:nvSpPr>
        <p:spPr bwMode="auto">
          <a:xfrm>
            <a:off x="2189163" y="2355850"/>
            <a:ext cx="4302125" cy="2732088"/>
          </a:xfrm>
          <a:custGeom>
            <a:avLst/>
            <a:gdLst>
              <a:gd name="T0" fmla="*/ 0 w 3721995"/>
              <a:gd name="T1" fmla="*/ 0 h 2408350"/>
              <a:gd name="T2" fmla="*/ 10258085 w 3721995"/>
              <a:gd name="T3" fmla="*/ 5821169 h 2408350"/>
              <a:gd name="T4" fmla="*/ 10222590 w 3721995"/>
              <a:gd name="T5" fmla="*/ 5758903 h 2408350"/>
              <a:gd name="T6" fmla="*/ 0 60000 65536"/>
              <a:gd name="T7" fmla="*/ 0 60000 65536"/>
              <a:gd name="T8" fmla="*/ 0 60000 65536"/>
              <a:gd name="T9" fmla="*/ 0 w 3721995"/>
              <a:gd name="T10" fmla="*/ 0 h 2408350"/>
              <a:gd name="T11" fmla="*/ 3721995 w 3721995"/>
              <a:gd name="T12" fmla="*/ 2408350 h 2408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21995" h="2408350">
                <a:moveTo>
                  <a:pt x="0" y="0"/>
                </a:moveTo>
                <a:lnTo>
                  <a:pt x="3721995" y="2408350"/>
                </a:lnTo>
                <a:lnTo>
                  <a:pt x="3709116" y="2382592"/>
                </a:lnTo>
              </a:path>
            </a:pathLst>
          </a:custGeom>
          <a:solidFill>
            <a:srgbClr val="FFCC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309" name="Figura a mano libera 25"/>
          <p:cNvSpPr>
            <a:spLocks/>
          </p:cNvSpPr>
          <p:nvPr/>
        </p:nvSpPr>
        <p:spPr bwMode="auto">
          <a:xfrm>
            <a:off x="2160588" y="4148138"/>
            <a:ext cx="2820987" cy="0"/>
          </a:xfrm>
          <a:custGeom>
            <a:avLst/>
            <a:gdLst>
              <a:gd name="T0" fmla="*/ 6219580 w 2472743"/>
              <a:gd name="T1" fmla="*/ 0 w 2472743"/>
              <a:gd name="T2" fmla="*/ 0 60000 65536"/>
              <a:gd name="T3" fmla="*/ 0 60000 65536"/>
              <a:gd name="T4" fmla="*/ 0 w 2472743"/>
              <a:gd name="T5" fmla="*/ 2472743 w 247274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472743">
                <a:moveTo>
                  <a:pt x="2472743" y="0"/>
                </a:moveTo>
                <a:lnTo>
                  <a:pt x="0" y="0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310" name="Figura a mano libera 26"/>
          <p:cNvSpPr>
            <a:spLocks/>
          </p:cNvSpPr>
          <p:nvPr/>
        </p:nvSpPr>
        <p:spPr bwMode="auto">
          <a:xfrm>
            <a:off x="4967288" y="4133850"/>
            <a:ext cx="14287" cy="939800"/>
          </a:xfrm>
          <a:custGeom>
            <a:avLst/>
            <a:gdLst>
              <a:gd name="T0" fmla="*/ 0 w 12878"/>
              <a:gd name="T1" fmla="*/ 0 h 824248"/>
              <a:gd name="T2" fmla="*/ 27396 w 12878"/>
              <a:gd name="T3" fmla="*/ 2066201 h 824248"/>
              <a:gd name="T4" fmla="*/ 0 60000 65536"/>
              <a:gd name="T5" fmla="*/ 0 60000 65536"/>
              <a:gd name="T6" fmla="*/ 0 w 12878"/>
              <a:gd name="T7" fmla="*/ 0 h 824248"/>
              <a:gd name="T8" fmla="*/ 12878 w 12878"/>
              <a:gd name="T9" fmla="*/ 824248 h 824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78" h="824248">
                <a:moveTo>
                  <a:pt x="0" y="0"/>
                </a:moveTo>
                <a:lnTo>
                  <a:pt x="12878" y="824248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311" name="Text Box 98"/>
          <p:cNvSpPr txBox="1">
            <a:spLocks noChangeArrowheads="1"/>
          </p:cNvSpPr>
          <p:nvPr/>
        </p:nvSpPr>
        <p:spPr bwMode="auto">
          <a:xfrm>
            <a:off x="4683125" y="5191125"/>
            <a:ext cx="815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 dirty="0" smtClean="0">
                <a:cs typeface="Times New Roman" pitchFamily="18" charset="0"/>
              </a:rPr>
              <a:t>r’</a:t>
            </a:r>
            <a:endParaRPr lang="it-IT" altLang="it-IT" dirty="0"/>
          </a:p>
        </p:txBody>
      </p:sp>
      <p:sp>
        <p:nvSpPr>
          <p:cNvPr id="12312" name="Text Box 93"/>
          <p:cNvSpPr txBox="1">
            <a:spLocks noChangeArrowheads="1"/>
          </p:cNvSpPr>
          <p:nvPr/>
        </p:nvSpPr>
        <p:spPr bwMode="auto">
          <a:xfrm>
            <a:off x="1463675" y="2862263"/>
            <a:ext cx="815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x</a:t>
            </a:r>
            <a:endParaRPr lang="it-IT" altLang="it-IT"/>
          </a:p>
        </p:txBody>
      </p:sp>
      <p:cxnSp>
        <p:nvCxnSpPr>
          <p:cNvPr id="12313" name="Connettore 1 32"/>
          <p:cNvCxnSpPr>
            <a:cxnSpLocks noChangeShapeType="1"/>
          </p:cNvCxnSpPr>
          <p:nvPr/>
        </p:nvCxnSpPr>
        <p:spPr bwMode="auto">
          <a:xfrm flipH="1">
            <a:off x="3232150" y="3295650"/>
            <a:ext cx="427038" cy="10144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2314" name="Connettore 1 39"/>
          <p:cNvCxnSpPr>
            <a:cxnSpLocks noChangeShapeType="1"/>
          </p:cNvCxnSpPr>
          <p:nvPr/>
        </p:nvCxnSpPr>
        <p:spPr bwMode="auto">
          <a:xfrm rot="16200000" flipH="1">
            <a:off x="3863976" y="5059362"/>
            <a:ext cx="1058862" cy="10588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2315" name="Connettore 1 42"/>
          <p:cNvCxnSpPr>
            <a:cxnSpLocks noChangeShapeType="1"/>
          </p:cNvCxnSpPr>
          <p:nvPr/>
        </p:nvCxnSpPr>
        <p:spPr bwMode="auto">
          <a:xfrm rot="5400000" flipH="1" flipV="1">
            <a:off x="3041650" y="4251325"/>
            <a:ext cx="164465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6" name="Connettore 1 44"/>
          <p:cNvCxnSpPr>
            <a:cxnSpLocks noChangeShapeType="1"/>
          </p:cNvCxnSpPr>
          <p:nvPr/>
        </p:nvCxnSpPr>
        <p:spPr bwMode="auto">
          <a:xfrm rot="10800000">
            <a:off x="2189163" y="3443288"/>
            <a:ext cx="167481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7" name="Text Box 103"/>
          <p:cNvSpPr txBox="1">
            <a:spLocks noChangeArrowheads="1"/>
          </p:cNvSpPr>
          <p:nvPr/>
        </p:nvSpPr>
        <p:spPr bwMode="auto">
          <a:xfrm>
            <a:off x="1525588" y="3227388"/>
            <a:ext cx="815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c’</a:t>
            </a:r>
            <a:endParaRPr lang="it-IT" altLang="it-IT"/>
          </a:p>
        </p:txBody>
      </p:sp>
      <p:sp>
        <p:nvSpPr>
          <p:cNvPr id="12318" name="Text Box 102"/>
          <p:cNvSpPr txBox="1">
            <a:spLocks noChangeArrowheads="1"/>
          </p:cNvSpPr>
          <p:nvPr/>
        </p:nvSpPr>
        <p:spPr bwMode="auto">
          <a:xfrm>
            <a:off x="3305175" y="3781425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</a:t>
            </a:r>
            <a:r>
              <a:rPr lang="it-IT" altLang="it-IT" sz="1400" i="1" baseline="30000">
                <a:cs typeface="Times New Roman" pitchFamily="18" charset="0"/>
              </a:rPr>
              <a:t>c</a:t>
            </a:r>
            <a:r>
              <a:rPr lang="it-IT" altLang="it-IT" sz="1400" i="1">
                <a:cs typeface="Times New Roman" pitchFamily="18" charset="0"/>
              </a:rPr>
              <a:t>’</a:t>
            </a:r>
            <a:endParaRPr lang="it-IT" altLang="it-IT"/>
          </a:p>
        </p:txBody>
      </p:sp>
      <p:sp>
        <p:nvSpPr>
          <p:cNvPr id="12319" name="Text Box 101"/>
          <p:cNvSpPr txBox="1">
            <a:spLocks noChangeArrowheads="1"/>
          </p:cNvSpPr>
          <p:nvPr/>
        </p:nvSpPr>
        <p:spPr bwMode="auto">
          <a:xfrm>
            <a:off x="3290888" y="4373563"/>
            <a:ext cx="81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809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altLang="it-IT" sz="1400" i="1">
                <a:cs typeface="Times New Roman" pitchFamily="18" charset="0"/>
              </a:rPr>
              <a:t>c</a:t>
            </a:r>
            <a:r>
              <a:rPr lang="it-IT" altLang="it-IT" sz="1400" i="1" baseline="30000">
                <a:cs typeface="Times New Roman" pitchFamily="18" charset="0"/>
              </a:rPr>
              <a:t>w</a:t>
            </a:r>
            <a:endParaRPr lang="it-IT" altLang="it-IT"/>
          </a:p>
        </p:txBody>
      </p:sp>
      <p:sp>
        <p:nvSpPr>
          <p:cNvPr id="12320" name="CasellaDiTesto 49"/>
          <p:cNvSpPr txBox="1">
            <a:spLocks noChangeArrowheads="1"/>
          </p:cNvSpPr>
          <p:nvPr/>
        </p:nvSpPr>
        <p:spPr bwMode="auto">
          <a:xfrm>
            <a:off x="3619500" y="5138738"/>
            <a:ext cx="682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sz="1600" i="1">
                <a:cs typeface="Times New Roman" pitchFamily="18" charset="0"/>
              </a:rPr>
              <a:t>g</a:t>
            </a:r>
            <a:r>
              <a:rPr lang="it-IT" altLang="it-IT" sz="1600" i="1" baseline="-30000">
                <a:cs typeface="Times New Roman" pitchFamily="18" charset="0"/>
              </a:rPr>
              <a:t>K</a:t>
            </a:r>
            <a:r>
              <a:rPr lang="it-IT" altLang="it-IT" sz="1600">
                <a:cs typeface="Times New Roman" pitchFamily="18" charset="0"/>
              </a:rPr>
              <a:t>’</a:t>
            </a:r>
            <a:endParaRPr lang="it-IT" altLang="it-IT" sz="160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39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1472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Esperimento 2: cambiamento </a:t>
            </a:r>
            <a:r>
              <a:rPr lang="it-IT" i="1" dirty="0" smtClean="0"/>
              <a:t>capital </a:t>
            </a:r>
            <a:r>
              <a:rPr lang="it-IT" i="1" dirty="0" err="1" smtClean="0"/>
              <a:t>using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059238"/>
          </a:xfrm>
        </p:spPr>
        <p:txBody>
          <a:bodyPr/>
          <a:lstStyle/>
          <a:p>
            <a:pPr>
              <a:defRPr/>
            </a:pPr>
            <a:r>
              <a:rPr lang="it-IT" sz="2800" i="1" dirty="0" smtClean="0"/>
              <a:t>k</a:t>
            </a:r>
            <a:r>
              <a:rPr lang="it-IT" sz="2800" dirty="0" smtClean="0">
                <a:sym typeface="Symbol"/>
              </a:rPr>
              <a:t> e </a:t>
            </a:r>
            <a:r>
              <a:rPr lang="it-IT" sz="2800" i="1" dirty="0" smtClean="0"/>
              <a:t>x</a:t>
            </a:r>
            <a:r>
              <a:rPr lang="it-IT" sz="2800" dirty="0" smtClean="0"/>
              <a:t>, β e </a:t>
            </a:r>
            <a:r>
              <a:rPr lang="it-IT" sz="2800" spc="-1400" dirty="0" smtClean="0"/>
              <a:t>¯</a:t>
            </a:r>
            <a:r>
              <a:rPr lang="it-IT" sz="2800" i="1" dirty="0" smtClean="0"/>
              <a:t>w</a:t>
            </a:r>
            <a:r>
              <a:rPr lang="it-IT" sz="2800" dirty="0" smtClean="0"/>
              <a:t> costanti</a:t>
            </a:r>
          </a:p>
          <a:p>
            <a:pPr>
              <a:defRPr/>
            </a:pPr>
            <a:r>
              <a:rPr lang="it-IT" sz="2800" dirty="0" smtClean="0">
                <a:sym typeface="Symbol"/>
              </a:rPr>
              <a:t></a:t>
            </a:r>
            <a:r>
              <a:rPr lang="it-IT" sz="2800" dirty="0" smtClean="0"/>
              <a:t>= </a:t>
            </a:r>
            <a:r>
              <a:rPr lang="it-IT" sz="2800" i="1" dirty="0" smtClean="0"/>
              <a:t>x/k</a:t>
            </a:r>
            <a:r>
              <a:rPr lang="it-IT" sz="2800" dirty="0" smtClean="0">
                <a:sym typeface="Symbol"/>
              </a:rPr>
              <a:t></a:t>
            </a:r>
          </a:p>
          <a:p>
            <a:pPr>
              <a:defRPr/>
            </a:pPr>
            <a:r>
              <a:rPr lang="it-IT" sz="2800" i="1" spc="-1400" dirty="0" smtClean="0">
                <a:sym typeface="Symbol"/>
              </a:rPr>
              <a:t>¯</a:t>
            </a:r>
            <a:r>
              <a:rPr lang="it-IT" sz="2800" i="1" dirty="0" smtClean="0">
                <a:sym typeface="Symbol"/>
              </a:rPr>
              <a:t>w r</a:t>
            </a:r>
            <a:r>
              <a:rPr lang="it-IT" sz="2800" dirty="0" smtClean="0">
                <a:sym typeface="Symbol"/>
              </a:rPr>
              <a:t>  e </a:t>
            </a:r>
            <a:r>
              <a:rPr lang="it-IT" sz="2800" i="1" dirty="0" err="1" smtClean="0">
                <a:sym typeface="Symbol"/>
              </a:rPr>
              <a:t>g</a:t>
            </a:r>
            <a:r>
              <a:rPr lang="it-IT" sz="2800" i="1" baseline="-25000" dirty="0" err="1" smtClean="0">
                <a:sym typeface="Symbol"/>
              </a:rPr>
              <a:t>K</a:t>
            </a:r>
            <a:r>
              <a:rPr lang="it-IT" sz="2800" dirty="0" smtClean="0">
                <a:sym typeface="Symbol"/>
              </a:rPr>
              <a:t>  (equazione di Cambridge)</a:t>
            </a:r>
          </a:p>
          <a:p>
            <a:pPr>
              <a:defRPr/>
            </a:pPr>
            <a:r>
              <a:rPr lang="it-IT" sz="2800" dirty="0" smtClean="0">
                <a:sym typeface="Symbol"/>
              </a:rPr>
              <a:t>Consumo dei capitalisti</a:t>
            </a:r>
          </a:p>
          <a:p>
            <a:pPr>
              <a:defRPr/>
            </a:pPr>
            <a:r>
              <a:rPr lang="it-IT" sz="2800" i="1" dirty="0" smtClean="0"/>
              <a:t>c</a:t>
            </a:r>
            <a:r>
              <a:rPr lang="it-IT" sz="2800" i="1" baseline="30000" dirty="0" smtClean="0"/>
              <a:t>c</a:t>
            </a:r>
            <a:r>
              <a:rPr lang="it-IT" sz="2800" dirty="0" smtClean="0"/>
              <a:t>= (1-β)(1+</a:t>
            </a:r>
            <a:r>
              <a:rPr lang="it-IT" sz="2800" i="1" dirty="0" smtClean="0"/>
              <a:t>r</a:t>
            </a:r>
            <a:r>
              <a:rPr lang="it-IT" sz="2800" dirty="0" smtClean="0"/>
              <a:t>)</a:t>
            </a:r>
            <a:r>
              <a:rPr lang="it-IT" sz="2800" i="1" dirty="0" smtClean="0"/>
              <a:t>k=</a:t>
            </a:r>
            <a:r>
              <a:rPr lang="it-IT" sz="2800" dirty="0" smtClean="0"/>
              <a:t>(1-β)[</a:t>
            </a:r>
            <a:r>
              <a:rPr lang="it-IT" sz="2800" i="1" dirty="0" err="1" smtClean="0"/>
              <a:t>k</a:t>
            </a:r>
            <a:r>
              <a:rPr lang="it-IT" sz="2800" dirty="0" err="1" smtClean="0"/>
              <a:t>+</a:t>
            </a:r>
            <a:r>
              <a:rPr lang="it-IT" sz="2800" i="1" dirty="0" err="1"/>
              <a:t>r</a:t>
            </a:r>
            <a:r>
              <a:rPr lang="it-IT" sz="2800" i="1" dirty="0" err="1" smtClean="0"/>
              <a:t>k</a:t>
            </a:r>
            <a:r>
              <a:rPr lang="it-IT" sz="2800" dirty="0" smtClean="0"/>
              <a:t>]</a:t>
            </a:r>
          </a:p>
          <a:p>
            <a:pPr>
              <a:defRPr/>
            </a:pPr>
            <a:r>
              <a:rPr lang="it-IT" sz="2800" i="1" dirty="0" err="1"/>
              <a:t>r</a:t>
            </a:r>
            <a:r>
              <a:rPr lang="it-IT" sz="2800" i="1" dirty="0" err="1" smtClean="0"/>
              <a:t>k</a:t>
            </a:r>
            <a:r>
              <a:rPr lang="it-IT" sz="2800" i="1" dirty="0" smtClean="0"/>
              <a:t>=x-w </a:t>
            </a:r>
            <a:r>
              <a:rPr lang="it-IT" sz="2800" dirty="0" smtClean="0"/>
              <a:t>costante mentre </a:t>
            </a:r>
            <a:r>
              <a:rPr lang="it-IT" sz="2800" i="1" dirty="0" smtClean="0"/>
              <a:t>k</a:t>
            </a:r>
            <a:r>
              <a:rPr lang="it-IT" sz="2800" dirty="0" smtClean="0"/>
              <a:t> cresce</a:t>
            </a:r>
            <a:endParaRPr lang="it-IT" sz="2800" dirty="0" smtClean="0">
              <a:sym typeface="Symbol"/>
            </a:endParaRPr>
          </a:p>
          <a:p>
            <a:pPr>
              <a:defRPr/>
            </a:pPr>
            <a:r>
              <a:rPr lang="it-IT" sz="2800" i="1" dirty="0" smtClean="0">
                <a:sym typeface="Symbol"/>
              </a:rPr>
              <a:t>c</a:t>
            </a:r>
            <a:r>
              <a:rPr lang="it-IT" sz="2800" i="1" baseline="30000" dirty="0" smtClean="0">
                <a:sym typeface="Symbol"/>
              </a:rPr>
              <a:t>c</a:t>
            </a:r>
            <a:r>
              <a:rPr lang="it-IT" sz="2800" dirty="0" smtClean="0">
                <a:sym typeface="Symbol"/>
              </a:rPr>
              <a:t></a:t>
            </a:r>
            <a:r>
              <a:rPr lang="it-IT" sz="2800" dirty="0" smtClean="0"/>
              <a:t> </a:t>
            </a:r>
            <a:r>
              <a:rPr lang="it-IT" sz="2800" i="1" dirty="0" err="1" smtClean="0">
                <a:sym typeface="Symbol"/>
              </a:rPr>
              <a:t>c</a:t>
            </a:r>
            <a:r>
              <a:rPr lang="it-IT" sz="2800" i="1" baseline="30000" dirty="0" err="1" smtClean="0">
                <a:sym typeface="Symbol"/>
              </a:rPr>
              <a:t>c</a:t>
            </a:r>
            <a:r>
              <a:rPr lang="it-IT" sz="2800" i="1" dirty="0" err="1" smtClean="0">
                <a:sym typeface="Symbol"/>
              </a:rPr>
              <a:t>+</a:t>
            </a:r>
            <a:r>
              <a:rPr lang="it-IT" sz="2800" i="1" dirty="0" smtClean="0">
                <a:sym typeface="Symbol"/>
              </a:rPr>
              <a:t> </a:t>
            </a:r>
            <a:r>
              <a:rPr lang="it-IT" sz="2800" i="1" dirty="0" err="1" smtClean="0">
                <a:sym typeface="Symbol"/>
              </a:rPr>
              <a:t>c</a:t>
            </a:r>
            <a:r>
              <a:rPr lang="it-IT" sz="2800" i="1" baseline="30000" dirty="0" err="1" smtClean="0">
                <a:sym typeface="Symbol"/>
              </a:rPr>
              <a:t>w</a:t>
            </a:r>
            <a:r>
              <a:rPr lang="it-IT" sz="2800" i="1" dirty="0" err="1" smtClean="0">
                <a:sym typeface="Symbol"/>
              </a:rPr>
              <a:t>=c</a:t>
            </a:r>
            <a:r>
              <a:rPr lang="it-IT" sz="2800" dirty="0" smtClean="0">
                <a:sym typeface="Symbol"/>
              </a:rPr>
              <a:t> </a:t>
            </a:r>
            <a:endParaRPr lang="it-IT" sz="2800" i="1" dirty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AE9DD6-45C9-4CF5-B613-8DB66567BA49}" type="slidenum">
              <a:rPr lang="it-IT" altLang="it-IT" sz="1400" smtClean="0"/>
              <a:pPr eaLnBrk="1" hangingPunct="1"/>
              <a:t>12</a:t>
            </a:fld>
            <a:endParaRPr lang="it-IT" altLang="it-IT" sz="140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559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Esperimento 2: soluzione grafica</a:t>
            </a:r>
            <a:endParaRPr lang="it-IT" dirty="0"/>
          </a:p>
        </p:txBody>
      </p:sp>
      <p:sp>
        <p:nvSpPr>
          <p:cNvPr id="14339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487C33E-EEEB-4073-9AD5-FE3F00728813}" type="slidenum">
              <a:rPr lang="it-IT" altLang="it-IT" sz="1400" smtClean="0"/>
              <a:pPr eaLnBrk="1" hangingPunct="1"/>
              <a:t>13</a:t>
            </a:fld>
            <a:endParaRPr lang="it-IT" altLang="it-IT" sz="1400" smtClean="0"/>
          </a:p>
        </p:txBody>
      </p:sp>
      <p:sp>
        <p:nvSpPr>
          <p:cNvPr id="1434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pSp>
        <p:nvGrpSpPr>
          <p:cNvPr id="14341" name="Group 1"/>
          <p:cNvGrpSpPr>
            <a:grpSpLocks noChangeAspect="1"/>
          </p:cNvGrpSpPr>
          <p:nvPr/>
        </p:nvGrpSpPr>
        <p:grpSpPr bwMode="auto">
          <a:xfrm>
            <a:off x="1171575" y="2189163"/>
            <a:ext cx="7340600" cy="3930650"/>
            <a:chOff x="1134" y="1831"/>
            <a:chExt cx="9638" cy="5161"/>
          </a:xfrm>
        </p:grpSpPr>
        <p:sp>
          <p:nvSpPr>
            <p:cNvPr id="14342" name="AutoShape 29"/>
            <p:cNvSpPr>
              <a:spLocks noChangeAspect="1" noChangeArrowheads="1" noTextEdit="1"/>
            </p:cNvSpPr>
            <p:nvPr/>
          </p:nvSpPr>
          <p:spPr bwMode="auto">
            <a:xfrm>
              <a:off x="1134" y="1831"/>
              <a:ext cx="9638" cy="5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cxnSp>
          <p:nvCxnSpPr>
            <p:cNvPr id="14343" name="AutoShape 28"/>
            <p:cNvCxnSpPr>
              <a:cxnSpLocks noChangeShapeType="1"/>
            </p:cNvCxnSpPr>
            <p:nvPr/>
          </p:nvCxnSpPr>
          <p:spPr bwMode="auto">
            <a:xfrm flipV="1">
              <a:off x="2117" y="2251"/>
              <a:ext cx="0" cy="352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4" name="AutoShape 27"/>
            <p:cNvCxnSpPr>
              <a:cxnSpLocks noChangeShapeType="1"/>
            </p:cNvCxnSpPr>
            <p:nvPr/>
          </p:nvCxnSpPr>
          <p:spPr bwMode="auto">
            <a:xfrm>
              <a:off x="2117" y="4067"/>
              <a:ext cx="2413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5" name="AutoShape 26"/>
            <p:cNvCxnSpPr>
              <a:cxnSpLocks noChangeShapeType="1"/>
            </p:cNvCxnSpPr>
            <p:nvPr/>
          </p:nvCxnSpPr>
          <p:spPr bwMode="auto">
            <a:xfrm>
              <a:off x="4530" y="4065"/>
              <a:ext cx="1" cy="171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6" name="AutoShape 25"/>
            <p:cNvCxnSpPr>
              <a:cxnSpLocks noChangeShapeType="1"/>
            </p:cNvCxnSpPr>
            <p:nvPr/>
          </p:nvCxnSpPr>
          <p:spPr bwMode="auto">
            <a:xfrm>
              <a:off x="2117" y="4517"/>
              <a:ext cx="325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7" name="AutoShape 24"/>
            <p:cNvCxnSpPr>
              <a:cxnSpLocks noChangeShapeType="1"/>
            </p:cNvCxnSpPr>
            <p:nvPr/>
          </p:nvCxnSpPr>
          <p:spPr bwMode="auto">
            <a:xfrm>
              <a:off x="5371" y="4517"/>
              <a:ext cx="1" cy="11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48" name="Text Box 23"/>
            <p:cNvSpPr txBox="1">
              <a:spLocks noChangeArrowheads="1"/>
            </p:cNvSpPr>
            <p:nvPr/>
          </p:nvSpPr>
          <p:spPr bwMode="auto">
            <a:xfrm>
              <a:off x="1321" y="2041"/>
              <a:ext cx="1125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c, w</a:t>
              </a:r>
              <a:endParaRPr lang="it-IT" altLang="it-IT"/>
            </a:p>
          </p:txBody>
        </p:sp>
        <p:sp>
          <p:nvSpPr>
            <p:cNvPr id="14349" name="Text Box 22"/>
            <p:cNvSpPr txBox="1">
              <a:spLocks noChangeArrowheads="1"/>
            </p:cNvSpPr>
            <p:nvPr/>
          </p:nvSpPr>
          <p:spPr bwMode="auto">
            <a:xfrm>
              <a:off x="1414" y="3888"/>
              <a:ext cx="112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endParaRPr lang="it-IT" altLang="it-IT"/>
            </a:p>
          </p:txBody>
        </p:sp>
        <p:sp>
          <p:nvSpPr>
            <p:cNvPr id="14350" name="Text Box 21"/>
            <p:cNvSpPr txBox="1">
              <a:spLocks noChangeArrowheads="1"/>
            </p:cNvSpPr>
            <p:nvPr/>
          </p:nvSpPr>
          <p:spPr bwMode="auto">
            <a:xfrm>
              <a:off x="3939" y="4007"/>
              <a:ext cx="1123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c</a:t>
              </a:r>
              <a:endParaRPr lang="it-IT" altLang="it-IT"/>
            </a:p>
          </p:txBody>
        </p:sp>
        <p:sp>
          <p:nvSpPr>
            <p:cNvPr id="14351" name="Text Box 20"/>
            <p:cNvSpPr txBox="1">
              <a:spLocks noChangeArrowheads="1"/>
            </p:cNvSpPr>
            <p:nvPr/>
          </p:nvSpPr>
          <p:spPr bwMode="auto">
            <a:xfrm>
              <a:off x="3906" y="4742"/>
              <a:ext cx="1124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w</a:t>
              </a:r>
              <a:endParaRPr lang="it-IT" altLang="it-IT"/>
            </a:p>
          </p:txBody>
        </p:sp>
        <p:sp>
          <p:nvSpPr>
            <p:cNvPr id="36883" name="Text Box 19"/>
            <p:cNvSpPr txBox="1">
              <a:spLocks noChangeArrowheads="1"/>
            </p:cNvSpPr>
            <p:nvPr/>
          </p:nvSpPr>
          <p:spPr bwMode="auto">
            <a:xfrm>
              <a:off x="1332" y="4326"/>
              <a:ext cx="1126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>
                <a:defRPr/>
              </a:pPr>
              <a:r>
                <a:rPr lang="it-IT" sz="1400" i="1" spc="-1000" dirty="0" err="1">
                  <a:ea typeface="Times New Roman" pitchFamily="18" charset="0"/>
                </a:rPr>
                <a:t>¯</a:t>
              </a:r>
              <a:r>
                <a:rPr lang="it-IT" sz="1400" i="1" dirty="0" err="1">
                  <a:ea typeface="Times New Roman" pitchFamily="18" charset="0"/>
                </a:rPr>
                <a:t>w</a:t>
              </a:r>
              <a:endParaRPr lang="it-IT" dirty="0"/>
            </a:p>
          </p:txBody>
        </p:sp>
        <p:sp>
          <p:nvSpPr>
            <p:cNvPr id="14353" name="Text Box 17"/>
            <p:cNvSpPr txBox="1">
              <a:spLocks noChangeArrowheads="1"/>
            </p:cNvSpPr>
            <p:nvPr/>
          </p:nvSpPr>
          <p:spPr bwMode="auto">
            <a:xfrm>
              <a:off x="4007" y="5776"/>
              <a:ext cx="2281" cy="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altLang="it-IT" sz="1400" i="1" dirty="0" err="1" smtClean="0">
                  <a:cs typeface="Times New Roman" pitchFamily="18" charset="0"/>
                </a:rPr>
                <a:t>g</a:t>
              </a:r>
              <a:r>
                <a:rPr lang="it-IT" altLang="it-IT" sz="1400" i="1" baseline="-30000" dirty="0" err="1" smtClean="0">
                  <a:cs typeface="Times New Roman" pitchFamily="18" charset="0"/>
                </a:rPr>
                <a:t>K</a:t>
              </a:r>
              <a:endParaRPr lang="it-IT" altLang="it-IT" sz="900" dirty="0"/>
            </a:p>
            <a:p>
              <a:endParaRPr lang="it-IT" altLang="it-IT" sz="1400" dirty="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4354" name="Text Box 16"/>
            <p:cNvSpPr txBox="1">
              <a:spLocks noChangeArrowheads="1"/>
            </p:cNvSpPr>
            <p:nvPr/>
          </p:nvSpPr>
          <p:spPr bwMode="auto">
            <a:xfrm>
              <a:off x="4905" y="5780"/>
              <a:ext cx="112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smtClean="0">
                  <a:cs typeface="Times New Roman" pitchFamily="18" charset="0"/>
                </a:rPr>
                <a:t>r</a:t>
              </a:r>
              <a:endParaRPr lang="it-IT" altLang="it-IT" dirty="0"/>
            </a:p>
          </p:txBody>
        </p:sp>
        <p:sp>
          <p:nvSpPr>
            <p:cNvPr id="14355" name="Text Box 15"/>
            <p:cNvSpPr txBox="1">
              <a:spLocks noChangeArrowheads="1"/>
            </p:cNvSpPr>
            <p:nvPr/>
          </p:nvSpPr>
          <p:spPr bwMode="auto">
            <a:xfrm>
              <a:off x="7047" y="5701"/>
              <a:ext cx="1125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14356" name="Text Box 14"/>
            <p:cNvSpPr txBox="1">
              <a:spLocks noChangeArrowheads="1"/>
            </p:cNvSpPr>
            <p:nvPr/>
          </p:nvSpPr>
          <p:spPr bwMode="auto">
            <a:xfrm>
              <a:off x="8172" y="5493"/>
              <a:ext cx="1653" cy="7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err="1" smtClean="0">
                  <a:cs typeface="Times New Roman" pitchFamily="18" charset="0"/>
                </a:rPr>
                <a:t>g</a:t>
              </a:r>
              <a:r>
                <a:rPr lang="it-IT" altLang="it-IT" sz="1400" i="1" baseline="-30000" dirty="0" err="1" smtClean="0">
                  <a:cs typeface="Times New Roman" pitchFamily="18" charset="0"/>
                </a:rPr>
                <a:t>K</a:t>
              </a:r>
              <a:r>
                <a:rPr lang="it-IT" altLang="it-IT" sz="1400" dirty="0" smtClean="0">
                  <a:cs typeface="Times New Roman" pitchFamily="18" charset="0"/>
                </a:rPr>
                <a:t>, </a:t>
              </a:r>
              <a:r>
                <a:rPr lang="it-IT" altLang="it-IT" sz="1400" i="1" dirty="0" smtClean="0">
                  <a:cs typeface="Times New Roman" pitchFamily="18" charset="0"/>
                  <a:sym typeface="Symbol" pitchFamily="18" charset="2"/>
                </a:rPr>
                <a:t>r</a:t>
              </a:r>
              <a:endParaRPr lang="it-IT" altLang="it-IT" sz="1400" dirty="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4357" name="Line 13"/>
            <p:cNvSpPr>
              <a:spLocks noChangeShapeType="1"/>
            </p:cNvSpPr>
            <p:nvPr/>
          </p:nvSpPr>
          <p:spPr bwMode="auto">
            <a:xfrm>
              <a:off x="2117" y="2881"/>
              <a:ext cx="2114" cy="28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58" name="Text Box 12"/>
            <p:cNvSpPr txBox="1">
              <a:spLocks noChangeArrowheads="1"/>
            </p:cNvSpPr>
            <p:nvPr/>
          </p:nvSpPr>
          <p:spPr bwMode="auto">
            <a:xfrm>
              <a:off x="3568" y="5777"/>
              <a:ext cx="1123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  <a:sym typeface="Symbol" pitchFamily="18" charset="2"/>
                </a:rPr>
                <a:t></a:t>
              </a:r>
              <a:r>
                <a:rPr lang="it-IT" altLang="it-IT" sz="1400" i="1">
                  <a:cs typeface="Times New Roman" pitchFamily="18" charset="0"/>
                </a:rPr>
                <a:t>’</a:t>
              </a:r>
              <a:endParaRPr lang="it-IT" altLang="it-IT" sz="1400" i="1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4359" name="Line 11"/>
            <p:cNvSpPr>
              <a:spLocks noChangeShapeType="1"/>
            </p:cNvSpPr>
            <p:nvPr/>
          </p:nvSpPr>
          <p:spPr bwMode="auto">
            <a:xfrm>
              <a:off x="3285" y="4517"/>
              <a:ext cx="1" cy="12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60" name="Text Box 10"/>
            <p:cNvSpPr txBox="1">
              <a:spLocks noChangeArrowheads="1"/>
            </p:cNvSpPr>
            <p:nvPr/>
          </p:nvSpPr>
          <p:spPr bwMode="auto">
            <a:xfrm>
              <a:off x="2881" y="5844"/>
              <a:ext cx="112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smtClean="0">
                  <a:cs typeface="Times New Roman" pitchFamily="18" charset="0"/>
                </a:rPr>
                <a:t>r’</a:t>
              </a:r>
              <a:endParaRPr lang="it-IT" altLang="it-IT" dirty="0"/>
            </a:p>
          </p:txBody>
        </p:sp>
        <p:sp>
          <p:nvSpPr>
            <p:cNvPr id="14361" name="Line 9"/>
            <p:cNvSpPr>
              <a:spLocks noChangeShapeType="1"/>
            </p:cNvSpPr>
            <p:nvPr/>
          </p:nvSpPr>
          <p:spPr bwMode="auto">
            <a:xfrm>
              <a:off x="2820" y="3871"/>
              <a:ext cx="1" cy="19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62" name="Line 8"/>
            <p:cNvSpPr>
              <a:spLocks noChangeShapeType="1"/>
            </p:cNvSpPr>
            <p:nvPr/>
          </p:nvSpPr>
          <p:spPr bwMode="auto">
            <a:xfrm flipH="1">
              <a:off x="2117" y="3871"/>
              <a:ext cx="70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63" name="Text Box 7"/>
            <p:cNvSpPr txBox="1">
              <a:spLocks noChangeArrowheads="1"/>
            </p:cNvSpPr>
            <p:nvPr/>
          </p:nvSpPr>
          <p:spPr bwMode="auto">
            <a:xfrm>
              <a:off x="1983" y="5844"/>
              <a:ext cx="1363" cy="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altLang="it-IT" sz="1400" i="1" dirty="0" err="1" smtClean="0">
                  <a:cs typeface="Times New Roman" pitchFamily="18" charset="0"/>
                </a:rPr>
                <a:t>g</a:t>
              </a:r>
              <a:r>
                <a:rPr lang="it-IT" altLang="it-IT" sz="1400" i="1" baseline="-30000" dirty="0" err="1" smtClean="0">
                  <a:cs typeface="Times New Roman" pitchFamily="18" charset="0"/>
                </a:rPr>
                <a:t>K</a:t>
              </a:r>
              <a:r>
                <a:rPr lang="it-IT" altLang="it-IT" sz="1200" dirty="0" smtClean="0">
                  <a:cs typeface="Times New Roman" pitchFamily="18" charset="0"/>
                </a:rPr>
                <a:t>’</a:t>
              </a:r>
              <a:endParaRPr lang="it-IT" altLang="it-IT" sz="900" dirty="0"/>
            </a:p>
            <a:p>
              <a:endParaRPr lang="it-IT" altLang="it-IT" sz="1400" dirty="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4364" name="Text Box 6"/>
            <p:cNvSpPr txBox="1">
              <a:spLocks noChangeArrowheads="1"/>
            </p:cNvSpPr>
            <p:nvPr/>
          </p:nvSpPr>
          <p:spPr bwMode="auto">
            <a:xfrm>
              <a:off x="1411" y="3629"/>
              <a:ext cx="112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c’</a:t>
              </a:r>
              <a:endParaRPr lang="it-IT" altLang="it-IT"/>
            </a:p>
          </p:txBody>
        </p:sp>
        <p:sp>
          <p:nvSpPr>
            <p:cNvPr id="14365" name="Text Box 5"/>
            <p:cNvSpPr txBox="1">
              <a:spLocks noChangeArrowheads="1"/>
            </p:cNvSpPr>
            <p:nvPr/>
          </p:nvSpPr>
          <p:spPr bwMode="auto">
            <a:xfrm>
              <a:off x="2186" y="4037"/>
              <a:ext cx="1123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c</a:t>
              </a:r>
              <a:r>
                <a:rPr lang="it-IT" altLang="it-IT" sz="1200">
                  <a:cs typeface="Times New Roman" pitchFamily="18" charset="0"/>
                </a:rPr>
                <a:t>’</a:t>
              </a:r>
              <a:endParaRPr lang="it-IT" altLang="it-IT"/>
            </a:p>
          </p:txBody>
        </p:sp>
        <p:sp>
          <p:nvSpPr>
            <p:cNvPr id="14366" name="Text Box 4"/>
            <p:cNvSpPr txBox="1">
              <a:spLocks noChangeArrowheads="1"/>
            </p:cNvSpPr>
            <p:nvPr/>
          </p:nvSpPr>
          <p:spPr bwMode="auto">
            <a:xfrm>
              <a:off x="2190" y="4817"/>
              <a:ext cx="1124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w</a:t>
              </a:r>
              <a:endParaRPr lang="it-IT" altLang="it-IT"/>
            </a:p>
          </p:txBody>
        </p:sp>
        <p:sp>
          <p:nvSpPr>
            <p:cNvPr id="14367" name="Line 3"/>
            <p:cNvSpPr>
              <a:spLocks noChangeShapeType="1"/>
            </p:cNvSpPr>
            <p:nvPr/>
          </p:nvSpPr>
          <p:spPr bwMode="auto">
            <a:xfrm>
              <a:off x="2117" y="5776"/>
              <a:ext cx="628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68" name="Line 2"/>
            <p:cNvSpPr>
              <a:spLocks noChangeShapeType="1"/>
            </p:cNvSpPr>
            <p:nvPr/>
          </p:nvSpPr>
          <p:spPr bwMode="auto">
            <a:xfrm>
              <a:off x="2117" y="2881"/>
              <a:ext cx="5894" cy="289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8360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Gli esperimenti possibili</a:t>
            </a:r>
            <a:endParaRPr lang="it-IT" dirty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B6767F-DFDF-4389-806C-06758A01434A}" type="slidenum">
              <a:rPr lang="it-IT" altLang="it-IT" sz="1400" smtClean="0"/>
              <a:pPr eaLnBrk="1" hangingPunct="1"/>
              <a:t>14</a:t>
            </a:fld>
            <a:endParaRPr lang="it-IT" altLang="it-IT" sz="140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939488"/>
              </p:ext>
            </p:extLst>
          </p:nvPr>
        </p:nvGraphicFramePr>
        <p:xfrm>
          <a:off x="1060450" y="2095500"/>
          <a:ext cx="7181852" cy="3806826"/>
        </p:xfrm>
        <a:graphic>
          <a:graphicData uri="http://schemas.openxmlformats.org/drawingml/2006/table">
            <a:tbl>
              <a:tblPr/>
              <a:tblGrid>
                <a:gridCol w="769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99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4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55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67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397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413">
                <a:tc gridSpan="10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Tavola 6.2</a:t>
                      </a:r>
                    </a:p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 dinamica comparativa </a:t>
                      </a: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nel modello classico del salario convenzionale</a:t>
                      </a: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5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Cambiamenti nei parametri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Effetti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413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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β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spc="-1200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¯</a:t>
                      </a:r>
                      <a:r>
                        <a:rPr kumimoji="0" lang="it-IT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it-IT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it-IT" sz="16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5089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Progresso tecnico</a:t>
            </a:r>
            <a:endParaRPr lang="it-IT" dirty="0"/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mtClean="0"/>
              <a:t>Nel lungo periodo si assiste nelle economie reali ad un continuo aumento della produttività del lavoro </a:t>
            </a:r>
            <a:r>
              <a:rPr lang="it-IT" altLang="it-IT" i="1" smtClean="0"/>
              <a:t>x</a:t>
            </a:r>
          </a:p>
          <a:p>
            <a:r>
              <a:rPr lang="it-IT" altLang="it-IT" smtClean="0"/>
              <a:t>Il modello classico sembra poter rappresentare questa tendenza</a:t>
            </a:r>
          </a:p>
          <a:p>
            <a:r>
              <a:rPr lang="it-IT" altLang="it-IT" smtClean="0"/>
              <a:t>Tuttavia nella realtà cresce anche il salario reale</a:t>
            </a:r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FA96117-D6CE-4446-8F7F-9FBA1918D942}" type="slidenum">
              <a:rPr lang="it-IT" altLang="it-IT" sz="1400" smtClean="0"/>
              <a:pPr eaLnBrk="1" hangingPunct="1"/>
              <a:t>15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4360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Produttività del lavoro</a:t>
            </a:r>
            <a:endParaRPr lang="it-IT" dirty="0"/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E39988-B5FF-401B-9AB8-E34FD415B54F}" type="slidenum">
              <a:rPr lang="it-IT" altLang="it-IT" sz="1400" smtClean="0"/>
              <a:pPr eaLnBrk="1" hangingPunct="1"/>
              <a:t>16</a:t>
            </a:fld>
            <a:endParaRPr lang="it-IT" altLang="it-IT" sz="1400" smtClean="0"/>
          </a:p>
        </p:txBody>
      </p:sp>
      <p:graphicFrame>
        <p:nvGraphicFramePr>
          <p:cNvPr id="5" name="Grafico 4"/>
          <p:cNvGraphicFramePr/>
          <p:nvPr/>
        </p:nvGraphicFramePr>
        <p:xfrm>
          <a:off x="1341455" y="2027254"/>
          <a:ext cx="6295292" cy="4152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9933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2254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Il modello della quota costante dei salari</a:t>
            </a:r>
            <a:endParaRPr lang="it-IT" sz="3600" dirty="0"/>
          </a:p>
        </p:txBody>
      </p:sp>
      <p:sp>
        <p:nvSpPr>
          <p:cNvPr id="22531" name="Segnaposto contenuto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r>
              <a:rPr lang="it-IT" altLang="it-IT" dirty="0" smtClean="0"/>
              <a:t>Modificare il modello:</a:t>
            </a:r>
          </a:p>
          <a:p>
            <a:r>
              <a:rPr lang="it-IT" altLang="it-IT" dirty="0" smtClean="0"/>
              <a:t>1. crescita continua della produttività del lavoro</a:t>
            </a:r>
          </a:p>
          <a:p>
            <a:r>
              <a:rPr lang="it-IT" altLang="it-IT" dirty="0" smtClean="0"/>
              <a:t>2. crescita dei salari reali</a:t>
            </a:r>
          </a:p>
          <a:p>
            <a:r>
              <a:rPr lang="it-IT" altLang="it-IT" dirty="0" smtClean="0"/>
              <a:t>Ipotesi: </a:t>
            </a:r>
            <a:r>
              <a:rPr lang="it-IT" altLang="it-IT" dirty="0"/>
              <a:t>i</a:t>
            </a:r>
            <a:r>
              <a:rPr lang="it-IT" altLang="it-IT" dirty="0" smtClean="0"/>
              <a:t>nvece di supporre che il salario reale sia un dato: quota dei salari costante</a:t>
            </a:r>
          </a:p>
          <a:p>
            <a:r>
              <a:rPr lang="it-IT" altLang="it-IT" dirty="0" smtClean="0"/>
              <a:t>Modello classico della quota dei salari convenzionale</a:t>
            </a: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9A53DA9-9F95-47D9-BFCF-CF9E3382E61B}" type="slidenum">
              <a:rPr lang="it-IT" altLang="it-IT" sz="1400" smtClean="0"/>
              <a:pPr eaLnBrk="1" hangingPunct="1"/>
              <a:t>17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5230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Il modello con quota dei salari data</a:t>
            </a:r>
            <a:endParaRPr lang="it-IT" sz="3600" dirty="0"/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>
          <a:xfrm>
            <a:off x="685800" y="1637168"/>
            <a:ext cx="7772400" cy="1071563"/>
          </a:xfrm>
        </p:spPr>
        <p:txBody>
          <a:bodyPr/>
          <a:lstStyle/>
          <a:p>
            <a:r>
              <a:rPr lang="it-IT" altLang="it-IT" sz="2800" dirty="0" smtClean="0"/>
              <a:t>Crescita continua stabile della produttività del lavoro:</a:t>
            </a:r>
          </a:p>
          <a:p>
            <a:endParaRPr lang="it-IT" altLang="it-IT" sz="2800" dirty="0" smtClean="0"/>
          </a:p>
        </p:txBody>
      </p:sp>
      <p:sp>
        <p:nvSpPr>
          <p:cNvPr id="2355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E32951-0190-46B9-BE41-611978912237}" type="slidenum">
              <a:rPr lang="it-IT" altLang="it-IT" sz="1400" smtClean="0"/>
              <a:pPr eaLnBrk="1" hangingPunct="1"/>
              <a:t>18</a:t>
            </a:fld>
            <a:endParaRPr lang="it-IT" altLang="it-IT" sz="1400" smtClean="0"/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355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438618"/>
              </p:ext>
            </p:extLst>
          </p:nvPr>
        </p:nvGraphicFramePr>
        <p:xfrm>
          <a:off x="3132137" y="2209006"/>
          <a:ext cx="230028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zione" r:id="rId4" imgW="901309" imgH="241195" progId="Equation.3">
                  <p:embed/>
                </p:oleObj>
              </mc:Choice>
              <mc:Fallback>
                <p:oleObj name="Equazione" r:id="rId4" imgW="90130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7" y="2209006"/>
                        <a:ext cx="230028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CasellaDiTesto 6"/>
          <p:cNvSpPr txBox="1">
            <a:spLocks noChangeArrowheads="1"/>
          </p:cNvSpPr>
          <p:nvPr/>
        </p:nvSpPr>
        <p:spPr bwMode="auto">
          <a:xfrm>
            <a:off x="1069181" y="2867025"/>
            <a:ext cx="7005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>
                <a:sym typeface="Symbol" pitchFamily="18" charset="2"/>
              </a:rPr>
              <a:t> costante, </a:t>
            </a:r>
            <a:r>
              <a:rPr lang="it-IT" altLang="it-IT" sz="2800" i="1" dirty="0">
                <a:sym typeface="Symbol" pitchFamily="18" charset="2"/>
              </a:rPr>
              <a:t>k </a:t>
            </a:r>
            <a:r>
              <a:rPr lang="it-IT" altLang="it-IT" sz="2800" dirty="0">
                <a:sym typeface="Symbol" pitchFamily="18" charset="2"/>
              </a:rPr>
              <a:t>cresce al tasso </a:t>
            </a:r>
            <a:endParaRPr lang="it-IT" altLang="it-IT" sz="2800" dirty="0"/>
          </a:p>
        </p:txBody>
      </p:sp>
      <p:sp>
        <p:nvSpPr>
          <p:cNvPr id="235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356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024673"/>
              </p:ext>
            </p:extLst>
          </p:nvPr>
        </p:nvGraphicFramePr>
        <p:xfrm>
          <a:off x="1236663" y="3500170"/>
          <a:ext cx="3827462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zione" r:id="rId6" imgW="1993900" imgH="431800" progId="Equation.3">
                  <p:embed/>
                </p:oleObj>
              </mc:Choice>
              <mc:Fallback>
                <p:oleObj name="Equazione" r:id="rId6" imgW="1993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3500170"/>
                        <a:ext cx="3827462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811212" y="4325670"/>
            <a:ext cx="6942137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2800" dirty="0"/>
              <a:t>Assunzione della quota dei salari costante: anche la quota dei profitti è costante (</a:t>
            </a:r>
            <a:r>
              <a:rPr lang="it-IT" sz="2800" spc="-1000" dirty="0"/>
              <a:t>¯</a:t>
            </a:r>
            <a:r>
              <a:rPr lang="it-IT" sz="2800" dirty="0">
                <a:sym typeface="Symbol"/>
              </a:rPr>
              <a:t></a:t>
            </a:r>
            <a:r>
              <a:rPr lang="it-IT" sz="2800" dirty="0"/>
              <a:t>=1-</a:t>
            </a:r>
            <a:r>
              <a:rPr lang="it-IT" sz="2800" i="1" dirty="0"/>
              <a:t>w/x</a:t>
            </a:r>
            <a:r>
              <a:rPr lang="it-IT" sz="2800" dirty="0"/>
              <a:t>)</a:t>
            </a:r>
          </a:p>
        </p:txBody>
      </p:sp>
      <p:sp>
        <p:nvSpPr>
          <p:cNvPr id="2356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356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298491"/>
              </p:ext>
            </p:extLst>
          </p:nvPr>
        </p:nvGraphicFramePr>
        <p:xfrm>
          <a:off x="1030288" y="5643987"/>
          <a:ext cx="58483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zione" r:id="rId8" imgW="2755900" imgH="266700" progId="Equation.3">
                  <p:embed/>
                </p:oleObj>
              </mc:Choice>
              <mc:Fallback>
                <p:oleObj name="Equazione" r:id="rId8" imgW="2755900" imgH="26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5643987"/>
                        <a:ext cx="58483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2624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Verso una nuova unità di misura</a:t>
            </a:r>
            <a:endParaRPr lang="it-IT" dirty="0"/>
          </a:p>
        </p:txBody>
      </p:sp>
      <p:sp>
        <p:nvSpPr>
          <p:cNvPr id="24579" name="Segnaposto contenuto 2"/>
          <p:cNvSpPr>
            <a:spLocks noGrp="1"/>
          </p:cNvSpPr>
          <p:nvPr>
            <p:ph idx="1"/>
          </p:nvPr>
        </p:nvSpPr>
        <p:spPr>
          <a:xfrm>
            <a:off x="685800" y="1682436"/>
            <a:ext cx="7772400" cy="1109663"/>
          </a:xfrm>
        </p:spPr>
        <p:txBody>
          <a:bodyPr/>
          <a:lstStyle/>
          <a:p>
            <a:r>
              <a:rPr lang="it-IT" altLang="it-IT" dirty="0" smtClean="0"/>
              <a:t>Il salario reale cresce allo stesso tasso della produttività del lavoro</a:t>
            </a:r>
          </a:p>
        </p:txBody>
      </p:sp>
      <p:sp>
        <p:nvSpPr>
          <p:cNvPr id="2458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B39490-4DB7-47E2-89AA-B518EF7630F6}" type="slidenum">
              <a:rPr lang="it-IT" altLang="it-IT" sz="1400" smtClean="0"/>
              <a:pPr eaLnBrk="1" hangingPunct="1"/>
              <a:t>19</a:t>
            </a:fld>
            <a:endParaRPr lang="it-IT" altLang="it-IT" sz="1400" smtClean="0"/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458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230324"/>
              </p:ext>
            </p:extLst>
          </p:nvPr>
        </p:nvGraphicFramePr>
        <p:xfrm>
          <a:off x="1304925" y="3027363"/>
          <a:ext cx="64547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zione" r:id="rId3" imgW="2844720" imgH="241200" progId="Equation.3">
                  <p:embed/>
                </p:oleObj>
              </mc:Choice>
              <mc:Fallback>
                <p:oleObj name="Equazione" r:id="rId3" imgW="28447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3027363"/>
                        <a:ext cx="64547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CasellaDiTesto 6"/>
          <p:cNvSpPr txBox="1">
            <a:spLocks noChangeArrowheads="1"/>
          </p:cNvSpPr>
          <p:nvPr/>
        </p:nvSpPr>
        <p:spPr bwMode="auto">
          <a:xfrm>
            <a:off x="1081088" y="3765063"/>
            <a:ext cx="5602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Dividendo tutto per (1+</a:t>
            </a:r>
            <a:r>
              <a:rPr lang="it-IT" altLang="it-IT" sz="2800" dirty="0">
                <a:sym typeface="Symbol" pitchFamily="18" charset="2"/>
              </a:rPr>
              <a:t>)</a:t>
            </a:r>
            <a:r>
              <a:rPr lang="it-IT" altLang="it-IT" sz="2800" i="1" baseline="30000" dirty="0">
                <a:sym typeface="Symbol" pitchFamily="18" charset="2"/>
              </a:rPr>
              <a:t>t</a:t>
            </a:r>
            <a:endParaRPr lang="it-IT" altLang="it-IT" sz="2800" i="1" dirty="0"/>
          </a:p>
        </p:txBody>
      </p:sp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458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516880"/>
              </p:ext>
            </p:extLst>
          </p:nvPr>
        </p:nvGraphicFramePr>
        <p:xfrm>
          <a:off x="1150938" y="4425950"/>
          <a:ext cx="17399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zione" r:id="rId5" imgW="787320" imgH="203040" progId="Equation.3">
                  <p:embed/>
                </p:oleObj>
              </mc:Choice>
              <mc:Fallback>
                <p:oleObj name="Equazione" r:id="rId5" imgW="7873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4425950"/>
                        <a:ext cx="1739900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CasellaDiTesto 9"/>
          <p:cNvSpPr txBox="1">
            <a:spLocks noChangeArrowheads="1"/>
          </p:cNvSpPr>
          <p:nvPr/>
        </p:nvSpPr>
        <p:spPr bwMode="auto">
          <a:xfrm>
            <a:off x="1017587" y="5097149"/>
            <a:ext cx="7418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Abbiamo di nuovo la relazione salario-saggio di profitto di partenza 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1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Modelli di crescita</a:t>
            </a:r>
            <a:endParaRPr lang="it-IT" dirty="0"/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smtClean="0"/>
              <a:t>I modelli di crescita si differenziano per</a:t>
            </a:r>
          </a:p>
          <a:p>
            <a:r>
              <a:rPr lang="it-IT" altLang="it-IT" sz="2800" smtClean="0"/>
              <a:t>1: teoria del consumo e del risparmio</a:t>
            </a:r>
          </a:p>
          <a:p>
            <a:r>
              <a:rPr lang="it-IT" altLang="it-IT" sz="2800" smtClean="0"/>
              <a:t>2: teoria della distribuzione del reddito</a:t>
            </a:r>
          </a:p>
          <a:p>
            <a:r>
              <a:rPr lang="it-IT" altLang="it-IT" sz="2800" smtClean="0"/>
              <a:t>Caratteristiche del modello classico</a:t>
            </a:r>
          </a:p>
          <a:p>
            <a:r>
              <a:rPr lang="it-IT" altLang="it-IT" sz="2800" smtClean="0"/>
              <a:t>1: decisioni di risparmio e investimento fatte dai capitalisti sulla base della loro ricchezza</a:t>
            </a:r>
          </a:p>
          <a:p>
            <a:r>
              <a:rPr lang="it-IT" altLang="it-IT" sz="2800" smtClean="0"/>
              <a:t>2: salario convenzionale</a:t>
            </a:r>
          </a:p>
          <a:p>
            <a:r>
              <a:rPr lang="it-IT" altLang="it-IT" sz="2800" smtClean="0"/>
              <a:t>Nel modello classico è importante la struttura di classe della società</a:t>
            </a: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82CACC-B469-4230-B01C-CC12AB2FD786}" type="slidenum">
              <a:rPr lang="it-IT" altLang="it-IT" sz="1400" smtClean="0"/>
              <a:pPr eaLnBrk="1" hangingPunct="1"/>
              <a:t>2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0890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Le unità di lavoro equivalente</a:t>
            </a:r>
            <a:endParaRPr lang="it-IT" dirty="0"/>
          </a:p>
        </p:txBody>
      </p:sp>
      <p:sp>
        <p:nvSpPr>
          <p:cNvPr id="2560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555625"/>
          </a:xfrm>
        </p:spPr>
        <p:txBody>
          <a:bodyPr>
            <a:normAutofit lnSpcReduction="10000"/>
          </a:bodyPr>
          <a:lstStyle/>
          <a:p>
            <a:r>
              <a:rPr lang="it-IT" altLang="it-IT" smtClean="0"/>
              <a:t>Un nuovo insieme di variabili</a:t>
            </a:r>
          </a:p>
        </p:txBody>
      </p:sp>
      <p:sp>
        <p:nvSpPr>
          <p:cNvPr id="2560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AD9821-4CBF-40AD-A244-A17D4CFA335A}" type="slidenum">
              <a:rPr lang="it-IT" altLang="it-IT" sz="1400" smtClean="0"/>
              <a:pPr eaLnBrk="1" hangingPunct="1"/>
              <a:t>20</a:t>
            </a:fld>
            <a:endParaRPr lang="it-IT" altLang="it-IT" sz="1400" smtClean="0"/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25606" name="CasellaDiTesto 6"/>
          <p:cNvSpPr txBox="1">
            <a:spLocks noChangeArrowheads="1"/>
          </p:cNvSpPr>
          <p:nvPr/>
        </p:nvSpPr>
        <p:spPr bwMode="auto">
          <a:xfrm>
            <a:off x="1081088" y="3529013"/>
            <a:ext cx="7083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Queste variabili restano costanti al crescere di </a:t>
            </a:r>
            <a:r>
              <a:rPr lang="it-IT" altLang="it-IT" i="1" dirty="0"/>
              <a:t>t </a:t>
            </a:r>
            <a:r>
              <a:rPr lang="it-IT" altLang="it-IT" dirty="0"/>
              <a:t>e sono uguali alle corrispondenti grandezze dell’anno base.</a:t>
            </a:r>
          </a:p>
          <a:p>
            <a:pPr eaLnBrk="1" hangingPunct="1"/>
            <a:r>
              <a:rPr lang="it-IT" altLang="it-IT" dirty="0"/>
              <a:t>Un lavoratore nell’anno </a:t>
            </a:r>
            <a:r>
              <a:rPr lang="it-IT" altLang="it-IT" i="1" dirty="0"/>
              <a:t>t</a:t>
            </a:r>
            <a:r>
              <a:rPr lang="it-IT" altLang="it-IT" dirty="0"/>
              <a:t> è equivalente, in termini di produttività, a (1+</a:t>
            </a:r>
            <a:r>
              <a:rPr lang="it-IT" altLang="it-IT" dirty="0">
                <a:sym typeface="Symbol" pitchFamily="18" charset="2"/>
              </a:rPr>
              <a:t>)</a:t>
            </a:r>
            <a:r>
              <a:rPr lang="it-IT" altLang="it-IT" i="1" baseline="30000" dirty="0">
                <a:sym typeface="Symbol" pitchFamily="18" charset="2"/>
              </a:rPr>
              <a:t>t</a:t>
            </a:r>
            <a:r>
              <a:rPr lang="it-IT" altLang="it-IT" dirty="0">
                <a:sym typeface="Symbol" pitchFamily="18" charset="2"/>
              </a:rPr>
              <a:t> lavoratori dell’anno base.</a:t>
            </a:r>
          </a:p>
          <a:p>
            <a:pPr eaLnBrk="1" hangingPunct="1"/>
            <a:r>
              <a:rPr lang="it-IT" altLang="it-IT" dirty="0">
                <a:sym typeface="Symbol" pitchFamily="18" charset="2"/>
              </a:rPr>
              <a:t>Unità: lavoro effettivo rispetto all’anno base=«</a:t>
            </a:r>
            <a:r>
              <a:rPr lang="it-IT" altLang="it-IT" b="1" dirty="0" smtClean="0">
                <a:sym typeface="Symbol" pitchFamily="18" charset="2"/>
              </a:rPr>
              <a:t>unità-efficienza </a:t>
            </a:r>
            <a:r>
              <a:rPr lang="it-IT" altLang="it-IT" b="1" dirty="0">
                <a:sym typeface="Symbol" pitchFamily="18" charset="2"/>
              </a:rPr>
              <a:t>di </a:t>
            </a:r>
            <a:r>
              <a:rPr lang="it-IT" altLang="it-IT" b="1" dirty="0" smtClean="0">
                <a:sym typeface="Symbol" pitchFamily="18" charset="2"/>
              </a:rPr>
              <a:t>lavoro</a:t>
            </a:r>
            <a:r>
              <a:rPr lang="it-IT" altLang="it-IT" dirty="0" smtClean="0">
                <a:sym typeface="Symbol" pitchFamily="18" charset="2"/>
              </a:rPr>
              <a:t>»</a:t>
            </a:r>
            <a:endParaRPr lang="it-IT" altLang="it-IT" dirty="0"/>
          </a:p>
        </p:txBody>
      </p:sp>
      <p:sp>
        <p:nvSpPr>
          <p:cNvPr id="2560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5608" name="Object 3"/>
          <p:cNvGraphicFramePr>
            <a:graphicFrameLocks noChangeAspect="1"/>
          </p:cNvGraphicFramePr>
          <p:nvPr/>
        </p:nvGraphicFramePr>
        <p:xfrm>
          <a:off x="1081088" y="2692400"/>
          <a:ext cx="497998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zione" r:id="rId3" imgW="3263900" imgH="444500" progId="Equation.3">
                  <p:embed/>
                </p:oleObj>
              </mc:Choice>
              <mc:Fallback>
                <p:oleObj name="Equazione" r:id="rId3" imgW="3263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2692400"/>
                        <a:ext cx="4979987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7858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938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Il modello classico del salario convenzionale 1</a:t>
            </a:r>
            <a:endParaRPr lang="it-IT" sz="3600" dirty="0"/>
          </a:p>
        </p:txBody>
      </p:sp>
      <p:sp>
        <p:nvSpPr>
          <p:cNvPr id="26627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103F8E-7526-4BA5-ACE1-42B696912BBE}" type="slidenum">
              <a:rPr lang="it-IT" altLang="it-IT" sz="1400" smtClean="0"/>
              <a:pPr eaLnBrk="1" hangingPunct="1"/>
              <a:t>21</a:t>
            </a:fld>
            <a:endParaRPr lang="it-IT" altLang="it-IT" sz="1400" smtClean="0"/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007684"/>
              </p:ext>
            </p:extLst>
          </p:nvPr>
        </p:nvGraphicFramePr>
        <p:xfrm>
          <a:off x="1000509" y="1957388"/>
          <a:ext cx="1595054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9" name="Equazione" r:id="rId3" imgW="558720" imgH="203040" progId="Equation.3">
                  <p:embed/>
                </p:oleObj>
              </mc:Choice>
              <mc:Fallback>
                <p:oleObj name="Equazione" r:id="rId3" imgW="558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509" y="1957388"/>
                        <a:ext cx="1595054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CasellaDiTesto 6"/>
          <p:cNvSpPr txBox="1">
            <a:spLocks noChangeArrowheads="1"/>
          </p:cNvSpPr>
          <p:nvPr/>
        </p:nvSpPr>
        <p:spPr bwMode="auto">
          <a:xfrm>
            <a:off x="3579813" y="1957388"/>
            <a:ext cx="4005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Variabili endogene</a:t>
            </a: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26633" name="CasellaDiTesto 9"/>
          <p:cNvSpPr txBox="1">
            <a:spLocks noChangeArrowheads="1"/>
          </p:cNvSpPr>
          <p:nvPr/>
        </p:nvSpPr>
        <p:spPr bwMode="auto">
          <a:xfrm>
            <a:off x="3681413" y="2638425"/>
            <a:ext cx="4005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Parametri esogeni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663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482511"/>
              </p:ext>
            </p:extLst>
          </p:nvPr>
        </p:nvGraphicFramePr>
        <p:xfrm>
          <a:off x="1238250" y="3457575"/>
          <a:ext cx="16430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Equazione" r:id="rId5" imgW="698400" imgH="228600" progId="Equation.3">
                  <p:embed/>
                </p:oleObj>
              </mc:Choice>
              <mc:Fallback>
                <p:oleObj name="Equazione" r:id="rId5" imgW="698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457575"/>
                        <a:ext cx="1643063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CasellaDiTesto 6"/>
          <p:cNvSpPr txBox="1">
            <a:spLocks noChangeArrowheads="1"/>
          </p:cNvSpPr>
          <p:nvPr/>
        </p:nvSpPr>
        <p:spPr bwMode="auto">
          <a:xfrm>
            <a:off x="4616450" y="3346450"/>
            <a:ext cx="43608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Relazione tra salario e saggio di profitto</a:t>
            </a:r>
          </a:p>
        </p:txBody>
      </p:sp>
      <p:sp>
        <p:nvSpPr>
          <p:cNvPr id="2663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663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535503"/>
              </p:ext>
            </p:extLst>
          </p:nvPr>
        </p:nvGraphicFramePr>
        <p:xfrm>
          <a:off x="1233488" y="4335463"/>
          <a:ext cx="18637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Equazione" r:id="rId7" imgW="825480" imgH="228600" progId="Equation.3">
                  <p:embed/>
                </p:oleObj>
              </mc:Choice>
              <mc:Fallback>
                <p:oleObj name="Equazione" r:id="rId7" imgW="825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4335463"/>
                        <a:ext cx="18637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9" name="CasellaDiTesto 9"/>
          <p:cNvSpPr txBox="1">
            <a:spLocks noChangeArrowheads="1"/>
          </p:cNvSpPr>
          <p:nvPr/>
        </p:nvSpPr>
        <p:spPr bwMode="auto">
          <a:xfrm>
            <a:off x="4616450" y="4210050"/>
            <a:ext cx="4102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Relazione tra consumo e accumulazione</a:t>
            </a:r>
          </a:p>
        </p:txBody>
      </p:sp>
      <p:sp>
        <p:nvSpPr>
          <p:cNvPr id="2664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66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761603"/>
              </p:ext>
            </p:extLst>
          </p:nvPr>
        </p:nvGraphicFramePr>
        <p:xfrm>
          <a:off x="1550988" y="5164138"/>
          <a:ext cx="2212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Equazione" r:id="rId9" imgW="1104840" imgH="203040" progId="Equation.3">
                  <p:embed/>
                </p:oleObj>
              </mc:Choice>
              <mc:Fallback>
                <p:oleObj name="Equazione" r:id="rId9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5164138"/>
                        <a:ext cx="22129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2" name="CasellaDiTesto 18"/>
          <p:cNvSpPr txBox="1">
            <a:spLocks noChangeArrowheads="1"/>
          </p:cNvSpPr>
          <p:nvPr/>
        </p:nvSpPr>
        <p:spPr bwMode="auto">
          <a:xfrm>
            <a:off x="4616450" y="5100638"/>
            <a:ext cx="4056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Equazione di Cambridge</a:t>
            </a:r>
          </a:p>
        </p:txBody>
      </p:sp>
      <p:sp>
        <p:nvSpPr>
          <p:cNvPr id="26643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664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137957"/>
              </p:ext>
            </p:extLst>
          </p:nvPr>
        </p:nvGraphicFramePr>
        <p:xfrm>
          <a:off x="1009650" y="5735418"/>
          <a:ext cx="1960563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3" name="Equazione" r:id="rId11" imgW="914400" imgH="241300" progId="Equation.3">
                  <p:embed/>
                </p:oleObj>
              </mc:Choice>
              <mc:Fallback>
                <p:oleObj name="Equazione" r:id="rId11" imgW="914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5735418"/>
                        <a:ext cx="1960563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5" name="CasellaDiTesto 15"/>
          <p:cNvSpPr txBox="1">
            <a:spLocks noChangeArrowheads="1"/>
          </p:cNvSpPr>
          <p:nvPr/>
        </p:nvSpPr>
        <p:spPr bwMode="auto">
          <a:xfrm>
            <a:off x="4616450" y="5657057"/>
            <a:ext cx="4351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Quota dei salari convenzionale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629420"/>
              </p:ext>
            </p:extLst>
          </p:nvPr>
        </p:nvGraphicFramePr>
        <p:xfrm>
          <a:off x="1385179" y="2726581"/>
          <a:ext cx="1210383" cy="472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" name="Equazione" r:id="rId13" imgW="609336" imgH="241195" progId="Equation.3">
                  <p:embed/>
                </p:oleObj>
              </mc:Choice>
              <mc:Fallback>
                <p:oleObj name="Equazione" r:id="rId13" imgW="609336" imgH="241195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179" y="2726581"/>
                        <a:ext cx="1210383" cy="4728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9811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2913" y="1100526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modello classico del salario convenzionale 2</a:t>
            </a:r>
            <a:endParaRPr lang="it-IT" dirty="0"/>
          </a:p>
        </p:txBody>
      </p:sp>
      <p:sp>
        <p:nvSpPr>
          <p:cNvPr id="2765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5973049-410D-4B0E-B056-02304E53B805}" type="slidenum">
              <a:rPr lang="it-IT" altLang="it-IT" sz="1400" smtClean="0"/>
              <a:pPr eaLnBrk="1" hangingPunct="1"/>
              <a:t>22</a:t>
            </a:fld>
            <a:endParaRPr lang="it-IT" altLang="it-IT" sz="1400" smtClean="0"/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76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740571"/>
              </p:ext>
            </p:extLst>
          </p:nvPr>
        </p:nvGraphicFramePr>
        <p:xfrm>
          <a:off x="1068388" y="2478088"/>
          <a:ext cx="14732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Equazione" r:id="rId3" imgW="571320" imgH="228600" progId="Equation.3">
                  <p:embed/>
                </p:oleObj>
              </mc:Choice>
              <mc:Fallback>
                <p:oleObj name="Equazione" r:id="rId3" imgW="571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2478088"/>
                        <a:ext cx="1473200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858716"/>
              </p:ext>
            </p:extLst>
          </p:nvPr>
        </p:nvGraphicFramePr>
        <p:xfrm>
          <a:off x="1022350" y="1949450"/>
          <a:ext cx="13366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Equazione" r:id="rId5" imgW="558720" imgH="203040" progId="Equation.3">
                  <p:embed/>
                </p:oleObj>
              </mc:Choice>
              <mc:Fallback>
                <p:oleObj name="Equazione" r:id="rId5" imgW="558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949450"/>
                        <a:ext cx="13366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CasellaDiTesto 7"/>
          <p:cNvSpPr txBox="1">
            <a:spLocks noChangeArrowheads="1"/>
          </p:cNvSpPr>
          <p:nvPr/>
        </p:nvSpPr>
        <p:spPr bwMode="auto">
          <a:xfrm>
            <a:off x="3579813" y="1957388"/>
            <a:ext cx="4005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Variabili endogene</a:t>
            </a:r>
          </a:p>
        </p:txBody>
      </p:sp>
      <p:sp>
        <p:nvSpPr>
          <p:cNvPr id="27656" name="CasellaDiTesto 8"/>
          <p:cNvSpPr txBox="1">
            <a:spLocks noChangeArrowheads="1"/>
          </p:cNvSpPr>
          <p:nvPr/>
        </p:nvSpPr>
        <p:spPr bwMode="auto">
          <a:xfrm>
            <a:off x="3651250" y="2519363"/>
            <a:ext cx="4005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Parametri esogeni</a:t>
            </a:r>
          </a:p>
        </p:txBody>
      </p:sp>
      <p:sp>
        <p:nvSpPr>
          <p:cNvPr id="276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765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604025"/>
              </p:ext>
            </p:extLst>
          </p:nvPr>
        </p:nvGraphicFramePr>
        <p:xfrm>
          <a:off x="1003300" y="3124200"/>
          <a:ext cx="17970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zione" r:id="rId7" imgW="825480" imgH="393480" progId="Equation.3">
                  <p:embed/>
                </p:oleObj>
              </mc:Choice>
              <mc:Fallback>
                <p:oleObj name="Equazione" r:id="rId7" imgW="82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124200"/>
                        <a:ext cx="179705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9" name="CasellaDiTesto 6"/>
          <p:cNvSpPr txBox="1">
            <a:spLocks noChangeArrowheads="1"/>
          </p:cNvSpPr>
          <p:nvPr/>
        </p:nvSpPr>
        <p:spPr bwMode="auto">
          <a:xfrm>
            <a:off x="4452938" y="3095625"/>
            <a:ext cx="43608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Relazione tra salario e saggio di profitto</a:t>
            </a:r>
          </a:p>
        </p:txBody>
      </p:sp>
      <p:sp>
        <p:nvSpPr>
          <p:cNvPr id="2766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766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321495"/>
              </p:ext>
            </p:extLst>
          </p:nvPr>
        </p:nvGraphicFramePr>
        <p:xfrm>
          <a:off x="1146175" y="4151313"/>
          <a:ext cx="18303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zione" r:id="rId9" imgW="952200" imgH="393480" progId="Equation.3">
                  <p:embed/>
                </p:oleObj>
              </mc:Choice>
              <mc:Fallback>
                <p:oleObj name="Equazione" r:id="rId9" imgW="952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4151313"/>
                        <a:ext cx="1830388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2" name="CasellaDiTesto 9"/>
          <p:cNvSpPr txBox="1">
            <a:spLocks noChangeArrowheads="1"/>
          </p:cNvSpPr>
          <p:nvPr/>
        </p:nvSpPr>
        <p:spPr bwMode="auto">
          <a:xfrm>
            <a:off x="4452938" y="4032250"/>
            <a:ext cx="41036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Relazione tra consumo e accumulazione</a:t>
            </a:r>
          </a:p>
        </p:txBody>
      </p:sp>
      <p:graphicFrame>
        <p:nvGraphicFramePr>
          <p:cNvPr id="2766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651108"/>
              </p:ext>
            </p:extLst>
          </p:nvPr>
        </p:nvGraphicFramePr>
        <p:xfrm>
          <a:off x="823394" y="5028336"/>
          <a:ext cx="2212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zione" r:id="rId11" imgW="1104840" imgH="203040" progId="Equation.3">
                  <p:embed/>
                </p:oleObj>
              </mc:Choice>
              <mc:Fallback>
                <p:oleObj name="Equazione" r:id="rId11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394" y="5028336"/>
                        <a:ext cx="22129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4" name="CasellaDiTesto 16"/>
          <p:cNvSpPr txBox="1">
            <a:spLocks noChangeArrowheads="1"/>
          </p:cNvSpPr>
          <p:nvPr/>
        </p:nvSpPr>
        <p:spPr bwMode="auto">
          <a:xfrm>
            <a:off x="4326739" y="4901147"/>
            <a:ext cx="4056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Equazione di Cambridge</a:t>
            </a:r>
          </a:p>
        </p:txBody>
      </p:sp>
      <p:sp>
        <p:nvSpPr>
          <p:cNvPr id="2766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2766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308536"/>
              </p:ext>
            </p:extLst>
          </p:nvPr>
        </p:nvGraphicFramePr>
        <p:xfrm>
          <a:off x="823394" y="5570199"/>
          <a:ext cx="22733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zione" r:id="rId13" imgW="914400" imgH="241300" progId="Equation.3">
                  <p:embed/>
                </p:oleObj>
              </mc:Choice>
              <mc:Fallback>
                <p:oleObj name="Equazione" r:id="rId13" imgW="914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394" y="5570199"/>
                        <a:ext cx="22733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7" name="CasellaDiTesto 15"/>
          <p:cNvSpPr txBox="1">
            <a:spLocks noChangeArrowheads="1"/>
          </p:cNvSpPr>
          <p:nvPr/>
        </p:nvSpPr>
        <p:spPr bwMode="auto">
          <a:xfrm>
            <a:off x="4321175" y="5573485"/>
            <a:ext cx="4351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Quota dei salari convenzionale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2302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Il cambiamento neutrale di </a:t>
            </a:r>
            <a:r>
              <a:rPr lang="it-IT" sz="3600" dirty="0" err="1" smtClean="0"/>
              <a:t>Harrod</a:t>
            </a:r>
            <a:endParaRPr lang="it-IT" sz="3600" dirty="0"/>
          </a:p>
        </p:txBody>
      </p:sp>
      <p:sp>
        <p:nvSpPr>
          <p:cNvPr id="2867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 smtClean="0"/>
              <a:t>I salari crescono della stessa proporzione del prodotto per unità di lavoro </a:t>
            </a:r>
            <a:r>
              <a:rPr lang="it-IT" altLang="it-IT" i="1" dirty="0"/>
              <a:t>r</a:t>
            </a:r>
            <a:r>
              <a:rPr lang="it-IT" altLang="it-IT" dirty="0" smtClean="0"/>
              <a:t> resta costante</a:t>
            </a:r>
          </a:p>
          <a:p>
            <a:r>
              <a:rPr lang="it-IT" altLang="it-IT" dirty="0" smtClean="0"/>
              <a:t>Sia il consumo dei lavoratori che quello dei capitalisti crescono come </a:t>
            </a:r>
            <a:r>
              <a:rPr lang="it-IT" altLang="it-IT" i="1" dirty="0" smtClean="0"/>
              <a:t>x: c </a:t>
            </a:r>
            <a:r>
              <a:rPr lang="it-IT" altLang="it-IT" dirty="0" smtClean="0"/>
              <a:t>cresce come </a:t>
            </a:r>
            <a:r>
              <a:rPr lang="it-IT" altLang="it-IT" i="1" dirty="0" smtClean="0"/>
              <a:t>x </a:t>
            </a:r>
            <a:r>
              <a:rPr lang="it-IT" altLang="it-IT" dirty="0" smtClean="0"/>
              <a:t>e </a:t>
            </a:r>
            <a:r>
              <a:rPr lang="it-IT" altLang="it-IT" i="1" dirty="0" err="1" smtClean="0"/>
              <a:t>g</a:t>
            </a:r>
            <a:r>
              <a:rPr lang="it-IT" altLang="it-IT" i="1" baseline="-25000" dirty="0" err="1" smtClean="0"/>
              <a:t>K</a:t>
            </a:r>
            <a:r>
              <a:rPr lang="it-IT" altLang="it-IT" dirty="0" smtClean="0"/>
              <a:t> resta costante</a:t>
            </a:r>
          </a:p>
          <a:p>
            <a:r>
              <a:rPr lang="it-IT" altLang="it-IT" dirty="0" smtClean="0"/>
              <a:t>Il cambiamento tecnologico è neutrale perché lascia invariate le grandezze misurate sulle ascisse</a:t>
            </a:r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79A5048-8FA8-4ABB-B0A3-217D873E8A70}" type="slidenum">
              <a:rPr lang="it-IT" altLang="it-IT" sz="1400" smtClean="0"/>
              <a:pPr eaLnBrk="1" hangingPunct="1"/>
              <a:t>23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307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Distribuzione del reddito</a:t>
            </a:r>
            <a:endParaRPr lang="it-IT" dirty="0"/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685800" y="1889125"/>
            <a:ext cx="7772400" cy="3316288"/>
          </a:xfrm>
        </p:spPr>
        <p:txBody>
          <a:bodyPr/>
          <a:lstStyle/>
          <a:p>
            <a:r>
              <a:rPr lang="it-IT" altLang="it-IT" dirty="0" smtClean="0"/>
              <a:t>Funzione di produzione di </a:t>
            </a:r>
            <a:r>
              <a:rPr lang="it-IT" altLang="it-IT" dirty="0" err="1" smtClean="0"/>
              <a:t>Leontief</a:t>
            </a:r>
            <a:endParaRPr lang="it-IT" altLang="it-IT" dirty="0" smtClean="0"/>
          </a:p>
          <a:p>
            <a:r>
              <a:rPr lang="it-IT" altLang="it-IT" dirty="0" smtClean="0"/>
              <a:t>Salario dato e curva di offerta di lavoro orizzontale</a:t>
            </a:r>
          </a:p>
          <a:p>
            <a:r>
              <a:rPr lang="it-IT" altLang="it-IT" dirty="0" smtClean="0"/>
              <a:t>1 </a:t>
            </a:r>
            <a:r>
              <a:rPr lang="it-IT" altLang="it-IT" i="1" dirty="0" smtClean="0"/>
              <a:t>w=</a:t>
            </a:r>
            <a:r>
              <a:rPr lang="it-IT" altLang="it-IT" i="1" dirty="0" smtClean="0">
                <a:sym typeface="Symbol" pitchFamily="18" charset="2"/>
              </a:rPr>
              <a:t>w</a:t>
            </a:r>
          </a:p>
          <a:p>
            <a:r>
              <a:rPr lang="it-IT" altLang="it-IT" dirty="0" smtClean="0">
                <a:sym typeface="Symbol" pitchFamily="18" charset="2"/>
              </a:rPr>
              <a:t>Saggio del profitto  teoria residuale dei profitti</a:t>
            </a:r>
          </a:p>
          <a:p>
            <a:endParaRPr lang="it-IT" altLang="it-IT" dirty="0" smtClean="0">
              <a:sym typeface="Symbol" pitchFamily="18" charset="2"/>
            </a:endParaRPr>
          </a:p>
          <a:p>
            <a:endParaRPr lang="it-IT" altLang="it-IT" dirty="0" smtClean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3F301A-ADE5-4F1F-8C60-0A82F4342038}" type="slidenum">
              <a:rPr lang="it-IT" altLang="it-IT" sz="1400" smtClean="0"/>
              <a:pPr eaLnBrk="1" hangingPunct="1"/>
              <a:t>3</a:t>
            </a:fld>
            <a:endParaRPr lang="it-IT" altLang="it-IT" sz="1400" smtClean="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410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1595"/>
              </p:ext>
            </p:extLst>
          </p:nvPr>
        </p:nvGraphicFramePr>
        <p:xfrm>
          <a:off x="1149350" y="5322888"/>
          <a:ext cx="26035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zione" r:id="rId3" imgW="1460160" imgH="368280" progId="Equation.3">
                  <p:embed/>
                </p:oleObj>
              </mc:Choice>
              <mc:Fallback>
                <p:oleObj name="Equazione" r:id="rId3" imgW="14601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5322888"/>
                        <a:ext cx="26035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758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82831"/>
            <a:ext cx="8229600" cy="5579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dirty="0" smtClean="0"/>
              <a:t>Decisioni di risparmio e investimento</a:t>
            </a:r>
            <a:endParaRPr lang="it-IT" sz="3600" dirty="0"/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685800" y="5314950"/>
            <a:ext cx="7772400" cy="1004888"/>
          </a:xfrm>
        </p:spPr>
        <p:txBody>
          <a:bodyPr>
            <a:normAutofit lnSpcReduction="10000"/>
          </a:bodyPr>
          <a:lstStyle/>
          <a:p>
            <a:r>
              <a:rPr lang="it-IT" altLang="it-IT" smtClean="0"/>
              <a:t>L’equazione del salario e l’equazione di Cambridge chiudono il modello classico</a:t>
            </a:r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730D1E-B4EC-489E-A513-BF2CEA39A01A}" type="slidenum">
              <a:rPr lang="it-IT" altLang="it-IT" sz="1400" smtClean="0"/>
              <a:pPr eaLnBrk="1" hangingPunct="1"/>
              <a:t>4</a:t>
            </a:fld>
            <a:endParaRPr lang="it-IT" altLang="it-IT" sz="1400" smtClean="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5127" name="CasellaDiTesto 6"/>
          <p:cNvSpPr txBox="1">
            <a:spLocks noChangeArrowheads="1"/>
          </p:cNvSpPr>
          <p:nvPr/>
        </p:nvSpPr>
        <p:spPr bwMode="auto">
          <a:xfrm>
            <a:off x="3668076" y="1703209"/>
            <a:ext cx="47901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dirty="0"/>
              <a:t>Vincolo di bilancio dei </a:t>
            </a:r>
            <a:r>
              <a:rPr lang="it-IT" altLang="it-IT" dirty="0" smtClean="0"/>
              <a:t>capitalisti: consumo più capitale a disposizione</a:t>
            </a:r>
            <a:endParaRPr lang="it-IT" altLang="it-IT" dirty="0"/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5129" name="Object 3"/>
          <p:cNvGraphicFramePr>
            <a:graphicFrameLocks noChangeAspect="1"/>
          </p:cNvGraphicFramePr>
          <p:nvPr/>
        </p:nvGraphicFramePr>
        <p:xfrm>
          <a:off x="844550" y="2527300"/>
          <a:ext cx="24034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4" name="Equazione" r:id="rId3" imgW="1231366" imgH="228501" progId="Equation.3">
                  <p:embed/>
                </p:oleObj>
              </mc:Choice>
              <mc:Fallback>
                <p:oleObj name="Equazione" r:id="rId3" imgW="1231366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2527300"/>
                        <a:ext cx="24034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CasellaDiTesto 9"/>
          <p:cNvSpPr txBox="1">
            <a:spLocks noChangeArrowheads="1"/>
          </p:cNvSpPr>
          <p:nvPr/>
        </p:nvSpPr>
        <p:spPr bwMode="auto">
          <a:xfrm>
            <a:off x="4019550" y="2562226"/>
            <a:ext cx="431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dirty="0"/>
              <a:t>Scelta di consumo dei capitalisti</a:t>
            </a:r>
          </a:p>
        </p:txBody>
      </p:sp>
      <p:sp>
        <p:nvSpPr>
          <p:cNvPr id="513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51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51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579830"/>
              </p:ext>
            </p:extLst>
          </p:nvPr>
        </p:nvGraphicFramePr>
        <p:xfrm>
          <a:off x="965200" y="3132499"/>
          <a:ext cx="2475516" cy="1098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5" name="Equazione" r:id="rId5" imgW="1434477" imgH="634725" progId="Equation.3">
                  <p:embed/>
                </p:oleObj>
              </mc:Choice>
              <mc:Fallback>
                <p:oleObj name="Equazione" r:id="rId5" imgW="1434477" imgH="6347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132499"/>
                        <a:ext cx="2475516" cy="10981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CasellaDiTesto 14"/>
          <p:cNvSpPr txBox="1">
            <a:spLocks noChangeArrowheads="1"/>
          </p:cNvSpPr>
          <p:nvPr/>
        </p:nvSpPr>
        <p:spPr bwMode="auto">
          <a:xfrm>
            <a:off x="4019550" y="3335338"/>
            <a:ext cx="44910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/>
              <a:t>Conseguenza: accumulazione del capitale</a:t>
            </a:r>
          </a:p>
        </p:txBody>
      </p:sp>
      <p:sp>
        <p:nvSpPr>
          <p:cNvPr id="513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5137" name="CasellaDiTesto 17"/>
          <p:cNvSpPr txBox="1">
            <a:spLocks noChangeArrowheads="1"/>
          </p:cNvSpPr>
          <p:nvPr/>
        </p:nvSpPr>
        <p:spPr bwMode="auto">
          <a:xfrm>
            <a:off x="5014913" y="4400550"/>
            <a:ext cx="3917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/>
              <a:t>Si ricava l’equazione di Cambridge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550438"/>
              </p:ext>
            </p:extLst>
          </p:nvPr>
        </p:nvGraphicFramePr>
        <p:xfrm>
          <a:off x="844550" y="1891506"/>
          <a:ext cx="2412806" cy="459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Equazione" r:id="rId7" imgW="1206500" imgH="228600" progId="Equation.3">
                  <p:embed/>
                </p:oleObj>
              </mc:Choice>
              <mc:Fallback>
                <p:oleObj name="Equazione" r:id="rId7" imgW="12065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1891506"/>
                        <a:ext cx="2412806" cy="459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30611"/>
              </p:ext>
            </p:extLst>
          </p:nvPr>
        </p:nvGraphicFramePr>
        <p:xfrm>
          <a:off x="965200" y="4548517"/>
          <a:ext cx="2702876" cy="53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Equazione" r:id="rId9" imgW="1104421" imgH="215806" progId="Equation.3">
                  <p:embed/>
                </p:oleObj>
              </mc:Choice>
              <mc:Fallback>
                <p:oleObj name="Equazione" r:id="rId9" imgW="1104421" imgH="21580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548517"/>
                        <a:ext cx="2702876" cy="5359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808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modello completo: versione 1</a:t>
            </a:r>
            <a:endParaRPr lang="it-IT" dirty="0"/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113088"/>
          </a:xfrm>
        </p:spPr>
        <p:txBody>
          <a:bodyPr/>
          <a:lstStyle/>
          <a:p>
            <a:r>
              <a:rPr lang="it-IT" altLang="it-IT" sz="2800" dirty="0" smtClean="0"/>
              <a:t>Variabili endogene: </a:t>
            </a:r>
            <a:r>
              <a:rPr lang="it-IT" altLang="it-IT" sz="2800" i="1" dirty="0" smtClean="0"/>
              <a:t>w, r, c, </a:t>
            </a:r>
            <a:r>
              <a:rPr lang="it-IT" altLang="it-IT" sz="2800" i="1" dirty="0" err="1" smtClean="0"/>
              <a:t>g</a:t>
            </a:r>
            <a:r>
              <a:rPr lang="it-IT" altLang="it-IT" sz="2800" i="1" baseline="-25000" dirty="0" err="1" smtClean="0"/>
              <a:t>k</a:t>
            </a:r>
            <a:endParaRPr lang="it-IT" altLang="it-IT" sz="2800" dirty="0" smtClean="0"/>
          </a:p>
          <a:p>
            <a:r>
              <a:rPr lang="it-IT" altLang="it-IT" sz="2800" dirty="0" smtClean="0"/>
              <a:t>parametri </a:t>
            </a:r>
            <a:r>
              <a:rPr lang="it-IT" altLang="it-IT" sz="2400" dirty="0" smtClean="0"/>
              <a:t>esogeni</a:t>
            </a:r>
            <a:r>
              <a:rPr lang="it-IT" altLang="it-IT" sz="2800" dirty="0" smtClean="0"/>
              <a:t>: </a:t>
            </a:r>
            <a:r>
              <a:rPr lang="it-IT" altLang="it-IT" sz="2800" b="1" i="1" dirty="0" smtClean="0"/>
              <a:t>k</a:t>
            </a:r>
            <a:r>
              <a:rPr lang="it-IT" altLang="it-IT" sz="2800" b="1" dirty="0" smtClean="0"/>
              <a:t>,</a:t>
            </a:r>
            <a:r>
              <a:rPr lang="it-IT" altLang="it-IT" sz="2800" i="1" dirty="0" smtClean="0"/>
              <a:t> </a:t>
            </a:r>
            <a:r>
              <a:rPr lang="it-IT" altLang="it-IT" sz="2800" i="1" dirty="0" err="1" smtClean="0"/>
              <a:t>x,</a:t>
            </a:r>
            <a:r>
              <a:rPr lang="it-IT" altLang="it-IT" sz="2800" i="1" dirty="0" err="1" smtClean="0">
                <a:sym typeface="Symbol" pitchFamily="18" charset="2"/>
              </a:rPr>
              <a:t>w</a:t>
            </a:r>
            <a:endParaRPr lang="it-IT" altLang="it-IT" sz="2800" dirty="0" smtClean="0"/>
          </a:p>
          <a:p>
            <a:r>
              <a:rPr lang="it-IT" altLang="it-IT" sz="2800" i="1" dirty="0" smtClean="0"/>
              <a:t>w=x-</a:t>
            </a:r>
            <a:r>
              <a:rPr lang="it-IT" altLang="it-IT" sz="2800" i="1" dirty="0" err="1"/>
              <a:t>r</a:t>
            </a:r>
            <a:r>
              <a:rPr lang="it-IT" altLang="it-IT" sz="2800" i="1" dirty="0" err="1" smtClean="0"/>
              <a:t>k</a:t>
            </a:r>
            <a:r>
              <a:rPr lang="it-IT" altLang="it-IT" sz="2800" i="1" dirty="0" smtClean="0"/>
              <a:t>	</a:t>
            </a:r>
            <a:r>
              <a:rPr lang="it-IT" altLang="it-IT" sz="2800" dirty="0" smtClean="0"/>
              <a:t>relazione tra salario e saggio di 				profitto</a:t>
            </a:r>
          </a:p>
          <a:p>
            <a:r>
              <a:rPr lang="it-IT" altLang="it-IT" sz="2800" i="1" dirty="0" smtClean="0"/>
              <a:t>c=x</a:t>
            </a:r>
            <a:r>
              <a:rPr lang="it-IT" altLang="it-IT" sz="2800" dirty="0" smtClean="0"/>
              <a:t>-</a:t>
            </a:r>
            <a:r>
              <a:rPr lang="it-IT" altLang="it-IT" sz="2800" i="1" dirty="0" err="1" smtClean="0"/>
              <a:t>g</a:t>
            </a:r>
            <a:r>
              <a:rPr lang="it-IT" altLang="it-IT" sz="2800" i="1" baseline="-25000" dirty="0" err="1" smtClean="0"/>
              <a:t>k</a:t>
            </a:r>
            <a:r>
              <a:rPr lang="it-IT" altLang="it-IT" sz="2800" i="1" dirty="0" err="1" smtClean="0"/>
              <a:t>k</a:t>
            </a:r>
            <a:r>
              <a:rPr lang="it-IT" altLang="it-IT" sz="2800" i="1" dirty="0" smtClean="0"/>
              <a:t>	</a:t>
            </a:r>
            <a:r>
              <a:rPr lang="it-IT" altLang="it-IT" sz="2800" dirty="0" smtClean="0"/>
              <a:t>relazione tra consumo e 					accumulazione</a:t>
            </a:r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B6EDF72-E3F4-44E1-B618-4D59DAFF2EC9}" type="slidenum">
              <a:rPr lang="it-IT" altLang="it-IT" sz="1400" smtClean="0"/>
              <a:pPr eaLnBrk="1" hangingPunct="1"/>
              <a:t>5</a:t>
            </a:fld>
            <a:endParaRPr lang="it-IT" altLang="it-IT" sz="1400" smtClean="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615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753125"/>
              </p:ext>
            </p:extLst>
          </p:nvPr>
        </p:nvGraphicFramePr>
        <p:xfrm>
          <a:off x="1482725" y="5168900"/>
          <a:ext cx="22764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1" name="Equazione" r:id="rId3" imgW="990360" imgH="203040" progId="Equation.3">
                  <p:embed/>
                </p:oleObj>
              </mc:Choice>
              <mc:Fallback>
                <p:oleObj name="Equazione" r:id="rId3" imgW="990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5168900"/>
                        <a:ext cx="22764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CasellaDiTesto 7"/>
          <p:cNvSpPr txBox="1">
            <a:spLocks noChangeArrowheads="1"/>
          </p:cNvSpPr>
          <p:nvPr/>
        </p:nvSpPr>
        <p:spPr bwMode="auto">
          <a:xfrm>
            <a:off x="4683125" y="5094288"/>
            <a:ext cx="4179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/>
              <a:t>Equazione di Cambridge</a:t>
            </a:r>
          </a:p>
        </p:txBody>
      </p:sp>
      <p:sp>
        <p:nvSpPr>
          <p:cNvPr id="61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615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073726"/>
              </p:ext>
            </p:extLst>
          </p:nvPr>
        </p:nvGraphicFramePr>
        <p:xfrm>
          <a:off x="1441450" y="5762484"/>
          <a:ext cx="914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2" name="Equazione" r:id="rId5" imgW="418918" imgH="215806" progId="Equation.3">
                  <p:embed/>
                </p:oleObj>
              </mc:Choice>
              <mc:Fallback>
                <p:oleObj name="Equazione" r:id="rId5" imgW="41891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762484"/>
                        <a:ext cx="914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CasellaDiTesto 10"/>
          <p:cNvSpPr txBox="1">
            <a:spLocks noChangeArrowheads="1"/>
          </p:cNvSpPr>
          <p:nvPr/>
        </p:nvSpPr>
        <p:spPr bwMode="auto">
          <a:xfrm>
            <a:off x="5175250" y="5718175"/>
            <a:ext cx="35671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/>
              <a:t>Salario convenzionale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550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modello completo: versione 2</a:t>
            </a:r>
            <a:endParaRPr lang="it-IT" dirty="0"/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>
          <a:xfrm>
            <a:off x="655638" y="1705525"/>
            <a:ext cx="7772400" cy="669925"/>
          </a:xfrm>
        </p:spPr>
        <p:txBody>
          <a:bodyPr>
            <a:normAutofit fontScale="62500" lnSpcReduction="20000"/>
          </a:bodyPr>
          <a:lstStyle/>
          <a:p>
            <a:r>
              <a:rPr lang="it-IT" altLang="it-IT" dirty="0" smtClean="0"/>
              <a:t>Variabili endogene: </a:t>
            </a:r>
            <a:r>
              <a:rPr lang="it-IT" altLang="it-IT" i="1" dirty="0" smtClean="0"/>
              <a:t>w, r, c, </a:t>
            </a:r>
            <a:r>
              <a:rPr lang="it-IT" altLang="it-IT" i="1" dirty="0" err="1" smtClean="0"/>
              <a:t>g</a:t>
            </a:r>
            <a:r>
              <a:rPr lang="it-IT" altLang="it-IT" i="1" baseline="-25000" dirty="0" err="1" smtClean="0"/>
              <a:t>k</a:t>
            </a:r>
            <a:endParaRPr lang="it-IT" altLang="it-IT" dirty="0" smtClean="0"/>
          </a:p>
          <a:p>
            <a:r>
              <a:rPr lang="it-IT" altLang="it-IT" dirty="0" smtClean="0"/>
              <a:t>Parametri esogeni: </a:t>
            </a:r>
            <a:r>
              <a:rPr lang="it-IT" altLang="it-IT" b="1" dirty="0" smtClean="0">
                <a:sym typeface="Symbol" pitchFamily="18" charset="2"/>
              </a:rPr>
              <a:t></a:t>
            </a:r>
            <a:r>
              <a:rPr lang="it-IT" altLang="it-IT" b="1" dirty="0" smtClean="0"/>
              <a:t>,</a:t>
            </a:r>
            <a:r>
              <a:rPr lang="it-IT" altLang="it-IT" i="1" dirty="0" smtClean="0"/>
              <a:t> </a:t>
            </a:r>
            <a:r>
              <a:rPr lang="it-IT" altLang="it-IT" i="1" dirty="0" err="1" smtClean="0"/>
              <a:t>x,</a:t>
            </a:r>
            <a:r>
              <a:rPr lang="it-IT" altLang="it-IT" i="1" dirty="0" err="1" smtClean="0">
                <a:sym typeface="Symbol" pitchFamily="18" charset="2"/>
              </a:rPr>
              <a:t>w</a:t>
            </a:r>
            <a:r>
              <a:rPr lang="it-IT" altLang="it-IT" i="1" dirty="0" smtClean="0">
                <a:sym typeface="Symbol" pitchFamily="18" charset="2"/>
              </a:rPr>
              <a:t> </a:t>
            </a:r>
            <a:endParaRPr lang="it-IT" altLang="it-IT" dirty="0" smtClean="0"/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E18B4DA-3BC1-4FEC-BC80-09CDBE264EB6}" type="slidenum">
              <a:rPr lang="it-IT" altLang="it-IT" sz="1400" smtClean="0"/>
              <a:pPr eaLnBrk="1" hangingPunct="1"/>
              <a:t>6</a:t>
            </a:fld>
            <a:endParaRPr lang="it-IT" altLang="it-IT" sz="1400" smtClean="0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717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249199"/>
              </p:ext>
            </p:extLst>
          </p:nvPr>
        </p:nvGraphicFramePr>
        <p:xfrm>
          <a:off x="1101725" y="2636838"/>
          <a:ext cx="141605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9" name="Equazione" r:id="rId3" imgW="736560" imgH="393480" progId="Equation.3">
                  <p:embed/>
                </p:oleObj>
              </mc:Choice>
              <mc:Fallback>
                <p:oleObj name="Equazione" r:id="rId3" imgW="736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2636838"/>
                        <a:ext cx="1416050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CasellaDiTesto 6"/>
          <p:cNvSpPr txBox="1">
            <a:spLocks noChangeArrowheads="1"/>
          </p:cNvSpPr>
          <p:nvPr/>
        </p:nvSpPr>
        <p:spPr bwMode="auto">
          <a:xfrm>
            <a:off x="3470527" y="2581448"/>
            <a:ext cx="43608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relazione tra salario e saggio di profitto</a:t>
            </a:r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717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481811"/>
              </p:ext>
            </p:extLst>
          </p:nvPr>
        </p:nvGraphicFramePr>
        <p:xfrm>
          <a:off x="1065213" y="3631162"/>
          <a:ext cx="1284288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0" name="Equazione" r:id="rId5" imgW="774360" imgH="393480" progId="Equation.3">
                  <p:embed/>
                </p:oleObj>
              </mc:Choice>
              <mc:Fallback>
                <p:oleObj name="Equazione" r:id="rId5" imgW="774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631162"/>
                        <a:ext cx="1284288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CasellaDiTesto 9"/>
          <p:cNvSpPr txBox="1">
            <a:spLocks noChangeArrowheads="1"/>
          </p:cNvSpPr>
          <p:nvPr/>
        </p:nvSpPr>
        <p:spPr bwMode="auto">
          <a:xfrm>
            <a:off x="3536950" y="3618524"/>
            <a:ext cx="44513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relazione tra consumo e accumulazione</a:t>
            </a:r>
          </a:p>
        </p:txBody>
      </p:sp>
      <p:sp>
        <p:nvSpPr>
          <p:cNvPr id="71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718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980426"/>
              </p:ext>
            </p:extLst>
          </p:nvPr>
        </p:nvGraphicFramePr>
        <p:xfrm>
          <a:off x="1004888" y="4532775"/>
          <a:ext cx="16383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1" name="Equazione" r:id="rId7" imgW="990360" imgH="203040" progId="Equation.3">
                  <p:embed/>
                </p:oleObj>
              </mc:Choice>
              <mc:Fallback>
                <p:oleObj name="Equazione" r:id="rId7" imgW="990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4532775"/>
                        <a:ext cx="16383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CasellaDiTesto 12"/>
          <p:cNvSpPr txBox="1">
            <a:spLocks noChangeArrowheads="1"/>
          </p:cNvSpPr>
          <p:nvPr/>
        </p:nvSpPr>
        <p:spPr bwMode="auto">
          <a:xfrm>
            <a:off x="4225925" y="4471657"/>
            <a:ext cx="4179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dirty="0"/>
              <a:t>Equazione di Cambridge</a:t>
            </a:r>
          </a:p>
        </p:txBody>
      </p:sp>
      <p:sp>
        <p:nvSpPr>
          <p:cNvPr id="718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71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297001"/>
              </p:ext>
            </p:extLst>
          </p:nvPr>
        </p:nvGraphicFramePr>
        <p:xfrm>
          <a:off x="1004888" y="5259733"/>
          <a:ext cx="730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2" name="Equazione" r:id="rId9" imgW="418918" imgH="215806" progId="Equation.3">
                  <p:embed/>
                </p:oleObj>
              </mc:Choice>
              <mc:Fallback>
                <p:oleObj name="Equazione" r:id="rId9" imgW="41891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5259733"/>
                        <a:ext cx="730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CasellaDiTesto 15"/>
          <p:cNvSpPr txBox="1">
            <a:spLocks noChangeArrowheads="1"/>
          </p:cNvSpPr>
          <p:nvPr/>
        </p:nvSpPr>
        <p:spPr bwMode="auto">
          <a:xfrm>
            <a:off x="4402327" y="5205602"/>
            <a:ext cx="3567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dirty="0"/>
              <a:t>Salario convenzionale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605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6205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grafico del modello classico del salario convenzionale</a:t>
            </a:r>
            <a:endParaRPr lang="it-IT" dirty="0"/>
          </a:p>
        </p:txBody>
      </p:sp>
      <p:sp>
        <p:nvSpPr>
          <p:cNvPr id="819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2171F7-9E2E-407F-B1B2-68D9EF56E81C}" type="slidenum">
              <a:rPr lang="it-IT" altLang="it-IT" sz="1400" smtClean="0"/>
              <a:pPr eaLnBrk="1" hangingPunct="1"/>
              <a:t>7</a:t>
            </a:fld>
            <a:endParaRPr lang="it-IT" altLang="it-IT" sz="1400" smtClean="0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aphicFrame>
        <p:nvGraphicFramePr>
          <p:cNvPr id="81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581374"/>
              </p:ext>
            </p:extLst>
          </p:nvPr>
        </p:nvGraphicFramePr>
        <p:xfrm>
          <a:off x="876300" y="2214932"/>
          <a:ext cx="28146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zione" r:id="rId3" imgW="1282700" imgH="203200" progId="Equation.3">
                  <p:embed/>
                </p:oleObj>
              </mc:Choice>
              <mc:Fallback>
                <p:oleObj name="Equazione" r:id="rId3" imgW="12827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214932"/>
                        <a:ext cx="28146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CasellaDiTesto 6"/>
          <p:cNvSpPr txBox="1">
            <a:spLocks noChangeArrowheads="1"/>
          </p:cNvSpPr>
          <p:nvPr/>
        </p:nvSpPr>
        <p:spPr bwMode="auto">
          <a:xfrm>
            <a:off x="3630612" y="2018876"/>
            <a:ext cx="47783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altLang="it-IT" dirty="0"/>
              <a:t>Il consumo dei capitalisti si determina </a:t>
            </a:r>
            <a:r>
              <a:rPr lang="it-IT" altLang="it-IT" dirty="0" smtClean="0"/>
              <a:t>facilmente:</a:t>
            </a:r>
          </a:p>
          <a:p>
            <a:pPr algn="ctr" eaLnBrk="1" hangingPunct="1"/>
            <a:endParaRPr lang="it-IT" altLang="it-IT" dirty="0"/>
          </a:p>
        </p:txBody>
      </p:sp>
      <p:sp>
        <p:nvSpPr>
          <p:cNvPr id="8199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8200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8201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sp>
        <p:nvSpPr>
          <p:cNvPr id="8202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it-IT" altLang="it-IT"/>
          </a:p>
        </p:txBody>
      </p:sp>
      <p:grpSp>
        <p:nvGrpSpPr>
          <p:cNvPr id="8203" name="Group 92"/>
          <p:cNvGrpSpPr>
            <a:grpSpLocks noChangeAspect="1"/>
          </p:cNvGrpSpPr>
          <p:nvPr/>
        </p:nvGrpSpPr>
        <p:grpSpPr bwMode="auto">
          <a:xfrm>
            <a:off x="1381125" y="3090863"/>
            <a:ext cx="6219825" cy="3276600"/>
            <a:chOff x="2244" y="6180"/>
            <a:chExt cx="7318" cy="3855"/>
          </a:xfrm>
        </p:grpSpPr>
        <p:sp>
          <p:nvSpPr>
            <p:cNvPr id="8204" name="AutoShape 110"/>
            <p:cNvSpPr>
              <a:spLocks noChangeAspect="1" noChangeArrowheads="1" noTextEdit="1"/>
            </p:cNvSpPr>
            <p:nvPr/>
          </p:nvSpPr>
          <p:spPr bwMode="auto">
            <a:xfrm>
              <a:off x="2362" y="6180"/>
              <a:ext cx="7200" cy="3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cxnSp>
          <p:nvCxnSpPr>
            <p:cNvPr id="8205" name="AutoShape 109"/>
            <p:cNvCxnSpPr>
              <a:cxnSpLocks noChangeShapeType="1"/>
            </p:cNvCxnSpPr>
            <p:nvPr/>
          </p:nvCxnSpPr>
          <p:spPr bwMode="auto">
            <a:xfrm flipV="1">
              <a:off x="3096" y="6494"/>
              <a:ext cx="0" cy="263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6" name="AutoShape 108"/>
            <p:cNvCxnSpPr>
              <a:cxnSpLocks noChangeShapeType="1"/>
            </p:cNvCxnSpPr>
            <p:nvPr/>
          </p:nvCxnSpPr>
          <p:spPr bwMode="auto">
            <a:xfrm>
              <a:off x="3096" y="7547"/>
              <a:ext cx="11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7" name="AutoShape 107"/>
            <p:cNvCxnSpPr>
              <a:cxnSpLocks noChangeShapeType="1"/>
            </p:cNvCxnSpPr>
            <p:nvPr/>
          </p:nvCxnSpPr>
          <p:spPr bwMode="auto">
            <a:xfrm>
              <a:off x="4216" y="7547"/>
              <a:ext cx="1" cy="15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8" name="AutoShape 106"/>
            <p:cNvCxnSpPr>
              <a:cxnSpLocks noChangeShapeType="1"/>
            </p:cNvCxnSpPr>
            <p:nvPr/>
          </p:nvCxnSpPr>
          <p:spPr bwMode="auto">
            <a:xfrm>
              <a:off x="3096" y="8186"/>
              <a:ext cx="243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09" name="AutoShape 105"/>
            <p:cNvCxnSpPr>
              <a:cxnSpLocks noChangeShapeType="1"/>
            </p:cNvCxnSpPr>
            <p:nvPr/>
          </p:nvCxnSpPr>
          <p:spPr bwMode="auto">
            <a:xfrm>
              <a:off x="5527" y="8186"/>
              <a:ext cx="1" cy="8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10" name="Text Box 104"/>
            <p:cNvSpPr txBox="1">
              <a:spLocks noChangeArrowheads="1"/>
            </p:cNvSpPr>
            <p:nvPr/>
          </p:nvSpPr>
          <p:spPr bwMode="auto">
            <a:xfrm>
              <a:off x="2244" y="6322"/>
              <a:ext cx="840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c, w</a:t>
              </a:r>
              <a:endParaRPr lang="it-IT" altLang="it-IT"/>
            </a:p>
          </p:txBody>
        </p:sp>
        <p:sp>
          <p:nvSpPr>
            <p:cNvPr id="8211" name="Text Box 103"/>
            <p:cNvSpPr txBox="1">
              <a:spLocks noChangeArrowheads="1"/>
            </p:cNvSpPr>
            <p:nvPr/>
          </p:nvSpPr>
          <p:spPr bwMode="auto">
            <a:xfrm>
              <a:off x="2423" y="7338"/>
              <a:ext cx="841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endParaRPr lang="it-IT" altLang="it-IT"/>
            </a:p>
          </p:txBody>
        </p:sp>
        <p:sp>
          <p:nvSpPr>
            <p:cNvPr id="8212" name="Text Box 102"/>
            <p:cNvSpPr txBox="1">
              <a:spLocks noChangeArrowheads="1"/>
            </p:cNvSpPr>
            <p:nvPr/>
          </p:nvSpPr>
          <p:spPr bwMode="auto">
            <a:xfrm>
              <a:off x="3560" y="7652"/>
              <a:ext cx="839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c</a:t>
              </a:r>
              <a:endParaRPr lang="it-IT" altLang="it-IT"/>
            </a:p>
          </p:txBody>
        </p:sp>
        <p:sp>
          <p:nvSpPr>
            <p:cNvPr id="8213" name="Text Box 101"/>
            <p:cNvSpPr txBox="1">
              <a:spLocks noChangeArrowheads="1"/>
            </p:cNvSpPr>
            <p:nvPr/>
          </p:nvSpPr>
          <p:spPr bwMode="auto">
            <a:xfrm>
              <a:off x="3545" y="8369"/>
              <a:ext cx="839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c</a:t>
              </a:r>
              <a:r>
                <a:rPr lang="it-IT" altLang="it-IT" sz="1400" i="1" baseline="30000">
                  <a:cs typeface="Times New Roman" pitchFamily="18" charset="0"/>
                </a:rPr>
                <a:t>w</a:t>
              </a:r>
              <a:endParaRPr lang="it-IT" altLang="it-IT"/>
            </a:p>
          </p:txBody>
        </p:sp>
        <p:sp>
          <p:nvSpPr>
            <p:cNvPr id="21604" name="Text Box 100"/>
            <p:cNvSpPr txBox="1">
              <a:spLocks noChangeArrowheads="1"/>
            </p:cNvSpPr>
            <p:nvPr/>
          </p:nvSpPr>
          <p:spPr bwMode="auto">
            <a:xfrm>
              <a:off x="2362" y="8089"/>
              <a:ext cx="841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indent="180975" algn="just" eaLnBrk="0" hangingPunct="0">
                <a:defRPr/>
              </a:pPr>
              <a:r>
                <a:rPr lang="it-IT" sz="1400" spc="-1000" dirty="0" err="1">
                  <a:ea typeface="Times New Roman" pitchFamily="18" charset="0"/>
                </a:rPr>
                <a:t>¯</a:t>
              </a:r>
              <a:r>
                <a:rPr lang="it-IT" sz="1400" i="1" dirty="0" err="1">
                  <a:ea typeface="Times New Roman" pitchFamily="18" charset="0"/>
                </a:rPr>
                <a:t>w</a:t>
              </a:r>
              <a:endParaRPr lang="it-IT" dirty="0"/>
            </a:p>
          </p:txBody>
        </p:sp>
        <p:sp>
          <p:nvSpPr>
            <p:cNvPr id="8215" name="Text Box 99"/>
            <p:cNvSpPr txBox="1">
              <a:spLocks noChangeArrowheads="1"/>
            </p:cNvSpPr>
            <p:nvPr/>
          </p:nvSpPr>
          <p:spPr bwMode="auto">
            <a:xfrm>
              <a:off x="3476" y="9127"/>
              <a:ext cx="1703" cy="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err="1" smtClean="0">
                  <a:cs typeface="Times New Roman" pitchFamily="18" charset="0"/>
                </a:rPr>
                <a:t>g</a:t>
              </a:r>
              <a:r>
                <a:rPr lang="it-IT" altLang="it-IT" sz="1400" i="1" baseline="-30000" dirty="0" err="1" smtClean="0">
                  <a:cs typeface="Times New Roman" pitchFamily="18" charset="0"/>
                </a:rPr>
                <a:t>K</a:t>
              </a:r>
              <a:r>
                <a:rPr lang="it-IT" altLang="it-IT" sz="1400" dirty="0" smtClean="0">
                  <a:cs typeface="Times New Roman" pitchFamily="18" charset="0"/>
                </a:rPr>
                <a:t>=</a:t>
              </a:r>
              <a:endParaRPr lang="it-IT" altLang="it-IT" sz="900" dirty="0">
                <a:sym typeface="Symbol" pitchFamily="18" charset="2"/>
              </a:endParaRPr>
            </a:p>
            <a:p>
              <a:pPr algn="just"/>
              <a:r>
                <a:rPr lang="it-IT" altLang="it-IT" sz="1400" dirty="0" smtClean="0">
                  <a:cs typeface="Times New Roman" pitchFamily="18" charset="0"/>
                  <a:sym typeface="Symbol" pitchFamily="18" charset="2"/>
                </a:rPr>
                <a:t>β</a:t>
              </a:r>
              <a:r>
                <a:rPr lang="it-IT" altLang="it-IT" sz="1400" i="1" dirty="0" smtClean="0">
                  <a:cs typeface="Times New Roman" pitchFamily="18" charset="0"/>
                  <a:sym typeface="Symbol" pitchFamily="18" charset="2"/>
                </a:rPr>
                <a:t>r-</a:t>
              </a:r>
              <a:r>
                <a:rPr lang="it-IT" altLang="it-IT" sz="1400" dirty="0">
                  <a:cs typeface="Times New Roman" pitchFamily="18" charset="0"/>
                  <a:sym typeface="Symbol" pitchFamily="18" charset="2"/>
                </a:rPr>
                <a:t>(1-β</a:t>
              </a:r>
              <a:r>
                <a:rPr lang="it-IT" altLang="it-IT" sz="1400" dirty="0" smtClean="0">
                  <a:cs typeface="Times New Roman" pitchFamily="18" charset="0"/>
                  <a:sym typeface="Symbol" pitchFamily="18" charset="2"/>
                </a:rPr>
                <a:t>)</a:t>
              </a:r>
              <a:endParaRPr lang="it-IT" altLang="it-IT" sz="1400" dirty="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8216" name="Text Box 98"/>
            <p:cNvSpPr txBox="1">
              <a:spLocks noChangeArrowheads="1"/>
            </p:cNvSpPr>
            <p:nvPr/>
          </p:nvSpPr>
          <p:spPr bwMode="auto">
            <a:xfrm>
              <a:off x="5179" y="9228"/>
              <a:ext cx="841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smtClean="0">
                  <a:cs typeface="Times New Roman" pitchFamily="18" charset="0"/>
                </a:rPr>
                <a:t>r</a:t>
              </a:r>
              <a:endParaRPr lang="it-IT" altLang="it-IT" dirty="0"/>
            </a:p>
          </p:txBody>
        </p:sp>
        <p:sp>
          <p:nvSpPr>
            <p:cNvPr id="8217" name="Text Box 97"/>
            <p:cNvSpPr txBox="1">
              <a:spLocks noChangeArrowheads="1"/>
            </p:cNvSpPr>
            <p:nvPr/>
          </p:nvSpPr>
          <p:spPr bwMode="auto">
            <a:xfrm>
              <a:off x="6779" y="9127"/>
              <a:ext cx="841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8218" name="Text Box 96"/>
            <p:cNvSpPr txBox="1">
              <a:spLocks noChangeArrowheads="1"/>
            </p:cNvSpPr>
            <p:nvPr/>
          </p:nvSpPr>
          <p:spPr bwMode="auto">
            <a:xfrm>
              <a:off x="7620" y="9071"/>
              <a:ext cx="1235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 dirty="0" err="1" smtClean="0">
                  <a:cs typeface="Times New Roman" pitchFamily="18" charset="0"/>
                </a:rPr>
                <a:t>g</a:t>
              </a:r>
              <a:r>
                <a:rPr lang="it-IT" altLang="it-IT" sz="1400" i="1" baseline="-30000" dirty="0" err="1" smtClean="0">
                  <a:cs typeface="Times New Roman" pitchFamily="18" charset="0"/>
                </a:rPr>
                <a:t>K</a:t>
              </a:r>
              <a:r>
                <a:rPr lang="it-IT" altLang="it-IT" sz="1400" dirty="0" smtClean="0">
                  <a:cs typeface="Times New Roman" pitchFamily="18" charset="0"/>
                </a:rPr>
                <a:t>, </a:t>
              </a:r>
              <a:r>
                <a:rPr lang="it-IT" altLang="it-IT" sz="1400" i="1" dirty="0" smtClean="0">
                  <a:cs typeface="Times New Roman" pitchFamily="18" charset="0"/>
                  <a:sym typeface="Symbol" pitchFamily="18" charset="2"/>
                </a:rPr>
                <a:t>r</a:t>
              </a:r>
              <a:endParaRPr lang="it-IT" altLang="it-IT" sz="1400" dirty="0"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8219" name="Line 95"/>
            <p:cNvSpPr>
              <a:spLocks noChangeShapeType="1"/>
            </p:cNvSpPr>
            <p:nvPr/>
          </p:nvSpPr>
          <p:spPr bwMode="auto">
            <a:xfrm>
              <a:off x="3096" y="9127"/>
              <a:ext cx="4807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20" name="Line 94"/>
            <p:cNvSpPr>
              <a:spLocks noChangeShapeType="1"/>
            </p:cNvSpPr>
            <p:nvPr/>
          </p:nvSpPr>
          <p:spPr bwMode="auto">
            <a:xfrm>
              <a:off x="3096" y="6964"/>
              <a:ext cx="4392" cy="21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21" name="Text Box 93"/>
            <p:cNvSpPr txBox="1">
              <a:spLocks noChangeArrowheads="1"/>
            </p:cNvSpPr>
            <p:nvPr/>
          </p:nvSpPr>
          <p:spPr bwMode="auto">
            <a:xfrm>
              <a:off x="2434" y="6886"/>
              <a:ext cx="841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indent="180975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/>
              <a:r>
                <a:rPr lang="it-IT" altLang="it-IT" sz="1400" i="1">
                  <a:cs typeface="Times New Roman" pitchFamily="18" charset="0"/>
                </a:rPr>
                <a:t>x</a:t>
              </a:r>
              <a:endParaRPr lang="it-IT" altLang="it-IT"/>
            </a:p>
          </p:txBody>
        </p:sp>
      </p:grp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988896"/>
              </p:ext>
            </p:extLst>
          </p:nvPr>
        </p:nvGraphicFramePr>
        <p:xfrm>
          <a:off x="4900613" y="3408363"/>
          <a:ext cx="20574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zione" r:id="rId5" imgW="1054080" imgH="241200" progId="Equation.3">
                  <p:embed/>
                </p:oleObj>
              </mc:Choice>
              <mc:Fallback>
                <p:oleObj name="Equazione" r:id="rId5" imgW="1054080" imgH="2412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3408363"/>
                        <a:ext cx="20574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4946647" y="2912473"/>
                <a:ext cx="129266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647" y="2912473"/>
                <a:ext cx="1292662" cy="276999"/>
              </a:xfrm>
              <a:prstGeom prst="rect">
                <a:avLst/>
              </a:prstGeom>
              <a:blipFill>
                <a:blip r:embed="rId7"/>
                <a:stretch>
                  <a:fillRect l="-2347" r="-3756" b="-26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18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struttura logica del modello classico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5432425" cy="175418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it-IT" i="1" spc="-1000" dirty="0" smtClean="0"/>
              <a:t>¯</a:t>
            </a:r>
            <a:r>
              <a:rPr lang="it-IT" i="1" dirty="0" smtClean="0"/>
              <a:t>w</a:t>
            </a:r>
            <a:r>
              <a:rPr lang="it-IT" dirty="0" smtClean="0"/>
              <a:t> determina </a:t>
            </a:r>
            <a:r>
              <a:rPr lang="it-IT" i="1" dirty="0"/>
              <a:t>r</a:t>
            </a:r>
            <a:r>
              <a:rPr lang="it-IT" i="1" dirty="0" smtClean="0"/>
              <a:t> 		</a:t>
            </a:r>
            <a:r>
              <a:rPr lang="it-IT" dirty="0" smtClean="0"/>
              <a:t>(</a:t>
            </a:r>
            <a:r>
              <a:rPr lang="it-IT" i="1" dirty="0" smtClean="0"/>
              <a:t>w=x-</a:t>
            </a:r>
            <a:r>
              <a:rPr lang="it-IT" i="1" dirty="0" err="1"/>
              <a:t>r</a:t>
            </a:r>
            <a:r>
              <a:rPr lang="it-IT" i="1" dirty="0" err="1" smtClean="0"/>
              <a:t>k</a:t>
            </a:r>
            <a:r>
              <a:rPr lang="it-IT" dirty="0" smtClean="0"/>
              <a:t>)</a:t>
            </a:r>
          </a:p>
          <a:p>
            <a:pPr>
              <a:buFontTx/>
              <a:buNone/>
              <a:defRPr/>
            </a:pPr>
            <a:r>
              <a:rPr lang="it-IT" i="1" spc="-1000" dirty="0" err="1" smtClean="0"/>
              <a:t>¯</a:t>
            </a:r>
            <a:r>
              <a:rPr lang="it-IT" i="1" dirty="0" err="1" smtClean="0"/>
              <a:t>w</a:t>
            </a:r>
            <a:r>
              <a:rPr lang="it-IT" i="1" dirty="0" smtClean="0"/>
              <a:t> </a:t>
            </a:r>
            <a:r>
              <a:rPr lang="it-IT" dirty="0" smtClean="0"/>
              <a:t>determina </a:t>
            </a:r>
            <a:r>
              <a:rPr lang="it-IT" i="1" dirty="0" err="1" smtClean="0"/>
              <a:t>c</a:t>
            </a:r>
            <a:r>
              <a:rPr lang="it-IT" i="1" baseline="30000" dirty="0" err="1" smtClean="0"/>
              <a:t>w</a:t>
            </a:r>
            <a:r>
              <a:rPr lang="it-IT" i="1" baseline="30000" dirty="0" smtClean="0"/>
              <a:t>		</a:t>
            </a:r>
            <a:r>
              <a:rPr lang="it-IT" dirty="0" smtClean="0"/>
              <a:t>(</a:t>
            </a:r>
            <a:r>
              <a:rPr lang="it-IT" i="1" dirty="0" err="1" smtClean="0"/>
              <a:t>w=c</a:t>
            </a:r>
            <a:r>
              <a:rPr lang="it-IT" i="1" baseline="30000" dirty="0" err="1" smtClean="0"/>
              <a:t>w</a:t>
            </a:r>
            <a:r>
              <a:rPr lang="it-IT" dirty="0" smtClean="0"/>
              <a:t>)</a:t>
            </a:r>
          </a:p>
          <a:p>
            <a:pPr>
              <a:buFontTx/>
              <a:buNone/>
              <a:defRPr/>
            </a:pPr>
            <a:r>
              <a:rPr lang="it-IT" i="1" dirty="0"/>
              <a:t>r</a:t>
            </a:r>
            <a:r>
              <a:rPr lang="it-IT" i="1" dirty="0" smtClean="0"/>
              <a:t> </a:t>
            </a:r>
            <a:r>
              <a:rPr lang="it-IT" dirty="0" smtClean="0"/>
              <a:t>determina </a:t>
            </a:r>
            <a:r>
              <a:rPr lang="it-IT" i="1" dirty="0" err="1" smtClean="0"/>
              <a:t>g</a:t>
            </a:r>
            <a:r>
              <a:rPr lang="it-IT" i="1" baseline="-25000" dirty="0" err="1" smtClean="0"/>
              <a:t>K</a:t>
            </a:r>
            <a:r>
              <a:rPr lang="it-IT" i="1" dirty="0" smtClean="0"/>
              <a:t> </a:t>
            </a:r>
          </a:p>
          <a:p>
            <a:pPr>
              <a:buFontTx/>
              <a:buNone/>
              <a:defRPr/>
            </a:pPr>
            <a:endParaRPr lang="it-IT" i="1" dirty="0" smtClean="0"/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53E180-8AD4-47FA-9126-8C20779E27CE}" type="slidenum">
              <a:rPr lang="it-IT" altLang="it-IT" sz="1400" smtClean="0"/>
              <a:pPr eaLnBrk="1" hangingPunct="1"/>
              <a:t>8</a:t>
            </a:fld>
            <a:endParaRPr lang="it-IT" altLang="it-IT" sz="1400" smtClean="0"/>
          </a:p>
        </p:txBody>
      </p:sp>
      <p:graphicFrame>
        <p:nvGraphicFramePr>
          <p:cNvPr id="92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506940"/>
              </p:ext>
            </p:extLst>
          </p:nvPr>
        </p:nvGraphicFramePr>
        <p:xfrm>
          <a:off x="4096630" y="3330166"/>
          <a:ext cx="3067557" cy="5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zione" r:id="rId3" imgW="1054080" imgH="203040" progId="Equation.3">
                  <p:embed/>
                </p:oleObj>
              </mc:Choice>
              <mc:Fallback>
                <p:oleObj name="Equazione" r:id="rId3" imgW="1054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6630" y="3330166"/>
                        <a:ext cx="3067557" cy="5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CasellaDiTesto 5"/>
          <p:cNvSpPr txBox="1">
            <a:spLocks noChangeArrowheads="1"/>
          </p:cNvSpPr>
          <p:nvPr/>
        </p:nvSpPr>
        <p:spPr bwMode="auto">
          <a:xfrm>
            <a:off x="733425" y="4198938"/>
            <a:ext cx="7470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3200" i="1" dirty="0" err="1"/>
              <a:t>g</a:t>
            </a:r>
            <a:r>
              <a:rPr lang="it-IT" altLang="it-IT" sz="3200" i="1" baseline="-25000" dirty="0" err="1"/>
              <a:t>K</a:t>
            </a:r>
            <a:r>
              <a:rPr lang="it-IT" altLang="it-IT" sz="3200" i="1" dirty="0"/>
              <a:t> </a:t>
            </a:r>
            <a:r>
              <a:rPr lang="it-IT" altLang="it-IT" sz="3200" dirty="0"/>
              <a:t>determina </a:t>
            </a:r>
            <a:r>
              <a:rPr lang="it-IT" altLang="it-IT" sz="3200" i="1" dirty="0"/>
              <a:t>c		 </a:t>
            </a:r>
            <a:r>
              <a:rPr lang="it-IT" altLang="it-IT" sz="3200" dirty="0"/>
              <a:t>(</a:t>
            </a:r>
            <a:r>
              <a:rPr lang="it-IT" altLang="it-IT" sz="3200" i="1" dirty="0" smtClean="0"/>
              <a:t>c=x</a:t>
            </a:r>
            <a:r>
              <a:rPr lang="it-IT" altLang="it-IT" sz="3200" dirty="0" smtClean="0"/>
              <a:t>-</a:t>
            </a:r>
            <a:r>
              <a:rPr lang="it-IT" altLang="it-IT" sz="3200" i="1" dirty="0" err="1" smtClean="0"/>
              <a:t>g</a:t>
            </a:r>
            <a:r>
              <a:rPr lang="it-IT" altLang="it-IT" sz="3200" i="1" baseline="-25000" dirty="0" err="1" smtClean="0"/>
              <a:t>K</a:t>
            </a:r>
            <a:r>
              <a:rPr lang="it-IT" altLang="it-IT" sz="3200" i="1" dirty="0" err="1" smtClean="0"/>
              <a:t>k</a:t>
            </a:r>
            <a:r>
              <a:rPr lang="it-IT" altLang="it-IT" sz="3200" dirty="0"/>
              <a:t>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2252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modello al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/>
              <a:t>Come variano le variabili dipendenti al variare di un parametro?</a:t>
            </a:r>
          </a:p>
          <a:p>
            <a:pPr>
              <a:defRPr/>
            </a:pPr>
            <a:r>
              <a:rPr lang="it-IT" sz="2800" dirty="0" smtClean="0"/>
              <a:t>Esercizio di dinamica comparativa:</a:t>
            </a:r>
          </a:p>
          <a:p>
            <a:pPr>
              <a:defRPr/>
            </a:pPr>
            <a:r>
              <a:rPr lang="it-IT" sz="2800" dirty="0" smtClean="0"/>
              <a:t>Come variano le variabili quando aumenta la produttività del lavoro (cambiamento </a:t>
            </a:r>
            <a:r>
              <a:rPr lang="it-IT" sz="2800" i="1" dirty="0" err="1" smtClean="0"/>
              <a:t>labour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saving</a:t>
            </a:r>
            <a:r>
              <a:rPr lang="it-IT" sz="2800" i="1" dirty="0" smtClean="0"/>
              <a:t> </a:t>
            </a:r>
            <a:r>
              <a:rPr lang="it-IT" sz="2800" dirty="0" smtClean="0"/>
              <a:t>puro: </a:t>
            </a:r>
            <a:r>
              <a:rPr lang="it-IT" sz="2800" dirty="0" smtClean="0">
                <a:sym typeface="Symbol"/>
              </a:rPr>
              <a:t> resta costante)</a:t>
            </a:r>
          </a:p>
          <a:p>
            <a:pPr>
              <a:defRPr/>
            </a:pPr>
            <a:r>
              <a:rPr lang="it-IT" sz="2800" dirty="0" smtClean="0">
                <a:sym typeface="Symbol"/>
              </a:rPr>
              <a:t>Variabili endogene: </a:t>
            </a:r>
            <a:r>
              <a:rPr lang="it-IT" sz="2800" i="1" dirty="0" smtClean="0"/>
              <a:t>w, r, c </a:t>
            </a:r>
            <a:r>
              <a:rPr lang="it-IT" sz="2800" dirty="0" smtClean="0"/>
              <a:t>e </a:t>
            </a:r>
            <a:r>
              <a:rPr lang="it-IT" sz="2800" i="1" dirty="0" err="1" smtClean="0"/>
              <a:t>g</a:t>
            </a:r>
            <a:r>
              <a:rPr lang="it-IT" sz="2800" i="1" baseline="-25000" dirty="0" err="1" smtClean="0"/>
              <a:t>K</a:t>
            </a:r>
            <a:endParaRPr lang="it-IT" sz="2800" i="1" baseline="-25000" dirty="0" smtClean="0"/>
          </a:p>
          <a:p>
            <a:pPr>
              <a:defRPr/>
            </a:pPr>
            <a:r>
              <a:rPr lang="it-IT" sz="2800" dirty="0" smtClean="0"/>
              <a:t>Gli altri parametri restano esogeni (</a:t>
            </a:r>
            <a:r>
              <a:rPr lang="it-IT" sz="2800" dirty="0" smtClean="0">
                <a:sym typeface="Symbol"/>
              </a:rPr>
              <a:t></a:t>
            </a:r>
            <a:r>
              <a:rPr lang="it-IT" sz="2800" dirty="0" smtClean="0"/>
              <a:t>,β e </a:t>
            </a:r>
            <a:r>
              <a:rPr lang="it-IT" sz="2800" spc="-1400" dirty="0" smtClean="0"/>
              <a:t>¯</a:t>
            </a:r>
            <a:r>
              <a:rPr lang="it-IT" sz="2800" i="1" dirty="0" smtClean="0"/>
              <a:t>w</a:t>
            </a:r>
            <a:r>
              <a:rPr lang="it-IT" sz="2800" dirty="0" smtClean="0"/>
              <a:t> )</a:t>
            </a:r>
            <a:endParaRPr lang="it-IT" sz="2800" dirty="0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A4C2565-C429-48F7-A842-DE57F82A1258}" type="slidenum">
              <a:rPr lang="it-IT" altLang="it-IT" sz="1400" smtClean="0"/>
              <a:pPr eaLnBrk="1" hangingPunct="1"/>
              <a:t>9</a:t>
            </a:fld>
            <a:endParaRPr lang="it-IT" altLang="it-IT" sz="140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Modello classico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0942246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3300"/>
    </a:hlink>
    <a:folHlink>
      <a:srgbClr val="CC6600"/>
    </a:folHlink>
  </a:clrScheme>
  <a:fontScheme name="05-06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758881-FB1A-4F38-806E-900C88416C36}">
  <ds:schemaRefs>
    <ds:schemaRef ds:uri="0c2cf549-3f5d-4cb1-9f2c-5f5e1f2fabdf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79B59BC-DD8C-4A92-A489-DAB222AB17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0960EC-BE9C-46E9-B950-7A3D960384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81</TotalTime>
  <Words>1039</Words>
  <Application>Microsoft Office PowerPoint</Application>
  <PresentationFormat>Presentazione su schermo (4:3)</PresentationFormat>
  <Paragraphs>255</Paragraphs>
  <Slides>23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2" baseType="lpstr">
      <vt:lpstr>Arial</vt:lpstr>
      <vt:lpstr>Arial Italic</vt:lpstr>
      <vt:lpstr>Calibri</vt:lpstr>
      <vt:lpstr>Cambria Math</vt:lpstr>
      <vt:lpstr>Symbol</vt:lpstr>
      <vt:lpstr>Times New Roman</vt:lpstr>
      <vt:lpstr>Verdana</vt:lpstr>
      <vt:lpstr>Slide__UNIMC_DipECONOMIA_DIRITTO</vt:lpstr>
      <vt:lpstr>Equazione</vt:lpstr>
      <vt:lpstr>Il modello classico dello sviluppo</vt:lpstr>
      <vt:lpstr>Modelli di crescita</vt:lpstr>
      <vt:lpstr>Distribuzione del reddito</vt:lpstr>
      <vt:lpstr>Decisioni di risparmio e investimento</vt:lpstr>
      <vt:lpstr>Il modello completo: versione 1</vt:lpstr>
      <vt:lpstr>Il modello completo: versione 2</vt:lpstr>
      <vt:lpstr>Il grafico del modello classico del salario convenzionale</vt:lpstr>
      <vt:lpstr>La struttura logica del modello classico</vt:lpstr>
      <vt:lpstr>Il modello al lavoro</vt:lpstr>
      <vt:lpstr>Soluzione matematica</vt:lpstr>
      <vt:lpstr>Soluzione grafica</vt:lpstr>
      <vt:lpstr>Esperimento 2: cambiamento capital using</vt:lpstr>
      <vt:lpstr>Esperimento 2: soluzione grafica</vt:lpstr>
      <vt:lpstr>Gli esperimenti possibili</vt:lpstr>
      <vt:lpstr>Progresso tecnico</vt:lpstr>
      <vt:lpstr>Produttività del lavoro</vt:lpstr>
      <vt:lpstr>Il modello della quota costante dei salari</vt:lpstr>
      <vt:lpstr>Il modello con quota dei salari data</vt:lpstr>
      <vt:lpstr>Verso una nuova unità di misura</vt:lpstr>
      <vt:lpstr>Le unità di lavoro equivalente</vt:lpstr>
      <vt:lpstr>Il modello classico del salario convenzionale 1</vt:lpstr>
      <vt:lpstr>Il modello classico del salario convenzionale 2</vt:lpstr>
      <vt:lpstr>Il cambiamento neutrale di Harrod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modelli classico dello sviluppo</dc:title>
  <dc:creator>Stefano Perri</dc:creator>
  <cp:lastModifiedBy>stefano.perri@unimc.it</cp:lastModifiedBy>
  <cp:revision>13</cp:revision>
  <cp:lastPrinted>2016-12-02T16:46:30Z</cp:lastPrinted>
  <dcterms:created xsi:type="dcterms:W3CDTF">2016-11-17T15:54:58Z</dcterms:created>
  <dcterms:modified xsi:type="dcterms:W3CDTF">2022-11-10T10:45:30Z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