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37"/>
  </p:notesMasterIdLst>
  <p:handoutMasterIdLst>
    <p:handoutMasterId r:id="rId38"/>
  </p:handoutMasterIdLst>
  <p:sldIdLst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90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9144000" cy="6858000" type="screen4x3"/>
  <p:notesSz cx="9872663" cy="6797675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7823"/>
    <a:srgbClr val="4F0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1" autoAdjust="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115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ocuments\sviluppoedistribuzione\OECD\Potentialoutput\GDP&amp;gap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ocuments\sviluppoedistribuzione\OECD\elaborazionigdpwagecapital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ocuments\sviluppoedistribuzione\OECD\elaborazionigdpwagecapital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ocuments\sviluppoedistribuzione\OECD\elaborazionigdpwagecapita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Tasso di utilizzazione della capacità produttiva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Foglio3!$K$6</c:f>
              <c:strCache>
                <c:ptCount val="1"/>
                <c:pt idx="0">
                  <c:v>France</c:v>
                </c:pt>
              </c:strCache>
            </c:strRef>
          </c:tx>
          <c:spPr>
            <a:ln w="44450">
              <a:solidFill>
                <a:srgbClr val="345884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numRef>
              <c:f>Foglio3!$A$7:$A$48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 formatCode="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Foglio3!$K$7:$K$48</c:f>
              <c:numCache>
                <c:formatCode>0%</c:formatCode>
                <c:ptCount val="42"/>
                <c:pt idx="1">
                  <c:v>1.0062168176695672</c:v>
                </c:pt>
                <c:pt idx="2">
                  <c:v>1.0068937068080219</c:v>
                </c:pt>
                <c:pt idx="3">
                  <c:v>1.0074344329496967</c:v>
                </c:pt>
                <c:pt idx="4">
                  <c:v>1.0076236914313161</c:v>
                </c:pt>
                <c:pt idx="5">
                  <c:v>1.0074214097040957</c:v>
                </c:pt>
                <c:pt idx="6">
                  <c:v>1.0070127172920873</c:v>
                </c:pt>
                <c:pt idx="7">
                  <c:v>1.0063767792604494</c:v>
                </c:pt>
                <c:pt idx="8">
                  <c:v>1.005387240460202</c:v>
                </c:pt>
                <c:pt idx="9">
                  <c:v>1.0039048114749618</c:v>
                </c:pt>
                <c:pt idx="10">
                  <c:v>1.001913994171451</c:v>
                </c:pt>
                <c:pt idx="11">
                  <c:v>0.99961717961432106</c:v>
                </c:pt>
                <c:pt idx="12">
                  <c:v>0.99734260505061167</c:v>
                </c:pt>
                <c:pt idx="13">
                  <c:v>0.99539574846566858</c:v>
                </c:pt>
                <c:pt idx="14">
                  <c:v>0.99406970515495097</c:v>
                </c:pt>
                <c:pt idx="15">
                  <c:v>0.99354736703013857</c:v>
                </c:pt>
                <c:pt idx="16">
                  <c:v>0.99385324025383082</c:v>
                </c:pt>
                <c:pt idx="17">
                  <c:v>0.99483142225839072</c:v>
                </c:pt>
                <c:pt idx="18">
                  <c:v>0.99617763500406631</c:v>
                </c:pt>
                <c:pt idx="19">
                  <c:v>0.99746975089439449</c:v>
                </c:pt>
                <c:pt idx="20">
                  <c:v>0.99834792362041103</c:v>
                </c:pt>
                <c:pt idx="21">
                  <c:v>0.99867374167046652</c:v>
                </c:pt>
                <c:pt idx="22">
                  <c:v>0.99855931835908462</c:v>
                </c:pt>
                <c:pt idx="23">
                  <c:v>0.99825321697133917</c:v>
                </c:pt>
                <c:pt idx="24">
                  <c:v>0.99808192576998256</c:v>
                </c:pt>
                <c:pt idx="25">
                  <c:v>0.99821259420603803</c:v>
                </c:pt>
                <c:pt idx="26">
                  <c:v>0.99871712838321458</c:v>
                </c:pt>
                <c:pt idx="27">
                  <c:v>0.99961121531721131</c:v>
                </c:pt>
                <c:pt idx="28">
                  <c:v>1.0007711589310548</c:v>
                </c:pt>
                <c:pt idx="29">
                  <c:v>1.0019480309641038</c:v>
                </c:pt>
                <c:pt idx="30">
                  <c:v>1.0028820236058875</c:v>
                </c:pt>
                <c:pt idx="31">
                  <c:v>1.003356908501434</c:v>
                </c:pt>
                <c:pt idx="32">
                  <c:v>1.0033130362866109</c:v>
                </c:pt>
                <c:pt idx="33">
                  <c:v>1.0027551232554281</c:v>
                </c:pt>
                <c:pt idx="34">
                  <c:v>1.0016470883419202</c:v>
                </c:pt>
                <c:pt idx="35">
                  <c:v>0.99985457331863103</c:v>
                </c:pt>
                <c:pt idx="36">
                  <c:v>0.997222075272167</c:v>
                </c:pt>
                <c:pt idx="37">
                  <c:v>0.99362591929743371</c:v>
                </c:pt>
                <c:pt idx="38">
                  <c:v>0.98908470801292447</c:v>
                </c:pt>
                <c:pt idx="39">
                  <c:v>0.98385792781798365</c:v>
                </c:pt>
                <c:pt idx="40">
                  <c:v>0.97835577653108563</c:v>
                </c:pt>
                <c:pt idx="41">
                  <c:v>0.97279122210857405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C58-4366-8DDF-E7AE61F05CED}"/>
            </c:ext>
          </c:extLst>
        </c:ser>
        <c:ser>
          <c:idx val="1"/>
          <c:order val="1"/>
          <c:tx>
            <c:strRef>
              <c:f>Foglio3!$L$6</c:f>
              <c:strCache>
                <c:ptCount val="1"/>
                <c:pt idx="0">
                  <c:v>Germany</c:v>
                </c:pt>
              </c:strCache>
            </c:strRef>
          </c:tx>
          <c:spPr>
            <a:ln w="44450"/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numRef>
              <c:f>Foglio3!$A$7:$A$48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 formatCode="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Foglio3!$L$7:$L$48</c:f>
              <c:numCache>
                <c:formatCode>General</c:formatCode>
                <c:ptCount val="42"/>
                <c:pt idx="21" formatCode="0%">
                  <c:v>0.99982491005505603</c:v>
                </c:pt>
                <c:pt idx="22" formatCode="0%">
                  <c:v>0.99867248847373691</c:v>
                </c:pt>
                <c:pt idx="23" formatCode="0%">
                  <c:v>0.99762975949418475</c:v>
                </c:pt>
                <c:pt idx="24" formatCode="0%">
                  <c:v>0.99688923689886555</c:v>
                </c:pt>
                <c:pt idx="25" formatCode="0%">
                  <c:v>0.99647621070930548</c:v>
                </c:pt>
                <c:pt idx="26" formatCode="0%">
                  <c:v>0.9963715564762019</c:v>
                </c:pt>
                <c:pt idx="27" formatCode="0%">
                  <c:v>0.99655159734477283</c:v>
                </c:pt>
                <c:pt idx="28" formatCode="0%">
                  <c:v>0.9969357046708901</c:v>
                </c:pt>
                <c:pt idx="29" formatCode="0%">
                  <c:v>0.99741089566222241</c:v>
                </c:pt>
                <c:pt idx="30" formatCode="0%">
                  <c:v>0.99783993572944052</c:v>
                </c:pt>
                <c:pt idx="31" formatCode="0%">
                  <c:v>0.998066398905886</c:v>
                </c:pt>
                <c:pt idx="32" formatCode="0%">
                  <c:v>0.99807348662725359</c:v>
                </c:pt>
                <c:pt idx="33" formatCode="0%">
                  <c:v>0.99795100022924588</c:v>
                </c:pt>
                <c:pt idx="34" formatCode="0%">
                  <c:v>0.99776736724336246</c:v>
                </c:pt>
                <c:pt idx="35" formatCode="0%">
                  <c:v>0.99745412212003348</c:v>
                </c:pt>
                <c:pt idx="36" formatCode="0%">
                  <c:v>0.99680913069452881</c:v>
                </c:pt>
                <c:pt idx="37" formatCode="0%">
                  <c:v>0.99552448312441566</c:v>
                </c:pt>
                <c:pt idx="38" formatCode="0%">
                  <c:v>0.99343510701132032</c:v>
                </c:pt>
                <c:pt idx="39" formatCode="0%">
                  <c:v>0.99068351037305769</c:v>
                </c:pt>
                <c:pt idx="40" formatCode="0%">
                  <c:v>0.98771586625397723</c:v>
                </c:pt>
                <c:pt idx="41" formatCode="0%">
                  <c:v>0.98472242212928374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C58-4366-8DDF-E7AE61F05CED}"/>
            </c:ext>
          </c:extLst>
        </c:ser>
        <c:ser>
          <c:idx val="2"/>
          <c:order val="2"/>
          <c:tx>
            <c:strRef>
              <c:f>Foglio3!$M$6</c:f>
              <c:strCache>
                <c:ptCount val="1"/>
                <c:pt idx="0">
                  <c:v>Italy</c:v>
                </c:pt>
              </c:strCache>
            </c:strRef>
          </c:tx>
          <c:spPr>
            <a:ln w="44450">
              <a:solidFill>
                <a:srgbClr val="86A44A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numRef>
              <c:f>Foglio3!$A$7:$A$48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 formatCode="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Foglio3!$M$7:$M$48</c:f>
              <c:numCache>
                <c:formatCode>0%</c:formatCode>
                <c:ptCount val="42"/>
                <c:pt idx="0">
                  <c:v>1.022782121394324</c:v>
                </c:pt>
                <c:pt idx="1">
                  <c:v>1.0192435809154359</c:v>
                </c:pt>
                <c:pt idx="2">
                  <c:v>1.0158311797517683</c:v>
                </c:pt>
                <c:pt idx="3">
                  <c:v>1.0126041292271586</c:v>
                </c:pt>
                <c:pt idx="4">
                  <c:v>1.0094943814333104</c:v>
                </c:pt>
                <c:pt idx="5">
                  <c:v>1.0065459454691104</c:v>
                </c:pt>
                <c:pt idx="6">
                  <c:v>1.0040238329053168</c:v>
                </c:pt>
                <c:pt idx="7">
                  <c:v>1.0018534220988211</c:v>
                </c:pt>
                <c:pt idx="8">
                  <c:v>0.99994181273562499</c:v>
                </c:pt>
                <c:pt idx="9">
                  <c:v>0.99809457875427643</c:v>
                </c:pt>
                <c:pt idx="10">
                  <c:v>0.99608955310741942</c:v>
                </c:pt>
                <c:pt idx="11">
                  <c:v>0.99393884110649222</c:v>
                </c:pt>
                <c:pt idx="12">
                  <c:v>0.99194084474755351</c:v>
                </c:pt>
                <c:pt idx="13">
                  <c:v>0.99049515432944901</c:v>
                </c:pt>
                <c:pt idx="14">
                  <c:v>0.98986590804140406</c:v>
                </c:pt>
                <c:pt idx="15">
                  <c:v>0.99006844520192405</c:v>
                </c:pt>
                <c:pt idx="16">
                  <c:v>0.99091339632043851</c:v>
                </c:pt>
                <c:pt idx="17">
                  <c:v>0.99206424659696957</c:v>
                </c:pt>
                <c:pt idx="18">
                  <c:v>0.99313775235677271</c:v>
                </c:pt>
                <c:pt idx="19">
                  <c:v>0.99375964465091371</c:v>
                </c:pt>
                <c:pt idx="20">
                  <c:v>0.99373586273707615</c:v>
                </c:pt>
                <c:pt idx="21">
                  <c:v>0.99313697010367552</c:v>
                </c:pt>
                <c:pt idx="22">
                  <c:v>0.99222196934884099</c:v>
                </c:pt>
                <c:pt idx="23">
                  <c:v>0.99135790924054368</c:v>
                </c:pt>
                <c:pt idx="24">
                  <c:v>0.99088959915626829</c:v>
                </c:pt>
                <c:pt idx="25">
                  <c:v>0.99090930908843478</c:v>
                </c:pt>
                <c:pt idx="26">
                  <c:v>0.99136197742557464</c:v>
                </c:pt>
                <c:pt idx="27">
                  <c:v>0.99219372955437435</c:v>
                </c:pt>
                <c:pt idx="28">
                  <c:v>0.99328749362033053</c:v>
                </c:pt>
                <c:pt idx="29">
                  <c:v>0.99449996599706003</c:v>
                </c:pt>
                <c:pt idx="30">
                  <c:v>0.99562409690436771</c:v>
                </c:pt>
                <c:pt idx="31">
                  <c:v>0.99636192730995621</c:v>
                </c:pt>
                <c:pt idx="32">
                  <c:v>0.99652167470562159</c:v>
                </c:pt>
                <c:pt idx="33">
                  <c:v>0.99602916852471735</c:v>
                </c:pt>
                <c:pt idx="34">
                  <c:v>0.99483503546267094</c:v>
                </c:pt>
                <c:pt idx="35">
                  <c:v>0.99281100279623746</c:v>
                </c:pt>
                <c:pt idx="36">
                  <c:v>0.98980980073597669</c:v>
                </c:pt>
                <c:pt idx="37">
                  <c:v>0.9857036450316895</c:v>
                </c:pt>
                <c:pt idx="38">
                  <c:v>0.9805596638028955</c:v>
                </c:pt>
                <c:pt idx="39">
                  <c:v>0.97473908410527277</c:v>
                </c:pt>
                <c:pt idx="40">
                  <c:v>0.96873835090059668</c:v>
                </c:pt>
                <c:pt idx="41">
                  <c:v>0.96273441124338732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C58-4366-8DDF-E7AE61F05CED}"/>
            </c:ext>
          </c:extLst>
        </c:ser>
        <c:ser>
          <c:idx val="3"/>
          <c:order val="3"/>
          <c:tx>
            <c:strRef>
              <c:f>Foglio3!$N$6</c:f>
              <c:strCache>
                <c:ptCount val="1"/>
                <c:pt idx="0">
                  <c:v>Japan</c:v>
                </c:pt>
              </c:strCache>
            </c:strRef>
          </c:tx>
          <c:spPr>
            <a:ln w="44450">
              <a:solidFill>
                <a:srgbClr val="6E548D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numRef>
              <c:f>Foglio3!$A$7:$A$48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 formatCode="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Foglio3!$N$7:$N$48</c:f>
              <c:numCache>
                <c:formatCode>0%</c:formatCode>
                <c:ptCount val="42"/>
                <c:pt idx="0">
                  <c:v>1.0084672402570518</c:v>
                </c:pt>
                <c:pt idx="1">
                  <c:v>1.0067555412821902</c:v>
                </c:pt>
                <c:pt idx="2">
                  <c:v>1.0049939148613041</c:v>
                </c:pt>
                <c:pt idx="3">
                  <c:v>1.002979084478246</c:v>
                </c:pt>
                <c:pt idx="4">
                  <c:v>1.0006389597726228</c:v>
                </c:pt>
                <c:pt idx="5">
                  <c:v>0.99838881122987944</c:v>
                </c:pt>
                <c:pt idx="6">
                  <c:v>0.99658085919339945</c:v>
                </c:pt>
                <c:pt idx="7">
                  <c:v>0.99534513509135358</c:v>
                </c:pt>
                <c:pt idx="8">
                  <c:v>0.99461080589010586</c:v>
                </c:pt>
                <c:pt idx="9">
                  <c:v>0.99418885613055785</c:v>
                </c:pt>
                <c:pt idx="10">
                  <c:v>0.99392505964129563</c:v>
                </c:pt>
                <c:pt idx="11">
                  <c:v>0.99385474060309253</c:v>
                </c:pt>
                <c:pt idx="12">
                  <c:v>0.99407071278944203</c:v>
                </c:pt>
                <c:pt idx="13">
                  <c:v>0.99474136882809161</c:v>
                </c:pt>
                <c:pt idx="14">
                  <c:v>0.99602058635421231</c:v>
                </c:pt>
                <c:pt idx="15">
                  <c:v>0.99792736051175557</c:v>
                </c:pt>
                <c:pt idx="16">
                  <c:v>1.0003344698765941</c:v>
                </c:pt>
                <c:pt idx="17">
                  <c:v>1.0031152669838443</c:v>
                </c:pt>
                <c:pt idx="18">
                  <c:v>1.0059776242469241</c:v>
                </c:pt>
                <c:pt idx="19">
                  <c:v>1.0084323585206936</c:v>
                </c:pt>
                <c:pt idx="20">
                  <c:v>1.0100302814577689</c:v>
                </c:pt>
                <c:pt idx="21">
                  <c:v>1.010445877931444</c:v>
                </c:pt>
                <c:pt idx="22">
                  <c:v>1.0096495788047917</c:v>
                </c:pt>
                <c:pt idx="23">
                  <c:v>1.0079040437218918</c:v>
                </c:pt>
                <c:pt idx="24">
                  <c:v>1.0055809682073948</c:v>
                </c:pt>
                <c:pt idx="25">
                  <c:v>1.0029778186236231</c:v>
                </c:pt>
                <c:pt idx="26">
                  <c:v>1.0002676708116021</c:v>
                </c:pt>
                <c:pt idx="27">
                  <c:v>0.99755671396045598</c:v>
                </c:pt>
                <c:pt idx="28">
                  <c:v>0.99504400688609584</c:v>
                </c:pt>
                <c:pt idx="29">
                  <c:v>0.99308707411396058</c:v>
                </c:pt>
                <c:pt idx="30">
                  <c:v>0.991917004454683</c:v>
                </c:pt>
                <c:pt idx="31">
                  <c:v>0.99154952539926189</c:v>
                </c:pt>
                <c:pt idx="32">
                  <c:v>0.99198492849613551</c:v>
                </c:pt>
                <c:pt idx="33">
                  <c:v>0.9931196296078495</c:v>
                </c:pt>
                <c:pt idx="34">
                  <c:v>0.99468050316880363</c:v>
                </c:pt>
                <c:pt idx="35">
                  <c:v>0.99624716499495991</c:v>
                </c:pt>
                <c:pt idx="36">
                  <c:v>0.99739219093430609</c:v>
                </c:pt>
                <c:pt idx="37">
                  <c:v>0.99776905814631389</c:v>
                </c:pt>
                <c:pt idx="38">
                  <c:v>0.99723147317258165</c:v>
                </c:pt>
                <c:pt idx="39">
                  <c:v>0.99600372003110249</c:v>
                </c:pt>
                <c:pt idx="40">
                  <c:v>0.99456482022740955</c:v>
                </c:pt>
                <c:pt idx="41">
                  <c:v>0.9930988716788629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C58-4366-8DDF-E7AE61F05CED}"/>
            </c:ext>
          </c:extLst>
        </c:ser>
        <c:ser>
          <c:idx val="4"/>
          <c:order val="4"/>
          <c:tx>
            <c:strRef>
              <c:f>Foglio3!$O$6</c:f>
              <c:strCache>
                <c:ptCount val="1"/>
                <c:pt idx="0">
                  <c:v>Spain</c:v>
                </c:pt>
              </c:strCache>
            </c:strRef>
          </c:tx>
          <c:spPr>
            <a:ln w="44450">
              <a:solidFill>
                <a:srgbClr val="3D96AE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numRef>
              <c:f>Foglio3!$A$7:$A$48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 formatCode="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Foglio3!$O$7:$O$48</c:f>
              <c:numCache>
                <c:formatCode>General</c:formatCode>
                <c:ptCount val="42"/>
                <c:pt idx="9" formatCode="0%">
                  <c:v>0.95823707498996757</c:v>
                </c:pt>
                <c:pt idx="10" formatCode="0%">
                  <c:v>0.95945266004718455</c:v>
                </c:pt>
                <c:pt idx="11" formatCode="0%">
                  <c:v>0.96090083384071134</c:v>
                </c:pt>
                <c:pt idx="12" formatCode="0%">
                  <c:v>0.96291842241527148</c:v>
                </c:pt>
                <c:pt idx="13" formatCode="0%">
                  <c:v>0.96575026479098869</c:v>
                </c:pt>
                <c:pt idx="14" formatCode="0%">
                  <c:v>0.96947619867858303</c:v>
                </c:pt>
                <c:pt idx="15" formatCode="0%">
                  <c:v>0.97400100562010061</c:v>
                </c:pt>
                <c:pt idx="16" formatCode="0%">
                  <c:v>0.97902106525723043</c:v>
                </c:pt>
                <c:pt idx="17" formatCode="0%">
                  <c:v>0.9840522313408675</c:v>
                </c:pt>
                <c:pt idx="18" formatCode="0%">
                  <c:v>0.98846280333113956</c:v>
                </c:pt>
                <c:pt idx="19" formatCode="0%">
                  <c:v>0.99170292190103093</c:v>
                </c:pt>
                <c:pt idx="20" formatCode="0%">
                  <c:v>0.99345343766258065</c:v>
                </c:pt>
                <c:pt idx="21" formatCode="0%">
                  <c:v>0.99371738328068449</c:v>
                </c:pt>
                <c:pt idx="22" formatCode="0%">
                  <c:v>0.99285950758334562</c:v>
                </c:pt>
                <c:pt idx="23" formatCode="0%">
                  <c:v>0.99152940923856925</c:v>
                </c:pt>
                <c:pt idx="24" formatCode="0%">
                  <c:v>0.99044916689046059</c:v>
                </c:pt>
                <c:pt idx="25" formatCode="0%">
                  <c:v>0.9900770455679313</c:v>
                </c:pt>
                <c:pt idx="26" formatCode="0%">
                  <c:v>0.99062520994664149</c:v>
                </c:pt>
                <c:pt idx="27" formatCode="0%">
                  <c:v>0.99207905357795068</c:v>
                </c:pt>
                <c:pt idx="28" formatCode="0%">
                  <c:v>0.99416195605413271</c:v>
                </c:pt>
                <c:pt idx="29" formatCode="0%">
                  <c:v>0.99642305378589413</c:v>
                </c:pt>
                <c:pt idx="30" formatCode="0%">
                  <c:v>0.99836702464960458</c:v>
                </c:pt>
                <c:pt idx="31" formatCode="0%">
                  <c:v>0.99956153507856316</c:v>
                </c:pt>
                <c:pt idx="32" formatCode="0%">
                  <c:v>0.99974958261960922</c:v>
                </c:pt>
                <c:pt idx="33" formatCode="0%">
                  <c:v>0.99882492317510063</c:v>
                </c:pt>
                <c:pt idx="34" formatCode="0%">
                  <c:v>0.99672418809513141</c:v>
                </c:pt>
                <c:pt idx="35" formatCode="0%">
                  <c:v>0.9933799547244373</c:v>
                </c:pt>
                <c:pt idx="36" formatCode="0%">
                  <c:v>0.98872775397427271</c:v>
                </c:pt>
                <c:pt idx="37" formatCode="0%">
                  <c:v>0.98275113762559718</c:v>
                </c:pt>
                <c:pt idx="38" formatCode="0%">
                  <c:v>0.97557361966223544</c:v>
                </c:pt>
                <c:pt idx="39" formatCode="0%">
                  <c:v>0.96753639056339791</c:v>
                </c:pt>
                <c:pt idx="40" formatCode="0%">
                  <c:v>0.95912586220667806</c:v>
                </c:pt>
                <c:pt idx="41" formatCode="0%">
                  <c:v>0.95062334205329435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CC58-4366-8DDF-E7AE61F05CED}"/>
            </c:ext>
          </c:extLst>
        </c:ser>
        <c:ser>
          <c:idx val="5"/>
          <c:order val="5"/>
          <c:tx>
            <c:strRef>
              <c:f>Foglio3!$P$6</c:f>
              <c:strCache>
                <c:ptCount val="1"/>
                <c:pt idx="0">
                  <c:v>United Kingdom</c:v>
                </c:pt>
              </c:strCache>
            </c:strRef>
          </c:tx>
          <c:spPr>
            <a:ln w="44450">
              <a:solidFill>
                <a:srgbClr val="DA8137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numRef>
              <c:f>Foglio3!$A$7:$A$48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 formatCode="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Foglio3!$P$7:$P$48</c:f>
              <c:numCache>
                <c:formatCode>0%</c:formatCode>
                <c:ptCount val="42"/>
                <c:pt idx="1">
                  <c:v>1.0087076054162583</c:v>
                </c:pt>
                <c:pt idx="2">
                  <c:v>1.0086398431662751</c:v>
                </c:pt>
                <c:pt idx="3">
                  <c:v>1.0083236708152996</c:v>
                </c:pt>
                <c:pt idx="4">
                  <c:v>1.0074250795945512</c:v>
                </c:pt>
                <c:pt idx="5">
                  <c:v>1.0060336247456503</c:v>
                </c:pt>
                <c:pt idx="6">
                  <c:v>1.004339963942946</c:v>
                </c:pt>
                <c:pt idx="7">
                  <c:v>1.0024012583699882</c:v>
                </c:pt>
                <c:pt idx="8">
                  <c:v>1.0002301967082121</c:v>
                </c:pt>
                <c:pt idx="9">
                  <c:v>0.99786861462985332</c:v>
                </c:pt>
                <c:pt idx="10">
                  <c:v>0.99555005716075451</c:v>
                </c:pt>
                <c:pt idx="11">
                  <c:v>0.99381093487470629</c:v>
                </c:pt>
                <c:pt idx="12">
                  <c:v>0.99311815613916932</c:v>
                </c:pt>
                <c:pt idx="13">
                  <c:v>0.99360795699121407</c:v>
                </c:pt>
                <c:pt idx="14">
                  <c:v>0.99512384214885152</c:v>
                </c:pt>
                <c:pt idx="15">
                  <c:v>0.99734929524818283</c:v>
                </c:pt>
                <c:pt idx="16">
                  <c:v>0.99980914967830681</c:v>
                </c:pt>
                <c:pt idx="17">
                  <c:v>1.0019516737749361</c:v>
                </c:pt>
                <c:pt idx="18">
                  <c:v>1.0032661673848478</c:v>
                </c:pt>
                <c:pt idx="19">
                  <c:v>1.0034483738492608</c:v>
                </c:pt>
                <c:pt idx="20">
                  <c:v>1.0026030650894902</c:v>
                </c:pt>
                <c:pt idx="21">
                  <c:v>1.0011892723777358</c:v>
                </c:pt>
                <c:pt idx="22">
                  <c:v>0.99985054571001297</c:v>
                </c:pt>
                <c:pt idx="23">
                  <c:v>0.99907913027481365</c:v>
                </c:pt>
                <c:pt idx="24">
                  <c:v>0.99905591258174065</c:v>
                </c:pt>
                <c:pt idx="25">
                  <c:v>0.99968877680996338</c:v>
                </c:pt>
                <c:pt idx="26">
                  <c:v>1.0008050575559526</c:v>
                </c:pt>
                <c:pt idx="27">
                  <c:v>1.0022043468070112</c:v>
                </c:pt>
                <c:pt idx="28">
                  <c:v>1.0036638647722689</c:v>
                </c:pt>
                <c:pt idx="29">
                  <c:v>1.004964036472902</c:v>
                </c:pt>
                <c:pt idx="30">
                  <c:v>1.0059077262769471</c:v>
                </c:pt>
                <c:pt idx="31">
                  <c:v>1.0063061825187902</c:v>
                </c:pt>
                <c:pt idx="32">
                  <c:v>1.0060248246654533</c:v>
                </c:pt>
                <c:pt idx="33">
                  <c:v>1.0049104642534021</c:v>
                </c:pt>
                <c:pt idx="34">
                  <c:v>1.0027341577015778</c:v>
                </c:pt>
                <c:pt idx="35">
                  <c:v>0.99924335389076258</c:v>
                </c:pt>
                <c:pt idx="36">
                  <c:v>0.99425911587733895</c:v>
                </c:pt>
                <c:pt idx="37">
                  <c:v>0.98770276994405448</c:v>
                </c:pt>
                <c:pt idx="38">
                  <c:v>0.97970461962996269</c:v>
                </c:pt>
                <c:pt idx="39">
                  <c:v>0.97069383931871434</c:v>
                </c:pt>
                <c:pt idx="40">
                  <c:v>0.96130685105690916</c:v>
                </c:pt>
                <c:pt idx="41">
                  <c:v>0.95185057676699569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CC58-4366-8DDF-E7AE61F05CED}"/>
            </c:ext>
          </c:extLst>
        </c:ser>
        <c:ser>
          <c:idx val="6"/>
          <c:order val="6"/>
          <c:tx>
            <c:strRef>
              <c:f>Foglio3!$Q$6</c:f>
              <c:strCache>
                <c:ptCount val="1"/>
                <c:pt idx="0">
                  <c:v>United States</c:v>
                </c:pt>
              </c:strCache>
            </c:strRef>
          </c:tx>
          <c:spPr>
            <a:ln w="44450">
              <a:solidFill>
                <a:srgbClr val="ACBDD8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numRef>
              <c:f>Foglio3!$A$7:$A$48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 formatCode="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Foglio3!$Q$7:$Q$48</c:f>
              <c:numCache>
                <c:formatCode>0%</c:formatCode>
                <c:ptCount val="42"/>
                <c:pt idx="0">
                  <c:v>0.99334816179168195</c:v>
                </c:pt>
                <c:pt idx="1">
                  <c:v>0.99366810656325333</c:v>
                </c:pt>
                <c:pt idx="2">
                  <c:v>0.99392181883520003</c:v>
                </c:pt>
                <c:pt idx="3">
                  <c:v>0.99394616739372232</c:v>
                </c:pt>
                <c:pt idx="4">
                  <c:v>0.99367298331026088</c:v>
                </c:pt>
                <c:pt idx="5">
                  <c:v>0.99336768711496626</c:v>
                </c:pt>
                <c:pt idx="6">
                  <c:v>0.99323824559425178</c:v>
                </c:pt>
                <c:pt idx="7">
                  <c:v>0.99312347349304164</c:v>
                </c:pt>
                <c:pt idx="8">
                  <c:v>0.99274075505441373</c:v>
                </c:pt>
                <c:pt idx="9">
                  <c:v>0.99187206446172616</c:v>
                </c:pt>
                <c:pt idx="10">
                  <c:v>0.99063029509546219</c:v>
                </c:pt>
                <c:pt idx="11">
                  <c:v>0.98946645683498158</c:v>
                </c:pt>
                <c:pt idx="12">
                  <c:v>0.98882720360940601</c:v>
                </c:pt>
                <c:pt idx="13">
                  <c:v>0.98911457137622982</c:v>
                </c:pt>
                <c:pt idx="14">
                  <c:v>0.99022606041700867</c:v>
                </c:pt>
                <c:pt idx="15">
                  <c:v>0.99173703252799661</c:v>
                </c:pt>
                <c:pt idx="16">
                  <c:v>0.99327077185595336</c:v>
                </c:pt>
                <c:pt idx="17">
                  <c:v>0.99455263756361534</c:v>
                </c:pt>
                <c:pt idx="18">
                  <c:v>0.99540163032652462</c:v>
                </c:pt>
                <c:pt idx="19">
                  <c:v>0.99570944788197713</c:v>
                </c:pt>
                <c:pt idx="20">
                  <c:v>0.99553064116718049</c:v>
                </c:pt>
                <c:pt idx="21">
                  <c:v>0.99513015791516157</c:v>
                </c:pt>
                <c:pt idx="22">
                  <c:v>0.9948829478661031</c:v>
                </c:pt>
                <c:pt idx="23">
                  <c:v>0.99498331718614441</c:v>
                </c:pt>
                <c:pt idx="24">
                  <c:v>0.99550722773534706</c:v>
                </c:pt>
                <c:pt idx="25">
                  <c:v>0.99640639266871778</c:v>
                </c:pt>
                <c:pt idx="26">
                  <c:v>0.99760874508757269</c:v>
                </c:pt>
                <c:pt idx="27">
                  <c:v>0.99895237686291527</c:v>
                </c:pt>
                <c:pt idx="28">
                  <c:v>1.0002136848052121</c:v>
                </c:pt>
                <c:pt idx="29">
                  <c:v>1.0011696189226618</c:v>
                </c:pt>
                <c:pt idx="30">
                  <c:v>1.0016400335207329</c:v>
                </c:pt>
                <c:pt idx="31">
                  <c:v>1.0015674443475604</c:v>
                </c:pt>
                <c:pt idx="32">
                  <c:v>1.0010506566236834</c:v>
                </c:pt>
                <c:pt idx="33">
                  <c:v>1.0001282295094232</c:v>
                </c:pt>
                <c:pt idx="34">
                  <c:v>0.9987041188567739</c:v>
                </c:pt>
                <c:pt idx="35">
                  <c:v>0.99657557833711308</c:v>
                </c:pt>
                <c:pt idx="36">
                  <c:v>0.99357255190735616</c:v>
                </c:pt>
                <c:pt idx="37">
                  <c:v>0.98964421171951156</c:v>
                </c:pt>
                <c:pt idx="38">
                  <c:v>0.98491801022414271</c:v>
                </c:pt>
                <c:pt idx="39">
                  <c:v>0.97972225266789836</c:v>
                </c:pt>
                <c:pt idx="40">
                  <c:v>0.97444928746124859</c:v>
                </c:pt>
                <c:pt idx="41">
                  <c:v>0.96920490577119822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CC58-4366-8DDF-E7AE61F05C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6946688"/>
        <c:axId val="164542656"/>
      </c:lineChart>
      <c:catAx>
        <c:axId val="176946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64542656"/>
        <c:crosses val="autoZero"/>
        <c:auto val="1"/>
        <c:lblAlgn val="ctr"/>
        <c:lblOffset val="100"/>
        <c:noMultiLvlLbl val="0"/>
      </c:catAx>
      <c:valAx>
        <c:axId val="164542656"/>
        <c:scaling>
          <c:orientation val="minMax"/>
          <c:min val="0.94000000000000061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17694668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it-IT"/>
              <a:t>Andamento delle quote dei salari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Foglio4!$M$4</c:f>
              <c:strCache>
                <c:ptCount val="1"/>
                <c:pt idx="0">
                  <c:v>France</c:v>
                </c:pt>
              </c:strCache>
            </c:strRef>
          </c:tx>
          <c:spPr>
            <a:ln w="44450">
              <a:solidFill>
                <a:srgbClr val="002060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numRef>
              <c:f>Foglio4!$B$5:$B$46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Foglio4!$M$5:$M$46</c:f>
              <c:numCache>
                <c:formatCode>0%</c:formatCode>
                <c:ptCount val="42"/>
                <c:pt idx="0">
                  <c:v>0.6398035926820238</c:v>
                </c:pt>
                <c:pt idx="1">
                  <c:v>0.64440493603937676</c:v>
                </c:pt>
                <c:pt idx="2">
                  <c:v>0.64905328032511589</c:v>
                </c:pt>
                <c:pt idx="3">
                  <c:v>0.65380431208505774</c:v>
                </c:pt>
                <c:pt idx="4">
                  <c:v>0.6586073244693289</c:v>
                </c:pt>
                <c:pt idx="5">
                  <c:v>0.66320372588491838</c:v>
                </c:pt>
                <c:pt idx="6">
                  <c:v>0.66720555374146728</c:v>
                </c:pt>
                <c:pt idx="7">
                  <c:v>0.67033647126126916</c:v>
                </c:pt>
                <c:pt idx="8">
                  <c:v>0.67241524492518789</c:v>
                </c:pt>
                <c:pt idx="9">
                  <c:v>0.6733262795361713</c:v>
                </c:pt>
                <c:pt idx="10">
                  <c:v>0.6729170966697644</c:v>
                </c:pt>
                <c:pt idx="11">
                  <c:v>0.67098876636826721</c:v>
                </c:pt>
                <c:pt idx="12">
                  <c:v>0.66743550802301665</c:v>
                </c:pt>
                <c:pt idx="13">
                  <c:v>0.6623205926111988</c:v>
                </c:pt>
                <c:pt idx="14">
                  <c:v>0.65585730905585582</c:v>
                </c:pt>
                <c:pt idx="15">
                  <c:v>0.64836205606678243</c:v>
                </c:pt>
                <c:pt idx="16">
                  <c:v>0.640214901560482</c:v>
                </c:pt>
                <c:pt idx="17">
                  <c:v>0.63184528406247076</c:v>
                </c:pt>
                <c:pt idx="18">
                  <c:v>0.62366948063944116</c:v>
                </c:pt>
                <c:pt idx="19">
                  <c:v>0.61605758905138819</c:v>
                </c:pt>
                <c:pt idx="20">
                  <c:v>0.60923491065238555</c:v>
                </c:pt>
                <c:pt idx="21">
                  <c:v>0.60322886454710278</c:v>
                </c:pt>
                <c:pt idx="22">
                  <c:v>0.59795441985111142</c:v>
                </c:pt>
                <c:pt idx="23">
                  <c:v>0.59325424885087341</c:v>
                </c:pt>
                <c:pt idx="24">
                  <c:v>0.58896603866003772</c:v>
                </c:pt>
                <c:pt idx="25">
                  <c:v>0.58504679997880271</c:v>
                </c:pt>
                <c:pt idx="26">
                  <c:v>0.58146692057881455</c:v>
                </c:pt>
                <c:pt idx="27">
                  <c:v>0.5782355271794789</c:v>
                </c:pt>
                <c:pt idx="28">
                  <c:v>0.57542895422015972</c:v>
                </c:pt>
                <c:pt idx="29">
                  <c:v>0.57311939147898971</c:v>
                </c:pt>
                <c:pt idx="30">
                  <c:v>0.5713156278166871</c:v>
                </c:pt>
                <c:pt idx="31">
                  <c:v>0.56999233721902554</c:v>
                </c:pt>
                <c:pt idx="32">
                  <c:v>0.56908829608223532</c:v>
                </c:pt>
                <c:pt idx="33">
                  <c:v>0.56853000026482903</c:v>
                </c:pt>
                <c:pt idx="34">
                  <c:v>0.56829139957423769</c:v>
                </c:pt>
                <c:pt idx="35">
                  <c:v>0.56835739287131049</c:v>
                </c:pt>
                <c:pt idx="36">
                  <c:v>0.56872544595128549</c:v>
                </c:pt>
                <c:pt idx="37">
                  <c:v>0.5693988362230219</c:v>
                </c:pt>
                <c:pt idx="38">
                  <c:v>0.5703320470437907</c:v>
                </c:pt>
                <c:pt idx="39">
                  <c:v>0.571406186752203</c:v>
                </c:pt>
                <c:pt idx="40">
                  <c:v>0.57249089655467056</c:v>
                </c:pt>
                <c:pt idx="41">
                  <c:v>0.57356301742518578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524-41A5-ABA7-3FF8CFD679A2}"/>
            </c:ext>
          </c:extLst>
        </c:ser>
        <c:ser>
          <c:idx val="1"/>
          <c:order val="1"/>
          <c:tx>
            <c:strRef>
              <c:f>Foglio4!$N$4</c:f>
              <c:strCache>
                <c:ptCount val="1"/>
                <c:pt idx="0">
                  <c:v>Germany</c:v>
                </c:pt>
              </c:strCache>
            </c:strRef>
          </c:tx>
          <c:spPr>
            <a:ln w="44450">
              <a:solidFill>
                <a:srgbClr val="A8423F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numRef>
              <c:f>Foglio4!$B$5:$B$46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Foglio4!$N$5:$N$46</c:f>
              <c:numCache>
                <c:formatCode>General</c:formatCode>
                <c:ptCount val="42"/>
                <c:pt idx="21" formatCode="0%">
                  <c:v>0.61114809213162335</c:v>
                </c:pt>
                <c:pt idx="22" formatCode="0%">
                  <c:v>0.60851439077667557</c:v>
                </c:pt>
                <c:pt idx="23" formatCode="0%">
                  <c:v>0.60581189408658564</c:v>
                </c:pt>
                <c:pt idx="24" formatCode="0%">
                  <c:v>0.6030324803544429</c:v>
                </c:pt>
                <c:pt idx="25" formatCode="0%">
                  <c:v>0.60024512690436882</c:v>
                </c:pt>
                <c:pt idx="26" formatCode="0%">
                  <c:v>0.59748829907840428</c:v>
                </c:pt>
                <c:pt idx="27" formatCode="0%">
                  <c:v>0.5947936400823759</c:v>
                </c:pt>
                <c:pt idx="28" formatCode="0%">
                  <c:v>0.59218103966009583</c:v>
                </c:pt>
                <c:pt idx="29" formatCode="0%">
                  <c:v>0.58959835028485819</c:v>
                </c:pt>
                <c:pt idx="30" formatCode="0%">
                  <c:v>0.586933868880678</c:v>
                </c:pt>
                <c:pt idx="31" formatCode="0%">
                  <c:v>0.58405537382359041</c:v>
                </c:pt>
                <c:pt idx="32" formatCode="0%">
                  <c:v>0.58089546474745746</c:v>
                </c:pt>
                <c:pt idx="33" formatCode="0%">
                  <c:v>0.57744738519009597</c:v>
                </c:pt>
                <c:pt idx="34" formatCode="0%">
                  <c:v>0.57375829001208334</c:v>
                </c:pt>
                <c:pt idx="35" formatCode="0%">
                  <c:v>0.56994567896363069</c:v>
                </c:pt>
                <c:pt idx="36" formatCode="0%">
                  <c:v>0.56618146406891912</c:v>
                </c:pt>
                <c:pt idx="37" formatCode="0%">
                  <c:v>0.56262827821319439</c:v>
                </c:pt>
                <c:pt idx="38" formatCode="0%">
                  <c:v>0.55935443101022231</c:v>
                </c:pt>
                <c:pt idx="39" formatCode="0%">
                  <c:v>0.55626657245017763</c:v>
                </c:pt>
                <c:pt idx="40" formatCode="0%">
                  <c:v>0.55319613649247423</c:v>
                </c:pt>
                <c:pt idx="41" formatCode="0%">
                  <c:v>0.55011532962374821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524-41A5-ABA7-3FF8CFD679A2}"/>
            </c:ext>
          </c:extLst>
        </c:ser>
        <c:ser>
          <c:idx val="2"/>
          <c:order val="2"/>
          <c:tx>
            <c:strRef>
              <c:f>Foglio4!$O$4</c:f>
              <c:strCache>
                <c:ptCount val="1"/>
                <c:pt idx="0">
                  <c:v>Italy</c:v>
                </c:pt>
              </c:strCache>
            </c:strRef>
          </c:tx>
          <c:spPr>
            <a:ln w="44450">
              <a:solidFill>
                <a:srgbClr val="86A44A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numRef>
              <c:f>Foglio4!$B$5:$B$46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Foglio4!$O$5:$O$46</c:f>
              <c:numCache>
                <c:formatCode>0%</c:formatCode>
                <c:ptCount val="42"/>
                <c:pt idx="0">
                  <c:v>0.63620735754464608</c:v>
                </c:pt>
                <c:pt idx="1">
                  <c:v>0.63968994232674592</c:v>
                </c:pt>
                <c:pt idx="2">
                  <c:v>0.64304565839215244</c:v>
                </c:pt>
                <c:pt idx="3">
                  <c:v>0.64620583462294623</c:v>
                </c:pt>
                <c:pt idx="4">
                  <c:v>0.64904920475321004</c:v>
                </c:pt>
                <c:pt idx="5">
                  <c:v>0.65138027284177702</c:v>
                </c:pt>
                <c:pt idx="6">
                  <c:v>0.65282283922825035</c:v>
                </c:pt>
                <c:pt idx="7">
                  <c:v>0.65321966141711563</c:v>
                </c:pt>
                <c:pt idx="8">
                  <c:v>0.65241033256975078</c:v>
                </c:pt>
                <c:pt idx="9">
                  <c:v>0.65032461541292264</c:v>
                </c:pt>
                <c:pt idx="10">
                  <c:v>0.64700892131181131</c:v>
                </c:pt>
                <c:pt idx="11">
                  <c:v>0.64250947696736205</c:v>
                </c:pt>
                <c:pt idx="12">
                  <c:v>0.63683275479646351</c:v>
                </c:pt>
                <c:pt idx="13">
                  <c:v>0.63008718819896603</c:v>
                </c:pt>
                <c:pt idx="14">
                  <c:v>0.62242789555499956</c:v>
                </c:pt>
                <c:pt idx="15">
                  <c:v>0.61408042430260201</c:v>
                </c:pt>
                <c:pt idx="16">
                  <c:v>0.60529128030926771</c:v>
                </c:pt>
                <c:pt idx="17">
                  <c:v>0.59629827469843655</c:v>
                </c:pt>
                <c:pt idx="18">
                  <c:v>0.58726473636947374</c:v>
                </c:pt>
                <c:pt idx="19">
                  <c:v>0.57828999940649162</c:v>
                </c:pt>
                <c:pt idx="20">
                  <c:v>0.56937357881743766</c:v>
                </c:pt>
                <c:pt idx="21">
                  <c:v>0.56042683279841765</c:v>
                </c:pt>
                <c:pt idx="22">
                  <c:v>0.55139848185338569</c:v>
                </c:pt>
                <c:pt idx="23">
                  <c:v>0.54232082591200359</c:v>
                </c:pt>
                <c:pt idx="24">
                  <c:v>0.53335995323630958</c:v>
                </c:pt>
                <c:pt idx="25">
                  <c:v>0.52478062002056458</c:v>
                </c:pt>
                <c:pt idx="26">
                  <c:v>0.51684672656771158</c:v>
                </c:pt>
                <c:pt idx="27">
                  <c:v>0.50970761595147829</c:v>
                </c:pt>
                <c:pt idx="28">
                  <c:v>0.50349043170253993</c:v>
                </c:pt>
                <c:pt idx="29">
                  <c:v>0.49838392508104495</c:v>
                </c:pt>
                <c:pt idx="30">
                  <c:v>0.49447008880669591</c:v>
                </c:pt>
                <c:pt idx="31">
                  <c:v>0.4917756154415393</c:v>
                </c:pt>
                <c:pt idx="32">
                  <c:v>0.49023157161583258</c:v>
                </c:pt>
                <c:pt idx="33">
                  <c:v>0.48971193721443362</c:v>
                </c:pt>
                <c:pt idx="34">
                  <c:v>0.49004943020395042</c:v>
                </c:pt>
                <c:pt idx="35">
                  <c:v>0.49105307251819025</c:v>
                </c:pt>
                <c:pt idx="36">
                  <c:v>0.49254079940632339</c:v>
                </c:pt>
                <c:pt idx="37">
                  <c:v>0.49436564204282207</c:v>
                </c:pt>
                <c:pt idx="38">
                  <c:v>0.49640975791309006</c:v>
                </c:pt>
                <c:pt idx="39">
                  <c:v>0.4985232427993031</c:v>
                </c:pt>
                <c:pt idx="40">
                  <c:v>0.50059358782498697</c:v>
                </c:pt>
                <c:pt idx="41">
                  <c:v>0.50262168019765718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524-41A5-ABA7-3FF8CFD679A2}"/>
            </c:ext>
          </c:extLst>
        </c:ser>
        <c:ser>
          <c:idx val="3"/>
          <c:order val="3"/>
          <c:tx>
            <c:strRef>
              <c:f>Foglio4!$P$4</c:f>
              <c:strCache>
                <c:ptCount val="1"/>
                <c:pt idx="0">
                  <c:v>Japan</c:v>
                </c:pt>
              </c:strCache>
            </c:strRef>
          </c:tx>
          <c:spPr>
            <a:ln w="44450">
              <a:solidFill>
                <a:srgbClr val="7030A0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numRef>
              <c:f>Foglio4!$B$5:$B$46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Foglio4!$P$5:$P$46</c:f>
              <c:numCache>
                <c:formatCode>0%</c:formatCode>
                <c:ptCount val="42"/>
                <c:pt idx="0">
                  <c:v>0.68633739140423944</c:v>
                </c:pt>
                <c:pt idx="1">
                  <c:v>0.69878669113549663</c:v>
                </c:pt>
                <c:pt idx="2">
                  <c:v>0.71097907391911996</c:v>
                </c:pt>
                <c:pt idx="3">
                  <c:v>0.72259210538903129</c:v>
                </c:pt>
                <c:pt idx="4">
                  <c:v>0.73315001786281608</c:v>
                </c:pt>
                <c:pt idx="5">
                  <c:v>0.74198006958976215</c:v>
                </c:pt>
                <c:pt idx="6">
                  <c:v>0.74849629122790517</c:v>
                </c:pt>
                <c:pt idx="7">
                  <c:v>0.75248322461518258</c:v>
                </c:pt>
                <c:pt idx="8">
                  <c:v>0.75397384821754621</c:v>
                </c:pt>
                <c:pt idx="9">
                  <c:v>0.75320795098738968</c:v>
                </c:pt>
                <c:pt idx="10">
                  <c:v>0.75050446021773887</c:v>
                </c:pt>
                <c:pt idx="11">
                  <c:v>0.74617639072004782</c:v>
                </c:pt>
                <c:pt idx="12">
                  <c:v>0.74046510462311943</c:v>
                </c:pt>
                <c:pt idx="13">
                  <c:v>0.73357469165452904</c:v>
                </c:pt>
                <c:pt idx="14">
                  <c:v>0.72574254608689526</c:v>
                </c:pt>
                <c:pt idx="15">
                  <c:v>0.7173133807778439</c:v>
                </c:pt>
                <c:pt idx="16">
                  <c:v>0.70870704244443716</c:v>
                </c:pt>
                <c:pt idx="17">
                  <c:v>0.7002827075063095</c:v>
                </c:pt>
                <c:pt idx="18">
                  <c:v>0.69234422520914241</c:v>
                </c:pt>
                <c:pt idx="19">
                  <c:v>0.68517978457368633</c:v>
                </c:pt>
                <c:pt idx="20">
                  <c:v>0.67897782261157535</c:v>
                </c:pt>
                <c:pt idx="21">
                  <c:v>0.67378728143088384</c:v>
                </c:pt>
                <c:pt idx="22">
                  <c:v>0.66950229871801081</c:v>
                </c:pt>
                <c:pt idx="23">
                  <c:v>0.6659383444502337</c:v>
                </c:pt>
                <c:pt idx="24">
                  <c:v>0.6628456137825447</c:v>
                </c:pt>
                <c:pt idx="25">
                  <c:v>0.65995387279595263</c:v>
                </c:pt>
                <c:pt idx="26">
                  <c:v>0.65702848688220061</c:v>
                </c:pt>
                <c:pt idx="27">
                  <c:v>0.65389740693779186</c:v>
                </c:pt>
                <c:pt idx="28">
                  <c:v>0.65039516685037602</c:v>
                </c:pt>
                <c:pt idx="29">
                  <c:v>0.6463951536187853</c:v>
                </c:pt>
                <c:pt idx="30">
                  <c:v>0.64188135598114515</c:v>
                </c:pt>
                <c:pt idx="31">
                  <c:v>0.63694392459532589</c:v>
                </c:pt>
                <c:pt idx="32">
                  <c:v>0.63173897933741618</c:v>
                </c:pt>
                <c:pt idx="33">
                  <c:v>0.62650899985138631</c:v>
                </c:pt>
                <c:pt idx="34">
                  <c:v>0.6215226853382313</c:v>
                </c:pt>
                <c:pt idx="35">
                  <c:v>0.61702790408936903</c:v>
                </c:pt>
                <c:pt idx="36">
                  <c:v>0.61313808108898504</c:v>
                </c:pt>
                <c:pt idx="37">
                  <c:v>0.60986946870379577</c:v>
                </c:pt>
                <c:pt idx="38">
                  <c:v>0.607168379937574</c:v>
                </c:pt>
                <c:pt idx="39">
                  <c:v>0.60483810929022486</c:v>
                </c:pt>
                <c:pt idx="40">
                  <c:v>0.60267597481220969</c:v>
                </c:pt>
                <c:pt idx="41">
                  <c:v>0.60056791085440442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524-41A5-ABA7-3FF8CFD679A2}"/>
            </c:ext>
          </c:extLst>
        </c:ser>
        <c:ser>
          <c:idx val="4"/>
          <c:order val="4"/>
          <c:tx>
            <c:strRef>
              <c:f>Foglio4!$Q$4</c:f>
              <c:strCache>
                <c:ptCount val="1"/>
                <c:pt idx="0">
                  <c:v>Spain</c:v>
                </c:pt>
              </c:strCache>
            </c:strRef>
          </c:tx>
          <c:spPr>
            <a:ln w="44450">
              <a:solidFill>
                <a:srgbClr val="3D96AE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numRef>
              <c:f>Foglio4!$B$5:$B$46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Foglio4!$Q$5:$Q$46</c:f>
              <c:numCache>
                <c:formatCode>0%</c:formatCode>
                <c:ptCount val="42"/>
                <c:pt idx="0">
                  <c:v>0.63351159734980633</c:v>
                </c:pt>
                <c:pt idx="1">
                  <c:v>0.63578167038529698</c:v>
                </c:pt>
                <c:pt idx="2">
                  <c:v>0.63796299300534309</c:v>
                </c:pt>
                <c:pt idx="3">
                  <c:v>0.63995126356520826</c:v>
                </c:pt>
                <c:pt idx="4">
                  <c:v>0.64165188628011904</c:v>
                </c:pt>
                <c:pt idx="5">
                  <c:v>0.64289341668730504</c:v>
                </c:pt>
                <c:pt idx="6">
                  <c:v>0.6434066784234419</c:v>
                </c:pt>
                <c:pt idx="7">
                  <c:v>0.64289572922427851</c:v>
                </c:pt>
                <c:pt idx="8">
                  <c:v>0.64116131882187333</c:v>
                </c:pt>
                <c:pt idx="9">
                  <c:v>0.63807698435006788</c:v>
                </c:pt>
                <c:pt idx="10">
                  <c:v>0.63361585419339084</c:v>
                </c:pt>
                <c:pt idx="11">
                  <c:v>0.62788720865384018</c:v>
                </c:pt>
                <c:pt idx="12">
                  <c:v>0.6210762745153614</c:v>
                </c:pt>
                <c:pt idx="13">
                  <c:v>0.61352324871112018</c:v>
                </c:pt>
                <c:pt idx="14">
                  <c:v>0.60566493514347164</c:v>
                </c:pt>
                <c:pt idx="15">
                  <c:v>0.59807835335770487</c:v>
                </c:pt>
                <c:pt idx="16">
                  <c:v>0.59126185246578822</c:v>
                </c:pt>
                <c:pt idx="17">
                  <c:v>0.58554700147011862</c:v>
                </c:pt>
                <c:pt idx="18">
                  <c:v>0.58101807206433198</c:v>
                </c:pt>
                <c:pt idx="19">
                  <c:v>0.57758970418961242</c:v>
                </c:pt>
                <c:pt idx="20">
                  <c:v>0.57506735962191069</c:v>
                </c:pt>
                <c:pt idx="21">
                  <c:v>0.57313730076451852</c:v>
                </c:pt>
                <c:pt idx="22">
                  <c:v>0.57146707758735549</c:v>
                </c:pt>
                <c:pt idx="23">
                  <c:v>0.56979169901542592</c:v>
                </c:pt>
                <c:pt idx="24">
                  <c:v>0.5680170143301434</c:v>
                </c:pt>
                <c:pt idx="25">
                  <c:v>0.56621128269015664</c:v>
                </c:pt>
                <c:pt idx="26">
                  <c:v>0.564436927398</c:v>
                </c:pt>
                <c:pt idx="27">
                  <c:v>0.56268540050847093</c:v>
                </c:pt>
                <c:pt idx="28">
                  <c:v>0.56096005390281989</c:v>
                </c:pt>
                <c:pt idx="29">
                  <c:v>0.55928025059234188</c:v>
                </c:pt>
                <c:pt idx="30">
                  <c:v>0.55764453973874262</c:v>
                </c:pt>
                <c:pt idx="31">
                  <c:v>0.55606679304290962</c:v>
                </c:pt>
                <c:pt idx="32">
                  <c:v>0.5545840555252205</c:v>
                </c:pt>
                <c:pt idx="33">
                  <c:v>0.55327091282797902</c:v>
                </c:pt>
                <c:pt idx="34">
                  <c:v>0.5522203371658656</c:v>
                </c:pt>
                <c:pt idx="35">
                  <c:v>0.55153297357554554</c:v>
                </c:pt>
                <c:pt idx="36">
                  <c:v>0.55126362073408908</c:v>
                </c:pt>
                <c:pt idx="37">
                  <c:v>0.5514170566412</c:v>
                </c:pt>
                <c:pt idx="38">
                  <c:v>0.55191053561786119</c:v>
                </c:pt>
                <c:pt idx="39">
                  <c:v>0.55260016241522669</c:v>
                </c:pt>
                <c:pt idx="40">
                  <c:v>0.55338352353988962</c:v>
                </c:pt>
                <c:pt idx="41">
                  <c:v>0.5542008249584256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524-41A5-ABA7-3FF8CFD679A2}"/>
            </c:ext>
          </c:extLst>
        </c:ser>
        <c:ser>
          <c:idx val="5"/>
          <c:order val="5"/>
          <c:tx>
            <c:strRef>
              <c:f>Foglio4!$R$4</c:f>
              <c:strCache>
                <c:ptCount val="1"/>
                <c:pt idx="0">
                  <c:v>United Kingdom</c:v>
                </c:pt>
              </c:strCache>
            </c:strRef>
          </c:tx>
          <c:spPr>
            <a:ln w="44450">
              <a:solidFill>
                <a:srgbClr val="DA8137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numRef>
              <c:f>Foglio4!$B$5:$B$46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Foglio4!$R$5:$R$46</c:f>
              <c:numCache>
                <c:formatCode>0%</c:formatCode>
                <c:ptCount val="42"/>
                <c:pt idx="0">
                  <c:v>0.65554630999797248</c:v>
                </c:pt>
                <c:pt idx="1">
                  <c:v>0.65740186041976378</c:v>
                </c:pt>
                <c:pt idx="2">
                  <c:v>0.65920055615819606</c:v>
                </c:pt>
                <c:pt idx="3">
                  <c:v>0.66073252644661584</c:v>
                </c:pt>
                <c:pt idx="4">
                  <c:v>0.66167307561002264</c:v>
                </c:pt>
                <c:pt idx="5">
                  <c:v>0.66159112306194712</c:v>
                </c:pt>
                <c:pt idx="6">
                  <c:v>0.66027278990408578</c:v>
                </c:pt>
                <c:pt idx="7">
                  <c:v>0.65796382446085666</c:v>
                </c:pt>
                <c:pt idx="8">
                  <c:v>0.65510759508888561</c:v>
                </c:pt>
                <c:pt idx="9">
                  <c:v>0.65203824474901662</c:v>
                </c:pt>
                <c:pt idx="10">
                  <c:v>0.64897268163074862</c:v>
                </c:pt>
                <c:pt idx="11">
                  <c:v>0.64602607420046765</c:v>
                </c:pt>
                <c:pt idx="12">
                  <c:v>0.64338274523671712</c:v>
                </c:pt>
                <c:pt idx="13">
                  <c:v>0.64130193021262993</c:v>
                </c:pt>
                <c:pt idx="14">
                  <c:v>0.63996074079623089</c:v>
                </c:pt>
                <c:pt idx="15">
                  <c:v>0.63937302991058265</c:v>
                </c:pt>
                <c:pt idx="16">
                  <c:v>0.63946799586936076</c:v>
                </c:pt>
                <c:pt idx="17">
                  <c:v>0.64005128777691822</c:v>
                </c:pt>
                <c:pt idx="18">
                  <c:v>0.64085008591291781</c:v>
                </c:pt>
                <c:pt idx="19">
                  <c:v>0.64150177955595211</c:v>
                </c:pt>
                <c:pt idx="20">
                  <c:v>0.64158976944559765</c:v>
                </c:pt>
                <c:pt idx="21">
                  <c:v>0.6407939587259347</c:v>
                </c:pt>
                <c:pt idx="22">
                  <c:v>0.63899398060623269</c:v>
                </c:pt>
                <c:pt idx="23">
                  <c:v>0.63632201085708651</c:v>
                </c:pt>
                <c:pt idx="24">
                  <c:v>0.63312740905756371</c:v>
                </c:pt>
                <c:pt idx="25">
                  <c:v>0.62984075934553074</c:v>
                </c:pt>
                <c:pt idx="26">
                  <c:v>0.62686962353132958</c:v>
                </c:pt>
                <c:pt idx="27">
                  <c:v>0.62453523290153534</c:v>
                </c:pt>
                <c:pt idx="28">
                  <c:v>0.62295735069300295</c:v>
                </c:pt>
                <c:pt idx="29">
                  <c:v>0.6220528268703186</c:v>
                </c:pt>
                <c:pt idx="30">
                  <c:v>0.62163696513875788</c:v>
                </c:pt>
                <c:pt idx="31">
                  <c:v>0.62145170240999525</c:v>
                </c:pt>
                <c:pt idx="32">
                  <c:v>0.62127131414953141</c:v>
                </c:pt>
                <c:pt idx="33">
                  <c:v>0.62098298726479229</c:v>
                </c:pt>
                <c:pt idx="34">
                  <c:v>0.62051485308657983</c:v>
                </c:pt>
                <c:pt idx="35">
                  <c:v>0.61983134366069426</c:v>
                </c:pt>
                <c:pt idx="36">
                  <c:v>0.61889696838646935</c:v>
                </c:pt>
                <c:pt idx="37">
                  <c:v>0.61770807434079833</c:v>
                </c:pt>
                <c:pt idx="38">
                  <c:v>0.61624382010465262</c:v>
                </c:pt>
                <c:pt idx="39">
                  <c:v>0.61448649051244308</c:v>
                </c:pt>
                <c:pt idx="40">
                  <c:v>0.61241206338623555</c:v>
                </c:pt>
                <c:pt idx="41">
                  <c:v>0.61018667634331292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7524-41A5-ABA7-3FF8CFD679A2}"/>
            </c:ext>
          </c:extLst>
        </c:ser>
        <c:ser>
          <c:idx val="6"/>
          <c:order val="6"/>
          <c:tx>
            <c:strRef>
              <c:f>Foglio4!$S$4</c:f>
              <c:strCache>
                <c:ptCount val="1"/>
                <c:pt idx="0">
                  <c:v>United States</c:v>
                </c:pt>
              </c:strCache>
            </c:strRef>
          </c:tx>
          <c:spPr>
            <a:ln w="44450">
              <a:solidFill>
                <a:srgbClr val="8EB4E3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numRef>
              <c:f>Foglio4!$B$5:$B$46</c:f>
              <c:numCache>
                <c:formatCode>General</c:formatCode>
                <c:ptCount val="42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</c:numCache>
            </c:numRef>
          </c:cat>
          <c:val>
            <c:numRef>
              <c:f>Foglio4!$S$5:$S$46</c:f>
              <c:numCache>
                <c:formatCode>0%</c:formatCode>
                <c:ptCount val="42"/>
                <c:pt idx="0">
                  <c:v>0.64552392152786897</c:v>
                </c:pt>
                <c:pt idx="1">
                  <c:v>0.64441047223114511</c:v>
                </c:pt>
                <c:pt idx="2">
                  <c:v>0.64333453833658305</c:v>
                </c:pt>
                <c:pt idx="3">
                  <c:v>0.64229652644891255</c:v>
                </c:pt>
                <c:pt idx="4">
                  <c:v>0.64128941679331875</c:v>
                </c:pt>
                <c:pt idx="5">
                  <c:v>0.64028014555842083</c:v>
                </c:pt>
                <c:pt idx="6">
                  <c:v>0.63929912633431663</c:v>
                </c:pt>
                <c:pt idx="7">
                  <c:v>0.63833236635096136</c:v>
                </c:pt>
                <c:pt idx="8">
                  <c:v>0.63735595061904382</c:v>
                </c:pt>
                <c:pt idx="9">
                  <c:v>0.63634528949225044</c:v>
                </c:pt>
                <c:pt idx="10">
                  <c:v>0.63524526837288287</c:v>
                </c:pt>
                <c:pt idx="11">
                  <c:v>0.63397011840314044</c:v>
                </c:pt>
                <c:pt idx="12">
                  <c:v>0.63247221737861758</c:v>
                </c:pt>
                <c:pt idx="13">
                  <c:v>0.63067370110878063</c:v>
                </c:pt>
                <c:pt idx="14">
                  <c:v>0.62862378702447241</c:v>
                </c:pt>
                <c:pt idx="15">
                  <c:v>0.6263975442551255</c:v>
                </c:pt>
                <c:pt idx="16">
                  <c:v>0.62403461668095084</c:v>
                </c:pt>
                <c:pt idx="17">
                  <c:v>0.62150638277365922</c:v>
                </c:pt>
                <c:pt idx="18">
                  <c:v>0.6187744106358648</c:v>
                </c:pt>
                <c:pt idx="19">
                  <c:v>0.61585581051177707</c:v>
                </c:pt>
                <c:pt idx="20">
                  <c:v>0.61281468347951074</c:v>
                </c:pt>
                <c:pt idx="21">
                  <c:v>0.60967550267549087</c:v>
                </c:pt>
                <c:pt idx="22">
                  <c:v>0.60645894054356009</c:v>
                </c:pt>
                <c:pt idx="23">
                  <c:v>0.6032233033564296</c:v>
                </c:pt>
                <c:pt idx="24">
                  <c:v>0.60013023507542473</c:v>
                </c:pt>
                <c:pt idx="25">
                  <c:v>0.59738451379497903</c:v>
                </c:pt>
                <c:pt idx="26">
                  <c:v>0.59515088232442714</c:v>
                </c:pt>
                <c:pt idx="27">
                  <c:v>0.59352972413783778</c:v>
                </c:pt>
                <c:pt idx="28">
                  <c:v>0.59250472556973499</c:v>
                </c:pt>
                <c:pt idx="29">
                  <c:v>0.59194814439181676</c:v>
                </c:pt>
                <c:pt idx="30">
                  <c:v>0.59167929931374763</c:v>
                </c:pt>
                <c:pt idx="31">
                  <c:v>0.5914286008629458</c:v>
                </c:pt>
                <c:pt idx="32">
                  <c:v>0.59098753201938192</c:v>
                </c:pt>
                <c:pt idx="33">
                  <c:v>0.59021335591483548</c:v>
                </c:pt>
                <c:pt idx="34">
                  <c:v>0.58900738033740796</c:v>
                </c:pt>
                <c:pt idx="35">
                  <c:v>0.58736377284770636</c:v>
                </c:pt>
                <c:pt idx="36">
                  <c:v>0.58531961577534175</c:v>
                </c:pt>
                <c:pt idx="37">
                  <c:v>0.58290626611536933</c:v>
                </c:pt>
                <c:pt idx="38">
                  <c:v>0.58016696384763056</c:v>
                </c:pt>
                <c:pt idx="39">
                  <c:v>0.57719147672436888</c:v>
                </c:pt>
                <c:pt idx="40">
                  <c:v>0.57412043402890922</c:v>
                </c:pt>
                <c:pt idx="41">
                  <c:v>0.57104085963841966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7524-41A5-ABA7-3FF8CFD679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3689856"/>
        <c:axId val="164540352"/>
      </c:lineChart>
      <c:catAx>
        <c:axId val="133689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64540352"/>
        <c:crosses val="autoZero"/>
        <c:auto val="1"/>
        <c:lblAlgn val="ctr"/>
        <c:lblOffset val="100"/>
        <c:noMultiLvlLbl val="0"/>
      </c:catAx>
      <c:valAx>
        <c:axId val="164540352"/>
        <c:scaling>
          <c:orientation val="minMax"/>
          <c:min val="0.45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13368985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Andamento dei tassi di crescita dello stock di capitale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Foglio3!$L$5</c:f>
              <c:strCache>
                <c:ptCount val="1"/>
                <c:pt idx="0">
                  <c:v>France</c:v>
                </c:pt>
              </c:strCache>
            </c:strRef>
          </c:tx>
          <c:spPr>
            <a:ln w="44450">
              <a:solidFill>
                <a:srgbClr val="002060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numRef>
              <c:f>Foglio3!$B$6:$B$46</c:f>
              <c:numCache>
                <c:formatCode>General</c:formatCode>
                <c:ptCount val="41"/>
                <c:pt idx="0">
                  <c:v>1971</c:v>
                </c:pt>
                <c:pt idx="1">
                  <c:v>1972</c:v>
                </c:pt>
                <c:pt idx="2">
                  <c:v>1973</c:v>
                </c:pt>
                <c:pt idx="3">
                  <c:v>1974</c:v>
                </c:pt>
                <c:pt idx="4">
                  <c:v>1975</c:v>
                </c:pt>
                <c:pt idx="5">
                  <c:v>1976</c:v>
                </c:pt>
                <c:pt idx="6">
                  <c:v>1977</c:v>
                </c:pt>
                <c:pt idx="7">
                  <c:v>1978</c:v>
                </c:pt>
                <c:pt idx="8">
                  <c:v>1979</c:v>
                </c:pt>
                <c:pt idx="9">
                  <c:v>1980</c:v>
                </c:pt>
                <c:pt idx="10">
                  <c:v>1981</c:v>
                </c:pt>
                <c:pt idx="11">
                  <c:v>1982</c:v>
                </c:pt>
                <c:pt idx="12">
                  <c:v>1983</c:v>
                </c:pt>
                <c:pt idx="13">
                  <c:v>1984</c:v>
                </c:pt>
                <c:pt idx="14">
                  <c:v>1985</c:v>
                </c:pt>
                <c:pt idx="15">
                  <c:v>1986</c:v>
                </c:pt>
                <c:pt idx="16">
                  <c:v>1987</c:v>
                </c:pt>
                <c:pt idx="17">
                  <c:v>1988</c:v>
                </c:pt>
                <c:pt idx="18">
                  <c:v>1989</c:v>
                </c:pt>
                <c:pt idx="19">
                  <c:v>1990</c:v>
                </c:pt>
                <c:pt idx="20">
                  <c:v>1991</c:v>
                </c:pt>
                <c:pt idx="21">
                  <c:v>1992</c:v>
                </c:pt>
                <c:pt idx="22">
                  <c:v>1993</c:v>
                </c:pt>
                <c:pt idx="23">
                  <c:v>1994</c:v>
                </c:pt>
                <c:pt idx="24">
                  <c:v>1995</c:v>
                </c:pt>
                <c:pt idx="25">
                  <c:v>1996</c:v>
                </c:pt>
                <c:pt idx="26">
                  <c:v>1997</c:v>
                </c:pt>
                <c:pt idx="27">
                  <c:v>1998</c:v>
                </c:pt>
                <c:pt idx="28">
                  <c:v>1999</c:v>
                </c:pt>
                <c:pt idx="29">
                  <c:v>2000</c:v>
                </c:pt>
                <c:pt idx="30">
                  <c:v>2001</c:v>
                </c:pt>
                <c:pt idx="31">
                  <c:v>2002</c:v>
                </c:pt>
                <c:pt idx="32">
                  <c:v>2003</c:v>
                </c:pt>
                <c:pt idx="33">
                  <c:v>2004</c:v>
                </c:pt>
                <c:pt idx="34">
                  <c:v>2005</c:v>
                </c:pt>
                <c:pt idx="35">
                  <c:v>2006</c:v>
                </c:pt>
                <c:pt idx="36">
                  <c:v>2007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</c:numCache>
            </c:numRef>
          </c:cat>
          <c:val>
            <c:numRef>
              <c:f>Foglio3!$L$6:$L$46</c:f>
              <c:numCache>
                <c:formatCode>0%</c:formatCode>
                <c:ptCount val="41"/>
                <c:pt idx="0">
                  <c:v>7.2577174755596732E-2</c:v>
                </c:pt>
                <c:pt idx="1">
                  <c:v>7.0954073852101965E-2</c:v>
                </c:pt>
                <c:pt idx="2">
                  <c:v>6.9263980591728641E-2</c:v>
                </c:pt>
                <c:pt idx="3">
                  <c:v>6.7418418480277353E-2</c:v>
                </c:pt>
                <c:pt idx="4">
                  <c:v>6.5330519807409934E-2</c:v>
                </c:pt>
                <c:pt idx="5">
                  <c:v>6.3084528784677657E-2</c:v>
                </c:pt>
                <c:pt idx="6">
                  <c:v>6.0685932635669557E-2</c:v>
                </c:pt>
                <c:pt idx="7">
                  <c:v>5.8175505099717313E-2</c:v>
                </c:pt>
                <c:pt idx="8">
                  <c:v>5.5529527122214969E-2</c:v>
                </c:pt>
                <c:pt idx="9">
                  <c:v>5.2721858884619707E-2</c:v>
                </c:pt>
                <c:pt idx="10">
                  <c:v>4.9765405829852588E-2</c:v>
                </c:pt>
                <c:pt idx="11">
                  <c:v>4.6739685101041241E-2</c:v>
                </c:pt>
                <c:pt idx="12">
                  <c:v>4.3738805051032482E-2</c:v>
                </c:pt>
                <c:pt idx="13">
                  <c:v>4.0859174094784775E-2</c:v>
                </c:pt>
                <c:pt idx="14">
                  <c:v>3.8203355757682994E-2</c:v>
                </c:pt>
                <c:pt idx="15">
                  <c:v>3.583844985008007E-2</c:v>
                </c:pt>
                <c:pt idx="16">
                  <c:v>3.3836912958745635E-2</c:v>
                </c:pt>
                <c:pt idx="17">
                  <c:v>3.2186163762861077E-2</c:v>
                </c:pt>
                <c:pt idx="18">
                  <c:v>3.082231380253905E-2</c:v>
                </c:pt>
                <c:pt idx="19">
                  <c:v>2.9694795767797495E-2</c:v>
                </c:pt>
                <c:pt idx="20">
                  <c:v>2.8806672878268918E-2</c:v>
                </c:pt>
                <c:pt idx="21">
                  <c:v>2.8208235490739451E-2</c:v>
                </c:pt>
                <c:pt idx="22">
                  <c:v>2.7975857948441585E-2</c:v>
                </c:pt>
                <c:pt idx="23">
                  <c:v>2.8169990406145491E-2</c:v>
                </c:pt>
                <c:pt idx="24">
                  <c:v>2.8776797978991516E-2</c:v>
                </c:pt>
                <c:pt idx="25">
                  <c:v>2.9713132073670771E-2</c:v>
                </c:pt>
                <c:pt idx="26">
                  <c:v>3.0838729721691178E-2</c:v>
                </c:pt>
                <c:pt idx="27">
                  <c:v>3.1972633145690772E-2</c:v>
                </c:pt>
                <c:pt idx="28">
                  <c:v>3.2905766139738883E-2</c:v>
                </c:pt>
                <c:pt idx="29">
                  <c:v>3.3467240848470921E-2</c:v>
                </c:pt>
                <c:pt idx="30">
                  <c:v>3.3594630219340213E-2</c:v>
                </c:pt>
                <c:pt idx="31">
                  <c:v>3.3333591019607839E-2</c:v>
                </c:pt>
                <c:pt idx="32">
                  <c:v>3.2818031640022387E-2</c:v>
                </c:pt>
                <c:pt idx="33">
                  <c:v>3.2156908693541354E-2</c:v>
                </c:pt>
                <c:pt idx="34">
                  <c:v>3.1402313547164801E-2</c:v>
                </c:pt>
                <c:pt idx="35">
                  <c:v>3.0536893262277733E-2</c:v>
                </c:pt>
                <c:pt idx="36">
                  <c:v>2.9509521603455869E-2</c:v>
                </c:pt>
                <c:pt idx="37">
                  <c:v>2.8275620956860491E-2</c:v>
                </c:pt>
                <c:pt idx="38">
                  <c:v>2.6874663117442445E-2</c:v>
                </c:pt>
                <c:pt idx="39">
                  <c:v>2.5411439872842962E-2</c:v>
                </c:pt>
                <c:pt idx="40">
                  <c:v>2.3940488147882216E-2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041-42D1-8B5B-D644BC74E354}"/>
            </c:ext>
          </c:extLst>
        </c:ser>
        <c:ser>
          <c:idx val="1"/>
          <c:order val="1"/>
          <c:tx>
            <c:strRef>
              <c:f>Foglio3!$M$5</c:f>
              <c:strCache>
                <c:ptCount val="1"/>
                <c:pt idx="0">
                  <c:v>Germany</c:v>
                </c:pt>
              </c:strCache>
            </c:strRef>
          </c:tx>
          <c:spPr>
            <a:ln w="44450">
              <a:solidFill>
                <a:srgbClr val="A8423F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numRef>
              <c:f>Foglio3!$B$6:$B$46</c:f>
              <c:numCache>
                <c:formatCode>General</c:formatCode>
                <c:ptCount val="41"/>
                <c:pt idx="0">
                  <c:v>1971</c:v>
                </c:pt>
                <c:pt idx="1">
                  <c:v>1972</c:v>
                </c:pt>
                <c:pt idx="2">
                  <c:v>1973</c:v>
                </c:pt>
                <c:pt idx="3">
                  <c:v>1974</c:v>
                </c:pt>
                <c:pt idx="4">
                  <c:v>1975</c:v>
                </c:pt>
                <c:pt idx="5">
                  <c:v>1976</c:v>
                </c:pt>
                <c:pt idx="6">
                  <c:v>1977</c:v>
                </c:pt>
                <c:pt idx="7">
                  <c:v>1978</c:v>
                </c:pt>
                <c:pt idx="8">
                  <c:v>1979</c:v>
                </c:pt>
                <c:pt idx="9">
                  <c:v>1980</c:v>
                </c:pt>
                <c:pt idx="10">
                  <c:v>1981</c:v>
                </c:pt>
                <c:pt idx="11">
                  <c:v>1982</c:v>
                </c:pt>
                <c:pt idx="12">
                  <c:v>1983</c:v>
                </c:pt>
                <c:pt idx="13">
                  <c:v>1984</c:v>
                </c:pt>
                <c:pt idx="14">
                  <c:v>1985</c:v>
                </c:pt>
                <c:pt idx="15">
                  <c:v>1986</c:v>
                </c:pt>
                <c:pt idx="16">
                  <c:v>1987</c:v>
                </c:pt>
                <c:pt idx="17">
                  <c:v>1988</c:v>
                </c:pt>
                <c:pt idx="18">
                  <c:v>1989</c:v>
                </c:pt>
                <c:pt idx="19">
                  <c:v>1990</c:v>
                </c:pt>
                <c:pt idx="20">
                  <c:v>1991</c:v>
                </c:pt>
                <c:pt idx="21">
                  <c:v>1992</c:v>
                </c:pt>
                <c:pt idx="22">
                  <c:v>1993</c:v>
                </c:pt>
                <c:pt idx="23">
                  <c:v>1994</c:v>
                </c:pt>
                <c:pt idx="24">
                  <c:v>1995</c:v>
                </c:pt>
                <c:pt idx="25">
                  <c:v>1996</c:v>
                </c:pt>
                <c:pt idx="26">
                  <c:v>1997</c:v>
                </c:pt>
                <c:pt idx="27">
                  <c:v>1998</c:v>
                </c:pt>
                <c:pt idx="28">
                  <c:v>1999</c:v>
                </c:pt>
                <c:pt idx="29">
                  <c:v>2000</c:v>
                </c:pt>
                <c:pt idx="30">
                  <c:v>2001</c:v>
                </c:pt>
                <c:pt idx="31">
                  <c:v>2002</c:v>
                </c:pt>
                <c:pt idx="32">
                  <c:v>2003</c:v>
                </c:pt>
                <c:pt idx="33">
                  <c:v>2004</c:v>
                </c:pt>
                <c:pt idx="34">
                  <c:v>2005</c:v>
                </c:pt>
                <c:pt idx="35">
                  <c:v>2006</c:v>
                </c:pt>
                <c:pt idx="36">
                  <c:v>2007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</c:numCache>
            </c:numRef>
          </c:cat>
          <c:val>
            <c:numRef>
              <c:f>Foglio3!$M$6:$M$46</c:f>
              <c:numCache>
                <c:formatCode>General</c:formatCode>
                <c:ptCount val="41"/>
                <c:pt idx="20" formatCode="0%">
                  <c:v>3.5809607742112622E-2</c:v>
                </c:pt>
                <c:pt idx="21" formatCode="0%">
                  <c:v>3.3618079779051194E-2</c:v>
                </c:pt>
                <c:pt idx="22" formatCode="0%">
                  <c:v>3.1500885801107222E-2</c:v>
                </c:pt>
                <c:pt idx="23" formatCode="0%">
                  <c:v>2.9577319261357038E-2</c:v>
                </c:pt>
                <c:pt idx="24" formatCode="0%">
                  <c:v>2.7911775093250692E-2</c:v>
                </c:pt>
                <c:pt idx="25" formatCode="0%">
                  <c:v>2.6515872794260657E-2</c:v>
                </c:pt>
                <c:pt idx="26" formatCode="0%">
                  <c:v>2.5348847945617557E-2</c:v>
                </c:pt>
                <c:pt idx="27" formatCode="0%">
                  <c:v>2.4321792528387533E-2</c:v>
                </c:pt>
                <c:pt idx="28" formatCode="0%">
                  <c:v>2.3314632591808097E-2</c:v>
                </c:pt>
                <c:pt idx="29" formatCode="0%">
                  <c:v>2.2222756991452545E-2</c:v>
                </c:pt>
                <c:pt idx="30" formatCode="0%">
                  <c:v>2.1001432468908687E-2</c:v>
                </c:pt>
                <c:pt idx="31" formatCode="0%">
                  <c:v>1.9700782689077163E-2</c:v>
                </c:pt>
                <c:pt idx="32" formatCode="0%">
                  <c:v>1.8419432744558973E-2</c:v>
                </c:pt>
                <c:pt idx="33" formatCode="0%">
                  <c:v>1.7219930680197802E-2</c:v>
                </c:pt>
                <c:pt idx="34" formatCode="0%">
                  <c:v>1.6096945332334939E-2</c:v>
                </c:pt>
                <c:pt idx="35" formatCode="0%">
                  <c:v>1.497265080231344E-2</c:v>
                </c:pt>
                <c:pt idx="36" formatCode="0%">
                  <c:v>1.3743083280564752E-2</c:v>
                </c:pt>
                <c:pt idx="37" formatCode="0%">
                  <c:v>1.2347890348725802E-2</c:v>
                </c:pt>
                <c:pt idx="38" formatCode="0%">
                  <c:v>1.0805735165356068E-2</c:v>
                </c:pt>
                <c:pt idx="39" formatCode="0%">
                  <c:v>9.2198332847364204E-3</c:v>
                </c:pt>
                <c:pt idx="40" formatCode="0%">
                  <c:v>7.6294536237481499E-3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041-42D1-8B5B-D644BC74E354}"/>
            </c:ext>
          </c:extLst>
        </c:ser>
        <c:ser>
          <c:idx val="2"/>
          <c:order val="2"/>
          <c:tx>
            <c:strRef>
              <c:f>Foglio3!$N$5</c:f>
              <c:strCache>
                <c:ptCount val="1"/>
                <c:pt idx="0">
                  <c:v>Italy</c:v>
                </c:pt>
              </c:strCache>
            </c:strRef>
          </c:tx>
          <c:spPr>
            <a:ln w="44450">
              <a:solidFill>
                <a:srgbClr val="86A44A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numRef>
              <c:f>Foglio3!$B$6:$B$46</c:f>
              <c:numCache>
                <c:formatCode>General</c:formatCode>
                <c:ptCount val="41"/>
                <c:pt idx="0">
                  <c:v>1971</c:v>
                </c:pt>
                <c:pt idx="1">
                  <c:v>1972</c:v>
                </c:pt>
                <c:pt idx="2">
                  <c:v>1973</c:v>
                </c:pt>
                <c:pt idx="3">
                  <c:v>1974</c:v>
                </c:pt>
                <c:pt idx="4">
                  <c:v>1975</c:v>
                </c:pt>
                <c:pt idx="5">
                  <c:v>1976</c:v>
                </c:pt>
                <c:pt idx="6">
                  <c:v>1977</c:v>
                </c:pt>
                <c:pt idx="7">
                  <c:v>1978</c:v>
                </c:pt>
                <c:pt idx="8">
                  <c:v>1979</c:v>
                </c:pt>
                <c:pt idx="9">
                  <c:v>1980</c:v>
                </c:pt>
                <c:pt idx="10">
                  <c:v>1981</c:v>
                </c:pt>
                <c:pt idx="11">
                  <c:v>1982</c:v>
                </c:pt>
                <c:pt idx="12">
                  <c:v>1983</c:v>
                </c:pt>
                <c:pt idx="13">
                  <c:v>1984</c:v>
                </c:pt>
                <c:pt idx="14">
                  <c:v>1985</c:v>
                </c:pt>
                <c:pt idx="15">
                  <c:v>1986</c:v>
                </c:pt>
                <c:pt idx="16">
                  <c:v>1987</c:v>
                </c:pt>
                <c:pt idx="17">
                  <c:v>1988</c:v>
                </c:pt>
                <c:pt idx="18">
                  <c:v>1989</c:v>
                </c:pt>
                <c:pt idx="19">
                  <c:v>1990</c:v>
                </c:pt>
                <c:pt idx="20">
                  <c:v>1991</c:v>
                </c:pt>
                <c:pt idx="21">
                  <c:v>1992</c:v>
                </c:pt>
                <c:pt idx="22">
                  <c:v>1993</c:v>
                </c:pt>
                <c:pt idx="23">
                  <c:v>1994</c:v>
                </c:pt>
                <c:pt idx="24">
                  <c:v>1995</c:v>
                </c:pt>
                <c:pt idx="25">
                  <c:v>1996</c:v>
                </c:pt>
                <c:pt idx="26">
                  <c:v>1997</c:v>
                </c:pt>
                <c:pt idx="27">
                  <c:v>1998</c:v>
                </c:pt>
                <c:pt idx="28">
                  <c:v>1999</c:v>
                </c:pt>
                <c:pt idx="29">
                  <c:v>2000</c:v>
                </c:pt>
                <c:pt idx="30">
                  <c:v>2001</c:v>
                </c:pt>
                <c:pt idx="31">
                  <c:v>2002</c:v>
                </c:pt>
                <c:pt idx="32">
                  <c:v>2003</c:v>
                </c:pt>
                <c:pt idx="33">
                  <c:v>2004</c:v>
                </c:pt>
                <c:pt idx="34">
                  <c:v>2005</c:v>
                </c:pt>
                <c:pt idx="35">
                  <c:v>2006</c:v>
                </c:pt>
                <c:pt idx="36">
                  <c:v>2007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</c:numCache>
            </c:numRef>
          </c:cat>
          <c:val>
            <c:numRef>
              <c:f>Foglio3!$N$6:$N$46</c:f>
              <c:numCache>
                <c:formatCode>0%</c:formatCode>
                <c:ptCount val="41"/>
                <c:pt idx="0">
                  <c:v>7.0133505553935743E-2</c:v>
                </c:pt>
                <c:pt idx="1">
                  <c:v>6.7497041998536303E-2</c:v>
                </c:pt>
                <c:pt idx="2">
                  <c:v>6.4835225305837962E-2</c:v>
                </c:pt>
                <c:pt idx="3">
                  <c:v>6.2108690642866865E-2</c:v>
                </c:pt>
                <c:pt idx="4">
                  <c:v>5.9338682697867302E-2</c:v>
                </c:pt>
                <c:pt idx="5">
                  <c:v>5.6596888942350182E-2</c:v>
                </c:pt>
                <c:pt idx="6">
                  <c:v>5.3909801426060569E-2</c:v>
                </c:pt>
                <c:pt idx="7">
                  <c:v>5.1284777675114891E-2</c:v>
                </c:pt>
                <c:pt idx="8">
                  <c:v>4.8729816036556108E-2</c:v>
                </c:pt>
                <c:pt idx="9">
                  <c:v>4.6251012772288512E-2</c:v>
                </c:pt>
                <c:pt idx="10">
                  <c:v>4.3898008753999997E-2</c:v>
                </c:pt>
                <c:pt idx="11">
                  <c:v>4.1764714996734731E-2</c:v>
                </c:pt>
                <c:pt idx="12">
                  <c:v>3.9941158336468385E-2</c:v>
                </c:pt>
                <c:pt idx="13">
                  <c:v>3.8476950359294458E-2</c:v>
                </c:pt>
                <c:pt idx="14">
                  <c:v>3.7350971446997915E-2</c:v>
                </c:pt>
                <c:pt idx="15">
                  <c:v>3.6502534794369781E-2</c:v>
                </c:pt>
                <c:pt idx="16">
                  <c:v>3.5802173549410801E-2</c:v>
                </c:pt>
                <c:pt idx="17">
                  <c:v>3.5104190816170368E-2</c:v>
                </c:pt>
                <c:pt idx="18">
                  <c:v>3.4283422761176428E-2</c:v>
                </c:pt>
                <c:pt idx="19">
                  <c:v>3.3294785900641478E-2</c:v>
                </c:pt>
                <c:pt idx="20">
                  <c:v>3.2174216719571255E-2</c:v>
                </c:pt>
                <c:pt idx="21">
                  <c:v>3.1038078639448539E-2</c:v>
                </c:pt>
                <c:pt idx="22">
                  <c:v>3.0058041840681528E-2</c:v>
                </c:pt>
                <c:pt idx="23">
                  <c:v>2.9424996821530745E-2</c:v>
                </c:pt>
                <c:pt idx="24">
                  <c:v>2.9201089857100716E-2</c:v>
                </c:pt>
                <c:pt idx="25">
                  <c:v>2.9342070032429984E-2</c:v>
                </c:pt>
                <c:pt idx="26">
                  <c:v>2.9747676117815439E-2</c:v>
                </c:pt>
                <c:pt idx="27">
                  <c:v>3.0277106057832872E-2</c:v>
                </c:pt>
                <c:pt idx="28">
                  <c:v>3.0759453818968288E-2</c:v>
                </c:pt>
                <c:pt idx="29">
                  <c:v>3.1022072113451277E-2</c:v>
                </c:pt>
                <c:pt idx="30">
                  <c:v>3.090604991030484E-2</c:v>
                </c:pt>
                <c:pt idx="31">
                  <c:v>3.0311692217010886E-2</c:v>
                </c:pt>
                <c:pt idx="32">
                  <c:v>2.9188707247703293E-2</c:v>
                </c:pt>
                <c:pt idx="33">
                  <c:v>2.7547816732618562E-2</c:v>
                </c:pt>
                <c:pt idx="34">
                  <c:v>2.5400756709280315E-2</c:v>
                </c:pt>
                <c:pt idx="35">
                  <c:v>2.2776645552857518E-2</c:v>
                </c:pt>
                <c:pt idx="36">
                  <c:v>1.9724099231123945E-2</c:v>
                </c:pt>
                <c:pt idx="37">
                  <c:v>1.6301079062704227E-2</c:v>
                </c:pt>
                <c:pt idx="38">
                  <c:v>1.2639975199582381E-2</c:v>
                </c:pt>
                <c:pt idx="39">
                  <c:v>8.9164230212460567E-3</c:v>
                </c:pt>
                <c:pt idx="40">
                  <c:v>5.1968992042571984E-3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041-42D1-8B5B-D644BC74E354}"/>
            </c:ext>
          </c:extLst>
        </c:ser>
        <c:ser>
          <c:idx val="3"/>
          <c:order val="3"/>
          <c:tx>
            <c:strRef>
              <c:f>Foglio3!$O$5</c:f>
              <c:strCache>
                <c:ptCount val="1"/>
                <c:pt idx="0">
                  <c:v>Japan</c:v>
                </c:pt>
              </c:strCache>
            </c:strRef>
          </c:tx>
          <c:spPr>
            <a:ln w="44450">
              <a:solidFill>
                <a:srgbClr val="7030A0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numRef>
              <c:f>Foglio3!$B$6:$B$46</c:f>
              <c:numCache>
                <c:formatCode>General</c:formatCode>
                <c:ptCount val="41"/>
                <c:pt idx="0">
                  <c:v>1971</c:v>
                </c:pt>
                <c:pt idx="1">
                  <c:v>1972</c:v>
                </c:pt>
                <c:pt idx="2">
                  <c:v>1973</c:v>
                </c:pt>
                <c:pt idx="3">
                  <c:v>1974</c:v>
                </c:pt>
                <c:pt idx="4">
                  <c:v>1975</c:v>
                </c:pt>
                <c:pt idx="5">
                  <c:v>1976</c:v>
                </c:pt>
                <c:pt idx="6">
                  <c:v>1977</c:v>
                </c:pt>
                <c:pt idx="7">
                  <c:v>1978</c:v>
                </c:pt>
                <c:pt idx="8">
                  <c:v>1979</c:v>
                </c:pt>
                <c:pt idx="9">
                  <c:v>1980</c:v>
                </c:pt>
                <c:pt idx="10">
                  <c:v>1981</c:v>
                </c:pt>
                <c:pt idx="11">
                  <c:v>1982</c:v>
                </c:pt>
                <c:pt idx="12">
                  <c:v>1983</c:v>
                </c:pt>
                <c:pt idx="13">
                  <c:v>1984</c:v>
                </c:pt>
                <c:pt idx="14">
                  <c:v>1985</c:v>
                </c:pt>
                <c:pt idx="15">
                  <c:v>1986</c:v>
                </c:pt>
                <c:pt idx="16">
                  <c:v>1987</c:v>
                </c:pt>
                <c:pt idx="17">
                  <c:v>1988</c:v>
                </c:pt>
                <c:pt idx="18">
                  <c:v>1989</c:v>
                </c:pt>
                <c:pt idx="19">
                  <c:v>1990</c:v>
                </c:pt>
                <c:pt idx="20">
                  <c:v>1991</c:v>
                </c:pt>
                <c:pt idx="21">
                  <c:v>1992</c:v>
                </c:pt>
                <c:pt idx="22">
                  <c:v>1993</c:v>
                </c:pt>
                <c:pt idx="23">
                  <c:v>1994</c:v>
                </c:pt>
                <c:pt idx="24">
                  <c:v>1995</c:v>
                </c:pt>
                <c:pt idx="25">
                  <c:v>1996</c:v>
                </c:pt>
                <c:pt idx="26">
                  <c:v>1997</c:v>
                </c:pt>
                <c:pt idx="27">
                  <c:v>1998</c:v>
                </c:pt>
                <c:pt idx="28">
                  <c:v>1999</c:v>
                </c:pt>
                <c:pt idx="29">
                  <c:v>2000</c:v>
                </c:pt>
                <c:pt idx="30">
                  <c:v>2001</c:v>
                </c:pt>
                <c:pt idx="31">
                  <c:v>2002</c:v>
                </c:pt>
                <c:pt idx="32">
                  <c:v>2003</c:v>
                </c:pt>
                <c:pt idx="33">
                  <c:v>2004</c:v>
                </c:pt>
                <c:pt idx="34">
                  <c:v>2005</c:v>
                </c:pt>
                <c:pt idx="35">
                  <c:v>2006</c:v>
                </c:pt>
                <c:pt idx="36">
                  <c:v>2007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</c:numCache>
            </c:numRef>
          </c:cat>
          <c:val>
            <c:numRef>
              <c:f>Foglio3!$O$6:$O$46</c:f>
              <c:numCache>
                <c:formatCode>0%</c:formatCode>
                <c:ptCount val="41"/>
                <c:pt idx="0">
                  <c:v>0.11501996463851824</c:v>
                </c:pt>
                <c:pt idx="1">
                  <c:v>0.10715244572640421</c:v>
                </c:pt>
                <c:pt idx="2">
                  <c:v>9.940613302957832E-2</c:v>
                </c:pt>
                <c:pt idx="3">
                  <c:v>9.1969608888015253E-2</c:v>
                </c:pt>
                <c:pt idx="4">
                  <c:v>8.5001106860153677E-2</c:v>
                </c:pt>
                <c:pt idx="5">
                  <c:v>7.8659237999102127E-2</c:v>
                </c:pt>
                <c:pt idx="6">
                  <c:v>7.3171539856466655E-2</c:v>
                </c:pt>
                <c:pt idx="7">
                  <c:v>6.8640074046317542E-2</c:v>
                </c:pt>
                <c:pt idx="8">
                  <c:v>6.5025430057169792E-2</c:v>
                </c:pt>
                <c:pt idx="9">
                  <c:v>6.2184360745808166E-2</c:v>
                </c:pt>
                <c:pt idx="10">
                  <c:v>5.9931264569106565E-2</c:v>
                </c:pt>
                <c:pt idx="11">
                  <c:v>5.8112369646542511E-2</c:v>
                </c:pt>
                <c:pt idx="12">
                  <c:v>5.66287653924386E-2</c:v>
                </c:pt>
                <c:pt idx="13">
                  <c:v>5.539073112902252E-2</c:v>
                </c:pt>
                <c:pt idx="14">
                  <c:v>5.4298764526842458E-2</c:v>
                </c:pt>
                <c:pt idx="15">
                  <c:v>5.3295396143145636E-2</c:v>
                </c:pt>
                <c:pt idx="16">
                  <c:v>5.2395224410646007E-2</c:v>
                </c:pt>
                <c:pt idx="17">
                  <c:v>5.150569444537257E-2</c:v>
                </c:pt>
                <c:pt idx="18">
                  <c:v>5.0472089727396426E-2</c:v>
                </c:pt>
                <c:pt idx="19">
                  <c:v>4.9162636561483876E-2</c:v>
                </c:pt>
                <c:pt idx="20">
                  <c:v>4.75348703591481E-2</c:v>
                </c:pt>
                <c:pt idx="21">
                  <c:v>4.5615941138319883E-2</c:v>
                </c:pt>
                <c:pt idx="22">
                  <c:v>4.3491224298583403E-2</c:v>
                </c:pt>
                <c:pt idx="23">
                  <c:v>4.1250441397693918E-2</c:v>
                </c:pt>
                <c:pt idx="24">
                  <c:v>3.8958412960322326E-2</c:v>
                </c:pt>
                <c:pt idx="25">
                  <c:v>3.6613640631444296E-2</c:v>
                </c:pt>
                <c:pt idx="26">
                  <c:v>3.4179519437242775E-2</c:v>
                </c:pt>
                <c:pt idx="27">
                  <c:v>3.1635636611623573E-2</c:v>
                </c:pt>
                <c:pt idx="28">
                  <c:v>2.8981537473063628E-2</c:v>
                </c:pt>
                <c:pt idx="29">
                  <c:v>2.620248555315479E-2</c:v>
                </c:pt>
                <c:pt idx="30">
                  <c:v>2.3284004035295104E-2</c:v>
                </c:pt>
                <c:pt idx="31">
                  <c:v>2.0247448117677078E-2</c:v>
                </c:pt>
                <c:pt idx="32">
                  <c:v>1.7129875310309475E-2</c:v>
                </c:pt>
                <c:pt idx="33">
                  <c:v>1.3951363769378843E-2</c:v>
                </c:pt>
                <c:pt idx="34">
                  <c:v>1.0696577413593198E-2</c:v>
                </c:pt>
                <c:pt idx="35">
                  <c:v>7.3396077655164338E-3</c:v>
                </c:pt>
                <c:pt idx="36">
                  <c:v>3.8761833363858394E-3</c:v>
                </c:pt>
                <c:pt idx="37">
                  <c:v>3.1201050823205604E-4</c:v>
                </c:pt>
                <c:pt idx="38">
                  <c:v>-3.2927561494023815E-3</c:v>
                </c:pt>
                <c:pt idx="39">
                  <c:v>-6.8551609846231121E-3</c:v>
                </c:pt>
                <c:pt idx="40">
                  <c:v>-1.0376766374902546E-2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041-42D1-8B5B-D644BC74E354}"/>
            </c:ext>
          </c:extLst>
        </c:ser>
        <c:ser>
          <c:idx val="4"/>
          <c:order val="4"/>
          <c:tx>
            <c:strRef>
              <c:f>Foglio3!$P$5</c:f>
              <c:strCache>
                <c:ptCount val="1"/>
                <c:pt idx="0">
                  <c:v>Spain</c:v>
                </c:pt>
              </c:strCache>
            </c:strRef>
          </c:tx>
          <c:spPr>
            <a:ln w="44450">
              <a:solidFill>
                <a:srgbClr val="3D96AE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numRef>
              <c:f>Foglio3!$B$6:$B$46</c:f>
              <c:numCache>
                <c:formatCode>General</c:formatCode>
                <c:ptCount val="41"/>
                <c:pt idx="0">
                  <c:v>1971</c:v>
                </c:pt>
                <c:pt idx="1">
                  <c:v>1972</c:v>
                </c:pt>
                <c:pt idx="2">
                  <c:v>1973</c:v>
                </c:pt>
                <c:pt idx="3">
                  <c:v>1974</c:v>
                </c:pt>
                <c:pt idx="4">
                  <c:v>1975</c:v>
                </c:pt>
                <c:pt idx="5">
                  <c:v>1976</c:v>
                </c:pt>
                <c:pt idx="6">
                  <c:v>1977</c:v>
                </c:pt>
                <c:pt idx="7">
                  <c:v>1978</c:v>
                </c:pt>
                <c:pt idx="8">
                  <c:v>1979</c:v>
                </c:pt>
                <c:pt idx="9">
                  <c:v>1980</c:v>
                </c:pt>
                <c:pt idx="10">
                  <c:v>1981</c:v>
                </c:pt>
                <c:pt idx="11">
                  <c:v>1982</c:v>
                </c:pt>
                <c:pt idx="12">
                  <c:v>1983</c:v>
                </c:pt>
                <c:pt idx="13">
                  <c:v>1984</c:v>
                </c:pt>
                <c:pt idx="14">
                  <c:v>1985</c:v>
                </c:pt>
                <c:pt idx="15">
                  <c:v>1986</c:v>
                </c:pt>
                <c:pt idx="16">
                  <c:v>1987</c:v>
                </c:pt>
                <c:pt idx="17">
                  <c:v>1988</c:v>
                </c:pt>
                <c:pt idx="18">
                  <c:v>1989</c:v>
                </c:pt>
                <c:pt idx="19">
                  <c:v>1990</c:v>
                </c:pt>
                <c:pt idx="20">
                  <c:v>1991</c:v>
                </c:pt>
                <c:pt idx="21">
                  <c:v>1992</c:v>
                </c:pt>
                <c:pt idx="22">
                  <c:v>1993</c:v>
                </c:pt>
                <c:pt idx="23">
                  <c:v>1994</c:v>
                </c:pt>
                <c:pt idx="24">
                  <c:v>1995</c:v>
                </c:pt>
                <c:pt idx="25">
                  <c:v>1996</c:v>
                </c:pt>
                <c:pt idx="26">
                  <c:v>1997</c:v>
                </c:pt>
                <c:pt idx="27">
                  <c:v>1998</c:v>
                </c:pt>
                <c:pt idx="28">
                  <c:v>1999</c:v>
                </c:pt>
                <c:pt idx="29">
                  <c:v>2000</c:v>
                </c:pt>
                <c:pt idx="30">
                  <c:v>2001</c:v>
                </c:pt>
                <c:pt idx="31">
                  <c:v>2002</c:v>
                </c:pt>
                <c:pt idx="32">
                  <c:v>2003</c:v>
                </c:pt>
                <c:pt idx="33">
                  <c:v>2004</c:v>
                </c:pt>
                <c:pt idx="34">
                  <c:v>2005</c:v>
                </c:pt>
                <c:pt idx="35">
                  <c:v>2006</c:v>
                </c:pt>
                <c:pt idx="36">
                  <c:v>2007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</c:numCache>
            </c:numRef>
          </c:cat>
          <c:val>
            <c:numRef>
              <c:f>Foglio3!$P$6:$P$46</c:f>
              <c:numCache>
                <c:formatCode>0%</c:formatCode>
                <c:ptCount val="41"/>
                <c:pt idx="0">
                  <c:v>7.5700707053312347E-2</c:v>
                </c:pt>
                <c:pt idx="1">
                  <c:v>7.3233900034432767E-2</c:v>
                </c:pt>
                <c:pt idx="2">
                  <c:v>7.0575518361622264E-2</c:v>
                </c:pt>
                <c:pt idx="3">
                  <c:v>6.7515712170416395E-2</c:v>
                </c:pt>
                <c:pt idx="4">
                  <c:v>6.3968933834346209E-2</c:v>
                </c:pt>
                <c:pt idx="5">
                  <c:v>6.002424797399232E-2</c:v>
                </c:pt>
                <c:pt idx="6">
                  <c:v>5.5846071943100505E-2</c:v>
                </c:pt>
                <c:pt idx="7">
                  <c:v>5.1636220360241833E-2</c:v>
                </c:pt>
                <c:pt idx="8">
                  <c:v>4.759069474535655E-2</c:v>
                </c:pt>
                <c:pt idx="9">
                  <c:v>4.3916132030089969E-2</c:v>
                </c:pt>
                <c:pt idx="10">
                  <c:v>4.0825770363798995E-2</c:v>
                </c:pt>
                <c:pt idx="11">
                  <c:v>3.8547710759254929E-2</c:v>
                </c:pt>
                <c:pt idx="12">
                  <c:v>3.7268830304125845E-2</c:v>
                </c:pt>
                <c:pt idx="13">
                  <c:v>3.7075702356996233E-2</c:v>
                </c:pt>
                <c:pt idx="14">
                  <c:v>3.7946061582820663E-2</c:v>
                </c:pt>
                <c:pt idx="15">
                  <c:v>3.969034739085904E-2</c:v>
                </c:pt>
                <c:pt idx="16">
                  <c:v>4.1923146353326585E-2</c:v>
                </c:pt>
                <c:pt idx="17">
                  <c:v>4.4238389337297027E-2</c:v>
                </c:pt>
                <c:pt idx="18">
                  <c:v>4.6292635723823333E-2</c:v>
                </c:pt>
                <c:pt idx="19">
                  <c:v>4.7868783814173747E-2</c:v>
                </c:pt>
                <c:pt idx="20">
                  <c:v>4.8945737724074345E-2</c:v>
                </c:pt>
                <c:pt idx="21">
                  <c:v>4.9665314503087372E-2</c:v>
                </c:pt>
                <c:pt idx="22">
                  <c:v>5.0276904654667304E-2</c:v>
                </c:pt>
                <c:pt idx="23">
                  <c:v>5.1037798536156469E-2</c:v>
                </c:pt>
                <c:pt idx="24">
                  <c:v>5.2063726784226501E-2</c:v>
                </c:pt>
                <c:pt idx="25">
                  <c:v>5.3334353143984693E-2</c:v>
                </c:pt>
                <c:pt idx="26">
                  <c:v>5.4739783253669114E-2</c:v>
                </c:pt>
                <c:pt idx="27">
                  <c:v>5.6091512579336887E-2</c:v>
                </c:pt>
                <c:pt idx="28">
                  <c:v>5.7154643602098189E-2</c:v>
                </c:pt>
                <c:pt idx="29">
                  <c:v>5.772638285555852E-2</c:v>
                </c:pt>
                <c:pt idx="30">
                  <c:v>5.7695083041344533E-2</c:v>
                </c:pt>
                <c:pt idx="31">
                  <c:v>5.7033120019516867E-2</c:v>
                </c:pt>
                <c:pt idx="32">
                  <c:v>5.5758159311043297E-2</c:v>
                </c:pt>
                <c:pt idx="33">
                  <c:v>5.3864638478920729E-2</c:v>
                </c:pt>
                <c:pt idx="34">
                  <c:v>5.1311507240725932E-2</c:v>
                </c:pt>
                <c:pt idx="35">
                  <c:v>4.8036147199830903E-2</c:v>
                </c:pt>
                <c:pt idx="36">
                  <c:v>4.4018114099590326E-2</c:v>
                </c:pt>
                <c:pt idx="37">
                  <c:v>3.9345694841619039E-2</c:v>
                </c:pt>
                <c:pt idx="38">
                  <c:v>3.4221603380505818E-2</c:v>
                </c:pt>
                <c:pt idx="39">
                  <c:v>2.8888204893714568E-2</c:v>
                </c:pt>
                <c:pt idx="40">
                  <c:v>2.3444193308696726E-2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041-42D1-8B5B-D644BC74E354}"/>
            </c:ext>
          </c:extLst>
        </c:ser>
        <c:ser>
          <c:idx val="5"/>
          <c:order val="5"/>
          <c:tx>
            <c:strRef>
              <c:f>Foglio3!$Q$5</c:f>
              <c:strCache>
                <c:ptCount val="1"/>
                <c:pt idx="0">
                  <c:v>United Kingdom</c:v>
                </c:pt>
              </c:strCache>
            </c:strRef>
          </c:tx>
          <c:spPr>
            <a:ln w="44450">
              <a:solidFill>
                <a:srgbClr val="DA8137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numRef>
              <c:f>Foglio3!$B$6:$B$46</c:f>
              <c:numCache>
                <c:formatCode>General</c:formatCode>
                <c:ptCount val="41"/>
                <c:pt idx="0">
                  <c:v>1971</c:v>
                </c:pt>
                <c:pt idx="1">
                  <c:v>1972</c:v>
                </c:pt>
                <c:pt idx="2">
                  <c:v>1973</c:v>
                </c:pt>
                <c:pt idx="3">
                  <c:v>1974</c:v>
                </c:pt>
                <c:pt idx="4">
                  <c:v>1975</c:v>
                </c:pt>
                <c:pt idx="5">
                  <c:v>1976</c:v>
                </c:pt>
                <c:pt idx="6">
                  <c:v>1977</c:v>
                </c:pt>
                <c:pt idx="7">
                  <c:v>1978</c:v>
                </c:pt>
                <c:pt idx="8">
                  <c:v>1979</c:v>
                </c:pt>
                <c:pt idx="9">
                  <c:v>1980</c:v>
                </c:pt>
                <c:pt idx="10">
                  <c:v>1981</c:v>
                </c:pt>
                <c:pt idx="11">
                  <c:v>1982</c:v>
                </c:pt>
                <c:pt idx="12">
                  <c:v>1983</c:v>
                </c:pt>
                <c:pt idx="13">
                  <c:v>1984</c:v>
                </c:pt>
                <c:pt idx="14">
                  <c:v>1985</c:v>
                </c:pt>
                <c:pt idx="15">
                  <c:v>1986</c:v>
                </c:pt>
                <c:pt idx="16">
                  <c:v>1987</c:v>
                </c:pt>
                <c:pt idx="17">
                  <c:v>1988</c:v>
                </c:pt>
                <c:pt idx="18">
                  <c:v>1989</c:v>
                </c:pt>
                <c:pt idx="19">
                  <c:v>1990</c:v>
                </c:pt>
                <c:pt idx="20">
                  <c:v>1991</c:v>
                </c:pt>
                <c:pt idx="21">
                  <c:v>1992</c:v>
                </c:pt>
                <c:pt idx="22">
                  <c:v>1993</c:v>
                </c:pt>
                <c:pt idx="23">
                  <c:v>1994</c:v>
                </c:pt>
                <c:pt idx="24">
                  <c:v>1995</c:v>
                </c:pt>
                <c:pt idx="25">
                  <c:v>1996</c:v>
                </c:pt>
                <c:pt idx="26">
                  <c:v>1997</c:v>
                </c:pt>
                <c:pt idx="27">
                  <c:v>1998</c:v>
                </c:pt>
                <c:pt idx="28">
                  <c:v>1999</c:v>
                </c:pt>
                <c:pt idx="29">
                  <c:v>2000</c:v>
                </c:pt>
                <c:pt idx="30">
                  <c:v>2001</c:v>
                </c:pt>
                <c:pt idx="31">
                  <c:v>2002</c:v>
                </c:pt>
                <c:pt idx="32">
                  <c:v>2003</c:v>
                </c:pt>
                <c:pt idx="33">
                  <c:v>2004</c:v>
                </c:pt>
                <c:pt idx="34">
                  <c:v>2005</c:v>
                </c:pt>
                <c:pt idx="35">
                  <c:v>2006</c:v>
                </c:pt>
                <c:pt idx="36">
                  <c:v>2007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</c:numCache>
            </c:numRef>
          </c:cat>
          <c:val>
            <c:numRef>
              <c:f>Foglio3!$Q$6:$Q$46</c:f>
              <c:numCache>
                <c:formatCode>0%</c:formatCode>
                <c:ptCount val="41"/>
                <c:pt idx="0">
                  <c:v>4.5885907351962109E-2</c:v>
                </c:pt>
                <c:pt idx="1">
                  <c:v>4.4766725933042782E-2</c:v>
                </c:pt>
                <c:pt idx="2">
                  <c:v>4.3622261450652816E-2</c:v>
                </c:pt>
                <c:pt idx="3">
                  <c:v>4.2382128813055912E-2</c:v>
                </c:pt>
                <c:pt idx="4">
                  <c:v>4.1002094686569547E-2</c:v>
                </c:pt>
                <c:pt idx="5">
                  <c:v>3.949562028275231E-2</c:v>
                </c:pt>
                <c:pt idx="6">
                  <c:v>3.7900669372416936E-2</c:v>
                </c:pt>
                <c:pt idx="7">
                  <c:v>3.6280785082082462E-2</c:v>
                </c:pt>
                <c:pt idx="8">
                  <c:v>3.4718175047181221E-2</c:v>
                </c:pt>
                <c:pt idx="9">
                  <c:v>3.3331303154724892E-2</c:v>
                </c:pt>
                <c:pt idx="10">
                  <c:v>3.2283889937449746E-2</c:v>
                </c:pt>
                <c:pt idx="11">
                  <c:v>3.173012629913461E-2</c:v>
                </c:pt>
                <c:pt idx="12">
                  <c:v>3.1741223597028335E-2</c:v>
                </c:pt>
                <c:pt idx="13">
                  <c:v>3.2318209817274346E-2</c:v>
                </c:pt>
                <c:pt idx="14">
                  <c:v>3.3382964640335439E-2</c:v>
                </c:pt>
                <c:pt idx="15">
                  <c:v>3.4817228449481145E-2</c:v>
                </c:pt>
                <c:pt idx="16">
                  <c:v>3.6492547518009656E-2</c:v>
                </c:pt>
                <c:pt idx="17">
                  <c:v>3.8235468742627426E-2</c:v>
                </c:pt>
                <c:pt idx="18">
                  <c:v>3.9871309937615521E-2</c:v>
                </c:pt>
                <c:pt idx="19">
                  <c:v>4.1307780099525709E-2</c:v>
                </c:pt>
                <c:pt idx="20">
                  <c:v>4.2587044143690467E-2</c:v>
                </c:pt>
                <c:pt idx="21">
                  <c:v>4.3821835678596766E-2</c:v>
                </c:pt>
                <c:pt idx="22">
                  <c:v>4.5142923518467125E-2</c:v>
                </c:pt>
                <c:pt idx="23">
                  <c:v>4.6626858171859444E-2</c:v>
                </c:pt>
                <c:pt idx="24">
                  <c:v>4.8252538287171916E-2</c:v>
                </c:pt>
                <c:pt idx="25">
                  <c:v>4.9901529971655367E-2</c:v>
                </c:pt>
                <c:pt idx="26">
                  <c:v>5.1358169898430964E-2</c:v>
                </c:pt>
                <c:pt idx="27">
                  <c:v>5.2372152509861152E-2</c:v>
                </c:pt>
                <c:pt idx="28">
                  <c:v>5.2698820413489125E-2</c:v>
                </c:pt>
                <c:pt idx="29">
                  <c:v>5.2251953478480155E-2</c:v>
                </c:pt>
                <c:pt idx="30">
                  <c:v>5.1066515747209017E-2</c:v>
                </c:pt>
                <c:pt idx="31">
                  <c:v>4.9268624659608608E-2</c:v>
                </c:pt>
                <c:pt idx="32">
                  <c:v>4.7027637650872312E-2</c:v>
                </c:pt>
                <c:pt idx="33">
                  <c:v>4.4492751674683376E-2</c:v>
                </c:pt>
                <c:pt idx="34">
                  <c:v>4.1707728543046101E-2</c:v>
                </c:pt>
                <c:pt idx="35">
                  <c:v>3.8629267952058191E-2</c:v>
                </c:pt>
                <c:pt idx="36">
                  <c:v>3.5203563863022681E-2</c:v>
                </c:pt>
                <c:pt idx="37">
                  <c:v>3.1379972878660532E-2</c:v>
                </c:pt>
                <c:pt idx="38">
                  <c:v>2.722059690619627E-2</c:v>
                </c:pt>
                <c:pt idx="39">
                  <c:v>2.2910025186146828E-2</c:v>
                </c:pt>
                <c:pt idx="40">
                  <c:v>1.8568827498267496E-2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F041-42D1-8B5B-D644BC74E354}"/>
            </c:ext>
          </c:extLst>
        </c:ser>
        <c:ser>
          <c:idx val="6"/>
          <c:order val="6"/>
          <c:tx>
            <c:strRef>
              <c:f>Foglio3!$R$5</c:f>
              <c:strCache>
                <c:ptCount val="1"/>
                <c:pt idx="0">
                  <c:v>United States</c:v>
                </c:pt>
              </c:strCache>
            </c:strRef>
          </c:tx>
          <c:spPr>
            <a:ln w="44450">
              <a:solidFill>
                <a:srgbClr val="8EB4E3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numRef>
              <c:f>Foglio3!$B$6:$B$46</c:f>
              <c:numCache>
                <c:formatCode>General</c:formatCode>
                <c:ptCount val="41"/>
                <c:pt idx="0">
                  <c:v>1971</c:v>
                </c:pt>
                <c:pt idx="1">
                  <c:v>1972</c:v>
                </c:pt>
                <c:pt idx="2">
                  <c:v>1973</c:v>
                </c:pt>
                <c:pt idx="3">
                  <c:v>1974</c:v>
                </c:pt>
                <c:pt idx="4">
                  <c:v>1975</c:v>
                </c:pt>
                <c:pt idx="5">
                  <c:v>1976</c:v>
                </c:pt>
                <c:pt idx="6">
                  <c:v>1977</c:v>
                </c:pt>
                <c:pt idx="7">
                  <c:v>1978</c:v>
                </c:pt>
                <c:pt idx="8">
                  <c:v>1979</c:v>
                </c:pt>
                <c:pt idx="9">
                  <c:v>1980</c:v>
                </c:pt>
                <c:pt idx="10">
                  <c:v>1981</c:v>
                </c:pt>
                <c:pt idx="11">
                  <c:v>1982</c:v>
                </c:pt>
                <c:pt idx="12">
                  <c:v>1983</c:v>
                </c:pt>
                <c:pt idx="13">
                  <c:v>1984</c:v>
                </c:pt>
                <c:pt idx="14">
                  <c:v>1985</c:v>
                </c:pt>
                <c:pt idx="15">
                  <c:v>1986</c:v>
                </c:pt>
                <c:pt idx="16">
                  <c:v>1987</c:v>
                </c:pt>
                <c:pt idx="17">
                  <c:v>1988</c:v>
                </c:pt>
                <c:pt idx="18">
                  <c:v>1989</c:v>
                </c:pt>
                <c:pt idx="19">
                  <c:v>1990</c:v>
                </c:pt>
                <c:pt idx="20">
                  <c:v>1991</c:v>
                </c:pt>
                <c:pt idx="21">
                  <c:v>1992</c:v>
                </c:pt>
                <c:pt idx="22">
                  <c:v>1993</c:v>
                </c:pt>
                <c:pt idx="23">
                  <c:v>1994</c:v>
                </c:pt>
                <c:pt idx="24">
                  <c:v>1995</c:v>
                </c:pt>
                <c:pt idx="25">
                  <c:v>1996</c:v>
                </c:pt>
                <c:pt idx="26">
                  <c:v>1997</c:v>
                </c:pt>
                <c:pt idx="27">
                  <c:v>1998</c:v>
                </c:pt>
                <c:pt idx="28">
                  <c:v>1999</c:v>
                </c:pt>
                <c:pt idx="29">
                  <c:v>2000</c:v>
                </c:pt>
                <c:pt idx="30">
                  <c:v>2001</c:v>
                </c:pt>
                <c:pt idx="31">
                  <c:v>2002</c:v>
                </c:pt>
                <c:pt idx="32">
                  <c:v>2003</c:v>
                </c:pt>
                <c:pt idx="33">
                  <c:v>2004</c:v>
                </c:pt>
                <c:pt idx="34">
                  <c:v>2005</c:v>
                </c:pt>
                <c:pt idx="35">
                  <c:v>2006</c:v>
                </c:pt>
                <c:pt idx="36">
                  <c:v>2007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</c:numCache>
            </c:numRef>
          </c:cat>
          <c:val>
            <c:numRef>
              <c:f>Foglio3!$R$6:$R$46</c:f>
              <c:numCache>
                <c:formatCode>0%</c:formatCode>
                <c:ptCount val="41"/>
                <c:pt idx="0">
                  <c:v>4.2927482674193107E-2</c:v>
                </c:pt>
                <c:pt idx="1">
                  <c:v>4.3045857826261309E-2</c:v>
                </c:pt>
                <c:pt idx="2">
                  <c:v>4.3141098127976986E-2</c:v>
                </c:pt>
                <c:pt idx="3">
                  <c:v>4.314801535195785E-2</c:v>
                </c:pt>
                <c:pt idx="4">
                  <c:v>4.312995183411529E-2</c:v>
                </c:pt>
                <c:pt idx="5">
                  <c:v>4.3219938355718079E-2</c:v>
                </c:pt>
                <c:pt idx="6">
                  <c:v>4.3487499833217903E-2</c:v>
                </c:pt>
                <c:pt idx="7">
                  <c:v>4.3870464847670723E-2</c:v>
                </c:pt>
                <c:pt idx="8">
                  <c:v>4.4242265701796978E-2</c:v>
                </c:pt>
                <c:pt idx="9">
                  <c:v>4.4476787570205574E-2</c:v>
                </c:pt>
                <c:pt idx="10">
                  <c:v>4.4511949134575485E-2</c:v>
                </c:pt>
                <c:pt idx="11">
                  <c:v>4.437188993772135E-2</c:v>
                </c:pt>
                <c:pt idx="12">
                  <c:v>4.4140621110886777E-2</c:v>
                </c:pt>
                <c:pt idx="13">
                  <c:v>4.3880373192640404E-2</c:v>
                </c:pt>
                <c:pt idx="14">
                  <c:v>4.3498761032105829E-2</c:v>
                </c:pt>
                <c:pt idx="15">
                  <c:v>4.2971261954704194E-2</c:v>
                </c:pt>
                <c:pt idx="16">
                  <c:v>4.2378615017793712E-2</c:v>
                </c:pt>
                <c:pt idx="17">
                  <c:v>4.1843765798777265E-2</c:v>
                </c:pt>
                <c:pt idx="18">
                  <c:v>4.1490614773874827E-2</c:v>
                </c:pt>
                <c:pt idx="19">
                  <c:v>4.1439477206277171E-2</c:v>
                </c:pt>
                <c:pt idx="20">
                  <c:v>4.1824419015902323E-2</c:v>
                </c:pt>
                <c:pt idx="21">
                  <c:v>4.2748145203387523E-2</c:v>
                </c:pt>
                <c:pt idx="22">
                  <c:v>4.4210019099151475E-2</c:v>
                </c:pt>
                <c:pt idx="23">
                  <c:v>4.6102217516149867E-2</c:v>
                </c:pt>
                <c:pt idx="24">
                  <c:v>4.8215371379571735E-2</c:v>
                </c:pt>
                <c:pt idx="25">
                  <c:v>5.0248948016349083E-2</c:v>
                </c:pt>
                <c:pt idx="26">
                  <c:v>5.1858802339569993E-2</c:v>
                </c:pt>
                <c:pt idx="27">
                  <c:v>5.2718775827549934E-2</c:v>
                </c:pt>
                <c:pt idx="28">
                  <c:v>5.261679677470292E-2</c:v>
                </c:pt>
                <c:pt idx="29">
                  <c:v>5.1498340639387075E-2</c:v>
                </c:pt>
                <c:pt idx="30">
                  <c:v>4.9501939824725276E-2</c:v>
                </c:pt>
                <c:pt idx="31">
                  <c:v>4.693725927381006E-2</c:v>
                </c:pt>
                <c:pt idx="32">
                  <c:v>4.4119516342091381E-2</c:v>
                </c:pt>
                <c:pt idx="33">
                  <c:v>4.1227373088694293E-2</c:v>
                </c:pt>
                <c:pt idx="34">
                  <c:v>3.8288626021969419E-2</c:v>
                </c:pt>
                <c:pt idx="35">
                  <c:v>3.5239526256787682E-2</c:v>
                </c:pt>
                <c:pt idx="36">
                  <c:v>3.1998318497501559E-2</c:v>
                </c:pt>
                <c:pt idx="37">
                  <c:v>2.85238188315514E-2</c:v>
                </c:pt>
                <c:pt idx="38">
                  <c:v>2.4865753328658643E-2</c:v>
                </c:pt>
                <c:pt idx="39">
                  <c:v>2.1179704227537444E-2</c:v>
                </c:pt>
                <c:pt idx="40">
                  <c:v>1.7516714348909817E-2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F041-42D1-8B5B-D644BC74E3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3692928"/>
        <c:axId val="133015808"/>
      </c:lineChart>
      <c:catAx>
        <c:axId val="133692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33015808"/>
        <c:crosses val="autoZero"/>
        <c:auto val="1"/>
        <c:lblAlgn val="ctr"/>
        <c:lblOffset val="100"/>
        <c:noMultiLvlLbl val="0"/>
      </c:catAx>
      <c:valAx>
        <c:axId val="133015808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13369292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Tassi di crescita del PIL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Foglio5!$K$2</c:f>
              <c:strCache>
                <c:ptCount val="1"/>
                <c:pt idx="0">
                  <c:v>France</c:v>
                </c:pt>
              </c:strCache>
            </c:strRef>
          </c:tx>
          <c:spPr>
            <a:ln w="44450">
              <a:solidFill>
                <a:srgbClr val="1F497D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numRef>
              <c:f>Foglio5!$A$3:$A$43</c:f>
              <c:numCache>
                <c:formatCode>General</c:formatCode>
                <c:ptCount val="41"/>
                <c:pt idx="0">
                  <c:v>1971</c:v>
                </c:pt>
                <c:pt idx="1">
                  <c:v>1972</c:v>
                </c:pt>
                <c:pt idx="2">
                  <c:v>1973</c:v>
                </c:pt>
                <c:pt idx="3">
                  <c:v>1974</c:v>
                </c:pt>
                <c:pt idx="4">
                  <c:v>1975</c:v>
                </c:pt>
                <c:pt idx="5">
                  <c:v>1976</c:v>
                </c:pt>
                <c:pt idx="6">
                  <c:v>1977</c:v>
                </c:pt>
                <c:pt idx="7">
                  <c:v>1978</c:v>
                </c:pt>
                <c:pt idx="8">
                  <c:v>1979</c:v>
                </c:pt>
                <c:pt idx="9">
                  <c:v>1980</c:v>
                </c:pt>
                <c:pt idx="10">
                  <c:v>1981</c:v>
                </c:pt>
                <c:pt idx="11">
                  <c:v>1982</c:v>
                </c:pt>
                <c:pt idx="12">
                  <c:v>1983</c:v>
                </c:pt>
                <c:pt idx="13">
                  <c:v>1984</c:v>
                </c:pt>
                <c:pt idx="14">
                  <c:v>1985</c:v>
                </c:pt>
                <c:pt idx="15">
                  <c:v>1986</c:v>
                </c:pt>
                <c:pt idx="16">
                  <c:v>1987</c:v>
                </c:pt>
                <c:pt idx="17">
                  <c:v>1988</c:v>
                </c:pt>
                <c:pt idx="18">
                  <c:v>1989</c:v>
                </c:pt>
                <c:pt idx="19">
                  <c:v>1990</c:v>
                </c:pt>
                <c:pt idx="20">
                  <c:v>1991</c:v>
                </c:pt>
                <c:pt idx="21">
                  <c:v>1992</c:v>
                </c:pt>
                <c:pt idx="22">
                  <c:v>1993</c:v>
                </c:pt>
                <c:pt idx="23">
                  <c:v>1994</c:v>
                </c:pt>
                <c:pt idx="24">
                  <c:v>1995</c:v>
                </c:pt>
                <c:pt idx="25">
                  <c:v>1996</c:v>
                </c:pt>
                <c:pt idx="26">
                  <c:v>1997</c:v>
                </c:pt>
                <c:pt idx="27">
                  <c:v>1998</c:v>
                </c:pt>
                <c:pt idx="28">
                  <c:v>1999</c:v>
                </c:pt>
                <c:pt idx="29">
                  <c:v>2000</c:v>
                </c:pt>
                <c:pt idx="30">
                  <c:v>2001</c:v>
                </c:pt>
                <c:pt idx="31">
                  <c:v>2002</c:v>
                </c:pt>
                <c:pt idx="32">
                  <c:v>2003</c:v>
                </c:pt>
                <c:pt idx="33">
                  <c:v>2004</c:v>
                </c:pt>
                <c:pt idx="34">
                  <c:v>2005</c:v>
                </c:pt>
                <c:pt idx="35">
                  <c:v>2006</c:v>
                </c:pt>
                <c:pt idx="36">
                  <c:v>2007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</c:numCache>
            </c:numRef>
          </c:cat>
          <c:val>
            <c:numRef>
              <c:f>Foglio5!$K$3:$K$43</c:f>
              <c:numCache>
                <c:formatCode>0%</c:formatCode>
                <c:ptCount val="41"/>
                <c:pt idx="0">
                  <c:v>5.0876317547036372E-2</c:v>
                </c:pt>
                <c:pt idx="1">
                  <c:v>4.720705082211845E-2</c:v>
                </c:pt>
                <c:pt idx="2">
                  <c:v>4.3533092207642003E-2</c:v>
                </c:pt>
                <c:pt idx="3">
                  <c:v>3.9858877474641626E-2</c:v>
                </c:pt>
                <c:pt idx="4">
                  <c:v>3.6408260917380211E-2</c:v>
                </c:pt>
                <c:pt idx="5">
                  <c:v>3.3468703384962162E-2</c:v>
                </c:pt>
                <c:pt idx="6">
                  <c:v>3.0856425059182069E-2</c:v>
                </c:pt>
                <c:pt idx="7">
                  <c:v>2.8469404308545308E-2</c:v>
                </c:pt>
                <c:pt idx="8">
                  <c:v>2.6275956328507179E-2</c:v>
                </c:pt>
                <c:pt idx="9">
                  <c:v>2.4356607557265292E-2</c:v>
                </c:pt>
                <c:pt idx="10">
                  <c:v>2.287443654298504E-2</c:v>
                </c:pt>
                <c:pt idx="11">
                  <c:v>2.1914537301401398E-2</c:v>
                </c:pt>
                <c:pt idx="12">
                  <c:v>2.1427076488275916E-2</c:v>
                </c:pt>
                <c:pt idx="13">
                  <c:v>2.1385661472388261E-2</c:v>
                </c:pt>
                <c:pt idx="14">
                  <c:v>2.1672480761296731E-2</c:v>
                </c:pt>
                <c:pt idx="15">
                  <c:v>2.2108025173926432E-2</c:v>
                </c:pt>
                <c:pt idx="16">
                  <c:v>2.2478391272158001E-2</c:v>
                </c:pt>
                <c:pt idx="17">
                  <c:v>2.2585119927423399E-2</c:v>
                </c:pt>
                <c:pt idx="18">
                  <c:v>2.2255640136896401E-2</c:v>
                </c:pt>
                <c:pt idx="19">
                  <c:v>2.1537161454902292E-2</c:v>
                </c:pt>
                <c:pt idx="20">
                  <c:v>2.0688594479803601E-2</c:v>
                </c:pt>
                <c:pt idx="21">
                  <c:v>2.0014268239658781E-2</c:v>
                </c:pt>
                <c:pt idx="22">
                  <c:v>1.9715666621217983E-2</c:v>
                </c:pt>
                <c:pt idx="23">
                  <c:v>1.9912471900805619E-2</c:v>
                </c:pt>
                <c:pt idx="24">
                  <c:v>2.0440809474760194E-2</c:v>
                </c:pt>
                <c:pt idx="25">
                  <c:v>2.115684424466438E-2</c:v>
                </c:pt>
                <c:pt idx="26">
                  <c:v>2.193961888108302E-2</c:v>
                </c:pt>
                <c:pt idx="27">
                  <c:v>2.256023863823944E-2</c:v>
                </c:pt>
                <c:pt idx="28">
                  <c:v>2.279183331402725E-2</c:v>
                </c:pt>
                <c:pt idx="29">
                  <c:v>2.2536591305553241E-2</c:v>
                </c:pt>
                <c:pt idx="30">
                  <c:v>2.1789701941170206E-2</c:v>
                </c:pt>
                <c:pt idx="31">
                  <c:v>2.072833500680421E-2</c:v>
                </c:pt>
                <c:pt idx="32">
                  <c:v>1.9487686596169985E-2</c:v>
                </c:pt>
                <c:pt idx="33">
                  <c:v>1.8102179867984805E-2</c:v>
                </c:pt>
                <c:pt idx="34">
                  <c:v>1.6519093987613413E-2</c:v>
                </c:pt>
                <c:pt idx="35">
                  <c:v>1.473212859119038E-2</c:v>
                </c:pt>
                <c:pt idx="36">
                  <c:v>1.2763874294165561E-2</c:v>
                </c:pt>
                <c:pt idx="37">
                  <c:v>1.0731159942190423E-2</c:v>
                </c:pt>
                <c:pt idx="38">
                  <c:v>8.8491794002300006E-3</c:v>
                </c:pt>
                <c:pt idx="39">
                  <c:v>7.2581002165494233E-3</c:v>
                </c:pt>
                <c:pt idx="40">
                  <c:v>5.7800774321836775E-3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95-4851-A43E-7C8B82B42E46}"/>
            </c:ext>
          </c:extLst>
        </c:ser>
        <c:ser>
          <c:idx val="1"/>
          <c:order val="1"/>
          <c:tx>
            <c:strRef>
              <c:f>Foglio5!$L$2</c:f>
              <c:strCache>
                <c:ptCount val="1"/>
                <c:pt idx="0">
                  <c:v>Germany</c:v>
                </c:pt>
              </c:strCache>
            </c:strRef>
          </c:tx>
          <c:spPr>
            <a:ln w="44450">
              <a:solidFill>
                <a:srgbClr val="A8423F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numRef>
              <c:f>Foglio5!$A$3:$A$43</c:f>
              <c:numCache>
                <c:formatCode>General</c:formatCode>
                <c:ptCount val="41"/>
                <c:pt idx="0">
                  <c:v>1971</c:v>
                </c:pt>
                <c:pt idx="1">
                  <c:v>1972</c:v>
                </c:pt>
                <c:pt idx="2">
                  <c:v>1973</c:v>
                </c:pt>
                <c:pt idx="3">
                  <c:v>1974</c:v>
                </c:pt>
                <c:pt idx="4">
                  <c:v>1975</c:v>
                </c:pt>
                <c:pt idx="5">
                  <c:v>1976</c:v>
                </c:pt>
                <c:pt idx="6">
                  <c:v>1977</c:v>
                </c:pt>
                <c:pt idx="7">
                  <c:v>1978</c:v>
                </c:pt>
                <c:pt idx="8">
                  <c:v>1979</c:v>
                </c:pt>
                <c:pt idx="9">
                  <c:v>1980</c:v>
                </c:pt>
                <c:pt idx="10">
                  <c:v>1981</c:v>
                </c:pt>
                <c:pt idx="11">
                  <c:v>1982</c:v>
                </c:pt>
                <c:pt idx="12">
                  <c:v>1983</c:v>
                </c:pt>
                <c:pt idx="13">
                  <c:v>1984</c:v>
                </c:pt>
                <c:pt idx="14">
                  <c:v>1985</c:v>
                </c:pt>
                <c:pt idx="15">
                  <c:v>1986</c:v>
                </c:pt>
                <c:pt idx="16">
                  <c:v>1987</c:v>
                </c:pt>
                <c:pt idx="17">
                  <c:v>1988</c:v>
                </c:pt>
                <c:pt idx="18">
                  <c:v>1989</c:v>
                </c:pt>
                <c:pt idx="19">
                  <c:v>1990</c:v>
                </c:pt>
                <c:pt idx="20">
                  <c:v>1991</c:v>
                </c:pt>
                <c:pt idx="21">
                  <c:v>1992</c:v>
                </c:pt>
                <c:pt idx="22">
                  <c:v>1993</c:v>
                </c:pt>
                <c:pt idx="23">
                  <c:v>1994</c:v>
                </c:pt>
                <c:pt idx="24">
                  <c:v>1995</c:v>
                </c:pt>
                <c:pt idx="25">
                  <c:v>1996</c:v>
                </c:pt>
                <c:pt idx="26">
                  <c:v>1997</c:v>
                </c:pt>
                <c:pt idx="27">
                  <c:v>1998</c:v>
                </c:pt>
                <c:pt idx="28">
                  <c:v>1999</c:v>
                </c:pt>
                <c:pt idx="29">
                  <c:v>2000</c:v>
                </c:pt>
                <c:pt idx="30">
                  <c:v>2001</c:v>
                </c:pt>
                <c:pt idx="31">
                  <c:v>2002</c:v>
                </c:pt>
                <c:pt idx="32">
                  <c:v>2003</c:v>
                </c:pt>
                <c:pt idx="33">
                  <c:v>2004</c:v>
                </c:pt>
                <c:pt idx="34">
                  <c:v>2005</c:v>
                </c:pt>
                <c:pt idx="35">
                  <c:v>2006</c:v>
                </c:pt>
                <c:pt idx="36">
                  <c:v>2007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</c:numCache>
            </c:numRef>
          </c:cat>
          <c:val>
            <c:numRef>
              <c:f>Foglio5!$L$3:$L$43</c:f>
              <c:numCache>
                <c:formatCode>General</c:formatCode>
                <c:ptCount val="41"/>
                <c:pt idx="21" formatCode="0%">
                  <c:v>1.3559175653827768E-2</c:v>
                </c:pt>
                <c:pt idx="22" formatCode="0%">
                  <c:v>1.4242260209917071E-2</c:v>
                </c:pt>
                <c:pt idx="23" formatCode="0%">
                  <c:v>1.4976426205482455E-2</c:v>
                </c:pt>
                <c:pt idx="24" formatCode="0%">
                  <c:v>1.5589747297305017E-2</c:v>
                </c:pt>
                <c:pt idx="25" formatCode="0%">
                  <c:v>1.6029693549743037E-2</c:v>
                </c:pt>
                <c:pt idx="26" formatCode="0%">
                  <c:v>1.6285190923580082E-2</c:v>
                </c:pt>
                <c:pt idx="27" formatCode="0%">
                  <c:v>1.628812365055525E-2</c:v>
                </c:pt>
                <c:pt idx="28" formatCode="0%">
                  <c:v>1.5992795290356774E-2</c:v>
                </c:pt>
                <c:pt idx="29" formatCode="0%">
                  <c:v>1.5372529246535685E-2</c:v>
                </c:pt>
                <c:pt idx="30" formatCode="0%">
                  <c:v>1.4428858431278543E-2</c:v>
                </c:pt>
                <c:pt idx="31" formatCode="0%">
                  <c:v>1.3356674158094512E-2</c:v>
                </c:pt>
                <c:pt idx="32" formatCode="0%">
                  <c:v>1.234280515954882E-2</c:v>
                </c:pt>
                <c:pt idx="33" formatCode="0%">
                  <c:v>1.1441746590802243E-2</c:v>
                </c:pt>
                <c:pt idx="34" formatCode="0%">
                  <c:v>1.0561141576719347E-2</c:v>
                </c:pt>
                <c:pt idx="35" formatCode="0%">
                  <c:v>9.5681122849564024E-3</c:v>
                </c:pt>
                <c:pt idx="36" formatCode="0%">
                  <c:v>8.3154336049866863E-3</c:v>
                </c:pt>
                <c:pt idx="37" formatCode="0%">
                  <c:v>6.8961823559234433E-3</c:v>
                </c:pt>
                <c:pt idx="38" formatCode="0%">
                  <c:v>5.5797191955382717E-3</c:v>
                </c:pt>
                <c:pt idx="39" formatCode="0%">
                  <c:v>4.6631915805447899E-3</c:v>
                </c:pt>
                <c:pt idx="40" formatCode="0%">
                  <c:v>3.8983301393685954E-3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195-4851-A43E-7C8B82B42E46}"/>
            </c:ext>
          </c:extLst>
        </c:ser>
        <c:ser>
          <c:idx val="2"/>
          <c:order val="2"/>
          <c:tx>
            <c:strRef>
              <c:f>Foglio5!$M$2</c:f>
              <c:strCache>
                <c:ptCount val="1"/>
                <c:pt idx="0">
                  <c:v>Italy</c:v>
                </c:pt>
              </c:strCache>
            </c:strRef>
          </c:tx>
          <c:spPr>
            <a:ln w="44450">
              <a:solidFill>
                <a:srgbClr val="86A44A"/>
              </a:solidFill>
            </a:ln>
          </c:spPr>
          <c:marker>
            <c:symbol val="none"/>
          </c:marker>
          <c:cat>
            <c:numRef>
              <c:f>Foglio5!$A$3:$A$43</c:f>
              <c:numCache>
                <c:formatCode>General</c:formatCode>
                <c:ptCount val="41"/>
                <c:pt idx="0">
                  <c:v>1971</c:v>
                </c:pt>
                <c:pt idx="1">
                  <c:v>1972</c:v>
                </c:pt>
                <c:pt idx="2">
                  <c:v>1973</c:v>
                </c:pt>
                <c:pt idx="3">
                  <c:v>1974</c:v>
                </c:pt>
                <c:pt idx="4">
                  <c:v>1975</c:v>
                </c:pt>
                <c:pt idx="5">
                  <c:v>1976</c:v>
                </c:pt>
                <c:pt idx="6">
                  <c:v>1977</c:v>
                </c:pt>
                <c:pt idx="7">
                  <c:v>1978</c:v>
                </c:pt>
                <c:pt idx="8">
                  <c:v>1979</c:v>
                </c:pt>
                <c:pt idx="9">
                  <c:v>1980</c:v>
                </c:pt>
                <c:pt idx="10">
                  <c:v>1981</c:v>
                </c:pt>
                <c:pt idx="11">
                  <c:v>1982</c:v>
                </c:pt>
                <c:pt idx="12">
                  <c:v>1983</c:v>
                </c:pt>
                <c:pt idx="13">
                  <c:v>1984</c:v>
                </c:pt>
                <c:pt idx="14">
                  <c:v>1985</c:v>
                </c:pt>
                <c:pt idx="15">
                  <c:v>1986</c:v>
                </c:pt>
                <c:pt idx="16">
                  <c:v>1987</c:v>
                </c:pt>
                <c:pt idx="17">
                  <c:v>1988</c:v>
                </c:pt>
                <c:pt idx="18">
                  <c:v>1989</c:v>
                </c:pt>
                <c:pt idx="19">
                  <c:v>1990</c:v>
                </c:pt>
                <c:pt idx="20">
                  <c:v>1991</c:v>
                </c:pt>
                <c:pt idx="21">
                  <c:v>1992</c:v>
                </c:pt>
                <c:pt idx="22">
                  <c:v>1993</c:v>
                </c:pt>
                <c:pt idx="23">
                  <c:v>1994</c:v>
                </c:pt>
                <c:pt idx="24">
                  <c:v>1995</c:v>
                </c:pt>
                <c:pt idx="25">
                  <c:v>1996</c:v>
                </c:pt>
                <c:pt idx="26">
                  <c:v>1997</c:v>
                </c:pt>
                <c:pt idx="27">
                  <c:v>1998</c:v>
                </c:pt>
                <c:pt idx="28">
                  <c:v>1999</c:v>
                </c:pt>
                <c:pt idx="29">
                  <c:v>2000</c:v>
                </c:pt>
                <c:pt idx="30">
                  <c:v>2001</c:v>
                </c:pt>
                <c:pt idx="31">
                  <c:v>2002</c:v>
                </c:pt>
                <c:pt idx="32">
                  <c:v>2003</c:v>
                </c:pt>
                <c:pt idx="33">
                  <c:v>2004</c:v>
                </c:pt>
                <c:pt idx="34">
                  <c:v>2005</c:v>
                </c:pt>
                <c:pt idx="35">
                  <c:v>2006</c:v>
                </c:pt>
                <c:pt idx="36">
                  <c:v>2007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</c:numCache>
            </c:numRef>
          </c:cat>
          <c:val>
            <c:numRef>
              <c:f>Foglio5!$M$3:$M$43</c:f>
              <c:numCache>
                <c:formatCode>0%</c:formatCode>
                <c:ptCount val="41"/>
                <c:pt idx="0">
                  <c:v>3.5230043037120115E-2</c:v>
                </c:pt>
                <c:pt idx="1">
                  <c:v>3.5349413953223385E-2</c:v>
                </c:pt>
                <c:pt idx="2">
                  <c:v>3.5309890123969255E-2</c:v>
                </c:pt>
                <c:pt idx="3">
                  <c:v>3.4914510661520619E-2</c:v>
                </c:pt>
                <c:pt idx="4">
                  <c:v>3.4268103050055135E-2</c:v>
                </c:pt>
                <c:pt idx="5">
                  <c:v>3.3654026489596298E-2</c:v>
                </c:pt>
                <c:pt idx="6">
                  <c:v>3.2807994994526211E-2</c:v>
                </c:pt>
                <c:pt idx="7">
                  <c:v>3.1782032864740496E-2</c:v>
                </c:pt>
                <c:pt idx="8">
                  <c:v>3.0535982082761749E-2</c:v>
                </c:pt>
                <c:pt idx="9">
                  <c:v>2.9076948877753323E-2</c:v>
                </c:pt>
                <c:pt idx="10">
                  <c:v>2.7659811258075855E-2</c:v>
                </c:pt>
                <c:pt idx="11">
                  <c:v>2.6596472188513635E-2</c:v>
                </c:pt>
                <c:pt idx="12">
                  <c:v>2.6000323215735456E-2</c:v>
                </c:pt>
                <c:pt idx="13">
                  <c:v>2.5751349769080611E-2</c:v>
                </c:pt>
                <c:pt idx="14">
                  <c:v>2.5606119205446351E-2</c:v>
                </c:pt>
                <c:pt idx="15">
                  <c:v>2.5384713563594802E-2</c:v>
                </c:pt>
                <c:pt idx="16">
                  <c:v>2.4935115653163184E-2</c:v>
                </c:pt>
                <c:pt idx="17">
                  <c:v>2.4148501960074637E-2</c:v>
                </c:pt>
                <c:pt idx="18">
                  <c:v>2.2962465980209491E-2</c:v>
                </c:pt>
                <c:pt idx="19">
                  <c:v>2.1503098490164099E-2</c:v>
                </c:pt>
                <c:pt idx="20">
                  <c:v>2.0014357536622292E-2</c:v>
                </c:pt>
                <c:pt idx="21">
                  <c:v>1.8720370823728585E-2</c:v>
                </c:pt>
                <c:pt idx="22">
                  <c:v>1.7798350729309617E-2</c:v>
                </c:pt>
                <c:pt idx="23">
                  <c:v>1.7303027161922203E-2</c:v>
                </c:pt>
                <c:pt idx="24">
                  <c:v>1.702211063830196E-2</c:v>
                </c:pt>
                <c:pt idx="25">
                  <c:v>1.6798079537064824E-2</c:v>
                </c:pt>
                <c:pt idx="26">
                  <c:v>1.6593388082676845E-2</c:v>
                </c:pt>
                <c:pt idx="27">
                  <c:v>1.6300086396679767E-2</c:v>
                </c:pt>
                <c:pt idx="28">
                  <c:v>1.5838790255431754E-2</c:v>
                </c:pt>
                <c:pt idx="29">
                  <c:v>1.5096016163532075E-2</c:v>
                </c:pt>
                <c:pt idx="30">
                  <c:v>1.3942756779987705E-2</c:v>
                </c:pt>
                <c:pt idx="31">
                  <c:v>1.2486522866156641E-2</c:v>
                </c:pt>
                <c:pt idx="32">
                  <c:v>1.0869993537092539E-2</c:v>
                </c:pt>
                <c:pt idx="33">
                  <c:v>9.1563995858977391E-3</c:v>
                </c:pt>
                <c:pt idx="34">
                  <c:v>7.3056180898633466E-3</c:v>
                </c:pt>
                <c:pt idx="35">
                  <c:v>5.3213437089038966E-3</c:v>
                </c:pt>
                <c:pt idx="36">
                  <c:v>3.2137848011344044E-3</c:v>
                </c:pt>
                <c:pt idx="37">
                  <c:v>1.1498662831137161E-3</c:v>
                </c:pt>
                <c:pt idx="38">
                  <c:v>-5.8917562731623904E-4</c:v>
                </c:pt>
                <c:pt idx="39">
                  <c:v>-1.8379030272029065E-3</c:v>
                </c:pt>
                <c:pt idx="40">
                  <c:v>-2.9045538713239395E-3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195-4851-A43E-7C8B82B42E46}"/>
            </c:ext>
          </c:extLst>
        </c:ser>
        <c:ser>
          <c:idx val="3"/>
          <c:order val="3"/>
          <c:tx>
            <c:strRef>
              <c:f>Foglio5!$N$2</c:f>
              <c:strCache>
                <c:ptCount val="1"/>
                <c:pt idx="0">
                  <c:v>Japan</c:v>
                </c:pt>
              </c:strCache>
            </c:strRef>
          </c:tx>
          <c:spPr>
            <a:ln w="44450">
              <a:solidFill>
                <a:srgbClr val="7030A0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numRef>
              <c:f>Foglio5!$A$3:$A$43</c:f>
              <c:numCache>
                <c:formatCode>General</c:formatCode>
                <c:ptCount val="41"/>
                <c:pt idx="0">
                  <c:v>1971</c:v>
                </c:pt>
                <c:pt idx="1">
                  <c:v>1972</c:v>
                </c:pt>
                <c:pt idx="2">
                  <c:v>1973</c:v>
                </c:pt>
                <c:pt idx="3">
                  <c:v>1974</c:v>
                </c:pt>
                <c:pt idx="4">
                  <c:v>1975</c:v>
                </c:pt>
                <c:pt idx="5">
                  <c:v>1976</c:v>
                </c:pt>
                <c:pt idx="6">
                  <c:v>1977</c:v>
                </c:pt>
                <c:pt idx="7">
                  <c:v>1978</c:v>
                </c:pt>
                <c:pt idx="8">
                  <c:v>1979</c:v>
                </c:pt>
                <c:pt idx="9">
                  <c:v>1980</c:v>
                </c:pt>
                <c:pt idx="10">
                  <c:v>1981</c:v>
                </c:pt>
                <c:pt idx="11">
                  <c:v>1982</c:v>
                </c:pt>
                <c:pt idx="12">
                  <c:v>1983</c:v>
                </c:pt>
                <c:pt idx="13">
                  <c:v>1984</c:v>
                </c:pt>
                <c:pt idx="14">
                  <c:v>1985</c:v>
                </c:pt>
                <c:pt idx="15">
                  <c:v>1986</c:v>
                </c:pt>
                <c:pt idx="16">
                  <c:v>1987</c:v>
                </c:pt>
                <c:pt idx="17">
                  <c:v>1988</c:v>
                </c:pt>
                <c:pt idx="18">
                  <c:v>1989</c:v>
                </c:pt>
                <c:pt idx="19">
                  <c:v>1990</c:v>
                </c:pt>
                <c:pt idx="20">
                  <c:v>1991</c:v>
                </c:pt>
                <c:pt idx="21">
                  <c:v>1992</c:v>
                </c:pt>
                <c:pt idx="22">
                  <c:v>1993</c:v>
                </c:pt>
                <c:pt idx="23">
                  <c:v>1994</c:v>
                </c:pt>
                <c:pt idx="24">
                  <c:v>1995</c:v>
                </c:pt>
                <c:pt idx="25">
                  <c:v>1996</c:v>
                </c:pt>
                <c:pt idx="26">
                  <c:v>1997</c:v>
                </c:pt>
                <c:pt idx="27">
                  <c:v>1998</c:v>
                </c:pt>
                <c:pt idx="28">
                  <c:v>1999</c:v>
                </c:pt>
                <c:pt idx="29">
                  <c:v>2000</c:v>
                </c:pt>
                <c:pt idx="30">
                  <c:v>2001</c:v>
                </c:pt>
                <c:pt idx="31">
                  <c:v>2002</c:v>
                </c:pt>
                <c:pt idx="32">
                  <c:v>2003</c:v>
                </c:pt>
                <c:pt idx="33">
                  <c:v>2004</c:v>
                </c:pt>
                <c:pt idx="34">
                  <c:v>2005</c:v>
                </c:pt>
                <c:pt idx="35">
                  <c:v>2006</c:v>
                </c:pt>
                <c:pt idx="36">
                  <c:v>2007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</c:numCache>
            </c:numRef>
          </c:cat>
          <c:val>
            <c:numRef>
              <c:f>Foglio5!$N$3:$N$43</c:f>
              <c:numCache>
                <c:formatCode>0%</c:formatCode>
                <c:ptCount val="41"/>
                <c:pt idx="0">
                  <c:v>5.3482415487245923E-2</c:v>
                </c:pt>
                <c:pt idx="1">
                  <c:v>5.0883761331273931E-2</c:v>
                </c:pt>
                <c:pt idx="2">
                  <c:v>4.8189193361800046E-2</c:v>
                </c:pt>
                <c:pt idx="3">
                  <c:v>4.563530979077364E-2</c:v>
                </c:pt>
                <c:pt idx="4">
                  <c:v>4.3780081962877831E-2</c:v>
                </c:pt>
                <c:pt idx="5">
                  <c:v>4.2602608485263392E-2</c:v>
                </c:pt>
                <c:pt idx="6">
                  <c:v>4.1953335807137573E-2</c:v>
                </c:pt>
                <c:pt idx="7">
                  <c:v>4.1654187136639299E-2</c:v>
                </c:pt>
                <c:pt idx="8">
                  <c:v>4.1546586118859065E-2</c:v>
                </c:pt>
                <c:pt idx="9">
                  <c:v>4.1582616536942826E-2</c:v>
                </c:pt>
                <c:pt idx="10">
                  <c:v>4.1847288888365787E-2</c:v>
                </c:pt>
                <c:pt idx="11">
                  <c:v>4.2291546725699056E-2</c:v>
                </c:pt>
                <c:pt idx="12">
                  <c:v>4.2865548624717621E-2</c:v>
                </c:pt>
                <c:pt idx="13">
                  <c:v>4.3434188283131774E-2</c:v>
                </c:pt>
                <c:pt idx="14">
                  <c:v>4.3739784446337124E-2</c:v>
                </c:pt>
                <c:pt idx="15">
                  <c:v>4.3536703878488424E-2</c:v>
                </c:pt>
                <c:pt idx="16">
                  <c:v>4.277525118814917E-2</c:v>
                </c:pt>
                <c:pt idx="17">
                  <c:v>4.1253471609182017E-2</c:v>
                </c:pt>
                <c:pt idx="18">
                  <c:v>3.8752400569947477E-2</c:v>
                </c:pt>
                <c:pt idx="19">
                  <c:v>3.5355208153448385E-2</c:v>
                </c:pt>
                <c:pt idx="20">
                  <c:v>3.1294555688881752E-2</c:v>
                </c:pt>
                <c:pt idx="21">
                  <c:v>2.7006792253859612E-2</c:v>
                </c:pt>
                <c:pt idx="22">
                  <c:v>2.2947755446587791E-2</c:v>
                </c:pt>
                <c:pt idx="23">
                  <c:v>1.9385115765246392E-2</c:v>
                </c:pt>
                <c:pt idx="24">
                  <c:v>1.6374172429183882E-2</c:v>
                </c:pt>
                <c:pt idx="25">
                  <c:v>1.3862733485101367E-2</c:v>
                </c:pt>
                <c:pt idx="26">
                  <c:v>1.1823030864250681E-2</c:v>
                </c:pt>
                <c:pt idx="27">
                  <c:v>1.0352397899427733E-2</c:v>
                </c:pt>
                <c:pt idx="28">
                  <c:v>9.5862942741051383E-3</c:v>
                </c:pt>
                <c:pt idx="29">
                  <c:v>9.3517689017270141E-3</c:v>
                </c:pt>
                <c:pt idx="30">
                  <c:v>9.365906674785646E-3</c:v>
                </c:pt>
                <c:pt idx="31">
                  <c:v>9.5382866954331607E-3</c:v>
                </c:pt>
                <c:pt idx="32">
                  <c:v>9.7032699386754746E-3</c:v>
                </c:pt>
                <c:pt idx="33">
                  <c:v>9.6260621994387775E-3</c:v>
                </c:pt>
                <c:pt idx="34">
                  <c:v>9.1161866151625946E-3</c:v>
                </c:pt>
                <c:pt idx="35">
                  <c:v>8.161333915684266E-3</c:v>
                </c:pt>
                <c:pt idx="36">
                  <c:v>6.8514422184426183E-3</c:v>
                </c:pt>
                <c:pt idx="37">
                  <c:v>5.3987832264471803E-3</c:v>
                </c:pt>
                <c:pt idx="38">
                  <c:v>4.1808458734272575E-3</c:v>
                </c:pt>
                <c:pt idx="39">
                  <c:v>3.4516732127451402E-3</c:v>
                </c:pt>
                <c:pt idx="40">
                  <c:v>2.8952298003356155E-3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195-4851-A43E-7C8B82B42E46}"/>
            </c:ext>
          </c:extLst>
        </c:ser>
        <c:ser>
          <c:idx val="4"/>
          <c:order val="4"/>
          <c:tx>
            <c:strRef>
              <c:f>Foglio5!$O$2</c:f>
              <c:strCache>
                <c:ptCount val="1"/>
                <c:pt idx="0">
                  <c:v>Spain</c:v>
                </c:pt>
              </c:strCache>
            </c:strRef>
          </c:tx>
          <c:spPr>
            <a:ln w="44450">
              <a:solidFill>
                <a:srgbClr val="3D96AE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numRef>
              <c:f>Foglio5!$A$3:$A$43</c:f>
              <c:numCache>
                <c:formatCode>General</c:formatCode>
                <c:ptCount val="41"/>
                <c:pt idx="0">
                  <c:v>1971</c:v>
                </c:pt>
                <c:pt idx="1">
                  <c:v>1972</c:v>
                </c:pt>
                <c:pt idx="2">
                  <c:v>1973</c:v>
                </c:pt>
                <c:pt idx="3">
                  <c:v>1974</c:v>
                </c:pt>
                <c:pt idx="4">
                  <c:v>1975</c:v>
                </c:pt>
                <c:pt idx="5">
                  <c:v>1976</c:v>
                </c:pt>
                <c:pt idx="6">
                  <c:v>1977</c:v>
                </c:pt>
                <c:pt idx="7">
                  <c:v>1978</c:v>
                </c:pt>
                <c:pt idx="8">
                  <c:v>1979</c:v>
                </c:pt>
                <c:pt idx="9">
                  <c:v>1980</c:v>
                </c:pt>
                <c:pt idx="10">
                  <c:v>1981</c:v>
                </c:pt>
                <c:pt idx="11">
                  <c:v>1982</c:v>
                </c:pt>
                <c:pt idx="12">
                  <c:v>1983</c:v>
                </c:pt>
                <c:pt idx="13">
                  <c:v>1984</c:v>
                </c:pt>
                <c:pt idx="14">
                  <c:v>1985</c:v>
                </c:pt>
                <c:pt idx="15">
                  <c:v>1986</c:v>
                </c:pt>
                <c:pt idx="16">
                  <c:v>1987</c:v>
                </c:pt>
                <c:pt idx="17">
                  <c:v>1988</c:v>
                </c:pt>
                <c:pt idx="18">
                  <c:v>1989</c:v>
                </c:pt>
                <c:pt idx="19">
                  <c:v>1990</c:v>
                </c:pt>
                <c:pt idx="20">
                  <c:v>1991</c:v>
                </c:pt>
                <c:pt idx="21">
                  <c:v>1992</c:v>
                </c:pt>
                <c:pt idx="22">
                  <c:v>1993</c:v>
                </c:pt>
                <c:pt idx="23">
                  <c:v>1994</c:v>
                </c:pt>
                <c:pt idx="24">
                  <c:v>1995</c:v>
                </c:pt>
                <c:pt idx="25">
                  <c:v>1996</c:v>
                </c:pt>
                <c:pt idx="26">
                  <c:v>1997</c:v>
                </c:pt>
                <c:pt idx="27">
                  <c:v>1998</c:v>
                </c:pt>
                <c:pt idx="28">
                  <c:v>1999</c:v>
                </c:pt>
                <c:pt idx="29">
                  <c:v>2000</c:v>
                </c:pt>
                <c:pt idx="30">
                  <c:v>2001</c:v>
                </c:pt>
                <c:pt idx="31">
                  <c:v>2002</c:v>
                </c:pt>
                <c:pt idx="32">
                  <c:v>2003</c:v>
                </c:pt>
                <c:pt idx="33">
                  <c:v>2004</c:v>
                </c:pt>
                <c:pt idx="34">
                  <c:v>2005</c:v>
                </c:pt>
                <c:pt idx="35">
                  <c:v>2006</c:v>
                </c:pt>
                <c:pt idx="36">
                  <c:v>2007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</c:numCache>
            </c:numRef>
          </c:cat>
          <c:val>
            <c:numRef>
              <c:f>Foglio5!$O$3:$O$43</c:f>
              <c:numCache>
                <c:formatCode>0%</c:formatCode>
                <c:ptCount val="41"/>
                <c:pt idx="0">
                  <c:v>6.4087388524910499E-2</c:v>
                </c:pt>
                <c:pt idx="1">
                  <c:v>5.7430522583644304E-2</c:v>
                </c:pt>
                <c:pt idx="2">
                  <c:v>5.0597442123932412E-2</c:v>
                </c:pt>
                <c:pt idx="3">
                  <c:v>4.3652539187711323E-2</c:v>
                </c:pt>
                <c:pt idx="4">
                  <c:v>3.6933757631887956E-2</c:v>
                </c:pt>
                <c:pt idx="5">
                  <c:v>3.0904183460665011E-2</c:v>
                </c:pt>
                <c:pt idx="6">
                  <c:v>2.5711747597045295E-2</c:v>
                </c:pt>
                <c:pt idx="7">
                  <c:v>2.1525757157152919E-2</c:v>
                </c:pt>
                <c:pt idx="8">
                  <c:v>1.8542332069953565E-2</c:v>
                </c:pt>
                <c:pt idx="9">
                  <c:v>1.6888669417139686E-2</c:v>
                </c:pt>
                <c:pt idx="10">
                  <c:v>1.6510872130283925E-2</c:v>
                </c:pt>
                <c:pt idx="11">
                  <c:v>1.7315975363358101E-2</c:v>
                </c:pt>
                <c:pt idx="12">
                  <c:v>1.9032494466480625E-2</c:v>
                </c:pt>
                <c:pt idx="13">
                  <c:v>2.1340464943185863E-2</c:v>
                </c:pt>
                <c:pt idx="14">
                  <c:v>2.3906642013371088E-2</c:v>
                </c:pt>
                <c:pt idx="15">
                  <c:v>2.6362717225996854E-2</c:v>
                </c:pt>
                <c:pt idx="16">
                  <c:v>2.8333524977547743E-2</c:v>
                </c:pt>
                <c:pt idx="17">
                  <c:v>2.9505606659850352E-2</c:v>
                </c:pt>
                <c:pt idx="18">
                  <c:v>2.9836943382948435E-2</c:v>
                </c:pt>
                <c:pt idx="19">
                  <c:v>2.9499780037071849E-2</c:v>
                </c:pt>
                <c:pt idx="20">
                  <c:v>2.8850780618954401E-2</c:v>
                </c:pt>
                <c:pt idx="21">
                  <c:v>2.8329956009484437E-2</c:v>
                </c:pt>
                <c:pt idx="22">
                  <c:v>2.8343109569882514E-2</c:v>
                </c:pt>
                <c:pt idx="23">
                  <c:v>2.910581178906527E-2</c:v>
                </c:pt>
                <c:pt idx="24">
                  <c:v>3.0447053128128398E-2</c:v>
                </c:pt>
                <c:pt idx="25">
                  <c:v>3.2142988763429831E-2</c:v>
                </c:pt>
                <c:pt idx="26">
                  <c:v>3.3941125101587331E-2</c:v>
                </c:pt>
                <c:pt idx="27">
                  <c:v>3.5509233025024504E-2</c:v>
                </c:pt>
                <c:pt idx="28">
                  <c:v>3.6562555050762231E-2</c:v>
                </c:pt>
                <c:pt idx="29">
                  <c:v>3.6908055231428975E-2</c:v>
                </c:pt>
                <c:pt idx="30">
                  <c:v>3.6461669645876382E-2</c:v>
                </c:pt>
                <c:pt idx="31">
                  <c:v>3.527521745179292E-2</c:v>
                </c:pt>
                <c:pt idx="32">
                  <c:v>3.3400718804693252E-2</c:v>
                </c:pt>
                <c:pt idx="33">
                  <c:v>3.0807842280749578E-2</c:v>
                </c:pt>
                <c:pt idx="34">
                  <c:v>2.7441900089276296E-2</c:v>
                </c:pt>
                <c:pt idx="35">
                  <c:v>2.3266817665664633E-2</c:v>
                </c:pt>
                <c:pt idx="36">
                  <c:v>1.8333537781806023E-2</c:v>
                </c:pt>
                <c:pt idx="37">
                  <c:v>1.28621963879303E-2</c:v>
                </c:pt>
                <c:pt idx="38">
                  <c:v>7.2459371267694899E-3</c:v>
                </c:pt>
                <c:pt idx="39">
                  <c:v>1.8350732613230617E-3</c:v>
                </c:pt>
                <c:pt idx="40">
                  <c:v>-3.451129575374088E-3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195-4851-A43E-7C8B82B42E46}"/>
            </c:ext>
          </c:extLst>
        </c:ser>
        <c:ser>
          <c:idx val="5"/>
          <c:order val="5"/>
          <c:tx>
            <c:strRef>
              <c:f>Foglio5!$P$2</c:f>
              <c:strCache>
                <c:ptCount val="1"/>
                <c:pt idx="0">
                  <c:v>United Kingdom</c:v>
                </c:pt>
              </c:strCache>
            </c:strRef>
          </c:tx>
          <c:spPr>
            <a:ln w="44450">
              <a:solidFill>
                <a:srgbClr val="DA8137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numRef>
              <c:f>Foglio5!$A$3:$A$43</c:f>
              <c:numCache>
                <c:formatCode>General</c:formatCode>
                <c:ptCount val="41"/>
                <c:pt idx="0">
                  <c:v>1971</c:v>
                </c:pt>
                <c:pt idx="1">
                  <c:v>1972</c:v>
                </c:pt>
                <c:pt idx="2">
                  <c:v>1973</c:v>
                </c:pt>
                <c:pt idx="3">
                  <c:v>1974</c:v>
                </c:pt>
                <c:pt idx="4">
                  <c:v>1975</c:v>
                </c:pt>
                <c:pt idx="5">
                  <c:v>1976</c:v>
                </c:pt>
                <c:pt idx="6">
                  <c:v>1977</c:v>
                </c:pt>
                <c:pt idx="7">
                  <c:v>1978</c:v>
                </c:pt>
                <c:pt idx="8">
                  <c:v>1979</c:v>
                </c:pt>
                <c:pt idx="9">
                  <c:v>1980</c:v>
                </c:pt>
                <c:pt idx="10">
                  <c:v>1981</c:v>
                </c:pt>
                <c:pt idx="11">
                  <c:v>1982</c:v>
                </c:pt>
                <c:pt idx="12">
                  <c:v>1983</c:v>
                </c:pt>
                <c:pt idx="13">
                  <c:v>1984</c:v>
                </c:pt>
                <c:pt idx="14">
                  <c:v>1985</c:v>
                </c:pt>
                <c:pt idx="15">
                  <c:v>1986</c:v>
                </c:pt>
                <c:pt idx="16">
                  <c:v>1987</c:v>
                </c:pt>
                <c:pt idx="17">
                  <c:v>1988</c:v>
                </c:pt>
                <c:pt idx="18">
                  <c:v>1989</c:v>
                </c:pt>
                <c:pt idx="19">
                  <c:v>1990</c:v>
                </c:pt>
                <c:pt idx="20">
                  <c:v>1991</c:v>
                </c:pt>
                <c:pt idx="21">
                  <c:v>1992</c:v>
                </c:pt>
                <c:pt idx="22">
                  <c:v>1993</c:v>
                </c:pt>
                <c:pt idx="23">
                  <c:v>1994</c:v>
                </c:pt>
                <c:pt idx="24">
                  <c:v>1995</c:v>
                </c:pt>
                <c:pt idx="25">
                  <c:v>1996</c:v>
                </c:pt>
                <c:pt idx="26">
                  <c:v>1997</c:v>
                </c:pt>
                <c:pt idx="27">
                  <c:v>1998</c:v>
                </c:pt>
                <c:pt idx="28">
                  <c:v>1999</c:v>
                </c:pt>
                <c:pt idx="29">
                  <c:v>2000</c:v>
                </c:pt>
                <c:pt idx="30">
                  <c:v>2001</c:v>
                </c:pt>
                <c:pt idx="31">
                  <c:v>2002</c:v>
                </c:pt>
                <c:pt idx="32">
                  <c:v>2003</c:v>
                </c:pt>
                <c:pt idx="33">
                  <c:v>2004</c:v>
                </c:pt>
                <c:pt idx="34">
                  <c:v>2005</c:v>
                </c:pt>
                <c:pt idx="35">
                  <c:v>2006</c:v>
                </c:pt>
                <c:pt idx="36">
                  <c:v>2007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</c:numCache>
            </c:numRef>
          </c:cat>
          <c:val>
            <c:numRef>
              <c:f>Foglio5!$P$3:$P$43</c:f>
              <c:numCache>
                <c:formatCode>0%</c:formatCode>
                <c:ptCount val="41"/>
                <c:pt idx="0">
                  <c:v>2.9261373696583892E-2</c:v>
                </c:pt>
                <c:pt idx="1">
                  <c:v>2.6962404605490028E-2</c:v>
                </c:pt>
                <c:pt idx="2">
                  <c:v>2.4579994497484499E-2</c:v>
                </c:pt>
                <c:pt idx="3">
                  <c:v>2.2126688253643747E-2</c:v>
                </c:pt>
                <c:pt idx="4">
                  <c:v>2.0088815341147141E-2</c:v>
                </c:pt>
                <c:pt idx="5">
                  <c:v>1.8600225247308567E-2</c:v>
                </c:pt>
                <c:pt idx="6">
                  <c:v>1.7531669299232947E-2</c:v>
                </c:pt>
                <c:pt idx="7">
                  <c:v>1.68313627201091E-2</c:v>
                </c:pt>
                <c:pt idx="8">
                  <c:v>1.6509622427059945E-2</c:v>
                </c:pt>
                <c:pt idx="9">
                  <c:v>1.6731500015517112E-2</c:v>
                </c:pt>
                <c:pt idx="10">
                  <c:v>1.7764909998660438E-2</c:v>
                </c:pt>
                <c:pt idx="11">
                  <c:v>1.9502251447450488E-2</c:v>
                </c:pt>
                <c:pt idx="12">
                  <c:v>2.1526016634872115E-2</c:v>
                </c:pt>
                <c:pt idx="13">
                  <c:v>2.3432919268495202E-2</c:v>
                </c:pt>
                <c:pt idx="14">
                  <c:v>2.4966818036207945E-2</c:v>
                </c:pt>
                <c:pt idx="15">
                  <c:v>2.5904296867214412E-2</c:v>
                </c:pt>
                <c:pt idx="16">
                  <c:v>2.6132255962103737E-2</c:v>
                </c:pt>
                <c:pt idx="17">
                  <c:v>2.5679811586578782E-2</c:v>
                </c:pt>
                <c:pt idx="18">
                  <c:v>2.4770963430038553E-2</c:v>
                </c:pt>
                <c:pt idx="19">
                  <c:v>2.3876117052307595E-2</c:v>
                </c:pt>
                <c:pt idx="20">
                  <c:v>2.3446109757050186E-2</c:v>
                </c:pt>
                <c:pt idx="21">
                  <c:v>2.3770953556054991E-2</c:v>
                </c:pt>
                <c:pt idx="22">
                  <c:v>2.4766955615719767E-2</c:v>
                </c:pt>
                <c:pt idx="23">
                  <c:v>2.6127378632298782E-2</c:v>
                </c:pt>
                <c:pt idx="24">
                  <c:v>2.7520027538203682E-2</c:v>
                </c:pt>
                <c:pt idx="25">
                  <c:v>2.8779458199789987E-2</c:v>
                </c:pt>
                <c:pt idx="26">
                  <c:v>2.9770262333987198E-2</c:v>
                </c:pt>
                <c:pt idx="27">
                  <c:v>3.0357773692094792E-2</c:v>
                </c:pt>
                <c:pt idx="28">
                  <c:v>3.0440357813733238E-2</c:v>
                </c:pt>
                <c:pt idx="29">
                  <c:v>2.9973478107610411E-2</c:v>
                </c:pt>
                <c:pt idx="30">
                  <c:v>2.8955450912022198E-2</c:v>
                </c:pt>
                <c:pt idx="31">
                  <c:v>2.7476414336316004E-2</c:v>
                </c:pt>
                <c:pt idx="32">
                  <c:v>2.5583086980150511E-2</c:v>
                </c:pt>
                <c:pt idx="33">
                  <c:v>2.3257121465820811E-2</c:v>
                </c:pt>
                <c:pt idx="34">
                  <c:v>2.0505159213286477E-2</c:v>
                </c:pt>
                <c:pt idx="35">
                  <c:v>1.7396362047921322E-2</c:v>
                </c:pt>
                <c:pt idx="36">
                  <c:v>1.4012139229271707E-2</c:v>
                </c:pt>
                <c:pt idx="37">
                  <c:v>1.054521028325852E-2</c:v>
                </c:pt>
                <c:pt idx="38">
                  <c:v>7.3040901947612289E-3</c:v>
                </c:pt>
                <c:pt idx="39">
                  <c:v>4.5468446352754429E-3</c:v>
                </c:pt>
                <c:pt idx="40">
                  <c:v>1.9931540204715242E-3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3195-4851-A43E-7C8B82B42E46}"/>
            </c:ext>
          </c:extLst>
        </c:ser>
        <c:ser>
          <c:idx val="6"/>
          <c:order val="6"/>
          <c:tx>
            <c:strRef>
              <c:f>Foglio5!$Q$2</c:f>
              <c:strCache>
                <c:ptCount val="1"/>
                <c:pt idx="0">
                  <c:v>United States</c:v>
                </c:pt>
              </c:strCache>
            </c:strRef>
          </c:tx>
          <c:spPr>
            <a:ln w="44450">
              <a:solidFill>
                <a:srgbClr val="8EA5CB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cat>
            <c:numRef>
              <c:f>Foglio5!$A$3:$A$43</c:f>
              <c:numCache>
                <c:formatCode>General</c:formatCode>
                <c:ptCount val="41"/>
                <c:pt idx="0">
                  <c:v>1971</c:v>
                </c:pt>
                <c:pt idx="1">
                  <c:v>1972</c:v>
                </c:pt>
                <c:pt idx="2">
                  <c:v>1973</c:v>
                </c:pt>
                <c:pt idx="3">
                  <c:v>1974</c:v>
                </c:pt>
                <c:pt idx="4">
                  <c:v>1975</c:v>
                </c:pt>
                <c:pt idx="5">
                  <c:v>1976</c:v>
                </c:pt>
                <c:pt idx="6">
                  <c:v>1977</c:v>
                </c:pt>
                <c:pt idx="7">
                  <c:v>1978</c:v>
                </c:pt>
                <c:pt idx="8">
                  <c:v>1979</c:v>
                </c:pt>
                <c:pt idx="9">
                  <c:v>1980</c:v>
                </c:pt>
                <c:pt idx="10">
                  <c:v>1981</c:v>
                </c:pt>
                <c:pt idx="11">
                  <c:v>1982</c:v>
                </c:pt>
                <c:pt idx="12">
                  <c:v>1983</c:v>
                </c:pt>
                <c:pt idx="13">
                  <c:v>1984</c:v>
                </c:pt>
                <c:pt idx="14">
                  <c:v>1985</c:v>
                </c:pt>
                <c:pt idx="15">
                  <c:v>1986</c:v>
                </c:pt>
                <c:pt idx="16">
                  <c:v>1987</c:v>
                </c:pt>
                <c:pt idx="17">
                  <c:v>1988</c:v>
                </c:pt>
                <c:pt idx="18">
                  <c:v>1989</c:v>
                </c:pt>
                <c:pt idx="19">
                  <c:v>1990</c:v>
                </c:pt>
                <c:pt idx="20">
                  <c:v>1991</c:v>
                </c:pt>
                <c:pt idx="21">
                  <c:v>1992</c:v>
                </c:pt>
                <c:pt idx="22">
                  <c:v>1993</c:v>
                </c:pt>
                <c:pt idx="23">
                  <c:v>1994</c:v>
                </c:pt>
                <c:pt idx="24">
                  <c:v>1995</c:v>
                </c:pt>
                <c:pt idx="25">
                  <c:v>1996</c:v>
                </c:pt>
                <c:pt idx="26">
                  <c:v>1997</c:v>
                </c:pt>
                <c:pt idx="27">
                  <c:v>1998</c:v>
                </c:pt>
                <c:pt idx="28">
                  <c:v>1999</c:v>
                </c:pt>
                <c:pt idx="29">
                  <c:v>2000</c:v>
                </c:pt>
                <c:pt idx="30">
                  <c:v>2001</c:v>
                </c:pt>
                <c:pt idx="31">
                  <c:v>2002</c:v>
                </c:pt>
                <c:pt idx="32">
                  <c:v>2003</c:v>
                </c:pt>
                <c:pt idx="33">
                  <c:v>2004</c:v>
                </c:pt>
                <c:pt idx="34">
                  <c:v>2005</c:v>
                </c:pt>
                <c:pt idx="35">
                  <c:v>2006</c:v>
                </c:pt>
                <c:pt idx="36">
                  <c:v>2007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</c:numCache>
            </c:numRef>
          </c:cat>
          <c:val>
            <c:numRef>
              <c:f>Foglio5!$Q$3:$Q$43</c:f>
              <c:numCache>
                <c:formatCode>0%</c:formatCode>
                <c:ptCount val="41"/>
                <c:pt idx="0">
                  <c:v>3.7665995114226976E-2</c:v>
                </c:pt>
                <c:pt idx="1">
                  <c:v>3.6071027524363933E-2</c:v>
                </c:pt>
                <c:pt idx="2">
                  <c:v>3.4435001102809587E-2</c:v>
                </c:pt>
                <c:pt idx="3">
                  <c:v>3.2887444539037698E-2</c:v>
                </c:pt>
                <c:pt idx="4">
                  <c:v>3.1793013567472973E-2</c:v>
                </c:pt>
                <c:pt idx="5">
                  <c:v>3.1132273443145279E-2</c:v>
                </c:pt>
                <c:pt idx="6">
                  <c:v>3.0546590956814341E-2</c:v>
                </c:pt>
                <c:pt idx="7">
                  <c:v>2.9902540547019754E-2</c:v>
                </c:pt>
                <c:pt idx="8">
                  <c:v>2.9220939376735762E-2</c:v>
                </c:pt>
                <c:pt idx="9">
                  <c:v>2.8781397209473158E-2</c:v>
                </c:pt>
                <c:pt idx="10">
                  <c:v>2.8883769006463427E-2</c:v>
                </c:pt>
                <c:pt idx="11">
                  <c:v>2.9512726104280233E-2</c:v>
                </c:pt>
                <c:pt idx="12">
                  <c:v>3.061791273343685E-2</c:v>
                </c:pt>
                <c:pt idx="13">
                  <c:v>3.1659681646407034E-2</c:v>
                </c:pt>
                <c:pt idx="14">
                  <c:v>3.2243964701665913E-2</c:v>
                </c:pt>
                <c:pt idx="15">
                  <c:v>3.2378704216929399E-2</c:v>
                </c:pt>
                <c:pt idx="16">
                  <c:v>3.2163147470153176E-2</c:v>
                </c:pt>
                <c:pt idx="17">
                  <c:v>3.1719215988505661E-2</c:v>
                </c:pt>
                <c:pt idx="18">
                  <c:v>3.1167136888328482E-2</c:v>
                </c:pt>
                <c:pt idx="19">
                  <c:v>3.0721012671056366E-2</c:v>
                </c:pt>
                <c:pt idx="20">
                  <c:v>3.0640548665119078E-2</c:v>
                </c:pt>
                <c:pt idx="21">
                  <c:v>3.1065916216759349E-2</c:v>
                </c:pt>
                <c:pt idx="22">
                  <c:v>3.1807480419442445E-2</c:v>
                </c:pt>
                <c:pt idx="23">
                  <c:v>3.2704243222931396E-2</c:v>
                </c:pt>
                <c:pt idx="24">
                  <c:v>3.3562365103010423E-2</c:v>
                </c:pt>
                <c:pt idx="25">
                  <c:v>3.4268340224406404E-2</c:v>
                </c:pt>
                <c:pt idx="26">
                  <c:v>3.462451376311608E-2</c:v>
                </c:pt>
                <c:pt idx="27">
                  <c:v>3.446462309426683E-2</c:v>
                </c:pt>
                <c:pt idx="28">
                  <c:v>3.372181271568124E-2</c:v>
                </c:pt>
                <c:pt idx="29">
                  <c:v>3.2420099218634035E-2</c:v>
                </c:pt>
                <c:pt idx="30">
                  <c:v>3.0728921990467402E-2</c:v>
                </c:pt>
                <c:pt idx="31">
                  <c:v>2.8907370268417696E-2</c:v>
                </c:pt>
                <c:pt idx="32">
                  <c:v>2.7015207966048099E-2</c:v>
                </c:pt>
                <c:pt idx="33">
                  <c:v>2.5004492022079633E-2</c:v>
                </c:pt>
                <c:pt idx="34">
                  <c:v>2.2806175700853852E-2</c:v>
                </c:pt>
                <c:pt idx="35">
                  <c:v>2.0458494193721578E-2</c:v>
                </c:pt>
                <c:pt idx="36">
                  <c:v>1.8077052367371105E-2</c:v>
                </c:pt>
                <c:pt idx="37">
                  <c:v>1.5840210686772913E-2</c:v>
                </c:pt>
                <c:pt idx="38">
                  <c:v>1.3959642514859556E-2</c:v>
                </c:pt>
                <c:pt idx="39">
                  <c:v>1.2532473627635135E-2</c:v>
                </c:pt>
                <c:pt idx="40">
                  <c:v>1.1271050618534123E-2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3195-4851-A43E-7C8B82B42E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4031872"/>
        <c:axId val="133018112"/>
      </c:lineChart>
      <c:catAx>
        <c:axId val="134031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33018112"/>
        <c:crosses val="autoZero"/>
        <c:auto val="1"/>
        <c:lblAlgn val="ctr"/>
        <c:lblOffset val="100"/>
        <c:noMultiLvlLbl val="0"/>
      </c:catAx>
      <c:valAx>
        <c:axId val="133018112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13403187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2224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AF882-3615-CC40-AABB-F107669C1F0B}" type="datetimeFigureOut">
              <a:rPr lang="it-IT" smtClean="0"/>
              <a:pPr/>
              <a:t>25/11/2022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2224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73650-BE25-7242-AC9E-C76181C8761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556590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2224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88A5F-DB3E-214A-9E95-2A8E24980C5C}" type="datetimeFigureOut">
              <a:rPr lang="it-IT" smtClean="0"/>
              <a:pPr/>
              <a:t>25/11/2022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09588"/>
            <a:ext cx="3398837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267" y="3228896"/>
            <a:ext cx="789813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2224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9AFFB-A531-2245-8930-D012CEB0EB8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16798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25/11/2022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98E2029E-4D77-374B-99B9-8F7400CAF970}" type="datetime1">
              <a:rPr lang="it-IT" smtClean="0"/>
              <a:pPr/>
              <a:t>25/11/2022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FF47CD3-70AF-D149-AC5D-DFD802178410}" type="datetime1">
              <a:rPr lang="it-IT" smtClean="0"/>
              <a:pPr/>
              <a:t>25/11/2022</a:t>
            </a:fld>
            <a:endParaRPr lang="it-IT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A4B3F369-3775-6B49-950F-429C20F585EB}" type="datetime1">
              <a:rPr lang="it-IT" smtClean="0"/>
              <a:pPr/>
              <a:t>25/11/2022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25/11/2022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D2F33633-BF34-1E4A-B798-B62B808660BD}" type="datetime1">
              <a:rPr lang="it-IT" smtClean="0"/>
              <a:pPr/>
              <a:t>25/11/2022</a:t>
            </a:fld>
            <a:endParaRPr lang="it-IT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F008CD7-C430-C641-89A0-AAA5EC89DCB6}" type="datetime1">
              <a:rPr lang="it-IT" smtClean="0"/>
              <a:pPr/>
              <a:t>25/11/2022</a:t>
            </a:fld>
            <a:endParaRPr lang="it-IT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0D8D2961-7752-8147-9F32-6FFB67B11C2A}" type="datetime1">
              <a:rPr lang="it-IT" smtClean="0"/>
              <a:pPr/>
              <a:t>25/11/2022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dirty="0" smtClean="0"/>
              <a:t>TITOLO PRESENTAZIONE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28DD5883-3593-A747-89B4-77730AAAD6BC}" type="datetime1">
              <a:rPr lang="it-IT" smtClean="0"/>
              <a:pPr/>
              <a:t>25/11/2022</a:t>
            </a:fld>
            <a:endParaRPr lang="it-IT" dirty="0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1F2E32B-AFB4-7448-A9E4-F7446110BAB7}" type="datetime1">
              <a:rPr lang="it-IT" smtClean="0"/>
              <a:pPr/>
              <a:t>25/11/2022</a:t>
            </a:fld>
            <a:endParaRPr lang="it-IT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62DFF53-BA88-8842-A3B1-977899737ADB}" type="datetime1">
              <a:rPr lang="it-IT" smtClean="0"/>
              <a:pPr/>
              <a:t>25/11/2022</a:t>
            </a:fld>
            <a:endParaRPr lang="it-IT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25/11/2022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La crescita economica vincolata dagli investimenti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Il modello keynesiano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2E01B072-B782-4A24-8048-C215A0EC53E1}" type="slidenum">
              <a:rPr lang="it-IT" smtClean="0"/>
              <a:pPr>
                <a:defRPr/>
              </a:pPr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8805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tasso di utilizzazione nel 2010</a:t>
            </a:r>
            <a:endParaRPr lang="it-IT" dirty="0"/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</p:nvPr>
        </p:nvGraphicFramePr>
        <p:xfrm>
          <a:off x="956440" y="1839805"/>
          <a:ext cx="6831726" cy="823478"/>
        </p:xfrm>
        <a:graphic>
          <a:graphicData uri="http://schemas.openxmlformats.org/drawingml/2006/table">
            <a:tbl>
              <a:tblPr/>
              <a:tblGrid>
                <a:gridCol w="6677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77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68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9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9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29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50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8559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09409">
                <a:tc>
                  <a:txBody>
                    <a:bodyPr/>
                    <a:lstStyle/>
                    <a:p>
                      <a:pPr indent="18034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it-IT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50">
                          <a:latin typeface="Verdana"/>
                          <a:ea typeface="Times New Roman"/>
                          <a:cs typeface="Arial"/>
                        </a:rPr>
                        <a:t>France</a:t>
                      </a:r>
                      <a:endParaRPr lang="it-IT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50" u="sng">
                          <a:latin typeface="Verdana"/>
                          <a:ea typeface="Times New Roman"/>
                          <a:cs typeface="Arial"/>
                        </a:rPr>
                        <a:t>Germany</a:t>
                      </a:r>
                      <a:endParaRPr lang="it-IT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50">
                          <a:latin typeface="Verdana"/>
                          <a:ea typeface="Times New Roman"/>
                          <a:cs typeface="Arial"/>
                        </a:rPr>
                        <a:t>Italy</a:t>
                      </a:r>
                      <a:endParaRPr lang="it-IT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50">
                          <a:latin typeface="Verdana"/>
                          <a:ea typeface="Times New Roman"/>
                          <a:cs typeface="Arial"/>
                        </a:rPr>
                        <a:t>Japan</a:t>
                      </a:r>
                      <a:endParaRPr lang="it-IT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50">
                          <a:latin typeface="Verdana"/>
                          <a:ea typeface="Times New Roman"/>
                          <a:cs typeface="Arial"/>
                        </a:rPr>
                        <a:t>Spain</a:t>
                      </a:r>
                      <a:endParaRPr lang="it-IT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50">
                          <a:latin typeface="Verdana"/>
                          <a:ea typeface="Times New Roman"/>
                          <a:cs typeface="Arial"/>
                        </a:rPr>
                        <a:t>United Kingdom</a:t>
                      </a:r>
                      <a:endParaRPr lang="it-IT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050">
                          <a:latin typeface="Verdana"/>
                          <a:ea typeface="Times New Roman"/>
                          <a:cs typeface="Arial"/>
                        </a:rPr>
                        <a:t>United States</a:t>
                      </a:r>
                      <a:endParaRPr lang="it-IT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418"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Times New Roman"/>
                          <a:cs typeface="Times New Roman"/>
                        </a:rPr>
                        <a:t>2010</a:t>
                      </a:r>
                      <a:endParaRPr lang="it-IT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Times New Roman"/>
                          <a:cs typeface="Times New Roman"/>
                        </a:rPr>
                        <a:t>96.33%</a:t>
                      </a:r>
                      <a:endParaRPr lang="it-IT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Times New Roman"/>
                          <a:cs typeface="Times New Roman"/>
                        </a:rPr>
                        <a:t>97.13%</a:t>
                      </a:r>
                      <a:endParaRPr lang="it-IT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Times New Roman"/>
                          <a:cs typeface="Times New Roman"/>
                        </a:rPr>
                        <a:t>95.14%</a:t>
                      </a:r>
                      <a:endParaRPr lang="it-IT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Times New Roman"/>
                          <a:cs typeface="Times New Roman"/>
                        </a:rPr>
                        <a:t>97.89%</a:t>
                      </a:r>
                      <a:endParaRPr lang="it-IT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Times New Roman"/>
                          <a:cs typeface="Times New Roman"/>
                        </a:rPr>
                        <a:t>94.02%</a:t>
                      </a:r>
                      <a:endParaRPr lang="it-IT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200">
                          <a:latin typeface="Arial"/>
                          <a:ea typeface="Times New Roman"/>
                          <a:cs typeface="Times New Roman"/>
                        </a:rPr>
                        <a:t>93.75%</a:t>
                      </a:r>
                      <a:endParaRPr lang="it-IT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>
                          <a:latin typeface="Arial"/>
                          <a:ea typeface="Times New Roman"/>
                          <a:cs typeface="Times New Roman"/>
                        </a:rPr>
                        <a:t>96.10%</a:t>
                      </a:r>
                      <a:endParaRPr lang="it-IT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10</a:t>
            </a:fld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935421" y="2942897"/>
            <a:ext cx="715754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sz="2800" dirty="0" smtClean="0"/>
              <a:t>In un periodo di crisi il tasso di utilizzazione della capacità produttiva diminuisce per tutti i paesi</a:t>
            </a:r>
          </a:p>
          <a:p>
            <a:pPr algn="l"/>
            <a:r>
              <a:rPr lang="it-IT" sz="2800" dirty="0" smtClean="0"/>
              <a:t>I paesi che hanno meno capacità produttiva inutilizzata sono stati il Giappone e la Germania</a:t>
            </a:r>
          </a:p>
          <a:p>
            <a:pPr algn="l"/>
            <a:r>
              <a:rPr lang="it-IT" sz="2800" dirty="0" smtClean="0"/>
              <a:t>Il paese con meno capacità produttiva utilizzata è stato il Regno Unito.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55259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24513"/>
            <a:ext cx="8229600" cy="557946"/>
          </a:xfrm>
        </p:spPr>
        <p:txBody>
          <a:bodyPr>
            <a:noAutofit/>
          </a:bodyPr>
          <a:lstStyle/>
          <a:p>
            <a:r>
              <a:rPr lang="it-IT" sz="3200" dirty="0" smtClean="0"/>
              <a:t>Curva crescita-distribuzione e capacità produttiva</a:t>
            </a:r>
            <a:endParaRPr lang="it-IT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830387"/>
                <a:ext cx="8229600" cy="4525963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it-IT" sz="2800" dirty="0" smtClean="0"/>
                  <a:t>In generale la produttività del capitale diminuisce quando c’è capacita produttiva non utilizzata. Infatti il capitale investito K resta lo stesso, ma diminuisce il prodotto X: </a:t>
                </a:r>
                <a:r>
                  <a:rPr lang="it-IT" dirty="0"/>
                  <a:t> </a:t>
                </a:r>
                <a14:m>
                  <m:oMath xmlns:m="http://schemas.openxmlformats.org/officeDocument/2006/math">
                    <m:r>
                      <a:rPr lang="it-IT" i="1">
                        <a:latin typeface="Cambria Math" panose="02040503050406030204" pitchFamily="18" charset="0"/>
                      </a:rPr>
                      <m:t>𝑢</m:t>
                    </m:r>
                    <m:r>
                      <a:rPr lang="it-IT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</m:t>
                    </m:r>
                    <m:r>
                      <a:rPr lang="it-IT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>
                            <a:latin typeface="Cambria Math" panose="02040503050406030204" pitchFamily="18" charset="0"/>
                          </a:rPr>
                          <m:t>𝑢𝑋</m:t>
                        </m:r>
                      </m:num>
                      <m:den>
                        <m:r>
                          <a:rPr lang="it-IT" i="1">
                            <a:latin typeface="Cambria Math" panose="02040503050406030204" pitchFamily="18" charset="0"/>
                          </a:rPr>
                          <m:t>𝐾</m:t>
                        </m:r>
                      </m:den>
                    </m:f>
                  </m:oMath>
                </a14:m>
                <a:r>
                  <a:rPr lang="it-IT" sz="2800" dirty="0" smtClean="0"/>
                  <a:t> </a:t>
                </a:r>
              </a:p>
              <a:p>
                <a:r>
                  <a:rPr lang="it-IT" sz="2800" dirty="0" smtClean="0"/>
                  <a:t>La produttività del lavoro rimane costante (il prodotto diminuisce proporzionalmente all’occupazione) </a:t>
                </a:r>
                <a14:m>
                  <m:oMath xmlns:m="http://schemas.openxmlformats.org/officeDocument/2006/math">
                    <m:r>
                      <a:rPr lang="it-IT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it-IT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>
                            <a:latin typeface="Cambria Math" panose="02040503050406030204" pitchFamily="18" charset="0"/>
                          </a:rPr>
                          <m:t>𝑢𝑋</m:t>
                        </m:r>
                      </m:num>
                      <m:den>
                        <m:r>
                          <a:rPr lang="it-IT" i="1">
                            <a:latin typeface="Cambria Math" panose="02040503050406030204" pitchFamily="18" charset="0"/>
                          </a:rPr>
                          <m:t>𝑢𝑁</m:t>
                        </m:r>
                      </m:den>
                    </m:f>
                  </m:oMath>
                </a14:m>
                <a:r>
                  <a:rPr lang="it-IT" dirty="0"/>
                  <a:t>.</a:t>
                </a:r>
                <a:endParaRPr lang="it-IT" sz="2800" dirty="0" smtClean="0"/>
              </a:p>
              <a:p>
                <a:r>
                  <a:rPr lang="it-IT" sz="2800" dirty="0" smtClean="0">
                    <a:sym typeface="Symbol"/>
                  </a:rPr>
                  <a:t>: produttività del capitale con piena capacità produttiva</a:t>
                </a:r>
              </a:p>
              <a:p>
                <a:r>
                  <a:rPr lang="it-IT" sz="2800" i="1" dirty="0" smtClean="0">
                    <a:sym typeface="Symbol"/>
                  </a:rPr>
                  <a:t>u</a:t>
                </a:r>
                <a:r>
                  <a:rPr lang="it-IT" sz="2800" dirty="0" smtClean="0">
                    <a:sym typeface="Symbol"/>
                  </a:rPr>
                  <a:t> produttività del lavoro e del capitale con il tasso </a:t>
                </a:r>
                <a:r>
                  <a:rPr lang="it-IT" sz="2800" i="1" dirty="0" smtClean="0">
                    <a:sym typeface="Symbol"/>
                  </a:rPr>
                  <a:t>u</a:t>
                </a:r>
                <a:r>
                  <a:rPr lang="it-IT" sz="2800" dirty="0" smtClean="0">
                    <a:sym typeface="Symbol"/>
                  </a:rPr>
                  <a:t> di utilizzazione capacità produttiva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sz="2800" i="1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bPr>
                      <m:e>
                        <m:r>
                          <a:rPr lang="it-IT" sz="2800" b="0" i="1" smtClean="0">
                            <a:latin typeface="Cambria Math" panose="02040503050406030204" pitchFamily="18" charset="0"/>
                            <a:sym typeface="Symbol"/>
                          </a:rPr>
                          <m:t>𝑘</m:t>
                        </m:r>
                      </m:e>
                      <m:sub>
                        <m:r>
                          <a:rPr lang="it-IT" sz="2800" b="0" i="1" smtClean="0">
                            <a:latin typeface="Cambria Math" panose="02040503050406030204" pitchFamily="18" charset="0"/>
                            <a:sym typeface="Symbol"/>
                          </a:rPr>
                          <m:t>𝑢</m:t>
                        </m:r>
                      </m:sub>
                    </m:sSub>
                    <m:r>
                      <a:rPr lang="it-IT" sz="2800" b="0" i="1" smtClean="0">
                        <a:latin typeface="Cambria Math" panose="02040503050406030204" pitchFamily="18" charset="0"/>
                        <a:sym typeface="Symbol"/>
                      </a:rPr>
                      <m:t>=</m:t>
                    </m:r>
                    <m:f>
                      <m:fPr>
                        <m:ctrlPr>
                          <a:rPr lang="it-IT" sz="2800" b="0" i="1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it-IT" sz="2800" b="0" i="1" smtClean="0">
                            <a:latin typeface="Cambria Math" panose="02040503050406030204" pitchFamily="18" charset="0"/>
                            <a:sym typeface="Symbol"/>
                          </a:rPr>
                          <m:t>𝐾</m:t>
                        </m:r>
                      </m:num>
                      <m:den>
                        <m:r>
                          <a:rPr lang="it-IT" sz="2800" b="0" i="1" smtClean="0">
                            <a:latin typeface="Cambria Math" panose="02040503050406030204" pitchFamily="18" charset="0"/>
                            <a:sym typeface="Symbol"/>
                          </a:rPr>
                          <m:t>𝑢𝑁</m:t>
                        </m:r>
                      </m:den>
                    </m:f>
                    <m:r>
                      <a:rPr lang="it-IT" sz="2800" b="0" i="1" smtClean="0">
                        <a:latin typeface="Cambria Math" panose="02040503050406030204" pitchFamily="18" charset="0"/>
                        <a:sym typeface="Symbol"/>
                      </a:rPr>
                      <m:t>=</m:t>
                    </m:r>
                    <m:f>
                      <m:fPr>
                        <m:ctrlPr>
                          <a:rPr lang="it-IT" sz="2800" b="0" i="1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it-IT" sz="2800" b="0" i="1" smtClean="0">
                            <a:latin typeface="Cambria Math" panose="02040503050406030204" pitchFamily="18" charset="0"/>
                            <a:sym typeface="Symbol"/>
                          </a:rPr>
                          <m:t>1</m:t>
                        </m:r>
                      </m:num>
                      <m:den>
                        <m:r>
                          <a:rPr lang="it-IT" sz="2800" b="0" i="1" smtClean="0">
                            <a:latin typeface="Cambria Math" panose="02040503050406030204" pitchFamily="18" charset="0"/>
                            <a:sym typeface="Symbol"/>
                          </a:rPr>
                          <m:t>𝑢</m:t>
                        </m:r>
                      </m:den>
                    </m:f>
                    <m:r>
                      <a:rPr lang="it-IT" sz="2800" b="0" i="1" smtClean="0">
                        <a:latin typeface="Cambria Math" panose="02040503050406030204" pitchFamily="18" charset="0"/>
                        <a:sym typeface="Symbol"/>
                      </a:rPr>
                      <m:t>𝑘</m:t>
                    </m:r>
                  </m:oMath>
                </a14:m>
                <a:r>
                  <a:rPr lang="it-IT" sz="2800" dirty="0" smtClean="0">
                    <a:sym typeface="Symbol"/>
                  </a:rPr>
                  <a:t>				(9.4) </a:t>
                </a:r>
              </a:p>
              <a:p>
                <a:r>
                  <a:rPr lang="it-IT" sz="2800" dirty="0" smtClean="0">
                    <a:sym typeface="Symbol"/>
                  </a:rPr>
                  <a:t>Intensità di capitale con tasso </a:t>
                </a:r>
                <a:r>
                  <a:rPr lang="it-IT" sz="2800" i="1" dirty="0" smtClean="0">
                    <a:sym typeface="Symbol"/>
                  </a:rPr>
                  <a:t>u</a:t>
                </a:r>
                <a:r>
                  <a:rPr lang="it-IT" sz="2800" dirty="0" smtClean="0">
                    <a:sym typeface="Symbol"/>
                  </a:rPr>
                  <a:t> di utilizzazione della capacità produttiva.</a:t>
                </a:r>
              </a:p>
              <a:p>
                <a:endParaRPr lang="it-IT" sz="2800" dirty="0" smtClean="0">
                  <a:sym typeface="Symbol"/>
                </a:endParaRPr>
              </a:p>
            </p:txBody>
          </p:sp>
        </mc:Choice>
        <mc:Fallback xmlns=""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830387"/>
                <a:ext cx="8229600" cy="4525963"/>
              </a:xfrm>
              <a:blipFill>
                <a:blip r:embed="rId2"/>
                <a:stretch>
                  <a:fillRect l="-963" t="-2557" r="-1852" b="-269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690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chiusura del modello</a:t>
            </a:r>
            <a:endParaRPr lang="it-I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>
              <a:xfrm>
                <a:off x="747215" y="1610008"/>
                <a:ext cx="8037275" cy="2116047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it-IT" sz="2400" dirty="0" smtClean="0"/>
                  <a:t>Quota dei salari convenzionali; i lavoratori sono pagati in moneta </a:t>
                </a:r>
                <a:r>
                  <a:rPr lang="it-IT" sz="2400" dirty="0" smtClean="0">
                    <a:sym typeface="Symbol"/>
                  </a:rPr>
                  <a:t> i prezzi si adeguano  quota dei salari data</a:t>
                </a:r>
              </a:p>
              <a:p>
                <a:r>
                  <a:rPr lang="it-IT" sz="2400" i="1" dirty="0" smtClean="0"/>
                  <a:t>w=</a:t>
                </a:r>
                <a:r>
                  <a:rPr lang="it-IT" sz="2400" dirty="0" smtClean="0"/>
                  <a:t>(1-</a:t>
                </a:r>
                <a:r>
                  <a:rPr lang="it-IT" sz="2400" spc="-1600" dirty="0" smtClean="0"/>
                  <a:t>¯</a:t>
                </a:r>
                <a:r>
                  <a:rPr lang="it-IT" sz="2400" dirty="0" smtClean="0">
                    <a:sym typeface="Symbol"/>
                  </a:rPr>
                  <a:t></a:t>
                </a:r>
                <a:r>
                  <a:rPr lang="it-IT" sz="2400" dirty="0" smtClean="0"/>
                  <a:t>)</a:t>
                </a:r>
                <a:r>
                  <a:rPr lang="it-IT" sz="2400" i="1" dirty="0" smtClean="0"/>
                  <a:t>x  </a:t>
                </a:r>
                <a:r>
                  <a:rPr lang="it-IT" sz="2400" dirty="0" smtClean="0"/>
                  <a:t>						(9.5)</a:t>
                </a:r>
              </a:p>
              <a:p>
                <a:r>
                  <a:rPr lang="it-IT" sz="2400" dirty="0" smtClean="0"/>
                  <a:t>Pendenza curva crescita-distribuzione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it-IT" i="1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  <m:r>
                      <a:rPr lang="it-IT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>
                            <a:latin typeface="Cambria Math" panose="02040503050406030204" pitchFamily="18" charset="0"/>
                          </a:rPr>
                          <m:t>𝐾</m:t>
                        </m:r>
                      </m:num>
                      <m:den>
                        <m:r>
                          <a:rPr lang="it-IT" i="1">
                            <a:latin typeface="Cambria Math" panose="02040503050406030204" pitchFamily="18" charset="0"/>
                          </a:rPr>
                          <m:t>𝑢𝑁</m:t>
                        </m:r>
                      </m:den>
                    </m:f>
                    <m:r>
                      <a:rPr lang="it-IT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it-IT" i="1">
                            <a:latin typeface="Cambria Math" panose="02040503050406030204" pitchFamily="18" charset="0"/>
                          </a:rPr>
                          <m:t>𝑢</m:t>
                        </m:r>
                      </m:den>
                    </m:f>
                    <m:r>
                      <a:rPr lang="it-IT" i="1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it-IT" sz="2400" dirty="0" smtClean="0">
                    <a:sym typeface="Symbol"/>
                  </a:rPr>
                  <a:t> Relazione tra salari e saggio di profitto</a:t>
                </a:r>
              </a:p>
              <a:p>
                <a:endParaRPr lang="it-IT" sz="2400" dirty="0"/>
              </a:p>
            </p:txBody>
          </p:sp>
        </mc:Choice>
        <mc:Fallback xmlns=""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47215" y="1610008"/>
                <a:ext cx="8037275" cy="2116047"/>
              </a:xfrm>
              <a:blipFill>
                <a:blip r:embed="rId2"/>
                <a:stretch>
                  <a:fillRect l="-910" t="-3458" b="-4611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12</a:t>
            </a:fld>
            <a:endParaRPr lang="it-IT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1150938" y="4552957"/>
            <a:ext cx="74516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dirty="0" smtClean="0"/>
              <a:t>Relazione tra consumo sociale per lavoratore e tasso di accumulazione</a:t>
            </a:r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5095046" y="4077426"/>
            <a:ext cx="15558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(9.6)</a:t>
            </a:r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5095046" y="5453677"/>
            <a:ext cx="15558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(9.7)</a:t>
            </a:r>
            <a:endParaRPr lang="it-I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sellaDiTesto 6"/>
              <p:cNvSpPr txBox="1"/>
              <p:nvPr/>
            </p:nvSpPr>
            <p:spPr>
              <a:xfrm>
                <a:off x="1258253" y="3867714"/>
                <a:ext cx="2697918" cy="6223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𝑟</m:t>
                      </m:r>
                      <m:sSub>
                        <m:sSubPr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sub>
                      </m:sSub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num>
                            <m:den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  <m:r>
                                <a:rPr lang="it-IT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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7" name="CasellaDiTes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8253" y="3867714"/>
                <a:ext cx="2697918" cy="62235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asellaDiTesto 7"/>
              <p:cNvSpPr txBox="1"/>
              <p:nvPr/>
            </p:nvSpPr>
            <p:spPr>
              <a:xfrm>
                <a:off x="1307432" y="5200659"/>
                <a:ext cx="2799869" cy="6223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sub>
                      </m:sSub>
                      <m:sSub>
                        <m:sSubPr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sub>
                      </m:sSub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it-IT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e>
                                <m:sub>
                                  <m:r>
                                    <a:rPr lang="it-IT" b="0" i="1" smtClean="0">
                                      <a:latin typeface="Cambria Math" panose="02040503050406030204" pitchFamily="18" charset="0"/>
                                    </a:rPr>
                                    <m:t>𝐾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it-IT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  <m:r>
                                <a:rPr lang="it-IT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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8" name="CasellaDiTesto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7432" y="5200659"/>
                <a:ext cx="2799869" cy="62235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8899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curva crescita-distribuzione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03495" y="4541814"/>
            <a:ext cx="7772400" cy="1528549"/>
          </a:xfrm>
        </p:spPr>
        <p:txBody>
          <a:bodyPr>
            <a:normAutofit lnSpcReduction="10000"/>
          </a:bodyPr>
          <a:lstStyle/>
          <a:p>
            <a:r>
              <a:rPr lang="it-IT" sz="2400" dirty="0" smtClean="0"/>
              <a:t>La curva si sposta verso il basso con </a:t>
            </a:r>
            <a:r>
              <a:rPr lang="it-IT" sz="2400" dirty="0" err="1" smtClean="0"/>
              <a:t>intercette</a:t>
            </a:r>
            <a:r>
              <a:rPr lang="it-IT" sz="2400" dirty="0" smtClean="0"/>
              <a:t> </a:t>
            </a:r>
            <a:r>
              <a:rPr lang="it-IT" sz="2400" i="1" dirty="0" smtClean="0"/>
              <a:t>x </a:t>
            </a:r>
            <a:r>
              <a:rPr lang="it-IT" sz="2400" dirty="0" smtClean="0"/>
              <a:t>e </a:t>
            </a:r>
            <a:r>
              <a:rPr lang="it-IT" sz="2400" i="1" dirty="0" smtClean="0"/>
              <a:t>u</a:t>
            </a:r>
            <a:r>
              <a:rPr lang="it-IT" sz="2400" dirty="0" smtClean="0">
                <a:sym typeface="Symbol"/>
              </a:rPr>
              <a:t></a:t>
            </a:r>
          </a:p>
          <a:p>
            <a:r>
              <a:rPr lang="it-IT" sz="2400" dirty="0" smtClean="0">
                <a:sym typeface="Symbol"/>
              </a:rPr>
              <a:t>Quando aumenta l’utilizzazione della capacità produttiva si può avere un più alto </a:t>
            </a:r>
            <a:r>
              <a:rPr lang="it-IT" sz="2400" i="1" dirty="0" smtClean="0">
                <a:sym typeface="Symbol"/>
              </a:rPr>
              <a:t>w </a:t>
            </a:r>
            <a:r>
              <a:rPr lang="it-IT" sz="2400" dirty="0" smtClean="0">
                <a:sym typeface="Symbol"/>
              </a:rPr>
              <a:t>a parità di </a:t>
            </a:r>
            <a:r>
              <a:rPr lang="it-IT" sz="2400" i="1" dirty="0">
                <a:sym typeface="Symbol"/>
              </a:rPr>
              <a:t>r</a:t>
            </a:r>
            <a:r>
              <a:rPr lang="it-IT" sz="2400" i="1" dirty="0" smtClean="0">
                <a:sym typeface="Symbol"/>
              </a:rPr>
              <a:t> </a:t>
            </a:r>
            <a:r>
              <a:rPr lang="it-IT" sz="2400" dirty="0" smtClean="0">
                <a:sym typeface="Symbol"/>
              </a:rPr>
              <a:t>e un più alto </a:t>
            </a:r>
            <a:r>
              <a:rPr lang="it-IT" sz="2400" i="1" dirty="0">
                <a:sym typeface="Symbol"/>
              </a:rPr>
              <a:t>r</a:t>
            </a:r>
            <a:r>
              <a:rPr lang="it-IT" sz="2400" dirty="0" smtClean="0">
                <a:sym typeface="Symbol"/>
              </a:rPr>
              <a:t> a parità di </a:t>
            </a:r>
            <a:r>
              <a:rPr lang="it-IT" sz="2400" i="1" dirty="0" smtClean="0">
                <a:sym typeface="Symbol"/>
              </a:rPr>
              <a:t>w</a:t>
            </a:r>
            <a:r>
              <a:rPr lang="it-IT" sz="2400" dirty="0" smtClean="0">
                <a:sym typeface="Symbol"/>
              </a:rPr>
              <a:t>.</a:t>
            </a:r>
            <a:r>
              <a:rPr lang="it-IT" sz="2400" i="1" dirty="0" smtClean="0">
                <a:sym typeface="Symbol"/>
              </a:rPr>
              <a:t> 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13</a:t>
            </a:fld>
            <a:endParaRPr lang="it-IT"/>
          </a:p>
        </p:txBody>
      </p:sp>
      <p:sp>
        <p:nvSpPr>
          <p:cNvPr id="3995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26" name="Area di disegno 4"/>
          <p:cNvGrpSpPr/>
          <p:nvPr/>
        </p:nvGrpSpPr>
        <p:grpSpPr>
          <a:xfrm>
            <a:off x="1502228" y="1278241"/>
            <a:ext cx="6509658" cy="3175252"/>
            <a:chOff x="-122169" y="0"/>
            <a:chExt cx="6242299" cy="2984500"/>
          </a:xfrm>
        </p:grpSpPr>
        <p:sp>
          <p:nvSpPr>
            <p:cNvPr id="27" name="Rettangolo 26"/>
            <p:cNvSpPr/>
            <p:nvPr/>
          </p:nvSpPr>
          <p:spPr>
            <a:xfrm>
              <a:off x="0" y="0"/>
              <a:ext cx="6120130" cy="2984500"/>
            </a:xfrm>
            <a:prstGeom prst="rect">
              <a:avLst/>
            </a:prstGeom>
            <a:noFill/>
          </p:spPr>
        </p:sp>
        <p:cxnSp>
          <p:nvCxnSpPr>
            <p:cNvPr id="28" name="AutoShape 5"/>
            <p:cNvCxnSpPr>
              <a:cxnSpLocks noChangeShapeType="1"/>
            </p:cNvCxnSpPr>
            <p:nvPr/>
          </p:nvCxnSpPr>
          <p:spPr bwMode="auto">
            <a:xfrm flipV="1">
              <a:off x="642620" y="241300"/>
              <a:ext cx="0" cy="2200275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" name="AutoShape 6"/>
            <p:cNvCxnSpPr>
              <a:cxnSpLocks noChangeShapeType="1"/>
            </p:cNvCxnSpPr>
            <p:nvPr/>
          </p:nvCxnSpPr>
          <p:spPr bwMode="auto">
            <a:xfrm>
              <a:off x="642620" y="2441575"/>
              <a:ext cx="3981450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AutoShape 7"/>
            <p:cNvCxnSpPr>
              <a:cxnSpLocks noChangeShapeType="1"/>
            </p:cNvCxnSpPr>
            <p:nvPr/>
          </p:nvCxnSpPr>
          <p:spPr bwMode="auto">
            <a:xfrm>
              <a:off x="642620" y="689610"/>
              <a:ext cx="3639185" cy="1751965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" name="AutoShape 8"/>
            <p:cNvCxnSpPr>
              <a:cxnSpLocks noChangeShapeType="1"/>
            </p:cNvCxnSpPr>
            <p:nvPr/>
          </p:nvCxnSpPr>
          <p:spPr bwMode="auto">
            <a:xfrm>
              <a:off x="642620" y="689610"/>
              <a:ext cx="2447925" cy="1751965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" name="Text Box 9"/>
            <p:cNvSpPr txBox="1">
              <a:spLocks noChangeArrowheads="1"/>
            </p:cNvSpPr>
            <p:nvPr/>
          </p:nvSpPr>
          <p:spPr bwMode="auto">
            <a:xfrm>
              <a:off x="-122169" y="117475"/>
              <a:ext cx="1364864" cy="466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bg1">
                      <a:lumMod val="100000"/>
                      <a:lumOff val="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6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w, c</a:t>
              </a:r>
              <a:endParaRPr lang="it-IT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3" name="Text Box 10"/>
            <p:cNvSpPr txBox="1">
              <a:spLocks noChangeArrowheads="1"/>
            </p:cNvSpPr>
            <p:nvPr/>
          </p:nvSpPr>
          <p:spPr bwMode="auto">
            <a:xfrm>
              <a:off x="-122169" y="517525"/>
              <a:ext cx="1096010" cy="466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bg1">
                      <a:lumMod val="100000"/>
                      <a:lumOff val="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6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it-IT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4" name="Text Box 12"/>
            <p:cNvSpPr txBox="1">
              <a:spLocks noChangeArrowheads="1"/>
            </p:cNvSpPr>
            <p:nvPr/>
          </p:nvSpPr>
          <p:spPr bwMode="auto">
            <a:xfrm>
              <a:off x="2726055" y="2508250"/>
              <a:ext cx="1096010" cy="466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bg1">
                      <a:lumMod val="100000"/>
                      <a:lumOff val="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6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u</a:t>
              </a:r>
              <a:r>
                <a:rPr lang="it-IT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sym typeface="Symbol" panose="05050102010706020507" pitchFamily="18" charset="2"/>
                </a:rPr>
                <a:t></a:t>
              </a:r>
              <a:endParaRPr lang="it-IT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5" name="Text Box 13"/>
            <p:cNvSpPr txBox="1">
              <a:spLocks noChangeArrowheads="1"/>
            </p:cNvSpPr>
            <p:nvPr/>
          </p:nvSpPr>
          <p:spPr bwMode="auto">
            <a:xfrm>
              <a:off x="3945890" y="2508250"/>
              <a:ext cx="1096010" cy="466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bg1">
                      <a:lumMod val="100000"/>
                      <a:lumOff val="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sym typeface="Symbol" panose="05050102010706020507" pitchFamily="18" charset="2"/>
                </a:rPr>
                <a:t></a:t>
              </a:r>
              <a:endParaRPr lang="it-IT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6" name="Text Box 14"/>
            <p:cNvSpPr txBox="1">
              <a:spLocks noChangeArrowheads="1"/>
            </p:cNvSpPr>
            <p:nvPr/>
          </p:nvSpPr>
          <p:spPr bwMode="auto">
            <a:xfrm>
              <a:off x="4624070" y="2487079"/>
              <a:ext cx="1096010" cy="466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bg1">
                      <a:lumMod val="100000"/>
                      <a:lumOff val="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r, </a:t>
              </a:r>
              <a:r>
                <a:rPr lang="it-IT" i="1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g</a:t>
              </a:r>
              <a:r>
                <a:rPr lang="it-IT" i="1" baseline="-250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K</a:t>
              </a:r>
              <a:endParaRPr lang="it-IT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37" name="Line 15"/>
            <p:cNvCxnSpPr/>
            <p:nvPr/>
          </p:nvCxnSpPr>
          <p:spPr bwMode="auto">
            <a:xfrm>
              <a:off x="642620" y="1619250"/>
              <a:ext cx="1933575" cy="6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8" name="Line 16"/>
            <p:cNvCxnSpPr/>
            <p:nvPr/>
          </p:nvCxnSpPr>
          <p:spPr bwMode="auto">
            <a:xfrm>
              <a:off x="1922780" y="1308100"/>
              <a:ext cx="0" cy="1168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Line 17"/>
            <p:cNvCxnSpPr/>
            <p:nvPr/>
          </p:nvCxnSpPr>
          <p:spPr bwMode="auto">
            <a:xfrm>
              <a:off x="2576195" y="1619250"/>
              <a:ext cx="635" cy="8223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Line 18"/>
            <p:cNvCxnSpPr/>
            <p:nvPr/>
          </p:nvCxnSpPr>
          <p:spPr bwMode="auto">
            <a:xfrm flipH="1">
              <a:off x="642620" y="1308100"/>
              <a:ext cx="12801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1" name="Text Box 19"/>
            <p:cNvSpPr txBox="1">
              <a:spLocks noChangeArrowheads="1"/>
            </p:cNvSpPr>
            <p:nvPr/>
          </p:nvSpPr>
          <p:spPr bwMode="auto">
            <a:xfrm>
              <a:off x="-122169" y="1175385"/>
              <a:ext cx="1096010" cy="466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bg1">
                      <a:lumMod val="100000"/>
                      <a:lumOff val="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6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w’</a:t>
              </a:r>
              <a:endParaRPr lang="it-IT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2" name="Text Box 20"/>
            <p:cNvSpPr txBox="1">
              <a:spLocks noChangeArrowheads="1"/>
            </p:cNvSpPr>
            <p:nvPr/>
          </p:nvSpPr>
          <p:spPr bwMode="auto">
            <a:xfrm>
              <a:off x="-122169" y="1543050"/>
              <a:ext cx="1096010" cy="466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bg1">
                      <a:lumMod val="100000"/>
                      <a:lumOff val="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6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w</a:t>
              </a:r>
              <a:endParaRPr lang="it-IT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3" name="Text Box 21"/>
            <p:cNvSpPr txBox="1">
              <a:spLocks noChangeArrowheads="1"/>
            </p:cNvSpPr>
            <p:nvPr/>
          </p:nvSpPr>
          <p:spPr bwMode="auto">
            <a:xfrm>
              <a:off x="1608455" y="2508250"/>
              <a:ext cx="1096010" cy="466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bg1">
                      <a:lumMod val="100000"/>
                      <a:lumOff val="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6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r</a:t>
              </a:r>
              <a:endParaRPr lang="it-IT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5" name="CasellaDiTesto 4"/>
          <p:cNvSpPr txBox="1"/>
          <p:nvPr/>
        </p:nvSpPr>
        <p:spPr>
          <a:xfrm>
            <a:off x="4182692" y="4028341"/>
            <a:ext cx="5237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r</a:t>
            </a:r>
            <a:r>
              <a:rPr lang="it-IT" i="1" dirty="0" smtClean="0"/>
              <a:t>’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144530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Saggio di profitto</a:t>
            </a:r>
            <a:endParaRPr lang="it-I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it-IT" sz="2400" dirty="0" smtClean="0"/>
                  <a:t>Saggio del profitto dipende dalla quota dei profitti, dal rapporto capitale reddito e dal tasso di utilizzazione della capacità produttiva.</a:t>
                </a:r>
              </a:p>
              <a:p>
                <a:r>
                  <a:rPr lang="it-IT" sz="2400" dirty="0" smtClean="0"/>
                  <a:t>Infatti dalla 9.5) e dalla 9. 6)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it-IT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it-IT" sz="2400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it-IT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</m:t>
                        </m:r>
                      </m:e>
                    </m:d>
                    <m:r>
                      <a:rPr lang="it-IT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𝑥</m:t>
                    </m:r>
                    <m:r>
                      <a:rPr lang="it-IT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r>
                      <a:rPr lang="it-IT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𝑥</m:t>
                    </m:r>
                    <m:d>
                      <m:dPr>
                        <m:ctrlPr>
                          <a:rPr lang="it-IT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it-IT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1−</m:t>
                        </m:r>
                        <m:f>
                          <m:fPr>
                            <m:ctrlPr>
                              <a:rPr lang="it-IT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fPr>
                          <m:num>
                            <m:r>
                              <a:rPr lang="it-IT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𝑟</m:t>
                            </m:r>
                          </m:num>
                          <m:den>
                            <m:r>
                              <a:rPr lang="it-IT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𝑢</m:t>
                            </m:r>
                            <m:r>
                              <a:rPr lang="it-IT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</m:t>
                            </m:r>
                          </m:den>
                        </m:f>
                      </m:e>
                    </m:d>
                  </m:oMath>
                </a14:m>
                <a:r>
                  <a:rPr lang="it-IT" sz="2400" i="1" dirty="0" smtClean="0">
                    <a:sym typeface="Symbol"/>
                  </a:rPr>
                  <a:t> </a:t>
                </a:r>
                <a:r>
                  <a:rPr lang="it-IT" sz="2400" dirty="0" smtClean="0">
                    <a:sym typeface="Symbol"/>
                  </a:rPr>
                  <a:t>da cui</a:t>
                </a:r>
              </a:p>
              <a:p>
                <a:r>
                  <a:rPr lang="it-IT" sz="2400" i="1" dirty="0">
                    <a:sym typeface="Symbol"/>
                  </a:rPr>
                  <a:t>r</a:t>
                </a:r>
                <a:r>
                  <a:rPr lang="it-IT" sz="2400" dirty="0" smtClean="0">
                    <a:sym typeface="Symbol"/>
                  </a:rPr>
                  <a:t>=</a:t>
                </a:r>
                <a:r>
                  <a:rPr lang="it-IT" sz="2400" i="1" dirty="0" smtClean="0">
                    <a:sym typeface="Symbol"/>
                  </a:rPr>
                  <a:t>u	</a:t>
                </a:r>
                <a:r>
                  <a:rPr lang="it-IT" sz="2400" dirty="0" smtClean="0">
                    <a:sym typeface="Symbol"/>
                  </a:rPr>
                  <a:t>(9.8)</a:t>
                </a:r>
              </a:p>
              <a:p>
                <a:r>
                  <a:rPr lang="it-IT" sz="2400" dirty="0" smtClean="0"/>
                  <a:t>Sostituendo nell’equazione degli investimenti (</a:t>
                </a:r>
                <a:r>
                  <a:rPr lang="it-IT" sz="2400" dirty="0"/>
                  <a:t>9</a:t>
                </a:r>
                <a:r>
                  <a:rPr lang="it-IT" sz="2400" dirty="0" smtClean="0"/>
                  <a:t>.2):</a:t>
                </a:r>
              </a:p>
              <a:p>
                <a:r>
                  <a:rPr lang="it-IT" sz="2400" i="1" dirty="0" err="1" smtClean="0"/>
                  <a:t>g</a:t>
                </a:r>
                <a:r>
                  <a:rPr lang="it-IT" sz="2400" i="1" baseline="30000" dirty="0" err="1" smtClean="0"/>
                  <a:t>i</a:t>
                </a:r>
                <a:r>
                  <a:rPr lang="it-IT" sz="2400" i="1" baseline="-25000" dirty="0" err="1" smtClean="0"/>
                  <a:t>K</a:t>
                </a:r>
                <a:r>
                  <a:rPr lang="it-IT" sz="2400" dirty="0" smtClean="0"/>
                  <a:t>=</a:t>
                </a:r>
                <a:r>
                  <a:rPr lang="it-IT" sz="2400" dirty="0" smtClean="0">
                    <a:sym typeface="Symbol"/>
                  </a:rPr>
                  <a:t></a:t>
                </a:r>
                <a:r>
                  <a:rPr lang="it-IT" sz="2400" i="1" dirty="0" smtClean="0"/>
                  <a:t>u</a:t>
                </a:r>
                <a:r>
                  <a:rPr lang="it-IT" sz="2400" dirty="0" smtClean="0">
                    <a:sym typeface="Symbol"/>
                  </a:rPr>
                  <a:t></a:t>
                </a:r>
                <a:r>
                  <a:rPr lang="it-IT" sz="2400" dirty="0" smtClean="0"/>
                  <a:t>	(9.9)</a:t>
                </a:r>
              </a:p>
              <a:p>
                <a:r>
                  <a:rPr lang="it-IT" sz="2400" dirty="0" smtClean="0"/>
                  <a:t>L’accumulazione di capitale dipende dalla propensione all’investimento, dal tasso di utilizzazione della capacità produttiva, dalla quota dei profitti e dal rapporto reddito-capitale.</a:t>
                </a:r>
              </a:p>
              <a:p>
                <a:endParaRPr lang="it-IT" sz="2400" dirty="0" smtClean="0"/>
              </a:p>
              <a:p>
                <a:endParaRPr lang="it-IT" sz="2400" i="1" dirty="0"/>
              </a:p>
            </p:txBody>
          </p:sp>
        </mc:Choice>
        <mc:Fallback xmlns=""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63" t="-1752" r="-1481" b="-13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943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4890" y="774779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Il modello keynesiano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15</a:t>
            </a:fld>
            <a:endParaRPr lang="it-IT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Segnaposto contenuto 5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842478382"/>
                  </p:ext>
                </p:extLst>
              </p:nvPr>
            </p:nvGraphicFramePr>
            <p:xfrm>
              <a:off x="1467484" y="1416824"/>
              <a:ext cx="6675029" cy="480060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5686540">
                      <a:extLst>
                        <a:ext uri="{9D8B030D-6E8A-4147-A177-3AD203B41FA5}">
                          <a16:colId xmlns:a16="http://schemas.microsoft.com/office/drawing/2014/main" val="1524868369"/>
                        </a:ext>
                      </a:extLst>
                    </a:gridCol>
                    <a:gridCol w="988489">
                      <a:extLst>
                        <a:ext uri="{9D8B030D-6E8A-4147-A177-3AD203B41FA5}">
                          <a16:colId xmlns:a16="http://schemas.microsoft.com/office/drawing/2014/main" val="2873781361"/>
                        </a:ext>
                      </a:extLst>
                    </a:gridCol>
                  </a:tblGrid>
                  <a:tr h="730859">
                    <a:tc gridSpan="2"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 dirty="0">
                              <a:effectLst/>
                            </a:rPr>
                            <a:t>Tabella 9.2</a:t>
                          </a:r>
                        </a:p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 dirty="0">
                              <a:effectLst/>
                            </a:rPr>
                            <a:t>Il modello con la crescita vincolata dagli investimenti</a:t>
                          </a:r>
                          <a:endParaRPr lang="it-IT" sz="1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42602512"/>
                      </a:ext>
                    </a:extLst>
                  </a:tr>
                  <a:tr h="729966">
                    <a:tc gridSpan="2"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 dirty="0">
                              <a:effectLst/>
                            </a:rPr>
                            <a:t>Variabili endogene: </a:t>
                          </a:r>
                          <a:r>
                            <a:rPr lang="it-IT" sz="1800" i="1" dirty="0">
                              <a:effectLst/>
                            </a:rPr>
                            <a:t>u, r, </a:t>
                          </a:r>
                          <a:r>
                            <a:rPr lang="it-IT" sz="1800" i="1" dirty="0" err="1">
                              <a:effectLst/>
                            </a:rPr>
                            <a:t>k</a:t>
                          </a:r>
                          <a:r>
                            <a:rPr lang="it-IT" sz="1800" i="1" baseline="-25000" dirty="0" err="1">
                              <a:effectLst/>
                            </a:rPr>
                            <a:t>u</a:t>
                          </a:r>
                          <a:r>
                            <a:rPr lang="it-IT" sz="1800" i="1" dirty="0">
                              <a:effectLst/>
                            </a:rPr>
                            <a:t> w, </a:t>
                          </a:r>
                          <a:r>
                            <a:rPr lang="it-IT" sz="1800" i="1" dirty="0" err="1">
                              <a:effectLst/>
                            </a:rPr>
                            <a:t>g</a:t>
                          </a:r>
                          <a:r>
                            <a:rPr lang="it-IT" sz="1800" i="1" baseline="30000" dirty="0" err="1">
                              <a:effectLst/>
                            </a:rPr>
                            <a:t>s</a:t>
                          </a:r>
                          <a:r>
                            <a:rPr lang="it-IT" sz="1800" i="1" baseline="-25000" dirty="0" err="1">
                              <a:effectLst/>
                            </a:rPr>
                            <a:t>K</a:t>
                          </a:r>
                          <a:r>
                            <a:rPr lang="it-IT" sz="1800" i="1" dirty="0">
                              <a:effectLst/>
                            </a:rPr>
                            <a:t>, </a:t>
                          </a:r>
                          <a:r>
                            <a:rPr lang="it-IT" sz="1800" i="1" dirty="0" err="1">
                              <a:effectLst/>
                            </a:rPr>
                            <a:t>g</a:t>
                          </a:r>
                          <a:r>
                            <a:rPr lang="it-IT" sz="1800" i="1" baseline="30000" dirty="0" err="1">
                              <a:effectLst/>
                            </a:rPr>
                            <a:t>i</a:t>
                          </a:r>
                          <a:r>
                            <a:rPr lang="it-IT" sz="1800" i="1" baseline="-25000" dirty="0" err="1">
                              <a:effectLst/>
                            </a:rPr>
                            <a:t>K</a:t>
                          </a:r>
                          <a:r>
                            <a:rPr lang="it-IT" sz="1800" i="1" dirty="0">
                              <a:effectLst/>
                            </a:rPr>
                            <a:t>, c</a:t>
                          </a:r>
                        </a:p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 dirty="0">
                              <a:effectLst/>
                            </a:rPr>
                            <a:t>Parametri esogeni: </a:t>
                          </a:r>
                          <a:r>
                            <a:rPr lang="it-IT" sz="1800" i="1" dirty="0">
                              <a:effectLst/>
                            </a:rPr>
                            <a:t>x, </a:t>
                          </a:r>
                          <a:r>
                            <a:rPr lang="it-IT" sz="1800" i="1" dirty="0">
                              <a:effectLst/>
                              <a:sym typeface="Symbol" panose="05050102010706020507" pitchFamily="18" charset="2"/>
                            </a:rPr>
                            <a:t></a:t>
                          </a:r>
                          <a:r>
                            <a:rPr lang="it-IT" sz="1800" i="1" dirty="0">
                              <a:effectLst/>
                            </a:rPr>
                            <a:t>, </a:t>
                          </a:r>
                          <a:r>
                            <a:rPr lang="it-IT" sz="1800" i="1" spc="-1600" dirty="0">
                              <a:effectLst/>
                            </a:rPr>
                            <a:t>¯</a:t>
                          </a:r>
                          <a:r>
                            <a:rPr lang="it-IT" sz="1800" i="1" dirty="0">
                              <a:effectLst/>
                              <a:sym typeface="Symbol" panose="05050102010706020507" pitchFamily="18" charset="2"/>
                            </a:rPr>
                            <a:t></a:t>
                          </a:r>
                          <a:r>
                            <a:rPr lang="it-IT" sz="1800" i="1" dirty="0">
                              <a:effectLst/>
                            </a:rPr>
                            <a:t>, </a:t>
                          </a:r>
                          <a:r>
                            <a:rPr lang="it-IT" sz="1800" i="1" dirty="0">
                              <a:effectLst/>
                              <a:sym typeface="Symbol" panose="05050102010706020507" pitchFamily="18" charset="2"/>
                            </a:rPr>
                            <a:t></a:t>
                          </a:r>
                          <a:r>
                            <a:rPr lang="it-IT" sz="1800" i="1" dirty="0">
                              <a:effectLst/>
                            </a:rPr>
                            <a:t>, k</a:t>
                          </a:r>
                          <a:endParaRPr lang="it-IT" sz="1800" i="1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89721008"/>
                      </a:ext>
                    </a:extLst>
                  </a:tr>
                  <a:tr h="344833"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 i="1" dirty="0">
                              <a:effectLst/>
                            </a:rPr>
                            <a:t>w=x-</a:t>
                          </a:r>
                          <a:r>
                            <a:rPr lang="it-IT" sz="1800" i="1" dirty="0" err="1">
                              <a:effectLst/>
                            </a:rPr>
                            <a:t>rk</a:t>
                          </a:r>
                          <a:r>
                            <a:rPr lang="it-IT" sz="1800" i="1" baseline="-25000" dirty="0" err="1">
                              <a:effectLst/>
                            </a:rPr>
                            <a:t>u</a:t>
                          </a:r>
                          <a:endParaRPr lang="it-IT" sz="1800" i="1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200" dirty="0">
                              <a:effectLst/>
                            </a:rPr>
                            <a:t>(</a:t>
                          </a:r>
                          <a:r>
                            <a:rPr lang="it-IT" sz="1200" dirty="0" smtClean="0">
                              <a:effectLst/>
                            </a:rPr>
                            <a:t>9.6)</a:t>
                          </a:r>
                          <a:endParaRPr lang="it-IT" sz="12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243583937"/>
                      </a:ext>
                    </a:extLst>
                  </a:tr>
                  <a:tr h="344833"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 i="1" dirty="0">
                              <a:effectLst/>
                            </a:rPr>
                            <a:t>c=x-</a:t>
                          </a:r>
                          <a:r>
                            <a:rPr lang="it-IT" sz="1800" i="1" dirty="0" err="1">
                              <a:effectLst/>
                            </a:rPr>
                            <a:t>g</a:t>
                          </a:r>
                          <a:r>
                            <a:rPr lang="it-IT" sz="1800" i="1" baseline="-25000" dirty="0" err="1">
                              <a:effectLst/>
                            </a:rPr>
                            <a:t>K</a:t>
                          </a:r>
                          <a:r>
                            <a:rPr lang="it-IT" sz="1800" i="1" dirty="0" err="1">
                              <a:effectLst/>
                            </a:rPr>
                            <a:t>k</a:t>
                          </a:r>
                          <a:r>
                            <a:rPr lang="it-IT" sz="1800" i="1" baseline="-25000" dirty="0" err="1">
                              <a:effectLst/>
                            </a:rPr>
                            <a:t>u</a:t>
                          </a:r>
                          <a:endParaRPr lang="it-IT" sz="1800" i="1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200" dirty="0">
                              <a:effectLst/>
                            </a:rPr>
                            <a:t>(</a:t>
                          </a:r>
                          <a:r>
                            <a:rPr lang="it-IT" sz="1200" dirty="0" smtClean="0">
                              <a:effectLst/>
                            </a:rPr>
                            <a:t>9.7)</a:t>
                          </a:r>
                          <a:endParaRPr lang="it-IT" sz="12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85971710"/>
                      </a:ext>
                    </a:extLst>
                  </a:tr>
                  <a:tr h="344833"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 i="1" dirty="0" err="1">
                              <a:effectLst/>
                            </a:rPr>
                            <a:t>g</a:t>
                          </a:r>
                          <a:r>
                            <a:rPr lang="it-IT" sz="1800" i="1" baseline="30000" dirty="0" err="1">
                              <a:effectLst/>
                            </a:rPr>
                            <a:t>s</a:t>
                          </a:r>
                          <a:r>
                            <a:rPr lang="it-IT" sz="1800" i="1" baseline="-25000" dirty="0" err="1">
                              <a:effectLst/>
                            </a:rPr>
                            <a:t>K</a:t>
                          </a:r>
                          <a:r>
                            <a:rPr lang="it-IT" sz="1800" i="1" dirty="0">
                              <a:effectLst/>
                            </a:rPr>
                            <a:t>=</a:t>
                          </a:r>
                          <a:r>
                            <a:rPr lang="it-IT" sz="1800" i="1" dirty="0">
                              <a:effectLst/>
                              <a:sym typeface="Symbol" panose="05050102010706020507" pitchFamily="18" charset="2"/>
                            </a:rPr>
                            <a:t></a:t>
                          </a:r>
                          <a:r>
                            <a:rPr lang="it-IT" sz="1800" i="1" dirty="0">
                              <a:effectLst/>
                            </a:rPr>
                            <a:t>r-(1-</a:t>
                          </a:r>
                          <a:r>
                            <a:rPr lang="it-IT" sz="1800" i="1" dirty="0">
                              <a:effectLst/>
                              <a:sym typeface="Symbol" panose="05050102010706020507" pitchFamily="18" charset="2"/>
                            </a:rPr>
                            <a:t></a:t>
                          </a:r>
                          <a:r>
                            <a:rPr lang="it-IT" sz="1800" i="1" dirty="0">
                              <a:effectLst/>
                            </a:rPr>
                            <a:t>)=</a:t>
                          </a:r>
                          <a:r>
                            <a:rPr lang="it-IT" sz="1800" i="1" dirty="0">
                              <a:effectLst/>
                              <a:sym typeface="Symbol" panose="05050102010706020507" pitchFamily="18" charset="2"/>
                            </a:rPr>
                            <a:t></a:t>
                          </a:r>
                          <a:r>
                            <a:rPr lang="it-IT" sz="1800" i="1" dirty="0">
                              <a:effectLst/>
                            </a:rPr>
                            <a:t>(1+r)-1</a:t>
                          </a:r>
                          <a:endParaRPr lang="it-IT" sz="1800" i="1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200">
                              <a:effectLst/>
                            </a:rPr>
                            <a:t>(9.1)</a:t>
                          </a:r>
                          <a:endParaRPr lang="it-IT" sz="12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768769690"/>
                      </a:ext>
                    </a:extLst>
                  </a:tr>
                  <a:tr h="344833"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 i="1" dirty="0" err="1">
                              <a:effectLst/>
                            </a:rPr>
                            <a:t>g</a:t>
                          </a:r>
                          <a:r>
                            <a:rPr lang="it-IT" sz="1800" i="1" baseline="30000" dirty="0" err="1">
                              <a:effectLst/>
                            </a:rPr>
                            <a:t>i</a:t>
                          </a:r>
                          <a:r>
                            <a:rPr lang="it-IT" sz="1800" i="1" baseline="-25000" dirty="0" err="1">
                              <a:effectLst/>
                            </a:rPr>
                            <a:t>K</a:t>
                          </a:r>
                          <a:r>
                            <a:rPr lang="it-IT" sz="1800" i="1" dirty="0">
                              <a:effectLst/>
                            </a:rPr>
                            <a:t>=</a:t>
                          </a:r>
                          <a:r>
                            <a:rPr lang="it-IT" sz="1800" i="1" dirty="0">
                              <a:effectLst/>
                              <a:sym typeface="Symbol" panose="05050102010706020507" pitchFamily="18" charset="2"/>
                            </a:rPr>
                            <a:t></a:t>
                          </a:r>
                          <a:r>
                            <a:rPr lang="it-IT" sz="1800" i="1" dirty="0">
                              <a:effectLst/>
                            </a:rPr>
                            <a:t>r</a:t>
                          </a:r>
                          <a:endParaRPr lang="it-IT" sz="1800" i="1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200">
                              <a:effectLst/>
                            </a:rPr>
                            <a:t>(9.2)</a:t>
                          </a:r>
                          <a:endParaRPr lang="it-IT" sz="12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49521794"/>
                      </a:ext>
                    </a:extLst>
                  </a:tr>
                  <a:tr h="344833"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 i="1" dirty="0" err="1">
                              <a:effectLst/>
                            </a:rPr>
                            <a:t>g</a:t>
                          </a:r>
                          <a:r>
                            <a:rPr lang="it-IT" sz="1800" i="1" baseline="30000" dirty="0" err="1">
                              <a:effectLst/>
                            </a:rPr>
                            <a:t>s</a:t>
                          </a:r>
                          <a:r>
                            <a:rPr lang="it-IT" sz="1800" i="1" baseline="-25000" dirty="0" err="1">
                              <a:effectLst/>
                            </a:rPr>
                            <a:t>K</a:t>
                          </a:r>
                          <a:r>
                            <a:rPr lang="it-IT" sz="1800" i="1" dirty="0">
                              <a:effectLst/>
                            </a:rPr>
                            <a:t>=</a:t>
                          </a:r>
                          <a:r>
                            <a:rPr lang="it-IT" sz="1800" i="1" dirty="0" err="1">
                              <a:effectLst/>
                            </a:rPr>
                            <a:t>g</a:t>
                          </a:r>
                          <a:r>
                            <a:rPr lang="it-IT" sz="1800" i="1" baseline="30000" dirty="0" err="1">
                              <a:effectLst/>
                            </a:rPr>
                            <a:t>i</a:t>
                          </a:r>
                          <a:r>
                            <a:rPr lang="it-IT" sz="1800" i="1" baseline="-25000" dirty="0" err="1">
                              <a:effectLst/>
                            </a:rPr>
                            <a:t>K</a:t>
                          </a:r>
                          <a:r>
                            <a:rPr lang="it-IT" sz="1800" i="1" baseline="-25000" dirty="0">
                              <a:effectLst/>
                            </a:rPr>
                            <a:t> </a:t>
                          </a:r>
                          <a:r>
                            <a:rPr lang="it-IT" sz="1800" i="1" dirty="0">
                              <a:effectLst/>
                            </a:rPr>
                            <a:t>(=</a:t>
                          </a:r>
                          <a:r>
                            <a:rPr lang="it-IT" sz="1800" i="1" dirty="0" err="1">
                              <a:effectLst/>
                            </a:rPr>
                            <a:t>g</a:t>
                          </a:r>
                          <a:r>
                            <a:rPr lang="it-IT" sz="1800" i="1" baseline="-25000" dirty="0" err="1">
                              <a:effectLst/>
                            </a:rPr>
                            <a:t>K</a:t>
                          </a:r>
                          <a:r>
                            <a:rPr lang="it-IT" sz="1800" i="1" dirty="0">
                              <a:effectLst/>
                            </a:rPr>
                            <a:t>)</a:t>
                          </a:r>
                          <a:endParaRPr lang="it-IT" sz="1800" i="1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200">
                              <a:effectLst/>
                            </a:rPr>
                            <a:t>(9.3)</a:t>
                          </a:r>
                          <a:endParaRPr lang="it-IT" sz="12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945337867"/>
                      </a:ext>
                    </a:extLst>
                  </a:tr>
                  <a:tr h="897154"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 i="1" dirty="0">
                              <a:effectLst/>
                            </a:rPr>
                            <a:t>w=(1-</a:t>
                          </a:r>
                          <a:r>
                            <a:rPr lang="it-IT" sz="1800" i="1" spc="-1600" dirty="0">
                              <a:effectLst/>
                            </a:rPr>
                            <a:t>¯</a:t>
                          </a:r>
                          <a:r>
                            <a:rPr lang="it-IT" sz="1800" i="1" dirty="0">
                              <a:effectLst/>
                              <a:sym typeface="Symbol" panose="05050102010706020507" pitchFamily="18" charset="2"/>
                            </a:rPr>
                            <a:t></a:t>
                          </a:r>
                          <a:r>
                            <a:rPr lang="it-IT" sz="1800" i="1" dirty="0">
                              <a:effectLst/>
                            </a:rPr>
                            <a:t>)x</a:t>
                          </a:r>
                        </a:p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 i="1" dirty="0" err="1">
                              <a:effectLst/>
                            </a:rPr>
                            <a:t>k</a:t>
                          </a:r>
                          <a:r>
                            <a:rPr lang="it-IT" sz="1800" i="1" baseline="-25000" dirty="0" err="1">
                              <a:effectLst/>
                            </a:rPr>
                            <a:t>u</a:t>
                          </a:r>
                          <a:r>
                            <a:rPr lang="it-IT" sz="1800" i="1" dirty="0">
                              <a:effectLst/>
                            </a:rPr>
                            <a:t>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it-IT" sz="18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t-IT" sz="1800" i="1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it-IT" sz="1800" i="1">
                                      <a:effectLst/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den>
                              </m:f>
                              <m:r>
                                <a:rPr lang="it-IT" sz="1800" i="1">
                                  <a:effectLst/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oMath>
                          </a14:m>
                          <a:endParaRPr lang="it-IT" sz="1800" i="1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200" dirty="0">
                              <a:effectLst/>
                            </a:rPr>
                            <a:t>(</a:t>
                          </a:r>
                          <a:r>
                            <a:rPr lang="it-IT" sz="1200" dirty="0" smtClean="0">
                              <a:effectLst/>
                            </a:rPr>
                            <a:t>9.5)</a:t>
                          </a:r>
                        </a:p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it-IT" sz="1200" dirty="0" smtClean="0">
                            <a:effectLst/>
                          </a:endParaRPr>
                        </a:p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200" dirty="0" smtClean="0">
                              <a:effectLst/>
                            </a:rPr>
                            <a:t>(9.4)</a:t>
                          </a:r>
                          <a:endParaRPr lang="it-IT" sz="1200" dirty="0">
                            <a:effectLst/>
                          </a:endParaRPr>
                        </a:p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200" dirty="0">
                              <a:effectLst/>
                            </a:rPr>
                            <a:t> </a:t>
                          </a:r>
                          <a:endParaRPr lang="it-IT" sz="12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2817426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Segnaposto contenuto 5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842478382"/>
                  </p:ext>
                </p:extLst>
              </p:nvPr>
            </p:nvGraphicFramePr>
            <p:xfrm>
              <a:off x="1467484" y="1416824"/>
              <a:ext cx="6675029" cy="480060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5686540">
                      <a:extLst>
                        <a:ext uri="{9D8B030D-6E8A-4147-A177-3AD203B41FA5}">
                          <a16:colId xmlns:a16="http://schemas.microsoft.com/office/drawing/2014/main" val="1524868369"/>
                        </a:ext>
                      </a:extLst>
                    </a:gridCol>
                    <a:gridCol w="988489">
                      <a:extLst>
                        <a:ext uri="{9D8B030D-6E8A-4147-A177-3AD203B41FA5}">
                          <a16:colId xmlns:a16="http://schemas.microsoft.com/office/drawing/2014/main" val="2873781361"/>
                        </a:ext>
                      </a:extLst>
                    </a:gridCol>
                  </a:tblGrid>
                  <a:tr h="822960">
                    <a:tc gridSpan="2"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 dirty="0">
                              <a:effectLst/>
                            </a:rPr>
                            <a:t>Tabella 9.2</a:t>
                          </a:r>
                        </a:p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 dirty="0">
                              <a:effectLst/>
                            </a:rPr>
                            <a:t>Il modello con la crescita vincolata dagli investimenti</a:t>
                          </a:r>
                          <a:endParaRPr lang="it-IT" sz="18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42602512"/>
                      </a:ext>
                    </a:extLst>
                  </a:tr>
                  <a:tr h="822960">
                    <a:tc gridSpan="2"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 dirty="0">
                              <a:effectLst/>
                            </a:rPr>
                            <a:t>Variabili endogene: </a:t>
                          </a:r>
                          <a:r>
                            <a:rPr lang="it-IT" sz="1800" i="1" dirty="0">
                              <a:effectLst/>
                            </a:rPr>
                            <a:t>u, r, </a:t>
                          </a:r>
                          <a:r>
                            <a:rPr lang="it-IT" sz="1800" i="1" dirty="0" err="1">
                              <a:effectLst/>
                            </a:rPr>
                            <a:t>k</a:t>
                          </a:r>
                          <a:r>
                            <a:rPr lang="it-IT" sz="1800" i="1" baseline="-25000" dirty="0" err="1">
                              <a:effectLst/>
                            </a:rPr>
                            <a:t>u</a:t>
                          </a:r>
                          <a:r>
                            <a:rPr lang="it-IT" sz="1800" i="1" dirty="0">
                              <a:effectLst/>
                            </a:rPr>
                            <a:t> w, </a:t>
                          </a:r>
                          <a:r>
                            <a:rPr lang="it-IT" sz="1800" i="1" dirty="0" err="1">
                              <a:effectLst/>
                            </a:rPr>
                            <a:t>g</a:t>
                          </a:r>
                          <a:r>
                            <a:rPr lang="it-IT" sz="1800" i="1" baseline="30000" dirty="0" err="1">
                              <a:effectLst/>
                            </a:rPr>
                            <a:t>s</a:t>
                          </a:r>
                          <a:r>
                            <a:rPr lang="it-IT" sz="1800" i="1" baseline="-25000" dirty="0" err="1">
                              <a:effectLst/>
                            </a:rPr>
                            <a:t>K</a:t>
                          </a:r>
                          <a:r>
                            <a:rPr lang="it-IT" sz="1800" i="1" dirty="0">
                              <a:effectLst/>
                            </a:rPr>
                            <a:t>, </a:t>
                          </a:r>
                          <a:r>
                            <a:rPr lang="it-IT" sz="1800" i="1" dirty="0" err="1">
                              <a:effectLst/>
                            </a:rPr>
                            <a:t>g</a:t>
                          </a:r>
                          <a:r>
                            <a:rPr lang="it-IT" sz="1800" i="1" baseline="30000" dirty="0" err="1">
                              <a:effectLst/>
                            </a:rPr>
                            <a:t>i</a:t>
                          </a:r>
                          <a:r>
                            <a:rPr lang="it-IT" sz="1800" i="1" baseline="-25000" dirty="0" err="1">
                              <a:effectLst/>
                            </a:rPr>
                            <a:t>K</a:t>
                          </a:r>
                          <a:r>
                            <a:rPr lang="it-IT" sz="1800" i="1" dirty="0">
                              <a:effectLst/>
                            </a:rPr>
                            <a:t>, c</a:t>
                          </a:r>
                        </a:p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 dirty="0">
                              <a:effectLst/>
                            </a:rPr>
                            <a:t>Parametri esogeni: </a:t>
                          </a:r>
                          <a:r>
                            <a:rPr lang="it-IT" sz="1800" i="1" dirty="0">
                              <a:effectLst/>
                            </a:rPr>
                            <a:t>x, </a:t>
                          </a:r>
                          <a:r>
                            <a:rPr lang="it-IT" sz="1800" i="1" dirty="0">
                              <a:effectLst/>
                              <a:sym typeface="Symbol" panose="05050102010706020507" pitchFamily="18" charset="2"/>
                            </a:rPr>
                            <a:t></a:t>
                          </a:r>
                          <a:r>
                            <a:rPr lang="it-IT" sz="1800" i="1" dirty="0">
                              <a:effectLst/>
                            </a:rPr>
                            <a:t>, </a:t>
                          </a:r>
                          <a:r>
                            <a:rPr lang="it-IT" sz="1800" i="1" spc="-1600" dirty="0">
                              <a:effectLst/>
                            </a:rPr>
                            <a:t>¯</a:t>
                          </a:r>
                          <a:r>
                            <a:rPr lang="it-IT" sz="1800" i="1" dirty="0">
                              <a:effectLst/>
                              <a:sym typeface="Symbol" panose="05050102010706020507" pitchFamily="18" charset="2"/>
                            </a:rPr>
                            <a:t></a:t>
                          </a:r>
                          <a:r>
                            <a:rPr lang="it-IT" sz="1800" i="1" dirty="0">
                              <a:effectLst/>
                            </a:rPr>
                            <a:t>, </a:t>
                          </a:r>
                          <a:r>
                            <a:rPr lang="it-IT" sz="1800" i="1" dirty="0">
                              <a:effectLst/>
                              <a:sym typeface="Symbol" panose="05050102010706020507" pitchFamily="18" charset="2"/>
                            </a:rPr>
                            <a:t></a:t>
                          </a:r>
                          <a:r>
                            <a:rPr lang="it-IT" sz="1800" i="1" dirty="0">
                              <a:effectLst/>
                            </a:rPr>
                            <a:t>, k</a:t>
                          </a:r>
                          <a:endParaRPr lang="it-IT" sz="1800" i="1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89721008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 i="1" dirty="0">
                              <a:effectLst/>
                            </a:rPr>
                            <a:t>w=x-</a:t>
                          </a:r>
                          <a:r>
                            <a:rPr lang="it-IT" sz="1800" i="1" dirty="0" err="1">
                              <a:effectLst/>
                            </a:rPr>
                            <a:t>rk</a:t>
                          </a:r>
                          <a:r>
                            <a:rPr lang="it-IT" sz="1800" i="1" baseline="-25000" dirty="0" err="1">
                              <a:effectLst/>
                            </a:rPr>
                            <a:t>u</a:t>
                          </a:r>
                          <a:endParaRPr lang="it-IT" sz="1800" i="1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200" dirty="0">
                              <a:effectLst/>
                            </a:rPr>
                            <a:t>(</a:t>
                          </a:r>
                          <a:r>
                            <a:rPr lang="it-IT" sz="1200" dirty="0" smtClean="0">
                              <a:effectLst/>
                            </a:rPr>
                            <a:t>9.6)</a:t>
                          </a:r>
                          <a:endParaRPr lang="it-IT" sz="12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243583937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 i="1" dirty="0">
                              <a:effectLst/>
                            </a:rPr>
                            <a:t>c=x-</a:t>
                          </a:r>
                          <a:r>
                            <a:rPr lang="it-IT" sz="1800" i="1" dirty="0" err="1">
                              <a:effectLst/>
                            </a:rPr>
                            <a:t>g</a:t>
                          </a:r>
                          <a:r>
                            <a:rPr lang="it-IT" sz="1800" i="1" baseline="-25000" dirty="0" err="1">
                              <a:effectLst/>
                            </a:rPr>
                            <a:t>K</a:t>
                          </a:r>
                          <a:r>
                            <a:rPr lang="it-IT" sz="1800" i="1" dirty="0" err="1">
                              <a:effectLst/>
                            </a:rPr>
                            <a:t>k</a:t>
                          </a:r>
                          <a:r>
                            <a:rPr lang="it-IT" sz="1800" i="1" baseline="-25000" dirty="0" err="1">
                              <a:effectLst/>
                            </a:rPr>
                            <a:t>u</a:t>
                          </a:r>
                          <a:endParaRPr lang="it-IT" sz="1800" i="1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200" dirty="0">
                              <a:effectLst/>
                            </a:rPr>
                            <a:t>(</a:t>
                          </a:r>
                          <a:r>
                            <a:rPr lang="it-IT" sz="1200" dirty="0" smtClean="0">
                              <a:effectLst/>
                            </a:rPr>
                            <a:t>9.7)</a:t>
                          </a:r>
                          <a:endParaRPr lang="it-IT" sz="12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85971710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 i="1" dirty="0" err="1">
                              <a:effectLst/>
                            </a:rPr>
                            <a:t>g</a:t>
                          </a:r>
                          <a:r>
                            <a:rPr lang="it-IT" sz="1800" i="1" baseline="30000" dirty="0" err="1">
                              <a:effectLst/>
                            </a:rPr>
                            <a:t>s</a:t>
                          </a:r>
                          <a:r>
                            <a:rPr lang="it-IT" sz="1800" i="1" baseline="-25000" dirty="0" err="1">
                              <a:effectLst/>
                            </a:rPr>
                            <a:t>K</a:t>
                          </a:r>
                          <a:r>
                            <a:rPr lang="it-IT" sz="1800" i="1" dirty="0">
                              <a:effectLst/>
                            </a:rPr>
                            <a:t>=</a:t>
                          </a:r>
                          <a:r>
                            <a:rPr lang="it-IT" sz="1800" i="1" dirty="0">
                              <a:effectLst/>
                              <a:sym typeface="Symbol" panose="05050102010706020507" pitchFamily="18" charset="2"/>
                            </a:rPr>
                            <a:t></a:t>
                          </a:r>
                          <a:r>
                            <a:rPr lang="it-IT" sz="1800" i="1" dirty="0">
                              <a:effectLst/>
                            </a:rPr>
                            <a:t>r-(1-</a:t>
                          </a:r>
                          <a:r>
                            <a:rPr lang="it-IT" sz="1800" i="1" dirty="0">
                              <a:effectLst/>
                              <a:sym typeface="Symbol" panose="05050102010706020507" pitchFamily="18" charset="2"/>
                            </a:rPr>
                            <a:t></a:t>
                          </a:r>
                          <a:r>
                            <a:rPr lang="it-IT" sz="1800" i="1" dirty="0">
                              <a:effectLst/>
                            </a:rPr>
                            <a:t>)=</a:t>
                          </a:r>
                          <a:r>
                            <a:rPr lang="it-IT" sz="1800" i="1" dirty="0">
                              <a:effectLst/>
                              <a:sym typeface="Symbol" panose="05050102010706020507" pitchFamily="18" charset="2"/>
                            </a:rPr>
                            <a:t></a:t>
                          </a:r>
                          <a:r>
                            <a:rPr lang="it-IT" sz="1800" i="1" dirty="0">
                              <a:effectLst/>
                            </a:rPr>
                            <a:t>(1+r)-1</a:t>
                          </a:r>
                          <a:endParaRPr lang="it-IT" sz="1800" i="1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200">
                              <a:effectLst/>
                            </a:rPr>
                            <a:t>(9.1)</a:t>
                          </a:r>
                          <a:endParaRPr lang="it-IT" sz="12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768769690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 i="1" dirty="0" err="1">
                              <a:effectLst/>
                            </a:rPr>
                            <a:t>g</a:t>
                          </a:r>
                          <a:r>
                            <a:rPr lang="it-IT" sz="1800" i="1" baseline="30000" dirty="0" err="1">
                              <a:effectLst/>
                            </a:rPr>
                            <a:t>i</a:t>
                          </a:r>
                          <a:r>
                            <a:rPr lang="it-IT" sz="1800" i="1" baseline="-25000" dirty="0" err="1">
                              <a:effectLst/>
                            </a:rPr>
                            <a:t>K</a:t>
                          </a:r>
                          <a:r>
                            <a:rPr lang="it-IT" sz="1800" i="1" dirty="0">
                              <a:effectLst/>
                            </a:rPr>
                            <a:t>=</a:t>
                          </a:r>
                          <a:r>
                            <a:rPr lang="it-IT" sz="1800" i="1" dirty="0">
                              <a:effectLst/>
                              <a:sym typeface="Symbol" panose="05050102010706020507" pitchFamily="18" charset="2"/>
                            </a:rPr>
                            <a:t></a:t>
                          </a:r>
                          <a:r>
                            <a:rPr lang="it-IT" sz="1800" i="1" dirty="0">
                              <a:effectLst/>
                            </a:rPr>
                            <a:t>r</a:t>
                          </a:r>
                          <a:endParaRPr lang="it-IT" sz="1800" i="1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200">
                              <a:effectLst/>
                            </a:rPr>
                            <a:t>(9.2)</a:t>
                          </a:r>
                          <a:endParaRPr lang="it-IT" sz="12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049521794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800" i="1" dirty="0" err="1">
                              <a:effectLst/>
                            </a:rPr>
                            <a:t>g</a:t>
                          </a:r>
                          <a:r>
                            <a:rPr lang="it-IT" sz="1800" i="1" baseline="30000" dirty="0" err="1">
                              <a:effectLst/>
                            </a:rPr>
                            <a:t>s</a:t>
                          </a:r>
                          <a:r>
                            <a:rPr lang="it-IT" sz="1800" i="1" baseline="-25000" dirty="0" err="1">
                              <a:effectLst/>
                            </a:rPr>
                            <a:t>K</a:t>
                          </a:r>
                          <a:r>
                            <a:rPr lang="it-IT" sz="1800" i="1" dirty="0">
                              <a:effectLst/>
                            </a:rPr>
                            <a:t>=</a:t>
                          </a:r>
                          <a:r>
                            <a:rPr lang="it-IT" sz="1800" i="1" dirty="0" err="1">
                              <a:effectLst/>
                            </a:rPr>
                            <a:t>g</a:t>
                          </a:r>
                          <a:r>
                            <a:rPr lang="it-IT" sz="1800" i="1" baseline="30000" dirty="0" err="1">
                              <a:effectLst/>
                            </a:rPr>
                            <a:t>i</a:t>
                          </a:r>
                          <a:r>
                            <a:rPr lang="it-IT" sz="1800" i="1" baseline="-25000" dirty="0" err="1">
                              <a:effectLst/>
                            </a:rPr>
                            <a:t>K</a:t>
                          </a:r>
                          <a:r>
                            <a:rPr lang="it-IT" sz="1800" i="1" baseline="-25000" dirty="0">
                              <a:effectLst/>
                            </a:rPr>
                            <a:t> </a:t>
                          </a:r>
                          <a:r>
                            <a:rPr lang="it-IT" sz="1800" i="1" dirty="0">
                              <a:effectLst/>
                            </a:rPr>
                            <a:t>(=</a:t>
                          </a:r>
                          <a:r>
                            <a:rPr lang="it-IT" sz="1800" i="1" dirty="0" err="1">
                              <a:effectLst/>
                            </a:rPr>
                            <a:t>g</a:t>
                          </a:r>
                          <a:r>
                            <a:rPr lang="it-IT" sz="1800" i="1" baseline="-25000" dirty="0" err="1">
                              <a:effectLst/>
                            </a:rPr>
                            <a:t>K</a:t>
                          </a:r>
                          <a:r>
                            <a:rPr lang="it-IT" sz="1800" i="1" dirty="0">
                              <a:effectLst/>
                            </a:rPr>
                            <a:t>)</a:t>
                          </a:r>
                          <a:endParaRPr lang="it-IT" sz="1800" i="1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200">
                              <a:effectLst/>
                            </a:rPr>
                            <a:t>(9.3)</a:t>
                          </a:r>
                          <a:endParaRPr lang="it-IT" sz="12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945337867"/>
                      </a:ext>
                    </a:extLst>
                  </a:tr>
                  <a:tr h="1097280"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07" t="-338333" r="-17773" b="-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200" dirty="0">
                              <a:effectLst/>
                            </a:rPr>
                            <a:t>(</a:t>
                          </a:r>
                          <a:r>
                            <a:rPr lang="it-IT" sz="1200" dirty="0" smtClean="0">
                              <a:effectLst/>
                            </a:rPr>
                            <a:t>9.5)</a:t>
                          </a:r>
                        </a:p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endParaRPr lang="it-IT" sz="1200" dirty="0" smtClean="0">
                            <a:effectLst/>
                          </a:endParaRPr>
                        </a:p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200" dirty="0" smtClean="0">
                              <a:effectLst/>
                            </a:rPr>
                            <a:t>(9.4)</a:t>
                          </a:r>
                          <a:endParaRPr lang="it-IT" sz="1200" dirty="0">
                            <a:effectLst/>
                          </a:endParaRPr>
                        </a:p>
                        <a:p>
                          <a:pPr indent="180340"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t-IT" sz="1200" dirty="0">
                              <a:effectLst/>
                            </a:rPr>
                            <a:t> </a:t>
                          </a:r>
                          <a:endParaRPr lang="it-IT" sz="12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28174261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45717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funzionamento del modello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3098043"/>
            <a:ext cx="7772400" cy="1709348"/>
          </a:xfrm>
        </p:spPr>
        <p:txBody>
          <a:bodyPr>
            <a:normAutofit fontScale="85000" lnSpcReduction="10000"/>
          </a:bodyPr>
          <a:lstStyle/>
          <a:p>
            <a:r>
              <a:rPr lang="it-IT" sz="2800" dirty="0" smtClean="0"/>
              <a:t>Sostituendo le equazioni 9.1 [</a:t>
            </a:r>
            <a:r>
              <a:rPr lang="it-IT" sz="2800" i="1" dirty="0" err="1"/>
              <a:t>g</a:t>
            </a:r>
            <a:r>
              <a:rPr lang="it-IT" sz="2800" i="1" baseline="30000" dirty="0" err="1"/>
              <a:t>s</a:t>
            </a:r>
            <a:r>
              <a:rPr lang="it-IT" sz="2800" i="1" baseline="-25000" dirty="0" err="1"/>
              <a:t>K</a:t>
            </a:r>
            <a:r>
              <a:rPr lang="it-IT" sz="2800" dirty="0"/>
              <a:t>=</a:t>
            </a:r>
            <a:r>
              <a:rPr lang="it-IT" sz="2800" dirty="0">
                <a:sym typeface="Symbol"/>
              </a:rPr>
              <a:t></a:t>
            </a:r>
            <a:r>
              <a:rPr lang="it-IT" sz="2800" i="1" dirty="0"/>
              <a:t>r</a:t>
            </a:r>
            <a:r>
              <a:rPr lang="it-IT" sz="2800" dirty="0"/>
              <a:t>-(1-</a:t>
            </a:r>
            <a:r>
              <a:rPr lang="it-IT" sz="2800" dirty="0">
                <a:sym typeface="Symbol"/>
              </a:rPr>
              <a:t></a:t>
            </a:r>
            <a:r>
              <a:rPr lang="it-IT" sz="2800" dirty="0" smtClean="0"/>
              <a:t>)] e </a:t>
            </a:r>
            <a:r>
              <a:rPr lang="it-IT" sz="2800" dirty="0"/>
              <a:t>9</a:t>
            </a:r>
            <a:r>
              <a:rPr lang="it-IT" sz="2800" dirty="0" smtClean="0"/>
              <a:t>.2 [</a:t>
            </a:r>
            <a:r>
              <a:rPr lang="it-IT" sz="2800" i="1" dirty="0" err="1"/>
              <a:t>g</a:t>
            </a:r>
            <a:r>
              <a:rPr lang="it-IT" sz="2800" i="1" baseline="30000" dirty="0" err="1"/>
              <a:t>i</a:t>
            </a:r>
            <a:r>
              <a:rPr lang="it-IT" sz="2800" i="1" baseline="-25000" dirty="0" err="1"/>
              <a:t>K</a:t>
            </a:r>
            <a:r>
              <a:rPr lang="it-IT" sz="2800" dirty="0"/>
              <a:t>=</a:t>
            </a:r>
            <a:r>
              <a:rPr lang="it-IT" sz="2800" dirty="0" smtClean="0">
                <a:sym typeface="Symbol"/>
              </a:rPr>
              <a:t></a:t>
            </a:r>
            <a:r>
              <a:rPr lang="it-IT" sz="2800" i="1" dirty="0">
                <a:sym typeface="Symbol"/>
              </a:rPr>
              <a:t>r</a:t>
            </a:r>
            <a:r>
              <a:rPr lang="it-IT" sz="2800" dirty="0" smtClean="0"/>
              <a:t>]</a:t>
            </a:r>
            <a:r>
              <a:rPr lang="it-IT" sz="2800" i="1" dirty="0" smtClean="0"/>
              <a:t> </a:t>
            </a:r>
            <a:r>
              <a:rPr lang="it-IT" sz="2800" dirty="0" smtClean="0"/>
              <a:t>nella 9.3 [</a:t>
            </a:r>
            <a:r>
              <a:rPr lang="it-IT" sz="2800" i="1" dirty="0" err="1"/>
              <a:t>g</a:t>
            </a:r>
            <a:r>
              <a:rPr lang="it-IT" sz="2800" i="1" baseline="30000" dirty="0" err="1"/>
              <a:t>i</a:t>
            </a:r>
            <a:r>
              <a:rPr lang="it-IT" sz="2800" i="1" baseline="-25000" dirty="0" err="1"/>
              <a:t>K</a:t>
            </a:r>
            <a:r>
              <a:rPr lang="it-IT" sz="2800" dirty="0"/>
              <a:t>=</a:t>
            </a:r>
            <a:r>
              <a:rPr lang="it-IT" sz="2800" i="1" dirty="0"/>
              <a:t> </a:t>
            </a:r>
            <a:r>
              <a:rPr lang="it-IT" sz="2800" i="1" dirty="0" err="1" smtClean="0"/>
              <a:t>g</a:t>
            </a:r>
            <a:r>
              <a:rPr lang="it-IT" sz="2800" i="1" baseline="30000" dirty="0" err="1" smtClean="0"/>
              <a:t>s</a:t>
            </a:r>
            <a:r>
              <a:rPr lang="it-IT" sz="2800" i="1" baseline="-25000" dirty="0" err="1" smtClean="0"/>
              <a:t>K</a:t>
            </a:r>
            <a:r>
              <a:rPr lang="it-IT" sz="2800" dirty="0" smtClean="0"/>
              <a:t>] possiamo determinare </a:t>
            </a:r>
            <a:r>
              <a:rPr lang="it-IT" sz="2800" i="1" dirty="0"/>
              <a:t>r</a:t>
            </a:r>
            <a:endParaRPr lang="it-IT" sz="2800" i="1" dirty="0" smtClean="0"/>
          </a:p>
          <a:p>
            <a:r>
              <a:rPr lang="it-IT" sz="2800" dirty="0" smtClean="0"/>
              <a:t>(si suppone che </a:t>
            </a:r>
            <a:r>
              <a:rPr lang="el-GR" sz="2800" dirty="0" smtClean="0"/>
              <a:t>β</a:t>
            </a:r>
            <a:r>
              <a:rPr lang="it-IT" sz="2800" dirty="0" smtClean="0"/>
              <a:t>&gt;</a:t>
            </a:r>
            <a:r>
              <a:rPr lang="el-GR" sz="2800" dirty="0" smtClean="0">
                <a:sym typeface="Symbol"/>
              </a:rPr>
              <a:t></a:t>
            </a:r>
            <a:r>
              <a:rPr lang="it-IT" sz="2800" dirty="0" smtClean="0">
                <a:sym typeface="Symbol"/>
              </a:rPr>
              <a:t>)</a:t>
            </a:r>
          </a:p>
          <a:p>
            <a:r>
              <a:rPr lang="it-IT" sz="2800" dirty="0" smtClean="0">
                <a:sym typeface="Symbol"/>
              </a:rPr>
              <a:t>Dalla </a:t>
            </a:r>
            <a:r>
              <a:rPr lang="it-IT" sz="2800" dirty="0">
                <a:sym typeface="Symbol"/>
              </a:rPr>
              <a:t>9</a:t>
            </a:r>
            <a:r>
              <a:rPr lang="it-IT" sz="2800" dirty="0" smtClean="0">
                <a:sym typeface="Symbol"/>
              </a:rPr>
              <a:t>.7 [</a:t>
            </a:r>
            <a:r>
              <a:rPr lang="it-IT" sz="2800" i="1" dirty="0">
                <a:sym typeface="Symbol"/>
              </a:rPr>
              <a:t>r</a:t>
            </a:r>
            <a:r>
              <a:rPr lang="it-IT" sz="2800" dirty="0" smtClean="0">
                <a:sym typeface="Symbol"/>
              </a:rPr>
              <a:t>=</a:t>
            </a:r>
            <a:r>
              <a:rPr lang="it-IT" sz="2800" i="1" dirty="0" smtClean="0">
                <a:sym typeface="Symbol"/>
              </a:rPr>
              <a:t>u</a:t>
            </a:r>
            <a:r>
              <a:rPr lang="it-IT" sz="2800" dirty="0" smtClean="0">
                <a:sym typeface="Symbol"/>
              </a:rPr>
              <a:t>]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16</a:t>
            </a:fld>
            <a:endParaRPr lang="it-IT"/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4300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3952718"/>
              </p:ext>
            </p:extLst>
          </p:nvPr>
        </p:nvGraphicFramePr>
        <p:xfrm>
          <a:off x="1460500" y="1995488"/>
          <a:ext cx="1512888" cy="954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8" name="Equazione" r:id="rId3" imgW="622080" imgH="393480" progId="Equation.3">
                  <p:embed/>
                </p:oleObj>
              </mc:Choice>
              <mc:Fallback>
                <p:oleObj name="Equazione" r:id="rId3" imgW="6220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1995488"/>
                        <a:ext cx="1512888" cy="954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430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2927611"/>
              </p:ext>
            </p:extLst>
          </p:nvPr>
        </p:nvGraphicFramePr>
        <p:xfrm>
          <a:off x="3128963" y="4548188"/>
          <a:ext cx="1041400" cy="915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" name="Equazione" r:id="rId5" imgW="444240" imgH="393480" progId="Equation.3">
                  <p:embed/>
                </p:oleObj>
              </mc:Choice>
              <mc:Fallback>
                <p:oleObj name="Equazione" r:id="rId5" imgW="4442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8963" y="4548188"/>
                        <a:ext cx="1041400" cy="915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asellaDiTesto 8"/>
          <p:cNvSpPr txBox="1"/>
          <p:nvPr/>
        </p:nvSpPr>
        <p:spPr>
          <a:xfrm>
            <a:off x="914400" y="5472752"/>
            <a:ext cx="7137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b="1" i="1" dirty="0" smtClean="0"/>
              <a:t>u </a:t>
            </a:r>
            <a:r>
              <a:rPr lang="it-IT" b="1" dirty="0" smtClean="0"/>
              <a:t>cresce quando </a:t>
            </a:r>
            <a:r>
              <a:rPr lang="it-IT" b="1" i="1" dirty="0"/>
              <a:t>r</a:t>
            </a:r>
            <a:r>
              <a:rPr lang="it-IT" b="1" i="1" dirty="0" smtClean="0"/>
              <a:t> </a:t>
            </a:r>
            <a:r>
              <a:rPr lang="it-IT" b="1" dirty="0" smtClean="0"/>
              <a:t>cresce e quando </a:t>
            </a:r>
            <a:r>
              <a:rPr lang="it-IT" b="1" dirty="0" smtClean="0">
                <a:sym typeface="Symbol"/>
              </a:rPr>
              <a:t> e  diminuiscono</a:t>
            </a:r>
            <a:r>
              <a:rPr lang="it-IT" b="1" dirty="0" smtClean="0"/>
              <a:t>  </a:t>
            </a:r>
            <a:r>
              <a:rPr lang="it-IT" b="1" i="1" dirty="0" smtClean="0"/>
              <a:t> </a:t>
            </a:r>
            <a:endParaRPr lang="it-IT" b="1" i="1" dirty="0"/>
          </a:p>
        </p:txBody>
      </p:sp>
    </p:spTree>
    <p:extLst>
      <p:ext uri="{BB962C8B-B14F-4D97-AF65-F5344CB8AC3E}">
        <p14:creationId xmlns:p14="http://schemas.microsoft.com/office/powerpoint/2010/main" val="72842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L’equilibrio risparmi investimenti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58505" y="4913194"/>
            <a:ext cx="7772400" cy="1342751"/>
          </a:xfrm>
        </p:spPr>
        <p:txBody>
          <a:bodyPr>
            <a:normAutofit fontScale="92500" lnSpcReduction="20000"/>
          </a:bodyPr>
          <a:lstStyle/>
          <a:p>
            <a:r>
              <a:rPr lang="it-IT" sz="2400" dirty="0" smtClean="0"/>
              <a:t>Tanto gli obiettivi di crescita del risparmio finanziario che del capitale reale dipendono da </a:t>
            </a:r>
            <a:r>
              <a:rPr lang="it-IT" sz="2400" i="1" dirty="0"/>
              <a:t>r</a:t>
            </a:r>
            <a:endParaRPr lang="it-IT" sz="2400" i="1" dirty="0" smtClean="0"/>
          </a:p>
          <a:p>
            <a:r>
              <a:rPr lang="it-IT" sz="2400" dirty="0" smtClean="0"/>
              <a:t>La curva dei risparmi ha intercetta negativa e pendenza minore della curva degli investimenti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17</a:t>
            </a:fld>
            <a:endParaRPr lang="it-IT"/>
          </a:p>
        </p:txBody>
      </p:sp>
      <p:sp>
        <p:nvSpPr>
          <p:cNvPr id="4404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44033" name="Group 1"/>
          <p:cNvGrpSpPr>
            <a:grpSpLocks noChangeAspect="1"/>
          </p:cNvGrpSpPr>
          <p:nvPr/>
        </p:nvGrpSpPr>
        <p:grpSpPr bwMode="auto">
          <a:xfrm>
            <a:off x="1344464" y="1529346"/>
            <a:ext cx="6119813" cy="3267075"/>
            <a:chOff x="1418" y="2686"/>
            <a:chExt cx="9638" cy="5144"/>
          </a:xfrm>
        </p:grpSpPr>
        <p:sp>
          <p:nvSpPr>
            <p:cNvPr id="44046" name="AutoShape 14"/>
            <p:cNvSpPr>
              <a:spLocks noChangeAspect="1" noChangeArrowheads="1" noTextEdit="1"/>
            </p:cNvSpPr>
            <p:nvPr/>
          </p:nvSpPr>
          <p:spPr bwMode="auto">
            <a:xfrm>
              <a:off x="1418" y="2686"/>
              <a:ext cx="9638" cy="5144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4045" name="AutoShape 13"/>
            <p:cNvSpPr>
              <a:spLocks noChangeShapeType="1"/>
            </p:cNvSpPr>
            <p:nvPr/>
          </p:nvSpPr>
          <p:spPr bwMode="auto">
            <a:xfrm flipV="1">
              <a:off x="2911" y="3180"/>
              <a:ext cx="1" cy="4455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4044" name="AutoShape 12"/>
            <p:cNvSpPr>
              <a:spLocks noChangeShapeType="1"/>
            </p:cNvSpPr>
            <p:nvPr/>
          </p:nvSpPr>
          <p:spPr bwMode="auto">
            <a:xfrm>
              <a:off x="2911" y="6644"/>
              <a:ext cx="6674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4043" name="AutoShape 11"/>
            <p:cNvSpPr>
              <a:spLocks noChangeShapeType="1"/>
            </p:cNvSpPr>
            <p:nvPr/>
          </p:nvSpPr>
          <p:spPr bwMode="auto">
            <a:xfrm flipV="1">
              <a:off x="2911" y="5310"/>
              <a:ext cx="6674" cy="1334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4042" name="AutoShape 10"/>
            <p:cNvSpPr>
              <a:spLocks noChangeShapeType="1"/>
            </p:cNvSpPr>
            <p:nvPr/>
          </p:nvSpPr>
          <p:spPr bwMode="auto">
            <a:xfrm flipV="1">
              <a:off x="2911" y="4260"/>
              <a:ext cx="6569" cy="324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4041" name="Line 9"/>
            <p:cNvSpPr>
              <a:spLocks noChangeShapeType="1"/>
            </p:cNvSpPr>
            <p:nvPr/>
          </p:nvSpPr>
          <p:spPr bwMode="auto">
            <a:xfrm flipH="1">
              <a:off x="2912" y="6045"/>
              <a:ext cx="2953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4040" name="Line 8"/>
            <p:cNvSpPr>
              <a:spLocks noChangeShapeType="1"/>
            </p:cNvSpPr>
            <p:nvPr/>
          </p:nvSpPr>
          <p:spPr bwMode="auto">
            <a:xfrm>
              <a:off x="5865" y="6045"/>
              <a:ext cx="1" cy="5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4039" name="Text Box 7"/>
            <p:cNvSpPr txBox="1">
              <a:spLocks noChangeArrowheads="1"/>
            </p:cNvSpPr>
            <p:nvPr/>
          </p:nvSpPr>
          <p:spPr bwMode="auto">
            <a:xfrm>
              <a:off x="1830" y="2955"/>
              <a:ext cx="1590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g</a:t>
              </a:r>
              <a:r>
                <a:rPr kumimoji="0" lang="it-IT" sz="1400" b="0" i="1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K</a:t>
              </a:r>
              <a:endParaRPr kumimoji="0" 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44038" name="Text Box 6"/>
            <p:cNvSpPr txBox="1">
              <a:spLocks noChangeArrowheads="1"/>
            </p:cNvSpPr>
            <p:nvPr/>
          </p:nvSpPr>
          <p:spPr bwMode="auto">
            <a:xfrm>
              <a:off x="1620" y="5715"/>
              <a:ext cx="1590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g</a:t>
              </a:r>
              <a:r>
                <a:rPr kumimoji="0" lang="it-IT" sz="1400" b="0" i="1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K</a:t>
              </a:r>
              <a:endParaRPr kumimoji="0" 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44037" name="Text Box 5"/>
            <p:cNvSpPr txBox="1">
              <a:spLocks noChangeArrowheads="1"/>
            </p:cNvSpPr>
            <p:nvPr/>
          </p:nvSpPr>
          <p:spPr bwMode="auto">
            <a:xfrm>
              <a:off x="8979" y="5340"/>
              <a:ext cx="1590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g</a:t>
              </a:r>
              <a:r>
                <a:rPr kumimoji="0" lang="it-IT" sz="1400" b="0" i="1" u="none" strike="noStrike" cap="none" normalizeH="0" baseline="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i</a:t>
              </a:r>
              <a:r>
                <a:rPr kumimoji="0" lang="it-IT" sz="1400" b="0" i="1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K</a:t>
              </a:r>
              <a:endParaRPr kumimoji="0" 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44036" name="Text Box 4"/>
            <p:cNvSpPr txBox="1">
              <a:spLocks noChangeArrowheads="1"/>
            </p:cNvSpPr>
            <p:nvPr/>
          </p:nvSpPr>
          <p:spPr bwMode="auto">
            <a:xfrm>
              <a:off x="9076" y="3766"/>
              <a:ext cx="1590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g</a:t>
              </a:r>
              <a:r>
                <a:rPr kumimoji="0" lang="it-IT" sz="1400" b="0" i="1" u="none" strike="noStrike" cap="none" normalizeH="0" baseline="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</a:t>
              </a:r>
              <a:r>
                <a:rPr kumimoji="0" lang="it-IT" sz="1400" b="0" i="1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K</a:t>
              </a:r>
              <a:endParaRPr kumimoji="0" 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44035" name="Text Box 3"/>
            <p:cNvSpPr txBox="1">
              <a:spLocks noChangeArrowheads="1"/>
            </p:cNvSpPr>
            <p:nvPr/>
          </p:nvSpPr>
          <p:spPr bwMode="auto">
            <a:xfrm>
              <a:off x="5380" y="6644"/>
              <a:ext cx="1590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400" i="1" dirty="0">
                  <a:latin typeface="Arial" pitchFamily="34" charset="0"/>
                  <a:cs typeface="Arial" pitchFamily="34" charset="0"/>
                </a:rPr>
                <a:t>r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34" name="Text Box 2"/>
            <p:cNvSpPr txBox="1">
              <a:spLocks noChangeArrowheads="1"/>
            </p:cNvSpPr>
            <p:nvPr/>
          </p:nvSpPr>
          <p:spPr bwMode="auto">
            <a:xfrm>
              <a:off x="9174" y="6674"/>
              <a:ext cx="1590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400" i="1" dirty="0">
                  <a:latin typeface="Arial" pitchFamily="34" charset="0"/>
                  <a:cs typeface="Arial" pitchFamily="34" charset="0"/>
                </a:rPr>
                <a:t>r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0805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meccanismo di equilibrio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it-IT" sz="2800" dirty="0" smtClean="0"/>
              <a:t>Se </a:t>
            </a:r>
            <a:r>
              <a:rPr lang="it-IT" sz="2800" i="1" dirty="0" err="1" smtClean="0">
                <a:ea typeface="Times New Roman" pitchFamily="18" charset="0"/>
                <a:cs typeface="Arial" pitchFamily="34" charset="0"/>
              </a:rPr>
              <a:t>g</a:t>
            </a:r>
            <a:r>
              <a:rPr lang="it-IT" sz="2800" i="1" baseline="30000" dirty="0" err="1" smtClean="0">
                <a:ea typeface="Times New Roman" pitchFamily="18" charset="0"/>
                <a:cs typeface="Arial" pitchFamily="34" charset="0"/>
              </a:rPr>
              <a:t>i</a:t>
            </a:r>
            <a:r>
              <a:rPr lang="it-IT" sz="2800" i="1" baseline="-30000" dirty="0" err="1" smtClean="0">
                <a:ea typeface="Times New Roman" pitchFamily="18" charset="0"/>
                <a:cs typeface="Arial" pitchFamily="34" charset="0"/>
              </a:rPr>
              <a:t>K</a:t>
            </a:r>
            <a:r>
              <a:rPr lang="it-IT" sz="2800" dirty="0" smtClean="0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&gt;</a:t>
            </a:r>
            <a:r>
              <a:rPr lang="it-IT" sz="2800" i="1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it-IT" sz="2800" i="1" dirty="0" err="1" smtClean="0">
                <a:ea typeface="Times New Roman" pitchFamily="18" charset="0"/>
                <a:cs typeface="Arial" pitchFamily="34" charset="0"/>
              </a:rPr>
              <a:t>g</a:t>
            </a:r>
            <a:r>
              <a:rPr lang="it-IT" sz="2800" i="1" baseline="30000" dirty="0" err="1" smtClean="0">
                <a:ea typeface="Times New Roman" pitchFamily="18" charset="0"/>
                <a:cs typeface="Arial" pitchFamily="34" charset="0"/>
              </a:rPr>
              <a:t>s</a:t>
            </a:r>
            <a:r>
              <a:rPr lang="it-IT" sz="2800" i="1" baseline="-30000" dirty="0" err="1" smtClean="0">
                <a:ea typeface="Times New Roman" pitchFamily="18" charset="0"/>
                <a:cs typeface="Arial" pitchFamily="34" charset="0"/>
              </a:rPr>
              <a:t>K</a:t>
            </a:r>
            <a:endParaRPr lang="it-IT" sz="2800" dirty="0" smtClean="0">
              <a:latin typeface="Times New Roman" pitchFamily="18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  <a:p>
            <a:pPr lvl="0"/>
            <a:r>
              <a:rPr lang="it-IT" sz="2800" dirty="0" smtClean="0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I capitalisti non risparmiano abbastanza per finanziarie gli investimenti: eccesso di domanda</a:t>
            </a:r>
            <a:r>
              <a:rPr lang="it-IT" sz="2800" dirty="0" smtClean="0">
                <a:latin typeface="Times New Roman" pitchFamily="18" charset="0"/>
                <a:ea typeface="Times New Roman" pitchFamily="18" charset="0"/>
                <a:cs typeface="Arial" pitchFamily="34" charset="0"/>
                <a:sym typeface="Symbol"/>
              </a:rPr>
              <a:t>aumento </a:t>
            </a:r>
            <a:r>
              <a:rPr lang="it-IT" sz="2800" i="1" dirty="0" err="1" smtClean="0">
                <a:latin typeface="Times New Roman" pitchFamily="18" charset="0"/>
                <a:ea typeface="Times New Roman" pitchFamily="18" charset="0"/>
                <a:cs typeface="Arial" pitchFamily="34" charset="0"/>
                <a:sym typeface="Symbol"/>
              </a:rPr>
              <a:t>u</a:t>
            </a:r>
            <a:r>
              <a:rPr lang="it-IT" sz="2800" dirty="0" err="1" smtClean="0">
                <a:latin typeface="Times New Roman" pitchFamily="18" charset="0"/>
                <a:ea typeface="Times New Roman" pitchFamily="18" charset="0"/>
                <a:cs typeface="Arial" pitchFamily="34" charset="0"/>
                <a:sym typeface="Symbol"/>
              </a:rPr>
              <a:t>aumento</a:t>
            </a:r>
            <a:r>
              <a:rPr lang="it-IT" sz="2800" dirty="0" smtClean="0">
                <a:latin typeface="Times New Roman" pitchFamily="18" charset="0"/>
                <a:ea typeface="Times New Roman" pitchFamily="18" charset="0"/>
                <a:cs typeface="Arial" pitchFamily="34" charset="0"/>
                <a:sym typeface="Symbol"/>
              </a:rPr>
              <a:t> </a:t>
            </a:r>
            <a:r>
              <a:rPr lang="it-IT" sz="2800" i="1" dirty="0" err="1">
                <a:latin typeface="Times New Roman" pitchFamily="18" charset="0"/>
                <a:ea typeface="Times New Roman" pitchFamily="18" charset="0"/>
                <a:cs typeface="Arial" pitchFamily="34" charset="0"/>
                <a:sym typeface="Symbol"/>
              </a:rPr>
              <a:t>r</a:t>
            </a:r>
            <a:r>
              <a:rPr lang="it-IT" sz="2800" i="1" dirty="0" err="1" smtClean="0">
                <a:latin typeface="Times New Roman" pitchFamily="18" charset="0"/>
                <a:ea typeface="Times New Roman" pitchFamily="18" charset="0"/>
                <a:cs typeface="Arial" pitchFamily="34" charset="0"/>
                <a:sym typeface="Symbol"/>
              </a:rPr>
              <a:t></a:t>
            </a:r>
            <a:r>
              <a:rPr lang="it-IT" sz="2800" dirty="0" err="1" smtClean="0">
                <a:latin typeface="Times New Roman" pitchFamily="18" charset="0"/>
                <a:ea typeface="Times New Roman" pitchFamily="18" charset="0"/>
                <a:cs typeface="Arial" pitchFamily="34" charset="0"/>
                <a:sym typeface="Symbol"/>
              </a:rPr>
              <a:t>aumento</a:t>
            </a:r>
            <a:r>
              <a:rPr lang="it-IT" sz="2800" dirty="0" smtClean="0">
                <a:latin typeface="Times New Roman" pitchFamily="18" charset="0"/>
                <a:ea typeface="Times New Roman" pitchFamily="18" charset="0"/>
                <a:cs typeface="Arial" pitchFamily="34" charset="0"/>
                <a:sym typeface="Symbol"/>
              </a:rPr>
              <a:t> risparmi (e investimenti in misura minore)</a:t>
            </a:r>
            <a:endParaRPr lang="it-IT" sz="2800" dirty="0" smtClean="0">
              <a:latin typeface="Times New Roman" pitchFamily="18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  <a:p>
            <a:pPr lvl="0"/>
            <a:r>
              <a:rPr lang="it-IT" sz="2800" dirty="0" smtClean="0"/>
              <a:t> Se </a:t>
            </a:r>
            <a:r>
              <a:rPr lang="it-IT" sz="2800" i="1" dirty="0" err="1" smtClean="0">
                <a:ea typeface="Times New Roman" pitchFamily="18" charset="0"/>
                <a:cs typeface="Arial" pitchFamily="34" charset="0"/>
              </a:rPr>
              <a:t>g</a:t>
            </a:r>
            <a:r>
              <a:rPr lang="it-IT" sz="2800" i="1" baseline="30000" dirty="0" err="1" smtClean="0">
                <a:ea typeface="Times New Roman" pitchFamily="18" charset="0"/>
                <a:cs typeface="Arial" pitchFamily="34" charset="0"/>
              </a:rPr>
              <a:t>i</a:t>
            </a:r>
            <a:r>
              <a:rPr lang="it-IT" sz="2800" i="1" baseline="-30000" dirty="0" err="1" smtClean="0">
                <a:ea typeface="Times New Roman" pitchFamily="18" charset="0"/>
                <a:cs typeface="Arial" pitchFamily="34" charset="0"/>
              </a:rPr>
              <a:t>K</a:t>
            </a:r>
            <a:r>
              <a:rPr lang="it-IT" sz="2800" dirty="0" smtClean="0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&lt;</a:t>
            </a:r>
            <a:r>
              <a:rPr lang="it-IT" sz="2800" i="1" dirty="0" err="1" smtClean="0">
                <a:ea typeface="Times New Roman" pitchFamily="18" charset="0"/>
                <a:cs typeface="Arial" pitchFamily="34" charset="0"/>
              </a:rPr>
              <a:t>g</a:t>
            </a:r>
            <a:r>
              <a:rPr lang="it-IT" sz="2800" i="1" baseline="30000" dirty="0" err="1" smtClean="0">
                <a:ea typeface="Times New Roman" pitchFamily="18" charset="0"/>
                <a:cs typeface="Arial" pitchFamily="34" charset="0"/>
              </a:rPr>
              <a:t>s</a:t>
            </a:r>
            <a:r>
              <a:rPr lang="it-IT" sz="2800" i="1" baseline="-30000" dirty="0" err="1" smtClean="0">
                <a:ea typeface="Times New Roman" pitchFamily="18" charset="0"/>
                <a:cs typeface="Arial" pitchFamily="34" charset="0"/>
              </a:rPr>
              <a:t>K</a:t>
            </a:r>
            <a:endParaRPr lang="it-IT" sz="2800" dirty="0" smtClean="0">
              <a:latin typeface="Times New Roman" pitchFamily="18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  <a:p>
            <a:pPr lvl="0"/>
            <a:r>
              <a:rPr lang="it-IT" sz="2800" dirty="0" smtClean="0"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I capitalisti risparmiano troppo rispetto agli investimenti: minore domanda </a:t>
            </a:r>
            <a:r>
              <a:rPr lang="it-IT" sz="2800" dirty="0" smtClean="0">
                <a:latin typeface="Times New Roman" pitchFamily="18" charset="0"/>
                <a:ea typeface="Times New Roman" pitchFamily="18" charset="0"/>
                <a:cs typeface="Arial" pitchFamily="34" charset="0"/>
                <a:sym typeface="Symbol"/>
              </a:rPr>
              <a:t>diminuisce </a:t>
            </a:r>
            <a:r>
              <a:rPr lang="it-IT" sz="2800" i="1" dirty="0" err="1" smtClean="0">
                <a:latin typeface="Times New Roman" pitchFamily="18" charset="0"/>
                <a:ea typeface="Times New Roman" pitchFamily="18" charset="0"/>
                <a:cs typeface="Arial" pitchFamily="34" charset="0"/>
                <a:sym typeface="Symbol"/>
              </a:rPr>
              <a:t>u</a:t>
            </a:r>
            <a:r>
              <a:rPr lang="it-IT" sz="2800" dirty="0" err="1" smtClean="0">
                <a:latin typeface="Times New Roman" pitchFamily="18" charset="0"/>
                <a:ea typeface="Times New Roman" pitchFamily="18" charset="0"/>
                <a:cs typeface="Arial" pitchFamily="34" charset="0"/>
                <a:sym typeface="Symbol"/>
              </a:rPr>
              <a:t>diminuisce</a:t>
            </a:r>
            <a:r>
              <a:rPr lang="it-IT" sz="2800" dirty="0" smtClean="0">
                <a:latin typeface="Times New Roman" pitchFamily="18" charset="0"/>
                <a:ea typeface="Times New Roman" pitchFamily="18" charset="0"/>
                <a:cs typeface="Arial" pitchFamily="34" charset="0"/>
                <a:sym typeface="Symbol"/>
              </a:rPr>
              <a:t> </a:t>
            </a:r>
            <a:r>
              <a:rPr lang="it-IT" sz="2800" i="1" dirty="0" err="1">
                <a:latin typeface="Times New Roman" pitchFamily="18" charset="0"/>
                <a:ea typeface="Times New Roman" pitchFamily="18" charset="0"/>
                <a:cs typeface="Arial" pitchFamily="34" charset="0"/>
                <a:sym typeface="Symbol"/>
              </a:rPr>
              <a:t>r</a:t>
            </a:r>
            <a:r>
              <a:rPr lang="it-IT" sz="2800" dirty="0" err="1" smtClean="0">
                <a:latin typeface="Times New Roman" pitchFamily="18" charset="0"/>
                <a:ea typeface="Times New Roman" pitchFamily="18" charset="0"/>
                <a:cs typeface="Arial" pitchFamily="34" charset="0"/>
                <a:sym typeface="Symbol"/>
              </a:rPr>
              <a:t>diminuzione</a:t>
            </a:r>
            <a:r>
              <a:rPr lang="it-IT" sz="2800" dirty="0" smtClean="0">
                <a:latin typeface="Times New Roman" pitchFamily="18" charset="0"/>
                <a:ea typeface="Times New Roman" pitchFamily="18" charset="0"/>
                <a:cs typeface="Arial" pitchFamily="34" charset="0"/>
                <a:sym typeface="Symbol"/>
              </a:rPr>
              <a:t> risparmi (e investimenti in misura minore)</a:t>
            </a:r>
            <a:endParaRPr lang="it-IT" sz="2800" dirty="0" smtClean="0">
              <a:latin typeface="Times New Roman" pitchFamily="18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  <a:p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2686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46615"/>
            <a:ext cx="8229600" cy="557946"/>
          </a:xfrm>
        </p:spPr>
        <p:txBody>
          <a:bodyPr>
            <a:noAutofit/>
          </a:bodyPr>
          <a:lstStyle/>
          <a:p>
            <a:r>
              <a:rPr lang="it-IT" sz="3200" dirty="0" smtClean="0"/>
              <a:t>Statica comparata: crescita di </a:t>
            </a:r>
            <a:r>
              <a:rPr lang="it-IT" sz="3200" dirty="0" smtClean="0">
                <a:sym typeface="Symbol"/>
              </a:rPr>
              <a:t> e paradosso del risparmio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96310" y="4813737"/>
            <a:ext cx="7772400" cy="1478421"/>
          </a:xfrm>
        </p:spPr>
        <p:txBody>
          <a:bodyPr>
            <a:normAutofit/>
          </a:bodyPr>
          <a:lstStyle/>
          <a:p>
            <a:r>
              <a:rPr lang="it-IT" sz="2000" dirty="0" smtClean="0"/>
              <a:t>Crescono i risparmi dei capitalisti: domanda dei beni insufficiente </a:t>
            </a:r>
            <a:r>
              <a:rPr lang="it-IT" sz="2000" dirty="0" smtClean="0">
                <a:sym typeface="Symbol"/>
              </a:rPr>
              <a:t> </a:t>
            </a:r>
            <a:r>
              <a:rPr lang="it-IT" sz="2000" b="1" i="1" dirty="0" smtClean="0">
                <a:sym typeface="Symbol"/>
              </a:rPr>
              <a:t>u</a:t>
            </a:r>
            <a:r>
              <a:rPr lang="it-IT" sz="2000" dirty="0" smtClean="0">
                <a:sym typeface="Symbol"/>
              </a:rPr>
              <a:t> diminuisce </a:t>
            </a:r>
            <a:r>
              <a:rPr lang="it-IT" sz="2000" b="1" i="1" dirty="0">
                <a:sym typeface="Symbol"/>
              </a:rPr>
              <a:t>r</a:t>
            </a:r>
            <a:r>
              <a:rPr lang="it-IT" sz="2000" dirty="0" smtClean="0">
                <a:sym typeface="Symbol"/>
              </a:rPr>
              <a:t> diminuiscono gli investimenti</a:t>
            </a:r>
          </a:p>
          <a:p>
            <a:r>
              <a:rPr lang="it-IT" sz="2000" b="1" dirty="0" smtClean="0">
                <a:sym typeface="Symbol"/>
              </a:rPr>
              <a:t>Paradosso del risparmio </a:t>
            </a:r>
            <a:r>
              <a:rPr lang="it-IT" sz="2000" dirty="0" smtClean="0">
                <a:sym typeface="Symbol"/>
              </a:rPr>
              <a:t>(diminuiscono tanto i risparmi che gli investimenti)</a:t>
            </a:r>
            <a:endParaRPr lang="it-IT" sz="2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19</a:t>
            </a:fld>
            <a:endParaRPr lang="it-IT"/>
          </a:p>
        </p:txBody>
      </p:sp>
      <p:sp>
        <p:nvSpPr>
          <p:cNvPr id="4712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47105" name="Group 1"/>
          <p:cNvGrpSpPr>
            <a:grpSpLocks noChangeAspect="1"/>
          </p:cNvGrpSpPr>
          <p:nvPr/>
        </p:nvGrpSpPr>
        <p:grpSpPr bwMode="auto">
          <a:xfrm>
            <a:off x="1723697" y="1681654"/>
            <a:ext cx="6119813" cy="3267075"/>
            <a:chOff x="1418" y="2686"/>
            <a:chExt cx="9638" cy="5144"/>
          </a:xfrm>
        </p:grpSpPr>
        <p:sp>
          <p:nvSpPr>
            <p:cNvPr id="47124" name="AutoShape 20"/>
            <p:cNvSpPr>
              <a:spLocks noChangeAspect="1" noChangeArrowheads="1" noTextEdit="1"/>
            </p:cNvSpPr>
            <p:nvPr/>
          </p:nvSpPr>
          <p:spPr bwMode="auto">
            <a:xfrm>
              <a:off x="1418" y="2686"/>
              <a:ext cx="9638" cy="5144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7123" name="AutoShape 19"/>
            <p:cNvSpPr>
              <a:spLocks noChangeShapeType="1"/>
            </p:cNvSpPr>
            <p:nvPr/>
          </p:nvSpPr>
          <p:spPr bwMode="auto">
            <a:xfrm flipV="1">
              <a:off x="2911" y="3180"/>
              <a:ext cx="1" cy="4455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7122" name="AutoShape 18"/>
            <p:cNvSpPr>
              <a:spLocks noChangeShapeType="1"/>
            </p:cNvSpPr>
            <p:nvPr/>
          </p:nvSpPr>
          <p:spPr bwMode="auto">
            <a:xfrm>
              <a:off x="2911" y="6644"/>
              <a:ext cx="6674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7121" name="AutoShape 17"/>
            <p:cNvSpPr>
              <a:spLocks noChangeShapeType="1"/>
            </p:cNvSpPr>
            <p:nvPr/>
          </p:nvSpPr>
          <p:spPr bwMode="auto">
            <a:xfrm flipV="1">
              <a:off x="2911" y="5310"/>
              <a:ext cx="6674" cy="1334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7120" name="AutoShape 16"/>
            <p:cNvSpPr>
              <a:spLocks noChangeShapeType="1"/>
            </p:cNvSpPr>
            <p:nvPr/>
          </p:nvSpPr>
          <p:spPr bwMode="auto">
            <a:xfrm flipV="1">
              <a:off x="2896" y="4938"/>
              <a:ext cx="6719" cy="2622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7119" name="Line 15"/>
            <p:cNvSpPr>
              <a:spLocks noChangeShapeType="1"/>
            </p:cNvSpPr>
            <p:nvPr/>
          </p:nvSpPr>
          <p:spPr bwMode="auto">
            <a:xfrm flipH="1">
              <a:off x="2912" y="5688"/>
              <a:ext cx="4738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7118" name="Line 14"/>
            <p:cNvSpPr>
              <a:spLocks noChangeShapeType="1"/>
            </p:cNvSpPr>
            <p:nvPr/>
          </p:nvSpPr>
          <p:spPr bwMode="auto">
            <a:xfrm>
              <a:off x="7650" y="5688"/>
              <a:ext cx="1" cy="9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7117" name="Text Box 13"/>
            <p:cNvSpPr txBox="1">
              <a:spLocks noChangeArrowheads="1"/>
            </p:cNvSpPr>
            <p:nvPr/>
          </p:nvSpPr>
          <p:spPr bwMode="auto">
            <a:xfrm>
              <a:off x="1830" y="2955"/>
              <a:ext cx="1590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g</a:t>
              </a:r>
              <a:r>
                <a:rPr kumimoji="0" lang="it-IT" sz="1400" b="0" i="1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endParaRPr kumimoji="0" 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47116" name="Text Box 12"/>
            <p:cNvSpPr txBox="1">
              <a:spLocks noChangeArrowheads="1"/>
            </p:cNvSpPr>
            <p:nvPr/>
          </p:nvSpPr>
          <p:spPr bwMode="auto">
            <a:xfrm>
              <a:off x="1620" y="5355"/>
              <a:ext cx="1590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g</a:t>
              </a:r>
              <a:r>
                <a:rPr kumimoji="0" lang="it-IT" sz="1400" b="0" i="1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endParaRPr kumimoji="0" 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47115" name="Text Box 11"/>
            <p:cNvSpPr txBox="1">
              <a:spLocks noChangeArrowheads="1"/>
            </p:cNvSpPr>
            <p:nvPr/>
          </p:nvSpPr>
          <p:spPr bwMode="auto">
            <a:xfrm>
              <a:off x="8979" y="5340"/>
              <a:ext cx="1590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g</a:t>
              </a:r>
              <a:r>
                <a:rPr kumimoji="0" lang="it-IT" sz="1400" b="0" i="1" u="none" strike="noStrike" cap="none" normalizeH="0" baseline="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i</a:t>
              </a:r>
              <a:r>
                <a:rPr kumimoji="0" lang="it-IT" sz="1400" b="0" i="1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endParaRPr kumimoji="0" 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47114" name="Text Box 10"/>
            <p:cNvSpPr txBox="1">
              <a:spLocks noChangeArrowheads="1"/>
            </p:cNvSpPr>
            <p:nvPr/>
          </p:nvSpPr>
          <p:spPr bwMode="auto">
            <a:xfrm>
              <a:off x="9331" y="4472"/>
              <a:ext cx="1590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g</a:t>
              </a:r>
              <a:r>
                <a:rPr kumimoji="0" lang="it-IT" sz="1400" b="0" i="1" u="none" strike="noStrike" cap="none" normalizeH="0" baseline="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s</a:t>
              </a:r>
              <a:r>
                <a:rPr kumimoji="0" lang="it-IT" sz="1400" b="0" i="1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endParaRPr kumimoji="0" 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47113" name="Text Box 9"/>
            <p:cNvSpPr txBox="1">
              <a:spLocks noChangeArrowheads="1"/>
            </p:cNvSpPr>
            <p:nvPr/>
          </p:nvSpPr>
          <p:spPr bwMode="auto">
            <a:xfrm>
              <a:off x="7075" y="6644"/>
              <a:ext cx="1590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400" i="1" dirty="0">
                  <a:latin typeface="Arial" pitchFamily="34" charset="0"/>
                </a:rPr>
                <a:t>r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7112" name="Text Box 8"/>
            <p:cNvSpPr txBox="1">
              <a:spLocks noChangeArrowheads="1"/>
            </p:cNvSpPr>
            <p:nvPr/>
          </p:nvSpPr>
          <p:spPr bwMode="auto">
            <a:xfrm>
              <a:off x="9174" y="6674"/>
              <a:ext cx="1590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400" i="1" dirty="0">
                  <a:latin typeface="Arial" pitchFamily="34" charset="0"/>
                </a:rPr>
                <a:t>r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7111" name="Line 7"/>
            <p:cNvSpPr>
              <a:spLocks noChangeShapeType="1"/>
            </p:cNvSpPr>
            <p:nvPr/>
          </p:nvSpPr>
          <p:spPr bwMode="auto">
            <a:xfrm flipV="1">
              <a:off x="2911" y="4472"/>
              <a:ext cx="6263" cy="287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7110" name="Text Box 6"/>
            <p:cNvSpPr txBox="1">
              <a:spLocks noChangeArrowheads="1"/>
            </p:cNvSpPr>
            <p:nvPr/>
          </p:nvSpPr>
          <p:spPr bwMode="auto">
            <a:xfrm>
              <a:off x="8875" y="3904"/>
              <a:ext cx="1590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g</a:t>
              </a:r>
              <a:r>
                <a:rPr kumimoji="0" lang="it-IT" sz="1400" b="0" i="1" u="none" strike="noStrike" cap="none" normalizeH="0" baseline="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s</a:t>
              </a:r>
              <a:r>
                <a:rPr kumimoji="0" lang="it-IT" sz="1400" b="0" i="1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r>
                <a:rPr kumimoji="0" lang="it-IT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’</a:t>
              </a:r>
              <a:endParaRPr kumimoji="0" 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47109" name="Line 5"/>
            <p:cNvSpPr>
              <a:spLocks noChangeShapeType="1"/>
            </p:cNvSpPr>
            <p:nvPr/>
          </p:nvSpPr>
          <p:spPr bwMode="auto">
            <a:xfrm flipH="1">
              <a:off x="2912" y="6091"/>
              <a:ext cx="2758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7108" name="Line 4"/>
            <p:cNvSpPr>
              <a:spLocks noChangeShapeType="1"/>
            </p:cNvSpPr>
            <p:nvPr/>
          </p:nvSpPr>
          <p:spPr bwMode="auto">
            <a:xfrm>
              <a:off x="5670" y="6091"/>
              <a:ext cx="1" cy="5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7107" name="Text Box 3"/>
            <p:cNvSpPr txBox="1">
              <a:spLocks noChangeArrowheads="1"/>
            </p:cNvSpPr>
            <p:nvPr/>
          </p:nvSpPr>
          <p:spPr bwMode="auto">
            <a:xfrm>
              <a:off x="1620" y="5848"/>
              <a:ext cx="1590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g</a:t>
              </a:r>
              <a:r>
                <a:rPr kumimoji="0" lang="it-IT" sz="1400" b="0" i="1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r>
                <a:rPr kumimoji="0" lang="it-IT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’</a:t>
              </a:r>
              <a:endParaRPr kumimoji="0" 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47106" name="Text Box 2"/>
            <p:cNvSpPr txBox="1">
              <a:spLocks noChangeArrowheads="1"/>
            </p:cNvSpPr>
            <p:nvPr/>
          </p:nvSpPr>
          <p:spPr bwMode="auto">
            <a:xfrm>
              <a:off x="5117" y="6629"/>
              <a:ext cx="1590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400" i="1" dirty="0">
                  <a:latin typeface="Arial" pitchFamily="34" charset="0"/>
                  <a:ea typeface="Times New Roman" pitchFamily="18" charset="0"/>
                </a:rPr>
                <a:t>r</a:t>
              </a:r>
              <a:r>
                <a:rPr kumimoji="0" lang="it-IT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’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3743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ruolo degli imprenditori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dirty="0" smtClean="0"/>
              <a:t>Modelli classico e neoclassico: gli imprenditori trasformano in investimenti le decisioni di risparmio dei capitalisti</a:t>
            </a:r>
          </a:p>
          <a:p>
            <a:r>
              <a:rPr lang="it-IT" sz="2400" i="1" dirty="0" err="1" smtClean="0"/>
              <a:t>S=I</a:t>
            </a:r>
            <a:endParaRPr lang="it-IT" sz="2400" i="1" dirty="0" smtClean="0"/>
          </a:p>
          <a:p>
            <a:r>
              <a:rPr lang="it-IT" sz="2400" dirty="0" smtClean="0"/>
              <a:t>Keynes: i capitalisti decidono di risparmiare (astensione dal consumo) – gli imprenditori decidono di investire (in capitale REALE)</a:t>
            </a:r>
          </a:p>
          <a:p>
            <a:r>
              <a:rPr lang="it-IT" sz="2400" dirty="0" smtClean="0"/>
              <a:t>Importanza della MONETA e del sistema FINANZIARIO:</a:t>
            </a:r>
          </a:p>
          <a:p>
            <a:r>
              <a:rPr lang="it-IT" sz="2400" dirty="0" smtClean="0"/>
              <a:t>I capitalisti risparmiatori detengono moneta o titoli finanziari – non sono necessariamente investimenti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951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Paradosso dei costi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03495" y="1546634"/>
            <a:ext cx="7772400" cy="2758966"/>
          </a:xfrm>
        </p:spPr>
        <p:txBody>
          <a:bodyPr>
            <a:normAutofit lnSpcReduction="10000"/>
          </a:bodyPr>
          <a:lstStyle/>
          <a:p>
            <a:r>
              <a:rPr lang="it-IT" sz="2800" dirty="0" smtClean="0"/>
              <a:t>Aumento della quota dei salari </a:t>
            </a:r>
            <a:r>
              <a:rPr lang="it-IT" sz="2800" dirty="0" smtClean="0">
                <a:sym typeface="Symbol"/>
              </a:rPr>
              <a:t> aumenta </a:t>
            </a:r>
            <a:r>
              <a:rPr lang="it-IT" sz="2800" b="1" i="1" dirty="0" smtClean="0">
                <a:sym typeface="Symbol"/>
              </a:rPr>
              <a:t>la domanda</a:t>
            </a:r>
            <a:r>
              <a:rPr lang="it-IT" sz="2800" dirty="0" smtClean="0"/>
              <a:t> </a:t>
            </a:r>
            <a:r>
              <a:rPr lang="it-IT" sz="2800" dirty="0" smtClean="0">
                <a:sym typeface="Symbol"/>
              </a:rPr>
              <a:t> aumenta </a:t>
            </a:r>
            <a:r>
              <a:rPr lang="it-IT" sz="2800" b="1" i="1" dirty="0" smtClean="0">
                <a:sym typeface="Symbol"/>
              </a:rPr>
              <a:t>u</a:t>
            </a:r>
            <a:endParaRPr lang="it-IT" sz="2800" dirty="0" smtClean="0">
              <a:sym typeface="Symbol"/>
            </a:endParaRPr>
          </a:p>
          <a:p>
            <a:r>
              <a:rPr lang="it-IT" sz="2800" dirty="0" smtClean="0">
                <a:sym typeface="Symbol"/>
              </a:rPr>
              <a:t>Paradossalmente la crescita della quota dei salari non fa diminuire </a:t>
            </a:r>
            <a:r>
              <a:rPr lang="it-IT" sz="2800" b="1" i="1" dirty="0">
                <a:sym typeface="Symbol"/>
              </a:rPr>
              <a:t>r</a:t>
            </a:r>
            <a:r>
              <a:rPr lang="it-IT" sz="2800" dirty="0" smtClean="0">
                <a:sym typeface="Symbol"/>
              </a:rPr>
              <a:t> ma fa diminuire </a:t>
            </a:r>
            <a:r>
              <a:rPr lang="it-IT" sz="2800" b="1" dirty="0" smtClean="0">
                <a:sym typeface="Symbol"/>
              </a:rPr>
              <a:t></a:t>
            </a:r>
          </a:p>
          <a:p>
            <a:r>
              <a:rPr lang="it-IT" sz="2800" dirty="0" smtClean="0">
                <a:sym typeface="Symbol"/>
              </a:rPr>
              <a:t>Infatti eguaglianza tra equazione di Cambridge e equazione di Robinson: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20</a:t>
            </a:fld>
            <a:endParaRPr lang="it-IT"/>
          </a:p>
        </p:txBody>
      </p:sp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5120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7076657"/>
              </p:ext>
            </p:extLst>
          </p:nvPr>
        </p:nvGraphicFramePr>
        <p:xfrm>
          <a:off x="1443038" y="4329113"/>
          <a:ext cx="1179512" cy="74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zione" r:id="rId3" imgW="622080" imgH="393480" progId="Equation.3">
                  <p:embed/>
                </p:oleObj>
              </mc:Choice>
              <mc:Fallback>
                <p:oleObj name="Equazione" r:id="rId3" imgW="6220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3038" y="4329113"/>
                        <a:ext cx="1179512" cy="741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3620814" y="4246970"/>
            <a:ext cx="5065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i="1" dirty="0"/>
              <a:t>r</a:t>
            </a:r>
            <a:r>
              <a:rPr lang="it-IT" i="1" dirty="0" smtClean="0"/>
              <a:t> </a:t>
            </a:r>
            <a:r>
              <a:rPr lang="it-IT" dirty="0" smtClean="0"/>
              <a:t>dipende dalla propensione al risparmio e all’investimento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1103586" y="5172338"/>
            <a:ext cx="69368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sz="2400" dirty="0" smtClean="0">
                <a:sym typeface="Symbol"/>
              </a:rPr>
              <a:t> diminuisce perché aumenta la quota dei salari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938980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89376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sz="4000" dirty="0" smtClean="0"/>
              <a:t>Quota dei profitti e utilizzazione della capacità produttiva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2081605"/>
            <a:ext cx="7772400" cy="4274745"/>
          </a:xfrm>
        </p:spPr>
        <p:txBody>
          <a:bodyPr>
            <a:normAutofit lnSpcReduction="10000"/>
          </a:bodyPr>
          <a:lstStyle/>
          <a:p>
            <a:r>
              <a:rPr lang="it-IT" sz="2400" dirty="0" smtClean="0"/>
              <a:t>In realtà il paradosso dei costi è legato al paradosso della quota dei profitti</a:t>
            </a:r>
          </a:p>
          <a:p>
            <a:r>
              <a:rPr lang="it-IT" sz="2400" b="1" i="1" dirty="0" smtClean="0"/>
              <a:t>u</a:t>
            </a:r>
            <a:r>
              <a:rPr lang="it-IT" sz="2400" dirty="0" smtClean="0"/>
              <a:t> è direttamente proporzionale al saggio di profitto, ma inversamente proporzionale alla quota dei profitti:</a:t>
            </a:r>
          </a:p>
          <a:p>
            <a:r>
              <a:rPr lang="it-IT" sz="2400" i="1" dirty="0" smtClean="0"/>
              <a:t>u</a:t>
            </a:r>
            <a:r>
              <a:rPr lang="it-IT" sz="2400" dirty="0" smtClean="0"/>
              <a:t>=</a:t>
            </a:r>
            <a:r>
              <a:rPr lang="it-IT" sz="2400" i="1" dirty="0"/>
              <a:t>r</a:t>
            </a:r>
            <a:r>
              <a:rPr lang="it-IT" sz="2400" i="1" dirty="0" smtClean="0"/>
              <a:t>/</a:t>
            </a:r>
            <a:r>
              <a:rPr lang="it-IT" sz="2400" dirty="0" smtClean="0">
                <a:sym typeface="Symbol"/>
              </a:rPr>
              <a:t></a:t>
            </a:r>
            <a:r>
              <a:rPr lang="it-IT" sz="2400" dirty="0" smtClean="0"/>
              <a:t> </a:t>
            </a:r>
          </a:p>
          <a:p>
            <a:r>
              <a:rPr lang="it-IT" sz="2400" dirty="0" smtClean="0"/>
              <a:t>Il saggio di profitto resta costante, la quota dei profitti cade, di conseguenza l’utilizzazione della capacità produttiva cresce</a:t>
            </a:r>
          </a:p>
          <a:p>
            <a:r>
              <a:rPr lang="it-IT" sz="2400" dirty="0" smtClean="0"/>
              <a:t>Il paradosso della quota dei profitti è legato al fatto che l’investimento e il risparmio non dipendono dalla quota, ma dal saggio di profitto.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983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00937"/>
            <a:ext cx="8229600" cy="557946"/>
          </a:xfrm>
        </p:spPr>
        <p:txBody>
          <a:bodyPr>
            <a:noAutofit/>
          </a:bodyPr>
          <a:lstStyle/>
          <a:p>
            <a:r>
              <a:rPr lang="it-IT" sz="3200" dirty="0" smtClean="0"/>
              <a:t>Alcune considerazione sul paradosso dei costi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677928"/>
            <a:ext cx="7772400" cy="2159876"/>
          </a:xfrm>
        </p:spPr>
        <p:txBody>
          <a:bodyPr>
            <a:normAutofit fontScale="92500"/>
          </a:bodyPr>
          <a:lstStyle/>
          <a:p>
            <a:r>
              <a:rPr lang="it-IT" sz="2800" dirty="0" smtClean="0"/>
              <a:t>Cresce la quota dei salari </a:t>
            </a:r>
            <a:r>
              <a:rPr lang="it-IT" sz="2800" dirty="0" smtClean="0">
                <a:sym typeface="Symbol"/>
              </a:rPr>
              <a:t> cresce la domanda aggregata. Nonostante la diminuzione di  gli imprenditori aumentano il tasso di utilizzazione della capacità produttiva. In questo modo </a:t>
            </a:r>
            <a:r>
              <a:rPr lang="it-IT" sz="2800" i="1" dirty="0">
                <a:sym typeface="Symbol"/>
              </a:rPr>
              <a:t>r</a:t>
            </a:r>
            <a:r>
              <a:rPr lang="it-IT" sz="2800" i="1" dirty="0" smtClean="0">
                <a:sym typeface="Symbol"/>
              </a:rPr>
              <a:t> </a:t>
            </a:r>
            <a:r>
              <a:rPr lang="it-IT" sz="2800" dirty="0" smtClean="0">
                <a:sym typeface="Symbol"/>
              </a:rPr>
              <a:t>resta costante. Infatti diminuisce </a:t>
            </a:r>
            <a:r>
              <a:rPr lang="it-IT" sz="2800" i="1" dirty="0" err="1" smtClean="0">
                <a:sym typeface="Symbol"/>
              </a:rPr>
              <a:t>k</a:t>
            </a:r>
            <a:r>
              <a:rPr lang="it-IT" sz="2800" i="1" baseline="-25000" dirty="0" err="1" smtClean="0">
                <a:sym typeface="Symbol"/>
              </a:rPr>
              <a:t>u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22</a:t>
            </a:fld>
            <a:endParaRPr lang="it-IT"/>
          </a:p>
        </p:txBody>
      </p:sp>
      <p:sp>
        <p:nvSpPr>
          <p:cNvPr id="35" name="CasellaDiTesto 34"/>
          <p:cNvSpPr txBox="1"/>
          <p:nvPr/>
        </p:nvSpPr>
        <p:spPr>
          <a:xfrm>
            <a:off x="5034455" y="4067503"/>
            <a:ext cx="349994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dirty="0" smtClean="0"/>
              <a:t>Aumento della quota dei salari </a:t>
            </a:r>
            <a:r>
              <a:rPr lang="it-IT" dirty="0" smtClean="0">
                <a:sym typeface="Symbol"/>
              </a:rPr>
              <a:t> aumento </a:t>
            </a:r>
            <a:r>
              <a:rPr lang="it-IT" b="1" i="1" dirty="0" smtClean="0">
                <a:sym typeface="Symbol"/>
              </a:rPr>
              <a:t>u</a:t>
            </a:r>
            <a:r>
              <a:rPr lang="it-IT" dirty="0" smtClean="0">
                <a:sym typeface="Symbol"/>
              </a:rPr>
              <a:t>: la curva crescita-distribuzione si sposta verso l’alto facendo perno su </a:t>
            </a:r>
            <a:r>
              <a:rPr lang="it-IT" i="1" dirty="0" smtClean="0">
                <a:sym typeface="Symbol"/>
              </a:rPr>
              <a:t>x</a:t>
            </a:r>
            <a:r>
              <a:rPr lang="it-IT" dirty="0" smtClean="0">
                <a:sym typeface="Symbol"/>
              </a:rPr>
              <a:t>. A parità di </a:t>
            </a:r>
            <a:r>
              <a:rPr lang="it-IT" i="1" dirty="0">
                <a:sym typeface="Symbol"/>
              </a:rPr>
              <a:t>r</a:t>
            </a:r>
            <a:r>
              <a:rPr lang="it-IT" i="1" dirty="0" smtClean="0">
                <a:sym typeface="Symbol"/>
              </a:rPr>
              <a:t> </a:t>
            </a:r>
            <a:r>
              <a:rPr lang="it-IT" dirty="0" smtClean="0">
                <a:sym typeface="Symbol"/>
              </a:rPr>
              <a:t>cresce</a:t>
            </a:r>
            <a:r>
              <a:rPr lang="it-IT" i="1" dirty="0" smtClean="0">
                <a:sym typeface="Symbol"/>
              </a:rPr>
              <a:t> w</a:t>
            </a:r>
            <a:endParaRPr lang="it-IT" i="1" dirty="0"/>
          </a:p>
        </p:txBody>
      </p:sp>
      <p:grpSp>
        <p:nvGrpSpPr>
          <p:cNvPr id="21" name="Area di disegno 4"/>
          <p:cNvGrpSpPr/>
          <p:nvPr/>
        </p:nvGrpSpPr>
        <p:grpSpPr>
          <a:xfrm>
            <a:off x="1061334" y="3541452"/>
            <a:ext cx="5044826" cy="2553714"/>
            <a:chOff x="-122169" y="0"/>
            <a:chExt cx="6242299" cy="2984500"/>
          </a:xfrm>
        </p:grpSpPr>
        <p:sp>
          <p:nvSpPr>
            <p:cNvPr id="22" name="Rettangolo 21"/>
            <p:cNvSpPr/>
            <p:nvPr/>
          </p:nvSpPr>
          <p:spPr>
            <a:xfrm>
              <a:off x="0" y="0"/>
              <a:ext cx="6120130" cy="2984500"/>
            </a:xfrm>
            <a:prstGeom prst="rect">
              <a:avLst/>
            </a:prstGeom>
            <a:noFill/>
          </p:spPr>
        </p:sp>
        <p:cxnSp>
          <p:nvCxnSpPr>
            <p:cNvPr id="24" name="AutoShape 5"/>
            <p:cNvCxnSpPr>
              <a:cxnSpLocks noChangeShapeType="1"/>
            </p:cNvCxnSpPr>
            <p:nvPr/>
          </p:nvCxnSpPr>
          <p:spPr bwMode="auto">
            <a:xfrm flipV="1">
              <a:off x="642620" y="241300"/>
              <a:ext cx="0" cy="2200275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AutoShape 6"/>
            <p:cNvCxnSpPr>
              <a:cxnSpLocks noChangeShapeType="1"/>
            </p:cNvCxnSpPr>
            <p:nvPr/>
          </p:nvCxnSpPr>
          <p:spPr bwMode="auto">
            <a:xfrm>
              <a:off x="642620" y="2441575"/>
              <a:ext cx="3981450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AutoShape 7"/>
            <p:cNvCxnSpPr>
              <a:cxnSpLocks noChangeShapeType="1"/>
            </p:cNvCxnSpPr>
            <p:nvPr/>
          </p:nvCxnSpPr>
          <p:spPr bwMode="auto">
            <a:xfrm>
              <a:off x="642620" y="689610"/>
              <a:ext cx="3639185" cy="1751965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8" name="AutoShape 8"/>
            <p:cNvCxnSpPr>
              <a:cxnSpLocks noChangeShapeType="1"/>
            </p:cNvCxnSpPr>
            <p:nvPr/>
          </p:nvCxnSpPr>
          <p:spPr bwMode="auto">
            <a:xfrm>
              <a:off x="642620" y="689610"/>
              <a:ext cx="2447925" cy="1751965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9" name="Text Box 9"/>
            <p:cNvSpPr txBox="1">
              <a:spLocks noChangeArrowheads="1"/>
            </p:cNvSpPr>
            <p:nvPr/>
          </p:nvSpPr>
          <p:spPr bwMode="auto">
            <a:xfrm>
              <a:off x="-122169" y="117475"/>
              <a:ext cx="1364864" cy="466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bg1">
                      <a:lumMod val="100000"/>
                      <a:lumOff val="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6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w, c</a:t>
              </a:r>
              <a:endParaRPr lang="it-IT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0" name="Text Box 10"/>
            <p:cNvSpPr txBox="1">
              <a:spLocks noChangeArrowheads="1"/>
            </p:cNvSpPr>
            <p:nvPr/>
          </p:nvSpPr>
          <p:spPr bwMode="auto">
            <a:xfrm>
              <a:off x="-122169" y="517525"/>
              <a:ext cx="1096010" cy="466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bg1">
                      <a:lumMod val="100000"/>
                      <a:lumOff val="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6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x</a:t>
              </a:r>
              <a:endParaRPr lang="it-IT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1" name="Text Box 12"/>
            <p:cNvSpPr txBox="1">
              <a:spLocks noChangeArrowheads="1"/>
            </p:cNvSpPr>
            <p:nvPr/>
          </p:nvSpPr>
          <p:spPr bwMode="auto">
            <a:xfrm>
              <a:off x="2726055" y="2508250"/>
              <a:ext cx="1096010" cy="466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bg1">
                      <a:lumMod val="100000"/>
                      <a:lumOff val="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6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u</a:t>
              </a:r>
              <a:r>
                <a:rPr lang="it-IT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sym typeface="Symbol" panose="05050102010706020507" pitchFamily="18" charset="2"/>
                </a:rPr>
                <a:t></a:t>
              </a:r>
              <a:endParaRPr lang="it-IT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2" name="Text Box 13"/>
            <p:cNvSpPr txBox="1">
              <a:spLocks noChangeArrowheads="1"/>
            </p:cNvSpPr>
            <p:nvPr/>
          </p:nvSpPr>
          <p:spPr bwMode="auto">
            <a:xfrm>
              <a:off x="3945890" y="2508250"/>
              <a:ext cx="1096010" cy="466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bg1">
                      <a:lumMod val="100000"/>
                      <a:lumOff val="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sym typeface="Symbol" panose="05050102010706020507" pitchFamily="18" charset="2"/>
                </a:rPr>
                <a:t></a:t>
              </a:r>
              <a:endParaRPr lang="it-IT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3" name="Text Box 14"/>
            <p:cNvSpPr txBox="1">
              <a:spLocks noChangeArrowheads="1"/>
            </p:cNvSpPr>
            <p:nvPr/>
          </p:nvSpPr>
          <p:spPr bwMode="auto">
            <a:xfrm>
              <a:off x="4624070" y="2487079"/>
              <a:ext cx="1096010" cy="466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bg1">
                      <a:lumMod val="100000"/>
                      <a:lumOff val="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r, </a:t>
              </a:r>
              <a:r>
                <a:rPr lang="it-IT" i="1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g</a:t>
              </a:r>
              <a:r>
                <a:rPr lang="it-IT" i="1" baseline="-250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K</a:t>
              </a:r>
              <a:endParaRPr lang="it-IT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44" name="Line 15"/>
            <p:cNvCxnSpPr/>
            <p:nvPr/>
          </p:nvCxnSpPr>
          <p:spPr bwMode="auto">
            <a:xfrm>
              <a:off x="642620" y="1619250"/>
              <a:ext cx="1280160" cy="72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" name="Line 16"/>
            <p:cNvCxnSpPr/>
            <p:nvPr/>
          </p:nvCxnSpPr>
          <p:spPr bwMode="auto">
            <a:xfrm>
              <a:off x="1922780" y="1308100"/>
              <a:ext cx="0" cy="1168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" name="Line 18"/>
            <p:cNvCxnSpPr/>
            <p:nvPr/>
          </p:nvCxnSpPr>
          <p:spPr bwMode="auto">
            <a:xfrm flipH="1">
              <a:off x="642620" y="1308100"/>
              <a:ext cx="12801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8" name="Text Box 19"/>
            <p:cNvSpPr txBox="1">
              <a:spLocks noChangeArrowheads="1"/>
            </p:cNvSpPr>
            <p:nvPr/>
          </p:nvSpPr>
          <p:spPr bwMode="auto">
            <a:xfrm>
              <a:off x="-122169" y="1129596"/>
              <a:ext cx="1096010" cy="466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bg1">
                      <a:lumMod val="100000"/>
                      <a:lumOff val="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6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w’</a:t>
              </a:r>
              <a:endParaRPr lang="it-IT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9" name="Text Box 20"/>
            <p:cNvSpPr txBox="1">
              <a:spLocks noChangeArrowheads="1"/>
            </p:cNvSpPr>
            <p:nvPr/>
          </p:nvSpPr>
          <p:spPr bwMode="auto">
            <a:xfrm>
              <a:off x="-122169" y="1543050"/>
              <a:ext cx="1096010" cy="466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bg1">
                      <a:lumMod val="100000"/>
                      <a:lumOff val="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6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w</a:t>
              </a:r>
              <a:endParaRPr lang="it-IT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0" name="Text Box 21"/>
            <p:cNvSpPr txBox="1">
              <a:spLocks noChangeArrowheads="1"/>
            </p:cNvSpPr>
            <p:nvPr/>
          </p:nvSpPr>
          <p:spPr bwMode="auto">
            <a:xfrm>
              <a:off x="1608455" y="2508250"/>
              <a:ext cx="1096010" cy="466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bg1">
                      <a:lumMod val="100000"/>
                      <a:lumOff val="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6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r</a:t>
              </a:r>
              <a:endParaRPr lang="it-IT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96340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819868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La crisi economica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393658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it-IT" dirty="0" smtClean="0"/>
              <a:t>Nei decenni scorsi: opposto del processo descritto.</a:t>
            </a:r>
          </a:p>
          <a:p>
            <a:pPr algn="just"/>
            <a:r>
              <a:rPr lang="it-IT" dirty="0" smtClean="0"/>
              <a:t>Diminuzione della quota dei salari </a:t>
            </a:r>
            <a:r>
              <a:rPr lang="it-IT" dirty="0" smtClean="0">
                <a:sym typeface="Symbol"/>
              </a:rPr>
              <a:t> diminuzione della domanda  diminuzione</a:t>
            </a:r>
            <a:r>
              <a:rPr lang="it-IT" b="1" dirty="0" smtClean="0">
                <a:sym typeface="Symbol"/>
              </a:rPr>
              <a:t> </a:t>
            </a:r>
            <a:r>
              <a:rPr lang="it-IT" b="1" i="1" dirty="0" smtClean="0">
                <a:sym typeface="Symbol"/>
              </a:rPr>
              <a:t>u</a:t>
            </a:r>
          </a:p>
          <a:p>
            <a:pPr algn="just"/>
            <a:r>
              <a:rPr lang="it-IT" dirty="0" smtClean="0">
                <a:sym typeface="Symbol"/>
              </a:rPr>
              <a:t>Con l’aumento della quota dei profitti si sviluppa il settore finanziario</a:t>
            </a:r>
          </a:p>
          <a:p>
            <a:pPr algn="just"/>
            <a:r>
              <a:rPr lang="it-IT" dirty="0" smtClean="0">
                <a:sym typeface="Symbol"/>
              </a:rPr>
              <a:t>Per sostenere la domanda aggregata: diffusione del credito al consumo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813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89376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Paradosso dell’orcio della vedova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2685393"/>
          </a:xfrm>
        </p:spPr>
        <p:txBody>
          <a:bodyPr>
            <a:normAutofit lnSpcReduction="10000"/>
          </a:bodyPr>
          <a:lstStyle/>
          <a:p>
            <a:r>
              <a:rPr lang="it-IT" sz="2800" dirty="0" smtClean="0"/>
              <a:t>Crescita di </a:t>
            </a:r>
            <a:r>
              <a:rPr lang="it-IT" sz="2800" dirty="0" smtClean="0">
                <a:sym typeface="Symbol"/>
              </a:rPr>
              <a:t></a:t>
            </a:r>
          </a:p>
          <a:p>
            <a:r>
              <a:rPr lang="it-IT" sz="2800" dirty="0" smtClean="0">
                <a:sym typeface="Symbol"/>
              </a:rPr>
              <a:t>Aumento delle spese per gli investimenti  aumento dei profitti per finanziare gli investimenti</a:t>
            </a:r>
          </a:p>
          <a:p>
            <a:r>
              <a:rPr lang="it-IT" sz="2800" dirty="0" smtClean="0">
                <a:sym typeface="Symbol"/>
              </a:rPr>
              <a:t>Aumento degli investimenti  aumento di </a:t>
            </a:r>
            <a:r>
              <a:rPr lang="it-IT" sz="2800" b="1" i="1" dirty="0" smtClean="0">
                <a:sym typeface="Symbol"/>
              </a:rPr>
              <a:t>u</a:t>
            </a:r>
          </a:p>
          <a:p>
            <a:r>
              <a:rPr lang="it-IT" sz="2800" dirty="0" smtClean="0">
                <a:sym typeface="Symbol"/>
              </a:rPr>
              <a:t>Il saggio di profitto cresce se cresce 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24</a:t>
            </a:fld>
            <a:endParaRPr lang="it-IT"/>
          </a:p>
        </p:txBody>
      </p:sp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5222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9048150"/>
              </p:ext>
            </p:extLst>
          </p:nvPr>
        </p:nvGraphicFramePr>
        <p:xfrm>
          <a:off x="1266825" y="4741863"/>
          <a:ext cx="1096963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zione" r:id="rId3" imgW="622080" imgH="393480" progId="Equation.3">
                  <p:embed/>
                </p:oleObj>
              </mc:Choice>
              <mc:Fallback>
                <p:oleObj name="Equazione" r:id="rId3" imgW="6220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6825" y="4741863"/>
                        <a:ext cx="1096963" cy="69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921372" y="5490042"/>
            <a:ext cx="71470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dirty="0" smtClean="0"/>
              <a:t>Se cresce </a:t>
            </a:r>
            <a:r>
              <a:rPr lang="it-IT" b="1" i="1" dirty="0"/>
              <a:t>r</a:t>
            </a:r>
            <a:r>
              <a:rPr lang="it-IT" b="1" i="1" dirty="0" smtClean="0"/>
              <a:t> </a:t>
            </a:r>
            <a:r>
              <a:rPr lang="it-IT" dirty="0" smtClean="0"/>
              <a:t>cresce anche </a:t>
            </a:r>
            <a:r>
              <a:rPr lang="it-IT" b="1" i="1" dirty="0" smtClean="0"/>
              <a:t>u</a:t>
            </a:r>
            <a:r>
              <a:rPr lang="it-IT" dirty="0" smtClean="0"/>
              <a:t>:</a:t>
            </a:r>
          </a:p>
          <a:p>
            <a:pPr algn="l"/>
            <a:r>
              <a:rPr lang="it-IT" i="1" dirty="0" smtClean="0"/>
              <a:t>u</a:t>
            </a:r>
            <a:r>
              <a:rPr lang="it-IT" dirty="0" smtClean="0"/>
              <a:t>=</a:t>
            </a:r>
            <a:r>
              <a:rPr lang="it-IT" i="1" dirty="0"/>
              <a:t>r</a:t>
            </a:r>
            <a:r>
              <a:rPr lang="it-IT" i="1" dirty="0" smtClean="0"/>
              <a:t>/</a:t>
            </a:r>
            <a:r>
              <a:rPr lang="it-IT" dirty="0" smtClean="0">
                <a:sym typeface="Symbol"/>
              </a:rPr>
              <a:t></a:t>
            </a:r>
            <a:r>
              <a:rPr lang="it-IT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6933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89376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Gli investimenti creano il proprio </a:t>
            </a:r>
            <a:r>
              <a:rPr lang="it-IT" dirty="0" smtClean="0"/>
              <a:t>finanziamento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5213130"/>
            <a:ext cx="7772400" cy="882869"/>
          </a:xfrm>
        </p:spPr>
        <p:txBody>
          <a:bodyPr>
            <a:normAutofit fontScale="77500" lnSpcReduction="20000"/>
          </a:bodyPr>
          <a:lstStyle/>
          <a:p>
            <a:r>
              <a:rPr lang="it-IT" sz="2400" dirty="0" smtClean="0"/>
              <a:t>La crescita di </a:t>
            </a:r>
            <a:r>
              <a:rPr lang="it-IT" sz="2400" dirty="0" smtClean="0">
                <a:sym typeface="Symbol"/>
              </a:rPr>
              <a:t> fa ruotare la curva della crescita del capitale programmata dagli imprenditori verso l’alto.</a:t>
            </a:r>
          </a:p>
          <a:p>
            <a:r>
              <a:rPr lang="it-IT" sz="2400" dirty="0" smtClean="0">
                <a:sym typeface="Symbol"/>
              </a:rPr>
              <a:t>Aumentano il saggio di profitto e il tasso di crescita del capitale.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25</a:t>
            </a:fld>
            <a:endParaRPr lang="it-IT"/>
          </a:p>
        </p:txBody>
      </p:sp>
      <p:sp>
        <p:nvSpPr>
          <p:cNvPr id="56341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56321" name="Group 1"/>
          <p:cNvGrpSpPr>
            <a:grpSpLocks noChangeAspect="1"/>
          </p:cNvGrpSpPr>
          <p:nvPr/>
        </p:nvGrpSpPr>
        <p:grpSpPr bwMode="auto">
          <a:xfrm>
            <a:off x="1618593" y="1891862"/>
            <a:ext cx="6119813" cy="3267075"/>
            <a:chOff x="1418" y="2686"/>
            <a:chExt cx="9638" cy="5144"/>
          </a:xfrm>
        </p:grpSpPr>
        <p:sp>
          <p:nvSpPr>
            <p:cNvPr id="56340" name="AutoShape 20"/>
            <p:cNvSpPr>
              <a:spLocks noChangeAspect="1" noChangeArrowheads="1"/>
            </p:cNvSpPr>
            <p:nvPr/>
          </p:nvSpPr>
          <p:spPr bwMode="auto">
            <a:xfrm>
              <a:off x="1418" y="2686"/>
              <a:ext cx="9638" cy="5144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6339" name="AutoShape 19"/>
            <p:cNvSpPr>
              <a:spLocks noChangeShapeType="1"/>
            </p:cNvSpPr>
            <p:nvPr/>
          </p:nvSpPr>
          <p:spPr bwMode="auto">
            <a:xfrm flipV="1">
              <a:off x="2911" y="3180"/>
              <a:ext cx="1" cy="4455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6338" name="AutoShape 18"/>
            <p:cNvSpPr>
              <a:spLocks noChangeShapeType="1"/>
            </p:cNvSpPr>
            <p:nvPr/>
          </p:nvSpPr>
          <p:spPr bwMode="auto">
            <a:xfrm>
              <a:off x="2911" y="6644"/>
              <a:ext cx="6674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6337" name="AutoShape 17"/>
            <p:cNvSpPr>
              <a:spLocks noChangeShapeType="1"/>
            </p:cNvSpPr>
            <p:nvPr/>
          </p:nvSpPr>
          <p:spPr bwMode="auto">
            <a:xfrm flipV="1">
              <a:off x="2911" y="5310"/>
              <a:ext cx="6674" cy="1334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6336" name="AutoShape 16"/>
            <p:cNvSpPr>
              <a:spLocks noChangeShapeType="1"/>
            </p:cNvSpPr>
            <p:nvPr/>
          </p:nvSpPr>
          <p:spPr bwMode="auto">
            <a:xfrm flipV="1">
              <a:off x="2866" y="4052"/>
              <a:ext cx="6719" cy="2622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6335" name="Line 15"/>
            <p:cNvSpPr>
              <a:spLocks noChangeShapeType="1"/>
            </p:cNvSpPr>
            <p:nvPr/>
          </p:nvSpPr>
          <p:spPr bwMode="auto">
            <a:xfrm flipH="1">
              <a:off x="2912" y="4869"/>
              <a:ext cx="4618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6334" name="Line 14"/>
            <p:cNvSpPr>
              <a:spLocks noChangeShapeType="1"/>
            </p:cNvSpPr>
            <p:nvPr/>
          </p:nvSpPr>
          <p:spPr bwMode="auto">
            <a:xfrm>
              <a:off x="7440" y="4892"/>
              <a:ext cx="2" cy="17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6333" name="Text Box 13"/>
            <p:cNvSpPr txBox="1">
              <a:spLocks noChangeArrowheads="1"/>
            </p:cNvSpPr>
            <p:nvPr/>
          </p:nvSpPr>
          <p:spPr bwMode="auto">
            <a:xfrm>
              <a:off x="1620" y="2955"/>
              <a:ext cx="1590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g</a:t>
              </a:r>
              <a:r>
                <a:rPr kumimoji="0" lang="it-IT" sz="1400" b="0" i="1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endParaRPr kumimoji="0" 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56332" name="Text Box 12"/>
            <p:cNvSpPr txBox="1">
              <a:spLocks noChangeArrowheads="1"/>
            </p:cNvSpPr>
            <p:nvPr/>
          </p:nvSpPr>
          <p:spPr bwMode="auto">
            <a:xfrm>
              <a:off x="1620" y="5880"/>
              <a:ext cx="1590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g</a:t>
              </a:r>
              <a:r>
                <a:rPr kumimoji="0" lang="it-IT" sz="1400" b="0" i="1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endParaRPr kumimoji="0" 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56331" name="Text Box 11"/>
            <p:cNvSpPr txBox="1">
              <a:spLocks noChangeArrowheads="1"/>
            </p:cNvSpPr>
            <p:nvPr/>
          </p:nvSpPr>
          <p:spPr bwMode="auto">
            <a:xfrm>
              <a:off x="9091" y="5340"/>
              <a:ext cx="1590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g</a:t>
              </a:r>
              <a:r>
                <a:rPr kumimoji="0" lang="it-IT" sz="1400" b="0" i="1" u="none" strike="noStrike" cap="none" normalizeH="0" baseline="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i</a:t>
              </a:r>
              <a:r>
                <a:rPr kumimoji="0" lang="it-IT" sz="1400" b="0" i="1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endParaRPr kumimoji="0" 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56330" name="Text Box 10"/>
            <p:cNvSpPr txBox="1">
              <a:spLocks noChangeArrowheads="1"/>
            </p:cNvSpPr>
            <p:nvPr/>
          </p:nvSpPr>
          <p:spPr bwMode="auto">
            <a:xfrm>
              <a:off x="9091" y="3180"/>
              <a:ext cx="1590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g</a:t>
              </a:r>
              <a:r>
                <a:rPr kumimoji="0" lang="it-IT" sz="1400" b="0" i="1" u="none" strike="noStrike" cap="none" normalizeH="0" baseline="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s</a:t>
              </a:r>
              <a:r>
                <a:rPr kumimoji="0" lang="it-IT" sz="1400" b="0" i="1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endParaRPr kumimoji="0" 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56329" name="Text Box 9"/>
            <p:cNvSpPr txBox="1">
              <a:spLocks noChangeArrowheads="1"/>
            </p:cNvSpPr>
            <p:nvPr/>
          </p:nvSpPr>
          <p:spPr bwMode="auto">
            <a:xfrm>
              <a:off x="4345" y="6624"/>
              <a:ext cx="1590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400" i="1" dirty="0">
                  <a:latin typeface="Arial" pitchFamily="34" charset="0"/>
                </a:rPr>
                <a:t>r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6328" name="Text Box 8"/>
            <p:cNvSpPr txBox="1">
              <a:spLocks noChangeArrowheads="1"/>
            </p:cNvSpPr>
            <p:nvPr/>
          </p:nvSpPr>
          <p:spPr bwMode="auto">
            <a:xfrm>
              <a:off x="9174" y="6674"/>
              <a:ext cx="1590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400" i="1" dirty="0">
                  <a:latin typeface="Arial" pitchFamily="34" charset="0"/>
                </a:rPr>
                <a:t>r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6327" name="Line 7"/>
            <p:cNvSpPr>
              <a:spLocks noChangeShapeType="1"/>
            </p:cNvSpPr>
            <p:nvPr/>
          </p:nvSpPr>
          <p:spPr bwMode="auto">
            <a:xfrm flipV="1">
              <a:off x="2911" y="3661"/>
              <a:ext cx="6779" cy="368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6326" name="Text Box 6"/>
            <p:cNvSpPr txBox="1">
              <a:spLocks noChangeArrowheads="1"/>
            </p:cNvSpPr>
            <p:nvPr/>
          </p:nvSpPr>
          <p:spPr bwMode="auto">
            <a:xfrm>
              <a:off x="9189" y="4052"/>
              <a:ext cx="1590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g</a:t>
              </a:r>
              <a:r>
                <a:rPr kumimoji="0" lang="it-IT" sz="1400" b="0" i="1" u="none" strike="noStrike" cap="none" normalizeH="0" baseline="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i</a:t>
              </a:r>
              <a:r>
                <a:rPr kumimoji="0" lang="it-IT" sz="1400" b="0" i="1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r>
                <a:rPr kumimoji="0" lang="it-IT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’</a:t>
              </a:r>
              <a:endParaRPr kumimoji="0" 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56325" name="Line 5"/>
            <p:cNvSpPr>
              <a:spLocks noChangeShapeType="1"/>
            </p:cNvSpPr>
            <p:nvPr/>
          </p:nvSpPr>
          <p:spPr bwMode="auto">
            <a:xfrm flipH="1">
              <a:off x="2911" y="6234"/>
              <a:ext cx="203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6324" name="Line 4"/>
            <p:cNvSpPr>
              <a:spLocks noChangeShapeType="1"/>
            </p:cNvSpPr>
            <p:nvPr/>
          </p:nvSpPr>
          <p:spPr bwMode="auto">
            <a:xfrm>
              <a:off x="4905" y="6234"/>
              <a:ext cx="1" cy="4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6323" name="Text Box 3"/>
            <p:cNvSpPr txBox="1">
              <a:spLocks noChangeArrowheads="1"/>
            </p:cNvSpPr>
            <p:nvPr/>
          </p:nvSpPr>
          <p:spPr bwMode="auto">
            <a:xfrm>
              <a:off x="1620" y="4558"/>
              <a:ext cx="1590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g</a:t>
              </a:r>
              <a:r>
                <a:rPr kumimoji="0" lang="it-IT" sz="1400" b="0" i="1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r>
                <a:rPr kumimoji="0" lang="it-IT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’</a:t>
              </a:r>
              <a:endParaRPr kumimoji="0" lang="it-IT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56322" name="Text Box 2"/>
            <p:cNvSpPr txBox="1">
              <a:spLocks noChangeArrowheads="1"/>
            </p:cNvSpPr>
            <p:nvPr/>
          </p:nvSpPr>
          <p:spPr bwMode="auto">
            <a:xfrm>
              <a:off x="6887" y="6644"/>
              <a:ext cx="1590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400" i="1" dirty="0">
                  <a:latin typeface="Arial" pitchFamily="34" charset="0"/>
                  <a:ea typeface="Times New Roman" pitchFamily="18" charset="0"/>
                </a:rPr>
                <a:t>r</a:t>
              </a:r>
              <a:r>
                <a:rPr kumimoji="0" lang="it-IT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’</a:t>
              </a:r>
              <a:endParaRPr kumimoji="0" lang="it-I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4423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Cosa guida la crescita?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dirty="0" smtClean="0"/>
              <a:t>Equazione di Joan Robinson: l’obbiettivo di investimento dipende dal saggio di profitto:</a:t>
            </a:r>
          </a:p>
          <a:p>
            <a:r>
              <a:rPr lang="it-IT" sz="2400" i="1" dirty="0" err="1" smtClean="0"/>
              <a:t>g</a:t>
            </a:r>
            <a:r>
              <a:rPr lang="it-IT" sz="2400" i="1" baseline="30000" dirty="0" err="1" smtClean="0"/>
              <a:t>i</a:t>
            </a:r>
            <a:r>
              <a:rPr lang="it-IT" sz="2400" i="1" baseline="-25000" dirty="0" err="1" smtClean="0"/>
              <a:t>K</a:t>
            </a:r>
            <a:r>
              <a:rPr lang="it-IT" sz="2400" dirty="0" smtClean="0"/>
              <a:t>=</a:t>
            </a:r>
            <a:r>
              <a:rPr lang="it-IT" sz="2400" dirty="0" smtClean="0">
                <a:sym typeface="Symbol"/>
              </a:rPr>
              <a:t></a:t>
            </a:r>
            <a:r>
              <a:rPr lang="it-IT" sz="2400" i="1" dirty="0" smtClean="0"/>
              <a:t>r</a:t>
            </a:r>
            <a:r>
              <a:rPr lang="it-IT" sz="2400" dirty="0" smtClean="0"/>
              <a:t> </a:t>
            </a:r>
          </a:p>
          <a:p>
            <a:r>
              <a:rPr lang="it-IT" sz="2400" dirty="0" smtClean="0"/>
              <a:t>Equazione del saggio di profitto: </a:t>
            </a:r>
            <a:r>
              <a:rPr lang="it-IT" sz="2400" i="1" dirty="0"/>
              <a:t>r</a:t>
            </a:r>
            <a:r>
              <a:rPr lang="it-IT" sz="2400" i="1" dirty="0" smtClean="0"/>
              <a:t>=</a:t>
            </a:r>
            <a:r>
              <a:rPr lang="it-IT" sz="2400" dirty="0" smtClean="0">
                <a:sym typeface="Symbol"/>
              </a:rPr>
              <a:t></a:t>
            </a:r>
            <a:r>
              <a:rPr lang="it-IT" sz="2400" i="1" dirty="0" smtClean="0"/>
              <a:t>u</a:t>
            </a:r>
          </a:p>
          <a:p>
            <a:r>
              <a:rPr lang="it-IT" sz="2400" dirty="0" smtClean="0"/>
              <a:t>Esplicitiamo come ciascuna di queste componenti influenza l’equazione della Robinson:</a:t>
            </a:r>
          </a:p>
          <a:p>
            <a:r>
              <a:rPr lang="it-IT" sz="2400" i="1" dirty="0" err="1" smtClean="0"/>
              <a:t>g</a:t>
            </a:r>
            <a:r>
              <a:rPr lang="it-IT" sz="2400" i="1" baseline="30000" dirty="0" err="1" smtClean="0"/>
              <a:t>i</a:t>
            </a:r>
            <a:r>
              <a:rPr lang="it-IT" sz="2400" i="1" baseline="-25000" dirty="0" err="1" smtClean="0"/>
              <a:t>K</a:t>
            </a:r>
            <a:r>
              <a:rPr lang="it-IT" sz="2400" dirty="0" smtClean="0"/>
              <a:t>=</a:t>
            </a:r>
            <a:r>
              <a:rPr lang="it-IT" sz="2400" dirty="0" smtClean="0">
                <a:sym typeface="Symbol"/>
              </a:rPr>
              <a:t></a:t>
            </a:r>
            <a:r>
              <a:rPr lang="it-IT" sz="2400" i="1" baseline="-25000" dirty="0" err="1" smtClean="0"/>
              <a:t>u</a:t>
            </a:r>
            <a:r>
              <a:rPr lang="it-IT" sz="2400" i="1" dirty="0" err="1" smtClean="0"/>
              <a:t>u</a:t>
            </a:r>
            <a:r>
              <a:rPr lang="it-IT" sz="2400" i="1" dirty="0" smtClean="0"/>
              <a:t>+</a:t>
            </a:r>
            <a:r>
              <a:rPr lang="it-IT" sz="2400" dirty="0" smtClean="0">
                <a:sym typeface="Symbol"/>
              </a:rPr>
              <a:t></a:t>
            </a:r>
            <a:r>
              <a:rPr lang="it-IT" sz="2400" baseline="-25000" dirty="0" smtClean="0">
                <a:sym typeface="Symbol"/>
              </a:rPr>
              <a:t></a:t>
            </a:r>
            <a:r>
              <a:rPr lang="it-IT" sz="2400" dirty="0" smtClean="0">
                <a:sym typeface="Symbol"/>
              </a:rPr>
              <a:t></a:t>
            </a:r>
            <a:r>
              <a:rPr lang="it-IT" sz="2400" dirty="0" smtClean="0"/>
              <a:t>+</a:t>
            </a:r>
            <a:r>
              <a:rPr lang="it-IT" sz="2400" dirty="0" smtClean="0">
                <a:sym typeface="Symbol"/>
              </a:rPr>
              <a:t></a:t>
            </a:r>
            <a:r>
              <a:rPr lang="it-IT" sz="2400" baseline="-25000" dirty="0" smtClean="0">
                <a:sym typeface="Symbol"/>
              </a:rPr>
              <a:t></a:t>
            </a:r>
            <a:r>
              <a:rPr lang="it-IT" sz="2400" dirty="0" smtClean="0">
                <a:sym typeface="Symbol"/>
              </a:rPr>
              <a:t></a:t>
            </a:r>
          </a:p>
          <a:p>
            <a:r>
              <a:rPr lang="it-IT" sz="2400" dirty="0" smtClean="0">
                <a:sym typeface="Symbol"/>
              </a:rPr>
              <a:t></a:t>
            </a:r>
            <a:r>
              <a:rPr lang="it-IT" sz="2400" i="1" baseline="-25000" dirty="0" err="1" smtClean="0"/>
              <a:t>u</a:t>
            </a:r>
            <a:r>
              <a:rPr lang="it-IT" sz="2400" dirty="0" err="1" smtClean="0"/>
              <a:t>=</a:t>
            </a:r>
            <a:r>
              <a:rPr lang="it-IT" sz="2400" dirty="0" smtClean="0"/>
              <a:t> propensione ad investire in relazione ad </a:t>
            </a:r>
            <a:r>
              <a:rPr lang="it-IT" sz="2400" i="1" dirty="0" smtClean="0"/>
              <a:t>u</a:t>
            </a:r>
          </a:p>
          <a:p>
            <a:r>
              <a:rPr lang="it-IT" sz="2400" dirty="0" smtClean="0">
                <a:sym typeface="Symbol"/>
              </a:rPr>
              <a:t></a:t>
            </a:r>
            <a:r>
              <a:rPr lang="it-IT" sz="2400" baseline="-25000" dirty="0" smtClean="0">
                <a:sym typeface="Symbol"/>
              </a:rPr>
              <a:t></a:t>
            </a:r>
            <a:r>
              <a:rPr lang="it-IT" sz="2400" dirty="0" smtClean="0">
                <a:sym typeface="Symbol"/>
              </a:rPr>
              <a:t>= propensione ad investire in relazione a </a:t>
            </a:r>
          </a:p>
          <a:p>
            <a:r>
              <a:rPr lang="it-IT" sz="2400" dirty="0" smtClean="0">
                <a:sym typeface="Symbol"/>
              </a:rPr>
              <a:t></a:t>
            </a:r>
            <a:r>
              <a:rPr lang="it-IT" sz="2400" baseline="-25000" dirty="0" smtClean="0">
                <a:sym typeface="Symbol"/>
              </a:rPr>
              <a:t></a:t>
            </a:r>
            <a:r>
              <a:rPr lang="it-IT" sz="2400" dirty="0" smtClean="0">
                <a:sym typeface="Symbol"/>
              </a:rPr>
              <a:t>= propensione ad investire in relazione a  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835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Crescita guidata dai salari?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dirty="0" smtClean="0"/>
              <a:t>Se cresce il saggio di salario aumenta </a:t>
            </a:r>
            <a:r>
              <a:rPr lang="it-IT" sz="2800" i="1" dirty="0" smtClean="0"/>
              <a:t>u</a:t>
            </a:r>
            <a:r>
              <a:rPr lang="it-IT" sz="2800" dirty="0" smtClean="0"/>
              <a:t> ma diminuisce </a:t>
            </a:r>
            <a:r>
              <a:rPr lang="it-IT" sz="2800" dirty="0" smtClean="0">
                <a:sym typeface="Symbol"/>
              </a:rPr>
              <a:t></a:t>
            </a:r>
          </a:p>
          <a:p>
            <a:r>
              <a:rPr lang="it-IT" sz="2800" dirty="0" smtClean="0">
                <a:sym typeface="Symbol"/>
              </a:rPr>
              <a:t>Se </a:t>
            </a:r>
            <a:r>
              <a:rPr lang="it-IT" sz="2800" i="1" baseline="-25000" dirty="0" smtClean="0"/>
              <a:t>u</a:t>
            </a:r>
            <a:r>
              <a:rPr lang="it-IT" sz="2800" dirty="0" smtClean="0">
                <a:sym typeface="Symbol"/>
              </a:rPr>
              <a:t></a:t>
            </a:r>
            <a:r>
              <a:rPr lang="it-IT" sz="2800" i="1" dirty="0" err="1" smtClean="0"/>
              <a:t>u</a:t>
            </a:r>
            <a:r>
              <a:rPr lang="it-IT" sz="2800" dirty="0" smtClean="0"/>
              <a:t>&gt;</a:t>
            </a:r>
            <a:r>
              <a:rPr lang="it-IT" sz="2800" dirty="0" smtClean="0">
                <a:sym typeface="Symbol"/>
              </a:rPr>
              <a:t></a:t>
            </a:r>
            <a:r>
              <a:rPr lang="it-IT" sz="2800" baseline="-25000" dirty="0" smtClean="0">
                <a:sym typeface="Symbol"/>
              </a:rPr>
              <a:t></a:t>
            </a:r>
            <a:r>
              <a:rPr lang="it-IT" sz="2800" dirty="0" smtClean="0">
                <a:sym typeface="Symbol"/>
              </a:rPr>
              <a:t></a:t>
            </a:r>
            <a:r>
              <a:rPr lang="it-IT" sz="2800" dirty="0" smtClean="0"/>
              <a:t> (senza considerare il segno negativo) prevale l’effetto positivo sugli investimenti: crescita guidata dai salari</a:t>
            </a:r>
          </a:p>
          <a:p>
            <a:r>
              <a:rPr lang="it-IT" sz="2800" dirty="0" smtClean="0"/>
              <a:t>Se </a:t>
            </a:r>
            <a:r>
              <a:rPr lang="it-IT" sz="2800" dirty="0" smtClean="0">
                <a:sym typeface="Symbol"/>
              </a:rPr>
              <a:t></a:t>
            </a:r>
            <a:r>
              <a:rPr lang="it-IT" sz="2800" i="1" baseline="-25000" dirty="0" smtClean="0"/>
              <a:t>u</a:t>
            </a:r>
            <a:r>
              <a:rPr lang="it-IT" sz="2800" dirty="0" smtClean="0">
                <a:sym typeface="Symbol"/>
              </a:rPr>
              <a:t></a:t>
            </a:r>
            <a:r>
              <a:rPr lang="it-IT" sz="2800" i="1" dirty="0" err="1" smtClean="0"/>
              <a:t>u</a:t>
            </a:r>
            <a:r>
              <a:rPr lang="it-IT" sz="2800" dirty="0" smtClean="0"/>
              <a:t>&lt;</a:t>
            </a:r>
            <a:r>
              <a:rPr lang="it-IT" sz="2800" dirty="0" smtClean="0">
                <a:sym typeface="Symbol"/>
              </a:rPr>
              <a:t></a:t>
            </a:r>
            <a:r>
              <a:rPr lang="it-IT" sz="2800" baseline="-25000" dirty="0" smtClean="0">
                <a:sym typeface="Symbol"/>
              </a:rPr>
              <a:t></a:t>
            </a:r>
            <a:r>
              <a:rPr lang="it-IT" sz="2800" dirty="0" smtClean="0">
                <a:sym typeface="Symbol"/>
              </a:rPr>
              <a:t></a:t>
            </a:r>
            <a:r>
              <a:rPr lang="it-IT" sz="2800" dirty="0" smtClean="0"/>
              <a:t> allora prevale l’effetto dei profitti: crescita guidata dai profitti</a:t>
            </a:r>
          </a:p>
          <a:p>
            <a:r>
              <a:rPr lang="it-IT" sz="2800" dirty="0" smtClean="0"/>
              <a:t>Le economie reali possono alternare periodi in cui prevale l’uno o l’altro effetto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583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contributo di </a:t>
            </a:r>
            <a:r>
              <a:rPr lang="it-IT" dirty="0"/>
              <a:t>K</a:t>
            </a:r>
            <a:r>
              <a:rPr lang="it-IT" dirty="0" smtClean="0"/>
              <a:t>eynes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dirty="0" smtClean="0"/>
              <a:t>Mentre sia i classici che i neoclassici ritenevano che i risparmi determinano gli investimenti (legge di </a:t>
            </a:r>
            <a:r>
              <a:rPr lang="it-IT" sz="2400" dirty="0" err="1" smtClean="0"/>
              <a:t>Say</a:t>
            </a:r>
            <a:r>
              <a:rPr lang="it-IT" sz="2400" dirty="0" smtClean="0"/>
              <a:t>), </a:t>
            </a:r>
            <a:r>
              <a:rPr lang="it-IT" sz="2400" dirty="0" err="1" smtClean="0"/>
              <a:t>Keynes</a:t>
            </a:r>
            <a:r>
              <a:rPr lang="it-IT" sz="2400" dirty="0" smtClean="0"/>
              <a:t> introduce l’idea che il livello degli investimenti determina i risparmi.</a:t>
            </a:r>
          </a:p>
          <a:p>
            <a:r>
              <a:rPr lang="it-IT" sz="2400" dirty="0" smtClean="0"/>
              <a:t>Paradossi della parsimonia e dei costi.</a:t>
            </a:r>
          </a:p>
          <a:p>
            <a:r>
              <a:rPr lang="it-IT" sz="2400" dirty="0" smtClean="0"/>
              <a:t>Molti economisti ritengono che il contributo di </a:t>
            </a:r>
            <a:r>
              <a:rPr lang="it-IT" sz="2400" dirty="0" err="1" smtClean="0"/>
              <a:t>Keynes</a:t>
            </a:r>
            <a:r>
              <a:rPr lang="it-IT" sz="2400" dirty="0" smtClean="0"/>
              <a:t> sia valido solo nel breve periodo.</a:t>
            </a:r>
          </a:p>
          <a:p>
            <a:r>
              <a:rPr lang="it-IT" sz="2400" dirty="0" smtClean="0"/>
              <a:t>Nel lungo periodo tornerebbe valido uno dei due modelli: classico o neoclassico</a:t>
            </a:r>
          </a:p>
          <a:p>
            <a:r>
              <a:rPr lang="it-IT" sz="2400" dirty="0" smtClean="0"/>
              <a:t>Il modello, così come presentato, è di breve periodo (investimenti come componente della domanda)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5648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Ancora dati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dirty="0" smtClean="0"/>
              <a:t>Negli ultimi decenni la quota dei salari sul reddito e il tasso di crescita dello stock di capitale hanno mostrato entrambi tassi decrescenti nel tempo</a:t>
            </a:r>
          </a:p>
          <a:p>
            <a:r>
              <a:rPr lang="it-IT" sz="2800" dirty="0" smtClean="0"/>
              <a:t>Questo potrebbe indicare che le economie erano in una fase di crescita guidata dai salari:</a:t>
            </a:r>
          </a:p>
          <a:p>
            <a:r>
              <a:rPr lang="it-IT" sz="2800" dirty="0" smtClean="0"/>
              <a:t>La diminuzione della quota dei salari (complesse ragioni istituzionali) ha avuto un effetto negativo sulla crescita delle economie sviluppate.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324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dirty="0" smtClean="0"/>
              <a:t>L’utilizzazione della capacità produttiva.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dirty="0" smtClean="0"/>
              <a:t>Decisioni di risparmio e investimento separate</a:t>
            </a:r>
          </a:p>
          <a:p>
            <a:r>
              <a:rPr lang="it-IT" sz="2800" dirty="0" smtClean="0"/>
              <a:t>Se </a:t>
            </a:r>
            <a:r>
              <a:rPr lang="it-IT" sz="2800" i="1" dirty="0" smtClean="0"/>
              <a:t>I </a:t>
            </a:r>
            <a:r>
              <a:rPr lang="it-IT" sz="2800" i="1" dirty="0" smtClean="0">
                <a:sym typeface="Symbol"/>
              </a:rPr>
              <a:t> S</a:t>
            </a:r>
            <a:r>
              <a:rPr lang="it-IT" sz="2800" dirty="0" smtClean="0">
                <a:sym typeface="Symbol"/>
              </a:rPr>
              <a:t> cambia il </a:t>
            </a:r>
            <a:r>
              <a:rPr lang="it-IT" sz="2800" b="1" dirty="0" smtClean="0">
                <a:sym typeface="Symbol"/>
              </a:rPr>
              <a:t>grado di utilizzazione della capacità produttiva</a:t>
            </a:r>
            <a:r>
              <a:rPr lang="it-IT" sz="2800" dirty="0" smtClean="0">
                <a:sym typeface="Symbol"/>
              </a:rPr>
              <a:t>.</a:t>
            </a:r>
          </a:p>
          <a:p>
            <a:r>
              <a:rPr lang="it-IT" sz="2800" dirty="0" smtClean="0">
                <a:sym typeface="Symbol"/>
              </a:rPr>
              <a:t>Se </a:t>
            </a:r>
            <a:r>
              <a:rPr lang="it-IT" sz="2800" i="1" dirty="0" smtClean="0">
                <a:sym typeface="Symbol"/>
              </a:rPr>
              <a:t>S&gt;I: </a:t>
            </a:r>
            <a:r>
              <a:rPr lang="it-IT" sz="2800" dirty="0" smtClean="0">
                <a:sym typeface="Symbol"/>
              </a:rPr>
              <a:t>insufficienza della domanda aggregata (</a:t>
            </a:r>
            <a:r>
              <a:rPr lang="it-IT" sz="2800" i="1" dirty="0" err="1" smtClean="0">
                <a:sym typeface="Symbol"/>
              </a:rPr>
              <a:t>C+I</a:t>
            </a:r>
            <a:r>
              <a:rPr lang="it-IT" sz="2800" dirty="0" smtClean="0">
                <a:sym typeface="Symbol"/>
              </a:rPr>
              <a:t>) </a:t>
            </a:r>
            <a:r>
              <a:rPr lang="it-IT" sz="2800" dirty="0" err="1" smtClean="0">
                <a:sym typeface="Symbol"/>
              </a:rPr>
              <a:t>=</a:t>
            </a:r>
            <a:r>
              <a:rPr lang="it-IT" sz="2800" i="1" dirty="0" err="1" smtClean="0">
                <a:sym typeface="Symbol"/>
              </a:rPr>
              <a:t>DA</a:t>
            </a:r>
            <a:endParaRPr lang="it-IT" sz="2800" i="1" dirty="0" smtClean="0">
              <a:sym typeface="Symbol"/>
            </a:endParaRPr>
          </a:p>
          <a:p>
            <a:r>
              <a:rPr lang="it-IT" sz="2800" i="1" dirty="0" smtClean="0">
                <a:sym typeface="Symbol"/>
              </a:rPr>
              <a:t>DA&lt;Y</a:t>
            </a:r>
          </a:p>
          <a:p>
            <a:r>
              <a:rPr lang="it-IT" sz="2800" dirty="0" smtClean="0">
                <a:sym typeface="Symbol"/>
              </a:rPr>
              <a:t>La produzione diminuisce (disoccupazione e sfruttamento meno intensivo degli impianti)</a:t>
            </a:r>
            <a:r>
              <a:rPr lang="it-IT" sz="2800" b="1" dirty="0" smtClean="0">
                <a:sym typeface="Symbol"/>
              </a:rPr>
              <a:t> </a:t>
            </a:r>
          </a:p>
          <a:p>
            <a:r>
              <a:rPr lang="it-IT" sz="2800" b="1" dirty="0" smtClean="0">
                <a:sym typeface="Symbol"/>
              </a:rPr>
              <a:t>Capacità produttiva inutilizzata</a:t>
            </a:r>
            <a:r>
              <a:rPr lang="it-IT" sz="2800" dirty="0" smtClean="0">
                <a:sym typeface="Symbol"/>
              </a:rPr>
              <a:t>.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179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Andamento della quota dei salari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5517930"/>
            <a:ext cx="7772400" cy="578069"/>
          </a:xfrm>
        </p:spPr>
        <p:txBody>
          <a:bodyPr>
            <a:normAutofit fontScale="62500" lnSpcReduction="20000"/>
          </a:bodyPr>
          <a:lstStyle/>
          <a:p>
            <a:r>
              <a:rPr lang="it-IT" sz="2800" dirty="0" smtClean="0"/>
              <a:t>Nelle economie sviluppate si assiste ad una diminuzione delle quote dei salari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30</a:t>
            </a:fld>
            <a:endParaRPr lang="it-IT"/>
          </a:p>
        </p:txBody>
      </p:sp>
      <p:graphicFrame>
        <p:nvGraphicFramePr>
          <p:cNvPr id="7" name="Grafico 6"/>
          <p:cNvGraphicFramePr/>
          <p:nvPr/>
        </p:nvGraphicFramePr>
        <p:xfrm>
          <a:off x="2286000" y="2168999"/>
          <a:ext cx="4572000" cy="31597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0723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Tassi di crescita </a:t>
            </a:r>
            <a:r>
              <a:rPr lang="it-IT" smtClean="0"/>
              <a:t>del capitale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5738648"/>
            <a:ext cx="7772400" cy="357352"/>
          </a:xfrm>
        </p:spPr>
        <p:txBody>
          <a:bodyPr>
            <a:normAutofit fontScale="40000" lnSpcReduction="20000"/>
          </a:bodyPr>
          <a:lstStyle/>
          <a:p>
            <a:r>
              <a:rPr lang="it-IT" sz="2400" dirty="0" smtClean="0"/>
              <a:t>L’andamento dei tassi di crescita dello stock di capitale è correlato, non meccanicamente, all’andamento delle quote dei salari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31</a:t>
            </a:fld>
            <a:endParaRPr lang="it-IT"/>
          </a:p>
        </p:txBody>
      </p:sp>
      <p:graphicFrame>
        <p:nvGraphicFramePr>
          <p:cNvPr id="5" name="Grafico 4"/>
          <p:cNvGraphicFramePr/>
          <p:nvPr/>
        </p:nvGraphicFramePr>
        <p:xfrm>
          <a:off x="2285999" y="1965434"/>
          <a:ext cx="4640317" cy="35735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5551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Tassi di crescita del PIL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32</a:t>
            </a:fld>
            <a:endParaRPr lang="it-IT"/>
          </a:p>
        </p:txBody>
      </p:sp>
      <p:graphicFrame>
        <p:nvGraphicFramePr>
          <p:cNvPr id="6" name="Grafico 5"/>
          <p:cNvGraphicFramePr/>
          <p:nvPr/>
        </p:nvGraphicFramePr>
        <p:xfrm>
          <a:off x="2159875" y="2042875"/>
          <a:ext cx="4766441" cy="31702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1103586" y="5288340"/>
            <a:ext cx="73257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sz="2000" dirty="0" smtClean="0"/>
              <a:t>Infine anche l’andamento della crescita del PIL è vicino all’andamento della crescita dello stock di capitale e spesso ha lo stesso segno dell’andamento della quota dei salari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2299088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ruolo degli investimenti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>
                <a:sym typeface="Symbol"/>
              </a:rPr>
              <a:t>La minore produzione conduce a risparmiare di meno  </a:t>
            </a:r>
            <a:r>
              <a:rPr lang="it-IT" i="1" dirty="0" err="1" smtClean="0">
                <a:sym typeface="Symbol"/>
              </a:rPr>
              <a:t>S=I</a:t>
            </a:r>
            <a:r>
              <a:rPr lang="it-IT" i="1" dirty="0" smtClean="0">
                <a:sym typeface="Symbol"/>
              </a:rPr>
              <a:t> </a:t>
            </a:r>
            <a:r>
              <a:rPr lang="it-IT" dirty="0" smtClean="0">
                <a:sym typeface="Symbol"/>
              </a:rPr>
              <a:t>ma sotto lo sfruttamento della piena capacità produttiva</a:t>
            </a:r>
            <a:endParaRPr lang="it-IT" dirty="0" smtClean="0"/>
          </a:p>
          <a:p>
            <a:r>
              <a:rPr lang="it-IT" dirty="0" smtClean="0"/>
              <a:t>Nei modelli keynesiani: il livello degli investimenti determina l’utilizzazione della capacità e quindi il prodotto aggregato</a:t>
            </a:r>
          </a:p>
          <a:p>
            <a:r>
              <a:rPr lang="it-IT" dirty="0" smtClean="0"/>
              <a:t>Il prodotto non è limitato dalla forza lavoro e dalla quantità di capitale se c’è capacita produttiva non utilizzata.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8547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Paradossi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Se c’è capacita produttiva inutilizzata:</a:t>
            </a:r>
          </a:p>
          <a:p>
            <a:r>
              <a:rPr lang="it-IT" dirty="0" smtClean="0"/>
              <a:t>Paradosso della parsimonia: un aumento dei risparmi con decisioni di investimento immutate </a:t>
            </a:r>
            <a:r>
              <a:rPr lang="it-IT" dirty="0" smtClean="0">
                <a:sym typeface="Symbol"/>
              </a:rPr>
              <a:t> crescita più lenta e minore utilizzazione capacità</a:t>
            </a:r>
          </a:p>
          <a:p>
            <a:r>
              <a:rPr lang="it-IT" dirty="0" smtClean="0">
                <a:sym typeface="Symbol"/>
              </a:rPr>
              <a:t>Paradosso di costi: aumento dei salari, se non cambia la propensione all’investimento  aumento dei consumi  maggiore utilizzo capacità produttiva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848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82418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sz="4000" dirty="0" smtClean="0"/>
              <a:t>Il modello: decisioni di risparmio e settore finanziario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54890" y="2007606"/>
            <a:ext cx="8229600" cy="4112537"/>
          </a:xfrm>
        </p:spPr>
        <p:txBody>
          <a:bodyPr/>
          <a:lstStyle/>
          <a:p>
            <a:r>
              <a:rPr lang="it-IT" sz="2400" dirty="0" smtClean="0"/>
              <a:t>Per quanto riguarda le decisioni di risparmio </a:t>
            </a:r>
            <a:r>
              <a:rPr lang="it-IT" sz="2400" dirty="0" smtClean="0">
                <a:sym typeface="Symbol"/>
              </a:rPr>
              <a:t> equazione di Cambridge:</a:t>
            </a:r>
          </a:p>
          <a:p>
            <a:r>
              <a:rPr lang="it-IT" sz="2400" dirty="0"/>
              <a:t>1+</a:t>
            </a:r>
            <a:r>
              <a:rPr lang="it-IT" sz="2400" i="1" dirty="0"/>
              <a:t>g</a:t>
            </a:r>
            <a:r>
              <a:rPr lang="it-IT" sz="2400" i="1" baseline="30000" dirty="0"/>
              <a:t>s</a:t>
            </a:r>
            <a:r>
              <a:rPr lang="it-IT" sz="2400" i="1" baseline="-25000" dirty="0"/>
              <a:t>K</a:t>
            </a:r>
            <a:r>
              <a:rPr lang="it-IT" sz="2400" dirty="0"/>
              <a:t>=</a:t>
            </a:r>
            <a:r>
              <a:rPr lang="it-IT" sz="2400" dirty="0">
                <a:sym typeface="Symbol"/>
              </a:rPr>
              <a:t></a:t>
            </a:r>
            <a:r>
              <a:rPr lang="it-IT" sz="2400" dirty="0"/>
              <a:t>(1+</a:t>
            </a:r>
            <a:r>
              <a:rPr lang="it-IT" sz="2400" i="1" dirty="0"/>
              <a:t>r</a:t>
            </a:r>
            <a:r>
              <a:rPr lang="it-IT" sz="2400" dirty="0"/>
              <a:t>) o	(9.1)</a:t>
            </a:r>
          </a:p>
          <a:p>
            <a:r>
              <a:rPr lang="it-IT" sz="2400" i="1" dirty="0" err="1"/>
              <a:t>g</a:t>
            </a:r>
            <a:r>
              <a:rPr lang="it-IT" sz="2400" i="1" baseline="30000" dirty="0" err="1"/>
              <a:t>s</a:t>
            </a:r>
            <a:r>
              <a:rPr lang="it-IT" sz="2400" i="1" baseline="-25000" dirty="0" err="1"/>
              <a:t>K</a:t>
            </a:r>
            <a:r>
              <a:rPr lang="it-IT" sz="2400" dirty="0"/>
              <a:t>=</a:t>
            </a:r>
            <a:r>
              <a:rPr lang="it-IT" sz="2400" dirty="0">
                <a:sym typeface="Symbol"/>
              </a:rPr>
              <a:t></a:t>
            </a:r>
            <a:r>
              <a:rPr lang="it-IT" sz="2400" i="1" dirty="0"/>
              <a:t>r</a:t>
            </a:r>
            <a:r>
              <a:rPr lang="it-IT" sz="2400" dirty="0"/>
              <a:t>-(1-</a:t>
            </a:r>
            <a:r>
              <a:rPr lang="it-IT" sz="2400" dirty="0">
                <a:sym typeface="Symbol"/>
              </a:rPr>
              <a:t></a:t>
            </a:r>
            <a:r>
              <a:rPr lang="it-IT" sz="2400" dirty="0" smtClean="0"/>
              <a:t>)</a:t>
            </a:r>
            <a:endParaRPr lang="it-IT" sz="2400" dirty="0"/>
          </a:p>
          <a:p>
            <a:r>
              <a:rPr lang="it-IT" sz="2400" dirty="0" smtClean="0"/>
              <a:t>saggio di crescita della ricchezza finanziaria desiderata dai capitalisti</a:t>
            </a:r>
          </a:p>
          <a:p>
            <a:r>
              <a:rPr lang="it-IT" sz="2400" dirty="0" smtClean="0"/>
              <a:t>La moneta e il settore finanziario sono importanti</a:t>
            </a:r>
          </a:p>
          <a:p>
            <a:r>
              <a:rPr lang="it-IT" sz="2400" dirty="0" smtClean="0"/>
              <a:t>I capitalisti detengono la loro ricchezza sotto forma di titoli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135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19045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 smtClean="0"/>
              <a:t>Il modello: le decisioni di investimento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763162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it-IT" sz="2800" dirty="0" smtClean="0"/>
              <a:t>Equazione di investimento di Joan Robinson</a:t>
            </a:r>
          </a:p>
          <a:p>
            <a:r>
              <a:rPr lang="it-IT" sz="2800" dirty="0" smtClean="0"/>
              <a:t>Il saggio di crescita del capitale reale desiderato dagli imprenditori </a:t>
            </a:r>
            <a:r>
              <a:rPr lang="it-IT" sz="2800" i="1" dirty="0" err="1" smtClean="0"/>
              <a:t>g</a:t>
            </a:r>
            <a:r>
              <a:rPr lang="it-IT" sz="2800" i="1" baseline="30000" dirty="0" err="1" smtClean="0"/>
              <a:t>i</a:t>
            </a:r>
            <a:r>
              <a:rPr lang="it-IT" sz="2800" i="1" baseline="-25000" dirty="0" err="1" smtClean="0"/>
              <a:t>K</a:t>
            </a:r>
            <a:r>
              <a:rPr lang="it-IT" sz="2800" dirty="0" smtClean="0">
                <a:sym typeface="Symbol"/>
              </a:rPr>
              <a:t>, dipende dal saggio </a:t>
            </a:r>
            <a:r>
              <a:rPr lang="it-IT" sz="2800" dirty="0" smtClean="0">
                <a:sym typeface="Symbol"/>
              </a:rPr>
              <a:t>di profitto atteso.</a:t>
            </a:r>
          </a:p>
          <a:p>
            <a:r>
              <a:rPr lang="it-IT" sz="2800" dirty="0" smtClean="0">
                <a:sym typeface="Symbol"/>
              </a:rPr>
              <a:t>Semplificazione: </a:t>
            </a:r>
            <a:r>
              <a:rPr lang="it-IT" sz="2800" i="1" dirty="0">
                <a:sym typeface="Symbol"/>
              </a:rPr>
              <a:t>r</a:t>
            </a:r>
            <a:r>
              <a:rPr lang="it-IT" sz="2800" i="1" dirty="0" smtClean="0">
                <a:sym typeface="Symbol"/>
              </a:rPr>
              <a:t> atteso</a:t>
            </a:r>
            <a:r>
              <a:rPr lang="it-IT" sz="2800" dirty="0" smtClean="0">
                <a:sym typeface="Symbol"/>
              </a:rPr>
              <a:t> dipende da </a:t>
            </a:r>
            <a:r>
              <a:rPr lang="it-IT" sz="2800" i="1" dirty="0">
                <a:sym typeface="Symbol"/>
              </a:rPr>
              <a:t>r</a:t>
            </a:r>
            <a:r>
              <a:rPr lang="it-IT" sz="2800" dirty="0" smtClean="0">
                <a:sym typeface="Symbol"/>
              </a:rPr>
              <a:t> </a:t>
            </a:r>
            <a:r>
              <a:rPr lang="it-IT" sz="2800" i="1" dirty="0" smtClean="0">
                <a:sym typeface="Symbol"/>
              </a:rPr>
              <a:t>attuale</a:t>
            </a:r>
            <a:r>
              <a:rPr lang="it-IT" sz="2800" dirty="0" smtClean="0">
                <a:sym typeface="Symbol"/>
              </a:rPr>
              <a:t> quando questo è stabile</a:t>
            </a:r>
          </a:p>
          <a:p>
            <a:r>
              <a:rPr lang="it-IT" sz="2800" i="1" dirty="0" err="1" smtClean="0"/>
              <a:t>g</a:t>
            </a:r>
            <a:r>
              <a:rPr lang="it-IT" sz="2800" i="1" baseline="30000" dirty="0" err="1" smtClean="0"/>
              <a:t>i</a:t>
            </a:r>
            <a:r>
              <a:rPr lang="it-IT" sz="2800" i="1" baseline="-25000" dirty="0" err="1" smtClean="0"/>
              <a:t>K</a:t>
            </a:r>
            <a:r>
              <a:rPr lang="it-IT" sz="2800" dirty="0" smtClean="0"/>
              <a:t>=</a:t>
            </a:r>
            <a:r>
              <a:rPr lang="it-IT" sz="2800" dirty="0" smtClean="0">
                <a:sym typeface="Symbol"/>
              </a:rPr>
              <a:t></a:t>
            </a:r>
            <a:r>
              <a:rPr lang="it-IT" sz="2800" i="1" dirty="0">
                <a:sym typeface="Symbol"/>
              </a:rPr>
              <a:t>r</a:t>
            </a:r>
            <a:r>
              <a:rPr lang="it-IT" sz="2800" dirty="0" smtClean="0"/>
              <a:t>	(9.2)</a:t>
            </a:r>
          </a:p>
          <a:p>
            <a:r>
              <a:rPr lang="it-IT" sz="2800" dirty="0" smtClean="0">
                <a:sym typeface="Symbol"/>
              </a:rPr>
              <a:t> = propensione ad investire i profitti</a:t>
            </a:r>
          </a:p>
          <a:p>
            <a:r>
              <a:rPr lang="it-IT" sz="2800" dirty="0" smtClean="0">
                <a:sym typeface="Symbol"/>
              </a:rPr>
              <a:t>Equilibrio:</a:t>
            </a:r>
          </a:p>
          <a:p>
            <a:r>
              <a:rPr lang="it-IT" sz="2800" i="1" dirty="0" err="1" smtClean="0"/>
              <a:t>g</a:t>
            </a:r>
            <a:r>
              <a:rPr lang="it-IT" sz="2800" i="1" baseline="30000" dirty="0" err="1" smtClean="0"/>
              <a:t>i</a:t>
            </a:r>
            <a:r>
              <a:rPr lang="it-IT" sz="2800" i="1" baseline="-25000" dirty="0" err="1" smtClean="0"/>
              <a:t>K</a:t>
            </a:r>
            <a:r>
              <a:rPr lang="it-IT" dirty="0" smtClean="0"/>
              <a:t>=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g</a:t>
            </a:r>
            <a:r>
              <a:rPr lang="it-IT" sz="2800" i="1" baseline="30000" dirty="0" err="1" smtClean="0"/>
              <a:t>s</a:t>
            </a:r>
            <a:r>
              <a:rPr lang="it-IT" sz="2800" i="1" baseline="-25000" dirty="0" err="1" smtClean="0"/>
              <a:t>K</a:t>
            </a:r>
            <a:r>
              <a:rPr lang="it-IT" sz="2800" i="1" baseline="-25000" dirty="0" smtClean="0"/>
              <a:t> </a:t>
            </a:r>
            <a:r>
              <a:rPr lang="it-IT" sz="2800" dirty="0" smtClean="0"/>
              <a:t>(</a:t>
            </a:r>
            <a:r>
              <a:rPr lang="it-IT" sz="2800" dirty="0"/>
              <a:t>9</a:t>
            </a:r>
            <a:r>
              <a:rPr lang="it-IT" sz="2800" dirty="0" smtClean="0"/>
              <a:t>.3)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950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dirty="0" smtClean="0"/>
              <a:t>Il tasso di utilizzazione della capacità produttiva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763162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it-IT" sz="2400" dirty="0" smtClean="0"/>
              <a:t>Abbiamo 2 nuove equazioni ma solo una variabile in più (</a:t>
            </a:r>
            <a:r>
              <a:rPr lang="it-IT" sz="2400" i="1" dirty="0" err="1" smtClean="0"/>
              <a:t>g</a:t>
            </a:r>
            <a:r>
              <a:rPr lang="it-IT" sz="2400" i="1" baseline="30000" dirty="0" err="1" smtClean="0"/>
              <a:t>i</a:t>
            </a:r>
            <a:r>
              <a:rPr lang="it-IT" sz="2400" i="1" baseline="-25000" dirty="0" err="1" smtClean="0"/>
              <a:t>K</a:t>
            </a:r>
            <a:r>
              <a:rPr lang="it-IT" sz="2400" dirty="0" smtClean="0"/>
              <a:t>,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g</a:t>
            </a:r>
            <a:r>
              <a:rPr lang="it-IT" sz="2400" i="1" baseline="30000" dirty="0" err="1" smtClean="0"/>
              <a:t>s</a:t>
            </a:r>
            <a:r>
              <a:rPr lang="it-IT" sz="2400" i="1" baseline="-25000" dirty="0" err="1" smtClean="0"/>
              <a:t>K</a:t>
            </a:r>
            <a:r>
              <a:rPr lang="it-IT" sz="2400" dirty="0" smtClean="0"/>
              <a:t>,ma abbiamo eliminato </a:t>
            </a:r>
            <a:r>
              <a:rPr lang="it-IT" sz="2400" i="1" dirty="0" err="1" smtClean="0"/>
              <a:t>g</a:t>
            </a:r>
            <a:r>
              <a:rPr lang="it-IT" sz="2400" i="1" baseline="-25000" dirty="0" err="1" smtClean="0"/>
              <a:t>K</a:t>
            </a:r>
            <a:r>
              <a:rPr lang="it-IT" sz="2400" dirty="0" smtClean="0"/>
              <a:t>).</a:t>
            </a:r>
          </a:p>
          <a:p>
            <a:r>
              <a:rPr lang="it-IT" sz="2400" dirty="0" smtClean="0"/>
              <a:t>Occorre una nuova variabile: </a:t>
            </a:r>
            <a:r>
              <a:rPr lang="it-IT" sz="2400" i="1" dirty="0" smtClean="0"/>
              <a:t>u </a:t>
            </a:r>
            <a:r>
              <a:rPr lang="it-IT" sz="2400" b="1" i="1" dirty="0" smtClean="0"/>
              <a:t>il tasso di utilizzazione della capacità produttiva</a:t>
            </a:r>
            <a:r>
              <a:rPr lang="it-IT" sz="2400" b="1" dirty="0" smtClean="0"/>
              <a:t>.</a:t>
            </a:r>
          </a:p>
          <a:p>
            <a:r>
              <a:rPr lang="it-IT" sz="2400" dirty="0" smtClean="0"/>
              <a:t>L’equilibrio tra risparmi e investimenti implica che le decisioni di aumento della ricchezza finanziaria=decisioni di aumento del capitale reale</a:t>
            </a:r>
          </a:p>
          <a:p>
            <a:r>
              <a:rPr lang="it-IT" sz="2400" i="1" dirty="0" smtClean="0"/>
              <a:t>C+I=C+S.</a:t>
            </a:r>
          </a:p>
          <a:p>
            <a:r>
              <a:rPr lang="it-IT" sz="2400" dirty="0" smtClean="0"/>
              <a:t>L’eguaglianza tra </a:t>
            </a:r>
            <a:r>
              <a:rPr lang="it-IT" sz="2400" i="1" dirty="0" smtClean="0"/>
              <a:t>I</a:t>
            </a:r>
            <a:r>
              <a:rPr lang="it-IT" sz="2400" dirty="0" smtClean="0"/>
              <a:t> e </a:t>
            </a:r>
            <a:r>
              <a:rPr lang="it-IT" sz="2400" i="1" dirty="0" smtClean="0"/>
              <a:t>S</a:t>
            </a:r>
            <a:r>
              <a:rPr lang="it-IT" sz="2400" dirty="0" smtClean="0"/>
              <a:t> può avvenire quando la capacità produttiva non è sfruttata pienamente:</a:t>
            </a:r>
          </a:p>
          <a:p>
            <a:r>
              <a:rPr lang="it-IT" sz="2400" b="1" i="1" dirty="0" smtClean="0"/>
              <a:t>Disoccupazione della forza lavoro e sottoutilizzazione del capitale.</a:t>
            </a:r>
            <a:endParaRPr lang="it-IT" sz="2400" b="1" i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249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tasso di utilizzazione della capacità produttiva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981575"/>
            <a:ext cx="7772400" cy="1492469"/>
          </a:xfrm>
        </p:spPr>
        <p:txBody>
          <a:bodyPr>
            <a:normAutofit/>
          </a:bodyPr>
          <a:lstStyle/>
          <a:p>
            <a:r>
              <a:rPr lang="it-IT" sz="2000" dirty="0" smtClean="0"/>
              <a:t>Piena capacità produttiva </a:t>
            </a:r>
            <a:r>
              <a:rPr lang="it-IT" sz="2000" i="1" dirty="0" smtClean="0"/>
              <a:t>normale</a:t>
            </a:r>
            <a:r>
              <a:rPr lang="it-IT" sz="2000" dirty="0" smtClean="0"/>
              <a:t> (margine per produrre di più</a:t>
            </a:r>
          </a:p>
          <a:p>
            <a:r>
              <a:rPr lang="it-IT" sz="2000" dirty="0" smtClean="0"/>
              <a:t>In generale prevalgono i periodi in cui l’utilizzazione della capacità produttiva &lt; 100%</a:t>
            </a:r>
            <a:endParaRPr lang="it-IT" sz="2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9</a:t>
            </a:fld>
            <a:endParaRPr lang="it-IT"/>
          </a:p>
        </p:txBody>
      </p:sp>
      <p:graphicFrame>
        <p:nvGraphicFramePr>
          <p:cNvPr id="7" name="Grafico 6"/>
          <p:cNvGraphicFramePr/>
          <p:nvPr/>
        </p:nvGraphicFramePr>
        <p:xfrm>
          <a:off x="2166937" y="1876425"/>
          <a:ext cx="4810125" cy="3105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1" name="Connettore 1 10"/>
          <p:cNvCxnSpPr/>
          <p:nvPr/>
        </p:nvCxnSpPr>
        <p:spPr bwMode="auto">
          <a:xfrm flipV="1">
            <a:off x="2722179" y="3247697"/>
            <a:ext cx="2816773" cy="10510"/>
          </a:xfrm>
          <a:prstGeom prst="line">
            <a:avLst/>
          </a:prstGeom>
          <a:solidFill>
            <a:srgbClr val="FFCC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94360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_UNIMC_DipECONOMIA_DIRIT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78E25C03B8DA45B327F3EFB0918AF4" ma:contentTypeVersion="4" ma:contentTypeDescription="Creare un nuovo documento." ma:contentTypeScope="" ma:versionID="6e2233c80f8a2139fae5fa953a6dcaf6">
  <xsd:schema xmlns:xsd="http://www.w3.org/2001/XMLSchema" xmlns:xs="http://www.w3.org/2001/XMLSchema" xmlns:p="http://schemas.microsoft.com/office/2006/metadata/properties" xmlns:ns2="0c2cf549-3f5d-4cb1-9f2c-5f5e1f2fabdf" targetNamespace="http://schemas.microsoft.com/office/2006/metadata/properties" ma:root="true" ma:fieldsID="a00af838eefec9a808fd55d7c1116b99" ns2:_="">
    <xsd:import namespace="0c2cf549-3f5d-4cb1-9f2c-5f5e1f2fab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2cf549-3f5d-4cb1-9f2c-5f5e1f2fab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4077B2B-0523-4F7C-8233-CD6AA0B01E5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B2A9849-16F0-4DDC-BF87-A3D791BC26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2cf549-3f5d-4cb1-9f2c-5f5e1f2fab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5512D39-5370-4A38-8564-51D38CC88491}">
  <ds:schemaRefs>
    <ds:schemaRef ds:uri="http://schemas.microsoft.com/office/infopath/2007/PartnerControls"/>
    <ds:schemaRef ds:uri="http://schemas.openxmlformats.org/package/2006/metadata/core-properties"/>
    <ds:schemaRef ds:uri="http://purl.org/dc/terms/"/>
    <ds:schemaRef ds:uri="0c2cf549-3f5d-4cb1-9f2c-5f5e1f2fabdf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Slide__UNIMC_DipECONOMIA_DIRITTO</Template>
  <TotalTime>1007</TotalTime>
  <Words>2112</Words>
  <Application>Microsoft Office PowerPoint</Application>
  <PresentationFormat>Presentazione su schermo (4:3)</PresentationFormat>
  <Paragraphs>268</Paragraphs>
  <Slides>32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32</vt:i4>
      </vt:variant>
    </vt:vector>
  </HeadingPairs>
  <TitlesOfParts>
    <vt:vector size="41" baseType="lpstr">
      <vt:lpstr>Arial</vt:lpstr>
      <vt:lpstr>Arial Italic</vt:lpstr>
      <vt:lpstr>Calibri</vt:lpstr>
      <vt:lpstr>Cambria Math</vt:lpstr>
      <vt:lpstr>Symbol</vt:lpstr>
      <vt:lpstr>Times New Roman</vt:lpstr>
      <vt:lpstr>Verdana</vt:lpstr>
      <vt:lpstr>Slide__UNIMC_DipECONOMIA_DIRITTO</vt:lpstr>
      <vt:lpstr>Equazione</vt:lpstr>
      <vt:lpstr>La crescita economica vincolata dagli investimenti</vt:lpstr>
      <vt:lpstr>Il ruolo degli imprenditori</vt:lpstr>
      <vt:lpstr>L’utilizzazione della capacità produttiva.</vt:lpstr>
      <vt:lpstr>Il ruolo degli investimenti</vt:lpstr>
      <vt:lpstr>Paradossi</vt:lpstr>
      <vt:lpstr>Il modello: decisioni di risparmio e settore finanziario</vt:lpstr>
      <vt:lpstr>Il modello: le decisioni di investimento</vt:lpstr>
      <vt:lpstr>Il tasso di utilizzazione della capacità produttiva</vt:lpstr>
      <vt:lpstr>Il tasso di utilizzazione della capacità produttiva</vt:lpstr>
      <vt:lpstr>Il tasso di utilizzazione nel 2010</vt:lpstr>
      <vt:lpstr>Curva crescita-distribuzione e capacità produttiva</vt:lpstr>
      <vt:lpstr>La chiusura del modello</vt:lpstr>
      <vt:lpstr>La curva crescita-distribuzione</vt:lpstr>
      <vt:lpstr>Saggio di profitto</vt:lpstr>
      <vt:lpstr>Il modello keynesiano</vt:lpstr>
      <vt:lpstr>Il funzionamento del modello</vt:lpstr>
      <vt:lpstr>L’equilibrio risparmi investimenti</vt:lpstr>
      <vt:lpstr>Il meccanismo di equilibrio</vt:lpstr>
      <vt:lpstr>Statica comparata: crescita di  e paradosso del risparmio</vt:lpstr>
      <vt:lpstr>Paradosso dei costi</vt:lpstr>
      <vt:lpstr>Quota dei profitti e utilizzazione della capacità produttiva</vt:lpstr>
      <vt:lpstr>Alcune considerazione sul paradosso dei costi</vt:lpstr>
      <vt:lpstr>La crisi economica</vt:lpstr>
      <vt:lpstr>Paradosso dell’orcio della vedova</vt:lpstr>
      <vt:lpstr>Gli investimenti creano il proprio finanziamento</vt:lpstr>
      <vt:lpstr>Cosa guida la crescita?</vt:lpstr>
      <vt:lpstr>Crescita guidata dai salari?</vt:lpstr>
      <vt:lpstr>Il contributo di Keynes</vt:lpstr>
      <vt:lpstr>Ancora dati</vt:lpstr>
      <vt:lpstr>Andamento della quota dei salari</vt:lpstr>
      <vt:lpstr>Tassi di crescita del capitale</vt:lpstr>
      <vt:lpstr>Tassi di crescita del PIL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crescita economica vincolata dagli investimenti</dc:title>
  <dc:creator>Stefano Perri</dc:creator>
  <cp:lastModifiedBy>stefano.perri@unimc.it</cp:lastModifiedBy>
  <cp:revision>29</cp:revision>
  <cp:lastPrinted>2016-12-19T09:22:35Z</cp:lastPrinted>
  <dcterms:created xsi:type="dcterms:W3CDTF">2016-11-30T09:30:54Z</dcterms:created>
  <dcterms:modified xsi:type="dcterms:W3CDTF">2022-11-25T09:50:07Z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0x0101006F78E25C03B8DA45B327F3EFB0918AF4</vt:lpwstr>
  </property>
</Properties>
</file>