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271" r:id="rId15"/>
    <p:sldId id="273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9926638" cy="679767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823"/>
    <a:srgbClr val="4F0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97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ocumenti\CD\Lavori%20miei\lavori%20miei\crisi\dibattio%20noise%20fromamerika\oecd\capitale%20e%20produttivit&#224;\elaborazioni.xl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ocumenti\CD\Lavori%20miei\lavori%20miei\crisi\dibattio%20noise%20fromamerika\oecd\capitale%20e%20produttivit&#224;\elaborazioni.xl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or\Documenti\CD\Lavori%20miei\lavori%20miei\crisi\dibattio%20noise%20fromamerika\ameco\datieelaborazio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Italy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1.4536745406824148E-2"/>
                  <c:y val="-0.55833734324876061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Foglio1!$E$42:$BG$42</c:f>
              <c:numCache>
                <c:formatCode>0.00%</c:formatCode>
                <c:ptCount val="55"/>
                <c:pt idx="0">
                  <c:v>8.2065363937024349E-2</c:v>
                </c:pt>
                <c:pt idx="1">
                  <c:v>6.2039118362033019E-2</c:v>
                </c:pt>
                <c:pt idx="2">
                  <c:v>5.6102244377085997E-2</c:v>
                </c:pt>
                <c:pt idx="3">
                  <c:v>2.7966574321352633E-2</c:v>
                </c:pt>
                <c:pt idx="4">
                  <c:v>3.2688329503301361E-2</c:v>
                </c:pt>
                <c:pt idx="5">
                  <c:v>5.9847604729037052E-2</c:v>
                </c:pt>
                <c:pt idx="6">
                  <c:v>7.1786088498428269E-2</c:v>
                </c:pt>
                <c:pt idx="7">
                  <c:v>6.5443894221911547E-2</c:v>
                </c:pt>
                <c:pt idx="8">
                  <c:v>6.09811616400453E-2</c:v>
                </c:pt>
                <c:pt idx="9">
                  <c:v>5.3105484179452045E-2</c:v>
                </c:pt>
                <c:pt idx="10">
                  <c:v>1.8180497342097146E-2</c:v>
                </c:pt>
                <c:pt idx="11">
                  <c:v>3.6906058152556653E-2</c:v>
                </c:pt>
                <c:pt idx="12">
                  <c:v>7.1258257144224846E-2</c:v>
                </c:pt>
                <c:pt idx="13">
                  <c:v>5.5001124067756813E-2</c:v>
                </c:pt>
                <c:pt idx="14">
                  <c:v>-2.0901662126855292E-2</c:v>
                </c:pt>
                <c:pt idx="15">
                  <c:v>7.1254187248055434E-2</c:v>
                </c:pt>
                <c:pt idx="16">
                  <c:v>2.5605207102981087E-2</c:v>
                </c:pt>
                <c:pt idx="17">
                  <c:v>3.2401226950084183E-2</c:v>
                </c:pt>
                <c:pt idx="18">
                  <c:v>5.9591386290477333E-2</c:v>
                </c:pt>
                <c:pt idx="19">
                  <c:v>3.430050962621034E-2</c:v>
                </c:pt>
                <c:pt idx="20">
                  <c:v>8.4419065681142769E-3</c:v>
                </c:pt>
                <c:pt idx="21">
                  <c:v>4.1354753693891855E-3</c:v>
                </c:pt>
                <c:pt idx="22">
                  <c:v>1.1692728664904672E-2</c:v>
                </c:pt>
                <c:pt idx="23">
                  <c:v>3.2257859064926508E-2</c:v>
                </c:pt>
                <c:pt idx="24">
                  <c:v>2.7980757958731228E-2</c:v>
                </c:pt>
                <c:pt idx="25">
                  <c:v>2.8599609468781484E-2</c:v>
                </c:pt>
                <c:pt idx="26">
                  <c:v>3.1920128684157945E-2</c:v>
                </c:pt>
                <c:pt idx="27">
                  <c:v>4.1943272677922971E-2</c:v>
                </c:pt>
                <c:pt idx="28">
                  <c:v>3.3884446277568037E-2</c:v>
                </c:pt>
                <c:pt idx="29">
                  <c:v>2.0525911973565458E-2</c:v>
                </c:pt>
                <c:pt idx="30">
                  <c:v>1.5384417555003971E-2</c:v>
                </c:pt>
                <c:pt idx="31">
                  <c:v>8.342261520316141E-3</c:v>
                </c:pt>
                <c:pt idx="32">
                  <c:v>-8.5277795453861938E-3</c:v>
                </c:pt>
                <c:pt idx="33">
                  <c:v>2.1509998336355141E-2</c:v>
                </c:pt>
                <c:pt idx="34">
                  <c:v>2.8868618026517634E-2</c:v>
                </c:pt>
                <c:pt idx="35">
                  <c:v>1.1347182649304566E-2</c:v>
                </c:pt>
                <c:pt idx="36">
                  <c:v>1.8659526798340931E-2</c:v>
                </c:pt>
                <c:pt idx="37">
                  <c:v>1.4481970072051098E-2</c:v>
                </c:pt>
                <c:pt idx="38">
                  <c:v>1.4511260738332865E-2</c:v>
                </c:pt>
                <c:pt idx="39">
                  <c:v>3.6535618287209193E-2</c:v>
                </c:pt>
                <c:pt idx="40">
                  <c:v>1.8626247531621898E-2</c:v>
                </c:pt>
                <c:pt idx="41">
                  <c:v>4.514533352281358E-3</c:v>
                </c:pt>
                <c:pt idx="42">
                  <c:v>-4.6585803619403343E-4</c:v>
                </c:pt>
                <c:pt idx="43">
                  <c:v>1.7306257130521141E-2</c:v>
                </c:pt>
                <c:pt idx="44">
                  <c:v>9.3133004386118934E-3</c:v>
                </c:pt>
                <c:pt idx="45">
                  <c:v>2.1988610256338692E-2</c:v>
                </c:pt>
                <c:pt idx="46">
                  <c:v>1.6830794215662026E-2</c:v>
                </c:pt>
                <c:pt idx="47">
                  <c:v>-1.1562494347381325E-2</c:v>
                </c:pt>
                <c:pt idx="48">
                  <c:v>-5.4943974971058962E-2</c:v>
                </c:pt>
                <c:pt idx="49">
                  <c:v>1.7233156452446829E-2</c:v>
                </c:pt>
                <c:pt idx="50">
                  <c:v>4.7702442793731148E-3</c:v>
                </c:pt>
                <c:pt idx="51">
                  <c:v>-2.5330107455958872E-2</c:v>
                </c:pt>
                <c:pt idx="52">
                  <c:v>-1.8298929550776943E-2</c:v>
                </c:pt>
                <c:pt idx="53">
                  <c:v>7.1082592354936303E-3</c:v>
                </c:pt>
                <c:pt idx="54">
                  <c:v>1.2120280954593277E-2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0-4760-8973-EACAD2BB1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570752"/>
        <c:axId val="146250496"/>
      </c:lineChart>
      <c:catAx>
        <c:axId val="1465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250496"/>
        <c:crosses val="autoZero"/>
        <c:auto val="1"/>
        <c:lblAlgn val="ctr"/>
        <c:lblOffset val="100"/>
        <c:noMultiLvlLbl val="0"/>
      </c:catAx>
      <c:valAx>
        <c:axId val="14625049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46570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European Union (15)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4.8749295713174726E-2"/>
                  <c:y val="-0.42643336249635461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Foglio1!$E$34:$BG$34</c:f>
              <c:numCache>
                <c:formatCode>0.00%</c:formatCode>
                <c:ptCount val="55"/>
                <c:pt idx="0">
                  <c:v>5.0478263597336204E-2</c:v>
                </c:pt>
                <c:pt idx="1">
                  <c:v>4.5791171469964143E-2</c:v>
                </c:pt>
                <c:pt idx="2">
                  <c:v>4.6737112093725441E-2</c:v>
                </c:pt>
                <c:pt idx="3">
                  <c:v>5.947883750491334E-2</c:v>
                </c:pt>
                <c:pt idx="4">
                  <c:v>4.2830848473970784E-2</c:v>
                </c:pt>
                <c:pt idx="5">
                  <c:v>3.7957821113700607E-2</c:v>
                </c:pt>
                <c:pt idx="6">
                  <c:v>3.3734958530322823E-2</c:v>
                </c:pt>
                <c:pt idx="7">
                  <c:v>5.1153161818909387E-2</c:v>
                </c:pt>
                <c:pt idx="8">
                  <c:v>6.1605682053855526E-2</c:v>
                </c:pt>
                <c:pt idx="9">
                  <c:v>5.0462599961073273E-2</c:v>
                </c:pt>
                <c:pt idx="10">
                  <c:v>3.4233052743573467E-2</c:v>
                </c:pt>
                <c:pt idx="11">
                  <c:v>4.4747445372144368E-2</c:v>
                </c:pt>
                <c:pt idx="12">
                  <c:v>6.1062595274511633E-2</c:v>
                </c:pt>
                <c:pt idx="13">
                  <c:v>2.5537563079415015E-2</c:v>
                </c:pt>
                <c:pt idx="14">
                  <c:v>-6.1050230334567246E-3</c:v>
                </c:pt>
                <c:pt idx="15">
                  <c:v>4.454645744941077E-2</c:v>
                </c:pt>
                <c:pt idx="16">
                  <c:v>2.736821395144462E-2</c:v>
                </c:pt>
                <c:pt idx="17">
                  <c:v>3.0733985853897083E-2</c:v>
                </c:pt>
                <c:pt idx="18">
                  <c:v>3.6467284845754788E-2</c:v>
                </c:pt>
                <c:pt idx="19">
                  <c:v>1.4625442189041715E-2</c:v>
                </c:pt>
                <c:pt idx="20">
                  <c:v>2.0543817464560021E-3</c:v>
                </c:pt>
                <c:pt idx="21">
                  <c:v>1.0782649794468968E-2</c:v>
                </c:pt>
                <c:pt idx="22">
                  <c:v>1.8266701953040698E-2</c:v>
                </c:pt>
                <c:pt idx="23">
                  <c:v>2.5499706199678007E-2</c:v>
                </c:pt>
                <c:pt idx="24">
                  <c:v>2.5027411834183111E-2</c:v>
                </c:pt>
                <c:pt idx="25">
                  <c:v>2.7997949089624052E-2</c:v>
                </c:pt>
                <c:pt idx="26">
                  <c:v>2.7621269107701796E-2</c:v>
                </c:pt>
                <c:pt idx="27">
                  <c:v>4.1903525880917281E-2</c:v>
                </c:pt>
                <c:pt idx="28">
                  <c:v>3.648899706357156E-2</c:v>
                </c:pt>
                <c:pt idx="29">
                  <c:v>2.962981576346535E-2</c:v>
                </c:pt>
                <c:pt idx="30">
                  <c:v>3.7393561575355561E-2</c:v>
                </c:pt>
                <c:pt idx="31">
                  <c:v>1.1217969207480083E-2</c:v>
                </c:pt>
                <c:pt idx="32">
                  <c:v>-3.2709075093056983E-3</c:v>
                </c:pt>
                <c:pt idx="33">
                  <c:v>2.7956743728792199E-2</c:v>
                </c:pt>
                <c:pt idx="34">
                  <c:v>2.4803668474907559E-2</c:v>
                </c:pt>
                <c:pt idx="35">
                  <c:v>1.7012176325524209E-2</c:v>
                </c:pt>
                <c:pt idx="36">
                  <c:v>2.6674417943811868E-2</c:v>
                </c:pt>
                <c:pt idx="37">
                  <c:v>2.9236980767390008E-2</c:v>
                </c:pt>
                <c:pt idx="38">
                  <c:v>2.933870268344263E-2</c:v>
                </c:pt>
                <c:pt idx="39">
                  <c:v>3.9001498927238476E-2</c:v>
                </c:pt>
                <c:pt idx="40">
                  <c:v>1.9570742787217377E-2</c:v>
                </c:pt>
                <c:pt idx="41">
                  <c:v>1.1727701132181023E-2</c:v>
                </c:pt>
                <c:pt idx="42">
                  <c:v>1.3197518939566999E-2</c:v>
                </c:pt>
                <c:pt idx="43">
                  <c:v>2.4100491893826348E-2</c:v>
                </c:pt>
                <c:pt idx="44">
                  <c:v>2.0049627305785522E-2</c:v>
                </c:pt>
                <c:pt idx="45">
                  <c:v>3.1612190024354669E-2</c:v>
                </c:pt>
                <c:pt idx="46">
                  <c:v>2.9992344478024568E-2</c:v>
                </c:pt>
                <c:pt idx="47">
                  <c:v>8.2363693505893565E-4</c:v>
                </c:pt>
                <c:pt idx="48">
                  <c:v>-4.5664304870257522E-2</c:v>
                </c:pt>
                <c:pt idx="49">
                  <c:v>2.0154294051291988E-2</c:v>
                </c:pt>
                <c:pt idx="50">
                  <c:v>1.5300684211599469E-2</c:v>
                </c:pt>
                <c:pt idx="51">
                  <c:v>-5.1003547517193271E-3</c:v>
                </c:pt>
                <c:pt idx="52">
                  <c:v>-7.3773176843672239E-4</c:v>
                </c:pt>
                <c:pt idx="53">
                  <c:v>1.3198986614607833E-2</c:v>
                </c:pt>
                <c:pt idx="54">
                  <c:v>1.8536392612994224E-2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B7-4467-ADEA-4D495F227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51488"/>
        <c:axId val="165013184"/>
      </c:lineChart>
      <c:catAx>
        <c:axId val="379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5013184"/>
        <c:crosses val="autoZero"/>
        <c:auto val="1"/>
        <c:lblAlgn val="ctr"/>
        <c:lblOffset val="100"/>
        <c:noMultiLvlLbl val="0"/>
      </c:catAx>
      <c:valAx>
        <c:axId val="16501318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7951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Germany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2.8153980752405949E-2"/>
                  <c:y val="-0.56868729950422858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Foglio1!$E$37:$BG$37</c:f>
              <c:numCache>
                <c:formatCode>0.00%</c:formatCode>
                <c:ptCount val="55"/>
                <c:pt idx="0">
                  <c:v>4.6298842843245369E-2</c:v>
                </c:pt>
                <c:pt idx="1">
                  <c:v>4.6641362290671839E-2</c:v>
                </c:pt>
                <c:pt idx="2">
                  <c:v>2.8125192842268998E-2</c:v>
                </c:pt>
                <c:pt idx="3">
                  <c:v>6.6612600867379301E-2</c:v>
                </c:pt>
                <c:pt idx="4">
                  <c:v>5.3543035047563636E-2</c:v>
                </c:pt>
                <c:pt idx="5">
                  <c:v>2.7901476559753613E-2</c:v>
                </c:pt>
                <c:pt idx="6">
                  <c:v>-3.0754952514111533E-3</c:v>
                </c:pt>
                <c:pt idx="7">
                  <c:v>5.4530864377112298E-2</c:v>
                </c:pt>
                <c:pt idx="8">
                  <c:v>7.4605437094085847E-2</c:v>
                </c:pt>
                <c:pt idx="9">
                  <c:v>5.0367276994351062E-2</c:v>
                </c:pt>
                <c:pt idx="10">
                  <c:v>3.1326793212205661E-2</c:v>
                </c:pt>
                <c:pt idx="11">
                  <c:v>4.3003851091142353E-2</c:v>
                </c:pt>
                <c:pt idx="12">
                  <c:v>4.7774674556213093E-2</c:v>
                </c:pt>
                <c:pt idx="13">
                  <c:v>8.9002378215832234E-3</c:v>
                </c:pt>
                <c:pt idx="14">
                  <c:v>-8.6667824984191233E-3</c:v>
                </c:pt>
                <c:pt idx="15">
                  <c:v>4.9492042985495255E-2</c:v>
                </c:pt>
                <c:pt idx="16">
                  <c:v>3.3472587238855933E-2</c:v>
                </c:pt>
                <c:pt idx="17">
                  <c:v>3.0084519524784969E-2</c:v>
                </c:pt>
                <c:pt idx="18">
                  <c:v>4.1504234358587411E-2</c:v>
                </c:pt>
                <c:pt idx="19">
                  <c:v>1.4087776670113961E-2</c:v>
                </c:pt>
                <c:pt idx="20">
                  <c:v>5.2926904522558882E-3</c:v>
                </c:pt>
                <c:pt idx="21">
                  <c:v>-3.9488094168252941E-3</c:v>
                </c:pt>
                <c:pt idx="22">
                  <c:v>1.5724051873696965E-2</c:v>
                </c:pt>
                <c:pt idx="23">
                  <c:v>2.8230231987437904E-2</c:v>
                </c:pt>
                <c:pt idx="24">
                  <c:v>2.3279275163697211E-2</c:v>
                </c:pt>
                <c:pt idx="25">
                  <c:v>2.2873450885504631E-2</c:v>
                </c:pt>
                <c:pt idx="26">
                  <c:v>1.402107427756083E-2</c:v>
                </c:pt>
                <c:pt idx="27">
                  <c:v>3.7072573152217236E-2</c:v>
                </c:pt>
                <c:pt idx="28">
                  <c:v>3.8965159225458956E-2</c:v>
                </c:pt>
                <c:pt idx="29">
                  <c:v>5.2550411918460105E-2</c:v>
                </c:pt>
                <c:pt idx="30">
                  <c:v>0.13927886975122372</c:v>
                </c:pt>
                <c:pt idx="31">
                  <c:v>1.9118957359381294E-2</c:v>
                </c:pt>
                <c:pt idx="32">
                  <c:v>-1.0021058366248004E-2</c:v>
                </c:pt>
                <c:pt idx="33">
                  <c:v>2.4717834748789747E-2</c:v>
                </c:pt>
                <c:pt idx="34">
                  <c:v>1.6769916599666423E-2</c:v>
                </c:pt>
                <c:pt idx="35">
                  <c:v>7.9079185328476687E-3</c:v>
                </c:pt>
                <c:pt idx="36">
                  <c:v>1.7372682794100536E-2</c:v>
                </c:pt>
                <c:pt idx="37">
                  <c:v>1.8618306879145452E-2</c:v>
                </c:pt>
                <c:pt idx="38">
                  <c:v>1.871073769375875E-2</c:v>
                </c:pt>
                <c:pt idx="39">
                  <c:v>3.0576633214997262E-2</c:v>
                </c:pt>
                <c:pt idx="40">
                  <c:v>1.5143859486621336E-2</c:v>
                </c:pt>
                <c:pt idx="41">
                  <c:v>1.0128088382632683E-4</c:v>
                </c:pt>
                <c:pt idx="42">
                  <c:v>-3.7543119846944473E-3</c:v>
                </c:pt>
                <c:pt idx="43">
                  <c:v>1.1611252447438325E-2</c:v>
                </c:pt>
                <c:pt idx="44">
                  <c:v>6.846593043687843E-3</c:v>
                </c:pt>
                <c:pt idx="45">
                  <c:v>3.7000089911886302E-2</c:v>
                </c:pt>
                <c:pt idx="46">
                  <c:v>3.2690381033015692E-2</c:v>
                </c:pt>
                <c:pt idx="47">
                  <c:v>1.0831993484767599E-2</c:v>
                </c:pt>
                <c:pt idx="48">
                  <c:v>-5.1454932134175846E-2</c:v>
                </c:pt>
                <c:pt idx="49">
                  <c:v>4.0124535138576167E-2</c:v>
                </c:pt>
                <c:pt idx="50">
                  <c:v>3.3333487676471929E-2</c:v>
                </c:pt>
                <c:pt idx="51">
                  <c:v>6.8863734129365195E-3</c:v>
                </c:pt>
                <c:pt idx="52">
                  <c:v>4.6473090150995766E-3</c:v>
                </c:pt>
                <c:pt idx="53">
                  <c:v>1.702614326444496E-2</c:v>
                </c:pt>
                <c:pt idx="54">
                  <c:v>1.9419367100636631E-2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A3-4CCC-BE88-9EAFF59F2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03712"/>
        <c:axId val="165015488"/>
      </c:lineChart>
      <c:catAx>
        <c:axId val="444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5015488"/>
        <c:crosses val="autoZero"/>
        <c:auto val="1"/>
        <c:lblAlgn val="ctr"/>
        <c:lblOffset val="100"/>
        <c:noMultiLvlLbl val="0"/>
      </c:catAx>
      <c:valAx>
        <c:axId val="16501548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4403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France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2.2726596675415572E-2"/>
                  <c:y val="-0.62114464858559348"/>
                </c:manualLayout>
              </c:layout>
              <c:numFmt formatCode="General" sourceLinked="0"/>
            </c:trendlineLbl>
          </c:trendline>
          <c:val>
            <c:numRef>
              <c:f>Foglio1!$E$41:$BG$41</c:f>
              <c:numCache>
                <c:formatCode>0.00%</c:formatCode>
                <c:ptCount val="55"/>
                <c:pt idx="0">
                  <c:v>4.8038663141573901E-2</c:v>
                </c:pt>
                <c:pt idx="1">
                  <c:v>6.8715856138221065E-2</c:v>
                </c:pt>
                <c:pt idx="2">
                  <c:v>6.1986826476622348E-2</c:v>
                </c:pt>
                <c:pt idx="3">
                  <c:v>6.4257869296171055E-2</c:v>
                </c:pt>
                <c:pt idx="4">
                  <c:v>4.8080450633608107E-2</c:v>
                </c:pt>
                <c:pt idx="5">
                  <c:v>5.2100671813897437E-2</c:v>
                </c:pt>
                <c:pt idx="6">
                  <c:v>4.8964378358427707E-2</c:v>
                </c:pt>
                <c:pt idx="7">
                  <c:v>4.4504831915420873E-2</c:v>
                </c:pt>
                <c:pt idx="8">
                  <c:v>7.1131804817718525E-2</c:v>
                </c:pt>
                <c:pt idx="9">
                  <c:v>6.2002135051611784E-2</c:v>
                </c:pt>
                <c:pt idx="10">
                  <c:v>5.3306249904415459E-2</c:v>
                </c:pt>
                <c:pt idx="11">
                  <c:v>4.5373548046462542E-2</c:v>
                </c:pt>
                <c:pt idx="12">
                  <c:v>6.6100571356419113E-2</c:v>
                </c:pt>
                <c:pt idx="13">
                  <c:v>4.6907292807864209E-2</c:v>
                </c:pt>
                <c:pt idx="14">
                  <c:v>-1.1242971728530504E-2</c:v>
                </c:pt>
                <c:pt idx="15">
                  <c:v>4.3859669196056883E-2</c:v>
                </c:pt>
                <c:pt idx="16">
                  <c:v>3.5726303674677329E-2</c:v>
                </c:pt>
                <c:pt idx="17">
                  <c:v>3.8949370263482885E-2</c:v>
                </c:pt>
                <c:pt idx="18">
                  <c:v>3.4493436539634992E-2</c:v>
                </c:pt>
                <c:pt idx="19">
                  <c:v>1.6364936105853989E-2</c:v>
                </c:pt>
                <c:pt idx="20">
                  <c:v>9.7877749208976628E-3</c:v>
                </c:pt>
                <c:pt idx="21">
                  <c:v>2.4171334987993065E-2</c:v>
                </c:pt>
                <c:pt idx="22">
                  <c:v>1.2319403317836208E-2</c:v>
                </c:pt>
                <c:pt idx="23">
                  <c:v>1.4945579251083307E-2</c:v>
                </c:pt>
                <c:pt idx="24">
                  <c:v>1.6101312448429717E-2</c:v>
                </c:pt>
                <c:pt idx="25">
                  <c:v>2.2558806243354601E-2</c:v>
                </c:pt>
                <c:pt idx="26">
                  <c:v>2.3883693136048878E-2</c:v>
                </c:pt>
                <c:pt idx="27">
                  <c:v>4.6675419771962101E-2</c:v>
                </c:pt>
                <c:pt idx="28">
                  <c:v>4.1877168820407373E-2</c:v>
                </c:pt>
                <c:pt idx="29">
                  <c:v>2.6200262489881609E-2</c:v>
                </c:pt>
                <c:pt idx="30">
                  <c:v>1.0392351474381334E-2</c:v>
                </c:pt>
                <c:pt idx="31">
                  <c:v>1.4778623824978965E-2</c:v>
                </c:pt>
                <c:pt idx="32">
                  <c:v>-6.6737076086988978E-3</c:v>
                </c:pt>
                <c:pt idx="33">
                  <c:v>2.2473853316900883E-2</c:v>
                </c:pt>
                <c:pt idx="34">
                  <c:v>2.0472293863239122E-2</c:v>
                </c:pt>
                <c:pt idx="35">
                  <c:v>1.0675058931542969E-2</c:v>
                </c:pt>
                <c:pt idx="36">
                  <c:v>2.1836941330823478E-2</c:v>
                </c:pt>
                <c:pt idx="37">
                  <c:v>3.3782138284027541E-2</c:v>
                </c:pt>
                <c:pt idx="38">
                  <c:v>3.2919849582544902E-2</c:v>
                </c:pt>
                <c:pt idx="39">
                  <c:v>3.6799287958087845E-2</c:v>
                </c:pt>
                <c:pt idx="40">
                  <c:v>1.8357338113489607E-2</c:v>
                </c:pt>
                <c:pt idx="41">
                  <c:v>9.2889451155053759E-3</c:v>
                </c:pt>
                <c:pt idx="42">
                  <c:v>8.9949542893446033E-3</c:v>
                </c:pt>
                <c:pt idx="43">
                  <c:v>2.5447318519959294E-2</c:v>
                </c:pt>
                <c:pt idx="44">
                  <c:v>1.8264848301654091E-2</c:v>
                </c:pt>
                <c:pt idx="45">
                  <c:v>2.4668708131966088E-2</c:v>
                </c:pt>
                <c:pt idx="46">
                  <c:v>2.2854088406859985E-2</c:v>
                </c:pt>
                <c:pt idx="47">
                  <c:v>-8.0637010166262346E-4</c:v>
                </c:pt>
                <c:pt idx="48">
                  <c:v>-3.1470478710100558E-2</c:v>
                </c:pt>
                <c:pt idx="49">
                  <c:v>1.724848329037032E-2</c:v>
                </c:pt>
                <c:pt idx="50">
                  <c:v>2.0269145824460155E-2</c:v>
                </c:pt>
                <c:pt idx="51">
                  <c:v>1.3878329624139596E-4</c:v>
                </c:pt>
                <c:pt idx="52">
                  <c:v>2.1992165083872806E-3</c:v>
                </c:pt>
                <c:pt idx="53">
                  <c:v>9.1019216638974498E-3</c:v>
                </c:pt>
                <c:pt idx="54">
                  <c:v>1.7226770400108338E-2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CA-4434-978A-0A2DE1D18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31200"/>
        <c:axId val="165016640"/>
      </c:lineChart>
      <c:catAx>
        <c:axId val="121331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5016640"/>
        <c:crosses val="autoZero"/>
        <c:auto val="1"/>
        <c:lblAlgn val="ctr"/>
        <c:lblOffset val="100"/>
        <c:noMultiLvlLbl val="0"/>
      </c:catAx>
      <c:valAx>
        <c:axId val="16501664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21331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United States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3.3097357374235109E-2"/>
                  <c:y val="-0.41147637795275588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Foglio1!$E$54:$BG$54</c:f>
              <c:numCache>
                <c:formatCode>0.00%</c:formatCode>
                <c:ptCount val="55"/>
                <c:pt idx="0">
                  <c:v>2.3275498723365873E-2</c:v>
                </c:pt>
                <c:pt idx="1">
                  <c:v>6.0875189352032955E-2</c:v>
                </c:pt>
                <c:pt idx="2">
                  <c:v>4.3552341102782721E-2</c:v>
                </c:pt>
                <c:pt idx="3">
                  <c:v>5.8803090821318404E-2</c:v>
                </c:pt>
                <c:pt idx="4">
                  <c:v>6.4952300744892666E-2</c:v>
                </c:pt>
                <c:pt idx="5">
                  <c:v>6.6621944801219524E-2</c:v>
                </c:pt>
                <c:pt idx="6">
                  <c:v>2.5026716639992674E-2</c:v>
                </c:pt>
                <c:pt idx="7">
                  <c:v>4.8065627252569687E-2</c:v>
                </c:pt>
                <c:pt idx="8">
                  <c:v>3.0723318784774856E-2</c:v>
                </c:pt>
                <c:pt idx="9">
                  <c:v>2.013336042409497E-3</c:v>
                </c:pt>
                <c:pt idx="10">
                  <c:v>3.2918264267806974E-2</c:v>
                </c:pt>
                <c:pt idx="11">
                  <c:v>5.2492917215071433E-2</c:v>
                </c:pt>
                <c:pt idx="12">
                  <c:v>5.6426332288401104E-2</c:v>
                </c:pt>
                <c:pt idx="13">
                  <c:v>-5.1683008207886738E-3</c:v>
                </c:pt>
                <c:pt idx="14">
                  <c:v>-1.98448311676791E-3</c:v>
                </c:pt>
                <c:pt idx="15">
                  <c:v>5.3871475539694957E-2</c:v>
                </c:pt>
                <c:pt idx="16">
                  <c:v>4.6090097829046606E-2</c:v>
                </c:pt>
                <c:pt idx="17">
                  <c:v>5.5609017539807848E-2</c:v>
                </c:pt>
                <c:pt idx="18">
                  <c:v>3.1755678532793263E-2</c:v>
                </c:pt>
                <c:pt idx="19">
                  <c:v>-2.4453663421326599E-3</c:v>
                </c:pt>
                <c:pt idx="20">
                  <c:v>2.5947645816321696E-2</c:v>
                </c:pt>
                <c:pt idx="21">
                  <c:v>-1.9105033283342565E-2</c:v>
                </c:pt>
                <c:pt idx="22">
                  <c:v>4.632737294926681E-2</c:v>
                </c:pt>
                <c:pt idx="23">
                  <c:v>7.2589276558654658E-2</c:v>
                </c:pt>
                <c:pt idx="24">
                  <c:v>4.2392591939746094E-2</c:v>
                </c:pt>
                <c:pt idx="25">
                  <c:v>3.5119774380492075E-2</c:v>
                </c:pt>
                <c:pt idx="26">
                  <c:v>3.4614900064929843E-2</c:v>
                </c:pt>
                <c:pt idx="27">
                  <c:v>4.2035427834320238E-2</c:v>
                </c:pt>
                <c:pt idx="28">
                  <c:v>3.6809650510571057E-2</c:v>
                </c:pt>
                <c:pt idx="29">
                  <c:v>1.9186253175311974E-2</c:v>
                </c:pt>
                <c:pt idx="30">
                  <c:v>-7.2670532706597957E-4</c:v>
                </c:pt>
                <c:pt idx="31">
                  <c:v>3.5551761292189843E-2</c:v>
                </c:pt>
                <c:pt idx="32">
                  <c:v>2.745065341362829E-2</c:v>
                </c:pt>
                <c:pt idx="33">
                  <c:v>4.0364474690337104E-2</c:v>
                </c:pt>
                <c:pt idx="34">
                  <c:v>2.7186893689204128E-2</c:v>
                </c:pt>
                <c:pt idx="35">
                  <c:v>3.7958680762040231E-2</c:v>
                </c:pt>
                <c:pt idx="36">
                  <c:v>4.487384255204252E-2</c:v>
                </c:pt>
                <c:pt idx="37">
                  <c:v>4.4497939846272372E-2</c:v>
                </c:pt>
                <c:pt idx="38">
                  <c:v>4.8465570099034849E-2</c:v>
                </c:pt>
                <c:pt idx="39">
                  <c:v>4.0906692217777652E-2</c:v>
                </c:pt>
                <c:pt idx="40">
                  <c:v>9.4862870594585313E-3</c:v>
                </c:pt>
                <c:pt idx="41">
                  <c:v>1.7762442965812086E-2</c:v>
                </c:pt>
                <c:pt idx="42">
                  <c:v>2.7909091674595876E-2</c:v>
                </c:pt>
                <c:pt idx="43">
                  <c:v>3.79802312417159E-2</c:v>
                </c:pt>
                <c:pt idx="44">
                  <c:v>3.3512564745473261E-2</c:v>
                </c:pt>
                <c:pt idx="45">
                  <c:v>2.6665852131282808E-2</c:v>
                </c:pt>
                <c:pt idx="46">
                  <c:v>1.7898635883551783E-2</c:v>
                </c:pt>
                <c:pt idx="47">
                  <c:v>-2.9038584635709963E-3</c:v>
                </c:pt>
                <c:pt idx="48">
                  <c:v>-2.80238906599245E-2</c:v>
                </c:pt>
                <c:pt idx="49">
                  <c:v>2.5072569761217078E-2</c:v>
                </c:pt>
                <c:pt idx="50">
                  <c:v>1.8472098408019111E-2</c:v>
                </c:pt>
                <c:pt idx="51">
                  <c:v>2.7789132202576949E-2</c:v>
                </c:pt>
                <c:pt idx="52">
                  <c:v>1.5590690275212093E-2</c:v>
                </c:pt>
                <c:pt idx="53">
                  <c:v>2.6080278411036772E-2</c:v>
                </c:pt>
                <c:pt idx="54">
                  <c:v>3.0991072391843844E-2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11-4596-BA64-AE0E7F678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28128"/>
        <c:axId val="38027264"/>
      </c:lineChart>
      <c:catAx>
        <c:axId val="1213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027264"/>
        <c:crosses val="autoZero"/>
        <c:auto val="1"/>
        <c:lblAlgn val="ctr"/>
        <c:lblOffset val="100"/>
        <c:noMultiLvlLbl val="0"/>
      </c:catAx>
      <c:valAx>
        <c:axId val="380272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21328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Japan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1.6018810148731407E-2"/>
                  <c:y val="-0.6370982793817439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Foglio1!$E$55:$BG$55</c:f>
              <c:numCache>
                <c:formatCode>0.00%</c:formatCode>
                <c:ptCount val="55"/>
                <c:pt idx="0">
                  <c:v>0.11853176004025867</c:v>
                </c:pt>
                <c:pt idx="1">
                  <c:v>8.5966846673587449E-2</c:v>
                </c:pt>
                <c:pt idx="2">
                  <c:v>8.7872799315370065E-2</c:v>
                </c:pt>
                <c:pt idx="3">
                  <c:v>0.11185710047097364</c:v>
                </c:pt>
                <c:pt idx="4">
                  <c:v>5.6730438907883318E-2</c:v>
                </c:pt>
                <c:pt idx="5">
                  <c:v>0.10248367277828829</c:v>
                </c:pt>
                <c:pt idx="6">
                  <c:v>0.11083905528174465</c:v>
                </c:pt>
                <c:pt idx="7">
                  <c:v>0.11908956603490362</c:v>
                </c:pt>
                <c:pt idx="8">
                  <c:v>0.11953180704689692</c:v>
                </c:pt>
                <c:pt idx="9">
                  <c:v>0.10282325699886741</c:v>
                </c:pt>
                <c:pt idx="10">
                  <c:v>4.3891890161062319E-2</c:v>
                </c:pt>
                <c:pt idx="11">
                  <c:v>8.4134965628680281E-2</c:v>
                </c:pt>
                <c:pt idx="12">
                  <c:v>8.0326345673186417E-2</c:v>
                </c:pt>
                <c:pt idx="13">
                  <c:v>-1.2252617460085213E-2</c:v>
                </c:pt>
                <c:pt idx="14">
                  <c:v>3.0915636934562674E-2</c:v>
                </c:pt>
                <c:pt idx="15">
                  <c:v>3.9750006085426559E-2</c:v>
                </c:pt>
                <c:pt idx="16">
                  <c:v>4.3903348319391133E-2</c:v>
                </c:pt>
                <c:pt idx="17">
                  <c:v>5.272050553596408E-2</c:v>
                </c:pt>
                <c:pt idx="18">
                  <c:v>5.4839346315538551E-2</c:v>
                </c:pt>
                <c:pt idx="19">
                  <c:v>2.8175894524254064E-2</c:v>
                </c:pt>
                <c:pt idx="20">
                  <c:v>4.1768677531518694E-2</c:v>
                </c:pt>
                <c:pt idx="21">
                  <c:v>3.3765880785956437E-2</c:v>
                </c:pt>
                <c:pt idx="22">
                  <c:v>3.0607483228705767E-2</c:v>
                </c:pt>
                <c:pt idx="23">
                  <c:v>4.4639055909929226E-2</c:v>
                </c:pt>
                <c:pt idx="24">
                  <c:v>6.3333550691005547E-2</c:v>
                </c:pt>
                <c:pt idx="25">
                  <c:v>2.8310700764919927E-2</c:v>
                </c:pt>
                <c:pt idx="26">
                  <c:v>4.1074298095679973E-2</c:v>
                </c:pt>
                <c:pt idx="27">
                  <c:v>7.1467000326846275E-2</c:v>
                </c:pt>
                <c:pt idx="28">
                  <c:v>5.3701376164099868E-2</c:v>
                </c:pt>
                <c:pt idx="29">
                  <c:v>5.5724084552615682E-2</c:v>
                </c:pt>
                <c:pt idx="30">
                  <c:v>3.3243332828400751E-2</c:v>
                </c:pt>
                <c:pt idx="31">
                  <c:v>8.1903334821435969E-3</c:v>
                </c:pt>
                <c:pt idx="32">
                  <c:v>1.7106063018337281E-3</c:v>
                </c:pt>
                <c:pt idx="33">
                  <c:v>8.6357302634134658E-3</c:v>
                </c:pt>
                <c:pt idx="34">
                  <c:v>1.942345834119541E-2</c:v>
                </c:pt>
                <c:pt idx="35">
                  <c:v>2.6100602140867402E-2</c:v>
                </c:pt>
                <c:pt idx="36">
                  <c:v>1.5956214135269597E-2</c:v>
                </c:pt>
                <c:pt idx="37">
                  <c:v>-2.0031353092563764E-2</c:v>
                </c:pt>
                <c:pt idx="38">
                  <c:v>-1.9934443085392051E-3</c:v>
                </c:pt>
                <c:pt idx="39">
                  <c:v>2.257489863197315E-2</c:v>
                </c:pt>
                <c:pt idx="40">
                  <c:v>3.5547444117918214E-3</c:v>
                </c:pt>
                <c:pt idx="41">
                  <c:v>2.8953779510159094E-3</c:v>
                </c:pt>
                <c:pt idx="42">
                  <c:v>1.6851092430222536E-2</c:v>
                </c:pt>
                <c:pt idx="43">
                  <c:v>2.3607323291303661E-2</c:v>
                </c:pt>
                <c:pt idx="44">
                  <c:v>1.3027345544404989E-2</c:v>
                </c:pt>
                <c:pt idx="45">
                  <c:v>1.6929051821481522E-2</c:v>
                </c:pt>
                <c:pt idx="46">
                  <c:v>2.1921864608409836E-2</c:v>
                </c:pt>
                <c:pt idx="47">
                  <c:v>-1.0416350387488449E-2</c:v>
                </c:pt>
                <c:pt idx="48">
                  <c:v>-5.5269808287103928E-2</c:v>
                </c:pt>
                <c:pt idx="49">
                  <c:v>4.6520330354602457E-2</c:v>
                </c:pt>
                <c:pt idx="50">
                  <c:v>-5.8458553098600374E-3</c:v>
                </c:pt>
                <c:pt idx="51">
                  <c:v>1.9565886614883121E-2</c:v>
                </c:pt>
                <c:pt idx="52">
                  <c:v>2.0623061033854695E-2</c:v>
                </c:pt>
                <c:pt idx="53">
                  <c:v>1.9838060957695358E-2</c:v>
                </c:pt>
                <c:pt idx="54">
                  <c:v>1.2880976902227337E-2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78-4E55-85FD-21114F035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29152"/>
        <c:axId val="38030144"/>
      </c:lineChart>
      <c:catAx>
        <c:axId val="1213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030144"/>
        <c:crosses val="autoZero"/>
        <c:auto val="1"/>
        <c:lblAlgn val="ctr"/>
        <c:lblOffset val="100"/>
        <c:noMultiLvlLbl val="0"/>
      </c:catAx>
      <c:valAx>
        <c:axId val="3803014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21329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ym typeface="Symbol"/>
              </a:defRPr>
            </a:pPr>
            <a:r>
              <a:rPr lang="it-IT">
                <a:sym typeface="Symbol"/>
              </a:rPr>
              <a:t>=x/k (2005=1)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Foglio1!$A$33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Foglio1!$L$33:$BA$33</c:f>
              <c:numCache>
                <c:formatCode>General</c:formatCode>
                <c:ptCount val="42"/>
                <c:pt idx="0">
                  <c:v>1.8048519341198714</c:v>
                </c:pt>
                <c:pt idx="1">
                  <c:v>1.7786551988394281</c:v>
                </c:pt>
                <c:pt idx="2">
                  <c:v>1.7442308090822023</c:v>
                </c:pt>
                <c:pt idx="3">
                  <c:v>1.7377885028140578</c:v>
                </c:pt>
                <c:pt idx="4">
                  <c:v>1.6764026153913127</c:v>
                </c:pt>
                <c:pt idx="5">
                  <c:v>1.5683304643819549</c:v>
                </c:pt>
                <c:pt idx="6">
                  <c:v>1.5369328983352784</c:v>
                </c:pt>
                <c:pt idx="7">
                  <c:v>1.5095343536644872</c:v>
                </c:pt>
                <c:pt idx="8">
                  <c:v>1.4747789816309624</c:v>
                </c:pt>
                <c:pt idx="9">
                  <c:v>1.4483774142393522</c:v>
                </c:pt>
                <c:pt idx="10">
                  <c:v>1.3993553506468741</c:v>
                </c:pt>
                <c:pt idx="11">
                  <c:v>1.3445439133973118</c:v>
                </c:pt>
                <c:pt idx="12">
                  <c:v>1.3095559432854693</c:v>
                </c:pt>
                <c:pt idx="13">
                  <c:v>1.2649422832814279</c:v>
                </c:pt>
                <c:pt idx="14">
                  <c:v>1.2389548903965417</c:v>
                </c:pt>
                <c:pt idx="15">
                  <c:v>1.2199980498466101</c:v>
                </c:pt>
                <c:pt idx="16">
                  <c:v>1.224233436006632</c:v>
                </c:pt>
                <c:pt idx="17">
                  <c:v>1.2133830509249803</c:v>
                </c:pt>
                <c:pt idx="18">
                  <c:v>1.2178000817088233</c:v>
                </c:pt>
                <c:pt idx="19">
                  <c:v>1.222697097673431</c:v>
                </c:pt>
                <c:pt idx="20">
                  <c:v>1.2061810135581204</c:v>
                </c:pt>
                <c:pt idx="21">
                  <c:v>1.1748117191657721</c:v>
                </c:pt>
                <c:pt idx="22">
                  <c:v>1.1617010851931462</c:v>
                </c:pt>
                <c:pt idx="23">
                  <c:v>1.1376134837824778</c:v>
                </c:pt>
                <c:pt idx="24">
                  <c:v>1.1324428775242525</c:v>
                </c:pt>
                <c:pt idx="25">
                  <c:v>1.1356961314152585</c:v>
                </c:pt>
                <c:pt idx="26">
                  <c:v>1.1203576152000465</c:v>
                </c:pt>
                <c:pt idx="27">
                  <c:v>1.1047356583878878</c:v>
                </c:pt>
                <c:pt idx="28">
                  <c:v>1.099574307575824</c:v>
                </c:pt>
                <c:pt idx="29">
                  <c:v>1.0773562804187917</c:v>
                </c:pt>
                <c:pt idx="30">
                  <c:v>1.0741973415684811</c:v>
                </c:pt>
                <c:pt idx="31">
                  <c:v>1.0459988222619878</c:v>
                </c:pt>
                <c:pt idx="32">
                  <c:v>1.0292550076826579</c:v>
                </c:pt>
                <c:pt idx="33">
                  <c:v>1.0062642061766283</c:v>
                </c:pt>
                <c:pt idx="34">
                  <c:v>1.0069397716848905</c:v>
                </c:pt>
                <c:pt idx="35">
                  <c:v>1</c:v>
                </c:pt>
                <c:pt idx="36">
                  <c:v>0.98963125735108426</c:v>
                </c:pt>
                <c:pt idx="37">
                  <c:v>0.97837481687924843</c:v>
                </c:pt>
                <c:pt idx="38">
                  <c:v>0.95644398985474444</c:v>
                </c:pt>
                <c:pt idx="39">
                  <c:v>0.92052558832626286</c:v>
                </c:pt>
                <c:pt idx="40">
                  <c:v>0.9154451592429026</c:v>
                </c:pt>
                <c:pt idx="41">
                  <c:v>0.91000356148281147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99-4B98-B36D-1EF426DB1106}"/>
            </c:ext>
          </c:extLst>
        </c:ser>
        <c:ser>
          <c:idx val="1"/>
          <c:order val="1"/>
          <c:tx>
            <c:strRef>
              <c:f>Foglio1!$A$34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Foglio1!$L$34:$BA$34</c:f>
              <c:numCache>
                <c:formatCode>General</c:formatCode>
                <c:ptCount val="42"/>
                <c:pt idx="21">
                  <c:v>1.1403049225723749</c:v>
                </c:pt>
                <c:pt idx="22">
                  <c:v>1.1189439014108842</c:v>
                </c:pt>
                <c:pt idx="23">
                  <c:v>1.0817884361548027</c:v>
                </c:pt>
                <c:pt idx="24">
                  <c:v>1.0845515663836429</c:v>
                </c:pt>
                <c:pt idx="25">
                  <c:v>1.0814357495286169</c:v>
                </c:pt>
                <c:pt idx="26">
                  <c:v>1.0693946549187028</c:v>
                </c:pt>
                <c:pt idx="27">
                  <c:v>1.065518581437312</c:v>
                </c:pt>
                <c:pt idx="28">
                  <c:v>1.0575438576667986</c:v>
                </c:pt>
                <c:pt idx="29">
                  <c:v>1.0467674001024061</c:v>
                </c:pt>
                <c:pt idx="30">
                  <c:v>1.0498111073819472</c:v>
                </c:pt>
                <c:pt idx="31">
                  <c:v>1.0372965156087044</c:v>
                </c:pt>
                <c:pt idx="32">
                  <c:v>1.0209935033013968</c:v>
                </c:pt>
                <c:pt idx="33">
                  <c:v>1.0068902740944976</c:v>
                </c:pt>
                <c:pt idx="34">
                  <c:v>1.004317338663774</c:v>
                </c:pt>
                <c:pt idx="35">
                  <c:v>1</c:v>
                </c:pt>
                <c:pt idx="36">
                  <c:v>1.0139939590614171</c:v>
                </c:pt>
                <c:pt idx="37">
                  <c:v>1.0182609407721452</c:v>
                </c:pt>
                <c:pt idx="38">
                  <c:v>1.007160386732475</c:v>
                </c:pt>
                <c:pt idx="39">
                  <c:v>0.95364125680642176</c:v>
                </c:pt>
                <c:pt idx="40">
                  <c:v>0.96177944205203492</c:v>
                </c:pt>
                <c:pt idx="41">
                  <c:v>0.97312703397876055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99-4B98-B36D-1EF426DB1106}"/>
            </c:ext>
          </c:extLst>
        </c:ser>
        <c:ser>
          <c:idx val="2"/>
          <c:order val="2"/>
          <c:tx>
            <c:strRef>
              <c:f>Foglio1!$A$35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Foglio1!$L$35:$BA$35</c:f>
              <c:numCache>
                <c:formatCode>General</c:formatCode>
                <c:ptCount val="42"/>
                <c:pt idx="0">
                  <c:v>1.9048988044006512</c:v>
                </c:pt>
                <c:pt idx="1">
                  <c:v>1.8154712638102402</c:v>
                </c:pt>
                <c:pt idx="2">
                  <c:v>1.7338559785616099</c:v>
                </c:pt>
                <c:pt idx="3">
                  <c:v>1.7179579175780475</c:v>
                </c:pt>
                <c:pt idx="4">
                  <c:v>1.7050505787365109</c:v>
                </c:pt>
                <c:pt idx="5">
                  <c:v>1.5913540429799637</c:v>
                </c:pt>
                <c:pt idx="6">
                  <c:v>1.602730567004961</c:v>
                </c:pt>
                <c:pt idx="7">
                  <c:v>1.567720532506184</c:v>
                </c:pt>
                <c:pt idx="8">
                  <c:v>1.5483141985584954</c:v>
                </c:pt>
                <c:pt idx="9">
                  <c:v>1.5510607868257262</c:v>
                </c:pt>
                <c:pt idx="10">
                  <c:v>1.52784293249278</c:v>
                </c:pt>
                <c:pt idx="11">
                  <c:v>1.4673954894016159</c:v>
                </c:pt>
                <c:pt idx="12">
                  <c:v>1.4097734073050241</c:v>
                </c:pt>
                <c:pt idx="13">
                  <c:v>1.3807648492241322</c:v>
                </c:pt>
                <c:pt idx="14">
                  <c:v>1.38111692053246</c:v>
                </c:pt>
                <c:pt idx="15">
                  <c:v>1.3690903343302239</c:v>
                </c:pt>
                <c:pt idx="16">
                  <c:v>1.3582795683084161</c:v>
                </c:pt>
                <c:pt idx="17">
                  <c:v>1.3406663891906796</c:v>
                </c:pt>
                <c:pt idx="18">
                  <c:v>1.3334101057136296</c:v>
                </c:pt>
                <c:pt idx="19">
                  <c:v>1.3134965117175379</c:v>
                </c:pt>
                <c:pt idx="20">
                  <c:v>1.2814918017949646</c:v>
                </c:pt>
                <c:pt idx="21">
                  <c:v>1.2395766966967892</c:v>
                </c:pt>
                <c:pt idx="22">
                  <c:v>1.2048417214912599</c:v>
                </c:pt>
                <c:pt idx="23">
                  <c:v>1.1684578692973977</c:v>
                </c:pt>
                <c:pt idx="24">
                  <c:v>1.17309875111109</c:v>
                </c:pt>
                <c:pt idx="25">
                  <c:v>1.174543717345006</c:v>
                </c:pt>
                <c:pt idx="26">
                  <c:v>1.1559352775366958</c:v>
                </c:pt>
                <c:pt idx="27">
                  <c:v>1.1485531202983585</c:v>
                </c:pt>
                <c:pt idx="28">
                  <c:v>1.1303364966677365</c:v>
                </c:pt>
                <c:pt idx="29">
                  <c:v>1.112467012561376</c:v>
                </c:pt>
                <c:pt idx="30">
                  <c:v>1.1135677227795531</c:v>
                </c:pt>
                <c:pt idx="31">
                  <c:v>1.0940604462500154</c:v>
                </c:pt>
                <c:pt idx="32">
                  <c:v>1.0579692515927834</c:v>
                </c:pt>
                <c:pt idx="33">
                  <c:v>1.0229806300409217</c:v>
                </c:pt>
                <c:pt idx="34">
                  <c:v>1.0177998949213216</c:v>
                </c:pt>
                <c:pt idx="35">
                  <c:v>1</c:v>
                </c:pt>
                <c:pt idx="36">
                  <c:v>0.99708369322695789</c:v>
                </c:pt>
                <c:pt idx="37">
                  <c:v>0.98271638327411592</c:v>
                </c:pt>
                <c:pt idx="38">
                  <c:v>0.9576688055012772</c:v>
                </c:pt>
                <c:pt idx="39">
                  <c:v>0.90961884057474984</c:v>
                </c:pt>
                <c:pt idx="40">
                  <c:v>0.92317160327831782</c:v>
                </c:pt>
                <c:pt idx="41">
                  <c:v>0.93207959317799272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99-4B98-B36D-1EF426DB1106}"/>
            </c:ext>
          </c:extLst>
        </c:ser>
        <c:ser>
          <c:idx val="3"/>
          <c:order val="3"/>
          <c:tx>
            <c:strRef>
              <c:f>Foglio1!$A$36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Foglio1!$L$36:$BA$36</c:f>
              <c:numCache>
                <c:formatCode>General</c:formatCode>
                <c:ptCount val="42"/>
                <c:pt idx="0">
                  <c:v>2.0539472039367133</c:v>
                </c:pt>
                <c:pt idx="1">
                  <c:v>1.9022445798629886</c:v>
                </c:pt>
                <c:pt idx="2">
                  <c:v>1.8514303487146475</c:v>
                </c:pt>
                <c:pt idx="3">
                  <c:v>1.8243357548912591</c:v>
                </c:pt>
                <c:pt idx="4">
                  <c:v>1.6501574327130966</c:v>
                </c:pt>
                <c:pt idx="5">
                  <c:v>1.5580012418317823</c:v>
                </c:pt>
                <c:pt idx="6">
                  <c:v>1.5194771044855748</c:v>
                </c:pt>
                <c:pt idx="7">
                  <c:v>1.4977817256488202</c:v>
                </c:pt>
                <c:pt idx="8">
                  <c:v>1.4899461633228648</c:v>
                </c:pt>
                <c:pt idx="9">
                  <c:v>1.4815879857744778</c:v>
                </c:pt>
                <c:pt idx="10">
                  <c:v>1.4298665396914259</c:v>
                </c:pt>
                <c:pt idx="11">
                  <c:v>1.3981284189258147</c:v>
                </c:pt>
                <c:pt idx="12">
                  <c:v>1.3647719617774319</c:v>
                </c:pt>
                <c:pt idx="13">
                  <c:v>1.3323963199130355</c:v>
                </c:pt>
                <c:pt idx="14">
                  <c:v>1.3135909792976497</c:v>
                </c:pt>
                <c:pt idx="15">
                  <c:v>1.3158531119749579</c:v>
                </c:pt>
                <c:pt idx="16">
                  <c:v>1.2978436555255091</c:v>
                </c:pt>
                <c:pt idx="17">
                  <c:v>1.2915108777133644</c:v>
                </c:pt>
                <c:pt idx="18">
                  <c:v>1.3131630619235415</c:v>
                </c:pt>
                <c:pt idx="19">
                  <c:v>1.3060959055675769</c:v>
                </c:pt>
                <c:pt idx="20">
                  <c:v>1.3056010891623928</c:v>
                </c:pt>
                <c:pt idx="21">
                  <c:v>1.2806704615251581</c:v>
                </c:pt>
                <c:pt idx="22">
                  <c:v>1.2343182166068507</c:v>
                </c:pt>
                <c:pt idx="23">
                  <c:v>1.1877313582469613</c:v>
                </c:pt>
                <c:pt idx="24">
                  <c:v>1.1579036549328006</c:v>
                </c:pt>
                <c:pt idx="25">
                  <c:v>1.1393055983001659</c:v>
                </c:pt>
                <c:pt idx="26">
                  <c:v>1.1262910319558959</c:v>
                </c:pt>
                <c:pt idx="27">
                  <c:v>1.1039650447943172</c:v>
                </c:pt>
                <c:pt idx="28">
                  <c:v>1.0496393235495782</c:v>
                </c:pt>
                <c:pt idx="29">
                  <c:v>1.0186118334677305</c:v>
                </c:pt>
                <c:pt idx="30">
                  <c:v>1.0174401888779459</c:v>
                </c:pt>
                <c:pt idx="31">
                  <c:v>0.99459650861403359</c:v>
                </c:pt>
                <c:pt idx="32">
                  <c:v>0.97904431029118688</c:v>
                </c:pt>
                <c:pt idx="33">
                  <c:v>0.97957223584069997</c:v>
                </c:pt>
                <c:pt idx="34">
                  <c:v>0.99364231442783735</c:v>
                </c:pt>
                <c:pt idx="35">
                  <c:v>1</c:v>
                </c:pt>
                <c:pt idx="36">
                  <c:v>1.0119576023755039</c:v>
                </c:pt>
                <c:pt idx="37">
                  <c:v>1.0260464733625601</c:v>
                </c:pt>
                <c:pt idx="38">
                  <c:v>1.0162854223404283</c:v>
                </c:pt>
                <c:pt idx="39">
                  <c:v>0.97403775233650369</c:v>
                </c:pt>
                <c:pt idx="40">
                  <c:v>1.0021605326663685</c:v>
                </c:pt>
                <c:pt idx="41">
                  <c:v>1.0288507511728928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99-4B98-B36D-1EF426DB1106}"/>
            </c:ext>
          </c:extLst>
        </c:ser>
        <c:ser>
          <c:idx val="4"/>
          <c:order val="4"/>
          <c:tx>
            <c:strRef>
              <c:f>Foglio1!$A$37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Foglio1!$L$37:$BA$37</c:f>
              <c:numCache>
                <c:formatCode>General</c:formatCode>
                <c:ptCount val="42"/>
                <c:pt idx="0">
                  <c:v>1.9717628628125881</c:v>
                </c:pt>
                <c:pt idx="1">
                  <c:v>1.9529561969488025</c:v>
                </c:pt>
                <c:pt idx="2">
                  <c:v>1.971338738195342</c:v>
                </c:pt>
                <c:pt idx="3">
                  <c:v>1.9621408106690352</c:v>
                </c:pt>
                <c:pt idx="4">
                  <c:v>1.9100386563986238</c:v>
                </c:pt>
                <c:pt idx="5">
                  <c:v>1.7922353543741485</c:v>
                </c:pt>
                <c:pt idx="6">
                  <c:v>1.7404744717188565</c:v>
                </c:pt>
                <c:pt idx="7">
                  <c:v>1.6961542524487871</c:v>
                </c:pt>
                <c:pt idx="8">
                  <c:v>1.6348202420376894</c:v>
                </c:pt>
                <c:pt idx="9">
                  <c:v>1.5602448935287416</c:v>
                </c:pt>
                <c:pt idx="10">
                  <c:v>1.5118578223273942</c:v>
                </c:pt>
                <c:pt idx="11">
                  <c:v>1.4549898373502848</c:v>
                </c:pt>
                <c:pt idx="12">
                  <c:v>1.432171026232347</c:v>
                </c:pt>
                <c:pt idx="13">
                  <c:v>1.4181458867419099</c:v>
                </c:pt>
                <c:pt idx="14">
                  <c:v>1.4099752443741516</c:v>
                </c:pt>
                <c:pt idx="15">
                  <c:v>1.4173799488471301</c:v>
                </c:pt>
                <c:pt idx="16">
                  <c:v>1.4046915416275099</c:v>
                </c:pt>
                <c:pt idx="17">
                  <c:v>1.4151452678144358</c:v>
                </c:pt>
                <c:pt idx="18">
                  <c:v>1.4123838088826546</c:v>
                </c:pt>
                <c:pt idx="19">
                  <c:v>1.3886869134712023</c:v>
                </c:pt>
                <c:pt idx="20">
                  <c:v>1.3377928174666136</c:v>
                </c:pt>
                <c:pt idx="21">
                  <c:v>1.2899999844962513</c:v>
                </c:pt>
                <c:pt idx="22">
                  <c:v>1.2352646507057035</c:v>
                </c:pt>
                <c:pt idx="23">
                  <c:v>1.1652314919978353</c:v>
                </c:pt>
                <c:pt idx="24">
                  <c:v>1.1475911872822162</c:v>
                </c:pt>
                <c:pt idx="25">
                  <c:v>1.1372205503519077</c:v>
                </c:pt>
                <c:pt idx="26">
                  <c:v>1.1262757239893377</c:v>
                </c:pt>
                <c:pt idx="27">
                  <c:v>1.1148797647216004</c:v>
                </c:pt>
                <c:pt idx="28">
                  <c:v>1.0964912079990392</c:v>
                </c:pt>
                <c:pt idx="29">
                  <c:v>1.0880956156262827</c:v>
                </c:pt>
                <c:pt idx="30">
                  <c:v>1.07691476839109</c:v>
                </c:pt>
                <c:pt idx="31">
                  <c:v>1.0606862529596679</c:v>
                </c:pt>
                <c:pt idx="32">
                  <c:v>1.0388492411782175</c:v>
                </c:pt>
                <c:pt idx="33">
                  <c:v>1.026637940453293</c:v>
                </c:pt>
                <c:pt idx="34">
                  <c:v>1.0115970735249158</c:v>
                </c:pt>
                <c:pt idx="35">
                  <c:v>1</c:v>
                </c:pt>
                <c:pt idx="36">
                  <c:v>0.9838830787855678</c:v>
                </c:pt>
                <c:pt idx="37">
                  <c:v>0.96594106912515665</c:v>
                </c:pt>
                <c:pt idx="38">
                  <c:v>0.9349723232762035</c:v>
                </c:pt>
                <c:pt idx="39">
                  <c:v>0.87968414701088626</c:v>
                </c:pt>
                <c:pt idx="40">
                  <c:v>0.85148816152138851</c:v>
                </c:pt>
                <c:pt idx="41">
                  <c:v>0.84865550235691989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99-4B98-B36D-1EF426DB1106}"/>
            </c:ext>
          </c:extLst>
        </c:ser>
        <c:ser>
          <c:idx val="5"/>
          <c:order val="5"/>
          <c:tx>
            <c:strRef>
              <c:f>Foglio1!$A$38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Foglio1!$L$38:$BA$38</c:f>
              <c:numCache>
                <c:formatCode>General</c:formatCode>
                <c:ptCount val="42"/>
                <c:pt idx="0">
                  <c:v>1.8186148937040532</c:v>
                </c:pt>
                <c:pt idx="1">
                  <c:v>1.7795004841298132</c:v>
                </c:pt>
                <c:pt idx="2">
                  <c:v>1.7731787788883684</c:v>
                </c:pt>
                <c:pt idx="3">
                  <c:v>1.8167711393369934</c:v>
                </c:pt>
                <c:pt idx="4">
                  <c:v>1.7105662492017741</c:v>
                </c:pt>
                <c:pt idx="5">
                  <c:v>1.6291350672656573</c:v>
                </c:pt>
                <c:pt idx="6">
                  <c:v>1.6045790084766363</c:v>
                </c:pt>
                <c:pt idx="7">
                  <c:v>1.5798486338448838</c:v>
                </c:pt>
                <c:pt idx="8">
                  <c:v>1.5683001472036493</c:v>
                </c:pt>
                <c:pt idx="9">
                  <c:v>1.5495152552266318</c:v>
                </c:pt>
                <c:pt idx="10">
                  <c:v>1.4696688413025598</c:v>
                </c:pt>
                <c:pt idx="11">
                  <c:v>1.4162609949559875</c:v>
                </c:pt>
                <c:pt idx="12">
                  <c:v>1.4110264120696938</c:v>
                </c:pt>
                <c:pt idx="13">
                  <c:v>1.4281354196444342</c:v>
                </c:pt>
                <c:pt idx="14">
                  <c:v>1.4259149141358158</c:v>
                </c:pt>
                <c:pt idx="15">
                  <c:v>1.4309354769286262</c:v>
                </c:pt>
                <c:pt idx="16">
                  <c:v>1.4445579715304935</c:v>
                </c:pt>
                <c:pt idx="17">
                  <c:v>1.4574525471168513</c:v>
                </c:pt>
                <c:pt idx="18">
                  <c:v>1.4628087096730098</c:v>
                </c:pt>
                <c:pt idx="19">
                  <c:v>1.4204475657724833</c:v>
                </c:pt>
                <c:pt idx="20">
                  <c:v>1.3654771261911434</c:v>
                </c:pt>
                <c:pt idx="21">
                  <c:v>1.2892338904788174</c:v>
                </c:pt>
                <c:pt idx="22">
                  <c:v>1.2433788078357684</c:v>
                </c:pt>
                <c:pt idx="23">
                  <c:v>1.2275791772799443</c:v>
                </c:pt>
                <c:pt idx="24">
                  <c:v>1.2345746908527448</c:v>
                </c:pt>
                <c:pt idx="25">
                  <c:v>1.2250574049271701</c:v>
                </c:pt>
                <c:pt idx="26">
                  <c:v>1.2044723448493364</c:v>
                </c:pt>
                <c:pt idx="27">
                  <c:v>1.1828892477402455</c:v>
                </c:pt>
                <c:pt idx="28">
                  <c:v>1.1472897958516775</c:v>
                </c:pt>
                <c:pt idx="29">
                  <c:v>1.1148675458739747</c:v>
                </c:pt>
                <c:pt idx="30">
                  <c:v>1.0915362876669807</c:v>
                </c:pt>
                <c:pt idx="31">
                  <c:v>1.0597051990104889</c:v>
                </c:pt>
                <c:pt idx="32">
                  <c:v>1.0331099172758875</c:v>
                </c:pt>
                <c:pt idx="33">
                  <c:v>1.0247351132106941</c:v>
                </c:pt>
                <c:pt idx="34">
                  <c:v>1.0185247122397896</c:v>
                </c:pt>
                <c:pt idx="35">
                  <c:v>1</c:v>
                </c:pt>
                <c:pt idx="36">
                  <c:v>0.98997238730360249</c:v>
                </c:pt>
                <c:pt idx="37">
                  <c:v>0.9702137621793343</c:v>
                </c:pt>
                <c:pt idx="38">
                  <c:v>0.93476751138077141</c:v>
                </c:pt>
                <c:pt idx="39">
                  <c:v>0.87309203480474318</c:v>
                </c:pt>
                <c:pt idx="40">
                  <c:v>0.87163474931844465</c:v>
                </c:pt>
                <c:pt idx="41">
                  <c:v>0.87750777000530866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99-4B98-B36D-1EF426DB1106}"/>
            </c:ext>
          </c:extLst>
        </c:ser>
        <c:ser>
          <c:idx val="6"/>
          <c:order val="6"/>
          <c:tx>
            <c:strRef>
              <c:f>Foglio1!$A$39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Foglio1!$L$39:$BA$39</c:f>
              <c:numCache>
                <c:formatCode>General</c:formatCode>
                <c:ptCount val="42"/>
                <c:pt idx="0">
                  <c:v>1.5638519915132181</c:v>
                </c:pt>
                <c:pt idx="1">
                  <c:v>1.5592642730751933</c:v>
                </c:pt>
                <c:pt idx="2">
                  <c:v>1.585291302261326</c:v>
                </c:pt>
                <c:pt idx="3">
                  <c:v>1.5829893717029377</c:v>
                </c:pt>
                <c:pt idx="4">
                  <c:v>1.5003362161541682</c:v>
                </c:pt>
                <c:pt idx="5">
                  <c:v>1.4514856989236626</c:v>
                </c:pt>
                <c:pt idx="6">
                  <c:v>1.4933294229395926</c:v>
                </c:pt>
                <c:pt idx="7">
                  <c:v>1.503961313194369</c:v>
                </c:pt>
                <c:pt idx="8">
                  <c:v>1.5120469670019199</c:v>
                </c:pt>
                <c:pt idx="9">
                  <c:v>1.474840373384533</c:v>
                </c:pt>
                <c:pt idx="10">
                  <c:v>1.3928350799478004</c:v>
                </c:pt>
                <c:pt idx="11">
                  <c:v>1.3635539135894152</c:v>
                </c:pt>
                <c:pt idx="12">
                  <c:v>1.2895790620799035</c:v>
                </c:pt>
                <c:pt idx="13">
                  <c:v>1.3158254781683059</c:v>
                </c:pt>
                <c:pt idx="14">
                  <c:v>1.3403110204205033</c:v>
                </c:pt>
                <c:pt idx="15">
                  <c:v>1.3163112068065261</c:v>
                </c:pt>
                <c:pt idx="16">
                  <c:v>1.3064896886471178</c:v>
                </c:pt>
                <c:pt idx="17">
                  <c:v>1.2920411341114149</c:v>
                </c:pt>
                <c:pt idx="18">
                  <c:v>1.2808845089228909</c:v>
                </c:pt>
                <c:pt idx="19">
                  <c:v>1.2678298911119121</c:v>
                </c:pt>
                <c:pt idx="20">
                  <c:v>1.2414351471422143</c:v>
                </c:pt>
                <c:pt idx="21">
                  <c:v>1.1992047141045272</c:v>
                </c:pt>
                <c:pt idx="22">
                  <c:v>1.2088169421136232</c:v>
                </c:pt>
                <c:pt idx="23">
                  <c:v>1.1968766069407308</c:v>
                </c:pt>
                <c:pt idx="24">
                  <c:v>1.1935687817870035</c:v>
                </c:pt>
                <c:pt idx="25">
                  <c:v>1.1627785214777726</c:v>
                </c:pt>
                <c:pt idx="26">
                  <c:v>1.1414765554858406</c:v>
                </c:pt>
                <c:pt idx="27">
                  <c:v>1.120338512908116</c:v>
                </c:pt>
                <c:pt idx="28">
                  <c:v>1.0860651135627475</c:v>
                </c:pt>
                <c:pt idx="29">
                  <c:v>1.0571156988119053</c:v>
                </c:pt>
                <c:pt idx="30">
                  <c:v>1.0386291728789898</c:v>
                </c:pt>
                <c:pt idx="31">
                  <c:v>1.0015820011746939</c:v>
                </c:pt>
                <c:pt idx="32">
                  <c:v>0.9953006090702905</c:v>
                </c:pt>
                <c:pt idx="33">
                  <c:v>1.000046642731133</c:v>
                </c:pt>
                <c:pt idx="34">
                  <c:v>1.0040296283746355</c:v>
                </c:pt>
                <c:pt idx="35">
                  <c:v>1</c:v>
                </c:pt>
                <c:pt idx="36">
                  <c:v>0.98924281849397777</c:v>
                </c:pt>
                <c:pt idx="37">
                  <c:v>0.97296193825446009</c:v>
                </c:pt>
                <c:pt idx="38">
                  <c:v>0.94142968108530811</c:v>
                </c:pt>
                <c:pt idx="39">
                  <c:v>0.90555682430270301</c:v>
                </c:pt>
                <c:pt idx="40">
                  <c:v>0.91229322784772449</c:v>
                </c:pt>
                <c:pt idx="41">
                  <c:v>0.92133406286223296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799-4B98-B36D-1EF426DB1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74304"/>
        <c:axId val="37244288"/>
      </c:lineChart>
      <c:catAx>
        <c:axId val="17507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244288"/>
        <c:crosses val="autoZero"/>
        <c:auto val="1"/>
        <c:lblAlgn val="ctr"/>
        <c:lblOffset val="100"/>
        <c:noMultiLvlLbl val="0"/>
      </c:catAx>
      <c:valAx>
        <c:axId val="37244288"/>
        <c:scaling>
          <c:orientation val="minMax"/>
          <c:min val="0.8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5074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x (2005=1)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Foglio1!$A$67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Foglio1!$L$67:$BA$67</c:f>
              <c:numCache>
                <c:formatCode>General</c:formatCode>
                <c:ptCount val="42"/>
                <c:pt idx="0">
                  <c:v>0.49776969565554047</c:v>
                </c:pt>
                <c:pt idx="1">
                  <c:v>0.52004659332925851</c:v>
                </c:pt>
                <c:pt idx="2">
                  <c:v>0.54154685909848266</c:v>
                </c:pt>
                <c:pt idx="3">
                  <c:v>0.56868309236154679</c:v>
                </c:pt>
                <c:pt idx="4">
                  <c:v>0.58990801690185901</c:v>
                </c:pt>
                <c:pt idx="5">
                  <c:v>0.58864821284678093</c:v>
                </c:pt>
                <c:pt idx="6">
                  <c:v>0.60814988196944864</c:v>
                </c:pt>
                <c:pt idx="7">
                  <c:v>0.62542625757921966</c:v>
                </c:pt>
                <c:pt idx="8">
                  <c:v>0.64747508092057393</c:v>
                </c:pt>
                <c:pt idx="9">
                  <c:v>0.66641213202634597</c:v>
                </c:pt>
                <c:pt idx="10">
                  <c:v>0.67569831538023895</c:v>
                </c:pt>
                <c:pt idx="11">
                  <c:v>0.68465560025024463</c:v>
                </c:pt>
                <c:pt idx="12">
                  <c:v>0.70040935806177462</c:v>
                </c:pt>
                <c:pt idx="13">
                  <c:v>0.71121405208656263</c:v>
                </c:pt>
                <c:pt idx="14">
                  <c:v>0.726571159925121</c:v>
                </c:pt>
                <c:pt idx="15">
                  <c:v>0.74257066333347721</c:v>
                </c:pt>
                <c:pt idx="16">
                  <c:v>0.7573103988266342</c:v>
                </c:pt>
                <c:pt idx="17">
                  <c:v>0.77042931947433979</c:v>
                </c:pt>
                <c:pt idx="18">
                  <c:v>0.79748182619084595</c:v>
                </c:pt>
                <c:pt idx="19">
                  <c:v>0.81834497441909593</c:v>
                </c:pt>
                <c:pt idx="20">
                  <c:v>0.83305415621763201</c:v>
                </c:pt>
                <c:pt idx="21">
                  <c:v>0.84081410340616103</c:v>
                </c:pt>
                <c:pt idx="22">
                  <c:v>0.85573385080139763</c:v>
                </c:pt>
                <c:pt idx="23">
                  <c:v>0.85941062734240303</c:v>
                </c:pt>
                <c:pt idx="24">
                  <c:v>0.87696259410663457</c:v>
                </c:pt>
                <c:pt idx="25">
                  <c:v>0.88900793984280257</c:v>
                </c:pt>
                <c:pt idx="26">
                  <c:v>0.89485001005844078</c:v>
                </c:pt>
                <c:pt idx="27">
                  <c:v>0.91067060318467208</c:v>
                </c:pt>
                <c:pt idx="28">
                  <c:v>0.92884348214411894</c:v>
                </c:pt>
                <c:pt idx="29">
                  <c:v>0.93966820371989179</c:v>
                </c:pt>
                <c:pt idx="30">
                  <c:v>0.95239803428069492</c:v>
                </c:pt>
                <c:pt idx="31">
                  <c:v>0.95222795650569891</c:v>
                </c:pt>
                <c:pt idx="32">
                  <c:v>0.95641795464179602</c:v>
                </c:pt>
                <c:pt idx="33">
                  <c:v>0.96550481196772997</c:v>
                </c:pt>
                <c:pt idx="34">
                  <c:v>0.98641360421464708</c:v>
                </c:pt>
                <c:pt idx="35">
                  <c:v>1</c:v>
                </c:pt>
                <c:pt idx="36">
                  <c:v>1.0141997433163659</c:v>
                </c:pt>
                <c:pt idx="37">
                  <c:v>1.0232695301439878</c:v>
                </c:pt>
                <c:pt idx="38">
                  <c:v>1.0209920908342438</c:v>
                </c:pt>
                <c:pt idx="39">
                  <c:v>1.0086832029173558</c:v>
                </c:pt>
                <c:pt idx="40">
                  <c:v>1.0267132804021906</c:v>
                </c:pt>
                <c:pt idx="41">
                  <c:v>1.0408938807565371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9D-4AF7-A2CA-8E9A228871EF}"/>
            </c:ext>
          </c:extLst>
        </c:ser>
        <c:ser>
          <c:idx val="1"/>
          <c:order val="1"/>
          <c:tx>
            <c:strRef>
              <c:f>Foglio1!$A$68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Foglio1!$L$68:$BA$68</c:f>
              <c:numCache>
                <c:formatCode>General</c:formatCode>
                <c:ptCount val="42"/>
                <c:pt idx="21">
                  <c:v>0.83680313841861664</c:v>
                </c:pt>
                <c:pt idx="22">
                  <c:v>0.86514157439054895</c:v>
                </c:pt>
                <c:pt idx="23">
                  <c:v>0.86951436188275966</c:v>
                </c:pt>
                <c:pt idx="24">
                  <c:v>0.89400130793863697</c:v>
                </c:pt>
                <c:pt idx="25">
                  <c:v>0.90954136775283856</c:v>
                </c:pt>
                <c:pt idx="26">
                  <c:v>0.9215554021814828</c:v>
                </c:pt>
                <c:pt idx="27">
                  <c:v>0.9394874099462569</c:v>
                </c:pt>
                <c:pt idx="28">
                  <c:v>0.94523395474119298</c:v>
                </c:pt>
                <c:pt idx="29">
                  <c:v>0.95011570860354366</c:v>
                </c:pt>
                <c:pt idx="30">
                  <c:v>0.96496620390225807</c:v>
                </c:pt>
                <c:pt idx="31">
                  <c:v>0.97384491335216894</c:v>
                </c:pt>
                <c:pt idx="32">
                  <c:v>0.97950834536539799</c:v>
                </c:pt>
                <c:pt idx="33">
                  <c:v>0.98646204852211106</c:v>
                </c:pt>
                <c:pt idx="34">
                  <c:v>0.98985376638956502</c:v>
                </c:pt>
                <c:pt idx="35">
                  <c:v>1</c:v>
                </c:pt>
                <c:pt idx="36">
                  <c:v>1.0273157967074518</c:v>
                </c:pt>
                <c:pt idx="37">
                  <c:v>1.0366894691091419</c:v>
                </c:pt>
                <c:pt idx="38">
                  <c:v>1.0323545997214589</c:v>
                </c:pt>
                <c:pt idx="39">
                  <c:v>0.98270515567392802</c:v>
                </c:pt>
                <c:pt idx="40">
                  <c:v>1.0122505669954196</c:v>
                </c:pt>
                <c:pt idx="41">
                  <c:v>1.0353888738466901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9D-4AF7-A2CA-8E9A228871EF}"/>
            </c:ext>
          </c:extLst>
        </c:ser>
        <c:ser>
          <c:idx val="2"/>
          <c:order val="2"/>
          <c:tx>
            <c:strRef>
              <c:f>Foglio1!$A$69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Foglio1!$L$69:$BA$69</c:f>
              <c:numCache>
                <c:formatCode>General</c:formatCode>
                <c:ptCount val="42"/>
                <c:pt idx="0">
                  <c:v>0.55295117030916463</c:v>
                </c:pt>
                <c:pt idx="1">
                  <c:v>0.56346887111377364</c:v>
                </c:pt>
                <c:pt idx="2">
                  <c:v>0.58275191247253266</c:v>
                </c:pt>
                <c:pt idx="3">
                  <c:v>0.6122450393006188</c:v>
                </c:pt>
                <c:pt idx="4">
                  <c:v>0.63468815320272465</c:v>
                </c:pt>
                <c:pt idx="5">
                  <c:v>0.62120995174571303</c:v>
                </c:pt>
                <c:pt idx="6">
                  <c:v>0.65512861147783596</c:v>
                </c:pt>
                <c:pt idx="7">
                  <c:v>0.66852933228893108</c:v>
                </c:pt>
                <c:pt idx="8">
                  <c:v>0.69064997845033194</c:v>
                </c:pt>
                <c:pt idx="9">
                  <c:v>0.72083471260422793</c:v>
                </c:pt>
                <c:pt idx="10">
                  <c:v>0.73528403355681193</c:v>
                </c:pt>
                <c:pt idx="11">
                  <c:v>0.74162765246332873</c:v>
                </c:pt>
                <c:pt idx="12">
                  <c:v>0.74252808002282</c:v>
                </c:pt>
                <c:pt idx="13">
                  <c:v>0.750247307727546</c:v>
                </c:pt>
                <c:pt idx="14">
                  <c:v>0.77437384138440379</c:v>
                </c:pt>
                <c:pt idx="15">
                  <c:v>0.78890577596790756</c:v>
                </c:pt>
                <c:pt idx="16">
                  <c:v>0.8067810615281118</c:v>
                </c:pt>
                <c:pt idx="17">
                  <c:v>0.82875346067768263</c:v>
                </c:pt>
                <c:pt idx="18">
                  <c:v>0.85521127380288964</c:v>
                </c:pt>
                <c:pt idx="19">
                  <c:v>0.87892886703943995</c:v>
                </c:pt>
                <c:pt idx="20">
                  <c:v>0.88203165478407264</c:v>
                </c:pt>
                <c:pt idx="21">
                  <c:v>0.87908833291312793</c:v>
                </c:pt>
                <c:pt idx="22">
                  <c:v>0.8912652196323525</c:v>
                </c:pt>
                <c:pt idx="23">
                  <c:v>0.90771267345850493</c:v>
                </c:pt>
                <c:pt idx="24">
                  <c:v>0.94393697169141799</c:v>
                </c:pt>
                <c:pt idx="25">
                  <c:v>0.97327544971792257</c:v>
                </c:pt>
                <c:pt idx="26">
                  <c:v>0.97719414204746502</c:v>
                </c:pt>
                <c:pt idx="27">
                  <c:v>0.99307192903019004</c:v>
                </c:pt>
                <c:pt idx="28">
                  <c:v>0.99603875201599001</c:v>
                </c:pt>
                <c:pt idx="29">
                  <c:v>0.99940525761213195</c:v>
                </c:pt>
                <c:pt idx="30">
                  <c:v>1.0183761508125531</c:v>
                </c:pt>
                <c:pt idx="31">
                  <c:v>1.015648958627599</c:v>
                </c:pt>
                <c:pt idx="32">
                  <c:v>1.0031212136080065</c:v>
                </c:pt>
                <c:pt idx="33">
                  <c:v>0.988838229998797</c:v>
                </c:pt>
                <c:pt idx="34">
                  <c:v>0.99783513935281798</c:v>
                </c:pt>
                <c:pt idx="35">
                  <c:v>1</c:v>
                </c:pt>
                <c:pt idx="36">
                  <c:v>1.0013535261811441</c:v>
                </c:pt>
                <c:pt idx="37">
                  <c:v>1.0035467385518739</c:v>
                </c:pt>
                <c:pt idx="38">
                  <c:v>0.98996250077069903</c:v>
                </c:pt>
                <c:pt idx="39">
                  <c:v>0.95055056588912856</c:v>
                </c:pt>
                <c:pt idx="40">
                  <c:v>0.97001121783940192</c:v>
                </c:pt>
                <c:pt idx="41">
                  <c:v>0.98757400175367349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9D-4AF7-A2CA-8E9A228871EF}"/>
            </c:ext>
          </c:extLst>
        </c:ser>
        <c:ser>
          <c:idx val="3"/>
          <c:order val="3"/>
          <c:tx>
            <c:strRef>
              <c:f>Foglio1!$A$70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Foglio1!$L$70:$BA$70</c:f>
              <c:numCache>
                <c:formatCode>General</c:formatCode>
                <c:ptCount val="42"/>
                <c:pt idx="0">
                  <c:v>0.42841368853970646</c:v>
                </c:pt>
                <c:pt idx="1">
                  <c:v>0.44480174507484754</c:v>
                </c:pt>
                <c:pt idx="2">
                  <c:v>0.48016289726138633</c:v>
                </c:pt>
                <c:pt idx="3">
                  <c:v>0.50745465657770805</c:v>
                </c:pt>
                <c:pt idx="4">
                  <c:v>0.50335909811972901</c:v>
                </c:pt>
                <c:pt idx="5">
                  <c:v>0.52026992130074956</c:v>
                </c:pt>
                <c:pt idx="6">
                  <c:v>0.53605009177510299</c:v>
                </c:pt>
                <c:pt idx="7">
                  <c:v>0.55212093147770103</c:v>
                </c:pt>
                <c:pt idx="8">
                  <c:v>0.57413545840602564</c:v>
                </c:pt>
                <c:pt idx="9">
                  <c:v>0.59769082834676102</c:v>
                </c:pt>
                <c:pt idx="10">
                  <c:v>0.60827805326944995</c:v>
                </c:pt>
                <c:pt idx="11">
                  <c:v>0.62850064548148765</c:v>
                </c:pt>
                <c:pt idx="12">
                  <c:v>0.64317322226233165</c:v>
                </c:pt>
                <c:pt idx="13">
                  <c:v>0.65198079026306666</c:v>
                </c:pt>
                <c:pt idx="14">
                  <c:v>0.67714719421896163</c:v>
                </c:pt>
                <c:pt idx="15">
                  <c:v>0.71491880906716399</c:v>
                </c:pt>
                <c:pt idx="16">
                  <c:v>0.72933964832454978</c:v>
                </c:pt>
                <c:pt idx="17">
                  <c:v>0.75196369668237695</c:v>
                </c:pt>
                <c:pt idx="18">
                  <c:v>0.79233262051857878</c:v>
                </c:pt>
                <c:pt idx="19">
                  <c:v>0.81888474435733249</c:v>
                </c:pt>
                <c:pt idx="20">
                  <c:v>0.84773088347230163</c:v>
                </c:pt>
                <c:pt idx="21">
                  <c:v>0.85948820241888846</c:v>
                </c:pt>
                <c:pt idx="22">
                  <c:v>0.85741735894302396</c:v>
                </c:pt>
                <c:pt idx="23">
                  <c:v>0.85705312627496399</c:v>
                </c:pt>
                <c:pt idx="24">
                  <c:v>0.86396349375054005</c:v>
                </c:pt>
                <c:pt idx="25">
                  <c:v>0.87972050005617308</c:v>
                </c:pt>
                <c:pt idx="26">
                  <c:v>0.89889590045842893</c:v>
                </c:pt>
                <c:pt idx="27">
                  <c:v>0.90311147989778451</c:v>
                </c:pt>
                <c:pt idx="28">
                  <c:v>0.89043604618947503</c:v>
                </c:pt>
                <c:pt idx="29">
                  <c:v>0.89635882838915704</c:v>
                </c:pt>
                <c:pt idx="30">
                  <c:v>0.92428435711183399</c:v>
                </c:pt>
                <c:pt idx="31">
                  <c:v>0.93085066878787404</c:v>
                </c:pt>
                <c:pt idx="32">
                  <c:v>0.9452573577846175</c:v>
                </c:pt>
                <c:pt idx="33">
                  <c:v>0.9607938039805648</c:v>
                </c:pt>
                <c:pt idx="34">
                  <c:v>0.98521107065385505</c:v>
                </c:pt>
                <c:pt idx="35">
                  <c:v>1</c:v>
                </c:pt>
                <c:pt idx="36">
                  <c:v>1.0162642950703389</c:v>
                </c:pt>
                <c:pt idx="37">
                  <c:v>1.0351516495511879</c:v>
                </c:pt>
                <c:pt idx="38">
                  <c:v>1.0322816441789131</c:v>
                </c:pt>
                <c:pt idx="39">
                  <c:v>0.995219268069792</c:v>
                </c:pt>
                <c:pt idx="40">
                  <c:v>1.022101515370516</c:v>
                </c:pt>
                <c:pt idx="41">
                  <c:v>1.0428203908054781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9D-4AF7-A2CA-8E9A228871EF}"/>
            </c:ext>
          </c:extLst>
        </c:ser>
        <c:ser>
          <c:idx val="4"/>
          <c:order val="4"/>
          <c:tx>
            <c:strRef>
              <c:f>Foglio1!$A$71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Foglio1!$L$71:$BA$71</c:f>
              <c:numCache>
                <c:formatCode>General</c:formatCode>
                <c:ptCount val="42"/>
                <c:pt idx="0">
                  <c:v>0.50724140681362495</c:v>
                </c:pt>
                <c:pt idx="1">
                  <c:v>0.52690932947673097</c:v>
                </c:pt>
                <c:pt idx="2">
                  <c:v>0.56815013766949296</c:v>
                </c:pt>
                <c:pt idx="3">
                  <c:v>0.60290853830182778</c:v>
                </c:pt>
                <c:pt idx="4">
                  <c:v>0.62908959741099579</c:v>
                </c:pt>
                <c:pt idx="5">
                  <c:v>0.63848358732879062</c:v>
                </c:pt>
                <c:pt idx="6">
                  <c:v>0.66276491583377495</c:v>
                </c:pt>
                <c:pt idx="7">
                  <c:v>0.68632307832812078</c:v>
                </c:pt>
                <c:pt idx="8">
                  <c:v>0.70738628091698319</c:v>
                </c:pt>
                <c:pt idx="9">
                  <c:v>0.71756921094190651</c:v>
                </c:pt>
                <c:pt idx="10">
                  <c:v>0.74721250245698001</c:v>
                </c:pt>
                <c:pt idx="11">
                  <c:v>0.76522258738454763</c:v>
                </c:pt>
                <c:pt idx="12">
                  <c:v>0.78192118066205296</c:v>
                </c:pt>
                <c:pt idx="13">
                  <c:v>0.79884136549533702</c:v>
                </c:pt>
                <c:pt idx="14">
                  <c:v>0.83247369402342764</c:v>
                </c:pt>
                <c:pt idx="15">
                  <c:v>0.86110142230102393</c:v>
                </c:pt>
                <c:pt idx="16">
                  <c:v>0.8693222641391708</c:v>
                </c:pt>
                <c:pt idx="17">
                  <c:v>0.87578307707033065</c:v>
                </c:pt>
                <c:pt idx="18">
                  <c:v>0.8893781201769082</c:v>
                </c:pt>
                <c:pt idx="19">
                  <c:v>0.90002120934440766</c:v>
                </c:pt>
                <c:pt idx="20">
                  <c:v>0.90010961909435705</c:v>
                </c:pt>
                <c:pt idx="21">
                  <c:v>0.91257685550485601</c:v>
                </c:pt>
                <c:pt idx="22">
                  <c:v>0.93475210813065057</c:v>
                </c:pt>
                <c:pt idx="23">
                  <c:v>0.9528833490856512</c:v>
                </c:pt>
                <c:pt idx="24">
                  <c:v>0.98045591373176333</c:v>
                </c:pt>
                <c:pt idx="25">
                  <c:v>0.98882462217160205</c:v>
                </c:pt>
                <c:pt idx="26">
                  <c:v>0.99609665166530503</c:v>
                </c:pt>
                <c:pt idx="27">
                  <c:v>0.99863863364982508</c:v>
                </c:pt>
                <c:pt idx="28">
                  <c:v>0.99861321168620798</c:v>
                </c:pt>
                <c:pt idx="29">
                  <c:v>1.0001259738842361</c:v>
                </c:pt>
                <c:pt idx="30">
                  <c:v>0.99976575355101005</c:v>
                </c:pt>
                <c:pt idx="31">
                  <c:v>1.0044877091239741</c:v>
                </c:pt>
                <c:pt idx="32">
                  <c:v>1.0074303249360761</c:v>
                </c:pt>
                <c:pt idx="33">
                  <c:v>1.0072523398698581</c:v>
                </c:pt>
                <c:pt idx="34">
                  <c:v>1.0046145114887084</c:v>
                </c:pt>
                <c:pt idx="35">
                  <c:v>1</c:v>
                </c:pt>
                <c:pt idx="36">
                  <c:v>1.0009872523371885</c:v>
                </c:pt>
                <c:pt idx="37">
                  <c:v>1.0062381571667931</c:v>
                </c:pt>
                <c:pt idx="38">
                  <c:v>1.0210958962701366</c:v>
                </c:pt>
                <c:pt idx="39">
                  <c:v>1.0509541653947261</c:v>
                </c:pt>
                <c:pt idx="40">
                  <c:v>1.0667354316275153</c:v>
                </c:pt>
                <c:pt idx="41">
                  <c:v>1.0742601529297151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9D-4AF7-A2CA-8E9A228871EF}"/>
            </c:ext>
          </c:extLst>
        </c:ser>
        <c:ser>
          <c:idx val="5"/>
          <c:order val="5"/>
          <c:tx>
            <c:strRef>
              <c:f>Foglio1!$A$72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Foglio1!$L$72:$BA$72</c:f>
              <c:numCache>
                <c:formatCode>General</c:formatCode>
                <c:ptCount val="42"/>
                <c:pt idx="0">
                  <c:v>0.50448413973623041</c:v>
                </c:pt>
                <c:pt idx="1">
                  <c:v>0.52002474320587266</c:v>
                </c:pt>
                <c:pt idx="2">
                  <c:v>0.53745288006739556</c:v>
                </c:pt>
                <c:pt idx="3">
                  <c:v>0.56722505294142678</c:v>
                </c:pt>
                <c:pt idx="4">
                  <c:v>0.558345358020366</c:v>
                </c:pt>
                <c:pt idx="5">
                  <c:v>0.55700830345148078</c:v>
                </c:pt>
                <c:pt idx="6">
                  <c:v>0.57507987524959547</c:v>
                </c:pt>
                <c:pt idx="7">
                  <c:v>0.58818752427336407</c:v>
                </c:pt>
                <c:pt idx="8">
                  <c:v>0.60400555335631778</c:v>
                </c:pt>
                <c:pt idx="9">
                  <c:v>0.61390120696833705</c:v>
                </c:pt>
                <c:pt idx="10">
                  <c:v>0.60373162788450396</c:v>
                </c:pt>
                <c:pt idx="11">
                  <c:v>0.61175003976301379</c:v>
                </c:pt>
                <c:pt idx="12">
                  <c:v>0.63704767792809847</c:v>
                </c:pt>
                <c:pt idx="13">
                  <c:v>0.66500748037228563</c:v>
                </c:pt>
                <c:pt idx="14">
                  <c:v>0.66843530416715602</c:v>
                </c:pt>
                <c:pt idx="15">
                  <c:v>0.68383907172177505</c:v>
                </c:pt>
                <c:pt idx="16">
                  <c:v>0.70685951296121663</c:v>
                </c:pt>
                <c:pt idx="17">
                  <c:v>0.72468419808842666</c:v>
                </c:pt>
                <c:pt idx="18">
                  <c:v>0.736881074037669</c:v>
                </c:pt>
                <c:pt idx="19">
                  <c:v>0.73456742305250999</c:v>
                </c:pt>
                <c:pt idx="20">
                  <c:v>0.73691751212368495</c:v>
                </c:pt>
                <c:pt idx="21">
                  <c:v>0.74634173700867446</c:v>
                </c:pt>
                <c:pt idx="22">
                  <c:v>0.76566140797050608</c:v>
                </c:pt>
                <c:pt idx="23">
                  <c:v>0.78998287512918663</c:v>
                </c:pt>
                <c:pt idx="24">
                  <c:v>0.81727975577313094</c:v>
                </c:pt>
                <c:pt idx="25">
                  <c:v>0.83199143617793592</c:v>
                </c:pt>
                <c:pt idx="26">
                  <c:v>0.84808126587791632</c:v>
                </c:pt>
                <c:pt idx="27">
                  <c:v>0.86075489015692663</c:v>
                </c:pt>
                <c:pt idx="28">
                  <c:v>0.88284710360619079</c:v>
                </c:pt>
                <c:pt idx="29">
                  <c:v>0.90097074599595905</c:v>
                </c:pt>
                <c:pt idx="30">
                  <c:v>0.92550077624377991</c:v>
                </c:pt>
                <c:pt idx="31">
                  <c:v>0.94049524534711504</c:v>
                </c:pt>
                <c:pt idx="32">
                  <c:v>0.95296092681359879</c:v>
                </c:pt>
                <c:pt idx="33">
                  <c:v>0.970519453817977</c:v>
                </c:pt>
                <c:pt idx="34">
                  <c:v>0.98868810271130159</c:v>
                </c:pt>
                <c:pt idx="35">
                  <c:v>1</c:v>
                </c:pt>
                <c:pt idx="36">
                  <c:v>1.019483773881054</c:v>
                </c:pt>
                <c:pt idx="37">
                  <c:v>1.0386863596662461</c:v>
                </c:pt>
                <c:pt idx="38">
                  <c:v>1.0365601324339011</c:v>
                </c:pt>
                <c:pt idx="39">
                  <c:v>1.0094611067292718</c:v>
                </c:pt>
                <c:pt idx="40">
                  <c:v>1.045643179567826</c:v>
                </c:pt>
                <c:pt idx="41">
                  <c:v>1.0750184732823129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9D-4AF7-A2CA-8E9A228871EF}"/>
            </c:ext>
          </c:extLst>
        </c:ser>
        <c:ser>
          <c:idx val="6"/>
          <c:order val="6"/>
          <c:tx>
            <c:strRef>
              <c:f>Foglio1!$A$73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Foglio1!$L$73:$BA$73</c:f>
              <c:numCache>
                <c:formatCode>General</c:formatCode>
                <c:ptCount val="42"/>
                <c:pt idx="0">
                  <c:v>0.61407443926175664</c:v>
                </c:pt>
                <c:pt idx="1">
                  <c:v>0.63163393446595995</c:v>
                </c:pt>
                <c:pt idx="2">
                  <c:v>0.64453439929199596</c:v>
                </c:pt>
                <c:pt idx="3">
                  <c:v>0.65633347261153008</c:v>
                </c:pt>
                <c:pt idx="4">
                  <c:v>0.64006083605299979</c:v>
                </c:pt>
                <c:pt idx="5">
                  <c:v>0.64926806315722796</c:v>
                </c:pt>
                <c:pt idx="6">
                  <c:v>0.6654035583575908</c:v>
                </c:pt>
                <c:pt idx="7">
                  <c:v>0.670310946703364</c:v>
                </c:pt>
                <c:pt idx="8">
                  <c:v>0.67399952862791079</c:v>
                </c:pt>
                <c:pt idx="9">
                  <c:v>0.67128616513600958</c:v>
                </c:pt>
                <c:pt idx="10">
                  <c:v>0.66440917091231599</c:v>
                </c:pt>
                <c:pt idx="11">
                  <c:v>0.67582747031331947</c:v>
                </c:pt>
                <c:pt idx="12">
                  <c:v>0.67195708923741504</c:v>
                </c:pt>
                <c:pt idx="13">
                  <c:v>0.69625487618348247</c:v>
                </c:pt>
                <c:pt idx="14">
                  <c:v>0.71547371146393701</c:v>
                </c:pt>
                <c:pt idx="15">
                  <c:v>0.72575467472372079</c:v>
                </c:pt>
                <c:pt idx="16">
                  <c:v>0.73749495138946664</c:v>
                </c:pt>
                <c:pt idx="17">
                  <c:v>0.74112128274882993</c:v>
                </c:pt>
                <c:pt idx="18">
                  <c:v>0.74833204968356104</c:v>
                </c:pt>
                <c:pt idx="19">
                  <c:v>0.75696486906985405</c:v>
                </c:pt>
                <c:pt idx="20">
                  <c:v>0.76008193612177233</c:v>
                </c:pt>
                <c:pt idx="21">
                  <c:v>0.76431527272217092</c:v>
                </c:pt>
                <c:pt idx="22">
                  <c:v>0.7899155898026009</c:v>
                </c:pt>
                <c:pt idx="23">
                  <c:v>0.79683981213010746</c:v>
                </c:pt>
                <c:pt idx="24">
                  <c:v>0.80519672026427702</c:v>
                </c:pt>
                <c:pt idx="25">
                  <c:v>0.80678265858200604</c:v>
                </c:pt>
                <c:pt idx="26">
                  <c:v>0.8213104146125948</c:v>
                </c:pt>
                <c:pt idx="27">
                  <c:v>0.83823460925374305</c:v>
                </c:pt>
                <c:pt idx="28">
                  <c:v>0.85566153717939308</c:v>
                </c:pt>
                <c:pt idx="29">
                  <c:v>0.87921282095382303</c:v>
                </c:pt>
                <c:pt idx="30">
                  <c:v>0.90018251633248902</c:v>
                </c:pt>
                <c:pt idx="31">
                  <c:v>0.91126957686047905</c:v>
                </c:pt>
                <c:pt idx="32">
                  <c:v>0.93883583599614495</c:v>
                </c:pt>
                <c:pt idx="33">
                  <c:v>0.96190167086746003</c:v>
                </c:pt>
                <c:pt idx="34">
                  <c:v>0.98589405114219464</c:v>
                </c:pt>
                <c:pt idx="35">
                  <c:v>1</c:v>
                </c:pt>
                <c:pt idx="36">
                  <c:v>1.0088487788348339</c:v>
                </c:pt>
                <c:pt idx="37">
                  <c:v>1.0214909525827558</c:v>
                </c:pt>
                <c:pt idx="38">
                  <c:v>1.0318530743534109</c:v>
                </c:pt>
                <c:pt idx="39">
                  <c:v>1.0449008786249938</c:v>
                </c:pt>
                <c:pt idx="40">
                  <c:v>1.0728036402150358</c:v>
                </c:pt>
                <c:pt idx="41">
                  <c:v>1.0861507936836141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9D-4AF7-A2CA-8E9A22887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249792"/>
        <c:axId val="167148864"/>
      </c:lineChart>
      <c:catAx>
        <c:axId val="1452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7148864"/>
        <c:crosses val="autoZero"/>
        <c:auto val="1"/>
        <c:lblAlgn val="ctr"/>
        <c:lblOffset val="100"/>
        <c:noMultiLvlLbl val="0"/>
      </c:catAx>
      <c:valAx>
        <c:axId val="167148864"/>
        <c:scaling>
          <c:orientation val="minMax"/>
          <c:min val="0.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249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'regressione senza intercetta'!$A$24:$A$42</c:f>
              <c:numCache>
                <c:formatCode>General</c:formatCode>
                <c:ptCount val="19"/>
                <c:pt idx="0">
                  <c:v>13.617054618529798</c:v>
                </c:pt>
                <c:pt idx="1">
                  <c:v>18.617269384843333</c:v>
                </c:pt>
                <c:pt idx="2">
                  <c:v>25.732661798524983</c:v>
                </c:pt>
                <c:pt idx="3">
                  <c:v>28.123358209243932</c:v>
                </c:pt>
                <c:pt idx="4">
                  <c:v>31.370339634054886</c:v>
                </c:pt>
                <c:pt idx="5">
                  <c:v>37.755927366990605</c:v>
                </c:pt>
                <c:pt idx="6">
                  <c:v>38.483083208497874</c:v>
                </c:pt>
                <c:pt idx="7">
                  <c:v>38.774182489931356</c:v>
                </c:pt>
                <c:pt idx="8">
                  <c:v>39.505958817853688</c:v>
                </c:pt>
                <c:pt idx="9">
                  <c:v>39.602359297945888</c:v>
                </c:pt>
                <c:pt idx="10">
                  <c:v>41.379330749049899</c:v>
                </c:pt>
                <c:pt idx="11">
                  <c:v>41.927760992244146</c:v>
                </c:pt>
                <c:pt idx="12">
                  <c:v>42.286410910931885</c:v>
                </c:pt>
                <c:pt idx="13">
                  <c:v>43.502164889748194</c:v>
                </c:pt>
                <c:pt idx="14">
                  <c:v>48.627864779337436</c:v>
                </c:pt>
                <c:pt idx="15">
                  <c:v>48.978764180564717</c:v>
                </c:pt>
                <c:pt idx="16">
                  <c:v>51.430600727372074</c:v>
                </c:pt>
                <c:pt idx="17">
                  <c:v>51.798227619297784</c:v>
                </c:pt>
                <c:pt idx="18">
                  <c:v>68.826473917494482</c:v>
                </c:pt>
              </c:numCache>
            </c:numRef>
          </c:xVal>
          <c:yVal>
            <c:numRef>
              <c:f>'regressione senza intercetta'!$B$24:$B$42</c:f>
              <c:numCache>
                <c:formatCode>General</c:formatCode>
                <c:ptCount val="19"/>
                <c:pt idx="0">
                  <c:v>38.065715239125318</c:v>
                </c:pt>
                <c:pt idx="1">
                  <c:v>52.04353619682005</c:v>
                </c:pt>
                <c:pt idx="2">
                  <c:v>71.93421806757263</c:v>
                </c:pt>
                <c:pt idx="3">
                  <c:v>78.617276287063802</c:v>
                </c:pt>
                <c:pt idx="4">
                  <c:v>87.694031412609974</c:v>
                </c:pt>
                <c:pt idx="5">
                  <c:v>105.54458508121446</c:v>
                </c:pt>
                <c:pt idx="6">
                  <c:v>107.57730860129308</c:v>
                </c:pt>
                <c:pt idx="7">
                  <c:v>108.39106037535755</c:v>
                </c:pt>
                <c:pt idx="8">
                  <c:v>110.43670020700793</c:v>
                </c:pt>
                <c:pt idx="9">
                  <c:v>110.70618236206295</c:v>
                </c:pt>
                <c:pt idx="10">
                  <c:v>115.67360675307145</c:v>
                </c:pt>
                <c:pt idx="11">
                  <c:v>117.20671285059341</c:v>
                </c:pt>
                <c:pt idx="12">
                  <c:v>118.2092986562436</c:v>
                </c:pt>
                <c:pt idx="13">
                  <c:v>121.60787096537443</c:v>
                </c:pt>
                <c:pt idx="14">
                  <c:v>135.93647857283867</c:v>
                </c:pt>
                <c:pt idx="15">
                  <c:v>136.91739824004179</c:v>
                </c:pt>
                <c:pt idx="16">
                  <c:v>143.77137029334054</c:v>
                </c:pt>
                <c:pt idx="17">
                  <c:v>144.79905072602722</c:v>
                </c:pt>
                <c:pt idx="18">
                  <c:v>192.40056168176682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77-47F5-B43B-A37FD8DEEAE3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'regressione senza intercetta'!$A$24:$A$42</c:f>
              <c:numCache>
                <c:formatCode>General</c:formatCode>
                <c:ptCount val="19"/>
                <c:pt idx="0">
                  <c:v>13.617054618529798</c:v>
                </c:pt>
                <c:pt idx="1">
                  <c:v>18.617269384843333</c:v>
                </c:pt>
                <c:pt idx="2">
                  <c:v>25.732661798524983</c:v>
                </c:pt>
                <c:pt idx="3">
                  <c:v>28.123358209243932</c:v>
                </c:pt>
                <c:pt idx="4">
                  <c:v>31.370339634054886</c:v>
                </c:pt>
                <c:pt idx="5">
                  <c:v>37.755927366990605</c:v>
                </c:pt>
                <c:pt idx="6">
                  <c:v>38.483083208497874</c:v>
                </c:pt>
                <c:pt idx="7">
                  <c:v>38.774182489931356</c:v>
                </c:pt>
                <c:pt idx="8">
                  <c:v>39.505958817853688</c:v>
                </c:pt>
                <c:pt idx="9">
                  <c:v>39.602359297945888</c:v>
                </c:pt>
                <c:pt idx="10">
                  <c:v>41.379330749049899</c:v>
                </c:pt>
                <c:pt idx="11">
                  <c:v>41.927760992244146</c:v>
                </c:pt>
                <c:pt idx="12">
                  <c:v>42.286410910931885</c:v>
                </c:pt>
                <c:pt idx="13">
                  <c:v>43.502164889748194</c:v>
                </c:pt>
                <c:pt idx="14">
                  <c:v>48.627864779337436</c:v>
                </c:pt>
                <c:pt idx="15">
                  <c:v>48.978764180564717</c:v>
                </c:pt>
                <c:pt idx="16">
                  <c:v>51.430600727372074</c:v>
                </c:pt>
                <c:pt idx="17">
                  <c:v>51.798227619297784</c:v>
                </c:pt>
                <c:pt idx="18">
                  <c:v>68.826473917494482</c:v>
                </c:pt>
              </c:numCache>
            </c:numRef>
          </c:xVal>
          <c:yVal>
            <c:numRef>
              <c:f>'regressione grossolana'!$I$27:$I$45</c:f>
              <c:numCache>
                <c:formatCode>General</c:formatCode>
                <c:ptCount val="19"/>
                <c:pt idx="0">
                  <c:v>38.908771506720079</c:v>
                </c:pt>
                <c:pt idx="1">
                  <c:v>63.452211774812795</c:v>
                </c:pt>
                <c:pt idx="2">
                  <c:v>82.884240382910832</c:v>
                </c:pt>
                <c:pt idx="3">
                  <c:v>87.318591275137734</c:v>
                </c:pt>
                <c:pt idx="4">
                  <c:v>83.307679653663129</c:v>
                </c:pt>
                <c:pt idx="5">
                  <c:v>110.28142904868247</c:v>
                </c:pt>
                <c:pt idx="6">
                  <c:v>104.70303690589677</c:v>
                </c:pt>
                <c:pt idx="7">
                  <c:v>91.271087495164508</c:v>
                </c:pt>
                <c:pt idx="8">
                  <c:v>99.396768474766219</c:v>
                </c:pt>
                <c:pt idx="9">
                  <c:v>128.19288462488063</c:v>
                </c:pt>
                <c:pt idx="10">
                  <c:v>129.47774705537697</c:v>
                </c:pt>
                <c:pt idx="11">
                  <c:v>110.37972361697857</c:v>
                </c:pt>
                <c:pt idx="12">
                  <c:v>99.27784814030511</c:v>
                </c:pt>
                <c:pt idx="13">
                  <c:v>128.51774335526883</c:v>
                </c:pt>
                <c:pt idx="14">
                  <c:v>149.22859756967662</c:v>
                </c:pt>
                <c:pt idx="15">
                  <c:v>158.51360574481436</c:v>
                </c:pt>
                <c:pt idx="16">
                  <c:v>124.48791954730036</c:v>
                </c:pt>
                <c:pt idx="17">
                  <c:v>141.92938697509328</c:v>
                </c:pt>
                <c:pt idx="18">
                  <c:v>183.52593617913001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77-47F5-B43B-A37FD8DEE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245312"/>
        <c:axId val="146245888"/>
      </c:scatterChart>
      <c:valAx>
        <c:axId val="14624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k</a:t>
                </a:r>
              </a:p>
            </c:rich>
          </c:tx>
          <c:layout>
            <c:manualLayout>
              <c:xMode val="edge"/>
              <c:yMode val="edge"/>
              <c:x val="0.94419203849518885"/>
              <c:y val="0.869421114027413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6245888"/>
        <c:crosses val="autoZero"/>
        <c:crossBetween val="midCat"/>
      </c:valAx>
      <c:valAx>
        <c:axId val="1462458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x</a:t>
                </a:r>
              </a:p>
            </c:rich>
          </c:tx>
          <c:layout>
            <c:manualLayout>
              <c:xMode val="edge"/>
              <c:yMode val="edge"/>
              <c:x val="3.0555555555555572E-2"/>
              <c:y val="3.2896981627296602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6245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0.15208</cdr:x>
      <cdr:y>0.56944</cdr:y>
    </cdr:from>
    <cdr:to>
      <cdr:x>0.31042</cdr:x>
      <cdr:y>0.6875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95325" y="1562100"/>
          <a:ext cx="7239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Portugal</a:t>
          </a:r>
        </a:p>
      </cdr:txBody>
    </cdr:sp>
  </cdr:relSizeAnchor>
  <cdr:relSizeAnchor xmlns:cdr="http://schemas.openxmlformats.org/drawingml/2006/chartDrawing">
    <cdr:from>
      <cdr:x>0.31875</cdr:x>
      <cdr:y>0.43403</cdr:y>
    </cdr:from>
    <cdr:to>
      <cdr:x>0.425</cdr:x>
      <cdr:y>0.52778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457324" y="1190625"/>
          <a:ext cx="4857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Italy</a:t>
          </a:r>
        </a:p>
      </cdr:txBody>
    </cdr:sp>
  </cdr:relSizeAnchor>
  <cdr:relSizeAnchor xmlns:cdr="http://schemas.openxmlformats.org/drawingml/2006/chartDrawing">
    <cdr:from>
      <cdr:x>0.78958</cdr:x>
      <cdr:y>0.13889</cdr:y>
    </cdr:from>
    <cdr:to>
      <cdr:x>0.96667</cdr:x>
      <cdr:y>0.23611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609975" y="381000"/>
          <a:ext cx="8096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Norway</a:t>
          </a:r>
        </a:p>
      </cdr:txBody>
    </cdr:sp>
  </cdr:relSizeAnchor>
  <cdr:relSizeAnchor xmlns:cdr="http://schemas.openxmlformats.org/drawingml/2006/chartDrawing">
    <cdr:from>
      <cdr:x>0.67292</cdr:x>
      <cdr:y>0.29861</cdr:y>
    </cdr:from>
    <cdr:to>
      <cdr:x>0.88958</cdr:x>
      <cdr:y>0.38889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3076575" y="819150"/>
          <a:ext cx="99060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United States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AF882-3615-CC40-AABB-F107669C1F0B}" type="datetimeFigureOut">
              <a:rPr lang="it-IT" smtClean="0"/>
              <a:pPr/>
              <a:t>28/10/2022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3650-BE25-7242-AC9E-C76181C876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6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88A5F-DB3E-214A-9E95-2A8E24980C5C}" type="datetimeFigureOut">
              <a:rPr lang="it-IT" smtClean="0"/>
              <a:pPr/>
              <a:t>28/10/2022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AFFB-A531-2245-8930-D012CEB0EB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79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98E2029E-4D77-374B-99B9-8F7400CAF970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0802"/>
            <a:ext cx="2057400" cy="540536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0802"/>
            <a:ext cx="6019800" cy="540536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7FF47CD3-70AF-D149-AC5D-DFD802178410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A4B3F369-3775-6B49-950F-429C20F585EB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chemeClr val="tx1">
                    <a:tint val="75000"/>
                  </a:schemeClr>
                </a:solidFill>
                <a:latin typeface="Arial Italic"/>
                <a:cs typeface="Arial Ital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2F33633-BF34-1E4A-B798-B62B808660BD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it-IT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F008CD7-C430-C641-89A0-AAA5EC89DCB6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0D8D2961-7752-8147-9F32-6FFB67B11C2A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TITOLO PRESENTAZIONE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28DD5883-3593-A747-89B4-77730AAAD6BC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000"/>
            <a:ext cx="3008313" cy="57110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4000"/>
            <a:ext cx="5111750" cy="526216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1F2E32B-AFB4-7448-A9E4-F7446110BAB7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5839"/>
            <a:ext cx="5486400" cy="3811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62DFF53-BA88-8842-A3B1-977899737ADB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0403"/>
            <a:ext cx="8229600" cy="55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28/10/2022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TITOLO PRESENTAZIONE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lide_DIp_EconomiaeDiritt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152525"/>
            <a:ext cx="8229600" cy="685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Economia e Politica dello Sviluppo Internazionale – Modulo 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Parte II</a:t>
            </a:r>
          </a:p>
          <a:p>
            <a:r>
              <a:rPr lang="it-IT" dirty="0" smtClean="0"/>
              <a:t>Tre modelli di crescita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B987890E-6B20-492C-A5BA-6E04A8CB858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9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Ancora simboli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r>
              <a:rPr lang="it-IT" sz="2400" dirty="0"/>
              <a:t>Per confrontare economie diverse tra loro</a:t>
            </a:r>
            <a:endParaRPr lang="it-IT" sz="2400" b="1" dirty="0" smtClean="0"/>
          </a:p>
          <a:p>
            <a:r>
              <a:rPr lang="it-IT" sz="2400" b="1" i="1" dirty="0" err="1" smtClean="0"/>
              <a:t>x=X</a:t>
            </a:r>
            <a:r>
              <a:rPr lang="it-IT" sz="2400" b="1" i="1" dirty="0" smtClean="0"/>
              <a:t>/</a:t>
            </a:r>
            <a:r>
              <a:rPr lang="it-IT" sz="2400" b="1" i="1" dirty="0" err="1" smtClean="0"/>
              <a:t>N=</a:t>
            </a:r>
            <a:r>
              <a:rPr lang="it-IT" sz="2400" b="1" i="1" dirty="0" smtClean="0"/>
              <a:t> prodotto medio del lavoro (produttività)</a:t>
            </a:r>
          </a:p>
          <a:p>
            <a:r>
              <a:rPr lang="it-IT" sz="2400" b="1" i="1" dirty="0" err="1" smtClean="0"/>
              <a:t>k=K</a:t>
            </a:r>
            <a:r>
              <a:rPr lang="it-IT" sz="2400" b="1" i="1" dirty="0" smtClean="0"/>
              <a:t>/N = intensità di capitale (stock di capitale per lavoratore)</a:t>
            </a:r>
          </a:p>
          <a:p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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X/K = x/k </a:t>
            </a:r>
            <a:r>
              <a:rPr lang="it-IT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=il 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rapporto produzione-capitale </a:t>
            </a:r>
            <a:r>
              <a:rPr lang="it-IT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(produttività del capitale) – numero puro (è l’inverso di v</a:t>
            </a:r>
            <a:r>
              <a:rPr lang="it-IT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it-IT" sz="24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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it-IT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D/K = rapporto tra deprezzamento e stock di capitale</a:t>
            </a:r>
          </a:p>
          <a:p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= </a:t>
            </a:r>
            <a:r>
              <a:rPr lang="it-IT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/N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Produzione netta per lavoratore</a:t>
            </a:r>
          </a:p>
          <a:p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Y/K = (X-D) /K = 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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it-IT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</a:t>
            </a:r>
            <a:r>
              <a:rPr lang="it-IT" sz="2400" b="1" dirty="0">
                <a:sym typeface="Symbol"/>
              </a:rPr>
              <a:t> </a:t>
            </a:r>
            <a:r>
              <a:rPr lang="it-IT" sz="2400" b="1" dirty="0" smtClean="0">
                <a:sym typeface="Symbol"/>
              </a:rPr>
              <a:t>= rapporto tra produzione netta e stock di capitale</a:t>
            </a:r>
            <a:endParaRPr lang="it-IT" sz="24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2000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25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Crescita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La crescita dell’output da un anno al successivo è </a:t>
            </a:r>
            <a:r>
              <a:rPr lang="el-GR" sz="2800" dirty="0" smtClean="0"/>
              <a:t>Δ</a:t>
            </a:r>
            <a:r>
              <a:rPr lang="it-IT" sz="2800" i="1" dirty="0" smtClean="0"/>
              <a:t>X=X</a:t>
            </a:r>
            <a:r>
              <a:rPr lang="it-IT" sz="2800" i="1" baseline="-25000" dirty="0" smtClean="0"/>
              <a:t>+</a:t>
            </a:r>
            <a:r>
              <a:rPr lang="it-IT" sz="2800" baseline="-25000" dirty="0" smtClean="0"/>
              <a:t>1</a:t>
            </a:r>
            <a:r>
              <a:rPr lang="it-IT" sz="2800" dirty="0" smtClean="0"/>
              <a:t>-</a:t>
            </a:r>
            <a:r>
              <a:rPr lang="it-IT" sz="2800" i="1" dirty="0" smtClean="0"/>
              <a:t>X</a:t>
            </a:r>
          </a:p>
          <a:p>
            <a:r>
              <a:rPr lang="it-IT" sz="2800" dirty="0" smtClean="0"/>
              <a:t>Il saggio di crescita per un periodo è :</a:t>
            </a:r>
          </a:p>
          <a:p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800" b="1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</a:t>
            </a:r>
            <a:r>
              <a:rPr lang="it-IT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X/</a:t>
            </a:r>
            <a:r>
              <a:rPr lang="it-IT" sz="28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endParaRPr lang="it-IT" sz="28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800" b="1" i="1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it-IT" sz="2800" b="1" i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b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K/K </a:t>
            </a:r>
            <a:r>
              <a:rPr lang="it-IT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2800" dirty="0"/>
              <a:t> saggio di crescita del </a:t>
            </a:r>
            <a:r>
              <a:rPr lang="it-IT" sz="2800" dirty="0" smtClean="0"/>
              <a:t>capitale</a:t>
            </a:r>
          </a:p>
          <a:p>
            <a:r>
              <a:rPr lang="it-IT" sz="2800" b="1" dirty="0" smtClean="0"/>
              <a:t>Fattore di crescita dell’output (rapporto tra la produzione del periodo successivo e quella dell’anno base): </a:t>
            </a:r>
          </a:p>
          <a:p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+1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 + </a:t>
            </a:r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800" b="1" i="1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sz="2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44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Andamento di x e </a:t>
            </a:r>
            <a:r>
              <a:rPr lang="el-GR" dirty="0" smtClean="0"/>
              <a:t>ρ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1442864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 smtClean="0"/>
              <a:t>Fonte OCSE. Dati recenti per i paesi sviluppati confermano queste tendenze: crescita della produttività del lavoro e diminuzione della </a:t>
            </a:r>
            <a:r>
              <a:rPr lang="it-IT" sz="2800" dirty="0" smtClean="0"/>
              <a:t>«produttività </a:t>
            </a:r>
            <a:r>
              <a:rPr lang="it-IT" sz="2800" dirty="0" smtClean="0"/>
              <a:t>del </a:t>
            </a:r>
            <a:r>
              <a:rPr lang="it-IT" sz="2800" dirty="0" smtClean="0"/>
              <a:t>capitale»)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5" name="Grafico 4"/>
          <p:cNvGraphicFramePr/>
          <p:nvPr/>
        </p:nvGraphicFramePr>
        <p:xfrm>
          <a:off x="683568" y="1556793"/>
          <a:ext cx="41044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4788024" y="1556792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23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k</a:t>
            </a:r>
            <a:r>
              <a:rPr lang="it-IT" dirty="0" smtClean="0"/>
              <a:t> e x nei paesi più sviluppati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293096"/>
            <a:ext cx="7772400" cy="180290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L’andamento di x e di k è confermato anche dai dati AMECO (2008). I paesi sviluppati con un valore più alto di </a:t>
            </a:r>
            <a:r>
              <a:rPr lang="it-IT" i="1" dirty="0" smtClean="0"/>
              <a:t>k</a:t>
            </a:r>
            <a:r>
              <a:rPr lang="it-IT" dirty="0" smtClean="0"/>
              <a:t> hanno anche una più alta produttività del lavoro </a:t>
            </a:r>
            <a:r>
              <a:rPr lang="it-IT" i="1" dirty="0" smtClean="0"/>
              <a:t>x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6" name="Grafico 5"/>
          <p:cNvGraphicFramePr/>
          <p:nvPr/>
        </p:nvGraphicFramePr>
        <p:xfrm>
          <a:off x="1043608" y="1700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42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L’accumulazione di capitale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81200"/>
            <a:ext cx="8748464" cy="41148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La produzione può essere utilizzata per l’investimento o per il consumo.</a:t>
            </a:r>
          </a:p>
          <a:p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Consumo +  Investimento 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Spesa Pubblica - Esportazioni 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Nette</a:t>
            </a:r>
          </a:p>
          <a:p>
            <a:r>
              <a:rPr lang="it-IT" sz="2400" dirty="0" smtClean="0"/>
              <a:t>Per semplicità:</a:t>
            </a:r>
          </a:p>
          <a:p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</a:t>
            </a:r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+ </a:t>
            </a:r>
            <a:r>
              <a:rPr lang="it-IT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		I= investimento </a:t>
            </a:r>
          </a:p>
          <a:p>
            <a:r>
              <a:rPr lang="it-IT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</a:t>
            </a:r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+ </a:t>
            </a:r>
            <a:r>
              <a:rPr lang="it-IT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		c= consumo della società per unità di lavoro;	i= investimento per unità di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4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saggio di crescita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023864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it-IT" i="1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t+</a:t>
            </a:r>
            <a:r>
              <a:rPr lang="it-IT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=K+ 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= 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capitale del periodo 1 è la somma del capitale al periodo 0 </a:t>
            </a:r>
            <a:r>
              <a:rPr lang="it-IT" i="1" dirty="0" smtClean="0"/>
              <a:t>+ 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investimenti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419872" y="400506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saggio di crescita dello stock di </a:t>
            </a:r>
            <a:r>
              <a:rPr lang="it-IT" dirty="0" smtClean="0"/>
              <a:t>capitale</a:t>
            </a:r>
            <a:endParaRPr lang="it-IT" dirty="0"/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187624" y="472514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Dividendo per il numero di lavoratori si ottiene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046188" y="5341663"/>
                <a:ext cx="2526524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it-IT" i="1">
                              <a:latin typeface="Cambria Math"/>
                            </a:rPr>
                            <m:t>−</m:t>
                          </m:r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88" y="5341663"/>
                <a:ext cx="2526524" cy="610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187624" y="3763900"/>
                <a:ext cx="1652888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763900"/>
                <a:ext cx="1652888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21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1322541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La frontiera delle possibilità di produzione tra consumo e investimento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363688"/>
            <a:ext cx="7772400" cy="648072"/>
          </a:xfrm>
        </p:spPr>
        <p:txBody>
          <a:bodyPr/>
          <a:lstStyle/>
          <a:p>
            <a:r>
              <a:rPr lang="it-IT" dirty="0" err="1" smtClean="0"/>
              <a:t>Trade</a:t>
            </a:r>
            <a:r>
              <a:rPr lang="it-IT" dirty="0" smtClean="0"/>
              <a:t> off tra consumo e investimento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16</a:t>
            </a:fld>
            <a:endParaRPr lang="it-IT" dirty="0"/>
          </a:p>
        </p:txBody>
      </p:sp>
      <p:cxnSp>
        <p:nvCxnSpPr>
          <p:cNvPr id="6" name="Connettore 2 5"/>
          <p:cNvCxnSpPr/>
          <p:nvPr/>
        </p:nvCxnSpPr>
        <p:spPr bwMode="auto">
          <a:xfrm rot="5400000" flipH="1" flipV="1">
            <a:off x="431540" y="4473116"/>
            <a:ext cx="280831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1835696" y="5877272"/>
            <a:ext cx="3600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 rot="16200000" flipH="1">
            <a:off x="1835696" y="3356992"/>
            <a:ext cx="2520280" cy="25202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1187624" y="32849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X</a:t>
            </a:r>
            <a:endParaRPr lang="it-IT" b="1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283968" y="58743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X</a:t>
            </a:r>
            <a:endParaRPr lang="it-IT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291013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436096" y="592264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I</a:t>
            </a:r>
            <a:endParaRPr lang="it-IT" b="1" i="1" dirty="0"/>
          </a:p>
        </p:txBody>
      </p:sp>
      <p:sp>
        <p:nvSpPr>
          <p:cNvPr id="19" name="Arco 18"/>
          <p:cNvSpPr/>
          <p:nvPr/>
        </p:nvSpPr>
        <p:spPr bwMode="auto">
          <a:xfrm rot="16200000">
            <a:off x="3455876" y="5481228"/>
            <a:ext cx="864096" cy="792088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059832" y="53732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-1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860032" y="314096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Pendenza = -1</a:t>
            </a:r>
          </a:p>
          <a:p>
            <a:r>
              <a:rPr lang="it-IT" dirty="0" smtClean="0"/>
              <a:t>Ipotesi che non vi siano costi crescenti nel passare dal consumo all’investimento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882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6179" y="1283265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scheda consumo sociale -saggio di crescita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0719" y="3230419"/>
            <a:ext cx="7772400" cy="1145812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Trade</a:t>
            </a:r>
            <a:r>
              <a:rPr lang="it-IT" dirty="0" smtClean="0"/>
              <a:t> off espresso in termini di consumo sociale per lavoratore e di tasso di crescita del capitale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54144" y="5572763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Quando </a:t>
            </a:r>
            <a:r>
              <a:rPr lang="it-IT" sz="2800" b="1" i="1" dirty="0" smtClean="0"/>
              <a:t>c = </a:t>
            </a:r>
            <a:r>
              <a:rPr lang="it-IT" sz="2800" b="1" dirty="0" smtClean="0"/>
              <a:t>0, </a:t>
            </a:r>
            <a:r>
              <a:rPr lang="it-IT" sz="2800" b="1" i="1" dirty="0" smtClean="0"/>
              <a:t>x=</a:t>
            </a:r>
            <a:r>
              <a:rPr lang="it-IT" sz="2800" b="1" i="1" dirty="0" err="1" smtClean="0"/>
              <a:t>g</a:t>
            </a:r>
            <a:r>
              <a:rPr lang="it-IT" sz="2800" b="1" i="1" baseline="-25000" dirty="0" err="1" smtClean="0"/>
              <a:t>K</a:t>
            </a:r>
            <a:r>
              <a:rPr lang="it-IT" sz="2800" b="1" i="1" dirty="0" err="1"/>
              <a:t>k</a:t>
            </a:r>
            <a:r>
              <a:rPr lang="it-IT" sz="2800" b="1" i="1" dirty="0" smtClean="0"/>
              <a:t>; </a:t>
            </a:r>
            <a:r>
              <a:rPr lang="it-IT" sz="2800" b="1" i="1" dirty="0" err="1" smtClean="0"/>
              <a:t>g</a:t>
            </a:r>
            <a:r>
              <a:rPr lang="it-IT" sz="2800" b="1" i="1" baseline="-25000" dirty="0" err="1" smtClean="0"/>
              <a:t>K</a:t>
            </a:r>
            <a:r>
              <a:rPr lang="it-IT" sz="2800" b="1" i="1" baseline="-25000" dirty="0" smtClean="0"/>
              <a:t> </a:t>
            </a:r>
            <a:r>
              <a:rPr lang="it-IT" sz="2800" i="1" dirty="0" smtClean="0"/>
              <a:t>= </a:t>
            </a:r>
            <a:r>
              <a:rPr lang="it-IT" sz="2800" b="1" i="1" dirty="0" smtClean="0"/>
              <a:t>x/k = </a:t>
            </a:r>
            <a:r>
              <a:rPr lang="it-IT" sz="2800" b="1" i="1" dirty="0" smtClean="0">
                <a:sym typeface="Symbol"/>
              </a:rPr>
              <a:t></a:t>
            </a:r>
            <a:endParaRPr lang="it-IT" sz="28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293763" y="4301156"/>
                <a:ext cx="2535854" cy="57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/>
                        </a:rPr>
                        <m:t>𝑐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𝑥</m:t>
                      </m:r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63" y="4301156"/>
                <a:ext cx="2535854" cy="5700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162374" y="2273852"/>
                <a:ext cx="6388216" cy="893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/>
                        </a:rPr>
                        <m:t>𝑥</m:t>
                      </m:r>
                      <m:r>
                        <a:rPr lang="it-IT" sz="2800" i="1" smtClean="0">
                          <a:latin typeface="Cambria Math"/>
                        </a:rPr>
                        <m:t>=</m:t>
                      </m:r>
                      <m:r>
                        <a:rPr lang="it-IT" sz="2800" b="0" i="1" smtClean="0">
                          <a:latin typeface="Cambria Math"/>
                        </a:rPr>
                        <m:t>𝑐</m:t>
                      </m:r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r>
                        <a:rPr lang="it-IT" sz="2800" b="0" i="1" smtClean="0">
                          <a:latin typeface="Cambria Math"/>
                        </a:rPr>
                        <m:t>𝑖</m:t>
                      </m:r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b="0" i="1" smtClean="0">
                          <a:latin typeface="Cambria Math"/>
                        </a:rPr>
                        <m:t>𝑐</m:t>
                      </m:r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it-IT" sz="2800" b="0" i="1" smtClean="0">
                          <a:latin typeface="Cambria Math"/>
                        </a:rPr>
                        <m:t>𝑘</m:t>
                      </m:r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𝑐</m:t>
                      </m:r>
                      <m:r>
                        <a:rPr lang="it-IT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800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74" y="2273852"/>
                <a:ext cx="6388216" cy="8931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4019739" y="4305323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Equazione di una retta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194273" y="4871184"/>
                <a:ext cx="5342330" cy="856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/>
                        </a:rPr>
                        <m:t>𝑐</m:t>
                      </m:r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r>
                        <a:rPr lang="it-IT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𝑘</m:t>
                      </m:r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r>
                        <a:rPr lang="it-IT" sz="2400" i="1">
                          <a:latin typeface="Cambria Math"/>
                        </a:rPr>
                        <m:t>−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r>
                        <a:rPr lang="it-IT" sz="2400" i="1">
                          <a:latin typeface="Cambria Math"/>
                        </a:rPr>
                        <m:t>(1−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𝜌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73" y="4871184"/>
                <a:ext cx="5342330" cy="8561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65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72328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grafico della scheda consumo sociale - crescita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5301208"/>
            <a:ext cx="7772400" cy="794792"/>
          </a:xfrm>
        </p:spPr>
        <p:txBody>
          <a:bodyPr/>
          <a:lstStyle/>
          <a:p>
            <a:r>
              <a:rPr lang="it-IT" dirty="0" smtClean="0"/>
              <a:t>Equazione retta: </a:t>
            </a:r>
            <a:r>
              <a:rPr lang="it-IT" i="1" dirty="0" smtClean="0"/>
              <a:t>c= x – </a:t>
            </a:r>
            <a:r>
              <a:rPr lang="it-IT" i="1" dirty="0" err="1" smtClean="0"/>
              <a:t>g</a:t>
            </a:r>
            <a:r>
              <a:rPr lang="it-IT" i="1" baseline="-25000" dirty="0" err="1" smtClean="0"/>
              <a:t>K</a:t>
            </a:r>
            <a:r>
              <a:rPr lang="it-IT" i="1" dirty="0" err="1" smtClean="0">
                <a:sym typeface="Symbol"/>
              </a:rPr>
              <a:t>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18</a:t>
            </a:fld>
            <a:endParaRPr lang="it-IT"/>
          </a:p>
        </p:txBody>
      </p:sp>
      <p:grpSp>
        <p:nvGrpSpPr>
          <p:cNvPr id="54" name="Area di disegno 20"/>
          <p:cNvGrpSpPr/>
          <p:nvPr/>
        </p:nvGrpSpPr>
        <p:grpSpPr>
          <a:xfrm>
            <a:off x="1828800" y="1910308"/>
            <a:ext cx="5486400" cy="3390900"/>
            <a:chOff x="0" y="0"/>
            <a:chExt cx="5486400" cy="3390900"/>
          </a:xfrm>
        </p:grpSpPr>
        <p:sp>
          <p:nvSpPr>
            <p:cNvPr id="55" name="Rettangolo 54"/>
            <p:cNvSpPr/>
            <p:nvPr/>
          </p:nvSpPr>
          <p:spPr>
            <a:xfrm>
              <a:off x="0" y="0"/>
              <a:ext cx="5486400" cy="3390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sp>
        <p:cxnSp>
          <p:nvCxnSpPr>
            <p:cNvPr id="56" name="Connettore 1 55"/>
            <p:cNvCxnSpPr/>
            <p:nvPr/>
          </p:nvCxnSpPr>
          <p:spPr>
            <a:xfrm>
              <a:off x="590550" y="247650"/>
              <a:ext cx="0" cy="27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>
              <a:off x="590550" y="2981325"/>
              <a:ext cx="4371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590550" y="923925"/>
              <a:ext cx="4024312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590550" y="1733550"/>
              <a:ext cx="15811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>
              <a:off x="2171700" y="923925"/>
              <a:ext cx="0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 di testo 27"/>
            <p:cNvSpPr txBox="1"/>
            <p:nvPr/>
          </p:nvSpPr>
          <p:spPr>
            <a:xfrm>
              <a:off x="85724" y="114300"/>
              <a:ext cx="438151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Casella di testo 27"/>
            <p:cNvSpPr txBox="1"/>
            <p:nvPr/>
          </p:nvSpPr>
          <p:spPr>
            <a:xfrm>
              <a:off x="76200" y="738188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x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Casella di testo 27"/>
            <p:cNvSpPr txBox="1"/>
            <p:nvPr/>
          </p:nvSpPr>
          <p:spPr>
            <a:xfrm>
              <a:off x="66675" y="15325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Casella di testo 27"/>
            <p:cNvSpPr txBox="1"/>
            <p:nvPr/>
          </p:nvSpPr>
          <p:spPr>
            <a:xfrm>
              <a:off x="1866900" y="2981325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Casella di testo 27"/>
            <p:cNvSpPr txBox="1"/>
            <p:nvPr/>
          </p:nvSpPr>
          <p:spPr>
            <a:xfrm>
              <a:off x="4294800" y="29813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  <a:sym typeface="Symbol"/>
                </a:rPr>
                <a:t>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Casella di testo 27"/>
            <p:cNvSpPr txBox="1"/>
            <p:nvPr/>
          </p:nvSpPr>
          <p:spPr>
            <a:xfrm>
              <a:off x="4667250" y="2981325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Connettore 1 66"/>
            <p:cNvCxnSpPr/>
            <p:nvPr/>
          </p:nvCxnSpPr>
          <p:spPr>
            <a:xfrm>
              <a:off x="590550" y="923925"/>
              <a:ext cx="15811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 di testo 27"/>
            <p:cNvSpPr txBox="1"/>
            <p:nvPr/>
          </p:nvSpPr>
          <p:spPr>
            <a:xfrm>
              <a:off x="2057400" y="20754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Casella di testo 27"/>
            <p:cNvSpPr txBox="1"/>
            <p:nvPr/>
          </p:nvSpPr>
          <p:spPr>
            <a:xfrm>
              <a:off x="2123100" y="12372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i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Arco 69"/>
            <p:cNvSpPr/>
            <p:nvPr/>
          </p:nvSpPr>
          <p:spPr>
            <a:xfrm rot="16200000">
              <a:off x="3695456" y="2772018"/>
              <a:ext cx="581512" cy="37049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1" name="Casella di testo 67"/>
            <p:cNvSpPr txBox="1"/>
            <p:nvPr/>
          </p:nvSpPr>
          <p:spPr>
            <a:xfrm>
              <a:off x="3748087" y="2669831"/>
              <a:ext cx="933450" cy="609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 dirty="0">
                  <a:effectLst/>
                  <a:latin typeface="Times New Roman"/>
                  <a:ea typeface="Times New Roman"/>
                </a:rPr>
                <a:t>k</a:t>
              </a:r>
              <a:endParaRPr lang="it-IT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60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Distribuzione del reddito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24025"/>
                <a:ext cx="7772400" cy="4544144"/>
              </a:xfrm>
            </p:spPr>
            <p:txBody>
              <a:bodyPr>
                <a:normAutofit/>
              </a:bodyPr>
              <a:lstStyle/>
              <a:p>
                <a:r>
                  <a:rPr lang="it-IT" sz="2800" dirty="0" smtClean="0"/>
                  <a:t>Economia capitalistica: salario </a:t>
                </a:r>
                <a:r>
                  <a:rPr lang="it-IT" sz="2800" b="1" i="1" dirty="0" smtClean="0"/>
                  <a:t>W </a:t>
                </a:r>
                <a:r>
                  <a:rPr lang="it-IT" sz="2800" dirty="0" smtClean="0"/>
                  <a:t>e profitto </a:t>
                </a:r>
                <a:r>
                  <a:rPr lang="it-IT" sz="2800" b="1" i="1" dirty="0" smtClean="0"/>
                  <a:t>P</a:t>
                </a:r>
              </a:p>
              <a:p>
                <a:r>
                  <a:rPr lang="it-IT" sz="2800" b="1" i="1" dirty="0" smtClean="0"/>
                  <a:t>X</a:t>
                </a:r>
                <a:r>
                  <a:rPr lang="it-IT" sz="2800" b="1" i="1" dirty="0" smtClean="0">
                    <a:sym typeface="Symbol"/>
                  </a:rPr>
                  <a:t></a:t>
                </a:r>
                <a:r>
                  <a:rPr lang="it-IT" sz="2800" b="1" i="1" dirty="0" smtClean="0"/>
                  <a:t>W+P</a:t>
                </a:r>
                <a:endParaRPr lang="it-IT" sz="2800" b="1" dirty="0" smtClean="0"/>
              </a:p>
              <a:p>
                <a:r>
                  <a:rPr lang="it-IT" sz="2800" dirty="0" smtClean="0"/>
                  <a:t>Saggio di profitto: </a:t>
                </a:r>
                <a:r>
                  <a:rPr lang="it-IT" sz="2800" b="1" i="1" dirty="0" smtClean="0"/>
                  <a:t>P / K = r</a:t>
                </a:r>
                <a:endParaRPr lang="it-IT" sz="28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it-IT" sz="2800" b="1" i="1" dirty="0" smtClean="0"/>
              </a:p>
              <a:p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𝑤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−</m:t>
                    </m:r>
                    <m:r>
                      <a:rPr lang="it-IT" sz="2800" i="1">
                        <a:latin typeface="Cambria Math"/>
                      </a:rPr>
                      <m:t>𝑟𝑘</m:t>
                    </m:r>
                  </m:oMath>
                </a14:m>
                <a:r>
                  <a:rPr lang="it-IT" sz="2800" b="1" i="1" dirty="0" smtClean="0"/>
                  <a:t>			</a:t>
                </a:r>
                <a:r>
                  <a:rPr lang="it-IT" sz="2800" dirty="0" smtClean="0"/>
                  <a:t>equazione retta</a:t>
                </a:r>
              </a:p>
              <a:p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𝑤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−</m:t>
                    </m:r>
                    <m:r>
                      <a:rPr lang="it-IT" sz="2800" i="1">
                        <a:latin typeface="Cambria Math"/>
                      </a:rPr>
                      <m:t>𝑟𝑘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−</m:t>
                    </m:r>
                    <m:r>
                      <a:rPr lang="it-IT" sz="2800" i="1">
                        <a:latin typeface="Cambria Math"/>
                      </a:rPr>
                      <m:t>𝑥𝑟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(1−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𝜌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)</m:t>
                    </m:r>
                  </m:oMath>
                </a14:m>
                <a:endParaRPr lang="it-IT" sz="2800" b="1" i="1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24025"/>
                <a:ext cx="7772400" cy="4544144"/>
              </a:xfrm>
              <a:blipFill rotWithShape="1">
                <a:blip r:embed="rId2"/>
                <a:stretch>
                  <a:fillRect l="-1412" t="-13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83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Crescita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869160"/>
            <a:ext cx="7772400" cy="1226840"/>
          </a:xfrm>
        </p:spPr>
        <p:txBody>
          <a:bodyPr/>
          <a:lstStyle/>
          <a:p>
            <a:r>
              <a:rPr lang="it-IT" dirty="0" smtClean="0"/>
              <a:t>Crescita positiva fino alla crisi del 2007</a:t>
            </a:r>
          </a:p>
          <a:p>
            <a:r>
              <a:rPr lang="it-IT" dirty="0" smtClean="0"/>
              <a:t>Le difficoltà dell’Italia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1026" name="Grafico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9654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7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15178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scheda salario reale saggio di profitto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4367510"/>
          </a:xfrm>
        </p:spPr>
        <p:txBody>
          <a:bodyPr>
            <a:normAutofit/>
          </a:bodyPr>
          <a:lstStyle/>
          <a:p>
            <a:r>
              <a:rPr lang="it-IT" dirty="0" smtClean="0"/>
              <a:t>Anche questa è l’equazione di una retta con pendenza = -</a:t>
            </a:r>
            <a:r>
              <a:rPr lang="it-IT" b="1" i="1" dirty="0" smtClean="0"/>
              <a:t>k</a:t>
            </a:r>
            <a:r>
              <a:rPr lang="it-IT" i="1" dirty="0" smtClean="0"/>
              <a:t>;</a:t>
            </a:r>
            <a:r>
              <a:rPr lang="it-IT" dirty="0" smtClean="0"/>
              <a:t> intercetta con l’asse delle ordinate </a:t>
            </a:r>
            <a:r>
              <a:rPr lang="it-IT" b="1" i="1" dirty="0" smtClean="0"/>
              <a:t>x. </a:t>
            </a:r>
            <a:r>
              <a:rPr lang="it-IT" dirty="0" smtClean="0"/>
              <a:t>Intercetta con l’asse delle ascisse: quando </a:t>
            </a:r>
            <a:r>
              <a:rPr lang="it-IT" b="1" i="1" dirty="0" smtClean="0"/>
              <a:t>w=</a:t>
            </a:r>
            <a:r>
              <a:rPr lang="it-IT" b="1" dirty="0" smtClean="0"/>
              <a:t>0 </a:t>
            </a:r>
            <a:r>
              <a:rPr lang="it-IT" dirty="0" smtClean="0"/>
              <a:t> allora </a:t>
            </a:r>
            <a:r>
              <a:rPr lang="it-IT" b="1" i="1" dirty="0" smtClean="0"/>
              <a:t>x=</a:t>
            </a:r>
            <a:r>
              <a:rPr lang="it-IT" b="1" i="1" dirty="0" err="1" smtClean="0"/>
              <a:t>rk</a:t>
            </a:r>
            <a:endParaRPr lang="it-IT" dirty="0" smtClean="0"/>
          </a:p>
          <a:p>
            <a:r>
              <a:rPr lang="it-IT" b="1" dirty="0" smtClean="0"/>
              <a:t>Quindi </a:t>
            </a:r>
            <a:r>
              <a:rPr lang="it-IT" b="1" i="1" dirty="0"/>
              <a:t>r</a:t>
            </a:r>
            <a:r>
              <a:rPr lang="it-IT" b="1" i="1" dirty="0" smtClean="0"/>
              <a:t>=x/k</a:t>
            </a:r>
            <a:endParaRPr lang="it-IT" dirty="0" smtClean="0"/>
          </a:p>
          <a:p>
            <a:r>
              <a:rPr lang="it-IT" dirty="0" smtClean="0"/>
              <a:t>L’intercetta con l’asse delle ordinate è</a:t>
            </a:r>
            <a:r>
              <a:rPr lang="it-IT" b="1" i="1" dirty="0" smtClean="0"/>
              <a:t> </a:t>
            </a:r>
            <a:r>
              <a:rPr lang="it-IT" b="1" dirty="0" smtClean="0">
                <a:sym typeface="Symbol"/>
              </a:rPr>
              <a:t>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99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7103" y="1093666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grafico della scheda salario – saggio del profitto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21</a:t>
            </a:fld>
            <a:endParaRPr lang="it-IT"/>
          </a:p>
        </p:txBody>
      </p:sp>
      <p:grpSp>
        <p:nvGrpSpPr>
          <p:cNvPr id="36" name="Area di disegno 45"/>
          <p:cNvGrpSpPr/>
          <p:nvPr/>
        </p:nvGrpSpPr>
        <p:grpSpPr>
          <a:xfrm>
            <a:off x="1513500" y="2062077"/>
            <a:ext cx="5486400" cy="3390900"/>
            <a:chOff x="0" y="0"/>
            <a:chExt cx="5486400" cy="3390900"/>
          </a:xfrm>
        </p:grpSpPr>
        <p:sp>
          <p:nvSpPr>
            <p:cNvPr id="37" name="Rettangolo 36"/>
            <p:cNvSpPr/>
            <p:nvPr/>
          </p:nvSpPr>
          <p:spPr>
            <a:xfrm>
              <a:off x="0" y="0"/>
              <a:ext cx="5486400" cy="3390900"/>
            </a:xfrm>
            <a:prstGeom prst="rect">
              <a:avLst/>
            </a:prstGeom>
          </p:spPr>
        </p:sp>
        <p:cxnSp>
          <p:nvCxnSpPr>
            <p:cNvPr id="38" name="Connettore 1 37"/>
            <p:cNvCxnSpPr/>
            <p:nvPr/>
          </p:nvCxnSpPr>
          <p:spPr>
            <a:xfrm>
              <a:off x="590550" y="247650"/>
              <a:ext cx="0" cy="27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590550" y="2981325"/>
              <a:ext cx="4371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590550" y="923925"/>
              <a:ext cx="4024312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600075" y="2190750"/>
              <a:ext cx="244792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>
              <a:off x="3057525" y="942975"/>
              <a:ext cx="0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 di testo 34"/>
            <p:cNvSpPr txBox="1"/>
            <p:nvPr/>
          </p:nvSpPr>
          <p:spPr>
            <a:xfrm>
              <a:off x="85724" y="114300"/>
              <a:ext cx="438151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Casella di testo 27"/>
            <p:cNvSpPr txBox="1"/>
            <p:nvPr/>
          </p:nvSpPr>
          <p:spPr>
            <a:xfrm>
              <a:off x="76200" y="738188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x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Casella di testo 27"/>
            <p:cNvSpPr txBox="1"/>
            <p:nvPr/>
          </p:nvSpPr>
          <p:spPr>
            <a:xfrm>
              <a:off x="47625" y="20278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Casella di testo 27"/>
            <p:cNvSpPr txBox="1"/>
            <p:nvPr/>
          </p:nvSpPr>
          <p:spPr>
            <a:xfrm>
              <a:off x="2743200" y="2971800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Casella di testo 27"/>
            <p:cNvSpPr txBox="1"/>
            <p:nvPr/>
          </p:nvSpPr>
          <p:spPr>
            <a:xfrm>
              <a:off x="4294800" y="29813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  <a:sym typeface="Symbol"/>
                </a:rPr>
                <a:t>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Casella di testo 27"/>
            <p:cNvSpPr txBox="1"/>
            <p:nvPr/>
          </p:nvSpPr>
          <p:spPr>
            <a:xfrm>
              <a:off x="4667250" y="2981325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9" name="Connettore 1 48"/>
            <p:cNvCxnSpPr/>
            <p:nvPr/>
          </p:nvCxnSpPr>
          <p:spPr>
            <a:xfrm>
              <a:off x="590550" y="923925"/>
              <a:ext cx="24765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 di testo 27"/>
            <p:cNvSpPr txBox="1"/>
            <p:nvPr/>
          </p:nvSpPr>
          <p:spPr>
            <a:xfrm>
              <a:off x="2543175" y="23802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Casella di testo 27"/>
            <p:cNvSpPr txBox="1"/>
            <p:nvPr/>
          </p:nvSpPr>
          <p:spPr>
            <a:xfrm>
              <a:off x="2246925" y="1294425"/>
              <a:ext cx="77250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p=rk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Arco 51"/>
            <p:cNvSpPr/>
            <p:nvPr/>
          </p:nvSpPr>
          <p:spPr>
            <a:xfrm rot="14165248">
              <a:off x="4010025" y="2600326"/>
              <a:ext cx="257175" cy="48577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53" name="Casella di testo 34"/>
            <p:cNvSpPr txBox="1"/>
            <p:nvPr/>
          </p:nvSpPr>
          <p:spPr>
            <a:xfrm>
              <a:off x="3869000" y="2722516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9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scheda crescita-distribuzione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Le schede consumo </a:t>
            </a:r>
            <a:r>
              <a:rPr lang="it-IT" sz="2800" dirty="0" err="1" smtClean="0"/>
              <a:t>sociale-crescita</a:t>
            </a:r>
            <a:r>
              <a:rPr lang="it-IT" sz="2800" dirty="0" smtClean="0"/>
              <a:t> e salario-saggio del profitto sono molto simili tra loro: sono entrambe rette con le stesse </a:t>
            </a:r>
            <a:r>
              <a:rPr lang="it-IT" sz="2800" dirty="0" err="1" smtClean="0"/>
              <a:t>intercette</a:t>
            </a:r>
            <a:r>
              <a:rPr lang="it-IT" sz="2800" dirty="0" smtClean="0"/>
              <a:t> (</a:t>
            </a:r>
            <a:r>
              <a:rPr lang="it-IT" sz="2800" i="1" dirty="0" smtClean="0"/>
              <a:t>x </a:t>
            </a:r>
            <a:r>
              <a:rPr lang="it-IT" sz="2800" dirty="0" smtClean="0"/>
              <a:t>e </a:t>
            </a:r>
            <a:r>
              <a:rPr lang="it-IT" sz="2800" dirty="0" smtClean="0">
                <a:sym typeface="Symbol"/>
              </a:rPr>
              <a:t>) </a:t>
            </a:r>
            <a:r>
              <a:rPr lang="it-IT" sz="2800" dirty="0" err="1" smtClean="0">
                <a:sym typeface="Symbol"/>
              </a:rPr>
              <a:t>e</a:t>
            </a:r>
            <a:r>
              <a:rPr lang="it-IT" sz="2800" dirty="0" smtClean="0">
                <a:sym typeface="Symbol"/>
              </a:rPr>
              <a:t> la stessa pendenza (</a:t>
            </a:r>
            <a:r>
              <a:rPr lang="it-IT" sz="2800" i="1" dirty="0" smtClean="0">
                <a:sym typeface="Symbol"/>
              </a:rPr>
              <a:t>-k</a:t>
            </a:r>
            <a:r>
              <a:rPr lang="it-IT" sz="2800" dirty="0" smtClean="0">
                <a:sym typeface="Symbol"/>
              </a:rPr>
              <a:t>).</a:t>
            </a:r>
          </a:p>
          <a:p>
            <a:r>
              <a:rPr lang="it-IT" sz="2800" dirty="0" smtClean="0">
                <a:sym typeface="Symbol"/>
              </a:rPr>
              <a:t>Le rette coincidono e le schede differiscono solo per le variabili da determinare (</a:t>
            </a:r>
            <a:r>
              <a:rPr lang="it-IT" sz="2800" i="1" dirty="0" smtClean="0">
                <a:sym typeface="Symbol"/>
              </a:rPr>
              <a:t>w e r </a:t>
            </a:r>
            <a:r>
              <a:rPr lang="it-IT" sz="2800" dirty="0" smtClean="0">
                <a:sym typeface="Symbol"/>
              </a:rPr>
              <a:t>e </a:t>
            </a:r>
            <a:r>
              <a:rPr lang="it-IT" sz="2800" i="1" dirty="0" smtClean="0">
                <a:sym typeface="Symbol"/>
              </a:rPr>
              <a:t>c </a:t>
            </a:r>
            <a:r>
              <a:rPr lang="it-IT" sz="2800" dirty="0" smtClean="0">
                <a:sym typeface="Symbol"/>
              </a:rPr>
              <a:t>e </a:t>
            </a:r>
            <a:r>
              <a:rPr lang="it-IT" sz="2800" i="1" dirty="0" err="1" smtClean="0">
                <a:sym typeface="Symbol"/>
              </a:rPr>
              <a:t>g</a:t>
            </a:r>
            <a:r>
              <a:rPr lang="it-IT" sz="2800" i="1" baseline="-25000" dirty="0" err="1" smtClean="0">
                <a:sym typeface="Symbol"/>
              </a:rPr>
              <a:t>K</a:t>
            </a:r>
            <a:r>
              <a:rPr lang="it-IT" sz="2800" dirty="0" smtClean="0">
                <a:sym typeface="Symbol"/>
              </a:rPr>
              <a:t>). </a:t>
            </a:r>
          </a:p>
          <a:p>
            <a:r>
              <a:rPr lang="it-IT" sz="2800" dirty="0" smtClean="0">
                <a:sym typeface="Symbol"/>
              </a:rPr>
              <a:t>Stessi parametri (</a:t>
            </a:r>
            <a:r>
              <a:rPr lang="it-IT" sz="2800" i="1" dirty="0" smtClean="0">
                <a:sym typeface="Symbol"/>
              </a:rPr>
              <a:t>x, k </a:t>
            </a:r>
            <a:r>
              <a:rPr lang="it-IT" sz="2800" dirty="0" smtClean="0">
                <a:sym typeface="Symbol"/>
              </a:rPr>
              <a:t>o )</a:t>
            </a:r>
          </a:p>
          <a:p>
            <a:r>
              <a:rPr lang="it-IT" sz="2800" dirty="0" smtClean="0">
                <a:sym typeface="Symbol"/>
              </a:rPr>
              <a:t>Per questo si possono analizzare crescita e distribuzione insieme.</a:t>
            </a:r>
          </a:p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23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9376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grafico della scheda crescita - distribuzione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3588" y="4970785"/>
            <a:ext cx="7920880" cy="1296144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Le equazioni delle due schede si sovrappongono</a:t>
            </a:r>
          </a:p>
          <a:p>
            <a:r>
              <a:rPr lang="it-IT" sz="2400" dirty="0" smtClean="0"/>
              <a:t>Scheda consumo sociale-crescita: </a:t>
            </a:r>
            <a:r>
              <a:rPr lang="it-IT" sz="2400" i="1" dirty="0" smtClean="0"/>
              <a:t>c=x-</a:t>
            </a:r>
            <a:r>
              <a:rPr lang="it-IT" sz="2400" dirty="0" smtClean="0"/>
              <a:t>(</a:t>
            </a:r>
            <a:r>
              <a:rPr lang="it-IT" sz="2400" i="1" dirty="0" err="1" smtClean="0"/>
              <a:t>g</a:t>
            </a:r>
            <a:r>
              <a:rPr lang="it-IT" sz="2400" i="1" baseline="-25000" dirty="0" err="1" smtClean="0"/>
              <a:t>K</a:t>
            </a:r>
            <a:r>
              <a:rPr lang="it-IT" sz="2400" dirty="0" smtClean="0">
                <a:sym typeface="Symbol"/>
              </a:rPr>
              <a:t>)</a:t>
            </a:r>
            <a:r>
              <a:rPr lang="it-IT" sz="2400" i="1" dirty="0" smtClean="0">
                <a:sym typeface="Symbol"/>
              </a:rPr>
              <a:t>k</a:t>
            </a:r>
          </a:p>
          <a:p>
            <a:r>
              <a:rPr lang="it-IT" sz="2400" dirty="0" smtClean="0"/>
              <a:t>Equazione salario – saggio del profitto: </a:t>
            </a:r>
            <a:r>
              <a:rPr lang="it-IT" sz="2400" i="1" dirty="0" smtClean="0"/>
              <a:t>w=x-</a:t>
            </a:r>
            <a:r>
              <a:rPr lang="it-IT" sz="2400" i="1" dirty="0" err="1" smtClean="0"/>
              <a:t>rk</a:t>
            </a:r>
            <a:endParaRPr lang="it-IT" sz="24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23</a:t>
            </a:fld>
            <a:endParaRPr lang="it-IT" dirty="0"/>
          </a:p>
        </p:txBody>
      </p:sp>
      <p:grpSp>
        <p:nvGrpSpPr>
          <p:cNvPr id="36" name="Area di disegno 60"/>
          <p:cNvGrpSpPr/>
          <p:nvPr/>
        </p:nvGrpSpPr>
        <p:grpSpPr>
          <a:xfrm>
            <a:off x="1828800" y="1733550"/>
            <a:ext cx="5486400" cy="3390900"/>
            <a:chOff x="0" y="0"/>
            <a:chExt cx="5486400" cy="3390900"/>
          </a:xfrm>
        </p:grpSpPr>
        <p:sp>
          <p:nvSpPr>
            <p:cNvPr id="38" name="Rettangolo 37"/>
            <p:cNvSpPr/>
            <p:nvPr/>
          </p:nvSpPr>
          <p:spPr>
            <a:xfrm>
              <a:off x="0" y="0"/>
              <a:ext cx="5486400" cy="3390900"/>
            </a:xfrm>
            <a:prstGeom prst="rect">
              <a:avLst/>
            </a:prstGeom>
          </p:spPr>
        </p:sp>
        <p:cxnSp>
          <p:nvCxnSpPr>
            <p:cNvPr id="39" name="Connettore 1 38"/>
            <p:cNvCxnSpPr/>
            <p:nvPr/>
          </p:nvCxnSpPr>
          <p:spPr>
            <a:xfrm>
              <a:off x="590550" y="247650"/>
              <a:ext cx="0" cy="27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590550" y="2981325"/>
              <a:ext cx="4371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590550" y="923925"/>
              <a:ext cx="4024312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>
              <a:off x="600075" y="2190750"/>
              <a:ext cx="244792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>
              <a:off x="3057525" y="942975"/>
              <a:ext cx="0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 di testo 51"/>
            <p:cNvSpPr txBox="1"/>
            <p:nvPr/>
          </p:nvSpPr>
          <p:spPr>
            <a:xfrm>
              <a:off x="19049" y="114300"/>
              <a:ext cx="752475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c, 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Casella di testo 27"/>
            <p:cNvSpPr txBox="1"/>
            <p:nvPr/>
          </p:nvSpPr>
          <p:spPr>
            <a:xfrm>
              <a:off x="76200" y="738188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x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Casella di testo 27"/>
            <p:cNvSpPr txBox="1"/>
            <p:nvPr/>
          </p:nvSpPr>
          <p:spPr>
            <a:xfrm>
              <a:off x="47625" y="20278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Casella di testo 27"/>
            <p:cNvSpPr txBox="1"/>
            <p:nvPr/>
          </p:nvSpPr>
          <p:spPr>
            <a:xfrm>
              <a:off x="2743200" y="2971800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Casella di testo 27"/>
            <p:cNvSpPr txBox="1"/>
            <p:nvPr/>
          </p:nvSpPr>
          <p:spPr>
            <a:xfrm>
              <a:off x="4294800" y="29813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  <a:sym typeface="Symbol"/>
                </a:rPr>
                <a:t>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Casella di testo 27"/>
            <p:cNvSpPr txBox="1"/>
            <p:nvPr/>
          </p:nvSpPr>
          <p:spPr>
            <a:xfrm>
              <a:off x="4667250" y="2981325"/>
              <a:ext cx="76200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K,</a:t>
              </a:r>
              <a:r>
                <a:rPr lang="it-IT" sz="1200" i="1">
                  <a:effectLst/>
                  <a:latin typeface="Times New Roman"/>
                  <a:ea typeface="Times New Roman"/>
                </a:rPr>
                <a:t> 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7" name="Connettore 1 56"/>
            <p:cNvCxnSpPr/>
            <p:nvPr/>
          </p:nvCxnSpPr>
          <p:spPr>
            <a:xfrm>
              <a:off x="590550" y="923925"/>
              <a:ext cx="24765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sella di testo 27"/>
            <p:cNvSpPr txBox="1"/>
            <p:nvPr/>
          </p:nvSpPr>
          <p:spPr>
            <a:xfrm>
              <a:off x="2543175" y="23802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9" name="Casella di testo 27"/>
            <p:cNvSpPr txBox="1"/>
            <p:nvPr/>
          </p:nvSpPr>
          <p:spPr>
            <a:xfrm>
              <a:off x="2246925" y="1294425"/>
              <a:ext cx="77250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p=rk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Connettore diritto 61"/>
            <p:cNvCxnSpPr/>
            <p:nvPr/>
          </p:nvCxnSpPr>
          <p:spPr>
            <a:xfrm>
              <a:off x="590550" y="1647825"/>
              <a:ext cx="13716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ttore diritto 62"/>
            <p:cNvCxnSpPr/>
            <p:nvPr/>
          </p:nvCxnSpPr>
          <p:spPr>
            <a:xfrm>
              <a:off x="2000250" y="923925"/>
              <a:ext cx="0" cy="20574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Casella di testo 27"/>
            <p:cNvSpPr txBox="1"/>
            <p:nvPr/>
          </p:nvSpPr>
          <p:spPr>
            <a:xfrm>
              <a:off x="85724" y="14849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Casella di testo 27"/>
            <p:cNvSpPr txBox="1"/>
            <p:nvPr/>
          </p:nvSpPr>
          <p:spPr>
            <a:xfrm>
              <a:off x="1684950" y="2981325"/>
              <a:ext cx="6010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Casella di testo 27"/>
            <p:cNvSpPr txBox="1"/>
            <p:nvPr/>
          </p:nvSpPr>
          <p:spPr>
            <a:xfrm>
              <a:off x="1551600" y="17992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Casella di testo 27"/>
            <p:cNvSpPr txBox="1"/>
            <p:nvPr/>
          </p:nvSpPr>
          <p:spPr>
            <a:xfrm>
              <a:off x="1542075" y="10658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i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78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Cambiamenti della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10398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Possono essere classificati a seconda di come influenzano </a:t>
            </a:r>
            <a:r>
              <a:rPr lang="it-IT" i="1" dirty="0" smtClean="0"/>
              <a:t>x</a:t>
            </a:r>
            <a:r>
              <a:rPr lang="it-IT" dirty="0" smtClean="0"/>
              <a:t> e </a:t>
            </a:r>
            <a:r>
              <a:rPr lang="it-IT" dirty="0" smtClean="0">
                <a:sym typeface="Symbol"/>
              </a:rPr>
              <a:t> (le </a:t>
            </a:r>
            <a:r>
              <a:rPr lang="it-IT" dirty="0" err="1" smtClean="0">
                <a:sym typeface="Symbol"/>
              </a:rPr>
              <a:t>intercette</a:t>
            </a:r>
            <a:r>
              <a:rPr lang="it-IT" dirty="0" smtClean="0">
                <a:sym typeface="Symbol"/>
              </a:rPr>
              <a:t> della retta)</a:t>
            </a:r>
          </a:p>
          <a:p>
            <a:r>
              <a:rPr lang="it-IT" dirty="0" smtClean="0">
                <a:sym typeface="Symbol"/>
              </a:rPr>
              <a:t>Aumenta </a:t>
            </a:r>
            <a:r>
              <a:rPr lang="it-IT" i="1" dirty="0" smtClean="0">
                <a:sym typeface="Symbol"/>
              </a:rPr>
              <a:t>x</a:t>
            </a:r>
            <a:r>
              <a:rPr lang="it-IT" dirty="0" smtClean="0">
                <a:sym typeface="Symbol"/>
              </a:rPr>
              <a:t> e  resta costante: aumenta la produttività del lavoro -&gt; cambiamento </a:t>
            </a:r>
            <a:r>
              <a:rPr lang="it-IT" i="1" dirty="0" err="1" smtClean="0">
                <a:sym typeface="Symbol"/>
              </a:rPr>
              <a:t>labour</a:t>
            </a:r>
            <a:r>
              <a:rPr lang="it-IT" i="1" dirty="0" smtClean="0">
                <a:sym typeface="Symbol"/>
              </a:rPr>
              <a:t> </a:t>
            </a:r>
            <a:r>
              <a:rPr lang="it-IT" i="1" dirty="0" err="1" smtClean="0">
                <a:sym typeface="Symbol"/>
              </a:rPr>
              <a:t>saving</a:t>
            </a:r>
            <a:r>
              <a:rPr lang="it-IT" dirty="0" smtClean="0">
                <a:sym typeface="Symbol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5111553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Tasso di crescita della produttività del lavoro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685800" y="5139416"/>
                <a:ext cx="2238469" cy="724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39416"/>
                <a:ext cx="2238469" cy="724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06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Cambiamenti capital </a:t>
            </a:r>
            <a:r>
              <a:rPr lang="it-IT" dirty="0" err="1" smtClean="0"/>
              <a:t>saving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239888"/>
          </a:xfrm>
        </p:spPr>
        <p:txBody>
          <a:bodyPr/>
          <a:lstStyle/>
          <a:p>
            <a:r>
              <a:rPr lang="it-IT" dirty="0" smtClean="0"/>
              <a:t>Cresce </a:t>
            </a:r>
            <a:r>
              <a:rPr lang="it-IT" dirty="0" smtClean="0">
                <a:sym typeface="Symbol"/>
              </a:rPr>
              <a:t> e </a:t>
            </a:r>
            <a:r>
              <a:rPr lang="it-IT" i="1" dirty="0" smtClean="0">
                <a:sym typeface="Symbol"/>
              </a:rPr>
              <a:t>x</a:t>
            </a:r>
            <a:r>
              <a:rPr lang="it-IT" dirty="0" smtClean="0">
                <a:sym typeface="Symbol"/>
              </a:rPr>
              <a:t> resta costante</a:t>
            </a:r>
          </a:p>
          <a:p>
            <a:r>
              <a:rPr lang="it-IT" dirty="0" smtClean="0">
                <a:sym typeface="Symbol"/>
              </a:rPr>
              <a:t>Aumenta la “produttività del capitale”</a:t>
            </a:r>
          </a:p>
          <a:p>
            <a:r>
              <a:rPr lang="it-IT" dirty="0" smtClean="0">
                <a:sym typeface="Symbol"/>
              </a:rPr>
              <a:t>Il saggio di incremento della produttività del capitale è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515719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Nella realtà cambiamenti che combinano entrambi i tipi</a:t>
            </a:r>
            <a:endParaRPr lang="it-IT" sz="28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78522"/>
              </p:ext>
            </p:extLst>
          </p:nvPr>
        </p:nvGraphicFramePr>
        <p:xfrm>
          <a:off x="1145332" y="4221088"/>
          <a:ext cx="181181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zione" r:id="rId3" imgW="761760" imgH="393480" progId="Equation.3">
                  <p:embed/>
                </p:oleObj>
              </mc:Choice>
              <mc:Fallback>
                <p:oleObj name="Equazione" r:id="rId3" imgW="761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5332" y="4221088"/>
                        <a:ext cx="1811814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501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Labour</a:t>
            </a:r>
            <a:r>
              <a:rPr lang="it-IT" dirty="0" smtClean="0"/>
              <a:t> </a:t>
            </a:r>
            <a:r>
              <a:rPr lang="it-IT" dirty="0" err="1" smtClean="0"/>
              <a:t>saving</a:t>
            </a:r>
            <a:r>
              <a:rPr lang="it-IT" dirty="0" smtClean="0"/>
              <a:t> e capital </a:t>
            </a:r>
            <a:r>
              <a:rPr lang="it-IT" dirty="0" err="1" smtClean="0"/>
              <a:t>using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5792"/>
          </a:xfrm>
        </p:spPr>
        <p:txBody>
          <a:bodyPr/>
          <a:lstStyle/>
          <a:p>
            <a:r>
              <a:rPr lang="it-IT" sz="2800" dirty="0" smtClean="0"/>
              <a:t>Il tipo di cambiamento illustrato è </a:t>
            </a:r>
            <a:r>
              <a:rPr lang="it-IT" sz="2800" dirty="0" err="1" smtClean="0"/>
              <a:t>labour</a:t>
            </a:r>
            <a:r>
              <a:rPr lang="it-IT" sz="2800" dirty="0" smtClean="0"/>
              <a:t> </a:t>
            </a:r>
            <a:r>
              <a:rPr lang="it-IT" sz="2800" dirty="0" err="1" smtClean="0"/>
              <a:t>saving</a:t>
            </a:r>
            <a:r>
              <a:rPr lang="it-IT" sz="2800" dirty="0" smtClean="0"/>
              <a:t> positivo e capital </a:t>
            </a:r>
            <a:r>
              <a:rPr lang="it-IT" sz="2800" dirty="0" err="1" smtClean="0"/>
              <a:t>saving</a:t>
            </a:r>
            <a:r>
              <a:rPr lang="it-IT" sz="2800" dirty="0" smtClean="0"/>
              <a:t> negativo (capital </a:t>
            </a:r>
            <a:r>
              <a:rPr lang="it-IT" sz="2800" dirty="0" err="1" smtClean="0"/>
              <a:t>using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26</a:t>
            </a:fld>
            <a:endParaRPr lang="it-IT"/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1618084" y="3443014"/>
            <a:ext cx="1588" cy="24482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1618878" y="5890492"/>
            <a:ext cx="4536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1618878" y="4378324"/>
            <a:ext cx="3888432" cy="14953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H="1" flipV="1">
            <a:off x="1618878" y="3802260"/>
            <a:ext cx="2376264" cy="2088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827584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c, </a:t>
            </a:r>
            <a:r>
              <a:rPr lang="it-IT" i="1" dirty="0"/>
              <a:t>x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83374" y="58924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r</a:t>
            </a:r>
            <a:r>
              <a:rPr lang="it-IT" dirty="0" smtClean="0"/>
              <a:t>, </a:t>
            </a:r>
            <a:r>
              <a:rPr lang="it-IT" i="1" dirty="0" err="1" smtClean="0"/>
              <a:t>g</a:t>
            </a:r>
            <a:r>
              <a:rPr lang="it-IT" i="1" baseline="-25000" dirty="0" err="1" smtClean="0"/>
              <a:t>K</a:t>
            </a:r>
            <a:endParaRPr lang="it-IT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114822" y="41623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x</a:t>
            </a:r>
            <a:endParaRPr lang="it-IT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42814" y="351422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x’</a:t>
            </a:r>
            <a:endParaRPr lang="it-IT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291286" y="58737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ym typeface="Symbol"/>
              </a:rPr>
              <a:t></a:t>
            </a:r>
            <a:endParaRPr lang="it-IT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07110" y="588259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ym typeface="Symbol"/>
              </a:rPr>
              <a:t>’</a:t>
            </a:r>
            <a:endParaRPr lang="it-IT" i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067150" y="48823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Tecnica originale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690886" y="501151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Nuova tecnica</a:t>
            </a:r>
            <a:endParaRPr lang="it-IT" dirty="0"/>
          </a:p>
        </p:txBody>
      </p:sp>
      <p:sp>
        <p:nvSpPr>
          <p:cNvPr id="23" name="Arco 22"/>
          <p:cNvSpPr/>
          <p:nvPr/>
        </p:nvSpPr>
        <p:spPr bwMode="auto">
          <a:xfrm rot="16200000">
            <a:off x="3059038" y="5458444"/>
            <a:ext cx="864096" cy="864096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Arco 23"/>
          <p:cNvSpPr/>
          <p:nvPr/>
        </p:nvSpPr>
        <p:spPr bwMode="auto">
          <a:xfrm rot="16200000">
            <a:off x="4535202" y="5566456"/>
            <a:ext cx="576064" cy="648072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275062" y="55304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-k</a:t>
            </a:r>
            <a:r>
              <a:rPr lang="it-IT" i="1" dirty="0" smtClean="0"/>
              <a:t>’</a:t>
            </a:r>
            <a:endParaRPr lang="it-IT" i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139158" y="54584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-k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66042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Tassi di sviluppo 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94038"/>
              </p:ext>
            </p:extLst>
          </p:nvPr>
        </p:nvGraphicFramePr>
        <p:xfrm>
          <a:off x="4932040" y="2132856"/>
          <a:ext cx="3960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87226"/>
              </p:ext>
            </p:extLst>
          </p:nvPr>
        </p:nvGraphicFramePr>
        <p:xfrm>
          <a:off x="683568" y="2204864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09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Tassi di sviluppo 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218770"/>
              </p:ext>
            </p:extLst>
          </p:nvPr>
        </p:nvGraphicFramePr>
        <p:xfrm>
          <a:off x="827584" y="1916832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889403"/>
              </p:ext>
            </p:extLst>
          </p:nvPr>
        </p:nvGraphicFramePr>
        <p:xfrm>
          <a:off x="4788024" y="1772816"/>
          <a:ext cx="3995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69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Tassi di sviluppo 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04988"/>
              </p:ext>
            </p:extLst>
          </p:nvPr>
        </p:nvGraphicFramePr>
        <p:xfrm>
          <a:off x="683568" y="2420888"/>
          <a:ext cx="36724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516896"/>
              </p:ext>
            </p:extLst>
          </p:nvPr>
        </p:nvGraphicFramePr>
        <p:xfrm>
          <a:off x="4788024" y="2348880"/>
          <a:ext cx="3779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993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Distribuzione del reddito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1442864"/>
          </a:xfrm>
        </p:spPr>
        <p:txBody>
          <a:bodyPr/>
          <a:lstStyle/>
          <a:p>
            <a:r>
              <a:rPr lang="it-IT" dirty="0" smtClean="0"/>
              <a:t>Cambiamento della distribuzione del reddito negli ultimi 20 anni in Europa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2051" name="Gra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32048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6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contabilità dello sviluppo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PIL = produzione totale – beni e servizi usati nella produzione. </a:t>
            </a:r>
          </a:p>
          <a:p>
            <a:r>
              <a:rPr lang="it-IT" sz="2800" dirty="0" smtClean="0"/>
              <a:t>Può essere utilizzata: consumo o investimento lordo</a:t>
            </a:r>
          </a:p>
          <a:p>
            <a:r>
              <a:rPr lang="it-IT" sz="2800" dirty="0" smtClean="0"/>
              <a:t>Se al </a:t>
            </a:r>
            <a:r>
              <a:rPr lang="it-IT" sz="2800" b="1" dirty="0" smtClean="0"/>
              <a:t>PIL</a:t>
            </a:r>
            <a:r>
              <a:rPr lang="it-IT" sz="2800" dirty="0" smtClean="0"/>
              <a:t> sottraiamo il deprezzamento del capitale (deterioramento e obsolescenza) si ottiene il </a:t>
            </a:r>
            <a:r>
              <a:rPr lang="it-IT" sz="2800" b="1" i="1" dirty="0" smtClean="0"/>
              <a:t>Prodotto netto</a:t>
            </a:r>
          </a:p>
          <a:p>
            <a:r>
              <a:rPr lang="it-IT" sz="2800" b="1" i="1" dirty="0" smtClean="0"/>
              <a:t>Investimento netto = Investimento lordo - deprezzamento</a:t>
            </a:r>
            <a:endParaRPr lang="it-IT" sz="2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60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misura del PIL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 smtClean="0"/>
              <a:t>PIL = insieme di beni</a:t>
            </a:r>
          </a:p>
          <a:p>
            <a:r>
              <a:rPr lang="it-IT" sz="2800" dirty="0" smtClean="0"/>
              <a:t>Ciascun bene è misurato ai suoi </a:t>
            </a:r>
            <a:r>
              <a:rPr lang="it-IT" sz="2800" b="1" i="1" dirty="0" smtClean="0"/>
              <a:t>prezzi di mercato.</a:t>
            </a:r>
          </a:p>
          <a:p>
            <a:r>
              <a:rPr lang="it-IT" sz="2800" dirty="0" smtClean="0"/>
              <a:t>Crescita = è cresciuto la quantità dei beni o è cresciuto il loro prezzo?</a:t>
            </a:r>
          </a:p>
          <a:p>
            <a:r>
              <a:rPr lang="it-IT" sz="2800" dirty="0" smtClean="0"/>
              <a:t>Indici dei prezzi = media ponderata dei prezzi di un anno rispetto alla media ponderata di un anno base</a:t>
            </a:r>
          </a:p>
          <a:p>
            <a:r>
              <a:rPr lang="it-IT" sz="2800" dirty="0" smtClean="0"/>
              <a:t>Attraverso l’indice dei prezzi si può </a:t>
            </a:r>
            <a:r>
              <a:rPr lang="it-IT" sz="2800" dirty="0" err="1" smtClean="0"/>
              <a:t>defalzionare</a:t>
            </a:r>
            <a:r>
              <a:rPr lang="it-IT" sz="2800" dirty="0" smtClean="0"/>
              <a:t> il PIL (considerare solo la crescita reale e non quella dei prezzi)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83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Simboli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dirty="0" smtClean="0"/>
              <a:t>PIL = </a:t>
            </a:r>
            <a:r>
              <a:rPr lang="it-IT" sz="2800" b="1" i="1" dirty="0" smtClean="0"/>
              <a:t>X = Output</a:t>
            </a:r>
          </a:p>
          <a:p>
            <a:r>
              <a:rPr lang="it-IT" sz="2800" b="1" i="1" dirty="0" smtClean="0"/>
              <a:t>X-D = Output – deterioramento = prodotto netto</a:t>
            </a:r>
          </a:p>
          <a:p>
            <a:r>
              <a:rPr lang="it-IT" sz="2800" b="1" dirty="0" smtClean="0"/>
              <a:t>In quanto segue astraiamo dal deprezzamento: </a:t>
            </a:r>
            <a:r>
              <a:rPr lang="it-IT" sz="2800" b="1" i="1" dirty="0" smtClean="0"/>
              <a:t>X=Y</a:t>
            </a:r>
            <a:r>
              <a:rPr lang="it-IT" sz="2800" b="1" dirty="0" smtClean="0"/>
              <a:t> </a:t>
            </a:r>
          </a:p>
          <a:p>
            <a:r>
              <a:rPr lang="it-IT" sz="2800" b="1" i="1" dirty="0" err="1" smtClean="0"/>
              <a:t>N=</a:t>
            </a:r>
            <a:r>
              <a:rPr lang="it-IT" sz="2800" b="1" i="1" dirty="0" smtClean="0"/>
              <a:t> numero dei lavoratori impiegati</a:t>
            </a:r>
          </a:p>
          <a:p>
            <a:r>
              <a:rPr lang="it-IT" sz="2800" b="1" i="1" dirty="0" err="1" smtClean="0"/>
              <a:t>K=</a:t>
            </a:r>
            <a:r>
              <a:rPr lang="it-IT" sz="2800" b="1" i="1" dirty="0" smtClean="0"/>
              <a:t> valore del capitale (calcolato ai prezzi di mercato dei beni capitale al momento della loro produzione) = Somma degli investimenti lordi passati meno il deprezzamento.</a:t>
            </a:r>
          </a:p>
          <a:p>
            <a:r>
              <a:rPr lang="it-IT" sz="2800" dirty="0" smtClean="0"/>
              <a:t>Nei modelli = ipotesi di un solo bene: un solo bene funge tanto da prodotto che da capitale (modello grano)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64727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_UNIMC_DipECONOMIA_DIRIT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6E692615186349ADC1572FF2D92EBC" ma:contentTypeVersion="13" ma:contentTypeDescription="Creare un nuovo documento." ma:contentTypeScope="" ma:versionID="a2fae167dc6776dc55a688a465445a1d">
  <xsd:schema xmlns:xsd="http://www.w3.org/2001/XMLSchema" xmlns:xs="http://www.w3.org/2001/XMLSchema" xmlns:p="http://schemas.microsoft.com/office/2006/metadata/properties" xmlns:ns3="01510a4c-67e1-410d-b310-984d6c9b1061" xmlns:ns4="83daf61e-777c-49d6-807d-ede0f7c0ba28" targetNamespace="http://schemas.microsoft.com/office/2006/metadata/properties" ma:root="true" ma:fieldsID="9919d90d80285b2a228ea8ed81560274" ns3:_="" ns4:_="">
    <xsd:import namespace="01510a4c-67e1-410d-b310-984d6c9b1061"/>
    <xsd:import namespace="83daf61e-777c-49d6-807d-ede0f7c0ba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10a4c-67e1-410d-b310-984d6c9b1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af61e-777c-49d6-807d-ede0f7c0ba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E7D30A-6B4C-46C6-919E-206D07627E22}">
  <ds:schemaRefs>
    <ds:schemaRef ds:uri="http://purl.org/dc/dcmitype/"/>
    <ds:schemaRef ds:uri="http://schemas.microsoft.com/office/infopath/2007/PartnerControls"/>
    <ds:schemaRef ds:uri="http://purl.org/dc/elements/1.1/"/>
    <ds:schemaRef ds:uri="01510a4c-67e1-410d-b310-984d6c9b1061"/>
    <ds:schemaRef ds:uri="http://schemas.microsoft.com/office/2006/documentManagement/types"/>
    <ds:schemaRef ds:uri="http://purl.org/dc/terms/"/>
    <ds:schemaRef ds:uri="83daf61e-777c-49d6-807d-ede0f7c0ba28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AEC3C0-A3DD-444F-B74F-6AD104D269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1C997E-38DD-4938-A5DB-4AA5BC9C0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510a4c-67e1-410d-b310-984d6c9b1061"/>
    <ds:schemaRef ds:uri="83daf61e-777c-49d6-807d-ede0f7c0b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Slide__UNIMC_DipECONOMIA_DIRITTO</Template>
  <TotalTime>256</TotalTime>
  <Words>1258</Words>
  <Application>Microsoft Office PowerPoint</Application>
  <PresentationFormat>Presentazione su schermo (4:3)</PresentationFormat>
  <Paragraphs>191</Paragraphs>
  <Slides>26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Arial Italic</vt:lpstr>
      <vt:lpstr>Calibri</vt:lpstr>
      <vt:lpstr>Cambria Math</vt:lpstr>
      <vt:lpstr>Symbol</vt:lpstr>
      <vt:lpstr>Times New Roman</vt:lpstr>
      <vt:lpstr>Slide__UNIMC_DipECONOMIA_DIRITTO</vt:lpstr>
      <vt:lpstr>Equazione</vt:lpstr>
      <vt:lpstr>Economia e Politica dello Sviluppo Internazionale – Modulo A</vt:lpstr>
      <vt:lpstr>Crescita</vt:lpstr>
      <vt:lpstr>Tassi di sviluppo 1</vt:lpstr>
      <vt:lpstr>Tassi di sviluppo 2</vt:lpstr>
      <vt:lpstr>Tassi di sviluppo 2</vt:lpstr>
      <vt:lpstr>Distribuzione del reddito</vt:lpstr>
      <vt:lpstr>La contabilità dello sviluppo</vt:lpstr>
      <vt:lpstr>La misura del PIL</vt:lpstr>
      <vt:lpstr>Simboli</vt:lpstr>
      <vt:lpstr>Ancora simboli</vt:lpstr>
      <vt:lpstr>Crescita</vt:lpstr>
      <vt:lpstr>Andamento di x e ρ</vt:lpstr>
      <vt:lpstr>k e x nei paesi più sviluppati</vt:lpstr>
      <vt:lpstr>L’accumulazione di capitale</vt:lpstr>
      <vt:lpstr>Il saggio di crescita</vt:lpstr>
      <vt:lpstr>La frontiera delle possibilità di produzione tra consumo e investimento</vt:lpstr>
      <vt:lpstr>La scheda consumo sociale -saggio di crescita</vt:lpstr>
      <vt:lpstr>Il grafico della scheda consumo sociale - crescita</vt:lpstr>
      <vt:lpstr>Distribuzione del reddito</vt:lpstr>
      <vt:lpstr>La scheda salario reale saggio di profitto</vt:lpstr>
      <vt:lpstr>Il grafico della scheda salario – saggio del profitto</vt:lpstr>
      <vt:lpstr>La scheda crescita-distribuzione</vt:lpstr>
      <vt:lpstr>Il grafico della scheda crescita - distribuzione</vt:lpstr>
      <vt:lpstr>Cambiamenti della tecnologia</vt:lpstr>
      <vt:lpstr>Cambiamenti capital saving</vt:lpstr>
      <vt:lpstr>Labour saving e capital using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Perri</dc:creator>
  <cp:lastModifiedBy>stefano.perri@unimc.it</cp:lastModifiedBy>
  <cp:revision>18</cp:revision>
  <cp:lastPrinted>2019-04-04T08:46:09Z</cp:lastPrinted>
  <dcterms:created xsi:type="dcterms:W3CDTF">2014-09-29T08:49:01Z</dcterms:created>
  <dcterms:modified xsi:type="dcterms:W3CDTF">2022-10-28T08:15:00Z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0x010100616E692615186349ADC1572FF2D92EBC</vt:lpwstr>
  </property>
</Properties>
</file>