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handoutMasterIdLst>
    <p:handoutMasterId r:id="rId20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5" r:id="rId12"/>
    <p:sldId id="263" r:id="rId13"/>
    <p:sldId id="264" r:id="rId14"/>
    <p:sldId id="266" r:id="rId15"/>
    <p:sldId id="268" r:id="rId16"/>
    <p:sldId id="269" r:id="rId17"/>
    <p:sldId id="270" r:id="rId18"/>
    <p:sldId id="271" r:id="rId19"/>
  </p:sldIdLst>
  <p:sldSz cx="9144000" cy="6858000" type="screen4x3"/>
  <p:notesSz cx="9872663" cy="679767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fano" initials="S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B79281-62E4-46E2-B680-EDB9FB6F2651}" v="2" dt="2021-06-24T14:40:54.4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.broglia@studenti.unimc.it" userId="S::r.broglia@studenti.unimc.it::088de2fa-f458-4c1f-8b0c-20478a41ab36" providerId="AD" clId="Web-{7BB79281-62E4-46E2-B680-EDB9FB6F2651}"/>
    <pc:docChg chg="modSld">
      <pc:chgData name="r.broglia@studenti.unimc.it" userId="S::r.broglia@studenti.unimc.it::088de2fa-f458-4c1f-8b0c-20478a41ab36" providerId="AD" clId="Web-{7BB79281-62E4-46E2-B680-EDB9FB6F2651}" dt="2021-06-24T14:40:54.409" v="1" actId="1076"/>
      <pc:docMkLst>
        <pc:docMk/>
      </pc:docMkLst>
      <pc:sldChg chg="modSp">
        <pc:chgData name="r.broglia@studenti.unimc.it" userId="S::r.broglia@studenti.unimc.it::088de2fa-f458-4c1f-8b0c-20478a41ab36" providerId="AD" clId="Web-{7BB79281-62E4-46E2-B680-EDB9FB6F2651}" dt="2021-06-24T14:40:54.409" v="1" actId="1076"/>
        <pc:sldMkLst>
          <pc:docMk/>
          <pc:sldMk cId="3132886128" sldId="260"/>
        </pc:sldMkLst>
        <pc:spChg chg="mod">
          <ac:chgData name="r.broglia@studenti.unimc.it" userId="S::r.broglia@studenti.unimc.it::088de2fa-f458-4c1f-8b0c-20478a41ab36" providerId="AD" clId="Web-{7BB79281-62E4-46E2-B680-EDB9FB6F2651}" dt="2021-06-24T14:40:54.409" v="1" actId="1076"/>
          <ac:spMkLst>
            <pc:docMk/>
            <pc:sldMk cId="3132886128" sldId="260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5592796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2E1117-857C-4F92-9470-917763FCC92B}" type="datetimeFigureOut">
              <a:rPr lang="it-IT" smtClean="0"/>
              <a:t>12/10/2023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6456218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5592796" y="6456218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DF57AA-7C22-4167-86C6-706CC915BD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53467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31428-EB51-417A-99CA-67BA8C4B17A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12/10/2023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56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6F606D3-C7A2-49B1-890A-128B072C4597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12/10/2023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5621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A68F3B9-055F-4E68-BC0A-7F243BCB7E6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12/10/2023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67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FB850918-A31C-4B12-A649-ED0420E3A4F5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12/10/2023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4345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D4DB7-4FD8-453F-967E-DB337F3E474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12/10/2023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280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F550E92A-32F8-4F09-9A23-8BD692ED097E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12/10/2023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49006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40E697A8-53E5-490F-B0F5-0DDEDDB517B1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12/10/2023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6819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7267EC8-C3E5-44DA-AFFE-D68E11C0F07F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12/10/2023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2418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DF957A9-9A3B-40A0-AD0A-4092EEB96F10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12/10/2023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172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3009DBDC-531C-4277-B1D7-DCF7247132F8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12/10/2023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1379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4A84E86D-E734-4D36-B6E2-93FC6DE6D425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12/10/2023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1822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061F581-95E5-4F43-94F3-85DC2C61B06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200"/>
              <a:t>12/10/2023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pPr defTabSz="457200"/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200"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840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 moderni modelli della crescita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Da </a:t>
            </a:r>
            <a:r>
              <a:rPr lang="it-IT" dirty="0" err="1"/>
              <a:t>Harrod</a:t>
            </a:r>
            <a:r>
              <a:rPr lang="it-IT" dirty="0"/>
              <a:t> e Domar, a </a:t>
            </a:r>
            <a:r>
              <a:rPr lang="it-IT" dirty="0" err="1"/>
              <a:t>Solow</a:t>
            </a:r>
            <a:r>
              <a:rPr lang="it-IT" dirty="0"/>
              <a:t> ai modelli post-keynesiani e neo-</a:t>
            </a:r>
            <a:r>
              <a:rPr lang="it-IT" dirty="0" err="1"/>
              <a:t>kaleckiani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5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Lo squilibrio si aggrava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I capitalisti hanno investito «troppo» e si trovano con «troppo poco» capitale. Sono indotti a aumentare ancora gli investimenti</a:t>
            </a:r>
          </a:p>
          <a:p>
            <a:r>
              <a:rPr lang="it-IT" dirty="0"/>
              <a:t>Gli investimenti </a:t>
            </a:r>
            <a:r>
              <a:rPr lang="it-IT" dirty="0" err="1"/>
              <a:t>attuali</a:t>
            </a:r>
            <a:r>
              <a:rPr lang="it-IT" dirty="0" err="1">
                <a:sym typeface="Symbol" panose="05050102010706020507" pitchFamily="18" charset="2"/>
              </a:rPr>
              <a:t>Domanda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aggregatacapitale</a:t>
            </a:r>
            <a:r>
              <a:rPr lang="it-IT" dirty="0">
                <a:sym typeface="Symbol" panose="05050102010706020507" pitchFamily="18" charset="2"/>
              </a:rPr>
              <a:t> desiderato (moltiplicatore)</a:t>
            </a:r>
          </a:p>
          <a:p>
            <a:r>
              <a:rPr lang="it-IT" dirty="0">
                <a:sym typeface="Symbol" panose="05050102010706020507" pitchFamily="18" charset="2"/>
              </a:rPr>
              <a:t>Investimenti </a:t>
            </a:r>
            <a:r>
              <a:rPr lang="it-IT" dirty="0" err="1">
                <a:sym typeface="Symbol" panose="05050102010706020507" pitchFamily="18" charset="2"/>
              </a:rPr>
              <a:t>passaticapitale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attualecapacità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produttivaproduzione</a:t>
            </a:r>
            <a:r>
              <a:rPr lang="it-IT" dirty="0">
                <a:sym typeface="Symbol" panose="05050102010706020507" pitchFamily="18" charset="2"/>
              </a:rPr>
              <a:t> attuale.</a:t>
            </a:r>
            <a:endParaRPr lang="it-IT" dirty="0"/>
          </a:p>
          <a:p>
            <a:r>
              <a:rPr lang="it-IT" dirty="0"/>
              <a:t>Terzo periodo:</a:t>
            </a:r>
          </a:p>
          <a:p>
            <a:r>
              <a:rPr lang="it-IT" dirty="0"/>
              <a:t>Gli imprenditori: eccesso di domanda: investono di più </a:t>
            </a:r>
            <a:r>
              <a:rPr lang="it-IT" dirty="0">
                <a:sym typeface="Symbol" panose="05050102010706020507" pitchFamily="18" charset="2"/>
              </a:rPr>
              <a:t></a:t>
            </a:r>
            <a:r>
              <a:rPr lang="en-US" sz="2800" i="1" dirty="0"/>
              <a:t>I</a:t>
            </a:r>
            <a:r>
              <a:rPr lang="en-US" sz="2800" i="1" baseline="-25000" dirty="0"/>
              <a:t>t</a:t>
            </a:r>
            <a:r>
              <a:rPr lang="en-US" sz="2800" i="1" dirty="0"/>
              <a:t> = I</a:t>
            </a:r>
            <a:r>
              <a:rPr lang="en-US" sz="2800" i="1" baseline="-25000" dirty="0"/>
              <a:t>t</a:t>
            </a:r>
            <a:r>
              <a:rPr lang="en-US" sz="2800" baseline="-25000" dirty="0"/>
              <a:t>-1</a:t>
            </a:r>
            <a:r>
              <a:rPr lang="en-US" dirty="0"/>
              <a:t>(1+</a:t>
            </a:r>
            <a:r>
              <a:rPr lang="en-US" i="1" dirty="0"/>
              <a:t>g</a:t>
            </a:r>
            <a:r>
              <a:rPr lang="en-US" i="1" baseline="30000" dirty="0"/>
              <a:t>e</a:t>
            </a:r>
            <a:r>
              <a:rPr lang="en-US" i="1" baseline="-25000" dirty="0"/>
              <a:t>t</a:t>
            </a:r>
            <a:r>
              <a:rPr lang="en-US" dirty="0"/>
              <a:t>)+ </a:t>
            </a:r>
            <a:r>
              <a:rPr lang="en-US" dirty="0">
                <a:sym typeface="Symbol"/>
              </a:rPr>
              <a:t></a:t>
            </a:r>
            <a:r>
              <a:rPr lang="en-US" dirty="0"/>
              <a:t>(</a:t>
            </a:r>
            <a:r>
              <a:rPr lang="en-US" i="1" dirty="0"/>
              <a:t>K</a:t>
            </a:r>
            <a:r>
              <a:rPr lang="en-US" i="1" baseline="30000" dirty="0"/>
              <a:t>e</a:t>
            </a:r>
            <a:r>
              <a:rPr lang="en-US" i="1" baseline="-25000" dirty="0"/>
              <a:t>t</a:t>
            </a:r>
            <a:r>
              <a:rPr lang="en-US" baseline="-25000" dirty="0"/>
              <a:t>-1</a:t>
            </a:r>
            <a:r>
              <a:rPr lang="en-US" dirty="0"/>
              <a:t>-</a:t>
            </a:r>
            <a:r>
              <a:rPr lang="en-US" i="1" dirty="0"/>
              <a:t>K</a:t>
            </a:r>
            <a:r>
              <a:rPr lang="en-US" i="1" baseline="-25000" dirty="0"/>
              <a:t>t-</a:t>
            </a:r>
            <a:r>
              <a:rPr lang="en-US" baseline="-25000" dirty="0"/>
              <a:t>1</a:t>
            </a:r>
            <a:r>
              <a:rPr lang="en-US" dirty="0"/>
              <a:t>)</a:t>
            </a:r>
            <a:r>
              <a:rPr lang="en-US" dirty="0">
                <a:sym typeface="Symbol" panose="05050102010706020507" pitchFamily="18" charset="2"/>
              </a:rPr>
              <a:t></a:t>
            </a:r>
            <a:r>
              <a:rPr lang="en-US" dirty="0" err="1">
                <a:sym typeface="Symbol" panose="05050102010706020507" pitchFamily="18" charset="2"/>
              </a:rPr>
              <a:t>crescita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err="1">
                <a:sym typeface="Symbol" panose="05050102010706020507" pitchFamily="18" charset="2"/>
              </a:rPr>
              <a:t>prevista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err="1">
                <a:sym typeface="Symbol" panose="05050102010706020507" pitchFamily="18" charset="2"/>
              </a:rPr>
              <a:t>più</a:t>
            </a:r>
            <a:r>
              <a:rPr lang="en-US" dirty="0">
                <a:sym typeface="Symbol" panose="05050102010706020507" pitchFamily="18" charset="2"/>
              </a:rPr>
              <a:t> gap </a:t>
            </a:r>
            <a:r>
              <a:rPr lang="en-US" dirty="0" err="1">
                <a:sym typeface="Symbol" panose="05050102010706020507" pitchFamily="18" charset="2"/>
              </a:rPr>
              <a:t>tra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err="1">
                <a:sym typeface="Symbol" panose="05050102010706020507" pitchFamily="18" charset="2"/>
              </a:rPr>
              <a:t>capitale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err="1">
                <a:sym typeface="Symbol" panose="05050102010706020507" pitchFamily="18" charset="2"/>
              </a:rPr>
              <a:t>desiderato</a:t>
            </a:r>
            <a:r>
              <a:rPr lang="en-US" dirty="0">
                <a:sym typeface="Symbol" panose="05050102010706020507" pitchFamily="18" charset="2"/>
              </a:rPr>
              <a:t> e </a:t>
            </a:r>
            <a:r>
              <a:rPr lang="en-US" dirty="0" err="1">
                <a:sym typeface="Symbol" panose="05050102010706020507" pitchFamily="18" charset="2"/>
              </a:rPr>
              <a:t>capitale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err="1">
                <a:sym typeface="Symbol" panose="05050102010706020507" pitchFamily="18" charset="2"/>
              </a:rPr>
              <a:t>attuale</a:t>
            </a:r>
            <a:r>
              <a:rPr lang="en-US" dirty="0">
                <a:sym typeface="Symbol" panose="05050102010706020507" pitchFamily="18" charset="2"/>
              </a:rPr>
              <a:t>.</a:t>
            </a:r>
          </a:p>
          <a:p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Cresce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il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divario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tra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domanda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e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offerta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aggregate.</a:t>
            </a:r>
          </a:p>
          <a:p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Crescono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le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aspettative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di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crescita</a:t>
            </a:r>
            <a:endParaRPr lang="en-US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Symbol" panose="05050102010706020507" pitchFamily="18" charset="2"/>
            </a:endParaRP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85280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La depressione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221088"/>
            <a:ext cx="8229600" cy="2016224"/>
          </a:xfrm>
        </p:spPr>
        <p:txBody>
          <a:bodyPr>
            <a:normAutofit fontScale="62500" lnSpcReduction="20000"/>
          </a:bodyPr>
          <a:lstStyle/>
          <a:p>
            <a:r>
              <a:rPr lang="it-IT" dirty="0">
                <a:sym typeface="Symbol"/>
              </a:rPr>
              <a:t>Nella prima riga: equilibrio come nelle situazioni precedenti</a:t>
            </a:r>
          </a:p>
          <a:p>
            <a:r>
              <a:rPr lang="it-IT" dirty="0">
                <a:sym typeface="Symbol"/>
              </a:rPr>
              <a:t>Nella seconda riga: i capitalisti si aspettano una crescita futura più bassa (4%) </a:t>
            </a:r>
            <a:r>
              <a:rPr lang="it-IT" i="1" dirty="0" err="1">
                <a:sym typeface="Symbol"/>
              </a:rPr>
              <a:t>g</a:t>
            </a:r>
            <a:r>
              <a:rPr lang="it-IT" i="1" baseline="30000" dirty="0" err="1">
                <a:sym typeface="Symbol"/>
              </a:rPr>
              <a:t>e</a:t>
            </a:r>
            <a:r>
              <a:rPr lang="it-IT" i="1" baseline="-25000" dirty="0" err="1">
                <a:sym typeface="Symbol"/>
              </a:rPr>
              <a:t>t</a:t>
            </a:r>
            <a:r>
              <a:rPr lang="it-IT" i="1" dirty="0">
                <a:sym typeface="Symbol"/>
              </a:rPr>
              <a:t>&lt;</a:t>
            </a:r>
            <a:r>
              <a:rPr lang="it-IT" i="1" dirty="0" err="1">
                <a:sym typeface="Symbol"/>
              </a:rPr>
              <a:t>g</a:t>
            </a:r>
            <a:r>
              <a:rPr lang="it-IT" i="1" baseline="-25000" dirty="0" err="1">
                <a:sym typeface="Symbol"/>
              </a:rPr>
              <a:t>w</a:t>
            </a:r>
            <a:endParaRPr lang="it-IT" dirty="0">
              <a:sym typeface="Symbol"/>
            </a:endParaRPr>
          </a:p>
          <a:p>
            <a:r>
              <a:rPr lang="it-IT" dirty="0">
                <a:sym typeface="Symbol"/>
              </a:rPr>
              <a:t>Gli investimenti non crescono abbastanza  e così la domanda aggregata, ma il capitale è quello deciso nel passato ed è maggiore del capitale desiderato.</a:t>
            </a:r>
          </a:p>
          <a:p>
            <a:r>
              <a:rPr lang="it-IT" dirty="0">
                <a:sym typeface="Symbol"/>
              </a:rPr>
              <a:t>Il reddito normale è maggiore della domanda aggregata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11</a:t>
            </a:fld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ella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42697621"/>
                  </p:ext>
                </p:extLst>
              </p:nvPr>
            </p:nvGraphicFramePr>
            <p:xfrm>
              <a:off x="683568" y="1556792"/>
              <a:ext cx="8098055" cy="2434178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668301">
                      <a:extLst>
                        <a:ext uri="{9D8B030D-6E8A-4147-A177-3AD203B41FA5}">
                          <a16:colId xmlns:a16="http://schemas.microsoft.com/office/drawing/2014/main" val="3265336311"/>
                        </a:ext>
                      </a:extLst>
                    </a:gridCol>
                    <a:gridCol w="1201430">
                      <a:extLst>
                        <a:ext uri="{9D8B030D-6E8A-4147-A177-3AD203B41FA5}">
                          <a16:colId xmlns:a16="http://schemas.microsoft.com/office/drawing/2014/main" val="2015728802"/>
                        </a:ext>
                      </a:extLst>
                    </a:gridCol>
                    <a:gridCol w="1045454">
                      <a:extLst>
                        <a:ext uri="{9D8B030D-6E8A-4147-A177-3AD203B41FA5}">
                          <a16:colId xmlns:a16="http://schemas.microsoft.com/office/drawing/2014/main" val="1528158631"/>
                        </a:ext>
                      </a:extLst>
                    </a:gridCol>
                    <a:gridCol w="1493355">
                      <a:extLst>
                        <a:ext uri="{9D8B030D-6E8A-4147-A177-3AD203B41FA5}">
                          <a16:colId xmlns:a16="http://schemas.microsoft.com/office/drawing/2014/main" val="2353978452"/>
                        </a:ext>
                      </a:extLst>
                    </a:gridCol>
                    <a:gridCol w="1644061">
                      <a:extLst>
                        <a:ext uri="{9D8B030D-6E8A-4147-A177-3AD203B41FA5}">
                          <a16:colId xmlns:a16="http://schemas.microsoft.com/office/drawing/2014/main" val="1708966175"/>
                        </a:ext>
                      </a:extLst>
                    </a:gridCol>
                    <a:gridCol w="1045454">
                      <a:extLst>
                        <a:ext uri="{9D8B030D-6E8A-4147-A177-3AD203B41FA5}">
                          <a16:colId xmlns:a16="http://schemas.microsoft.com/office/drawing/2014/main" val="968877013"/>
                        </a:ext>
                      </a:extLst>
                    </a:gridCol>
                  </a:tblGrid>
                  <a:tr h="1298834"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I</a:t>
                          </a:r>
                          <a:r>
                            <a:rPr lang="en-US" sz="1800" baseline="-25000" dirty="0">
                              <a:effectLst/>
                            </a:rPr>
                            <a:t>t</a:t>
                          </a:r>
                          <a:r>
                            <a:rPr lang="en-US" sz="1800" dirty="0">
                              <a:effectLst/>
                            </a:rPr>
                            <a:t> = I</a:t>
                          </a:r>
                          <a:r>
                            <a:rPr lang="en-US" sz="1800" baseline="-25000" dirty="0">
                              <a:effectLst/>
                            </a:rPr>
                            <a:t>t-1</a:t>
                          </a:r>
                          <a:r>
                            <a:rPr lang="en-US" sz="2000" dirty="0">
                              <a:effectLst/>
                            </a:rPr>
                            <a:t>(1+g</a:t>
                          </a:r>
                          <a:r>
                            <a:rPr lang="en-US" sz="2000" baseline="30000" dirty="0">
                              <a:effectLst/>
                            </a:rPr>
                            <a:t>e</a:t>
                          </a:r>
                          <a:r>
                            <a:rPr lang="en-US" sz="2000" baseline="-25000" dirty="0">
                              <a:effectLst/>
                            </a:rPr>
                            <a:t>t</a:t>
                          </a:r>
                          <a:r>
                            <a:rPr lang="en-US" sz="2000" dirty="0">
                              <a:effectLst/>
                            </a:rPr>
                            <a:t>)+ </a:t>
                          </a:r>
                          <a:r>
                            <a:rPr lang="en-US" sz="2000" dirty="0">
                              <a:effectLst/>
                              <a:sym typeface="Symbol" panose="05050102010706020507" pitchFamily="18" charset="2"/>
                            </a:rPr>
                            <a:t></a:t>
                          </a:r>
                          <a:r>
                            <a:rPr lang="en-US" sz="2000" dirty="0">
                              <a:effectLst/>
                            </a:rPr>
                            <a:t>(K</a:t>
                          </a:r>
                          <a:r>
                            <a:rPr lang="en-US" sz="2000" baseline="30000" dirty="0">
                              <a:effectLst/>
                            </a:rPr>
                            <a:t>e</a:t>
                          </a:r>
                          <a:r>
                            <a:rPr lang="en-US" sz="2000" baseline="-25000" dirty="0">
                              <a:effectLst/>
                            </a:rPr>
                            <a:t>t-1</a:t>
                          </a:r>
                          <a:r>
                            <a:rPr lang="en-US" sz="2000" dirty="0">
                              <a:effectLst/>
                            </a:rPr>
                            <a:t>-K</a:t>
                          </a:r>
                          <a:r>
                            <a:rPr lang="en-US" sz="2000" baseline="-25000" dirty="0">
                              <a:effectLst/>
                            </a:rPr>
                            <a:t>t-1</a:t>
                          </a:r>
                          <a:r>
                            <a:rPr lang="en-US" sz="2000" dirty="0">
                              <a:effectLst/>
                            </a:rPr>
                            <a:t>)</a:t>
                          </a:r>
                          <a:endParaRPr lang="it-IT" sz="20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K</a:t>
                          </a:r>
                          <a:r>
                            <a:rPr lang="it-IT" sz="1800" baseline="-25000">
                              <a:effectLst/>
                            </a:rPr>
                            <a:t>t</a:t>
                          </a:r>
                          <a:r>
                            <a:rPr lang="it-IT" sz="2000">
                              <a:effectLst/>
                            </a:rPr>
                            <a:t>=K</a:t>
                          </a:r>
                          <a:r>
                            <a:rPr lang="it-IT" sz="2000" baseline="-25000">
                              <a:effectLst/>
                            </a:rPr>
                            <a:t>t-1</a:t>
                          </a:r>
                          <a:r>
                            <a:rPr lang="it-IT" sz="2000">
                              <a:effectLst/>
                            </a:rPr>
                            <a:t>+I</a:t>
                          </a:r>
                          <a:r>
                            <a:rPr lang="it-IT" sz="2000" baseline="-25000">
                              <a:effectLst/>
                            </a:rPr>
                            <a:t>t-1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AD</a:t>
                          </a:r>
                          <a:r>
                            <a:rPr lang="it-IT" sz="1800" baseline="-25000">
                              <a:effectLst/>
                            </a:rPr>
                            <a:t>t </a:t>
                          </a:r>
                          <a:r>
                            <a:rPr lang="it-IT" sz="1800">
                              <a:effectLst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it-IT" sz="1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sz="18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it-IT" sz="1800">
                                      <a:effectLst/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den>
                              </m:f>
                            </m:oMath>
                          </a14:m>
                          <a:r>
                            <a:rPr lang="it-IT" sz="2000">
                              <a:effectLst/>
                            </a:rPr>
                            <a:t>I</a:t>
                          </a:r>
                          <a:r>
                            <a:rPr lang="it-IT" sz="2000" baseline="-25000">
                              <a:effectLst/>
                            </a:rPr>
                            <a:t>t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 dirty="0" err="1">
                              <a:effectLst/>
                            </a:rPr>
                            <a:t>Y</a:t>
                          </a:r>
                          <a:r>
                            <a:rPr lang="it-IT" sz="1800" baseline="-25000" dirty="0" err="1">
                              <a:effectLst/>
                            </a:rPr>
                            <a:t>nt</a:t>
                          </a:r>
                          <a:r>
                            <a:rPr lang="it-IT" sz="2000" dirty="0">
                              <a:effectLst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it-IT" sz="20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sz="20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it-IT" sz="20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20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it-IT" sz="20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den>
                              </m:f>
                            </m:oMath>
                          </a14:m>
                          <a:r>
                            <a:rPr lang="it-IT" sz="2000" dirty="0" err="1">
                              <a:effectLst/>
                            </a:rPr>
                            <a:t>K</a:t>
                          </a:r>
                          <a:r>
                            <a:rPr lang="it-IT" sz="2000" baseline="-25000" dirty="0" err="1">
                              <a:effectLst/>
                            </a:rPr>
                            <a:t>t</a:t>
                          </a:r>
                          <a:endParaRPr lang="it-IT" sz="20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K</a:t>
                          </a:r>
                          <a:r>
                            <a:rPr lang="it-IT" sz="1800" baseline="30000">
                              <a:effectLst/>
                            </a:rPr>
                            <a:t>e</a:t>
                          </a:r>
                          <a:r>
                            <a:rPr lang="it-IT" sz="1800" baseline="-25000">
                              <a:effectLst/>
                            </a:rPr>
                            <a:t>t</a:t>
                          </a:r>
                          <a:r>
                            <a:rPr lang="it-IT" sz="1800">
                              <a:effectLst/>
                            </a:rPr>
                            <a:t> =v</a:t>
                          </a:r>
                          <a:r>
                            <a:rPr lang="it-IT" sz="1800" baseline="-25000">
                              <a:effectLst/>
                            </a:rPr>
                            <a:t>n</a:t>
                          </a:r>
                          <a:r>
                            <a:rPr lang="it-IT" sz="1800">
                              <a:effectLst/>
                            </a:rPr>
                            <a:t>AD</a:t>
                          </a:r>
                          <a:r>
                            <a:rPr lang="it-IT" sz="1800" baseline="-25000">
                              <a:effectLst/>
                            </a:rPr>
                            <a:t>t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g</a:t>
                          </a:r>
                          <a:r>
                            <a:rPr lang="it-IT" sz="1800" baseline="30000">
                              <a:effectLst/>
                            </a:rPr>
                            <a:t>e</a:t>
                          </a:r>
                          <a:r>
                            <a:rPr lang="it-IT" sz="1800" baseline="-25000">
                              <a:effectLst/>
                            </a:rPr>
                            <a:t>t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3189220315"/>
                      </a:ext>
                    </a:extLst>
                  </a:tr>
                  <a:tr h="378448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200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4000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1000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1000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4000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0,05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2570703041"/>
                      </a:ext>
                    </a:extLst>
                  </a:tr>
                  <a:tr h="378448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208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4200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1040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1050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4160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0,04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64979249"/>
                      </a:ext>
                    </a:extLst>
                  </a:tr>
                  <a:tr h="378448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196,32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4408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981,6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1102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3926,4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 dirty="0">
                              <a:effectLst/>
                            </a:rPr>
                            <a:t>-0,06</a:t>
                          </a:r>
                          <a:endParaRPr lang="it-IT" sz="20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312874934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ella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42697621"/>
                  </p:ext>
                </p:extLst>
              </p:nvPr>
            </p:nvGraphicFramePr>
            <p:xfrm>
              <a:off x="683568" y="1556792"/>
              <a:ext cx="8098055" cy="2533274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668301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265336311"/>
                        </a:ext>
                      </a:extLst>
                    </a:gridCol>
                    <a:gridCol w="1201430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15728802"/>
                        </a:ext>
                      </a:extLst>
                    </a:gridCol>
                    <a:gridCol w="1045454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1528158631"/>
                        </a:ext>
                      </a:extLst>
                    </a:gridCol>
                    <a:gridCol w="1493355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353978452"/>
                        </a:ext>
                      </a:extLst>
                    </a:gridCol>
                    <a:gridCol w="1644061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1708966175"/>
                        </a:ext>
                      </a:extLst>
                    </a:gridCol>
                    <a:gridCol w="1045454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968877013"/>
                        </a:ext>
                      </a:extLst>
                    </a:gridCol>
                  </a:tblGrid>
                  <a:tr h="1298834"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I</a:t>
                          </a:r>
                          <a:r>
                            <a:rPr lang="en-US" sz="1800" baseline="-25000" dirty="0">
                              <a:effectLst/>
                            </a:rPr>
                            <a:t>t</a:t>
                          </a:r>
                          <a:r>
                            <a:rPr lang="en-US" sz="1800" dirty="0">
                              <a:effectLst/>
                            </a:rPr>
                            <a:t> = I</a:t>
                          </a:r>
                          <a:r>
                            <a:rPr lang="en-US" sz="1800" baseline="-25000" dirty="0">
                              <a:effectLst/>
                            </a:rPr>
                            <a:t>t-1</a:t>
                          </a:r>
                          <a:r>
                            <a:rPr lang="en-US" sz="2000" dirty="0">
                              <a:effectLst/>
                            </a:rPr>
                            <a:t>(1+g</a:t>
                          </a:r>
                          <a:r>
                            <a:rPr lang="en-US" sz="2000" baseline="30000" dirty="0">
                              <a:effectLst/>
                            </a:rPr>
                            <a:t>e</a:t>
                          </a:r>
                          <a:r>
                            <a:rPr lang="en-US" sz="2000" baseline="-25000" dirty="0">
                              <a:effectLst/>
                            </a:rPr>
                            <a:t>t</a:t>
                          </a:r>
                          <a:r>
                            <a:rPr lang="en-US" sz="2000" dirty="0">
                              <a:effectLst/>
                            </a:rPr>
                            <a:t>)+ </a:t>
                          </a:r>
                          <a:r>
                            <a:rPr lang="en-US" sz="2000" dirty="0">
                              <a:effectLst/>
                              <a:sym typeface="Symbol" panose="05050102010706020507" pitchFamily="18" charset="2"/>
                            </a:rPr>
                            <a:t></a:t>
                          </a:r>
                          <a:r>
                            <a:rPr lang="en-US" sz="2000" dirty="0">
                              <a:effectLst/>
                            </a:rPr>
                            <a:t>(K</a:t>
                          </a:r>
                          <a:r>
                            <a:rPr lang="en-US" sz="2000" baseline="30000" dirty="0">
                              <a:effectLst/>
                            </a:rPr>
                            <a:t>e</a:t>
                          </a:r>
                          <a:r>
                            <a:rPr lang="en-US" sz="2000" baseline="-25000" dirty="0">
                              <a:effectLst/>
                            </a:rPr>
                            <a:t>t-1</a:t>
                          </a:r>
                          <a:r>
                            <a:rPr lang="en-US" sz="2000" dirty="0">
                              <a:effectLst/>
                            </a:rPr>
                            <a:t>-K</a:t>
                          </a:r>
                          <a:r>
                            <a:rPr lang="en-US" sz="2000" baseline="-25000" dirty="0">
                              <a:effectLst/>
                            </a:rPr>
                            <a:t>t-1</a:t>
                          </a:r>
                          <a:r>
                            <a:rPr lang="en-US" sz="2000" dirty="0">
                              <a:effectLst/>
                            </a:rPr>
                            <a:t>)</a:t>
                          </a:r>
                          <a:endParaRPr lang="it-IT" sz="20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K</a:t>
                          </a:r>
                          <a:r>
                            <a:rPr lang="it-IT" sz="1800" baseline="-25000">
                              <a:effectLst/>
                            </a:rPr>
                            <a:t>t</a:t>
                          </a:r>
                          <a:r>
                            <a:rPr lang="it-IT" sz="2000">
                              <a:effectLst/>
                            </a:rPr>
                            <a:t>=K</a:t>
                          </a:r>
                          <a:r>
                            <a:rPr lang="it-IT" sz="2000" baseline="-25000">
                              <a:effectLst/>
                            </a:rPr>
                            <a:t>t-1</a:t>
                          </a:r>
                          <a:r>
                            <a:rPr lang="it-IT" sz="2000">
                              <a:effectLst/>
                            </a:rPr>
                            <a:t>+I</a:t>
                          </a:r>
                          <a:r>
                            <a:rPr lang="it-IT" sz="2000" baseline="-25000">
                              <a:effectLst/>
                            </a:rPr>
                            <a:t>t-1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44450" marR="44450" marT="0" marB="0" anchor="b">
                        <a:blipFill rotWithShape="1">
                          <a:blip r:embed="rId2"/>
                          <a:stretch>
                            <a:fillRect l="-273837" r="-398837" b="-103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44450" marR="44450" marT="0" marB="0" anchor="b">
                        <a:blipFill rotWithShape="1">
                          <a:blip r:embed="rId2"/>
                          <a:stretch>
                            <a:fillRect l="-262449" r="-180000" b="-103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K</a:t>
                          </a:r>
                          <a:r>
                            <a:rPr lang="it-IT" sz="1800" baseline="30000">
                              <a:effectLst/>
                            </a:rPr>
                            <a:t>e</a:t>
                          </a:r>
                          <a:r>
                            <a:rPr lang="it-IT" sz="1800" baseline="-25000">
                              <a:effectLst/>
                            </a:rPr>
                            <a:t>t</a:t>
                          </a:r>
                          <a:r>
                            <a:rPr lang="it-IT" sz="1800">
                              <a:effectLst/>
                            </a:rPr>
                            <a:t> =v</a:t>
                          </a:r>
                          <a:r>
                            <a:rPr lang="it-IT" sz="1800" baseline="-25000">
                              <a:effectLst/>
                            </a:rPr>
                            <a:t>n</a:t>
                          </a:r>
                          <a:r>
                            <a:rPr lang="it-IT" sz="1800">
                              <a:effectLst/>
                            </a:rPr>
                            <a:t>AD</a:t>
                          </a:r>
                          <a:r>
                            <a:rPr lang="it-IT" sz="1800" baseline="-25000">
                              <a:effectLst/>
                            </a:rPr>
                            <a:t>t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g</a:t>
                          </a:r>
                          <a:r>
                            <a:rPr lang="it-IT" sz="1800" baseline="30000">
                              <a:effectLst/>
                            </a:rPr>
                            <a:t>e</a:t>
                          </a:r>
                          <a:r>
                            <a:rPr lang="it-IT" sz="1800" baseline="-25000">
                              <a:effectLst/>
                            </a:rPr>
                            <a:t>t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189220315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200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4000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1000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1000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4000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0,05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2570703041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208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4200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1040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1050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4160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0,04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64979249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196,32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4408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981,6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1102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3926,4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 dirty="0">
                              <a:effectLst/>
                            </a:rPr>
                            <a:t>-0,06</a:t>
                          </a:r>
                          <a:endParaRPr lang="it-IT" sz="20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12874934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464440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Lo squilibrio si aggrava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I capitalisti hanno investito «troppo poco» e si trovano con «troppo» capitale. Sono indotti a diminuire ancora gli investimenti</a:t>
            </a:r>
          </a:p>
          <a:p>
            <a:r>
              <a:rPr lang="it-IT" dirty="0"/>
              <a:t>Gli investimenti </a:t>
            </a:r>
            <a:r>
              <a:rPr lang="it-IT" dirty="0" err="1"/>
              <a:t>attuali</a:t>
            </a:r>
            <a:r>
              <a:rPr lang="it-IT" dirty="0" err="1">
                <a:sym typeface="Symbol" panose="05050102010706020507" pitchFamily="18" charset="2"/>
              </a:rPr>
              <a:t>Domanda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aggregatacapitale</a:t>
            </a:r>
            <a:r>
              <a:rPr lang="it-IT" dirty="0">
                <a:sym typeface="Symbol" panose="05050102010706020507" pitchFamily="18" charset="2"/>
              </a:rPr>
              <a:t> desiderato (moltiplicatore)</a:t>
            </a:r>
          </a:p>
          <a:p>
            <a:r>
              <a:rPr lang="it-IT" dirty="0">
                <a:sym typeface="Symbol" panose="05050102010706020507" pitchFamily="18" charset="2"/>
              </a:rPr>
              <a:t>Investimenti </a:t>
            </a:r>
            <a:r>
              <a:rPr lang="it-IT" dirty="0" err="1">
                <a:sym typeface="Symbol" panose="05050102010706020507" pitchFamily="18" charset="2"/>
              </a:rPr>
              <a:t>passaticapitale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attualecapacità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produttivaproduzione</a:t>
            </a:r>
            <a:r>
              <a:rPr lang="it-IT" dirty="0">
                <a:sym typeface="Symbol" panose="05050102010706020507" pitchFamily="18" charset="2"/>
              </a:rPr>
              <a:t> attuale.</a:t>
            </a:r>
            <a:endParaRPr lang="it-IT" dirty="0"/>
          </a:p>
          <a:p>
            <a:r>
              <a:rPr lang="it-IT" dirty="0"/>
              <a:t>Terzo periodo:</a:t>
            </a:r>
          </a:p>
          <a:p>
            <a:r>
              <a:rPr lang="it-IT" dirty="0"/>
              <a:t>Gli imprenditori: eccesso di offerta: investono di meno </a:t>
            </a:r>
            <a:r>
              <a:rPr lang="it-IT" dirty="0">
                <a:sym typeface="Symbol" panose="05050102010706020507" pitchFamily="18" charset="2"/>
              </a:rPr>
              <a:t></a:t>
            </a:r>
            <a:r>
              <a:rPr lang="en-US" sz="2800" i="1" dirty="0"/>
              <a:t>I</a:t>
            </a:r>
            <a:r>
              <a:rPr lang="en-US" sz="2800" i="1" baseline="-25000" dirty="0"/>
              <a:t>t</a:t>
            </a:r>
            <a:r>
              <a:rPr lang="en-US" sz="2800" i="1" dirty="0"/>
              <a:t> = I</a:t>
            </a:r>
            <a:r>
              <a:rPr lang="en-US" sz="2800" i="1" baseline="-25000" dirty="0"/>
              <a:t>t</a:t>
            </a:r>
            <a:r>
              <a:rPr lang="en-US" sz="2800" baseline="-25000" dirty="0"/>
              <a:t>-1</a:t>
            </a:r>
            <a:r>
              <a:rPr lang="en-US" dirty="0"/>
              <a:t>(1+</a:t>
            </a:r>
            <a:r>
              <a:rPr lang="en-US" i="1" dirty="0"/>
              <a:t>g</a:t>
            </a:r>
            <a:r>
              <a:rPr lang="en-US" i="1" baseline="30000" dirty="0"/>
              <a:t>e</a:t>
            </a:r>
            <a:r>
              <a:rPr lang="en-US" i="1" baseline="-25000" dirty="0"/>
              <a:t>t</a:t>
            </a:r>
            <a:r>
              <a:rPr lang="en-US" dirty="0"/>
              <a:t>)+ </a:t>
            </a:r>
            <a:r>
              <a:rPr lang="en-US" dirty="0">
                <a:sym typeface="Symbol"/>
              </a:rPr>
              <a:t></a:t>
            </a:r>
            <a:r>
              <a:rPr lang="en-US" dirty="0"/>
              <a:t>(</a:t>
            </a:r>
            <a:r>
              <a:rPr lang="en-US" i="1" dirty="0"/>
              <a:t>K</a:t>
            </a:r>
            <a:r>
              <a:rPr lang="en-US" i="1" baseline="30000" dirty="0"/>
              <a:t>e</a:t>
            </a:r>
            <a:r>
              <a:rPr lang="en-US" i="1" baseline="-25000" dirty="0"/>
              <a:t>t</a:t>
            </a:r>
            <a:r>
              <a:rPr lang="en-US" baseline="-25000" dirty="0"/>
              <a:t>-1</a:t>
            </a:r>
            <a:r>
              <a:rPr lang="en-US" dirty="0"/>
              <a:t>-</a:t>
            </a:r>
            <a:r>
              <a:rPr lang="en-US" i="1" dirty="0"/>
              <a:t>K</a:t>
            </a:r>
            <a:r>
              <a:rPr lang="en-US" i="1" baseline="-25000" dirty="0"/>
              <a:t>t-</a:t>
            </a:r>
            <a:r>
              <a:rPr lang="en-US" baseline="-25000" dirty="0"/>
              <a:t>1</a:t>
            </a:r>
            <a:r>
              <a:rPr lang="en-US" dirty="0"/>
              <a:t>)</a:t>
            </a:r>
            <a:r>
              <a:rPr lang="en-US" dirty="0">
                <a:sym typeface="Symbol" panose="05050102010706020507" pitchFamily="18" charset="2"/>
              </a:rPr>
              <a:t></a:t>
            </a:r>
            <a:r>
              <a:rPr lang="en-US" dirty="0" err="1">
                <a:sym typeface="Symbol" panose="05050102010706020507" pitchFamily="18" charset="2"/>
              </a:rPr>
              <a:t>crescita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err="1">
                <a:sym typeface="Symbol" panose="05050102010706020507" pitchFamily="18" charset="2"/>
              </a:rPr>
              <a:t>prevista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err="1">
                <a:sym typeface="Symbol" panose="05050102010706020507" pitchFamily="18" charset="2"/>
              </a:rPr>
              <a:t>più</a:t>
            </a:r>
            <a:r>
              <a:rPr lang="en-US" dirty="0">
                <a:sym typeface="Symbol" panose="05050102010706020507" pitchFamily="18" charset="2"/>
              </a:rPr>
              <a:t> gap (</a:t>
            </a:r>
            <a:r>
              <a:rPr lang="en-US" dirty="0" err="1">
                <a:sym typeface="Symbol" panose="05050102010706020507" pitchFamily="18" charset="2"/>
              </a:rPr>
              <a:t>negativo</a:t>
            </a:r>
            <a:r>
              <a:rPr lang="en-US" dirty="0">
                <a:sym typeface="Symbol" panose="05050102010706020507" pitchFamily="18" charset="2"/>
              </a:rPr>
              <a:t>) </a:t>
            </a:r>
            <a:r>
              <a:rPr lang="en-US" dirty="0" err="1">
                <a:sym typeface="Symbol" panose="05050102010706020507" pitchFamily="18" charset="2"/>
              </a:rPr>
              <a:t>tra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err="1">
                <a:sym typeface="Symbol" panose="05050102010706020507" pitchFamily="18" charset="2"/>
              </a:rPr>
              <a:t>capitale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err="1">
                <a:sym typeface="Symbol" panose="05050102010706020507" pitchFamily="18" charset="2"/>
              </a:rPr>
              <a:t>desiderato</a:t>
            </a:r>
            <a:r>
              <a:rPr lang="en-US" dirty="0">
                <a:sym typeface="Symbol" panose="05050102010706020507" pitchFamily="18" charset="2"/>
              </a:rPr>
              <a:t> e </a:t>
            </a:r>
            <a:r>
              <a:rPr lang="en-US" dirty="0" err="1">
                <a:sym typeface="Symbol" panose="05050102010706020507" pitchFamily="18" charset="2"/>
              </a:rPr>
              <a:t>capitale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err="1">
                <a:sym typeface="Symbol" panose="05050102010706020507" pitchFamily="18" charset="2"/>
              </a:rPr>
              <a:t>attuale</a:t>
            </a:r>
            <a:r>
              <a:rPr lang="en-US" dirty="0">
                <a:sym typeface="Symbol" panose="05050102010706020507" pitchFamily="18" charset="2"/>
              </a:rPr>
              <a:t>.</a:t>
            </a:r>
          </a:p>
          <a:p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Cresce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il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divario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tra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offerta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e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domanda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aggregate.</a:t>
            </a:r>
          </a:p>
          <a:p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Peggiorano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le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aspettative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di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crescita</a:t>
            </a:r>
            <a:endParaRPr lang="it-IT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it-IT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4935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La politica economica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Forte instabilità del sistema</a:t>
            </a:r>
          </a:p>
          <a:p>
            <a:r>
              <a:rPr lang="it-IT" dirty="0"/>
              <a:t>Intervento dello stato per stabilità</a:t>
            </a:r>
          </a:p>
          <a:p>
            <a:r>
              <a:rPr lang="it-IT" dirty="0"/>
              <a:t>Politica fiscale e politica monetaria anti-ciclica</a:t>
            </a:r>
          </a:p>
          <a:p>
            <a:r>
              <a:rPr lang="it-IT" dirty="0"/>
              <a:t>Pianificazione economica: in particolare degli investimenti</a:t>
            </a:r>
          </a:p>
          <a:p>
            <a:r>
              <a:rPr lang="it-IT" dirty="0"/>
              <a:t>Keynes: socializzare gli investimenti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574641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Le critiche al modello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r>
                  <a:rPr lang="it-IT" dirty="0"/>
                  <a:t>Insoddisfazione: raramente nella storia fasi di instabilità come quelle previste</a:t>
                </a:r>
              </a:p>
              <a:p>
                <a:r>
                  <a:rPr lang="it-IT" dirty="0"/>
                  <a:t>Neoclassici: il sistema tende all’equilibrio per leggi di funzionamento interne</a:t>
                </a:r>
              </a:p>
              <a:p>
                <a:r>
                  <a:rPr lang="it-IT" dirty="0"/>
                  <a:t>Post-keynesiani: gli investimenti determinano i risparmi attraverso la distribuzione del reddito</a:t>
                </a:r>
              </a:p>
              <a:p>
                <a:r>
                  <a:rPr lang="it-IT" dirty="0"/>
                  <a:t>Per entrambi il saggio di crescita garantito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  <m:r>
                      <a:rPr lang="it-IT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den>
                    </m:f>
                  </m:oMath>
                </a14:m>
                <a:r>
                  <a:rPr lang="it-IT" dirty="0"/>
                  <a:t> non è un dato:</a:t>
                </a:r>
              </a:p>
              <a:p>
                <a:r>
                  <a:rPr lang="it-IT" dirty="0"/>
                  <a:t>Neoclassici si modifica </a:t>
                </a:r>
                <a:r>
                  <a:rPr lang="it-IT" i="1" dirty="0"/>
                  <a:t>v.</a:t>
                </a:r>
                <a:endParaRPr lang="it-IT" dirty="0"/>
              </a:p>
              <a:p>
                <a:r>
                  <a:rPr lang="it-IT" dirty="0"/>
                  <a:t>Post-</a:t>
                </a:r>
                <a:r>
                  <a:rPr lang="it-IT" dirty="0" err="1"/>
                  <a:t>keynensiani</a:t>
                </a:r>
                <a:r>
                  <a:rPr lang="it-IT" dirty="0"/>
                  <a:t>, si modifica </a:t>
                </a:r>
                <a:r>
                  <a:rPr lang="it-IT" i="1" dirty="0"/>
                  <a:t>s.</a:t>
                </a:r>
                <a:endParaRPr lang="it-IT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59" t="-2156" r="-13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636355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Harrod</a:t>
            </a:r>
            <a:r>
              <a:rPr lang="it-IT" dirty="0"/>
              <a:t> e l’occupazione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it-IT" dirty="0"/>
                  <a:t>Supponiamo che la popolazione cresca ad un tasso esogeno </a:t>
                </a:r>
                <a:r>
                  <a:rPr lang="it-IT" i="1" dirty="0"/>
                  <a:t>n=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</m:t>
                        </m:r>
                        <m:r>
                          <a:rPr lang="it-IT" i="1"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r>
                          <a:rPr lang="it-IT" i="1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</m:oMath>
                </a14:m>
                <a:r>
                  <a:rPr lang="it-IT" dirty="0"/>
                  <a:t> (</a:t>
                </a:r>
                <a:r>
                  <a:rPr lang="it-IT" i="1" dirty="0"/>
                  <a:t>N= popolazione)</a:t>
                </a:r>
              </a:p>
              <a:p>
                <a:r>
                  <a:rPr lang="it-IT" dirty="0"/>
                  <a:t>Forza lavoro: proporzione costante della popolazione</a:t>
                </a:r>
              </a:p>
              <a:p>
                <a:r>
                  <a:rPr lang="it-IT" dirty="0"/>
                  <a:t>Per qualche ragione il sistema cresce al saggio garantito.</a:t>
                </a:r>
              </a:p>
              <a:p>
                <a:r>
                  <a:rPr lang="it-IT" dirty="0"/>
                  <a:t>Per quale ragione </a:t>
                </a:r>
                <a:r>
                  <a:rPr lang="it-IT" i="1" dirty="0" err="1"/>
                  <a:t>g</a:t>
                </a:r>
                <a:r>
                  <a:rPr lang="it-IT" i="1" baseline="-25000" dirty="0" err="1"/>
                  <a:t>w</a:t>
                </a:r>
                <a:r>
                  <a:rPr lang="it-IT" i="1" dirty="0"/>
                  <a:t>=n</a:t>
                </a:r>
                <a:endParaRPr lang="it-IT" dirty="0"/>
              </a:p>
              <a:p>
                <a:r>
                  <a:rPr lang="it-IT" dirty="0"/>
                  <a:t>Se </a:t>
                </a:r>
                <a:r>
                  <a:rPr lang="it-IT" i="1" dirty="0" err="1"/>
                  <a:t>g</a:t>
                </a:r>
                <a:r>
                  <a:rPr lang="it-IT" i="1" baseline="-25000" dirty="0" err="1"/>
                  <a:t>w</a:t>
                </a:r>
                <a:r>
                  <a:rPr lang="it-IT" dirty="0"/>
                  <a:t>&gt;</a:t>
                </a:r>
                <a:r>
                  <a:rPr lang="it-IT" i="1" dirty="0"/>
                  <a:t>n</a:t>
                </a:r>
                <a:r>
                  <a:rPr lang="it-IT" dirty="0"/>
                  <a:t>, il reddito cresce più della popolazione, la domanda di lavoro cresce più del reddito, i salari crescono e così i prezzi: processo di inflazione.</a:t>
                </a:r>
              </a:p>
              <a:p>
                <a:r>
                  <a:rPr lang="it-IT" dirty="0"/>
                  <a:t>Se </a:t>
                </a:r>
                <a:r>
                  <a:rPr lang="it-IT" i="1" dirty="0" err="1"/>
                  <a:t>g</a:t>
                </a:r>
                <a:r>
                  <a:rPr lang="it-IT" i="1" baseline="-25000" dirty="0" err="1"/>
                  <a:t>w</a:t>
                </a:r>
                <a:r>
                  <a:rPr lang="it-IT" dirty="0"/>
                  <a:t>&lt;</a:t>
                </a:r>
                <a:r>
                  <a:rPr lang="it-IT" i="1" dirty="0"/>
                  <a:t>n</a:t>
                </a:r>
                <a:r>
                  <a:rPr lang="it-IT" dirty="0"/>
                  <a:t> la domanda di lavoro cresce meno dell’offerta: crescente disoccupazione.</a:t>
                </a:r>
              </a:p>
              <a:p>
                <a:r>
                  <a:rPr lang="it-IT" dirty="0"/>
                  <a:t> </a:t>
                </a:r>
              </a:p>
              <a:p>
                <a:endParaRPr lang="it-IT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37" t="-283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88660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91765"/>
            <a:ext cx="8229600" cy="557946"/>
          </a:xfrm>
        </p:spPr>
        <p:txBody>
          <a:bodyPr>
            <a:noAutofit/>
          </a:bodyPr>
          <a:lstStyle/>
          <a:p>
            <a:r>
              <a:rPr lang="it-IT" sz="3200" dirty="0"/>
              <a:t>Grado di utilizzazione della capacità produttiva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1700808"/>
                <a:ext cx="8219256" cy="4353347"/>
              </a:xfrm>
            </p:spPr>
            <p:txBody>
              <a:bodyPr>
                <a:noAutofit/>
              </a:bodyPr>
              <a:lstStyle/>
              <a:p>
                <a:r>
                  <a:rPr lang="it-IT" sz="2200" dirty="0"/>
                  <a:t>I capitalisti si aspettano che gli impianti saranno utilizzati ad un livello pianificato minore del livello massimo di produzione </a:t>
                </a:r>
              </a:p>
              <a:p>
                <a:r>
                  <a:rPr lang="it-IT" sz="2200" dirty="0"/>
                  <a:t>margine di capacità per poter soddisfare picchi di domanda.</a:t>
                </a:r>
              </a:p>
              <a:p>
                <a:r>
                  <a:rPr lang="it-IT" sz="2200" dirty="0"/>
                  <a:t>Output normale è quindi quello pianificato in media con il capitale installato</a:t>
                </a:r>
              </a:p>
              <a:p>
                <a:r>
                  <a:rPr lang="it-IT" sz="2200" i="1" dirty="0"/>
                  <a:t>u</a:t>
                </a:r>
                <a:r>
                  <a:rPr lang="it-IT" sz="2200" i="1" baseline="-25000" dirty="0"/>
                  <a:t>n </a:t>
                </a:r>
                <a:r>
                  <a:rPr lang="it-IT" sz="2200" i="1" dirty="0"/>
                  <a:t>= </a:t>
                </a:r>
                <a:r>
                  <a:rPr lang="it-IT" sz="2200" dirty="0"/>
                  <a:t>grado normale di utilizzazione della capacità produttiva =1</a:t>
                </a:r>
              </a:p>
              <a:p>
                <a:r>
                  <a:rPr lang="it-IT" sz="2200" dirty="0"/>
                  <a:t>Grado attuale di utilizzazione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2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it-IT" sz="22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it-IT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it-IT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200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sz="22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it-IT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200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den>
                    </m:f>
                  </m:oMath>
                </a14:m>
                <a:r>
                  <a:rPr lang="it-IT" sz="2200" dirty="0"/>
                  <a:t> </a:t>
                </a:r>
              </a:p>
              <a:p>
                <a:r>
                  <a:rPr lang="it-IT" sz="2200" i="1" dirty="0" err="1"/>
                  <a:t>Y</a:t>
                </a:r>
                <a:r>
                  <a:rPr lang="it-IT" sz="2200" i="1" baseline="-25000" dirty="0" err="1"/>
                  <a:t>a</a:t>
                </a:r>
                <a:r>
                  <a:rPr lang="it-IT" sz="2200" i="1" dirty="0"/>
                  <a:t> = </a:t>
                </a:r>
                <a:r>
                  <a:rPr lang="it-IT" sz="2200" dirty="0"/>
                  <a:t>prodotto o reddito attuale</a:t>
                </a:r>
              </a:p>
              <a:p>
                <a:r>
                  <a:rPr lang="it-IT" sz="2200" i="1" dirty="0" err="1"/>
                  <a:t>Y</a:t>
                </a:r>
                <a:r>
                  <a:rPr lang="it-IT" sz="2200" i="1" baseline="-25000" dirty="0" err="1"/>
                  <a:t>n</a:t>
                </a:r>
                <a:r>
                  <a:rPr lang="it-IT" sz="2200" i="1" baseline="-25000" dirty="0"/>
                  <a:t> </a:t>
                </a:r>
                <a:r>
                  <a:rPr lang="it-IT" sz="2200" dirty="0"/>
                  <a:t>= prodotto o reddito normale.</a:t>
                </a:r>
              </a:p>
              <a:p>
                <a:r>
                  <a:rPr lang="it-IT" sz="2200" i="1" dirty="0" err="1"/>
                  <a:t>Y</a:t>
                </a:r>
                <a:r>
                  <a:rPr lang="it-IT" sz="2200" i="1" baseline="-25000" dirty="0" err="1"/>
                  <a:t>f</a:t>
                </a:r>
                <a:r>
                  <a:rPr lang="it-IT" sz="2200" dirty="0"/>
                  <a:t>= prodotto massimo (in genere </a:t>
                </a:r>
                <a:r>
                  <a:rPr lang="it-IT" sz="2200" i="1" dirty="0" err="1"/>
                  <a:t>Y</a:t>
                </a:r>
                <a:r>
                  <a:rPr lang="it-IT" sz="2200" i="1" baseline="-25000" dirty="0" err="1"/>
                  <a:t>f</a:t>
                </a:r>
                <a:r>
                  <a:rPr lang="it-IT" sz="2200" dirty="0"/>
                  <a:t>&gt;</a:t>
                </a:r>
                <a:r>
                  <a:rPr lang="it-IT" sz="2200" i="1" dirty="0"/>
                  <a:t> </a:t>
                </a:r>
                <a:r>
                  <a:rPr lang="it-IT" sz="2200" i="1" dirty="0" err="1"/>
                  <a:t>Y</a:t>
                </a:r>
                <a:r>
                  <a:rPr lang="it-IT" sz="2200" i="1" baseline="-25000" dirty="0" err="1"/>
                  <a:t>a</a:t>
                </a:r>
                <a:r>
                  <a:rPr lang="it-IT" sz="2200" i="1" baseline="-25000" dirty="0"/>
                  <a:t>  </a:t>
                </a:r>
                <a:r>
                  <a:rPr lang="it-IT" sz="2200" dirty="0"/>
                  <a:t>e </a:t>
                </a:r>
                <a:r>
                  <a:rPr lang="it-IT" sz="2200" i="1" dirty="0" err="1"/>
                  <a:t>Y</a:t>
                </a:r>
                <a:r>
                  <a:rPr lang="it-IT" sz="2200" i="1" baseline="-25000" dirty="0" err="1"/>
                  <a:t>f</a:t>
                </a:r>
                <a:r>
                  <a:rPr lang="it-IT" sz="2200" i="1" dirty="0"/>
                  <a:t>&gt;</a:t>
                </a:r>
                <a:r>
                  <a:rPr lang="it-IT" sz="2200" i="1" dirty="0" err="1"/>
                  <a:t>Y</a:t>
                </a:r>
                <a:r>
                  <a:rPr lang="it-IT" sz="2200" i="1" baseline="-25000" dirty="0" err="1"/>
                  <a:t>n</a:t>
                </a:r>
                <a:r>
                  <a:rPr lang="it-IT" sz="2200" dirty="0"/>
                  <a:t>)</a:t>
                </a:r>
                <a:endParaRPr lang="it-IT" sz="2200" i="1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1700808"/>
                <a:ext cx="8219256" cy="4353347"/>
              </a:xfrm>
              <a:blipFill>
                <a:blip r:embed="rId2"/>
                <a:stretch>
                  <a:fillRect l="-890" t="-840" b="-560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74901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27769"/>
            <a:ext cx="8229600" cy="557946"/>
          </a:xfrm>
        </p:spPr>
        <p:txBody>
          <a:bodyPr>
            <a:noAutofit/>
          </a:bodyPr>
          <a:lstStyle/>
          <a:p>
            <a:r>
              <a:rPr lang="it-IT" sz="3200" dirty="0"/>
              <a:t>Il rapporto capitale-reddito e l’acceleratore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758355"/>
                <a:ext cx="8229600" cy="4425355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it-IT" dirty="0"/>
                  <a:t>Il rapporto tra lo stock di capitale esistente e il reddito normale ottenibile è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it-IT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</a:rPr>
                          <m:t>𝐾</m:t>
                        </m:r>
                      </m:num>
                      <m:den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den>
                    </m:f>
                  </m:oMath>
                </a14:m>
                <a:endParaRPr lang="it-IT" dirty="0"/>
              </a:p>
              <a:p>
                <a:r>
                  <a:rPr lang="it-IT" dirty="0"/>
                  <a:t>Il rapporto capitale reddito-attuale: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it-IT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</a:rPr>
                          <m:t>𝐾</m:t>
                        </m:r>
                      </m:num>
                      <m:den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den>
                    </m:f>
                  </m:oMath>
                </a14:m>
                <a:endParaRPr lang="it-IT" dirty="0"/>
              </a:p>
              <a:p>
                <a:r>
                  <a:rPr lang="it-IT" i="1" dirty="0"/>
                  <a:t>v</a:t>
                </a:r>
                <a:r>
                  <a:rPr lang="it-IT" i="1" baseline="-25000" dirty="0"/>
                  <a:t>a</a:t>
                </a:r>
                <a:r>
                  <a:rPr lang="it-IT" dirty="0"/>
                  <a:t>&gt;</a:t>
                </a:r>
                <a:r>
                  <a:rPr lang="it-IT" i="1" dirty="0" err="1"/>
                  <a:t>v</a:t>
                </a:r>
                <a:r>
                  <a:rPr lang="it-IT" i="1" baseline="-25000" dirty="0" err="1"/>
                  <a:t>n</a:t>
                </a:r>
                <a:r>
                  <a:rPr lang="it-IT" i="1" baseline="-25000" dirty="0"/>
                  <a:t> </a:t>
                </a:r>
                <a:r>
                  <a:rPr lang="it-IT" dirty="0"/>
                  <a:t>se </a:t>
                </a:r>
                <a:r>
                  <a:rPr lang="it-IT" i="1" dirty="0" err="1"/>
                  <a:t>Y</a:t>
                </a:r>
                <a:r>
                  <a:rPr lang="it-IT" i="1" baseline="-25000" dirty="0" err="1"/>
                  <a:t>a</a:t>
                </a:r>
                <a:r>
                  <a:rPr lang="it-IT" dirty="0"/>
                  <a:t>&lt;</a:t>
                </a:r>
                <a:r>
                  <a:rPr lang="it-IT" i="1" dirty="0" err="1"/>
                  <a:t>Y</a:t>
                </a:r>
                <a:r>
                  <a:rPr lang="it-IT" i="1" baseline="-25000" dirty="0" err="1"/>
                  <a:t>n</a:t>
                </a:r>
                <a:endParaRPr lang="it-IT" dirty="0"/>
              </a:p>
              <a:p>
                <a:r>
                  <a:rPr lang="it-IT" dirty="0"/>
                  <a:t>Acceleratore: il livello degli investimenti in ogni periodo è proporzionale all’incremento di reddito previsto per il periodo successivo.</a:t>
                </a:r>
              </a:p>
              <a:p>
                <a:r>
                  <a:rPr lang="it-IT" dirty="0"/>
                  <a:t>Se </a:t>
                </a:r>
                <a:r>
                  <a:rPr lang="it-IT" i="1" dirty="0" err="1"/>
                  <a:t>v</a:t>
                </a:r>
                <a:r>
                  <a:rPr lang="it-IT" i="1" baseline="-25000" dirty="0" err="1"/>
                  <a:t>n</a:t>
                </a:r>
                <a:r>
                  <a:rPr lang="it-IT" i="1" baseline="-25000" dirty="0"/>
                  <a:t> </a:t>
                </a:r>
                <a:r>
                  <a:rPr lang="it-IT" dirty="0"/>
                  <a:t>= 4 e </a:t>
                </a:r>
                <a:r>
                  <a:rPr lang="it-IT" dirty="0">
                    <a:sym typeface="Symbol"/>
                  </a:rPr>
                  <a:t></a:t>
                </a:r>
                <a:r>
                  <a:rPr lang="it-IT" i="1" dirty="0"/>
                  <a:t>Y</a:t>
                </a:r>
                <a:r>
                  <a:rPr lang="it-IT" i="1" baseline="30000" dirty="0"/>
                  <a:t>e</a:t>
                </a:r>
                <a:r>
                  <a:rPr lang="it-IT" i="1" baseline="-25000" dirty="0"/>
                  <a:t>t</a:t>
                </a:r>
                <a:r>
                  <a:rPr lang="it-IT" baseline="-25000" dirty="0"/>
                  <a:t>+1</a:t>
                </a:r>
                <a:r>
                  <a:rPr lang="it-IT" dirty="0"/>
                  <a:t> =100, allora </a:t>
                </a:r>
                <a:r>
                  <a:rPr lang="it-IT" i="1" dirty="0" err="1"/>
                  <a:t>I</a:t>
                </a:r>
                <a:r>
                  <a:rPr lang="it-IT" i="1" baseline="-25000" dirty="0" err="1"/>
                  <a:t>t</a:t>
                </a:r>
                <a:r>
                  <a:rPr lang="it-IT" dirty="0"/>
                  <a:t>= 400</a:t>
                </a:r>
              </a:p>
              <a:p>
                <a:r>
                  <a:rPr lang="it-IT" i="1" dirty="0" err="1"/>
                  <a:t>I</a:t>
                </a:r>
                <a:r>
                  <a:rPr lang="it-IT" i="1" baseline="-25000" dirty="0" err="1"/>
                  <a:t>t</a:t>
                </a:r>
                <a:r>
                  <a:rPr lang="it-IT" dirty="0"/>
                  <a:t> = </a:t>
                </a:r>
                <a:r>
                  <a:rPr lang="it-IT" i="1" dirty="0" err="1"/>
                  <a:t>v</a:t>
                </a:r>
                <a:r>
                  <a:rPr lang="it-IT" i="1" baseline="-25000" dirty="0" err="1"/>
                  <a:t>n</a:t>
                </a:r>
                <a:r>
                  <a:rPr lang="it-IT" dirty="0"/>
                  <a:t>(</a:t>
                </a:r>
                <a:r>
                  <a:rPr lang="it-IT" i="1" dirty="0"/>
                  <a:t>Y</a:t>
                </a:r>
                <a:r>
                  <a:rPr lang="it-IT" i="1" baseline="30000" dirty="0"/>
                  <a:t>e</a:t>
                </a:r>
                <a:r>
                  <a:rPr lang="it-IT" i="1" baseline="-25000" dirty="0"/>
                  <a:t>t</a:t>
                </a:r>
                <a:r>
                  <a:rPr lang="it-IT" baseline="-25000" dirty="0"/>
                  <a:t>+1</a:t>
                </a:r>
                <a:r>
                  <a:rPr lang="it-IT" dirty="0"/>
                  <a:t>-</a:t>
                </a:r>
                <a:r>
                  <a:rPr lang="it-IT" i="1" dirty="0"/>
                  <a:t>Y</a:t>
                </a:r>
                <a:r>
                  <a:rPr lang="it-IT" i="1" baseline="-25000" dirty="0"/>
                  <a:t>t</a:t>
                </a:r>
                <a:r>
                  <a:rPr lang="it-IT" dirty="0"/>
                  <a:t>)</a:t>
                </a:r>
              </a:p>
              <a:p>
                <a:r>
                  <a:rPr lang="it-IT" i="1" dirty="0" err="1"/>
                  <a:t>I</a:t>
                </a:r>
                <a:r>
                  <a:rPr lang="it-IT" i="1" baseline="-25000" dirty="0" err="1"/>
                  <a:t>t</a:t>
                </a:r>
                <a:r>
                  <a:rPr lang="it-IT" dirty="0"/>
                  <a:t>=</a:t>
                </a:r>
                <a:r>
                  <a:rPr lang="it-IT" i="1" dirty="0" err="1"/>
                  <a:t>v</a:t>
                </a:r>
                <a:r>
                  <a:rPr lang="it-IT" i="1" baseline="-25000" dirty="0" err="1"/>
                  <a:t>n</a:t>
                </a:r>
                <a:r>
                  <a:rPr lang="it-IT" i="1" dirty="0" err="1"/>
                  <a:t>g</a:t>
                </a:r>
                <a:r>
                  <a:rPr lang="it-IT" i="1" baseline="30000" dirty="0" err="1"/>
                  <a:t>e</a:t>
                </a:r>
                <a:r>
                  <a:rPr lang="it-IT" i="1" baseline="-25000" dirty="0" err="1"/>
                  <a:t>t</a:t>
                </a:r>
                <a:r>
                  <a:rPr lang="it-IT" i="1" dirty="0" err="1"/>
                  <a:t>Y</a:t>
                </a:r>
                <a:r>
                  <a:rPr lang="it-IT" i="1" baseline="-25000" dirty="0" err="1"/>
                  <a:t>t</a:t>
                </a:r>
                <a:r>
                  <a:rPr lang="it-IT" i="1" baseline="-25000" dirty="0"/>
                  <a:t> </a:t>
                </a:r>
                <a:r>
                  <a:rPr lang="it-IT" dirty="0"/>
                  <a:t> </a:t>
                </a:r>
                <a:r>
                  <a:rPr lang="it-IT" dirty="0">
                    <a:sym typeface="Symbol"/>
                  </a:rPr>
                  <a:t>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p>
                        </m:sSup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it-IT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  <m:sup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sup>
                            </m:sSup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it-IT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it-IT" dirty="0"/>
                  <a:t> = tasso di crescita atteso</a:t>
                </a:r>
              </a:p>
              <a:p>
                <a:r>
                  <a:rPr lang="it-IT" dirty="0"/>
                  <a:t>Se </a:t>
                </a:r>
                <a:r>
                  <a:rPr lang="it-IT" i="1" dirty="0" err="1"/>
                  <a:t>g</a:t>
                </a:r>
                <a:r>
                  <a:rPr lang="it-IT" i="1" baseline="30000" dirty="0" err="1"/>
                  <a:t>e</a:t>
                </a:r>
                <a:r>
                  <a:rPr lang="it-IT" i="1" baseline="-25000" dirty="0" err="1"/>
                  <a:t>t</a:t>
                </a:r>
                <a:r>
                  <a:rPr lang="it-IT" dirty="0"/>
                  <a:t> è stabile allora </a:t>
                </a:r>
                <a:r>
                  <a:rPr lang="it-IT" i="1" dirty="0" err="1"/>
                  <a:t>I</a:t>
                </a:r>
                <a:r>
                  <a:rPr lang="it-IT" i="1" baseline="-25000" dirty="0" err="1"/>
                  <a:t>t</a:t>
                </a:r>
                <a:r>
                  <a:rPr lang="it-IT" dirty="0"/>
                  <a:t> = </a:t>
                </a:r>
                <a:r>
                  <a:rPr lang="it-IT" i="1" dirty="0" err="1"/>
                  <a:t>v</a:t>
                </a:r>
                <a:r>
                  <a:rPr lang="it-IT" i="1" baseline="-25000" dirty="0" err="1"/>
                  <a:t>n</a:t>
                </a:r>
                <a:r>
                  <a:rPr lang="it-IT" dirty="0"/>
                  <a:t>(</a:t>
                </a:r>
                <a:r>
                  <a:rPr lang="it-IT" i="1" dirty="0"/>
                  <a:t>Y</a:t>
                </a:r>
                <a:r>
                  <a:rPr lang="it-IT" i="1" baseline="-25000" dirty="0"/>
                  <a:t>t</a:t>
                </a:r>
                <a:r>
                  <a:rPr lang="it-IT" dirty="0"/>
                  <a:t>-</a:t>
                </a:r>
                <a:r>
                  <a:rPr lang="it-IT" i="1" dirty="0"/>
                  <a:t>Y</a:t>
                </a:r>
                <a:r>
                  <a:rPr lang="it-IT" i="1" baseline="-25000" dirty="0"/>
                  <a:t>t-</a:t>
                </a:r>
                <a:r>
                  <a:rPr lang="it-IT" baseline="-25000" dirty="0"/>
                  <a:t>1</a:t>
                </a:r>
                <a:r>
                  <a:rPr lang="it-IT" dirty="0"/>
                  <a:t>) </a:t>
                </a:r>
                <a:r>
                  <a:rPr lang="it-IT" dirty="0">
                    <a:sym typeface="Symbol"/>
                  </a:rPr>
                  <a:t>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  <m:sup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sup>
                            </m:sSup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it-IT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it-IT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it-IT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it-IT" b="0" i="1" smtClean="0">
                                <a:latin typeface="Cambria Math"/>
                              </a:rPr>
                              <m:t>−1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it-IT" b="0" i="1" smtClean="0">
                                <a:latin typeface="Cambria Math"/>
                              </a:rPr>
                              <m:t>−1</m:t>
                            </m:r>
                          </m:sub>
                        </m:sSub>
                      </m:den>
                    </m:f>
                  </m:oMath>
                </a14:m>
                <a:endParaRPr lang="it-IT" dirty="0"/>
              </a:p>
              <a:p>
                <a:endParaRPr lang="it-IT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758355"/>
                <a:ext cx="8229600" cy="4425355"/>
              </a:xfrm>
              <a:blipFill>
                <a:blip r:embed="rId2"/>
                <a:stretch>
                  <a:fillRect l="-815" t="-2204" r="-163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20255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Il modello di </a:t>
            </a:r>
            <a:r>
              <a:rPr lang="it-IT" dirty="0" err="1"/>
              <a:t>Harrod</a:t>
            </a:r>
            <a:r>
              <a:rPr lang="it-IT" dirty="0"/>
              <a:t> (e Domar)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Il modello di </a:t>
            </a:r>
            <a:r>
              <a:rPr lang="it-IT" dirty="0" err="1"/>
              <a:t>Harrod</a:t>
            </a:r>
            <a:r>
              <a:rPr lang="it-IT" dirty="0"/>
              <a:t> = progenitore di tutti i successivi modelli di crescita</a:t>
            </a:r>
          </a:p>
          <a:p>
            <a:r>
              <a:rPr lang="it-IT" dirty="0"/>
              <a:t>Nel breve periodo: investimenti = componente della domanda aggregata</a:t>
            </a:r>
          </a:p>
          <a:p>
            <a:r>
              <a:rPr lang="it-IT" dirty="0"/>
              <a:t>nel lungo periodo </a:t>
            </a:r>
            <a:r>
              <a:rPr lang="it-IT" dirty="0">
                <a:sym typeface="Symbol"/>
              </a:rPr>
              <a:t></a:t>
            </a:r>
            <a:r>
              <a:rPr lang="it-IT" dirty="0"/>
              <a:t>formazione del capitale produttivo </a:t>
            </a:r>
            <a:r>
              <a:rPr lang="it-IT" dirty="0">
                <a:sym typeface="Symbol"/>
              </a:rPr>
              <a:t></a:t>
            </a:r>
            <a:r>
              <a:rPr lang="it-IT" dirty="0"/>
              <a:t> capacità produttiva del sistema economico </a:t>
            </a:r>
          </a:p>
          <a:p>
            <a:r>
              <a:rPr lang="it-IT" dirty="0"/>
              <a:t>Domanda: esiste un sentiero di crescita dell’economia in cui sia assicurato l’equilibrio tra domanda e offerta aggregata.</a:t>
            </a:r>
          </a:p>
          <a:p>
            <a:r>
              <a:rPr lang="it-IT" dirty="0"/>
              <a:t>Equilibrio= eguaglianza tra decisioni di investimento e di risparmio nel tempo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505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Moltiplicatore e acceleratore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413238" y="1565031"/>
                <a:ext cx="8229600" cy="4525963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it-IT" dirty="0"/>
                  <a:t>Moltiplicatore: </a:t>
                </a:r>
                <a14:m>
                  <m:oMath xmlns:m="http://schemas.openxmlformats.org/officeDocument/2006/math">
                    <m:r>
                      <a:rPr lang="it-IT" i="1">
                        <a:latin typeface="Cambria Math" panose="02040503050406030204" pitchFamily="18" charset="0"/>
                      </a:rPr>
                      <m:t>𝑌</m:t>
                    </m:r>
                    <m:r>
                      <a:rPr lang="it-IT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it-IT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it-IT" i="1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  <m:r>
                      <a:rPr lang="it-IT" i="1">
                        <a:latin typeface="Cambria Math" panose="02040503050406030204" pitchFamily="18" charset="0"/>
                      </a:rPr>
                      <m:t>𝐼</m:t>
                    </m:r>
                    <m:r>
                      <a:rPr lang="it-IT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it-IT" i="1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it-IT" i="1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it-IT" dirty="0"/>
                  <a:t> (investimenti componente della domanda)</a:t>
                </a:r>
              </a:p>
              <a:p>
                <a:r>
                  <a:rPr lang="en-US" dirty="0" err="1"/>
                  <a:t>Acceleratore</a:t>
                </a:r>
                <a:r>
                  <a:rPr lang="en-US" dirty="0"/>
                  <a:t>: </a:t>
                </a:r>
                <a:r>
                  <a:rPr lang="en-US" i="1" dirty="0"/>
                  <a:t>I</a:t>
                </a:r>
                <a:r>
                  <a:rPr lang="en-US" i="1" baseline="-25000" dirty="0"/>
                  <a:t>t</a:t>
                </a:r>
                <a:r>
                  <a:rPr lang="en-US" dirty="0"/>
                  <a:t>=</a:t>
                </a:r>
                <a:r>
                  <a:rPr lang="en-US" i="1" dirty="0" err="1"/>
                  <a:t>v</a:t>
                </a:r>
                <a:r>
                  <a:rPr lang="en-US" i="1" baseline="-25000" dirty="0" err="1"/>
                  <a:t>n</a:t>
                </a:r>
                <a:r>
                  <a:rPr lang="en-US" dirty="0"/>
                  <a:t>[</a:t>
                </a:r>
                <a:r>
                  <a:rPr lang="en-US" i="1" dirty="0"/>
                  <a:t>Y</a:t>
                </a:r>
                <a:r>
                  <a:rPr lang="en-US" i="1" baseline="30000" dirty="0"/>
                  <a:t>e</a:t>
                </a:r>
                <a:r>
                  <a:rPr lang="en-US" i="1" baseline="-25000" dirty="0"/>
                  <a:t>t</a:t>
                </a:r>
                <a:r>
                  <a:rPr lang="en-US" baseline="-25000" dirty="0"/>
                  <a:t>+1</a:t>
                </a:r>
                <a:r>
                  <a:rPr lang="en-US" dirty="0"/>
                  <a:t>-</a:t>
                </a:r>
                <a:r>
                  <a:rPr lang="en-US" i="1" dirty="0"/>
                  <a:t>Y</a:t>
                </a:r>
                <a:r>
                  <a:rPr lang="en-US" i="1" baseline="-25000" dirty="0"/>
                  <a:t>t</a:t>
                </a:r>
                <a:r>
                  <a:rPr lang="en-US" dirty="0"/>
                  <a:t>] (</a:t>
                </a:r>
                <a:r>
                  <a:rPr lang="en-US" dirty="0" err="1"/>
                  <a:t>investimento</a:t>
                </a:r>
                <a:r>
                  <a:rPr lang="en-US" dirty="0"/>
                  <a:t> come </a:t>
                </a:r>
                <a:r>
                  <a:rPr lang="en-US" dirty="0" err="1"/>
                  <a:t>modo</a:t>
                </a:r>
                <a:r>
                  <a:rPr lang="en-US" dirty="0"/>
                  <a:t> per </a:t>
                </a:r>
                <a:r>
                  <a:rPr lang="en-US" dirty="0" err="1"/>
                  <a:t>aumentare</a:t>
                </a:r>
                <a:r>
                  <a:rPr lang="en-US" dirty="0"/>
                  <a:t> la </a:t>
                </a:r>
                <a:r>
                  <a:rPr lang="en-US" dirty="0" err="1"/>
                  <a:t>capacità</a:t>
                </a:r>
                <a:r>
                  <a:rPr lang="en-US" dirty="0"/>
                  <a:t> </a:t>
                </a:r>
                <a:r>
                  <a:rPr lang="en-US" dirty="0" err="1"/>
                  <a:t>produttiva</a:t>
                </a:r>
                <a:r>
                  <a:rPr lang="en-US" dirty="0"/>
                  <a:t> in </a:t>
                </a:r>
                <a:r>
                  <a:rPr lang="en-US" dirty="0" err="1"/>
                  <a:t>relazione</a:t>
                </a:r>
                <a:r>
                  <a:rPr lang="en-US" dirty="0"/>
                  <a:t> </a:t>
                </a:r>
                <a:r>
                  <a:rPr lang="en-US" dirty="0" err="1"/>
                  <a:t>alla</a:t>
                </a:r>
                <a:r>
                  <a:rPr lang="en-US" dirty="0"/>
                  <a:t> </a:t>
                </a:r>
                <a:r>
                  <a:rPr lang="en-US" dirty="0" err="1"/>
                  <a:t>crescita</a:t>
                </a:r>
                <a:r>
                  <a:rPr lang="en-US" dirty="0"/>
                  <a:t> </a:t>
                </a:r>
                <a:r>
                  <a:rPr lang="en-US" dirty="0" err="1"/>
                  <a:t>attesa</a:t>
                </a:r>
                <a:r>
                  <a:rPr lang="en-US" dirty="0"/>
                  <a:t>)</a:t>
                </a:r>
              </a:p>
              <a:p>
                <a:r>
                  <a:rPr lang="it-IT" dirty="0"/>
                  <a:t>Modello:</a:t>
                </a:r>
              </a:p>
              <a:p>
                <a:r>
                  <a:rPr lang="it-IT" dirty="0"/>
                  <a:t>Il modello di </a:t>
                </a:r>
                <a:r>
                  <a:rPr lang="it-IT" dirty="0" err="1"/>
                  <a:t>Harrod</a:t>
                </a:r>
                <a:r>
                  <a:rPr lang="it-IT" dirty="0"/>
                  <a:t> è quindi il seguente</a:t>
                </a:r>
              </a:p>
              <a:p>
                <a:r>
                  <a:rPr lang="en-US" dirty="0"/>
                  <a:t>1) </a:t>
                </a:r>
                <a:r>
                  <a:rPr lang="en-US" i="1" dirty="0"/>
                  <a:t>S</a:t>
                </a:r>
                <a:r>
                  <a:rPr lang="en-US" i="1" baseline="-25000" dirty="0"/>
                  <a:t>t</a:t>
                </a:r>
                <a:r>
                  <a:rPr lang="en-US" dirty="0"/>
                  <a:t>=</a:t>
                </a:r>
                <a:r>
                  <a:rPr lang="en-US" i="1" dirty="0" err="1"/>
                  <a:t>sY</a:t>
                </a:r>
                <a:r>
                  <a:rPr lang="en-US" i="1" baseline="-25000" dirty="0" err="1"/>
                  <a:t>t</a:t>
                </a:r>
                <a:endParaRPr lang="it-IT" dirty="0"/>
              </a:p>
              <a:p>
                <a:r>
                  <a:rPr lang="en-US" dirty="0"/>
                  <a:t>2) </a:t>
                </a:r>
                <a:r>
                  <a:rPr lang="en-US" i="1" dirty="0"/>
                  <a:t>I</a:t>
                </a:r>
                <a:r>
                  <a:rPr lang="en-US" i="1" baseline="-25000" dirty="0"/>
                  <a:t>t</a:t>
                </a:r>
                <a:r>
                  <a:rPr lang="en-US" dirty="0"/>
                  <a:t>=</a:t>
                </a:r>
                <a:r>
                  <a:rPr lang="en-US" i="1" dirty="0" err="1"/>
                  <a:t>v</a:t>
                </a:r>
                <a:r>
                  <a:rPr lang="en-US" i="1" baseline="-25000" dirty="0" err="1"/>
                  <a:t>n</a:t>
                </a:r>
                <a:r>
                  <a:rPr lang="en-US" dirty="0"/>
                  <a:t>[</a:t>
                </a:r>
                <a:r>
                  <a:rPr lang="en-US" i="1" dirty="0"/>
                  <a:t>Y</a:t>
                </a:r>
                <a:r>
                  <a:rPr lang="en-US" i="1" baseline="30000" dirty="0"/>
                  <a:t>e</a:t>
                </a:r>
                <a:r>
                  <a:rPr lang="en-US" i="1" baseline="-25000" dirty="0"/>
                  <a:t>t</a:t>
                </a:r>
                <a:r>
                  <a:rPr lang="en-US" baseline="-25000" dirty="0"/>
                  <a:t>+1</a:t>
                </a:r>
                <a:r>
                  <a:rPr lang="en-US" dirty="0"/>
                  <a:t>-</a:t>
                </a:r>
                <a:r>
                  <a:rPr lang="en-US" i="1" dirty="0"/>
                  <a:t>Y</a:t>
                </a:r>
                <a:r>
                  <a:rPr lang="en-US" i="1" baseline="-25000" dirty="0"/>
                  <a:t>t</a:t>
                </a:r>
                <a:r>
                  <a:rPr lang="en-US" dirty="0"/>
                  <a:t>]</a:t>
                </a:r>
                <a:endParaRPr lang="it-IT" dirty="0"/>
              </a:p>
              <a:p>
                <a:r>
                  <a:rPr lang="en-US" dirty="0"/>
                  <a:t>3) </a:t>
                </a:r>
                <a:r>
                  <a:rPr lang="en-US" i="1" dirty="0"/>
                  <a:t>S</a:t>
                </a:r>
                <a:r>
                  <a:rPr lang="en-US" i="1" baseline="-25000" dirty="0"/>
                  <a:t>t</a:t>
                </a:r>
                <a:r>
                  <a:rPr lang="en-US" dirty="0"/>
                  <a:t>=</a:t>
                </a:r>
                <a:r>
                  <a:rPr lang="en-US" i="1" dirty="0"/>
                  <a:t> I</a:t>
                </a:r>
                <a:r>
                  <a:rPr lang="en-US" i="1" baseline="-25000" dirty="0"/>
                  <a:t>t</a:t>
                </a:r>
                <a:endParaRPr lang="it-IT" dirty="0"/>
              </a:p>
              <a:p>
                <a:r>
                  <a:rPr lang="en-US" dirty="0"/>
                  <a:t>4)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  <m:sup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sup>
                            </m:sSup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endParaRPr lang="it-IT" dirty="0"/>
              </a:p>
              <a:p>
                <a:endParaRPr lang="it-IT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3238" y="1565031"/>
                <a:ext cx="8229600" cy="4525963"/>
              </a:xfrm>
              <a:blipFill>
                <a:blip r:embed="rId2"/>
                <a:stretch>
                  <a:fillRect l="-1111" t="-134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32886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dirty="0"/>
              <a:t>IL TASSO GARANTITO DI CRESCITA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96949"/>
                <a:ext cx="8229600" cy="4525963"/>
              </a:xfrm>
            </p:spPr>
            <p:txBody>
              <a:bodyPr>
                <a:noAutofit/>
              </a:bodyPr>
              <a:lstStyle/>
              <a:p>
                <a:r>
                  <a:rPr lang="it-IT" sz="1800" dirty="0"/>
                  <a:t>Sostituendo le equazioni 1) e 2) nella 3) si ottiene la 4)</a:t>
                </a:r>
                <a:r>
                  <a:rPr lang="it-IT" sz="1800" dirty="0">
                    <a:sym typeface="Symbol"/>
                  </a:rPr>
                  <a:t></a:t>
                </a:r>
                <a:r>
                  <a:rPr lang="it-IT" sz="1800" dirty="0"/>
                  <a:t>il tasso garantito di crescita </a:t>
                </a:r>
                <a:r>
                  <a:rPr lang="it-IT" sz="1800" i="1" dirty="0" err="1"/>
                  <a:t>g</a:t>
                </a:r>
                <a:r>
                  <a:rPr lang="it-IT" sz="1800" i="1" baseline="-25000" dirty="0" err="1"/>
                  <a:t>w</a:t>
                </a:r>
                <a:r>
                  <a:rPr lang="it-IT" sz="1800" i="1" baseline="-25000" dirty="0"/>
                  <a:t> </a:t>
                </a:r>
                <a:r>
                  <a:rPr lang="it-IT" sz="1800" dirty="0"/>
                  <a:t>= crescita dell’economia su un sentiero di equilibrio.</a:t>
                </a:r>
              </a:p>
              <a:p>
                <a:r>
                  <a:rPr lang="it-IT" sz="1800" i="1" dirty="0" err="1"/>
                  <a:t>g</a:t>
                </a:r>
                <a:r>
                  <a:rPr lang="it-IT" sz="1800" i="1" baseline="-25000" dirty="0" err="1"/>
                  <a:t>w</a:t>
                </a:r>
                <a:r>
                  <a:rPr lang="it-IT" sz="18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1800" i="1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sSub>
                          <m:sSubPr>
                            <m:ctrlPr>
                              <a:rPr lang="it-IT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18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it-IT" sz="18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den>
                    </m:f>
                  </m:oMath>
                </a14:m>
                <a:endParaRPr lang="it-IT" sz="1800" dirty="0"/>
              </a:p>
              <a:p>
                <a:r>
                  <a:rPr lang="it-IT" sz="1800" dirty="0"/>
                  <a:t>Un modo alternativo di considerare l’equilibrio:</a:t>
                </a:r>
              </a:p>
              <a:p>
                <a:r>
                  <a:rPr lang="it-IT" sz="1800" i="1" dirty="0" err="1"/>
                  <a:t>AD</a:t>
                </a:r>
                <a:r>
                  <a:rPr lang="it-IT" sz="1800" i="1" baseline="-25000" dirty="0" err="1"/>
                  <a:t>t</a:t>
                </a:r>
                <a:r>
                  <a:rPr lang="it-IT" sz="18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sz="1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18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it-IT" sz="1800" b="0" i="1" smtClean="0">
                            <a:latin typeface="Cambria Math"/>
                          </a:rPr>
                          <m:t>𝑠</m:t>
                        </m:r>
                      </m:den>
                    </m:f>
                    <m:sSub>
                      <m:sSubPr>
                        <m:ctrlPr>
                          <a:rPr lang="it-IT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800" b="0" i="1" smtClean="0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it-IT" sz="18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it-IT" sz="1800" dirty="0"/>
                  <a:t>      </a:t>
                </a:r>
                <a:r>
                  <a:rPr lang="it-IT" sz="1800" i="1" dirty="0" err="1"/>
                  <a:t>AD</a:t>
                </a:r>
                <a:r>
                  <a:rPr lang="it-IT" sz="1800" i="1" baseline="-25000" dirty="0" err="1"/>
                  <a:t>t</a:t>
                </a:r>
                <a:r>
                  <a:rPr lang="it-IT" sz="1800" dirty="0"/>
                  <a:t>=Domanda aggregata (moltiplicatore)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800" b="0" i="1" smtClean="0">
                            <a:latin typeface="Cambria Math"/>
                          </a:rPr>
                          <m:t>𝑌</m:t>
                        </m:r>
                      </m:e>
                      <m:sub>
                        <m:r>
                          <a:rPr lang="it-IT" sz="1800" b="0" i="1" smtClean="0">
                            <a:latin typeface="Cambria Math"/>
                          </a:rPr>
                          <m:t>𝑛𝑡</m:t>
                        </m:r>
                      </m:sub>
                    </m:sSub>
                    <m:r>
                      <a:rPr lang="it-IT" sz="18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t-IT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18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it-IT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1800" b="0" i="1" smtClean="0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it-IT" sz="1800" b="0" i="1" smtClean="0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</m:den>
                    </m:f>
                    <m:sSub>
                      <m:sSubPr>
                        <m:ctrlPr>
                          <a:rPr lang="it-IT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800" b="0" i="1" smtClean="0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it-IT" sz="18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it-IT" sz="1800" b="0" dirty="0"/>
                  <a:t>   principio dell’</a:t>
                </a:r>
                <a:r>
                  <a:rPr lang="it-IT" sz="1800" b="0" dirty="0" err="1"/>
                  <a:t>accelleratore</a:t>
                </a:r>
                <a:endParaRPr lang="it-IT" sz="1800" b="0" dirty="0"/>
              </a:p>
              <a:p>
                <a:pPr>
                  <a:lnSpc>
                    <a:spcPct val="170000"/>
                  </a:lnSpc>
                </a:pPr>
                <a:r>
                  <a:rPr lang="it-IT" sz="1800" i="1" dirty="0" err="1"/>
                  <a:t>K</a:t>
                </a:r>
                <a:r>
                  <a:rPr lang="it-IT" sz="1800" i="1" baseline="-25000" dirty="0" err="1"/>
                  <a:t>t</a:t>
                </a:r>
                <a:r>
                  <a:rPr lang="it-IT" sz="1800" dirty="0"/>
                  <a:t>=</a:t>
                </a:r>
                <a:r>
                  <a:rPr lang="it-IT" sz="1800" i="1" dirty="0"/>
                  <a:t>K</a:t>
                </a:r>
                <a:r>
                  <a:rPr lang="it-IT" sz="1800" i="1" baseline="-25000" dirty="0"/>
                  <a:t>t</a:t>
                </a:r>
                <a:r>
                  <a:rPr lang="it-IT" sz="1800" baseline="-25000" dirty="0"/>
                  <a:t>-1</a:t>
                </a:r>
                <a:r>
                  <a:rPr lang="it-IT" sz="1800" dirty="0"/>
                  <a:t>+</a:t>
                </a:r>
                <a:r>
                  <a:rPr lang="it-IT" sz="1800" i="1" dirty="0"/>
                  <a:t>I</a:t>
                </a:r>
                <a:r>
                  <a:rPr lang="it-IT" sz="1800" i="1" baseline="-25000" dirty="0"/>
                  <a:t>t</a:t>
                </a:r>
                <a:r>
                  <a:rPr lang="it-IT" sz="1800" baseline="-25000" dirty="0"/>
                  <a:t>-1   </a:t>
                </a:r>
                <a:r>
                  <a:rPr lang="it-IT" sz="1800" dirty="0"/>
                  <a:t>Il capitale disponibile al tempo </a:t>
                </a:r>
                <a:r>
                  <a:rPr lang="it-IT" sz="1800" i="1" dirty="0"/>
                  <a:t>t </a:t>
                </a:r>
                <a:r>
                  <a:rPr lang="it-IT" sz="1800" dirty="0"/>
                  <a:t>dipende dal capitale  e dagli investimenti passati</a:t>
                </a:r>
              </a:p>
              <a:p>
                <a:r>
                  <a:rPr lang="it-IT" sz="1800" i="1" dirty="0" err="1"/>
                  <a:t>AD</a:t>
                </a:r>
                <a:r>
                  <a:rPr lang="it-IT" sz="1800" i="1" baseline="-25000" dirty="0" err="1"/>
                  <a:t>t</a:t>
                </a:r>
                <a:r>
                  <a:rPr lang="it-IT" sz="1800" i="1" dirty="0"/>
                  <a:t>=</a:t>
                </a:r>
                <a:r>
                  <a:rPr lang="it-IT" sz="1800" i="1" dirty="0" err="1"/>
                  <a:t>Y</a:t>
                </a:r>
                <a:r>
                  <a:rPr lang="it-IT" sz="1800" i="1" baseline="-25000" dirty="0" err="1"/>
                  <a:t>nt</a:t>
                </a:r>
                <a:r>
                  <a:rPr lang="it-IT" sz="1800" i="1" dirty="0"/>
                  <a:t> </a:t>
                </a:r>
                <a:r>
                  <a:rPr lang="it-IT" sz="1800" i="1" dirty="0">
                    <a:sym typeface="Symbol" panose="05050102010706020507" pitchFamily="18" charset="2"/>
                  </a:rPr>
                  <a:t></a:t>
                </a:r>
                <a:r>
                  <a:rPr lang="it-IT" sz="1800" i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18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it-IT" sz="1800" i="1">
                            <a:latin typeface="Cambria Math"/>
                          </a:rPr>
                          <m:t>𝑠</m:t>
                        </m:r>
                      </m:den>
                    </m:f>
                    <m:sSub>
                      <m:sSubPr>
                        <m:ctrlPr>
                          <a:rPr lang="it-IT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800" i="1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it-IT" sz="1800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it-IT" sz="18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1800" i="1">
                            <a:latin typeface="Cambria Math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it-IT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1800" i="1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it-IT" sz="1800" i="1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</m:den>
                    </m:f>
                    <m:sSub>
                      <m:sSubPr>
                        <m:ctrlPr>
                          <a:rPr lang="it-IT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800" i="1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it-IT" sz="1800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it-IT" sz="1800" dirty="0"/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b="0" i="1" smtClean="0"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it-IT" sz="2000" b="0" i="1" smtClean="0">
                            <a:latin typeface="Cambria Math"/>
                          </a:rPr>
                          <m:t>𝑤</m:t>
                        </m:r>
                      </m:sub>
                    </m:sSub>
                    <m:r>
                      <a:rPr lang="it-IT" sz="20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000" b="0" i="1" smtClean="0"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r>
                              <a:rPr lang="it-IT" sz="2000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000" b="0" i="1" smtClean="0">
                                <a:latin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it-IT" sz="2000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den>
                    </m:f>
                    <m:r>
                      <a:rPr lang="it-IT" sz="20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000" b="0" i="1" smtClean="0">
                            <a:latin typeface="Cambria Math"/>
                          </a:rPr>
                          <m:t>𝑠</m:t>
                        </m:r>
                      </m:num>
                      <m:den>
                        <m:sSub>
                          <m:sSubPr>
                            <m:ctrlP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000" b="0" i="1" smtClean="0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it-IT" sz="2000" b="0" i="1" smtClean="0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</m:den>
                    </m:f>
                  </m:oMath>
                </a14:m>
                <a:r>
                  <a:rPr lang="it-IT" sz="1800" b="0" i="1" dirty="0"/>
                  <a:t>   </a:t>
                </a:r>
                <a:r>
                  <a:rPr lang="it-IT" sz="1800" b="0" dirty="0"/>
                  <a:t>Il tasso garantito si riferisce al tasso di accumulazione del capitale (Rapporto Investimenti - Capitale)</a:t>
                </a:r>
              </a:p>
              <a:p>
                <a:endParaRPr lang="it-IT" sz="1800" dirty="0"/>
              </a:p>
            </p:txBody>
          </p:sp>
        </mc:Choice>
        <mc:Fallback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96949"/>
                <a:ext cx="8229600" cy="4525963"/>
              </a:xfrm>
              <a:blipFill>
                <a:blip r:embed="rId2"/>
                <a:stretch>
                  <a:fillRect l="-444" t="-809" r="-593" b="-741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06588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0732" y="836712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/>
              <a:t>Crescita in equilibrio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Segnaposto contenuto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098986180"/>
                  </p:ext>
                </p:extLst>
              </p:nvPr>
            </p:nvGraphicFramePr>
            <p:xfrm>
              <a:off x="445249" y="1412776"/>
              <a:ext cx="8231207" cy="158417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69715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78201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27286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18800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35772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933436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532348"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I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r>
                            <a:rPr lang="it-IT" sz="1600" dirty="0">
                              <a:effectLst/>
                            </a:rPr>
                            <a:t> = I</a:t>
                          </a:r>
                          <a:r>
                            <a:rPr lang="it-IT" sz="1600" baseline="-25000" dirty="0">
                              <a:effectLst/>
                            </a:rPr>
                            <a:t>t-1</a:t>
                          </a:r>
                          <a:r>
                            <a:rPr lang="it-IT" sz="1600" dirty="0">
                              <a:effectLst/>
                            </a:rPr>
                            <a:t>(1+g</a:t>
                          </a:r>
                          <a:r>
                            <a:rPr lang="it-IT" sz="1600" baseline="30000" dirty="0">
                              <a:effectLst/>
                            </a:rPr>
                            <a:t>e</a:t>
                          </a:r>
                          <a:r>
                            <a:rPr lang="it-IT" sz="1600" baseline="-25000" dirty="0">
                              <a:effectLst/>
                            </a:rPr>
                            <a:t>t</a:t>
                          </a:r>
                          <a:r>
                            <a:rPr lang="it-IT" sz="1600" dirty="0">
                              <a:effectLst/>
                            </a:rPr>
                            <a:t>)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K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r>
                            <a:rPr lang="it-IT" sz="1600" dirty="0">
                              <a:effectLst/>
                            </a:rPr>
                            <a:t>=K</a:t>
                          </a:r>
                          <a:r>
                            <a:rPr lang="it-IT" sz="1600" baseline="-25000" dirty="0">
                              <a:effectLst/>
                            </a:rPr>
                            <a:t>t-1</a:t>
                          </a:r>
                          <a:r>
                            <a:rPr lang="it-IT" sz="1600" dirty="0">
                              <a:effectLst/>
                            </a:rPr>
                            <a:t>+I</a:t>
                          </a:r>
                          <a:r>
                            <a:rPr lang="it-IT" sz="1600" baseline="-25000" dirty="0">
                              <a:effectLst/>
                            </a:rPr>
                            <a:t>t-1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AD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r>
                            <a:rPr lang="it-IT" sz="1600" baseline="-25000" dirty="0">
                              <a:effectLst/>
                            </a:rPr>
                            <a:t> </a:t>
                          </a:r>
                          <a:r>
                            <a:rPr lang="it-IT" sz="1600" dirty="0">
                              <a:effectLst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it-IT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sz="16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it-IT" sz="1600">
                                      <a:effectLst/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den>
                              </m:f>
                            </m:oMath>
                          </a14:m>
                          <a:r>
                            <a:rPr lang="it-IT" sz="1600" dirty="0" err="1">
                              <a:effectLst/>
                            </a:rPr>
                            <a:t>I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Y</a:t>
                          </a:r>
                          <a:r>
                            <a:rPr lang="it-IT" sz="1600" baseline="-25000">
                              <a:effectLst/>
                            </a:rPr>
                            <a:t>nt</a:t>
                          </a:r>
                          <a:r>
                            <a:rPr lang="it-IT" sz="1600">
                              <a:effectLst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it-IT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sz="16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it-IT" sz="16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6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it-IT" sz="16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den>
                              </m:f>
                            </m:oMath>
                          </a14:m>
                          <a:r>
                            <a:rPr lang="it-IT" sz="1600">
                              <a:effectLst/>
                            </a:rPr>
                            <a:t>K</a:t>
                          </a:r>
                          <a:r>
                            <a:rPr lang="it-IT" sz="1600" baseline="-25000">
                              <a:effectLst/>
                            </a:rPr>
                            <a:t>t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K</a:t>
                          </a:r>
                          <a:r>
                            <a:rPr lang="it-IT" sz="1600" baseline="30000">
                              <a:effectLst/>
                            </a:rPr>
                            <a:t>e</a:t>
                          </a:r>
                          <a:r>
                            <a:rPr lang="it-IT" sz="1600" baseline="-25000">
                              <a:effectLst/>
                            </a:rPr>
                            <a:t>t</a:t>
                          </a:r>
                          <a:r>
                            <a:rPr lang="it-IT" sz="1600">
                              <a:effectLst/>
                            </a:rPr>
                            <a:t> =v</a:t>
                          </a:r>
                          <a:r>
                            <a:rPr lang="it-IT" sz="1600" baseline="-25000">
                              <a:effectLst/>
                            </a:rPr>
                            <a:t>n</a:t>
                          </a:r>
                          <a:r>
                            <a:rPr lang="it-IT" sz="1600">
                              <a:effectLst/>
                            </a:rPr>
                            <a:t>AD</a:t>
                          </a:r>
                          <a:r>
                            <a:rPr lang="it-IT" sz="1600" baseline="-25000">
                              <a:effectLst/>
                            </a:rPr>
                            <a:t>t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g</a:t>
                          </a:r>
                          <a:r>
                            <a:rPr lang="it-IT" sz="1600" baseline="30000" dirty="0" err="1">
                              <a:effectLst/>
                            </a:rPr>
                            <a:t>e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50609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4000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4000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0,05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50609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210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4200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1050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1050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4200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0,05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50609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220,5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>
                              <a:effectLst/>
                            </a:rPr>
                            <a:t>4410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1102,5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1102,5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>
                              <a:effectLst/>
                            </a:rPr>
                            <a:t>4410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>
                              <a:effectLst/>
                            </a:rPr>
                            <a:t>0,05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Segnaposto contenuto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098986180"/>
                  </p:ext>
                </p:extLst>
              </p:nvPr>
            </p:nvGraphicFramePr>
            <p:xfrm>
              <a:off x="445249" y="1412776"/>
              <a:ext cx="8231207" cy="158417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697156"/>
                    <a:gridCol w="1782014"/>
                    <a:gridCol w="1272867"/>
                    <a:gridCol w="1188009"/>
                    <a:gridCol w="1357725"/>
                    <a:gridCol w="933436"/>
                  </a:tblGrid>
                  <a:tr h="532348"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I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r>
                            <a:rPr lang="it-IT" sz="1600" dirty="0">
                              <a:effectLst/>
                            </a:rPr>
                            <a:t> = I</a:t>
                          </a:r>
                          <a:r>
                            <a:rPr lang="it-IT" sz="1600" baseline="-25000" dirty="0">
                              <a:effectLst/>
                            </a:rPr>
                            <a:t>t-1</a:t>
                          </a:r>
                          <a:r>
                            <a:rPr lang="it-IT" sz="1600" dirty="0">
                              <a:effectLst/>
                            </a:rPr>
                            <a:t>(1+g</a:t>
                          </a:r>
                          <a:r>
                            <a:rPr lang="it-IT" sz="1600" baseline="30000" dirty="0">
                              <a:effectLst/>
                            </a:rPr>
                            <a:t>e</a:t>
                          </a:r>
                          <a:r>
                            <a:rPr lang="it-IT" sz="1600" baseline="-25000" dirty="0">
                              <a:effectLst/>
                            </a:rPr>
                            <a:t>t</a:t>
                          </a:r>
                          <a:r>
                            <a:rPr lang="it-IT" sz="1600" dirty="0">
                              <a:effectLst/>
                            </a:rPr>
                            <a:t>)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K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r>
                            <a:rPr lang="it-IT" sz="1600" dirty="0">
                              <a:effectLst/>
                            </a:rPr>
                            <a:t>=K</a:t>
                          </a:r>
                          <a:r>
                            <a:rPr lang="it-IT" sz="1600" baseline="-25000" dirty="0">
                              <a:effectLst/>
                            </a:rPr>
                            <a:t>t-1</a:t>
                          </a:r>
                          <a:r>
                            <a:rPr lang="it-IT" sz="1600" dirty="0">
                              <a:effectLst/>
                            </a:rPr>
                            <a:t>+I</a:t>
                          </a:r>
                          <a:r>
                            <a:rPr lang="it-IT" sz="1600" baseline="-25000" dirty="0">
                              <a:effectLst/>
                            </a:rPr>
                            <a:t>t-1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36682" marR="36682" marT="0" marB="0" anchor="b">
                        <a:blipFill rotWithShape="1">
                          <a:blip r:embed="rId2"/>
                          <a:stretch>
                            <a:fillRect l="-274519" t="-1149" r="-275000" b="-2229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36682" marR="36682" marT="0" marB="0" anchor="b">
                        <a:blipFill rotWithShape="1">
                          <a:blip r:embed="rId2"/>
                          <a:stretch>
                            <a:fillRect l="-399487" t="-1149" r="-193333" b="-2229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K</a:t>
                          </a:r>
                          <a:r>
                            <a:rPr lang="it-IT" sz="1600" baseline="30000">
                              <a:effectLst/>
                            </a:rPr>
                            <a:t>e</a:t>
                          </a:r>
                          <a:r>
                            <a:rPr lang="it-IT" sz="1600" baseline="-25000">
                              <a:effectLst/>
                            </a:rPr>
                            <a:t>t</a:t>
                          </a:r>
                          <a:r>
                            <a:rPr lang="it-IT" sz="1600">
                              <a:effectLst/>
                            </a:rPr>
                            <a:t> =v</a:t>
                          </a:r>
                          <a:r>
                            <a:rPr lang="it-IT" sz="1600" baseline="-25000">
                              <a:effectLst/>
                            </a:rPr>
                            <a:t>n</a:t>
                          </a:r>
                          <a:r>
                            <a:rPr lang="it-IT" sz="1600">
                              <a:effectLst/>
                            </a:rPr>
                            <a:t>AD</a:t>
                          </a:r>
                          <a:r>
                            <a:rPr lang="it-IT" sz="1600" baseline="-25000">
                              <a:effectLst/>
                            </a:rPr>
                            <a:t>t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g</a:t>
                          </a:r>
                          <a:r>
                            <a:rPr lang="it-IT" sz="1600" baseline="30000" dirty="0" err="1">
                              <a:effectLst/>
                            </a:rPr>
                            <a:t>e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</a:tr>
                  <a:tr h="350609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4000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4000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0,05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</a:tr>
                  <a:tr h="350609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210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4200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1050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1050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4200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0,05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</a:tr>
                  <a:tr h="350609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220,5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>
                              <a:effectLst/>
                            </a:rPr>
                            <a:t>4410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1102,5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1102,5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>
                              <a:effectLst/>
                            </a:rPr>
                            <a:t>4410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>
                              <a:effectLst/>
                            </a:rPr>
                            <a:t>0,05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</a:tr>
                </a:tbl>
              </a:graphicData>
            </a:graphic>
          </p:graphicFrame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7</a:t>
            </a:fld>
            <a:endParaRPr lang="it-IT" dirty="0"/>
          </a:p>
        </p:txBody>
      </p:sp>
      <p:sp>
        <p:nvSpPr>
          <p:cNvPr id="9" name="Rettangolo 8"/>
          <p:cNvSpPr/>
          <p:nvPr/>
        </p:nvSpPr>
        <p:spPr>
          <a:xfrm>
            <a:off x="732193" y="3140968"/>
            <a:ext cx="772823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>
              <a:spcAft>
                <a:spcPts val="0"/>
              </a:spcAft>
            </a:pPr>
            <a:r>
              <a:rPr lang="it-IT" sz="1600" i="1" dirty="0"/>
              <a:t>s=</a:t>
            </a:r>
            <a:r>
              <a:rPr lang="it-IT" sz="1600" dirty="0"/>
              <a:t> 20%; </a:t>
            </a:r>
            <a:r>
              <a:rPr lang="it-IT" sz="1600" i="1" dirty="0" err="1"/>
              <a:t>v</a:t>
            </a:r>
            <a:r>
              <a:rPr lang="it-IT" sz="1600" i="1" baseline="-25000" dirty="0" err="1"/>
              <a:t>n</a:t>
            </a:r>
            <a:r>
              <a:rPr lang="it-IT" sz="1600" dirty="0"/>
              <a:t>=4; </a:t>
            </a:r>
            <a:r>
              <a:rPr lang="it-IT" sz="1600" i="1" dirty="0" err="1"/>
              <a:t>g</a:t>
            </a:r>
            <a:r>
              <a:rPr lang="it-IT" sz="1600" i="1" baseline="-25000" dirty="0" err="1"/>
              <a:t>w</a:t>
            </a:r>
            <a:r>
              <a:rPr lang="it-IT" sz="1600" dirty="0"/>
              <a:t>=5%</a:t>
            </a:r>
            <a:endParaRPr lang="it-IT" sz="1600" i="1" dirty="0"/>
          </a:p>
          <a:p>
            <a:pPr indent="180340">
              <a:spcAft>
                <a:spcPts val="0"/>
              </a:spcAft>
            </a:pPr>
            <a:r>
              <a:rPr lang="it-IT" sz="1600" i="1" dirty="0" err="1"/>
              <a:t>g</a:t>
            </a:r>
            <a:r>
              <a:rPr lang="it-IT" sz="1600" i="1" baseline="30000" dirty="0" err="1"/>
              <a:t>e</a:t>
            </a:r>
            <a:r>
              <a:rPr lang="it-IT" sz="1600" i="1" baseline="-25000" dirty="0" err="1"/>
              <a:t>t</a:t>
            </a:r>
            <a:r>
              <a:rPr lang="it-IT" sz="1600" dirty="0"/>
              <a:t>= tasso di crescita atteso dai capitalisti al tempo </a:t>
            </a:r>
            <a:r>
              <a:rPr lang="it-IT" sz="1600" i="1" dirty="0"/>
              <a:t>t</a:t>
            </a:r>
            <a:r>
              <a:rPr lang="it-IT" sz="1600" dirty="0"/>
              <a:t>.</a:t>
            </a:r>
          </a:p>
          <a:p>
            <a:pPr indent="180340"/>
            <a:r>
              <a:rPr lang="it-IT" sz="1600" i="1" dirty="0" err="1">
                <a:latin typeface="Times New Roman"/>
                <a:ea typeface="Calibri"/>
                <a:cs typeface="Times New Roman"/>
              </a:rPr>
              <a:t>AD</a:t>
            </a:r>
            <a:r>
              <a:rPr lang="it-IT" sz="1600" i="1" baseline="-25000" dirty="0" err="1">
                <a:latin typeface="Times New Roman"/>
                <a:ea typeface="Calibri"/>
                <a:cs typeface="Times New Roman"/>
              </a:rPr>
              <a:t>t</a:t>
            </a:r>
            <a:r>
              <a:rPr lang="it-IT" sz="1600" i="1" baseline="-25000" dirty="0">
                <a:latin typeface="Times New Roman"/>
                <a:ea typeface="Calibri"/>
                <a:cs typeface="Times New Roman"/>
              </a:rPr>
              <a:t> </a:t>
            </a:r>
            <a:r>
              <a:rPr lang="it-IT" sz="1600" dirty="0">
                <a:latin typeface="Times New Roman"/>
                <a:ea typeface="Calibri"/>
                <a:cs typeface="Times New Roman"/>
              </a:rPr>
              <a:t>= domanda aggregata (moltiplicatore); </a:t>
            </a:r>
            <a:r>
              <a:rPr lang="it-IT" sz="1600" i="1" dirty="0" err="1">
                <a:latin typeface="Times New Roman"/>
                <a:ea typeface="Calibri"/>
                <a:cs typeface="Times New Roman"/>
              </a:rPr>
              <a:t>Y</a:t>
            </a:r>
            <a:r>
              <a:rPr lang="it-IT" sz="1600" i="1" baseline="-25000" dirty="0" err="1">
                <a:latin typeface="Times New Roman"/>
                <a:ea typeface="Calibri"/>
                <a:cs typeface="Times New Roman"/>
              </a:rPr>
              <a:t>nt</a:t>
            </a:r>
            <a:r>
              <a:rPr lang="it-IT" sz="1600" i="1" baseline="-25000" dirty="0">
                <a:latin typeface="Times New Roman"/>
                <a:ea typeface="Calibri"/>
                <a:cs typeface="Times New Roman"/>
              </a:rPr>
              <a:t> </a:t>
            </a:r>
            <a:r>
              <a:rPr lang="it-IT" sz="1600" dirty="0">
                <a:latin typeface="Times New Roman"/>
                <a:ea typeface="Calibri"/>
                <a:cs typeface="Times New Roman"/>
              </a:rPr>
              <a:t>il reddito normale (principio di acceleratore); </a:t>
            </a:r>
            <a:r>
              <a:rPr lang="it-IT" sz="1600" dirty="0"/>
              <a:t>Capitale desiderato </a:t>
            </a:r>
            <a:r>
              <a:rPr lang="it-IT" sz="1600" i="1" dirty="0" err="1"/>
              <a:t>K</a:t>
            </a:r>
            <a:r>
              <a:rPr lang="it-IT" sz="1600" i="1" baseline="30000" dirty="0" err="1"/>
              <a:t>e</a:t>
            </a:r>
            <a:r>
              <a:rPr lang="it-IT" sz="1600" i="1" baseline="-25000" dirty="0" err="1"/>
              <a:t>t</a:t>
            </a:r>
            <a:r>
              <a:rPr lang="it-IT" sz="1600" i="1" dirty="0"/>
              <a:t> </a:t>
            </a:r>
            <a:r>
              <a:rPr lang="it-IT" sz="1600" dirty="0"/>
              <a:t>in relazione alla domanda aggregata e al principio dell’acceleratore</a:t>
            </a:r>
          </a:p>
          <a:p>
            <a:pPr indent="180340">
              <a:spcAft>
                <a:spcPts val="0"/>
              </a:spcAft>
            </a:pPr>
            <a:r>
              <a:rPr lang="it-IT" sz="1600" dirty="0">
                <a:latin typeface="Times New Roman"/>
                <a:ea typeface="Calibri"/>
                <a:cs typeface="Times New Roman"/>
              </a:rPr>
              <a:t>La prima riga mostra che il sistema è in equilibrio (</a:t>
            </a:r>
            <a:r>
              <a:rPr lang="it-IT" sz="1600" i="1" dirty="0">
                <a:latin typeface="Times New Roman"/>
                <a:ea typeface="Calibri"/>
                <a:cs typeface="Times New Roman"/>
              </a:rPr>
              <a:t>AD</a:t>
            </a:r>
            <a:r>
              <a:rPr lang="it-IT" sz="1600" baseline="-25000" dirty="0">
                <a:latin typeface="Times New Roman"/>
                <a:ea typeface="Calibri"/>
                <a:cs typeface="Times New Roman"/>
              </a:rPr>
              <a:t>1</a:t>
            </a:r>
            <a:r>
              <a:rPr lang="it-IT" sz="1600" dirty="0">
                <a:latin typeface="Times New Roman"/>
                <a:ea typeface="Calibri"/>
                <a:cs typeface="Times New Roman"/>
              </a:rPr>
              <a:t>=</a:t>
            </a:r>
            <a:r>
              <a:rPr lang="it-IT" sz="1600" i="1" dirty="0">
                <a:latin typeface="Times New Roman"/>
                <a:ea typeface="Calibri"/>
                <a:cs typeface="Times New Roman"/>
              </a:rPr>
              <a:t>Y</a:t>
            </a:r>
            <a:r>
              <a:rPr lang="it-IT" sz="1600" i="1" baseline="-25000" dirty="0">
                <a:latin typeface="Times New Roman"/>
                <a:ea typeface="Calibri"/>
                <a:cs typeface="Times New Roman"/>
              </a:rPr>
              <a:t>n</a:t>
            </a:r>
            <a:r>
              <a:rPr lang="it-IT" sz="1600" baseline="-25000" dirty="0">
                <a:latin typeface="Times New Roman"/>
                <a:ea typeface="Calibri"/>
                <a:cs typeface="Times New Roman"/>
              </a:rPr>
              <a:t>1</a:t>
            </a:r>
            <a:r>
              <a:rPr lang="it-IT" sz="1600" dirty="0">
                <a:latin typeface="Times New Roman"/>
                <a:ea typeface="Calibri"/>
                <a:cs typeface="Times New Roman"/>
              </a:rPr>
              <a:t>)</a:t>
            </a:r>
          </a:p>
          <a:p>
            <a:pPr indent="180340">
              <a:spcAft>
                <a:spcPts val="0"/>
              </a:spcAft>
            </a:pPr>
            <a:r>
              <a:rPr lang="it-IT" sz="1600" dirty="0">
                <a:latin typeface="Times New Roman"/>
                <a:ea typeface="Calibri"/>
                <a:cs typeface="Times New Roman"/>
              </a:rPr>
              <a:t>Poiché il capitalisti si aspettano una crescita del 5% attuano investimenti che permettono alla domanda aggregata di crescere in equilibrio con la capacità produttiva</a:t>
            </a:r>
          </a:p>
          <a:p>
            <a:pPr indent="180340">
              <a:spcAft>
                <a:spcPts val="0"/>
              </a:spcAft>
            </a:pPr>
            <a:r>
              <a:rPr lang="it-IT" sz="1600" dirty="0">
                <a:latin typeface="Times New Roman"/>
                <a:ea typeface="Calibri"/>
                <a:cs typeface="Times New Roman"/>
              </a:rPr>
              <a:t>NB: il capitale esistente è determinato da ciò che è avvenuto in passato (lo stock di capitale + gli investimenti del periodo precedente. </a:t>
            </a:r>
            <a:r>
              <a:rPr lang="it-IT" sz="1600" b="1" dirty="0">
                <a:latin typeface="Times New Roman"/>
                <a:ea typeface="Calibri"/>
                <a:cs typeface="Times New Roman"/>
              </a:rPr>
              <a:t>Gli investimenti attuali influenzano la domanda aggregata (ma non la capacità produttiva attuale </a:t>
            </a:r>
            <a:r>
              <a:rPr lang="it-IT" sz="1600" dirty="0">
                <a:latin typeface="Times New Roman"/>
                <a:ea typeface="Calibri"/>
                <a:cs typeface="Times New Roman"/>
              </a:rPr>
              <a:t>che dipende dal capitale esistente)</a:t>
            </a:r>
          </a:p>
        </p:txBody>
      </p:sp>
    </p:spTree>
    <p:extLst>
      <p:ext uri="{BB962C8B-B14F-4D97-AF65-F5344CB8AC3E}">
        <p14:creationId xmlns:p14="http://schemas.microsoft.com/office/powerpoint/2010/main" val="92495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Le equazioni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it-IT" i="1" dirty="0" err="1"/>
                  <a:t>I</a:t>
                </a:r>
                <a:r>
                  <a:rPr lang="it-IT" i="1" baseline="-25000" dirty="0" err="1"/>
                  <a:t>t</a:t>
                </a:r>
                <a:r>
                  <a:rPr lang="it-IT" dirty="0"/>
                  <a:t> = </a:t>
                </a:r>
                <a:r>
                  <a:rPr lang="it-IT" i="1" dirty="0"/>
                  <a:t>I</a:t>
                </a:r>
                <a:r>
                  <a:rPr lang="it-IT" i="1" baseline="-25000" dirty="0"/>
                  <a:t>t-</a:t>
                </a:r>
                <a:r>
                  <a:rPr lang="it-IT" baseline="-25000" dirty="0"/>
                  <a:t>1</a:t>
                </a:r>
                <a:r>
                  <a:rPr lang="it-IT" dirty="0"/>
                  <a:t>(1+</a:t>
                </a:r>
                <a:r>
                  <a:rPr lang="it-IT" i="1" dirty="0"/>
                  <a:t>g</a:t>
                </a:r>
                <a:r>
                  <a:rPr lang="it-IT" i="1" baseline="30000" dirty="0"/>
                  <a:t>e</a:t>
                </a:r>
                <a:r>
                  <a:rPr lang="it-IT" i="1" baseline="-25000" dirty="0"/>
                  <a:t>t</a:t>
                </a:r>
                <a:r>
                  <a:rPr lang="it-IT" dirty="0"/>
                  <a:t>): gli imprenditori decidono gli investimenti </a:t>
                </a:r>
                <a:r>
                  <a:rPr lang="it-IT" dirty="0">
                    <a:sym typeface="Symbol" panose="05050102010706020507" pitchFamily="18" charset="2"/>
                  </a:rPr>
                  <a:t>aspettative di crescita.</a:t>
                </a:r>
              </a:p>
              <a:p>
                <a:r>
                  <a:rPr lang="it-IT" sz="2800" i="1" dirty="0" err="1"/>
                  <a:t>K</a:t>
                </a:r>
                <a:r>
                  <a:rPr lang="it-IT" sz="2800" i="1" baseline="-25000" dirty="0" err="1"/>
                  <a:t>t</a:t>
                </a:r>
                <a:r>
                  <a:rPr lang="it-IT" dirty="0"/>
                  <a:t>=</a:t>
                </a:r>
                <a:r>
                  <a:rPr lang="it-IT" i="1" dirty="0"/>
                  <a:t>K</a:t>
                </a:r>
                <a:r>
                  <a:rPr lang="it-IT" i="1" baseline="-25000" dirty="0"/>
                  <a:t>t</a:t>
                </a:r>
                <a:r>
                  <a:rPr lang="it-IT" baseline="-25000" dirty="0"/>
                  <a:t>-1</a:t>
                </a:r>
                <a:r>
                  <a:rPr lang="it-IT" dirty="0"/>
                  <a:t>+</a:t>
                </a:r>
                <a:r>
                  <a:rPr lang="it-IT" i="1" dirty="0"/>
                  <a:t>I</a:t>
                </a:r>
                <a:r>
                  <a:rPr lang="it-IT" i="1" baseline="-25000" dirty="0"/>
                  <a:t>t</a:t>
                </a:r>
                <a:r>
                  <a:rPr lang="it-IT" baseline="-25000" dirty="0"/>
                  <a:t>-1</a:t>
                </a:r>
                <a:r>
                  <a:rPr lang="it-IT" dirty="0"/>
                  <a:t>: capitale effettivo: capitale e investimenti del passato.</a:t>
                </a:r>
              </a:p>
              <a:p>
                <a:r>
                  <a:rPr lang="it-IT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AD</a:t>
                </a:r>
                <a:r>
                  <a:rPr lang="it-IT" i="1" baseline="-25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it-IT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it-IT" i="1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it-IT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it-IT" i="1" baseline="-25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: domanda aggregata: moltiplicatore per investimenti</a:t>
                </a:r>
              </a:p>
              <a:p>
                <a:r>
                  <a:rPr lang="it-IT" sz="2800" i="1" dirty="0"/>
                  <a:t>Y</a:t>
                </a:r>
                <a:r>
                  <a:rPr lang="it-IT" sz="2800" i="1" baseline="-25000" dirty="0" err="1"/>
                  <a:t>nt</a:t>
                </a:r>
                <a:r>
                  <a:rPr lang="it-IT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it-IT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den>
                    </m:f>
                  </m:oMath>
                </a14:m>
                <a:r>
                  <a:rPr lang="it-IT" i="1" dirty="0" err="1"/>
                  <a:t>K</a:t>
                </a:r>
                <a:r>
                  <a:rPr lang="it-IT" i="1" baseline="-25000" dirty="0" err="1"/>
                  <a:t>t</a:t>
                </a:r>
                <a:r>
                  <a:rPr lang="it-IT" dirty="0"/>
                  <a:t>: reddito attuale: capitale attuale per inverso acceleratore</a:t>
                </a:r>
              </a:p>
              <a:p>
                <a:r>
                  <a:rPr lang="it-IT" i="1" dirty="0" err="1"/>
                  <a:t>K</a:t>
                </a:r>
                <a:r>
                  <a:rPr lang="it-IT" i="1" baseline="30000" dirty="0" err="1"/>
                  <a:t>e</a:t>
                </a:r>
                <a:r>
                  <a:rPr lang="it-IT" i="1" baseline="-25000" dirty="0" err="1"/>
                  <a:t>t</a:t>
                </a:r>
                <a:r>
                  <a:rPr lang="it-IT" dirty="0"/>
                  <a:t> =</a:t>
                </a:r>
                <a:r>
                  <a:rPr lang="it-IT" i="1" dirty="0" err="1"/>
                  <a:t>v</a:t>
                </a:r>
                <a:r>
                  <a:rPr lang="it-IT" i="1" baseline="-25000" dirty="0" err="1"/>
                  <a:t>n</a:t>
                </a:r>
                <a:r>
                  <a:rPr lang="it-IT" i="1" dirty="0" err="1"/>
                  <a:t>AD</a:t>
                </a:r>
                <a:r>
                  <a:rPr lang="it-IT" i="1" baseline="-25000" dirty="0" err="1"/>
                  <a:t>t</a:t>
                </a:r>
                <a:r>
                  <a:rPr lang="it-IT" dirty="0"/>
                  <a:t>: capitale desiderato: acceleratore per domanda aggregata</a:t>
                </a:r>
              </a:p>
              <a:p>
                <a:r>
                  <a:rPr lang="it-IT" sz="3600" i="1" dirty="0" err="1"/>
                  <a:t>g</a:t>
                </a:r>
                <a:r>
                  <a:rPr lang="it-IT" sz="3600" i="1" baseline="30000" dirty="0" err="1"/>
                  <a:t>e</a:t>
                </a:r>
                <a:r>
                  <a:rPr lang="it-IT" sz="3600" i="1" baseline="-25000" dirty="0" err="1"/>
                  <a:t>t</a:t>
                </a:r>
                <a:r>
                  <a:rPr lang="it-IT" sz="3600" dirty="0"/>
                  <a:t>: tasso di crescita atteso</a:t>
                </a:r>
                <a:endParaRPr lang="it-IT" sz="4000" i="1" dirty="0">
                  <a:latin typeface="Times New Roman"/>
                  <a:ea typeface="Calibri"/>
                  <a:cs typeface="Times New Roman"/>
                </a:endParaRPr>
              </a:p>
              <a:p>
                <a:endParaRPr lang="it-IT" sz="3600" i="1" dirty="0">
                  <a:latin typeface="Times New Roman"/>
                  <a:ea typeface="Calibri"/>
                  <a:cs typeface="Times New Roman"/>
                </a:endParaRPr>
              </a:p>
              <a:p>
                <a:endParaRPr lang="it-IT" dirty="0">
                  <a:latin typeface="Arial" panose="020B0604020202020204" pitchFamily="34" charset="0"/>
                  <a:ea typeface="Calibri"/>
                  <a:cs typeface="Arial" panose="020B0604020202020204" pitchFamily="34" charset="0"/>
                </a:endParaRPr>
              </a:p>
              <a:p>
                <a:endParaRPr lang="it-IT" dirty="0">
                  <a:latin typeface="Times New Roman"/>
                  <a:ea typeface="Calibri"/>
                  <a:cs typeface="Times New Roman"/>
                </a:endParaRPr>
              </a:p>
              <a:p>
                <a:endParaRPr lang="it-IT" dirty="0">
                  <a:latin typeface="Times New Roman"/>
                  <a:ea typeface="Calibri"/>
                  <a:cs typeface="Times New Roman"/>
                </a:endParaRPr>
              </a:p>
              <a:p>
                <a:endParaRPr lang="it-IT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33" t="-2830" r="-192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66672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/>
              <a:t>Disequilibrio: inflazione cumulativa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933056"/>
            <a:ext cx="8229600" cy="2448272"/>
          </a:xfrm>
        </p:spPr>
        <p:txBody>
          <a:bodyPr>
            <a:normAutofit fontScale="55000" lnSpcReduction="20000"/>
          </a:bodyPr>
          <a:lstStyle/>
          <a:p>
            <a:r>
              <a:rPr lang="it-IT" dirty="0"/>
              <a:t>Rispetto alla tabella precedente:</a:t>
            </a:r>
          </a:p>
          <a:p>
            <a:r>
              <a:rPr lang="it-IT" dirty="0"/>
              <a:t>Funzione degli investimenti: tasso di crescita atteso + parziale (</a:t>
            </a:r>
            <a:r>
              <a:rPr lang="it-IT" dirty="0">
                <a:sym typeface="Symbol"/>
              </a:rPr>
              <a:t>) recupero della differenza tra capitale desiderato e capitale effettivo.</a:t>
            </a:r>
          </a:p>
          <a:p>
            <a:r>
              <a:rPr lang="it-IT" dirty="0">
                <a:sym typeface="Symbol"/>
              </a:rPr>
              <a:t>Nella prima riga: equilibrio come nella situazione precedente</a:t>
            </a:r>
          </a:p>
          <a:p>
            <a:r>
              <a:rPr lang="it-IT" dirty="0">
                <a:sym typeface="Symbol"/>
              </a:rPr>
              <a:t>Nella seconda riga: i capitalisti si aspettano una crescita futura più alta (6%) </a:t>
            </a:r>
            <a:r>
              <a:rPr lang="it-IT" i="1" dirty="0" err="1">
                <a:sym typeface="Symbol"/>
              </a:rPr>
              <a:t>g</a:t>
            </a:r>
            <a:r>
              <a:rPr lang="it-IT" i="1" baseline="30000" dirty="0" err="1">
                <a:sym typeface="Symbol"/>
              </a:rPr>
              <a:t>e</a:t>
            </a:r>
            <a:r>
              <a:rPr lang="it-IT" i="1" baseline="-25000" dirty="0" err="1">
                <a:sym typeface="Symbol"/>
              </a:rPr>
              <a:t>t</a:t>
            </a:r>
            <a:r>
              <a:rPr lang="it-IT" i="1" dirty="0">
                <a:sym typeface="Symbol"/>
              </a:rPr>
              <a:t>&gt;</a:t>
            </a:r>
            <a:r>
              <a:rPr lang="it-IT" i="1" dirty="0" err="1">
                <a:sym typeface="Symbol"/>
              </a:rPr>
              <a:t>g</a:t>
            </a:r>
            <a:r>
              <a:rPr lang="it-IT" i="1" baseline="-25000" dirty="0" err="1">
                <a:sym typeface="Symbol"/>
              </a:rPr>
              <a:t>w</a:t>
            </a:r>
            <a:endParaRPr lang="it-IT" dirty="0">
              <a:sym typeface="Symbol"/>
            </a:endParaRPr>
          </a:p>
          <a:p>
            <a:r>
              <a:rPr lang="it-IT" dirty="0">
                <a:sym typeface="Symbol"/>
              </a:rPr>
              <a:t>Gli investimenti crescono  e fanno crescere la domanda aggregata, ma il capitale è quello deciso nel passato ed è minore del capitale desiderato.</a:t>
            </a:r>
          </a:p>
          <a:p>
            <a:r>
              <a:rPr lang="it-IT" dirty="0">
                <a:sym typeface="Symbol"/>
              </a:rPr>
              <a:t>Il reddito normale è minore della domanda aggregata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9</a:t>
            </a:fld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ella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26248172"/>
                  </p:ext>
                </p:extLst>
              </p:nvPr>
            </p:nvGraphicFramePr>
            <p:xfrm>
              <a:off x="683568" y="1556792"/>
              <a:ext cx="7848871" cy="2017331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615703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30134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63551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302362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302362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163551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1037399"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I</a:t>
                          </a:r>
                          <a:r>
                            <a:rPr lang="en-US" sz="1600" baseline="-25000" dirty="0">
                              <a:effectLst/>
                            </a:rPr>
                            <a:t>t</a:t>
                          </a:r>
                          <a:r>
                            <a:rPr lang="en-US" sz="1600" dirty="0">
                              <a:effectLst/>
                            </a:rPr>
                            <a:t> = I</a:t>
                          </a:r>
                          <a:r>
                            <a:rPr lang="en-US" sz="1600" baseline="-25000" dirty="0">
                              <a:effectLst/>
                            </a:rPr>
                            <a:t>t-1</a:t>
                          </a:r>
                          <a:r>
                            <a:rPr lang="en-US" sz="1800" dirty="0">
                              <a:effectLst/>
                            </a:rPr>
                            <a:t>(1+g</a:t>
                          </a:r>
                          <a:r>
                            <a:rPr lang="en-US" sz="1800" baseline="30000" dirty="0">
                              <a:effectLst/>
                            </a:rPr>
                            <a:t>e</a:t>
                          </a:r>
                          <a:r>
                            <a:rPr lang="en-US" sz="1800" baseline="-25000" dirty="0">
                              <a:effectLst/>
                            </a:rPr>
                            <a:t>t</a:t>
                          </a:r>
                          <a:r>
                            <a:rPr lang="en-US" sz="1800" dirty="0">
                              <a:effectLst/>
                            </a:rPr>
                            <a:t>)+ </a:t>
                          </a:r>
                          <a:r>
                            <a:rPr lang="en-US" sz="1800" dirty="0">
                              <a:effectLst/>
                              <a:sym typeface="Symbol"/>
                            </a:rPr>
                            <a:t></a:t>
                          </a:r>
                          <a:r>
                            <a:rPr lang="en-US" sz="1800" dirty="0">
                              <a:effectLst/>
                            </a:rPr>
                            <a:t>(K</a:t>
                          </a:r>
                          <a:r>
                            <a:rPr lang="en-US" sz="1800" baseline="30000" dirty="0">
                              <a:effectLst/>
                            </a:rPr>
                            <a:t>e</a:t>
                          </a:r>
                          <a:r>
                            <a:rPr lang="en-US" sz="1800" baseline="-25000" dirty="0">
                              <a:effectLst/>
                            </a:rPr>
                            <a:t>t-1</a:t>
                          </a:r>
                          <a:r>
                            <a:rPr lang="en-US" sz="1800" dirty="0">
                              <a:effectLst/>
                            </a:rPr>
                            <a:t>-K</a:t>
                          </a:r>
                          <a:r>
                            <a:rPr lang="en-US" sz="1800" baseline="-25000" dirty="0">
                              <a:effectLst/>
                            </a:rPr>
                            <a:t>t-1</a:t>
                          </a:r>
                          <a:r>
                            <a:rPr lang="en-US" sz="1800" dirty="0">
                              <a:effectLst/>
                            </a:rPr>
                            <a:t>)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K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r>
                            <a:rPr lang="it-IT" sz="1800" dirty="0">
                              <a:effectLst/>
                            </a:rPr>
                            <a:t>=K</a:t>
                          </a:r>
                          <a:r>
                            <a:rPr lang="it-IT" sz="1800" baseline="-25000" dirty="0">
                              <a:effectLst/>
                            </a:rPr>
                            <a:t>t-1</a:t>
                          </a:r>
                          <a:r>
                            <a:rPr lang="it-IT" sz="1800" dirty="0">
                              <a:effectLst/>
                            </a:rPr>
                            <a:t>+I</a:t>
                          </a:r>
                          <a:r>
                            <a:rPr lang="it-IT" sz="1800" baseline="-25000" dirty="0">
                              <a:effectLst/>
                            </a:rPr>
                            <a:t>t-1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i="0" dirty="0" err="1">
                              <a:effectLst/>
                            </a:rPr>
                            <a:t>AD</a:t>
                          </a:r>
                          <a:r>
                            <a:rPr lang="it-IT" sz="1600" i="0" baseline="-25000" dirty="0" err="1">
                              <a:effectLst/>
                            </a:rPr>
                            <a:t>t</a:t>
                          </a:r>
                          <a:r>
                            <a:rPr lang="it-IT" sz="1600" i="0" baseline="-25000" dirty="0">
                              <a:effectLst/>
                            </a:rPr>
                            <a:t> </a:t>
                          </a:r>
                          <a:r>
                            <a:rPr lang="it-IT" sz="1600" i="0" dirty="0">
                              <a:effectLst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it-IT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sz="1600" i="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it-IT" sz="1600" i="0">
                                      <a:effectLst/>
                                      <a:latin typeface="Cambria Math" panose="02040503050406030204" pitchFamily="18" charset="0"/>
                                    </a:rPr>
                                    <m:t>s</m:t>
                                  </m:r>
                                </m:den>
                              </m:f>
                            </m:oMath>
                          </a14:m>
                          <a:r>
                            <a:rPr lang="it-IT" sz="1800" i="0" dirty="0" err="1">
                              <a:effectLst/>
                            </a:rPr>
                            <a:t>I</a:t>
                          </a:r>
                          <a:r>
                            <a:rPr lang="it-IT" sz="1800" i="0" baseline="-25000" dirty="0" err="1">
                              <a:effectLst/>
                            </a:rPr>
                            <a:t>t</a:t>
                          </a:r>
                          <a:endParaRPr lang="it-IT" sz="1800" i="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Y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nt</a:t>
                          </a:r>
                          <a:r>
                            <a:rPr lang="it-IT" sz="1800" dirty="0">
                              <a:effectLst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it-IT" sz="1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sz="18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it-IT" sz="18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8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it-IT" sz="18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den>
                              </m:f>
                            </m:oMath>
                          </a14:m>
                          <a:r>
                            <a:rPr lang="it-IT" sz="1800" dirty="0" err="1">
                              <a:effectLst/>
                            </a:rPr>
                            <a:t>K</a:t>
                          </a:r>
                          <a:r>
                            <a:rPr lang="it-IT" sz="1800" baseline="-25000" dirty="0" err="1">
                              <a:effectLst/>
                            </a:rPr>
                            <a:t>t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K</a:t>
                          </a:r>
                          <a:r>
                            <a:rPr lang="it-IT" sz="1600" baseline="30000" dirty="0" err="1">
                              <a:effectLst/>
                            </a:rPr>
                            <a:t>e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r>
                            <a:rPr lang="it-IT" sz="1600" dirty="0">
                              <a:effectLst/>
                            </a:rPr>
                            <a:t> =</a:t>
                          </a:r>
                          <a:r>
                            <a:rPr lang="it-IT" sz="1600" dirty="0" err="1">
                              <a:effectLst/>
                            </a:rPr>
                            <a:t>v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n</a:t>
                          </a:r>
                          <a:r>
                            <a:rPr lang="it-IT" sz="1600" dirty="0" err="1">
                              <a:effectLst/>
                            </a:rPr>
                            <a:t>AD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g</a:t>
                          </a:r>
                          <a:r>
                            <a:rPr lang="it-IT" sz="1600" baseline="30000" dirty="0" err="1">
                              <a:effectLst/>
                            </a:rPr>
                            <a:t>e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02272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4000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4000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0,05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02272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212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4200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1060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1050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4240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0,06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02272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244,72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4412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1223,6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1103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4894,4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>
                              <a:effectLst/>
                            </a:rPr>
                            <a:t>0,15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ella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26248172"/>
                  </p:ext>
                </p:extLst>
              </p:nvPr>
            </p:nvGraphicFramePr>
            <p:xfrm>
              <a:off x="683568" y="1556792"/>
              <a:ext cx="7848871" cy="213467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615703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0"/>
                        </a:ext>
                      </a:extLst>
                    </a:gridCol>
                    <a:gridCol w="130134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1"/>
                        </a:ext>
                      </a:extLst>
                    </a:gridCol>
                    <a:gridCol w="1163551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2"/>
                        </a:ext>
                      </a:extLst>
                    </a:gridCol>
                    <a:gridCol w="130236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3"/>
                        </a:ext>
                      </a:extLst>
                    </a:gridCol>
                    <a:gridCol w="130236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4"/>
                        </a:ext>
                      </a:extLst>
                    </a:gridCol>
                    <a:gridCol w="1163551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5"/>
                        </a:ext>
                      </a:extLst>
                    </a:gridCol>
                  </a:tblGrid>
                  <a:tr h="1037399"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I</a:t>
                          </a:r>
                          <a:r>
                            <a:rPr lang="en-US" sz="1600" baseline="-25000" dirty="0">
                              <a:effectLst/>
                            </a:rPr>
                            <a:t>t</a:t>
                          </a:r>
                          <a:r>
                            <a:rPr lang="en-US" sz="1600" dirty="0">
                              <a:effectLst/>
                            </a:rPr>
                            <a:t> = I</a:t>
                          </a:r>
                          <a:r>
                            <a:rPr lang="en-US" sz="1600" baseline="-25000" dirty="0">
                              <a:effectLst/>
                            </a:rPr>
                            <a:t>t-1</a:t>
                          </a:r>
                          <a:r>
                            <a:rPr lang="en-US" sz="1800" dirty="0">
                              <a:effectLst/>
                            </a:rPr>
                            <a:t>(1+g</a:t>
                          </a:r>
                          <a:r>
                            <a:rPr lang="en-US" sz="1800" baseline="30000" dirty="0">
                              <a:effectLst/>
                            </a:rPr>
                            <a:t>e</a:t>
                          </a:r>
                          <a:r>
                            <a:rPr lang="en-US" sz="1800" baseline="-25000" dirty="0">
                              <a:effectLst/>
                            </a:rPr>
                            <a:t>t</a:t>
                          </a:r>
                          <a:r>
                            <a:rPr lang="en-US" sz="1800" dirty="0">
                              <a:effectLst/>
                            </a:rPr>
                            <a:t>)+ </a:t>
                          </a:r>
                          <a:r>
                            <a:rPr lang="en-US" sz="1800" dirty="0">
                              <a:effectLst/>
                              <a:sym typeface="Symbol"/>
                            </a:rPr>
                            <a:t></a:t>
                          </a:r>
                          <a:r>
                            <a:rPr lang="en-US" sz="1800" dirty="0">
                              <a:effectLst/>
                            </a:rPr>
                            <a:t>(K</a:t>
                          </a:r>
                          <a:r>
                            <a:rPr lang="en-US" sz="1800" baseline="30000" dirty="0">
                              <a:effectLst/>
                            </a:rPr>
                            <a:t>e</a:t>
                          </a:r>
                          <a:r>
                            <a:rPr lang="en-US" sz="1800" baseline="-25000" dirty="0">
                              <a:effectLst/>
                            </a:rPr>
                            <a:t>t-1</a:t>
                          </a:r>
                          <a:r>
                            <a:rPr lang="en-US" sz="1800" dirty="0">
                              <a:effectLst/>
                            </a:rPr>
                            <a:t>-K</a:t>
                          </a:r>
                          <a:r>
                            <a:rPr lang="en-US" sz="1800" baseline="-25000" dirty="0">
                              <a:effectLst/>
                            </a:rPr>
                            <a:t>t-1</a:t>
                          </a:r>
                          <a:r>
                            <a:rPr lang="en-US" sz="1800" dirty="0">
                              <a:effectLst/>
                            </a:rPr>
                            <a:t>)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K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r>
                            <a:rPr lang="it-IT" sz="1800" dirty="0">
                              <a:effectLst/>
                            </a:rPr>
                            <a:t>=K</a:t>
                          </a:r>
                          <a:r>
                            <a:rPr lang="it-IT" sz="1800" baseline="-25000" dirty="0">
                              <a:effectLst/>
                            </a:rPr>
                            <a:t>t-1</a:t>
                          </a:r>
                          <a:r>
                            <a:rPr lang="it-IT" sz="1800" dirty="0">
                              <a:effectLst/>
                            </a:rPr>
                            <a:t>+I</a:t>
                          </a:r>
                          <a:r>
                            <a:rPr lang="it-IT" sz="1800" baseline="-25000" dirty="0">
                              <a:effectLst/>
                            </a:rPr>
                            <a:t>t-1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44450" marR="44450" marT="0" marB="0" anchor="b">
                        <a:blipFill rotWithShape="1">
                          <a:blip r:embed="rId2"/>
                          <a:stretch>
                            <a:fillRect l="-250785" r="-323560" b="-1134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44450" marR="44450" marT="0" marB="0" anchor="b">
                        <a:blipFill rotWithShape="1">
                          <a:blip r:embed="rId2"/>
                          <a:stretch>
                            <a:fillRect l="-314554" r="-190141" b="-1134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K</a:t>
                          </a:r>
                          <a:r>
                            <a:rPr lang="it-IT" sz="1600" baseline="30000" dirty="0" err="1">
                              <a:effectLst/>
                            </a:rPr>
                            <a:t>e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r>
                            <a:rPr lang="it-IT" sz="1600" dirty="0">
                              <a:effectLst/>
                            </a:rPr>
                            <a:t> =</a:t>
                          </a:r>
                          <a:r>
                            <a:rPr lang="it-IT" sz="1600" dirty="0" err="1">
                              <a:effectLst/>
                            </a:rPr>
                            <a:t>v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n</a:t>
                          </a:r>
                          <a:r>
                            <a:rPr lang="it-IT" sz="1600" dirty="0" err="1">
                              <a:effectLst/>
                            </a:rPr>
                            <a:t>AD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g</a:t>
                          </a:r>
                          <a:r>
                            <a:rPr lang="it-IT" sz="1600" baseline="30000" dirty="0" err="1">
                              <a:effectLst/>
                            </a:rPr>
                            <a:t>e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0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4000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4000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0,05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1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212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4200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1060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1050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4240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0,06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2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244,72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4412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1223,6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1103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4894,4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>
                              <a:effectLst/>
                            </a:rPr>
                            <a:t>0,15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555258532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_UNIMC_DipECONOMIA_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16E692615186349ADC1572FF2D92EBC" ma:contentTypeVersion="13" ma:contentTypeDescription="Creare un nuovo documento." ma:contentTypeScope="" ma:versionID="a2fae167dc6776dc55a688a465445a1d">
  <xsd:schema xmlns:xsd="http://www.w3.org/2001/XMLSchema" xmlns:xs="http://www.w3.org/2001/XMLSchema" xmlns:p="http://schemas.microsoft.com/office/2006/metadata/properties" xmlns:ns3="01510a4c-67e1-410d-b310-984d6c9b1061" xmlns:ns4="83daf61e-777c-49d6-807d-ede0f7c0ba28" targetNamespace="http://schemas.microsoft.com/office/2006/metadata/properties" ma:root="true" ma:fieldsID="9919d90d80285b2a228ea8ed81560274" ns3:_="" ns4:_="">
    <xsd:import namespace="01510a4c-67e1-410d-b310-984d6c9b1061"/>
    <xsd:import namespace="83daf61e-777c-49d6-807d-ede0f7c0ba2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510a4c-67e1-410d-b310-984d6c9b10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daf61e-777c-49d6-807d-ede0f7c0ba2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C60F4E8-6F64-4F4E-A9B1-065E2EFC4B7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0F72534-A036-4490-8C0C-D36764F934F1}">
  <ds:schemaRefs>
    <ds:schemaRef ds:uri="http://purl.org/dc/elements/1.1/"/>
    <ds:schemaRef ds:uri="http://schemas.microsoft.com/office/2006/documentManagement/types"/>
    <ds:schemaRef ds:uri="http://purl.org/dc/terms/"/>
    <ds:schemaRef ds:uri="01510a4c-67e1-410d-b310-984d6c9b1061"/>
    <ds:schemaRef ds:uri="http://purl.org/dc/dcmitype/"/>
    <ds:schemaRef ds:uri="83daf61e-777c-49d6-807d-ede0f7c0ba28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0F9A367-742B-4668-9E1E-10B5A9D6EA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510a4c-67e1-410d-b310-984d6c9b1061"/>
    <ds:schemaRef ds:uri="83daf61e-777c-49d6-807d-ede0f7c0ba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755</TotalTime>
  <Words>1475</Words>
  <Application>Microsoft Office PowerPoint</Application>
  <PresentationFormat>Presentazione su schermo (4:3)</PresentationFormat>
  <Paragraphs>212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2" baseType="lpstr">
      <vt:lpstr>Arial</vt:lpstr>
      <vt:lpstr>Arial Italic</vt:lpstr>
      <vt:lpstr>Calibri</vt:lpstr>
      <vt:lpstr>Cambria Math</vt:lpstr>
      <vt:lpstr>Symbol</vt:lpstr>
      <vt:lpstr>Times New Roman</vt:lpstr>
      <vt:lpstr>Slide__UNIMC_DipECONOMIA_DIRITTO</vt:lpstr>
      <vt:lpstr>I moderni modelli della crescita</vt:lpstr>
      <vt:lpstr>Grado di utilizzazione della capacità produttiva</vt:lpstr>
      <vt:lpstr>Il rapporto capitale-reddito e l’acceleratore</vt:lpstr>
      <vt:lpstr>Il modello di Harrod (e Domar)</vt:lpstr>
      <vt:lpstr>Moltiplicatore e acceleratore</vt:lpstr>
      <vt:lpstr>IL TASSO GARANTITO DI CRESCITA</vt:lpstr>
      <vt:lpstr>Crescita in equilibrio</vt:lpstr>
      <vt:lpstr>Le equazioni</vt:lpstr>
      <vt:lpstr>Disequilibrio: inflazione cumulativa</vt:lpstr>
      <vt:lpstr>Lo squilibrio si aggrava</vt:lpstr>
      <vt:lpstr>La depressione</vt:lpstr>
      <vt:lpstr>Lo squilibrio si aggrava</vt:lpstr>
      <vt:lpstr>La politica economica</vt:lpstr>
      <vt:lpstr>Le critiche al modello</vt:lpstr>
      <vt:lpstr>Harrod e l’occupazione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Keynes</dc:title>
  <dc:creator>Stefano Perri</dc:creator>
  <cp:lastModifiedBy>stefano.perri@unimc.it</cp:lastModifiedBy>
  <cp:revision>68</cp:revision>
  <cp:lastPrinted>2016-11-12T11:34:13Z</cp:lastPrinted>
  <dcterms:created xsi:type="dcterms:W3CDTF">2016-10-05T14:54:56Z</dcterms:created>
  <dcterms:modified xsi:type="dcterms:W3CDTF">2023-10-12T08:13:38Z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0x010100616E692615186349ADC1572FF2D92EBC</vt:lpwstr>
  </property>
</Properties>
</file>