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handoutMasterIdLst>
    <p:handoutMasterId r:id="rId32"/>
  </p:handoutMasterIdLst>
  <p:sldIdLst>
    <p:sldId id="257" r:id="rId5"/>
    <p:sldId id="280" r:id="rId6"/>
    <p:sldId id="279" r:id="rId7"/>
    <p:sldId id="258" r:id="rId8"/>
    <p:sldId id="259" r:id="rId9"/>
    <p:sldId id="260" r:id="rId10"/>
    <p:sldId id="282" r:id="rId11"/>
    <p:sldId id="281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DBEA-8B17-4B59-87BC-F5DA3AFC405B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4CDD-8CA6-478A-A0B3-F3BD5021EA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458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AD7FE-8530-4550-8E18-29AF0FC35856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9F3AE-7FBB-4709-9760-3804D1990C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70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238EA7-E7F8-4FB5-B09E-E992FEB3EE3B}" type="slidenum">
              <a:rPr lang="it-IT" altLang="it-IT" sz="120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28E591-D4A0-4E99-BCE5-C00E361CA067}" type="slidenum">
              <a:rPr lang="it-IT" altLang="it-IT" sz="12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11675E-ABA4-4104-ACE0-94D6D48B6771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6DD371-FD74-4025-A504-13D4A38DCB74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CAD33C-31F0-4BD2-9393-D0351F6C8D8D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E2FF4E-3436-4A94-9424-863B51EF0DD9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374B5C-D940-4C9D-8889-1A2403F7BCC0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4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813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75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111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01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09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33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02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26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28/09/2023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22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5. Karl </a:t>
            </a:r>
            <a:r>
              <a:rPr lang="it-IT" dirty="0" err="1"/>
              <a:t>Marx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Materialismo storico: le relazioni di produzione determinano la struttura della società.</a:t>
            </a:r>
          </a:p>
          <a:p>
            <a:r>
              <a:rPr lang="it-IT" dirty="0"/>
              <a:t>I. Società di mercato: i bisogni sono soddisfatti attraverso lo scambio.</a:t>
            </a:r>
          </a:p>
          <a:p>
            <a:r>
              <a:rPr lang="it-IT" dirty="0"/>
              <a:t>Per produrre le merci, occorre che il lavoro sociale sia diviso tra i produttori in determinate quantità per produrre i diversi beni.</a:t>
            </a:r>
          </a:p>
          <a:p>
            <a:r>
              <a:rPr lang="it-IT" dirty="0"/>
              <a:t>Dietro i rapporti di scambio ci sono le relazioni tra i produttori che si dividono il lavoro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18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Teoria endogena dello sviluppo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capitalismo è il più dinamico tra i modi di produzione mai esistiti.</a:t>
            </a:r>
          </a:p>
          <a:p>
            <a:r>
              <a:rPr lang="it-IT" dirty="0"/>
              <a:t>Nella ricerca del massimo profitto i capitalisti sono indotti a trovare sempre metodi di produzione più efficienti.</a:t>
            </a:r>
          </a:p>
          <a:p>
            <a:r>
              <a:rPr lang="it-IT" dirty="0"/>
              <a:t>La scienza viene messa al servizio della tecnica.</a:t>
            </a:r>
          </a:p>
          <a:p>
            <a:r>
              <a:rPr lang="it-IT" dirty="0"/>
              <a:t>L’introduzione di una tecnica più efficiente (una nuova macchina) permette al capitalista che la adotta di avere extra-profitti.</a:t>
            </a:r>
          </a:p>
          <a:p>
            <a:r>
              <a:rPr lang="it-IT" dirty="0"/>
              <a:t>I concorrenti lo imitano e la nuova tecnica si diffonde. Progresso tecnologico indotto dall’economia.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09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L’instabilità dello sviluppo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Schema D-M-D’</a:t>
            </a:r>
          </a:p>
          <a:p>
            <a:r>
              <a:rPr lang="it-IT" dirty="0"/>
              <a:t>Qualsiasi causa che non permette ai capitalisti di realizzare un </a:t>
            </a:r>
            <a:r>
              <a:rPr lang="it-IT" dirty="0">
                <a:sym typeface="Symbol"/>
              </a:rPr>
              <a:t>D soddisfacente può frenare il processo.</a:t>
            </a:r>
          </a:p>
          <a:p>
            <a:r>
              <a:rPr lang="it-IT" dirty="0">
                <a:sym typeface="Symbol"/>
              </a:rPr>
              <a:t>1. Crisi di sproporzione.</a:t>
            </a:r>
          </a:p>
          <a:p>
            <a:r>
              <a:rPr lang="it-IT" dirty="0">
                <a:sym typeface="Symbol"/>
              </a:rPr>
              <a:t>2. Andamento ciclico della crescita</a:t>
            </a:r>
          </a:p>
          <a:p>
            <a:r>
              <a:rPr lang="it-IT" dirty="0">
                <a:sym typeface="Symbol"/>
              </a:rPr>
              <a:t>3. Tendenza alla scarsità della domanda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149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contabilità del valore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dirty="0"/>
              <a:t> = capitale costante (i mezzi di produzione: materie prime, macchinari, strumenti)</a:t>
            </a:r>
          </a:p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b="1" dirty="0"/>
              <a:t> = </a:t>
            </a:r>
            <a:r>
              <a:rPr lang="it-IT" dirty="0"/>
              <a:t>capitale variabile (i salari)</a:t>
            </a:r>
          </a:p>
          <a:p>
            <a:pPr>
              <a:defRPr/>
            </a:pP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S= plusvalore</a:t>
            </a:r>
          </a:p>
          <a:p>
            <a:pPr>
              <a:defRPr/>
            </a:pPr>
            <a:r>
              <a:rPr lang="it-IT" dirty="0"/>
              <a:t>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it-IT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C+V+S</a:t>
            </a:r>
          </a:p>
          <a:p>
            <a:pPr>
              <a:defRPr/>
            </a:pPr>
            <a:r>
              <a:rPr lang="it-IT" b="1" dirty="0"/>
              <a:t>Saggio del plusvalore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s’ = S/V</a:t>
            </a:r>
          </a:p>
          <a:p>
            <a:pPr>
              <a:defRPr/>
            </a:pPr>
            <a:r>
              <a:rPr lang="it-IT" b="1" dirty="0"/>
              <a:t>Saggio di profitto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= S/(C+V)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638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Crisi di sproporzione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19425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Per </a:t>
            </a:r>
            <a:r>
              <a:rPr lang="it-IT" dirty="0" err="1"/>
              <a:t>Marx</a:t>
            </a:r>
            <a:r>
              <a:rPr lang="it-IT" dirty="0"/>
              <a:t> i diversi settori produttivi devono coesistere in determinati rapporti tra loro, altrimenti non si realizzano i profitti</a:t>
            </a:r>
          </a:p>
          <a:p>
            <a:r>
              <a:rPr lang="it-IT" altLang="it-IT" dirty="0"/>
              <a:t>Ripresa dell’analisi del </a:t>
            </a:r>
            <a:r>
              <a:rPr lang="it-IT" altLang="it-IT" i="1" dirty="0"/>
              <a:t>Tableau </a:t>
            </a:r>
            <a:r>
              <a:rPr lang="it-IT" altLang="it-IT" dirty="0"/>
              <a:t>di Quesnay</a:t>
            </a:r>
          </a:p>
          <a:p>
            <a:r>
              <a:rPr lang="it-IT" altLang="it-IT" dirty="0"/>
              <a:t>riproduzione semplice</a:t>
            </a:r>
          </a:p>
          <a:p>
            <a:r>
              <a:rPr lang="it-IT" altLang="it-IT" dirty="0" err="1"/>
              <a:t>I</a:t>
            </a:r>
            <a:r>
              <a:rPr lang="it-IT" altLang="it-IT" dirty="0" err="1">
                <a:sym typeface="Symbol" pitchFamily="18" charset="2"/>
              </a:rPr>
              <a:t>settore</a:t>
            </a:r>
            <a:r>
              <a:rPr lang="it-IT" altLang="it-IT" dirty="0">
                <a:sym typeface="Symbol" pitchFamily="18" charset="2"/>
              </a:rPr>
              <a:t> beni salario</a:t>
            </a:r>
          </a:p>
          <a:p>
            <a:r>
              <a:rPr lang="it-IT" altLang="it-IT" dirty="0" err="1">
                <a:sym typeface="Symbol" pitchFamily="18" charset="2"/>
              </a:rPr>
              <a:t>IIsettore</a:t>
            </a:r>
            <a:r>
              <a:rPr lang="it-IT" altLang="it-IT" dirty="0">
                <a:sym typeface="Symbol" pitchFamily="18" charset="2"/>
              </a:rPr>
              <a:t> mezzi di produzione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925726"/>
              </p:ext>
            </p:extLst>
          </p:nvPr>
        </p:nvGraphicFramePr>
        <p:xfrm>
          <a:off x="542925" y="4676775"/>
          <a:ext cx="38862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308100" imgH="457200" progId="Equation.3">
                  <p:embed/>
                </p:oleObj>
              </mc:Choice>
              <mc:Fallback>
                <p:oleObj name="Equation" r:id="rId3" imgW="1308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4676775"/>
                        <a:ext cx="388620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953000" y="4676775"/>
            <a:ext cx="3533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dirty="0">
                <a:solidFill>
                  <a:prstClr val="black"/>
                </a:solidFill>
              </a:rPr>
              <a:t>C= valore mezzi di produzione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V= valore forza lavoro (salari)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S = plusvalore (profitti)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M valore della produzione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58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FAA530-9595-46AC-A9D6-1D9B2E087294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Condizioni di equilibrio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2574"/>
            <a:ext cx="7772400" cy="22955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dirty="0"/>
              <a:t>Domanda = Offerta</a:t>
            </a:r>
          </a:p>
          <a:p>
            <a:pPr eaLnBrk="1" hangingPunct="1"/>
            <a:r>
              <a:rPr lang="it-IT" altLang="it-IT" dirty="0"/>
              <a:t>Domanda mezzi di produzione = </a:t>
            </a:r>
            <a:r>
              <a:rPr lang="it-IT" altLang="it-IT" b="1" i="1" dirty="0"/>
              <a:t>C</a:t>
            </a:r>
            <a:r>
              <a:rPr lang="it-IT" altLang="it-IT" b="1" baseline="-25000" dirty="0"/>
              <a:t>1</a:t>
            </a:r>
            <a:r>
              <a:rPr lang="it-IT" altLang="it-IT" b="1" dirty="0"/>
              <a:t>+</a:t>
            </a:r>
            <a:r>
              <a:rPr lang="it-IT" altLang="it-IT" b="1" i="1" dirty="0"/>
              <a:t>C</a:t>
            </a:r>
            <a:r>
              <a:rPr lang="it-IT" altLang="it-IT" b="1" baseline="-25000" dirty="0"/>
              <a:t>2</a:t>
            </a:r>
            <a:endParaRPr lang="it-IT" altLang="it-IT" dirty="0"/>
          </a:p>
          <a:p>
            <a:pPr eaLnBrk="1" hangingPunct="1"/>
            <a:r>
              <a:rPr lang="it-IT" altLang="it-IT" dirty="0"/>
              <a:t>Domanda beni di consumo = </a:t>
            </a:r>
            <a:r>
              <a:rPr lang="it-IT" altLang="it-IT" b="1" i="1" dirty="0"/>
              <a:t>V</a:t>
            </a:r>
            <a:r>
              <a:rPr lang="it-IT" altLang="it-IT" b="1" baseline="-25000" dirty="0"/>
              <a:t>1</a:t>
            </a:r>
            <a:r>
              <a:rPr lang="it-IT" altLang="it-IT" b="1" dirty="0"/>
              <a:t>+</a:t>
            </a:r>
            <a:r>
              <a:rPr lang="it-IT" altLang="it-IT" b="1" i="1" dirty="0"/>
              <a:t>S</a:t>
            </a:r>
            <a:r>
              <a:rPr lang="it-IT" altLang="it-IT" b="1" baseline="-25000" dirty="0"/>
              <a:t>1</a:t>
            </a:r>
            <a:r>
              <a:rPr lang="it-IT" altLang="it-IT" b="1" dirty="0"/>
              <a:t>+</a:t>
            </a:r>
            <a:r>
              <a:rPr lang="it-IT" altLang="it-IT" b="1" i="1" dirty="0"/>
              <a:t>V</a:t>
            </a:r>
            <a:r>
              <a:rPr lang="it-IT" altLang="it-IT" b="1" baseline="-25000" dirty="0"/>
              <a:t>2</a:t>
            </a:r>
            <a:r>
              <a:rPr lang="it-IT" altLang="it-IT" b="1" dirty="0"/>
              <a:t>+</a:t>
            </a:r>
            <a:r>
              <a:rPr lang="it-IT" altLang="it-IT" b="1" i="1" dirty="0"/>
              <a:t>S</a:t>
            </a:r>
            <a:r>
              <a:rPr lang="it-IT" altLang="it-IT" b="1" baseline="-25000" dirty="0"/>
              <a:t>2</a:t>
            </a:r>
          </a:p>
          <a:p>
            <a:pPr eaLnBrk="1" hangingPunct="1"/>
            <a:r>
              <a:rPr lang="it-IT" altLang="it-IT" dirty="0"/>
              <a:t>Offerta di mezzi di produzione = </a:t>
            </a:r>
            <a:r>
              <a:rPr lang="it-IT" altLang="it-IT" b="1" i="1" dirty="0"/>
              <a:t>M</a:t>
            </a:r>
            <a:r>
              <a:rPr lang="it-IT" altLang="it-IT" b="1" baseline="-25000" dirty="0"/>
              <a:t>2</a:t>
            </a:r>
          </a:p>
          <a:p>
            <a:pPr eaLnBrk="1" hangingPunct="1"/>
            <a:r>
              <a:rPr lang="it-IT" altLang="it-IT" dirty="0"/>
              <a:t>Offerta di beni di consumo =</a:t>
            </a:r>
            <a:r>
              <a:rPr lang="it-IT" altLang="it-IT" b="1" dirty="0"/>
              <a:t> </a:t>
            </a:r>
            <a:r>
              <a:rPr lang="it-IT" altLang="it-IT" b="1" i="1" dirty="0"/>
              <a:t>M</a:t>
            </a:r>
            <a:r>
              <a:rPr lang="it-IT" altLang="it-IT" b="1" baseline="-25000" dirty="0"/>
              <a:t>1</a:t>
            </a:r>
            <a:endParaRPr lang="it-IT" altLang="it-IT" dirty="0"/>
          </a:p>
          <a:p>
            <a:pPr eaLnBrk="1" hangingPunct="1"/>
            <a:endParaRPr lang="it-IT" altLang="it-IT" i="1" dirty="0"/>
          </a:p>
          <a:p>
            <a:pPr eaLnBrk="1" hangingPunct="1"/>
            <a:endParaRPr lang="it-IT" altLang="it-IT" dirty="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143000" y="5084763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defRPr/>
            </a:pPr>
            <a:r>
              <a:rPr lang="it-IT" sz="3200" dirty="0">
                <a:solidFill>
                  <a:prstClr val="black"/>
                </a:solidFill>
              </a:rPr>
              <a:t>Semplificazione:</a:t>
            </a:r>
          </a:p>
          <a:p>
            <a:pPr defTabSz="457200" eaLnBrk="0" hangingPunct="0">
              <a:defRPr/>
            </a:pP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it-IT" sz="3200" b="1" i="1" baseline="-25000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719012"/>
              </p:ext>
            </p:extLst>
          </p:nvPr>
        </p:nvGraphicFramePr>
        <p:xfrm>
          <a:off x="1905000" y="3981450"/>
          <a:ext cx="556260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4" imgW="2006600" imgH="457200" progId="Equation.3">
                  <p:embed/>
                </p:oleObj>
              </mc:Choice>
              <mc:Fallback>
                <p:oleObj r:id="rId4" imgW="200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81450"/>
                        <a:ext cx="5562600" cy="1265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70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03B8BE-643D-48FA-B666-C55AF3E9C7C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Domande e offerte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476375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V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+</a:t>
            </a:r>
            <a:r>
              <a:rPr lang="it-IT" altLang="it-IT" b="1" i="1" dirty="0">
                <a:solidFill>
                  <a:prstClr val="black"/>
                </a:solidFill>
              </a:rPr>
              <a:t>S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041400" y="1479462"/>
            <a:ext cx="274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Domanda di beni di consumo del II settore al I settore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041400" y="4325939"/>
            <a:ext cx="3048000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Valore dell’offerta di mezzi di produzione del II settore al I </a:t>
            </a:r>
            <a:r>
              <a:rPr lang="it-IT" altLang="it-IT" sz="3200" dirty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</a:t>
            </a:r>
            <a:r>
              <a:rPr lang="it-IT" altLang="it-IT" dirty="0">
                <a:solidFill>
                  <a:prstClr val="black"/>
                </a:solidFill>
              </a:rPr>
              <a:t>(</a:t>
            </a:r>
            <a:r>
              <a:rPr lang="it-IT" altLang="it-IT" b="1" i="1" dirty="0">
                <a:solidFill>
                  <a:prstClr val="black"/>
                </a:solidFill>
              </a:rPr>
              <a:t>M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-</a:t>
            </a:r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2270125" y="395287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537200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1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016500" y="3952876"/>
            <a:ext cx="2667000" cy="1568450"/>
            <a:chOff x="3200" y="2845"/>
            <a:chExt cx="1680" cy="988"/>
          </a:xfrm>
        </p:grpSpPr>
        <p:sp>
          <p:nvSpPr>
            <p:cNvPr id="28685" name="Text Box 12"/>
            <p:cNvSpPr txBox="1">
              <a:spLocks noChangeArrowheads="1"/>
            </p:cNvSpPr>
            <p:nvPr/>
          </p:nvSpPr>
          <p:spPr bwMode="auto">
            <a:xfrm>
              <a:off x="3200" y="3085"/>
              <a:ext cx="168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>
                  <a:solidFill>
                    <a:prstClr val="black"/>
                  </a:solidFill>
                </a:rPr>
                <a:t>Domanda di mezzi di produzione del I settore al II settore</a:t>
              </a:r>
            </a:p>
          </p:txBody>
        </p:sp>
        <p:sp>
          <p:nvSpPr>
            <p:cNvPr id="28686" name="Line 13"/>
            <p:cNvSpPr>
              <a:spLocks noChangeShapeType="1"/>
            </p:cNvSpPr>
            <p:nvPr/>
          </p:nvSpPr>
          <p:spPr bwMode="auto">
            <a:xfrm flipV="1">
              <a:off x="4064" y="284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721100" y="3036887"/>
            <a:ext cx="1600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>
              <a:spcBef>
                <a:spcPct val="50000"/>
              </a:spcBef>
            </a:pPr>
            <a:r>
              <a:rPr lang="it-IT" altLang="it-IT" sz="3200" b="1" dirty="0">
                <a:solidFill>
                  <a:prstClr val="black"/>
                </a:solidFill>
              </a:rPr>
              <a:t>=</a:t>
            </a:r>
          </a:p>
          <a:p>
            <a:pPr algn="ctr" defTabSz="457200">
              <a:spcBef>
                <a:spcPct val="50000"/>
              </a:spcBef>
            </a:pPr>
            <a:r>
              <a:rPr lang="it-IT" altLang="it-IT" b="1" dirty="0">
                <a:solidFill>
                  <a:prstClr val="black"/>
                </a:solidFill>
              </a:rPr>
              <a:t>Equilibrio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266950" y="26701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pSp>
        <p:nvGrpSpPr>
          <p:cNvPr id="17" name="Group 18"/>
          <p:cNvGrpSpPr>
            <a:grpSpLocks/>
          </p:cNvGrpSpPr>
          <p:nvPr/>
        </p:nvGrpSpPr>
        <p:grpSpPr bwMode="auto">
          <a:xfrm>
            <a:off x="5003800" y="1663700"/>
            <a:ext cx="3048000" cy="1527175"/>
            <a:chOff x="3152" y="1117"/>
            <a:chExt cx="1920" cy="962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152" y="1117"/>
              <a:ext cx="19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 dirty="0">
                  <a:solidFill>
                    <a:prstClr val="black"/>
                  </a:solidFill>
                </a:rPr>
                <a:t>Offerta di beni di consumo del I settore al II </a:t>
              </a:r>
              <a:r>
                <a:rPr lang="it-IT" altLang="it-IT" sz="3200" dirty="0">
                  <a:solidFill>
                    <a:srgbClr val="000000"/>
                  </a:solidFill>
                  <a:ea typeface="Lucida Sans Unicode" pitchFamily="34" charset="0"/>
                  <a:cs typeface="Lucida Sans Unicode" pitchFamily="34" charset="0"/>
                  <a:sym typeface="Symbol" pitchFamily="18" charset="2"/>
                </a:rPr>
                <a:t></a:t>
              </a:r>
              <a:r>
                <a:rPr lang="it-IT" altLang="it-IT" dirty="0">
                  <a:solidFill>
                    <a:prstClr val="black"/>
                  </a:solidFill>
                </a:rPr>
                <a:t> </a:t>
              </a:r>
              <a:r>
                <a:rPr lang="it-IT" altLang="it-IT" b="1" i="1" dirty="0">
                  <a:solidFill>
                    <a:prstClr val="black"/>
                  </a:solidFill>
                </a:rPr>
                <a:t>M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-(</a:t>
              </a:r>
              <a:r>
                <a:rPr lang="it-IT" altLang="it-IT" b="1" i="1" dirty="0">
                  <a:solidFill>
                    <a:prstClr val="black"/>
                  </a:solidFill>
                </a:rPr>
                <a:t>V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i="1" dirty="0">
                  <a:solidFill>
                    <a:prstClr val="black"/>
                  </a:solidFill>
                </a:rPr>
                <a:t>+S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4016" y="1885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98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riproduzione allargata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Una parte dei profitti sono investiti (nuovo capitale e nuovi lavoratori occupati)</a:t>
            </a:r>
          </a:p>
          <a:p>
            <a:r>
              <a:rPr lang="it-IT" dirty="0"/>
              <a:t>Il plusvalore si divide in tre parti:</a:t>
            </a:r>
          </a:p>
          <a:p>
            <a:r>
              <a:rPr lang="it-IT" i="1" dirty="0"/>
              <a:t>S</a:t>
            </a:r>
            <a:r>
              <a:rPr lang="it-IT" i="1" baseline="-25000" dirty="0"/>
              <a:t>c</a:t>
            </a:r>
            <a:r>
              <a:rPr lang="it-IT" i="1" dirty="0"/>
              <a:t>:</a:t>
            </a:r>
            <a:r>
              <a:rPr lang="it-IT" dirty="0"/>
              <a:t> consumo dei capitalisti, </a:t>
            </a:r>
          </a:p>
          <a:p>
            <a:r>
              <a:rPr lang="it-IT" i="1" dirty="0" err="1"/>
              <a:t>S</a:t>
            </a:r>
            <a:r>
              <a:rPr lang="it-IT" i="1" baseline="-25000" dirty="0" err="1"/>
              <a:t>av</a:t>
            </a:r>
            <a:r>
              <a:rPr lang="it-IT" dirty="0"/>
              <a:t>: accumulazione di nuovo capitale variabile (incremento occupazione)</a:t>
            </a:r>
          </a:p>
          <a:p>
            <a:r>
              <a:rPr lang="it-IT" i="1" dirty="0" err="1"/>
              <a:t>S</a:t>
            </a:r>
            <a:r>
              <a:rPr lang="it-IT" i="1" baseline="-25000" dirty="0" err="1"/>
              <a:t>ac</a:t>
            </a:r>
            <a:r>
              <a:rPr lang="it-IT" dirty="0"/>
              <a:t>: accumulazione di nuovo capitale costante.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9538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nuove equazioni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547125"/>
            <a:ext cx="8229600" cy="2272419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Condizioni di equilibrio del sistema : </a:t>
            </a:r>
          </a:p>
          <a:p>
            <a:pPr lvl="1"/>
            <a:r>
              <a:rPr lang="it-IT" dirty="0"/>
              <a:t>il valore della produzione del secondo settore = al valore dei mezzi di produzione consumati più i nuovi beni di produzione domandati dai due settori, </a:t>
            </a:r>
          </a:p>
          <a:p>
            <a:pPr lvl="1"/>
            <a:r>
              <a:rPr lang="it-IT" dirty="0"/>
              <a:t>il valore della produzione del primo settore = al valore dei consumi più i nuovi beni salario necessari per l’occupazione dei nuovi lavoratori.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17068"/>
              </p:ext>
            </p:extLst>
          </p:nvPr>
        </p:nvGraphicFramePr>
        <p:xfrm>
          <a:off x="2299581" y="1683945"/>
          <a:ext cx="3938258" cy="863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zione" r:id="rId3" imgW="2082800" imgH="457200" progId="Equation.3">
                  <p:embed/>
                </p:oleObj>
              </mc:Choice>
              <mc:Fallback>
                <p:oleObj name="Equazione" r:id="rId3" imgW="2082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581" y="1683945"/>
                        <a:ext cx="3938258" cy="863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005284"/>
              </p:ext>
            </p:extLst>
          </p:nvPr>
        </p:nvGraphicFramePr>
        <p:xfrm>
          <a:off x="1978025" y="4694238"/>
          <a:ext cx="55213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zione" r:id="rId5" imgW="3403440" imgH="406080" progId="Equation.3">
                  <p:embed/>
                </p:oleObj>
              </mc:Choice>
              <mc:Fallback>
                <p:oleObj name="Equazione" r:id="rId5" imgW="34034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694238"/>
                        <a:ext cx="5521325" cy="66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tangolo 9"/>
          <p:cNvSpPr/>
          <p:nvPr/>
        </p:nvSpPr>
        <p:spPr>
          <a:xfrm>
            <a:off x="1653284" y="5507700"/>
            <a:ext cx="6981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it-IT" sz="2800" i="1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=</a:t>
            </a:r>
            <a:r>
              <a:rPr lang="it-IT" sz="2800" i="1" dirty="0">
                <a:solidFill>
                  <a:prstClr val="black"/>
                </a:solidFill>
              </a:rPr>
              <a:t>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  </a:t>
            </a:r>
            <a:r>
              <a:rPr lang="it-IT" sz="2800" dirty="0">
                <a:solidFill>
                  <a:prstClr val="black"/>
                </a:solidFill>
                <a:sym typeface="Symbol"/>
              </a:rPr>
              <a:t> </a:t>
            </a:r>
            <a:r>
              <a:rPr lang="it-IT" sz="2800" dirty="0">
                <a:solidFill>
                  <a:prstClr val="black"/>
                </a:solidFill>
              </a:rPr>
              <a:t>Condizione di equilibrio</a:t>
            </a:r>
          </a:p>
        </p:txBody>
      </p:sp>
    </p:spTree>
    <p:extLst>
      <p:ext uri="{BB962C8B-B14F-4D97-AF65-F5344CB8AC3E}">
        <p14:creationId xmlns:p14="http://schemas.microsoft.com/office/powerpoint/2010/main" val="3738912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Equilibrio e instabilità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Il sistema economico può crescere in equilibrio quando le decisioni di investimento nei due settori crescono secondo determinate proporzioni. </a:t>
            </a:r>
          </a:p>
          <a:p>
            <a:r>
              <a:rPr lang="it-IT" dirty="0"/>
              <a:t>Per </a:t>
            </a:r>
            <a:r>
              <a:rPr lang="it-IT" dirty="0" err="1"/>
              <a:t>Marx</a:t>
            </a:r>
            <a:r>
              <a:rPr lang="it-IT" dirty="0"/>
              <a:t>, ogni capitalista prende le sue decisioni di investimento senza conoscere le condizioni di equilibrio del sistema e le decisioni degli altri capitalisti. </a:t>
            </a:r>
          </a:p>
          <a:p>
            <a:r>
              <a:rPr lang="it-IT" dirty="0"/>
              <a:t>Non esiste nessun automatismo di mercato che generi una tendenza alla crescita equilibrata. Le possibilità di crisi nel sistema capitalistico sono connaturate alla legge della sua circolazione. </a:t>
            </a:r>
          </a:p>
          <a:p>
            <a:r>
              <a:rPr lang="it-IT" dirty="0"/>
              <a:t>«La difficoltà di trasformare le merci … in denaro è insita … nel fatto che chi ha venduto, e quindi possiede la merce nella forma denaro, non è obbligato a ricomprare immediatamente, a riconvertire il denaro in prodotto particolare del lavoro individuale»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837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949BDB-9FE8-46DB-ADD8-A595240E784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Instabilità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Se l’equilibrio non si realizza: instabilità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Gli investimenti sono volatili e poco prevedibili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Il futuro è incerto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I capitalisti prendono le proprie decisioni separatamente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/>
              <a:t>Solo a posteriori sanno se la decisione era giusta</a:t>
            </a:r>
          </a:p>
          <a:p>
            <a:pPr>
              <a:lnSpc>
                <a:spcPct val="90000"/>
              </a:lnSpc>
            </a:pPr>
            <a:endParaRPr lang="it-IT" sz="2000" dirty="0"/>
          </a:p>
          <a:p>
            <a:pPr>
              <a:lnSpc>
                <a:spcPct val="90000"/>
              </a:lnSpc>
            </a:pPr>
            <a:r>
              <a:rPr lang="it-IT" sz="2000" dirty="0"/>
              <a:t>«sulla base della produzione capitalistica, dove ognuno lavora per sé, e il lavoro particolare si rappresenta nello stesso tempo come il suo contrario, come lavoro astrattamente generale, e deve rappresentarsi in questa forma come lavoro sociale, la necessaria compensazione e connessione delle differenti sfere di produzione, la misura e la proporzione fra le medesime, come dovrebbero essere possibili se non mediante un costante superamento di una costante disarmonia?»</a:t>
            </a:r>
            <a:endParaRPr lang="it-IT" altLang="it-IT" sz="20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5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circolazione delle merci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I singoli produttori portano sul mercato la Merce prodotta, la scambiano con moneta (Denaro) e acquistano la Merce utile (M’).</a:t>
            </a:r>
          </a:p>
          <a:p>
            <a:r>
              <a:rPr lang="it-IT" dirty="0"/>
              <a:t>M’ è qualitativamente diversa da M.</a:t>
            </a:r>
          </a:p>
          <a:p>
            <a:r>
              <a:rPr lang="it-IT" dirty="0"/>
              <a:t>Resta il fatto che la circolazione presuppone la produzione dei beni, cioè la divisione del lavoro.</a:t>
            </a:r>
          </a:p>
          <a:p>
            <a:r>
              <a:rPr lang="it-IT" dirty="0"/>
              <a:t>Il rapporto sociale tra i produttori è mediato dallo scambio dei beni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475656" y="203833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2923456" y="2038330"/>
            <a:ext cx="2286000" cy="609600"/>
            <a:chOff x="1728" y="2880"/>
            <a:chExt cx="1440" cy="384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5209456" y="2038330"/>
            <a:ext cx="2286000" cy="609600"/>
            <a:chOff x="3168" y="2880"/>
            <a:chExt cx="1440" cy="384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826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2. Tendenza alla scarsità della domanda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90725"/>
            <a:ext cx="8229600" cy="4135438"/>
          </a:xfrm>
        </p:spPr>
        <p:txBody>
          <a:bodyPr>
            <a:noAutofit/>
          </a:bodyPr>
          <a:lstStyle/>
          <a:p>
            <a:r>
              <a:rPr lang="it-IT" sz="2200" dirty="0"/>
              <a:t>In realtà è collegata alla sproporzione tra i settori.</a:t>
            </a:r>
          </a:p>
          <a:p>
            <a:r>
              <a:rPr lang="it-IT" sz="2200" dirty="0"/>
              <a:t>La maggioranza della popolazione è costituita da lavoratori.</a:t>
            </a:r>
          </a:p>
          <a:p>
            <a:r>
              <a:rPr lang="it-IT" sz="2200" dirty="0"/>
              <a:t>Il salario tende ai livelli di sussistenza – quindi la domanda di beni di consumo non cresce a sufficienza</a:t>
            </a:r>
          </a:p>
          <a:p>
            <a:r>
              <a:rPr lang="it-IT" sz="2200" dirty="0"/>
              <a:t>Se questa mancata crescita non è compensata dagli investimenti si ha stagnazione per domanda insufficiente</a:t>
            </a:r>
          </a:p>
          <a:p>
            <a:r>
              <a:rPr lang="it-IT" sz="2200" dirty="0"/>
              <a:t>«La causa ultima di tutte le crisi effettive è pur sempre la povertà e la limitazione del consumo delle masse in contrasto con la tendenza della produzione capitalistica a sviluppare le forze produttive ad un grado che pone come unico suo limite la capacità di consumo assoluta della società»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12567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Il dibattito: l’equilibrio con un solo lavoratore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/>
              <a:t>Tugan-Baranowskij</a:t>
            </a:r>
            <a:r>
              <a:rPr lang="it-IT" dirty="0"/>
              <a:t>:</a:t>
            </a:r>
          </a:p>
          <a:p>
            <a:r>
              <a:rPr lang="it-IT" dirty="0"/>
              <a:t>le leggi del capitalismo non obbediscono allo scopo del soddisfacimento dei bisogni sociali. Solo una classe sociale (i capitalisti) è soggetto economico e l’obbiettivo è il profitto.</a:t>
            </a:r>
          </a:p>
          <a:p>
            <a:r>
              <a:rPr lang="it-IT" dirty="0"/>
              <a:t>se le condizioni di realizzazione del plusvalore sono soddisfatte, l’economia capitalista può svilupparsi anche nell’ipotesi che il peso del settore di produzione dei beni di consumo diminuisca continuamente anche in termini assoluti.</a:t>
            </a:r>
          </a:p>
          <a:p>
            <a:r>
              <a:rPr lang="it-IT" dirty="0"/>
              <a:t>Economia basata sui robot e sull’ AI.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5267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Rosa </a:t>
            </a:r>
            <a:r>
              <a:rPr lang="it-IT" sz="3600" dirty="0" err="1"/>
              <a:t>Luxemburg</a:t>
            </a:r>
            <a:r>
              <a:rPr lang="it-IT" sz="3600" dirty="0"/>
              <a:t>: il sottoconsumo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sistema cresce, deve crescere anche la domanda.</a:t>
            </a:r>
          </a:p>
          <a:p>
            <a:r>
              <a:rPr lang="it-IT" dirty="0"/>
              <a:t>Ma i lavoratori hanno redditi di sussistenza, mentre i capitalisti accumulano il capitale.</a:t>
            </a:r>
          </a:p>
          <a:p>
            <a:r>
              <a:rPr lang="it-IT" dirty="0"/>
              <a:t>Imperialismo: mercati esterni di sbocco per i beni di consumo.</a:t>
            </a:r>
          </a:p>
          <a:p>
            <a:r>
              <a:rPr lang="it-IT" dirty="0">
                <a:sym typeface="Symbol"/>
              </a:rPr>
              <a:t> tasso di crescita della produzione dei beni di consumo</a:t>
            </a:r>
          </a:p>
          <a:p>
            <a:r>
              <a:rPr lang="it-IT" dirty="0">
                <a:sym typeface="Symbol"/>
              </a:rPr>
              <a:t> tasso di crescita della produzione dei mezzi di produzione.</a:t>
            </a:r>
          </a:p>
          <a:p>
            <a:r>
              <a:rPr lang="it-IT" dirty="0">
                <a:sym typeface="Symbol"/>
              </a:rPr>
              <a:t>&gt;  (macchinismo e industrializzazione)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3987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Le condizioni di crescita di equilibrio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42788"/>
            <a:ext cx="8229600" cy="3358836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Le condizioni di equilibrio saranno:</a:t>
            </a:r>
          </a:p>
          <a:p>
            <a:r>
              <a:rPr lang="it-IT" i="1" dirty="0"/>
              <a:t>C</a:t>
            </a:r>
            <a:r>
              <a:rPr lang="it-IT" baseline="-25000" dirty="0"/>
              <a:t>20</a:t>
            </a:r>
            <a:r>
              <a:rPr lang="it-IT" dirty="0"/>
              <a:t> (1+</a:t>
            </a:r>
            <a:r>
              <a:rPr lang="it-IT" dirty="0">
                <a:latin typeface="Symbol" panose="05050102010706020507" pitchFamily="18" charset="2"/>
              </a:rPr>
              <a:t>a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=</a:t>
            </a:r>
            <a:r>
              <a:rPr lang="it-IT" i="1" dirty="0"/>
              <a:t>V</a:t>
            </a:r>
            <a:r>
              <a:rPr lang="it-IT" baseline="-25000" dirty="0"/>
              <a:t>10</a:t>
            </a:r>
            <a:r>
              <a:rPr lang="it-IT" dirty="0"/>
              <a:t>(1+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+</a:t>
            </a:r>
            <a:r>
              <a:rPr lang="it-IT" i="1" dirty="0"/>
              <a:t>S</a:t>
            </a:r>
            <a:r>
              <a:rPr lang="it-IT" i="1" baseline="-25000" dirty="0"/>
              <a:t>c</a:t>
            </a:r>
            <a:r>
              <a:rPr lang="it-IT" baseline="-25000" dirty="0"/>
              <a:t>1</a:t>
            </a:r>
            <a:r>
              <a:rPr lang="it-IT" i="1" baseline="-25000" dirty="0"/>
              <a:t>t</a:t>
            </a:r>
            <a:endParaRPr lang="it-IT" dirty="0"/>
          </a:p>
          <a:p>
            <a:r>
              <a:rPr lang="it-IT" dirty="0"/>
              <a:t>Poiché </a:t>
            </a:r>
            <a:r>
              <a:rPr lang="it-IT" dirty="0">
                <a:sym typeface="Symbol"/>
              </a:rPr>
              <a:t>&gt; il plusvalore utilizzato per i consumi di lusso dai capitalisti del II settore (</a:t>
            </a:r>
            <a:r>
              <a:rPr lang="it-IT" i="1" dirty="0">
                <a:sym typeface="Symbol"/>
              </a:rPr>
              <a:t>S</a:t>
            </a:r>
            <a:r>
              <a:rPr lang="it-IT" i="1" baseline="-25000" dirty="0">
                <a:sym typeface="Symbol"/>
              </a:rPr>
              <a:t>c</a:t>
            </a:r>
            <a:r>
              <a:rPr lang="it-IT" baseline="-25000" dirty="0">
                <a:sym typeface="Symbol"/>
              </a:rPr>
              <a:t>2</a:t>
            </a:r>
            <a:r>
              <a:rPr lang="it-IT" i="1" baseline="-25000" dirty="0">
                <a:sym typeface="Symbol"/>
              </a:rPr>
              <a:t>t</a:t>
            </a:r>
            <a:r>
              <a:rPr lang="it-IT" dirty="0">
                <a:sym typeface="Symbol"/>
              </a:rPr>
              <a:t>) deve crescere continuamente. Secondo Rosa </a:t>
            </a:r>
            <a:r>
              <a:rPr lang="it-IT" dirty="0" err="1">
                <a:sym typeface="Symbol"/>
              </a:rPr>
              <a:t>Luxemburg</a:t>
            </a:r>
            <a:r>
              <a:rPr lang="it-IT" dirty="0">
                <a:sym typeface="Symbol"/>
              </a:rPr>
              <a:t> questo è improbabile, perché questa spesa dei capitalisti avverrebbe a spese dell’accumulazione di capitale, che è il loro obbiettivo.</a:t>
            </a:r>
          </a:p>
          <a:p>
            <a:r>
              <a:rPr lang="it-IT" dirty="0">
                <a:sym typeface="Symbol"/>
              </a:rPr>
              <a:t>Necessità di mercati esterni.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585172" y="1602463"/>
            <a:ext cx="46534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Capitale costante e variabile al tempo 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75656" y="123815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037716"/>
              </p:ext>
            </p:extLst>
          </p:nvPr>
        </p:nvGraphicFramePr>
        <p:xfrm>
          <a:off x="827583" y="1723767"/>
          <a:ext cx="1934497" cy="888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r:id="rId3" imgW="939800" imgH="431800" progId="Equation.3">
                  <p:embed/>
                </p:oleObj>
              </mc:Choice>
              <mc:Fallback>
                <p:oleObj r:id="rId3" imgW="9398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1723767"/>
                        <a:ext cx="1934497" cy="888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655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3. Andamento ciclico della crescita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183038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La crescita ha un andamento ciclico: boom e depressione</a:t>
            </a:r>
          </a:p>
          <a:p>
            <a:r>
              <a:rPr lang="it-IT" dirty="0"/>
              <a:t>Nelle fasi iniziale ci sono alti profitti e alti investimenti</a:t>
            </a:r>
          </a:p>
          <a:p>
            <a:r>
              <a:rPr lang="it-IT" dirty="0"/>
              <a:t>Gli investimenti fanno aumentare la domanda di lavoro: i salari crescono</a:t>
            </a:r>
          </a:p>
          <a:p>
            <a:r>
              <a:rPr lang="it-IT" dirty="0"/>
              <a:t>I profitti diminuiscono e comincia la fase discendente del ciclo</a:t>
            </a:r>
          </a:p>
          <a:p>
            <a:r>
              <a:rPr lang="it-IT" dirty="0"/>
              <a:t>Aumenta la disoccupazione –si sostituiscono le macchine al lavoro</a:t>
            </a:r>
          </a:p>
          <a:p>
            <a:r>
              <a:rPr lang="it-IT" dirty="0"/>
              <a:t>Diminuiscono i salari e si ricostituiscono i profitti riparte la fase positiva del ciclo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538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A1B54C-3ED8-4DF1-8375-F162BF7998BF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0634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I limiti della crescita - valore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468349"/>
            <a:ext cx="8229600" cy="462765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La stessa dinamica capitalistica conduce alla crisi: per aumentare la produttività i capitalisti sostituiscono le macchine al lavoro (</a:t>
            </a:r>
            <a:r>
              <a:rPr lang="it-IT" dirty="0" err="1"/>
              <a:t>Marx</a:t>
            </a:r>
            <a:r>
              <a:rPr lang="it-IT" dirty="0"/>
              <a:t> è testimone dell’industrializzazione, cioè del crescente uso delle macchine)</a:t>
            </a:r>
          </a:p>
          <a:p>
            <a:pPr eaLnBrk="1" hangingPunct="1">
              <a:defRPr/>
            </a:pPr>
            <a:r>
              <a:rPr lang="it-IT" dirty="0"/>
              <a:t>Cresce il capitale per lavoratore e diminuisce il saggio di profitto. </a:t>
            </a:r>
            <a:endParaRPr lang="it-IT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8051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53345AD-0151-43E3-9139-D75FA7E785A1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470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4. La caduta tendenziale del saggio di profitto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816100"/>
            <a:ext cx="8229600" cy="27844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dirty="0"/>
              <a:t>Le macchine sostituiscono il lavoro </a:t>
            </a:r>
            <a:r>
              <a:rPr lang="it-IT" dirty="0">
                <a:sym typeface="Symbol" pitchFamily="18" charset="2"/>
              </a:rPr>
              <a:t>aumento della produttività aumento del plusvalore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q= composizione organica del capitale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 = C/V		</a:t>
            </a:r>
            <a:r>
              <a:rPr lang="it-IT" dirty="0">
                <a:sym typeface="Symbol" pitchFamily="18" charset="2"/>
              </a:rPr>
              <a:t>Aumenta con l’introduzione delle macchine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464646"/>
              </p:ext>
            </p:extLst>
          </p:nvPr>
        </p:nvGraphicFramePr>
        <p:xfrm>
          <a:off x="1722437" y="4523582"/>
          <a:ext cx="155416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4" imgW="647640" imgH="393480" progId="Equation.3">
                  <p:embed/>
                </p:oleObj>
              </mc:Choice>
              <mc:Fallback>
                <p:oleObj name="Equation" r:id="rId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7" y="4523582"/>
                        <a:ext cx="1554163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350796"/>
              </p:ext>
            </p:extLst>
          </p:nvPr>
        </p:nvGraphicFramePr>
        <p:xfrm>
          <a:off x="3551237" y="4328319"/>
          <a:ext cx="1947863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6" imgW="888840" imgH="609480" progId="Equation.3">
                  <p:embed/>
                </p:oleObj>
              </mc:Choice>
              <mc:Fallback>
                <p:oleObj name="Equation" r:id="rId6" imgW="88884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7" y="4328319"/>
                        <a:ext cx="1947863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44829"/>
              </p:ext>
            </p:extLst>
          </p:nvPr>
        </p:nvGraphicFramePr>
        <p:xfrm>
          <a:off x="5684837" y="4480719"/>
          <a:ext cx="137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8" imgW="558720" imgH="419040" progId="Equation.3">
                  <p:embed/>
                </p:oleObj>
              </mc:Choice>
              <mc:Fallback>
                <p:oleObj name="Equation" r:id="rId8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7" y="4480719"/>
                        <a:ext cx="137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304925" y="5642769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q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Cade il saggio di profitto</a:t>
            </a:r>
          </a:p>
        </p:txBody>
      </p:sp>
    </p:spTree>
    <p:extLst>
      <p:ext uri="{BB962C8B-B14F-4D97-AF65-F5344CB8AC3E}">
        <p14:creationId xmlns:p14="http://schemas.microsoft.com/office/powerpoint/2010/main" val="309461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Rapporti di classe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II. Capitalismo: Relazioni di produzione = i rapporti di classe nel controllo della produzione del sovrappiù e nel suo utilizzo.</a:t>
            </a:r>
          </a:p>
          <a:p>
            <a:r>
              <a:rPr lang="it-IT" dirty="0"/>
              <a:t>Secondo </a:t>
            </a:r>
            <a:r>
              <a:rPr lang="it-IT" dirty="0" err="1"/>
              <a:t>Marx</a:t>
            </a:r>
            <a:r>
              <a:rPr lang="it-IT" dirty="0"/>
              <a:t> il sovrappiù (plusvalore) deriva dal lavoro (</a:t>
            </a:r>
            <a:r>
              <a:rPr lang="it-IT" dirty="0" err="1"/>
              <a:t>pluslavoro</a:t>
            </a:r>
            <a:r>
              <a:rPr lang="it-IT" dirty="0"/>
              <a:t>)</a:t>
            </a:r>
          </a:p>
          <a:p>
            <a:r>
              <a:rPr lang="it-IT" dirty="0"/>
              <a:t>Nella società feudale il contadino lavorava alcuni giorni nel terreno del padrone e i giorni rimanenti nel terreno a sua disposizione producendo la sua sussistenza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295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capitalismo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Nel capitalismo la relazione fondamentale è tra capitalisti e lavoratori</a:t>
            </a:r>
          </a:p>
          <a:p>
            <a:r>
              <a:rPr lang="it-IT" dirty="0"/>
              <a:t>Il lavoratore è libero e vende la propria forza lavoro.</a:t>
            </a:r>
          </a:p>
          <a:p>
            <a:r>
              <a:rPr lang="it-IT" dirty="0"/>
              <a:t>Il suo tempo non è più fisicamente diviso tra lavoro necessario (produzione delle proprie sussistenze) e </a:t>
            </a:r>
            <a:r>
              <a:rPr lang="it-IT" dirty="0" err="1"/>
              <a:t>pluslavoro</a:t>
            </a:r>
            <a:r>
              <a:rPr lang="it-IT" dirty="0"/>
              <a:t> (plusvalore)</a:t>
            </a:r>
          </a:p>
          <a:p>
            <a:r>
              <a:rPr lang="it-IT" dirty="0"/>
              <a:t>Tuttavia il profitto deriva dal fatto che la giornata lavorativa è più lunga di quella necessaria a ricostituire la forza lavoro.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66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764D6F-9533-4C41-BEF3-915DB8983CD7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/>
              <a:t>Società capitalistica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351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Divisione in classi della società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I capitalisti possiedono i mezzi di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I lavoratori possiedono solo la capacità di lavorare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I capitalisti impiegano la loro ricchezza (moneta) al fine di avere più ricchezza (profitto)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257300" y="426720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05100" y="4267200"/>
            <a:ext cx="2286000" cy="609600"/>
            <a:chOff x="1728" y="2880"/>
            <a:chExt cx="1440" cy="384"/>
          </a:xfrm>
        </p:grpSpPr>
        <p:sp>
          <p:nvSpPr>
            <p:cNvPr id="13326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991100" y="4267200"/>
            <a:ext cx="2286000" cy="609600"/>
            <a:chOff x="3168" y="2880"/>
            <a:chExt cx="1440" cy="384"/>
          </a:xfrm>
        </p:grpSpPr>
        <p:sp>
          <p:nvSpPr>
            <p:cNvPr id="13324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25616" name="Rectangle 16" descr="Pergamena"/>
          <p:cNvSpPr>
            <a:spLocks noChangeArrowheads="1"/>
          </p:cNvSpPr>
          <p:nvPr/>
        </p:nvSpPr>
        <p:spPr bwMode="auto">
          <a:xfrm>
            <a:off x="914400" y="50768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dirty="0">
                <a:solidFill>
                  <a:prstClr val="black"/>
                </a:solidFill>
              </a:rPr>
              <a:t>Fine </a:t>
            </a:r>
            <a:r>
              <a:rPr lang="it-IT" sz="2400" dirty="0">
                <a:solidFill>
                  <a:prstClr val="black"/>
                </a:solidFill>
                <a:sym typeface="Symbol" pitchFamily="18" charset="2"/>
              </a:rPr>
              <a:t> ottenere maggiore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 di scambio</a:t>
            </a:r>
          </a:p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+D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= D’		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D&gt;0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28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8950A5-B3CE-4F90-8F91-11217C17C8AA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995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/>
              <a:t>Spiegazione della creazione di valore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5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/>
              <a:t>Creazione di valore non si spiega nello scambio (tra equivalenti)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Scomposizione della circolazione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/>
              <a:t>D </a:t>
            </a:r>
            <a:r>
              <a:rPr lang="it-IT" altLang="it-IT" sz="2800">
                <a:sym typeface="Symbol" pitchFamily="18" charset="2"/>
              </a:rPr>
              <a:t> M  Produzione  M’  D’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>
                <a:sym typeface="Symbol" pitchFamily="18" charset="2"/>
              </a:rPr>
              <a:t>M  acquisto di mezzi di produzione e forza lavoro  Produzione (il lavoro utilizza i mezzi di produzione)  merci finali M’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519117"/>
              </p:ext>
            </p:extLst>
          </p:nvPr>
        </p:nvGraphicFramePr>
        <p:xfrm>
          <a:off x="1328738" y="5252944"/>
          <a:ext cx="65643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zione" r:id="rId4" imgW="3886200" imgH="431640" progId="Equation.3">
                  <p:embed/>
                </p:oleObj>
              </mc:Choice>
              <mc:Fallback>
                <p:oleObj name="Equazione" r:id="rId4" imgW="3886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5252944"/>
                        <a:ext cx="6564312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1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Capitale costante e variabile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err="1"/>
              <a:t>Marx</a:t>
            </a:r>
            <a:r>
              <a:rPr lang="it-IT" dirty="0"/>
              <a:t> divide </a:t>
            </a:r>
            <a:r>
              <a:rPr lang="it-IT" b="1" dirty="0"/>
              <a:t>D</a:t>
            </a:r>
            <a:r>
              <a:rPr lang="it-IT" dirty="0"/>
              <a:t> in valore del capitale costante e variabile</a:t>
            </a:r>
          </a:p>
          <a:p>
            <a:r>
              <a:rPr lang="it-IT" dirty="0"/>
              <a:t>Capitale costante: i mezzi di produzione</a:t>
            </a:r>
          </a:p>
          <a:p>
            <a:r>
              <a:rPr lang="it-IT" dirty="0"/>
              <a:t>Capitale variabile: i beni salario</a:t>
            </a:r>
          </a:p>
          <a:p>
            <a:r>
              <a:rPr lang="it-IT" dirty="0"/>
              <a:t>Capitale costante: entra in quanto tale nel processo produttivo (come macchine, materie prime e strumenti del lavoro).</a:t>
            </a:r>
          </a:p>
          <a:p>
            <a:r>
              <a:rPr lang="it-IT" dirty="0"/>
              <a:t>Capitale variabile: non entra nel processo produttivo, i beni salario sono consumati dai lavoratori nelle loro case, come tutti i beni di consumo.</a:t>
            </a:r>
          </a:p>
          <a:p>
            <a:r>
              <a:rPr lang="it-IT" dirty="0"/>
              <a:t>Al posto del capitale variabile nel processo produttivo entra il </a:t>
            </a:r>
            <a:r>
              <a:rPr lang="it-IT" b="1" dirty="0"/>
              <a:t>LAVORO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864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processo di valorizzazione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" y="4508341"/>
            <a:ext cx="8229600" cy="1674972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I lavoratori consumano nella parte alta dello schema (M-D-M)</a:t>
            </a:r>
          </a:p>
          <a:p>
            <a:r>
              <a:rPr lang="it-IT" dirty="0"/>
              <a:t>Tuttavia entrano nella parte bassa dello schema (D-M-D) in quanto, in cambio del salario, prestano nel processo produttivo la loro attività lavorativa.</a:t>
            </a:r>
          </a:p>
          <a:p>
            <a:r>
              <a:rPr lang="it-IT" dirty="0"/>
              <a:t>FL=forza lavoro, BS=beni salario, V= capitale variabile, C = capitale costante, MP= mezzi di produzione, L = </a:t>
            </a:r>
            <a:r>
              <a:rPr lang="it-IT" b="1" dirty="0"/>
              <a:t>lavoro, </a:t>
            </a:r>
            <a:r>
              <a:rPr lang="it-IT" dirty="0"/>
              <a:t>p=prezzi, </a:t>
            </a:r>
            <a:r>
              <a:rPr lang="it-IT" dirty="0">
                <a:sym typeface="Symbol" panose="05050102010706020507" pitchFamily="18" charset="2"/>
              </a:rPr>
              <a:t>=profitti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grpSp>
        <p:nvGrpSpPr>
          <p:cNvPr id="7" name="Area di disegno 1"/>
          <p:cNvGrpSpPr/>
          <p:nvPr/>
        </p:nvGrpSpPr>
        <p:grpSpPr>
          <a:xfrm>
            <a:off x="1619672" y="1313022"/>
            <a:ext cx="5486400" cy="3285490"/>
            <a:chOff x="0" y="0"/>
            <a:chExt cx="5486400" cy="3285490"/>
          </a:xfrm>
        </p:grpSpPr>
        <p:sp>
          <p:nvSpPr>
            <p:cNvPr id="8" name="Rettangolo 7"/>
            <p:cNvSpPr/>
            <p:nvPr/>
          </p:nvSpPr>
          <p:spPr>
            <a:xfrm>
              <a:off x="0" y="0"/>
              <a:ext cx="5486400" cy="3285490"/>
            </a:xfrm>
            <a:prstGeom prst="rect">
              <a:avLst/>
            </a:prstGeom>
          </p:spPr>
        </p:sp>
        <p:sp>
          <p:nvSpPr>
            <p:cNvPr id="9" name="Rettangolo arrotondato 8"/>
            <p:cNvSpPr/>
            <p:nvPr/>
          </p:nvSpPr>
          <p:spPr>
            <a:xfrm>
              <a:off x="285751" y="504825"/>
              <a:ext cx="8953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Lavoratori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1533526" y="504825"/>
              <a:ext cx="695325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FL=V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>
              <a:off x="2505075" y="504825"/>
              <a:ext cx="9334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</a:t>
              </a:r>
              <a:r>
                <a:rPr lang="it-IT" sz="11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pBS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ttangolo arrotondato 11"/>
            <p:cNvSpPr/>
            <p:nvPr/>
          </p:nvSpPr>
          <p:spPr>
            <a:xfrm>
              <a:off x="4133850" y="190500"/>
              <a:ext cx="1076325" cy="3905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M-D-M</a:t>
              </a:r>
            </a:p>
          </p:txBody>
        </p:sp>
        <p:sp>
          <p:nvSpPr>
            <p:cNvPr id="13" name="Rettangolo arrotondato 12"/>
            <p:cNvSpPr/>
            <p:nvPr/>
          </p:nvSpPr>
          <p:spPr>
            <a:xfrm>
              <a:off x="409575" y="1995170"/>
              <a:ext cx="80010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Capitalisti</a:t>
              </a:r>
            </a:p>
          </p:txBody>
        </p:sp>
        <p:sp>
          <p:nvSpPr>
            <p:cNvPr id="14" name="Rettangolo arrotondato 13"/>
            <p:cNvSpPr/>
            <p:nvPr/>
          </p:nvSpPr>
          <p:spPr>
            <a:xfrm>
              <a:off x="1457326" y="1995170"/>
              <a:ext cx="62865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C+ V </a:t>
              </a:r>
            </a:p>
          </p:txBody>
        </p:sp>
        <p:sp>
          <p:nvSpPr>
            <p:cNvPr id="15" name="Rettangolo arrotondato 14"/>
            <p:cNvSpPr/>
            <p:nvPr/>
          </p:nvSpPr>
          <p:spPr>
            <a:xfrm>
              <a:off x="2257426" y="1581150"/>
              <a:ext cx="647700" cy="3714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V=FL</a:t>
              </a:r>
            </a:p>
          </p:txBody>
        </p:sp>
        <p:sp>
          <p:nvSpPr>
            <p:cNvPr id="16" name="Rettangolo arrotondato 15"/>
            <p:cNvSpPr/>
            <p:nvPr/>
          </p:nvSpPr>
          <p:spPr>
            <a:xfrm>
              <a:off x="2257427" y="2314575"/>
              <a:ext cx="714374" cy="42862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 = </a:t>
              </a:r>
              <a:r>
                <a:rPr lang="it-IT" sz="1100" dirty="0" err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pMP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ttangolo arrotondato 16"/>
            <p:cNvSpPr/>
            <p:nvPr/>
          </p:nvSpPr>
          <p:spPr>
            <a:xfrm>
              <a:off x="3209926" y="1200150"/>
              <a:ext cx="342900" cy="4667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endParaRPr lang="it-IT" sz="14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ttangolo arrotondato 17"/>
            <p:cNvSpPr/>
            <p:nvPr/>
          </p:nvSpPr>
          <p:spPr>
            <a:xfrm>
              <a:off x="3143250" y="2009775"/>
              <a:ext cx="895350" cy="4095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Produzione</a:t>
              </a:r>
              <a:endParaRPr lang="it-IT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ttangolo arrotondato 18"/>
            <p:cNvSpPr/>
            <p:nvPr/>
          </p:nvSpPr>
          <p:spPr>
            <a:xfrm>
              <a:off x="4219575" y="1809749"/>
              <a:ext cx="1143000" cy="733426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Prodotto =Costi + profitto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r>
                <a:rPr lang="it-IT" sz="1100" dirty="0" err="1">
                  <a:ea typeface="Calibri" panose="020F0502020204030204" pitchFamily="34" charset="0"/>
                  <a:cs typeface="Times New Roman" panose="02020603050405020304" pitchFamily="18" charset="0"/>
                </a:rPr>
                <a:t>pPM+pBS</a:t>
              </a:r>
              <a:r>
                <a:rPr lang="it-IT" sz="1100" dirty="0"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r>
                <a:rPr lang="it-IT" sz="1100" dirty="0"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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ttangolo arrotondato 19"/>
            <p:cNvSpPr/>
            <p:nvPr/>
          </p:nvSpPr>
          <p:spPr>
            <a:xfrm>
              <a:off x="4219576" y="2743201"/>
              <a:ext cx="990600" cy="4000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D-M-D’</a:t>
              </a:r>
            </a:p>
          </p:txBody>
        </p:sp>
        <p:cxnSp>
          <p:nvCxnSpPr>
            <p:cNvPr id="21" name="Connettore diritto 20"/>
            <p:cNvCxnSpPr/>
            <p:nvPr/>
          </p:nvCxnSpPr>
          <p:spPr>
            <a:xfrm>
              <a:off x="228600" y="1104900"/>
              <a:ext cx="513397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2 21"/>
            <p:cNvCxnSpPr>
              <a:endCxn id="10" idx="1"/>
            </p:cNvCxnSpPr>
            <p:nvPr/>
          </p:nvCxnSpPr>
          <p:spPr>
            <a:xfrm flipV="1">
              <a:off x="1209675" y="685800"/>
              <a:ext cx="323851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2 22"/>
            <p:cNvCxnSpPr>
              <a:endCxn id="15" idx="0"/>
            </p:cNvCxnSpPr>
            <p:nvPr/>
          </p:nvCxnSpPr>
          <p:spPr>
            <a:xfrm>
              <a:off x="1924050" y="866775"/>
              <a:ext cx="657226" cy="714375"/>
            </a:xfrm>
            <a:prstGeom prst="straightConnector1">
              <a:avLst/>
            </a:prstGeom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" name="Connettore 2 23"/>
            <p:cNvCxnSpPr/>
            <p:nvPr/>
          </p:nvCxnSpPr>
          <p:spPr>
            <a:xfrm>
              <a:off x="2257426" y="695325"/>
              <a:ext cx="2476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2 24"/>
            <p:cNvCxnSpPr>
              <a:stCxn id="15" idx="0"/>
              <a:endCxn id="11" idx="2"/>
            </p:cNvCxnSpPr>
            <p:nvPr/>
          </p:nvCxnSpPr>
          <p:spPr>
            <a:xfrm flipV="1">
              <a:off x="2581276" y="866775"/>
              <a:ext cx="390524" cy="7143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2 25"/>
            <p:cNvCxnSpPr>
              <a:endCxn id="14" idx="1"/>
            </p:cNvCxnSpPr>
            <p:nvPr/>
          </p:nvCxnSpPr>
          <p:spPr>
            <a:xfrm flipV="1">
              <a:off x="1257300" y="2214245"/>
              <a:ext cx="200026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2 26"/>
            <p:cNvCxnSpPr/>
            <p:nvPr/>
          </p:nvCxnSpPr>
          <p:spPr>
            <a:xfrm flipV="1">
              <a:off x="2085976" y="1752600"/>
              <a:ext cx="171450" cy="4806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/>
            <p:nvPr/>
          </p:nvCxnSpPr>
          <p:spPr>
            <a:xfrm>
              <a:off x="2085976" y="2214245"/>
              <a:ext cx="171450" cy="3289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ttore 2 28"/>
            <p:cNvCxnSpPr>
              <a:endCxn id="18" idx="1"/>
            </p:cNvCxnSpPr>
            <p:nvPr/>
          </p:nvCxnSpPr>
          <p:spPr>
            <a:xfrm flipV="1">
              <a:off x="2971801" y="2214563"/>
              <a:ext cx="171449" cy="3286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2 29"/>
            <p:cNvCxnSpPr/>
            <p:nvPr/>
          </p:nvCxnSpPr>
          <p:spPr>
            <a:xfrm>
              <a:off x="3400425" y="1666875"/>
              <a:ext cx="9525" cy="32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ttore 2 30"/>
            <p:cNvCxnSpPr>
              <a:endCxn id="19" idx="1"/>
            </p:cNvCxnSpPr>
            <p:nvPr/>
          </p:nvCxnSpPr>
          <p:spPr>
            <a:xfrm flipV="1">
              <a:off x="4038600" y="2176462"/>
              <a:ext cx="180975" cy="377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diritto 31"/>
            <p:cNvCxnSpPr/>
            <p:nvPr/>
          </p:nvCxnSpPr>
          <p:spPr>
            <a:xfrm>
              <a:off x="752475" y="866775"/>
              <a:ext cx="0" cy="4857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>
              <a:off x="752475" y="1352550"/>
              <a:ext cx="245745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344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Plusvalore e accumulazione del capitale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it-IT" dirty="0"/>
              <a:t>Anche per </a:t>
            </a:r>
            <a:r>
              <a:rPr lang="it-IT" dirty="0" err="1"/>
              <a:t>Marx</a:t>
            </a:r>
            <a:r>
              <a:rPr lang="it-IT" dirty="0"/>
              <a:t> nel capitalismo la crescita dipende dall’accumulazione del capitale e quindi dai profitti dei capitalisti.</a:t>
            </a:r>
          </a:p>
          <a:p>
            <a:r>
              <a:rPr lang="it-IT" dirty="0"/>
              <a:t>I profitti dipendono dai salari, ma…</a:t>
            </a:r>
          </a:p>
          <a:p>
            <a:r>
              <a:rPr lang="it-IT" dirty="0"/>
              <a:t>Anche se i salari non diminuiscono i profitti possono aumentare quando cresce la produttività del lavoro.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245475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958AD2-CFB2-4D09-9A2E-FC80F664EC9D}">
  <ds:schemaRefs>
    <ds:schemaRef ds:uri="http://purl.org/dc/dcmitype/"/>
    <ds:schemaRef ds:uri="http://schemas.microsoft.com/office/2006/documentManagement/types"/>
    <ds:schemaRef ds:uri="http://purl.org/dc/terms/"/>
    <ds:schemaRef ds:uri="0c2cf549-3f5d-4cb1-9f2c-5f5e1f2fabd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C0392F5-C394-4191-9D42-467BDF084B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F916D0-456B-472D-B8DA-C20E4ECB2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2037</Words>
  <Application>Microsoft Office PowerPoint</Application>
  <PresentationFormat>Presentazione su schermo (4:3)</PresentationFormat>
  <Paragraphs>231</Paragraphs>
  <Slides>26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26</vt:i4>
      </vt:variant>
    </vt:vector>
  </HeadingPairs>
  <TitlesOfParts>
    <vt:vector size="36" baseType="lpstr">
      <vt:lpstr>Arial</vt:lpstr>
      <vt:lpstr>Arial Italic</vt:lpstr>
      <vt:lpstr>Calibri</vt:lpstr>
      <vt:lpstr>Lucida Sans Unicode</vt:lpstr>
      <vt:lpstr>Symbol</vt:lpstr>
      <vt:lpstr>Times New Roman</vt:lpstr>
      <vt:lpstr>Slide__UNIMC_DipECONOMIA_DIRITTO</vt:lpstr>
      <vt:lpstr>Equazione</vt:lpstr>
      <vt:lpstr>Equation</vt:lpstr>
      <vt:lpstr>Equation.3</vt:lpstr>
      <vt:lpstr>5. Karl Marx</vt:lpstr>
      <vt:lpstr>La circolazione delle merci</vt:lpstr>
      <vt:lpstr>Rapporti di classe</vt:lpstr>
      <vt:lpstr>Il capitalismo</vt:lpstr>
      <vt:lpstr>Società capitalistica</vt:lpstr>
      <vt:lpstr>Spiegazione della creazione di valore</vt:lpstr>
      <vt:lpstr>Capitale costante e variabile</vt:lpstr>
      <vt:lpstr>Il processo di valorizzazione</vt:lpstr>
      <vt:lpstr>Plusvalore e accumulazione del capitale</vt:lpstr>
      <vt:lpstr>Teoria endogena dello sviluppo</vt:lpstr>
      <vt:lpstr>L’instabilità dello sviluppo</vt:lpstr>
      <vt:lpstr>La contabilità del valore</vt:lpstr>
      <vt:lpstr>Crisi di sproporzione</vt:lpstr>
      <vt:lpstr>Condizioni di equilibrio</vt:lpstr>
      <vt:lpstr>Domande e offerte</vt:lpstr>
      <vt:lpstr>La riproduzione allargata</vt:lpstr>
      <vt:lpstr>Le nuove equazioni</vt:lpstr>
      <vt:lpstr>Equilibrio e instabilità</vt:lpstr>
      <vt:lpstr>Instabilità</vt:lpstr>
      <vt:lpstr>2. Tendenza alla scarsità della domanda</vt:lpstr>
      <vt:lpstr>Il dibattito: l’equilibrio con un solo lavoratore</vt:lpstr>
      <vt:lpstr>Rosa Luxemburg: il sottoconsumo</vt:lpstr>
      <vt:lpstr>Le condizioni di crescita di equilibrio</vt:lpstr>
      <vt:lpstr>3. Andamento ciclico della crescita</vt:lpstr>
      <vt:lpstr>I limiti della crescita - valore</vt:lpstr>
      <vt:lpstr>4. La caduta tendenziale del saggio di profitto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Karl Marx</dc:title>
  <dc:creator>Stefano Perri</dc:creator>
  <cp:lastModifiedBy>stefano.perri@unimc.it</cp:lastModifiedBy>
  <cp:revision>12</cp:revision>
  <cp:lastPrinted>2018-03-08T09:41:39Z</cp:lastPrinted>
  <dcterms:created xsi:type="dcterms:W3CDTF">2016-10-05T14:52:33Z</dcterms:created>
  <dcterms:modified xsi:type="dcterms:W3CDTF">2023-09-28T08:54:33Z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