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28"/>
  </p:handoutMasterIdLst>
  <p:sldIdLst>
    <p:sldId id="257" r:id="rId5"/>
    <p:sldId id="258" r:id="rId6"/>
    <p:sldId id="259" r:id="rId7"/>
    <p:sldId id="260" r:id="rId8"/>
    <p:sldId id="278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55193-27DB-449A-A262-DD364C5ADE79}" type="datetimeFigureOut">
              <a:rPr lang="it-IT" smtClean="0"/>
              <a:t>06/10/2023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91E3D-E359-4C4F-8CAD-85BF2856D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583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4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0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1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7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06/10/2023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Keynes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Keynes non sviluppa direttamente una teoria della crescita, ma una teoria dell’equilibrio di sottoccupazione.</a:t>
            </a:r>
          </a:p>
          <a:p>
            <a:r>
              <a:rPr lang="it-IT" dirty="0"/>
              <a:t>Differentemente dalle teorie precedenti, per Keynes il sistema economico può permanere in una situazione di utilizzazione non piena delle risorse produttive.</a:t>
            </a:r>
          </a:p>
          <a:p>
            <a:r>
              <a:rPr lang="it-IT" dirty="0"/>
              <a:t>Il reddito può essere più basso di quello di piena occupazione e restare a questo livello.</a:t>
            </a:r>
          </a:p>
          <a:p>
            <a:r>
              <a:rPr lang="it-IT" dirty="0"/>
              <a:t>Il mercato non riesce a sfruttare a pieno la capacità produttiva.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834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2010DB0-3B51-448A-8E63-F952B17F9FB8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Le equazioni fondamentali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DA=C+I		</a:t>
            </a:r>
            <a:r>
              <a:rPr lang="it-IT" altLang="it-IT" sz="2800" dirty="0"/>
              <a:t>Domanda aggregata</a:t>
            </a:r>
          </a:p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Y=C+S</a:t>
            </a:r>
            <a:r>
              <a:rPr lang="it-IT" altLang="it-IT" sz="2800" dirty="0"/>
              <a:t> 		Reddito</a:t>
            </a:r>
          </a:p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Y=DA</a:t>
            </a:r>
            <a:r>
              <a:rPr lang="it-IT" altLang="it-IT" sz="2800" dirty="0"/>
              <a:t> 		Equilibrio	</a:t>
            </a:r>
          </a:p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Y</a:t>
            </a:r>
            <a:r>
              <a:rPr lang="it-IT" altLang="it-IT" sz="2800" dirty="0">
                <a:cs typeface="Times New Roman" pitchFamily="18" charset="0"/>
              </a:rPr>
              <a:t>=</a:t>
            </a:r>
            <a:r>
              <a:rPr lang="it-IT" altLang="it-IT" sz="2800" b="1" i="1" dirty="0">
                <a:cs typeface="Times New Roman" pitchFamily="18" charset="0"/>
              </a:rPr>
              <a:t>C+I</a:t>
            </a:r>
            <a:r>
              <a:rPr lang="it-IT" altLang="it-IT" sz="2800" dirty="0">
                <a:cs typeface="Times New Roman" pitchFamily="18" charset="0"/>
              </a:rPr>
              <a:t>		Equilibrio</a:t>
            </a:r>
          </a:p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C=</a:t>
            </a:r>
            <a:r>
              <a:rPr lang="it-IT" altLang="it-IT" sz="2800" b="1" i="1" dirty="0" err="1">
                <a:cs typeface="Times New Roman" pitchFamily="18" charset="0"/>
              </a:rPr>
              <a:t>C</a:t>
            </a:r>
            <a:r>
              <a:rPr lang="it-IT" altLang="it-IT" sz="2800" b="1" i="1" baseline="-25000" dirty="0" err="1">
                <a:cs typeface="Times New Roman" pitchFamily="18" charset="0"/>
              </a:rPr>
              <a:t>a</a:t>
            </a:r>
            <a:r>
              <a:rPr lang="it-IT" altLang="it-IT" sz="2800" b="1" i="1" dirty="0" err="1">
                <a:cs typeface="Times New Roman" pitchFamily="18" charset="0"/>
              </a:rPr>
              <a:t>+cY</a:t>
            </a:r>
            <a:r>
              <a:rPr lang="it-IT" altLang="it-IT" sz="2800" dirty="0">
                <a:cs typeface="Times New Roman" pitchFamily="18" charset="0"/>
              </a:rPr>
              <a:t>   	Funzione del consumo</a:t>
            </a:r>
          </a:p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C</a:t>
            </a:r>
            <a:r>
              <a:rPr lang="it-IT" altLang="it-IT" sz="2800" b="1" i="1" baseline="-25000" dirty="0">
                <a:cs typeface="Times New Roman" pitchFamily="18" charset="0"/>
              </a:rPr>
              <a:t>a</a:t>
            </a:r>
            <a:r>
              <a:rPr lang="it-IT" altLang="it-IT" sz="2800" b="1" i="1" dirty="0">
                <a:cs typeface="Times New Roman" pitchFamily="18" charset="0"/>
              </a:rPr>
              <a:t> 			</a:t>
            </a:r>
            <a:r>
              <a:rPr lang="it-IT" altLang="it-IT" sz="2800" dirty="0">
                <a:cs typeface="Times New Roman" pitchFamily="18" charset="0"/>
              </a:rPr>
              <a:t>Consumo autonomo</a:t>
            </a:r>
          </a:p>
          <a:p>
            <a:pPr eaLnBrk="1" hangingPunct="1"/>
            <a:r>
              <a:rPr lang="it-IT" altLang="it-IT" sz="2800" b="1" i="1" dirty="0">
                <a:cs typeface="Times New Roman" pitchFamily="18" charset="0"/>
              </a:rPr>
              <a:t>c			</a:t>
            </a:r>
            <a:r>
              <a:rPr lang="it-IT" altLang="it-IT" sz="2800" dirty="0">
                <a:cs typeface="Times New Roman" pitchFamily="18" charset="0"/>
              </a:rPr>
              <a:t>propensione marginale al 				consumo (pendenza retta)</a:t>
            </a:r>
          </a:p>
        </p:txBody>
      </p:sp>
    </p:spTree>
    <p:extLst>
      <p:ext uri="{BB962C8B-B14F-4D97-AF65-F5344CB8AC3E}">
        <p14:creationId xmlns:p14="http://schemas.microsoft.com/office/powerpoint/2010/main" val="239726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8DA753-540B-499D-A915-839D12D7C095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Propensioni al consumo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2895600"/>
          </a:xfrm>
        </p:spPr>
        <p:txBody>
          <a:bodyPr/>
          <a:lstStyle/>
          <a:p>
            <a:pPr eaLnBrk="1" hangingPunct="1"/>
            <a:r>
              <a:rPr lang="it-IT" altLang="it-IT"/>
              <a:t>Propensione marginale al consumo: quanto la collettività consuma di un incremento unitario del reddito</a:t>
            </a:r>
          </a:p>
          <a:p>
            <a:pPr eaLnBrk="1" hangingPunct="1"/>
            <a:r>
              <a:rPr lang="it-IT" altLang="it-IT">
                <a:cs typeface="Times New Roman" pitchFamily="18" charset="0"/>
              </a:rPr>
              <a:t>(0&lt;</a:t>
            </a:r>
            <a:r>
              <a:rPr lang="it-IT" altLang="it-IT" b="1" i="1">
                <a:cs typeface="Times New Roman" pitchFamily="18" charset="0"/>
              </a:rPr>
              <a:t>c</a:t>
            </a:r>
            <a:r>
              <a:rPr lang="it-IT" altLang="it-IT">
                <a:cs typeface="Times New Roman" pitchFamily="18" charset="0"/>
              </a:rPr>
              <a:t>&lt;1). </a:t>
            </a:r>
          </a:p>
          <a:p>
            <a:pPr eaLnBrk="1" hangingPunct="1"/>
            <a:r>
              <a:rPr lang="it-IT" altLang="it-IT">
                <a:cs typeface="Times New Roman" pitchFamily="18" charset="0"/>
              </a:rPr>
              <a:t>Propensione media = C/Y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433888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4102" name="Object 1024"/>
          <p:cNvGraphicFramePr>
            <a:graphicFrameLocks noChangeAspect="1"/>
          </p:cNvGraphicFramePr>
          <p:nvPr/>
        </p:nvGraphicFramePr>
        <p:xfrm>
          <a:off x="1131888" y="1600200"/>
          <a:ext cx="11049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495085" imgH="393529" progId="Equation.3">
                  <p:embed/>
                </p:oleObj>
              </mc:Choice>
              <mc:Fallback>
                <p:oleObj name="Equation" r:id="rId3" imgW="49508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888" y="1600200"/>
                        <a:ext cx="110490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00526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4104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938894"/>
              </p:ext>
            </p:extLst>
          </p:nvPr>
        </p:nvGraphicFramePr>
        <p:xfrm>
          <a:off x="1427163" y="5437188"/>
          <a:ext cx="30607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zione" r:id="rId5" imgW="1333440" imgH="368280" progId="Equation.3">
                  <p:embed/>
                </p:oleObj>
              </mc:Choice>
              <mc:Fallback>
                <p:oleObj name="Equazione" r:id="rId5" imgW="13334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5437188"/>
                        <a:ext cx="30607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647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A065A8E-C684-4B0D-9A35-C423297D8FD6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Il risparmio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Reddito-consumi = risparmio</a:t>
            </a:r>
          </a:p>
          <a:p>
            <a:pPr algn="just" eaLnBrk="1" hangingPunct="1"/>
            <a:r>
              <a:rPr lang="it-IT" altLang="it-IT" b="1" i="1" dirty="0">
                <a:solidFill>
                  <a:srgbClr val="0B033B"/>
                </a:solidFill>
                <a:cs typeface="Times New Roman" pitchFamily="18" charset="0"/>
              </a:rPr>
              <a:t>S=Y-C</a:t>
            </a:r>
          </a:p>
          <a:p>
            <a:pPr lvl="1" algn="just" eaLnBrk="1" hangingPunct="1"/>
            <a:r>
              <a:rPr lang="it-IT" altLang="it-IT" b="1" i="1" dirty="0">
                <a:solidFill>
                  <a:srgbClr val="0B033B"/>
                </a:solidFill>
                <a:cs typeface="Times New Roman" pitchFamily="18" charset="0"/>
              </a:rPr>
              <a:t>S=Y-</a:t>
            </a:r>
            <a:r>
              <a:rPr lang="it-IT" altLang="it-IT" b="1" dirty="0">
                <a:solidFill>
                  <a:srgbClr val="0B033B"/>
                </a:solidFill>
                <a:cs typeface="Times New Roman" pitchFamily="18" charset="0"/>
              </a:rPr>
              <a:t>(</a:t>
            </a:r>
            <a:r>
              <a:rPr lang="it-IT" altLang="it-IT" b="1" i="1" dirty="0" err="1">
                <a:solidFill>
                  <a:srgbClr val="0B033B"/>
                </a:solidFill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solidFill>
                  <a:srgbClr val="0B033B"/>
                </a:solidFill>
                <a:cs typeface="Times New Roman" pitchFamily="18" charset="0"/>
              </a:rPr>
              <a:t>a</a:t>
            </a:r>
            <a:r>
              <a:rPr lang="it-IT" altLang="it-IT" b="1" i="1" dirty="0" err="1">
                <a:solidFill>
                  <a:srgbClr val="0B033B"/>
                </a:solidFill>
                <a:cs typeface="Times New Roman" pitchFamily="18" charset="0"/>
              </a:rPr>
              <a:t>+cY</a:t>
            </a:r>
            <a:r>
              <a:rPr lang="it-IT" altLang="it-IT" b="1" dirty="0">
                <a:solidFill>
                  <a:srgbClr val="0B033B"/>
                </a:solidFill>
                <a:cs typeface="Times New Roman" pitchFamily="18" charset="0"/>
              </a:rPr>
              <a:t>)=</a:t>
            </a:r>
            <a:r>
              <a:rPr lang="it-IT" altLang="it-IT" b="1" i="1" dirty="0">
                <a:solidFill>
                  <a:srgbClr val="0B033B"/>
                </a:solidFill>
                <a:cs typeface="Times New Roman" pitchFamily="18" charset="0"/>
              </a:rPr>
              <a:t>-C</a:t>
            </a:r>
            <a:r>
              <a:rPr lang="it-IT" altLang="it-IT" b="1" i="1" baseline="-25000" dirty="0">
                <a:solidFill>
                  <a:srgbClr val="0B033B"/>
                </a:solidFill>
                <a:cs typeface="Times New Roman" pitchFamily="18" charset="0"/>
              </a:rPr>
              <a:t>a</a:t>
            </a:r>
            <a:r>
              <a:rPr lang="it-IT" altLang="it-IT" b="1" i="1" dirty="0">
                <a:solidFill>
                  <a:srgbClr val="0B033B"/>
                </a:solidFill>
                <a:cs typeface="Times New Roman" pitchFamily="18" charset="0"/>
              </a:rPr>
              <a:t>+</a:t>
            </a:r>
            <a:r>
              <a:rPr lang="it-IT" altLang="it-IT" b="1" dirty="0">
                <a:solidFill>
                  <a:srgbClr val="0B033B"/>
                </a:solidFill>
                <a:cs typeface="Times New Roman" pitchFamily="18" charset="0"/>
              </a:rPr>
              <a:t>(1-</a:t>
            </a:r>
            <a:r>
              <a:rPr lang="it-IT" altLang="it-IT" b="1" i="1" dirty="0">
                <a:solidFill>
                  <a:srgbClr val="0B033B"/>
                </a:solidFill>
                <a:cs typeface="Times New Roman" pitchFamily="18" charset="0"/>
              </a:rPr>
              <a:t>c</a:t>
            </a:r>
            <a:r>
              <a:rPr lang="it-IT" altLang="it-IT" b="1" dirty="0">
                <a:solidFill>
                  <a:srgbClr val="0B033B"/>
                </a:solidFill>
                <a:cs typeface="Times New Roman" pitchFamily="18" charset="0"/>
              </a:rPr>
              <a:t>)</a:t>
            </a:r>
            <a:r>
              <a:rPr lang="it-IT" altLang="it-IT" b="1" i="1" dirty="0">
                <a:solidFill>
                  <a:srgbClr val="0B033B"/>
                </a:solidFill>
                <a:cs typeface="Times New Roman" pitchFamily="18" charset="0"/>
              </a:rPr>
              <a:t>Y</a:t>
            </a:r>
            <a:endParaRPr lang="it-IT" altLang="it-IT" dirty="0">
              <a:solidFill>
                <a:srgbClr val="0B033B"/>
              </a:solidFill>
              <a:cs typeface="Times New Roman" pitchFamily="18" charset="0"/>
            </a:endParaRPr>
          </a:p>
          <a:p>
            <a:pPr eaLnBrk="1" hangingPunct="1"/>
            <a:r>
              <a:rPr lang="it-IT" altLang="it-IT" b="1" i="1" dirty="0">
                <a:cs typeface="Times New Roman" pitchFamily="18" charset="0"/>
              </a:rPr>
              <a:t>S= -</a:t>
            </a:r>
            <a:r>
              <a:rPr lang="it-IT" altLang="it-IT" b="1" i="1" dirty="0" err="1"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cs typeface="Times New Roman" pitchFamily="18" charset="0"/>
              </a:rPr>
              <a:t>a</a:t>
            </a:r>
            <a:r>
              <a:rPr lang="it-IT" altLang="it-IT" b="1" i="1" dirty="0" err="1">
                <a:cs typeface="Times New Roman" pitchFamily="18" charset="0"/>
              </a:rPr>
              <a:t>+sY</a:t>
            </a:r>
            <a:r>
              <a:rPr lang="it-IT" altLang="it-IT" dirty="0"/>
              <a:t> </a:t>
            </a:r>
          </a:p>
          <a:p>
            <a:pPr eaLnBrk="1" hangingPunct="1"/>
            <a:r>
              <a:rPr lang="it-IT" altLang="it-IT" b="1" i="1" dirty="0">
                <a:cs typeface="Times New Roman" pitchFamily="18" charset="0"/>
              </a:rPr>
              <a:t>-C</a:t>
            </a:r>
            <a:r>
              <a:rPr lang="it-IT" altLang="it-IT" b="1" i="1" baseline="-25000" dirty="0">
                <a:cs typeface="Times New Roman" pitchFamily="18" charset="0"/>
              </a:rPr>
              <a:t>a</a:t>
            </a:r>
            <a:r>
              <a:rPr lang="it-IT" altLang="it-IT" b="1" i="1" dirty="0">
                <a:cs typeface="Times New Roman" pitchFamily="18" charset="0"/>
              </a:rPr>
              <a:t>	</a:t>
            </a:r>
            <a:r>
              <a:rPr lang="it-IT" altLang="it-IT" dirty="0">
                <a:cs typeface="Times New Roman" pitchFamily="18" charset="0"/>
              </a:rPr>
              <a:t>risparmio negativo quando</a:t>
            </a:r>
            <a:r>
              <a:rPr lang="it-IT" altLang="it-IT" b="1" i="1" dirty="0">
                <a:cs typeface="Times New Roman" pitchFamily="18" charset="0"/>
              </a:rPr>
              <a:t> Y</a:t>
            </a:r>
            <a:r>
              <a:rPr lang="it-IT" altLang="it-IT" b="1" dirty="0">
                <a:cs typeface="Times New Roman" pitchFamily="18" charset="0"/>
              </a:rPr>
              <a:t>=0</a:t>
            </a:r>
          </a:p>
          <a:p>
            <a:pPr eaLnBrk="1" hangingPunct="1"/>
            <a:r>
              <a:rPr lang="it-IT" altLang="it-IT" b="1" i="1" dirty="0">
                <a:cs typeface="Times New Roman" pitchFamily="18" charset="0"/>
              </a:rPr>
              <a:t>s = </a:t>
            </a:r>
            <a:r>
              <a:rPr lang="it-IT" altLang="it-IT" dirty="0">
                <a:cs typeface="Times New Roman" pitchFamily="18" charset="0"/>
              </a:rPr>
              <a:t>propensione marginale al risparmio</a:t>
            </a:r>
            <a:r>
              <a:rPr lang="it-IT" altLang="it-IT" b="1" i="1" dirty="0">
                <a:cs typeface="Times New Roman" pitchFamily="18" charset="0"/>
              </a:rPr>
              <a:t> </a:t>
            </a:r>
          </a:p>
          <a:p>
            <a:pPr eaLnBrk="1" hangingPunct="1"/>
            <a:r>
              <a:rPr lang="it-IT" altLang="it-IT" b="1" i="1" dirty="0">
                <a:cs typeface="Times New Roman" pitchFamily="18" charset="0"/>
              </a:rPr>
              <a:t>s=</a:t>
            </a:r>
            <a:r>
              <a:rPr lang="it-IT" altLang="it-IT" b="1" dirty="0">
                <a:cs typeface="Times New Roman" pitchFamily="18" charset="0"/>
              </a:rPr>
              <a:t>1-</a:t>
            </a:r>
            <a:r>
              <a:rPr lang="it-IT" altLang="it-IT" b="1" i="1" dirty="0">
                <a:cs typeface="Times New Roman" pitchFamily="18" charset="0"/>
              </a:rPr>
              <a:t>c</a:t>
            </a:r>
            <a:endParaRPr lang="it-IT" altLang="it-IT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62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D24777-20C9-40DA-A5D1-730039EB6685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it-IT" altLang="it-IT" sz="3200" dirty="0"/>
              <a:t>Equilibrio: Reddito= Domanda Aggregata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19200"/>
          </a:xfrm>
        </p:spPr>
        <p:txBody>
          <a:bodyPr/>
          <a:lstStyle/>
          <a:p>
            <a:pPr eaLnBrk="1" hangingPunct="1"/>
            <a:r>
              <a:rPr lang="it-IT" altLang="it-IT" b="1" i="1" dirty="0">
                <a:cs typeface="Times New Roman" pitchFamily="18" charset="0"/>
              </a:rPr>
              <a:t>Y=</a:t>
            </a:r>
            <a:r>
              <a:rPr lang="it-IT" altLang="it-IT" b="1" i="1" dirty="0" err="1"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cs typeface="Times New Roman" pitchFamily="18" charset="0"/>
              </a:rPr>
              <a:t>a</a:t>
            </a:r>
            <a:r>
              <a:rPr lang="it-IT" altLang="it-IT" b="1" i="1" dirty="0" err="1">
                <a:cs typeface="Times New Roman" pitchFamily="18" charset="0"/>
              </a:rPr>
              <a:t>+cY+I</a:t>
            </a:r>
            <a:r>
              <a:rPr lang="it-IT" altLang="it-IT" dirty="0"/>
              <a:t> </a:t>
            </a:r>
          </a:p>
          <a:p>
            <a:pPr lvl="1" eaLnBrk="1" hangingPunct="1"/>
            <a:r>
              <a:rPr lang="it-IT" altLang="it-IT" b="1" i="1" dirty="0">
                <a:cs typeface="Times New Roman" pitchFamily="18" charset="0"/>
              </a:rPr>
              <a:t>Y-</a:t>
            </a:r>
            <a:r>
              <a:rPr lang="it-IT" altLang="it-IT" b="1" i="1" dirty="0" err="1">
                <a:cs typeface="Times New Roman" pitchFamily="18" charset="0"/>
              </a:rPr>
              <a:t>cY</a:t>
            </a:r>
            <a:r>
              <a:rPr lang="it-IT" altLang="it-IT" b="1" i="1" dirty="0">
                <a:cs typeface="Times New Roman" pitchFamily="18" charset="0"/>
              </a:rPr>
              <a:t>=</a:t>
            </a:r>
            <a:r>
              <a:rPr lang="it-IT" altLang="it-IT" b="1" i="1" dirty="0" err="1"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cs typeface="Times New Roman" pitchFamily="18" charset="0"/>
              </a:rPr>
              <a:t>a</a:t>
            </a:r>
            <a:r>
              <a:rPr lang="it-IT" altLang="it-IT" b="1" i="1" dirty="0" err="1">
                <a:cs typeface="Times New Roman" pitchFamily="18" charset="0"/>
              </a:rPr>
              <a:t>+I</a:t>
            </a:r>
            <a:r>
              <a:rPr lang="it-IT" altLang="it-IT" dirty="0"/>
              <a:t> </a:t>
            </a:r>
          </a:p>
          <a:p>
            <a:pPr eaLnBrk="1" hangingPunct="1"/>
            <a:endParaRPr lang="it-IT" altLang="it-IT" dirty="0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148138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8198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66715"/>
              </p:ext>
            </p:extLst>
          </p:nvPr>
        </p:nvGraphicFramePr>
        <p:xfrm>
          <a:off x="1104900" y="3155950"/>
          <a:ext cx="2532063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zione" r:id="rId3" imgW="990360" imgH="368280" progId="Equation.3">
                  <p:embed/>
                </p:oleObj>
              </mc:Choice>
              <mc:Fallback>
                <p:oleObj name="Equazione" r:id="rId3" imgW="99036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3155950"/>
                        <a:ext cx="2532063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40531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8200" name="Object 1025"/>
          <p:cNvGraphicFramePr>
            <a:graphicFrameLocks noChangeAspect="1"/>
          </p:cNvGraphicFramePr>
          <p:nvPr/>
        </p:nvGraphicFramePr>
        <p:xfrm>
          <a:off x="1371600" y="4343400"/>
          <a:ext cx="166528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571252" imgH="393529" progId="Equation.3">
                  <p:embed/>
                </p:oleObj>
              </mc:Choice>
              <mc:Fallback>
                <p:oleObj name="Equation" r:id="rId5" imgW="57125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343400"/>
                        <a:ext cx="166528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2001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7565110-1325-4080-960B-9140EC64F2E4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Rappresentazione grafica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947988" y="22050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9221" name="Object 3"/>
          <p:cNvGraphicFramePr>
            <a:graphicFrameLocks noChangeAspect="1"/>
          </p:cNvGraphicFramePr>
          <p:nvPr/>
        </p:nvGraphicFramePr>
        <p:xfrm>
          <a:off x="1371600" y="1905000"/>
          <a:ext cx="5205413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Picture" r:id="rId3" imgW="3857760" imgH="2905200" progId="Word.Picture.8">
                  <p:embed/>
                </p:oleObj>
              </mc:Choice>
              <mc:Fallback>
                <p:oleObj name="Picture" r:id="rId3" imgW="3857760" imgH="2905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5205413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281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Rapprsentazione</a:t>
            </a:r>
            <a:r>
              <a:rPr lang="it-IT" dirty="0"/>
              <a:t> alternativa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>
            <a:normAutofit fontScale="85000" lnSpcReduction="20000"/>
          </a:bodyPr>
          <a:lstStyle/>
          <a:p>
            <a:r>
              <a:rPr lang="it-IT" i="1" dirty="0"/>
              <a:t>I=S</a:t>
            </a:r>
          </a:p>
          <a:p>
            <a:r>
              <a:rPr lang="it-IT" i="1" dirty="0"/>
              <a:t>I=-</a:t>
            </a:r>
            <a:r>
              <a:rPr lang="it-IT" i="1" dirty="0" err="1"/>
              <a:t>C</a:t>
            </a:r>
            <a:r>
              <a:rPr lang="it-IT" i="1" baseline="-25000" dirty="0" err="1"/>
              <a:t>a</a:t>
            </a:r>
            <a:r>
              <a:rPr lang="it-IT" i="1" dirty="0" err="1"/>
              <a:t>+sY</a:t>
            </a:r>
            <a:r>
              <a:rPr lang="it-IT" i="1" dirty="0"/>
              <a:t>		Y</a:t>
            </a:r>
            <a:r>
              <a:rPr lang="it-IT" dirty="0"/>
              <a:t> = 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630550"/>
              </p:ext>
            </p:extLst>
          </p:nvPr>
        </p:nvGraphicFramePr>
        <p:xfrm>
          <a:off x="3491880" y="1844824"/>
          <a:ext cx="1008112" cy="644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zione" r:id="rId3" imgW="583947" imgH="368140" progId="Equation.3">
                  <p:embed/>
                </p:oleObj>
              </mc:Choice>
              <mc:Fallback>
                <p:oleObj name="Equazione" r:id="rId3" imgW="583947" imgH="3681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844824"/>
                        <a:ext cx="1008112" cy="644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990234"/>
              </p:ext>
            </p:extLst>
          </p:nvPr>
        </p:nvGraphicFramePr>
        <p:xfrm>
          <a:off x="899592" y="2636912"/>
          <a:ext cx="5184576" cy="285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Picture" r:id="rId5" imgW="4105656" imgH="2229612" progId="Word.Picture.8">
                  <p:embed/>
                </p:oleObj>
              </mc:Choice>
              <mc:Fallback>
                <p:oleObj name="Picture" r:id="rId5" imgW="4105656" imgH="2229612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636912"/>
                        <a:ext cx="5184576" cy="28570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9299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5A9C5B5-C341-4357-8AAA-84D2695620F8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dirty="0"/>
              <a:t>Il moltiplicatore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b="1" dirty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>
                <a:cs typeface="Times New Roman" pitchFamily="18" charset="0"/>
              </a:rPr>
              <a:t>I=</a:t>
            </a:r>
            <a:r>
              <a:rPr lang="it-IT" altLang="it-IT" dirty="0">
                <a:latin typeface="Symbol" pitchFamily="18" charset="2"/>
                <a:cs typeface="Times New Roman" pitchFamily="18" charset="0"/>
              </a:rPr>
              <a:t> </a:t>
            </a:r>
            <a:r>
              <a:rPr lang="it-IT" altLang="it-IT" b="1" dirty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dirty="0">
                <a:cs typeface="Times New Roman" pitchFamily="18" charset="0"/>
              </a:rPr>
              <a:t>(-</a:t>
            </a:r>
            <a:r>
              <a:rPr lang="it-IT" altLang="it-IT" b="1" i="1" dirty="0" err="1"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cs typeface="Times New Roman" pitchFamily="18" charset="0"/>
              </a:rPr>
              <a:t>a</a:t>
            </a:r>
            <a:r>
              <a:rPr lang="it-IT" altLang="it-IT" b="1" i="1" dirty="0" err="1">
                <a:cs typeface="Times New Roman" pitchFamily="18" charset="0"/>
              </a:rPr>
              <a:t>+sY</a:t>
            </a:r>
            <a:r>
              <a:rPr lang="it-IT" altLang="it-IT" b="1" dirty="0">
                <a:cs typeface="Times New Roman" pitchFamily="18" charset="0"/>
              </a:rPr>
              <a:t>)</a:t>
            </a:r>
            <a:r>
              <a:rPr lang="it-IT" altLang="it-IT" dirty="0"/>
              <a:t> </a:t>
            </a:r>
          </a:p>
          <a:p>
            <a:pPr eaLnBrk="1" hangingPunct="1">
              <a:buFontTx/>
              <a:buNone/>
            </a:pPr>
            <a:r>
              <a:rPr lang="it-IT" altLang="it-IT" b="1" dirty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>
                <a:cs typeface="Times New Roman" pitchFamily="18" charset="0"/>
              </a:rPr>
              <a:t>I=</a:t>
            </a:r>
            <a:r>
              <a:rPr lang="it-IT" altLang="it-IT" dirty="0">
                <a:latin typeface="Symbol" pitchFamily="18" charset="2"/>
                <a:cs typeface="Times New Roman" pitchFamily="18" charset="0"/>
              </a:rPr>
              <a:t> </a:t>
            </a:r>
            <a:r>
              <a:rPr lang="it-IT" altLang="it-IT" b="1" i="1" dirty="0" err="1">
                <a:cs typeface="Times New Roman" pitchFamily="18" charset="0"/>
              </a:rPr>
              <a:t>s</a:t>
            </a:r>
            <a:r>
              <a:rPr lang="it-IT" altLang="it-IT" b="1" dirty="0" err="1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err="1">
                <a:cs typeface="Times New Roman" pitchFamily="18" charset="0"/>
              </a:rPr>
              <a:t>Y</a:t>
            </a:r>
            <a:r>
              <a:rPr lang="it-IT" altLang="it-IT" dirty="0"/>
              <a:t> </a:t>
            </a:r>
          </a:p>
          <a:p>
            <a:pPr eaLnBrk="1" hangingPunct="1">
              <a:buFontTx/>
              <a:buNone/>
            </a:pPr>
            <a:endParaRPr lang="it-IT" altLang="it-IT" dirty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50056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0246" name="Object 1024"/>
          <p:cNvGraphicFramePr>
            <a:graphicFrameLocks noChangeAspect="1"/>
          </p:cNvGraphicFramePr>
          <p:nvPr/>
        </p:nvGraphicFramePr>
        <p:xfrm>
          <a:off x="914400" y="3124200"/>
          <a:ext cx="350520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1282700" imgH="393700" progId="Equation.3">
                  <p:embed/>
                </p:oleObj>
              </mc:Choice>
              <mc:Fallback>
                <p:oleObj name="Equation" r:id="rId3" imgW="1282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124200"/>
                        <a:ext cx="350520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609600" y="4343400"/>
            <a:ext cx="7772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lnSpc>
                <a:spcPct val="65000"/>
              </a:lnSpc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prstClr val="black"/>
                </a:solidFill>
              </a:rPr>
              <a:t>Il moltiplicatore </a:t>
            </a:r>
            <a:r>
              <a:rPr lang="it-IT" altLang="it-IT" b="1">
                <a:solidFill>
                  <a:prstClr val="black"/>
                </a:solidFill>
              </a:rPr>
              <a:t>1/</a:t>
            </a:r>
            <a:r>
              <a:rPr lang="it-IT" altLang="it-IT" b="1" i="1">
                <a:solidFill>
                  <a:prstClr val="black"/>
                </a:solidFill>
              </a:rPr>
              <a:t>s</a:t>
            </a:r>
            <a:r>
              <a:rPr lang="it-IT" altLang="it-IT">
                <a:solidFill>
                  <a:prstClr val="black"/>
                </a:solidFill>
              </a:rPr>
              <a:t>&gt;1</a:t>
            </a:r>
          </a:p>
          <a:p>
            <a:pPr defTabSz="457200" eaLnBrk="1" hangingPunct="1">
              <a:lnSpc>
                <a:spcPct val="70000"/>
              </a:lnSpc>
              <a:spcBef>
                <a:spcPct val="30000"/>
              </a:spcBef>
              <a:buFontTx/>
              <a:buNone/>
            </a:pPr>
            <a:r>
              <a:rPr lang="it-IT" altLang="it-IT">
                <a:solidFill>
                  <a:prstClr val="black"/>
                </a:solidFill>
              </a:rPr>
              <a:t>Un dato aumento dell’investimento causa un aumento </a:t>
            </a:r>
            <a:r>
              <a:rPr lang="it-IT" altLang="it-IT" b="1">
                <a:solidFill>
                  <a:prstClr val="black"/>
                </a:solidFill>
              </a:rPr>
              <a:t>multiplo </a:t>
            </a:r>
            <a:r>
              <a:rPr lang="it-IT" altLang="it-IT">
                <a:solidFill>
                  <a:prstClr val="black"/>
                </a:solidFill>
              </a:rPr>
              <a:t>del reddito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281238" y="2786063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966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9F0A27E-5D24-4F7C-92AB-7551BB901020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Ancora il moltiplicatore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57150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>
                <a:sym typeface="Symbol" pitchFamily="18" charset="2"/>
              </a:rPr>
              <a:t></a:t>
            </a:r>
            <a:r>
              <a:rPr lang="it-IT" altLang="it-IT" b="1" i="1">
                <a:sym typeface="Symbol" pitchFamily="18" charset="2"/>
              </a:rPr>
              <a:t>I=</a:t>
            </a:r>
            <a:r>
              <a:rPr lang="it-IT" altLang="it-IT" b="1">
                <a:sym typeface="Symbol" pitchFamily="18" charset="2"/>
              </a:rPr>
              <a:t>100; </a:t>
            </a:r>
            <a:r>
              <a:rPr lang="it-IT" altLang="it-IT" b="1" i="1">
                <a:sym typeface="Symbol" pitchFamily="18" charset="2"/>
              </a:rPr>
              <a:t>c</a:t>
            </a:r>
            <a:r>
              <a:rPr lang="it-IT" altLang="it-IT" b="1">
                <a:sym typeface="Symbol" pitchFamily="18" charset="2"/>
              </a:rPr>
              <a:t>=0,80; </a:t>
            </a:r>
            <a:r>
              <a:rPr lang="it-IT" altLang="it-IT" b="1" i="1">
                <a:sym typeface="Symbol" pitchFamily="18" charset="2"/>
              </a:rPr>
              <a:t>s</a:t>
            </a:r>
            <a:r>
              <a:rPr lang="it-IT" altLang="it-IT" b="1">
                <a:sym typeface="Symbol" pitchFamily="18" charset="2"/>
              </a:rPr>
              <a:t>=0,20</a:t>
            </a:r>
            <a:endParaRPr lang="it-IT" altLang="it-IT"/>
          </a:p>
        </p:txBody>
      </p:sp>
      <p:graphicFrame>
        <p:nvGraphicFramePr>
          <p:cNvPr id="11269" name="Object 1024"/>
          <p:cNvGraphicFramePr>
            <a:graphicFrameLocks noChangeAspect="1"/>
          </p:cNvGraphicFramePr>
          <p:nvPr/>
        </p:nvGraphicFramePr>
        <p:xfrm>
          <a:off x="2362200" y="1676400"/>
          <a:ext cx="48006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r:id="rId3" imgW="5515356" imgH="1552956" progId="Word.Picture.8">
                  <p:embed/>
                </p:oleObj>
              </mc:Choice>
              <mc:Fallback>
                <p:oleObj r:id="rId3" imgW="5515356" imgH="15529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676400"/>
                        <a:ext cx="4800600" cy="13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019425" y="23622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1271" name="Object 1025"/>
          <p:cNvGraphicFramePr>
            <a:graphicFrameLocks noChangeAspect="1"/>
          </p:cNvGraphicFramePr>
          <p:nvPr/>
        </p:nvGraphicFramePr>
        <p:xfrm>
          <a:off x="2819400" y="3200400"/>
          <a:ext cx="3581400" cy="246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r:id="rId5" imgW="3444240" imgH="2365248" progId="Word.Picture.8">
                  <p:embed/>
                </p:oleObj>
              </mc:Choice>
              <mc:Fallback>
                <p:oleObj r:id="rId5" imgW="3444240" imgH="236524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200400"/>
                        <a:ext cx="3581400" cy="246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661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94F1C6-E647-40B2-B26A-8729111F5C49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Rappresentazione grafica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638800"/>
            <a:ext cx="7772400" cy="1219200"/>
          </a:xfrm>
        </p:spPr>
        <p:txBody>
          <a:bodyPr/>
          <a:lstStyle/>
          <a:p>
            <a:pPr eaLnBrk="1" hangingPunct="1"/>
            <a:r>
              <a:rPr lang="it-IT" altLang="it-IT"/>
              <a:t>Si vede subito che </a:t>
            </a:r>
            <a:r>
              <a:rPr lang="it-IT" altLang="it-IT" b="1">
                <a:sym typeface="Symbol" pitchFamily="18" charset="2"/>
              </a:rPr>
              <a:t></a:t>
            </a:r>
            <a:r>
              <a:rPr lang="it-IT" altLang="it-IT" b="1" i="1">
                <a:sym typeface="Symbol" pitchFamily="18" charset="2"/>
              </a:rPr>
              <a:t>Y</a:t>
            </a:r>
            <a:r>
              <a:rPr lang="it-IT" altLang="it-IT" b="1">
                <a:sym typeface="Symbol" pitchFamily="18" charset="2"/>
              </a:rPr>
              <a:t>&gt; </a:t>
            </a:r>
            <a:r>
              <a:rPr lang="it-IT" altLang="it-IT" b="1" i="1">
                <a:sym typeface="Symbol" pitchFamily="18" charset="2"/>
              </a:rPr>
              <a:t>I</a:t>
            </a:r>
            <a:endParaRPr lang="it-IT" altLang="it-IT" b="1">
              <a:sym typeface="Symbol" pitchFamily="18" charset="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486025" y="2476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2294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1570169"/>
              </p:ext>
            </p:extLst>
          </p:nvPr>
        </p:nvGraphicFramePr>
        <p:xfrm>
          <a:off x="1371600" y="1905000"/>
          <a:ext cx="5205413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Picture" r:id="rId3" imgW="3857760" imgH="2905200" progId="Word.Picture.8">
                  <p:embed/>
                </p:oleObj>
              </mc:Choice>
              <mc:Fallback>
                <p:oleObj name="Picture" r:id="rId3" imgW="3857760" imgH="2905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5205413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5732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FB5E6AE-7EBA-4338-85D2-B87DEF25DA97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L’equilibrio di sottocupazione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Nulla assicura che reddito effettivo=reddito potenziale</a:t>
            </a:r>
          </a:p>
          <a:p>
            <a:pPr eaLnBrk="1" hangingPunct="1"/>
            <a:r>
              <a:rPr lang="it-IT" altLang="it-IT"/>
              <a:t>Decisioni di investimento indipendenti dalle decisioni del risparmio</a:t>
            </a:r>
          </a:p>
          <a:p>
            <a:pPr eaLnBrk="1" hangingPunct="1"/>
            <a:r>
              <a:rPr lang="it-IT" altLang="it-IT"/>
              <a:t>Equilibrio=stato di quiete (non ha caratteristiche di ottimalità)</a:t>
            </a:r>
          </a:p>
          <a:p>
            <a:pPr eaLnBrk="1" hangingPunct="1"/>
            <a:r>
              <a:rPr lang="it-IT" altLang="it-IT"/>
              <a:t>Probabilmente disoccupazione</a:t>
            </a:r>
          </a:p>
        </p:txBody>
      </p:sp>
    </p:spTree>
    <p:extLst>
      <p:ext uri="{BB962C8B-B14F-4D97-AF65-F5344CB8AC3E}">
        <p14:creationId xmlns:p14="http://schemas.microsoft.com/office/powerpoint/2010/main" val="331945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951C44-A3D3-4424-8D14-381969DBF06E}" type="slidenum">
              <a:rPr lang="it-IT" altLang="it-IT" sz="1400">
                <a:solidFill>
                  <a:prstClr val="black"/>
                </a:solidFill>
              </a:rPr>
              <a:pPr eaLnBrk="1" hangingPunct="1"/>
              <a:t>2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Risparmi e investimenti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/>
              <a:t>Il tasso di interesse non può automaticamente equilibrare risparmi e investimenti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/>
              <a:t>Si domanda moneta in quanto moneta: l’interesse diviene un fenomeno monetario e non reale (compenso per la rinuncia alla liquidità)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/>
              <a:t>Gli investimenti dipendono dall’interesse, ma principalmente dagli “animal spirits”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/>
              <a:t>I risparmi dipendono in larga misura dalle abitudini di consumo delle famiglie, cioè dal reddito (quello che non è consumato viene risparmiato)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/>
              <a:t>Occorre trovare un meccanismo diverso da quello dell’interesse per vedere come risparmi e investimenti si equilibrano</a:t>
            </a:r>
          </a:p>
        </p:txBody>
      </p:sp>
    </p:spTree>
    <p:extLst>
      <p:ext uri="{BB962C8B-B14F-4D97-AF65-F5344CB8AC3E}">
        <p14:creationId xmlns:p14="http://schemas.microsoft.com/office/powerpoint/2010/main" val="3411485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Il governo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Introduciamo nel nostro schema il governo.</a:t>
            </a:r>
          </a:p>
          <a:p>
            <a:r>
              <a:rPr lang="it-IT" i="1" dirty="0"/>
              <a:t>G= </a:t>
            </a:r>
            <a:r>
              <a:rPr lang="it-IT" dirty="0"/>
              <a:t>spesa pubblica. Componente autonoma della domanda.</a:t>
            </a:r>
          </a:p>
          <a:p>
            <a:r>
              <a:rPr lang="it-IT" i="1" dirty="0"/>
              <a:t>DA=C+I+G</a:t>
            </a:r>
          </a:p>
          <a:p>
            <a:r>
              <a:rPr lang="it-IT" i="1" dirty="0"/>
              <a:t>Y=C+I+G</a:t>
            </a:r>
          </a:p>
          <a:p>
            <a:r>
              <a:rPr lang="it-IT" dirty="0"/>
              <a:t>Ma… il governo si finanzia con le tasse (</a:t>
            </a:r>
            <a:r>
              <a:rPr lang="it-IT" i="1" dirty="0"/>
              <a:t>T</a:t>
            </a:r>
            <a:r>
              <a:rPr lang="it-IT" dirty="0"/>
              <a:t>)</a:t>
            </a:r>
          </a:p>
          <a:p>
            <a:r>
              <a:rPr lang="it-IT" dirty="0"/>
              <a:t>I consumi sono decisi sulla base del reddito disponibile</a:t>
            </a:r>
          </a:p>
          <a:p>
            <a:r>
              <a:rPr lang="it-IT" i="1" dirty="0" err="1"/>
              <a:t>Y</a:t>
            </a:r>
            <a:r>
              <a:rPr lang="it-IT" i="1" baseline="-25000" dirty="0" err="1"/>
              <a:t>d</a:t>
            </a:r>
            <a:r>
              <a:rPr lang="it-IT" dirty="0"/>
              <a:t>=</a:t>
            </a:r>
            <a:r>
              <a:rPr lang="it-IT" i="1" dirty="0"/>
              <a:t>Y-T</a:t>
            </a:r>
          </a:p>
          <a:p>
            <a:r>
              <a:rPr lang="it-IT" dirty="0"/>
              <a:t>Le tasse dipendono dal reddito </a:t>
            </a:r>
          </a:p>
          <a:p>
            <a:r>
              <a:rPr lang="it-IT" i="1" dirty="0"/>
              <a:t>T=</a:t>
            </a:r>
            <a:r>
              <a:rPr lang="it-IT" i="1" dirty="0" err="1"/>
              <a:t>tY</a:t>
            </a:r>
            <a:r>
              <a:rPr lang="it-IT" i="1" dirty="0"/>
              <a:t>   t=</a:t>
            </a:r>
            <a:r>
              <a:rPr lang="it-IT" dirty="0"/>
              <a:t>pressione fiscale= </a:t>
            </a:r>
            <a:r>
              <a:rPr lang="it-IT" i="1" dirty="0"/>
              <a:t>T/Y</a:t>
            </a:r>
          </a:p>
          <a:p>
            <a:r>
              <a:rPr lang="it-IT" i="1" dirty="0" err="1"/>
              <a:t>Y</a:t>
            </a:r>
            <a:r>
              <a:rPr lang="it-IT" i="1" baseline="-25000" dirty="0" err="1"/>
              <a:t>d</a:t>
            </a:r>
            <a:r>
              <a:rPr lang="it-IT" dirty="0"/>
              <a:t>=</a:t>
            </a:r>
            <a:r>
              <a:rPr lang="it-IT" i="1" dirty="0"/>
              <a:t>Y-</a:t>
            </a:r>
            <a:r>
              <a:rPr lang="it-IT" i="1" dirty="0" err="1"/>
              <a:t>tY</a:t>
            </a:r>
            <a:r>
              <a:rPr lang="it-IT" i="1" dirty="0"/>
              <a:t> = </a:t>
            </a:r>
            <a:r>
              <a:rPr lang="it-IT" dirty="0"/>
              <a:t>(</a:t>
            </a:r>
            <a:r>
              <a:rPr lang="it-IT" i="1" dirty="0"/>
              <a:t>1-t</a:t>
            </a:r>
            <a:r>
              <a:rPr lang="it-IT" dirty="0"/>
              <a:t>)</a:t>
            </a:r>
            <a:r>
              <a:rPr lang="it-IT" i="1" dirty="0"/>
              <a:t>Y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823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condizioni di equilibrio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i="1" dirty="0"/>
                  <a:t>C=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dirty="0" err="1"/>
                  <a:t>+</a:t>
                </a:r>
                <a:r>
                  <a:rPr lang="it-IT" i="1" dirty="0" err="1"/>
                  <a:t>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</a:t>
                </a:r>
                <a:r>
                  <a:rPr lang="it-IT" i="1" dirty="0"/>
                  <a:t>Y</a:t>
                </a:r>
              </a:p>
              <a:p>
                <a:r>
                  <a:rPr lang="it-IT" i="1" dirty="0"/>
                  <a:t>DA</a:t>
                </a:r>
                <a:r>
                  <a:rPr lang="it-IT" dirty="0"/>
                  <a:t>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dirty="0" err="1"/>
                  <a:t>+</a:t>
                </a:r>
                <a:r>
                  <a:rPr lang="it-IT" i="1" dirty="0" err="1"/>
                  <a:t>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</a:t>
                </a:r>
                <a:r>
                  <a:rPr lang="it-IT" i="1" dirty="0"/>
                  <a:t>Y+I+G</a:t>
                </a:r>
              </a:p>
              <a:p>
                <a:r>
                  <a:rPr lang="it-IT" dirty="0"/>
                  <a:t>Equilibrio</a:t>
                </a:r>
              </a:p>
              <a:p>
                <a:r>
                  <a:rPr lang="it-IT" i="1" dirty="0"/>
                  <a:t>Y</a:t>
                </a:r>
                <a:r>
                  <a:rPr lang="it-IT" dirty="0"/>
                  <a:t>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dirty="0" err="1"/>
                  <a:t>+</a:t>
                </a:r>
                <a:r>
                  <a:rPr lang="it-IT" i="1" dirty="0" err="1"/>
                  <a:t>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</a:t>
                </a:r>
                <a:r>
                  <a:rPr lang="it-IT" i="1" dirty="0"/>
                  <a:t>Y+I+G</a:t>
                </a:r>
              </a:p>
              <a:p>
                <a:r>
                  <a:rPr lang="it-IT" i="1" dirty="0"/>
                  <a:t>Y-c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</a:t>
                </a:r>
                <a:r>
                  <a:rPr lang="it-IT" i="1" dirty="0"/>
                  <a:t>Y</a:t>
                </a:r>
                <a:r>
                  <a:rPr lang="it-IT" dirty="0"/>
                  <a:t>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i="1" dirty="0" err="1"/>
                  <a:t>+I+G</a:t>
                </a:r>
                <a:endParaRPr lang="it-IT" i="1" dirty="0"/>
              </a:p>
              <a:p>
                <a:r>
                  <a:rPr lang="it-IT" dirty="0"/>
                  <a:t>[1</a:t>
                </a:r>
                <a:r>
                  <a:rPr lang="it-IT" i="1" dirty="0"/>
                  <a:t>-c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)]</a:t>
                </a:r>
                <a:r>
                  <a:rPr lang="it-IT" i="1" dirty="0"/>
                  <a:t>Y</a:t>
                </a:r>
                <a:r>
                  <a:rPr lang="it-IT" dirty="0"/>
                  <a:t>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i="1" dirty="0" err="1"/>
                  <a:t>+I+G</a:t>
                </a:r>
                <a:endParaRPr lang="it-IT" i="1" dirty="0"/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𝑌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/>
                          </a:rPr>
                          <m:t>1−</m:t>
                        </m:r>
                        <m:r>
                          <a:rPr lang="it-IT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1−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it-IT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𝐼</m:t>
                    </m:r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𝐺</m:t>
                    </m:r>
                    <m:r>
                      <a:rPr lang="it-IT" b="0" i="1" smtClean="0">
                        <a:latin typeface="Cambria Math"/>
                      </a:rPr>
                      <m:t>)</m:t>
                    </m:r>
                  </m:oMath>
                </a14:m>
                <a:endParaRPr lang="it-IT" i="1" dirty="0"/>
              </a:p>
              <a:p>
                <a:endParaRPr lang="it-IT" i="1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1707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Gli scambi con l’estero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Introduciamo ora un altro soggetto: l’estero</a:t>
            </a:r>
          </a:p>
          <a:p>
            <a:r>
              <a:rPr lang="it-IT" dirty="0"/>
              <a:t>Il reddito è ora è determinato anche dalle esportazioni (</a:t>
            </a:r>
            <a:r>
              <a:rPr lang="it-IT" i="1" dirty="0"/>
              <a:t>E</a:t>
            </a:r>
            <a:r>
              <a:rPr lang="it-IT" dirty="0"/>
              <a:t>) meno le importazioni (</a:t>
            </a:r>
            <a:r>
              <a:rPr lang="it-IT" i="1" dirty="0"/>
              <a:t>M</a:t>
            </a:r>
            <a:r>
              <a:rPr lang="it-IT" dirty="0"/>
              <a:t>)</a:t>
            </a:r>
          </a:p>
          <a:p>
            <a:r>
              <a:rPr lang="it-IT" dirty="0"/>
              <a:t>Le esportazioni sono una componente autonoma dal reddito, mentre le importazioni sono una componente indotta: più cresce il reddito più importiamo.</a:t>
            </a:r>
          </a:p>
          <a:p>
            <a:r>
              <a:rPr lang="it-IT" i="1" dirty="0"/>
              <a:t>Y=</a:t>
            </a:r>
            <a:r>
              <a:rPr lang="it-IT" i="1" dirty="0" err="1"/>
              <a:t>C</a:t>
            </a:r>
            <a:r>
              <a:rPr lang="it-IT" i="1" baseline="-25000" dirty="0" err="1"/>
              <a:t>a</a:t>
            </a:r>
            <a:r>
              <a:rPr lang="it-IT" dirty="0" err="1"/>
              <a:t>+</a:t>
            </a:r>
            <a:r>
              <a:rPr lang="it-IT" i="1" dirty="0" err="1"/>
              <a:t>c</a:t>
            </a:r>
            <a:r>
              <a:rPr lang="it-IT" dirty="0"/>
              <a:t>(</a:t>
            </a:r>
            <a:r>
              <a:rPr lang="it-IT" i="1" dirty="0"/>
              <a:t>1-t</a:t>
            </a:r>
            <a:r>
              <a:rPr lang="it-IT" dirty="0"/>
              <a:t>)</a:t>
            </a:r>
            <a:r>
              <a:rPr lang="it-IT" i="1" dirty="0"/>
              <a:t>Y+I+G+</a:t>
            </a:r>
            <a:r>
              <a:rPr lang="it-IT" dirty="0"/>
              <a:t>(</a:t>
            </a:r>
            <a:r>
              <a:rPr lang="it-IT" i="1" dirty="0"/>
              <a:t>E-M</a:t>
            </a:r>
            <a:r>
              <a:rPr lang="it-IT" dirty="0"/>
              <a:t>)</a:t>
            </a:r>
          </a:p>
          <a:p>
            <a:endParaRPr lang="it-IT" dirty="0"/>
          </a:p>
          <a:p>
            <a:endParaRPr lang="it-IT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7590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L’equilibrio nel sistema completo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i="1" dirty="0"/>
                  <a:t>m= </a:t>
                </a:r>
                <a:r>
                  <a:rPr lang="it-IT" dirty="0"/>
                  <a:t>propensione media alle importazioni</a:t>
                </a:r>
              </a:p>
              <a:p>
                <a:r>
                  <a:rPr lang="it-IT" i="1" dirty="0" err="1"/>
                  <a:t>mY</a:t>
                </a:r>
                <a:r>
                  <a:rPr lang="it-IT" i="1" dirty="0"/>
                  <a:t>=M</a:t>
                </a:r>
                <a:endParaRPr lang="it-IT" dirty="0"/>
              </a:p>
              <a:p>
                <a:r>
                  <a:rPr lang="it-IT" i="1" dirty="0"/>
                  <a:t>Y=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dirty="0" err="1"/>
                  <a:t>+</a:t>
                </a:r>
                <a:r>
                  <a:rPr lang="it-IT" i="1" dirty="0" err="1"/>
                  <a:t>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</a:t>
                </a:r>
                <a:r>
                  <a:rPr lang="it-IT" i="1" dirty="0"/>
                  <a:t>Y+I+G+E-</a:t>
                </a:r>
                <a:r>
                  <a:rPr lang="it-IT" i="1" dirty="0" err="1"/>
                  <a:t>mY</a:t>
                </a:r>
                <a:endParaRPr lang="it-IT" i="1" dirty="0"/>
              </a:p>
              <a:p>
                <a:r>
                  <a:rPr lang="it-IT" i="1" dirty="0"/>
                  <a:t>Y-c</a:t>
                </a:r>
                <a:r>
                  <a:rPr lang="it-IT" dirty="0"/>
                  <a:t>(</a:t>
                </a:r>
                <a:r>
                  <a:rPr lang="it-IT" i="1" dirty="0"/>
                  <a:t>1-t</a:t>
                </a:r>
                <a:r>
                  <a:rPr lang="it-IT" dirty="0"/>
                  <a:t>)</a:t>
                </a:r>
                <a:r>
                  <a:rPr lang="it-IT" i="1" dirty="0" err="1"/>
                  <a:t>Y+mY</a:t>
                </a:r>
                <a:r>
                  <a:rPr lang="it-IT" i="1" dirty="0"/>
                  <a:t>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i="1" dirty="0" err="1"/>
                  <a:t>+I+G+E</a:t>
                </a:r>
                <a:endParaRPr lang="it-IT" i="1" dirty="0"/>
              </a:p>
              <a:p>
                <a:r>
                  <a:rPr lang="it-IT" i="1" dirty="0"/>
                  <a:t>Y</a:t>
                </a:r>
                <a:r>
                  <a:rPr lang="it-IT" dirty="0"/>
                  <a:t>[</a:t>
                </a:r>
                <a:r>
                  <a:rPr lang="it-IT" i="1" dirty="0"/>
                  <a:t>1-c(1-t</a:t>
                </a:r>
                <a:r>
                  <a:rPr lang="it-IT" dirty="0"/>
                  <a:t>)+</a:t>
                </a:r>
                <a:r>
                  <a:rPr lang="it-IT" i="1" dirty="0"/>
                  <a:t>m</a:t>
                </a:r>
                <a:r>
                  <a:rPr lang="it-IT" dirty="0"/>
                  <a:t>]=</a:t>
                </a:r>
                <a:r>
                  <a:rPr lang="it-IT" i="1" dirty="0" err="1"/>
                  <a:t>C</a:t>
                </a:r>
                <a:r>
                  <a:rPr lang="it-IT" i="1" baseline="-25000" dirty="0" err="1"/>
                  <a:t>a</a:t>
                </a:r>
                <a:r>
                  <a:rPr lang="it-IT" i="1" dirty="0" err="1"/>
                  <a:t>+I+G+E</a:t>
                </a:r>
                <a:endParaRPr lang="it-IT" i="1" dirty="0"/>
              </a:p>
              <a:p>
                <a:r>
                  <a:rPr lang="it-IT" dirty="0"/>
                  <a:t>Reddito di equilibrio:</a:t>
                </a:r>
              </a:p>
              <a:p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𝑌</m:t>
                    </m:r>
                    <m:r>
                      <a:rPr lang="it-IT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/>
                          </a:rPr>
                          <m:t>1−</m:t>
                        </m:r>
                        <m:r>
                          <a:rPr lang="it-IT" i="1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i="1">
                                <a:latin typeface="Cambria Math"/>
                              </a:rPr>
                              <m:t>1−</m:t>
                            </m:r>
                            <m:r>
                              <a:rPr lang="it-IT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it-IT" b="0" i="1" smtClean="0">
                            <a:latin typeface="Cambria Math"/>
                          </a:rPr>
                          <m:t>+</m:t>
                        </m:r>
                        <m:r>
                          <a:rPr lang="it-IT" b="0" i="1" smtClean="0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a:rPr lang="it-IT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it-IT" i="1">
                        <a:latin typeface="Cambria Math"/>
                      </a:rPr>
                      <m:t>+</m:t>
                    </m:r>
                    <m:r>
                      <a:rPr lang="it-IT" i="1">
                        <a:latin typeface="Cambria Math"/>
                      </a:rPr>
                      <m:t>𝐼</m:t>
                    </m:r>
                    <m:r>
                      <a:rPr lang="it-IT" i="1">
                        <a:latin typeface="Cambria Math"/>
                      </a:rPr>
                      <m:t>+</m:t>
                    </m:r>
                    <m:r>
                      <a:rPr lang="it-IT" i="1">
                        <a:latin typeface="Cambria Math"/>
                      </a:rPr>
                      <m:t>𝐺</m:t>
                    </m:r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𝐸</m:t>
                    </m:r>
                    <m:r>
                      <a:rPr lang="it-IT" i="1">
                        <a:latin typeface="Cambria Math"/>
                      </a:rPr>
                      <m:t>)</m:t>
                    </m:r>
                  </m:oMath>
                </a14:m>
                <a:endParaRPr lang="it-IT" i="1" dirty="0"/>
              </a:p>
              <a:p>
                <a:endParaRPr lang="it-IT" i="1" dirty="0"/>
              </a:p>
              <a:p>
                <a:endParaRPr lang="it-IT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659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6D1D7B-E2E5-431D-821F-F660D66AD4F4}" type="slidenum">
              <a:rPr lang="it-IT" altLang="it-IT" sz="1400">
                <a:solidFill>
                  <a:prstClr val="black"/>
                </a:solidFill>
              </a:rPr>
              <a:pPr eaLnBrk="1" hangingPunct="1"/>
              <a:t>3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/>
              <a:t>Una semplificazione: famiglie e imprese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Immaginiamo che esistano solo famiglie e imprese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Le famiglie decidono quanto consumare del loro reddito e quanto risparmiare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Il risparmio non è che il reddito meno i consumi e dipende dunque dai consumi che dipendono dal reddito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Le imprese decidono quanto produrre e quanto investire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Domanda Aggregata (DA) = Consumi (C) + Investimenti (I)    </a:t>
            </a:r>
            <a:r>
              <a:rPr lang="it-IT" altLang="it-IT" sz="2400" b="1" dirty="0"/>
              <a:t>DA=C+I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Reddito Nazionale (RN) = Consumi (C) + Risparmi (S) </a:t>
            </a:r>
            <a:r>
              <a:rPr lang="it-IT" altLang="it-IT" sz="2400" b="1" dirty="0"/>
              <a:t>RN =C+S </a:t>
            </a:r>
            <a:r>
              <a:rPr lang="it-IT" altLang="it-IT" sz="2400" dirty="0"/>
              <a:t>=</a:t>
            </a:r>
            <a:r>
              <a:rPr lang="it-IT" altLang="it-IT" sz="2400" b="1" dirty="0"/>
              <a:t> </a:t>
            </a:r>
            <a:r>
              <a:rPr lang="it-IT" altLang="it-IT" sz="2400" dirty="0"/>
              <a:t>Prodotto Nazionale </a:t>
            </a:r>
            <a:r>
              <a:rPr lang="it-IT" altLang="it-IT" sz="2400" b="1" dirty="0"/>
              <a:t>(PN)</a:t>
            </a:r>
            <a:endParaRPr lang="it-IT" altLang="it-IT" sz="2400" dirty="0"/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In equilibrio: DA = PN (Prodotto Nazionale) = RN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b="1" dirty="0"/>
              <a:t>C+I = C+S   </a:t>
            </a:r>
            <a:r>
              <a:rPr lang="it-IT" altLang="it-IT" sz="2400" dirty="0"/>
              <a:t>cioè     </a:t>
            </a:r>
            <a:r>
              <a:rPr lang="it-IT" altLang="it-IT" sz="2400" b="1" dirty="0"/>
              <a:t>I=S</a:t>
            </a:r>
          </a:p>
        </p:txBody>
      </p:sp>
    </p:spTree>
    <p:extLst>
      <p:ext uri="{BB962C8B-B14F-4D97-AF65-F5344CB8AC3E}">
        <p14:creationId xmlns:p14="http://schemas.microsoft.com/office/powerpoint/2010/main" val="429377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8AFE21-2657-42F3-A76C-B4BAE8CFAED5}" type="slidenum">
              <a:rPr lang="it-IT" altLang="it-IT" sz="1400">
                <a:solidFill>
                  <a:prstClr val="black"/>
                </a:solidFill>
              </a:rPr>
              <a:pPr eaLnBrk="1" hangingPunct="1"/>
              <a:t>4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Consumi e investimenti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23857"/>
            <a:ext cx="7772400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it-IT" altLang="it-IT" sz="2800" dirty="0"/>
              <a:t>L’equilibrio si ha quando S=I</a:t>
            </a:r>
          </a:p>
          <a:p>
            <a:pPr lvl="1" eaLnBrk="1" hangingPunct="1"/>
            <a:r>
              <a:rPr lang="it-IT" altLang="it-IT" sz="2400" dirty="0"/>
              <a:t>L’interesse </a:t>
            </a:r>
            <a:r>
              <a:rPr lang="it-IT" altLang="it-IT" sz="2400" b="1" dirty="0"/>
              <a:t>non</a:t>
            </a:r>
            <a:r>
              <a:rPr lang="it-IT" altLang="it-IT" sz="2400" dirty="0"/>
              <a:t> equilibra risparmi e investimenti</a:t>
            </a:r>
          </a:p>
          <a:p>
            <a:pPr lvl="1" eaLnBrk="1" hangingPunct="1"/>
            <a:r>
              <a:rPr lang="it-IT" altLang="it-IT" sz="2400" dirty="0"/>
              <a:t>Le decisioni di consumo dipendono dal reddito</a:t>
            </a:r>
          </a:p>
          <a:p>
            <a:pPr lvl="1" eaLnBrk="1" hangingPunct="1"/>
            <a:r>
              <a:rPr lang="it-IT" altLang="it-IT" sz="2400" dirty="0"/>
              <a:t>Più aumenta il reddito più aumentano i consumi e viceversa</a:t>
            </a:r>
          </a:p>
          <a:p>
            <a:pPr lvl="1" eaLnBrk="1" hangingPunct="1"/>
            <a:r>
              <a:rPr lang="it-IT" altLang="it-IT" sz="2400" dirty="0"/>
              <a:t>Il risparmio non è che il reddito meno i consumi, dipendono quindi dal reddito</a:t>
            </a:r>
          </a:p>
          <a:p>
            <a:pPr lvl="1" eaLnBrk="1" hangingPunct="1"/>
            <a:r>
              <a:rPr lang="it-IT" altLang="it-IT" sz="2400" dirty="0"/>
              <a:t>Il consumo è una componente indotta della domanda</a:t>
            </a:r>
          </a:p>
          <a:p>
            <a:pPr lvl="1" eaLnBrk="1" hangingPunct="1"/>
            <a:r>
              <a:rPr lang="it-IT" altLang="it-IT" sz="2400" dirty="0"/>
              <a:t>Le decisioni di investimento sono prese dagli imprenditori </a:t>
            </a:r>
            <a:r>
              <a:rPr lang="it-IT" altLang="it-IT" sz="2400" dirty="0" err="1"/>
              <a:t>esogenamente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158885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circuito del reddito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Il circuito ha un flusso di uscita (i risparmi) e un flusso di entrata (gli investimenti)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147319"/>
              </p:ext>
            </p:extLst>
          </p:nvPr>
        </p:nvGraphicFramePr>
        <p:xfrm>
          <a:off x="1619672" y="2204863"/>
          <a:ext cx="5688632" cy="2889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Picture" r:id="rId3" imgW="8115300" imgH="4123944" progId="Word.Picture.8">
                  <p:embed/>
                </p:oleObj>
              </mc:Choice>
              <mc:Fallback>
                <p:oleObj name="Picture" r:id="rId3" imgW="8115300" imgH="412394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204863"/>
                        <a:ext cx="5688632" cy="2889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91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B209EC-824C-4445-B1EB-9F06ADD79670}" type="slidenum">
              <a:rPr lang="it-IT" altLang="it-IT" sz="140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meccanismo di equilibrio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Il risparmio (ciò che </a:t>
            </a:r>
            <a:r>
              <a:rPr lang="it-IT" altLang="it-IT" sz="2400" b="1" dirty="0"/>
              <a:t>non è consumato</a:t>
            </a:r>
            <a:r>
              <a:rPr lang="it-IT" altLang="it-IT" sz="2400" dirty="0"/>
              <a:t>; flusso in uscita) </a:t>
            </a:r>
            <a:r>
              <a:rPr lang="it-IT" altLang="it-IT" sz="2400" b="1" dirty="0"/>
              <a:t>dipende dal reddito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Se le famiglie consumano l’80% del reddito risparmiano il 20% (cioè il reddito (</a:t>
            </a:r>
            <a:r>
              <a:rPr lang="it-IT" altLang="it-IT" sz="2000" b="1" i="1" dirty="0"/>
              <a:t>Y</a:t>
            </a:r>
            <a:r>
              <a:rPr lang="it-IT" altLang="it-IT" sz="2000" dirty="0"/>
              <a:t>) è pari a 5 volte i risparmi (</a:t>
            </a:r>
            <a:r>
              <a:rPr lang="it-IT" altLang="it-IT" sz="2000" b="1" i="1" dirty="0"/>
              <a:t>S</a:t>
            </a:r>
            <a:r>
              <a:rPr lang="it-IT" altLang="it-IT" sz="2000" dirty="0"/>
              <a:t>) S/20%)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Investimento= Flusso in entrata </a:t>
            </a:r>
            <a:r>
              <a:rPr lang="it-IT" altLang="it-IT" sz="2400" b="1" dirty="0"/>
              <a:t>non dipende dal reddito</a:t>
            </a:r>
            <a:endParaRPr lang="it-IT" altLang="it-IT" sz="2400" dirty="0"/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In queste condizioni se gli investimenti sono minori dei risparmi, la produzione e il reddito diminuiranno provocando una diminuzione dei risparmi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Il processo raggiunge l’equilibrio quando i risparmi sono uguali agli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564259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8E7BCB-BC79-4722-8CCA-54DF16C62494}" type="slidenum">
              <a:rPr lang="it-IT" altLang="it-IT" sz="1400">
                <a:solidFill>
                  <a:prstClr val="black"/>
                </a:solidFill>
              </a:rPr>
              <a:pPr eaLnBrk="1" hangingPunct="1"/>
              <a:t>7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34690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/>
              <a:t>Capacità produttiva e produzione effettiva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42242"/>
            <a:ext cx="8229600" cy="4525963"/>
          </a:xfrm>
        </p:spPr>
        <p:txBody>
          <a:bodyPr/>
          <a:lstStyle/>
          <a:p>
            <a:pPr eaLnBrk="1" hangingPunct="1"/>
            <a:r>
              <a:rPr lang="it-IT" altLang="it-IT" sz="2800" dirty="0"/>
              <a:t>Distinzione tra la capacità produttiva di una società e il livello attuale di produzione</a:t>
            </a:r>
          </a:p>
          <a:p>
            <a:pPr lvl="1" eaLnBrk="1" hangingPunct="1"/>
            <a:r>
              <a:rPr lang="it-IT" altLang="it-IT" sz="2400" dirty="0"/>
              <a:t>Capacità produttiva (produzione massima)</a:t>
            </a:r>
            <a:r>
              <a:rPr lang="it-IT" altLang="it-IT" sz="2400" dirty="0">
                <a:sym typeface="Symbol" pitchFamily="18" charset="2"/>
              </a:rPr>
              <a:t>forza lavoro, impianti esistenti, infrastrutture</a:t>
            </a:r>
          </a:p>
          <a:p>
            <a:pPr eaLnBrk="1" hangingPunct="1"/>
            <a:r>
              <a:rPr lang="it-IT" altLang="it-IT" sz="2800" dirty="0">
                <a:sym typeface="Symbol" pitchFamily="18" charset="2"/>
              </a:rPr>
              <a:t>La produzione effettiva può essere minore del livello permesso dalla capacità produttiva</a:t>
            </a:r>
          </a:p>
          <a:p>
            <a:pPr lvl="1" eaLnBrk="1" hangingPunct="1"/>
            <a:r>
              <a:rPr lang="it-IT" altLang="it-IT" sz="2400" dirty="0"/>
              <a:t>La domanda aggregata può essere minore del livello necessario per assorbire la produzione massima</a:t>
            </a:r>
          </a:p>
          <a:p>
            <a:pPr lvl="1" eaLnBrk="1" hangingPunct="1"/>
            <a:r>
              <a:rPr lang="it-IT" altLang="it-IT" sz="2400" dirty="0"/>
              <a:t>La produzione effettiva cade al livello della domanda</a:t>
            </a:r>
          </a:p>
        </p:txBody>
      </p:sp>
    </p:spTree>
    <p:extLst>
      <p:ext uri="{BB962C8B-B14F-4D97-AF65-F5344CB8AC3E}">
        <p14:creationId xmlns:p14="http://schemas.microsoft.com/office/powerpoint/2010/main" val="356741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214FB8-B04A-4E6E-9445-1E555932A7D8}" type="slidenum">
              <a:rPr lang="it-IT" altLang="it-IT" sz="1400">
                <a:solidFill>
                  <a:prstClr val="black"/>
                </a:solidFill>
              </a:rPr>
              <a:pPr eaLnBrk="1" hangingPunct="1"/>
              <a:t>8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L’effetto moltiplicatore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90000"/>
              </a:lnSpc>
            </a:pPr>
            <a:r>
              <a:rPr lang="it-IT" altLang="it-IT" sz="2800"/>
              <a:t>Le spese per investimento sono soggette ad ampie e non prevedibili fluttuazioni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it-IT" altLang="it-IT" sz="2800"/>
              <a:t>Le spese per il consumo sono una quota più o meno costante del nostro reddito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/>
              <a:t>Se diminuiscono le spese per gli investimenti diminuisce il reddito dei lavoratori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/>
              <a:t>Con meno reddito i lavoratori decideranno di consumare di meno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/>
              <a:t>Con meno domanda di consumo gli imprenditori decideranno di produrre meno pagando meno salari ai lavoratori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/>
              <a:t>Questo ci rimanda al punto 2 ecc.</a:t>
            </a:r>
          </a:p>
        </p:txBody>
      </p:sp>
    </p:spTree>
    <p:extLst>
      <p:ext uri="{BB962C8B-B14F-4D97-AF65-F5344CB8AC3E}">
        <p14:creationId xmlns:p14="http://schemas.microsoft.com/office/powerpoint/2010/main" val="1565285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F880B8-5B0E-4831-BDE1-4CC735287911}" type="slidenum">
              <a:rPr lang="it-IT" altLang="it-IT" sz="1400">
                <a:solidFill>
                  <a:prstClr val="black"/>
                </a:solidFill>
              </a:rPr>
              <a:pPr eaLnBrk="1" hangingPunct="1"/>
              <a:t>9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significato economico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Nell’economia keynesiana è la domanda che determina il livello del reddito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/>
              <a:t>In particolare è importante la domanda autonoma (</a:t>
            </a:r>
            <a:r>
              <a:rPr lang="it-IT" altLang="it-IT" sz="2000" b="1" dirty="0"/>
              <a:t>I</a:t>
            </a:r>
            <a:r>
              <a:rPr lang="it-IT" altLang="it-IT" sz="2000" dirty="0"/>
              <a:t> [investimenti])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/>
              <a:t>Gli imprenditori decidono il livello degli investimenti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/>
              <a:t>Se gli imprenditori decidono un livello di investimenti minori del risparmio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/>
              <a:t>Poiché le famiglie hanno deciso di risparmiare più di quanto le imprese hanno deciso di investire, la domanda di beni è insufficiente (la “perdita” si registra nel momento in cui il reddito si traduce in domanda)</a:t>
            </a:r>
            <a:endParaRPr lang="it-IT" altLang="it-IT" sz="1800" baseline="-25000" dirty="0"/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/>
              <a:t>Gli imprenditori vedono aumentare le scorte invendute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/>
              <a:t>Per smaltire le scorte diminuiscono ulteriormente la produzione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/>
              <a:t>Si arriva ad una posizione di equilibrio di </a:t>
            </a:r>
            <a:r>
              <a:rPr lang="it-IT" altLang="it-IT" sz="2000" b="1" dirty="0"/>
              <a:t>sotto-occupazione </a:t>
            </a:r>
            <a:r>
              <a:rPr lang="it-IT" altLang="it-IT" sz="2000" dirty="0"/>
              <a:t>quando il reddito genera un risparmio appena sufficiente a </a:t>
            </a:r>
            <a:r>
              <a:rPr lang="it-IT" altLang="it-IT" sz="2000" b="1" dirty="0"/>
              <a:t>eguagliare gli investimenti decisi dagli imprenditori</a:t>
            </a:r>
          </a:p>
        </p:txBody>
      </p:sp>
    </p:spTree>
    <p:extLst>
      <p:ext uri="{BB962C8B-B14F-4D97-AF65-F5344CB8AC3E}">
        <p14:creationId xmlns:p14="http://schemas.microsoft.com/office/powerpoint/2010/main" val="24066878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ADD7DE-2633-4CB9-8AC5-63D6998A0E6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AB6CDC8-B0A5-42A9-80B5-1986A0FFFB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D0BB5D-C058-40F1-BBA3-122E364A7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1349</Words>
  <Application>Microsoft Office PowerPoint</Application>
  <PresentationFormat>Presentazione su schermo (4:3)</PresentationFormat>
  <Paragraphs>161</Paragraphs>
  <Slides>23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23</vt:i4>
      </vt:variant>
    </vt:vector>
  </HeadingPairs>
  <TitlesOfParts>
    <vt:vector size="34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Picture</vt:lpstr>
      <vt:lpstr>Equation</vt:lpstr>
      <vt:lpstr>Equazione</vt:lpstr>
      <vt:lpstr>Microsoft Word Picture</vt:lpstr>
      <vt:lpstr>Keynes</vt:lpstr>
      <vt:lpstr>Risparmi e investimenti</vt:lpstr>
      <vt:lpstr>Una semplificazione: famiglie e imprese</vt:lpstr>
      <vt:lpstr>Consumi e investimenti</vt:lpstr>
      <vt:lpstr>Il circuito del reddito</vt:lpstr>
      <vt:lpstr>Il meccanismo di equilibrio</vt:lpstr>
      <vt:lpstr>Capacità produttiva e produzione effettiva</vt:lpstr>
      <vt:lpstr>L’effetto moltiplicatore</vt:lpstr>
      <vt:lpstr>Il significato economico</vt:lpstr>
      <vt:lpstr>Le equazioni fondamentali</vt:lpstr>
      <vt:lpstr>Propensioni al consumo</vt:lpstr>
      <vt:lpstr>Il risparmio</vt:lpstr>
      <vt:lpstr>Equilibrio: Reddito= Domanda Aggregata</vt:lpstr>
      <vt:lpstr>Rappresentazione grafica</vt:lpstr>
      <vt:lpstr>Rapprsentazione alternativa</vt:lpstr>
      <vt:lpstr>Il moltiplicatore</vt:lpstr>
      <vt:lpstr>Ancora il moltiplicatore</vt:lpstr>
      <vt:lpstr>Rappresentazione grafica</vt:lpstr>
      <vt:lpstr>L’equilibrio di sottocupazione</vt:lpstr>
      <vt:lpstr>Il governo</vt:lpstr>
      <vt:lpstr>Le condizioni di equilibrio</vt:lpstr>
      <vt:lpstr>Gli scambi con l’estero</vt:lpstr>
      <vt:lpstr>L’equilibrio nel sistema completo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Keynes</dc:title>
  <dc:creator>Stefano Perri</dc:creator>
  <cp:lastModifiedBy>stefano.perri@unimc.it</cp:lastModifiedBy>
  <cp:revision>8</cp:revision>
  <cp:lastPrinted>2016-11-07T09:34:00Z</cp:lastPrinted>
  <dcterms:created xsi:type="dcterms:W3CDTF">2016-10-05T14:54:56Z</dcterms:created>
  <dcterms:modified xsi:type="dcterms:W3CDTF">2023-10-06T08:35:27Z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