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handoutMasterIdLst>
    <p:handoutMasterId r:id="rId28"/>
  </p:handoutMasterIdLst>
  <p:sldIdLst>
    <p:sldId id="257" r:id="rId5"/>
    <p:sldId id="258" r:id="rId6"/>
    <p:sldId id="259" r:id="rId7"/>
    <p:sldId id="260" r:id="rId8"/>
    <p:sldId id="278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  <p:sldId id="279" r:id="rId19"/>
    <p:sldId id="270" r:id="rId20"/>
    <p:sldId id="271" r:id="rId21"/>
    <p:sldId id="272" r:id="rId22"/>
    <p:sldId id="273" r:id="rId23"/>
    <p:sldId id="274" r:id="rId24"/>
    <p:sldId id="275" r:id="rId25"/>
    <p:sldId id="276" r:id="rId26"/>
    <p:sldId id="277" r:id="rId27"/>
  </p:sldIdLst>
  <p:sldSz cx="9144000" cy="6858000" type="screen4x3"/>
  <p:notesSz cx="9872663" cy="6797675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1704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image" Target="../media/image3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image" Target="../media/image5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image" Target="../media/image8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wmf"/></Relationships>
</file>

<file path=ppt/drawings/_rels/vmlDrawing7.vml.rels><?xml version="1.0" encoding="UTF-8" standalone="yes"?>
<Relationships xmlns="http://schemas.openxmlformats.org/package/2006/relationships"><Relationship Id="rId2" Type="http://schemas.openxmlformats.org/officeDocument/2006/relationships/image" Target="../media/image12.wmf"/><Relationship Id="rId1" Type="http://schemas.openxmlformats.org/officeDocument/2006/relationships/image" Target="../media/image11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278154" cy="3398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quarter" idx="1"/>
          </p:nvPr>
        </p:nvSpPr>
        <p:spPr>
          <a:xfrm>
            <a:off x="5592224" y="0"/>
            <a:ext cx="4278154" cy="3398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5255193-27DB-449A-A262-DD364C5ADE79}" type="datetimeFigureOut">
              <a:rPr lang="it-IT" smtClean="0"/>
              <a:t>06/10/2023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2"/>
          </p:nvPr>
        </p:nvSpPr>
        <p:spPr>
          <a:xfrm>
            <a:off x="0" y="6456612"/>
            <a:ext cx="4278154" cy="3398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3"/>
          </p:nvPr>
        </p:nvSpPr>
        <p:spPr>
          <a:xfrm>
            <a:off x="5592224" y="6456612"/>
            <a:ext cx="4278154" cy="3398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9091E3D-E359-4C4F-8CAD-85BF2856DB0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2158375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/>
              <a:t>Fare clic per modificare lo stile del titolo</a:t>
            </a:r>
            <a:endParaRPr lang="it-IT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/>
              <a:t>Fare clic per modificare lo stile del sottotitolo dello schema</a:t>
            </a:r>
            <a:endParaRPr lang="it-IT" dirty="0"/>
          </a:p>
        </p:txBody>
      </p:sp>
      <p:cxnSp>
        <p:nvCxnSpPr>
          <p:cNvPr id="4" name="Straight Connector 3"/>
          <p:cNvCxnSpPr/>
          <p:nvPr userDrawn="1"/>
        </p:nvCxnSpPr>
        <p:spPr>
          <a:xfrm>
            <a:off x="457200" y="6223853"/>
            <a:ext cx="8342923" cy="1588"/>
          </a:xfrm>
          <a:prstGeom prst="line">
            <a:avLst/>
          </a:prstGeom>
          <a:ln w="6350">
            <a:solidFill>
              <a:srgbClr val="E4782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E31428-EB51-417A-99CA-67BA8C4B17AD}" type="datetime1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06/10/2023</a:t>
            </a:fld>
            <a:endParaRPr lang="it-IT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rgbClr val="000000"/>
                </a:solidFill>
              </a:defRPr>
            </a:lvl1pPr>
          </a:lstStyle>
          <a:p>
            <a:r>
              <a:rPr lang="it-IT"/>
              <a:t>Storia delle teorie dello sviluppo</a:t>
            </a:r>
            <a:endParaRPr lang="it-IT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A5D2F2-A109-7144-80E6-3AAACABD5BA2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‹N›</a:t>
            </a:fld>
            <a:endParaRPr lang="it-IT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1567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"/>
                <a:cs typeface="Arial"/>
              </a:defRPr>
            </a:lvl1pPr>
          </a:lstStyle>
          <a:p>
            <a:r>
              <a:rPr lang="it-IT"/>
              <a:t>Fare clic per modificare lo stile del titolo</a:t>
            </a:r>
            <a:endParaRPr lang="it-IT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Arial"/>
                <a:cs typeface="Arial"/>
              </a:defRPr>
            </a:lvl1pPr>
            <a:lvl2pPr>
              <a:defRPr>
                <a:latin typeface="Arial"/>
                <a:cs typeface="Arial"/>
              </a:defRPr>
            </a:lvl2pPr>
            <a:lvl3pPr>
              <a:defRPr>
                <a:latin typeface="Arial"/>
                <a:cs typeface="Arial"/>
              </a:defRPr>
            </a:lvl3pPr>
            <a:lvl4pPr>
              <a:defRPr>
                <a:latin typeface="Arial"/>
                <a:cs typeface="Arial"/>
              </a:defRPr>
            </a:lvl4pPr>
            <a:lvl5pPr>
              <a:defRPr>
                <a:latin typeface="Arial"/>
                <a:cs typeface="Arial"/>
              </a:defRPr>
            </a:lvl5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it-IT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76F606D3-C7A2-49B1-890A-128B072C4597}" type="datetime1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06/10/2023</a:t>
            </a:fld>
            <a:endParaRPr lang="it-IT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>
            <a:lvl1pPr>
              <a:defRPr sz="800" b="1" i="0">
                <a:latin typeface="Arial"/>
                <a:cs typeface="Arial"/>
              </a:defRPr>
            </a:lvl1pPr>
          </a:lstStyle>
          <a:p>
            <a:r>
              <a:rPr lang="it-IT"/>
              <a:t>Storia delle teorie dello sviluppo</a:t>
            </a:r>
            <a:endParaRPr lang="it-IT" dirty="0"/>
          </a:p>
        </p:txBody>
      </p:sp>
      <p:sp>
        <p:nvSpPr>
          <p:cNvPr id="9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65089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65A5D2F2-A109-7144-80E6-3AAACABD5BA2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‹N›</a:t>
            </a:fld>
            <a:endParaRPr lang="it-IT" dirty="0">
              <a:solidFill>
                <a:prstClr val="black">
                  <a:tint val="75000"/>
                </a:prstClr>
              </a:solidFill>
            </a:endParaRPr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457200" y="6223853"/>
            <a:ext cx="8342923" cy="1588"/>
          </a:xfrm>
          <a:prstGeom prst="line">
            <a:avLst/>
          </a:prstGeom>
          <a:ln w="6350">
            <a:solidFill>
              <a:srgbClr val="E4782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056210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720802"/>
            <a:ext cx="2057400" cy="5405361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  <a:endParaRPr lang="it-IT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720802"/>
            <a:ext cx="6019800" cy="5405361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it-IT" dirty="0"/>
          </a:p>
        </p:txBody>
      </p:sp>
      <p:sp>
        <p:nvSpPr>
          <p:cNvPr id="1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7A68F3B9-055F-4E68-BC0A-7F243BCB7E69}" type="datetime1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06/10/2023</a:t>
            </a:fld>
            <a:endParaRPr lang="it-IT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>
            <a:lvl1pPr>
              <a:defRPr sz="800" b="1" i="0">
                <a:latin typeface="Arial"/>
                <a:cs typeface="Arial"/>
              </a:defRPr>
            </a:lvl1pPr>
          </a:lstStyle>
          <a:p>
            <a:r>
              <a:rPr lang="it-IT"/>
              <a:t>Storia delle teorie dello sviluppo</a:t>
            </a:r>
            <a:endParaRPr lang="it-IT" dirty="0"/>
          </a:p>
        </p:txBody>
      </p:sp>
      <p:sp>
        <p:nvSpPr>
          <p:cNvPr id="1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65089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65A5D2F2-A109-7144-80E6-3AAACABD5BA2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‹N›</a:t>
            </a:fld>
            <a:endParaRPr lang="it-IT" dirty="0">
              <a:solidFill>
                <a:prstClr val="black">
                  <a:tint val="75000"/>
                </a:prstClr>
              </a:solidFill>
            </a:endParaRPr>
          </a:p>
        </p:txBody>
      </p:sp>
      <p:cxnSp>
        <p:nvCxnSpPr>
          <p:cNvPr id="16" name="Straight Connector 15"/>
          <p:cNvCxnSpPr/>
          <p:nvPr userDrawn="1"/>
        </p:nvCxnSpPr>
        <p:spPr>
          <a:xfrm>
            <a:off x="457200" y="6223853"/>
            <a:ext cx="8342923" cy="1588"/>
          </a:xfrm>
          <a:prstGeom prst="line">
            <a:avLst/>
          </a:prstGeom>
          <a:ln w="6350">
            <a:solidFill>
              <a:srgbClr val="E4782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2670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it-IT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FB850918-A31C-4B12-A649-ED0420E3A4F5}" type="datetime1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06/10/2023</a:t>
            </a:fld>
            <a:endParaRPr lang="it-IT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>
            <a:lvl1pPr>
              <a:defRPr sz="8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r>
              <a:rPr lang="it-IT">
                <a:solidFill>
                  <a:prstClr val="black"/>
                </a:solidFill>
              </a:rPr>
              <a:t>Storia delle teorie dello sviluppo</a:t>
            </a:r>
            <a:endParaRPr lang="it-IT" dirty="0">
              <a:solidFill>
                <a:prstClr val="black"/>
              </a:solidFill>
            </a:endParaRPr>
          </a:p>
        </p:txBody>
      </p:sp>
      <p:sp>
        <p:nvSpPr>
          <p:cNvPr id="9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650890" y="6356350"/>
            <a:ext cx="2133600" cy="365125"/>
          </a:xfrm>
        </p:spPr>
        <p:txBody>
          <a:bodyPr/>
          <a:lstStyle>
            <a:lvl1pPr>
              <a:defRPr sz="800">
                <a:solidFill>
                  <a:srgbClr val="000000"/>
                </a:solidFill>
                <a:latin typeface="Arial"/>
                <a:cs typeface="Arial"/>
              </a:defRPr>
            </a:lvl1pPr>
          </a:lstStyle>
          <a:p>
            <a:fld id="{65A5D2F2-A109-7144-80E6-3AAACABD5BA2}" type="slidenum">
              <a:rPr lang="it-IT" smtClean="0"/>
              <a:pPr/>
              <a:t>‹N›</a:t>
            </a:fld>
            <a:endParaRPr lang="it-IT" dirty="0"/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457200" y="6223853"/>
            <a:ext cx="8342923" cy="1588"/>
          </a:xfrm>
          <a:prstGeom prst="line">
            <a:avLst/>
          </a:prstGeom>
          <a:ln w="6350">
            <a:solidFill>
              <a:srgbClr val="E4782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543451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latin typeface="Arial"/>
                <a:cs typeface="Arial"/>
              </a:defRPr>
            </a:lvl1pPr>
          </a:lstStyle>
          <a:p>
            <a:r>
              <a:rPr lang="it-IT"/>
              <a:t>Fare clic per modificare lo stile del titolo</a:t>
            </a:r>
            <a:endParaRPr lang="it-IT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 b="0" i="1">
                <a:solidFill>
                  <a:schemeClr val="tx1">
                    <a:tint val="75000"/>
                  </a:schemeClr>
                </a:solidFill>
                <a:latin typeface="Arial Italic"/>
                <a:cs typeface="Arial Italic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cxnSp>
        <p:nvCxnSpPr>
          <p:cNvPr id="4" name="Straight Connector 3"/>
          <p:cNvCxnSpPr/>
          <p:nvPr userDrawn="1"/>
        </p:nvCxnSpPr>
        <p:spPr>
          <a:xfrm>
            <a:off x="457200" y="6223853"/>
            <a:ext cx="8342923" cy="1588"/>
          </a:xfrm>
          <a:prstGeom prst="line">
            <a:avLst/>
          </a:prstGeom>
          <a:ln w="6350">
            <a:solidFill>
              <a:srgbClr val="E4782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7D4DB7-4FD8-453F-967E-DB337F3E474D}" type="datetime1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06/10/2023</a:t>
            </a:fld>
            <a:endParaRPr lang="it-IT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rgbClr val="000000"/>
                </a:solidFill>
              </a:defRPr>
            </a:lvl1pPr>
          </a:lstStyle>
          <a:p>
            <a:r>
              <a:rPr lang="it-IT"/>
              <a:t>Storia delle teorie dello sviluppo</a:t>
            </a:r>
            <a:endParaRPr lang="it-IT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A5D2F2-A109-7144-80E6-3AAACABD5BA2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‹N›</a:t>
            </a:fld>
            <a:endParaRPr lang="it-IT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372800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>
              <a:defRPr sz="3600" b="1">
                <a:latin typeface="Arial"/>
                <a:cs typeface="Arial"/>
              </a:defRPr>
            </a:lvl1pPr>
          </a:lstStyle>
          <a:p>
            <a:r>
              <a:rPr lang="it-IT"/>
              <a:t>Fare clic per modificare lo stile del titolo</a:t>
            </a:r>
            <a:endParaRPr lang="it-IT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>
                <a:latin typeface="Arial"/>
                <a:cs typeface="Arial"/>
              </a:defRPr>
            </a:lvl1pPr>
            <a:lvl2pPr>
              <a:defRPr sz="2400">
                <a:latin typeface="Arial"/>
                <a:cs typeface="Arial"/>
              </a:defRPr>
            </a:lvl2pPr>
            <a:lvl3pPr>
              <a:defRPr sz="2000">
                <a:latin typeface="Arial"/>
                <a:cs typeface="Arial"/>
              </a:defRPr>
            </a:lvl3pPr>
            <a:lvl4pPr>
              <a:defRPr sz="1800">
                <a:latin typeface="Arial"/>
                <a:cs typeface="Arial"/>
              </a:defRPr>
            </a:lvl4pPr>
            <a:lvl5pPr>
              <a:defRPr sz="1800">
                <a:latin typeface="Arial"/>
                <a:cs typeface="Arial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it-IT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>
                <a:latin typeface="Arial"/>
                <a:cs typeface="Arial"/>
              </a:defRPr>
            </a:lvl1pPr>
            <a:lvl2pPr>
              <a:defRPr sz="2400">
                <a:latin typeface="Arial"/>
                <a:cs typeface="Arial"/>
              </a:defRPr>
            </a:lvl2pPr>
            <a:lvl3pPr>
              <a:defRPr sz="2000">
                <a:latin typeface="Arial"/>
                <a:cs typeface="Arial"/>
              </a:defRPr>
            </a:lvl3pPr>
            <a:lvl4pPr>
              <a:defRPr sz="1800">
                <a:latin typeface="Arial"/>
                <a:cs typeface="Arial"/>
              </a:defRPr>
            </a:lvl4pPr>
            <a:lvl5pPr>
              <a:defRPr sz="1800">
                <a:latin typeface="Arial"/>
                <a:cs typeface="Arial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it-IT" dirty="0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457200" y="6223853"/>
            <a:ext cx="8342923" cy="1588"/>
          </a:xfrm>
          <a:prstGeom prst="line">
            <a:avLst/>
          </a:prstGeom>
          <a:ln w="6350">
            <a:solidFill>
              <a:srgbClr val="E4782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F550E92A-32F8-4F09-9A23-8BD692ED097E}" type="datetime1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06/10/2023</a:t>
            </a:fld>
            <a:endParaRPr lang="it-IT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3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>
            <a:lvl1pPr>
              <a:defRPr sz="800" b="1" i="0">
                <a:solidFill>
                  <a:srgbClr val="000000"/>
                </a:solidFill>
                <a:latin typeface="Arial"/>
                <a:cs typeface="Arial"/>
              </a:defRPr>
            </a:lvl1pPr>
          </a:lstStyle>
          <a:p>
            <a:r>
              <a:rPr lang="it-IT"/>
              <a:t>Storia delle teorie dello sviluppo</a:t>
            </a:r>
            <a:endParaRPr lang="it-IT" dirty="0"/>
          </a:p>
        </p:txBody>
      </p:sp>
      <p:sp>
        <p:nvSpPr>
          <p:cNvPr id="14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650890" y="6356350"/>
            <a:ext cx="2133600" cy="365125"/>
          </a:xfrm>
        </p:spPr>
        <p:txBody>
          <a:bodyPr/>
          <a:lstStyle>
            <a:lvl1pPr>
              <a:defRPr sz="800">
                <a:solidFill>
                  <a:srgbClr val="000000"/>
                </a:solidFill>
                <a:latin typeface="Arial"/>
                <a:cs typeface="Arial"/>
              </a:defRPr>
            </a:lvl1pPr>
          </a:lstStyle>
          <a:p>
            <a:fld id="{65A5D2F2-A109-7144-80E6-3AAACABD5BA2}" type="slidenum">
              <a:rPr lang="it-IT" smtClean="0"/>
              <a:pPr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0490069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"/>
                <a:cs typeface="Arial"/>
              </a:defRPr>
            </a:lvl1pPr>
          </a:lstStyle>
          <a:p>
            <a:r>
              <a:rPr lang="it-IT"/>
              <a:t>Fare clic per modificare lo stile del titolo</a:t>
            </a:r>
            <a:endParaRPr lang="it-IT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rmAutofit/>
          </a:bodyPr>
          <a:lstStyle>
            <a:lvl1pPr marL="0" indent="0">
              <a:buNone/>
              <a:defRPr sz="2000" b="1">
                <a:latin typeface="Arial"/>
                <a:cs typeface="Arial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>
                <a:latin typeface="Arial"/>
                <a:cs typeface="Arial"/>
              </a:defRPr>
            </a:lvl1pPr>
            <a:lvl2pPr>
              <a:defRPr sz="2000">
                <a:latin typeface="Arial"/>
                <a:cs typeface="Arial"/>
              </a:defRPr>
            </a:lvl2pPr>
            <a:lvl3pPr>
              <a:defRPr sz="1800">
                <a:latin typeface="Arial"/>
                <a:cs typeface="Arial"/>
              </a:defRPr>
            </a:lvl3pPr>
            <a:lvl4pPr>
              <a:defRPr sz="1600">
                <a:latin typeface="Arial"/>
                <a:cs typeface="Arial"/>
              </a:defRPr>
            </a:lvl4pPr>
            <a:lvl5pPr>
              <a:defRPr sz="1600">
                <a:latin typeface="Arial"/>
                <a:cs typeface="Arial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it-IT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rmAutofit/>
          </a:bodyPr>
          <a:lstStyle>
            <a:lvl1pPr marL="0" indent="0">
              <a:buNone/>
              <a:defRPr lang="it-IT" sz="2000" b="1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it-IT"/>
              <a:t>Fare clic per modificare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>
            <a:normAutofit/>
          </a:bodyPr>
          <a:lstStyle>
            <a:lvl1pPr algn="l" defTabSz="457200" rtl="0" eaLnBrk="1" latinLnBrk="0" hangingPunct="1">
              <a:spcBef>
                <a:spcPct val="20000"/>
              </a:spcBef>
              <a:buFont typeface="Arial"/>
              <a:defRPr lang="it-IT" sz="2400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1pPr>
            <a:lvl2pPr algn="l" defTabSz="457200" rtl="0" eaLnBrk="1" latinLnBrk="0" hangingPunct="1">
              <a:spcBef>
                <a:spcPct val="20000"/>
              </a:spcBef>
              <a:buFont typeface="Arial"/>
              <a:defRPr lang="it-IT" sz="2400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2pPr>
            <a:lvl3pPr algn="l" defTabSz="457200" rtl="0" eaLnBrk="1" latinLnBrk="0" hangingPunct="1">
              <a:spcBef>
                <a:spcPct val="20000"/>
              </a:spcBef>
              <a:buFont typeface="Arial"/>
              <a:defRPr lang="it-IT" sz="2400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3pPr>
            <a:lvl4pPr algn="l" defTabSz="457200" rtl="0" eaLnBrk="1" latinLnBrk="0" hangingPunct="1">
              <a:spcBef>
                <a:spcPct val="20000"/>
              </a:spcBef>
              <a:buFont typeface="Arial"/>
              <a:defRPr lang="it-IT" sz="2400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4pPr>
            <a:lvl5pPr algn="l" defTabSz="457200" rtl="0" eaLnBrk="1" latinLnBrk="0" hangingPunct="1">
              <a:spcBef>
                <a:spcPct val="20000"/>
              </a:spcBef>
              <a:buFont typeface="Arial"/>
              <a:defRPr lang="it-IT" sz="2400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it-IT" dirty="0"/>
          </a:p>
        </p:txBody>
      </p:sp>
      <p:sp>
        <p:nvSpPr>
          <p:cNvPr id="14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40E697A8-53E5-490F-B0F5-0DDEDDB517B1}" type="datetime1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06/10/2023</a:t>
            </a:fld>
            <a:endParaRPr lang="it-IT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5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>
            <a:lvl1pPr>
              <a:defRPr sz="8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r>
              <a:rPr lang="it-IT">
                <a:solidFill>
                  <a:prstClr val="black"/>
                </a:solidFill>
              </a:rPr>
              <a:t>Storia delle teorie dello sviluppo</a:t>
            </a:r>
            <a:endParaRPr lang="it-IT" dirty="0">
              <a:solidFill>
                <a:prstClr val="black"/>
              </a:solidFill>
            </a:endParaRPr>
          </a:p>
        </p:txBody>
      </p:sp>
      <p:sp>
        <p:nvSpPr>
          <p:cNvPr id="16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65089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65A5D2F2-A109-7144-80E6-3AAACABD5BA2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‹N›</a:t>
            </a:fld>
            <a:endParaRPr lang="it-IT" dirty="0">
              <a:solidFill>
                <a:prstClr val="black">
                  <a:tint val="75000"/>
                </a:prstClr>
              </a:solidFill>
            </a:endParaRPr>
          </a:p>
        </p:txBody>
      </p:sp>
      <p:cxnSp>
        <p:nvCxnSpPr>
          <p:cNvPr id="17" name="Straight Connector 16"/>
          <p:cNvCxnSpPr/>
          <p:nvPr userDrawn="1"/>
        </p:nvCxnSpPr>
        <p:spPr>
          <a:xfrm>
            <a:off x="457200" y="6223853"/>
            <a:ext cx="8342923" cy="1588"/>
          </a:xfrm>
          <a:prstGeom prst="line">
            <a:avLst/>
          </a:prstGeom>
          <a:ln w="6350">
            <a:solidFill>
              <a:srgbClr val="E4782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268196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>
                <a:latin typeface="Arial"/>
                <a:cs typeface="Arial"/>
              </a:defRPr>
            </a:lvl1pPr>
          </a:lstStyle>
          <a:p>
            <a:r>
              <a:rPr lang="it-IT"/>
              <a:t>Fare clic per modificare lo stile del titolo</a:t>
            </a:r>
            <a:endParaRPr lang="it-IT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A7267EC8-C3E5-44DA-AFFE-D68E11C0F07F}" type="datetime1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06/10/2023</a:t>
            </a:fld>
            <a:endParaRPr lang="it-IT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800" b="1" i="0">
                <a:latin typeface="Arial"/>
                <a:cs typeface="Arial"/>
              </a:defRPr>
            </a:lvl1pPr>
          </a:lstStyle>
          <a:p>
            <a:r>
              <a:rPr lang="it-IT"/>
              <a:t>Storia delle teorie dello sviluppo</a:t>
            </a:r>
            <a:endParaRPr lang="it-IT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65A5D2F2-A109-7144-80E6-3AAACABD5BA2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‹N›</a:t>
            </a:fld>
            <a:endParaRPr lang="it-IT" dirty="0">
              <a:solidFill>
                <a:prstClr val="black">
                  <a:tint val="75000"/>
                </a:prstClr>
              </a:solidFill>
            </a:endParaRP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6223853"/>
            <a:ext cx="8342923" cy="1588"/>
          </a:xfrm>
          <a:prstGeom prst="line">
            <a:avLst/>
          </a:prstGeom>
          <a:ln w="6350">
            <a:solidFill>
              <a:srgbClr val="E4782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324188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Straight Connector 9"/>
          <p:cNvCxnSpPr/>
          <p:nvPr userDrawn="1"/>
        </p:nvCxnSpPr>
        <p:spPr>
          <a:xfrm>
            <a:off x="457200" y="6223853"/>
            <a:ext cx="8342923" cy="1588"/>
          </a:xfrm>
          <a:prstGeom prst="line">
            <a:avLst/>
          </a:prstGeom>
          <a:ln w="6350">
            <a:solidFill>
              <a:srgbClr val="E4782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6DF957A9-9A3B-40A0-AD0A-4092EEB96F10}" type="datetime1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06/10/2023</a:t>
            </a:fld>
            <a:endParaRPr lang="it-IT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2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>
            <a:lvl1pPr>
              <a:defRPr sz="800" b="1" i="0">
                <a:latin typeface="Arial"/>
                <a:cs typeface="Arial"/>
              </a:defRPr>
            </a:lvl1pPr>
          </a:lstStyle>
          <a:p>
            <a:r>
              <a:rPr lang="it-IT"/>
              <a:t>Storia delle teorie dello sviluppo</a:t>
            </a:r>
            <a:endParaRPr lang="it-IT" dirty="0"/>
          </a:p>
        </p:txBody>
      </p:sp>
      <p:sp>
        <p:nvSpPr>
          <p:cNvPr id="13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65A5D2F2-A109-7144-80E6-3AAACABD5BA2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‹N›</a:t>
            </a:fld>
            <a:endParaRPr lang="it-IT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841720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64000"/>
            <a:ext cx="3008313" cy="571100"/>
          </a:xfrm>
        </p:spPr>
        <p:txBody>
          <a:bodyPr anchor="b"/>
          <a:lstStyle>
            <a:lvl1pPr algn="l">
              <a:defRPr sz="2000" b="1">
                <a:latin typeface="Arial"/>
                <a:cs typeface="Arial"/>
              </a:defRPr>
            </a:lvl1pPr>
          </a:lstStyle>
          <a:p>
            <a:r>
              <a:rPr lang="it-IT"/>
              <a:t>Fare clic per modificare lo stile del titolo</a:t>
            </a:r>
            <a:endParaRPr lang="it-IT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864000"/>
            <a:ext cx="5111750" cy="5262163"/>
          </a:xfrm>
        </p:spPr>
        <p:txBody>
          <a:bodyPr/>
          <a:lstStyle>
            <a:lvl1pPr>
              <a:defRPr sz="3200">
                <a:latin typeface="Arial"/>
                <a:cs typeface="Arial"/>
              </a:defRPr>
            </a:lvl1pPr>
            <a:lvl2pPr>
              <a:defRPr sz="2800">
                <a:latin typeface="Arial"/>
                <a:cs typeface="Arial"/>
              </a:defRPr>
            </a:lvl2pPr>
            <a:lvl3pPr>
              <a:defRPr sz="2400">
                <a:latin typeface="Arial"/>
                <a:cs typeface="Arial"/>
              </a:defRPr>
            </a:lvl3pPr>
            <a:lvl4pPr>
              <a:defRPr sz="2000">
                <a:latin typeface="Arial"/>
                <a:cs typeface="Arial"/>
              </a:defRPr>
            </a:lvl4pPr>
            <a:lvl5pPr>
              <a:defRPr sz="2000">
                <a:latin typeface="Arial"/>
                <a:cs typeface="Arial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it-IT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latin typeface="Arial"/>
                <a:cs typeface="Arial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8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3009DBDC-531C-4277-B1D7-DCF7247132F8}" type="datetime1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06/10/2023</a:t>
            </a:fld>
            <a:endParaRPr lang="it-IT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>
            <a:lvl1pPr>
              <a:defRPr sz="800" b="1" i="0">
                <a:latin typeface="Arial"/>
                <a:cs typeface="Arial"/>
              </a:defRPr>
            </a:lvl1pPr>
          </a:lstStyle>
          <a:p>
            <a:r>
              <a:rPr lang="it-IT"/>
              <a:t>Storia delle teorie dello sviluppo</a:t>
            </a:r>
            <a:endParaRPr lang="it-IT" dirty="0"/>
          </a:p>
        </p:txBody>
      </p:sp>
      <p:sp>
        <p:nvSpPr>
          <p:cNvPr id="10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65089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65A5D2F2-A109-7144-80E6-3AAACABD5BA2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‹N›</a:t>
            </a:fld>
            <a:endParaRPr lang="it-IT" dirty="0">
              <a:solidFill>
                <a:prstClr val="black">
                  <a:tint val="75000"/>
                </a:prstClr>
              </a:solidFill>
            </a:endParaRPr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457200" y="6223853"/>
            <a:ext cx="8342923" cy="1588"/>
          </a:xfrm>
          <a:prstGeom prst="line">
            <a:avLst/>
          </a:prstGeom>
          <a:ln w="6350">
            <a:solidFill>
              <a:srgbClr val="E4782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813793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latin typeface="Arial"/>
                <a:cs typeface="Arial"/>
              </a:defRPr>
            </a:lvl1pPr>
          </a:lstStyle>
          <a:p>
            <a:r>
              <a:rPr lang="it-IT"/>
              <a:t>Fare clic per modificare lo stile del titolo</a:t>
            </a:r>
            <a:endParaRPr lang="it-IT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915839"/>
            <a:ext cx="5486400" cy="381173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/>
              <a:t>Fare clic sull'icona per inserire un'immagine</a:t>
            </a:r>
            <a:endParaRPr lang="it-IT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latin typeface="Arial"/>
                <a:cs typeface="Arial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9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4A84E86D-E734-4D36-B6E2-93FC6DE6D425}" type="datetime1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06/10/2023</a:t>
            </a:fld>
            <a:endParaRPr lang="it-IT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>
            <a:lvl1pPr>
              <a:defRPr sz="800" b="1" i="0">
                <a:latin typeface="Arial"/>
                <a:cs typeface="Arial"/>
              </a:defRPr>
            </a:lvl1pPr>
          </a:lstStyle>
          <a:p>
            <a:r>
              <a:rPr lang="it-IT"/>
              <a:t>Storia delle teorie dello sviluppo</a:t>
            </a:r>
            <a:endParaRPr lang="it-IT" dirty="0"/>
          </a:p>
        </p:txBody>
      </p:sp>
      <p:sp>
        <p:nvSpPr>
          <p:cNvPr id="11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65089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65A5D2F2-A109-7144-80E6-3AAACABD5BA2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‹N›</a:t>
            </a:fld>
            <a:endParaRPr lang="it-IT" dirty="0">
              <a:solidFill>
                <a:prstClr val="black">
                  <a:tint val="75000"/>
                </a:prstClr>
              </a:solidFill>
            </a:endParaRPr>
          </a:p>
        </p:txBody>
      </p:sp>
      <p:cxnSp>
        <p:nvCxnSpPr>
          <p:cNvPr id="12" name="Straight Connector 11"/>
          <p:cNvCxnSpPr/>
          <p:nvPr userDrawn="1"/>
        </p:nvCxnSpPr>
        <p:spPr>
          <a:xfrm>
            <a:off x="457200" y="6223853"/>
            <a:ext cx="8342923" cy="1588"/>
          </a:xfrm>
          <a:prstGeom prst="line">
            <a:avLst/>
          </a:prstGeom>
          <a:ln w="6350">
            <a:solidFill>
              <a:srgbClr val="E4782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018220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910403"/>
            <a:ext cx="8229600" cy="55794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</a:t>
            </a:r>
            <a:endParaRPr lang="it-IT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it-IT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/>
            <a:fld id="{2061F581-95E5-4F43-94F3-85DC2C61B069}" type="datetime1">
              <a:rPr lang="it-IT" smtClean="0">
                <a:solidFill>
                  <a:prstClr val="black">
                    <a:tint val="75000"/>
                  </a:prstClr>
                </a:solidFill>
              </a:rPr>
              <a:pPr defTabSz="457200"/>
              <a:t>06/10/2023</a:t>
            </a:fld>
            <a:endParaRPr lang="it-IT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rgbClr val="000000"/>
                </a:solidFill>
              </a:defRPr>
            </a:lvl1pPr>
          </a:lstStyle>
          <a:p>
            <a:pPr defTabSz="457200"/>
            <a:r>
              <a:rPr lang="it-IT"/>
              <a:t>Storia delle teorie dello sviluppo</a:t>
            </a:r>
            <a:endParaRPr lang="it-IT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/>
            <a:fld id="{65A5D2F2-A109-7144-80E6-3AAACABD5BA2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 defTabSz="457200"/>
              <a:t>‹N›</a:t>
            </a:fld>
            <a:endParaRPr lang="it-IT" dirty="0">
              <a:solidFill>
                <a:prstClr val="black">
                  <a:tint val="75000"/>
                </a:prstClr>
              </a:solidFill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457200" y="6223853"/>
            <a:ext cx="8342923" cy="1588"/>
          </a:xfrm>
          <a:prstGeom prst="line">
            <a:avLst/>
          </a:prstGeom>
          <a:ln w="6350">
            <a:solidFill>
              <a:srgbClr val="E4782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0" name="Picture 9" descr="Slide_DIp_EconomiaeDiritto.png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457200" y="152525"/>
            <a:ext cx="8229600" cy="6859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48401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dt="0"/>
  <p:txStyles>
    <p:titleStyle>
      <a:lvl1pPr algn="ctr" defTabSz="457200" rtl="0" eaLnBrk="1" latinLnBrk="0" hangingPunct="1">
        <a:spcBef>
          <a:spcPct val="0"/>
        </a:spcBef>
        <a:buNone/>
        <a:defRPr sz="4400" b="1" kern="1200">
          <a:solidFill>
            <a:schemeClr val="tx1"/>
          </a:solidFill>
          <a:latin typeface="Arial"/>
          <a:ea typeface="+mj-ea"/>
          <a:cs typeface="Arial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Arial"/>
          <a:ea typeface="+mn-ea"/>
          <a:cs typeface="Arial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Arial"/>
          <a:ea typeface="+mn-ea"/>
          <a:cs typeface="Arial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Arial"/>
          <a:ea typeface="+mn-ea"/>
          <a:cs typeface="Arial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Arial"/>
          <a:ea typeface="+mn-ea"/>
          <a:cs typeface="Arial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Arial"/>
          <a:ea typeface="+mn-ea"/>
          <a:cs typeface="Arial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4.wmf"/><Relationship Id="rId5" Type="http://schemas.openxmlformats.org/officeDocument/2006/relationships/oleObject" Target="../embeddings/oleObject3.bin"/><Relationship Id="rId4" Type="http://schemas.openxmlformats.org/officeDocument/2006/relationships/image" Target="../media/image3.wmf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6.wmf"/><Relationship Id="rId5" Type="http://schemas.openxmlformats.org/officeDocument/2006/relationships/oleObject" Target="../embeddings/oleObject5.bin"/><Relationship Id="rId4" Type="http://schemas.openxmlformats.org/officeDocument/2006/relationships/image" Target="../media/image5.wm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7.wmf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9.wmf"/><Relationship Id="rId5" Type="http://schemas.openxmlformats.org/officeDocument/2006/relationships/oleObject" Target="../embeddings/oleObject8.bin"/><Relationship Id="rId4" Type="http://schemas.openxmlformats.org/officeDocument/2006/relationships/image" Target="../media/image8.wmf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4" Type="http://schemas.openxmlformats.org/officeDocument/2006/relationships/image" Target="../media/image10.wmf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12.wmf"/><Relationship Id="rId5" Type="http://schemas.openxmlformats.org/officeDocument/2006/relationships/oleObject" Target="../embeddings/oleObject11.bin"/><Relationship Id="rId4" Type="http://schemas.openxmlformats.org/officeDocument/2006/relationships/image" Target="../media/image11.wmf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4" Type="http://schemas.openxmlformats.org/officeDocument/2006/relationships/image" Target="../media/image13.wmf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wmf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/>
              <a:t>Keynes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it-IT" dirty="0"/>
              <a:t>Keynes non sviluppa direttamente una teoria della crescita, ma una teoria dell’equilibrio di sottoccupazione.</a:t>
            </a:r>
          </a:p>
          <a:p>
            <a:r>
              <a:rPr lang="it-IT" dirty="0"/>
              <a:t>Differentemente dalle teorie precedenti, per Keynes il sistema economico può permanere in una situazione di utilizzazione non piena delle risorse produttive.</a:t>
            </a:r>
          </a:p>
          <a:p>
            <a:r>
              <a:rPr lang="it-IT" dirty="0"/>
              <a:t>Il reddito può essere più basso di quello di piena occupazione e restare a questo livello.</a:t>
            </a:r>
          </a:p>
          <a:p>
            <a:r>
              <a:rPr lang="it-IT" dirty="0"/>
              <a:t>Il mercato non riesce a sfruttare a pieno la capacità produttiva.</a:t>
            </a:r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>
                <a:solidFill>
                  <a:prstClr val="black"/>
                </a:solidFill>
              </a:rPr>
              <a:t>Storia delle teorie dello sviluppo</a:t>
            </a:r>
            <a:endParaRPr lang="it-IT" dirty="0">
              <a:solidFill>
                <a:prstClr val="black"/>
              </a:solidFill>
            </a:endParaRPr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5D2F2-A109-7144-80E6-3AAACABD5BA2}" type="slidenum">
              <a:rPr lang="it-IT" smtClean="0"/>
              <a:pPr/>
              <a:t>1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95083484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Segnaposto numero diapositiva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B2010DB0-3B51-448A-8E63-F952B17F9FB8}" type="slidenum">
              <a:rPr lang="it-IT" altLang="it-IT" sz="1400" smtClean="0">
                <a:solidFill>
                  <a:prstClr val="black"/>
                </a:solidFill>
              </a:rPr>
              <a:pPr eaLnBrk="1" hangingPunct="1">
                <a:spcBef>
                  <a:spcPct val="0"/>
                </a:spcBef>
                <a:buFontTx/>
                <a:buNone/>
              </a:pPr>
              <a:t>10</a:t>
            </a:fld>
            <a:endParaRPr lang="it-IT" altLang="it-IT" sz="1400">
              <a:solidFill>
                <a:prstClr val="black"/>
              </a:solidFill>
            </a:endParaRPr>
          </a:p>
        </p:txBody>
      </p:sp>
      <p:sp>
        <p:nvSpPr>
          <p:cNvPr id="3075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it-IT" altLang="it-IT"/>
              <a:t>Le equazioni fondamentali</a:t>
            </a:r>
          </a:p>
        </p:txBody>
      </p:sp>
      <p:sp>
        <p:nvSpPr>
          <p:cNvPr id="307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it-IT" altLang="it-IT" sz="2800" b="1" i="1" dirty="0">
                <a:cs typeface="Times New Roman" pitchFamily="18" charset="0"/>
              </a:rPr>
              <a:t>DA=C+I		</a:t>
            </a:r>
            <a:r>
              <a:rPr lang="it-IT" altLang="it-IT" sz="2800" dirty="0"/>
              <a:t>Domanda aggregata</a:t>
            </a:r>
          </a:p>
          <a:p>
            <a:pPr eaLnBrk="1" hangingPunct="1"/>
            <a:r>
              <a:rPr lang="it-IT" altLang="it-IT" sz="2800" b="1" i="1" dirty="0">
                <a:cs typeface="Times New Roman" pitchFamily="18" charset="0"/>
              </a:rPr>
              <a:t>Y=C+S</a:t>
            </a:r>
            <a:r>
              <a:rPr lang="it-IT" altLang="it-IT" sz="2800" dirty="0"/>
              <a:t> 		Reddito</a:t>
            </a:r>
          </a:p>
          <a:p>
            <a:pPr eaLnBrk="1" hangingPunct="1"/>
            <a:r>
              <a:rPr lang="it-IT" altLang="it-IT" sz="2800" b="1" i="1" dirty="0">
                <a:cs typeface="Times New Roman" pitchFamily="18" charset="0"/>
              </a:rPr>
              <a:t>Y=DA</a:t>
            </a:r>
            <a:r>
              <a:rPr lang="it-IT" altLang="it-IT" sz="2800" dirty="0"/>
              <a:t> 		Equilibrio	</a:t>
            </a:r>
          </a:p>
          <a:p>
            <a:pPr eaLnBrk="1" hangingPunct="1"/>
            <a:r>
              <a:rPr lang="it-IT" altLang="it-IT" sz="2800" b="1" i="1" dirty="0">
                <a:cs typeface="Times New Roman" pitchFamily="18" charset="0"/>
              </a:rPr>
              <a:t>Y</a:t>
            </a:r>
            <a:r>
              <a:rPr lang="it-IT" altLang="it-IT" sz="2800" dirty="0">
                <a:cs typeface="Times New Roman" pitchFamily="18" charset="0"/>
              </a:rPr>
              <a:t>=</a:t>
            </a:r>
            <a:r>
              <a:rPr lang="it-IT" altLang="it-IT" sz="2800" b="1" i="1" dirty="0">
                <a:cs typeface="Times New Roman" pitchFamily="18" charset="0"/>
              </a:rPr>
              <a:t>C+I</a:t>
            </a:r>
            <a:r>
              <a:rPr lang="it-IT" altLang="it-IT" sz="2800" dirty="0">
                <a:cs typeface="Times New Roman" pitchFamily="18" charset="0"/>
              </a:rPr>
              <a:t>		Equilibrio</a:t>
            </a:r>
          </a:p>
          <a:p>
            <a:pPr eaLnBrk="1" hangingPunct="1"/>
            <a:r>
              <a:rPr lang="it-IT" altLang="it-IT" sz="2800" b="1" i="1" dirty="0">
                <a:cs typeface="Times New Roman" pitchFamily="18" charset="0"/>
              </a:rPr>
              <a:t>C=</a:t>
            </a:r>
            <a:r>
              <a:rPr lang="it-IT" altLang="it-IT" sz="2800" b="1" i="1" dirty="0" err="1">
                <a:cs typeface="Times New Roman" pitchFamily="18" charset="0"/>
              </a:rPr>
              <a:t>C</a:t>
            </a:r>
            <a:r>
              <a:rPr lang="it-IT" altLang="it-IT" sz="2800" b="1" i="1" baseline="-25000" dirty="0" err="1">
                <a:cs typeface="Times New Roman" pitchFamily="18" charset="0"/>
              </a:rPr>
              <a:t>a</a:t>
            </a:r>
            <a:r>
              <a:rPr lang="it-IT" altLang="it-IT" sz="2800" b="1" i="1" dirty="0" err="1">
                <a:cs typeface="Times New Roman" pitchFamily="18" charset="0"/>
              </a:rPr>
              <a:t>+cY</a:t>
            </a:r>
            <a:r>
              <a:rPr lang="it-IT" altLang="it-IT" sz="2800" dirty="0">
                <a:cs typeface="Times New Roman" pitchFamily="18" charset="0"/>
              </a:rPr>
              <a:t>   	Funzione del consumo</a:t>
            </a:r>
          </a:p>
          <a:p>
            <a:pPr eaLnBrk="1" hangingPunct="1"/>
            <a:r>
              <a:rPr lang="it-IT" altLang="it-IT" sz="2800" b="1" i="1" dirty="0">
                <a:cs typeface="Times New Roman" pitchFamily="18" charset="0"/>
              </a:rPr>
              <a:t>C</a:t>
            </a:r>
            <a:r>
              <a:rPr lang="it-IT" altLang="it-IT" sz="2800" b="1" i="1" baseline="-25000" dirty="0">
                <a:cs typeface="Times New Roman" pitchFamily="18" charset="0"/>
              </a:rPr>
              <a:t>a</a:t>
            </a:r>
            <a:r>
              <a:rPr lang="it-IT" altLang="it-IT" sz="2800" b="1" i="1" dirty="0">
                <a:cs typeface="Times New Roman" pitchFamily="18" charset="0"/>
              </a:rPr>
              <a:t> 			</a:t>
            </a:r>
            <a:r>
              <a:rPr lang="it-IT" altLang="it-IT" sz="2800" dirty="0">
                <a:cs typeface="Times New Roman" pitchFamily="18" charset="0"/>
              </a:rPr>
              <a:t>Consumo autonomo</a:t>
            </a:r>
          </a:p>
          <a:p>
            <a:pPr eaLnBrk="1" hangingPunct="1"/>
            <a:r>
              <a:rPr lang="it-IT" altLang="it-IT" sz="2800" b="1" i="1" dirty="0">
                <a:cs typeface="Times New Roman" pitchFamily="18" charset="0"/>
              </a:rPr>
              <a:t>c			</a:t>
            </a:r>
            <a:r>
              <a:rPr lang="it-IT" altLang="it-IT" sz="2800" dirty="0">
                <a:cs typeface="Times New Roman" pitchFamily="18" charset="0"/>
              </a:rPr>
              <a:t>propensione marginale al 				consumo (pendenza retta)</a:t>
            </a:r>
          </a:p>
        </p:txBody>
      </p:sp>
    </p:spTree>
    <p:extLst>
      <p:ext uri="{BB962C8B-B14F-4D97-AF65-F5344CB8AC3E}">
        <p14:creationId xmlns:p14="http://schemas.microsoft.com/office/powerpoint/2010/main" val="239726889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egnaposto numero diapositiva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878DA753-540B-499D-A915-839D12D7C095}" type="slidenum">
              <a:rPr lang="it-IT" altLang="it-IT" sz="1400" smtClean="0">
                <a:solidFill>
                  <a:prstClr val="black"/>
                </a:solidFill>
              </a:rPr>
              <a:pPr eaLnBrk="1" hangingPunct="1">
                <a:spcBef>
                  <a:spcPct val="0"/>
                </a:spcBef>
                <a:buFontTx/>
                <a:buNone/>
              </a:pPr>
              <a:t>11</a:t>
            </a:fld>
            <a:endParaRPr lang="it-IT" altLang="it-IT" sz="1400">
              <a:solidFill>
                <a:prstClr val="black"/>
              </a:solidFill>
            </a:endParaRPr>
          </a:p>
        </p:txBody>
      </p:sp>
      <p:sp>
        <p:nvSpPr>
          <p:cNvPr id="4099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it-IT" altLang="it-IT"/>
              <a:t>Propensioni al consumo</a:t>
            </a:r>
          </a:p>
        </p:txBody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2590800"/>
            <a:ext cx="7772400" cy="2895600"/>
          </a:xfrm>
        </p:spPr>
        <p:txBody>
          <a:bodyPr/>
          <a:lstStyle/>
          <a:p>
            <a:pPr eaLnBrk="1" hangingPunct="1"/>
            <a:r>
              <a:rPr lang="it-IT" altLang="it-IT"/>
              <a:t>Propensione marginale al consumo: quanto la collettività consuma di un incremento unitario del reddito</a:t>
            </a:r>
          </a:p>
          <a:p>
            <a:pPr eaLnBrk="1" hangingPunct="1"/>
            <a:r>
              <a:rPr lang="it-IT" altLang="it-IT">
                <a:cs typeface="Times New Roman" pitchFamily="18" charset="0"/>
              </a:rPr>
              <a:t>(0&lt;</a:t>
            </a:r>
            <a:r>
              <a:rPr lang="it-IT" altLang="it-IT" b="1" i="1">
                <a:cs typeface="Times New Roman" pitchFamily="18" charset="0"/>
              </a:rPr>
              <a:t>c</a:t>
            </a:r>
            <a:r>
              <a:rPr lang="it-IT" altLang="it-IT">
                <a:cs typeface="Times New Roman" pitchFamily="18" charset="0"/>
              </a:rPr>
              <a:t>&lt;1). </a:t>
            </a:r>
          </a:p>
          <a:p>
            <a:pPr eaLnBrk="1" hangingPunct="1"/>
            <a:r>
              <a:rPr lang="it-IT" altLang="it-IT">
                <a:cs typeface="Times New Roman" pitchFamily="18" charset="0"/>
              </a:rPr>
              <a:t>Propensione media = C/Y</a:t>
            </a:r>
          </a:p>
        </p:txBody>
      </p:sp>
      <p:sp>
        <p:nvSpPr>
          <p:cNvPr id="4101" name="Rectangle 5"/>
          <p:cNvSpPr>
            <a:spLocks noChangeArrowheads="1"/>
          </p:cNvSpPr>
          <p:nvPr/>
        </p:nvSpPr>
        <p:spPr bwMode="auto">
          <a:xfrm>
            <a:off x="4433888" y="3233738"/>
            <a:ext cx="91440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defTabSz="457200" eaLnBrk="1" hangingPunct="1">
              <a:spcBef>
                <a:spcPct val="0"/>
              </a:spcBef>
              <a:buFontTx/>
              <a:buNone/>
            </a:pPr>
            <a:endParaRPr lang="it-IT" altLang="it-IT" sz="2400">
              <a:solidFill>
                <a:prstClr val="black"/>
              </a:solidFill>
            </a:endParaRPr>
          </a:p>
        </p:txBody>
      </p:sp>
      <p:graphicFrame>
        <p:nvGraphicFramePr>
          <p:cNvPr id="4102" name="Object 1024"/>
          <p:cNvGraphicFramePr>
            <a:graphicFrameLocks noChangeAspect="1"/>
          </p:cNvGraphicFramePr>
          <p:nvPr/>
        </p:nvGraphicFramePr>
        <p:xfrm>
          <a:off x="1131888" y="1600200"/>
          <a:ext cx="1104900" cy="881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2" name="Equation" r:id="rId3" imgW="495085" imgH="393529" progId="Equation.3">
                  <p:embed/>
                </p:oleObj>
              </mc:Choice>
              <mc:Fallback>
                <p:oleObj name="Equation" r:id="rId3" imgW="495085" imgH="393529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31888" y="1600200"/>
                        <a:ext cx="1104900" cy="8810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03" name="Rectangle 7"/>
          <p:cNvSpPr>
            <a:spLocks noChangeArrowheads="1"/>
          </p:cNvSpPr>
          <p:nvPr/>
        </p:nvSpPr>
        <p:spPr bwMode="auto">
          <a:xfrm>
            <a:off x="4005263" y="3233738"/>
            <a:ext cx="91440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defTabSz="457200" eaLnBrk="1" hangingPunct="1">
              <a:spcBef>
                <a:spcPct val="0"/>
              </a:spcBef>
              <a:buFontTx/>
              <a:buNone/>
            </a:pPr>
            <a:endParaRPr lang="it-IT" altLang="it-IT" sz="2400">
              <a:solidFill>
                <a:prstClr val="black"/>
              </a:solidFill>
            </a:endParaRPr>
          </a:p>
        </p:txBody>
      </p:sp>
      <p:graphicFrame>
        <p:nvGraphicFramePr>
          <p:cNvPr id="4104" name="Object 102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06938894"/>
              </p:ext>
            </p:extLst>
          </p:nvPr>
        </p:nvGraphicFramePr>
        <p:xfrm>
          <a:off x="1427163" y="5437188"/>
          <a:ext cx="3060700" cy="8112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3" name="Equazione" r:id="rId5" imgW="1333440" imgH="368280" progId="Equation.3">
                  <p:embed/>
                </p:oleObj>
              </mc:Choice>
              <mc:Fallback>
                <p:oleObj name="Equazione" r:id="rId5" imgW="1333440" imgH="3682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27163" y="5437188"/>
                        <a:ext cx="3060700" cy="8112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13647434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egnaposto numero diapositiva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BA065A8E-C684-4B0D-9A35-C423297D8FD6}" type="slidenum">
              <a:rPr lang="it-IT" altLang="it-IT" sz="1400" smtClean="0">
                <a:solidFill>
                  <a:prstClr val="black"/>
                </a:solidFill>
              </a:rPr>
              <a:pPr eaLnBrk="1" hangingPunct="1">
                <a:spcBef>
                  <a:spcPct val="0"/>
                </a:spcBef>
                <a:buFontTx/>
                <a:buNone/>
              </a:pPr>
              <a:t>12</a:t>
            </a:fld>
            <a:endParaRPr lang="it-IT" altLang="it-IT" sz="1400">
              <a:solidFill>
                <a:prstClr val="black"/>
              </a:solidFill>
            </a:endParaRPr>
          </a:p>
        </p:txBody>
      </p:sp>
      <p:sp>
        <p:nvSpPr>
          <p:cNvPr id="6147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it-IT" altLang="it-IT"/>
              <a:t>Il risparmio</a:t>
            </a:r>
          </a:p>
        </p:txBody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it-IT" altLang="it-IT" dirty="0"/>
              <a:t>Reddito-consumi = risparmio</a:t>
            </a:r>
          </a:p>
          <a:p>
            <a:pPr algn="just" eaLnBrk="1" hangingPunct="1"/>
            <a:r>
              <a:rPr lang="it-IT" altLang="it-IT" b="1" i="1" dirty="0">
                <a:solidFill>
                  <a:srgbClr val="0B033B"/>
                </a:solidFill>
                <a:cs typeface="Times New Roman" pitchFamily="18" charset="0"/>
              </a:rPr>
              <a:t>S=Y-C</a:t>
            </a:r>
          </a:p>
          <a:p>
            <a:pPr lvl="1" algn="just" eaLnBrk="1" hangingPunct="1"/>
            <a:r>
              <a:rPr lang="it-IT" altLang="it-IT" b="1" i="1" dirty="0">
                <a:solidFill>
                  <a:srgbClr val="0B033B"/>
                </a:solidFill>
                <a:cs typeface="Times New Roman" pitchFamily="18" charset="0"/>
              </a:rPr>
              <a:t>S=Y-</a:t>
            </a:r>
            <a:r>
              <a:rPr lang="it-IT" altLang="it-IT" b="1" dirty="0">
                <a:solidFill>
                  <a:srgbClr val="0B033B"/>
                </a:solidFill>
                <a:cs typeface="Times New Roman" pitchFamily="18" charset="0"/>
              </a:rPr>
              <a:t>(</a:t>
            </a:r>
            <a:r>
              <a:rPr lang="it-IT" altLang="it-IT" b="1" i="1" dirty="0" err="1">
                <a:solidFill>
                  <a:srgbClr val="0B033B"/>
                </a:solidFill>
                <a:cs typeface="Times New Roman" pitchFamily="18" charset="0"/>
              </a:rPr>
              <a:t>C</a:t>
            </a:r>
            <a:r>
              <a:rPr lang="it-IT" altLang="it-IT" b="1" i="1" baseline="-25000" dirty="0" err="1">
                <a:solidFill>
                  <a:srgbClr val="0B033B"/>
                </a:solidFill>
                <a:cs typeface="Times New Roman" pitchFamily="18" charset="0"/>
              </a:rPr>
              <a:t>a</a:t>
            </a:r>
            <a:r>
              <a:rPr lang="it-IT" altLang="it-IT" b="1" i="1" dirty="0" err="1">
                <a:solidFill>
                  <a:srgbClr val="0B033B"/>
                </a:solidFill>
                <a:cs typeface="Times New Roman" pitchFamily="18" charset="0"/>
              </a:rPr>
              <a:t>+cY</a:t>
            </a:r>
            <a:r>
              <a:rPr lang="it-IT" altLang="it-IT" b="1" dirty="0">
                <a:solidFill>
                  <a:srgbClr val="0B033B"/>
                </a:solidFill>
                <a:cs typeface="Times New Roman" pitchFamily="18" charset="0"/>
              </a:rPr>
              <a:t>)=</a:t>
            </a:r>
            <a:r>
              <a:rPr lang="it-IT" altLang="it-IT" b="1" i="1" dirty="0">
                <a:solidFill>
                  <a:srgbClr val="0B033B"/>
                </a:solidFill>
                <a:cs typeface="Times New Roman" pitchFamily="18" charset="0"/>
              </a:rPr>
              <a:t>-C</a:t>
            </a:r>
            <a:r>
              <a:rPr lang="it-IT" altLang="it-IT" b="1" i="1" baseline="-25000" dirty="0">
                <a:solidFill>
                  <a:srgbClr val="0B033B"/>
                </a:solidFill>
                <a:cs typeface="Times New Roman" pitchFamily="18" charset="0"/>
              </a:rPr>
              <a:t>a</a:t>
            </a:r>
            <a:r>
              <a:rPr lang="it-IT" altLang="it-IT" b="1" i="1" dirty="0">
                <a:solidFill>
                  <a:srgbClr val="0B033B"/>
                </a:solidFill>
                <a:cs typeface="Times New Roman" pitchFamily="18" charset="0"/>
              </a:rPr>
              <a:t>+</a:t>
            </a:r>
            <a:r>
              <a:rPr lang="it-IT" altLang="it-IT" b="1" dirty="0">
                <a:solidFill>
                  <a:srgbClr val="0B033B"/>
                </a:solidFill>
                <a:cs typeface="Times New Roman" pitchFamily="18" charset="0"/>
              </a:rPr>
              <a:t>(1-</a:t>
            </a:r>
            <a:r>
              <a:rPr lang="it-IT" altLang="it-IT" b="1" i="1" dirty="0">
                <a:solidFill>
                  <a:srgbClr val="0B033B"/>
                </a:solidFill>
                <a:cs typeface="Times New Roman" pitchFamily="18" charset="0"/>
              </a:rPr>
              <a:t>c</a:t>
            </a:r>
            <a:r>
              <a:rPr lang="it-IT" altLang="it-IT" b="1" dirty="0">
                <a:solidFill>
                  <a:srgbClr val="0B033B"/>
                </a:solidFill>
                <a:cs typeface="Times New Roman" pitchFamily="18" charset="0"/>
              </a:rPr>
              <a:t>)</a:t>
            </a:r>
            <a:r>
              <a:rPr lang="it-IT" altLang="it-IT" b="1" i="1" dirty="0">
                <a:solidFill>
                  <a:srgbClr val="0B033B"/>
                </a:solidFill>
                <a:cs typeface="Times New Roman" pitchFamily="18" charset="0"/>
              </a:rPr>
              <a:t>Y</a:t>
            </a:r>
            <a:endParaRPr lang="it-IT" altLang="it-IT" dirty="0">
              <a:solidFill>
                <a:srgbClr val="0B033B"/>
              </a:solidFill>
              <a:cs typeface="Times New Roman" pitchFamily="18" charset="0"/>
            </a:endParaRPr>
          </a:p>
          <a:p>
            <a:pPr eaLnBrk="1" hangingPunct="1"/>
            <a:r>
              <a:rPr lang="it-IT" altLang="it-IT" b="1" i="1" dirty="0">
                <a:cs typeface="Times New Roman" pitchFamily="18" charset="0"/>
              </a:rPr>
              <a:t>S= -</a:t>
            </a:r>
            <a:r>
              <a:rPr lang="it-IT" altLang="it-IT" b="1" i="1" dirty="0" err="1">
                <a:cs typeface="Times New Roman" pitchFamily="18" charset="0"/>
              </a:rPr>
              <a:t>C</a:t>
            </a:r>
            <a:r>
              <a:rPr lang="it-IT" altLang="it-IT" b="1" i="1" baseline="-25000" dirty="0" err="1">
                <a:cs typeface="Times New Roman" pitchFamily="18" charset="0"/>
              </a:rPr>
              <a:t>a</a:t>
            </a:r>
            <a:r>
              <a:rPr lang="it-IT" altLang="it-IT" b="1" i="1" dirty="0" err="1">
                <a:cs typeface="Times New Roman" pitchFamily="18" charset="0"/>
              </a:rPr>
              <a:t>+sY</a:t>
            </a:r>
            <a:r>
              <a:rPr lang="it-IT" altLang="it-IT" dirty="0"/>
              <a:t> </a:t>
            </a:r>
          </a:p>
          <a:p>
            <a:pPr eaLnBrk="1" hangingPunct="1"/>
            <a:r>
              <a:rPr lang="it-IT" altLang="it-IT" b="1" i="1" dirty="0">
                <a:cs typeface="Times New Roman" pitchFamily="18" charset="0"/>
              </a:rPr>
              <a:t>-C</a:t>
            </a:r>
            <a:r>
              <a:rPr lang="it-IT" altLang="it-IT" b="1" i="1" baseline="-25000" dirty="0">
                <a:cs typeface="Times New Roman" pitchFamily="18" charset="0"/>
              </a:rPr>
              <a:t>a</a:t>
            </a:r>
            <a:r>
              <a:rPr lang="it-IT" altLang="it-IT" b="1" i="1" dirty="0">
                <a:cs typeface="Times New Roman" pitchFamily="18" charset="0"/>
              </a:rPr>
              <a:t>	</a:t>
            </a:r>
            <a:r>
              <a:rPr lang="it-IT" altLang="it-IT" dirty="0">
                <a:cs typeface="Times New Roman" pitchFamily="18" charset="0"/>
              </a:rPr>
              <a:t>risparmio negativo quando</a:t>
            </a:r>
            <a:r>
              <a:rPr lang="it-IT" altLang="it-IT" b="1" i="1" dirty="0">
                <a:cs typeface="Times New Roman" pitchFamily="18" charset="0"/>
              </a:rPr>
              <a:t> Y</a:t>
            </a:r>
            <a:r>
              <a:rPr lang="it-IT" altLang="it-IT" b="1" dirty="0">
                <a:cs typeface="Times New Roman" pitchFamily="18" charset="0"/>
              </a:rPr>
              <a:t>=0</a:t>
            </a:r>
          </a:p>
          <a:p>
            <a:pPr eaLnBrk="1" hangingPunct="1"/>
            <a:r>
              <a:rPr lang="it-IT" altLang="it-IT" b="1" i="1" dirty="0">
                <a:cs typeface="Times New Roman" pitchFamily="18" charset="0"/>
              </a:rPr>
              <a:t>s = </a:t>
            </a:r>
            <a:r>
              <a:rPr lang="it-IT" altLang="it-IT" dirty="0">
                <a:cs typeface="Times New Roman" pitchFamily="18" charset="0"/>
              </a:rPr>
              <a:t>propensione marginale al risparmio</a:t>
            </a:r>
            <a:r>
              <a:rPr lang="it-IT" altLang="it-IT" b="1" i="1" dirty="0">
                <a:cs typeface="Times New Roman" pitchFamily="18" charset="0"/>
              </a:rPr>
              <a:t> </a:t>
            </a:r>
          </a:p>
          <a:p>
            <a:pPr eaLnBrk="1" hangingPunct="1"/>
            <a:r>
              <a:rPr lang="it-IT" altLang="it-IT" b="1" i="1" dirty="0">
                <a:cs typeface="Times New Roman" pitchFamily="18" charset="0"/>
              </a:rPr>
              <a:t>s=</a:t>
            </a:r>
            <a:r>
              <a:rPr lang="it-IT" altLang="it-IT" b="1" dirty="0">
                <a:cs typeface="Times New Roman" pitchFamily="18" charset="0"/>
              </a:rPr>
              <a:t>1-</a:t>
            </a:r>
            <a:r>
              <a:rPr lang="it-IT" altLang="it-IT" b="1" i="1" dirty="0">
                <a:cs typeface="Times New Roman" pitchFamily="18" charset="0"/>
              </a:rPr>
              <a:t>c</a:t>
            </a:r>
            <a:endParaRPr lang="it-IT" altLang="it-IT" b="1" dirty="0"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9856290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egnaposto numero diapositiva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58D24777-20C9-40DA-A5D1-730039EB6685}" type="slidenum">
              <a:rPr lang="it-IT" altLang="it-IT" sz="1400" smtClean="0">
                <a:solidFill>
                  <a:prstClr val="black"/>
                </a:solidFill>
              </a:rPr>
              <a:pPr eaLnBrk="1" hangingPunct="1">
                <a:spcBef>
                  <a:spcPct val="0"/>
                </a:spcBef>
                <a:buFontTx/>
                <a:buNone/>
              </a:pPr>
              <a:t>13</a:t>
            </a:fld>
            <a:endParaRPr lang="it-IT" altLang="it-IT" sz="1400">
              <a:solidFill>
                <a:prstClr val="black"/>
              </a:solidFill>
            </a:endParaRPr>
          </a:p>
        </p:txBody>
      </p:sp>
      <p:sp>
        <p:nvSpPr>
          <p:cNvPr id="8195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eaLnBrk="1" hangingPunct="1"/>
            <a:r>
              <a:rPr lang="it-IT" altLang="it-IT" sz="3200" dirty="0"/>
              <a:t>Equilibrio: Reddito= Domanda Aggregata</a:t>
            </a:r>
          </a:p>
        </p:txBody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7772400" cy="1219200"/>
          </a:xfrm>
        </p:spPr>
        <p:txBody>
          <a:bodyPr/>
          <a:lstStyle/>
          <a:p>
            <a:pPr eaLnBrk="1" hangingPunct="1"/>
            <a:r>
              <a:rPr lang="it-IT" altLang="it-IT" b="1" i="1" dirty="0">
                <a:cs typeface="Times New Roman" pitchFamily="18" charset="0"/>
              </a:rPr>
              <a:t>Y=</a:t>
            </a:r>
            <a:r>
              <a:rPr lang="it-IT" altLang="it-IT" b="1" i="1" dirty="0" err="1">
                <a:cs typeface="Times New Roman" pitchFamily="18" charset="0"/>
              </a:rPr>
              <a:t>C</a:t>
            </a:r>
            <a:r>
              <a:rPr lang="it-IT" altLang="it-IT" b="1" i="1" baseline="-25000" dirty="0" err="1">
                <a:cs typeface="Times New Roman" pitchFamily="18" charset="0"/>
              </a:rPr>
              <a:t>a</a:t>
            </a:r>
            <a:r>
              <a:rPr lang="it-IT" altLang="it-IT" b="1" i="1" dirty="0" err="1">
                <a:cs typeface="Times New Roman" pitchFamily="18" charset="0"/>
              </a:rPr>
              <a:t>+cY+I</a:t>
            </a:r>
            <a:r>
              <a:rPr lang="it-IT" altLang="it-IT" dirty="0"/>
              <a:t> </a:t>
            </a:r>
          </a:p>
          <a:p>
            <a:pPr lvl="1" eaLnBrk="1" hangingPunct="1"/>
            <a:r>
              <a:rPr lang="it-IT" altLang="it-IT" b="1" i="1" dirty="0">
                <a:cs typeface="Times New Roman" pitchFamily="18" charset="0"/>
              </a:rPr>
              <a:t>Y-</a:t>
            </a:r>
            <a:r>
              <a:rPr lang="it-IT" altLang="it-IT" b="1" i="1" dirty="0" err="1">
                <a:cs typeface="Times New Roman" pitchFamily="18" charset="0"/>
              </a:rPr>
              <a:t>cY</a:t>
            </a:r>
            <a:r>
              <a:rPr lang="it-IT" altLang="it-IT" b="1" i="1" dirty="0">
                <a:cs typeface="Times New Roman" pitchFamily="18" charset="0"/>
              </a:rPr>
              <a:t>=</a:t>
            </a:r>
            <a:r>
              <a:rPr lang="it-IT" altLang="it-IT" b="1" i="1" dirty="0" err="1">
                <a:cs typeface="Times New Roman" pitchFamily="18" charset="0"/>
              </a:rPr>
              <a:t>C</a:t>
            </a:r>
            <a:r>
              <a:rPr lang="it-IT" altLang="it-IT" b="1" i="1" baseline="-25000" dirty="0" err="1">
                <a:cs typeface="Times New Roman" pitchFamily="18" charset="0"/>
              </a:rPr>
              <a:t>a</a:t>
            </a:r>
            <a:r>
              <a:rPr lang="it-IT" altLang="it-IT" b="1" i="1" dirty="0" err="1">
                <a:cs typeface="Times New Roman" pitchFamily="18" charset="0"/>
              </a:rPr>
              <a:t>+I</a:t>
            </a:r>
            <a:r>
              <a:rPr lang="it-IT" altLang="it-IT" dirty="0"/>
              <a:t> </a:t>
            </a:r>
          </a:p>
          <a:p>
            <a:pPr eaLnBrk="1" hangingPunct="1"/>
            <a:endParaRPr lang="it-IT" altLang="it-IT" dirty="0"/>
          </a:p>
        </p:txBody>
      </p:sp>
      <p:sp>
        <p:nvSpPr>
          <p:cNvPr id="8197" name="Rectangle 5"/>
          <p:cNvSpPr>
            <a:spLocks noChangeArrowheads="1"/>
          </p:cNvSpPr>
          <p:nvPr/>
        </p:nvSpPr>
        <p:spPr bwMode="auto">
          <a:xfrm>
            <a:off x="4148138" y="3233738"/>
            <a:ext cx="91440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defTabSz="457200" eaLnBrk="1" hangingPunct="1">
              <a:spcBef>
                <a:spcPct val="0"/>
              </a:spcBef>
              <a:buFontTx/>
              <a:buNone/>
            </a:pPr>
            <a:endParaRPr lang="it-IT" altLang="it-IT" sz="2400">
              <a:solidFill>
                <a:prstClr val="black"/>
              </a:solidFill>
            </a:endParaRPr>
          </a:p>
        </p:txBody>
      </p:sp>
      <p:graphicFrame>
        <p:nvGraphicFramePr>
          <p:cNvPr id="8198" name="Object 102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5266715"/>
              </p:ext>
            </p:extLst>
          </p:nvPr>
        </p:nvGraphicFramePr>
        <p:xfrm>
          <a:off x="1104900" y="3155950"/>
          <a:ext cx="2532063" cy="938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6" name="Equazione" r:id="rId3" imgW="990360" imgH="368280" progId="Equation.3">
                  <p:embed/>
                </p:oleObj>
              </mc:Choice>
              <mc:Fallback>
                <p:oleObj name="Equazione" r:id="rId3" imgW="990360" imgH="3682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04900" y="3155950"/>
                        <a:ext cx="2532063" cy="9382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199" name="Rectangle 7"/>
          <p:cNvSpPr>
            <a:spLocks noChangeArrowheads="1"/>
          </p:cNvSpPr>
          <p:nvPr/>
        </p:nvSpPr>
        <p:spPr bwMode="auto">
          <a:xfrm>
            <a:off x="4405313" y="3233738"/>
            <a:ext cx="91440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defTabSz="457200" eaLnBrk="1" hangingPunct="1">
              <a:spcBef>
                <a:spcPct val="0"/>
              </a:spcBef>
              <a:buFontTx/>
              <a:buNone/>
            </a:pPr>
            <a:endParaRPr lang="it-IT" altLang="it-IT" sz="2400">
              <a:solidFill>
                <a:prstClr val="black"/>
              </a:solidFill>
            </a:endParaRPr>
          </a:p>
        </p:txBody>
      </p:sp>
      <p:graphicFrame>
        <p:nvGraphicFramePr>
          <p:cNvPr id="8200" name="Object 1025"/>
          <p:cNvGraphicFramePr>
            <a:graphicFrameLocks noChangeAspect="1"/>
          </p:cNvGraphicFramePr>
          <p:nvPr/>
        </p:nvGraphicFramePr>
        <p:xfrm>
          <a:off x="1371600" y="4343400"/>
          <a:ext cx="1665288" cy="1127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7" name="Equation" r:id="rId5" imgW="571252" imgH="393529" progId="Equation.3">
                  <p:embed/>
                </p:oleObj>
              </mc:Choice>
              <mc:Fallback>
                <p:oleObj name="Equation" r:id="rId5" imgW="571252" imgH="393529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1600" y="4343400"/>
                        <a:ext cx="1665288" cy="1127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55200164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egnaposto numero diapositiva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77565110-1325-4080-960B-9140EC64F2E4}" type="slidenum">
              <a:rPr lang="it-IT" altLang="it-IT" sz="1400" smtClean="0">
                <a:solidFill>
                  <a:prstClr val="black"/>
                </a:solidFill>
              </a:rPr>
              <a:pPr eaLnBrk="1" hangingPunct="1">
                <a:spcBef>
                  <a:spcPct val="0"/>
                </a:spcBef>
                <a:buFontTx/>
                <a:buNone/>
              </a:pPr>
              <a:t>14</a:t>
            </a:fld>
            <a:endParaRPr lang="it-IT" altLang="it-IT" sz="1400">
              <a:solidFill>
                <a:prstClr val="black"/>
              </a:solidFill>
            </a:endParaRPr>
          </a:p>
        </p:txBody>
      </p:sp>
      <p:sp>
        <p:nvSpPr>
          <p:cNvPr id="9219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it-IT" altLang="it-IT"/>
              <a:t>Rappresentazione grafica</a:t>
            </a:r>
          </a:p>
        </p:txBody>
      </p:sp>
      <p:sp>
        <p:nvSpPr>
          <p:cNvPr id="9220" name="Rectangle 4"/>
          <p:cNvSpPr>
            <a:spLocks noChangeArrowheads="1"/>
          </p:cNvSpPr>
          <p:nvPr/>
        </p:nvSpPr>
        <p:spPr bwMode="auto">
          <a:xfrm>
            <a:off x="2947988" y="2205038"/>
            <a:ext cx="91440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defTabSz="457200" eaLnBrk="1" hangingPunct="1">
              <a:spcBef>
                <a:spcPct val="0"/>
              </a:spcBef>
              <a:buFontTx/>
              <a:buNone/>
            </a:pPr>
            <a:endParaRPr lang="it-IT" altLang="it-IT" sz="2400">
              <a:solidFill>
                <a:prstClr val="black"/>
              </a:solidFill>
            </a:endParaRPr>
          </a:p>
        </p:txBody>
      </p:sp>
      <p:graphicFrame>
        <p:nvGraphicFramePr>
          <p:cNvPr id="9221" name="Object 3"/>
          <p:cNvGraphicFramePr>
            <a:graphicFrameLocks noChangeAspect="1"/>
          </p:cNvGraphicFramePr>
          <p:nvPr/>
        </p:nvGraphicFramePr>
        <p:xfrm>
          <a:off x="1371600" y="1905000"/>
          <a:ext cx="5205413" cy="3924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2" name="Picture" r:id="rId3" imgW="3857760" imgH="2905200" progId="Word.Picture.8">
                  <p:embed/>
                </p:oleObj>
              </mc:Choice>
              <mc:Fallback>
                <p:oleObj name="Picture" r:id="rId3" imgW="3857760" imgH="2905200" progId="Word.Picture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1600" y="1905000"/>
                        <a:ext cx="5205413" cy="3924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89828185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err="1"/>
              <a:t>Rapprsentazione</a:t>
            </a:r>
            <a:r>
              <a:rPr lang="it-IT" dirty="0"/>
              <a:t> alternativa</a:t>
            </a:r>
          </a:p>
        </p:txBody>
      </p:sp>
      <p:sp>
        <p:nvSpPr>
          <p:cNvPr id="5" name="Segnaposto contenuto 4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892696"/>
          </a:xfrm>
        </p:spPr>
        <p:txBody>
          <a:bodyPr>
            <a:normAutofit fontScale="85000" lnSpcReduction="20000"/>
          </a:bodyPr>
          <a:lstStyle/>
          <a:p>
            <a:r>
              <a:rPr lang="it-IT" i="1" dirty="0"/>
              <a:t>I=S</a:t>
            </a:r>
          </a:p>
          <a:p>
            <a:r>
              <a:rPr lang="it-IT" i="1" dirty="0"/>
              <a:t>I=-</a:t>
            </a:r>
            <a:r>
              <a:rPr lang="it-IT" i="1" dirty="0" err="1"/>
              <a:t>C</a:t>
            </a:r>
            <a:r>
              <a:rPr lang="it-IT" i="1" baseline="-25000" dirty="0" err="1"/>
              <a:t>a</a:t>
            </a:r>
            <a:r>
              <a:rPr lang="it-IT" i="1" dirty="0" err="1"/>
              <a:t>+sY</a:t>
            </a:r>
            <a:r>
              <a:rPr lang="it-IT" i="1" dirty="0"/>
              <a:t>		Y</a:t>
            </a:r>
            <a:r>
              <a:rPr lang="it-IT" dirty="0"/>
              <a:t> = </a:t>
            </a:r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Storia delle teorie dello sviluppo</a:t>
            </a:r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5D2F2-A109-7144-80E6-3AAACABD5BA2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15</a:t>
            </a:fld>
            <a:endParaRPr lang="it-IT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t-IT"/>
          </a:p>
        </p:txBody>
      </p:sp>
      <p:graphicFrame>
        <p:nvGraphicFramePr>
          <p:cNvPr id="7" name="Oggetto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21630550"/>
              </p:ext>
            </p:extLst>
          </p:nvPr>
        </p:nvGraphicFramePr>
        <p:xfrm>
          <a:off x="3491880" y="1844824"/>
          <a:ext cx="1008112" cy="64453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9" name="Equazione" r:id="rId3" imgW="583947" imgH="368140" progId="Equation.3">
                  <p:embed/>
                </p:oleObj>
              </mc:Choice>
              <mc:Fallback>
                <p:oleObj name="Equazione" r:id="rId3" imgW="583947" imgH="368140" progId="Equation.3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91880" y="1844824"/>
                        <a:ext cx="1008112" cy="644531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t-IT"/>
          </a:p>
        </p:txBody>
      </p:sp>
      <p:graphicFrame>
        <p:nvGraphicFramePr>
          <p:cNvPr id="9" name="Oggetto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05990234"/>
              </p:ext>
            </p:extLst>
          </p:nvPr>
        </p:nvGraphicFramePr>
        <p:xfrm>
          <a:off x="899592" y="2636912"/>
          <a:ext cx="5184576" cy="285709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0" name="Picture" r:id="rId5" imgW="4105656" imgH="2229612" progId="Word.Picture.8">
                  <p:embed/>
                </p:oleObj>
              </mc:Choice>
              <mc:Fallback>
                <p:oleObj name="Picture" r:id="rId5" imgW="4105656" imgH="2229612" progId="Word.Picture.8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99592" y="2636912"/>
                        <a:ext cx="5184576" cy="285709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38929985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egnaposto numero diapositiva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85A9C5B5-C341-4357-8AAA-84D2695620F8}" type="slidenum">
              <a:rPr lang="it-IT" altLang="it-IT" sz="1400" smtClean="0">
                <a:solidFill>
                  <a:prstClr val="black"/>
                </a:solidFill>
              </a:rPr>
              <a:pPr eaLnBrk="1" hangingPunct="1">
                <a:spcBef>
                  <a:spcPct val="0"/>
                </a:spcBef>
                <a:buFontTx/>
                <a:buNone/>
              </a:pPr>
              <a:t>16</a:t>
            </a:fld>
            <a:endParaRPr lang="it-IT" altLang="it-IT" sz="1400">
              <a:solidFill>
                <a:prstClr val="black"/>
              </a:solidFill>
            </a:endParaRPr>
          </a:p>
        </p:txBody>
      </p:sp>
      <p:sp>
        <p:nvSpPr>
          <p:cNvPr id="10243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it-IT" altLang="it-IT" dirty="0"/>
              <a:t>Il moltiplicatore</a:t>
            </a:r>
          </a:p>
        </p:txBody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7772400" cy="1295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it-IT" altLang="it-IT" b="1" dirty="0">
                <a:latin typeface="Symbol" pitchFamily="18" charset="2"/>
                <a:cs typeface="Times New Roman" pitchFamily="18" charset="0"/>
              </a:rPr>
              <a:t>D</a:t>
            </a:r>
            <a:r>
              <a:rPr lang="it-IT" altLang="it-IT" b="1" i="1" dirty="0">
                <a:cs typeface="Times New Roman" pitchFamily="18" charset="0"/>
              </a:rPr>
              <a:t>I=</a:t>
            </a:r>
            <a:r>
              <a:rPr lang="it-IT" altLang="it-IT" dirty="0">
                <a:latin typeface="Symbol" pitchFamily="18" charset="2"/>
                <a:cs typeface="Times New Roman" pitchFamily="18" charset="0"/>
              </a:rPr>
              <a:t> </a:t>
            </a:r>
            <a:r>
              <a:rPr lang="it-IT" altLang="it-IT" b="1" dirty="0">
                <a:latin typeface="Symbol" pitchFamily="18" charset="2"/>
                <a:cs typeface="Times New Roman" pitchFamily="18" charset="0"/>
              </a:rPr>
              <a:t>D</a:t>
            </a:r>
            <a:r>
              <a:rPr lang="it-IT" altLang="it-IT" b="1" dirty="0">
                <a:cs typeface="Times New Roman" pitchFamily="18" charset="0"/>
              </a:rPr>
              <a:t>(-</a:t>
            </a:r>
            <a:r>
              <a:rPr lang="it-IT" altLang="it-IT" b="1" i="1" dirty="0" err="1">
                <a:cs typeface="Times New Roman" pitchFamily="18" charset="0"/>
              </a:rPr>
              <a:t>C</a:t>
            </a:r>
            <a:r>
              <a:rPr lang="it-IT" altLang="it-IT" b="1" i="1" baseline="-25000" dirty="0" err="1">
                <a:cs typeface="Times New Roman" pitchFamily="18" charset="0"/>
              </a:rPr>
              <a:t>a</a:t>
            </a:r>
            <a:r>
              <a:rPr lang="it-IT" altLang="it-IT" b="1" i="1" dirty="0" err="1">
                <a:cs typeface="Times New Roman" pitchFamily="18" charset="0"/>
              </a:rPr>
              <a:t>+sY</a:t>
            </a:r>
            <a:r>
              <a:rPr lang="it-IT" altLang="it-IT" b="1" dirty="0">
                <a:cs typeface="Times New Roman" pitchFamily="18" charset="0"/>
              </a:rPr>
              <a:t>)</a:t>
            </a:r>
            <a:r>
              <a:rPr lang="it-IT" altLang="it-IT" dirty="0"/>
              <a:t> </a:t>
            </a:r>
          </a:p>
          <a:p>
            <a:pPr eaLnBrk="1" hangingPunct="1">
              <a:buFontTx/>
              <a:buNone/>
            </a:pPr>
            <a:r>
              <a:rPr lang="it-IT" altLang="it-IT" b="1" dirty="0">
                <a:latin typeface="Symbol" pitchFamily="18" charset="2"/>
                <a:cs typeface="Times New Roman" pitchFamily="18" charset="0"/>
              </a:rPr>
              <a:t>D</a:t>
            </a:r>
            <a:r>
              <a:rPr lang="it-IT" altLang="it-IT" b="1" i="1" dirty="0">
                <a:cs typeface="Times New Roman" pitchFamily="18" charset="0"/>
              </a:rPr>
              <a:t>I=</a:t>
            </a:r>
            <a:r>
              <a:rPr lang="it-IT" altLang="it-IT" dirty="0">
                <a:latin typeface="Symbol" pitchFamily="18" charset="2"/>
                <a:cs typeface="Times New Roman" pitchFamily="18" charset="0"/>
              </a:rPr>
              <a:t> </a:t>
            </a:r>
            <a:r>
              <a:rPr lang="it-IT" altLang="it-IT" b="1" i="1" dirty="0" err="1">
                <a:cs typeface="Times New Roman" pitchFamily="18" charset="0"/>
              </a:rPr>
              <a:t>s</a:t>
            </a:r>
            <a:r>
              <a:rPr lang="it-IT" altLang="it-IT" b="1" dirty="0" err="1">
                <a:latin typeface="Symbol" pitchFamily="18" charset="2"/>
                <a:cs typeface="Times New Roman" pitchFamily="18" charset="0"/>
              </a:rPr>
              <a:t>D</a:t>
            </a:r>
            <a:r>
              <a:rPr lang="it-IT" altLang="it-IT" b="1" i="1" dirty="0" err="1">
                <a:cs typeface="Times New Roman" pitchFamily="18" charset="0"/>
              </a:rPr>
              <a:t>Y</a:t>
            </a:r>
            <a:r>
              <a:rPr lang="it-IT" altLang="it-IT" dirty="0"/>
              <a:t> </a:t>
            </a:r>
          </a:p>
          <a:p>
            <a:pPr eaLnBrk="1" hangingPunct="1">
              <a:buFontTx/>
              <a:buNone/>
            </a:pPr>
            <a:endParaRPr lang="it-IT" altLang="it-IT" dirty="0"/>
          </a:p>
        </p:txBody>
      </p:sp>
      <p:sp>
        <p:nvSpPr>
          <p:cNvPr id="10245" name="Rectangle 5"/>
          <p:cNvSpPr>
            <a:spLocks noChangeArrowheads="1"/>
          </p:cNvSpPr>
          <p:nvPr/>
        </p:nvSpPr>
        <p:spPr bwMode="auto">
          <a:xfrm>
            <a:off x="4500563" y="3233738"/>
            <a:ext cx="91440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defTabSz="457200" eaLnBrk="1" hangingPunct="1">
              <a:spcBef>
                <a:spcPct val="0"/>
              </a:spcBef>
              <a:buFontTx/>
              <a:buNone/>
            </a:pPr>
            <a:endParaRPr lang="it-IT" altLang="it-IT" sz="2400">
              <a:solidFill>
                <a:prstClr val="black"/>
              </a:solidFill>
            </a:endParaRPr>
          </a:p>
        </p:txBody>
      </p:sp>
      <p:graphicFrame>
        <p:nvGraphicFramePr>
          <p:cNvPr id="10246" name="Object 1024"/>
          <p:cNvGraphicFramePr>
            <a:graphicFrameLocks noChangeAspect="1"/>
          </p:cNvGraphicFramePr>
          <p:nvPr/>
        </p:nvGraphicFramePr>
        <p:xfrm>
          <a:off x="914400" y="3124200"/>
          <a:ext cx="3505200" cy="1042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6" name="Equation" r:id="rId3" imgW="1282700" imgH="393700" progId="Equation.3">
                  <p:embed/>
                </p:oleObj>
              </mc:Choice>
              <mc:Fallback>
                <p:oleObj name="Equation" r:id="rId3" imgW="1282700" imgH="3937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3124200"/>
                        <a:ext cx="3505200" cy="10429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47" name="Text Box 6"/>
          <p:cNvSpPr txBox="1">
            <a:spLocks noChangeArrowheads="1"/>
          </p:cNvSpPr>
          <p:nvPr/>
        </p:nvSpPr>
        <p:spPr bwMode="auto">
          <a:xfrm>
            <a:off x="609600" y="4343400"/>
            <a:ext cx="7772400" cy="1238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defTabSz="457200" eaLnBrk="1" hangingPunct="1">
              <a:lnSpc>
                <a:spcPct val="65000"/>
              </a:lnSpc>
              <a:spcBef>
                <a:spcPct val="50000"/>
              </a:spcBef>
              <a:buFontTx/>
              <a:buNone/>
            </a:pPr>
            <a:r>
              <a:rPr lang="it-IT" altLang="it-IT">
                <a:solidFill>
                  <a:prstClr val="black"/>
                </a:solidFill>
              </a:rPr>
              <a:t>Il moltiplicatore </a:t>
            </a:r>
            <a:r>
              <a:rPr lang="it-IT" altLang="it-IT" b="1">
                <a:solidFill>
                  <a:prstClr val="black"/>
                </a:solidFill>
              </a:rPr>
              <a:t>1/</a:t>
            </a:r>
            <a:r>
              <a:rPr lang="it-IT" altLang="it-IT" b="1" i="1">
                <a:solidFill>
                  <a:prstClr val="black"/>
                </a:solidFill>
              </a:rPr>
              <a:t>s</a:t>
            </a:r>
            <a:r>
              <a:rPr lang="it-IT" altLang="it-IT">
                <a:solidFill>
                  <a:prstClr val="black"/>
                </a:solidFill>
              </a:rPr>
              <a:t>&gt;1</a:t>
            </a:r>
          </a:p>
          <a:p>
            <a:pPr defTabSz="457200" eaLnBrk="1" hangingPunct="1">
              <a:lnSpc>
                <a:spcPct val="70000"/>
              </a:lnSpc>
              <a:spcBef>
                <a:spcPct val="30000"/>
              </a:spcBef>
              <a:buFontTx/>
              <a:buNone/>
            </a:pPr>
            <a:r>
              <a:rPr lang="it-IT" altLang="it-IT">
                <a:solidFill>
                  <a:prstClr val="black"/>
                </a:solidFill>
              </a:rPr>
              <a:t>Un dato aumento dell’investimento causa un aumento </a:t>
            </a:r>
            <a:r>
              <a:rPr lang="it-IT" altLang="it-IT" b="1">
                <a:solidFill>
                  <a:prstClr val="black"/>
                </a:solidFill>
              </a:rPr>
              <a:t>multiplo </a:t>
            </a:r>
            <a:r>
              <a:rPr lang="it-IT" altLang="it-IT">
                <a:solidFill>
                  <a:prstClr val="black"/>
                </a:solidFill>
              </a:rPr>
              <a:t>del reddito</a:t>
            </a:r>
          </a:p>
        </p:txBody>
      </p:sp>
      <p:sp>
        <p:nvSpPr>
          <p:cNvPr id="10248" name="Rectangle 8"/>
          <p:cNvSpPr>
            <a:spLocks noChangeArrowheads="1"/>
          </p:cNvSpPr>
          <p:nvPr/>
        </p:nvSpPr>
        <p:spPr bwMode="auto">
          <a:xfrm>
            <a:off x="2281238" y="2786063"/>
            <a:ext cx="91440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defTabSz="457200" eaLnBrk="1" hangingPunct="1">
              <a:spcBef>
                <a:spcPct val="0"/>
              </a:spcBef>
              <a:buFontTx/>
              <a:buNone/>
            </a:pPr>
            <a:endParaRPr lang="it-IT" altLang="it-IT" sz="24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596602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egnaposto numero diapositiva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39F0A27E-5D24-4F7C-92AB-7551BB901020}" type="slidenum">
              <a:rPr lang="it-IT" altLang="it-IT" sz="1400" smtClean="0">
                <a:solidFill>
                  <a:prstClr val="black"/>
                </a:solidFill>
              </a:rPr>
              <a:pPr eaLnBrk="1" hangingPunct="1">
                <a:spcBef>
                  <a:spcPct val="0"/>
                </a:spcBef>
                <a:buFontTx/>
                <a:buNone/>
              </a:pPr>
              <a:t>17</a:t>
            </a:fld>
            <a:endParaRPr lang="it-IT" altLang="it-IT" sz="1400">
              <a:solidFill>
                <a:prstClr val="black"/>
              </a:solidFill>
            </a:endParaRPr>
          </a:p>
        </p:txBody>
      </p:sp>
      <p:sp>
        <p:nvSpPr>
          <p:cNvPr id="11267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it-IT" altLang="it-IT"/>
              <a:t>Ancora il moltiplicatore</a:t>
            </a:r>
          </a:p>
        </p:txBody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5715000"/>
            <a:ext cx="7772400" cy="762000"/>
          </a:xfrm>
        </p:spPr>
        <p:txBody>
          <a:bodyPr/>
          <a:lstStyle/>
          <a:p>
            <a:pPr eaLnBrk="1" hangingPunct="1"/>
            <a:r>
              <a:rPr lang="it-IT" altLang="it-IT">
                <a:sym typeface="Symbol" pitchFamily="18" charset="2"/>
              </a:rPr>
              <a:t></a:t>
            </a:r>
            <a:r>
              <a:rPr lang="it-IT" altLang="it-IT" b="1" i="1">
                <a:sym typeface="Symbol" pitchFamily="18" charset="2"/>
              </a:rPr>
              <a:t>I=</a:t>
            </a:r>
            <a:r>
              <a:rPr lang="it-IT" altLang="it-IT" b="1">
                <a:sym typeface="Symbol" pitchFamily="18" charset="2"/>
              </a:rPr>
              <a:t>100; </a:t>
            </a:r>
            <a:r>
              <a:rPr lang="it-IT" altLang="it-IT" b="1" i="1">
                <a:sym typeface="Symbol" pitchFamily="18" charset="2"/>
              </a:rPr>
              <a:t>c</a:t>
            </a:r>
            <a:r>
              <a:rPr lang="it-IT" altLang="it-IT" b="1">
                <a:sym typeface="Symbol" pitchFamily="18" charset="2"/>
              </a:rPr>
              <a:t>=0,80; </a:t>
            </a:r>
            <a:r>
              <a:rPr lang="it-IT" altLang="it-IT" b="1" i="1">
                <a:sym typeface="Symbol" pitchFamily="18" charset="2"/>
              </a:rPr>
              <a:t>s</a:t>
            </a:r>
            <a:r>
              <a:rPr lang="it-IT" altLang="it-IT" b="1">
                <a:sym typeface="Symbol" pitchFamily="18" charset="2"/>
              </a:rPr>
              <a:t>=0,20</a:t>
            </a:r>
            <a:endParaRPr lang="it-IT" altLang="it-IT"/>
          </a:p>
        </p:txBody>
      </p:sp>
      <p:graphicFrame>
        <p:nvGraphicFramePr>
          <p:cNvPr id="11269" name="Object 1024"/>
          <p:cNvGraphicFramePr>
            <a:graphicFrameLocks noChangeAspect="1"/>
          </p:cNvGraphicFramePr>
          <p:nvPr/>
        </p:nvGraphicFramePr>
        <p:xfrm>
          <a:off x="2362200" y="1676400"/>
          <a:ext cx="4800600" cy="1347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8" r:id="rId3" imgW="5515356" imgH="1552956" progId="Word.Picture.8">
                  <p:embed/>
                </p:oleObj>
              </mc:Choice>
              <mc:Fallback>
                <p:oleObj r:id="rId3" imgW="5515356" imgH="1552956" progId="Word.Picture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2200" y="1676400"/>
                        <a:ext cx="4800600" cy="13477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270" name="Rectangle 6"/>
          <p:cNvSpPr>
            <a:spLocks noChangeArrowheads="1"/>
          </p:cNvSpPr>
          <p:nvPr/>
        </p:nvSpPr>
        <p:spPr bwMode="auto">
          <a:xfrm>
            <a:off x="3019425" y="2362200"/>
            <a:ext cx="91440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defTabSz="457200" eaLnBrk="1" hangingPunct="1">
              <a:spcBef>
                <a:spcPct val="0"/>
              </a:spcBef>
              <a:buFontTx/>
              <a:buNone/>
            </a:pPr>
            <a:endParaRPr lang="it-IT" altLang="it-IT" sz="2400">
              <a:solidFill>
                <a:prstClr val="black"/>
              </a:solidFill>
            </a:endParaRPr>
          </a:p>
        </p:txBody>
      </p:sp>
      <p:graphicFrame>
        <p:nvGraphicFramePr>
          <p:cNvPr id="11271" name="Object 1025"/>
          <p:cNvGraphicFramePr>
            <a:graphicFrameLocks noChangeAspect="1"/>
          </p:cNvGraphicFramePr>
          <p:nvPr/>
        </p:nvGraphicFramePr>
        <p:xfrm>
          <a:off x="2819400" y="3200400"/>
          <a:ext cx="3581400" cy="2460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9" r:id="rId5" imgW="3444240" imgH="2365248" progId="Word.Picture.8">
                  <p:embed/>
                </p:oleObj>
              </mc:Choice>
              <mc:Fallback>
                <p:oleObj r:id="rId5" imgW="3444240" imgH="2365248" progId="Word.Picture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9400" y="3200400"/>
                        <a:ext cx="3581400" cy="2460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6666187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egnaposto numero diapositiva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1194F1C6-E647-40B2-B26A-8729111F5C49}" type="slidenum">
              <a:rPr lang="it-IT" altLang="it-IT" sz="1400" smtClean="0">
                <a:solidFill>
                  <a:prstClr val="black"/>
                </a:solidFill>
              </a:rPr>
              <a:pPr eaLnBrk="1" hangingPunct="1">
                <a:spcBef>
                  <a:spcPct val="0"/>
                </a:spcBef>
                <a:buFontTx/>
                <a:buNone/>
              </a:pPr>
              <a:t>18</a:t>
            </a:fld>
            <a:endParaRPr lang="it-IT" altLang="it-IT" sz="1400">
              <a:solidFill>
                <a:prstClr val="black"/>
              </a:solidFill>
            </a:endParaRPr>
          </a:p>
        </p:txBody>
      </p:sp>
      <p:sp>
        <p:nvSpPr>
          <p:cNvPr id="12291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it-IT" altLang="it-IT"/>
              <a:t>Rappresentazione grafica</a:t>
            </a:r>
          </a:p>
        </p:txBody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5638800"/>
            <a:ext cx="7772400" cy="1219200"/>
          </a:xfrm>
        </p:spPr>
        <p:txBody>
          <a:bodyPr/>
          <a:lstStyle/>
          <a:p>
            <a:pPr eaLnBrk="1" hangingPunct="1"/>
            <a:r>
              <a:rPr lang="it-IT" altLang="it-IT"/>
              <a:t>Si vede subito che </a:t>
            </a:r>
            <a:r>
              <a:rPr lang="it-IT" altLang="it-IT" b="1">
                <a:sym typeface="Symbol" pitchFamily="18" charset="2"/>
              </a:rPr>
              <a:t></a:t>
            </a:r>
            <a:r>
              <a:rPr lang="it-IT" altLang="it-IT" b="1" i="1">
                <a:sym typeface="Symbol" pitchFamily="18" charset="2"/>
              </a:rPr>
              <a:t>Y</a:t>
            </a:r>
            <a:r>
              <a:rPr lang="it-IT" altLang="it-IT" b="1">
                <a:sym typeface="Symbol" pitchFamily="18" charset="2"/>
              </a:rPr>
              <a:t>&gt; </a:t>
            </a:r>
            <a:r>
              <a:rPr lang="it-IT" altLang="it-IT" b="1" i="1">
                <a:sym typeface="Symbol" pitchFamily="18" charset="2"/>
              </a:rPr>
              <a:t>I</a:t>
            </a:r>
            <a:endParaRPr lang="it-IT" altLang="it-IT" b="1">
              <a:sym typeface="Symbol" pitchFamily="18" charset="2"/>
            </a:endParaRPr>
          </a:p>
        </p:txBody>
      </p:sp>
      <p:sp>
        <p:nvSpPr>
          <p:cNvPr id="12293" name="Rectangle 5"/>
          <p:cNvSpPr>
            <a:spLocks noChangeArrowheads="1"/>
          </p:cNvSpPr>
          <p:nvPr/>
        </p:nvSpPr>
        <p:spPr bwMode="auto">
          <a:xfrm>
            <a:off x="2486025" y="2476500"/>
            <a:ext cx="91440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defTabSz="457200" eaLnBrk="1" hangingPunct="1">
              <a:spcBef>
                <a:spcPct val="0"/>
              </a:spcBef>
              <a:buFontTx/>
              <a:buNone/>
            </a:pPr>
            <a:endParaRPr lang="it-IT" altLang="it-IT" sz="2400">
              <a:solidFill>
                <a:prstClr val="black"/>
              </a:solidFill>
            </a:endParaRPr>
          </a:p>
        </p:txBody>
      </p:sp>
      <p:graphicFrame>
        <p:nvGraphicFramePr>
          <p:cNvPr id="12294" name="Oggetto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71570169"/>
              </p:ext>
            </p:extLst>
          </p:nvPr>
        </p:nvGraphicFramePr>
        <p:xfrm>
          <a:off x="1371600" y="1905000"/>
          <a:ext cx="5205413" cy="3924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4" name="Picture" r:id="rId3" imgW="3857760" imgH="2905200" progId="Word.Picture.8">
                  <p:embed/>
                </p:oleObj>
              </mc:Choice>
              <mc:Fallback>
                <p:oleObj name="Picture" r:id="rId3" imgW="3857760" imgH="2905200" progId="Word.Picture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1600" y="1905000"/>
                        <a:ext cx="5205413" cy="3924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67573236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egnaposto numero diapositiva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EFB5E6AE-7EBA-4338-85D2-B87DEF25DA97}" type="slidenum">
              <a:rPr lang="it-IT" altLang="it-IT" sz="1400" smtClean="0">
                <a:solidFill>
                  <a:prstClr val="black"/>
                </a:solidFill>
              </a:rPr>
              <a:pPr eaLnBrk="1" hangingPunct="1">
                <a:spcBef>
                  <a:spcPct val="0"/>
                </a:spcBef>
                <a:buFontTx/>
                <a:buNone/>
              </a:pPr>
              <a:t>19</a:t>
            </a:fld>
            <a:endParaRPr lang="it-IT" altLang="it-IT" sz="1400">
              <a:solidFill>
                <a:prstClr val="black"/>
              </a:solidFill>
            </a:endParaRPr>
          </a:p>
        </p:txBody>
      </p:sp>
      <p:sp>
        <p:nvSpPr>
          <p:cNvPr id="13315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it-IT" altLang="it-IT"/>
              <a:t>L’equilibrio di sottocupazione</a:t>
            </a:r>
          </a:p>
        </p:txBody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it-IT" altLang="it-IT"/>
              <a:t>Nulla assicura che reddito effettivo=reddito potenziale</a:t>
            </a:r>
          </a:p>
          <a:p>
            <a:pPr eaLnBrk="1" hangingPunct="1"/>
            <a:r>
              <a:rPr lang="it-IT" altLang="it-IT"/>
              <a:t>Decisioni di investimento indipendenti dalle decisioni del risparmio</a:t>
            </a:r>
          </a:p>
          <a:p>
            <a:pPr eaLnBrk="1" hangingPunct="1"/>
            <a:r>
              <a:rPr lang="it-IT" altLang="it-IT"/>
              <a:t>Equilibrio=stato di quiete (non ha caratteristiche di ottimalità)</a:t>
            </a:r>
          </a:p>
          <a:p>
            <a:pPr eaLnBrk="1" hangingPunct="1"/>
            <a:r>
              <a:rPr lang="it-IT" altLang="it-IT"/>
              <a:t>Probabilmente disoccupazione</a:t>
            </a:r>
          </a:p>
        </p:txBody>
      </p:sp>
    </p:spTree>
    <p:extLst>
      <p:ext uri="{BB962C8B-B14F-4D97-AF65-F5344CB8AC3E}">
        <p14:creationId xmlns:p14="http://schemas.microsoft.com/office/powerpoint/2010/main" val="33194567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egnaposto numero diapositiva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82951C44-A3D3-4424-8D14-381969DBF06E}" type="slidenum">
              <a:rPr lang="it-IT" altLang="it-IT" sz="1400">
                <a:solidFill>
                  <a:prstClr val="black"/>
                </a:solidFill>
              </a:rPr>
              <a:pPr eaLnBrk="1" hangingPunct="1"/>
              <a:t>2</a:t>
            </a:fld>
            <a:endParaRPr lang="it-IT" altLang="it-IT" sz="1400">
              <a:solidFill>
                <a:prstClr val="black"/>
              </a:solidFill>
            </a:endParaRPr>
          </a:p>
        </p:txBody>
      </p:sp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it-IT"/>
              <a:t>Risparmi e investimenti</a:t>
            </a:r>
          </a:p>
        </p:txBody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 eaLnBrk="1" hangingPunct="1">
              <a:lnSpc>
                <a:spcPct val="90000"/>
              </a:lnSpc>
            </a:pPr>
            <a:r>
              <a:rPr lang="it-IT" altLang="it-IT" sz="2800"/>
              <a:t>Il tasso di interesse non può automaticamente equilibrare risparmi e investimenti</a:t>
            </a:r>
          </a:p>
          <a:p>
            <a:pPr lvl="1" eaLnBrk="1" hangingPunct="1">
              <a:lnSpc>
                <a:spcPct val="90000"/>
              </a:lnSpc>
            </a:pPr>
            <a:r>
              <a:rPr lang="it-IT" altLang="it-IT" sz="2400"/>
              <a:t>Si domanda moneta in quanto moneta: l’interesse diviene un fenomeno monetario e non reale (compenso per la rinuncia alla liquidità)</a:t>
            </a:r>
          </a:p>
          <a:p>
            <a:pPr lvl="1" eaLnBrk="1" hangingPunct="1">
              <a:lnSpc>
                <a:spcPct val="90000"/>
              </a:lnSpc>
            </a:pPr>
            <a:r>
              <a:rPr lang="it-IT" altLang="it-IT" sz="2400"/>
              <a:t>Gli investimenti dipendono dall’interesse, ma principalmente dagli “animal spirits”</a:t>
            </a:r>
          </a:p>
          <a:p>
            <a:pPr lvl="1" eaLnBrk="1" hangingPunct="1">
              <a:lnSpc>
                <a:spcPct val="90000"/>
              </a:lnSpc>
            </a:pPr>
            <a:r>
              <a:rPr lang="it-IT" altLang="it-IT" sz="2400"/>
              <a:t>I risparmi dipendono in larga misura dalle abitudini di consumo delle famiglie, cioè dal reddito (quello che non è consumato viene risparmiato)</a:t>
            </a:r>
          </a:p>
          <a:p>
            <a:pPr lvl="1" eaLnBrk="1" hangingPunct="1">
              <a:lnSpc>
                <a:spcPct val="90000"/>
              </a:lnSpc>
            </a:pPr>
            <a:r>
              <a:rPr lang="it-IT" altLang="it-IT" sz="2400"/>
              <a:t>Occorre trovare un meccanismo diverso da quello dell’interesse per vedere come risparmi e investimenti si equilibrano</a:t>
            </a:r>
          </a:p>
        </p:txBody>
      </p:sp>
    </p:spTree>
    <p:extLst>
      <p:ext uri="{BB962C8B-B14F-4D97-AF65-F5344CB8AC3E}">
        <p14:creationId xmlns:p14="http://schemas.microsoft.com/office/powerpoint/2010/main" val="341148522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it-IT" sz="3600" dirty="0"/>
              <a:t>Il governo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it-IT" dirty="0"/>
              <a:t>Introduciamo nel nostro schema il governo.</a:t>
            </a:r>
          </a:p>
          <a:p>
            <a:r>
              <a:rPr lang="it-IT" i="1" dirty="0"/>
              <a:t>G= </a:t>
            </a:r>
            <a:r>
              <a:rPr lang="it-IT" dirty="0"/>
              <a:t>spesa pubblica. Componente autonoma della domanda.</a:t>
            </a:r>
          </a:p>
          <a:p>
            <a:r>
              <a:rPr lang="it-IT" i="1" dirty="0"/>
              <a:t>DA=C+I+G</a:t>
            </a:r>
          </a:p>
          <a:p>
            <a:r>
              <a:rPr lang="it-IT" i="1" dirty="0"/>
              <a:t>Y=C+I+G</a:t>
            </a:r>
          </a:p>
          <a:p>
            <a:r>
              <a:rPr lang="it-IT" dirty="0"/>
              <a:t>Ma… il governo si finanzia con le tasse (</a:t>
            </a:r>
            <a:r>
              <a:rPr lang="it-IT" i="1" dirty="0"/>
              <a:t>T</a:t>
            </a:r>
            <a:r>
              <a:rPr lang="it-IT" dirty="0"/>
              <a:t>)</a:t>
            </a:r>
          </a:p>
          <a:p>
            <a:r>
              <a:rPr lang="it-IT" dirty="0"/>
              <a:t>I consumi sono decisi sulla base del reddito disponibile</a:t>
            </a:r>
          </a:p>
          <a:p>
            <a:r>
              <a:rPr lang="it-IT" i="1" dirty="0" err="1"/>
              <a:t>Y</a:t>
            </a:r>
            <a:r>
              <a:rPr lang="it-IT" i="1" baseline="-25000" dirty="0" err="1"/>
              <a:t>d</a:t>
            </a:r>
            <a:r>
              <a:rPr lang="it-IT" dirty="0"/>
              <a:t>=</a:t>
            </a:r>
            <a:r>
              <a:rPr lang="it-IT" i="1" dirty="0"/>
              <a:t>Y-T</a:t>
            </a:r>
          </a:p>
          <a:p>
            <a:r>
              <a:rPr lang="it-IT" dirty="0"/>
              <a:t>Le tasse dipendono dal reddito </a:t>
            </a:r>
          </a:p>
          <a:p>
            <a:r>
              <a:rPr lang="it-IT" i="1" dirty="0"/>
              <a:t>T=</a:t>
            </a:r>
            <a:r>
              <a:rPr lang="it-IT" i="1" dirty="0" err="1"/>
              <a:t>tY</a:t>
            </a:r>
            <a:r>
              <a:rPr lang="it-IT" i="1" dirty="0"/>
              <a:t>   t=</a:t>
            </a:r>
            <a:r>
              <a:rPr lang="it-IT" dirty="0"/>
              <a:t>pressione fiscale= </a:t>
            </a:r>
            <a:r>
              <a:rPr lang="it-IT" i="1" dirty="0"/>
              <a:t>T/Y</a:t>
            </a:r>
          </a:p>
          <a:p>
            <a:r>
              <a:rPr lang="it-IT" i="1" dirty="0" err="1"/>
              <a:t>Y</a:t>
            </a:r>
            <a:r>
              <a:rPr lang="it-IT" i="1" baseline="-25000" dirty="0" err="1"/>
              <a:t>d</a:t>
            </a:r>
            <a:r>
              <a:rPr lang="it-IT" dirty="0"/>
              <a:t>=</a:t>
            </a:r>
            <a:r>
              <a:rPr lang="it-IT" i="1" dirty="0"/>
              <a:t>Y-</a:t>
            </a:r>
            <a:r>
              <a:rPr lang="it-IT" i="1" dirty="0" err="1"/>
              <a:t>tY</a:t>
            </a:r>
            <a:r>
              <a:rPr lang="it-IT" i="1" dirty="0"/>
              <a:t> = </a:t>
            </a:r>
            <a:r>
              <a:rPr lang="it-IT" dirty="0"/>
              <a:t>(</a:t>
            </a:r>
            <a:r>
              <a:rPr lang="it-IT" i="1" dirty="0"/>
              <a:t>1-t</a:t>
            </a:r>
            <a:r>
              <a:rPr lang="it-IT" dirty="0"/>
              <a:t>)</a:t>
            </a:r>
            <a:r>
              <a:rPr lang="it-IT" i="1" dirty="0"/>
              <a:t>Y</a:t>
            </a:r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>
                <a:solidFill>
                  <a:prstClr val="black"/>
                </a:solidFill>
              </a:rPr>
              <a:t>Storia delle teorie dello sviluppo</a:t>
            </a:r>
            <a:endParaRPr lang="it-IT" dirty="0">
              <a:solidFill>
                <a:prstClr val="black"/>
              </a:solidFill>
            </a:endParaRPr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5D2F2-A109-7144-80E6-3AAACABD5BA2}" type="slidenum">
              <a:rPr lang="it-IT" smtClean="0"/>
              <a:pPr/>
              <a:t>20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70823104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/>
              <a:t>Le condizioni di equilibrio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Segnaposto contenuto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it-IT" i="1" dirty="0"/>
                  <a:t>C=</a:t>
                </a:r>
                <a:r>
                  <a:rPr lang="it-IT" i="1" dirty="0" err="1"/>
                  <a:t>C</a:t>
                </a:r>
                <a:r>
                  <a:rPr lang="it-IT" i="1" baseline="-25000" dirty="0" err="1"/>
                  <a:t>a</a:t>
                </a:r>
                <a:r>
                  <a:rPr lang="it-IT" dirty="0" err="1"/>
                  <a:t>+</a:t>
                </a:r>
                <a:r>
                  <a:rPr lang="it-IT" i="1" dirty="0" err="1"/>
                  <a:t>c</a:t>
                </a:r>
                <a:r>
                  <a:rPr lang="it-IT" dirty="0"/>
                  <a:t>(</a:t>
                </a:r>
                <a:r>
                  <a:rPr lang="it-IT" i="1" dirty="0"/>
                  <a:t>1-t</a:t>
                </a:r>
                <a:r>
                  <a:rPr lang="it-IT" dirty="0"/>
                  <a:t>)</a:t>
                </a:r>
                <a:r>
                  <a:rPr lang="it-IT" i="1" dirty="0"/>
                  <a:t>Y</a:t>
                </a:r>
              </a:p>
              <a:p>
                <a:r>
                  <a:rPr lang="it-IT" i="1" dirty="0"/>
                  <a:t>DA</a:t>
                </a:r>
                <a:r>
                  <a:rPr lang="it-IT" dirty="0"/>
                  <a:t>=</a:t>
                </a:r>
                <a:r>
                  <a:rPr lang="it-IT" i="1" dirty="0" err="1"/>
                  <a:t>C</a:t>
                </a:r>
                <a:r>
                  <a:rPr lang="it-IT" i="1" baseline="-25000" dirty="0" err="1"/>
                  <a:t>a</a:t>
                </a:r>
                <a:r>
                  <a:rPr lang="it-IT" dirty="0" err="1"/>
                  <a:t>+</a:t>
                </a:r>
                <a:r>
                  <a:rPr lang="it-IT" i="1" dirty="0" err="1"/>
                  <a:t>c</a:t>
                </a:r>
                <a:r>
                  <a:rPr lang="it-IT" dirty="0"/>
                  <a:t>(</a:t>
                </a:r>
                <a:r>
                  <a:rPr lang="it-IT" i="1" dirty="0"/>
                  <a:t>1-t</a:t>
                </a:r>
                <a:r>
                  <a:rPr lang="it-IT" dirty="0"/>
                  <a:t>)</a:t>
                </a:r>
                <a:r>
                  <a:rPr lang="it-IT" i="1" dirty="0"/>
                  <a:t>Y+I+G</a:t>
                </a:r>
              </a:p>
              <a:p>
                <a:r>
                  <a:rPr lang="it-IT" dirty="0"/>
                  <a:t>Equilibrio</a:t>
                </a:r>
              </a:p>
              <a:p>
                <a:r>
                  <a:rPr lang="it-IT" i="1" dirty="0"/>
                  <a:t>Y</a:t>
                </a:r>
                <a:r>
                  <a:rPr lang="it-IT" dirty="0"/>
                  <a:t>=</a:t>
                </a:r>
                <a:r>
                  <a:rPr lang="it-IT" i="1" dirty="0" err="1"/>
                  <a:t>C</a:t>
                </a:r>
                <a:r>
                  <a:rPr lang="it-IT" i="1" baseline="-25000" dirty="0" err="1"/>
                  <a:t>a</a:t>
                </a:r>
                <a:r>
                  <a:rPr lang="it-IT" dirty="0" err="1"/>
                  <a:t>+</a:t>
                </a:r>
                <a:r>
                  <a:rPr lang="it-IT" i="1" dirty="0" err="1"/>
                  <a:t>c</a:t>
                </a:r>
                <a:r>
                  <a:rPr lang="it-IT" dirty="0"/>
                  <a:t>(</a:t>
                </a:r>
                <a:r>
                  <a:rPr lang="it-IT" i="1" dirty="0"/>
                  <a:t>1-t</a:t>
                </a:r>
                <a:r>
                  <a:rPr lang="it-IT" dirty="0"/>
                  <a:t>)</a:t>
                </a:r>
                <a:r>
                  <a:rPr lang="it-IT" i="1" dirty="0"/>
                  <a:t>Y+I+G</a:t>
                </a:r>
              </a:p>
              <a:p>
                <a:r>
                  <a:rPr lang="it-IT" i="1" dirty="0"/>
                  <a:t>Y-c</a:t>
                </a:r>
                <a:r>
                  <a:rPr lang="it-IT" dirty="0"/>
                  <a:t>(</a:t>
                </a:r>
                <a:r>
                  <a:rPr lang="it-IT" i="1" dirty="0"/>
                  <a:t>1-t</a:t>
                </a:r>
                <a:r>
                  <a:rPr lang="it-IT" dirty="0"/>
                  <a:t>)</a:t>
                </a:r>
                <a:r>
                  <a:rPr lang="it-IT" i="1" dirty="0"/>
                  <a:t>Y</a:t>
                </a:r>
                <a:r>
                  <a:rPr lang="it-IT" dirty="0"/>
                  <a:t>=</a:t>
                </a:r>
                <a:r>
                  <a:rPr lang="it-IT" i="1" dirty="0" err="1"/>
                  <a:t>C</a:t>
                </a:r>
                <a:r>
                  <a:rPr lang="it-IT" i="1" baseline="-25000" dirty="0" err="1"/>
                  <a:t>a</a:t>
                </a:r>
                <a:r>
                  <a:rPr lang="it-IT" i="1" dirty="0" err="1"/>
                  <a:t>+I+G</a:t>
                </a:r>
                <a:endParaRPr lang="it-IT" i="1" dirty="0"/>
              </a:p>
              <a:p>
                <a:r>
                  <a:rPr lang="it-IT" dirty="0"/>
                  <a:t>[1</a:t>
                </a:r>
                <a:r>
                  <a:rPr lang="it-IT" i="1" dirty="0"/>
                  <a:t>-c</a:t>
                </a:r>
                <a:r>
                  <a:rPr lang="it-IT" dirty="0"/>
                  <a:t>(</a:t>
                </a:r>
                <a:r>
                  <a:rPr lang="it-IT" i="1" dirty="0"/>
                  <a:t>1-t</a:t>
                </a:r>
                <a:r>
                  <a:rPr lang="it-IT" dirty="0"/>
                  <a:t>)]</a:t>
                </a:r>
                <a:r>
                  <a:rPr lang="it-IT" i="1" dirty="0"/>
                  <a:t>Y</a:t>
                </a:r>
                <a:r>
                  <a:rPr lang="it-IT" dirty="0"/>
                  <a:t>=</a:t>
                </a:r>
                <a:r>
                  <a:rPr lang="it-IT" i="1" dirty="0" err="1"/>
                  <a:t>C</a:t>
                </a:r>
                <a:r>
                  <a:rPr lang="it-IT" i="1" baseline="-25000" dirty="0" err="1"/>
                  <a:t>a</a:t>
                </a:r>
                <a:r>
                  <a:rPr lang="it-IT" i="1" dirty="0" err="1"/>
                  <a:t>+I+G</a:t>
                </a:r>
                <a:endParaRPr lang="it-IT" i="1" dirty="0"/>
              </a:p>
              <a:p>
                <a14:m>
                  <m:oMath xmlns:m="http://schemas.openxmlformats.org/officeDocument/2006/math">
                    <m:r>
                      <a:rPr lang="it-IT" b="0" i="1" smtClean="0">
                        <a:latin typeface="Cambria Math"/>
                      </a:rPr>
                      <m:t>𝑌</m:t>
                    </m:r>
                    <m:r>
                      <a:rPr lang="it-IT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it-IT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it-IT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it-IT" b="0" i="1" smtClean="0">
                            <a:latin typeface="Cambria Math"/>
                          </a:rPr>
                          <m:t>1−</m:t>
                        </m:r>
                        <m:r>
                          <a:rPr lang="it-IT" b="0" i="1" smtClean="0">
                            <a:latin typeface="Cambria Math"/>
                          </a:rPr>
                          <m:t>𝑐</m:t>
                        </m:r>
                        <m:d>
                          <m:dPr>
                            <m:ctrlPr>
                              <a:rPr lang="it-IT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it-IT" b="0" i="1" smtClean="0">
                                <a:latin typeface="Cambria Math"/>
                              </a:rPr>
                              <m:t>1−</m:t>
                            </m:r>
                            <m:r>
                              <a:rPr lang="it-IT" b="0" i="1" smtClean="0">
                                <a:latin typeface="Cambria Math"/>
                              </a:rPr>
                              <m:t>𝑡</m:t>
                            </m:r>
                          </m:e>
                        </m:d>
                      </m:den>
                    </m:f>
                    <m:r>
                      <a:rPr lang="it-IT" b="0" i="1" smtClean="0">
                        <a:latin typeface="Cambria Math"/>
                      </a:rPr>
                      <m:t>(</m:t>
                    </m:r>
                    <m:sSub>
                      <m:sSubPr>
                        <m:ctrlPr>
                          <a:rPr lang="it-IT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it-IT" b="0" i="1" smtClean="0">
                            <a:latin typeface="Cambria Math"/>
                          </a:rPr>
                          <m:t>𝐶</m:t>
                        </m:r>
                      </m:e>
                      <m:sub>
                        <m:r>
                          <a:rPr lang="it-IT" b="0" i="1" smtClean="0">
                            <a:latin typeface="Cambria Math"/>
                          </a:rPr>
                          <m:t>𝑎</m:t>
                        </m:r>
                      </m:sub>
                    </m:sSub>
                    <m:r>
                      <a:rPr lang="it-IT" b="0" i="1" smtClean="0">
                        <a:latin typeface="Cambria Math"/>
                      </a:rPr>
                      <m:t>+</m:t>
                    </m:r>
                    <m:r>
                      <a:rPr lang="it-IT" b="0" i="1" smtClean="0">
                        <a:latin typeface="Cambria Math"/>
                      </a:rPr>
                      <m:t>𝐼</m:t>
                    </m:r>
                    <m:r>
                      <a:rPr lang="it-IT" b="0" i="1" smtClean="0">
                        <a:latin typeface="Cambria Math"/>
                      </a:rPr>
                      <m:t>+</m:t>
                    </m:r>
                    <m:r>
                      <a:rPr lang="it-IT" b="0" i="1" smtClean="0">
                        <a:latin typeface="Cambria Math"/>
                      </a:rPr>
                      <m:t>𝐺</m:t>
                    </m:r>
                    <m:r>
                      <a:rPr lang="it-IT" b="0" i="1" smtClean="0">
                        <a:latin typeface="Cambria Math"/>
                      </a:rPr>
                      <m:t>)</m:t>
                    </m:r>
                  </m:oMath>
                </a14:m>
                <a:endParaRPr lang="it-IT" i="1" dirty="0"/>
              </a:p>
              <a:p>
                <a:endParaRPr lang="it-IT" i="1" dirty="0"/>
              </a:p>
              <a:p>
                <a:endParaRPr lang="it-IT" dirty="0"/>
              </a:p>
            </p:txBody>
          </p:sp>
        </mc:Choice>
        <mc:Fallback xmlns="">
          <p:sp>
            <p:nvSpPr>
              <p:cNvPr id="3" name="Segnaposto contenuto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1630" t="-1752"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>
                <a:solidFill>
                  <a:prstClr val="black"/>
                </a:solidFill>
              </a:rPr>
              <a:t>Storia delle teorie dello sviluppo</a:t>
            </a:r>
            <a:endParaRPr lang="it-IT" dirty="0">
              <a:solidFill>
                <a:prstClr val="black"/>
              </a:solidFill>
            </a:endParaRPr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5D2F2-A109-7144-80E6-3AAACABD5BA2}" type="slidenum">
              <a:rPr lang="it-IT" smtClean="0"/>
              <a:pPr/>
              <a:t>21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86170763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/>
              <a:t>Gli scambi con l’estero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it-IT" dirty="0"/>
              <a:t>Introduciamo ora un altro soggetto: l’estero</a:t>
            </a:r>
          </a:p>
          <a:p>
            <a:r>
              <a:rPr lang="it-IT" dirty="0"/>
              <a:t>Il reddito è ora è determinato anche dalle esportazioni (</a:t>
            </a:r>
            <a:r>
              <a:rPr lang="it-IT" i="1" dirty="0"/>
              <a:t>E</a:t>
            </a:r>
            <a:r>
              <a:rPr lang="it-IT" dirty="0"/>
              <a:t>) meno le importazioni (</a:t>
            </a:r>
            <a:r>
              <a:rPr lang="it-IT" i="1" dirty="0"/>
              <a:t>M</a:t>
            </a:r>
            <a:r>
              <a:rPr lang="it-IT" dirty="0"/>
              <a:t>)</a:t>
            </a:r>
          </a:p>
          <a:p>
            <a:r>
              <a:rPr lang="it-IT" dirty="0"/>
              <a:t>Le esportazioni sono una componente autonoma dal reddito, mentre le importazioni sono una componente indotta: più cresce il reddito più importiamo.</a:t>
            </a:r>
          </a:p>
          <a:p>
            <a:r>
              <a:rPr lang="it-IT" i="1" dirty="0"/>
              <a:t>Y=</a:t>
            </a:r>
            <a:r>
              <a:rPr lang="it-IT" i="1" dirty="0" err="1"/>
              <a:t>C</a:t>
            </a:r>
            <a:r>
              <a:rPr lang="it-IT" i="1" baseline="-25000" dirty="0" err="1"/>
              <a:t>a</a:t>
            </a:r>
            <a:r>
              <a:rPr lang="it-IT" dirty="0" err="1"/>
              <a:t>+</a:t>
            </a:r>
            <a:r>
              <a:rPr lang="it-IT" i="1" dirty="0" err="1"/>
              <a:t>c</a:t>
            </a:r>
            <a:r>
              <a:rPr lang="it-IT" dirty="0"/>
              <a:t>(</a:t>
            </a:r>
            <a:r>
              <a:rPr lang="it-IT" i="1" dirty="0"/>
              <a:t>1-t</a:t>
            </a:r>
            <a:r>
              <a:rPr lang="it-IT" dirty="0"/>
              <a:t>)</a:t>
            </a:r>
            <a:r>
              <a:rPr lang="it-IT" i="1" dirty="0"/>
              <a:t>Y+I+G+</a:t>
            </a:r>
            <a:r>
              <a:rPr lang="it-IT" dirty="0"/>
              <a:t>(</a:t>
            </a:r>
            <a:r>
              <a:rPr lang="it-IT" i="1" dirty="0"/>
              <a:t>E-M</a:t>
            </a:r>
            <a:r>
              <a:rPr lang="it-IT" dirty="0"/>
              <a:t>)</a:t>
            </a:r>
          </a:p>
          <a:p>
            <a:endParaRPr lang="it-IT" dirty="0"/>
          </a:p>
          <a:p>
            <a:endParaRPr lang="it-IT" i="1" dirty="0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>
                <a:solidFill>
                  <a:prstClr val="black"/>
                </a:solidFill>
              </a:rPr>
              <a:t>Storia delle teorie dello sviluppo</a:t>
            </a:r>
            <a:endParaRPr lang="it-IT" dirty="0">
              <a:solidFill>
                <a:prstClr val="black"/>
              </a:solidFill>
            </a:endParaRPr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5D2F2-A109-7144-80E6-3AAACABD5BA2}" type="slidenum">
              <a:rPr lang="it-IT" smtClean="0"/>
              <a:pPr/>
              <a:t>22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01759047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/>
              <a:t>L’equilibrio nel sistema completo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Segnaposto contenuto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it-IT" i="1" dirty="0"/>
                  <a:t>m= </a:t>
                </a:r>
                <a:r>
                  <a:rPr lang="it-IT" dirty="0"/>
                  <a:t>propensione media alle importazioni</a:t>
                </a:r>
              </a:p>
              <a:p>
                <a:r>
                  <a:rPr lang="it-IT" i="1" dirty="0" err="1"/>
                  <a:t>mY</a:t>
                </a:r>
                <a:r>
                  <a:rPr lang="it-IT" i="1" dirty="0"/>
                  <a:t>=M</a:t>
                </a:r>
                <a:endParaRPr lang="it-IT" dirty="0"/>
              </a:p>
              <a:p>
                <a:r>
                  <a:rPr lang="it-IT" i="1" dirty="0"/>
                  <a:t>Y=</a:t>
                </a:r>
                <a:r>
                  <a:rPr lang="it-IT" i="1" dirty="0" err="1"/>
                  <a:t>C</a:t>
                </a:r>
                <a:r>
                  <a:rPr lang="it-IT" i="1" baseline="-25000" dirty="0" err="1"/>
                  <a:t>a</a:t>
                </a:r>
                <a:r>
                  <a:rPr lang="it-IT" dirty="0" err="1"/>
                  <a:t>+</a:t>
                </a:r>
                <a:r>
                  <a:rPr lang="it-IT" i="1" dirty="0" err="1"/>
                  <a:t>c</a:t>
                </a:r>
                <a:r>
                  <a:rPr lang="it-IT" dirty="0"/>
                  <a:t>(</a:t>
                </a:r>
                <a:r>
                  <a:rPr lang="it-IT" i="1" dirty="0"/>
                  <a:t>1-t</a:t>
                </a:r>
                <a:r>
                  <a:rPr lang="it-IT" dirty="0"/>
                  <a:t>)</a:t>
                </a:r>
                <a:r>
                  <a:rPr lang="it-IT" i="1" dirty="0"/>
                  <a:t>Y+I+G+E-</a:t>
                </a:r>
                <a:r>
                  <a:rPr lang="it-IT" i="1" dirty="0" err="1"/>
                  <a:t>mY</a:t>
                </a:r>
                <a:endParaRPr lang="it-IT" i="1" dirty="0"/>
              </a:p>
              <a:p>
                <a:r>
                  <a:rPr lang="it-IT" i="1" dirty="0"/>
                  <a:t>Y-c</a:t>
                </a:r>
                <a:r>
                  <a:rPr lang="it-IT" dirty="0"/>
                  <a:t>(</a:t>
                </a:r>
                <a:r>
                  <a:rPr lang="it-IT" i="1" dirty="0"/>
                  <a:t>1-t</a:t>
                </a:r>
                <a:r>
                  <a:rPr lang="it-IT" dirty="0"/>
                  <a:t>)</a:t>
                </a:r>
                <a:r>
                  <a:rPr lang="it-IT" i="1" dirty="0" err="1"/>
                  <a:t>Y+mY</a:t>
                </a:r>
                <a:r>
                  <a:rPr lang="it-IT" i="1" dirty="0"/>
                  <a:t>=</a:t>
                </a:r>
                <a:r>
                  <a:rPr lang="it-IT" i="1" dirty="0" err="1"/>
                  <a:t>C</a:t>
                </a:r>
                <a:r>
                  <a:rPr lang="it-IT" i="1" baseline="-25000" dirty="0" err="1"/>
                  <a:t>a</a:t>
                </a:r>
                <a:r>
                  <a:rPr lang="it-IT" i="1" dirty="0" err="1"/>
                  <a:t>+I+G+E</a:t>
                </a:r>
                <a:endParaRPr lang="it-IT" i="1" dirty="0"/>
              </a:p>
              <a:p>
                <a:r>
                  <a:rPr lang="it-IT" i="1" dirty="0"/>
                  <a:t>Y</a:t>
                </a:r>
                <a:r>
                  <a:rPr lang="it-IT" dirty="0"/>
                  <a:t>[</a:t>
                </a:r>
                <a:r>
                  <a:rPr lang="it-IT" i="1" dirty="0"/>
                  <a:t>1-c(1-t</a:t>
                </a:r>
                <a:r>
                  <a:rPr lang="it-IT" dirty="0"/>
                  <a:t>)+</a:t>
                </a:r>
                <a:r>
                  <a:rPr lang="it-IT" i="1" dirty="0"/>
                  <a:t>m</a:t>
                </a:r>
                <a:r>
                  <a:rPr lang="it-IT" dirty="0"/>
                  <a:t>]=</a:t>
                </a:r>
                <a:r>
                  <a:rPr lang="it-IT" i="1" dirty="0" err="1"/>
                  <a:t>C</a:t>
                </a:r>
                <a:r>
                  <a:rPr lang="it-IT" i="1" baseline="-25000" dirty="0" err="1"/>
                  <a:t>a</a:t>
                </a:r>
                <a:r>
                  <a:rPr lang="it-IT" i="1" dirty="0" err="1"/>
                  <a:t>+I+G+E</a:t>
                </a:r>
                <a:endParaRPr lang="it-IT" i="1" dirty="0"/>
              </a:p>
              <a:p>
                <a:r>
                  <a:rPr lang="it-IT" dirty="0"/>
                  <a:t>Reddito di equilibrio:</a:t>
                </a:r>
              </a:p>
              <a:p>
                <a14:m>
                  <m:oMath xmlns:m="http://schemas.openxmlformats.org/officeDocument/2006/math">
                    <m:r>
                      <a:rPr lang="it-IT" i="1">
                        <a:latin typeface="Cambria Math"/>
                      </a:rPr>
                      <m:t>𝑌</m:t>
                    </m:r>
                    <m:r>
                      <a:rPr lang="it-IT" i="1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it-IT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it-IT" i="1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it-IT" i="1">
                            <a:latin typeface="Cambria Math"/>
                          </a:rPr>
                          <m:t>1−</m:t>
                        </m:r>
                        <m:r>
                          <a:rPr lang="it-IT" i="1">
                            <a:latin typeface="Cambria Math"/>
                          </a:rPr>
                          <m:t>𝑐</m:t>
                        </m:r>
                        <m:d>
                          <m:dPr>
                            <m:ctrlPr>
                              <a:rPr lang="it-IT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it-IT" i="1">
                                <a:latin typeface="Cambria Math"/>
                              </a:rPr>
                              <m:t>1−</m:t>
                            </m:r>
                            <m:r>
                              <a:rPr lang="it-IT" i="1">
                                <a:latin typeface="Cambria Math"/>
                              </a:rPr>
                              <m:t>𝑡</m:t>
                            </m:r>
                          </m:e>
                        </m:d>
                        <m:r>
                          <a:rPr lang="it-IT" b="0" i="1" smtClean="0">
                            <a:latin typeface="Cambria Math"/>
                          </a:rPr>
                          <m:t>+</m:t>
                        </m:r>
                        <m:r>
                          <a:rPr lang="it-IT" b="0" i="1" smtClean="0">
                            <a:latin typeface="Cambria Math"/>
                          </a:rPr>
                          <m:t>𝑚</m:t>
                        </m:r>
                      </m:den>
                    </m:f>
                    <m:r>
                      <a:rPr lang="it-IT" i="1">
                        <a:latin typeface="Cambria Math"/>
                      </a:rPr>
                      <m:t>(</m:t>
                    </m:r>
                    <m:sSub>
                      <m:sSubPr>
                        <m:ctrlPr>
                          <a:rPr lang="it-IT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it-IT" i="1">
                            <a:latin typeface="Cambria Math"/>
                          </a:rPr>
                          <m:t>𝐶</m:t>
                        </m:r>
                      </m:e>
                      <m:sub>
                        <m:r>
                          <a:rPr lang="it-IT" i="1">
                            <a:latin typeface="Cambria Math"/>
                          </a:rPr>
                          <m:t>𝑎</m:t>
                        </m:r>
                      </m:sub>
                    </m:sSub>
                    <m:r>
                      <a:rPr lang="it-IT" i="1">
                        <a:latin typeface="Cambria Math"/>
                      </a:rPr>
                      <m:t>+</m:t>
                    </m:r>
                    <m:r>
                      <a:rPr lang="it-IT" i="1">
                        <a:latin typeface="Cambria Math"/>
                      </a:rPr>
                      <m:t>𝐼</m:t>
                    </m:r>
                    <m:r>
                      <a:rPr lang="it-IT" i="1">
                        <a:latin typeface="Cambria Math"/>
                      </a:rPr>
                      <m:t>+</m:t>
                    </m:r>
                    <m:r>
                      <a:rPr lang="it-IT" i="1">
                        <a:latin typeface="Cambria Math"/>
                      </a:rPr>
                      <m:t>𝐺</m:t>
                    </m:r>
                    <m:r>
                      <a:rPr lang="it-IT" b="0" i="1" smtClean="0">
                        <a:latin typeface="Cambria Math"/>
                      </a:rPr>
                      <m:t>+</m:t>
                    </m:r>
                    <m:r>
                      <a:rPr lang="it-IT" b="0" i="1" smtClean="0">
                        <a:latin typeface="Cambria Math"/>
                      </a:rPr>
                      <m:t>𝐸</m:t>
                    </m:r>
                    <m:r>
                      <a:rPr lang="it-IT" i="1">
                        <a:latin typeface="Cambria Math"/>
                      </a:rPr>
                      <m:t>)</m:t>
                    </m:r>
                  </m:oMath>
                </a14:m>
                <a:endParaRPr lang="it-IT" i="1" dirty="0"/>
              </a:p>
              <a:p>
                <a:endParaRPr lang="it-IT" i="1" dirty="0"/>
              </a:p>
              <a:p>
                <a:endParaRPr lang="it-IT" i="1" dirty="0"/>
              </a:p>
            </p:txBody>
          </p:sp>
        </mc:Choice>
        <mc:Fallback xmlns="">
          <p:sp>
            <p:nvSpPr>
              <p:cNvPr id="3" name="Segnaposto contenuto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1630" t="-1752"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>
                <a:solidFill>
                  <a:prstClr val="black"/>
                </a:solidFill>
              </a:rPr>
              <a:t>Storia delle teorie dello sviluppo</a:t>
            </a:r>
            <a:endParaRPr lang="it-IT" dirty="0">
              <a:solidFill>
                <a:prstClr val="black"/>
              </a:solidFill>
            </a:endParaRPr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5D2F2-A109-7144-80E6-3AAACABD5BA2}" type="slidenum">
              <a:rPr lang="it-IT" smtClean="0"/>
              <a:pPr/>
              <a:t>23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7865926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egnaposto numero diapositiva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1C6D1D7B-E2E5-431D-821F-F660D66AD4F4}" type="slidenum">
              <a:rPr lang="it-IT" altLang="it-IT" sz="1400">
                <a:solidFill>
                  <a:prstClr val="black"/>
                </a:solidFill>
              </a:rPr>
              <a:pPr eaLnBrk="1" hangingPunct="1"/>
              <a:t>3</a:t>
            </a:fld>
            <a:endParaRPr lang="it-IT" altLang="it-IT" sz="1400">
              <a:solidFill>
                <a:prstClr val="black"/>
              </a:solidFill>
            </a:endParaRPr>
          </a:p>
        </p:txBody>
      </p:sp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eaLnBrk="1" hangingPunct="1">
              <a:defRPr/>
            </a:pPr>
            <a:r>
              <a:rPr lang="it-IT" sz="3200" dirty="0"/>
              <a:t>Una semplificazione: famiglie e imprese</a:t>
            </a:r>
          </a:p>
        </p:txBody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/>
          </a:bodyPr>
          <a:lstStyle/>
          <a:p>
            <a:pPr eaLnBrk="1" hangingPunct="1">
              <a:lnSpc>
                <a:spcPct val="90000"/>
              </a:lnSpc>
            </a:pPr>
            <a:r>
              <a:rPr lang="it-IT" altLang="it-IT" sz="2800" dirty="0"/>
              <a:t>Immaginiamo che esistano solo famiglie e imprese</a:t>
            </a:r>
          </a:p>
          <a:p>
            <a:pPr lvl="1" eaLnBrk="1" hangingPunct="1">
              <a:lnSpc>
                <a:spcPct val="90000"/>
              </a:lnSpc>
            </a:pPr>
            <a:r>
              <a:rPr lang="it-IT" altLang="it-IT" sz="2400" dirty="0"/>
              <a:t>Le famiglie decidono quanto consumare del loro reddito e quanto risparmiare</a:t>
            </a:r>
          </a:p>
          <a:p>
            <a:pPr lvl="1" eaLnBrk="1" hangingPunct="1">
              <a:lnSpc>
                <a:spcPct val="90000"/>
              </a:lnSpc>
            </a:pPr>
            <a:r>
              <a:rPr lang="it-IT" altLang="it-IT" sz="2400" dirty="0"/>
              <a:t>Il risparmio non è che il reddito meno i consumi e dipende dunque dai consumi che dipendono dal reddito</a:t>
            </a:r>
          </a:p>
          <a:p>
            <a:pPr lvl="1" eaLnBrk="1" hangingPunct="1">
              <a:lnSpc>
                <a:spcPct val="90000"/>
              </a:lnSpc>
            </a:pPr>
            <a:r>
              <a:rPr lang="it-IT" altLang="it-IT" sz="2400" dirty="0"/>
              <a:t>Le imprese decidono quanto produrre e quanto investire</a:t>
            </a:r>
          </a:p>
          <a:p>
            <a:pPr lvl="1" eaLnBrk="1" hangingPunct="1">
              <a:lnSpc>
                <a:spcPct val="90000"/>
              </a:lnSpc>
            </a:pPr>
            <a:r>
              <a:rPr lang="it-IT" altLang="it-IT" sz="2400" dirty="0"/>
              <a:t>Domanda Aggregata (DA) = Consumi (C) + Investimenti (I)    </a:t>
            </a:r>
            <a:r>
              <a:rPr lang="it-IT" altLang="it-IT" sz="2400" b="1" dirty="0"/>
              <a:t>DA=C+I</a:t>
            </a:r>
          </a:p>
          <a:p>
            <a:pPr lvl="1" eaLnBrk="1" hangingPunct="1">
              <a:lnSpc>
                <a:spcPct val="90000"/>
              </a:lnSpc>
            </a:pPr>
            <a:r>
              <a:rPr lang="it-IT" altLang="it-IT" sz="2400" dirty="0"/>
              <a:t>Reddito Nazionale (RN) = Consumi (C) + Risparmi (S) </a:t>
            </a:r>
            <a:r>
              <a:rPr lang="it-IT" altLang="it-IT" sz="2400" b="1" dirty="0"/>
              <a:t>RN =C+S </a:t>
            </a:r>
            <a:r>
              <a:rPr lang="it-IT" altLang="it-IT" sz="2400" dirty="0"/>
              <a:t>=</a:t>
            </a:r>
            <a:r>
              <a:rPr lang="it-IT" altLang="it-IT" sz="2400" b="1" dirty="0"/>
              <a:t> </a:t>
            </a:r>
            <a:r>
              <a:rPr lang="it-IT" altLang="it-IT" sz="2400" dirty="0"/>
              <a:t>Prodotto Nazionale </a:t>
            </a:r>
            <a:r>
              <a:rPr lang="it-IT" altLang="it-IT" sz="2400" b="1" dirty="0"/>
              <a:t>(PN)</a:t>
            </a:r>
            <a:endParaRPr lang="it-IT" altLang="it-IT" sz="2400" dirty="0"/>
          </a:p>
          <a:p>
            <a:pPr lvl="1" eaLnBrk="1" hangingPunct="1">
              <a:lnSpc>
                <a:spcPct val="90000"/>
              </a:lnSpc>
            </a:pPr>
            <a:r>
              <a:rPr lang="it-IT" altLang="it-IT" sz="2400" dirty="0"/>
              <a:t>In equilibrio: DA = PN (Prodotto Nazionale) = RN</a:t>
            </a:r>
          </a:p>
          <a:p>
            <a:pPr lvl="1" eaLnBrk="1" hangingPunct="1">
              <a:lnSpc>
                <a:spcPct val="90000"/>
              </a:lnSpc>
            </a:pPr>
            <a:r>
              <a:rPr lang="it-IT" altLang="it-IT" sz="2400" b="1" dirty="0"/>
              <a:t>C+I = C+S   </a:t>
            </a:r>
            <a:r>
              <a:rPr lang="it-IT" altLang="it-IT" sz="2400" dirty="0"/>
              <a:t>cioè     </a:t>
            </a:r>
            <a:r>
              <a:rPr lang="it-IT" altLang="it-IT" sz="2400" b="1" dirty="0"/>
              <a:t>I=S</a:t>
            </a:r>
          </a:p>
        </p:txBody>
      </p:sp>
    </p:spTree>
    <p:extLst>
      <p:ext uri="{BB962C8B-B14F-4D97-AF65-F5344CB8AC3E}">
        <p14:creationId xmlns:p14="http://schemas.microsoft.com/office/powerpoint/2010/main" val="42937762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egnaposto numero diapositiva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D98AFE21-2657-42F3-A76C-B4BAE8CFAED5}" type="slidenum">
              <a:rPr lang="it-IT" altLang="it-IT" sz="1400">
                <a:solidFill>
                  <a:prstClr val="black"/>
                </a:solidFill>
              </a:rPr>
              <a:pPr eaLnBrk="1" hangingPunct="1"/>
              <a:t>4</a:t>
            </a:fld>
            <a:endParaRPr lang="it-IT" altLang="it-IT" sz="1400">
              <a:solidFill>
                <a:prstClr val="black"/>
              </a:solidFill>
            </a:endParaRPr>
          </a:p>
        </p:txBody>
      </p:sp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it-IT"/>
              <a:t>Consumi e investimenti</a:t>
            </a:r>
          </a:p>
        </p:txBody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723857"/>
            <a:ext cx="7772400" cy="4114800"/>
          </a:xfrm>
        </p:spPr>
        <p:txBody>
          <a:bodyPr>
            <a:normAutofit fontScale="92500"/>
          </a:bodyPr>
          <a:lstStyle/>
          <a:p>
            <a:pPr eaLnBrk="1" hangingPunct="1"/>
            <a:r>
              <a:rPr lang="it-IT" altLang="it-IT" sz="2800" dirty="0"/>
              <a:t>L’equilibrio si ha quando S=I</a:t>
            </a:r>
          </a:p>
          <a:p>
            <a:pPr lvl="1" eaLnBrk="1" hangingPunct="1"/>
            <a:r>
              <a:rPr lang="it-IT" altLang="it-IT" sz="2400" dirty="0"/>
              <a:t>L’interesse </a:t>
            </a:r>
            <a:r>
              <a:rPr lang="it-IT" altLang="it-IT" sz="2400" b="1" dirty="0"/>
              <a:t>non</a:t>
            </a:r>
            <a:r>
              <a:rPr lang="it-IT" altLang="it-IT" sz="2400" dirty="0"/>
              <a:t> equilibra risparmi e investimenti</a:t>
            </a:r>
          </a:p>
          <a:p>
            <a:pPr lvl="1" eaLnBrk="1" hangingPunct="1"/>
            <a:r>
              <a:rPr lang="it-IT" altLang="it-IT" sz="2400" dirty="0"/>
              <a:t>Le decisioni di consumo dipendono dal reddito</a:t>
            </a:r>
          </a:p>
          <a:p>
            <a:pPr lvl="1" eaLnBrk="1" hangingPunct="1"/>
            <a:r>
              <a:rPr lang="it-IT" altLang="it-IT" sz="2400" dirty="0"/>
              <a:t>Più aumenta il reddito più aumentano i consumi e viceversa</a:t>
            </a:r>
          </a:p>
          <a:p>
            <a:pPr lvl="1" eaLnBrk="1" hangingPunct="1"/>
            <a:r>
              <a:rPr lang="it-IT" altLang="it-IT" sz="2400" dirty="0"/>
              <a:t>Il risparmio non è che il reddito meno i consumi, dipendono quindi dal reddito</a:t>
            </a:r>
          </a:p>
          <a:p>
            <a:pPr lvl="1" eaLnBrk="1" hangingPunct="1"/>
            <a:r>
              <a:rPr lang="it-IT" altLang="it-IT" sz="2400" dirty="0"/>
              <a:t>Il consumo è una componente indotta della domanda</a:t>
            </a:r>
          </a:p>
          <a:p>
            <a:pPr lvl="1" eaLnBrk="1" hangingPunct="1"/>
            <a:r>
              <a:rPr lang="it-IT" altLang="it-IT" sz="2400" dirty="0"/>
              <a:t>Le decisioni di investimento sono prese dagli imprenditori </a:t>
            </a:r>
            <a:r>
              <a:rPr lang="it-IT" altLang="it-IT" sz="2400" dirty="0" err="1"/>
              <a:t>esogenamente</a:t>
            </a:r>
            <a:endParaRPr lang="it-IT" altLang="it-IT" sz="2400" dirty="0"/>
          </a:p>
        </p:txBody>
      </p:sp>
    </p:spTree>
    <p:extLst>
      <p:ext uri="{BB962C8B-B14F-4D97-AF65-F5344CB8AC3E}">
        <p14:creationId xmlns:p14="http://schemas.microsoft.com/office/powerpoint/2010/main" val="15888547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/>
              <a:t>Il circuito del reddito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5229200"/>
            <a:ext cx="8229600" cy="896963"/>
          </a:xfrm>
        </p:spPr>
        <p:txBody>
          <a:bodyPr>
            <a:normAutofit fontScale="92500" lnSpcReduction="20000"/>
          </a:bodyPr>
          <a:lstStyle/>
          <a:p>
            <a:r>
              <a:rPr lang="it-IT" dirty="0"/>
              <a:t>Il circuito ha un flusso di uscita (i risparmi) e un flusso di entrata (gli investimenti)</a:t>
            </a:r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>
                <a:solidFill>
                  <a:prstClr val="black"/>
                </a:solidFill>
              </a:rPr>
              <a:t>Storia delle teorie dello sviluppo</a:t>
            </a:r>
            <a:endParaRPr lang="it-IT" dirty="0">
              <a:solidFill>
                <a:prstClr val="black"/>
              </a:solidFill>
            </a:endParaRPr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5D2F2-A109-7144-80E6-3AAACABD5BA2}" type="slidenum">
              <a:rPr lang="it-IT" smtClean="0"/>
              <a:pPr/>
              <a:t>5</a:t>
            </a:fld>
            <a:endParaRPr lang="it-IT" dirty="0"/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t-IT"/>
          </a:p>
        </p:txBody>
      </p:sp>
      <p:graphicFrame>
        <p:nvGraphicFramePr>
          <p:cNvPr id="7" name="Oggetto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16147319"/>
              </p:ext>
            </p:extLst>
          </p:nvPr>
        </p:nvGraphicFramePr>
        <p:xfrm>
          <a:off x="1619672" y="2204863"/>
          <a:ext cx="5688632" cy="288987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6" name="Picture" r:id="rId3" imgW="8115300" imgH="4123944" progId="Word.Picture.8">
                  <p:embed/>
                </p:oleObj>
              </mc:Choice>
              <mc:Fallback>
                <p:oleObj name="Picture" r:id="rId3" imgW="8115300" imgH="4123944" progId="Word.Picture.8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19672" y="2204863"/>
                        <a:ext cx="5688632" cy="288987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059169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egnaposto numero diapositiva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EFB209EC-824C-4445-B1EB-9F06ADD79670}" type="slidenum">
              <a:rPr lang="it-IT" altLang="it-IT" sz="1400">
                <a:solidFill>
                  <a:prstClr val="black"/>
                </a:solidFill>
              </a:rPr>
              <a:pPr eaLnBrk="1" hangingPunct="1"/>
              <a:t>6</a:t>
            </a:fld>
            <a:endParaRPr lang="it-IT" altLang="it-IT" sz="1400">
              <a:solidFill>
                <a:prstClr val="black"/>
              </a:solidFill>
            </a:endParaRPr>
          </a:p>
        </p:txBody>
      </p:sp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it-IT"/>
              <a:t>Il meccanismo di equilibrio</a:t>
            </a:r>
          </a:p>
        </p:txBody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1" eaLnBrk="1" hangingPunct="1">
              <a:lnSpc>
                <a:spcPct val="90000"/>
              </a:lnSpc>
            </a:pPr>
            <a:r>
              <a:rPr lang="it-IT" altLang="it-IT" sz="2400" dirty="0"/>
              <a:t>Il risparmio (ciò che </a:t>
            </a:r>
            <a:r>
              <a:rPr lang="it-IT" altLang="it-IT" sz="2400" b="1" dirty="0"/>
              <a:t>non è consumato</a:t>
            </a:r>
            <a:r>
              <a:rPr lang="it-IT" altLang="it-IT" sz="2400" dirty="0"/>
              <a:t>; flusso in uscita) </a:t>
            </a:r>
            <a:r>
              <a:rPr lang="it-IT" altLang="it-IT" sz="2400" b="1" dirty="0"/>
              <a:t>dipende dal reddito</a:t>
            </a:r>
          </a:p>
          <a:p>
            <a:pPr lvl="2" eaLnBrk="1" hangingPunct="1">
              <a:lnSpc>
                <a:spcPct val="90000"/>
              </a:lnSpc>
            </a:pPr>
            <a:r>
              <a:rPr lang="it-IT" altLang="it-IT" sz="2000" dirty="0"/>
              <a:t>Se le famiglie consumano l’80% del reddito risparmiano il 20% (cioè il reddito (</a:t>
            </a:r>
            <a:r>
              <a:rPr lang="it-IT" altLang="it-IT" sz="2000" b="1" i="1" dirty="0"/>
              <a:t>Y</a:t>
            </a:r>
            <a:r>
              <a:rPr lang="it-IT" altLang="it-IT" sz="2000" dirty="0"/>
              <a:t>) è pari a 5 volte i risparmi (</a:t>
            </a:r>
            <a:r>
              <a:rPr lang="it-IT" altLang="it-IT" sz="2000" b="1" i="1" dirty="0"/>
              <a:t>S</a:t>
            </a:r>
            <a:r>
              <a:rPr lang="it-IT" altLang="it-IT" sz="2000" dirty="0"/>
              <a:t>) S/20%)</a:t>
            </a:r>
          </a:p>
          <a:p>
            <a:pPr lvl="1" eaLnBrk="1" hangingPunct="1">
              <a:lnSpc>
                <a:spcPct val="90000"/>
              </a:lnSpc>
            </a:pPr>
            <a:r>
              <a:rPr lang="it-IT" altLang="it-IT" sz="2400" dirty="0"/>
              <a:t>Investimento= Flusso in entrata </a:t>
            </a:r>
            <a:r>
              <a:rPr lang="it-IT" altLang="it-IT" sz="2400" b="1" dirty="0"/>
              <a:t>non dipende dal reddito</a:t>
            </a:r>
            <a:endParaRPr lang="it-IT" altLang="it-IT" sz="2400" dirty="0"/>
          </a:p>
          <a:p>
            <a:pPr lvl="1" eaLnBrk="1" hangingPunct="1">
              <a:lnSpc>
                <a:spcPct val="90000"/>
              </a:lnSpc>
            </a:pPr>
            <a:r>
              <a:rPr lang="it-IT" altLang="it-IT" sz="2400" dirty="0"/>
              <a:t>In queste condizioni se gli investimenti sono minori dei risparmi, la produzione e il reddito diminuiranno provocando una diminuzione dei risparmi</a:t>
            </a:r>
          </a:p>
          <a:p>
            <a:pPr lvl="1" eaLnBrk="1" hangingPunct="1">
              <a:lnSpc>
                <a:spcPct val="90000"/>
              </a:lnSpc>
            </a:pPr>
            <a:r>
              <a:rPr lang="it-IT" altLang="it-IT" sz="2400" dirty="0"/>
              <a:t>Il processo raggiunge l’equilibrio quando i risparmi sono uguali agli investimenti</a:t>
            </a:r>
          </a:p>
        </p:txBody>
      </p:sp>
    </p:spTree>
    <p:extLst>
      <p:ext uri="{BB962C8B-B14F-4D97-AF65-F5344CB8AC3E}">
        <p14:creationId xmlns:p14="http://schemas.microsoft.com/office/powerpoint/2010/main" val="35642590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egnaposto numero diapositiva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918E7BCB-BC79-4722-8CCA-54DF16C62494}" type="slidenum">
              <a:rPr lang="it-IT" altLang="it-IT" sz="1400">
                <a:solidFill>
                  <a:prstClr val="black"/>
                </a:solidFill>
              </a:rPr>
              <a:pPr eaLnBrk="1" hangingPunct="1"/>
              <a:t>7</a:t>
            </a:fld>
            <a:endParaRPr lang="it-IT" altLang="it-IT" sz="1400">
              <a:solidFill>
                <a:prstClr val="black"/>
              </a:solidFill>
            </a:endParaRPr>
          </a:p>
        </p:txBody>
      </p:sp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034690"/>
            <a:ext cx="8229600" cy="557946"/>
          </a:xfrm>
        </p:spPr>
        <p:txBody>
          <a:bodyPr>
            <a:noAutofit/>
          </a:bodyPr>
          <a:lstStyle/>
          <a:p>
            <a:pPr eaLnBrk="1" hangingPunct="1">
              <a:defRPr/>
            </a:pPr>
            <a:r>
              <a:rPr lang="it-IT" sz="3200" dirty="0"/>
              <a:t>Capacità produttiva e produzione effettiva</a:t>
            </a:r>
          </a:p>
        </p:txBody>
      </p:sp>
      <p:sp>
        <p:nvSpPr>
          <p:cNvPr id="1434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742242"/>
            <a:ext cx="8229600" cy="4525963"/>
          </a:xfrm>
        </p:spPr>
        <p:txBody>
          <a:bodyPr/>
          <a:lstStyle/>
          <a:p>
            <a:pPr eaLnBrk="1" hangingPunct="1"/>
            <a:r>
              <a:rPr lang="it-IT" altLang="it-IT" sz="2800" dirty="0"/>
              <a:t>Distinzione tra la capacità produttiva di una società e il livello attuale di produzione</a:t>
            </a:r>
          </a:p>
          <a:p>
            <a:pPr lvl="1" eaLnBrk="1" hangingPunct="1"/>
            <a:r>
              <a:rPr lang="it-IT" altLang="it-IT" sz="2400" dirty="0"/>
              <a:t>Capacità produttiva (produzione massima)</a:t>
            </a:r>
            <a:r>
              <a:rPr lang="it-IT" altLang="it-IT" sz="2400" dirty="0">
                <a:sym typeface="Symbol" pitchFamily="18" charset="2"/>
              </a:rPr>
              <a:t>forza lavoro, impianti esistenti, infrastrutture</a:t>
            </a:r>
          </a:p>
          <a:p>
            <a:pPr eaLnBrk="1" hangingPunct="1"/>
            <a:r>
              <a:rPr lang="it-IT" altLang="it-IT" sz="2800" dirty="0">
                <a:sym typeface="Symbol" pitchFamily="18" charset="2"/>
              </a:rPr>
              <a:t>La produzione effettiva può essere minore del livello permesso dalla capacità produttiva</a:t>
            </a:r>
          </a:p>
          <a:p>
            <a:pPr lvl="1" eaLnBrk="1" hangingPunct="1"/>
            <a:r>
              <a:rPr lang="it-IT" altLang="it-IT" sz="2400" dirty="0"/>
              <a:t>La domanda aggregata può essere minore del livello necessario per assorbire la produzione massima</a:t>
            </a:r>
          </a:p>
          <a:p>
            <a:pPr lvl="1" eaLnBrk="1" hangingPunct="1"/>
            <a:r>
              <a:rPr lang="it-IT" altLang="it-IT" sz="2400" dirty="0"/>
              <a:t>La produzione effettiva cade al livello della domanda</a:t>
            </a:r>
          </a:p>
        </p:txBody>
      </p:sp>
    </p:spTree>
    <p:extLst>
      <p:ext uri="{BB962C8B-B14F-4D97-AF65-F5344CB8AC3E}">
        <p14:creationId xmlns:p14="http://schemas.microsoft.com/office/powerpoint/2010/main" val="35674178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egnaposto numero diapositiva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38214FB8-B04A-4E6E-9445-1E555932A7D8}" type="slidenum">
              <a:rPr lang="it-IT" altLang="it-IT" sz="1400">
                <a:solidFill>
                  <a:prstClr val="black"/>
                </a:solidFill>
              </a:rPr>
              <a:pPr eaLnBrk="1" hangingPunct="1"/>
              <a:t>8</a:t>
            </a:fld>
            <a:endParaRPr lang="it-IT" altLang="it-IT" sz="1400">
              <a:solidFill>
                <a:prstClr val="black"/>
              </a:solidFill>
            </a:endParaRPr>
          </a:p>
        </p:txBody>
      </p:sp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it-IT"/>
              <a:t>L’effetto moltiplicatore</a:t>
            </a:r>
          </a:p>
        </p:txBody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 marL="533400" indent="-533400" eaLnBrk="1" hangingPunct="1">
              <a:lnSpc>
                <a:spcPct val="90000"/>
              </a:lnSpc>
            </a:pPr>
            <a:r>
              <a:rPr lang="it-IT" altLang="it-IT" sz="2800"/>
              <a:t>Le spese per investimento sono soggette ad ampie e non prevedibili fluttuazioni</a:t>
            </a:r>
          </a:p>
          <a:p>
            <a:pPr marL="533400" indent="-533400" eaLnBrk="1" hangingPunct="1">
              <a:lnSpc>
                <a:spcPct val="90000"/>
              </a:lnSpc>
            </a:pPr>
            <a:r>
              <a:rPr lang="it-IT" altLang="it-IT" sz="2800"/>
              <a:t>Le spese per il consumo sono una quota più o meno costante del nostro reddito</a:t>
            </a:r>
          </a:p>
          <a:p>
            <a:pPr marL="914400" lvl="1" indent="-457200" eaLnBrk="1" hangingPunct="1">
              <a:lnSpc>
                <a:spcPct val="90000"/>
              </a:lnSpc>
              <a:buFontTx/>
              <a:buAutoNum type="arabicPeriod"/>
            </a:pPr>
            <a:r>
              <a:rPr lang="it-IT" altLang="it-IT" sz="2400"/>
              <a:t>Se diminuiscono le spese per gli investimenti diminuisce il reddito dei lavoratori</a:t>
            </a:r>
          </a:p>
          <a:p>
            <a:pPr marL="914400" lvl="1" indent="-457200" eaLnBrk="1" hangingPunct="1">
              <a:lnSpc>
                <a:spcPct val="90000"/>
              </a:lnSpc>
              <a:buFontTx/>
              <a:buAutoNum type="arabicPeriod"/>
            </a:pPr>
            <a:r>
              <a:rPr lang="it-IT" altLang="it-IT" sz="2400"/>
              <a:t>Con meno reddito i lavoratori decideranno di consumare di meno</a:t>
            </a:r>
          </a:p>
          <a:p>
            <a:pPr marL="914400" lvl="1" indent="-457200" eaLnBrk="1" hangingPunct="1">
              <a:lnSpc>
                <a:spcPct val="90000"/>
              </a:lnSpc>
              <a:buFontTx/>
              <a:buAutoNum type="arabicPeriod"/>
            </a:pPr>
            <a:r>
              <a:rPr lang="it-IT" altLang="it-IT" sz="2400"/>
              <a:t>Con meno domanda di consumo gli imprenditori decideranno di produrre meno pagando meno salari ai lavoratori</a:t>
            </a:r>
          </a:p>
          <a:p>
            <a:pPr marL="914400" lvl="1" indent="-457200" eaLnBrk="1" hangingPunct="1">
              <a:lnSpc>
                <a:spcPct val="90000"/>
              </a:lnSpc>
              <a:buFontTx/>
              <a:buAutoNum type="arabicPeriod"/>
            </a:pPr>
            <a:r>
              <a:rPr lang="it-IT" altLang="it-IT" sz="2400"/>
              <a:t>Questo ci rimanda al punto 2 ecc.</a:t>
            </a:r>
          </a:p>
        </p:txBody>
      </p:sp>
    </p:spTree>
    <p:extLst>
      <p:ext uri="{BB962C8B-B14F-4D97-AF65-F5344CB8AC3E}">
        <p14:creationId xmlns:p14="http://schemas.microsoft.com/office/powerpoint/2010/main" val="156528517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egnaposto numero diapositiva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12F880B8-5B0E-4831-BDE1-4CC735287911}" type="slidenum">
              <a:rPr lang="it-IT" altLang="it-IT" sz="1400">
                <a:solidFill>
                  <a:prstClr val="black"/>
                </a:solidFill>
              </a:rPr>
              <a:pPr eaLnBrk="1" hangingPunct="1"/>
              <a:t>9</a:t>
            </a:fld>
            <a:endParaRPr lang="it-IT" altLang="it-IT" sz="1400">
              <a:solidFill>
                <a:prstClr val="black"/>
              </a:solidFill>
            </a:endParaRPr>
          </a:p>
        </p:txBody>
      </p:sp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it-IT"/>
              <a:t>Il significato economico</a:t>
            </a:r>
          </a:p>
        </p:txBody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 eaLnBrk="1" hangingPunct="1">
              <a:lnSpc>
                <a:spcPct val="90000"/>
              </a:lnSpc>
            </a:pPr>
            <a:r>
              <a:rPr lang="it-IT" altLang="it-IT" sz="2400" dirty="0"/>
              <a:t>Nell’economia keynesiana è la domanda che determina il livello del reddito</a:t>
            </a:r>
          </a:p>
          <a:p>
            <a:pPr lvl="1" eaLnBrk="1" hangingPunct="1">
              <a:lnSpc>
                <a:spcPct val="90000"/>
              </a:lnSpc>
            </a:pPr>
            <a:r>
              <a:rPr lang="it-IT" altLang="it-IT" sz="2000" dirty="0"/>
              <a:t>In particolare è importante la domanda autonoma (</a:t>
            </a:r>
            <a:r>
              <a:rPr lang="it-IT" altLang="it-IT" sz="2000" b="1" dirty="0"/>
              <a:t>I</a:t>
            </a:r>
            <a:r>
              <a:rPr lang="it-IT" altLang="it-IT" sz="2000" dirty="0"/>
              <a:t> [investimenti])</a:t>
            </a:r>
          </a:p>
          <a:p>
            <a:pPr lvl="1" eaLnBrk="1" hangingPunct="1">
              <a:lnSpc>
                <a:spcPct val="90000"/>
              </a:lnSpc>
            </a:pPr>
            <a:r>
              <a:rPr lang="it-IT" altLang="it-IT" sz="2000" dirty="0"/>
              <a:t>Gli imprenditori decidono il livello degli investimenti</a:t>
            </a:r>
          </a:p>
          <a:p>
            <a:pPr lvl="1" eaLnBrk="1" hangingPunct="1">
              <a:lnSpc>
                <a:spcPct val="90000"/>
              </a:lnSpc>
            </a:pPr>
            <a:r>
              <a:rPr lang="it-IT" altLang="it-IT" sz="2000" dirty="0"/>
              <a:t>Se gli imprenditori decidono un livello di investimenti minori del risparmio</a:t>
            </a:r>
          </a:p>
          <a:p>
            <a:pPr lvl="2" eaLnBrk="1" hangingPunct="1">
              <a:lnSpc>
                <a:spcPct val="90000"/>
              </a:lnSpc>
            </a:pPr>
            <a:r>
              <a:rPr lang="it-IT" altLang="it-IT" sz="1800" dirty="0"/>
              <a:t>Poiché le famiglie hanno deciso di risparmiare più di quanto le imprese hanno deciso di investire, la domanda di beni è insufficiente (la “perdita” si registra nel momento in cui il reddito si traduce in domanda)</a:t>
            </a:r>
            <a:endParaRPr lang="it-IT" altLang="it-IT" sz="1800" baseline="-25000" dirty="0"/>
          </a:p>
          <a:p>
            <a:pPr lvl="2" eaLnBrk="1" hangingPunct="1">
              <a:lnSpc>
                <a:spcPct val="90000"/>
              </a:lnSpc>
            </a:pPr>
            <a:r>
              <a:rPr lang="it-IT" altLang="it-IT" sz="1800" dirty="0"/>
              <a:t>Gli imprenditori vedono aumentare le scorte invendute</a:t>
            </a:r>
          </a:p>
          <a:p>
            <a:pPr lvl="2" eaLnBrk="1" hangingPunct="1">
              <a:lnSpc>
                <a:spcPct val="90000"/>
              </a:lnSpc>
            </a:pPr>
            <a:r>
              <a:rPr lang="it-IT" altLang="it-IT" sz="1800" dirty="0"/>
              <a:t>Per smaltire le scorte diminuiscono ulteriormente la produzione</a:t>
            </a:r>
          </a:p>
          <a:p>
            <a:pPr lvl="1" eaLnBrk="1" hangingPunct="1">
              <a:lnSpc>
                <a:spcPct val="90000"/>
              </a:lnSpc>
            </a:pPr>
            <a:r>
              <a:rPr lang="it-IT" altLang="it-IT" sz="2000" dirty="0"/>
              <a:t>Si arriva ad una posizione di equilibrio di </a:t>
            </a:r>
            <a:r>
              <a:rPr lang="it-IT" altLang="it-IT" sz="2000" b="1" dirty="0"/>
              <a:t>sotto-occupazione </a:t>
            </a:r>
            <a:r>
              <a:rPr lang="it-IT" altLang="it-IT" sz="2000" dirty="0"/>
              <a:t>quando il reddito genera un risparmio appena sufficiente a </a:t>
            </a:r>
            <a:r>
              <a:rPr lang="it-IT" altLang="it-IT" sz="2000" b="1" dirty="0"/>
              <a:t>eguagliare gli investimenti decisi dagli imprenditori</a:t>
            </a:r>
          </a:p>
        </p:txBody>
      </p:sp>
    </p:spTree>
    <p:extLst>
      <p:ext uri="{BB962C8B-B14F-4D97-AF65-F5344CB8AC3E}">
        <p14:creationId xmlns:p14="http://schemas.microsoft.com/office/powerpoint/2010/main" val="240668784"/>
      </p:ext>
    </p:extLst>
  </p:cSld>
  <p:clrMapOvr>
    <a:masterClrMapping/>
  </p:clrMapOvr>
</p:sld>
</file>

<file path=ppt/theme/theme1.xml><?xml version="1.0" encoding="utf-8"?>
<a:theme xmlns:a="http://schemas.openxmlformats.org/drawingml/2006/main" name="Slide__UNIMC_DipECONOMIA_DIRITTO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6F78E25C03B8DA45B327F3EFB0918AF4" ma:contentTypeVersion="4" ma:contentTypeDescription="Creare un nuovo documento." ma:contentTypeScope="" ma:versionID="6e2233c80f8a2139fae5fa953a6dcaf6">
  <xsd:schema xmlns:xsd="http://www.w3.org/2001/XMLSchema" xmlns:xs="http://www.w3.org/2001/XMLSchema" xmlns:p="http://schemas.microsoft.com/office/2006/metadata/properties" xmlns:ns2="0c2cf549-3f5d-4cb1-9f2c-5f5e1f2fabdf" targetNamespace="http://schemas.microsoft.com/office/2006/metadata/properties" ma:root="true" ma:fieldsID="a00af838eefec9a808fd55d7c1116b99" ns2:_="">
    <xsd:import namespace="0c2cf549-3f5d-4cb1-9f2c-5f5e1f2fabd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c2cf549-3f5d-4cb1-9f2c-5f5e1f2fabd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1" nillable="true" ma:displayName="Length (seconds)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i contenuto"/>
        <xsd:element ref="dc:title" minOccurs="0" maxOccurs="1" ma:index="4" ma:displayName="Tito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96ADD7DE-2633-4CB9-8AC5-63D6998A0E68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6AB6CDC8-B0A5-42A9-80B5-1986A0FFFBB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E8D0BB5D-C058-40F1-BBA3-122E364A73D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c2cf549-3f5d-4cb1-9f2c-5f5e1f2fabd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130</TotalTime>
  <Words>1349</Words>
  <Application>Microsoft Office PowerPoint</Application>
  <PresentationFormat>Presentazione su schermo (4:3)</PresentationFormat>
  <Paragraphs>161</Paragraphs>
  <Slides>23</Slides>
  <Notes>0</Notes>
  <HiddenSlides>0</HiddenSlides>
  <MMClips>0</MMClips>
  <ScaleCrop>false</ScaleCrop>
  <HeadingPairs>
    <vt:vector size="8" baseType="variant">
      <vt:variant>
        <vt:lpstr>Caratteri utilizzati</vt:lpstr>
      </vt:variant>
      <vt:variant>
        <vt:i4>6</vt:i4>
      </vt:variant>
      <vt:variant>
        <vt:lpstr>Tema</vt:lpstr>
      </vt:variant>
      <vt:variant>
        <vt:i4>1</vt:i4>
      </vt:variant>
      <vt:variant>
        <vt:lpstr>Server OLE incorporati</vt:lpstr>
      </vt:variant>
      <vt:variant>
        <vt:i4>4</vt:i4>
      </vt:variant>
      <vt:variant>
        <vt:lpstr>Titoli diapositive</vt:lpstr>
      </vt:variant>
      <vt:variant>
        <vt:i4>23</vt:i4>
      </vt:variant>
    </vt:vector>
  </HeadingPairs>
  <TitlesOfParts>
    <vt:vector size="34" baseType="lpstr">
      <vt:lpstr>Arial</vt:lpstr>
      <vt:lpstr>Arial Italic</vt:lpstr>
      <vt:lpstr>Calibri</vt:lpstr>
      <vt:lpstr>Cambria Math</vt:lpstr>
      <vt:lpstr>Symbol</vt:lpstr>
      <vt:lpstr>Times New Roman</vt:lpstr>
      <vt:lpstr>Slide__UNIMC_DipECONOMIA_DIRITTO</vt:lpstr>
      <vt:lpstr>Picture</vt:lpstr>
      <vt:lpstr>Equation</vt:lpstr>
      <vt:lpstr>Equazione</vt:lpstr>
      <vt:lpstr>Microsoft Word Picture</vt:lpstr>
      <vt:lpstr>Keynes</vt:lpstr>
      <vt:lpstr>Risparmi e investimenti</vt:lpstr>
      <vt:lpstr>Una semplificazione: famiglie e imprese</vt:lpstr>
      <vt:lpstr>Consumi e investimenti</vt:lpstr>
      <vt:lpstr>Il circuito del reddito</vt:lpstr>
      <vt:lpstr>Il meccanismo di equilibrio</vt:lpstr>
      <vt:lpstr>Capacità produttiva e produzione effettiva</vt:lpstr>
      <vt:lpstr>L’effetto moltiplicatore</vt:lpstr>
      <vt:lpstr>Il significato economico</vt:lpstr>
      <vt:lpstr>Le equazioni fondamentali</vt:lpstr>
      <vt:lpstr>Propensioni al consumo</vt:lpstr>
      <vt:lpstr>Il risparmio</vt:lpstr>
      <vt:lpstr>Equilibrio: Reddito= Domanda Aggregata</vt:lpstr>
      <vt:lpstr>Rappresentazione grafica</vt:lpstr>
      <vt:lpstr>Rapprsentazione alternativa</vt:lpstr>
      <vt:lpstr>Il moltiplicatore</vt:lpstr>
      <vt:lpstr>Ancora il moltiplicatore</vt:lpstr>
      <vt:lpstr>Rappresentazione grafica</vt:lpstr>
      <vt:lpstr>L’equilibrio di sottocupazione</vt:lpstr>
      <vt:lpstr>Il governo</vt:lpstr>
      <vt:lpstr>Le condizioni di equilibrio</vt:lpstr>
      <vt:lpstr>Gli scambi con l’estero</vt:lpstr>
      <vt:lpstr>L’equilibrio nel sistema completo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Keynes</dc:title>
  <dc:creator>Stefano Perri</dc:creator>
  <cp:lastModifiedBy>stefano.perri@unimc.it</cp:lastModifiedBy>
  <cp:revision>8</cp:revision>
  <cp:lastPrinted>2016-11-07T09:34:00Z</cp:lastPrinted>
  <dcterms:created xsi:type="dcterms:W3CDTF">2016-10-05T14:54:56Z</dcterms:created>
  <dcterms:modified xsi:type="dcterms:W3CDTF">2023-10-06T08:35:27Z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0x0101006F78E25C03B8DA45B327F3EFB0918AF4</vt:lpwstr>
  </property>
</Properties>
</file>