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9866313" cy="673576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8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8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5589198" y="0"/>
            <a:ext cx="4275402" cy="338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0F64E-F648-468D-8816-38880F244ACD}" type="datetimeFigureOut">
              <a:rPr lang="it-IT" smtClean="0"/>
              <a:t>06/10/2022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6397417"/>
            <a:ext cx="4275402" cy="338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5589198" y="6397417"/>
            <a:ext cx="4275402" cy="338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98B6ED-04FD-4E2F-9F7F-55B57CC0810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917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D5D209-ADD1-4B8C-A82E-3C610E1DA49F}" type="datetimeFigureOut">
              <a:rPr lang="it-IT" smtClean="0"/>
              <a:t>06/10/2022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93586-B0F4-457F-85CF-5D81D279BA9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983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9613" y="504825"/>
            <a:ext cx="3367087" cy="252571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547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87659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2922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05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9375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60275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6557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74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31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424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30140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06/10/2022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759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L’economia neoclassica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Verso la fine del XIX secolo si afferma l’economia neoclassica.</a:t>
            </a:r>
          </a:p>
          <a:p>
            <a:r>
              <a:rPr lang="it-IT" dirty="0" smtClean="0"/>
              <a:t>Il problema non è più quello dell’accumulazione del capitale, ma quello dello studio del mercato come «mano invisibile»</a:t>
            </a:r>
          </a:p>
          <a:p>
            <a:r>
              <a:rPr lang="it-IT" dirty="0" smtClean="0"/>
              <a:t>Mercato come sistema di allocazione delle risorse efficiente</a:t>
            </a:r>
          </a:p>
          <a:p>
            <a:pPr>
              <a:spcBef>
                <a:spcPct val="50000"/>
              </a:spcBef>
              <a:buNone/>
            </a:pPr>
            <a:r>
              <a:rPr lang="it-IT" altLang="it-IT" dirty="0"/>
              <a:t>Lionel Robbins (</a:t>
            </a:r>
            <a:r>
              <a:rPr lang="it-IT" altLang="it-IT" dirty="0">
                <a:cs typeface="Times New Roman" pitchFamily="18" charset="0"/>
              </a:rPr>
              <a:t>1898-1984</a:t>
            </a:r>
            <a:r>
              <a:rPr lang="it-IT" altLang="it-IT" dirty="0"/>
              <a:t>) in </a:t>
            </a:r>
            <a:r>
              <a:rPr lang="it-IT" altLang="it-IT" i="1" dirty="0" err="1">
                <a:cs typeface="Times New Roman" pitchFamily="18" charset="0"/>
              </a:rPr>
              <a:t>Essay</a:t>
            </a:r>
            <a:r>
              <a:rPr lang="it-IT" altLang="it-IT" i="1" dirty="0">
                <a:cs typeface="Times New Roman" pitchFamily="18" charset="0"/>
              </a:rPr>
              <a:t> on the Nature and </a:t>
            </a:r>
            <a:r>
              <a:rPr lang="it-IT" altLang="it-IT" i="1" dirty="0" err="1">
                <a:cs typeface="Times New Roman" pitchFamily="18" charset="0"/>
              </a:rPr>
              <a:t>Significance</a:t>
            </a:r>
            <a:r>
              <a:rPr lang="it-IT" altLang="it-IT" i="1" dirty="0">
                <a:cs typeface="Times New Roman" pitchFamily="18" charset="0"/>
              </a:rPr>
              <a:t> of </a:t>
            </a:r>
            <a:r>
              <a:rPr lang="it-IT" altLang="it-IT" i="1" dirty="0" err="1">
                <a:cs typeface="Times New Roman" pitchFamily="18" charset="0"/>
              </a:rPr>
              <a:t>Economic</a:t>
            </a:r>
            <a:r>
              <a:rPr lang="it-IT" altLang="it-IT" i="1" dirty="0">
                <a:cs typeface="Times New Roman" pitchFamily="18" charset="0"/>
              </a:rPr>
              <a:t> Science</a:t>
            </a:r>
            <a:r>
              <a:rPr lang="it-IT" altLang="it-IT" dirty="0">
                <a:cs typeface="Times New Roman" pitchFamily="18" charset="0"/>
              </a:rPr>
              <a:t> </a:t>
            </a:r>
            <a:r>
              <a:rPr lang="it-IT" altLang="it-IT" dirty="0"/>
              <a:t>(1932):</a:t>
            </a:r>
          </a:p>
          <a:p>
            <a:pPr>
              <a:spcBef>
                <a:spcPct val="50000"/>
              </a:spcBef>
              <a:buNone/>
            </a:pPr>
            <a:r>
              <a:rPr lang="it-IT" altLang="it-IT" b="1" dirty="0">
                <a:solidFill>
                  <a:schemeClr val="tx2"/>
                </a:solidFill>
              </a:rPr>
              <a:t>“studio della condotta umana come relazione tra scopi e mezzi scarsi per usi alternativi”.</a:t>
            </a:r>
          </a:p>
          <a:p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3141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75CC4FA-293A-4A5A-B870-2BD4EC1FC7B1}" type="slidenum">
              <a:rPr lang="it-IT" altLang="it-IT" sz="1400" smtClean="0">
                <a:solidFill>
                  <a:prstClr val="black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definizione dell’economica</a:t>
            </a:r>
          </a:p>
        </p:txBody>
      </p:sp>
      <p:sp>
        <p:nvSpPr>
          <p:cNvPr id="90115" name="Text Box 3"/>
          <p:cNvSpPr txBox="1">
            <a:spLocks noChangeArrowheads="1"/>
          </p:cNvSpPr>
          <p:nvPr/>
        </p:nvSpPr>
        <p:spPr bwMode="auto">
          <a:xfrm>
            <a:off x="838200" y="1571625"/>
            <a:ext cx="79248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20000"/>
              </a:spcBef>
              <a:buFontTx/>
              <a:buChar char="•"/>
              <a:defRPr/>
            </a:pPr>
            <a:r>
              <a:rPr lang="it-IT" sz="2600" dirty="0">
                <a:solidFill>
                  <a:prstClr val="black"/>
                </a:solidFill>
              </a:rPr>
              <a:t>L’</a:t>
            </a:r>
            <a:r>
              <a:rPr lang="it-IT" sz="2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economica</a:t>
            </a:r>
            <a:r>
              <a:rPr lang="it-IT" sz="2600" dirty="0">
                <a:solidFill>
                  <a:prstClr val="black"/>
                </a:solidFill>
              </a:rPr>
              <a:t> è “lo studio di come le società decidono di allocare risorse scarse tra usi alternativi”.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0116" name="Text Box 4"/>
          <p:cNvSpPr txBox="1">
            <a:spLocks noChangeArrowheads="1"/>
          </p:cNvSpPr>
          <p:nvPr/>
        </p:nvSpPr>
        <p:spPr bwMode="auto">
          <a:xfrm>
            <a:off x="876300" y="2376487"/>
            <a:ext cx="784860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20000"/>
              </a:spcBef>
              <a:buFontTx/>
              <a:buChar char="•"/>
              <a:defRPr/>
            </a:pPr>
            <a:r>
              <a:rPr lang="it-IT" sz="2600" dirty="0">
                <a:solidFill>
                  <a:prstClr val="black"/>
                </a:solidFill>
              </a:rPr>
              <a:t>Parole chiave: </a:t>
            </a:r>
            <a:r>
              <a:rPr lang="it-IT" sz="2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risorse, allocazione, scarsità e usi alternativi</a:t>
            </a:r>
            <a:endParaRPr lang="it-IT" dirty="0">
              <a:solidFill>
                <a:srgbClr val="CC0000"/>
              </a:solidFill>
            </a:endParaRPr>
          </a:p>
        </p:txBody>
      </p:sp>
      <p:sp>
        <p:nvSpPr>
          <p:cNvPr id="90117" name="Text Box 5"/>
          <p:cNvSpPr txBox="1">
            <a:spLocks noChangeArrowheads="1"/>
          </p:cNvSpPr>
          <p:nvPr/>
        </p:nvSpPr>
        <p:spPr bwMode="auto">
          <a:xfrm>
            <a:off x="876300" y="3176587"/>
            <a:ext cx="77724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Risorse</a:t>
            </a:r>
            <a:r>
              <a:rPr lang="it-IT" sz="2600" dirty="0">
                <a:solidFill>
                  <a:prstClr val="black"/>
                </a:solidFill>
              </a:rPr>
              <a:t>: per produrre beni e servizi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0118" name="Text Box 6"/>
          <p:cNvSpPr txBox="1">
            <a:spLocks noChangeArrowheads="1"/>
          </p:cNvSpPr>
          <p:nvPr/>
        </p:nvSpPr>
        <p:spPr bwMode="auto">
          <a:xfrm>
            <a:off x="876300" y="3552031"/>
            <a:ext cx="7696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Allocazione</a:t>
            </a:r>
            <a:r>
              <a:rPr lang="it-IT" sz="2600" dirty="0">
                <a:solidFill>
                  <a:prstClr val="black"/>
                </a:solidFill>
              </a:rPr>
              <a:t>: che cosa produrre?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0119" name="Text Box 7"/>
          <p:cNvSpPr txBox="1">
            <a:spLocks noChangeArrowheads="1"/>
          </p:cNvSpPr>
          <p:nvPr/>
        </p:nvSpPr>
        <p:spPr bwMode="auto">
          <a:xfrm>
            <a:off x="859690" y="3943349"/>
            <a:ext cx="7620000" cy="83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Scarsità</a:t>
            </a:r>
            <a:r>
              <a:rPr lang="it-IT" sz="2600" dirty="0">
                <a:solidFill>
                  <a:prstClr val="black"/>
                </a:solidFill>
              </a:rPr>
              <a:t>: le risorse sono limitate – alcuni bisogni sono insoddisfatti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0120" name="Text Box 8"/>
          <p:cNvSpPr txBox="1">
            <a:spLocks noChangeArrowheads="1"/>
          </p:cNvSpPr>
          <p:nvPr/>
        </p:nvSpPr>
        <p:spPr bwMode="auto">
          <a:xfrm>
            <a:off x="876300" y="4637758"/>
            <a:ext cx="7924800" cy="1729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600" dirty="0">
                <a:solidFill>
                  <a:prstClr val="black"/>
                </a:solidFill>
              </a:rPr>
              <a:t>Le risorse </a:t>
            </a:r>
            <a:r>
              <a:rPr lang="it-IT" sz="2800" dirty="0">
                <a:solidFill>
                  <a:prstClr val="black"/>
                </a:solidFill>
                <a:sym typeface="Symbol" pitchFamily="18" charset="2"/>
              </a:rPr>
              <a:t></a:t>
            </a:r>
            <a:r>
              <a:rPr lang="it-IT" sz="2600" dirty="0">
                <a:solidFill>
                  <a:prstClr val="black"/>
                </a:solidFill>
              </a:rPr>
              <a:t> utilizzate per fare cose diverse </a:t>
            </a:r>
            <a:r>
              <a:rPr lang="it-IT" sz="2800" dirty="0">
                <a:solidFill>
                  <a:prstClr val="black"/>
                </a:solidFill>
                <a:sym typeface="Symbol" pitchFamily="18" charset="2"/>
              </a:rPr>
              <a:t></a:t>
            </a:r>
            <a:r>
              <a:rPr lang="it-IT" sz="2600" dirty="0">
                <a:solidFill>
                  <a:prstClr val="black"/>
                </a:solidFill>
              </a:rPr>
              <a:t>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scelta</a:t>
            </a:r>
            <a:endParaRPr lang="it-IT" dirty="0">
              <a:solidFill>
                <a:prstClr val="black"/>
              </a:solidFill>
            </a:endParaRPr>
          </a:p>
          <a:p>
            <a:pPr defTabSz="457200">
              <a:lnSpc>
                <a:spcPct val="90000"/>
              </a:lnSpc>
              <a:spcBef>
                <a:spcPct val="20000"/>
              </a:spcBef>
              <a:buFontTx/>
              <a:buChar char="•"/>
              <a:defRPr/>
            </a:pPr>
            <a:r>
              <a:rPr lang="it-IT" sz="2800" dirty="0">
                <a:solidFill>
                  <a:prstClr val="black"/>
                </a:solidFill>
              </a:rPr>
              <a:t>Il problema non è l’accumulazione del capitale, ma l’utilizzo di risorse </a:t>
            </a:r>
            <a:r>
              <a:rPr lang="it-IT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</a:t>
            </a:r>
            <a:r>
              <a:rPr lang="it-IT" sz="2800" dirty="0">
                <a:solidFill>
                  <a:prstClr val="black"/>
                </a:solidFill>
              </a:rPr>
              <a:t>. Non c’è problema di crescita, ma di efficienza</a:t>
            </a:r>
          </a:p>
        </p:txBody>
      </p:sp>
    </p:spTree>
    <p:extLst>
      <p:ext uri="{BB962C8B-B14F-4D97-AF65-F5344CB8AC3E}">
        <p14:creationId xmlns:p14="http://schemas.microsoft.com/office/powerpoint/2010/main" val="18852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La teoria dello sviluppo: </a:t>
            </a:r>
            <a:r>
              <a:rPr lang="it-IT" dirty="0" err="1" smtClean="0"/>
              <a:t>Schumpeter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038350"/>
            <a:ext cx="8229600" cy="4087813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All’inizio del XX secolo </a:t>
            </a:r>
            <a:r>
              <a:rPr lang="it-IT" dirty="0" err="1" smtClean="0"/>
              <a:t>Schumpeter</a:t>
            </a:r>
            <a:r>
              <a:rPr lang="it-IT" dirty="0" smtClean="0"/>
              <a:t> elabora una teoria dello sviluppo (qualitativo) del capitalismo.</a:t>
            </a:r>
          </a:p>
          <a:p>
            <a:r>
              <a:rPr lang="it-IT" dirty="0" smtClean="0"/>
              <a:t>Situazione descritta dai neoclassici: situazione di flusso circolare – il mercato è efficiente, ma l’economia si riproduce uguale a se stessa senza sviluppo</a:t>
            </a:r>
          </a:p>
          <a:p>
            <a:r>
              <a:rPr lang="it-IT" dirty="0" smtClean="0"/>
              <a:t>Per aversi sviluppo occorre che qualcuno rompa il flusso circolare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8869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L’imprenditore e la rottura del flusso circolare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238375"/>
            <a:ext cx="8229600" cy="388778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Chi rompe il flusso circolare è l’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imprenditore</a:t>
            </a:r>
            <a:r>
              <a:rPr lang="it-IT" dirty="0" smtClean="0"/>
              <a:t>.</a:t>
            </a:r>
          </a:p>
          <a:p>
            <a:r>
              <a:rPr lang="it-IT" dirty="0" smtClean="0"/>
              <a:t>L’imprenditore è colui che per qualsiasi motivazione assume rischi e introduce nel sistema economico le innovazioni che rompono gli schemi</a:t>
            </a:r>
          </a:p>
          <a:p>
            <a:r>
              <a:rPr lang="it-IT" dirty="0" smtClean="0"/>
              <a:t>L’imprenditore, a differenza del manager, non si comporta seguendo una </a:t>
            </a:r>
            <a:r>
              <a:rPr lang="it-IT" i="1" dirty="0" smtClean="0"/>
              <a:t>routine</a:t>
            </a:r>
            <a:r>
              <a:rPr lang="it-IT" dirty="0" smtClean="0"/>
              <a:t> e non è necessariamente il capitalista.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94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89376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Innovazioni e sviluppo scientifico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90750"/>
            <a:ext cx="8229600" cy="3935413"/>
          </a:xfrm>
        </p:spPr>
        <p:txBody>
          <a:bodyPr>
            <a:normAutofit lnSpcReduction="10000"/>
          </a:bodyPr>
          <a:lstStyle/>
          <a:p>
            <a:r>
              <a:rPr lang="it-IT" dirty="0" smtClean="0"/>
              <a:t>Le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innovazioni</a:t>
            </a:r>
            <a:r>
              <a:rPr lang="it-IT" dirty="0" smtClean="0"/>
              <a:t> non coincidono necessariamente con le scoperte scientifiche. Una scoperta scientifica deve essere sfruttata economicamente per divenire innovazione</a:t>
            </a:r>
          </a:p>
          <a:p>
            <a:r>
              <a:rPr lang="it-IT" dirty="0" smtClean="0"/>
              <a:t>L’esistenza dell’imprenditore è connaturata al sistema capitalistico: lo sviluppo è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endogeno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5597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varie forme di innovazione.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1. Produzione di un bene nuovo, capace di soddisfare bisogni nuovi o di soddisfare meglio bisogni già esistenti</a:t>
            </a:r>
          </a:p>
          <a:p>
            <a:r>
              <a:rPr lang="it-IT" dirty="0" smtClean="0"/>
              <a:t>2. L’introduzione di un nuovo processo produttivo</a:t>
            </a:r>
          </a:p>
          <a:p>
            <a:r>
              <a:rPr lang="it-IT" dirty="0" smtClean="0"/>
              <a:t>3. Apertura di un nuovo mercato</a:t>
            </a:r>
          </a:p>
          <a:p>
            <a:r>
              <a:rPr lang="it-IT" dirty="0" smtClean="0"/>
              <a:t>4. Conquista di una nuova fonte di materie prime o semilavorati</a:t>
            </a:r>
          </a:p>
          <a:p>
            <a:r>
              <a:rPr lang="it-IT" dirty="0" smtClean="0"/>
              <a:t>5. La realizzazione di nuove forme organizzative (es. creazione di monopolio)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2158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Le risorse dell’innovazione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Se tutte le risorse sono già impiegate, da dove trovano gli imprenditori le risorse per realizzare l’innovazione.</a:t>
            </a:r>
          </a:p>
          <a:p>
            <a:r>
              <a:rPr lang="it-IT" dirty="0" smtClean="0"/>
              <a:t>Il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sistema creditizio</a:t>
            </a:r>
            <a:r>
              <a:rPr lang="it-IT" dirty="0" smtClean="0"/>
              <a:t> fornisce il potere d’acquisto attraverso la concessione del credito.</a:t>
            </a:r>
          </a:p>
          <a:p>
            <a:r>
              <a:rPr lang="it-IT" dirty="0" smtClean="0"/>
              <a:t>Il banchiere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crea la moneta</a:t>
            </a:r>
            <a:r>
              <a:rPr lang="it-IT" dirty="0" smtClean="0"/>
              <a:t>.</a:t>
            </a:r>
          </a:p>
          <a:p>
            <a:r>
              <a:rPr lang="it-IT" dirty="0" smtClean="0"/>
              <a:t>Con il potere d’acquisto l’imprenditore, ad esempio, introduce un nuovo processo produttivo.</a:t>
            </a:r>
          </a:p>
          <a:p>
            <a:r>
              <a:rPr lang="it-IT" dirty="0" smtClean="0"/>
              <a:t>Avendo meno costi ottiene un profitto.</a:t>
            </a:r>
          </a:p>
          <a:p>
            <a:r>
              <a:rPr lang="it-IT" dirty="0" smtClean="0"/>
              <a:t>Lentamente i concorrenti imitano l’imprenditore innovatore: il nuovo processo produttivo si generalizza e i prezzi cadono. I profitti diminuiscono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82638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Lo sviluppo ciclico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it-IT" dirty="0" smtClean="0"/>
              <a:t>Lo sviluppo avviene in forma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ciclica</a:t>
            </a:r>
            <a:r>
              <a:rPr lang="it-IT" dirty="0" smtClean="0"/>
              <a:t>:</a:t>
            </a:r>
          </a:p>
          <a:p>
            <a:r>
              <a:rPr lang="it-IT" dirty="0" smtClean="0"/>
              <a:t>1. La prima innovazione ha successo</a:t>
            </a:r>
          </a:p>
          <a:p>
            <a:r>
              <a:rPr lang="it-IT" dirty="0" smtClean="0"/>
              <a:t>2. Arrivano (a «sciami») gli imprenditori imitatori.</a:t>
            </a:r>
          </a:p>
          <a:p>
            <a:r>
              <a:rPr lang="it-IT" dirty="0" smtClean="0"/>
              <a:t>3. L’innovazione maggiore stimola innovazioni minori</a:t>
            </a:r>
          </a:p>
          <a:p>
            <a:r>
              <a:rPr lang="it-IT" dirty="0"/>
              <a:t>4</a:t>
            </a:r>
            <a:r>
              <a:rPr lang="it-IT" dirty="0" smtClean="0"/>
              <a:t>. Il clima economico è favorevole e le banche concedono il credito</a:t>
            </a:r>
          </a:p>
          <a:p>
            <a:r>
              <a:rPr lang="it-IT" dirty="0" smtClean="0"/>
              <a:t>5. Il mercato comincia a saturarsi, i profitti diminuiscono. I primi imprenditori restituiscono i debiti comincia a diminuire la liquidità.</a:t>
            </a:r>
          </a:p>
          <a:p>
            <a:r>
              <a:rPr lang="it-IT" dirty="0" smtClean="0"/>
              <a:t>6. Le banche cominciano a restringere il credito. Le imprese più deboli falliscono</a:t>
            </a:r>
          </a:p>
          <a:p>
            <a:r>
              <a:rPr lang="it-IT" dirty="0" smtClean="0"/>
              <a:t>7 «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Distruzione creatrice</a:t>
            </a:r>
            <a:r>
              <a:rPr lang="it-IT" dirty="0" smtClean="0"/>
              <a:t>»: restano sul mercato le imprese più efficienti, i prezzi scendono. Si creano le condizioni per un nuovo ciclo di innovazioni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56995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8AC60D-7993-4F9E-AF13-1A3AF3594203}">
  <ds:schemaRefs>
    <ds:schemaRef ds:uri="http://schemas.microsoft.com/office/2006/documentManagement/types"/>
    <ds:schemaRef ds:uri="http://purl.org/dc/elements/1.1/"/>
    <ds:schemaRef ds:uri="http://purl.org/dc/dcmitype/"/>
    <ds:schemaRef ds:uri="0c2cf549-3f5d-4cb1-9f2c-5f5e1f2fabdf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D992ED20-DBA0-47F9-A782-938B086B1C6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5C1FCB-9245-4D35-9D36-9C29327ED0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623</Words>
  <Application>Microsoft Office PowerPoint</Application>
  <PresentationFormat>Presentazione su schermo (4:3)</PresentationFormat>
  <Paragraphs>62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14" baseType="lpstr">
      <vt:lpstr>Arial</vt:lpstr>
      <vt:lpstr>Arial Italic</vt:lpstr>
      <vt:lpstr>Calibri</vt:lpstr>
      <vt:lpstr>Symbol</vt:lpstr>
      <vt:lpstr>Times New Roman</vt:lpstr>
      <vt:lpstr>Slide__UNIMC_DipECONOMIA_DIRITTO</vt:lpstr>
      <vt:lpstr>L’economia neoclassica</vt:lpstr>
      <vt:lpstr>La definizione dell’economica</vt:lpstr>
      <vt:lpstr>La teoria dello sviluppo: Schumpeter</vt:lpstr>
      <vt:lpstr>L’imprenditore e la rottura del flusso circolare</vt:lpstr>
      <vt:lpstr>Innovazioni e sviluppo scientifico</vt:lpstr>
      <vt:lpstr>Le varie forme di innovazione.</vt:lpstr>
      <vt:lpstr>Le risorse dell’innovazione</vt:lpstr>
      <vt:lpstr>Lo sviluppo ciclico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L’economia neoclassica</dc:title>
  <dc:creator>Stefano Perri</dc:creator>
  <cp:lastModifiedBy>stefano.perri@unimc.it</cp:lastModifiedBy>
  <cp:revision>3</cp:revision>
  <cp:lastPrinted>2018-03-15T09:44:31Z</cp:lastPrinted>
  <dcterms:created xsi:type="dcterms:W3CDTF">2016-10-05T14:53:29Z</dcterms:created>
  <dcterms:modified xsi:type="dcterms:W3CDTF">2022-10-06T08:50:20Z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