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handoutMasterIdLst>
    <p:handoutMasterId r:id="rId29"/>
  </p:handoutMasterIdLst>
  <p:sldIdLst>
    <p:sldId id="257" r:id="rId5"/>
    <p:sldId id="279"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type="screen4x3"/>
  <p:notesSz cx="9866313" cy="67357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5402" cy="33834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5589198" y="0"/>
            <a:ext cx="4275402" cy="338348"/>
          </a:xfrm>
          <a:prstGeom prst="rect">
            <a:avLst/>
          </a:prstGeom>
        </p:spPr>
        <p:txBody>
          <a:bodyPr vert="horz" lIns="91440" tIns="45720" rIns="91440" bIns="45720" rtlCol="0"/>
          <a:lstStyle>
            <a:lvl1pPr algn="r">
              <a:defRPr sz="1200"/>
            </a:lvl1pPr>
          </a:lstStyle>
          <a:p>
            <a:fld id="{4E1ACB62-A880-4077-875B-EFC10E9AA48D}" type="datetimeFigureOut">
              <a:rPr lang="it-IT" smtClean="0"/>
              <a:t>20/09/2023</a:t>
            </a:fld>
            <a:endParaRPr lang="it-IT"/>
          </a:p>
        </p:txBody>
      </p:sp>
      <p:sp>
        <p:nvSpPr>
          <p:cNvPr id="4" name="Segnaposto piè di pagina 3"/>
          <p:cNvSpPr>
            <a:spLocks noGrp="1"/>
          </p:cNvSpPr>
          <p:nvPr>
            <p:ph type="ftr" sz="quarter" idx="2"/>
          </p:nvPr>
        </p:nvSpPr>
        <p:spPr>
          <a:xfrm>
            <a:off x="0" y="6397417"/>
            <a:ext cx="4275402" cy="33834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5589198" y="6397417"/>
            <a:ext cx="4275402" cy="338347"/>
          </a:xfrm>
          <a:prstGeom prst="rect">
            <a:avLst/>
          </a:prstGeom>
        </p:spPr>
        <p:txBody>
          <a:bodyPr vert="horz" lIns="91440" tIns="45720" rIns="91440" bIns="45720" rtlCol="0" anchor="b"/>
          <a:lstStyle>
            <a:lvl1pPr algn="r">
              <a:defRPr sz="1200"/>
            </a:lvl1pPr>
          </a:lstStyle>
          <a:p>
            <a:fld id="{C0BA376E-14C1-4D98-8A0E-8992D397D240}" type="slidenum">
              <a:rPr lang="it-IT" smtClean="0"/>
              <a:t>‹N›</a:t>
            </a:fld>
            <a:endParaRPr lang="it-IT"/>
          </a:p>
        </p:txBody>
      </p:sp>
    </p:spTree>
    <p:extLst>
      <p:ext uri="{BB962C8B-B14F-4D97-AF65-F5344CB8AC3E}">
        <p14:creationId xmlns:p14="http://schemas.microsoft.com/office/powerpoint/2010/main" val="65580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5402" cy="336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588628" y="0"/>
            <a:ext cx="4275402" cy="336788"/>
          </a:xfrm>
          <a:prstGeom prst="rect">
            <a:avLst/>
          </a:prstGeom>
        </p:spPr>
        <p:txBody>
          <a:bodyPr vert="horz" lIns="91440" tIns="45720" rIns="91440" bIns="45720" rtlCol="0"/>
          <a:lstStyle>
            <a:lvl1pPr algn="r">
              <a:defRPr sz="1200"/>
            </a:lvl1pPr>
          </a:lstStyle>
          <a:p>
            <a:fld id="{01E18E73-2397-4B34-8C89-8B0106DE60C1}" type="datetimeFigureOut">
              <a:rPr lang="it-IT" smtClean="0"/>
              <a:t>20/09/2023</a:t>
            </a:fld>
            <a:endParaRPr lang="it-IT"/>
          </a:p>
        </p:txBody>
      </p:sp>
      <p:sp>
        <p:nvSpPr>
          <p:cNvPr id="4" name="Segnaposto immagine diapositiva 3"/>
          <p:cNvSpPr>
            <a:spLocks noGrp="1" noRot="1" noChangeAspect="1"/>
          </p:cNvSpPr>
          <p:nvPr>
            <p:ph type="sldImg" idx="2"/>
          </p:nvPr>
        </p:nvSpPr>
        <p:spPr>
          <a:xfrm>
            <a:off x="3249613" y="504825"/>
            <a:ext cx="3367087" cy="25257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397806"/>
            <a:ext cx="4275402" cy="3367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588628" y="6397806"/>
            <a:ext cx="4275402" cy="336788"/>
          </a:xfrm>
          <a:prstGeom prst="rect">
            <a:avLst/>
          </a:prstGeom>
        </p:spPr>
        <p:txBody>
          <a:bodyPr vert="horz" lIns="91440" tIns="45720" rIns="91440" bIns="45720" rtlCol="0" anchor="b"/>
          <a:lstStyle>
            <a:lvl1pPr algn="r">
              <a:defRPr sz="1200"/>
            </a:lvl1pPr>
          </a:lstStyle>
          <a:p>
            <a:fld id="{56490156-2762-459A-A2E2-95F59A2D5044}" type="slidenum">
              <a:rPr lang="it-IT" smtClean="0"/>
              <a:t>‹N›</a:t>
            </a:fld>
            <a:endParaRPr lang="it-IT"/>
          </a:p>
        </p:txBody>
      </p:sp>
    </p:spTree>
    <p:extLst>
      <p:ext uri="{BB962C8B-B14F-4D97-AF65-F5344CB8AC3E}">
        <p14:creationId xmlns:p14="http://schemas.microsoft.com/office/powerpoint/2010/main" val="958655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7D9AFFB-A531-2245-8930-D012CEB0EB8B}"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799169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3249613" y="504825"/>
            <a:ext cx="3367087" cy="2525713"/>
          </a:xfrm>
          <a:noFill/>
          <a:ln/>
          <a:extLst>
            <a:ext uri="{909E8E84-426E-40DD-AFC4-6F175D3DCCD1}">
              <a14:hiddenFill xmlns:a14="http://schemas.microsoft.com/office/drawing/2010/main">
                <a:solidFill>
                  <a:srgbClr val="FFFFFF"/>
                </a:solidFill>
              </a14:hiddenFill>
            </a:ext>
          </a:extLst>
        </p:spPr>
      </p:sp>
      <p:sp>
        <p:nvSpPr>
          <p:cNvPr id="35843" name="Rectangle 3"/>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3249613" y="504825"/>
            <a:ext cx="3367087" cy="2525713"/>
          </a:xfrm>
          <a:noFill/>
          <a:ln/>
          <a:extLst>
            <a:ext uri="{909E8E84-426E-40DD-AFC4-6F175D3DCCD1}">
              <a14:hiddenFill xmlns:a14="http://schemas.microsoft.com/office/drawing/2010/main">
                <a:solidFill>
                  <a:srgbClr val="FFFFFF"/>
                </a:solidFill>
              </a14:hiddenFill>
            </a:ext>
          </a:extLst>
        </p:spPr>
      </p:sp>
      <p:sp>
        <p:nvSpPr>
          <p:cNvPr id="38915" name="Rectangle 3"/>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AE31428-EB51-417A-99CA-67BA8C4B17AD}" type="datetime1">
              <a:rPr lang="it-IT" smtClean="0">
                <a:solidFill>
                  <a:prstClr val="black">
                    <a:tint val="75000"/>
                  </a:prstClr>
                </a:solidFill>
              </a:rPr>
              <a:pPr/>
              <a:t>20/09/2023</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967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6F606D3-C7A2-49B1-890A-128B072C4597}" type="datetime1">
              <a:rPr lang="it-IT" smtClean="0">
                <a:solidFill>
                  <a:prstClr val="black">
                    <a:tint val="75000"/>
                  </a:prstClr>
                </a:solidFill>
              </a:rPr>
              <a:pPr/>
              <a:t>20/09/2023</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925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A68F3B9-055F-4E68-BC0A-7F243BCB7E69}" type="datetime1">
              <a:rPr lang="it-IT" smtClean="0">
                <a:solidFill>
                  <a:prstClr val="black">
                    <a:tint val="75000"/>
                  </a:prstClr>
                </a:solidFill>
              </a:rPr>
              <a:pPr/>
              <a:t>20/09/2023</a:t>
            </a:fld>
            <a:endParaRPr lang="it-IT" dirty="0">
              <a:solidFill>
                <a:prstClr val="black">
                  <a:tint val="75000"/>
                </a:prstClr>
              </a:solidFill>
            </a:endParaRPr>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69226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B850918-A31C-4B12-A649-ED0420E3A4F5}" type="datetime1">
              <a:rPr lang="it-IT" smtClean="0">
                <a:solidFill>
                  <a:prstClr val="black">
                    <a:tint val="75000"/>
                  </a:prstClr>
                </a:solidFill>
              </a:rPr>
              <a:pPr/>
              <a:t>20/09/2023</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solidFill>
                  <a:prstClr val="black"/>
                </a:solidFill>
              </a:rPr>
              <a:t>Storia delle teorie dello sviluppo</a:t>
            </a:r>
            <a:endParaRPr lang="it-IT" dirty="0">
              <a:solidFill>
                <a:prstClr val="black"/>
              </a:solidFill>
            </a:endParaRPr>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9544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9A7D4DB7-4FD8-453F-967E-DB337F3E474D}" type="datetime1">
              <a:rPr lang="it-IT" smtClean="0">
                <a:solidFill>
                  <a:prstClr val="black">
                    <a:tint val="75000"/>
                  </a:prstClr>
                </a:solidFill>
              </a:rPr>
              <a:pPr/>
              <a:t>20/09/2023</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8600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550E92A-32F8-4F09-9A23-8BD692ED097E}" type="datetime1">
              <a:rPr lang="it-IT" smtClean="0">
                <a:solidFill>
                  <a:prstClr val="black">
                    <a:tint val="75000"/>
                  </a:prstClr>
                </a:solidFill>
              </a:rPr>
              <a:pPr/>
              <a:t>20/09/2023</a:t>
            </a:fld>
            <a:endParaRPr lang="it-IT" dirty="0">
              <a:solidFill>
                <a:prstClr val="black">
                  <a:tint val="75000"/>
                </a:prstClr>
              </a:solidFill>
            </a:endParaRPr>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it-IT"/>
              <a:t>Storia delle teorie dello sviluppo</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extLst>
      <p:ext uri="{BB962C8B-B14F-4D97-AF65-F5344CB8AC3E}">
        <p14:creationId xmlns:p14="http://schemas.microsoft.com/office/powerpoint/2010/main" val="227317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0E697A8-53E5-490F-B0F5-0DDEDDB517B1}" type="datetime1">
              <a:rPr lang="it-IT" smtClean="0">
                <a:solidFill>
                  <a:prstClr val="black">
                    <a:tint val="75000"/>
                  </a:prstClr>
                </a:solidFill>
              </a:rPr>
              <a:pPr/>
              <a:t>20/09/2023</a:t>
            </a:fld>
            <a:endParaRPr lang="it-IT" dirty="0">
              <a:solidFill>
                <a:prstClr val="black">
                  <a:tint val="75000"/>
                </a:prstClr>
              </a:solidFill>
            </a:endParaRPr>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solidFill>
                  <a:prstClr val="black"/>
                </a:solidFill>
              </a:rPr>
              <a:t>Storia delle teorie dello sviluppo</a:t>
            </a:r>
            <a:endParaRPr lang="it-IT" dirty="0">
              <a:solidFill>
                <a:prstClr val="black"/>
              </a:solidFill>
            </a:endParaRPr>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25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A7267EC8-C3E5-44DA-AFFE-D68E11C0F07F}" type="datetime1">
              <a:rPr lang="it-IT" smtClean="0">
                <a:solidFill>
                  <a:prstClr val="black">
                    <a:tint val="75000"/>
                  </a:prstClr>
                </a:solidFill>
              </a:rPr>
              <a:pPr/>
              <a:t>20/09/2023</a:t>
            </a:fld>
            <a:endParaRPr lang="it-IT" dirty="0">
              <a:solidFill>
                <a:prstClr val="black">
                  <a:tint val="75000"/>
                </a:prstClr>
              </a:solidFill>
            </a:endParaRPr>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it-IT"/>
              <a:t>Storia delle teorie dello sviluppo</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963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6DF957A9-9A3B-40A0-AD0A-4092EEB96F10}" type="datetime1">
              <a:rPr lang="it-IT" smtClean="0">
                <a:solidFill>
                  <a:prstClr val="black">
                    <a:tint val="75000"/>
                  </a:prstClr>
                </a:solidFill>
              </a:rPr>
              <a:pPr/>
              <a:t>20/09/2023</a:t>
            </a:fld>
            <a:endParaRPr lang="it-IT" dirty="0">
              <a:solidFill>
                <a:prstClr val="black">
                  <a:tint val="75000"/>
                </a:prstClr>
              </a:solidFill>
            </a:endParaRPr>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136094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3009DBDC-531C-4277-B1D7-DCF7247132F8}" type="datetime1">
              <a:rPr lang="it-IT" smtClean="0">
                <a:solidFill>
                  <a:prstClr val="black">
                    <a:tint val="75000"/>
                  </a:prstClr>
                </a:solidFill>
              </a:rPr>
              <a:pPr/>
              <a:t>20/09/2023</a:t>
            </a:fld>
            <a:endParaRPr lang="it-IT" dirty="0">
              <a:solidFill>
                <a:prstClr val="black">
                  <a:tint val="75000"/>
                </a:prstClr>
              </a:solidFill>
            </a:endParaRPr>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720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A84E86D-E734-4D36-B6E2-93FC6DE6D425}" type="datetime1">
              <a:rPr lang="it-IT" smtClean="0">
                <a:solidFill>
                  <a:prstClr val="black">
                    <a:tint val="75000"/>
                  </a:prstClr>
                </a:solidFill>
              </a:rPr>
              <a:pPr/>
              <a:t>20/09/2023</a:t>
            </a:fld>
            <a:endParaRPr lang="it-IT" dirty="0">
              <a:solidFill>
                <a:prstClr val="black">
                  <a:tint val="75000"/>
                </a:prstClr>
              </a:solidFill>
            </a:endParaRPr>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47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fld id="{2061F581-95E5-4F43-94F3-85DC2C61B069}" type="datetime1">
              <a:rPr lang="it-IT" smtClean="0">
                <a:solidFill>
                  <a:prstClr val="black">
                    <a:tint val="75000"/>
                  </a:prstClr>
                </a:solidFill>
              </a:rPr>
              <a:pPr defTabSz="457200"/>
              <a:t>20/09/2023</a:t>
            </a:fld>
            <a:endParaRPr lang="it-IT"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pPr defTabSz="457200"/>
            <a:r>
              <a:rPr lang="it-IT"/>
              <a:t>Storia delle teorie dello sviluppo</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65A5D2F2-A109-7144-80E6-3AAACABD5BA2}" type="slidenum">
              <a:rPr lang="it-IT" smtClean="0">
                <a:solidFill>
                  <a:prstClr val="black">
                    <a:tint val="75000"/>
                  </a:prstClr>
                </a:solidFill>
              </a:rPr>
              <a:pPr defTabSz="457200"/>
              <a:t>‹N›</a:t>
            </a:fld>
            <a:endParaRPr lang="it-IT" dirty="0">
              <a:solidFill>
                <a:prstClr val="black">
                  <a:tint val="75000"/>
                </a:prstClr>
              </a:solidFill>
            </a:endParaRPr>
          </a:p>
        </p:txBody>
      </p:sp>
      <p:cxnSp>
        <p:nvCxnSpPr>
          <p:cNvPr id="9" name="Straight Connector 8"/>
          <p:cNvCxnSpPr/>
          <p:nvPr/>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p:nvPicPr>
        <p:blipFill>
          <a:blip r:embed="rId13"/>
          <a:stretch>
            <a:fillRect/>
          </a:stretch>
        </p:blipFill>
        <p:spPr>
          <a:xfrm>
            <a:off x="457200" y="152525"/>
            <a:ext cx="8229600" cy="685935"/>
          </a:xfrm>
          <a:prstGeom prst="rect">
            <a:avLst/>
          </a:prstGeom>
        </p:spPr>
      </p:pic>
    </p:spTree>
    <p:extLst>
      <p:ext uri="{BB962C8B-B14F-4D97-AF65-F5344CB8AC3E}">
        <p14:creationId xmlns:p14="http://schemas.microsoft.com/office/powerpoint/2010/main" val="1798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Economia e Politica dello sviluppo internazionale modulo A</a:t>
            </a:r>
          </a:p>
        </p:txBody>
      </p:sp>
      <p:sp>
        <p:nvSpPr>
          <p:cNvPr id="3" name="Sottotitolo 2"/>
          <p:cNvSpPr>
            <a:spLocks noGrp="1"/>
          </p:cNvSpPr>
          <p:nvPr>
            <p:ph type="subTitle" idx="1"/>
          </p:nvPr>
        </p:nvSpPr>
        <p:spPr/>
        <p:txBody>
          <a:bodyPr/>
          <a:lstStyle/>
          <a:p>
            <a:r>
              <a:rPr lang="it-IT" dirty="0"/>
              <a:t>AA 2023-2024</a:t>
            </a:r>
          </a:p>
          <a:p>
            <a:r>
              <a:rPr lang="it-IT" dirty="0"/>
              <a:t>I semestre</a:t>
            </a:r>
          </a:p>
        </p:txBody>
      </p:sp>
    </p:spTree>
    <p:extLst>
      <p:ext uri="{BB962C8B-B14F-4D97-AF65-F5344CB8AC3E}">
        <p14:creationId xmlns:p14="http://schemas.microsoft.com/office/powerpoint/2010/main" val="2527860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teorie dello sviluppo</a:t>
            </a:r>
          </a:p>
        </p:txBody>
      </p:sp>
      <p:sp>
        <p:nvSpPr>
          <p:cNvPr id="3" name="Segnaposto contenuto 2"/>
          <p:cNvSpPr>
            <a:spLocks noGrp="1"/>
          </p:cNvSpPr>
          <p:nvPr>
            <p:ph idx="1"/>
          </p:nvPr>
        </p:nvSpPr>
        <p:spPr/>
        <p:txBody>
          <a:bodyPr>
            <a:normAutofit fontScale="85000" lnSpcReduction="20000"/>
          </a:bodyPr>
          <a:lstStyle/>
          <a:p>
            <a:r>
              <a:rPr lang="it-IT" dirty="0"/>
              <a:t>Teorie del sovrappiù nell’economia di mercato capitalistica</a:t>
            </a:r>
          </a:p>
          <a:p>
            <a:r>
              <a:rPr lang="it-IT" dirty="0"/>
              <a:t>Economia classica: lo studio dell’accumulazione del capitale in un sistema capitalistico.</a:t>
            </a:r>
          </a:p>
          <a:p>
            <a:r>
              <a:rPr lang="it-IT" dirty="0"/>
              <a:t>L’accumulazione dipende dal sovrappiù (ciò che resta dopo i costi)</a:t>
            </a:r>
          </a:p>
          <a:p>
            <a:r>
              <a:rPr lang="it-IT" dirty="0"/>
              <a:t>Con l’accumulazione cresce la produttività del lavoro</a:t>
            </a:r>
          </a:p>
          <a:p>
            <a:r>
              <a:rPr lang="it-IT" dirty="0"/>
              <a:t>Il sovrappiù può essere individuato fisicamente o almeno come valore</a:t>
            </a:r>
          </a:p>
          <a:p>
            <a:r>
              <a:rPr lang="it-IT" dirty="0"/>
              <a:t>Se il sovrappiù è investito produttivamente si ha crescita. </a:t>
            </a:r>
          </a:p>
        </p:txBody>
      </p:sp>
      <p:sp>
        <p:nvSpPr>
          <p:cNvPr id="6" name="Segnaposto numero diapositiva 5"/>
          <p:cNvSpPr>
            <a:spLocks noGrp="1"/>
          </p:cNvSpPr>
          <p:nvPr>
            <p:ph type="sldNum" sz="quarter" idx="12"/>
          </p:nvPr>
        </p:nvSpPr>
        <p:spPr/>
        <p:txBody>
          <a:bodyPr/>
          <a:lstStyle/>
          <a:p>
            <a:fld id="{65A5D2F2-A109-7144-80E6-3AAACABD5BA2}" type="slidenum">
              <a:rPr lang="it-IT" smtClean="0"/>
              <a:pPr/>
              <a:t>10</a:t>
            </a:fld>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279951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A72ADA22-23B2-4994-AD05-C853B58CD7CE}" type="slidenum">
              <a:rPr lang="it-IT" altLang="it-IT" sz="1400" smtClean="0">
                <a:solidFill>
                  <a:prstClr val="black"/>
                </a:solidFill>
              </a:rPr>
              <a:pPr>
                <a:spcBef>
                  <a:spcPct val="0"/>
                </a:spcBef>
                <a:buFontTx/>
                <a:buNone/>
              </a:pPr>
              <a:t>11</a:t>
            </a:fld>
            <a:endParaRPr lang="it-IT" altLang="it-IT" sz="1400">
              <a:solidFill>
                <a:prstClr val="black"/>
              </a:solidFill>
            </a:endParaRPr>
          </a:p>
        </p:txBody>
      </p:sp>
      <p:sp>
        <p:nvSpPr>
          <p:cNvPr id="69634" name="Rectangle 2"/>
          <p:cNvSpPr>
            <a:spLocks noGrp="1" noChangeArrowheads="1"/>
          </p:cNvSpPr>
          <p:nvPr>
            <p:ph type="title"/>
          </p:nvPr>
        </p:nvSpPr>
        <p:spPr/>
        <p:txBody>
          <a:bodyPr>
            <a:normAutofit fontScale="90000"/>
          </a:bodyPr>
          <a:lstStyle/>
          <a:p>
            <a:pPr eaLnBrk="1" hangingPunct="1">
              <a:defRPr/>
            </a:pPr>
            <a:r>
              <a:rPr lang="it-IT"/>
              <a:t>Il Concetto di Sovrappiù</a:t>
            </a:r>
          </a:p>
        </p:txBody>
      </p:sp>
      <p:sp>
        <p:nvSpPr>
          <p:cNvPr id="69636" name="Text Box 4"/>
          <p:cNvSpPr txBox="1">
            <a:spLocks noChangeArrowheads="1"/>
          </p:cNvSpPr>
          <p:nvPr/>
        </p:nvSpPr>
        <p:spPr bwMode="auto">
          <a:xfrm>
            <a:off x="707290" y="1671670"/>
            <a:ext cx="8077200" cy="946150"/>
          </a:xfrm>
          <a:prstGeom prst="rect">
            <a:avLst/>
          </a:prstGeom>
          <a:noFill/>
          <a:ln w="9525">
            <a:noFill/>
            <a:miter lim="800000"/>
            <a:headEnd/>
            <a:tailEnd/>
          </a:ln>
          <a:effectLst/>
        </p:spPr>
        <p:txBody>
          <a:bodyPr>
            <a:spAutoFit/>
          </a:bodyPr>
          <a:lstStyle/>
          <a:p>
            <a:pPr defTabSz="457200">
              <a:spcBef>
                <a:spcPct val="20000"/>
              </a:spcBef>
              <a:buFontTx/>
              <a:buChar char="•"/>
              <a:defRPr/>
            </a:pPr>
            <a:r>
              <a:rPr lang="it-IT" sz="2800" dirty="0">
                <a:solidFill>
                  <a:prstClr val="black"/>
                </a:solidFill>
              </a:rPr>
              <a:t>Produzione di “</a:t>
            </a:r>
            <a:r>
              <a:rPr lang="it-IT" sz="2800" dirty="0">
                <a:solidFill>
                  <a:srgbClr val="CC0000"/>
                </a:solidFill>
                <a:effectLst>
                  <a:outerShdw blurRad="38100" dist="38100" dir="2700000" algn="tl">
                    <a:srgbClr val="C0C0C0"/>
                  </a:outerShdw>
                </a:effectLst>
              </a:rPr>
              <a:t>merci a mezzo di merci</a:t>
            </a:r>
            <a:r>
              <a:rPr lang="it-IT" sz="2800" dirty="0">
                <a:solidFill>
                  <a:prstClr val="black"/>
                </a:solidFill>
              </a:rPr>
              <a:t>” = visione “</a:t>
            </a:r>
            <a:r>
              <a:rPr lang="it-IT" sz="2800" dirty="0">
                <a:solidFill>
                  <a:srgbClr val="CC0000"/>
                </a:solidFill>
                <a:effectLst>
                  <a:outerShdw blurRad="38100" dist="38100" dir="2700000" algn="tl">
                    <a:srgbClr val="C0C0C0"/>
                  </a:outerShdw>
                </a:effectLst>
              </a:rPr>
              <a:t>circolare</a:t>
            </a:r>
            <a:r>
              <a:rPr lang="it-IT" sz="2800" dirty="0">
                <a:solidFill>
                  <a:prstClr val="black"/>
                </a:solidFill>
              </a:rPr>
              <a:t>”</a:t>
            </a:r>
            <a:endParaRPr lang="it-IT" sz="2000" dirty="0">
              <a:solidFill>
                <a:prstClr val="black"/>
              </a:solidFill>
            </a:endParaRPr>
          </a:p>
        </p:txBody>
      </p:sp>
      <p:sp>
        <p:nvSpPr>
          <p:cNvPr id="69637" name="Text Box 5"/>
          <p:cNvSpPr txBox="1">
            <a:spLocks noChangeArrowheads="1"/>
          </p:cNvSpPr>
          <p:nvPr/>
        </p:nvSpPr>
        <p:spPr bwMode="auto">
          <a:xfrm>
            <a:off x="681038" y="2784287"/>
            <a:ext cx="7696200" cy="522288"/>
          </a:xfrm>
          <a:prstGeom prst="rect">
            <a:avLst/>
          </a:prstGeom>
          <a:noFill/>
          <a:ln w="9525">
            <a:noFill/>
            <a:miter lim="800000"/>
            <a:headEnd/>
            <a:tailEnd/>
          </a:ln>
          <a:effectLst/>
        </p:spPr>
        <p:txBody>
          <a:bodyPr>
            <a:spAutoFit/>
          </a:bodyPr>
          <a:lstStyle/>
          <a:p>
            <a:pPr defTabSz="457200">
              <a:spcBef>
                <a:spcPct val="50000"/>
              </a:spcBef>
              <a:defRPr/>
            </a:pPr>
            <a:r>
              <a:rPr lang="it-IT" sz="2800" dirty="0">
                <a:solidFill>
                  <a:srgbClr val="CC0000"/>
                </a:solidFill>
                <a:effectLst>
                  <a:outerShdw blurRad="38100" dist="38100" dir="2700000" algn="tl">
                    <a:srgbClr val="C0C0C0"/>
                  </a:outerShdw>
                </a:effectLst>
              </a:rPr>
              <a:t>Input</a:t>
            </a:r>
            <a:r>
              <a:rPr lang="it-IT" sz="2800" dirty="0">
                <a:solidFill>
                  <a:prstClr val="black"/>
                </a:solidFill>
              </a:rPr>
              <a:t> </a:t>
            </a:r>
            <a:r>
              <a:rPr lang="it-IT" sz="2800" dirty="0">
                <a:solidFill>
                  <a:srgbClr val="CC0000"/>
                </a:solidFill>
                <a:effectLst>
                  <a:outerShdw blurRad="38100" dist="38100" dir="2700000" algn="tl">
                    <a:srgbClr val="C0C0C0"/>
                  </a:outerShdw>
                </a:effectLst>
              </a:rPr>
              <a:t>omogenei</a:t>
            </a:r>
            <a:r>
              <a:rPr lang="it-IT" sz="2800" dirty="0">
                <a:solidFill>
                  <a:prstClr val="black"/>
                </a:solidFill>
              </a:rPr>
              <a:t> agli </a:t>
            </a:r>
            <a:r>
              <a:rPr lang="it-IT" sz="2800" dirty="0">
                <a:solidFill>
                  <a:srgbClr val="CC0000"/>
                </a:solidFill>
                <a:effectLst>
                  <a:outerShdw blurRad="38100" dist="38100" dir="2700000" algn="tl">
                    <a:srgbClr val="C0C0C0"/>
                  </a:outerShdw>
                </a:effectLst>
              </a:rPr>
              <a:t>output</a:t>
            </a:r>
            <a:endParaRPr lang="it-IT" sz="2800" dirty="0">
              <a:solidFill>
                <a:prstClr val="black"/>
              </a:solidFill>
            </a:endParaRPr>
          </a:p>
        </p:txBody>
      </p:sp>
      <p:sp>
        <p:nvSpPr>
          <p:cNvPr id="69638" name="Text Box 6"/>
          <p:cNvSpPr txBox="1">
            <a:spLocks noChangeArrowheads="1"/>
          </p:cNvSpPr>
          <p:nvPr/>
        </p:nvSpPr>
        <p:spPr bwMode="auto">
          <a:xfrm>
            <a:off x="707290" y="3526325"/>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r>
              <a:rPr lang="it-IT" altLang="it-IT" sz="2800" dirty="0">
                <a:solidFill>
                  <a:srgbClr val="CC0000"/>
                </a:solidFill>
              </a:rPr>
              <a:t>Condizioni materiali e condizioni sociali della produzione</a:t>
            </a:r>
            <a:endParaRPr lang="it-IT" altLang="it-IT" sz="2000" dirty="0">
              <a:solidFill>
                <a:srgbClr val="CC0000"/>
              </a:solidFill>
            </a:endParaRPr>
          </a:p>
        </p:txBody>
      </p:sp>
      <p:sp>
        <p:nvSpPr>
          <p:cNvPr id="69639" name="Text Box 7"/>
          <p:cNvSpPr txBox="1">
            <a:spLocks noChangeArrowheads="1"/>
          </p:cNvSpPr>
          <p:nvPr/>
        </p:nvSpPr>
        <p:spPr bwMode="auto">
          <a:xfrm>
            <a:off x="681038" y="4651218"/>
            <a:ext cx="792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itchFamily="18" charset="0"/>
              </a:defRPr>
            </a:lvl1pPr>
            <a:lvl2pPr>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lvl="1" defTabSz="457200">
              <a:buFontTx/>
              <a:buNone/>
            </a:pPr>
            <a:r>
              <a:rPr lang="it-IT" altLang="it-IT" dirty="0">
                <a:solidFill>
                  <a:prstClr val="black"/>
                </a:solidFill>
              </a:rPr>
              <a:t>Ciò che è prodotto in più può essere reinvestito </a:t>
            </a:r>
            <a:endParaRPr lang="it-IT" altLang="it-IT" sz="2400" dirty="0">
              <a:solidFill>
                <a:prstClr val="black"/>
              </a:solidFill>
            </a:endParaRPr>
          </a:p>
        </p:txBody>
      </p:sp>
      <p:sp>
        <p:nvSpPr>
          <p:cNvPr id="69640" name="Text Box 8"/>
          <p:cNvSpPr txBox="1">
            <a:spLocks noChangeArrowheads="1"/>
          </p:cNvSpPr>
          <p:nvPr/>
        </p:nvSpPr>
        <p:spPr bwMode="auto">
          <a:xfrm>
            <a:off x="745390" y="5291751"/>
            <a:ext cx="800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800" dirty="0">
                <a:solidFill>
                  <a:srgbClr val="CC0000"/>
                </a:solidFill>
              </a:rPr>
              <a:t>Accumulazione del capitale e sviluppo economico</a:t>
            </a:r>
          </a:p>
        </p:txBody>
      </p:sp>
    </p:spTree>
    <p:extLst>
      <p:ext uri="{BB962C8B-B14F-4D97-AF65-F5344CB8AC3E}">
        <p14:creationId xmlns:p14="http://schemas.microsoft.com/office/powerpoint/2010/main" val="14682680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dissolve">
                                      <p:cBhvr>
                                        <p:cTn id="7" dur="500"/>
                                        <p:tgtEl>
                                          <p:spTgt spid="69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9637"/>
                                        </p:tgtEl>
                                        <p:attrNameLst>
                                          <p:attrName>style.visibility</p:attrName>
                                        </p:attrNameLst>
                                      </p:cBhvr>
                                      <p:to>
                                        <p:strVal val="visible"/>
                                      </p:to>
                                    </p:set>
                                    <p:animEffect transition="in" filter="dissolve">
                                      <p:cBhvr>
                                        <p:cTn id="12" dur="500"/>
                                        <p:tgtEl>
                                          <p:spTgt spid="696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9638"/>
                                        </p:tgtEl>
                                        <p:attrNameLst>
                                          <p:attrName>style.visibility</p:attrName>
                                        </p:attrNameLst>
                                      </p:cBhvr>
                                      <p:to>
                                        <p:strVal val="visible"/>
                                      </p:to>
                                    </p:set>
                                    <p:animEffect transition="in" filter="dissolve">
                                      <p:cBhvr>
                                        <p:cTn id="17" dur="500"/>
                                        <p:tgtEl>
                                          <p:spTgt spid="696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9639"/>
                                        </p:tgtEl>
                                        <p:attrNameLst>
                                          <p:attrName>style.visibility</p:attrName>
                                        </p:attrNameLst>
                                      </p:cBhvr>
                                      <p:to>
                                        <p:strVal val="visible"/>
                                      </p:to>
                                    </p:set>
                                    <p:animEffect transition="in" filter="dissolve">
                                      <p:cBhvr>
                                        <p:cTn id="22" dur="500"/>
                                        <p:tgtEl>
                                          <p:spTgt spid="6963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9640"/>
                                        </p:tgtEl>
                                        <p:attrNameLst>
                                          <p:attrName>style.visibility</p:attrName>
                                        </p:attrNameLst>
                                      </p:cBhvr>
                                      <p:to>
                                        <p:strVal val="visible"/>
                                      </p:to>
                                    </p:set>
                                    <p:animEffect transition="in" filter="dissolve">
                                      <p:cBhvr>
                                        <p:cTn id="27" dur="5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autoUpdateAnimBg="0"/>
      <p:bldP spid="69637" grpId="0" autoUpdateAnimBg="0"/>
      <p:bldP spid="69638" grpId="0" autoUpdateAnimBg="0"/>
      <p:bldP spid="69639" grpId="0" autoUpdateAnimBg="0"/>
      <p:bldP spid="6964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18F7B22B-9B80-4C9B-83BB-32F84342FC95}" type="slidenum">
              <a:rPr lang="it-IT" altLang="it-IT" sz="1400" smtClean="0">
                <a:solidFill>
                  <a:prstClr val="black"/>
                </a:solidFill>
              </a:rPr>
              <a:pPr>
                <a:spcBef>
                  <a:spcPct val="0"/>
                </a:spcBef>
                <a:buFontTx/>
                <a:buNone/>
              </a:pPr>
              <a:t>12</a:t>
            </a:fld>
            <a:endParaRPr lang="it-IT" altLang="it-IT" sz="1400">
              <a:solidFill>
                <a:prstClr val="black"/>
              </a:solidFill>
            </a:endParaRPr>
          </a:p>
        </p:txBody>
      </p:sp>
      <p:sp>
        <p:nvSpPr>
          <p:cNvPr id="131074" name="Rectangle 2"/>
          <p:cNvSpPr>
            <a:spLocks noGrp="1" noChangeArrowheads="1"/>
          </p:cNvSpPr>
          <p:nvPr>
            <p:ph type="title"/>
          </p:nvPr>
        </p:nvSpPr>
        <p:spPr>
          <a:xfrm>
            <a:off x="457200" y="1055258"/>
            <a:ext cx="8229600" cy="557946"/>
          </a:xfrm>
        </p:spPr>
        <p:txBody>
          <a:bodyPr>
            <a:normAutofit fontScale="90000"/>
          </a:bodyPr>
          <a:lstStyle/>
          <a:p>
            <a:pPr>
              <a:defRPr/>
            </a:pPr>
            <a:r>
              <a:rPr lang="it-IT" dirty="0">
                <a:solidFill>
                  <a:srgbClr val="CC0000"/>
                </a:solidFill>
                <a:effectLst>
                  <a:outerShdw blurRad="38100" dist="38100" dir="2700000" algn="tl">
                    <a:srgbClr val="000000"/>
                  </a:outerShdw>
                </a:effectLst>
              </a:rPr>
              <a:t>Rappresentazione grafica</a:t>
            </a:r>
            <a:br>
              <a:rPr lang="it-IT" dirty="0">
                <a:solidFill>
                  <a:srgbClr val="CC0000"/>
                </a:solidFill>
                <a:effectLst>
                  <a:outerShdw blurRad="38100" dist="38100" dir="2700000" algn="tl">
                    <a:srgbClr val="000000"/>
                  </a:outerShdw>
                </a:effectLst>
              </a:rPr>
            </a:br>
            <a:endParaRPr lang="it-IT" dirty="0"/>
          </a:p>
        </p:txBody>
      </p:sp>
      <p:sp>
        <p:nvSpPr>
          <p:cNvPr id="131076" name="Text Box 4"/>
          <p:cNvSpPr txBox="1">
            <a:spLocks noChangeArrowheads="1"/>
          </p:cNvSpPr>
          <p:nvPr/>
        </p:nvSpPr>
        <p:spPr bwMode="auto">
          <a:xfrm>
            <a:off x="852488" y="5353050"/>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800">
                <a:solidFill>
                  <a:prstClr val="black"/>
                </a:solidFill>
              </a:rPr>
              <a:t>La produzione permette di ottenere una quantità maggiore degli stessi beni utilizzati come input</a:t>
            </a:r>
          </a:p>
        </p:txBody>
      </p:sp>
      <p:grpSp>
        <p:nvGrpSpPr>
          <p:cNvPr id="2" name="Group 26"/>
          <p:cNvGrpSpPr>
            <a:grpSpLocks/>
          </p:cNvGrpSpPr>
          <p:nvPr/>
        </p:nvGrpSpPr>
        <p:grpSpPr bwMode="auto">
          <a:xfrm>
            <a:off x="1190625" y="1755775"/>
            <a:ext cx="7213600" cy="3562350"/>
            <a:chOff x="750" y="1106"/>
            <a:chExt cx="4544" cy="2244"/>
          </a:xfrm>
        </p:grpSpPr>
        <p:sp>
          <p:nvSpPr>
            <p:cNvPr id="6151" name="AutoShape 5"/>
            <p:cNvSpPr>
              <a:spLocks noChangeArrowheads="1"/>
            </p:cNvSpPr>
            <p:nvPr/>
          </p:nvSpPr>
          <p:spPr bwMode="auto">
            <a:xfrm>
              <a:off x="2261" y="1812"/>
              <a:ext cx="1321" cy="538"/>
            </a:xfrm>
            <a:prstGeom prst="rightArrow">
              <a:avLst>
                <a:gd name="adj1" fmla="val 50000"/>
                <a:gd name="adj2" fmla="val 61385"/>
              </a:avLst>
            </a:prstGeom>
            <a:solidFill>
              <a:srgbClr val="FFCC99"/>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400">
                  <a:solidFill>
                    <a:prstClr val="black"/>
                  </a:solidFill>
                  <a:latin typeface="Times" pitchFamily="18" charset="0"/>
                </a:rPr>
                <a:t>Produzione</a:t>
              </a:r>
            </a:p>
          </p:txBody>
        </p:sp>
        <p:sp>
          <p:nvSpPr>
            <p:cNvPr id="6152" name="Rectangle 7"/>
            <p:cNvSpPr>
              <a:spLocks noChangeArrowheads="1"/>
            </p:cNvSpPr>
            <p:nvPr/>
          </p:nvSpPr>
          <p:spPr bwMode="auto">
            <a:xfrm>
              <a:off x="750" y="3129"/>
              <a:ext cx="196" cy="161"/>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3" name="Text Box 8"/>
            <p:cNvSpPr txBox="1">
              <a:spLocks noChangeArrowheads="1"/>
            </p:cNvSpPr>
            <p:nvPr/>
          </p:nvSpPr>
          <p:spPr bwMode="auto">
            <a:xfrm>
              <a:off x="1038" y="3077"/>
              <a:ext cx="83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Grano</a:t>
              </a:r>
            </a:p>
          </p:txBody>
        </p:sp>
        <p:sp>
          <p:nvSpPr>
            <p:cNvPr id="6154" name="Rectangle 9"/>
            <p:cNvSpPr>
              <a:spLocks noChangeArrowheads="1"/>
            </p:cNvSpPr>
            <p:nvPr/>
          </p:nvSpPr>
          <p:spPr bwMode="auto">
            <a:xfrm>
              <a:off x="2142" y="3129"/>
              <a:ext cx="196" cy="161"/>
            </a:xfrm>
            <a:prstGeom prst="rect">
              <a:avLst/>
            </a:prstGeom>
            <a:solidFill>
              <a:srgbClr val="CC0000"/>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5" name="Text Box 10"/>
            <p:cNvSpPr txBox="1">
              <a:spLocks noChangeArrowheads="1"/>
            </p:cNvSpPr>
            <p:nvPr/>
          </p:nvSpPr>
          <p:spPr bwMode="auto">
            <a:xfrm>
              <a:off x="2323" y="3069"/>
              <a:ext cx="731"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Ferro</a:t>
              </a:r>
            </a:p>
          </p:txBody>
        </p:sp>
        <p:sp>
          <p:nvSpPr>
            <p:cNvPr id="6156" name="Rectangle 11"/>
            <p:cNvSpPr>
              <a:spLocks noChangeArrowheads="1"/>
            </p:cNvSpPr>
            <p:nvPr/>
          </p:nvSpPr>
          <p:spPr bwMode="auto">
            <a:xfrm>
              <a:off x="3607" y="3129"/>
              <a:ext cx="196" cy="161"/>
            </a:xfrm>
            <a:prstGeom prst="rect">
              <a:avLst/>
            </a:prstGeom>
            <a:solidFill>
              <a:srgbClr val="9999FF"/>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7" name="Text Box 12"/>
            <p:cNvSpPr txBox="1">
              <a:spLocks noChangeArrowheads="1"/>
            </p:cNvSpPr>
            <p:nvPr/>
          </p:nvSpPr>
          <p:spPr bwMode="auto">
            <a:xfrm>
              <a:off x="3783" y="3077"/>
              <a:ext cx="12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Carbone</a:t>
              </a:r>
            </a:p>
          </p:txBody>
        </p:sp>
        <p:sp>
          <p:nvSpPr>
            <p:cNvPr id="6158" name="Rectangle 16"/>
            <p:cNvSpPr>
              <a:spLocks noChangeArrowheads="1"/>
            </p:cNvSpPr>
            <p:nvPr/>
          </p:nvSpPr>
          <p:spPr bwMode="auto">
            <a:xfrm>
              <a:off x="3737" y="1352"/>
              <a:ext cx="1554" cy="632"/>
            </a:xfrm>
            <a:prstGeom prst="rect">
              <a:avLst/>
            </a:prstGeom>
            <a:solidFill>
              <a:srgbClr val="FFFF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black"/>
                  </a:solidFill>
                </a:rPr>
                <a:t>G</a:t>
              </a:r>
            </a:p>
          </p:txBody>
        </p:sp>
        <p:sp>
          <p:nvSpPr>
            <p:cNvPr id="6159" name="Rectangle 17"/>
            <p:cNvSpPr>
              <a:spLocks noChangeArrowheads="1"/>
            </p:cNvSpPr>
            <p:nvPr/>
          </p:nvSpPr>
          <p:spPr bwMode="auto">
            <a:xfrm>
              <a:off x="3737" y="1980"/>
              <a:ext cx="1557" cy="512"/>
            </a:xfrm>
            <a:prstGeom prst="rect">
              <a:avLst/>
            </a:prstGeom>
            <a:solidFill>
              <a:srgbClr val="CC00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F</a:t>
              </a:r>
            </a:p>
          </p:txBody>
        </p:sp>
        <p:sp>
          <p:nvSpPr>
            <p:cNvPr id="6160" name="Rectangle 18"/>
            <p:cNvSpPr>
              <a:spLocks noChangeArrowheads="1"/>
            </p:cNvSpPr>
            <p:nvPr/>
          </p:nvSpPr>
          <p:spPr bwMode="auto">
            <a:xfrm>
              <a:off x="3737" y="2492"/>
              <a:ext cx="1554" cy="496"/>
            </a:xfrm>
            <a:prstGeom prst="rect">
              <a:avLst/>
            </a:prstGeom>
            <a:solidFill>
              <a:srgbClr val="9999FF"/>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C</a:t>
              </a:r>
            </a:p>
          </p:txBody>
        </p:sp>
        <p:sp>
          <p:nvSpPr>
            <p:cNvPr id="6161" name="Rectangle 21"/>
            <p:cNvSpPr>
              <a:spLocks noChangeArrowheads="1"/>
            </p:cNvSpPr>
            <p:nvPr/>
          </p:nvSpPr>
          <p:spPr bwMode="auto">
            <a:xfrm>
              <a:off x="935" y="1352"/>
              <a:ext cx="1051" cy="632"/>
            </a:xfrm>
            <a:prstGeom prst="rect">
              <a:avLst/>
            </a:prstGeom>
            <a:solidFill>
              <a:srgbClr val="FFFF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dirty="0"/>
                <a:t>G</a:t>
              </a:r>
            </a:p>
          </p:txBody>
        </p:sp>
        <p:sp>
          <p:nvSpPr>
            <p:cNvPr id="6162" name="Rectangle 22"/>
            <p:cNvSpPr>
              <a:spLocks noChangeArrowheads="1"/>
            </p:cNvSpPr>
            <p:nvPr/>
          </p:nvSpPr>
          <p:spPr bwMode="auto">
            <a:xfrm>
              <a:off x="935" y="1980"/>
              <a:ext cx="1053" cy="512"/>
            </a:xfrm>
            <a:prstGeom prst="rect">
              <a:avLst/>
            </a:prstGeom>
            <a:solidFill>
              <a:srgbClr val="CC00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F</a:t>
              </a:r>
            </a:p>
          </p:txBody>
        </p:sp>
        <p:sp>
          <p:nvSpPr>
            <p:cNvPr id="6163" name="Rectangle 23"/>
            <p:cNvSpPr>
              <a:spLocks noChangeArrowheads="1"/>
            </p:cNvSpPr>
            <p:nvPr/>
          </p:nvSpPr>
          <p:spPr bwMode="auto">
            <a:xfrm>
              <a:off x="935" y="2492"/>
              <a:ext cx="1051" cy="496"/>
            </a:xfrm>
            <a:prstGeom prst="rect">
              <a:avLst/>
            </a:prstGeom>
            <a:solidFill>
              <a:srgbClr val="9999FF"/>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C</a:t>
              </a:r>
            </a:p>
          </p:txBody>
        </p:sp>
        <p:sp>
          <p:nvSpPr>
            <p:cNvPr id="6164" name="Text Box 24"/>
            <p:cNvSpPr txBox="1">
              <a:spLocks noChangeArrowheads="1"/>
            </p:cNvSpPr>
            <p:nvPr/>
          </p:nvSpPr>
          <p:spPr bwMode="auto">
            <a:xfrm>
              <a:off x="1097" y="1116"/>
              <a:ext cx="7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400">
                  <a:solidFill>
                    <a:prstClr val="black"/>
                  </a:solidFill>
                </a:rPr>
                <a:t>INPUT</a:t>
              </a:r>
            </a:p>
          </p:txBody>
        </p:sp>
        <p:sp>
          <p:nvSpPr>
            <p:cNvPr id="6165" name="Text Box 25"/>
            <p:cNvSpPr txBox="1">
              <a:spLocks noChangeArrowheads="1"/>
            </p:cNvSpPr>
            <p:nvPr/>
          </p:nvSpPr>
          <p:spPr bwMode="auto">
            <a:xfrm>
              <a:off x="4077" y="1106"/>
              <a:ext cx="11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400">
                  <a:solidFill>
                    <a:prstClr val="black"/>
                  </a:solidFill>
                </a:rPr>
                <a:t>OUTPUT</a:t>
              </a:r>
            </a:p>
          </p:txBody>
        </p:sp>
      </p:grpSp>
    </p:spTree>
    <p:extLst>
      <p:ext uri="{BB962C8B-B14F-4D97-AF65-F5344CB8AC3E}">
        <p14:creationId xmlns:p14="http://schemas.microsoft.com/office/powerpoint/2010/main" val="429163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1076"/>
                                        </p:tgtEl>
                                        <p:attrNameLst>
                                          <p:attrName>style.visibility</p:attrName>
                                        </p:attrNameLst>
                                      </p:cBhvr>
                                      <p:to>
                                        <p:strVal val="visible"/>
                                      </p:to>
                                    </p:set>
                                    <p:anim calcmode="lin" valueType="num">
                                      <p:cBhvr additive="base">
                                        <p:cTn id="13" dur="500" fill="hold"/>
                                        <p:tgtEl>
                                          <p:spTgt spid="131076"/>
                                        </p:tgtEl>
                                        <p:attrNameLst>
                                          <p:attrName>ppt_x</p:attrName>
                                        </p:attrNameLst>
                                      </p:cBhvr>
                                      <p:tavLst>
                                        <p:tav tm="0">
                                          <p:val>
                                            <p:strVal val="0-#ppt_w/2"/>
                                          </p:val>
                                        </p:tav>
                                        <p:tav tm="100000">
                                          <p:val>
                                            <p:strVal val="#ppt_x"/>
                                          </p:val>
                                        </p:tav>
                                      </p:tavLst>
                                    </p:anim>
                                    <p:anim calcmode="lin" valueType="num">
                                      <p:cBhvr additive="base">
                                        <p:cTn id="14" dur="500" fill="hold"/>
                                        <p:tgtEl>
                                          <p:spTgt spid="1310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Iniziamo l’analisi</a:t>
            </a:r>
          </a:p>
        </p:txBody>
      </p:sp>
      <p:sp>
        <p:nvSpPr>
          <p:cNvPr id="5" name="Segnaposto contenuto 4"/>
          <p:cNvSpPr>
            <a:spLocks noGrp="1"/>
          </p:cNvSpPr>
          <p:nvPr>
            <p:ph idx="1"/>
          </p:nvPr>
        </p:nvSpPr>
        <p:spPr/>
        <p:txBody>
          <a:bodyPr>
            <a:normAutofit fontScale="70000" lnSpcReduction="20000"/>
          </a:bodyPr>
          <a:lstStyle/>
          <a:p>
            <a:r>
              <a:rPr lang="it-IT" dirty="0"/>
              <a:t>Per semplicità: un solo prodotto nel settore beni di prima necessità</a:t>
            </a:r>
          </a:p>
          <a:p>
            <a:r>
              <a:rPr lang="it-IT" dirty="0"/>
              <a:t>Bene </a:t>
            </a:r>
            <a:r>
              <a:rPr lang="it-IT" i="1" dirty="0"/>
              <a:t>a</a:t>
            </a:r>
          </a:p>
          <a:p>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i="1" dirty="0" err="1">
                <a:sym typeface="Symbol"/>
              </a:rPr>
              <a:t>A</a:t>
            </a:r>
            <a:endParaRPr lang="it-IT" i="1" dirty="0">
              <a:sym typeface="Symbol"/>
            </a:endParaRPr>
          </a:p>
          <a:p>
            <a:r>
              <a:rPr lang="it-IT" dirty="0">
                <a:sym typeface="Symbol"/>
              </a:rPr>
              <a:t>Utilizzando la quantità </a:t>
            </a:r>
            <a:r>
              <a:rPr lang="it-IT" i="1" dirty="0">
                <a:sym typeface="Symbol"/>
              </a:rPr>
              <a:t>A</a:t>
            </a:r>
            <a:r>
              <a:rPr lang="it-IT" i="1" baseline="-25000" dirty="0">
                <a:sym typeface="Symbol"/>
              </a:rPr>
              <a:t>a</a:t>
            </a:r>
            <a:r>
              <a:rPr lang="it-IT" i="1" dirty="0">
                <a:sym typeface="Symbol"/>
              </a:rPr>
              <a:t> </a:t>
            </a:r>
            <a:r>
              <a:rPr lang="it-IT" dirty="0">
                <a:sym typeface="Symbol"/>
              </a:rPr>
              <a:t>come mezzo di produzione e la quantità </a:t>
            </a:r>
            <a:r>
              <a:rPr lang="it-IT" i="1" dirty="0">
                <a:sym typeface="Symbol"/>
              </a:rPr>
              <a:t>L</a:t>
            </a:r>
            <a:r>
              <a:rPr lang="it-IT" i="1" baseline="-25000" dirty="0">
                <a:sym typeface="Symbol"/>
              </a:rPr>
              <a:t>a</a:t>
            </a:r>
            <a:r>
              <a:rPr lang="it-IT" i="1" dirty="0">
                <a:sym typeface="Symbol"/>
              </a:rPr>
              <a:t> </a:t>
            </a:r>
            <a:r>
              <a:rPr lang="it-IT" dirty="0">
                <a:sym typeface="Symbol"/>
              </a:rPr>
              <a:t>di lavoro si produce la quantità </a:t>
            </a:r>
            <a:r>
              <a:rPr lang="it-IT" i="1" dirty="0">
                <a:sym typeface="Symbol"/>
              </a:rPr>
              <a:t>A. </a:t>
            </a:r>
            <a:r>
              <a:rPr lang="it-IT" dirty="0">
                <a:sym typeface="Symbol"/>
              </a:rPr>
              <a:t>La sussistenza di una unità di lavoro è </a:t>
            </a:r>
            <a:r>
              <a:rPr lang="it-IT" i="1" dirty="0" err="1"/>
              <a:t>c</a:t>
            </a:r>
            <a:r>
              <a:rPr lang="it-IT" i="1" baseline="-25000" dirty="0" err="1"/>
              <a:t>a</a:t>
            </a:r>
            <a:r>
              <a:rPr lang="it-IT" i="1" baseline="-25000" dirty="0"/>
              <a:t>.</a:t>
            </a:r>
          </a:p>
          <a:p>
            <a:r>
              <a:rPr lang="it-IT" dirty="0"/>
              <a:t>C’è sovrappiù se </a:t>
            </a:r>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a:t>)&gt;0</a:t>
            </a:r>
          </a:p>
          <a:p>
            <a:r>
              <a:rPr lang="it-IT" dirty="0"/>
              <a:t>In questo caso il sovrappiù può essere utilizzato per impiegare lavoratori in altri settori economici che non producono sussistenze: es.</a:t>
            </a:r>
          </a:p>
          <a:p>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a:t>)=</a:t>
            </a:r>
            <a:r>
              <a:rPr lang="it-IT" i="1" dirty="0" err="1"/>
              <a:t>c</a:t>
            </a:r>
            <a:r>
              <a:rPr lang="it-IT" i="1" baseline="-25000" dirty="0" err="1"/>
              <a:t>a</a:t>
            </a:r>
            <a:r>
              <a:rPr lang="it-IT" i="1" dirty="0" err="1"/>
              <a:t>L</a:t>
            </a:r>
            <a:r>
              <a:rPr lang="it-IT" i="1" baseline="-25000" dirty="0" err="1"/>
              <a:t>b</a:t>
            </a:r>
            <a:endParaRPr lang="it-IT" i="1" baseline="-25000" dirty="0"/>
          </a:p>
          <a:p>
            <a:r>
              <a:rPr lang="it-IT" i="1" dirty="0" err="1"/>
              <a:t>c</a:t>
            </a:r>
            <a:r>
              <a:rPr lang="it-IT" i="1" baseline="-25000" dirty="0" err="1"/>
              <a:t>a</a:t>
            </a:r>
            <a:r>
              <a:rPr lang="it-IT" i="1" dirty="0" err="1"/>
              <a:t>L</a:t>
            </a:r>
            <a:r>
              <a:rPr lang="it-IT" i="1" baseline="-25000" dirty="0" err="1"/>
              <a:t>b</a:t>
            </a:r>
            <a:r>
              <a:rPr lang="it-IT" i="1" dirty="0">
                <a:sym typeface="Symbol"/>
              </a:rPr>
              <a:t> B. </a:t>
            </a:r>
            <a:r>
              <a:rPr lang="it-IT" dirty="0">
                <a:sym typeface="Symbol"/>
              </a:rPr>
              <a:t> Per esempio il bene </a:t>
            </a:r>
            <a:r>
              <a:rPr lang="it-IT" i="1" dirty="0">
                <a:sym typeface="Symbol"/>
              </a:rPr>
              <a:t>b </a:t>
            </a:r>
            <a:r>
              <a:rPr lang="it-IT" dirty="0">
                <a:sym typeface="Symbol"/>
              </a:rPr>
              <a:t>può essere il vestiario oppure anche la conoscenza.</a:t>
            </a:r>
            <a:endParaRPr lang="it-IT" baseline="-25000" dirty="0"/>
          </a:p>
          <a:p>
            <a:endParaRPr lang="it-IT" dirty="0"/>
          </a:p>
          <a:p>
            <a:endParaRPr lang="it-IT" dirty="0"/>
          </a:p>
        </p:txBody>
      </p:sp>
      <p:sp>
        <p:nvSpPr>
          <p:cNvPr id="3" name="Segnaposto piè di pagina 2"/>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4" name="Segnaposto numero diapositiva 3"/>
          <p:cNvSpPr>
            <a:spLocks noGrp="1"/>
          </p:cNvSpPr>
          <p:nvPr>
            <p:ph type="sldNum" sz="quarter" idx="12"/>
          </p:nvPr>
        </p:nvSpPr>
        <p:spPr/>
        <p:txBody>
          <a:bodyPr/>
          <a:lstStyle/>
          <a:p>
            <a:fld id="{65A5D2F2-A109-7144-80E6-3AAACABD5BA2}" type="slidenum">
              <a:rPr lang="it-IT" smtClean="0"/>
              <a:pPr/>
              <a:t>13</a:t>
            </a:fld>
            <a:endParaRPr lang="it-IT" dirty="0"/>
          </a:p>
        </p:txBody>
      </p:sp>
    </p:spTree>
    <p:extLst>
      <p:ext uri="{BB962C8B-B14F-4D97-AF65-F5344CB8AC3E}">
        <p14:creationId xmlns:p14="http://schemas.microsoft.com/office/powerpoint/2010/main" val="27872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1- I mercantilisti</a:t>
            </a:r>
          </a:p>
        </p:txBody>
      </p:sp>
      <p:sp>
        <p:nvSpPr>
          <p:cNvPr id="3" name="Segnaposto contenuto 2"/>
          <p:cNvSpPr>
            <a:spLocks noGrp="1"/>
          </p:cNvSpPr>
          <p:nvPr>
            <p:ph idx="1"/>
          </p:nvPr>
        </p:nvSpPr>
        <p:spPr/>
        <p:txBody>
          <a:bodyPr>
            <a:normAutofit fontScale="92500" lnSpcReduction="10000"/>
          </a:bodyPr>
          <a:lstStyle/>
          <a:p>
            <a:r>
              <a:rPr lang="it-IT" dirty="0"/>
              <a:t>Mercantilismo: corrente di scrittori di questioni economiche: dal 1500 al 1700.</a:t>
            </a:r>
          </a:p>
          <a:p>
            <a:r>
              <a:rPr lang="it-IT" dirty="0"/>
              <a:t>In generale sostenevano la necessità di una bilancia commerciale positiva (afflusso di valuta=oro) e di politiche protezioniste.</a:t>
            </a:r>
          </a:p>
          <a:p>
            <a:r>
              <a:rPr lang="it-IT" dirty="0"/>
              <a:t>Accusati di confondere la ricchezza con l’oro e di collocare l’origine della ricchezza nello scambio.</a:t>
            </a:r>
          </a:p>
          <a:p>
            <a:r>
              <a:rPr lang="it-IT" dirty="0"/>
              <a:t>Tuttavia ci sono alcuni primi cenni al concetto di sovrappiù</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14</a:t>
            </a:fld>
            <a:endParaRPr lang="it-IT" dirty="0"/>
          </a:p>
        </p:txBody>
      </p:sp>
    </p:spTree>
    <p:extLst>
      <p:ext uri="{BB962C8B-B14F-4D97-AF65-F5344CB8AC3E}">
        <p14:creationId xmlns:p14="http://schemas.microsoft.com/office/powerpoint/2010/main" val="3788440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Sovrappiù per l’esportazione</a:t>
            </a:r>
          </a:p>
        </p:txBody>
      </p:sp>
      <p:sp>
        <p:nvSpPr>
          <p:cNvPr id="3" name="Segnaposto contenuto 2"/>
          <p:cNvSpPr>
            <a:spLocks noGrp="1"/>
          </p:cNvSpPr>
          <p:nvPr>
            <p:ph idx="1"/>
          </p:nvPr>
        </p:nvSpPr>
        <p:spPr/>
        <p:txBody>
          <a:bodyPr>
            <a:normAutofit fontScale="92500" lnSpcReduction="20000"/>
          </a:bodyPr>
          <a:lstStyle/>
          <a:p>
            <a:r>
              <a:rPr lang="it-IT" dirty="0"/>
              <a:t>Torniamo all’esempio precedente. Il bene </a:t>
            </a:r>
            <a:r>
              <a:rPr lang="it-IT" i="1" dirty="0"/>
              <a:t>a</a:t>
            </a:r>
            <a:r>
              <a:rPr lang="it-IT" dirty="0"/>
              <a:t> è il bene di sussistenza e il bene </a:t>
            </a:r>
            <a:r>
              <a:rPr lang="it-IT" i="1" dirty="0"/>
              <a:t>b </a:t>
            </a:r>
            <a:r>
              <a:rPr lang="it-IT" dirty="0"/>
              <a:t>è un bene esportato</a:t>
            </a:r>
          </a:p>
          <a:p>
            <a:r>
              <a:rPr lang="it-IT" dirty="0"/>
              <a:t>E’ evidente che anche in questo caso occorre che il settore delle sussistenze produca un sovrappiù per permettere di impiegare lavoratori nel settore esportatore.</a:t>
            </a:r>
          </a:p>
          <a:p>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i="1" dirty="0" err="1">
                <a:sym typeface="Symbol"/>
              </a:rPr>
              <a:t>A</a:t>
            </a:r>
            <a:endParaRPr lang="it-IT" i="1" dirty="0">
              <a:sym typeface="Symbol"/>
            </a:endParaRPr>
          </a:p>
          <a:p>
            <a:r>
              <a:rPr lang="it-IT" i="1" dirty="0" err="1"/>
              <a:t>c</a:t>
            </a:r>
            <a:r>
              <a:rPr lang="it-IT" i="1" baseline="-25000" dirty="0" err="1"/>
              <a:t>a</a:t>
            </a:r>
            <a:r>
              <a:rPr lang="it-IT" i="1" dirty="0" err="1"/>
              <a:t>L</a:t>
            </a:r>
            <a:r>
              <a:rPr lang="it-IT" i="1" baseline="-25000" dirty="0" err="1"/>
              <a:t>b</a:t>
            </a:r>
            <a:r>
              <a:rPr lang="it-IT" i="1" dirty="0">
                <a:sym typeface="Symbol"/>
              </a:rPr>
              <a:t> B</a:t>
            </a:r>
          </a:p>
          <a:p>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a:t>)=</a:t>
            </a:r>
            <a:r>
              <a:rPr lang="it-IT" i="1" dirty="0" err="1"/>
              <a:t>c</a:t>
            </a:r>
            <a:r>
              <a:rPr lang="it-IT" i="1" baseline="-25000" dirty="0" err="1"/>
              <a:t>a</a:t>
            </a:r>
            <a:r>
              <a:rPr lang="it-IT" i="1" dirty="0" err="1"/>
              <a:t>L</a:t>
            </a:r>
            <a:r>
              <a:rPr lang="it-IT" i="1" baseline="-25000" dirty="0" err="1"/>
              <a:t>b</a:t>
            </a:r>
            <a:endParaRPr lang="it-IT" i="1" baseline="-25000" dirty="0"/>
          </a:p>
          <a:p>
            <a:endParaRPr lang="it-IT" i="1" dirty="0">
              <a:sym typeface="Symbol"/>
            </a:endParaRPr>
          </a:p>
          <a:p>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15</a:t>
            </a:fld>
            <a:endParaRPr lang="it-IT" dirty="0"/>
          </a:p>
        </p:txBody>
      </p:sp>
    </p:spTree>
    <p:extLst>
      <p:ext uri="{BB962C8B-B14F-4D97-AF65-F5344CB8AC3E}">
        <p14:creationId xmlns:p14="http://schemas.microsoft.com/office/powerpoint/2010/main" val="2472610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a:t>La battaglia contro la disoccupazione</a:t>
            </a:r>
          </a:p>
        </p:txBody>
      </p:sp>
      <p:sp>
        <p:nvSpPr>
          <p:cNvPr id="3" name="Segnaposto contenuto 2"/>
          <p:cNvSpPr>
            <a:spLocks noGrp="1"/>
          </p:cNvSpPr>
          <p:nvPr>
            <p:ph idx="1"/>
          </p:nvPr>
        </p:nvSpPr>
        <p:spPr/>
        <p:txBody>
          <a:bodyPr>
            <a:normAutofit fontScale="85000" lnSpcReduction="20000"/>
          </a:bodyPr>
          <a:lstStyle/>
          <a:p>
            <a:r>
              <a:rPr lang="it-IT" dirty="0"/>
              <a:t>Anche nell’idea dei mercantilisti della disoccupazione come spreco è implicito il concetto di sovrappiù</a:t>
            </a:r>
          </a:p>
          <a:p>
            <a:r>
              <a:rPr lang="it-IT" dirty="0"/>
              <a:t>Charles Davenant (1656-1714)</a:t>
            </a:r>
          </a:p>
          <a:p>
            <a:r>
              <a:rPr lang="it-IT" dirty="0"/>
              <a:t>«se tutte le braccia in questo regno che sono abili fossero impiegate in lavori utili le nostre manifatture crescerebbero in modo tale che la ricchezza comune verrebbe in questo modo grandemente arricchita e i poveri, invece di essere un peso, sarebbero un vantaggio»</a:t>
            </a:r>
          </a:p>
          <a:p>
            <a:r>
              <a:rPr lang="it-IT" dirty="0"/>
              <a:t>Messi al lavoro, i disoccupati riproducono la propria sussistenza più un sovrappiù addizionale.</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16</a:t>
            </a:fld>
            <a:endParaRPr lang="it-IT" dirty="0"/>
          </a:p>
        </p:txBody>
      </p:sp>
    </p:spTree>
    <p:extLst>
      <p:ext uri="{BB962C8B-B14F-4D97-AF65-F5344CB8AC3E}">
        <p14:creationId xmlns:p14="http://schemas.microsoft.com/office/powerpoint/2010/main" val="83868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Petty</a:t>
            </a:r>
            <a:r>
              <a:rPr lang="it-IT" dirty="0"/>
              <a:t> e gli altri</a:t>
            </a:r>
          </a:p>
        </p:txBody>
      </p:sp>
      <p:sp>
        <p:nvSpPr>
          <p:cNvPr id="3" name="Segnaposto contenuto 2"/>
          <p:cNvSpPr>
            <a:spLocks noGrp="1"/>
          </p:cNvSpPr>
          <p:nvPr>
            <p:ph idx="1"/>
          </p:nvPr>
        </p:nvSpPr>
        <p:spPr/>
        <p:txBody>
          <a:bodyPr>
            <a:normAutofit fontScale="85000" lnSpcReduction="10000"/>
          </a:bodyPr>
          <a:lstStyle/>
          <a:p>
            <a:r>
              <a:rPr lang="it-IT" dirty="0"/>
              <a:t>L’idea chiara del sovrappiù come sovrappiù di sussistenze si ha con William </a:t>
            </a:r>
            <a:r>
              <a:rPr lang="it-IT" dirty="0" err="1"/>
              <a:t>Petty</a:t>
            </a:r>
            <a:r>
              <a:rPr lang="it-IT" dirty="0"/>
              <a:t> (1623-1687):</a:t>
            </a:r>
          </a:p>
          <a:p>
            <a:r>
              <a:rPr lang="it-IT" dirty="0"/>
              <a:t>Società=1000 individui</a:t>
            </a:r>
          </a:p>
          <a:p>
            <a:r>
              <a:rPr lang="it-IT" dirty="0"/>
              <a:t>100 producono i beni di prima necessità per tutti</a:t>
            </a:r>
          </a:p>
          <a:p>
            <a:r>
              <a:rPr lang="it-IT" dirty="0"/>
              <a:t>200</a:t>
            </a:r>
            <a:r>
              <a:rPr lang="it-IT" dirty="0">
                <a:sym typeface="Symbol"/>
              </a:rPr>
              <a:t>beni esportabili in cambio di altri beni o moneta</a:t>
            </a:r>
          </a:p>
          <a:p>
            <a:r>
              <a:rPr lang="it-IT" dirty="0">
                <a:sym typeface="Symbol"/>
              </a:rPr>
              <a:t>400 produzione di beni di lusso</a:t>
            </a:r>
          </a:p>
          <a:p>
            <a:r>
              <a:rPr lang="it-IT" dirty="0">
                <a:sym typeface="Symbol"/>
              </a:rPr>
              <a:t>200 impiegati nei servizi (governanti, sacerdoti, medici, avvocati, mercanti e venditori)</a:t>
            </a:r>
          </a:p>
          <a:p>
            <a:r>
              <a:rPr lang="it-IT" dirty="0">
                <a:sym typeface="Symbol"/>
              </a:rPr>
              <a:t>100 disoccupati (ladri e mendicanti)</a:t>
            </a:r>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17</a:t>
            </a:fld>
            <a:endParaRPr lang="it-IT" dirty="0"/>
          </a:p>
        </p:txBody>
      </p:sp>
    </p:spTree>
    <p:extLst>
      <p:ext uri="{BB962C8B-B14F-4D97-AF65-F5344CB8AC3E}">
        <p14:creationId xmlns:p14="http://schemas.microsoft.com/office/powerpoint/2010/main" val="1773126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Cantillon</a:t>
            </a:r>
            <a:r>
              <a:rPr lang="it-IT" dirty="0"/>
              <a:t> (1697-1734)</a:t>
            </a:r>
          </a:p>
        </p:txBody>
      </p:sp>
      <p:sp>
        <p:nvSpPr>
          <p:cNvPr id="3" name="Segnaposto contenuto 2"/>
          <p:cNvSpPr>
            <a:spLocks noGrp="1"/>
          </p:cNvSpPr>
          <p:nvPr>
            <p:ph idx="1"/>
          </p:nvPr>
        </p:nvSpPr>
        <p:spPr/>
        <p:txBody>
          <a:bodyPr>
            <a:normAutofit fontScale="92500" lnSpcReduction="20000"/>
          </a:bodyPr>
          <a:lstStyle/>
          <a:p>
            <a:r>
              <a:rPr lang="it-IT" dirty="0"/>
              <a:t>Ricchezza = le cose che servono per il mantenimento, le comodità e le superfluità della vita.</a:t>
            </a:r>
          </a:p>
          <a:p>
            <a:r>
              <a:rPr lang="it-IT" b="1" dirty="0">
                <a:solidFill>
                  <a:srgbClr val="C00000"/>
                </a:solidFill>
                <a:effectLst>
                  <a:outerShdw blurRad="38100" dist="38100" dir="2700000" algn="tl">
                    <a:srgbClr val="000000">
                      <a:alpha val="43137"/>
                    </a:srgbClr>
                  </a:outerShdw>
                </a:effectLst>
              </a:rPr>
              <a:t>Divisione del lavoro </a:t>
            </a:r>
            <a:r>
              <a:rPr lang="it-IT" dirty="0"/>
              <a:t>e sovrappiù dei beni di sussistenza</a:t>
            </a:r>
          </a:p>
          <a:p>
            <a:r>
              <a:rPr lang="it-IT" dirty="0"/>
              <a:t>Esempio più semplice di </a:t>
            </a:r>
            <a:r>
              <a:rPr lang="it-IT" dirty="0" err="1"/>
              <a:t>Petty</a:t>
            </a:r>
            <a:r>
              <a:rPr lang="it-IT" dirty="0"/>
              <a:t>:</a:t>
            </a:r>
          </a:p>
          <a:p>
            <a:r>
              <a:rPr lang="it-IT" dirty="0"/>
              <a:t>Popolazione di 100:</a:t>
            </a:r>
          </a:p>
          <a:p>
            <a:r>
              <a:rPr lang="it-IT" dirty="0"/>
              <a:t>25 persone producono le sussistenza per tutti</a:t>
            </a:r>
          </a:p>
          <a:p>
            <a:r>
              <a:rPr lang="it-IT" dirty="0"/>
              <a:t>75 producono le altre cose</a:t>
            </a:r>
          </a:p>
          <a:p>
            <a:r>
              <a:rPr lang="it-IT" dirty="0"/>
              <a:t>Questa è la ricchezza</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18</a:t>
            </a:fld>
            <a:endParaRPr lang="it-IT" dirty="0"/>
          </a:p>
        </p:txBody>
      </p:sp>
    </p:spTree>
    <p:extLst>
      <p:ext uri="{BB962C8B-B14F-4D97-AF65-F5344CB8AC3E}">
        <p14:creationId xmlns:p14="http://schemas.microsoft.com/office/powerpoint/2010/main" val="2516429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Una formalizzazione</a:t>
            </a:r>
          </a:p>
        </p:txBody>
      </p:sp>
      <p:sp>
        <p:nvSpPr>
          <p:cNvPr id="3" name="Segnaposto contenuto 2"/>
          <p:cNvSpPr>
            <a:spLocks noGrp="1"/>
          </p:cNvSpPr>
          <p:nvPr>
            <p:ph idx="1"/>
          </p:nvPr>
        </p:nvSpPr>
        <p:spPr/>
        <p:txBody>
          <a:bodyPr>
            <a:normAutofit fontScale="77500" lnSpcReduction="20000"/>
          </a:bodyPr>
          <a:lstStyle/>
          <a:p>
            <a:r>
              <a:rPr lang="it-IT" i="1" dirty="0"/>
              <a:t>P=</a:t>
            </a:r>
            <a:r>
              <a:rPr lang="it-IT" dirty="0"/>
              <a:t>popolazione totale, </a:t>
            </a:r>
          </a:p>
          <a:p>
            <a:r>
              <a:rPr lang="it-IT" i="1" dirty="0"/>
              <a:t>n=</a:t>
            </a:r>
            <a:r>
              <a:rPr lang="it-IT" dirty="0"/>
              <a:t>quota della forza lavoro sulla popolazione, </a:t>
            </a:r>
          </a:p>
          <a:p>
            <a:r>
              <a:rPr lang="it-IT" i="1" dirty="0"/>
              <a:t>L </a:t>
            </a:r>
            <a:r>
              <a:rPr lang="it-IT" dirty="0"/>
              <a:t>=occupazione totale, </a:t>
            </a:r>
          </a:p>
          <a:p>
            <a:r>
              <a:rPr lang="it-IT" i="1" dirty="0"/>
              <a:t>L</a:t>
            </a:r>
            <a:r>
              <a:rPr lang="it-IT" i="1" baseline="-25000" dirty="0"/>
              <a:t>a</a:t>
            </a:r>
            <a:r>
              <a:rPr lang="it-IT" i="1" dirty="0"/>
              <a:t> </a:t>
            </a:r>
            <a:r>
              <a:rPr lang="it-IT" dirty="0"/>
              <a:t>=quantità di lavoro impiegata nella produzione di beni di sussistenza, </a:t>
            </a:r>
          </a:p>
          <a:p>
            <a:r>
              <a:rPr lang="it-IT" i="1" dirty="0">
                <a:sym typeface="Symbol"/>
              </a:rPr>
              <a:t> </a:t>
            </a:r>
            <a:r>
              <a:rPr lang="it-IT" dirty="0">
                <a:sym typeface="Symbol"/>
              </a:rPr>
              <a:t>=produttività del lavoro in questo settore,</a:t>
            </a:r>
            <a:r>
              <a:rPr lang="it-IT" i="1" baseline="-25000" dirty="0"/>
              <a:t> </a:t>
            </a:r>
          </a:p>
          <a:p>
            <a:r>
              <a:rPr lang="it-IT" i="1" dirty="0"/>
              <a:t>c=</a:t>
            </a:r>
            <a:r>
              <a:rPr lang="it-IT" dirty="0"/>
              <a:t>consumo necessario per unità di lavoro.</a:t>
            </a:r>
          </a:p>
          <a:p>
            <a:r>
              <a:rPr lang="it-IT" dirty="0"/>
              <a:t>Si ha </a:t>
            </a:r>
            <a:r>
              <a:rPr lang="it-IT" i="1" dirty="0"/>
              <a:t>L=</a:t>
            </a:r>
            <a:r>
              <a:rPr lang="it-IT" i="1" dirty="0" err="1"/>
              <a:t>nP</a:t>
            </a:r>
            <a:r>
              <a:rPr lang="it-IT" i="1" dirty="0"/>
              <a:t> e L-L</a:t>
            </a:r>
            <a:r>
              <a:rPr lang="it-IT" i="1" baseline="-25000" dirty="0"/>
              <a:t>a</a:t>
            </a:r>
            <a:r>
              <a:rPr lang="it-IT" i="1" dirty="0"/>
              <a:t>=</a:t>
            </a:r>
            <a:r>
              <a:rPr lang="it-IT" dirty="0"/>
              <a:t>lavoro da impiegare negli altri settori.</a:t>
            </a:r>
          </a:p>
          <a:p>
            <a:r>
              <a:rPr lang="it-IT" dirty="0"/>
              <a:t>Il sistema si riproduce se tutti hanno la sussistenza:</a:t>
            </a:r>
          </a:p>
          <a:p>
            <a:r>
              <a:rPr lang="it-IT" i="1" dirty="0">
                <a:sym typeface="Symbol"/>
              </a:rPr>
              <a:t></a:t>
            </a:r>
            <a:r>
              <a:rPr lang="it-IT" i="1" dirty="0"/>
              <a:t>L</a:t>
            </a:r>
            <a:r>
              <a:rPr lang="it-IT" i="1" baseline="-25000" dirty="0"/>
              <a:t>a</a:t>
            </a:r>
            <a:r>
              <a:rPr lang="it-IT" i="1" dirty="0"/>
              <a:t>=</a:t>
            </a:r>
            <a:r>
              <a:rPr lang="it-IT" i="1" dirty="0" err="1"/>
              <a:t>cP</a:t>
            </a:r>
            <a:r>
              <a:rPr lang="it-IT" dirty="0"/>
              <a:t>.		Poiché </a:t>
            </a:r>
            <a:r>
              <a:rPr lang="it-IT" i="1" dirty="0"/>
              <a:t>P=L/n</a:t>
            </a:r>
          </a:p>
          <a:p>
            <a:r>
              <a:rPr lang="it-IT" i="1" dirty="0">
                <a:sym typeface="Symbol"/>
              </a:rPr>
              <a:t></a:t>
            </a:r>
            <a:r>
              <a:rPr lang="it-IT" i="1" dirty="0"/>
              <a:t>L</a:t>
            </a:r>
            <a:r>
              <a:rPr lang="it-IT" i="1" baseline="-25000" dirty="0"/>
              <a:t>a</a:t>
            </a:r>
            <a:r>
              <a:rPr lang="it-IT" i="1" dirty="0"/>
              <a:t>=c(L/n)</a:t>
            </a:r>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19</a:t>
            </a:fld>
            <a:endParaRPr lang="it-IT" dirty="0"/>
          </a:p>
        </p:txBody>
      </p:sp>
    </p:spTree>
    <p:extLst>
      <p:ext uri="{BB962C8B-B14F-4D97-AF65-F5344CB8AC3E}">
        <p14:creationId xmlns:p14="http://schemas.microsoft.com/office/powerpoint/2010/main" val="1470234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teorie economiche</a:t>
            </a:r>
          </a:p>
        </p:txBody>
      </p:sp>
      <p:sp>
        <p:nvSpPr>
          <p:cNvPr id="3" name="Segnaposto contenuto 2"/>
          <p:cNvSpPr>
            <a:spLocks noGrp="1"/>
          </p:cNvSpPr>
          <p:nvPr>
            <p:ph idx="1"/>
          </p:nvPr>
        </p:nvSpPr>
        <p:spPr/>
        <p:txBody>
          <a:bodyPr>
            <a:normAutofit fontScale="92500" lnSpcReduction="10000"/>
          </a:bodyPr>
          <a:lstStyle/>
          <a:p>
            <a:r>
              <a:rPr lang="it-IT" dirty="0"/>
              <a:t>Modulo A – (I semestre) le </a:t>
            </a:r>
            <a:r>
              <a:rPr lang="it-IT" b="1" dirty="0"/>
              <a:t>teorie</a:t>
            </a:r>
            <a:r>
              <a:rPr lang="it-IT" dirty="0"/>
              <a:t> dello sviluppo</a:t>
            </a:r>
          </a:p>
          <a:p>
            <a:pPr lvl="1"/>
            <a:r>
              <a:rPr lang="it-IT" dirty="0"/>
              <a:t>Parte prima: la storia delle teorie dello </a:t>
            </a:r>
            <a:r>
              <a:rPr lang="it-IT" dirty="0" err="1"/>
              <a:t>svIluppo</a:t>
            </a:r>
            <a:endParaRPr lang="it-IT" dirty="0"/>
          </a:p>
          <a:p>
            <a:pPr lvl="1"/>
            <a:r>
              <a:rPr lang="it-IT" dirty="0"/>
              <a:t>Parte seconda: alcuni modelli di sviluppo</a:t>
            </a:r>
          </a:p>
          <a:p>
            <a:pPr lvl="2"/>
            <a:r>
              <a:rPr lang="it-IT" dirty="0"/>
              <a:t>Possibilità di esame parziale</a:t>
            </a:r>
          </a:p>
          <a:p>
            <a:r>
              <a:rPr lang="it-IT" dirty="0"/>
              <a:t>Modulo B – (II semestre) l’applicazione e la verifica della teorie </a:t>
            </a:r>
          </a:p>
          <a:p>
            <a:pPr lvl="1"/>
            <a:r>
              <a:rPr lang="it-IT" dirty="0"/>
              <a:t>lo sviluppo diseguale delle </a:t>
            </a:r>
            <a:r>
              <a:rPr lang="it-IT" dirty="0" err="1"/>
              <a:t>maco</a:t>
            </a:r>
            <a:r>
              <a:rPr lang="it-IT" dirty="0"/>
              <a:t> aree economiche</a:t>
            </a:r>
          </a:p>
          <a:p>
            <a:pPr lvl="1"/>
            <a:r>
              <a:rPr lang="it-IT" dirty="0"/>
              <a:t> il ruolo delle istituzioni internazionali</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a:t>
            </a:fld>
            <a:endParaRPr lang="it-IT" dirty="0"/>
          </a:p>
        </p:txBody>
      </p:sp>
    </p:spTree>
    <p:extLst>
      <p:ext uri="{BB962C8B-B14F-4D97-AF65-F5344CB8AC3E}">
        <p14:creationId xmlns:p14="http://schemas.microsoft.com/office/powerpoint/2010/main" val="2589878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quota dei lavoratori produttivi</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62500" lnSpcReduction="20000"/>
              </a:bodyPr>
              <a:lstStyle/>
              <a:p>
                <a:r>
                  <a:rPr lang="it-IT" dirty="0"/>
                  <a:t>La quota</a:t>
                </a:r>
                <a:r>
                  <a:rPr lang="it-IT" i="1" dirty="0"/>
                  <a:t> </a:t>
                </a:r>
                <a:r>
                  <a:rPr lang="it-IT" i="1" dirty="0">
                    <a:sym typeface="Symbol"/>
                  </a:rPr>
                  <a:t> </a:t>
                </a:r>
                <a:r>
                  <a:rPr lang="it-IT" dirty="0">
                    <a:sym typeface="Symbol"/>
                  </a:rPr>
                  <a:t>di lavoratori produttivi di sussistenza sull’occupazione totale deve essere, riprendendo l’equazione precedente:</a:t>
                </a:r>
              </a:p>
              <a:p>
                <a14:m>
                  <m:oMath xmlns:m="http://schemas.openxmlformats.org/officeDocument/2006/math">
                    <m:sSub>
                      <m:sSubPr>
                        <m:ctrlPr>
                          <a:rPr lang="it-IT" i="1">
                            <a:latin typeface="Cambria Math" panose="02040503050406030204" pitchFamily="18" charset="0"/>
                            <a:sym typeface="Symbol"/>
                          </a:rPr>
                        </m:ctrlPr>
                      </m:sSubPr>
                      <m:e>
                        <m:r>
                          <a:rPr lang="it-IT" i="1">
                            <a:latin typeface="Cambria Math"/>
                            <a:sym typeface="Symbol"/>
                          </a:rPr>
                          <m:t>𝐿</m:t>
                        </m:r>
                      </m:e>
                      <m:sub>
                        <m:r>
                          <a:rPr lang="it-IT" b="0" i="1" smtClean="0">
                            <a:latin typeface="Cambria Math"/>
                            <a:sym typeface="Symbol"/>
                          </a:rPr>
                          <m:t>𝑎</m:t>
                        </m:r>
                      </m:sub>
                    </m:sSub>
                    <m:r>
                      <a:rPr lang="it-IT" i="1">
                        <a:latin typeface="Cambria Math"/>
                        <a:sym typeface="Symbol"/>
                      </a:rPr>
                      <m:t>=</m:t>
                    </m:r>
                    <m:f>
                      <m:fPr>
                        <m:ctrlPr>
                          <a:rPr lang="it-IT" i="1">
                            <a:latin typeface="Cambria Math" panose="02040503050406030204" pitchFamily="18" charset="0"/>
                            <a:sym typeface="Symbol"/>
                          </a:rPr>
                        </m:ctrlPr>
                      </m:fPr>
                      <m:num>
                        <m:r>
                          <a:rPr lang="it-IT" b="0" i="1" smtClean="0">
                            <a:latin typeface="Cambria Math" panose="02040503050406030204" pitchFamily="18" charset="0"/>
                            <a:sym typeface="Symbol"/>
                          </a:rPr>
                          <m:t>𝑐</m:t>
                        </m:r>
                      </m:num>
                      <m:den>
                        <m:r>
                          <a:rPr lang="it-IT" i="1">
                            <a:latin typeface="Cambria Math"/>
                            <a:sym typeface="Symbol"/>
                          </a:rPr>
                          <m:t></m:t>
                        </m:r>
                        <m:r>
                          <m:rPr>
                            <m:nor/>
                          </m:rPr>
                          <a:rPr lang="it-IT" dirty="0">
                            <a:sym typeface="Symbol"/>
                          </a:rPr>
                          <m:t> </m:t>
                        </m:r>
                      </m:den>
                    </m:f>
                    <m:f>
                      <m:fPr>
                        <m:ctrlPr>
                          <a:rPr lang="it-IT" i="1" dirty="0" smtClean="0">
                            <a:latin typeface="Cambria Math" panose="02040503050406030204" pitchFamily="18" charset="0"/>
                            <a:sym typeface="Symbol"/>
                          </a:rPr>
                        </m:ctrlPr>
                      </m:fPr>
                      <m:num>
                        <m:r>
                          <a:rPr lang="it-IT" b="0" i="1" dirty="0" smtClean="0">
                            <a:latin typeface="Cambria Math"/>
                            <a:sym typeface="Symbol"/>
                          </a:rPr>
                          <m:t>𝐿</m:t>
                        </m:r>
                      </m:num>
                      <m:den>
                        <m:r>
                          <a:rPr lang="it-IT" b="0" i="1" dirty="0" smtClean="0">
                            <a:latin typeface="Cambria Math"/>
                            <a:sym typeface="Symbol"/>
                          </a:rPr>
                          <m:t>𝑛</m:t>
                        </m:r>
                      </m:den>
                    </m:f>
                  </m:oMath>
                </a14:m>
                <a:endParaRPr lang="it-IT" i="1" dirty="0">
                  <a:sym typeface="Symbol"/>
                </a:endParaRPr>
              </a:p>
              <a:p>
                <a14:m>
                  <m:oMath xmlns:m="http://schemas.openxmlformats.org/officeDocument/2006/math">
                    <m:r>
                      <m:rPr>
                        <m:nor/>
                      </m:rPr>
                      <a:rPr lang="it-IT" i="1" dirty="0" smtClean="0">
                        <a:sym typeface="Symbol"/>
                      </a:rPr>
                      <m:t></m:t>
                    </m:r>
                  </m:oMath>
                </a14:m>
                <a:r>
                  <a:rPr lang="it-IT" i="1" dirty="0"/>
                  <a:t>=</a:t>
                </a:r>
                <a14:m>
                  <m:oMath xmlns:m="http://schemas.openxmlformats.org/officeDocument/2006/math">
                    <m:f>
                      <m:fPr>
                        <m:ctrlPr>
                          <a:rPr lang="it-IT" i="1" dirty="0">
                            <a:latin typeface="Cambria Math" panose="02040503050406030204" pitchFamily="18" charset="0"/>
                            <a:sym typeface="Symbol"/>
                          </a:rPr>
                        </m:ctrlPr>
                      </m:fPr>
                      <m:num>
                        <m:sSub>
                          <m:sSubPr>
                            <m:ctrlPr>
                              <a:rPr lang="it-IT" i="1" dirty="0" smtClean="0">
                                <a:latin typeface="Cambria Math" panose="02040503050406030204" pitchFamily="18" charset="0"/>
                                <a:sym typeface="Symbol"/>
                              </a:rPr>
                            </m:ctrlPr>
                          </m:sSubPr>
                          <m:e>
                            <m:r>
                              <a:rPr lang="it-IT" b="0" i="1" dirty="0" smtClean="0">
                                <a:latin typeface="Cambria Math"/>
                                <a:sym typeface="Symbol"/>
                              </a:rPr>
                              <m:t>𝐿</m:t>
                            </m:r>
                          </m:e>
                          <m:sub>
                            <m:r>
                              <a:rPr lang="it-IT" b="0" i="1" dirty="0" smtClean="0">
                                <a:latin typeface="Cambria Math"/>
                                <a:sym typeface="Symbol"/>
                              </a:rPr>
                              <m:t>𝑎</m:t>
                            </m:r>
                          </m:sub>
                        </m:sSub>
                      </m:num>
                      <m:den>
                        <m:r>
                          <a:rPr lang="it-IT" b="0" i="1" dirty="0" smtClean="0">
                            <a:latin typeface="Cambria Math"/>
                            <a:sym typeface="Symbol"/>
                          </a:rPr>
                          <m:t>𝐿</m:t>
                        </m:r>
                      </m:den>
                    </m:f>
                    <m:r>
                      <a:rPr lang="it-IT" b="0" i="1" dirty="0" smtClean="0">
                        <a:latin typeface="Cambria Math"/>
                        <a:sym typeface="Symbol"/>
                      </a:rPr>
                      <m:t>=</m:t>
                    </m:r>
                    <m:f>
                      <m:fPr>
                        <m:ctrlPr>
                          <a:rPr lang="it-IT" b="0" i="1" dirty="0" smtClean="0">
                            <a:latin typeface="Cambria Math" panose="02040503050406030204" pitchFamily="18" charset="0"/>
                            <a:sym typeface="Symbol"/>
                          </a:rPr>
                        </m:ctrlPr>
                      </m:fPr>
                      <m:num>
                        <m:r>
                          <a:rPr lang="it-IT" b="0" i="1" dirty="0" smtClean="0">
                            <a:latin typeface="Cambria Math"/>
                            <a:sym typeface="Symbol"/>
                          </a:rPr>
                          <m:t>𝑐</m:t>
                        </m:r>
                      </m:num>
                      <m:den>
                        <m:r>
                          <a:rPr lang="it-IT" b="0" i="1" dirty="0" smtClean="0">
                            <a:latin typeface="Cambria Math"/>
                            <a:sym typeface="Symbol"/>
                          </a:rPr>
                          <m:t></m:t>
                        </m:r>
                      </m:den>
                    </m:f>
                    <m:f>
                      <m:fPr>
                        <m:ctrlPr>
                          <a:rPr lang="it-IT" b="0" i="1" dirty="0" smtClean="0">
                            <a:latin typeface="Cambria Math" panose="02040503050406030204" pitchFamily="18" charset="0"/>
                            <a:sym typeface="Symbol"/>
                          </a:rPr>
                        </m:ctrlPr>
                      </m:fPr>
                      <m:num>
                        <m:r>
                          <a:rPr lang="it-IT" b="0" i="1" dirty="0" smtClean="0">
                            <a:latin typeface="Cambria Math"/>
                            <a:sym typeface="Symbol"/>
                          </a:rPr>
                          <m:t>1</m:t>
                        </m:r>
                      </m:num>
                      <m:den>
                        <m:r>
                          <a:rPr lang="it-IT" b="0" i="1" dirty="0" smtClean="0">
                            <a:latin typeface="Cambria Math"/>
                            <a:sym typeface="Symbol"/>
                          </a:rPr>
                          <m:t>𝑛</m:t>
                        </m:r>
                      </m:den>
                    </m:f>
                  </m:oMath>
                </a14:m>
                <a:endParaRPr lang="it-IT" i="1" dirty="0"/>
              </a:p>
              <a:p>
                <a14:m>
                  <m:oMath xmlns:m="http://schemas.openxmlformats.org/officeDocument/2006/math">
                    <m:r>
                      <m:rPr>
                        <m:nor/>
                      </m:rPr>
                      <a:rPr lang="it-IT" i="1" dirty="0">
                        <a:sym typeface="Symbol"/>
                      </a:rPr>
                      <m:t></m:t>
                    </m:r>
                  </m:oMath>
                </a14:m>
                <a:r>
                  <a:rPr lang="it-IT" i="1" dirty="0"/>
                  <a:t> </a:t>
                </a:r>
              </a:p>
              <a:p>
                <a:pPr lvl="1"/>
                <a:r>
                  <a:rPr lang="it-IT" dirty="0"/>
                  <a:t>direttamente proporzionale a </a:t>
                </a:r>
                <a:r>
                  <a:rPr lang="it-IT" i="1" dirty="0"/>
                  <a:t>c </a:t>
                </a:r>
                <a:r>
                  <a:rPr lang="it-IT" dirty="0"/>
                  <a:t>(consumo di sussistenza) (distribuzione del reddito)</a:t>
                </a:r>
              </a:p>
              <a:p>
                <a:pPr lvl="1"/>
                <a:r>
                  <a:rPr lang="it-IT" dirty="0"/>
                  <a:t> inversamente proporzionale alla produttività del lavoro (progresso tecnico)</a:t>
                </a:r>
              </a:p>
              <a:p>
                <a:pPr lvl="1"/>
                <a:r>
                  <a:rPr lang="it-IT" dirty="0"/>
                  <a:t>inversamente proporzionale alla quota della forza lavoro sulla popolazione (tasso di partecipazione della forza lavoro: se aumenta la quota di lavoratori possono essere impiegati più lavoratori negli altri settori, dato che i beni di prima necessità già sono sufficienti per l’intera popolazione)</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667" t="-2156" r="-222"/>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20</a:t>
            </a:fld>
            <a:endParaRPr lang="it-IT" dirty="0"/>
          </a:p>
        </p:txBody>
      </p:sp>
    </p:spTree>
    <p:extLst>
      <p:ext uri="{BB962C8B-B14F-4D97-AF65-F5344CB8AC3E}">
        <p14:creationId xmlns:p14="http://schemas.microsoft.com/office/powerpoint/2010/main" val="831905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2: i fisiocratici</a:t>
            </a:r>
          </a:p>
        </p:txBody>
      </p:sp>
      <p:sp>
        <p:nvSpPr>
          <p:cNvPr id="3" name="Segnaposto contenuto 2"/>
          <p:cNvSpPr>
            <a:spLocks noGrp="1"/>
          </p:cNvSpPr>
          <p:nvPr>
            <p:ph idx="1"/>
          </p:nvPr>
        </p:nvSpPr>
        <p:spPr/>
        <p:txBody>
          <a:bodyPr>
            <a:normAutofit fontScale="92500" lnSpcReduction="10000"/>
          </a:bodyPr>
          <a:lstStyle/>
          <a:p>
            <a:r>
              <a:rPr lang="it-IT" dirty="0"/>
              <a:t>Il sovrappiù è stimolato dall’istituzione del mercato concorrenziale</a:t>
            </a:r>
          </a:p>
          <a:p>
            <a:r>
              <a:rPr lang="it-IT" dirty="0"/>
              <a:t>Il mercato concorrenziale permette di effettuare gli scambi tra i settori di produzione</a:t>
            </a:r>
          </a:p>
          <a:p>
            <a:r>
              <a:rPr lang="it-IT" dirty="0"/>
              <a:t>Per crescere ciascun settore ha bisogno di quanto prodotto dagli altri settori per aumentare i suoi mezzi di produzione (interdipendenza tra i settori).</a:t>
            </a:r>
          </a:p>
          <a:p>
            <a:r>
              <a:rPr lang="it-IT" dirty="0"/>
              <a:t>Questi mezzi di produzione sono ottenuti dallo scambio tra i settori</a:t>
            </a:r>
          </a:p>
        </p:txBody>
      </p:sp>
      <p:sp>
        <p:nvSpPr>
          <p:cNvPr id="6" name="Segnaposto numero diapositiva 5"/>
          <p:cNvSpPr>
            <a:spLocks noGrp="1"/>
          </p:cNvSpPr>
          <p:nvPr>
            <p:ph type="sldNum" sz="quarter" idx="12"/>
          </p:nvPr>
        </p:nvSpPr>
        <p:spPr/>
        <p:txBody>
          <a:bodyPr/>
          <a:lstStyle/>
          <a:p>
            <a:fld id="{65A5D2F2-A109-7144-80E6-3AAACABD5BA2}" type="slidenum">
              <a:rPr lang="it-IT" smtClean="0"/>
              <a:pPr/>
              <a:t>21</a:t>
            </a:fld>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3915380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fisiocratici: un esempio</a:t>
            </a:r>
          </a:p>
        </p:txBody>
      </p:sp>
      <p:sp>
        <p:nvSpPr>
          <p:cNvPr id="3" name="Segnaposto contenuto 2"/>
          <p:cNvSpPr>
            <a:spLocks noGrp="1"/>
          </p:cNvSpPr>
          <p:nvPr>
            <p:ph idx="1"/>
          </p:nvPr>
        </p:nvSpPr>
        <p:spPr/>
        <p:txBody>
          <a:bodyPr>
            <a:normAutofit fontScale="85000" lnSpcReduction="20000"/>
          </a:bodyPr>
          <a:lstStyle/>
          <a:p>
            <a:r>
              <a:rPr lang="it-IT" dirty="0"/>
              <a:t>Due settori: industria e agricoltura</a:t>
            </a:r>
          </a:p>
          <a:p>
            <a:r>
              <a:rPr lang="it-IT" dirty="0"/>
              <a:t>Industria </a:t>
            </a:r>
            <a:r>
              <a:rPr lang="it-IT" dirty="0">
                <a:sym typeface="Symbol"/>
              </a:rPr>
              <a:t></a:t>
            </a:r>
            <a:r>
              <a:rPr lang="it-IT" dirty="0"/>
              <a:t> strumenti di produzione</a:t>
            </a:r>
          </a:p>
          <a:p>
            <a:r>
              <a:rPr lang="it-IT" dirty="0"/>
              <a:t>Agricoltura </a:t>
            </a:r>
            <a:r>
              <a:rPr lang="it-IT" dirty="0">
                <a:sym typeface="Symbol"/>
              </a:rPr>
              <a:t></a:t>
            </a:r>
            <a:r>
              <a:rPr lang="it-IT" dirty="0"/>
              <a:t> materie prime.</a:t>
            </a:r>
          </a:p>
          <a:p>
            <a:r>
              <a:rPr lang="it-IT" dirty="0"/>
              <a:t>Per produrre l’industria ha bisogno di materie prime e l’agricoltura di strumenti di produzione.</a:t>
            </a:r>
          </a:p>
          <a:p>
            <a:r>
              <a:rPr lang="it-IT" dirty="0"/>
              <a:t>Ciascun settore domanda la produzione dell’altro e offre in cambio il proprio prodotto</a:t>
            </a:r>
          </a:p>
          <a:p>
            <a:r>
              <a:rPr lang="it-IT" dirty="0"/>
              <a:t>Se gli scambi sono efficienti ciascun settore può continuare a produrre e può svilupparsi: aumentano le materie prime e gli strumenti di produzione impiegati </a:t>
            </a:r>
            <a:r>
              <a:rPr lang="it-IT" dirty="0">
                <a:sym typeface="Symbol"/>
              </a:rPr>
              <a:t> </a:t>
            </a:r>
            <a:r>
              <a:rPr lang="it-IT" b="1" dirty="0">
                <a:sym typeface="Symbol"/>
              </a:rPr>
              <a:t>crescita</a:t>
            </a:r>
            <a:r>
              <a:rPr lang="it-IT" dirty="0">
                <a:sym typeface="Symbol"/>
              </a:rPr>
              <a:t>.</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22</a:t>
            </a:fld>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795420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settore produttivo</a:t>
            </a:r>
          </a:p>
        </p:txBody>
      </p:sp>
      <p:sp>
        <p:nvSpPr>
          <p:cNvPr id="3" name="Segnaposto contenuto 2"/>
          <p:cNvSpPr>
            <a:spLocks noGrp="1"/>
          </p:cNvSpPr>
          <p:nvPr>
            <p:ph idx="1"/>
          </p:nvPr>
        </p:nvSpPr>
        <p:spPr/>
        <p:txBody>
          <a:bodyPr>
            <a:normAutofit fontScale="92500" lnSpcReduction="10000"/>
          </a:bodyPr>
          <a:lstStyle/>
          <a:p>
            <a:r>
              <a:rPr lang="it-IT" dirty="0"/>
              <a:t>Idea di interdipendenza tra i settori, ma rigida definizione di settore produttivo: solo l’agricoltura.</a:t>
            </a:r>
          </a:p>
          <a:p>
            <a:r>
              <a:rPr lang="it-IT" dirty="0"/>
              <a:t>Idea che dalla produzione del sovrappiù di beni di sussistenza dipende l’esistenza e la possibilità di svilupparsi del settore «sterile»</a:t>
            </a:r>
          </a:p>
          <a:p>
            <a:r>
              <a:rPr lang="it-IT" dirty="0"/>
              <a:t>Ideologicamente: solo la natura (agricoltura) è produttiva, mentre la manifattura è «sterile», cioè semplicemente trasforma le materie prime.</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23</a:t>
            </a:fld>
            <a:endParaRPr lang="it-IT" dirty="0"/>
          </a:p>
        </p:txBody>
      </p:sp>
    </p:spTree>
    <p:extLst>
      <p:ext uri="{BB962C8B-B14F-4D97-AF65-F5344CB8AC3E}">
        <p14:creationId xmlns:p14="http://schemas.microsoft.com/office/powerpoint/2010/main" val="1529991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teorie dello sviluppo</a:t>
            </a:r>
          </a:p>
        </p:txBody>
      </p:sp>
      <p:sp>
        <p:nvSpPr>
          <p:cNvPr id="3" name="Segnaposto contenuto 2"/>
          <p:cNvSpPr>
            <a:spLocks noGrp="1"/>
          </p:cNvSpPr>
          <p:nvPr>
            <p:ph idx="1"/>
          </p:nvPr>
        </p:nvSpPr>
        <p:spPr/>
        <p:txBody>
          <a:bodyPr>
            <a:normAutofit lnSpcReduction="10000"/>
          </a:bodyPr>
          <a:lstStyle/>
          <a:p>
            <a:r>
              <a:rPr lang="it-IT" dirty="0"/>
              <a:t>Centralità del tema della crescita e dello sviluppo economico</a:t>
            </a:r>
          </a:p>
          <a:p>
            <a:r>
              <a:rPr lang="it-IT" dirty="0"/>
              <a:t>Crescita: guarda all’aspetto quantitativo</a:t>
            </a:r>
          </a:p>
          <a:p>
            <a:pPr lvl="1"/>
            <a:r>
              <a:rPr lang="it-IT" dirty="0"/>
              <a:t>Crescita del PIL</a:t>
            </a:r>
          </a:p>
          <a:p>
            <a:r>
              <a:rPr lang="it-IT" dirty="0"/>
              <a:t>Sviluppo: guarda agli aspetti qualitativi</a:t>
            </a:r>
          </a:p>
          <a:p>
            <a:pPr lvl="1"/>
            <a:r>
              <a:rPr lang="it-IT" dirty="0"/>
              <a:t>Crescita + Cambiamento degli aspetti qualitativi: come viviamo e come pensiamo</a:t>
            </a:r>
          </a:p>
          <a:p>
            <a:pPr lvl="1"/>
            <a:r>
              <a:rPr lang="it-IT" dirty="0"/>
              <a:t>Il benessere e anche le forme di organizzazione politica.</a:t>
            </a:r>
          </a:p>
        </p:txBody>
      </p:sp>
      <p:sp>
        <p:nvSpPr>
          <p:cNvPr id="6" name="Segnaposto numero diapositiva 5"/>
          <p:cNvSpPr>
            <a:spLocks noGrp="1"/>
          </p:cNvSpPr>
          <p:nvPr>
            <p:ph type="sldNum" sz="quarter" idx="12"/>
          </p:nvPr>
        </p:nvSpPr>
        <p:spPr/>
        <p:txBody>
          <a:bodyPr/>
          <a:lstStyle/>
          <a:p>
            <a:fld id="{65A5D2F2-A109-7144-80E6-3AAACABD5BA2}" type="slidenum">
              <a:rPr lang="it-IT" smtClean="0"/>
              <a:pPr/>
              <a:t>3</a:t>
            </a:fld>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493818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L’accelerazione della crescita</a:t>
            </a:r>
          </a:p>
        </p:txBody>
      </p:sp>
      <p:sp>
        <p:nvSpPr>
          <p:cNvPr id="3" name="Segnaposto contenuto 2"/>
          <p:cNvSpPr>
            <a:spLocks noGrp="1"/>
          </p:cNvSpPr>
          <p:nvPr>
            <p:ph idx="1"/>
          </p:nvPr>
        </p:nvSpPr>
        <p:spPr>
          <a:xfrm>
            <a:off x="457200" y="4636532"/>
            <a:ext cx="8229600" cy="1182688"/>
          </a:xfrm>
        </p:spPr>
        <p:txBody>
          <a:bodyPr>
            <a:normAutofit fontScale="55000" lnSpcReduction="20000"/>
          </a:bodyPr>
          <a:lstStyle/>
          <a:p>
            <a:r>
              <a:rPr lang="it-IT" dirty="0"/>
              <a:t>Per la stragrande maggioranza del tempo storico il PIL è rimasto stabile. Solo negli ultimi tre secoli ha cominciato a crescere in modo esponenziale.</a:t>
            </a:r>
          </a:p>
          <a:p>
            <a:r>
              <a:rPr lang="it-IT" dirty="0"/>
              <a:t>E’ sostenibile una tale crescita?</a:t>
            </a:r>
          </a:p>
          <a:p>
            <a:r>
              <a:rPr lang="it-IT" dirty="0"/>
              <a:t>Si può crescere all’infinito in un modo dalle risorse finite?</a:t>
            </a:r>
          </a:p>
        </p:txBody>
      </p:sp>
      <p:cxnSp>
        <p:nvCxnSpPr>
          <p:cNvPr id="7" name="Connettore 2 6"/>
          <p:cNvCxnSpPr/>
          <p:nvPr/>
        </p:nvCxnSpPr>
        <p:spPr>
          <a:xfrm flipV="1">
            <a:off x="1638300" y="1724025"/>
            <a:ext cx="0" cy="24193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ttore 2 8"/>
          <p:cNvCxnSpPr/>
          <p:nvPr/>
        </p:nvCxnSpPr>
        <p:spPr>
          <a:xfrm>
            <a:off x="1638300" y="4143375"/>
            <a:ext cx="62293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Figura a mano libera 10"/>
          <p:cNvSpPr/>
          <p:nvPr/>
        </p:nvSpPr>
        <p:spPr>
          <a:xfrm>
            <a:off x="1638301" y="1800402"/>
            <a:ext cx="5886450" cy="2066748"/>
          </a:xfrm>
          <a:custGeom>
            <a:avLst/>
            <a:gdLst>
              <a:gd name="connsiteX0" fmla="*/ 0 w 5521911"/>
              <a:gd name="connsiteY0" fmla="*/ 2175029 h 2205949"/>
              <a:gd name="connsiteX1" fmla="*/ 3595456 w 5521911"/>
              <a:gd name="connsiteY1" fmla="*/ 2183907 h 2205949"/>
              <a:gd name="connsiteX2" fmla="*/ 4607511 w 5521911"/>
              <a:gd name="connsiteY2" fmla="*/ 1926454 h 2205949"/>
              <a:gd name="connsiteX3" fmla="*/ 5335480 w 5521911"/>
              <a:gd name="connsiteY3" fmla="*/ 949911 h 2205949"/>
              <a:gd name="connsiteX4" fmla="*/ 5521911 w 5521911"/>
              <a:gd name="connsiteY4" fmla="*/ 0 h 220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911" h="2205949">
                <a:moveTo>
                  <a:pt x="0" y="2175029"/>
                </a:moveTo>
                <a:cubicBezTo>
                  <a:pt x="1413769" y="2200182"/>
                  <a:pt x="2827538" y="2225336"/>
                  <a:pt x="3595456" y="2183907"/>
                </a:cubicBezTo>
                <a:cubicBezTo>
                  <a:pt x="4363374" y="2142478"/>
                  <a:pt x="4317507" y="2132120"/>
                  <a:pt x="4607511" y="1926454"/>
                </a:cubicBezTo>
                <a:cubicBezTo>
                  <a:pt x="4897515" y="1720788"/>
                  <a:pt x="5183080" y="1270987"/>
                  <a:pt x="5335480" y="949911"/>
                </a:cubicBezTo>
                <a:cubicBezTo>
                  <a:pt x="5487880" y="628835"/>
                  <a:pt x="5504895" y="314417"/>
                  <a:pt x="5521911" y="0"/>
                </a:cubicBezTo>
              </a:path>
            </a:pathLst>
          </a:cu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it-IT">
              <a:solidFill>
                <a:prstClr val="white"/>
              </a:solidFill>
            </a:endParaRPr>
          </a:p>
        </p:txBody>
      </p:sp>
      <p:sp>
        <p:nvSpPr>
          <p:cNvPr id="12" name="CasellaDiTesto 11"/>
          <p:cNvSpPr txBox="1"/>
          <p:nvPr/>
        </p:nvSpPr>
        <p:spPr>
          <a:xfrm>
            <a:off x="1162050" y="1615736"/>
            <a:ext cx="1133475" cy="369332"/>
          </a:xfrm>
          <a:prstGeom prst="rect">
            <a:avLst/>
          </a:prstGeom>
          <a:noFill/>
        </p:spPr>
        <p:txBody>
          <a:bodyPr wrap="square" rtlCol="0">
            <a:spAutoFit/>
          </a:bodyPr>
          <a:lstStyle/>
          <a:p>
            <a:pPr defTabSz="457200"/>
            <a:r>
              <a:rPr lang="it-IT" dirty="0">
                <a:solidFill>
                  <a:prstClr val="black"/>
                </a:solidFill>
              </a:rPr>
              <a:t>PIL</a:t>
            </a:r>
          </a:p>
        </p:txBody>
      </p:sp>
      <p:sp>
        <p:nvSpPr>
          <p:cNvPr id="13" name="CasellaDiTesto 12"/>
          <p:cNvSpPr txBox="1"/>
          <p:nvPr/>
        </p:nvSpPr>
        <p:spPr>
          <a:xfrm>
            <a:off x="6877050" y="4286250"/>
            <a:ext cx="1809750" cy="369332"/>
          </a:xfrm>
          <a:prstGeom prst="rect">
            <a:avLst/>
          </a:prstGeom>
          <a:noFill/>
        </p:spPr>
        <p:txBody>
          <a:bodyPr wrap="square" rtlCol="0">
            <a:spAutoFit/>
          </a:bodyPr>
          <a:lstStyle/>
          <a:p>
            <a:pPr defTabSz="457200"/>
            <a:r>
              <a:rPr lang="it-IT" dirty="0">
                <a:solidFill>
                  <a:prstClr val="black"/>
                </a:solidFill>
              </a:rPr>
              <a:t>Tempo</a:t>
            </a:r>
          </a:p>
        </p:txBody>
      </p:sp>
      <p:sp>
        <p:nvSpPr>
          <p:cNvPr id="14" name="Segnaposto numero diapositiva 13"/>
          <p:cNvSpPr>
            <a:spLocks noGrp="1"/>
          </p:cNvSpPr>
          <p:nvPr>
            <p:ph type="sldNum" sz="quarter" idx="12"/>
          </p:nvPr>
        </p:nvSpPr>
        <p:spPr/>
        <p:txBody>
          <a:bodyPr/>
          <a:lstStyle/>
          <a:p>
            <a:fld id="{65A5D2F2-A109-7144-80E6-3AAACABD5BA2}" type="slidenum">
              <a:rPr lang="it-IT" smtClean="0"/>
              <a:pPr/>
              <a:t>4</a:t>
            </a:fld>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887488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a:t>L’inizio dello sviluppo: le tesi di Diamond</a:t>
            </a:r>
          </a:p>
        </p:txBody>
      </p:sp>
      <p:sp>
        <p:nvSpPr>
          <p:cNvPr id="3" name="Segnaposto contenuto 2"/>
          <p:cNvSpPr>
            <a:spLocks noGrp="1"/>
          </p:cNvSpPr>
          <p:nvPr>
            <p:ph idx="1"/>
          </p:nvPr>
        </p:nvSpPr>
        <p:spPr/>
        <p:txBody>
          <a:bodyPr>
            <a:normAutofit fontScale="92500" lnSpcReduction="20000"/>
          </a:bodyPr>
          <a:lstStyle/>
          <a:p>
            <a:r>
              <a:rPr lang="it-IT" dirty="0"/>
              <a:t>Jared Diamond: storico e biologo, non economista.</a:t>
            </a:r>
          </a:p>
          <a:p>
            <a:r>
              <a:rPr lang="it-IT" dirty="0"/>
              <a:t>Suo problema: quando parte lo sviluppo e perché alcune regioni si sviluppano più di altre:</a:t>
            </a:r>
          </a:p>
          <a:p>
            <a:r>
              <a:rPr lang="it-IT" dirty="0"/>
              <a:t>Lo sviluppo parte (11 mila anni fa) con l’agricoltura e l’allevamento. Prima società di cacciatori raccoglitori.</a:t>
            </a:r>
          </a:p>
          <a:p>
            <a:r>
              <a:rPr lang="it-IT" dirty="0"/>
              <a:t>Agricoltura: sovrappiù. I lavoratori agricoli producono </a:t>
            </a:r>
            <a:r>
              <a:rPr lang="it-IT" i="1" dirty="0"/>
              <a:t>più beni di sussistenza </a:t>
            </a:r>
            <a:r>
              <a:rPr lang="it-IT" dirty="0"/>
              <a:t>di quelli necessari al loro </a:t>
            </a:r>
            <a:r>
              <a:rPr lang="it-IT" i="1" dirty="0"/>
              <a:t>sostentamento</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5</a:t>
            </a:fld>
            <a:endParaRPr lang="it-IT" dirty="0"/>
          </a:p>
        </p:txBody>
      </p:sp>
    </p:spTree>
    <p:extLst>
      <p:ext uri="{BB962C8B-B14F-4D97-AF65-F5344CB8AC3E}">
        <p14:creationId xmlns:p14="http://schemas.microsoft.com/office/powerpoint/2010/main" val="387414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sovrappiù agricolo</a:t>
            </a:r>
          </a:p>
        </p:txBody>
      </p:sp>
      <p:sp>
        <p:nvSpPr>
          <p:cNvPr id="3" name="Segnaposto contenuto 2"/>
          <p:cNvSpPr>
            <a:spLocks noGrp="1"/>
          </p:cNvSpPr>
          <p:nvPr>
            <p:ph idx="1"/>
          </p:nvPr>
        </p:nvSpPr>
        <p:spPr/>
        <p:txBody>
          <a:bodyPr>
            <a:normAutofit fontScale="92500" lnSpcReduction="20000"/>
          </a:bodyPr>
          <a:lstStyle/>
          <a:p>
            <a:r>
              <a:rPr lang="it-IT" dirty="0"/>
              <a:t>Lo sviluppo nasce con la produzione di </a:t>
            </a:r>
            <a:r>
              <a:rPr lang="it-IT" b="1" dirty="0"/>
              <a:t>sovrappiù sui beni di sussistenza.</a:t>
            </a:r>
          </a:p>
          <a:p>
            <a:r>
              <a:rPr lang="it-IT" dirty="0"/>
              <a:t>L’esistenza di questo sovrappiù permette di sviluppare altri settori:</a:t>
            </a:r>
          </a:p>
          <a:p>
            <a:r>
              <a:rPr lang="it-IT" dirty="0"/>
              <a:t>Élite improduttiva (di sussistenze): politici e militari: si formano gli stati e le comunità divengono più numerose</a:t>
            </a:r>
          </a:p>
          <a:p>
            <a:r>
              <a:rPr lang="it-IT" dirty="0"/>
              <a:t>Lavoratori dell’artigianato (la futura industria)</a:t>
            </a:r>
          </a:p>
          <a:p>
            <a:r>
              <a:rPr lang="it-IT" dirty="0"/>
              <a:t>Infine lavoratori che producono conoscenza (progresso scientifico)</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6</a:t>
            </a:fld>
            <a:endParaRPr lang="it-IT" dirty="0"/>
          </a:p>
        </p:txBody>
      </p:sp>
    </p:spTree>
    <p:extLst>
      <p:ext uri="{BB962C8B-B14F-4D97-AF65-F5344CB8AC3E}">
        <p14:creationId xmlns:p14="http://schemas.microsoft.com/office/powerpoint/2010/main" val="4165119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Dove ha origine il sovrappiù agricolo</a:t>
            </a:r>
          </a:p>
        </p:txBody>
      </p:sp>
      <p:sp>
        <p:nvSpPr>
          <p:cNvPr id="3" name="Segnaposto contenuto 2"/>
          <p:cNvSpPr>
            <a:spLocks noGrp="1"/>
          </p:cNvSpPr>
          <p:nvPr>
            <p:ph idx="1"/>
          </p:nvPr>
        </p:nvSpPr>
        <p:spPr/>
        <p:txBody>
          <a:bodyPr>
            <a:normAutofit fontScale="92500" lnSpcReduction="10000"/>
          </a:bodyPr>
          <a:lstStyle/>
          <a:p>
            <a:r>
              <a:rPr lang="it-IT" dirty="0"/>
              <a:t>Il passaggio all’agricoltura avviene dove esistono specie sia vegetali che animali addomesticabili e commestibili e nutrienti o adatte ad essere utilizzati per il trasporto (animali).</a:t>
            </a:r>
          </a:p>
          <a:p>
            <a:r>
              <a:rPr lang="it-IT" dirty="0"/>
              <a:t>Le zone del globo in cui si realizzarono all’inizio queste condizioni sono la «mezzaluna fertile», la Cina, l’America centrale, le Ande e l’America del nord orientale. </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7</a:t>
            </a:fld>
            <a:endParaRPr lang="it-IT" dirty="0"/>
          </a:p>
        </p:txBody>
      </p:sp>
    </p:spTree>
    <p:extLst>
      <p:ext uri="{BB962C8B-B14F-4D97-AF65-F5344CB8AC3E}">
        <p14:creationId xmlns:p14="http://schemas.microsoft.com/office/powerpoint/2010/main" val="3081825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4890" y="926502"/>
            <a:ext cx="8229600" cy="557946"/>
          </a:xfrm>
        </p:spPr>
        <p:txBody>
          <a:bodyPr>
            <a:normAutofit fontScale="90000"/>
          </a:bodyPr>
          <a:lstStyle/>
          <a:p>
            <a:r>
              <a:rPr lang="it-IT" dirty="0"/>
              <a:t>La mezzaluna fertile</a:t>
            </a:r>
          </a:p>
        </p:txBody>
      </p:sp>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3177" y="1910191"/>
            <a:ext cx="3011853" cy="3700818"/>
          </a:xfrm>
        </p:spPr>
      </p:pic>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8</a:t>
            </a:fld>
            <a:endParaRPr lang="it-IT" dirty="0"/>
          </a:p>
        </p:txBody>
      </p:sp>
      <p:sp>
        <p:nvSpPr>
          <p:cNvPr id="8" name="CasellaDiTesto 7"/>
          <p:cNvSpPr txBox="1"/>
          <p:nvPr/>
        </p:nvSpPr>
        <p:spPr>
          <a:xfrm>
            <a:off x="3850783" y="1704129"/>
            <a:ext cx="5035640" cy="4524315"/>
          </a:xfrm>
          <a:prstGeom prst="rect">
            <a:avLst/>
          </a:prstGeom>
          <a:noFill/>
        </p:spPr>
        <p:txBody>
          <a:bodyPr wrap="square" rtlCol="0">
            <a:spAutoFit/>
          </a:bodyPr>
          <a:lstStyle/>
          <a:p>
            <a:pPr defTabSz="457200"/>
            <a:r>
              <a:rPr lang="it-IT" sz="2400" dirty="0">
                <a:solidFill>
                  <a:prstClr val="black"/>
                </a:solidFill>
                <a:latin typeface="Arial" panose="020B0604020202020204" pitchFamily="34" charset="0"/>
                <a:cs typeface="Arial" panose="020B0604020202020204" pitchFamily="34" charset="0"/>
              </a:rPr>
              <a:t>L’America restò però indietro nello sviluppo per le scarse specie di animali addomesticabili presenti. Viceversa dalla mezzaluna fertile  le conoscenze e le tecniche agricole furono successivamente esportate nell’Europa mediterranea (condizioni climatiche simili) e poi nell’Europa del nord.</a:t>
            </a:r>
          </a:p>
          <a:p>
            <a:pPr defTabSz="457200"/>
            <a:r>
              <a:rPr lang="it-IT" sz="2400" dirty="0">
                <a:solidFill>
                  <a:prstClr val="black"/>
                </a:solidFill>
                <a:latin typeface="Arial" panose="020B0604020202020204" pitchFamily="34" charset="0"/>
                <a:cs typeface="Arial" panose="020B0604020202020204" pitchFamily="34" charset="0"/>
              </a:rPr>
              <a:t>La Cina mantenne un alto sviluppo anche tecnologico almeno fino al 1450 dc.</a:t>
            </a:r>
          </a:p>
        </p:txBody>
      </p:sp>
    </p:spTree>
    <p:extLst>
      <p:ext uri="{BB962C8B-B14F-4D97-AF65-F5344CB8AC3E}">
        <p14:creationId xmlns:p14="http://schemas.microsoft.com/office/powerpoint/2010/main" val="3431403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Le tappe dello sviluppo «moderno»</a:t>
            </a:r>
          </a:p>
        </p:txBody>
      </p:sp>
      <p:sp>
        <p:nvSpPr>
          <p:cNvPr id="3" name="Segnaposto contenuto 2"/>
          <p:cNvSpPr>
            <a:spLocks noGrp="1"/>
          </p:cNvSpPr>
          <p:nvPr>
            <p:ph idx="1"/>
          </p:nvPr>
        </p:nvSpPr>
        <p:spPr/>
        <p:txBody>
          <a:bodyPr>
            <a:normAutofit fontScale="92500" lnSpcReduction="20000"/>
          </a:bodyPr>
          <a:lstStyle/>
          <a:p>
            <a:r>
              <a:rPr lang="it-IT" dirty="0"/>
              <a:t>Lento progredire della crescita della popolazione e della tecnologia</a:t>
            </a:r>
          </a:p>
          <a:p>
            <a:r>
              <a:rPr lang="it-IT" dirty="0"/>
              <a:t>Tappe significative</a:t>
            </a:r>
          </a:p>
          <a:p>
            <a:r>
              <a:rPr lang="it-IT" dirty="0"/>
              <a:t>XV secolo: sviluppo delle città e dei mercati: ricchezza commerciale e finanziaria – scoperta dell’ America</a:t>
            </a:r>
          </a:p>
          <a:p>
            <a:r>
              <a:rPr lang="it-IT" dirty="0"/>
              <a:t>XVI secolo: consolidamento degli stati nazione e c </a:t>
            </a:r>
            <a:r>
              <a:rPr lang="it-IT" dirty="0" err="1"/>
              <a:t>olonialismo</a:t>
            </a:r>
            <a:endParaRPr lang="it-IT" dirty="0"/>
          </a:p>
          <a:p>
            <a:r>
              <a:rPr lang="it-IT" dirty="0"/>
              <a:t>XVIII secolo: inizia l’industrializzazione (Gran Bretagna) che si estende in Europa e in America nel XIX secolo</a:t>
            </a:r>
          </a:p>
        </p:txBody>
      </p:sp>
      <p:sp>
        <p:nvSpPr>
          <p:cNvPr id="6" name="Segnaposto numero diapositiva 5"/>
          <p:cNvSpPr>
            <a:spLocks noGrp="1"/>
          </p:cNvSpPr>
          <p:nvPr>
            <p:ph type="sldNum" sz="quarter" idx="12"/>
          </p:nvPr>
        </p:nvSpPr>
        <p:spPr/>
        <p:txBody>
          <a:bodyPr/>
          <a:lstStyle/>
          <a:p>
            <a:fld id="{65A5D2F2-A109-7144-80E6-3AAACABD5BA2}" type="slidenum">
              <a:rPr lang="it-IT" smtClean="0"/>
              <a:pPr/>
              <a:t>9</a:t>
            </a:fld>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621940603"/>
      </p:ext>
    </p:extLst>
  </p:cSld>
  <p:clrMapOvr>
    <a:masterClrMapping/>
  </p:clrMapOvr>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F78E25C03B8DA45B327F3EFB0918AF4" ma:contentTypeVersion="4" ma:contentTypeDescription="Creare un nuovo documento." ma:contentTypeScope="" ma:versionID="6e2233c80f8a2139fae5fa953a6dcaf6">
  <xsd:schema xmlns:xsd="http://www.w3.org/2001/XMLSchema" xmlns:xs="http://www.w3.org/2001/XMLSchema" xmlns:p="http://schemas.microsoft.com/office/2006/metadata/properties" xmlns:ns2="0c2cf549-3f5d-4cb1-9f2c-5f5e1f2fabdf" targetNamespace="http://schemas.microsoft.com/office/2006/metadata/properties" ma:root="true" ma:fieldsID="a00af838eefec9a808fd55d7c1116b99" ns2:_="">
    <xsd:import namespace="0c2cf549-3f5d-4cb1-9f2c-5f5e1f2fabd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2cf549-3f5d-4cb1-9f2c-5f5e1f2fab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231C66-AED8-4899-A88A-4DC84549B84C}">
  <ds:schemaRefs>
    <ds:schemaRef ds:uri="http://schemas.microsoft.com/sharepoint/v3/contenttype/forms"/>
  </ds:schemaRefs>
</ds:datastoreItem>
</file>

<file path=customXml/itemProps2.xml><?xml version="1.0" encoding="utf-8"?>
<ds:datastoreItem xmlns:ds="http://schemas.openxmlformats.org/officeDocument/2006/customXml" ds:itemID="{1D57C55F-1A76-424C-952C-7461BDBE8BAE}">
  <ds:schemaRefs>
    <ds:schemaRef ds:uri="http://schemas.microsoft.com/office/2006/documentManagement/types"/>
    <ds:schemaRef ds:uri="http://www.w3.org/XML/1998/namespace"/>
    <ds:schemaRef ds:uri="http://schemas.microsoft.com/office/2006/metadata/properties"/>
    <ds:schemaRef ds:uri="http://purl.org/dc/dcmitype/"/>
    <ds:schemaRef ds:uri="http://purl.org/dc/terms/"/>
    <ds:schemaRef ds:uri="0c2cf549-3f5d-4cb1-9f2c-5f5e1f2fabdf"/>
    <ds:schemaRef ds:uri="http://purl.org/dc/elements/1.1/"/>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6ED6A920-4A3E-4054-A0CB-08B83B9036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2cf549-3f5d-4cb1-9f2c-5f5e1f2fab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193</TotalTime>
  <Words>1618</Words>
  <Application>Microsoft Office PowerPoint</Application>
  <PresentationFormat>Presentazione su schermo (4:3)</PresentationFormat>
  <Paragraphs>193</Paragraphs>
  <Slides>23</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23</vt:i4>
      </vt:variant>
    </vt:vector>
  </HeadingPairs>
  <TitlesOfParts>
    <vt:vector size="31" baseType="lpstr">
      <vt:lpstr>Arial</vt:lpstr>
      <vt:lpstr>Arial Italic</vt:lpstr>
      <vt:lpstr>Calibri</vt:lpstr>
      <vt:lpstr>Cambria Math</vt:lpstr>
      <vt:lpstr>Symbol</vt:lpstr>
      <vt:lpstr>Times</vt:lpstr>
      <vt:lpstr>Times New Roman</vt:lpstr>
      <vt:lpstr>Slide__UNIMC_DipECONOMIA_DIRITTO</vt:lpstr>
      <vt:lpstr>Economia e Politica dello sviluppo internazionale modulo A</vt:lpstr>
      <vt:lpstr>Le teorie economiche</vt:lpstr>
      <vt:lpstr>Le teorie dello sviluppo</vt:lpstr>
      <vt:lpstr>L’accelerazione della crescita</vt:lpstr>
      <vt:lpstr>L’inizio dello sviluppo: le tesi di Diamond</vt:lpstr>
      <vt:lpstr>Il sovrappiù agricolo</vt:lpstr>
      <vt:lpstr>Dove ha origine il sovrappiù agricolo</vt:lpstr>
      <vt:lpstr>La mezzaluna fertile</vt:lpstr>
      <vt:lpstr>Le tappe dello sviluppo «moderno»</vt:lpstr>
      <vt:lpstr>Le teorie dello sviluppo</vt:lpstr>
      <vt:lpstr>Il Concetto di Sovrappiù</vt:lpstr>
      <vt:lpstr>Rappresentazione grafica </vt:lpstr>
      <vt:lpstr>Iniziamo l’analisi</vt:lpstr>
      <vt:lpstr>1- I mercantilisti</vt:lpstr>
      <vt:lpstr>Sovrappiù per l’esportazione</vt:lpstr>
      <vt:lpstr>La battaglia contro la disoccupazione</vt:lpstr>
      <vt:lpstr>Petty e gli altri</vt:lpstr>
      <vt:lpstr>Cantillon (1697-1734)</vt:lpstr>
      <vt:lpstr>Una formalizzazione</vt:lpstr>
      <vt:lpstr>La quota dei lavoratori produttivi</vt:lpstr>
      <vt:lpstr>2: i fisiocratici</vt:lpstr>
      <vt:lpstr>I fisiocratici: un esempio</vt:lpstr>
      <vt:lpstr>Il settore produttivo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economico e distribuzione</dc:title>
  <dc:creator>Stefano Perri</dc:creator>
  <cp:lastModifiedBy>stefano.perri@unimc.it</cp:lastModifiedBy>
  <cp:revision>14</cp:revision>
  <cp:lastPrinted>2018-02-26T10:34:58Z</cp:lastPrinted>
  <dcterms:created xsi:type="dcterms:W3CDTF">2016-10-05T14:48:39Z</dcterms:created>
  <dcterms:modified xsi:type="dcterms:W3CDTF">2023-09-20T14:47:56Z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0x0101006F78E25C03B8DA45B327F3EFB0918AF4</vt:lpwstr>
  </property>
</Properties>
</file>