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54"/>
  </p:notesMasterIdLst>
  <p:handoutMasterIdLst>
    <p:handoutMasterId r:id="rId55"/>
  </p:handoutMasterIdLst>
  <p:sldIdLst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2" r:id="rId24"/>
    <p:sldId id="283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6" r:id="rId53"/>
  </p:sldIdLst>
  <p:sldSz cx="9144000" cy="6858000" type="screen4x3"/>
  <p:notesSz cx="9866313" cy="673576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1653A1-BE93-4807-9D35-EF4FD6C3E230}" v="2" dt="2021-06-24T15:47:22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microsoft.com/office/2015/10/relationships/revisionInfo" Target="revisionInfo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viewProps" Target="view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.sandroni1@studenti.unimc.it" userId="S::r.sandroni1@studenti.unimc.it::9878ab42-7186-4663-b4cd-edbcfdafbcd2" providerId="AD" clId="Web-{FC1653A1-BE93-4807-9D35-EF4FD6C3E230}"/>
    <pc:docChg chg="modSld">
      <pc:chgData name="r.sandroni1@studenti.unimc.it" userId="S::r.sandroni1@studenti.unimc.it::9878ab42-7186-4663-b4cd-edbcfdafbcd2" providerId="AD" clId="Web-{FC1653A1-BE93-4807-9D35-EF4FD6C3E230}" dt="2021-06-24T15:47:22.505" v="1" actId="1076"/>
      <pc:docMkLst>
        <pc:docMk/>
      </pc:docMkLst>
      <pc:sldChg chg="modSp">
        <pc:chgData name="r.sandroni1@studenti.unimc.it" userId="S::r.sandroni1@studenti.unimc.it::9878ab42-7186-4663-b4cd-edbcfdafbcd2" providerId="AD" clId="Web-{FC1653A1-BE93-4807-9D35-EF4FD6C3E230}" dt="2021-06-24T15:47:22.505" v="1" actId="1076"/>
        <pc:sldMkLst>
          <pc:docMk/>
          <pc:sldMk cId="1386298082" sldId="272"/>
        </pc:sldMkLst>
        <pc:spChg chg="mod">
          <ac:chgData name="r.sandroni1@studenti.unimc.it" userId="S::r.sandroni1@studenti.unimc.it::9878ab42-7186-4663-b4cd-edbcfdafbcd2" providerId="AD" clId="Web-{FC1653A1-BE93-4807-9D35-EF4FD6C3E230}" dt="2021-06-24T15:47:22.505" v="1" actId="1076"/>
          <ac:spMkLst>
            <pc:docMk/>
            <pc:sldMk cId="1386298082" sldId="272"/>
            <ac:spMk id="3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KTV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KTV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KTV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Andamento del tasso di crescita della produttività del lavoro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'Tassi produttività lavoro'!$S$4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lavoro'!$S$5:$S$55</c:f>
              <c:numCache>
                <c:formatCode>0%</c:formatCode>
                <c:ptCount val="51"/>
                <c:pt idx="0">
                  <c:v>5.1767908304513395E-2</c:v>
                </c:pt>
                <c:pt idx="1">
                  <c:v>5.0849024365423788E-2</c:v>
                </c:pt>
                <c:pt idx="2">
                  <c:v>4.9906884531853761E-2</c:v>
                </c:pt>
                <c:pt idx="3">
                  <c:v>4.9017077946072782E-2</c:v>
                </c:pt>
                <c:pt idx="4">
                  <c:v>4.8213876978050817E-2</c:v>
                </c:pt>
                <c:pt idx="5">
                  <c:v>4.7477375518633701E-2</c:v>
                </c:pt>
                <c:pt idx="6">
                  <c:v>4.6702626159648479E-2</c:v>
                </c:pt>
                <c:pt idx="7">
                  <c:v>4.578927209099809E-2</c:v>
                </c:pt>
                <c:pt idx="8">
                  <c:v>4.4636951610062384E-2</c:v>
                </c:pt>
                <c:pt idx="9">
                  <c:v>4.3116629922590508E-2</c:v>
                </c:pt>
                <c:pt idx="10">
                  <c:v>4.1234151267661147E-2</c:v>
                </c:pt>
                <c:pt idx="11">
                  <c:v>3.9024874707561837E-2</c:v>
                </c:pt>
                <c:pt idx="12">
                  <c:v>3.6559352020445662E-2</c:v>
                </c:pt>
                <c:pt idx="13">
                  <c:v>3.3931315842448989E-2</c:v>
                </c:pt>
                <c:pt idx="14">
                  <c:v>3.1369992735717299E-2</c:v>
                </c:pt>
                <c:pt idx="15">
                  <c:v>2.913852549702738E-2</c:v>
                </c:pt>
                <c:pt idx="16">
                  <c:v>2.7165001055228594E-2</c:v>
                </c:pt>
                <c:pt idx="17">
                  <c:v>2.5381683052323255E-2</c:v>
                </c:pt>
                <c:pt idx="18">
                  <c:v>2.3757570602544315E-2</c:v>
                </c:pt>
                <c:pt idx="19">
                  <c:v>2.2421634585525797E-2</c:v>
                </c:pt>
                <c:pt idx="20">
                  <c:v>2.1499017330548154E-2</c:v>
                </c:pt>
                <c:pt idx="21">
                  <c:v>2.096095597306618E-2</c:v>
                </c:pt>
                <c:pt idx="22">
                  <c:v>2.0689566188539999E-2</c:v>
                </c:pt>
                <c:pt idx="23">
                  <c:v>2.0632931223644655E-2</c:v>
                </c:pt>
                <c:pt idx="24">
                  <c:v>2.0721829657911073E-2</c:v>
                </c:pt>
                <c:pt idx="25">
                  <c:v>2.0888735451847645E-2</c:v>
                </c:pt>
                <c:pt idx="26">
                  <c:v>2.1033021324158404E-2</c:v>
                </c:pt>
                <c:pt idx="27">
                  <c:v>2.0971958466796069E-2</c:v>
                </c:pt>
                <c:pt idx="28">
                  <c:v>2.0540380860536351E-2</c:v>
                </c:pt>
                <c:pt idx="29">
                  <c:v>1.9787212444189881E-2</c:v>
                </c:pt>
                <c:pt idx="30">
                  <c:v>1.8847903630382305E-2</c:v>
                </c:pt>
                <c:pt idx="31">
                  <c:v>1.7895982502749163E-2</c:v>
                </c:pt>
                <c:pt idx="32">
                  <c:v>1.7068053490361928E-2</c:v>
                </c:pt>
                <c:pt idx="33">
                  <c:v>1.6465871502420491E-2</c:v>
                </c:pt>
                <c:pt idx="34">
                  <c:v>1.5982817278790484E-2</c:v>
                </c:pt>
                <c:pt idx="35">
                  <c:v>1.5605240358625717E-2</c:v>
                </c:pt>
                <c:pt idx="36">
                  <c:v>1.5264648740713583E-2</c:v>
                </c:pt>
                <c:pt idx="37">
                  <c:v>1.4788002380084648E-2</c:v>
                </c:pt>
                <c:pt idx="38">
                  <c:v>1.4111240226438351E-2</c:v>
                </c:pt>
                <c:pt idx="39">
                  <c:v>1.3266633362120226E-2</c:v>
                </c:pt>
                <c:pt idx="40">
                  <c:v>1.2355166769431615E-2</c:v>
                </c:pt>
                <c:pt idx="41">
                  <c:v>1.1475967499063561E-2</c:v>
                </c:pt>
                <c:pt idx="42">
                  <c:v>1.0627813152984628E-2</c:v>
                </c:pt>
                <c:pt idx="43">
                  <c:v>9.702222461545125E-3</c:v>
                </c:pt>
                <c:pt idx="44">
                  <c:v>8.6456451751066796E-3</c:v>
                </c:pt>
                <c:pt idx="45">
                  <c:v>7.4926321880162561E-3</c:v>
                </c:pt>
                <c:pt idx="46">
                  <c:v>6.313803721029858E-3</c:v>
                </c:pt>
                <c:pt idx="47">
                  <c:v>5.2831889694715172E-3</c:v>
                </c:pt>
                <c:pt idx="48">
                  <c:v>4.5666094995665176E-3</c:v>
                </c:pt>
                <c:pt idx="49">
                  <c:v>4.1721122968233423E-3</c:v>
                </c:pt>
                <c:pt idx="50">
                  <c:v>3.8769619345586106E-3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00-435D-A19F-DF7663B1DC87}"/>
            </c:ext>
          </c:extLst>
        </c:ser>
        <c:ser>
          <c:idx val="1"/>
          <c:order val="1"/>
          <c:tx>
            <c:strRef>
              <c:f>'Tassi produttività lavoro'!$T$4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lavoro'!$T$5:$T$55</c:f>
              <c:numCache>
                <c:formatCode>General</c:formatCode>
                <c:ptCount val="51"/>
                <c:pt idx="31" formatCode="0%">
                  <c:v>2.3190604641517537E-2</c:v>
                </c:pt>
                <c:pt idx="32" formatCode="0%">
                  <c:v>2.1171040144547282E-2</c:v>
                </c:pt>
                <c:pt idx="33" formatCode="0%">
                  <c:v>1.9258220768573645E-2</c:v>
                </c:pt>
                <c:pt idx="34" formatCode="0%">
                  <c:v>1.7397725417147888E-2</c:v>
                </c:pt>
                <c:pt idx="35" formatCode="0%">
                  <c:v>1.5624167135782191E-2</c:v>
                </c:pt>
                <c:pt idx="36" formatCode="0%">
                  <c:v>1.3972007633924999E-2</c:v>
                </c:pt>
                <c:pt idx="37" formatCode="0%">
                  <c:v>1.2451555877720143E-2</c:v>
                </c:pt>
                <c:pt idx="38" formatCode="0%">
                  <c:v>1.1127984910266947E-2</c:v>
                </c:pt>
                <c:pt idx="39" formatCode="0%">
                  <c:v>1.0003119025938447E-2</c:v>
                </c:pt>
                <c:pt idx="40" formatCode="0%">
                  <c:v>9.0191486549789941E-3</c:v>
                </c:pt>
                <c:pt idx="41" formatCode="0%">
                  <c:v>8.1745350031682557E-3</c:v>
                </c:pt>
                <c:pt idx="42" formatCode="0%">
                  <c:v>7.4695583639303505E-3</c:v>
                </c:pt>
                <c:pt idx="43" formatCode="0%">
                  <c:v>6.8809090597697752E-3</c:v>
                </c:pt>
                <c:pt idx="44" formatCode="0%">
                  <c:v>6.3815735999599339E-3</c:v>
                </c:pt>
                <c:pt idx="45" formatCode="0%">
                  <c:v>5.9101120524891306E-3</c:v>
                </c:pt>
                <c:pt idx="46" formatCode="0%">
                  <c:v>5.4437710982278079E-3</c:v>
                </c:pt>
                <c:pt idx="47" formatCode="0%">
                  <c:v>5.1738542645960294E-3</c:v>
                </c:pt>
                <c:pt idx="48" formatCode="0%">
                  <c:v>5.3284716809462174E-3</c:v>
                </c:pt>
                <c:pt idx="49" formatCode="0%">
                  <c:v>6.0421803934029581E-3</c:v>
                </c:pt>
                <c:pt idx="50" formatCode="0%">
                  <c:v>6.9153187182888964E-3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00-435D-A19F-DF7663B1DC87}"/>
            </c:ext>
          </c:extLst>
        </c:ser>
        <c:ser>
          <c:idx val="2"/>
          <c:order val="2"/>
          <c:tx>
            <c:strRef>
              <c:f>'Tassi produttività lavoro'!$U$4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92D05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lavoro'!$U$5:$U$55</c:f>
              <c:numCache>
                <c:formatCode>0%</c:formatCode>
                <c:ptCount val="51"/>
                <c:pt idx="0">
                  <c:v>7.0980243571753629E-2</c:v>
                </c:pt>
                <c:pt idx="1">
                  <c:v>6.8534677346886938E-2</c:v>
                </c:pt>
                <c:pt idx="2">
                  <c:v>6.6147658176754276E-2</c:v>
                </c:pt>
                <c:pt idx="3">
                  <c:v>6.386005387427543E-2</c:v>
                </c:pt>
                <c:pt idx="4">
                  <c:v>6.1766252432612884E-2</c:v>
                </c:pt>
                <c:pt idx="5">
                  <c:v>5.9642363504877324E-2</c:v>
                </c:pt>
                <c:pt idx="6">
                  <c:v>5.721983591350184E-2</c:v>
                </c:pt>
                <c:pt idx="7">
                  <c:v>5.4412208642420919E-2</c:v>
                </c:pt>
                <c:pt idx="8">
                  <c:v>5.1153976336973973E-2</c:v>
                </c:pt>
                <c:pt idx="9">
                  <c:v>4.7499580352181527E-2</c:v>
                </c:pt>
                <c:pt idx="10">
                  <c:v>4.3698390311389515E-2</c:v>
                </c:pt>
                <c:pt idx="11">
                  <c:v>3.9992614710584552E-2</c:v>
                </c:pt>
                <c:pt idx="12">
                  <c:v>3.6396335985735592E-2</c:v>
                </c:pt>
                <c:pt idx="13">
                  <c:v>3.3001776382598158E-2</c:v>
                </c:pt>
                <c:pt idx="14">
                  <c:v>3.0086978534623464E-2</c:v>
                </c:pt>
                <c:pt idx="15">
                  <c:v>2.7904213813987295E-2</c:v>
                </c:pt>
                <c:pt idx="16">
                  <c:v>2.6143034593264107E-2</c:v>
                </c:pt>
                <c:pt idx="17">
                  <c:v>2.4790358304865832E-2</c:v>
                </c:pt>
                <c:pt idx="18">
                  <c:v>2.3703361214687312E-2</c:v>
                </c:pt>
                <c:pt idx="19">
                  <c:v>2.2806527657238916E-2</c:v>
                </c:pt>
                <c:pt idx="20">
                  <c:v>2.2227926043705885E-2</c:v>
                </c:pt>
                <c:pt idx="21">
                  <c:v>2.2066327094918545E-2</c:v>
                </c:pt>
                <c:pt idx="22">
                  <c:v>2.2340697457266745E-2</c:v>
                </c:pt>
                <c:pt idx="23">
                  <c:v>2.2924571598351828E-2</c:v>
                </c:pt>
                <c:pt idx="24">
                  <c:v>2.3592446593130777E-2</c:v>
                </c:pt>
                <c:pt idx="25">
                  <c:v>2.4184410929992569E-2</c:v>
                </c:pt>
                <c:pt idx="26">
                  <c:v>2.4561069062812139E-2</c:v>
                </c:pt>
                <c:pt idx="27">
                  <c:v>2.4597609271820319E-2</c:v>
                </c:pt>
                <c:pt idx="28">
                  <c:v>2.4247893997031759E-2</c:v>
                </c:pt>
                <c:pt idx="29">
                  <c:v>2.3594080324382229E-2</c:v>
                </c:pt>
                <c:pt idx="30">
                  <c:v>2.2832558361308476E-2</c:v>
                </c:pt>
                <c:pt idx="31">
                  <c:v>2.1994202709316731E-2</c:v>
                </c:pt>
                <c:pt idx="32">
                  <c:v>2.0962967309992604E-2</c:v>
                </c:pt>
                <c:pt idx="33">
                  <c:v>1.9566194567377598E-2</c:v>
                </c:pt>
                <c:pt idx="34">
                  <c:v>1.7653936354574559E-2</c:v>
                </c:pt>
                <c:pt idx="35">
                  <c:v>1.5279127470618737E-2</c:v>
                </c:pt>
                <c:pt idx="36">
                  <c:v>1.267081363074044E-2</c:v>
                </c:pt>
                <c:pt idx="37">
                  <c:v>9.9526111762643296E-3</c:v>
                </c:pt>
                <c:pt idx="38">
                  <c:v>7.2766372459568424E-3</c:v>
                </c:pt>
                <c:pt idx="39">
                  <c:v>4.7167023248547886E-3</c:v>
                </c:pt>
                <c:pt idx="40">
                  <c:v>2.2925398701378391E-3</c:v>
                </c:pt>
                <c:pt idx="41">
                  <c:v>1.7417744789082683E-4</c:v>
                </c:pt>
                <c:pt idx="42">
                  <c:v>-1.5204244300934821E-3</c:v>
                </c:pt>
                <c:pt idx="43">
                  <c:v>-2.7755494385918512E-3</c:v>
                </c:pt>
                <c:pt idx="44">
                  <c:v>-3.6503198120032667E-3</c:v>
                </c:pt>
                <c:pt idx="45">
                  <c:v>-4.1889293387719915E-3</c:v>
                </c:pt>
                <c:pt idx="46">
                  <c:v>-4.3915371372111505E-3</c:v>
                </c:pt>
                <c:pt idx="47">
                  <c:v>-4.2002557484558797E-3</c:v>
                </c:pt>
                <c:pt idx="48">
                  <c:v>-3.4688216890224389E-3</c:v>
                </c:pt>
                <c:pt idx="49">
                  <c:v>-2.1943357237757793E-3</c:v>
                </c:pt>
                <c:pt idx="50">
                  <c:v>-7.3147744993861633E-4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100-435D-A19F-DF7663B1DC87}"/>
            </c:ext>
          </c:extLst>
        </c:ser>
        <c:ser>
          <c:idx val="3"/>
          <c:order val="3"/>
          <c:tx>
            <c:strRef>
              <c:f>'Tassi produttività lavoro'!$V$4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lavoro'!$V$5:$V$55</c:f>
              <c:numCache>
                <c:formatCode>0%</c:formatCode>
                <c:ptCount val="51"/>
                <c:pt idx="0">
                  <c:v>8.969306942941381E-2</c:v>
                </c:pt>
                <c:pt idx="1">
                  <c:v>8.7888394634479283E-2</c:v>
                </c:pt>
                <c:pt idx="2">
                  <c:v>8.622064250585787E-2</c:v>
                </c:pt>
                <c:pt idx="3">
                  <c:v>8.4670259416605803E-2</c:v>
                </c:pt>
                <c:pt idx="4">
                  <c:v>8.3145233922628153E-2</c:v>
                </c:pt>
                <c:pt idx="5">
                  <c:v>8.1676177683124476E-2</c:v>
                </c:pt>
                <c:pt idx="6">
                  <c:v>7.9864606985542097E-2</c:v>
                </c:pt>
                <c:pt idx="7">
                  <c:v>7.729596747567842E-2</c:v>
                </c:pt>
                <c:pt idx="8">
                  <c:v>7.3657932164423887E-2</c:v>
                </c:pt>
                <c:pt idx="9">
                  <c:v>6.8872483470254958E-2</c:v>
                </c:pt>
                <c:pt idx="10">
                  <c:v>6.32335416857608E-2</c:v>
                </c:pt>
                <c:pt idx="11">
                  <c:v>5.7259096066922303E-2</c:v>
                </c:pt>
                <c:pt idx="12">
                  <c:v>5.1217329232253438E-2</c:v>
                </c:pt>
                <c:pt idx="13">
                  <c:v>4.5598819652894702E-2</c:v>
                </c:pt>
                <c:pt idx="14">
                  <c:v>4.0950357934192813E-2</c:v>
                </c:pt>
                <c:pt idx="15">
                  <c:v>3.7282038614717641E-2</c:v>
                </c:pt>
                <c:pt idx="16">
                  <c:v>3.4530412075989919E-2</c:v>
                </c:pt>
                <c:pt idx="17">
                  <c:v>3.2562515689579692E-2</c:v>
                </c:pt>
                <c:pt idx="18">
                  <c:v>3.1199883787374479E-2</c:v>
                </c:pt>
                <c:pt idx="19">
                  <c:v>3.0337152085477565E-2</c:v>
                </c:pt>
                <c:pt idx="20">
                  <c:v>2.9967232939722994E-2</c:v>
                </c:pt>
                <c:pt idx="21">
                  <c:v>2.9956802660834045E-2</c:v>
                </c:pt>
                <c:pt idx="22">
                  <c:v>3.0205321614241599E-2</c:v>
                </c:pt>
                <c:pt idx="23">
                  <c:v>3.0546135785734615E-2</c:v>
                </c:pt>
                <c:pt idx="24">
                  <c:v>3.0647477228124623E-2</c:v>
                </c:pt>
                <c:pt idx="25">
                  <c:v>3.0258115799711015E-2</c:v>
                </c:pt>
                <c:pt idx="26">
                  <c:v>2.9378151671886232E-2</c:v>
                </c:pt>
                <c:pt idx="27">
                  <c:v>2.7906816822853408E-2</c:v>
                </c:pt>
                <c:pt idx="28">
                  <c:v>2.5759760788146614E-2</c:v>
                </c:pt>
                <c:pt idx="29">
                  <c:v>2.3110411647410466E-2</c:v>
                </c:pt>
                <c:pt idx="30">
                  <c:v>2.0209713221917367E-2</c:v>
                </c:pt>
                <c:pt idx="31">
                  <c:v>1.7429766500043402E-2</c:v>
                </c:pt>
                <c:pt idx="32">
                  <c:v>1.5079266981435552E-2</c:v>
                </c:pt>
                <c:pt idx="33">
                  <c:v>1.3268518586826893E-2</c:v>
                </c:pt>
                <c:pt idx="34">
                  <c:v>1.1952784546446285E-2</c:v>
                </c:pt>
                <c:pt idx="35">
                  <c:v>1.1035272299305883E-2</c:v>
                </c:pt>
                <c:pt idx="36">
                  <c:v>1.0482041903169873E-2</c:v>
                </c:pt>
                <c:pt idx="37">
                  <c:v>1.0366772200817172E-2</c:v>
                </c:pt>
                <c:pt idx="38">
                  <c:v>1.0705218920089863E-2</c:v>
                </c:pt>
                <c:pt idx="39">
                  <c:v>1.1269117142621122E-2</c:v>
                </c:pt>
                <c:pt idx="40">
                  <c:v>1.178966528686011E-2</c:v>
                </c:pt>
                <c:pt idx="41">
                  <c:v>1.2196914680595498E-2</c:v>
                </c:pt>
                <c:pt idx="42">
                  <c:v>1.23740621150131E-2</c:v>
                </c:pt>
                <c:pt idx="43">
                  <c:v>1.22371043019684E-2</c:v>
                </c:pt>
                <c:pt idx="44">
                  <c:v>1.1742659408462648E-2</c:v>
                </c:pt>
                <c:pt idx="45">
                  <c:v>1.0979110946244758E-2</c:v>
                </c:pt>
                <c:pt idx="46">
                  <c:v>1.0067525081511397E-2</c:v>
                </c:pt>
                <c:pt idx="47">
                  <c:v>9.181819821699971E-3</c:v>
                </c:pt>
                <c:pt idx="48">
                  <c:v>8.5810887357901326E-3</c:v>
                </c:pt>
                <c:pt idx="49">
                  <c:v>8.4048817364097764E-3</c:v>
                </c:pt>
                <c:pt idx="50">
                  <c:v>8.3479042816030809E-3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100-435D-A19F-DF7663B1DC87}"/>
            </c:ext>
          </c:extLst>
        </c:ser>
        <c:ser>
          <c:idx val="4"/>
          <c:order val="4"/>
          <c:tx>
            <c:strRef>
              <c:f>'Tassi produttività lavoro'!$W$4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lavoro'!$W$5:$W$55</c:f>
              <c:numCache>
                <c:formatCode>0%</c:formatCode>
                <c:ptCount val="51"/>
                <c:pt idx="1">
                  <c:v>7.7865342308131205E-2</c:v>
                </c:pt>
                <c:pt idx="2">
                  <c:v>7.325132742468296E-2</c:v>
                </c:pt>
                <c:pt idx="3">
                  <c:v>6.8790677623289553E-2</c:v>
                </c:pt>
                <c:pt idx="4">
                  <c:v>6.4776952720413908E-2</c:v>
                </c:pt>
                <c:pt idx="5">
                  <c:v>6.1287465936253879E-2</c:v>
                </c:pt>
                <c:pt idx="6">
                  <c:v>5.8296979288479371E-2</c:v>
                </c:pt>
                <c:pt idx="7">
                  <c:v>5.5790674985158266E-2</c:v>
                </c:pt>
                <c:pt idx="8">
                  <c:v>5.3535360190560315E-2</c:v>
                </c:pt>
                <c:pt idx="9">
                  <c:v>5.1324179709372295E-2</c:v>
                </c:pt>
                <c:pt idx="10">
                  <c:v>4.9204930529252691E-2</c:v>
                </c:pt>
                <c:pt idx="11">
                  <c:v>4.7031945857933535E-2</c:v>
                </c:pt>
                <c:pt idx="12">
                  <c:v>4.4555252443744128E-2</c:v>
                </c:pt>
                <c:pt idx="13">
                  <c:v>4.1837250269193119E-2</c:v>
                </c:pt>
                <c:pt idx="14">
                  <c:v>3.9106568755036618E-2</c:v>
                </c:pt>
                <c:pt idx="15">
                  <c:v>3.6607710769527561E-2</c:v>
                </c:pt>
                <c:pt idx="16">
                  <c:v>3.4343440234049637E-2</c:v>
                </c:pt>
                <c:pt idx="17">
                  <c:v>3.2330740793515965E-2</c:v>
                </c:pt>
                <c:pt idx="18">
                  <c:v>3.0598614460123838E-2</c:v>
                </c:pt>
                <c:pt idx="19">
                  <c:v>2.9159655070493846E-2</c:v>
                </c:pt>
                <c:pt idx="20">
                  <c:v>2.7864421794071826E-2</c:v>
                </c:pt>
                <c:pt idx="21">
                  <c:v>2.668498432084768E-2</c:v>
                </c:pt>
                <c:pt idx="22">
                  <c:v>2.5565557302722447E-2</c:v>
                </c:pt>
                <c:pt idx="23">
                  <c:v>2.4402542227046149E-2</c:v>
                </c:pt>
                <c:pt idx="24">
                  <c:v>2.3066857162431981E-2</c:v>
                </c:pt>
                <c:pt idx="25">
                  <c:v>2.1640992099588995E-2</c:v>
                </c:pt>
                <c:pt idx="26">
                  <c:v>2.0315725723755854E-2</c:v>
                </c:pt>
                <c:pt idx="27">
                  <c:v>1.9202103509761675E-2</c:v>
                </c:pt>
                <c:pt idx="28">
                  <c:v>1.8277476779963608E-2</c:v>
                </c:pt>
                <c:pt idx="29">
                  <c:v>1.7445073596250291E-2</c:v>
                </c:pt>
                <c:pt idx="30">
                  <c:v>1.6547614910389776E-2</c:v>
                </c:pt>
                <c:pt idx="31">
                  <c:v>1.5378003483741638E-2</c:v>
                </c:pt>
                <c:pt idx="32">
                  <c:v>1.3737743285568463E-2</c:v>
                </c:pt>
                <c:pt idx="33">
                  <c:v>1.1552407915628504E-2</c:v>
                </c:pt>
                <c:pt idx="34">
                  <c:v>8.932521940502338E-3</c:v>
                </c:pt>
                <c:pt idx="35">
                  <c:v>6.1835603358991525E-3</c:v>
                </c:pt>
                <c:pt idx="36">
                  <c:v>3.5475188351627718E-3</c:v>
                </c:pt>
                <c:pt idx="37">
                  <c:v>1.1687254094356646E-3</c:v>
                </c:pt>
                <c:pt idx="38">
                  <c:v>-8.2603816055952007E-4</c:v>
                </c:pt>
                <c:pt idx="39">
                  <c:v>-2.2945640595580853E-3</c:v>
                </c:pt>
                <c:pt idx="40">
                  <c:v>-3.1719952024839002E-3</c:v>
                </c:pt>
                <c:pt idx="41">
                  <c:v>-3.4184411166554482E-3</c:v>
                </c:pt>
                <c:pt idx="42">
                  <c:v>-3.0085511701765421E-3</c:v>
                </c:pt>
                <c:pt idx="43">
                  <c:v>-1.9113247954611651E-3</c:v>
                </c:pt>
                <c:pt idx="44">
                  <c:v>-1.5278626068451865E-4</c:v>
                </c:pt>
                <c:pt idx="45">
                  <c:v>2.1990234407963378E-3</c:v>
                </c:pt>
                <c:pt idx="46">
                  <c:v>4.9621648511706494E-3</c:v>
                </c:pt>
                <c:pt idx="47">
                  <c:v>7.9266627970440359E-3</c:v>
                </c:pt>
                <c:pt idx="48">
                  <c:v>1.0879758648326623E-2</c:v>
                </c:pt>
                <c:pt idx="49">
                  <c:v>1.3664197313099962E-2</c:v>
                </c:pt>
                <c:pt idx="50">
                  <c:v>1.6355619497610926E-2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100-435D-A19F-DF7663B1DC87}"/>
            </c:ext>
          </c:extLst>
        </c:ser>
        <c:ser>
          <c:idx val="5"/>
          <c:order val="5"/>
          <c:tx>
            <c:strRef>
              <c:f>'Tassi produttività lavoro'!$X$4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lavoro'!$X$5:$X$55</c:f>
              <c:numCache>
                <c:formatCode>0%</c:formatCode>
                <c:ptCount val="51"/>
                <c:pt idx="0">
                  <c:v>2.242781780515072E-2</c:v>
                </c:pt>
                <c:pt idx="1">
                  <c:v>2.4621105029068589E-2</c:v>
                </c:pt>
                <c:pt idx="2">
                  <c:v>2.6721194599229815E-2</c:v>
                </c:pt>
                <c:pt idx="3">
                  <c:v>2.845754469299188E-2</c:v>
                </c:pt>
                <c:pt idx="4">
                  <c:v>2.9706495863912639E-2</c:v>
                </c:pt>
                <c:pt idx="5">
                  <c:v>3.0471236615610613E-2</c:v>
                </c:pt>
                <c:pt idx="6">
                  <c:v>3.0810760892044483E-2</c:v>
                </c:pt>
                <c:pt idx="7">
                  <c:v>3.0646312845328465E-2</c:v>
                </c:pt>
                <c:pt idx="8">
                  <c:v>2.996794228605653E-2</c:v>
                </c:pt>
                <c:pt idx="9">
                  <c:v>2.8928081095961074E-2</c:v>
                </c:pt>
                <c:pt idx="10">
                  <c:v>2.7589913521980841E-2</c:v>
                </c:pt>
                <c:pt idx="11">
                  <c:v>2.5982675150869383E-2</c:v>
                </c:pt>
                <c:pt idx="12">
                  <c:v>2.416775183047614E-2</c:v>
                </c:pt>
                <c:pt idx="13">
                  <c:v>2.2281843188226711E-2</c:v>
                </c:pt>
                <c:pt idx="14">
                  <c:v>2.0773920785894844E-2</c:v>
                </c:pt>
                <c:pt idx="15">
                  <c:v>1.9713591513480302E-2</c:v>
                </c:pt>
                <c:pt idx="16">
                  <c:v>1.8938776322848634E-2</c:v>
                </c:pt>
                <c:pt idx="17">
                  <c:v>1.8414700150210333E-2</c:v>
                </c:pt>
                <c:pt idx="18">
                  <c:v>1.8145127619809374E-2</c:v>
                </c:pt>
                <c:pt idx="19">
                  <c:v>1.8218604688127603E-2</c:v>
                </c:pt>
                <c:pt idx="20">
                  <c:v>1.8706059853814141E-2</c:v>
                </c:pt>
                <c:pt idx="21">
                  <c:v>1.9330580590793445E-2</c:v>
                </c:pt>
                <c:pt idx="22">
                  <c:v>1.9761007950621585E-2</c:v>
                </c:pt>
                <c:pt idx="23">
                  <c:v>1.988640617806027E-2</c:v>
                </c:pt>
                <c:pt idx="24">
                  <c:v>1.9837125982735345E-2</c:v>
                </c:pt>
                <c:pt idx="25">
                  <c:v>1.9596199655150918E-2</c:v>
                </c:pt>
                <c:pt idx="26">
                  <c:v>1.9178733378395506E-2</c:v>
                </c:pt>
                <c:pt idx="27">
                  <c:v>1.8740506699449683E-2</c:v>
                </c:pt>
                <c:pt idx="28">
                  <c:v>1.8497679126430164E-2</c:v>
                </c:pt>
                <c:pt idx="29">
                  <c:v>1.8647311184425523E-2</c:v>
                </c:pt>
                <c:pt idx="30">
                  <c:v>1.9170088718690501E-2</c:v>
                </c:pt>
                <c:pt idx="31">
                  <c:v>1.9892217292666121E-2</c:v>
                </c:pt>
                <c:pt idx="32">
                  <c:v>2.0576088689778595E-2</c:v>
                </c:pt>
                <c:pt idx="33">
                  <c:v>2.1044030762051795E-2</c:v>
                </c:pt>
                <c:pt idx="34">
                  <c:v>2.1230263511652706E-2</c:v>
                </c:pt>
                <c:pt idx="35">
                  <c:v>2.1204104258098169E-2</c:v>
                </c:pt>
                <c:pt idx="36">
                  <c:v>2.1002575575386807E-2</c:v>
                </c:pt>
                <c:pt idx="37">
                  <c:v>2.0644048361705251E-2</c:v>
                </c:pt>
                <c:pt idx="38">
                  <c:v>2.0086306554905224E-2</c:v>
                </c:pt>
                <c:pt idx="39">
                  <c:v>1.9337354520496994E-2</c:v>
                </c:pt>
                <c:pt idx="40">
                  <c:v>1.840961986810679E-2</c:v>
                </c:pt>
                <c:pt idx="41">
                  <c:v>1.7394418889945473E-2</c:v>
                </c:pt>
                <c:pt idx="42">
                  <c:v>1.6360986336777357E-2</c:v>
                </c:pt>
                <c:pt idx="43">
                  <c:v>1.5337156571492819E-2</c:v>
                </c:pt>
                <c:pt idx="44">
                  <c:v>1.4371406422438742E-2</c:v>
                </c:pt>
                <c:pt idx="45">
                  <c:v>1.3546046558814041E-2</c:v>
                </c:pt>
                <c:pt idx="46">
                  <c:v>1.291408678888434E-2</c:v>
                </c:pt>
                <c:pt idx="47">
                  <c:v>1.2587914194137685E-2</c:v>
                </c:pt>
                <c:pt idx="48">
                  <c:v>1.2739130960844496E-2</c:v>
                </c:pt>
                <c:pt idx="49">
                  <c:v>1.3392989784295824E-2</c:v>
                </c:pt>
                <c:pt idx="50">
                  <c:v>1.4185919791140637E-2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100-435D-A19F-DF7663B1DC87}"/>
            </c:ext>
          </c:extLst>
        </c:ser>
        <c:ser>
          <c:idx val="6"/>
          <c:order val="6"/>
          <c:tx>
            <c:strRef>
              <c:f>'Tassi produttività lavoro'!$Y$4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chemeClr val="accent2">
                  <a:lumMod val="40000"/>
                  <a:lumOff val="60000"/>
                </a:schemeClr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lavoro'!$Y$5:$Y$55</c:f>
              <c:numCache>
                <c:formatCode>0%</c:formatCode>
                <c:ptCount val="51"/>
                <c:pt idx="0">
                  <c:v>3.6471359225434458E-2</c:v>
                </c:pt>
                <c:pt idx="1">
                  <c:v>3.4301342945861624E-2</c:v>
                </c:pt>
                <c:pt idx="2">
                  <c:v>3.2005840631273312E-2</c:v>
                </c:pt>
                <c:pt idx="3">
                  <c:v>2.9569945074464084E-2</c:v>
                </c:pt>
                <c:pt idx="4">
                  <c:v>2.6932951856521014E-2</c:v>
                </c:pt>
                <c:pt idx="5">
                  <c:v>2.408194954432049E-2</c:v>
                </c:pt>
                <c:pt idx="6">
                  <c:v>2.1111929857185009E-2</c:v>
                </c:pt>
                <c:pt idx="7">
                  <c:v>1.8264294133797921E-2</c:v>
                </c:pt>
                <c:pt idx="8">
                  <c:v>1.5615621236077704E-2</c:v>
                </c:pt>
                <c:pt idx="9">
                  <c:v>1.33316970986269E-2</c:v>
                </c:pt>
                <c:pt idx="10">
                  <c:v>1.1473092757288859E-2</c:v>
                </c:pt>
                <c:pt idx="11">
                  <c:v>9.8850261571890377E-3</c:v>
                </c:pt>
                <c:pt idx="12">
                  <c:v>8.5442692847955484E-3</c:v>
                </c:pt>
                <c:pt idx="13">
                  <c:v>7.5035070620734518E-3</c:v>
                </c:pt>
                <c:pt idx="14">
                  <c:v>6.9467188013013909E-3</c:v>
                </c:pt>
                <c:pt idx="15">
                  <c:v>6.7269957906814842E-3</c:v>
                </c:pt>
                <c:pt idx="16">
                  <c:v>6.7197384851035158E-3</c:v>
                </c:pt>
                <c:pt idx="17">
                  <c:v>6.9226837232060261E-3</c:v>
                </c:pt>
                <c:pt idx="18">
                  <c:v>7.3549716346211326E-3</c:v>
                </c:pt>
                <c:pt idx="19">
                  <c:v>8.0814572385211076E-3</c:v>
                </c:pt>
                <c:pt idx="20">
                  <c:v>9.1159019654578101E-3</c:v>
                </c:pt>
                <c:pt idx="21">
                  <c:v>1.0315871054078742E-2</c:v>
                </c:pt>
                <c:pt idx="22">
                  <c:v>1.1589621282453359E-2</c:v>
                </c:pt>
                <c:pt idx="23">
                  <c:v>1.2633841895055058E-2</c:v>
                </c:pt>
                <c:pt idx="24">
                  <c:v>1.3347096116765083E-2</c:v>
                </c:pt>
                <c:pt idx="25">
                  <c:v>1.3793413967016143E-2</c:v>
                </c:pt>
                <c:pt idx="26">
                  <c:v>1.4108030219021609E-2</c:v>
                </c:pt>
                <c:pt idx="27">
                  <c:v>1.4403745620452225E-2</c:v>
                </c:pt>
                <c:pt idx="28">
                  <c:v>1.4711670766415287E-2</c:v>
                </c:pt>
                <c:pt idx="29">
                  <c:v>1.5100421106107912E-2</c:v>
                </c:pt>
                <c:pt idx="30">
                  <c:v>1.5641061180095943E-2</c:v>
                </c:pt>
                <c:pt idx="31">
                  <c:v>1.6315377579014533E-2</c:v>
                </c:pt>
                <c:pt idx="32">
                  <c:v>1.7017141040294431E-2</c:v>
                </c:pt>
                <c:pt idx="33">
                  <c:v>1.7748608692948364E-2</c:v>
                </c:pt>
                <c:pt idx="34">
                  <c:v>1.8475654559640651E-2</c:v>
                </c:pt>
                <c:pt idx="35">
                  <c:v>1.9156206767599139E-2</c:v>
                </c:pt>
                <c:pt idx="36">
                  <c:v>1.9664138387292585E-2</c:v>
                </c:pt>
                <c:pt idx="37">
                  <c:v>1.9907501618208711E-2</c:v>
                </c:pt>
                <c:pt idx="38">
                  <c:v>1.9813428188893416E-2</c:v>
                </c:pt>
                <c:pt idx="39">
                  <c:v>1.9394401747958818E-2</c:v>
                </c:pt>
                <c:pt idx="40">
                  <c:v>1.8788407326066053E-2</c:v>
                </c:pt>
                <c:pt idx="41">
                  <c:v>1.80947223373468E-2</c:v>
                </c:pt>
                <c:pt idx="42">
                  <c:v>1.7329849899045544E-2</c:v>
                </c:pt>
                <c:pt idx="43">
                  <c:v>1.6544910147893929E-2</c:v>
                </c:pt>
                <c:pt idx="44">
                  <c:v>1.5773879070210457E-2</c:v>
                </c:pt>
                <c:pt idx="45">
                  <c:v>1.5130252093753484E-2</c:v>
                </c:pt>
                <c:pt idx="46">
                  <c:v>1.4695325739090466E-2</c:v>
                </c:pt>
                <c:pt idx="47">
                  <c:v>1.4474013851231217E-2</c:v>
                </c:pt>
                <c:pt idx="48">
                  <c:v>1.4424405939333295E-2</c:v>
                </c:pt>
                <c:pt idx="49">
                  <c:v>1.4450763584178159E-2</c:v>
                </c:pt>
                <c:pt idx="50">
                  <c:v>1.4436687368576229E-2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100-435D-A19F-DF7663B1DC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7037824"/>
        <c:axId val="149681792"/>
      </c:lineChart>
      <c:catAx>
        <c:axId val="13703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9681792"/>
        <c:crosses val="autoZero"/>
        <c:auto val="1"/>
        <c:lblAlgn val="ctr"/>
        <c:lblOffset val="100"/>
        <c:noMultiLvlLbl val="0"/>
      </c:catAx>
      <c:valAx>
        <c:axId val="14968179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3703782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Andamento del tasso di crescita dei salari reali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Foglio2!$T$4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Foglio2!$T$5:$T$55</c:f>
              <c:numCache>
                <c:formatCode>0%</c:formatCode>
                <c:ptCount val="51"/>
                <c:pt idx="0">
                  <c:v>5.4708963188055314E-2</c:v>
                </c:pt>
                <c:pt idx="1">
                  <c:v>5.1977682673072748E-2</c:v>
                </c:pt>
                <c:pt idx="2">
                  <c:v>4.9392964741687737E-2</c:v>
                </c:pt>
                <c:pt idx="3">
                  <c:v>4.7143834099284916E-2</c:v>
                </c:pt>
                <c:pt idx="4">
                  <c:v>4.5423568249161092E-2</c:v>
                </c:pt>
                <c:pt idx="5">
                  <c:v>4.4308129210946276E-2</c:v>
                </c:pt>
                <c:pt idx="6">
                  <c:v>4.3687758364093991E-2</c:v>
                </c:pt>
                <c:pt idx="7">
                  <c:v>4.3340673453469182E-2</c:v>
                </c:pt>
                <c:pt idx="8">
                  <c:v>4.2992613233509898E-2</c:v>
                </c:pt>
                <c:pt idx="9">
                  <c:v>4.2603842522756306E-2</c:v>
                </c:pt>
                <c:pt idx="10">
                  <c:v>4.2056203055994786E-2</c:v>
                </c:pt>
                <c:pt idx="11">
                  <c:v>4.1279377803111895E-2</c:v>
                </c:pt>
                <c:pt idx="12">
                  <c:v>4.0242500743402548E-2</c:v>
                </c:pt>
                <c:pt idx="13">
                  <c:v>3.8804642089203666E-2</c:v>
                </c:pt>
                <c:pt idx="14">
                  <c:v>3.6834742646920861E-2</c:v>
                </c:pt>
                <c:pt idx="15">
                  <c:v>3.4394293611490746E-2</c:v>
                </c:pt>
                <c:pt idx="16">
                  <c:v>3.1598572352930634E-2</c:v>
                </c:pt>
                <c:pt idx="17">
                  <c:v>2.855034623609394E-2</c:v>
                </c:pt>
                <c:pt idx="18">
                  <c:v>2.5347591706426191E-2</c:v>
                </c:pt>
                <c:pt idx="19">
                  <c:v>2.2090826766843652E-2</c:v>
                </c:pt>
                <c:pt idx="20">
                  <c:v>1.8860139828091503E-2</c:v>
                </c:pt>
                <c:pt idx="21">
                  <c:v>1.5789098280794545E-2</c:v>
                </c:pt>
                <c:pt idx="22">
                  <c:v>1.3032572153458341E-2</c:v>
                </c:pt>
                <c:pt idx="23">
                  <c:v>1.0781608044373541E-2</c:v>
                </c:pt>
                <c:pt idx="24">
                  <c:v>9.1401067317392962E-3</c:v>
                </c:pt>
                <c:pt idx="25">
                  <c:v>8.1542331921358336E-3</c:v>
                </c:pt>
                <c:pt idx="26">
                  <c:v>7.8157469466491516E-3</c:v>
                </c:pt>
                <c:pt idx="27">
                  <c:v>7.9384310952758975E-3</c:v>
                </c:pt>
                <c:pt idx="28">
                  <c:v>8.2989611241808363E-3</c:v>
                </c:pt>
                <c:pt idx="29">
                  <c:v>8.7186746706056466E-3</c:v>
                </c:pt>
                <c:pt idx="30">
                  <c:v>9.0095656448897186E-3</c:v>
                </c:pt>
                <c:pt idx="31">
                  <c:v>9.1619270517998615E-3</c:v>
                </c:pt>
                <c:pt idx="32">
                  <c:v>9.1937167253092165E-3</c:v>
                </c:pt>
                <c:pt idx="33">
                  <c:v>9.2001774235057239E-3</c:v>
                </c:pt>
                <c:pt idx="34">
                  <c:v>9.2758271034885324E-3</c:v>
                </c:pt>
                <c:pt idx="35">
                  <c:v>9.4285519772537799E-3</c:v>
                </c:pt>
                <c:pt idx="36">
                  <c:v>9.6547911587725396E-3</c:v>
                </c:pt>
                <c:pt idx="37">
                  <c:v>9.8956919624030235E-3</c:v>
                </c:pt>
                <c:pt idx="38">
                  <c:v>1.0076621204216801E-2</c:v>
                </c:pt>
                <c:pt idx="39">
                  <c:v>1.011338744752416E-2</c:v>
                </c:pt>
                <c:pt idx="40">
                  <c:v>1.0041965355196237E-2</c:v>
                </c:pt>
                <c:pt idx="41">
                  <c:v>9.8927586560141525E-3</c:v>
                </c:pt>
                <c:pt idx="42">
                  <c:v>9.6372868573373592E-3</c:v>
                </c:pt>
                <c:pt idx="43">
                  <c:v>9.2448397397918314E-3</c:v>
                </c:pt>
                <c:pt idx="44">
                  <c:v>8.6750159401816507E-3</c:v>
                </c:pt>
                <c:pt idx="45">
                  <c:v>7.9787156263176895E-3</c:v>
                </c:pt>
                <c:pt idx="46">
                  <c:v>7.2317813082042916E-3</c:v>
                </c:pt>
                <c:pt idx="47">
                  <c:v>6.5174983507264471E-3</c:v>
                </c:pt>
                <c:pt idx="48">
                  <c:v>5.8699384745215912E-3</c:v>
                </c:pt>
                <c:pt idx="49">
                  <c:v>5.2784733246075488E-3</c:v>
                </c:pt>
                <c:pt idx="50">
                  <c:v>4.7118071414376829E-3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02-4AB7-8A3C-7E5AF18A212E}"/>
            </c:ext>
          </c:extLst>
        </c:ser>
        <c:ser>
          <c:idx val="1"/>
          <c:order val="1"/>
          <c:tx>
            <c:strRef>
              <c:f>Foglio2!$U$4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Foglio2!$U$5:$U$55</c:f>
              <c:numCache>
                <c:formatCode>General</c:formatCode>
                <c:ptCount val="51"/>
                <c:pt idx="31" formatCode="0%">
                  <c:v>2.4030626068359682E-2</c:v>
                </c:pt>
                <c:pt idx="32" formatCode="0%">
                  <c:v>2.0535398168677818E-2</c:v>
                </c:pt>
                <c:pt idx="33" formatCode="0%">
                  <c:v>1.7314967390268787E-2</c:v>
                </c:pt>
                <c:pt idx="34" formatCode="0%">
                  <c:v>1.4471987091506246E-2</c:v>
                </c:pt>
                <c:pt idx="35" formatCode="0%">
                  <c:v>1.1990660542529763E-2</c:v>
                </c:pt>
                <c:pt idx="36" formatCode="0%">
                  <c:v>9.8772028193763236E-3</c:v>
                </c:pt>
                <c:pt idx="37" formatCode="0%">
                  <c:v>8.0950898318787341E-3</c:v>
                </c:pt>
                <c:pt idx="38" formatCode="0%">
                  <c:v>6.5544802637505627E-3</c:v>
                </c:pt>
                <c:pt idx="39" formatCode="0%">
                  <c:v>5.1223859187944669E-3</c:v>
                </c:pt>
                <c:pt idx="40" formatCode="0%">
                  <c:v>3.6745703379151089E-3</c:v>
                </c:pt>
                <c:pt idx="41" formatCode="0%">
                  <c:v>2.2933350641142999E-3</c:v>
                </c:pt>
                <c:pt idx="42" formatCode="0%">
                  <c:v>1.0601887156618016E-3</c:v>
                </c:pt>
                <c:pt idx="43" formatCode="0%">
                  <c:v>2.652843653918588E-5</c:v>
                </c:pt>
                <c:pt idx="44" formatCode="0%">
                  <c:v>-7.2685953857650929E-4</c:v>
                </c:pt>
                <c:pt idx="45" formatCode="0%">
                  <c:v>-1.1757590910726524E-3</c:v>
                </c:pt>
                <c:pt idx="46" formatCode="0%">
                  <c:v>-1.3637751170229473E-3</c:v>
                </c:pt>
                <c:pt idx="47" formatCode="0%">
                  <c:v>-1.2710971654893053E-3</c:v>
                </c:pt>
                <c:pt idx="48" formatCode="0%">
                  <c:v>-9.59484424220438E-4</c:v>
                </c:pt>
                <c:pt idx="49" formatCode="0%">
                  <c:v>-4.2193278193084323E-4</c:v>
                </c:pt>
                <c:pt idx="50" formatCode="0%">
                  <c:v>1.9653571914890724E-4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02-4AB7-8A3C-7E5AF18A212E}"/>
            </c:ext>
          </c:extLst>
        </c:ser>
        <c:ser>
          <c:idx val="2"/>
          <c:order val="2"/>
          <c:tx>
            <c:strRef>
              <c:f>Foglio2!$V$4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92D05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Foglio2!$V$5:$V$55</c:f>
              <c:numCache>
                <c:formatCode>0%</c:formatCode>
                <c:ptCount val="51"/>
                <c:pt idx="0">
                  <c:v>7.0417491521312575E-2</c:v>
                </c:pt>
                <c:pt idx="1">
                  <c:v>6.8224132838151125E-2</c:v>
                </c:pt>
                <c:pt idx="2">
                  <c:v>6.5870842278865416E-2</c:v>
                </c:pt>
                <c:pt idx="3">
                  <c:v>6.326367924123491E-2</c:v>
                </c:pt>
                <c:pt idx="4">
                  <c:v>6.0684668705991492E-2</c:v>
                </c:pt>
                <c:pt idx="5">
                  <c:v>5.8330752752983953E-2</c:v>
                </c:pt>
                <c:pt idx="6">
                  <c:v>5.6152241947811592E-2</c:v>
                </c:pt>
                <c:pt idx="7">
                  <c:v>5.407371285061293E-2</c:v>
                </c:pt>
                <c:pt idx="8">
                  <c:v>5.1974103174990655E-2</c:v>
                </c:pt>
                <c:pt idx="9">
                  <c:v>4.974695275718527E-2</c:v>
                </c:pt>
                <c:pt idx="10">
                  <c:v>4.7108919417796734E-2</c:v>
                </c:pt>
                <c:pt idx="11">
                  <c:v>4.4096815964235418E-2</c:v>
                </c:pt>
                <c:pt idx="12">
                  <c:v>4.0845251772790046E-2</c:v>
                </c:pt>
                <c:pt idx="13">
                  <c:v>3.7400563389291396E-2</c:v>
                </c:pt>
                <c:pt idx="14">
                  <c:v>3.3966905647867286E-2</c:v>
                </c:pt>
                <c:pt idx="15">
                  <c:v>3.0552786884950407E-2</c:v>
                </c:pt>
                <c:pt idx="16">
                  <c:v>2.7217986239932958E-2</c:v>
                </c:pt>
                <c:pt idx="17">
                  <c:v>2.3966895411745643E-2</c:v>
                </c:pt>
                <c:pt idx="18">
                  <c:v>2.0814499748099544E-2</c:v>
                </c:pt>
                <c:pt idx="19">
                  <c:v>1.7879965586644838E-2</c:v>
                </c:pt>
                <c:pt idx="20">
                  <c:v>1.5298454423645167E-2</c:v>
                </c:pt>
                <c:pt idx="21">
                  <c:v>1.3111038438607503E-2</c:v>
                </c:pt>
                <c:pt idx="22">
                  <c:v>1.1500836822553605E-2</c:v>
                </c:pt>
                <c:pt idx="23">
                  <c:v>1.0422138388699461E-2</c:v>
                </c:pt>
                <c:pt idx="24">
                  <c:v>9.769606194185404E-3</c:v>
                </c:pt>
                <c:pt idx="25">
                  <c:v>9.4248237873141034E-3</c:v>
                </c:pt>
                <c:pt idx="26">
                  <c:v>9.2423312042045676E-3</c:v>
                </c:pt>
                <c:pt idx="27">
                  <c:v>8.9818082860429645E-3</c:v>
                </c:pt>
                <c:pt idx="28">
                  <c:v>8.497605136341008E-3</c:v>
                </c:pt>
                <c:pt idx="29">
                  <c:v>7.706653522220849E-3</c:v>
                </c:pt>
                <c:pt idx="30">
                  <c:v>6.6575329520098736E-3</c:v>
                </c:pt>
                <c:pt idx="31">
                  <c:v>5.4564707135493036E-3</c:v>
                </c:pt>
                <c:pt idx="32">
                  <c:v>4.1484432925895506E-3</c:v>
                </c:pt>
                <c:pt idx="33">
                  <c:v>2.8155856552135351E-3</c:v>
                </c:pt>
                <c:pt idx="34">
                  <c:v>1.5027939692940013E-3</c:v>
                </c:pt>
                <c:pt idx="35">
                  <c:v>2.6918764315032515E-4</c:v>
                </c:pt>
                <c:pt idx="36">
                  <c:v>-8.7577787450246361E-4</c:v>
                </c:pt>
                <c:pt idx="37">
                  <c:v>-1.8524953718401607E-3</c:v>
                </c:pt>
                <c:pt idx="38">
                  <c:v>-2.3928899132587144E-3</c:v>
                </c:pt>
                <c:pt idx="39">
                  <c:v>-2.6369837070299774E-3</c:v>
                </c:pt>
                <c:pt idx="40">
                  <c:v>-2.6813811235430712E-3</c:v>
                </c:pt>
                <c:pt idx="41">
                  <c:v>-2.5632719218041861E-3</c:v>
                </c:pt>
                <c:pt idx="42">
                  <c:v>-2.2983327361486214E-3</c:v>
                </c:pt>
                <c:pt idx="43">
                  <c:v>-1.9763270269436083E-3</c:v>
                </c:pt>
                <c:pt idx="44">
                  <c:v>-1.728860642138222E-3</c:v>
                </c:pt>
                <c:pt idx="45">
                  <c:v>-1.6068601357780423E-3</c:v>
                </c:pt>
                <c:pt idx="46">
                  <c:v>-1.5626016679495395E-3</c:v>
                </c:pt>
                <c:pt idx="47">
                  <c:v>-1.498095237823682E-3</c:v>
                </c:pt>
                <c:pt idx="48">
                  <c:v>-1.3423167558818333E-3</c:v>
                </c:pt>
                <c:pt idx="49">
                  <c:v>-1.0149881866016106E-3</c:v>
                </c:pt>
                <c:pt idx="50">
                  <c:v>-6.280805257748626E-4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C02-4AB7-8A3C-7E5AF18A212E}"/>
            </c:ext>
          </c:extLst>
        </c:ser>
        <c:ser>
          <c:idx val="3"/>
          <c:order val="3"/>
          <c:tx>
            <c:strRef>
              <c:f>Foglio2!$W$4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Foglio2!$W$5:$W$55</c:f>
              <c:numCache>
                <c:formatCode>0%</c:formatCode>
                <c:ptCount val="51"/>
                <c:pt idx="0">
                  <c:v>6.7352923168098794E-2</c:v>
                </c:pt>
                <c:pt idx="1">
                  <c:v>6.9075658629098563E-2</c:v>
                </c:pt>
                <c:pt idx="2">
                  <c:v>7.0611690228374074E-2</c:v>
                </c:pt>
                <c:pt idx="3">
                  <c:v>7.199890336860873E-2</c:v>
                </c:pt>
                <c:pt idx="4">
                  <c:v>7.3301865219140491E-2</c:v>
                </c:pt>
                <c:pt idx="5">
                  <c:v>7.4573870984785837E-2</c:v>
                </c:pt>
                <c:pt idx="6">
                  <c:v>7.5751507407514282E-2</c:v>
                </c:pt>
                <c:pt idx="7">
                  <c:v>7.6582772346287312E-2</c:v>
                </c:pt>
                <c:pt idx="8">
                  <c:v>7.667823876256645E-2</c:v>
                </c:pt>
                <c:pt idx="9">
                  <c:v>7.5629762552632721E-2</c:v>
                </c:pt>
                <c:pt idx="10">
                  <c:v>7.3293171008687541E-2</c:v>
                </c:pt>
                <c:pt idx="11">
                  <c:v>6.9684652692886151E-2</c:v>
                </c:pt>
                <c:pt idx="12">
                  <c:v>6.4966441372849792E-2</c:v>
                </c:pt>
                <c:pt idx="13">
                  <c:v>5.9452100363572576E-2</c:v>
                </c:pt>
                <c:pt idx="14">
                  <c:v>5.3484041546557066E-2</c:v>
                </c:pt>
                <c:pt idx="15">
                  <c:v>4.7278866552945609E-2</c:v>
                </c:pt>
                <c:pt idx="16">
                  <c:v>4.1372662384759486E-2</c:v>
                </c:pt>
                <c:pt idx="17">
                  <c:v>3.6056763662135075E-2</c:v>
                </c:pt>
                <c:pt idx="18">
                  <c:v>3.1506239641539341E-2</c:v>
                </c:pt>
                <c:pt idx="19">
                  <c:v>2.7782653191111732E-2</c:v>
                </c:pt>
                <c:pt idx="20">
                  <c:v>2.4916103517304011E-2</c:v>
                </c:pt>
                <c:pt idx="21">
                  <c:v>2.2710545156730641E-2</c:v>
                </c:pt>
                <c:pt idx="22">
                  <c:v>2.1040856370272819E-2</c:v>
                </c:pt>
                <c:pt idx="23">
                  <c:v>1.9806821665316287E-2</c:v>
                </c:pt>
                <c:pt idx="24">
                  <c:v>1.8841720393408826E-2</c:v>
                </c:pt>
                <c:pt idx="25">
                  <c:v>1.8012563335700525E-2</c:v>
                </c:pt>
                <c:pt idx="26">
                  <c:v>1.7238843616069293E-2</c:v>
                </c:pt>
                <c:pt idx="27">
                  <c:v>1.634586114202017E-2</c:v>
                </c:pt>
                <c:pt idx="28">
                  <c:v>1.5231366910783719E-2</c:v>
                </c:pt>
                <c:pt idx="29">
                  <c:v>1.3919972638574751E-2</c:v>
                </c:pt>
                <c:pt idx="30">
                  <c:v>1.2450383298005857E-2</c:v>
                </c:pt>
                <c:pt idx="31">
                  <c:v>1.0955102113033103E-2</c:v>
                </c:pt>
                <c:pt idx="32">
                  <c:v>9.6178471951956727E-3</c:v>
                </c:pt>
                <c:pt idx="33">
                  <c:v>8.4445633805470006E-3</c:v>
                </c:pt>
                <c:pt idx="34">
                  <c:v>7.3546493207426655E-3</c:v>
                </c:pt>
                <c:pt idx="35">
                  <c:v>6.3018010604875933E-3</c:v>
                </c:pt>
                <c:pt idx="36">
                  <c:v>5.3455978035534734E-3</c:v>
                </c:pt>
                <c:pt idx="37">
                  <c:v>4.5698110768664889E-3</c:v>
                </c:pt>
                <c:pt idx="38">
                  <c:v>4.0531192023344964E-3</c:v>
                </c:pt>
                <c:pt idx="39">
                  <c:v>3.7431992012643182E-3</c:v>
                </c:pt>
                <c:pt idx="40">
                  <c:v>3.5460804305597312E-3</c:v>
                </c:pt>
                <c:pt idx="41">
                  <c:v>3.5079810707048637E-3</c:v>
                </c:pt>
                <c:pt idx="42">
                  <c:v>3.6656880485831335E-3</c:v>
                </c:pt>
                <c:pt idx="43">
                  <c:v>3.9992067312225842E-3</c:v>
                </c:pt>
                <c:pt idx="44">
                  <c:v>4.45705880741627E-3</c:v>
                </c:pt>
                <c:pt idx="45">
                  <c:v>4.9334556166218827E-3</c:v>
                </c:pt>
                <c:pt idx="46">
                  <c:v>5.4153324229918205E-3</c:v>
                </c:pt>
                <c:pt idx="47">
                  <c:v>5.9834128945325101E-3</c:v>
                </c:pt>
                <c:pt idx="48">
                  <c:v>6.6723866663507296E-3</c:v>
                </c:pt>
                <c:pt idx="49">
                  <c:v>7.6136216411488138E-3</c:v>
                </c:pt>
                <c:pt idx="50">
                  <c:v>8.6260382243398166E-3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C02-4AB7-8A3C-7E5AF18A212E}"/>
            </c:ext>
          </c:extLst>
        </c:ser>
        <c:ser>
          <c:idx val="4"/>
          <c:order val="4"/>
          <c:tx>
            <c:strRef>
              <c:f>Foglio2!$X$4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Foglio2!$X$5:$X$55</c:f>
              <c:numCache>
                <c:formatCode>0%</c:formatCode>
                <c:ptCount val="51"/>
                <c:pt idx="1">
                  <c:v>9.7204775917357836E-2</c:v>
                </c:pt>
                <c:pt idx="2">
                  <c:v>9.0934913928427744E-2</c:v>
                </c:pt>
                <c:pt idx="3">
                  <c:v>8.4696763874595724E-2</c:v>
                </c:pt>
                <c:pt idx="4">
                  <c:v>7.8865924374853333E-2</c:v>
                </c:pt>
                <c:pt idx="5">
                  <c:v>7.3549134927749074E-2</c:v>
                </c:pt>
                <c:pt idx="6">
                  <c:v>6.8706192971516714E-2</c:v>
                </c:pt>
                <c:pt idx="7">
                  <c:v>6.4447253158510104E-2</c:v>
                </c:pt>
                <c:pt idx="8">
                  <c:v>6.0807165848307414E-2</c:v>
                </c:pt>
                <c:pt idx="9">
                  <c:v>5.7530020694518194E-2</c:v>
                </c:pt>
                <c:pt idx="10">
                  <c:v>5.4532395862730634E-2</c:v>
                </c:pt>
                <c:pt idx="11">
                  <c:v>5.1522768041827073E-2</c:v>
                </c:pt>
                <c:pt idx="12">
                  <c:v>4.8211514935975371E-2</c:v>
                </c:pt>
                <c:pt idx="13">
                  <c:v>4.4656505042465981E-2</c:v>
                </c:pt>
                <c:pt idx="14">
                  <c:v>4.0934541199662389E-2</c:v>
                </c:pt>
                <c:pt idx="15">
                  <c:v>3.7103708968607811E-2</c:v>
                </c:pt>
                <c:pt idx="16">
                  <c:v>3.3096003491457485E-2</c:v>
                </c:pt>
                <c:pt idx="17">
                  <c:v>2.9061172721090402E-2</c:v>
                </c:pt>
                <c:pt idx="18">
                  <c:v>2.5127451358241733E-2</c:v>
                </c:pt>
                <c:pt idx="19">
                  <c:v>2.145435768166892E-2</c:v>
                </c:pt>
                <c:pt idx="20">
                  <c:v>1.8102994078292401E-2</c:v>
                </c:pt>
                <c:pt idx="21">
                  <c:v>1.5165544304276433E-2</c:v>
                </c:pt>
                <c:pt idx="22">
                  <c:v>1.2838701811299119E-2</c:v>
                </c:pt>
                <c:pt idx="23">
                  <c:v>1.1185661736323481E-2</c:v>
                </c:pt>
                <c:pt idx="24">
                  <c:v>1.0319629473647854E-2</c:v>
                </c:pt>
                <c:pt idx="25">
                  <c:v>1.02019342200288E-2</c:v>
                </c:pt>
                <c:pt idx="26">
                  <c:v>1.0746069354584643E-2</c:v>
                </c:pt>
                <c:pt idx="27">
                  <c:v>1.1640959173378681E-2</c:v>
                </c:pt>
                <c:pt idx="28">
                  <c:v>1.2573997096426395E-2</c:v>
                </c:pt>
                <c:pt idx="29">
                  <c:v>1.3261049449191861E-2</c:v>
                </c:pt>
                <c:pt idx="30">
                  <c:v>1.3335845848947255E-2</c:v>
                </c:pt>
                <c:pt idx="31">
                  <c:v>1.2558848224583559E-2</c:v>
                </c:pt>
                <c:pt idx="32">
                  <c:v>1.0849931280103281E-2</c:v>
                </c:pt>
                <c:pt idx="33">
                  <c:v>8.4348610611429085E-3</c:v>
                </c:pt>
                <c:pt idx="34">
                  <c:v>5.7090631715324362E-3</c:v>
                </c:pt>
                <c:pt idx="35">
                  <c:v>2.9668596059985435E-3</c:v>
                </c:pt>
                <c:pt idx="36">
                  <c:v>3.2433649208113316E-4</c:v>
                </c:pt>
                <c:pt idx="37">
                  <c:v>-2.0518547771014623E-3</c:v>
                </c:pt>
                <c:pt idx="38">
                  <c:v>-4.0041172009358155E-3</c:v>
                </c:pt>
                <c:pt idx="39">
                  <c:v>-5.4233168672957145E-3</c:v>
                </c:pt>
                <c:pt idx="40">
                  <c:v>-6.211583971614947E-3</c:v>
                </c:pt>
                <c:pt idx="41">
                  <c:v>-6.2798229857550288E-3</c:v>
                </c:pt>
                <c:pt idx="42">
                  <c:v>-5.5255890073561088E-3</c:v>
                </c:pt>
                <c:pt idx="43">
                  <c:v>-3.8727007076572099E-3</c:v>
                </c:pt>
                <c:pt idx="44">
                  <c:v>-1.3193123373771995E-3</c:v>
                </c:pt>
                <c:pt idx="45">
                  <c:v>1.9991647945156663E-3</c:v>
                </c:pt>
                <c:pt idx="46">
                  <c:v>5.8251451248172185E-3</c:v>
                </c:pt>
                <c:pt idx="47">
                  <c:v>9.801501922172386E-3</c:v>
                </c:pt>
                <c:pt idx="48">
                  <c:v>1.3611379259547762E-2</c:v>
                </c:pt>
                <c:pt idx="49">
                  <c:v>1.7174594503898168E-2</c:v>
                </c:pt>
                <c:pt idx="50">
                  <c:v>2.0631486360262949E-2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C02-4AB7-8A3C-7E5AF18A212E}"/>
            </c:ext>
          </c:extLst>
        </c:ser>
        <c:ser>
          <c:idx val="5"/>
          <c:order val="5"/>
          <c:tx>
            <c:strRef>
              <c:f>Foglio2!$Y$4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Foglio2!$Y$5:$Y$55</c:f>
              <c:numCache>
                <c:formatCode>0%</c:formatCode>
                <c:ptCount val="51"/>
                <c:pt idx="0">
                  <c:v>2.8901028741836789E-2</c:v>
                </c:pt>
                <c:pt idx="1">
                  <c:v>2.9391205625567549E-2</c:v>
                </c:pt>
                <c:pt idx="2">
                  <c:v>2.9958894558248277E-2</c:v>
                </c:pt>
                <c:pt idx="3">
                  <c:v>3.0520344607044596E-2</c:v>
                </c:pt>
                <c:pt idx="4">
                  <c:v>3.102529790739381E-2</c:v>
                </c:pt>
                <c:pt idx="5">
                  <c:v>3.1434347947871123E-2</c:v>
                </c:pt>
                <c:pt idx="6">
                  <c:v>3.1754366645579797E-2</c:v>
                </c:pt>
                <c:pt idx="7">
                  <c:v>3.1918446506857261E-2</c:v>
                </c:pt>
                <c:pt idx="8">
                  <c:v>3.1835066915814662E-2</c:v>
                </c:pt>
                <c:pt idx="9">
                  <c:v>3.1447933640673227E-2</c:v>
                </c:pt>
                <c:pt idx="10">
                  <c:v>3.0553164888737636E-2</c:v>
                </c:pt>
                <c:pt idx="11">
                  <c:v>2.9134944514185676E-2</c:v>
                </c:pt>
                <c:pt idx="12">
                  <c:v>2.7056876163612891E-2</c:v>
                </c:pt>
                <c:pt idx="13">
                  <c:v>2.4316777971589036E-2</c:v>
                </c:pt>
                <c:pt idx="14">
                  <c:v>2.1234562933305601E-2</c:v>
                </c:pt>
                <c:pt idx="15">
                  <c:v>1.8234632812686585E-2</c:v>
                </c:pt>
                <c:pt idx="16">
                  <c:v>1.5857789177237867E-2</c:v>
                </c:pt>
                <c:pt idx="17">
                  <c:v>1.4385376382792719E-2</c:v>
                </c:pt>
                <c:pt idx="18">
                  <c:v>1.3671856075274599E-2</c:v>
                </c:pt>
                <c:pt idx="19">
                  <c:v>1.3638723065787596E-2</c:v>
                </c:pt>
                <c:pt idx="20">
                  <c:v>1.4210577726778743E-2</c:v>
                </c:pt>
                <c:pt idx="21">
                  <c:v>1.5224844964330981E-2</c:v>
                </c:pt>
                <c:pt idx="22">
                  <c:v>1.6473032074880659E-2</c:v>
                </c:pt>
                <c:pt idx="23">
                  <c:v>1.7715575371478765E-2</c:v>
                </c:pt>
                <c:pt idx="24">
                  <c:v>1.8819535983002383E-2</c:v>
                </c:pt>
                <c:pt idx="25">
                  <c:v>1.9631214190558521E-2</c:v>
                </c:pt>
                <c:pt idx="26">
                  <c:v>1.9966628328356429E-2</c:v>
                </c:pt>
                <c:pt idx="27">
                  <c:v>1.9858002252373951E-2</c:v>
                </c:pt>
                <c:pt idx="28">
                  <c:v>1.9381150934236986E-2</c:v>
                </c:pt>
                <c:pt idx="29">
                  <c:v>1.8652173837715943E-2</c:v>
                </c:pt>
                <c:pt idx="30">
                  <c:v>1.7808266174481318E-2</c:v>
                </c:pt>
                <c:pt idx="31">
                  <c:v>1.6992487867039763E-2</c:v>
                </c:pt>
                <c:pt idx="32">
                  <c:v>1.63663710203799E-2</c:v>
                </c:pt>
                <c:pt idx="33">
                  <c:v>1.6098195214810131E-2</c:v>
                </c:pt>
                <c:pt idx="34">
                  <c:v>1.6256190681764822E-2</c:v>
                </c:pt>
                <c:pt idx="35">
                  <c:v>1.6874507137498367E-2</c:v>
                </c:pt>
                <c:pt idx="36">
                  <c:v>1.7849537354148806E-2</c:v>
                </c:pt>
                <c:pt idx="37">
                  <c:v>1.8864636049471785E-2</c:v>
                </c:pt>
                <c:pt idx="38">
                  <c:v>1.953263337503024E-2</c:v>
                </c:pt>
                <c:pt idx="39">
                  <c:v>1.9679654613334752E-2</c:v>
                </c:pt>
                <c:pt idx="40">
                  <c:v>1.9173650134026051E-2</c:v>
                </c:pt>
                <c:pt idx="41">
                  <c:v>1.8127726445421637E-2</c:v>
                </c:pt>
                <c:pt idx="42">
                  <c:v>1.6753287702787865E-2</c:v>
                </c:pt>
                <c:pt idx="43">
                  <c:v>1.5094870210319055E-2</c:v>
                </c:pt>
                <c:pt idx="44">
                  <c:v>1.3201471835798749E-2</c:v>
                </c:pt>
                <c:pt idx="45">
                  <c:v>1.1091633110159939E-2</c:v>
                </c:pt>
                <c:pt idx="46">
                  <c:v>8.806920752068844E-3</c:v>
                </c:pt>
                <c:pt idx="47">
                  <c:v>6.3773080415130464E-3</c:v>
                </c:pt>
                <c:pt idx="48">
                  <c:v>3.9469643210963109E-3</c:v>
                </c:pt>
                <c:pt idx="49">
                  <c:v>1.5369389353749501E-3</c:v>
                </c:pt>
                <c:pt idx="50">
                  <c:v>-8.4962368576480798E-4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C02-4AB7-8A3C-7E5AF18A212E}"/>
            </c:ext>
          </c:extLst>
        </c:ser>
        <c:ser>
          <c:idx val="6"/>
          <c:order val="6"/>
          <c:tx>
            <c:strRef>
              <c:f>Foglio2!$Z$4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chemeClr val="accent2">
                  <a:lumMod val="40000"/>
                  <a:lumOff val="60000"/>
                </a:schemeClr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Foglio2!$Z$5:$Z$55</c:f>
              <c:numCache>
                <c:formatCode>0%</c:formatCode>
                <c:ptCount val="51"/>
                <c:pt idx="0">
                  <c:v>2.8456255729665658E-2</c:v>
                </c:pt>
                <c:pt idx="1">
                  <c:v>2.7026029804462823E-2</c:v>
                </c:pt>
                <c:pt idx="2">
                  <c:v>2.5553616767669256E-2</c:v>
                </c:pt>
                <c:pt idx="3">
                  <c:v>2.4021561601492113E-2</c:v>
                </c:pt>
                <c:pt idx="4">
                  <c:v>2.2398260786328984E-2</c:v>
                </c:pt>
                <c:pt idx="5">
                  <c:v>2.0715718572086851E-2</c:v>
                </c:pt>
                <c:pt idx="6">
                  <c:v>1.8957581378568015E-2</c:v>
                </c:pt>
                <c:pt idx="7">
                  <c:v>1.7178302650287691E-2</c:v>
                </c:pt>
                <c:pt idx="8">
                  <c:v>1.5353454411962472E-2</c:v>
                </c:pt>
                <c:pt idx="9">
                  <c:v>1.3553016080690834E-2</c:v>
                </c:pt>
                <c:pt idx="10">
                  <c:v>1.1842494939334865E-2</c:v>
                </c:pt>
                <c:pt idx="11">
                  <c:v>1.0235537559024578E-2</c:v>
                </c:pt>
                <c:pt idx="12">
                  <c:v>8.7383138275298651E-3</c:v>
                </c:pt>
                <c:pt idx="13">
                  <c:v>7.4594526433700787E-3</c:v>
                </c:pt>
                <c:pt idx="14">
                  <c:v>6.5908325258599004E-3</c:v>
                </c:pt>
                <c:pt idx="15">
                  <c:v>6.114907703978642E-3</c:v>
                </c:pt>
                <c:pt idx="16">
                  <c:v>5.856164135588377E-3</c:v>
                </c:pt>
                <c:pt idx="17">
                  <c:v>5.8070861254121099E-3</c:v>
                </c:pt>
                <c:pt idx="18">
                  <c:v>5.9895331327614737E-3</c:v>
                </c:pt>
                <c:pt idx="19">
                  <c:v>6.4194562398429333E-3</c:v>
                </c:pt>
                <c:pt idx="20">
                  <c:v>7.0591938269069891E-3</c:v>
                </c:pt>
                <c:pt idx="21">
                  <c:v>7.8220920419014711E-3</c:v>
                </c:pt>
                <c:pt idx="22">
                  <c:v>8.5639866410208796E-3</c:v>
                </c:pt>
                <c:pt idx="23">
                  <c:v>9.1772429471867704E-3</c:v>
                </c:pt>
                <c:pt idx="24">
                  <c:v>9.5957070035111204E-3</c:v>
                </c:pt>
                <c:pt idx="25">
                  <c:v>9.8203540783951028E-3</c:v>
                </c:pt>
                <c:pt idx="26">
                  <c:v>9.8709211363256378E-3</c:v>
                </c:pt>
                <c:pt idx="27">
                  <c:v>9.841300414832669E-3</c:v>
                </c:pt>
                <c:pt idx="28">
                  <c:v>9.8507596044086192E-3</c:v>
                </c:pt>
                <c:pt idx="29">
                  <c:v>1.004345214404778E-2</c:v>
                </c:pt>
                <c:pt idx="30">
                  <c:v>1.0426070321891787E-2</c:v>
                </c:pt>
                <c:pt idx="31">
                  <c:v>1.0975503986647522E-2</c:v>
                </c:pt>
                <c:pt idx="32">
                  <c:v>1.1649287213555943E-2</c:v>
                </c:pt>
                <c:pt idx="33">
                  <c:v>1.2622996831673958E-2</c:v>
                </c:pt>
                <c:pt idx="34">
                  <c:v>1.3937430880737223E-2</c:v>
                </c:pt>
                <c:pt idx="35">
                  <c:v>1.5485705782125042E-2</c:v>
                </c:pt>
                <c:pt idx="36">
                  <c:v>1.7034527568335373E-2</c:v>
                </c:pt>
                <c:pt idx="37">
                  <c:v>1.8292270732701402E-2</c:v>
                </c:pt>
                <c:pt idx="38">
                  <c:v>1.8993526143676723E-2</c:v>
                </c:pt>
                <c:pt idx="39">
                  <c:v>1.9059575532467371E-2</c:v>
                </c:pt>
                <c:pt idx="40">
                  <c:v>1.8472379301731012E-2</c:v>
                </c:pt>
                <c:pt idx="41">
                  <c:v>1.7435080503694616E-2</c:v>
                </c:pt>
                <c:pt idx="42">
                  <c:v>1.6074928308557109E-2</c:v>
                </c:pt>
                <c:pt idx="43">
                  <c:v>1.4515720597486301E-2</c:v>
                </c:pt>
                <c:pt idx="44">
                  <c:v>1.2946722954209868E-2</c:v>
                </c:pt>
                <c:pt idx="45">
                  <c:v>1.1551051079231081E-2</c:v>
                </c:pt>
                <c:pt idx="46">
                  <c:v>1.0396831012916233E-2</c:v>
                </c:pt>
                <c:pt idx="47">
                  <c:v>9.506733575559756E-3</c:v>
                </c:pt>
                <c:pt idx="48">
                  <c:v>8.9176914711228336E-3</c:v>
                </c:pt>
                <c:pt idx="49">
                  <c:v>8.6228796182314296E-3</c:v>
                </c:pt>
                <c:pt idx="50">
                  <c:v>8.4177050728211408E-3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C02-4AB7-8A3C-7E5AF18A21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7705984"/>
        <c:axId val="149683520"/>
      </c:lineChart>
      <c:catAx>
        <c:axId val="137705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9683520"/>
        <c:crosses val="autoZero"/>
        <c:auto val="1"/>
        <c:lblAlgn val="ctr"/>
        <c:lblOffset val="100"/>
        <c:noMultiLvlLbl val="0"/>
      </c:catAx>
      <c:valAx>
        <c:axId val="149683520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377059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Tassi di crescita del capitale per lavoratore</a:t>
            </a:r>
          </a:p>
        </c:rich>
      </c:tx>
      <c:layout>
        <c:manualLayout>
          <c:xMode val="edge"/>
          <c:yMode val="edge"/>
          <c:x val="0.17278477690288713"/>
          <c:y val="3.1319910514541388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Foglio2!$J$2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Foglio2!$J$3:$J$53</c:f>
              <c:numCache>
                <c:formatCode>General</c:formatCode>
                <c:ptCount val="51"/>
                <c:pt idx="10" formatCode="0%">
                  <c:v>6.4176641580574872E-2</c:v>
                </c:pt>
                <c:pt idx="11" formatCode="0%">
                  <c:v>6.3149425185156302E-2</c:v>
                </c:pt>
                <c:pt idx="12" formatCode="0%">
                  <c:v>6.208185200716089E-2</c:v>
                </c:pt>
                <c:pt idx="13" formatCode="0%">
                  <c:v>6.0921021559497697E-2</c:v>
                </c:pt>
                <c:pt idx="14" formatCode="0%">
                  <c:v>5.9533231771985468E-2</c:v>
                </c:pt>
                <c:pt idx="15" formatCode="0%">
                  <c:v>5.7928642807436051E-2</c:v>
                </c:pt>
                <c:pt idx="16" formatCode="0%">
                  <c:v>5.6188345380405805E-2</c:v>
                </c:pt>
                <c:pt idx="17" formatCode="0%">
                  <c:v>5.4356494706009659E-2</c:v>
                </c:pt>
                <c:pt idx="18" formatCode="0%">
                  <c:v>5.2386102877799733E-2</c:v>
                </c:pt>
                <c:pt idx="19" formatCode="0%">
                  <c:v>5.0283130881942972E-2</c:v>
                </c:pt>
                <c:pt idx="20" formatCode="0%">
                  <c:v>4.8009769147429097E-2</c:v>
                </c:pt>
                <c:pt idx="21" formatCode="0%">
                  <c:v>4.5519923205747319E-2</c:v>
                </c:pt>
                <c:pt idx="22" formatCode="0%">
                  <c:v>4.2833026541654239E-2</c:v>
                </c:pt>
                <c:pt idx="23" formatCode="0%">
                  <c:v>4.001673288265508E-2</c:v>
                </c:pt>
                <c:pt idx="24" formatCode="0%">
                  <c:v>3.7222762232704897E-2</c:v>
                </c:pt>
                <c:pt idx="25" formatCode="0%">
                  <c:v>3.4632877018897938E-2</c:v>
                </c:pt>
                <c:pt idx="26" formatCode="0%">
                  <c:v>3.2435623474361089E-2</c:v>
                </c:pt>
                <c:pt idx="27" formatCode="0%">
                  <c:v>3.0636432175788111E-2</c:v>
                </c:pt>
                <c:pt idx="28" formatCode="0%">
                  <c:v>2.9180579553522584E-2</c:v>
                </c:pt>
                <c:pt idx="29" formatCode="0%">
                  <c:v>2.8020569031486524E-2</c:v>
                </c:pt>
                <c:pt idx="30" formatCode="0%">
                  <c:v>2.7037612357252556E-2</c:v>
                </c:pt>
                <c:pt idx="31" formatCode="0%">
                  <c:v>2.6151848568042552E-2</c:v>
                </c:pt>
                <c:pt idx="32" formatCode="0%">
                  <c:v>2.5375693919631931E-2</c:v>
                </c:pt>
                <c:pt idx="33" formatCode="0%">
                  <c:v>2.4752350040015948E-2</c:v>
                </c:pt>
                <c:pt idx="34" formatCode="0%">
                  <c:v>2.4326875744256741E-2</c:v>
                </c:pt>
                <c:pt idx="35" formatCode="0%">
                  <c:v>2.4147630321279211E-2</c:v>
                </c:pt>
                <c:pt idx="36" formatCode="0%">
                  <c:v>2.4128018403975552E-2</c:v>
                </c:pt>
                <c:pt idx="37" formatCode="0%">
                  <c:v>2.4143489813355807E-2</c:v>
                </c:pt>
                <c:pt idx="38" formatCode="0%">
                  <c:v>2.4148919276817591E-2</c:v>
                </c:pt>
                <c:pt idx="39" formatCode="0%">
                  <c:v>2.4105177770682752E-2</c:v>
                </c:pt>
                <c:pt idx="40" formatCode="0%">
                  <c:v>2.4056817522728424E-2</c:v>
                </c:pt>
                <c:pt idx="41" formatCode="0%">
                  <c:v>2.3972616352508903E-2</c:v>
                </c:pt>
                <c:pt idx="42" formatCode="0%">
                  <c:v>2.3848534595868508E-2</c:v>
                </c:pt>
                <c:pt idx="43" formatCode="0%">
                  <c:v>2.3648203266342975E-2</c:v>
                </c:pt>
                <c:pt idx="44" formatCode="0%">
                  <c:v>2.3422424833834613E-2</c:v>
                </c:pt>
                <c:pt idx="45" formatCode="0%">
                  <c:v>2.3195223485262952E-2</c:v>
                </c:pt>
                <c:pt idx="46" formatCode="0%">
                  <c:v>2.2964488011415988E-2</c:v>
                </c:pt>
                <c:pt idx="47" formatCode="0%">
                  <c:v>2.2744413961493511E-2</c:v>
                </c:pt>
                <c:pt idx="48" formatCode="0%">
                  <c:v>2.2525061343775628E-2</c:v>
                </c:pt>
                <c:pt idx="49" formatCode="0%">
                  <c:v>2.2275574666555789E-2</c:v>
                </c:pt>
                <c:pt idx="50" formatCode="0%">
                  <c:v>2.2004780094272081E-2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93-43FC-9652-76D8D490BF40}"/>
            </c:ext>
          </c:extLst>
        </c:ser>
        <c:ser>
          <c:idx val="1"/>
          <c:order val="1"/>
          <c:tx>
            <c:strRef>
              <c:f>Foglio2!$K$2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Foglio2!$K$3:$K$53</c:f>
              <c:numCache>
                <c:formatCode>General</c:formatCode>
                <c:ptCount val="51"/>
                <c:pt idx="31" formatCode="0%">
                  <c:v>4.0189797805623539E-2</c:v>
                </c:pt>
                <c:pt idx="32" formatCode="0%">
                  <c:v>3.618303137893273E-2</c:v>
                </c:pt>
                <c:pt idx="33" formatCode="0%">
                  <c:v>3.2310386522702156E-2</c:v>
                </c:pt>
                <c:pt idx="34" formatCode="0%">
                  <c:v>2.8739898009332191E-2</c:v>
                </c:pt>
                <c:pt idx="35" formatCode="0%">
                  <c:v>2.5571918449101824E-2</c:v>
                </c:pt>
                <c:pt idx="36" formatCode="0%">
                  <c:v>2.2822540068648488E-2</c:v>
                </c:pt>
                <c:pt idx="37" formatCode="0%">
                  <c:v>2.0498309419404462E-2</c:v>
                </c:pt>
                <c:pt idx="38" formatCode="0%">
                  <c:v>1.8609216993767101E-2</c:v>
                </c:pt>
                <c:pt idx="39" formatCode="0%">
                  <c:v>1.7097306218593334E-2</c:v>
                </c:pt>
                <c:pt idx="40" formatCode="0%">
                  <c:v>1.5873655908090149E-2</c:v>
                </c:pt>
                <c:pt idx="41" formatCode="0%">
                  <c:v>1.4805227711148001E-2</c:v>
                </c:pt>
                <c:pt idx="42" formatCode="0%">
                  <c:v>1.3814013598291378E-2</c:v>
                </c:pt>
                <c:pt idx="43" formatCode="0%">
                  <c:v>1.2892715179113621E-2</c:v>
                </c:pt>
                <c:pt idx="44" formatCode="0%">
                  <c:v>1.2107947250151182E-2</c:v>
                </c:pt>
                <c:pt idx="45" formatCode="0%">
                  <c:v>1.1457486938999539E-2</c:v>
                </c:pt>
                <c:pt idx="46" formatCode="0%">
                  <c:v>1.0964150173626041E-2</c:v>
                </c:pt>
                <c:pt idx="47" formatCode="0%">
                  <c:v>1.0667557864795386E-2</c:v>
                </c:pt>
                <c:pt idx="48" formatCode="0%">
                  <c:v>1.0546646779115727E-2</c:v>
                </c:pt>
                <c:pt idx="49" formatCode="0%">
                  <c:v>1.0541619048082507E-2</c:v>
                </c:pt>
                <c:pt idx="50" formatCode="0%">
                  <c:v>1.0540494117303801E-2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93-43FC-9652-76D8D490BF40}"/>
            </c:ext>
          </c:extLst>
        </c:ser>
        <c:ser>
          <c:idx val="2"/>
          <c:order val="2"/>
          <c:tx>
            <c:strRef>
              <c:f>Foglio2!$L$2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92D05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Foglio2!$L$3:$L$53</c:f>
              <c:numCache>
                <c:formatCode>0%</c:formatCode>
                <c:ptCount val="51"/>
                <c:pt idx="0">
                  <c:v>0.10923963289680479</c:v>
                </c:pt>
                <c:pt idx="1">
                  <c:v>0.10343319964482051</c:v>
                </c:pt>
                <c:pt idx="2">
                  <c:v>9.7610314423786287E-2</c:v>
                </c:pt>
                <c:pt idx="3">
                  <c:v>9.186696298571928E-2</c:v>
                </c:pt>
                <c:pt idx="4">
                  <c:v>8.6518229014767051E-2</c:v>
                </c:pt>
                <c:pt idx="5">
                  <c:v>8.1701065818782379E-2</c:v>
                </c:pt>
                <c:pt idx="6">
                  <c:v>7.7490336034097579E-2</c:v>
                </c:pt>
                <c:pt idx="7">
                  <c:v>7.3851537042815746E-2</c:v>
                </c:pt>
                <c:pt idx="8">
                  <c:v>7.0579523694649995E-2</c:v>
                </c:pt>
                <c:pt idx="9">
                  <c:v>6.7475250861872199E-2</c:v>
                </c:pt>
                <c:pt idx="10">
                  <c:v>6.4435954973872792E-2</c:v>
                </c:pt>
                <c:pt idx="11">
                  <c:v>6.1343032371641237E-2</c:v>
                </c:pt>
                <c:pt idx="12">
                  <c:v>5.8125685458851793E-2</c:v>
                </c:pt>
                <c:pt idx="13">
                  <c:v>5.4928730801929504E-2</c:v>
                </c:pt>
                <c:pt idx="14">
                  <c:v>5.1919052951540423E-2</c:v>
                </c:pt>
                <c:pt idx="15">
                  <c:v>4.9159295511110999E-2</c:v>
                </c:pt>
                <c:pt idx="16">
                  <c:v>4.6679843919865419E-2</c:v>
                </c:pt>
                <c:pt idx="17">
                  <c:v>4.449064243246182E-2</c:v>
                </c:pt>
                <c:pt idx="18">
                  <c:v>4.256727393470712E-2</c:v>
                </c:pt>
                <c:pt idx="19">
                  <c:v>4.0900785826746937E-2</c:v>
                </c:pt>
                <c:pt idx="20">
                  <c:v>3.9475119264273176E-2</c:v>
                </c:pt>
                <c:pt idx="21">
                  <c:v>3.8220671274847073E-2</c:v>
                </c:pt>
                <c:pt idx="22">
                  <c:v>3.7174853010934171E-2</c:v>
                </c:pt>
                <c:pt idx="23">
                  <c:v>3.641423933343433E-2</c:v>
                </c:pt>
                <c:pt idx="24">
                  <c:v>3.5959889880856001E-2</c:v>
                </c:pt>
                <c:pt idx="25">
                  <c:v>3.5787671819584053E-2</c:v>
                </c:pt>
                <c:pt idx="26">
                  <c:v>3.5791005975653774E-2</c:v>
                </c:pt>
                <c:pt idx="27">
                  <c:v>3.581341475814194E-2</c:v>
                </c:pt>
                <c:pt idx="28">
                  <c:v>3.5747811296377392E-2</c:v>
                </c:pt>
                <c:pt idx="29">
                  <c:v>3.5504379179213438E-2</c:v>
                </c:pt>
                <c:pt idx="30">
                  <c:v>3.5068966152377486E-2</c:v>
                </c:pt>
                <c:pt idx="31">
                  <c:v>3.4358305466292885E-2</c:v>
                </c:pt>
                <c:pt idx="32">
                  <c:v>3.3242083016629641E-2</c:v>
                </c:pt>
                <c:pt idx="33">
                  <c:v>3.1677207163499387E-2</c:v>
                </c:pt>
                <c:pt idx="34">
                  <c:v>2.9789835752234602E-2</c:v>
                </c:pt>
                <c:pt idx="35">
                  <c:v>2.7747287209888356E-2</c:v>
                </c:pt>
                <c:pt idx="36">
                  <c:v>2.5717106588391252E-2</c:v>
                </c:pt>
                <c:pt idx="37">
                  <c:v>2.3791258834840144E-2</c:v>
                </c:pt>
                <c:pt idx="38">
                  <c:v>2.2032339150993556E-2</c:v>
                </c:pt>
                <c:pt idx="39">
                  <c:v>2.0456547897092326E-2</c:v>
                </c:pt>
                <c:pt idx="40">
                  <c:v>1.9054733233149383E-2</c:v>
                </c:pt>
                <c:pt idx="41">
                  <c:v>1.7792927499456209E-2</c:v>
                </c:pt>
                <c:pt idx="42">
                  <c:v>1.6597660037594768E-2</c:v>
                </c:pt>
                <c:pt idx="43">
                  <c:v>1.5431112413783742E-2</c:v>
                </c:pt>
                <c:pt idx="44">
                  <c:v>1.4284260455217523E-2</c:v>
                </c:pt>
                <c:pt idx="45">
                  <c:v>1.313611794510588E-2</c:v>
                </c:pt>
                <c:pt idx="46">
                  <c:v>1.2022936764630577E-2</c:v>
                </c:pt>
                <c:pt idx="47">
                  <c:v>1.089243083069665E-2</c:v>
                </c:pt>
                <c:pt idx="48">
                  <c:v>9.7405073485089845E-3</c:v>
                </c:pt>
                <c:pt idx="49">
                  <c:v>8.5767939577950179E-3</c:v>
                </c:pt>
                <c:pt idx="50">
                  <c:v>7.4226104801211855E-3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793-43FC-9652-76D8D490BF40}"/>
            </c:ext>
          </c:extLst>
        </c:ser>
        <c:ser>
          <c:idx val="3"/>
          <c:order val="3"/>
          <c:tx>
            <c:strRef>
              <c:f>Foglio2!$M$2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Foglio2!$M$3:$M$53</c:f>
              <c:numCache>
                <c:formatCode>General</c:formatCode>
                <c:ptCount val="51"/>
                <c:pt idx="5" formatCode="0%">
                  <c:v>9.8084233216787275E-2</c:v>
                </c:pt>
                <c:pt idx="6" formatCode="0%">
                  <c:v>0.10006110878888733</c:v>
                </c:pt>
                <c:pt idx="7" formatCode="0%">
                  <c:v>0.10168510320548112</c:v>
                </c:pt>
                <c:pt idx="8" formatCode="0%">
                  <c:v>0.10244201732930085</c:v>
                </c:pt>
                <c:pt idx="9" formatCode="0%">
                  <c:v>0.10190406629471573</c:v>
                </c:pt>
                <c:pt idx="10" formatCode="0%">
                  <c:v>9.9760546573821621E-2</c:v>
                </c:pt>
                <c:pt idx="11" formatCode="0%">
                  <c:v>9.6103251117834423E-2</c:v>
                </c:pt>
                <c:pt idx="12" formatCode="0%">
                  <c:v>9.1236895323295861E-2</c:v>
                </c:pt>
                <c:pt idx="13" formatCode="0%">
                  <c:v>8.5596427361103192E-2</c:v>
                </c:pt>
                <c:pt idx="14" formatCode="0%">
                  <c:v>7.9429770982200124E-2</c:v>
                </c:pt>
                <c:pt idx="15" formatCode="0%">
                  <c:v>7.3095184355654694E-2</c:v>
                </c:pt>
                <c:pt idx="16" formatCode="0%">
                  <c:v>6.7103962132092423E-2</c:v>
                </c:pt>
                <c:pt idx="17" formatCode="0%">
                  <c:v>6.1800979904039023E-2</c:v>
                </c:pt>
                <c:pt idx="18" formatCode="0%">
                  <c:v>5.7309067414921741E-2</c:v>
                </c:pt>
                <c:pt idx="19" formatCode="0%">
                  <c:v>5.3586457602628132E-2</c:v>
                </c:pt>
                <c:pt idx="20" formatCode="0%">
                  <c:v>5.0487296364780332E-2</c:v>
                </c:pt>
                <c:pt idx="21" formatCode="0%">
                  <c:v>4.7875130075274074E-2</c:v>
                </c:pt>
                <c:pt idx="22" formatCode="0%">
                  <c:v>4.5675639764303895E-2</c:v>
                </c:pt>
                <c:pt idx="23" formatCode="0%">
                  <c:v>4.3819325140980435E-2</c:v>
                </c:pt>
                <c:pt idx="24" formatCode="0%">
                  <c:v>4.2163184337534021E-2</c:v>
                </c:pt>
                <c:pt idx="25" formatCode="0%">
                  <c:v>4.0660707142000707E-2</c:v>
                </c:pt>
                <c:pt idx="26" formatCode="0%">
                  <c:v>3.9383406263785246E-2</c:v>
                </c:pt>
                <c:pt idx="27" formatCode="0%">
                  <c:v>3.8339463817253804E-2</c:v>
                </c:pt>
                <c:pt idx="28" formatCode="0%">
                  <c:v>3.7503981825600941E-2</c:v>
                </c:pt>
                <c:pt idx="29" formatCode="0%">
                  <c:v>3.6831776826378497E-2</c:v>
                </c:pt>
                <c:pt idx="30" formatCode="0%">
                  <c:v>3.6293661169202893E-2</c:v>
                </c:pt>
                <c:pt idx="31" formatCode="0%">
                  <c:v>3.5848314175224681E-2</c:v>
                </c:pt>
                <c:pt idx="32" formatCode="0%">
                  <c:v>3.5427538649063416E-2</c:v>
                </c:pt>
                <c:pt idx="33" formatCode="0%">
                  <c:v>3.495518467557214E-2</c:v>
                </c:pt>
                <c:pt idx="34" formatCode="0%">
                  <c:v>3.4388646278652291E-2</c:v>
                </c:pt>
                <c:pt idx="35" formatCode="0%">
                  <c:v>3.3676072958850008E-2</c:v>
                </c:pt>
                <c:pt idx="36" formatCode="0%">
                  <c:v>3.2770325683245539E-2</c:v>
                </c:pt>
                <c:pt idx="37" formatCode="0%">
                  <c:v>3.1623547339096406E-2</c:v>
                </c:pt>
                <c:pt idx="38" formatCode="0%">
                  <c:v>3.0110257834226741E-2</c:v>
                </c:pt>
                <c:pt idx="39" formatCode="0%">
                  <c:v>2.8158690100122528E-2</c:v>
                </c:pt>
                <c:pt idx="40" formatCode="0%">
                  <c:v>2.5769121747856623E-2</c:v>
                </c:pt>
                <c:pt idx="41" formatCode="0%">
                  <c:v>2.2983661941783976E-2</c:v>
                </c:pt>
                <c:pt idx="42" formatCode="0%">
                  <c:v>1.9889080290209679E-2</c:v>
                </c:pt>
                <c:pt idx="43" formatCode="0%">
                  <c:v>1.6658388180238955E-2</c:v>
                </c:pt>
                <c:pt idx="44" formatCode="0%">
                  <c:v>1.3424590344109736E-2</c:v>
                </c:pt>
                <c:pt idx="45" formatCode="0%">
                  <c:v>1.0263044381559177E-2</c:v>
                </c:pt>
                <c:pt idx="46" formatCode="0%">
                  <c:v>7.2004400342903421E-3</c:v>
                </c:pt>
                <c:pt idx="47" formatCode="0%">
                  <c:v>4.203394635079934E-3</c:v>
                </c:pt>
                <c:pt idx="48" formatCode="0%">
                  <c:v>1.2125077590987123E-3</c:v>
                </c:pt>
                <c:pt idx="49" formatCode="0%">
                  <c:v>-1.8056003611173095E-3</c:v>
                </c:pt>
                <c:pt idx="50" formatCode="0%">
                  <c:v>-4.8373032696045534E-3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793-43FC-9652-76D8D490BF40}"/>
            </c:ext>
          </c:extLst>
        </c:ser>
        <c:ser>
          <c:idx val="4"/>
          <c:order val="4"/>
          <c:tx>
            <c:strRef>
              <c:f>Foglio2!$N$2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Foglio2!$N$3:$N$53</c:f>
              <c:numCache>
                <c:formatCode>General</c:formatCode>
                <c:ptCount val="51"/>
                <c:pt idx="4" formatCode="0%">
                  <c:v>3.6890313400400047E-2</c:v>
                </c:pt>
                <c:pt idx="5" formatCode="0%">
                  <c:v>4.1064606858350033E-2</c:v>
                </c:pt>
                <c:pt idx="6" formatCode="0%">
                  <c:v>4.5202172328020679E-2</c:v>
                </c:pt>
                <c:pt idx="7" formatCode="0%">
                  <c:v>4.9279903977492684E-2</c:v>
                </c:pt>
                <c:pt idx="8" formatCode="0%">
                  <c:v>5.3223722464715947E-2</c:v>
                </c:pt>
                <c:pt idx="9" formatCode="0%">
                  <c:v>5.6903029479366318E-2</c:v>
                </c:pt>
                <c:pt idx="10" formatCode="0%">
                  <c:v>6.0222104420362896E-2</c:v>
                </c:pt>
                <c:pt idx="11" formatCode="0%">
                  <c:v>6.3105141806361106E-2</c:v>
                </c:pt>
                <c:pt idx="12" formatCode="0%">
                  <c:v>6.5361890313311355E-2</c:v>
                </c:pt>
                <c:pt idx="13" formatCode="0%">
                  <c:v>6.6853192335351377E-2</c:v>
                </c:pt>
                <c:pt idx="14" formatCode="0%">
                  <c:v>6.7447798176738266E-2</c:v>
                </c:pt>
                <c:pt idx="15" formatCode="0%">
                  <c:v>6.7064798184048327E-2</c:v>
                </c:pt>
                <c:pt idx="16" formatCode="0%">
                  <c:v>6.5765244853019253E-2</c:v>
                </c:pt>
                <c:pt idx="17" formatCode="0%">
                  <c:v>6.3628544617493232E-2</c:v>
                </c:pt>
                <c:pt idx="18" formatCode="0%">
                  <c:v>6.0702490434533948E-2</c:v>
                </c:pt>
                <c:pt idx="19" formatCode="0%">
                  <c:v>5.7092175882165343E-2</c:v>
                </c:pt>
                <c:pt idx="20" formatCode="0%">
                  <c:v>5.2924473662412673E-2</c:v>
                </c:pt>
                <c:pt idx="21" formatCode="0%">
                  <c:v>4.8501713705805909E-2</c:v>
                </c:pt>
                <c:pt idx="22" formatCode="0%">
                  <c:v>4.4238280108469578E-2</c:v>
                </c:pt>
                <c:pt idx="23" formatCode="0%">
                  <c:v>4.0444565695596367E-2</c:v>
                </c:pt>
                <c:pt idx="24" formatCode="0%">
                  <c:v>3.7306010744118552E-2</c:v>
                </c:pt>
                <c:pt idx="25" formatCode="0%">
                  <c:v>3.5085012294007296E-2</c:v>
                </c:pt>
                <c:pt idx="26" formatCode="0%">
                  <c:v>3.3960756017782631E-2</c:v>
                </c:pt>
                <c:pt idx="27" formatCode="0%">
                  <c:v>3.3948237518212944E-2</c:v>
                </c:pt>
                <c:pt idx="28" formatCode="0%">
                  <c:v>3.4722745606304076E-2</c:v>
                </c:pt>
                <c:pt idx="29" formatCode="0%">
                  <c:v>3.5795174981940354E-2</c:v>
                </c:pt>
                <c:pt idx="30" formatCode="0%">
                  <c:v>3.662154629966289E-2</c:v>
                </c:pt>
                <c:pt idx="31" formatCode="0%">
                  <c:v>3.6681381459622228E-2</c:v>
                </c:pt>
                <c:pt idx="32" formatCode="0%">
                  <c:v>3.560211350127658E-2</c:v>
                </c:pt>
                <c:pt idx="33" formatCode="0%">
                  <c:v>3.3341231081155352E-2</c:v>
                </c:pt>
                <c:pt idx="34" formatCode="0%">
                  <c:v>3.0306851689130141E-2</c:v>
                </c:pt>
                <c:pt idx="35" formatCode="0%">
                  <c:v>2.7021203634912561E-2</c:v>
                </c:pt>
                <c:pt idx="36" formatCode="0%">
                  <c:v>2.3880773203460912E-2</c:v>
                </c:pt>
                <c:pt idx="37" formatCode="0%">
                  <c:v>2.1183268610216695E-2</c:v>
                </c:pt>
                <c:pt idx="38" formatCode="0%">
                  <c:v>1.911558755667378E-2</c:v>
                </c:pt>
                <c:pt idx="39" formatCode="0%">
                  <c:v>1.7820239863241799E-2</c:v>
                </c:pt>
                <c:pt idx="40" formatCode="0%">
                  <c:v>1.734100357960083E-2</c:v>
                </c:pt>
                <c:pt idx="41" formatCode="0%">
                  <c:v>1.7643638166663467E-2</c:v>
                </c:pt>
                <c:pt idx="42" formatCode="0%">
                  <c:v>1.8721446446652214E-2</c:v>
                </c:pt>
                <c:pt idx="43" formatCode="0%">
                  <c:v>2.063140919537404E-2</c:v>
                </c:pt>
                <c:pt idx="44" formatCode="0%">
                  <c:v>2.3360449555526627E-2</c:v>
                </c:pt>
                <c:pt idx="45" formatCode="0%">
                  <c:v>2.6811283206745411E-2</c:v>
                </c:pt>
                <c:pt idx="46" formatCode="0%">
                  <c:v>3.0722526222362587E-2</c:v>
                </c:pt>
                <c:pt idx="47" formatCode="0%">
                  <c:v>3.4738525402094447E-2</c:v>
                </c:pt>
                <c:pt idx="48" formatCode="0%">
                  <c:v>3.8435580339124552E-2</c:v>
                </c:pt>
                <c:pt idx="49" formatCode="0%">
                  <c:v>4.1526378763366269E-2</c:v>
                </c:pt>
                <c:pt idx="50" formatCode="0%">
                  <c:v>4.4278545098493785E-2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793-43FC-9652-76D8D490BF40}"/>
            </c:ext>
          </c:extLst>
        </c:ser>
        <c:ser>
          <c:idx val="5"/>
          <c:order val="5"/>
          <c:tx>
            <c:strRef>
              <c:f>Foglio2!$O$2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Foglio2!$O$3:$O$53</c:f>
              <c:numCache>
                <c:formatCode>General</c:formatCode>
                <c:ptCount val="51"/>
                <c:pt idx="10" formatCode="0%">
                  <c:v>4.543520109210631E-2</c:v>
                </c:pt>
                <c:pt idx="11" formatCode="0%">
                  <c:v>4.4284365133032501E-2</c:v>
                </c:pt>
                <c:pt idx="12" formatCode="0%">
                  <c:v>4.3213803213641593E-2</c:v>
                </c:pt>
                <c:pt idx="13" formatCode="0%">
                  <c:v>4.2232932911386467E-2</c:v>
                </c:pt>
                <c:pt idx="14" formatCode="0%">
                  <c:v>4.1219747382509137E-2</c:v>
                </c:pt>
                <c:pt idx="15" formatCode="0%">
                  <c:v>4.0084520271856383E-2</c:v>
                </c:pt>
                <c:pt idx="16" formatCode="0%">
                  <c:v>3.8800027096324831E-2</c:v>
                </c:pt>
                <c:pt idx="17" formatCode="0%">
                  <c:v>3.7420640605936202E-2</c:v>
                </c:pt>
                <c:pt idx="18" formatCode="0%">
                  <c:v>3.6000764979074652E-2</c:v>
                </c:pt>
                <c:pt idx="19" formatCode="0%">
                  <c:v>3.4565143595637039E-2</c:v>
                </c:pt>
                <c:pt idx="20" formatCode="0%">
                  <c:v>3.3065562939007975E-2</c:v>
                </c:pt>
                <c:pt idx="21" formatCode="0%">
                  <c:v>3.1476798398400542E-2</c:v>
                </c:pt>
                <c:pt idx="22" formatCode="0%">
                  <c:v>2.9957896941590838E-2</c:v>
                </c:pt>
                <c:pt idx="23" formatCode="0%">
                  <c:v>2.8805298344779458E-2</c:v>
                </c:pt>
                <c:pt idx="24" formatCode="0%">
                  <c:v>2.8329702378731673E-2</c:v>
                </c:pt>
                <c:pt idx="25" formatCode="0%">
                  <c:v>2.8620954239411887E-2</c:v>
                </c:pt>
                <c:pt idx="26" formatCode="0%">
                  <c:v>2.9680152836102078E-2</c:v>
                </c:pt>
                <c:pt idx="27" formatCode="0%">
                  <c:v>3.1461346185489798E-2</c:v>
                </c:pt>
                <c:pt idx="28" formatCode="0%">
                  <c:v>3.3783243679539901E-2</c:v>
                </c:pt>
                <c:pt idx="29" formatCode="0%">
                  <c:v>3.6281015464657812E-2</c:v>
                </c:pt>
                <c:pt idx="30" formatCode="0%">
                  <c:v>3.8517888920189251E-2</c:v>
                </c:pt>
                <c:pt idx="31" formatCode="0%">
                  <c:v>4.0130135172694745E-2</c:v>
                </c:pt>
                <c:pt idx="32" formatCode="0%">
                  <c:v>4.1095680654337739E-2</c:v>
                </c:pt>
                <c:pt idx="33" formatCode="0%">
                  <c:v>4.1628349374183943E-2</c:v>
                </c:pt>
                <c:pt idx="34" formatCode="0%">
                  <c:v>4.1981455536704217E-2</c:v>
                </c:pt>
                <c:pt idx="35" formatCode="0%">
                  <c:v>4.2278946197402981E-2</c:v>
                </c:pt>
                <c:pt idx="36" formatCode="0%">
                  <c:v>4.2484048689550614E-2</c:v>
                </c:pt>
                <c:pt idx="37" formatCode="0%">
                  <c:v>4.2504800587721284E-2</c:v>
                </c:pt>
                <c:pt idx="38" formatCode="0%">
                  <c:v>4.2159025292392217E-2</c:v>
                </c:pt>
                <c:pt idx="39" formatCode="0%">
                  <c:v>4.1414414800345446E-2</c:v>
                </c:pt>
                <c:pt idx="40" formatCode="0%">
                  <c:v>4.031914429919007E-2</c:v>
                </c:pt>
                <c:pt idx="41" formatCode="0%">
                  <c:v>3.8999073556414007E-2</c:v>
                </c:pt>
                <c:pt idx="42" formatCode="0%">
                  <c:v>3.7644128926890202E-2</c:v>
                </c:pt>
                <c:pt idx="43" formatCode="0%">
                  <c:v>3.6447631250215801E-2</c:v>
                </c:pt>
                <c:pt idx="44" formatCode="0%">
                  <c:v>3.549394476159775E-2</c:v>
                </c:pt>
                <c:pt idx="45" formatCode="0%">
                  <c:v>3.475227874055177E-2</c:v>
                </c:pt>
                <c:pt idx="46" formatCode="0%">
                  <c:v>3.413868281633415E-2</c:v>
                </c:pt>
                <c:pt idx="47" formatCode="0%">
                  <c:v>3.3519786959286126E-2</c:v>
                </c:pt>
                <c:pt idx="48" formatCode="0%">
                  <c:v>3.2816678483398178E-2</c:v>
                </c:pt>
                <c:pt idx="49" formatCode="0%">
                  <c:v>3.1973198826005592E-2</c:v>
                </c:pt>
                <c:pt idx="50" formatCode="0%">
                  <c:v>3.10315256527453E-2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793-43FC-9652-76D8D490BF40}"/>
            </c:ext>
          </c:extLst>
        </c:ser>
        <c:ser>
          <c:idx val="6"/>
          <c:order val="6"/>
          <c:tx>
            <c:strRef>
              <c:f>Foglio2!$P$2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Foglio2!$P$3:$P$53</c:f>
              <c:numCache>
                <c:formatCode>0%</c:formatCode>
                <c:ptCount val="51"/>
                <c:pt idx="0">
                  <c:v>1.8262059070885166E-2</c:v>
                </c:pt>
                <c:pt idx="1">
                  <c:v>1.9203724712734887E-2</c:v>
                </c:pt>
                <c:pt idx="2">
                  <c:v>2.0177780882789667E-2</c:v>
                </c:pt>
                <c:pt idx="3">
                  <c:v>2.1171765265470894E-2</c:v>
                </c:pt>
                <c:pt idx="4">
                  <c:v>2.2148975950451882E-2</c:v>
                </c:pt>
                <c:pt idx="5">
                  <c:v>2.300462854706543E-2</c:v>
                </c:pt>
                <c:pt idx="6">
                  <c:v>2.3606839550343792E-2</c:v>
                </c:pt>
                <c:pt idx="7">
                  <c:v>2.3887553337729951E-2</c:v>
                </c:pt>
                <c:pt idx="8">
                  <c:v>2.3901511655212072E-2</c:v>
                </c:pt>
                <c:pt idx="9">
                  <c:v>2.3678807731575161E-2</c:v>
                </c:pt>
                <c:pt idx="10">
                  <c:v>2.3219194580731042E-2</c:v>
                </c:pt>
                <c:pt idx="11">
                  <c:v>2.2633401867901179E-2</c:v>
                </c:pt>
                <c:pt idx="12">
                  <c:v>2.2116181569631566E-2</c:v>
                </c:pt>
                <c:pt idx="13">
                  <c:v>2.1672659840739843E-2</c:v>
                </c:pt>
                <c:pt idx="14">
                  <c:v>2.1284672408847533E-2</c:v>
                </c:pt>
                <c:pt idx="15">
                  <c:v>2.1006634972108668E-2</c:v>
                </c:pt>
                <c:pt idx="16">
                  <c:v>2.1165362354307646E-2</c:v>
                </c:pt>
                <c:pt idx="17">
                  <c:v>2.1838953433715662E-2</c:v>
                </c:pt>
                <c:pt idx="18">
                  <c:v>2.289639008288516E-2</c:v>
                </c:pt>
                <c:pt idx="19">
                  <c:v>2.3989523416704631E-2</c:v>
                </c:pt>
                <c:pt idx="20">
                  <c:v>2.475224279506236E-2</c:v>
                </c:pt>
                <c:pt idx="21">
                  <c:v>2.5058830967745371E-2</c:v>
                </c:pt>
                <c:pt idx="22">
                  <c:v>2.4926336704253732E-2</c:v>
                </c:pt>
                <c:pt idx="23">
                  <c:v>2.4634302192733694E-2</c:v>
                </c:pt>
                <c:pt idx="24">
                  <c:v>2.4367923566663091E-2</c:v>
                </c:pt>
                <c:pt idx="25">
                  <c:v>2.4154357322251522E-2</c:v>
                </c:pt>
                <c:pt idx="26">
                  <c:v>2.4105721429887341E-2</c:v>
                </c:pt>
                <c:pt idx="27">
                  <c:v>2.4330747688427471E-2</c:v>
                </c:pt>
                <c:pt idx="28">
                  <c:v>2.4858658836416192E-2</c:v>
                </c:pt>
                <c:pt idx="29">
                  <c:v>2.5660613902851355E-2</c:v>
                </c:pt>
                <c:pt idx="30">
                  <c:v>2.667870220420409E-2</c:v>
                </c:pt>
                <c:pt idx="31">
                  <c:v>2.7853075686800559E-2</c:v>
                </c:pt>
                <c:pt idx="32">
                  <c:v>2.92669100764434E-2</c:v>
                </c:pt>
                <c:pt idx="33">
                  <c:v>3.0977613760364835E-2</c:v>
                </c:pt>
                <c:pt idx="34">
                  <c:v>3.2938220727847842E-2</c:v>
                </c:pt>
                <c:pt idx="35">
                  <c:v>3.492486885240554E-2</c:v>
                </c:pt>
                <c:pt idx="36">
                  <c:v>3.6669330651307161E-2</c:v>
                </c:pt>
                <c:pt idx="37">
                  <c:v>3.7924178277597906E-2</c:v>
                </c:pt>
                <c:pt idx="38">
                  <c:v>3.8473917299357174E-2</c:v>
                </c:pt>
                <c:pt idx="39">
                  <c:v>3.8253846735870393E-2</c:v>
                </c:pt>
                <c:pt idx="40">
                  <c:v>3.7371157477750813E-2</c:v>
                </c:pt>
                <c:pt idx="41">
                  <c:v>3.5971242103736659E-2</c:v>
                </c:pt>
                <c:pt idx="42">
                  <c:v>3.432338845039791E-2</c:v>
                </c:pt>
                <c:pt idx="43">
                  <c:v>3.2704695441933579E-2</c:v>
                </c:pt>
                <c:pt idx="44">
                  <c:v>3.1246089514481927E-2</c:v>
                </c:pt>
                <c:pt idx="45">
                  <c:v>2.9960217210639989E-2</c:v>
                </c:pt>
                <c:pt idx="46">
                  <c:v>2.8731214747512179E-2</c:v>
                </c:pt>
                <c:pt idx="47">
                  <c:v>2.7341807756371659E-2</c:v>
                </c:pt>
                <c:pt idx="48">
                  <c:v>2.5582152659469084E-2</c:v>
                </c:pt>
                <c:pt idx="49">
                  <c:v>2.3408766744792597E-2</c:v>
                </c:pt>
                <c:pt idx="50">
                  <c:v>2.1049946626861382E-2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793-43FC-9652-76D8D490B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9973120"/>
        <c:axId val="137946816"/>
      </c:lineChart>
      <c:catAx>
        <c:axId val="17997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7946816"/>
        <c:crosses val="autoZero"/>
        <c:auto val="1"/>
        <c:lblAlgn val="ctr"/>
        <c:lblOffset val="100"/>
        <c:noMultiLvlLbl val="0"/>
      </c:catAx>
      <c:valAx>
        <c:axId val="13794681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799731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USA: andamento dei tassi di crescita della produttività del lavoro e del capitale per lavoratore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Foglio1!$B$3</c:f>
              <c:strCache>
                <c:ptCount val="1"/>
                <c:pt idx="0">
                  <c:v>Capitale/Lavoro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Foglio1!$A$4:$A$54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Foglio1!$B$4:$B$54</c:f>
              <c:numCache>
                <c:formatCode>0.0%</c:formatCode>
                <c:ptCount val="51"/>
                <c:pt idx="0">
                  <c:v>1.8262059070885166E-2</c:v>
                </c:pt>
                <c:pt idx="1">
                  <c:v>1.9203724712734887E-2</c:v>
                </c:pt>
                <c:pt idx="2">
                  <c:v>2.0177780882789667E-2</c:v>
                </c:pt>
                <c:pt idx="3">
                  <c:v>2.1171765265470894E-2</c:v>
                </c:pt>
                <c:pt idx="4">
                  <c:v>2.2148975950451882E-2</c:v>
                </c:pt>
                <c:pt idx="5">
                  <c:v>2.300462854706543E-2</c:v>
                </c:pt>
                <c:pt idx="6">
                  <c:v>2.3606839550343792E-2</c:v>
                </c:pt>
                <c:pt idx="7">
                  <c:v>2.3887553337729951E-2</c:v>
                </c:pt>
                <c:pt idx="8">
                  <c:v>2.3901511655212072E-2</c:v>
                </c:pt>
                <c:pt idx="9">
                  <c:v>2.3678807731575161E-2</c:v>
                </c:pt>
                <c:pt idx="10">
                  <c:v>2.3219194580731042E-2</c:v>
                </c:pt>
                <c:pt idx="11">
                  <c:v>2.2633401867901179E-2</c:v>
                </c:pt>
                <c:pt idx="12">
                  <c:v>2.2116181569631566E-2</c:v>
                </c:pt>
                <c:pt idx="13">
                  <c:v>2.1672659840739843E-2</c:v>
                </c:pt>
                <c:pt idx="14">
                  <c:v>2.1284672408847533E-2</c:v>
                </c:pt>
                <c:pt idx="15">
                  <c:v>2.1006634972108668E-2</c:v>
                </c:pt>
                <c:pt idx="16">
                  <c:v>2.1165362354307646E-2</c:v>
                </c:pt>
                <c:pt idx="17">
                  <c:v>2.1838953433715662E-2</c:v>
                </c:pt>
                <c:pt idx="18">
                  <c:v>2.289639008288516E-2</c:v>
                </c:pt>
                <c:pt idx="19">
                  <c:v>2.3989523416704631E-2</c:v>
                </c:pt>
                <c:pt idx="20">
                  <c:v>2.475224279506236E-2</c:v>
                </c:pt>
                <c:pt idx="21">
                  <c:v>2.5058830967745371E-2</c:v>
                </c:pt>
                <c:pt idx="22">
                  <c:v>2.4926336704253732E-2</c:v>
                </c:pt>
                <c:pt idx="23">
                  <c:v>2.4634302192733694E-2</c:v>
                </c:pt>
                <c:pt idx="24">
                  <c:v>2.4367923566663091E-2</c:v>
                </c:pt>
                <c:pt idx="25">
                  <c:v>2.4154357322251522E-2</c:v>
                </c:pt>
                <c:pt idx="26">
                  <c:v>2.4105721429887341E-2</c:v>
                </c:pt>
                <c:pt idx="27">
                  <c:v>2.4330747688427471E-2</c:v>
                </c:pt>
                <c:pt idx="28">
                  <c:v>2.4858658836416192E-2</c:v>
                </c:pt>
                <c:pt idx="29">
                  <c:v>2.5660613902851355E-2</c:v>
                </c:pt>
                <c:pt idx="30">
                  <c:v>2.667870220420409E-2</c:v>
                </c:pt>
                <c:pt idx="31">
                  <c:v>2.7853075686800559E-2</c:v>
                </c:pt>
                <c:pt idx="32">
                  <c:v>2.92669100764434E-2</c:v>
                </c:pt>
                <c:pt idx="33">
                  <c:v>3.0977613760364835E-2</c:v>
                </c:pt>
                <c:pt idx="34">
                  <c:v>3.2938220727847842E-2</c:v>
                </c:pt>
                <c:pt idx="35">
                  <c:v>3.492486885240554E-2</c:v>
                </c:pt>
                <c:pt idx="36">
                  <c:v>3.6669330651307161E-2</c:v>
                </c:pt>
                <c:pt idx="37">
                  <c:v>3.7924178277597906E-2</c:v>
                </c:pt>
                <c:pt idx="38">
                  <c:v>3.8473917299357174E-2</c:v>
                </c:pt>
                <c:pt idx="39">
                  <c:v>3.8253846735870393E-2</c:v>
                </c:pt>
                <c:pt idx="40">
                  <c:v>3.7371157477750813E-2</c:v>
                </c:pt>
                <c:pt idx="41">
                  <c:v>3.5971242103736659E-2</c:v>
                </c:pt>
                <c:pt idx="42">
                  <c:v>3.432338845039791E-2</c:v>
                </c:pt>
                <c:pt idx="43">
                  <c:v>3.2704695441933579E-2</c:v>
                </c:pt>
                <c:pt idx="44">
                  <c:v>3.1246089514481927E-2</c:v>
                </c:pt>
                <c:pt idx="45">
                  <c:v>2.9960217210639989E-2</c:v>
                </c:pt>
                <c:pt idx="46">
                  <c:v>2.8731214747512179E-2</c:v>
                </c:pt>
                <c:pt idx="47">
                  <c:v>2.7341807756371659E-2</c:v>
                </c:pt>
                <c:pt idx="48">
                  <c:v>2.5582152659469084E-2</c:v>
                </c:pt>
                <c:pt idx="49">
                  <c:v>2.3408766744792597E-2</c:v>
                </c:pt>
                <c:pt idx="50">
                  <c:v>2.1049946626861382E-2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BB-4CD9-BBED-D3783418A624}"/>
            </c:ext>
          </c:extLst>
        </c:ser>
        <c:ser>
          <c:idx val="1"/>
          <c:order val="1"/>
          <c:tx>
            <c:strRef>
              <c:f>Foglio1!$C$3</c:f>
              <c:strCache>
                <c:ptCount val="1"/>
                <c:pt idx="0">
                  <c:v>Reddito/Lavoro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Foglio1!$A$4:$A$54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Foglio1!$C$4:$C$54</c:f>
              <c:numCache>
                <c:formatCode>0.0%</c:formatCode>
                <c:ptCount val="51"/>
                <c:pt idx="0">
                  <c:v>3.6471359225434437E-2</c:v>
                </c:pt>
                <c:pt idx="1">
                  <c:v>3.430134294586161E-2</c:v>
                </c:pt>
                <c:pt idx="2">
                  <c:v>3.2005840631273291E-2</c:v>
                </c:pt>
                <c:pt idx="3">
                  <c:v>2.9569945074464064E-2</c:v>
                </c:pt>
                <c:pt idx="4">
                  <c:v>2.693295185652101E-2</c:v>
                </c:pt>
                <c:pt idx="5">
                  <c:v>2.4081949544320469E-2</c:v>
                </c:pt>
                <c:pt idx="6">
                  <c:v>2.1111929857185009E-2</c:v>
                </c:pt>
                <c:pt idx="7">
                  <c:v>1.8264294133797921E-2</c:v>
                </c:pt>
                <c:pt idx="8">
                  <c:v>1.5615621236077697E-2</c:v>
                </c:pt>
                <c:pt idx="9">
                  <c:v>1.33316970986269E-2</c:v>
                </c:pt>
                <c:pt idx="10">
                  <c:v>1.1473092757288857E-2</c:v>
                </c:pt>
                <c:pt idx="11">
                  <c:v>9.885026157189029E-3</c:v>
                </c:pt>
                <c:pt idx="12">
                  <c:v>8.5442692847955484E-3</c:v>
                </c:pt>
                <c:pt idx="13">
                  <c:v>7.5035070620734501E-3</c:v>
                </c:pt>
                <c:pt idx="14">
                  <c:v>6.9467188013013874E-3</c:v>
                </c:pt>
                <c:pt idx="15">
                  <c:v>6.7269957906814825E-3</c:v>
                </c:pt>
                <c:pt idx="16">
                  <c:v>6.7197384851035106E-3</c:v>
                </c:pt>
                <c:pt idx="17">
                  <c:v>6.9226837232060218E-3</c:v>
                </c:pt>
                <c:pt idx="18">
                  <c:v>7.35497163462113E-3</c:v>
                </c:pt>
                <c:pt idx="19">
                  <c:v>8.0814572385211024E-3</c:v>
                </c:pt>
                <c:pt idx="20">
                  <c:v>9.1159019654578084E-3</c:v>
                </c:pt>
                <c:pt idx="21">
                  <c:v>1.0315871054078741E-2</c:v>
                </c:pt>
                <c:pt idx="22">
                  <c:v>1.158962128245335E-2</c:v>
                </c:pt>
                <c:pt idx="23">
                  <c:v>1.2633841895055052E-2</c:v>
                </c:pt>
                <c:pt idx="24">
                  <c:v>1.3347096116765081E-2</c:v>
                </c:pt>
                <c:pt idx="25">
                  <c:v>1.3793413967016143E-2</c:v>
                </c:pt>
                <c:pt idx="26">
                  <c:v>1.4108030219021607E-2</c:v>
                </c:pt>
                <c:pt idx="27">
                  <c:v>1.4403745620452223E-2</c:v>
                </c:pt>
                <c:pt idx="28">
                  <c:v>1.4711670766415278E-2</c:v>
                </c:pt>
                <c:pt idx="29">
                  <c:v>1.5100421106107903E-2</c:v>
                </c:pt>
                <c:pt idx="30">
                  <c:v>1.5641061180095943E-2</c:v>
                </c:pt>
                <c:pt idx="31">
                  <c:v>1.6315377579014533E-2</c:v>
                </c:pt>
                <c:pt idx="32">
                  <c:v>1.7017141040294427E-2</c:v>
                </c:pt>
                <c:pt idx="33">
                  <c:v>1.7748608692948361E-2</c:v>
                </c:pt>
                <c:pt idx="34">
                  <c:v>1.8475654559640651E-2</c:v>
                </c:pt>
                <c:pt idx="35">
                  <c:v>1.9156206767599139E-2</c:v>
                </c:pt>
                <c:pt idx="36">
                  <c:v>1.9664138387292574E-2</c:v>
                </c:pt>
                <c:pt idx="37">
                  <c:v>1.9907501618208694E-2</c:v>
                </c:pt>
                <c:pt idx="38">
                  <c:v>1.9813428188893409E-2</c:v>
                </c:pt>
                <c:pt idx="39">
                  <c:v>1.9394401747958808E-2</c:v>
                </c:pt>
                <c:pt idx="40">
                  <c:v>1.8788407326066042E-2</c:v>
                </c:pt>
                <c:pt idx="41">
                  <c:v>1.80947223373468E-2</c:v>
                </c:pt>
                <c:pt idx="42">
                  <c:v>1.7329849899045541E-2</c:v>
                </c:pt>
                <c:pt idx="43">
                  <c:v>1.6544910147893926E-2</c:v>
                </c:pt>
                <c:pt idx="44">
                  <c:v>1.577387907021045E-2</c:v>
                </c:pt>
                <c:pt idx="45">
                  <c:v>1.5130252093753484E-2</c:v>
                </c:pt>
                <c:pt idx="46">
                  <c:v>1.4695325739090465E-2</c:v>
                </c:pt>
                <c:pt idx="47">
                  <c:v>1.447401385123122E-2</c:v>
                </c:pt>
                <c:pt idx="48">
                  <c:v>1.4424405939333288E-2</c:v>
                </c:pt>
                <c:pt idx="49">
                  <c:v>1.4450763584178159E-2</c:v>
                </c:pt>
                <c:pt idx="50">
                  <c:v>1.4436687368576229E-2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1BB-4CD9-BBED-D3783418A6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777216"/>
        <c:axId val="137949120"/>
      </c:lineChart>
      <c:catAx>
        <c:axId val="13677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7949120"/>
        <c:crosses val="autoZero"/>
        <c:auto val="1"/>
        <c:lblAlgn val="ctr"/>
        <c:lblOffset val="100"/>
        <c:noMultiLvlLbl val="0"/>
      </c:catAx>
      <c:valAx>
        <c:axId val="137949120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crossAx val="1367772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Italia: andamento dei tassi di crescita della produttività del lavoro e del capitale per lavoratore
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Foglio1!$E$3</c:f>
              <c:strCache>
                <c:ptCount val="1"/>
                <c:pt idx="0">
                  <c:v>Capitale/Lavoro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Foglio1!$A$4:$A$54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Foglio1!$E$4:$E$54</c:f>
              <c:numCache>
                <c:formatCode>0.0%</c:formatCode>
                <c:ptCount val="51"/>
                <c:pt idx="0">
                  <c:v>0.10923963289680479</c:v>
                </c:pt>
                <c:pt idx="1">
                  <c:v>0.10343319964482051</c:v>
                </c:pt>
                <c:pt idx="2">
                  <c:v>9.7610314423786287E-2</c:v>
                </c:pt>
                <c:pt idx="3">
                  <c:v>9.186696298571928E-2</c:v>
                </c:pt>
                <c:pt idx="4">
                  <c:v>8.6518229014767051E-2</c:v>
                </c:pt>
                <c:pt idx="5">
                  <c:v>8.1701065818782379E-2</c:v>
                </c:pt>
                <c:pt idx="6">
                  <c:v>7.7490336034097579E-2</c:v>
                </c:pt>
                <c:pt idx="7">
                  <c:v>7.3851537042815746E-2</c:v>
                </c:pt>
                <c:pt idx="8">
                  <c:v>7.0579523694649995E-2</c:v>
                </c:pt>
                <c:pt idx="9">
                  <c:v>6.7475250861872199E-2</c:v>
                </c:pt>
                <c:pt idx="10">
                  <c:v>6.4435954973872792E-2</c:v>
                </c:pt>
                <c:pt idx="11">
                  <c:v>6.1343032371641237E-2</c:v>
                </c:pt>
                <c:pt idx="12">
                  <c:v>5.8125685458851793E-2</c:v>
                </c:pt>
                <c:pt idx="13">
                  <c:v>5.4928730801929504E-2</c:v>
                </c:pt>
                <c:pt idx="14">
                  <c:v>5.1919052951540423E-2</c:v>
                </c:pt>
                <c:pt idx="15">
                  <c:v>4.9159295511110999E-2</c:v>
                </c:pt>
                <c:pt idx="16">
                  <c:v>4.6679843919865419E-2</c:v>
                </c:pt>
                <c:pt idx="17">
                  <c:v>4.449064243246182E-2</c:v>
                </c:pt>
                <c:pt idx="18">
                  <c:v>4.256727393470712E-2</c:v>
                </c:pt>
                <c:pt idx="19">
                  <c:v>4.0900785826746937E-2</c:v>
                </c:pt>
                <c:pt idx="20">
                  <c:v>3.9475119264273176E-2</c:v>
                </c:pt>
                <c:pt idx="21">
                  <c:v>3.8220671274847073E-2</c:v>
                </c:pt>
                <c:pt idx="22">
                  <c:v>3.7174853010934171E-2</c:v>
                </c:pt>
                <c:pt idx="23">
                  <c:v>3.641423933343433E-2</c:v>
                </c:pt>
                <c:pt idx="24">
                  <c:v>3.5959889880856001E-2</c:v>
                </c:pt>
                <c:pt idx="25">
                  <c:v>3.5787671819584053E-2</c:v>
                </c:pt>
                <c:pt idx="26">
                  <c:v>3.5791005975653774E-2</c:v>
                </c:pt>
                <c:pt idx="27">
                  <c:v>3.581341475814194E-2</c:v>
                </c:pt>
                <c:pt idx="28">
                  <c:v>3.5747811296377392E-2</c:v>
                </c:pt>
                <c:pt idx="29">
                  <c:v>3.5504379179213438E-2</c:v>
                </c:pt>
                <c:pt idx="30">
                  <c:v>3.5068966152377486E-2</c:v>
                </c:pt>
                <c:pt idx="31">
                  <c:v>3.4358305466292885E-2</c:v>
                </c:pt>
                <c:pt idx="32">
                  <c:v>3.3242083016629641E-2</c:v>
                </c:pt>
                <c:pt idx="33">
                  <c:v>3.1677207163499387E-2</c:v>
                </c:pt>
                <c:pt idx="34">
                  <c:v>2.9789835752234602E-2</c:v>
                </c:pt>
                <c:pt idx="35">
                  <c:v>2.7747287209888356E-2</c:v>
                </c:pt>
                <c:pt idx="36">
                  <c:v>2.5717106588391252E-2</c:v>
                </c:pt>
                <c:pt idx="37">
                  <c:v>2.3791258834840144E-2</c:v>
                </c:pt>
                <c:pt idx="38">
                  <c:v>2.2032339150993556E-2</c:v>
                </c:pt>
                <c:pt idx="39">
                  <c:v>2.0456547897092326E-2</c:v>
                </c:pt>
                <c:pt idx="40">
                  <c:v>1.9054733233149383E-2</c:v>
                </c:pt>
                <c:pt idx="41">
                  <c:v>1.7792927499456209E-2</c:v>
                </c:pt>
                <c:pt idx="42">
                  <c:v>1.6597660037594768E-2</c:v>
                </c:pt>
                <c:pt idx="43">
                  <c:v>1.5431112413783742E-2</c:v>
                </c:pt>
                <c:pt idx="44">
                  <c:v>1.4284260455217523E-2</c:v>
                </c:pt>
                <c:pt idx="45">
                  <c:v>1.313611794510588E-2</c:v>
                </c:pt>
                <c:pt idx="46">
                  <c:v>1.2022936764630577E-2</c:v>
                </c:pt>
                <c:pt idx="47">
                  <c:v>1.089243083069665E-2</c:v>
                </c:pt>
                <c:pt idx="48">
                  <c:v>9.7405073485089845E-3</c:v>
                </c:pt>
                <c:pt idx="49">
                  <c:v>8.5767939577950179E-3</c:v>
                </c:pt>
                <c:pt idx="50">
                  <c:v>7.4226104801211855E-3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8F6-4E98-8C01-05F2FB8728ED}"/>
            </c:ext>
          </c:extLst>
        </c:ser>
        <c:ser>
          <c:idx val="1"/>
          <c:order val="1"/>
          <c:tx>
            <c:strRef>
              <c:f>Foglio1!$F$3</c:f>
              <c:strCache>
                <c:ptCount val="1"/>
                <c:pt idx="0">
                  <c:v>Reddito/Lavoro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Foglio1!$A$4:$A$54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Foglio1!$F$4:$F$54</c:f>
              <c:numCache>
                <c:formatCode>0.0%</c:formatCode>
                <c:ptCount val="51"/>
                <c:pt idx="0">
                  <c:v>7.0980243571753629E-2</c:v>
                </c:pt>
                <c:pt idx="1">
                  <c:v>6.853467734688691E-2</c:v>
                </c:pt>
                <c:pt idx="2">
                  <c:v>6.6147658176754276E-2</c:v>
                </c:pt>
                <c:pt idx="3">
                  <c:v>6.3860053874275416E-2</c:v>
                </c:pt>
                <c:pt idx="4">
                  <c:v>6.1766252432612863E-2</c:v>
                </c:pt>
                <c:pt idx="5">
                  <c:v>5.9642363504877317E-2</c:v>
                </c:pt>
                <c:pt idx="6">
                  <c:v>5.7219835913501833E-2</c:v>
                </c:pt>
                <c:pt idx="7">
                  <c:v>5.4412208642420884E-2</c:v>
                </c:pt>
                <c:pt idx="8">
                  <c:v>5.1153976336973973E-2</c:v>
                </c:pt>
                <c:pt idx="9">
                  <c:v>4.7499580352181499E-2</c:v>
                </c:pt>
                <c:pt idx="10">
                  <c:v>4.3698390311389515E-2</c:v>
                </c:pt>
                <c:pt idx="11">
                  <c:v>3.9992614710584545E-2</c:v>
                </c:pt>
                <c:pt idx="12">
                  <c:v>3.6396335985735578E-2</c:v>
                </c:pt>
                <c:pt idx="13">
                  <c:v>3.3001776382598151E-2</c:v>
                </c:pt>
                <c:pt idx="14">
                  <c:v>3.0086978534623443E-2</c:v>
                </c:pt>
                <c:pt idx="15">
                  <c:v>2.7904213813987291E-2</c:v>
                </c:pt>
                <c:pt idx="16">
                  <c:v>2.6143034593264097E-2</c:v>
                </c:pt>
                <c:pt idx="17">
                  <c:v>2.4790358304865829E-2</c:v>
                </c:pt>
                <c:pt idx="18">
                  <c:v>2.3703361214687309E-2</c:v>
                </c:pt>
                <c:pt idx="19">
                  <c:v>2.2806527657238916E-2</c:v>
                </c:pt>
                <c:pt idx="20">
                  <c:v>2.2227926043705881E-2</c:v>
                </c:pt>
                <c:pt idx="21">
                  <c:v>2.2066327094918542E-2</c:v>
                </c:pt>
                <c:pt idx="22">
                  <c:v>2.2340697457266724E-2</c:v>
                </c:pt>
                <c:pt idx="23">
                  <c:v>2.2924571598351824E-2</c:v>
                </c:pt>
                <c:pt idx="24">
                  <c:v>2.3592446593130777E-2</c:v>
                </c:pt>
                <c:pt idx="25">
                  <c:v>2.4184410929992566E-2</c:v>
                </c:pt>
                <c:pt idx="26">
                  <c:v>2.4561069062812135E-2</c:v>
                </c:pt>
                <c:pt idx="27">
                  <c:v>2.4597609271820316E-2</c:v>
                </c:pt>
                <c:pt idx="28">
                  <c:v>2.4247893997031759E-2</c:v>
                </c:pt>
                <c:pt idx="29">
                  <c:v>2.359408032438224E-2</c:v>
                </c:pt>
                <c:pt idx="30">
                  <c:v>2.2832558361308476E-2</c:v>
                </c:pt>
                <c:pt idx="31">
                  <c:v>2.1994202709316714E-2</c:v>
                </c:pt>
                <c:pt idx="32">
                  <c:v>2.0962967309992604E-2</c:v>
                </c:pt>
                <c:pt idx="33">
                  <c:v>1.9566194567377591E-2</c:v>
                </c:pt>
                <c:pt idx="34">
                  <c:v>1.7653936354574556E-2</c:v>
                </c:pt>
                <c:pt idx="35">
                  <c:v>1.5279127470618735E-2</c:v>
                </c:pt>
                <c:pt idx="36">
                  <c:v>1.267081363074044E-2</c:v>
                </c:pt>
                <c:pt idx="37">
                  <c:v>9.9526111762643244E-3</c:v>
                </c:pt>
                <c:pt idx="38">
                  <c:v>7.2766372459568381E-3</c:v>
                </c:pt>
                <c:pt idx="39">
                  <c:v>4.7167023248547843E-3</c:v>
                </c:pt>
                <c:pt idx="40">
                  <c:v>2.2925398701378369E-3</c:v>
                </c:pt>
                <c:pt idx="41">
                  <c:v>1.7417744789082672E-4</c:v>
                </c:pt>
                <c:pt idx="42">
                  <c:v>-1.5204244300934819E-3</c:v>
                </c:pt>
                <c:pt idx="43">
                  <c:v>-2.7755494385918512E-3</c:v>
                </c:pt>
                <c:pt idx="44">
                  <c:v>-3.6503198120032654E-3</c:v>
                </c:pt>
                <c:pt idx="45">
                  <c:v>-4.1889293387719915E-3</c:v>
                </c:pt>
                <c:pt idx="46">
                  <c:v>-4.3915371372111487E-3</c:v>
                </c:pt>
                <c:pt idx="47">
                  <c:v>-4.200255748455878E-3</c:v>
                </c:pt>
                <c:pt idx="48">
                  <c:v>-3.4688216890224363E-3</c:v>
                </c:pt>
                <c:pt idx="49">
                  <c:v>-2.194335723775778E-3</c:v>
                </c:pt>
                <c:pt idx="50">
                  <c:v>-7.31477449938616E-4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8F6-4E98-8C01-05F2FB872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881664"/>
        <c:axId val="137951424"/>
      </c:lineChart>
      <c:catAx>
        <c:axId val="136881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7951424"/>
        <c:crosses val="autoZero"/>
        <c:auto val="1"/>
        <c:lblAlgn val="ctr"/>
        <c:lblOffset val="100"/>
        <c:noMultiLvlLbl val="0"/>
      </c:catAx>
      <c:valAx>
        <c:axId val="137951424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crossAx val="1368816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24/06/2021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269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24/06/2021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5083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24/06/2021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Il modello neoclassico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La crescita nel modello di </a:t>
            </a:r>
            <a:r>
              <a:rPr lang="it-IT" err="1"/>
              <a:t>Solow-Swan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972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crescita con </a:t>
            </a:r>
            <a:r>
              <a:rPr lang="it-IT" i="1"/>
              <a:t>k costante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/>
              <a:t>Nella funzione di produzione le tecniche sono infinite: c’è sempre una tecnica che permette di ottenere la piena occupazione.</a:t>
            </a:r>
          </a:p>
          <a:p>
            <a:r>
              <a:rPr lang="it-IT" sz="2800"/>
              <a:t>Se </a:t>
            </a:r>
            <a:r>
              <a:rPr lang="it-IT" sz="2800" i="1" err="1"/>
              <a:t>g</a:t>
            </a:r>
            <a:r>
              <a:rPr lang="it-IT" sz="2800" i="1" baseline="-25000" err="1"/>
              <a:t>K</a:t>
            </a:r>
            <a:r>
              <a:rPr lang="it-IT" sz="2800" i="1" err="1"/>
              <a:t>=n</a:t>
            </a:r>
            <a:r>
              <a:rPr lang="it-IT" sz="2800" i="1"/>
              <a:t> </a:t>
            </a:r>
            <a:r>
              <a:rPr lang="it-IT" sz="2800"/>
              <a:t>il capitale cresce proporzionalmente all’occupazione: </a:t>
            </a:r>
            <a:r>
              <a:rPr lang="it-IT" sz="2800" i="1" err="1">
                <a:sym typeface="Symbol"/>
              </a:rPr>
              <a:t>k</a:t>
            </a:r>
            <a:r>
              <a:rPr lang="it-IT" sz="2800" err="1">
                <a:sym typeface="Symbol"/>
              </a:rPr>
              <a:t>=</a:t>
            </a:r>
            <a:r>
              <a:rPr lang="it-IT" sz="2800" i="1" err="1">
                <a:sym typeface="Symbol"/>
              </a:rPr>
              <a:t>K</a:t>
            </a:r>
            <a:r>
              <a:rPr lang="it-IT" sz="2800" i="1">
                <a:sym typeface="Symbol"/>
              </a:rPr>
              <a:t>/N</a:t>
            </a:r>
            <a:r>
              <a:rPr lang="it-IT" sz="2800">
                <a:sym typeface="Symbol"/>
              </a:rPr>
              <a:t> resta costante</a:t>
            </a:r>
          </a:p>
          <a:p>
            <a:r>
              <a:rPr lang="it-IT" sz="2800">
                <a:sym typeface="Symbol"/>
              </a:rPr>
              <a:t>Si ha</a:t>
            </a:r>
          </a:p>
          <a:p>
            <a:r>
              <a:rPr lang="it-IT" sz="2800" i="1"/>
              <a:t>s</a:t>
            </a:r>
            <a:r>
              <a:rPr lang="it-IT" sz="2800">
                <a:sym typeface="Symbol"/>
              </a:rPr>
              <a:t></a:t>
            </a:r>
            <a:r>
              <a:rPr lang="it-IT" sz="2800"/>
              <a:t>=</a:t>
            </a:r>
            <a:r>
              <a:rPr lang="it-IT" sz="2800" i="1"/>
              <a:t>n</a:t>
            </a:r>
          </a:p>
          <a:p>
            <a:r>
              <a:rPr lang="it-IT" sz="2800"/>
              <a:t>Nel caso della </a:t>
            </a:r>
            <a:r>
              <a:rPr lang="it-IT" sz="2800" err="1"/>
              <a:t>Cobb-Douglas</a:t>
            </a:r>
            <a:endParaRPr lang="it-IT" sz="2800"/>
          </a:p>
          <a:p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487643"/>
              </p:ext>
            </p:extLst>
          </p:nvPr>
        </p:nvGraphicFramePr>
        <p:xfrm>
          <a:off x="1498600" y="5564188"/>
          <a:ext cx="1679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1" name="Equazione" r:id="rId3" imgW="672840" imgH="215640" progId="Equation.3">
                  <p:embed/>
                </p:oleObj>
              </mc:Choice>
              <mc:Fallback>
                <p:oleObj name="Equazione" r:id="rId3" imgW="6728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5564188"/>
                        <a:ext cx="167957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495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Verso lo </a:t>
            </a:r>
            <a:r>
              <a:rPr lang="it-IT" i="1"/>
              <a:t>steady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/>
              <a:t>Se </a:t>
            </a:r>
            <a:r>
              <a:rPr lang="it-IT" sz="2800" i="1"/>
              <a:t>s</a:t>
            </a:r>
            <a:r>
              <a:rPr lang="it-IT" sz="2800">
                <a:sym typeface="Symbol"/>
              </a:rPr>
              <a:t></a:t>
            </a:r>
            <a:r>
              <a:rPr lang="it-IT" sz="2800"/>
              <a:t>&gt;</a:t>
            </a:r>
            <a:r>
              <a:rPr lang="it-IT" sz="2800" i="1"/>
              <a:t>n </a:t>
            </a:r>
            <a:r>
              <a:rPr lang="it-IT" sz="2800"/>
              <a:t>allora (</a:t>
            </a:r>
            <a:r>
              <a:rPr lang="it-IT" sz="2800" i="1" err="1"/>
              <a:t>g</a:t>
            </a:r>
            <a:r>
              <a:rPr lang="it-IT" sz="2800" i="1" baseline="-25000" err="1"/>
              <a:t>K</a:t>
            </a:r>
            <a:r>
              <a:rPr lang="it-IT" sz="2800"/>
              <a:t>&gt;</a:t>
            </a:r>
            <a:r>
              <a:rPr lang="it-IT" sz="2800" i="1"/>
              <a:t>n</a:t>
            </a:r>
            <a:r>
              <a:rPr lang="it-IT" sz="2800"/>
              <a:t>)</a:t>
            </a:r>
          </a:p>
          <a:p>
            <a:r>
              <a:rPr lang="it-IT" sz="2800"/>
              <a:t>Il capitale cresce più della popolazione: il salario tende a salire e si adottano tecniche con un più alto </a:t>
            </a:r>
            <a:r>
              <a:rPr lang="it-IT" sz="2800" i="1"/>
              <a:t>k</a:t>
            </a:r>
          </a:p>
          <a:p>
            <a:r>
              <a:rPr lang="it-IT" sz="2800"/>
              <a:t>Se </a:t>
            </a:r>
            <a:r>
              <a:rPr lang="it-IT" sz="2800" i="1"/>
              <a:t>s</a:t>
            </a:r>
            <a:r>
              <a:rPr lang="it-IT" sz="2800">
                <a:sym typeface="Symbol"/>
              </a:rPr>
              <a:t></a:t>
            </a:r>
            <a:r>
              <a:rPr lang="it-IT" sz="2800"/>
              <a:t>&lt;</a:t>
            </a:r>
            <a:r>
              <a:rPr lang="it-IT" sz="2800" i="1"/>
              <a:t>n </a:t>
            </a:r>
            <a:r>
              <a:rPr lang="it-IT" sz="2800"/>
              <a:t>allora (</a:t>
            </a:r>
            <a:r>
              <a:rPr lang="it-IT" sz="2800" i="1" err="1"/>
              <a:t>g</a:t>
            </a:r>
            <a:r>
              <a:rPr lang="it-IT" sz="2800" i="1" baseline="-25000" err="1"/>
              <a:t>K</a:t>
            </a:r>
            <a:r>
              <a:rPr lang="it-IT" sz="2800"/>
              <a:t>&lt;</a:t>
            </a:r>
            <a:r>
              <a:rPr lang="it-IT" sz="2800" i="1"/>
              <a:t>n</a:t>
            </a:r>
            <a:r>
              <a:rPr lang="it-IT" sz="2800"/>
              <a:t>)</a:t>
            </a:r>
          </a:p>
          <a:p>
            <a:r>
              <a:rPr lang="it-IT" sz="2800"/>
              <a:t>Il capitale cresce meno della popolazione: il salario tende a scendere e si adottano tecniche con un più basso </a:t>
            </a:r>
            <a:r>
              <a:rPr lang="it-IT" sz="2800" i="1"/>
              <a:t>k</a:t>
            </a:r>
          </a:p>
          <a:p>
            <a:r>
              <a:rPr lang="it-IT" sz="2800"/>
              <a:t>Il sistema tende a convergere verso </a:t>
            </a:r>
            <a:r>
              <a:rPr lang="it-IT" sz="2800" i="1" err="1"/>
              <a:t>k*</a:t>
            </a:r>
            <a:r>
              <a:rPr lang="it-IT" sz="2800" i="1"/>
              <a:t> </a:t>
            </a:r>
            <a:r>
              <a:rPr lang="it-IT" sz="2800"/>
              <a:t>al quale </a:t>
            </a:r>
          </a:p>
          <a:p>
            <a:r>
              <a:rPr lang="it-IT" sz="2800" i="1"/>
              <a:t>s</a:t>
            </a:r>
            <a:r>
              <a:rPr lang="it-IT" sz="2800">
                <a:sym typeface="Symbol"/>
              </a:rPr>
              <a:t>=</a:t>
            </a:r>
            <a:r>
              <a:rPr lang="it-IT" sz="2800" i="1"/>
              <a:t>n  </a:t>
            </a:r>
            <a:r>
              <a:rPr lang="it-IT" sz="2800"/>
              <a:t>(</a:t>
            </a:r>
            <a:r>
              <a:rPr lang="it-IT" sz="2800" i="1"/>
              <a:t>k* stabile</a:t>
            </a:r>
            <a:r>
              <a:rPr lang="it-IT" sz="2800"/>
              <a:t>)</a:t>
            </a:r>
          </a:p>
          <a:p>
            <a:endParaRPr lang="it-IT" sz="2800" i="1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384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1863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L’equilibrio stabile nel modello </a:t>
            </a:r>
            <a:r>
              <a:rPr lang="it-IT" err="1"/>
              <a:t>Solow-Swan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4766" y="4648725"/>
            <a:ext cx="7772400" cy="1700011"/>
          </a:xfrm>
        </p:spPr>
        <p:txBody>
          <a:bodyPr>
            <a:normAutofit fontScale="92500" lnSpcReduction="20000"/>
          </a:bodyPr>
          <a:lstStyle/>
          <a:p>
            <a:r>
              <a:rPr lang="it-IT" sz="2400"/>
              <a:t>La curva più alta: funzione di </a:t>
            </a:r>
            <a:r>
              <a:rPr lang="it-IT" sz="2400" err="1"/>
              <a:t>Cobb-Douglas</a:t>
            </a:r>
            <a:endParaRPr lang="it-IT" sz="2400"/>
          </a:p>
          <a:p>
            <a:r>
              <a:rPr lang="it-IT" sz="2400"/>
              <a:t>Curva rossa: funzione del risparmio per prodotto per unità di lavoro</a:t>
            </a:r>
          </a:p>
          <a:p>
            <a:r>
              <a:rPr lang="it-IT" sz="2400"/>
              <a:t>Curva dell’investimento per unità di lavoro che lascia </a:t>
            </a:r>
            <a:r>
              <a:rPr lang="it-IT" sz="2400" i="1"/>
              <a:t>k costante</a:t>
            </a:r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  <p:sp>
        <p:nvSpPr>
          <p:cNvPr id="4098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40961" name="Group 1"/>
          <p:cNvGrpSpPr>
            <a:grpSpLocks noChangeAspect="1"/>
          </p:cNvGrpSpPr>
          <p:nvPr/>
        </p:nvGrpSpPr>
        <p:grpSpPr bwMode="auto">
          <a:xfrm>
            <a:off x="1660635" y="1261242"/>
            <a:ext cx="6119813" cy="3668713"/>
            <a:chOff x="1134" y="6439"/>
            <a:chExt cx="9638" cy="5778"/>
          </a:xfrm>
        </p:grpSpPr>
        <p:sp>
          <p:nvSpPr>
            <p:cNvPr id="40983" name="AutoShape 23"/>
            <p:cNvSpPr>
              <a:spLocks noChangeAspect="1" noChangeArrowheads="1"/>
            </p:cNvSpPr>
            <p:nvPr/>
          </p:nvSpPr>
          <p:spPr bwMode="auto">
            <a:xfrm>
              <a:off x="1134" y="6439"/>
              <a:ext cx="9638" cy="577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82" name="AutoShape 22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81" name="AutoShape 21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80" name="Freeform 20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7" name="Text Box 17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1786" y="9036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0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5" name="Text Box 15"/>
            <p:cNvSpPr txBox="1">
              <a:spLocks noChangeArrowheads="1"/>
            </p:cNvSpPr>
            <p:nvPr/>
          </p:nvSpPr>
          <p:spPr bwMode="auto">
            <a:xfrm>
              <a:off x="4529" y="1133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0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4" name="Text Box 14"/>
            <p:cNvSpPr txBox="1">
              <a:spLocks noChangeArrowheads="1"/>
            </p:cNvSpPr>
            <p:nvPr/>
          </p:nvSpPr>
          <p:spPr bwMode="auto">
            <a:xfrm>
              <a:off x="8818" y="1133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5971" y="8944"/>
              <a:ext cx="1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 flipH="1">
              <a:off x="2581" y="8944"/>
              <a:ext cx="3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1" name="Text Box 11"/>
            <p:cNvSpPr txBox="1">
              <a:spLocks noChangeArrowheads="1"/>
            </p:cNvSpPr>
            <p:nvPr/>
          </p:nvSpPr>
          <p:spPr bwMode="auto">
            <a:xfrm>
              <a:off x="1786" y="8223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>
              <a:off x="1796" y="869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67" name="Text Box 7"/>
            <p:cNvSpPr txBox="1">
              <a:spLocks noChangeArrowheads="1"/>
            </p:cNvSpPr>
            <p:nvPr/>
          </p:nvSpPr>
          <p:spPr bwMode="auto">
            <a:xfrm>
              <a:off x="7033" y="11324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66" name="Text Box 6"/>
            <p:cNvSpPr txBox="1">
              <a:spLocks noChangeArrowheads="1"/>
            </p:cNvSpPr>
            <p:nvPr/>
          </p:nvSpPr>
          <p:spPr bwMode="auto">
            <a:xfrm>
              <a:off x="5470" y="11338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65" name="Freeform 5"/>
            <p:cNvSpPr>
              <a:spLocks/>
            </p:cNvSpPr>
            <p:nvPr/>
          </p:nvSpPr>
          <p:spPr bwMode="auto">
            <a:xfrm>
              <a:off x="2581" y="10011"/>
              <a:ext cx="6585" cy="1237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28575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62" name="Text Box 2"/>
            <p:cNvSpPr txBox="1">
              <a:spLocks noChangeArrowheads="1"/>
            </p:cNvSpPr>
            <p:nvPr/>
          </p:nvSpPr>
          <p:spPr bwMode="auto">
            <a:xfrm>
              <a:off x="8726" y="9036"/>
              <a:ext cx="1548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6298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46205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Investimento effettivo e investimento nello </a:t>
            </a:r>
            <a:r>
              <a:rPr lang="it-IT" sz="3200" i="1"/>
              <a:t>steady state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19070"/>
            <a:ext cx="8229600" cy="4525963"/>
          </a:xfrm>
        </p:spPr>
        <p:txBody>
          <a:bodyPr/>
          <a:lstStyle/>
          <a:p>
            <a:r>
              <a:rPr lang="it-IT" sz="2800" i="1" err="1"/>
              <a:t>sX</a:t>
            </a:r>
            <a:r>
              <a:rPr lang="it-IT" sz="2800" i="1"/>
              <a:t>/</a:t>
            </a:r>
            <a:r>
              <a:rPr lang="it-IT" sz="2800" i="1" err="1"/>
              <a:t>N=sx</a:t>
            </a:r>
            <a:r>
              <a:rPr lang="it-IT" sz="2800" i="1"/>
              <a:t>: </a:t>
            </a:r>
            <a:r>
              <a:rPr lang="it-IT" sz="2800"/>
              <a:t>investimento effettivo per prodotto per unità di lavoro</a:t>
            </a:r>
          </a:p>
          <a:p>
            <a:r>
              <a:rPr lang="it-IT" sz="2800" i="1" err="1"/>
              <a:t>n</a:t>
            </a:r>
            <a:r>
              <a:rPr lang="it-IT" sz="2800" i="1" err="1">
                <a:sym typeface="Symbol"/>
              </a:rPr>
              <a:t>k</a:t>
            </a:r>
            <a:r>
              <a:rPr lang="it-IT" sz="2800">
                <a:sym typeface="Symbol"/>
              </a:rPr>
              <a:t>= investimento per unità di lavoro che lascia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invariato</a:t>
            </a:r>
          </a:p>
          <a:p>
            <a:r>
              <a:rPr lang="it-IT" sz="2800">
                <a:sym typeface="Symbol"/>
              </a:rPr>
              <a:t>Se l’investimento è </a:t>
            </a:r>
            <a:r>
              <a:rPr lang="it-IT" sz="2800" i="1" err="1">
                <a:sym typeface="Symbol"/>
              </a:rPr>
              <a:t>nK</a:t>
            </a:r>
            <a:r>
              <a:rPr lang="it-IT" sz="2800" i="1">
                <a:sym typeface="Symbol"/>
              </a:rPr>
              <a:t> </a:t>
            </a:r>
            <a:r>
              <a:rPr lang="it-IT" sz="2800">
                <a:sym typeface="Symbol"/>
              </a:rPr>
              <a:t>si fornisce un capitale pari a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alla occupazione aggiuntiva (</a:t>
            </a:r>
            <a:r>
              <a:rPr lang="it-IT" sz="2800" i="1" err="1">
                <a:sym typeface="Symbol"/>
              </a:rPr>
              <a:t>nN</a:t>
            </a:r>
            <a:r>
              <a:rPr lang="it-IT" sz="2800">
                <a:sym typeface="Symbol"/>
              </a:rPr>
              <a:t>)</a:t>
            </a:r>
          </a:p>
          <a:p>
            <a:r>
              <a:rPr lang="it-IT" sz="2800">
                <a:sym typeface="Symbol"/>
              </a:rPr>
              <a:t>L’investimento per lavoratore nel tempo 0 che lascia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costante al tempo 1 è quindi </a:t>
            </a:r>
            <a:r>
              <a:rPr lang="it-IT" sz="2800" i="1" err="1">
                <a:sym typeface="Symbol"/>
              </a:rPr>
              <a:t>nK</a:t>
            </a:r>
            <a:r>
              <a:rPr lang="it-IT" sz="2800" i="1">
                <a:sym typeface="Symbol"/>
              </a:rPr>
              <a:t>/N= </a:t>
            </a:r>
            <a:r>
              <a:rPr lang="it-IT" sz="2800" i="1" err="1">
                <a:sym typeface="Symbol"/>
              </a:rPr>
              <a:t>nk</a:t>
            </a:r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896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/>
              <a:t>Il tasso di accumulazione del capitale nello </a:t>
            </a:r>
            <a:r>
              <a:rPr lang="it-IT" sz="3200" i="1"/>
              <a:t>steady state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err="1"/>
              <a:t>g</a:t>
            </a:r>
            <a:r>
              <a:rPr lang="it-IT" i="1" baseline="-25000" err="1"/>
              <a:t>K</a:t>
            </a:r>
            <a:r>
              <a:rPr lang="it-IT" i="1"/>
              <a:t>=s</a:t>
            </a:r>
            <a:r>
              <a:rPr lang="it-IT">
                <a:sym typeface="Symbol"/>
              </a:rPr>
              <a:t></a:t>
            </a:r>
            <a:r>
              <a:rPr lang="it-IT"/>
              <a:t>=</a:t>
            </a:r>
            <a:r>
              <a:rPr lang="it-IT" i="1"/>
              <a:t>n</a:t>
            </a:r>
          </a:p>
          <a:p>
            <a:r>
              <a:rPr lang="it-IT"/>
              <a:t>L’investimento è </a:t>
            </a:r>
            <a:r>
              <a:rPr lang="it-IT" i="1" err="1"/>
              <a:t>s</a:t>
            </a:r>
            <a:r>
              <a:rPr lang="it-IT" err="1">
                <a:sym typeface="Symbol"/>
              </a:rPr>
              <a:t></a:t>
            </a:r>
            <a:r>
              <a:rPr lang="it-IT" i="1" err="1"/>
              <a:t>K</a:t>
            </a:r>
            <a:r>
              <a:rPr lang="it-IT" i="1"/>
              <a:t>=</a:t>
            </a:r>
            <a:r>
              <a:rPr lang="it-IT" i="1" err="1"/>
              <a:t>n</a:t>
            </a:r>
            <a:r>
              <a:rPr lang="it-IT" i="1" err="1">
                <a:sym typeface="Symbol"/>
              </a:rPr>
              <a:t>K</a:t>
            </a:r>
            <a:endParaRPr lang="it-IT" i="1">
              <a:sym typeface="Symbol"/>
            </a:endParaRPr>
          </a:p>
          <a:p>
            <a:r>
              <a:rPr lang="it-IT">
                <a:sym typeface="Symbol"/>
              </a:rPr>
              <a:t>Di conseguenza il tasso di crescita di </a:t>
            </a:r>
            <a:r>
              <a:rPr lang="it-IT" i="1">
                <a:sym typeface="Symbol"/>
              </a:rPr>
              <a:t>k</a:t>
            </a:r>
            <a:r>
              <a:rPr lang="it-IT">
                <a:sym typeface="Symbol"/>
              </a:rPr>
              <a:t>, </a:t>
            </a:r>
            <a:r>
              <a:rPr lang="it-IT" i="1" err="1">
                <a:sym typeface="Symbol"/>
              </a:rPr>
              <a:t>g</a:t>
            </a:r>
            <a:r>
              <a:rPr lang="it-IT" i="1" baseline="-25000" err="1">
                <a:sym typeface="Symbol"/>
              </a:rPr>
              <a:t>k</a:t>
            </a:r>
            <a:r>
              <a:rPr lang="it-IT" i="1">
                <a:sym typeface="Symbol"/>
              </a:rPr>
              <a:t>=</a:t>
            </a:r>
            <a:r>
              <a:rPr lang="it-IT">
                <a:sym typeface="Symbol"/>
              </a:rPr>
              <a:t>0, quando </a:t>
            </a:r>
            <a:r>
              <a:rPr lang="it-IT" i="1">
                <a:sym typeface="Symbol"/>
              </a:rPr>
              <a:t>n</a:t>
            </a:r>
            <a:r>
              <a:rPr lang="it-IT">
                <a:sym typeface="Symbol"/>
              </a:rPr>
              <a:t>=</a:t>
            </a:r>
            <a:r>
              <a:rPr lang="it-IT" i="1" err="1"/>
              <a:t>g</a:t>
            </a:r>
            <a:r>
              <a:rPr lang="it-IT" i="1" baseline="-25000" err="1"/>
              <a:t>K</a:t>
            </a:r>
            <a:endParaRPr lang="it-IT"/>
          </a:p>
          <a:p>
            <a:r>
              <a:rPr lang="it-IT"/>
              <a:t>Se quindi </a:t>
            </a:r>
            <a:r>
              <a:rPr lang="it-IT" i="1" err="1"/>
              <a:t>sx</a:t>
            </a:r>
            <a:r>
              <a:rPr lang="it-IT"/>
              <a:t>&gt;</a:t>
            </a:r>
            <a:r>
              <a:rPr lang="it-IT" i="1" err="1">
                <a:sym typeface="Symbol"/>
              </a:rPr>
              <a:t>nk</a:t>
            </a:r>
            <a:r>
              <a:rPr lang="it-IT">
                <a:sym typeface="Symbol"/>
              </a:rPr>
              <a:t> i salari crescono e gli imprenditori aumentano </a:t>
            </a:r>
            <a:r>
              <a:rPr lang="it-IT" i="1">
                <a:sym typeface="Symbol"/>
              </a:rPr>
              <a:t>k</a:t>
            </a:r>
            <a:r>
              <a:rPr lang="it-IT">
                <a:sym typeface="Symbol"/>
              </a:rPr>
              <a:t> </a:t>
            </a:r>
            <a:endParaRPr lang="it-IT"/>
          </a:p>
          <a:p>
            <a:r>
              <a:rPr lang="it-IT"/>
              <a:t>Se quindi </a:t>
            </a:r>
            <a:r>
              <a:rPr lang="it-IT" i="1" err="1"/>
              <a:t>sx</a:t>
            </a:r>
            <a:r>
              <a:rPr lang="it-IT"/>
              <a:t>&lt;</a:t>
            </a:r>
            <a:r>
              <a:rPr lang="it-IT" i="1" err="1">
                <a:sym typeface="Symbol"/>
              </a:rPr>
              <a:t>nk</a:t>
            </a:r>
            <a:r>
              <a:rPr lang="it-IT">
                <a:sym typeface="Symbol"/>
              </a:rPr>
              <a:t> i salari diminuiscono e gli imprenditori diminuiscono </a:t>
            </a:r>
            <a:r>
              <a:rPr lang="it-IT" i="1">
                <a:sym typeface="Symbol"/>
              </a:rPr>
              <a:t>k</a:t>
            </a:r>
            <a:r>
              <a:rPr lang="it-IT">
                <a:sym typeface="Symbol"/>
              </a:rPr>
              <a:t> </a:t>
            </a:r>
            <a:endParaRPr lang="it-IT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88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/>
              <a:t>La tendenza verso lo </a:t>
            </a:r>
            <a:r>
              <a:rPr lang="it-IT" sz="3600" i="1"/>
              <a:t>steady state</a:t>
            </a:r>
            <a:endParaRPr lang="it-IT" sz="36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605577"/>
            <a:ext cx="7772400" cy="1586994"/>
          </a:xfrm>
        </p:spPr>
        <p:txBody>
          <a:bodyPr>
            <a:normAutofit fontScale="92500" lnSpcReduction="20000"/>
          </a:bodyPr>
          <a:lstStyle/>
          <a:p>
            <a:r>
              <a:rPr lang="it-IT" sz="2800"/>
              <a:t>Se si parte da </a:t>
            </a:r>
            <a:r>
              <a:rPr lang="it-IT" sz="2800" i="1"/>
              <a:t>k</a:t>
            </a:r>
            <a:r>
              <a:rPr lang="it-IT" sz="2800" baseline="-25000"/>
              <a:t>0</a:t>
            </a:r>
            <a:r>
              <a:rPr lang="it-IT" sz="2800"/>
              <a:t> </a:t>
            </a:r>
            <a:r>
              <a:rPr lang="it-IT" sz="2800" i="1" err="1"/>
              <a:t>sx</a:t>
            </a:r>
            <a:r>
              <a:rPr lang="it-IT" sz="2800" i="1"/>
              <a:t>&gt;</a:t>
            </a:r>
            <a:r>
              <a:rPr lang="it-IT" sz="2800" i="1" err="1"/>
              <a:t>n</a:t>
            </a:r>
            <a:r>
              <a:rPr lang="it-IT" sz="2800" i="1" err="1">
                <a:sym typeface="Symbol"/>
              </a:rPr>
              <a:t>k</a:t>
            </a:r>
            <a:r>
              <a:rPr lang="it-IT" sz="2800" i="1">
                <a:sym typeface="Symbol"/>
              </a:rPr>
              <a:t> </a:t>
            </a:r>
            <a:r>
              <a:rPr lang="it-IT" sz="2800">
                <a:sym typeface="Symbol"/>
              </a:rPr>
              <a:t>e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cresce</a:t>
            </a:r>
          </a:p>
          <a:p>
            <a:r>
              <a:rPr lang="it-IT" sz="2800"/>
              <a:t>Se si parte da </a:t>
            </a:r>
            <a:r>
              <a:rPr lang="it-IT" sz="2800" i="1"/>
              <a:t>k</a:t>
            </a:r>
            <a:r>
              <a:rPr lang="it-IT" sz="2800" baseline="-25000"/>
              <a:t>1</a:t>
            </a:r>
            <a:r>
              <a:rPr lang="it-IT" sz="2800"/>
              <a:t> </a:t>
            </a:r>
            <a:r>
              <a:rPr lang="it-IT" sz="2800" i="1" err="1"/>
              <a:t>sx</a:t>
            </a:r>
            <a:r>
              <a:rPr lang="it-IT" sz="2800" i="1"/>
              <a:t>&lt;</a:t>
            </a:r>
            <a:r>
              <a:rPr lang="it-IT" sz="2800" i="1" err="1"/>
              <a:t>n</a:t>
            </a:r>
            <a:r>
              <a:rPr lang="it-IT" sz="2800" i="1" err="1">
                <a:sym typeface="Symbol"/>
              </a:rPr>
              <a:t>k</a:t>
            </a:r>
            <a:r>
              <a:rPr lang="it-IT" sz="2800" i="1">
                <a:sym typeface="Symbol"/>
              </a:rPr>
              <a:t> </a:t>
            </a:r>
            <a:r>
              <a:rPr lang="it-IT" sz="2800">
                <a:sym typeface="Symbol"/>
              </a:rPr>
              <a:t>e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diminuisce</a:t>
            </a:r>
          </a:p>
          <a:p>
            <a:r>
              <a:rPr lang="it-IT" sz="2800">
                <a:sym typeface="Symbol"/>
              </a:rPr>
              <a:t>Il sistema tende verso</a:t>
            </a:r>
            <a:r>
              <a:rPr lang="it-IT" sz="2800" i="1">
                <a:sym typeface="Symbol"/>
              </a:rPr>
              <a:t> </a:t>
            </a:r>
            <a:r>
              <a:rPr lang="it-IT" sz="2800" i="1" err="1">
                <a:sym typeface="Symbol"/>
              </a:rPr>
              <a:t>k*</a:t>
            </a:r>
            <a:r>
              <a:rPr lang="it-IT" sz="2800" i="1">
                <a:sym typeface="Symbol"/>
              </a:rPr>
              <a:t>. </a:t>
            </a:r>
            <a:r>
              <a:rPr lang="it-IT" sz="2800">
                <a:sym typeface="Symbol"/>
              </a:rPr>
              <a:t>Crescita di </a:t>
            </a:r>
            <a:r>
              <a:rPr lang="it-IT" sz="2800" i="1">
                <a:sym typeface="Symbol"/>
              </a:rPr>
              <a:t>steady state </a:t>
            </a:r>
            <a:r>
              <a:rPr lang="it-IT" sz="2800">
                <a:sym typeface="Symbol"/>
              </a:rPr>
              <a:t>con</a:t>
            </a:r>
            <a:r>
              <a:rPr lang="it-IT" sz="2800" i="1">
                <a:sym typeface="Symbol"/>
              </a:rPr>
              <a:t> k </a:t>
            </a:r>
            <a:r>
              <a:rPr lang="it-IT" sz="2800">
                <a:sym typeface="Symbol"/>
              </a:rPr>
              <a:t>costante</a:t>
            </a:r>
            <a:r>
              <a:rPr lang="it-IT" sz="2800" i="1">
                <a:sym typeface="Symbol"/>
              </a:rPr>
              <a:t> </a:t>
            </a:r>
            <a:endParaRPr lang="it-IT" sz="2800" i="1"/>
          </a:p>
          <a:p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1677894" y="936863"/>
            <a:ext cx="6119813" cy="3668713"/>
            <a:chOff x="1134" y="6439"/>
            <a:chExt cx="9638" cy="5778"/>
          </a:xfrm>
        </p:grpSpPr>
        <p:sp>
          <p:nvSpPr>
            <p:cNvPr id="6" name="AutoShape 23"/>
            <p:cNvSpPr>
              <a:spLocks noChangeAspect="1" noChangeArrowheads="1"/>
            </p:cNvSpPr>
            <p:nvPr/>
          </p:nvSpPr>
          <p:spPr bwMode="auto">
            <a:xfrm>
              <a:off x="1134" y="6439"/>
              <a:ext cx="9638" cy="577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" name="AutoShape 22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" name="AutoShape 21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" name="Freeform 20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" name="Line 19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" name="Line 18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Text Box 17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1786" y="9036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0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4529" y="1133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0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8818" y="1133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5971" y="8944"/>
              <a:ext cx="1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 flipH="1">
              <a:off x="2581" y="8944"/>
              <a:ext cx="3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" name="Text Box 11"/>
            <p:cNvSpPr txBox="1">
              <a:spLocks noChangeArrowheads="1"/>
            </p:cNvSpPr>
            <p:nvPr/>
          </p:nvSpPr>
          <p:spPr bwMode="auto">
            <a:xfrm>
              <a:off x="1786" y="8223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1796" y="869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7033" y="11324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Text Box 6"/>
            <p:cNvSpPr txBox="1">
              <a:spLocks noChangeArrowheads="1"/>
            </p:cNvSpPr>
            <p:nvPr/>
          </p:nvSpPr>
          <p:spPr bwMode="auto">
            <a:xfrm>
              <a:off x="5470" y="11338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Freeform 5"/>
            <p:cNvSpPr>
              <a:spLocks/>
            </p:cNvSpPr>
            <p:nvPr/>
          </p:nvSpPr>
          <p:spPr bwMode="auto">
            <a:xfrm>
              <a:off x="2581" y="10011"/>
              <a:ext cx="6585" cy="1237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5" name="Line 4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28575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6" name="Text Box 3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" name="Text Box 2"/>
            <p:cNvSpPr txBox="1">
              <a:spLocks noChangeArrowheads="1"/>
            </p:cNvSpPr>
            <p:nvPr/>
          </p:nvSpPr>
          <p:spPr bwMode="auto">
            <a:xfrm>
              <a:off x="8726" y="9036"/>
              <a:ext cx="1548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</p:grpSp>
      <p:cxnSp>
        <p:nvCxnSpPr>
          <p:cNvPr id="31" name="Connettore 2 30"/>
          <p:cNvCxnSpPr/>
          <p:nvPr/>
        </p:nvCxnSpPr>
        <p:spPr bwMode="auto">
          <a:xfrm>
            <a:off x="4218039" y="4129548"/>
            <a:ext cx="398206" cy="1588"/>
          </a:xfrm>
          <a:prstGeom prst="straightConnector1">
            <a:avLst/>
          </a:prstGeom>
          <a:solidFill>
            <a:srgbClr val="FF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Connettore 2 32"/>
          <p:cNvCxnSpPr/>
          <p:nvPr/>
        </p:nvCxnSpPr>
        <p:spPr bwMode="auto">
          <a:xfrm rot="10800000">
            <a:off x="4972504" y="4149096"/>
            <a:ext cx="721217" cy="1588"/>
          </a:xfrm>
          <a:prstGeom prst="straightConnector1">
            <a:avLst/>
          </a:prstGeom>
          <a:solidFill>
            <a:srgbClr val="FF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79670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relazione tra </a:t>
            </a:r>
            <a:r>
              <a:rPr lang="it-IT" i="1" err="1"/>
              <a:t>k*</a:t>
            </a:r>
            <a:r>
              <a:rPr lang="it-IT" i="1"/>
              <a:t> e </a:t>
            </a:r>
            <a:r>
              <a:rPr lang="it-IT" i="1" err="1"/>
              <a:t>x*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78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771473"/>
              </p:ext>
            </p:extLst>
          </p:nvPr>
        </p:nvGraphicFramePr>
        <p:xfrm>
          <a:off x="1211263" y="2084388"/>
          <a:ext cx="1354137" cy="244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1" name="Equazione" r:id="rId3" imgW="622080" imgH="1117440" progId="Equation.3">
                  <p:embed/>
                </p:oleObj>
              </mc:Choice>
              <mc:Fallback>
                <p:oleObj name="Equazione" r:id="rId3" imgW="622080" imgH="1117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2084388"/>
                        <a:ext cx="1354137" cy="244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78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882857"/>
              </p:ext>
            </p:extLst>
          </p:nvPr>
        </p:nvGraphicFramePr>
        <p:xfrm>
          <a:off x="5903913" y="1960563"/>
          <a:ext cx="1671637" cy="301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2" name="Equazione" r:id="rId5" imgW="838080" imgH="1511280" progId="Equation.3">
                  <p:embed/>
                </p:oleObj>
              </mc:Choice>
              <mc:Fallback>
                <p:oleObj name="Equazione" r:id="rId5" imgW="838080" imgH="1511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3" y="1960563"/>
                        <a:ext cx="1671637" cy="301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913787"/>
              </p:ext>
            </p:extLst>
          </p:nvPr>
        </p:nvGraphicFramePr>
        <p:xfrm>
          <a:off x="5765987" y="5012845"/>
          <a:ext cx="1769806" cy="509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Equazione" r:id="rId7" imgW="698197" imgH="203112" progId="Equation.3">
                  <p:embed/>
                </p:oleObj>
              </mc:Choice>
              <mc:Fallback>
                <p:oleObj name="Equazione" r:id="rId7" imgW="698197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987" y="5012845"/>
                        <a:ext cx="1769806" cy="5091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811161" y="4984955"/>
            <a:ext cx="3480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Funzione di produzione generica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999734" y="5551053"/>
            <a:ext cx="3642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Funzione di produzione di </a:t>
            </a:r>
            <a:r>
              <a:rPr lang="it-IT" err="1"/>
              <a:t>Cobb-Douglas</a:t>
            </a:r>
            <a:endParaRPr lang="it-IT"/>
          </a:p>
        </p:txBody>
      </p:sp>
      <p:cxnSp>
        <p:nvCxnSpPr>
          <p:cNvPr id="14" name="Connettore 1 13"/>
          <p:cNvCxnSpPr/>
          <p:nvPr/>
        </p:nvCxnSpPr>
        <p:spPr bwMode="auto">
          <a:xfrm rot="5400000">
            <a:off x="2256503" y="4291781"/>
            <a:ext cx="4572000" cy="0"/>
          </a:xfrm>
          <a:prstGeom prst="line">
            <a:avLst/>
          </a:prstGeom>
          <a:solidFill>
            <a:srgbClr val="FFCC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67286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19045"/>
            <a:ext cx="8229600" cy="557946"/>
          </a:xfrm>
        </p:spPr>
        <p:txBody>
          <a:bodyPr>
            <a:noAutofit/>
          </a:bodyPr>
          <a:lstStyle/>
          <a:p>
            <a:r>
              <a:rPr lang="it-IT" sz="3600"/>
              <a:t>Il modello di </a:t>
            </a:r>
            <a:r>
              <a:rPr lang="it-IT" sz="3600" err="1"/>
              <a:t>Solow</a:t>
            </a:r>
            <a:r>
              <a:rPr lang="it-IT" sz="3600"/>
              <a:t> </a:t>
            </a:r>
            <a:r>
              <a:rPr lang="it-IT" sz="3600" err="1"/>
              <a:t>Swan</a:t>
            </a:r>
            <a:r>
              <a:rPr lang="it-IT" sz="3600"/>
              <a:t> e la scheda crescita-distribuzione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2921" y="4417455"/>
            <a:ext cx="7772400" cy="1931830"/>
          </a:xfrm>
        </p:spPr>
        <p:txBody>
          <a:bodyPr>
            <a:normAutofit lnSpcReduction="10000"/>
          </a:bodyPr>
          <a:lstStyle/>
          <a:p>
            <a:r>
              <a:rPr lang="it-IT" sz="2000"/>
              <a:t>Al tempo 0 l’economia eredita dal passato il capitale </a:t>
            </a:r>
            <a:r>
              <a:rPr lang="it-IT" sz="2000" i="1"/>
              <a:t>K </a:t>
            </a:r>
            <a:r>
              <a:rPr lang="it-IT" sz="2000"/>
              <a:t>e l’occupazione </a:t>
            </a:r>
            <a:r>
              <a:rPr lang="it-IT" sz="2000" i="1"/>
              <a:t>N. </a:t>
            </a:r>
            <a:r>
              <a:rPr lang="it-IT" sz="2000"/>
              <a:t>Il rapporto capitale lavoro </a:t>
            </a:r>
            <a:r>
              <a:rPr lang="it-IT" sz="2000" i="1"/>
              <a:t>k</a:t>
            </a:r>
            <a:r>
              <a:rPr lang="it-IT" sz="2000"/>
              <a:t> è dato.</a:t>
            </a:r>
          </a:p>
          <a:p>
            <a:r>
              <a:rPr lang="it-IT" sz="2000"/>
              <a:t>La curva crescita-distribuzione di </a:t>
            </a:r>
            <a:r>
              <a:rPr lang="it-IT" sz="2000" b="1"/>
              <a:t>equilibrio di breve periodo </a:t>
            </a:r>
            <a:r>
              <a:rPr lang="it-IT" sz="2000"/>
              <a:t>è la curva tangente la frontiera con pendenza -</a:t>
            </a:r>
            <a:r>
              <a:rPr lang="it-IT" sz="2000" i="1"/>
              <a:t>k</a:t>
            </a:r>
            <a:r>
              <a:rPr lang="it-IT" sz="2000"/>
              <a:t> </a:t>
            </a:r>
          </a:p>
          <a:p>
            <a:r>
              <a:rPr lang="it-IT" sz="2000"/>
              <a:t>L’equilibrio è instabile perché </a:t>
            </a:r>
            <a:r>
              <a:rPr lang="it-IT" sz="2000" i="1" err="1"/>
              <a:t>g</a:t>
            </a:r>
            <a:r>
              <a:rPr lang="it-IT" sz="2000" i="1" baseline="-25000" err="1"/>
              <a:t>K</a:t>
            </a:r>
            <a:r>
              <a:rPr lang="it-IT" sz="2000" i="1"/>
              <a:t>&gt;n</a:t>
            </a:r>
            <a:r>
              <a:rPr lang="it-IT" sz="2000"/>
              <a:t>. Nel periodo successivo </a:t>
            </a:r>
            <a:r>
              <a:rPr lang="it-IT" sz="2000" i="1"/>
              <a:t>k </a:t>
            </a:r>
            <a:r>
              <a:rPr lang="it-IT" sz="2000"/>
              <a:t>tende a crescere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sp>
        <p:nvSpPr>
          <p:cNvPr id="8399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83969" name="Group 1"/>
          <p:cNvGrpSpPr>
            <a:grpSpLocks noChangeAspect="1"/>
          </p:cNvGrpSpPr>
          <p:nvPr/>
        </p:nvGrpSpPr>
        <p:grpSpPr bwMode="auto">
          <a:xfrm>
            <a:off x="1957588" y="1468191"/>
            <a:ext cx="6119813" cy="3243263"/>
            <a:chOff x="1702" y="1417"/>
            <a:chExt cx="9638" cy="5108"/>
          </a:xfrm>
        </p:grpSpPr>
        <p:sp>
          <p:nvSpPr>
            <p:cNvPr id="83989" name="AutoShape 21"/>
            <p:cNvSpPr>
              <a:spLocks noChangeAspect="1" noChangeArrowheads="1" noTextEdit="1"/>
            </p:cNvSpPr>
            <p:nvPr/>
          </p:nvSpPr>
          <p:spPr bwMode="auto">
            <a:xfrm>
              <a:off x="1702" y="1417"/>
              <a:ext cx="9638" cy="510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8" name="AutoShape 20"/>
            <p:cNvSpPr>
              <a:spLocks noChangeShapeType="1"/>
            </p:cNvSpPr>
            <p:nvPr/>
          </p:nvSpPr>
          <p:spPr bwMode="auto">
            <a:xfrm flipV="1">
              <a:off x="3225" y="2160"/>
              <a:ext cx="0" cy="345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7" name="AutoShape 19"/>
            <p:cNvSpPr>
              <a:spLocks noChangeShapeType="1"/>
            </p:cNvSpPr>
            <p:nvPr/>
          </p:nvSpPr>
          <p:spPr bwMode="auto">
            <a:xfrm>
              <a:off x="3225" y="5610"/>
              <a:ext cx="6406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6" name="Line 18"/>
            <p:cNvSpPr>
              <a:spLocks noChangeShapeType="1"/>
            </p:cNvSpPr>
            <p:nvPr/>
          </p:nvSpPr>
          <p:spPr bwMode="auto">
            <a:xfrm>
              <a:off x="3225" y="4260"/>
              <a:ext cx="5805" cy="13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5" name="Freeform 17"/>
            <p:cNvSpPr>
              <a:spLocks/>
            </p:cNvSpPr>
            <p:nvPr/>
          </p:nvSpPr>
          <p:spPr bwMode="auto">
            <a:xfrm>
              <a:off x="3555" y="2460"/>
              <a:ext cx="5339" cy="26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0" y="1110"/>
                </a:cxn>
                <a:cxn ang="0">
                  <a:pos x="1110" y="1905"/>
                </a:cxn>
                <a:cxn ang="0">
                  <a:pos x="2175" y="2370"/>
                </a:cxn>
                <a:cxn ang="0">
                  <a:pos x="3345" y="2550"/>
                </a:cxn>
                <a:cxn ang="0">
                  <a:pos x="5340" y="2640"/>
                </a:cxn>
              </a:cxnLst>
              <a:rect l="0" t="0" r="r" b="b"/>
              <a:pathLst>
                <a:path w="5340" h="2640">
                  <a:moveTo>
                    <a:pt x="0" y="0"/>
                  </a:moveTo>
                  <a:cubicBezTo>
                    <a:pt x="72" y="396"/>
                    <a:pt x="145" y="793"/>
                    <a:pt x="330" y="1110"/>
                  </a:cubicBezTo>
                  <a:cubicBezTo>
                    <a:pt x="515" y="1427"/>
                    <a:pt x="803" y="1695"/>
                    <a:pt x="1110" y="1905"/>
                  </a:cubicBezTo>
                  <a:cubicBezTo>
                    <a:pt x="1417" y="2115"/>
                    <a:pt x="1803" y="2263"/>
                    <a:pt x="2175" y="2370"/>
                  </a:cubicBezTo>
                  <a:cubicBezTo>
                    <a:pt x="2547" y="2477"/>
                    <a:pt x="2818" y="2505"/>
                    <a:pt x="3345" y="2550"/>
                  </a:cubicBezTo>
                  <a:cubicBezTo>
                    <a:pt x="3872" y="2595"/>
                    <a:pt x="4606" y="2617"/>
                    <a:pt x="5340" y="264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4" name="Line 16"/>
            <p:cNvSpPr>
              <a:spLocks noChangeShapeType="1"/>
            </p:cNvSpPr>
            <p:nvPr/>
          </p:nvSpPr>
          <p:spPr bwMode="auto">
            <a:xfrm flipH="1">
              <a:off x="3225" y="4845"/>
              <a:ext cx="255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3" name="Line 15"/>
            <p:cNvSpPr>
              <a:spLocks noChangeShapeType="1"/>
            </p:cNvSpPr>
            <p:nvPr/>
          </p:nvSpPr>
          <p:spPr bwMode="auto">
            <a:xfrm>
              <a:off x="5775" y="4845"/>
              <a:ext cx="0" cy="7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2" name="Freeform 14"/>
            <p:cNvSpPr>
              <a:spLocks/>
            </p:cNvSpPr>
            <p:nvPr/>
          </p:nvSpPr>
          <p:spPr bwMode="auto">
            <a:xfrm>
              <a:off x="3225" y="4683"/>
              <a:ext cx="1803" cy="9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0" y="0"/>
                </a:cxn>
                <a:cxn ang="0">
                  <a:pos x="1800" y="1020"/>
                </a:cxn>
              </a:cxnLst>
              <a:rect l="0" t="0" r="r" b="b"/>
              <a:pathLst>
                <a:path w="1800" h="1020">
                  <a:moveTo>
                    <a:pt x="0" y="0"/>
                  </a:moveTo>
                  <a:lnTo>
                    <a:pt x="1800" y="0"/>
                  </a:lnTo>
                  <a:lnTo>
                    <a:pt x="1800" y="102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1" name="Line 13"/>
            <p:cNvSpPr>
              <a:spLocks noChangeShapeType="1"/>
            </p:cNvSpPr>
            <p:nvPr/>
          </p:nvSpPr>
          <p:spPr bwMode="auto">
            <a:xfrm flipV="1">
              <a:off x="4140" y="4439"/>
              <a:ext cx="0" cy="1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0" name="Text Box 12"/>
            <p:cNvSpPr txBox="1">
              <a:spLocks noChangeArrowheads="1"/>
            </p:cNvSpPr>
            <p:nvPr/>
          </p:nvSpPr>
          <p:spPr bwMode="auto">
            <a:xfrm>
              <a:off x="2010" y="181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c,w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9" name="Text Box 11"/>
            <p:cNvSpPr txBox="1">
              <a:spLocks noChangeArrowheads="1"/>
            </p:cNvSpPr>
            <p:nvPr/>
          </p:nvSpPr>
          <p:spPr bwMode="auto">
            <a:xfrm>
              <a:off x="2431" y="393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8" name="Text Box 10"/>
            <p:cNvSpPr txBox="1">
              <a:spLocks noChangeArrowheads="1"/>
            </p:cNvSpPr>
            <p:nvPr/>
          </p:nvSpPr>
          <p:spPr bwMode="auto">
            <a:xfrm>
              <a:off x="1845" y="4411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(1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-s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7" name="Text Box 9"/>
            <p:cNvSpPr txBox="1">
              <a:spLocks noChangeArrowheads="1"/>
            </p:cNvSpPr>
            <p:nvPr/>
          </p:nvSpPr>
          <p:spPr bwMode="auto">
            <a:xfrm>
              <a:off x="2394" y="4672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6" name="Text Box 8"/>
            <p:cNvSpPr txBox="1">
              <a:spLocks noChangeArrowheads="1"/>
            </p:cNvSpPr>
            <p:nvPr/>
          </p:nvSpPr>
          <p:spPr bwMode="auto">
            <a:xfrm>
              <a:off x="3525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n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3975" name="Text Box 7"/>
            <p:cNvSpPr txBox="1">
              <a:spLocks noChangeArrowheads="1"/>
            </p:cNvSpPr>
            <p:nvPr/>
          </p:nvSpPr>
          <p:spPr bwMode="auto">
            <a:xfrm>
              <a:off x="4449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200" b="0" i="1" u="none" strike="noStrike" cap="none" normalizeH="0" baseline="-3000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3974" name="Text Box 6"/>
            <p:cNvSpPr txBox="1">
              <a:spLocks noChangeArrowheads="1"/>
            </p:cNvSpPr>
            <p:nvPr/>
          </p:nvSpPr>
          <p:spPr bwMode="auto">
            <a:xfrm>
              <a:off x="5267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200" i="1">
                  <a:latin typeface="Arial" pitchFamily="34" charset="0"/>
                  <a:cs typeface="Arial" pitchFamily="34" charset="0"/>
                </a:rPr>
                <a:t>r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3" name="Text Box 5"/>
            <p:cNvSpPr txBox="1">
              <a:spLocks noChangeArrowheads="1"/>
            </p:cNvSpPr>
            <p:nvPr/>
          </p:nvSpPr>
          <p:spPr bwMode="auto">
            <a:xfrm>
              <a:off x="8349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</a:t>
              </a:r>
            </a:p>
          </p:txBody>
        </p:sp>
        <p:sp>
          <p:nvSpPr>
            <p:cNvPr id="83972" name="Text Box 4"/>
            <p:cNvSpPr txBox="1">
              <a:spLocks noChangeArrowheads="1"/>
            </p:cNvSpPr>
            <p:nvPr/>
          </p:nvSpPr>
          <p:spPr bwMode="auto">
            <a:xfrm>
              <a:off x="9030" y="562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200" b="0" i="1" u="none" strike="noStrike" cap="none" normalizeH="0" baseline="-3000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, </a:t>
              </a:r>
              <a:r>
                <a:rPr lang="it-IT" sz="1200" i="1"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r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3971" name="Text Box 3"/>
            <p:cNvSpPr txBox="1">
              <a:spLocks noChangeArrowheads="1"/>
            </p:cNvSpPr>
            <p:nvPr/>
          </p:nvSpPr>
          <p:spPr bwMode="auto">
            <a:xfrm>
              <a:off x="7289" y="523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0" name="Arc 2"/>
            <p:cNvSpPr>
              <a:spLocks/>
            </p:cNvSpPr>
            <p:nvPr/>
          </p:nvSpPr>
          <p:spPr bwMode="auto">
            <a:xfrm flipH="1">
              <a:off x="7432" y="5317"/>
              <a:ext cx="143" cy="29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514906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00398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La scheda crescita distribuzione di </a:t>
            </a:r>
            <a:r>
              <a:rPr lang="it-IT" sz="3200" i="1"/>
              <a:t>steady state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37484"/>
            <a:ext cx="7772400" cy="1828799"/>
          </a:xfrm>
        </p:spPr>
        <p:txBody>
          <a:bodyPr>
            <a:normAutofit fontScale="92500" lnSpcReduction="10000"/>
          </a:bodyPr>
          <a:lstStyle/>
          <a:p>
            <a:r>
              <a:rPr lang="it-IT" sz="2400" i="1"/>
              <a:t>k </a:t>
            </a:r>
            <a:r>
              <a:rPr lang="it-IT" sz="2400"/>
              <a:t>si alza fino a quando la pendenza della tangente è –</a:t>
            </a:r>
            <a:r>
              <a:rPr lang="it-IT" sz="2400" i="1"/>
              <a:t>k</a:t>
            </a:r>
            <a:r>
              <a:rPr lang="it-IT" sz="2400"/>
              <a:t>*</a:t>
            </a:r>
          </a:p>
          <a:p>
            <a:r>
              <a:rPr lang="it-IT" sz="2400"/>
              <a:t>Nella scheda crescita-distribuzione il consumo sociale per lavoratore è tale che </a:t>
            </a:r>
            <a:r>
              <a:rPr lang="it-IT" sz="2400" i="1" err="1"/>
              <a:t>g</a:t>
            </a:r>
            <a:r>
              <a:rPr lang="it-IT" sz="2400" i="1" baseline="-25000" err="1"/>
              <a:t>K</a:t>
            </a:r>
            <a:r>
              <a:rPr lang="it-IT" sz="2400" i="1" err="1"/>
              <a:t>=n</a:t>
            </a:r>
            <a:r>
              <a:rPr lang="it-IT" sz="2400"/>
              <a:t>. Si realizza l’equilibrio di </a:t>
            </a:r>
            <a:r>
              <a:rPr lang="it-IT" sz="2400" i="1"/>
              <a:t>steady state</a:t>
            </a:r>
            <a:r>
              <a:rPr lang="it-IT" sz="2400"/>
              <a:t> perché non conviene spostarsi lungo la curva di efficienza, con il prodotto per unità di lavoro pari a </a:t>
            </a:r>
            <a:r>
              <a:rPr lang="it-IT" sz="2400" i="1" err="1"/>
              <a:t>x*</a:t>
            </a:r>
            <a:endParaRPr lang="it-IT" sz="2400" i="1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  <p:sp>
        <p:nvSpPr>
          <p:cNvPr id="8501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84993" name="Group 1"/>
          <p:cNvGrpSpPr>
            <a:grpSpLocks noChangeAspect="1"/>
          </p:cNvGrpSpPr>
          <p:nvPr/>
        </p:nvGrpSpPr>
        <p:grpSpPr bwMode="auto">
          <a:xfrm>
            <a:off x="2060619" y="1370401"/>
            <a:ext cx="6119813" cy="3376613"/>
            <a:chOff x="1702" y="1417"/>
            <a:chExt cx="9638" cy="5318"/>
          </a:xfrm>
        </p:grpSpPr>
        <p:sp>
          <p:nvSpPr>
            <p:cNvPr id="85011" name="AutoShape 19"/>
            <p:cNvSpPr>
              <a:spLocks noChangeAspect="1" noChangeArrowheads="1" noTextEdit="1"/>
            </p:cNvSpPr>
            <p:nvPr/>
          </p:nvSpPr>
          <p:spPr bwMode="auto">
            <a:xfrm>
              <a:off x="1702" y="1417"/>
              <a:ext cx="9638" cy="53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10" name="AutoShape 18"/>
            <p:cNvSpPr>
              <a:spLocks noChangeShapeType="1"/>
            </p:cNvSpPr>
            <p:nvPr/>
          </p:nvSpPr>
          <p:spPr bwMode="auto">
            <a:xfrm flipV="1">
              <a:off x="3225" y="2160"/>
              <a:ext cx="0" cy="345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9" name="AutoShape 17"/>
            <p:cNvSpPr>
              <a:spLocks noChangeShapeType="1"/>
            </p:cNvSpPr>
            <p:nvPr/>
          </p:nvSpPr>
          <p:spPr bwMode="auto">
            <a:xfrm>
              <a:off x="3225" y="5610"/>
              <a:ext cx="6406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8" name="Line 16"/>
            <p:cNvSpPr>
              <a:spLocks noChangeShapeType="1"/>
            </p:cNvSpPr>
            <p:nvPr/>
          </p:nvSpPr>
          <p:spPr bwMode="auto">
            <a:xfrm>
              <a:off x="3225" y="3570"/>
              <a:ext cx="3540" cy="20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7" name="Freeform 15"/>
            <p:cNvSpPr>
              <a:spLocks/>
            </p:cNvSpPr>
            <p:nvPr/>
          </p:nvSpPr>
          <p:spPr bwMode="auto">
            <a:xfrm>
              <a:off x="3555" y="2460"/>
              <a:ext cx="5339" cy="26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0" y="1110"/>
                </a:cxn>
                <a:cxn ang="0">
                  <a:pos x="1110" y="1905"/>
                </a:cxn>
                <a:cxn ang="0">
                  <a:pos x="2175" y="2370"/>
                </a:cxn>
                <a:cxn ang="0">
                  <a:pos x="3345" y="2550"/>
                </a:cxn>
                <a:cxn ang="0">
                  <a:pos x="5340" y="2640"/>
                </a:cxn>
              </a:cxnLst>
              <a:rect l="0" t="0" r="r" b="b"/>
              <a:pathLst>
                <a:path w="5340" h="2640">
                  <a:moveTo>
                    <a:pt x="0" y="0"/>
                  </a:moveTo>
                  <a:cubicBezTo>
                    <a:pt x="72" y="396"/>
                    <a:pt x="145" y="793"/>
                    <a:pt x="330" y="1110"/>
                  </a:cubicBezTo>
                  <a:cubicBezTo>
                    <a:pt x="515" y="1427"/>
                    <a:pt x="803" y="1695"/>
                    <a:pt x="1110" y="1905"/>
                  </a:cubicBezTo>
                  <a:cubicBezTo>
                    <a:pt x="1417" y="2115"/>
                    <a:pt x="1803" y="2263"/>
                    <a:pt x="2175" y="2370"/>
                  </a:cubicBezTo>
                  <a:cubicBezTo>
                    <a:pt x="2547" y="2477"/>
                    <a:pt x="2818" y="2505"/>
                    <a:pt x="3345" y="2550"/>
                  </a:cubicBezTo>
                  <a:cubicBezTo>
                    <a:pt x="3872" y="2595"/>
                    <a:pt x="4606" y="2617"/>
                    <a:pt x="5340" y="264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6" name="Freeform 14"/>
            <p:cNvSpPr>
              <a:spLocks/>
            </p:cNvSpPr>
            <p:nvPr/>
          </p:nvSpPr>
          <p:spPr bwMode="auto">
            <a:xfrm>
              <a:off x="3225" y="4485"/>
              <a:ext cx="1635" cy="1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0" y="0"/>
                </a:cxn>
                <a:cxn ang="0">
                  <a:pos x="1800" y="1020"/>
                </a:cxn>
              </a:cxnLst>
              <a:rect l="0" t="0" r="r" b="b"/>
              <a:pathLst>
                <a:path w="1800" h="1020">
                  <a:moveTo>
                    <a:pt x="0" y="0"/>
                  </a:moveTo>
                  <a:lnTo>
                    <a:pt x="1800" y="0"/>
                  </a:lnTo>
                  <a:lnTo>
                    <a:pt x="1800" y="102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5" name="Line 13"/>
            <p:cNvSpPr>
              <a:spLocks noChangeShapeType="1"/>
            </p:cNvSpPr>
            <p:nvPr/>
          </p:nvSpPr>
          <p:spPr bwMode="auto">
            <a:xfrm flipV="1">
              <a:off x="4080" y="4054"/>
              <a:ext cx="0" cy="15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4" name="Text Box 12"/>
            <p:cNvSpPr txBox="1">
              <a:spLocks noChangeArrowheads="1"/>
            </p:cNvSpPr>
            <p:nvPr/>
          </p:nvSpPr>
          <p:spPr bwMode="auto">
            <a:xfrm>
              <a:off x="2010" y="181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c,w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003" name="Text Box 11"/>
            <p:cNvSpPr txBox="1">
              <a:spLocks noChangeArrowheads="1"/>
            </p:cNvSpPr>
            <p:nvPr/>
          </p:nvSpPr>
          <p:spPr bwMode="auto">
            <a:xfrm>
              <a:off x="2401" y="328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002" name="Text Box 10"/>
            <p:cNvSpPr txBox="1">
              <a:spLocks noChangeArrowheads="1"/>
            </p:cNvSpPr>
            <p:nvPr/>
          </p:nvSpPr>
          <p:spPr bwMode="auto">
            <a:xfrm>
              <a:off x="1815" y="3813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(1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-s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001" name="Text Box 9"/>
            <p:cNvSpPr txBox="1">
              <a:spLocks noChangeArrowheads="1"/>
            </p:cNvSpPr>
            <p:nvPr/>
          </p:nvSpPr>
          <p:spPr bwMode="auto">
            <a:xfrm>
              <a:off x="2394" y="432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000" name="Text Box 8"/>
            <p:cNvSpPr txBox="1">
              <a:spLocks noChangeArrowheads="1"/>
            </p:cNvSpPr>
            <p:nvPr/>
          </p:nvSpPr>
          <p:spPr bwMode="auto">
            <a:xfrm>
              <a:off x="3240" y="5610"/>
              <a:ext cx="1710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200" i="1">
                  <a:latin typeface="Arial" pitchFamily="34" charset="0"/>
                  <a:cs typeface="Arial" pitchFamily="34" charset="0"/>
                </a:rPr>
                <a:t>n</a:t>
              </a:r>
              <a:r>
                <a:rPr lang="it-IT" sz="900"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g</a:t>
              </a:r>
              <a:r>
                <a:rPr lang="it-IT" sz="1200" i="1" baseline="-30000" err="1"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K</a:t>
              </a:r>
              <a:endParaRPr kumimoji="0" 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809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4999" name="Text Box 7"/>
            <p:cNvSpPr txBox="1">
              <a:spLocks noChangeArrowheads="1"/>
            </p:cNvSpPr>
            <p:nvPr/>
          </p:nvSpPr>
          <p:spPr bwMode="auto">
            <a:xfrm>
              <a:off x="4382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200" i="1">
                  <a:latin typeface="Arial" pitchFamily="34" charset="0"/>
                  <a:cs typeface="Arial" pitchFamily="34" charset="0"/>
                </a:rPr>
                <a:t>r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998" name="Text Box 6"/>
            <p:cNvSpPr txBox="1">
              <a:spLocks noChangeArrowheads="1"/>
            </p:cNvSpPr>
            <p:nvPr/>
          </p:nvSpPr>
          <p:spPr bwMode="auto">
            <a:xfrm>
              <a:off x="6249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*</a:t>
              </a:r>
              <a:endParaRPr kumimoji="0" lang="it-IT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4997" name="Text Box 5"/>
            <p:cNvSpPr txBox="1">
              <a:spLocks noChangeArrowheads="1"/>
            </p:cNvSpPr>
            <p:nvPr/>
          </p:nvSpPr>
          <p:spPr bwMode="auto">
            <a:xfrm>
              <a:off x="9030" y="562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200" b="0" i="1" u="none" strike="noStrike" cap="none" normalizeH="0" baseline="-3000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, </a:t>
              </a:r>
              <a:r>
                <a:rPr lang="it-IT" sz="1200" i="1"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r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4996" name="Text Box 4"/>
            <p:cNvSpPr txBox="1">
              <a:spLocks noChangeArrowheads="1"/>
            </p:cNvSpPr>
            <p:nvPr/>
          </p:nvSpPr>
          <p:spPr bwMode="auto">
            <a:xfrm>
              <a:off x="5519" y="5250"/>
              <a:ext cx="1710" cy="7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-k*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995" name="Arc 3"/>
            <p:cNvSpPr>
              <a:spLocks/>
            </p:cNvSpPr>
            <p:nvPr/>
          </p:nvSpPr>
          <p:spPr bwMode="auto">
            <a:xfrm flipH="1">
              <a:off x="5670" y="5106"/>
              <a:ext cx="278" cy="478"/>
            </a:xfrm>
            <a:custGeom>
              <a:avLst/>
              <a:gdLst>
                <a:gd name="G0" fmla="+- 0 0 0"/>
                <a:gd name="G1" fmla="+- 21262 0 0"/>
                <a:gd name="G2" fmla="+- 21600 0 0"/>
                <a:gd name="T0" fmla="*/ 3804 w 21600"/>
                <a:gd name="T1" fmla="*/ 0 h 25382"/>
                <a:gd name="T2" fmla="*/ 21204 w 21600"/>
                <a:gd name="T3" fmla="*/ 25382 h 25382"/>
                <a:gd name="T4" fmla="*/ 0 w 21600"/>
                <a:gd name="T5" fmla="*/ 21262 h 25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5382" fill="none" extrusionOk="0">
                  <a:moveTo>
                    <a:pt x="3804" y="-1"/>
                  </a:moveTo>
                  <a:cubicBezTo>
                    <a:pt x="14102" y="1842"/>
                    <a:pt x="21600" y="10800"/>
                    <a:pt x="21600" y="21262"/>
                  </a:cubicBezTo>
                  <a:cubicBezTo>
                    <a:pt x="21600" y="22644"/>
                    <a:pt x="21467" y="24024"/>
                    <a:pt x="21203" y="25381"/>
                  </a:cubicBezTo>
                </a:path>
                <a:path w="21600" h="25382" stroke="0" extrusionOk="0">
                  <a:moveTo>
                    <a:pt x="3804" y="-1"/>
                  </a:moveTo>
                  <a:cubicBezTo>
                    <a:pt x="14102" y="1842"/>
                    <a:pt x="21600" y="10800"/>
                    <a:pt x="21600" y="21262"/>
                  </a:cubicBezTo>
                  <a:cubicBezTo>
                    <a:pt x="21600" y="22644"/>
                    <a:pt x="21467" y="24024"/>
                    <a:pt x="21203" y="25381"/>
                  </a:cubicBezTo>
                  <a:lnTo>
                    <a:pt x="0" y="21262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4994" name="Line 2"/>
            <p:cNvSpPr>
              <a:spLocks noChangeShapeType="1"/>
            </p:cNvSpPr>
            <p:nvPr/>
          </p:nvSpPr>
          <p:spPr bwMode="auto">
            <a:xfrm flipH="1">
              <a:off x="3225" y="4050"/>
              <a:ext cx="8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771431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Autofit/>
          </a:bodyPr>
          <a:lstStyle/>
          <a:p>
            <a:r>
              <a:rPr lang="it-IT" sz="3600"/>
              <a:t>Il modello classico e il modello di </a:t>
            </a:r>
            <a:r>
              <a:rPr lang="it-IT" sz="3600" err="1"/>
              <a:t>Solow-Swan</a:t>
            </a:r>
            <a:endParaRPr lang="it-IT" sz="36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13452"/>
            <a:ext cx="8229600" cy="4525963"/>
          </a:xfrm>
        </p:spPr>
        <p:txBody>
          <a:bodyPr/>
          <a:lstStyle/>
          <a:p>
            <a:r>
              <a:rPr lang="it-IT" sz="2800"/>
              <a:t>Modello classico con la quota dei salari convenzionale: ogni periodo è identico al precedente (tutte le variabili crescono allo stesso saggio)</a:t>
            </a:r>
          </a:p>
          <a:p>
            <a:r>
              <a:rPr lang="it-IT" sz="2800"/>
              <a:t>Nel modello di </a:t>
            </a:r>
            <a:r>
              <a:rPr lang="it-IT" sz="2800" err="1"/>
              <a:t>Solow-Swan</a:t>
            </a:r>
            <a:r>
              <a:rPr lang="it-IT" sz="2800"/>
              <a:t> ogni periodo al di fuori dello </a:t>
            </a:r>
            <a:r>
              <a:rPr lang="it-IT" sz="2800" i="1"/>
              <a:t>steady state</a:t>
            </a:r>
            <a:r>
              <a:rPr lang="it-IT" sz="2800"/>
              <a:t> è differente dal precedente (equilibrio di breve periodo)</a:t>
            </a:r>
          </a:p>
          <a:p>
            <a:r>
              <a:rPr lang="it-IT" sz="2800"/>
              <a:t>Analisi dell’equilibrio di breve periodo differente dall’analisi dell’equilibrio di lungo periodo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588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err="1"/>
              <a:t>Solow</a:t>
            </a:r>
            <a:r>
              <a:rPr lang="it-IT"/>
              <a:t> e </a:t>
            </a:r>
            <a:r>
              <a:rPr lang="it-IT" err="1"/>
              <a:t>Swam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800"/>
              <a:t>Robert </a:t>
            </a:r>
            <a:r>
              <a:rPr lang="it-IT" sz="2800" err="1"/>
              <a:t>Solow</a:t>
            </a:r>
            <a:r>
              <a:rPr lang="it-IT" sz="2800"/>
              <a:t> e Trevor W. </a:t>
            </a:r>
            <a:r>
              <a:rPr lang="it-IT" sz="2800" err="1"/>
              <a:t>Swan</a:t>
            </a:r>
            <a:r>
              <a:rPr lang="it-IT" sz="2800"/>
              <a:t> svilupparono il modello di crescita neoclassico: la crescita stabile (steady state) in condizioni di piena occupazione. </a:t>
            </a:r>
          </a:p>
          <a:p>
            <a:r>
              <a:rPr lang="it-IT" sz="2800"/>
              <a:t>Investimenti programmati = risparmi programmati</a:t>
            </a:r>
          </a:p>
          <a:p>
            <a:r>
              <a:rPr lang="it-IT" sz="2800"/>
              <a:t>La piena occupazione è raggiunta scegliendo la tecnica appropriata nella funzione di produzione</a:t>
            </a:r>
          </a:p>
          <a:p>
            <a:r>
              <a:rPr lang="it-IT" sz="2800"/>
              <a:t>Le variazioni del salario rendono profittevoli questa tecnica di produzione</a:t>
            </a:r>
          </a:p>
          <a:p>
            <a:r>
              <a:rPr lang="it-IT" sz="2800"/>
              <a:t>Il salario come prezzo che permette una efficiente allocazione delle risorse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805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837975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Equilibrio di steady state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575319"/>
              </p:ext>
            </p:extLst>
          </p:nvPr>
        </p:nvGraphicFramePr>
        <p:xfrm>
          <a:off x="1523999" y="1440803"/>
          <a:ext cx="6726621" cy="3506578"/>
        </p:xfrm>
        <a:graphic>
          <a:graphicData uri="http://schemas.openxmlformats.org/drawingml/2006/table">
            <a:tbl>
              <a:tblPr/>
              <a:tblGrid>
                <a:gridCol w="5828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8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3755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b="1">
                          <a:latin typeface="Times New Roman"/>
                          <a:ea typeface="Times New Roman"/>
                        </a:rPr>
                        <a:t>Tabella 8.2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b="1">
                          <a:latin typeface="Times New Roman"/>
                          <a:ea typeface="Times New Roman"/>
                        </a:rPr>
                        <a:t>La crescita di </a:t>
                      </a:r>
                      <a:r>
                        <a:rPr lang="it-IT" sz="1600" b="1" i="1">
                          <a:latin typeface="Times New Roman"/>
                          <a:ea typeface="Times New Roman"/>
                        </a:rPr>
                        <a:t>steady state</a:t>
                      </a:r>
                      <a:r>
                        <a:rPr lang="it-IT" sz="1600" b="1">
                          <a:latin typeface="Times New Roman"/>
                          <a:ea typeface="Times New Roman"/>
                        </a:rPr>
                        <a:t> nel modello </a:t>
                      </a:r>
                      <a:r>
                        <a:rPr lang="it-IT" sz="1600" b="1" err="1">
                          <a:latin typeface="Times New Roman"/>
                          <a:ea typeface="Times New Roman"/>
                        </a:rPr>
                        <a:t>Solow-Swan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719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Variabili endogene: 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k*, x*, w*, r*, c*, g*</a:t>
                      </a:r>
                      <a:r>
                        <a:rPr lang="it-IT" sz="1600" i="1" baseline="-25000">
                          <a:latin typeface="Times New Roman"/>
                          <a:ea typeface="Times New Roman"/>
                        </a:rPr>
                        <a:t>K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Parametri esogeni: 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s, n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 err="1">
                          <a:latin typeface="Times New Roman"/>
                          <a:ea typeface="Times New Roman"/>
                        </a:rPr>
                        <a:t>sf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*)-</a:t>
                      </a:r>
                      <a:r>
                        <a:rPr lang="it-IT" sz="1600" i="1" err="1">
                          <a:latin typeface="Times New Roman"/>
                          <a:ea typeface="Times New Roman"/>
                        </a:rPr>
                        <a:t>nk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=0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(1)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x*=f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it-IT" sz="1600" i="1" err="1">
                          <a:latin typeface="Times New Roman"/>
                          <a:ea typeface="Times New Roman"/>
                        </a:rPr>
                        <a:t>k*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(2)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r*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f’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k*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(3)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c*=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600" i="1" err="1">
                          <a:latin typeface="Times New Roman"/>
                          <a:ea typeface="Times New Roman"/>
                        </a:rPr>
                        <a:t>x*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(4)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w*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x*-r*k*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(5)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g*</a:t>
                      </a:r>
                      <a:r>
                        <a:rPr lang="it-IT" sz="1600" i="1" baseline="-25000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n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(6)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Ovale 5"/>
          <p:cNvSpPr/>
          <p:nvPr/>
        </p:nvSpPr>
        <p:spPr bwMode="auto">
          <a:xfrm>
            <a:off x="3678620" y="3247696"/>
            <a:ext cx="1786759" cy="357352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861848" y="5032911"/>
            <a:ext cx="75464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000"/>
              <a:t>Gli investimenti per unità di lavoro </a:t>
            </a:r>
            <a:r>
              <a:rPr lang="it-IT" sz="2000" i="1" err="1"/>
              <a:t>sf</a:t>
            </a:r>
            <a:r>
              <a:rPr lang="it-IT" sz="2000"/>
              <a:t>(</a:t>
            </a:r>
            <a:r>
              <a:rPr lang="it-IT" sz="2000" i="1"/>
              <a:t>k*</a:t>
            </a:r>
            <a:r>
              <a:rPr lang="it-IT" sz="2000"/>
              <a:t>) sono esattamente uguali a quanto necessario a mantenere invariato il capitale per unità di lavoro </a:t>
            </a:r>
            <a:r>
              <a:rPr lang="it-IT" sz="2000" i="1"/>
              <a:t>k*</a:t>
            </a:r>
            <a:r>
              <a:rPr lang="it-IT" sz="2000" i="1" err="1"/>
              <a:t>n</a:t>
            </a:r>
            <a:r>
              <a:rPr lang="it-IT" sz="2000" i="1" err="1">
                <a:sym typeface="Symbol"/>
              </a:rPr>
              <a:t>k</a:t>
            </a:r>
            <a:r>
              <a:rPr lang="it-IT" sz="2000" i="1">
                <a:sym typeface="Symbol"/>
              </a:rPr>
              <a:t>*</a:t>
            </a:r>
          </a:p>
          <a:p>
            <a:pPr algn="l"/>
            <a:r>
              <a:rPr lang="it-IT" sz="2000">
                <a:sym typeface="Symbol"/>
              </a:rPr>
              <a:t>Il tasso di variazione di </a:t>
            </a:r>
            <a:r>
              <a:rPr lang="it-IT" sz="2000" i="1">
                <a:sym typeface="Symbol"/>
              </a:rPr>
              <a:t>k </a:t>
            </a:r>
            <a:r>
              <a:rPr lang="it-IT" sz="2000">
                <a:sym typeface="Symbol"/>
              </a:rPr>
              <a:t>è uguale a zero</a:t>
            </a:r>
            <a:endParaRPr lang="it-IT" sz="2000"/>
          </a:p>
        </p:txBody>
      </p:sp>
    </p:spTree>
    <p:extLst>
      <p:ext uri="{BB962C8B-B14F-4D97-AF65-F5344CB8AC3E}">
        <p14:creationId xmlns:p14="http://schemas.microsoft.com/office/powerpoint/2010/main" val="2374734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2455" y="879246"/>
            <a:ext cx="8229600" cy="557946"/>
          </a:xfrm>
        </p:spPr>
        <p:txBody>
          <a:bodyPr>
            <a:noAutofit/>
          </a:bodyPr>
          <a:lstStyle/>
          <a:p>
            <a:r>
              <a:rPr lang="it-IT" sz="2800"/>
              <a:t>Lo steady state e la funzione di </a:t>
            </a:r>
            <a:r>
              <a:rPr lang="it-IT" sz="2800" err="1"/>
              <a:t>Cobb</a:t>
            </a:r>
            <a:r>
              <a:rPr lang="it-IT" sz="2800"/>
              <a:t> Douglas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2424812"/>
              </p:ext>
            </p:extLst>
          </p:nvPr>
        </p:nvGraphicFramePr>
        <p:xfrm>
          <a:off x="790877" y="1453664"/>
          <a:ext cx="4078091" cy="4222950"/>
        </p:xfrm>
        <a:graphic>
          <a:graphicData uri="http://schemas.openxmlformats.org/drawingml/2006/table">
            <a:tbl>
              <a:tblPr/>
              <a:tblGrid>
                <a:gridCol w="342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6073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050" b="1">
                          <a:latin typeface="Times New Roman"/>
                          <a:ea typeface="Times New Roman"/>
                        </a:rPr>
                        <a:t>Tabella 8.3</a:t>
                      </a:r>
                      <a:endParaRPr lang="it-IT" sz="105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200" b="1">
                          <a:latin typeface="Times New Roman"/>
                          <a:ea typeface="Times New Roman"/>
                        </a:rPr>
                        <a:t>La crescita di steady state nel modello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Solow-Swan</a:t>
                      </a:r>
                      <a:r>
                        <a:rPr lang="it-IT" sz="1200" b="1">
                          <a:latin typeface="Times New Roman"/>
                          <a:ea typeface="Times New Roman"/>
                        </a:rPr>
                        <a:t> con la funzione di produzione di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Cobb-Douglas</a:t>
                      </a:r>
                      <a:endParaRPr lang="it-IT" sz="12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82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Variabili endogene: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k*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x*, w*, r*, c*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*, </a:t>
                      </a:r>
                      <a:r>
                        <a:rPr lang="it-IT" sz="1400" i="1" err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400" i="1" baseline="-25000" err="1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*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Parametri esogeni: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A,</a:t>
                      </a:r>
                      <a:r>
                        <a:rPr lang="it-IT" sz="14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n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73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endParaRPr lang="it-IT" sz="12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endParaRPr lang="it-IT" sz="1400">
                        <a:latin typeface="Times New Roman"/>
                        <a:ea typeface="Times New Roman"/>
                      </a:endParaRPr>
                    </a:p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(1)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x*=Ak*</a:t>
                      </a:r>
                      <a:r>
                        <a:rPr lang="it-IT" sz="1800" i="1" baseline="300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(2)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*=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Ak</a:t>
                      </a:r>
                      <a:r>
                        <a:rPr lang="it-IT" sz="1800" baseline="300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800" baseline="30000">
                          <a:latin typeface="Times New Roman"/>
                          <a:ea typeface="Times New Roman"/>
                        </a:rPr>
                        <a:t>-1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(3)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w*=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800" i="1" err="1">
                          <a:latin typeface="Times New Roman"/>
                          <a:ea typeface="Times New Roman"/>
                        </a:rPr>
                        <a:t>x*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(4)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r*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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(5)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c*=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800" i="1" err="1">
                          <a:latin typeface="Times New Roman"/>
                          <a:ea typeface="Times New Roman"/>
                        </a:rPr>
                        <a:t>x*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(6)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800" i="1" baseline="-25000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*=n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(7)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graphicFrame>
        <p:nvGraphicFramePr>
          <p:cNvPr id="1003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248112"/>
              </p:ext>
            </p:extLst>
          </p:nvPr>
        </p:nvGraphicFramePr>
        <p:xfrm>
          <a:off x="2081213" y="2832100"/>
          <a:ext cx="111601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1" name="Equazione" r:id="rId3" imgW="838080" imgH="507960" progId="Equation.3">
                  <p:embed/>
                </p:oleObj>
              </mc:Choice>
              <mc:Fallback>
                <p:oleObj name="Equazione" r:id="rId3" imgW="83808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2832100"/>
                        <a:ext cx="1116012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5192110" y="2017986"/>
            <a:ext cx="34999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L’equazione 1 riprende il capitale per unità di lavoro di steady state Le equazioni 4 e 5 determinano i saggi di salario e di profitto in funzione della produttività marginale del lavoro</a:t>
            </a:r>
          </a:p>
        </p:txBody>
      </p:sp>
    </p:spTree>
    <p:extLst>
      <p:ext uri="{BB962C8B-B14F-4D97-AF65-F5344CB8AC3E}">
        <p14:creationId xmlns:p14="http://schemas.microsoft.com/office/powerpoint/2010/main" val="3144832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err="1"/>
              <a:t>Statrica</a:t>
            </a:r>
            <a:r>
              <a:rPr lang="it-IT"/>
              <a:t> comparata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544418"/>
            <a:ext cx="7772400" cy="1644869"/>
          </a:xfrm>
        </p:spPr>
        <p:txBody>
          <a:bodyPr>
            <a:normAutofit lnSpcReduction="10000"/>
          </a:bodyPr>
          <a:lstStyle/>
          <a:p>
            <a:r>
              <a:rPr lang="it-IT"/>
              <a:t>Che succede quando cresce la propensione al risparmio?</a:t>
            </a:r>
          </a:p>
          <a:p>
            <a:r>
              <a:rPr lang="it-IT" i="1"/>
              <a:t>s&lt;s’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  <p:sp>
        <p:nvSpPr>
          <p:cNvPr id="1044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104449" name="Group 1"/>
          <p:cNvGrpSpPr>
            <a:grpSpLocks noChangeAspect="1"/>
          </p:cNvGrpSpPr>
          <p:nvPr/>
        </p:nvGrpSpPr>
        <p:grpSpPr bwMode="auto">
          <a:xfrm>
            <a:off x="2371" y="2639105"/>
            <a:ext cx="6119813" cy="3668713"/>
            <a:chOff x="1134" y="6439"/>
            <a:chExt cx="9638" cy="5778"/>
          </a:xfrm>
        </p:grpSpPr>
        <p:sp>
          <p:nvSpPr>
            <p:cNvPr id="104469" name="AutoShape 21"/>
            <p:cNvSpPr>
              <a:spLocks noChangeAspect="1" noChangeArrowheads="1"/>
            </p:cNvSpPr>
            <p:nvPr/>
          </p:nvSpPr>
          <p:spPr bwMode="auto">
            <a:xfrm>
              <a:off x="1134" y="6439"/>
              <a:ext cx="9638" cy="577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8" name="AutoShape 20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7" name="AutoShape 19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6" name="Freeform 18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5" name="Text Box 17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64" name="Text Box 16"/>
            <p:cNvSpPr txBox="1">
              <a:spLocks noChangeArrowheads="1"/>
            </p:cNvSpPr>
            <p:nvPr/>
          </p:nvSpPr>
          <p:spPr bwMode="auto">
            <a:xfrm>
              <a:off x="8818" y="1133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63" name="Line 15"/>
            <p:cNvSpPr>
              <a:spLocks noChangeShapeType="1"/>
            </p:cNvSpPr>
            <p:nvPr/>
          </p:nvSpPr>
          <p:spPr bwMode="auto">
            <a:xfrm>
              <a:off x="5581" y="9035"/>
              <a:ext cx="1" cy="22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2" name="Line 14"/>
            <p:cNvSpPr>
              <a:spLocks noChangeShapeType="1"/>
            </p:cNvSpPr>
            <p:nvPr/>
          </p:nvSpPr>
          <p:spPr bwMode="auto">
            <a:xfrm flipH="1">
              <a:off x="2581" y="9035"/>
              <a:ext cx="30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1" name="Text Box 13"/>
            <p:cNvSpPr txBox="1">
              <a:spLocks noChangeArrowheads="1"/>
            </p:cNvSpPr>
            <p:nvPr/>
          </p:nvSpPr>
          <p:spPr bwMode="auto">
            <a:xfrm>
              <a:off x="1681" y="8223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x*’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60" name="Line 12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9" name="Line 11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8" name="Text Box 10"/>
            <p:cNvSpPr txBox="1">
              <a:spLocks noChangeArrowheads="1"/>
            </p:cNvSpPr>
            <p:nvPr/>
          </p:nvSpPr>
          <p:spPr bwMode="auto">
            <a:xfrm>
              <a:off x="1706" y="884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57" name="Text Box 9"/>
            <p:cNvSpPr txBox="1">
              <a:spLocks noChangeArrowheads="1"/>
            </p:cNvSpPr>
            <p:nvPr/>
          </p:nvSpPr>
          <p:spPr bwMode="auto">
            <a:xfrm>
              <a:off x="7033" y="11324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56" name="Text Box 8"/>
            <p:cNvSpPr txBox="1">
              <a:spLocks noChangeArrowheads="1"/>
            </p:cNvSpPr>
            <p:nvPr/>
          </p:nvSpPr>
          <p:spPr bwMode="auto">
            <a:xfrm>
              <a:off x="5050" y="11338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55" name="Freeform 7"/>
            <p:cNvSpPr>
              <a:spLocks/>
            </p:cNvSpPr>
            <p:nvPr/>
          </p:nvSpPr>
          <p:spPr bwMode="auto">
            <a:xfrm>
              <a:off x="2581" y="10122"/>
              <a:ext cx="6585" cy="1126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4" name="Line 6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3" name="Text Box 5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52" name="Text Box 4"/>
            <p:cNvSpPr txBox="1">
              <a:spLocks noChangeArrowheads="1"/>
            </p:cNvSpPr>
            <p:nvPr/>
          </p:nvSpPr>
          <p:spPr bwMode="auto">
            <a:xfrm>
              <a:off x="8726" y="8587"/>
              <a:ext cx="1548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04451" name="Freeform 3"/>
            <p:cNvSpPr>
              <a:spLocks/>
            </p:cNvSpPr>
            <p:nvPr/>
          </p:nvSpPr>
          <p:spPr bwMode="auto">
            <a:xfrm>
              <a:off x="2581" y="9567"/>
              <a:ext cx="6585" cy="1681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0" name="Text Box 2"/>
            <p:cNvSpPr txBox="1">
              <a:spLocks noChangeArrowheads="1"/>
            </p:cNvSpPr>
            <p:nvPr/>
          </p:nvSpPr>
          <p:spPr bwMode="auto">
            <a:xfrm>
              <a:off x="8823" y="932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s’x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7" name="CasellaDiTesto 26"/>
          <p:cNvSpPr txBox="1"/>
          <p:nvPr/>
        </p:nvSpPr>
        <p:spPr>
          <a:xfrm>
            <a:off x="5717628" y="2953407"/>
            <a:ext cx="32582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Aumenta il risparmio per lavoratore per ogni livello di </a:t>
            </a:r>
            <a:r>
              <a:rPr lang="it-IT" i="1"/>
              <a:t>k.</a:t>
            </a:r>
          </a:p>
          <a:p>
            <a:pPr algn="l"/>
            <a:r>
              <a:rPr lang="it-IT"/>
              <a:t>La curva </a:t>
            </a:r>
            <a:r>
              <a:rPr lang="it-IT" i="1"/>
              <a:t>s</a:t>
            </a:r>
            <a:r>
              <a:rPr lang="it-IT"/>
              <a:t>’</a:t>
            </a:r>
            <a:r>
              <a:rPr lang="it-IT" i="1"/>
              <a:t>x </a:t>
            </a:r>
            <a:r>
              <a:rPr lang="it-IT"/>
              <a:t>incontra la </a:t>
            </a:r>
            <a:r>
              <a:rPr lang="it-IT" i="1" err="1"/>
              <a:t>n</a:t>
            </a:r>
            <a:r>
              <a:rPr lang="it-IT" i="1" err="1">
                <a:sym typeface="Symbol"/>
              </a:rPr>
              <a:t>k</a:t>
            </a:r>
            <a:r>
              <a:rPr lang="it-IT" i="1">
                <a:sym typeface="Symbol"/>
              </a:rPr>
              <a:t> </a:t>
            </a:r>
            <a:r>
              <a:rPr lang="it-IT">
                <a:sym typeface="Symbol"/>
              </a:rPr>
              <a:t> quando </a:t>
            </a:r>
            <a:r>
              <a:rPr lang="it-IT" i="1">
                <a:sym typeface="Symbol"/>
              </a:rPr>
              <a:t>k </a:t>
            </a:r>
            <a:r>
              <a:rPr lang="it-IT">
                <a:sym typeface="Symbol"/>
              </a:rPr>
              <a:t>ha un valore più alto.</a:t>
            </a:r>
          </a:p>
          <a:p>
            <a:pPr algn="l"/>
            <a:r>
              <a:rPr lang="it-IT">
                <a:sym typeface="Symbol"/>
              </a:rPr>
              <a:t>Aumenta il prodotto per unità di lavoro.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2899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crescita economica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L’incremento del risparmio e del prodotto per lavoratore non fa crescere il tasso di crescita nel lungo periodo.</a:t>
            </a:r>
          </a:p>
          <a:p>
            <a:r>
              <a:rPr lang="it-IT"/>
              <a:t>Il tasso di crescita è determinato da </a:t>
            </a:r>
            <a:r>
              <a:rPr lang="it-IT" i="1"/>
              <a:t>n</a:t>
            </a:r>
            <a:r>
              <a:rPr lang="it-IT"/>
              <a:t> che è esogeno.</a:t>
            </a:r>
          </a:p>
          <a:p>
            <a:r>
              <a:rPr lang="it-IT"/>
              <a:t>Il sistema cresce più velocemente solo nel breve periodo (quando converge verso il nuovo equilibrio di </a:t>
            </a:r>
            <a:r>
              <a:rPr lang="it-IT" i="1"/>
              <a:t>steady state</a:t>
            </a:r>
            <a:r>
              <a:rPr lang="it-IT"/>
              <a:t>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6303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09579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Il consumo sociale per unità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/>
              <a:t>La propensione al risparmio influenza </a:t>
            </a:r>
            <a:r>
              <a:rPr lang="it-IT" sz="2800" i="1"/>
              <a:t>il consumo</a:t>
            </a:r>
          </a:p>
          <a:p>
            <a:r>
              <a:rPr lang="it-IT" sz="2800"/>
              <a:t>Aumenta </a:t>
            </a:r>
            <a:r>
              <a:rPr lang="it-IT" sz="2800" i="1"/>
              <a:t>s </a:t>
            </a:r>
            <a:r>
              <a:rPr lang="it-IT" sz="2800">
                <a:sym typeface="Symbol"/>
              </a:rPr>
              <a:t></a:t>
            </a:r>
            <a:r>
              <a:rPr lang="it-IT" sz="2800" i="1">
                <a:sym typeface="Symbol"/>
              </a:rPr>
              <a:t> </a:t>
            </a:r>
            <a:r>
              <a:rPr lang="it-IT" sz="2800">
                <a:sym typeface="Symbol"/>
              </a:rPr>
              <a:t>aumenta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 aumenta </a:t>
            </a:r>
            <a:r>
              <a:rPr lang="it-IT" sz="2800" i="1">
                <a:sym typeface="Symbol"/>
              </a:rPr>
              <a:t>x</a:t>
            </a:r>
            <a:r>
              <a:rPr lang="it-IT" sz="2800">
                <a:sym typeface="Symbol"/>
              </a:rPr>
              <a:t>  aumenta </a:t>
            </a:r>
            <a:r>
              <a:rPr lang="it-IT" sz="2800" i="1">
                <a:sym typeface="Symbol"/>
              </a:rPr>
              <a:t>il consumo</a:t>
            </a:r>
            <a:r>
              <a:rPr lang="it-IT" sz="2800">
                <a:sym typeface="Symbol"/>
              </a:rPr>
              <a:t>, ma….</a:t>
            </a:r>
          </a:p>
          <a:p>
            <a:r>
              <a:rPr lang="it-IT" sz="2800">
                <a:sym typeface="Symbol"/>
              </a:rPr>
              <a:t>Aumenta </a:t>
            </a:r>
            <a:r>
              <a:rPr lang="it-IT" sz="2800" i="1">
                <a:sym typeface="Symbol"/>
              </a:rPr>
              <a:t>s </a:t>
            </a:r>
            <a:r>
              <a:rPr lang="it-IT" sz="2800">
                <a:sym typeface="Symbol"/>
              </a:rPr>
              <a:t> diminuisce 1-</a:t>
            </a:r>
            <a:r>
              <a:rPr lang="it-IT" sz="2800" i="1">
                <a:sym typeface="Symbol"/>
              </a:rPr>
              <a:t>s</a:t>
            </a:r>
            <a:r>
              <a:rPr lang="it-IT" sz="2800">
                <a:sym typeface="Symbol"/>
              </a:rPr>
              <a:t>  diminuisce </a:t>
            </a:r>
            <a:r>
              <a:rPr lang="it-IT" sz="2800" i="1">
                <a:sym typeface="Symbol"/>
              </a:rPr>
              <a:t>c</a:t>
            </a:r>
            <a:endParaRPr lang="it-IT" sz="2800">
              <a:sym typeface="Symbol"/>
            </a:endParaRPr>
          </a:p>
          <a:p>
            <a:r>
              <a:rPr lang="it-IT" sz="2800">
                <a:sym typeface="Symbol"/>
              </a:rPr>
              <a:t>Se </a:t>
            </a:r>
            <a:r>
              <a:rPr lang="it-IT" sz="2800" i="1">
                <a:sym typeface="Symbol"/>
              </a:rPr>
              <a:t>k </a:t>
            </a:r>
            <a:r>
              <a:rPr lang="it-IT" sz="2800">
                <a:sym typeface="Symbol"/>
              </a:rPr>
              <a:t>basso, </a:t>
            </a:r>
            <a:r>
              <a:rPr lang="it-IT" sz="2800" i="1">
                <a:sym typeface="Symbol"/>
              </a:rPr>
              <a:t>PM</a:t>
            </a:r>
            <a:r>
              <a:rPr lang="it-IT" sz="2800" i="1" baseline="-25000">
                <a:sym typeface="Symbol"/>
              </a:rPr>
              <a:t>K</a:t>
            </a:r>
            <a:r>
              <a:rPr lang="it-IT" sz="2800">
                <a:sym typeface="Symbol"/>
              </a:rPr>
              <a:t> alto: prevale l’effetto aumento del prodotto</a:t>
            </a:r>
          </a:p>
          <a:p>
            <a:r>
              <a:rPr lang="it-IT" sz="2800">
                <a:sym typeface="Symbol"/>
              </a:rPr>
              <a:t>Se </a:t>
            </a:r>
            <a:r>
              <a:rPr lang="it-IT" sz="2800" i="1">
                <a:sym typeface="Symbol"/>
              </a:rPr>
              <a:t>k </a:t>
            </a:r>
            <a:r>
              <a:rPr lang="it-IT" sz="2800">
                <a:sym typeface="Symbol"/>
              </a:rPr>
              <a:t>alto, </a:t>
            </a:r>
            <a:r>
              <a:rPr lang="it-IT" sz="2800" i="1">
                <a:sym typeface="Symbol"/>
              </a:rPr>
              <a:t>PM</a:t>
            </a:r>
            <a:r>
              <a:rPr lang="it-IT" sz="2800" i="1" baseline="-25000">
                <a:sym typeface="Symbol"/>
              </a:rPr>
              <a:t>K</a:t>
            </a:r>
            <a:r>
              <a:rPr lang="it-IT" sz="2800">
                <a:sym typeface="Symbol"/>
              </a:rPr>
              <a:t> basso: prevale l’effetto diretto (</a:t>
            </a:r>
            <a:r>
              <a:rPr lang="it-IT" sz="2800" i="1">
                <a:sym typeface="Symbol"/>
              </a:rPr>
              <a:t>c</a:t>
            </a:r>
            <a:r>
              <a:rPr lang="it-IT" sz="2800">
                <a:sym typeface="Symbol"/>
              </a:rPr>
              <a:t> diminuisce)</a:t>
            </a:r>
          </a:p>
          <a:p>
            <a:r>
              <a:rPr lang="it-IT" sz="2800">
                <a:sym typeface="Symbol"/>
              </a:rPr>
              <a:t>In un punto </a:t>
            </a:r>
            <a:r>
              <a:rPr lang="it-IT" sz="2800" i="1">
                <a:sym typeface="Symbol"/>
              </a:rPr>
              <a:t>c</a:t>
            </a:r>
            <a:r>
              <a:rPr lang="it-IT" sz="2800">
                <a:sym typeface="Symbol"/>
              </a:rPr>
              <a:t> è massimizzato</a:t>
            </a:r>
          </a:p>
          <a:p>
            <a:endParaRPr lang="it-IT" sz="2800" i="1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422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</a:t>
            </a:r>
            <a:r>
              <a:rPr lang="it-IT" i="1"/>
              <a:t>Golden </a:t>
            </a:r>
            <a:r>
              <a:rPr lang="it-IT" i="1" err="1"/>
              <a:t>Rule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i="1"/>
              <a:t>c</a:t>
            </a:r>
            <a:r>
              <a:rPr lang="it-IT" sz="2400"/>
              <a:t> è massimizzato quando il saggio di profitto eguaglia la crescita della popolazione: </a:t>
            </a:r>
            <a:r>
              <a:rPr lang="it-IT" sz="2400" i="1"/>
              <a:t>r=n</a:t>
            </a:r>
            <a:endParaRPr lang="it-IT" sz="2400">
              <a:sym typeface="Symbol"/>
            </a:endParaRPr>
          </a:p>
          <a:p>
            <a:r>
              <a:rPr lang="it-IT" sz="2400">
                <a:sym typeface="Symbol"/>
              </a:rPr>
              <a:t>In equilibrio di </a:t>
            </a:r>
            <a:r>
              <a:rPr lang="it-IT" sz="2400" i="1">
                <a:sym typeface="Symbol"/>
              </a:rPr>
              <a:t>steady state</a:t>
            </a:r>
            <a:r>
              <a:rPr lang="it-IT" sz="2400">
                <a:sym typeface="Symbol"/>
              </a:rPr>
              <a:t> il consumo è uguale al prodotto meno gli investimenti che permettono al sistema di crescere al tasso </a:t>
            </a:r>
            <a:r>
              <a:rPr lang="it-IT" sz="2400" i="1">
                <a:sym typeface="Symbol"/>
              </a:rPr>
              <a:t>n</a:t>
            </a:r>
            <a:endParaRPr lang="it-IT" sz="2400">
              <a:sym typeface="Symbol"/>
            </a:endParaRPr>
          </a:p>
          <a:p>
            <a:r>
              <a:rPr lang="it-IT" sz="2400" i="1">
                <a:sym typeface="Symbol"/>
              </a:rPr>
              <a:t>c=f</a:t>
            </a:r>
            <a:r>
              <a:rPr lang="it-IT" sz="2400">
                <a:sym typeface="Symbol"/>
              </a:rPr>
              <a:t>(</a:t>
            </a:r>
            <a:r>
              <a:rPr lang="it-IT" sz="2400" i="1">
                <a:sym typeface="Symbol"/>
              </a:rPr>
              <a:t>k*</a:t>
            </a:r>
            <a:r>
              <a:rPr lang="it-IT" sz="2400">
                <a:sym typeface="Symbol"/>
              </a:rPr>
              <a:t>)-</a:t>
            </a:r>
            <a:r>
              <a:rPr lang="it-IT" sz="2400" i="1" err="1">
                <a:sym typeface="Symbol"/>
              </a:rPr>
              <a:t>nk</a:t>
            </a:r>
            <a:r>
              <a:rPr lang="it-IT" sz="2400" i="1">
                <a:sym typeface="Symbol"/>
              </a:rPr>
              <a:t>*</a:t>
            </a:r>
          </a:p>
          <a:p>
            <a:r>
              <a:rPr lang="it-IT" sz="2400">
                <a:sym typeface="Symbol"/>
              </a:rPr>
              <a:t>Max </a:t>
            </a:r>
            <a:r>
              <a:rPr lang="it-IT" sz="2400" i="1">
                <a:sym typeface="Symbol"/>
              </a:rPr>
              <a:t>c = f’</a:t>
            </a:r>
            <a:r>
              <a:rPr lang="it-IT" sz="2400">
                <a:sym typeface="Symbol"/>
              </a:rPr>
              <a:t>(</a:t>
            </a:r>
            <a:r>
              <a:rPr lang="it-IT" sz="2400" i="1">
                <a:sym typeface="Symbol"/>
              </a:rPr>
              <a:t>k*</a:t>
            </a:r>
            <a:r>
              <a:rPr lang="it-IT" sz="2400">
                <a:sym typeface="Symbol"/>
              </a:rPr>
              <a:t>)-</a:t>
            </a:r>
            <a:r>
              <a:rPr lang="it-IT" sz="2400" i="1">
                <a:sym typeface="Symbol"/>
              </a:rPr>
              <a:t>n</a:t>
            </a:r>
            <a:r>
              <a:rPr lang="it-IT" sz="2400">
                <a:sym typeface="Symbol"/>
              </a:rPr>
              <a:t>=0</a:t>
            </a:r>
          </a:p>
          <a:p>
            <a:r>
              <a:rPr lang="it-IT" sz="2400">
                <a:sym typeface="Symbol"/>
              </a:rPr>
              <a:t>Derivata della funzione intensiva=</a:t>
            </a:r>
            <a:r>
              <a:rPr lang="it-IT" sz="2400" i="1">
                <a:sym typeface="Symbol"/>
              </a:rPr>
              <a:t>PM</a:t>
            </a:r>
            <a:r>
              <a:rPr lang="it-IT" sz="2400" i="1" baseline="-25000">
                <a:sym typeface="Symbol"/>
              </a:rPr>
              <a:t>K</a:t>
            </a:r>
            <a:r>
              <a:rPr lang="it-IT" sz="2400" i="1">
                <a:sym typeface="Symbol"/>
              </a:rPr>
              <a:t>=r</a:t>
            </a:r>
          </a:p>
          <a:p>
            <a:r>
              <a:rPr lang="it-IT" sz="2400">
                <a:sym typeface="Symbol"/>
              </a:rPr>
              <a:t>Max </a:t>
            </a:r>
            <a:r>
              <a:rPr lang="it-IT" sz="2400" i="1">
                <a:sym typeface="Symbol"/>
              </a:rPr>
              <a:t>c</a:t>
            </a:r>
            <a:r>
              <a:rPr lang="it-IT" sz="2400">
                <a:sym typeface="Symbol"/>
              </a:rPr>
              <a:t> quando </a:t>
            </a:r>
            <a:r>
              <a:rPr lang="it-IT" sz="2400" i="1">
                <a:sym typeface="Symbol"/>
              </a:rPr>
              <a:t>r=n</a:t>
            </a:r>
            <a:endParaRPr lang="it-IT" sz="2400">
              <a:sym typeface="Symbol"/>
            </a:endParaRPr>
          </a:p>
          <a:p>
            <a:r>
              <a:rPr lang="it-IT" sz="2400">
                <a:sym typeface="Symbol"/>
              </a:rPr>
              <a:t>Se </a:t>
            </a:r>
            <a:r>
              <a:rPr lang="it-IT" sz="2400" i="1">
                <a:sym typeface="Symbol"/>
              </a:rPr>
              <a:t>r=n</a:t>
            </a:r>
            <a:r>
              <a:rPr lang="it-IT" sz="2400">
                <a:sym typeface="Symbol"/>
              </a:rPr>
              <a:t> allora </a:t>
            </a:r>
            <a:r>
              <a:rPr lang="it-IT" sz="2400" i="1">
                <a:sym typeface="Symbol"/>
              </a:rPr>
              <a:t>c</a:t>
            </a:r>
            <a:r>
              <a:rPr lang="it-IT" sz="2400">
                <a:sym typeface="Symbol"/>
              </a:rPr>
              <a:t>=</a:t>
            </a:r>
            <a:r>
              <a:rPr lang="it-IT" sz="2400" i="1">
                <a:sym typeface="Symbol"/>
              </a:rPr>
              <a:t>w. </a:t>
            </a:r>
            <a:r>
              <a:rPr lang="it-IT" sz="2400">
                <a:sym typeface="Symbol"/>
              </a:rPr>
              <a:t>Infatti </a:t>
            </a:r>
            <a:r>
              <a:rPr lang="it-IT" sz="2400" i="1"/>
              <a:t>w=f</a:t>
            </a:r>
            <a:r>
              <a:rPr lang="it-IT" sz="2400"/>
              <a:t>(</a:t>
            </a:r>
            <a:r>
              <a:rPr lang="it-IT" sz="2400" i="1"/>
              <a:t>k*</a:t>
            </a:r>
            <a:r>
              <a:rPr lang="it-IT" sz="2400"/>
              <a:t>)-</a:t>
            </a:r>
            <a:r>
              <a:rPr lang="it-IT" sz="2400" i="1" err="1"/>
              <a:t>rk</a:t>
            </a:r>
            <a:r>
              <a:rPr lang="it-IT" sz="2400" i="1"/>
              <a:t>*=f</a:t>
            </a:r>
            <a:r>
              <a:rPr lang="it-IT" sz="2400"/>
              <a:t>(</a:t>
            </a:r>
            <a:r>
              <a:rPr lang="it-IT" sz="2400" i="1"/>
              <a:t>k*</a:t>
            </a:r>
            <a:r>
              <a:rPr lang="it-IT" sz="2400"/>
              <a:t>)-</a:t>
            </a:r>
            <a:r>
              <a:rPr lang="it-IT" sz="2400" i="1" err="1"/>
              <a:t>nk</a:t>
            </a:r>
            <a:r>
              <a:rPr lang="it-IT" sz="2400" i="1"/>
              <a:t>*</a:t>
            </a:r>
            <a:r>
              <a:rPr lang="it-IT" sz="2400"/>
              <a:t>.</a:t>
            </a:r>
            <a:endParaRPr lang="it-IT" sz="2400" i="1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84972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26422"/>
            <a:ext cx="8229600" cy="557946"/>
          </a:xfrm>
        </p:spPr>
        <p:txBody>
          <a:bodyPr>
            <a:noAutofit/>
          </a:bodyPr>
          <a:lstStyle/>
          <a:p>
            <a:r>
              <a:rPr lang="it-IT" sz="3600"/>
              <a:t>La </a:t>
            </a:r>
            <a:r>
              <a:rPr lang="it-IT" sz="3600" i="1" err="1"/>
              <a:t>golden</a:t>
            </a:r>
            <a:r>
              <a:rPr lang="it-IT" sz="3600" i="1"/>
              <a:t> </a:t>
            </a:r>
            <a:r>
              <a:rPr lang="it-IT" sz="3600" i="1" err="1"/>
              <a:t>rule</a:t>
            </a:r>
            <a:r>
              <a:rPr lang="it-IT" sz="3600" i="1"/>
              <a:t> </a:t>
            </a:r>
            <a:r>
              <a:rPr lang="it-IT" sz="3600"/>
              <a:t>e la </a:t>
            </a:r>
            <a:r>
              <a:rPr lang="it-IT" sz="3600" err="1"/>
              <a:t>Cobb-Douglas</a:t>
            </a:r>
            <a:endParaRPr lang="it-IT" sz="36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/>
              <a:t>c</a:t>
            </a:r>
            <a:r>
              <a:rPr lang="it-IT"/>
              <a:t>=A</a:t>
            </a:r>
            <a:r>
              <a:rPr lang="it-IT" i="1"/>
              <a:t>k</a:t>
            </a:r>
            <a:r>
              <a:rPr lang="it-IT" i="1" baseline="30000">
                <a:sym typeface="Symbol"/>
              </a:rPr>
              <a:t></a:t>
            </a:r>
            <a:r>
              <a:rPr lang="it-IT"/>
              <a:t>-</a:t>
            </a:r>
            <a:r>
              <a:rPr lang="it-IT" i="1" err="1"/>
              <a:t>nk</a:t>
            </a:r>
            <a:endParaRPr lang="it-IT" i="1"/>
          </a:p>
          <a:p>
            <a:r>
              <a:rPr lang="it-IT" i="1"/>
              <a:t>Max c</a:t>
            </a:r>
          </a:p>
          <a:p>
            <a:r>
              <a:rPr lang="it-IT">
                <a:sym typeface="Symbol"/>
              </a:rPr>
              <a:t></a:t>
            </a:r>
            <a:r>
              <a:rPr lang="it-IT" i="1"/>
              <a:t>Ak</a:t>
            </a:r>
            <a:r>
              <a:rPr lang="it-IT" baseline="30000">
                <a:sym typeface="Symbol"/>
              </a:rPr>
              <a:t></a:t>
            </a:r>
            <a:r>
              <a:rPr lang="it-IT" baseline="30000"/>
              <a:t>-1</a:t>
            </a:r>
            <a:r>
              <a:rPr lang="it-IT"/>
              <a:t>-</a:t>
            </a:r>
            <a:r>
              <a:rPr lang="it-IT" i="1"/>
              <a:t>n</a:t>
            </a:r>
            <a:r>
              <a:rPr lang="it-IT"/>
              <a:t>=0 </a:t>
            </a:r>
          </a:p>
          <a:p>
            <a:r>
              <a:rPr lang="it-IT">
                <a:sym typeface="Symbol"/>
              </a:rPr>
              <a:t></a:t>
            </a:r>
            <a:r>
              <a:rPr lang="it-IT" i="1"/>
              <a:t>Ak</a:t>
            </a:r>
            <a:r>
              <a:rPr lang="it-IT" baseline="30000">
                <a:sym typeface="Symbol"/>
              </a:rPr>
              <a:t></a:t>
            </a:r>
            <a:r>
              <a:rPr lang="it-IT" baseline="30000"/>
              <a:t>-1</a:t>
            </a:r>
            <a:r>
              <a:rPr lang="it-IT"/>
              <a:t>=</a:t>
            </a:r>
            <a:r>
              <a:rPr lang="it-IT" i="1"/>
              <a:t>PM</a:t>
            </a:r>
            <a:r>
              <a:rPr lang="it-IT" i="1" baseline="-25000"/>
              <a:t>K</a:t>
            </a:r>
            <a:r>
              <a:rPr lang="it-IT" i="1"/>
              <a:t>=r</a:t>
            </a:r>
          </a:p>
          <a:p>
            <a:r>
              <a:rPr lang="it-IT"/>
              <a:t>Un incremento di </a:t>
            </a:r>
            <a:r>
              <a:rPr lang="it-IT" i="1"/>
              <a:t>s</a:t>
            </a:r>
            <a:r>
              <a:rPr lang="it-IT"/>
              <a:t> ha sempre come conseguenza una diminuzione di </a:t>
            </a:r>
            <a:r>
              <a:rPr lang="it-IT" i="1"/>
              <a:t>r</a:t>
            </a:r>
            <a:endParaRPr lang="it-IT"/>
          </a:p>
          <a:p>
            <a:r>
              <a:rPr lang="it-IT"/>
              <a:t>Cresce </a:t>
            </a:r>
            <a:r>
              <a:rPr lang="it-IT" i="1"/>
              <a:t>s</a:t>
            </a:r>
            <a:r>
              <a:rPr lang="it-IT"/>
              <a:t>: cresce </a:t>
            </a:r>
            <a:r>
              <a:rPr lang="it-IT" i="1"/>
              <a:t>k </a:t>
            </a:r>
            <a:r>
              <a:rPr lang="it-IT" err="1"/>
              <a:t>diminuice</a:t>
            </a:r>
            <a:r>
              <a:rPr lang="it-IT"/>
              <a:t> </a:t>
            </a:r>
            <a:r>
              <a:rPr lang="it-IT" i="1"/>
              <a:t>PM</a:t>
            </a:r>
            <a:r>
              <a:rPr lang="it-IT" i="1" baseline="-25000"/>
              <a:t>K</a:t>
            </a:r>
            <a:r>
              <a:rPr lang="it-IT" i="1"/>
              <a:t>=r </a:t>
            </a:r>
            <a:r>
              <a:rPr lang="it-IT"/>
              <a:t>cresce </a:t>
            </a:r>
            <a:r>
              <a:rPr lang="it-IT" i="1"/>
              <a:t>w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22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Il modello neoclassico</a:t>
            </a:r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Crescita con cambiamento tecnologico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1682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89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Le ipotesi sul cambiamento tecnologico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4890" y="2195512"/>
            <a:ext cx="8229600" cy="4525963"/>
          </a:xfrm>
        </p:spPr>
        <p:txBody>
          <a:bodyPr/>
          <a:lstStyle/>
          <a:p>
            <a:r>
              <a:rPr lang="it-IT" sz="2400"/>
              <a:t>Dobbiamo aggiungere il cambiamento tecnologico</a:t>
            </a:r>
          </a:p>
          <a:p>
            <a:r>
              <a:rPr lang="it-IT" sz="2400"/>
              <a:t>Si può ridefinire la crescita di </a:t>
            </a:r>
            <a:r>
              <a:rPr lang="it-IT" sz="2400" i="1"/>
              <a:t>steady state</a:t>
            </a:r>
            <a:r>
              <a:rPr lang="it-IT" sz="2400"/>
              <a:t> quando il cambiamento tecnologico è del tipo neutrale di </a:t>
            </a:r>
            <a:r>
              <a:rPr lang="it-IT" sz="2400" err="1"/>
              <a:t>Harrod</a:t>
            </a:r>
            <a:r>
              <a:rPr lang="it-IT" sz="2400"/>
              <a:t>.</a:t>
            </a:r>
          </a:p>
          <a:p>
            <a:r>
              <a:rPr lang="it-IT" sz="2400"/>
              <a:t>Per tutte le tecniche che formano la funzione di produzione si ha cambiamento </a:t>
            </a:r>
            <a:r>
              <a:rPr lang="it-IT" sz="2400" i="1" err="1"/>
              <a:t>labour</a:t>
            </a:r>
            <a:r>
              <a:rPr lang="it-IT" sz="2400" i="1"/>
              <a:t> </a:t>
            </a:r>
            <a:r>
              <a:rPr lang="it-IT" sz="2400" i="1" err="1"/>
              <a:t>saving</a:t>
            </a:r>
            <a:endParaRPr lang="it-IT" sz="2400" i="1"/>
          </a:p>
          <a:p>
            <a:r>
              <a:rPr lang="it-IT" sz="2400"/>
              <a:t>Il rapporto prodotto capitale resta lo stesso per tutte le tecniche</a:t>
            </a:r>
          </a:p>
          <a:p>
            <a:r>
              <a:rPr lang="it-IT" sz="2400"/>
              <a:t>Il lavoro diviene più produttivo – cambiamento </a:t>
            </a:r>
            <a:r>
              <a:rPr lang="it-IT" sz="2400" i="1" err="1"/>
              <a:t>labour</a:t>
            </a:r>
            <a:r>
              <a:rPr lang="it-IT" sz="2400" i="1"/>
              <a:t> </a:t>
            </a:r>
            <a:r>
              <a:rPr lang="it-IT" sz="2400" i="1" err="1"/>
              <a:t>augmenting</a:t>
            </a:r>
            <a:r>
              <a:rPr lang="it-IT" sz="2400" i="1"/>
              <a:t> </a:t>
            </a:r>
            <a:r>
              <a:rPr lang="it-IT" sz="2400"/>
              <a:t>(dell’efficienza del lavoro)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112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55668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Caratteristiche del cambiamento neutrale di </a:t>
            </a:r>
            <a:r>
              <a:rPr lang="it-IT" sz="3200" err="1"/>
              <a:t>Harrod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46231"/>
            <a:ext cx="8229600" cy="4525963"/>
          </a:xfrm>
        </p:spPr>
        <p:txBody>
          <a:bodyPr/>
          <a:lstStyle/>
          <a:p>
            <a:r>
              <a:rPr lang="it-IT" sz="2800"/>
              <a:t>Cresce la produttività del lavoro, mentre il rapporto prodotto capitale resta lo stesso</a:t>
            </a:r>
          </a:p>
          <a:p>
            <a:r>
              <a:rPr lang="it-IT" sz="2800"/>
              <a:t>Due tecniche (</a:t>
            </a:r>
            <a:r>
              <a:rPr lang="it-IT" sz="2800" i="1"/>
              <a:t>x, k</a:t>
            </a:r>
            <a:r>
              <a:rPr lang="it-IT" sz="2800"/>
              <a:t>) e </a:t>
            </a:r>
            <a:r>
              <a:rPr lang="it-IT" sz="2800" i="1"/>
              <a:t>(x’</a:t>
            </a:r>
            <a:r>
              <a:rPr lang="it-IT" sz="2800"/>
              <a:t>, </a:t>
            </a:r>
            <a:r>
              <a:rPr lang="it-IT" sz="2800" i="1" err="1"/>
              <a:t>k</a:t>
            </a:r>
            <a:r>
              <a:rPr lang="it-IT" sz="2800" i="1"/>
              <a:t>’</a:t>
            </a:r>
            <a:r>
              <a:rPr lang="it-IT" sz="2800"/>
              <a:t>)</a:t>
            </a:r>
          </a:p>
          <a:p>
            <a:r>
              <a:rPr lang="it-IT" sz="2800"/>
              <a:t>Se </a:t>
            </a:r>
            <a:r>
              <a:rPr lang="it-IT" sz="2800" i="1"/>
              <a:t>x’ = x</a:t>
            </a:r>
            <a:r>
              <a:rPr lang="it-IT" sz="2800"/>
              <a:t>(1+</a:t>
            </a:r>
            <a:r>
              <a:rPr lang="it-IT" sz="2800">
                <a:sym typeface="Symbol"/>
              </a:rPr>
              <a:t>) allora, perché  resti costante anche </a:t>
            </a:r>
            <a:r>
              <a:rPr lang="it-IT" sz="2800" i="1" err="1">
                <a:sym typeface="Symbol"/>
              </a:rPr>
              <a:t>k</a:t>
            </a:r>
            <a:r>
              <a:rPr lang="it-IT" sz="2800" i="1">
                <a:sym typeface="Symbol"/>
              </a:rPr>
              <a:t>’</a:t>
            </a:r>
            <a:r>
              <a:rPr lang="it-IT" sz="2800" i="1" err="1">
                <a:sym typeface="Symbol"/>
              </a:rPr>
              <a:t>=k</a:t>
            </a:r>
            <a:r>
              <a:rPr lang="it-IT" sz="2800">
                <a:sym typeface="Symbol"/>
              </a:rPr>
              <a:t>(1+)</a:t>
            </a:r>
          </a:p>
          <a:p>
            <a:r>
              <a:rPr lang="it-IT" sz="2800" i="1">
                <a:sym typeface="Symbol"/>
              </a:rPr>
              <a:t>x’/k’</a:t>
            </a:r>
            <a:r>
              <a:rPr lang="it-IT" sz="2800" i="1" err="1">
                <a:sym typeface="Symbol"/>
              </a:rPr>
              <a:t>=x</a:t>
            </a:r>
            <a:r>
              <a:rPr lang="it-IT" sz="2800" i="1">
                <a:sym typeface="Symbol"/>
              </a:rPr>
              <a:t>/k</a:t>
            </a:r>
          </a:p>
          <a:p>
            <a:r>
              <a:rPr lang="it-IT" sz="2800">
                <a:sym typeface="Symbol"/>
              </a:rPr>
              <a:t>Il cambiamento è neutrale perché </a:t>
            </a:r>
            <a:r>
              <a:rPr lang="it-IT" sz="2800" b="1">
                <a:sym typeface="Symbol"/>
              </a:rPr>
              <a:t>il saggio di profitto e le quote dei salari e dei profitti sul reddito</a:t>
            </a:r>
            <a:r>
              <a:rPr lang="it-IT" sz="2800">
                <a:sym typeface="Symbol"/>
              </a:rPr>
              <a:t> restano le stesse. </a:t>
            </a:r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7459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/>
              <a:t>La funzione di produzione intensiva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/>
              <a:t>Se valgono i rendimenti costanti di scala possiamo lavorare con una funzione di produzione intensiva: il prodotto per unità di lavoro (</a:t>
            </a:r>
            <a:r>
              <a:rPr lang="it-IT" sz="2000" i="1"/>
              <a:t>x</a:t>
            </a:r>
            <a:r>
              <a:rPr lang="it-IT" sz="2000"/>
              <a:t>) non è influenzato dalla scala di produzione.</a:t>
            </a:r>
          </a:p>
          <a:p>
            <a:r>
              <a:rPr lang="it-IT" sz="2000" i="1" err="1"/>
              <a:t>x=f</a:t>
            </a:r>
            <a:r>
              <a:rPr lang="it-IT" sz="2000"/>
              <a:t>(</a:t>
            </a:r>
            <a:r>
              <a:rPr lang="it-IT" sz="2000" i="1"/>
              <a:t>k</a:t>
            </a:r>
            <a:r>
              <a:rPr lang="it-IT" sz="2000"/>
              <a:t>). È sottinteso che la quantità di lavoro è 1 e </a:t>
            </a:r>
            <a:r>
              <a:rPr lang="it-IT" sz="2000" i="1"/>
              <a:t>k</a:t>
            </a:r>
            <a:r>
              <a:rPr lang="it-IT" sz="2000"/>
              <a:t> è il capitale associato ad una  unità di lavoro, cioè il valore dell’intensità di capitale.</a:t>
            </a:r>
          </a:p>
          <a:p>
            <a:r>
              <a:rPr lang="it-IT" sz="2000"/>
              <a:t>La funzione di produzione di </a:t>
            </a:r>
            <a:r>
              <a:rPr lang="it-IT" sz="2000" err="1"/>
              <a:t>Cobb-Douglas</a:t>
            </a:r>
            <a:r>
              <a:rPr lang="it-IT" sz="2000"/>
              <a:t>: </a:t>
            </a:r>
            <a:r>
              <a:rPr lang="it-IT" sz="2000" i="1" err="1"/>
              <a:t>X=AK</a:t>
            </a:r>
            <a:r>
              <a:rPr lang="it-IT" sz="2000" i="1" baseline="30000">
                <a:sym typeface="Symbol"/>
              </a:rPr>
              <a:t></a:t>
            </a:r>
            <a:r>
              <a:rPr lang="it-IT" sz="2000" i="1">
                <a:sym typeface="Symbol"/>
              </a:rPr>
              <a:t>N</a:t>
            </a:r>
            <a:r>
              <a:rPr lang="it-IT" sz="2000" baseline="30000">
                <a:sym typeface="Symbol"/>
              </a:rPr>
              <a:t>1</a:t>
            </a:r>
            <a:r>
              <a:rPr lang="it-IT" sz="2000" i="1" baseline="30000">
                <a:sym typeface="Symbol"/>
              </a:rPr>
              <a:t>-</a:t>
            </a:r>
          </a:p>
          <a:p>
            <a:r>
              <a:rPr lang="it-IT" sz="2000">
                <a:sym typeface="Symbol"/>
              </a:rPr>
              <a:t>La funzione è omogenea di grado 1: rendimenti di scala costanti</a:t>
            </a:r>
          </a:p>
          <a:p>
            <a:r>
              <a:rPr lang="it-IT" sz="2000">
                <a:sym typeface="Symbol"/>
              </a:rPr>
              <a:t>Funzione di </a:t>
            </a:r>
            <a:r>
              <a:rPr lang="it-IT" sz="2000" err="1">
                <a:sym typeface="Symbol"/>
              </a:rPr>
              <a:t>Cobb-Douglas</a:t>
            </a:r>
            <a:r>
              <a:rPr lang="it-IT" sz="2000">
                <a:sym typeface="Symbol"/>
              </a:rPr>
              <a:t> intensiva: </a:t>
            </a:r>
            <a:r>
              <a:rPr lang="it-IT" sz="2000" i="1" err="1">
                <a:sym typeface="Symbol"/>
              </a:rPr>
              <a:t>x=Ak</a:t>
            </a:r>
            <a:r>
              <a:rPr lang="it-IT" sz="2000" i="1" baseline="30000">
                <a:sym typeface="Symbol"/>
              </a:rPr>
              <a:t> </a:t>
            </a:r>
          </a:p>
          <a:p>
            <a:r>
              <a:rPr lang="it-IT" sz="2000">
                <a:sym typeface="Symbol"/>
              </a:rPr>
              <a:t>I rendimenti marginali sono invece decrescenti. Al crescere del capitale per unità di lavoro il prodotto cresce ad un tasso decrescente</a:t>
            </a:r>
            <a:endParaRPr lang="it-IT" sz="20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829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55668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Le funzioni di produzione e il cambiamento </a:t>
            </a:r>
            <a:r>
              <a:rPr lang="it-IT" sz="3200" i="1" err="1"/>
              <a:t>labour</a:t>
            </a:r>
            <a:r>
              <a:rPr lang="it-IT" sz="3200" i="1"/>
              <a:t> </a:t>
            </a:r>
            <a:r>
              <a:rPr lang="it-IT" sz="3200" i="1" err="1"/>
              <a:t>augmenting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92040" y="4718209"/>
            <a:ext cx="7772400" cy="1481959"/>
          </a:xfrm>
        </p:spPr>
        <p:txBody>
          <a:bodyPr>
            <a:normAutofit fontScale="92500" lnSpcReduction="20000"/>
          </a:bodyPr>
          <a:lstStyle/>
          <a:p>
            <a:r>
              <a:rPr lang="it-IT" sz="2000"/>
              <a:t>La funzione di produzione si sposta verso l’alto</a:t>
            </a:r>
          </a:p>
          <a:p>
            <a:r>
              <a:rPr lang="it-IT" sz="2000"/>
              <a:t>Le tecniche corrispondenti giacciono sulla stessa curva che parte dall’origine (pendenza = </a:t>
            </a:r>
            <a:r>
              <a:rPr lang="it-IT" sz="2000">
                <a:sym typeface="Symbol"/>
              </a:rPr>
              <a:t>)</a:t>
            </a:r>
          </a:p>
          <a:p>
            <a:r>
              <a:rPr lang="it-IT" sz="2000">
                <a:sym typeface="Symbol"/>
              </a:rPr>
              <a:t>In corrispondenza delle tecniche corrispondenti le funzioni hanno la stessa pendenza (</a:t>
            </a:r>
            <a:r>
              <a:rPr lang="it-IT" sz="2000" i="1" err="1">
                <a:sym typeface="Symbol"/>
              </a:rPr>
              <a:t>PM</a:t>
            </a:r>
            <a:r>
              <a:rPr lang="it-IT" sz="2000" i="1" baseline="-25000" err="1">
                <a:sym typeface="Symbol"/>
              </a:rPr>
              <a:t>K</a:t>
            </a:r>
            <a:r>
              <a:rPr lang="it-IT" sz="2000" i="1" err="1">
                <a:sym typeface="Symbol"/>
              </a:rPr>
              <a:t>=</a:t>
            </a:r>
            <a:r>
              <a:rPr lang="it-IT" sz="2000" i="1">
                <a:sym typeface="Symbol"/>
              </a:rPr>
              <a:t> PM</a:t>
            </a:r>
            <a:r>
              <a:rPr lang="it-IT" sz="2000" i="1" baseline="-25000">
                <a:sym typeface="Symbol"/>
              </a:rPr>
              <a:t>K</a:t>
            </a:r>
            <a:r>
              <a:rPr lang="it-IT" sz="2000" i="1">
                <a:sym typeface="Symbol"/>
              </a:rPr>
              <a:t>’</a:t>
            </a:r>
            <a:r>
              <a:rPr lang="it-IT" sz="2000">
                <a:sym typeface="Symbol"/>
              </a:rPr>
              <a:t>)</a:t>
            </a:r>
            <a:endParaRPr lang="it-IT" sz="20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  <p:sp>
        <p:nvSpPr>
          <p:cNvPr id="10653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3" name="Gruppo 72"/>
          <p:cNvGrpSpPr/>
          <p:nvPr/>
        </p:nvGrpSpPr>
        <p:grpSpPr>
          <a:xfrm>
            <a:off x="873015" y="1738569"/>
            <a:ext cx="5632889" cy="3076575"/>
            <a:chOff x="1240877" y="1937735"/>
            <a:chExt cx="5632889" cy="3076575"/>
          </a:xfrm>
        </p:grpSpPr>
        <p:cxnSp>
          <p:nvCxnSpPr>
            <p:cNvPr id="106561" name="AutoShape 65"/>
            <p:cNvCxnSpPr>
              <a:cxnSpLocks noChangeShapeType="1"/>
            </p:cNvCxnSpPr>
            <p:nvPr/>
          </p:nvCxnSpPr>
          <p:spPr bwMode="auto">
            <a:xfrm flipV="1">
              <a:off x="1745702" y="2248885"/>
              <a:ext cx="0" cy="224948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6562" name="AutoShape 66"/>
            <p:cNvCxnSpPr>
              <a:cxnSpLocks noChangeShapeType="1"/>
            </p:cNvCxnSpPr>
            <p:nvPr/>
          </p:nvCxnSpPr>
          <p:spPr bwMode="auto">
            <a:xfrm>
              <a:off x="1745702" y="4498373"/>
              <a:ext cx="441007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6563" name="Line 67"/>
            <p:cNvSpPr>
              <a:spLocks noChangeShapeType="1"/>
            </p:cNvSpPr>
            <p:nvPr/>
          </p:nvSpPr>
          <p:spPr bwMode="auto">
            <a:xfrm>
              <a:off x="1745702" y="3601435"/>
              <a:ext cx="1657350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64" name="Line 68"/>
            <p:cNvSpPr>
              <a:spLocks noChangeShapeType="1"/>
            </p:cNvSpPr>
            <p:nvPr/>
          </p:nvSpPr>
          <p:spPr bwMode="auto">
            <a:xfrm>
              <a:off x="3403052" y="3601435"/>
              <a:ext cx="0" cy="8969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65" name="Text Box 69"/>
            <p:cNvSpPr txBox="1">
              <a:spLocks noChangeArrowheads="1"/>
            </p:cNvSpPr>
            <p:nvPr/>
          </p:nvSpPr>
          <p:spPr bwMode="auto">
            <a:xfrm>
              <a:off x="1240877" y="1937735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66" name="Text Box 70"/>
            <p:cNvSpPr txBox="1">
              <a:spLocks noChangeArrowheads="1"/>
            </p:cNvSpPr>
            <p:nvPr/>
          </p:nvSpPr>
          <p:spPr bwMode="auto">
            <a:xfrm>
              <a:off x="3068090" y="4555523"/>
              <a:ext cx="858837" cy="458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67" name="Text Box 71"/>
            <p:cNvSpPr txBox="1">
              <a:spLocks noChangeArrowheads="1"/>
            </p:cNvSpPr>
            <p:nvPr/>
          </p:nvSpPr>
          <p:spPr bwMode="auto">
            <a:xfrm>
              <a:off x="5706515" y="4555523"/>
              <a:ext cx="857250" cy="458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68" name="Text Box 72"/>
            <p:cNvSpPr txBox="1">
              <a:spLocks noChangeArrowheads="1"/>
            </p:cNvSpPr>
            <p:nvPr/>
          </p:nvSpPr>
          <p:spPr bwMode="auto">
            <a:xfrm>
              <a:off x="1240877" y="2577498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69" name="Line 73"/>
            <p:cNvSpPr>
              <a:spLocks noChangeShapeType="1"/>
            </p:cNvSpPr>
            <p:nvPr/>
          </p:nvSpPr>
          <p:spPr bwMode="auto">
            <a:xfrm>
              <a:off x="4850852" y="2807685"/>
              <a:ext cx="0" cy="16906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0" name="Line 74"/>
            <p:cNvSpPr>
              <a:spLocks noChangeShapeType="1"/>
            </p:cNvSpPr>
            <p:nvPr/>
          </p:nvSpPr>
          <p:spPr bwMode="auto">
            <a:xfrm flipH="1">
              <a:off x="1745702" y="2807685"/>
              <a:ext cx="3105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1" name="Text Box 75"/>
            <p:cNvSpPr txBox="1">
              <a:spLocks noChangeArrowheads="1"/>
            </p:cNvSpPr>
            <p:nvPr/>
          </p:nvSpPr>
          <p:spPr bwMode="auto">
            <a:xfrm>
              <a:off x="1247227" y="3496660"/>
              <a:ext cx="857250" cy="458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2" name="Text Box 76"/>
            <p:cNvSpPr txBox="1">
              <a:spLocks noChangeArrowheads="1"/>
            </p:cNvSpPr>
            <p:nvPr/>
          </p:nvSpPr>
          <p:spPr bwMode="auto">
            <a:xfrm>
              <a:off x="4573040" y="4545998"/>
              <a:ext cx="858837" cy="458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3" name="Line 77"/>
            <p:cNvSpPr>
              <a:spLocks noChangeShapeType="1"/>
            </p:cNvSpPr>
            <p:nvPr/>
          </p:nvSpPr>
          <p:spPr bwMode="auto">
            <a:xfrm flipV="1">
              <a:off x="1745702" y="2248885"/>
              <a:ext cx="4133850" cy="2249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4" name="Freeform 78"/>
            <p:cNvSpPr>
              <a:spLocks/>
            </p:cNvSpPr>
            <p:nvPr/>
          </p:nvSpPr>
          <p:spPr bwMode="auto">
            <a:xfrm>
              <a:off x="1745702" y="3333148"/>
              <a:ext cx="4343400" cy="1165225"/>
            </a:xfrm>
            <a:custGeom>
              <a:avLst/>
              <a:gdLst/>
              <a:ahLst/>
              <a:cxnLst>
                <a:cxn ang="0">
                  <a:pos x="0" y="1726"/>
                </a:cxn>
                <a:cxn ang="0">
                  <a:pos x="465" y="1210"/>
                </a:cxn>
                <a:cxn ang="0">
                  <a:pos x="1545" y="660"/>
                </a:cxn>
                <a:cxn ang="0">
                  <a:pos x="2889" y="315"/>
                </a:cxn>
                <a:cxn ang="0">
                  <a:pos x="6256" y="0"/>
                </a:cxn>
              </a:cxnLst>
              <a:rect l="0" t="0" r="r" b="b"/>
              <a:pathLst>
                <a:path w="6256" h="1726">
                  <a:moveTo>
                    <a:pt x="0" y="1726"/>
                  </a:moveTo>
                  <a:cubicBezTo>
                    <a:pt x="103" y="1557"/>
                    <a:pt x="207" y="1388"/>
                    <a:pt x="465" y="1210"/>
                  </a:cubicBezTo>
                  <a:cubicBezTo>
                    <a:pt x="723" y="1032"/>
                    <a:pt x="1141" y="809"/>
                    <a:pt x="1545" y="660"/>
                  </a:cubicBezTo>
                  <a:cubicBezTo>
                    <a:pt x="1949" y="511"/>
                    <a:pt x="2104" y="425"/>
                    <a:pt x="2889" y="315"/>
                  </a:cubicBezTo>
                  <a:cubicBezTo>
                    <a:pt x="3674" y="205"/>
                    <a:pt x="4965" y="102"/>
                    <a:pt x="6256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5" name="Text Box 79"/>
            <p:cNvSpPr txBox="1">
              <a:spLocks noChangeArrowheads="1"/>
            </p:cNvSpPr>
            <p:nvPr/>
          </p:nvSpPr>
          <p:spPr bwMode="auto">
            <a:xfrm>
              <a:off x="1986126" y="4251105"/>
              <a:ext cx="762000" cy="371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6" name="Arc 80"/>
            <p:cNvSpPr>
              <a:spLocks/>
            </p:cNvSpPr>
            <p:nvPr/>
          </p:nvSpPr>
          <p:spPr bwMode="auto">
            <a:xfrm>
              <a:off x="2288627" y="4230085"/>
              <a:ext cx="180975" cy="26828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7" name="Text Box 81"/>
            <p:cNvSpPr txBox="1">
              <a:spLocks noChangeArrowheads="1"/>
            </p:cNvSpPr>
            <p:nvPr/>
          </p:nvSpPr>
          <p:spPr bwMode="auto">
            <a:xfrm>
              <a:off x="4946102" y="3517298"/>
              <a:ext cx="1685925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Funzione di produzione originale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8" name="Text Box 82"/>
            <p:cNvSpPr txBox="1">
              <a:spLocks noChangeArrowheads="1"/>
            </p:cNvSpPr>
            <p:nvPr/>
          </p:nvSpPr>
          <p:spPr bwMode="auto">
            <a:xfrm>
              <a:off x="5034456" y="2682875"/>
              <a:ext cx="183931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Funzione con progresso </a:t>
              </a:r>
              <a:r>
                <a:rPr kumimoji="0" lang="it-IT" sz="105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labour</a:t>
              </a:r>
              <a:r>
                <a:rPr kumimoji="0" lang="it-IT" sz="105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r>
                <a:rPr kumimoji="0" lang="it-IT" sz="105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augmenting</a:t>
              </a:r>
              <a:endParaRPr kumimoji="0" lang="it-IT" sz="16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9" name="Line 83"/>
            <p:cNvSpPr>
              <a:spLocks noChangeShapeType="1"/>
            </p:cNvSpPr>
            <p:nvPr/>
          </p:nvSpPr>
          <p:spPr bwMode="auto">
            <a:xfrm flipV="1">
              <a:off x="1745702" y="3144235"/>
              <a:ext cx="3686175" cy="811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80" name="Line 84"/>
            <p:cNvSpPr>
              <a:spLocks noChangeShapeType="1"/>
            </p:cNvSpPr>
            <p:nvPr/>
          </p:nvSpPr>
          <p:spPr bwMode="auto">
            <a:xfrm flipV="1">
              <a:off x="1745702" y="2523523"/>
              <a:ext cx="4343400" cy="971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81" name="Freeform 85"/>
            <p:cNvSpPr>
              <a:spLocks/>
            </p:cNvSpPr>
            <p:nvPr/>
          </p:nvSpPr>
          <p:spPr bwMode="auto">
            <a:xfrm>
              <a:off x="1745702" y="2577498"/>
              <a:ext cx="4343400" cy="1920875"/>
            </a:xfrm>
            <a:custGeom>
              <a:avLst/>
              <a:gdLst/>
              <a:ahLst/>
              <a:cxnLst>
                <a:cxn ang="0">
                  <a:pos x="6840" y="0"/>
                </a:cxn>
                <a:cxn ang="0">
                  <a:pos x="4889" y="363"/>
                </a:cxn>
                <a:cxn ang="0">
                  <a:pos x="2820" y="964"/>
                </a:cxn>
                <a:cxn ang="0">
                  <a:pos x="855" y="1733"/>
                </a:cxn>
                <a:cxn ang="0">
                  <a:pos x="0" y="3025"/>
                </a:cxn>
              </a:cxnLst>
              <a:rect l="0" t="0" r="r" b="b"/>
              <a:pathLst>
                <a:path w="6840" h="3025">
                  <a:moveTo>
                    <a:pt x="6840" y="0"/>
                  </a:moveTo>
                  <a:cubicBezTo>
                    <a:pt x="6199" y="101"/>
                    <a:pt x="5559" y="202"/>
                    <a:pt x="4889" y="363"/>
                  </a:cubicBezTo>
                  <a:cubicBezTo>
                    <a:pt x="4219" y="524"/>
                    <a:pt x="3492" y="736"/>
                    <a:pt x="2820" y="964"/>
                  </a:cubicBezTo>
                  <a:cubicBezTo>
                    <a:pt x="2148" y="1192"/>
                    <a:pt x="1325" y="1390"/>
                    <a:pt x="855" y="1733"/>
                  </a:cubicBezTo>
                  <a:cubicBezTo>
                    <a:pt x="385" y="2076"/>
                    <a:pt x="192" y="2550"/>
                    <a:pt x="0" y="3025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82" name="Text Box 86"/>
            <p:cNvSpPr txBox="1">
              <a:spLocks noChangeArrowheads="1"/>
            </p:cNvSpPr>
            <p:nvPr/>
          </p:nvSpPr>
          <p:spPr bwMode="auto">
            <a:xfrm>
              <a:off x="1240877" y="3258535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83" name="Text Box 87"/>
            <p:cNvSpPr txBox="1">
              <a:spLocks noChangeArrowheads="1"/>
            </p:cNvSpPr>
            <p:nvPr/>
          </p:nvSpPr>
          <p:spPr bwMode="auto">
            <a:xfrm>
              <a:off x="5885902" y="2277460"/>
              <a:ext cx="857250" cy="458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84" name="Text Box 88"/>
            <p:cNvSpPr txBox="1">
              <a:spLocks noChangeArrowheads="1"/>
            </p:cNvSpPr>
            <p:nvPr/>
          </p:nvSpPr>
          <p:spPr bwMode="auto">
            <a:xfrm>
              <a:off x="1247227" y="3772885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85" name="Text Box 89"/>
            <p:cNvSpPr txBox="1">
              <a:spLocks noChangeArrowheads="1"/>
            </p:cNvSpPr>
            <p:nvPr/>
          </p:nvSpPr>
          <p:spPr bwMode="auto">
            <a:xfrm>
              <a:off x="5326445" y="3058510"/>
              <a:ext cx="857250" cy="458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44565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1863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sz="4000"/>
              <a:t>Caratteristiche del cambiamento neutrale di </a:t>
            </a:r>
            <a:r>
              <a:rPr lang="it-IT" sz="4000" err="1"/>
              <a:t>Harrod</a:t>
            </a:r>
            <a:endParaRPr lang="it-IT" sz="40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08772"/>
            <a:ext cx="7772400" cy="4598276"/>
          </a:xfrm>
        </p:spPr>
        <p:txBody>
          <a:bodyPr>
            <a:normAutofit lnSpcReduction="10000"/>
          </a:bodyPr>
          <a:lstStyle/>
          <a:p>
            <a:r>
              <a:rPr lang="it-IT" sz="2400"/>
              <a:t>Crescita del prodotto per unità di lavoro: </a:t>
            </a:r>
            <a:r>
              <a:rPr lang="it-IT" sz="2400" i="1"/>
              <a:t>x</a:t>
            </a:r>
            <a:r>
              <a:rPr lang="it-IT" sz="2400" baseline="-25000"/>
              <a:t>1</a:t>
            </a:r>
            <a:r>
              <a:rPr lang="it-IT" sz="2400"/>
              <a:t>=</a:t>
            </a:r>
            <a:r>
              <a:rPr lang="it-IT" sz="2400" i="1"/>
              <a:t>x</a:t>
            </a:r>
            <a:r>
              <a:rPr lang="it-IT" sz="2400"/>
              <a:t>(1+</a:t>
            </a:r>
            <a:r>
              <a:rPr lang="it-IT" sz="2400">
                <a:sym typeface="Symbol"/>
              </a:rPr>
              <a:t>)</a:t>
            </a:r>
          </a:p>
          <a:p>
            <a:r>
              <a:rPr lang="it-IT" sz="2400">
                <a:sym typeface="Symbol"/>
              </a:rPr>
              <a:t>Costanza del rapporto prodotto capitale: </a:t>
            </a:r>
            <a:r>
              <a:rPr lang="it-IT" sz="2400" baseline="-25000">
                <a:sym typeface="Symbol"/>
              </a:rPr>
              <a:t>1</a:t>
            </a:r>
            <a:r>
              <a:rPr lang="it-IT" sz="2400">
                <a:sym typeface="Symbol"/>
              </a:rPr>
              <a:t>=</a:t>
            </a:r>
          </a:p>
          <a:p>
            <a:r>
              <a:rPr lang="it-IT" sz="2400">
                <a:sym typeface="Symbol"/>
              </a:rPr>
              <a:t>Crescita del capitale per unità di prodotto: </a:t>
            </a:r>
            <a:r>
              <a:rPr lang="it-IT" sz="2400" i="1">
                <a:sym typeface="Symbol"/>
              </a:rPr>
              <a:t>k</a:t>
            </a:r>
            <a:r>
              <a:rPr lang="it-IT" sz="2400" baseline="-25000"/>
              <a:t>1</a:t>
            </a:r>
            <a:r>
              <a:rPr lang="it-IT" sz="2400"/>
              <a:t>=</a:t>
            </a:r>
            <a:r>
              <a:rPr lang="it-IT" sz="2400" i="1"/>
              <a:t>k</a:t>
            </a:r>
            <a:r>
              <a:rPr lang="it-IT" sz="2400"/>
              <a:t>(1+</a:t>
            </a:r>
            <a:r>
              <a:rPr lang="it-IT" sz="2400">
                <a:sym typeface="Symbol"/>
              </a:rPr>
              <a:t>)</a:t>
            </a:r>
          </a:p>
          <a:p>
            <a:r>
              <a:rPr lang="it-IT" sz="2400">
                <a:sym typeface="Symbol"/>
              </a:rPr>
              <a:t>Costanza del saggio di profitto </a:t>
            </a:r>
            <a:r>
              <a:rPr lang="it-IT" sz="2400" i="1">
                <a:sym typeface="Symbol"/>
              </a:rPr>
              <a:t>r</a:t>
            </a:r>
            <a:r>
              <a:rPr lang="it-IT" sz="2400" baseline="-25000"/>
              <a:t>1</a:t>
            </a:r>
            <a:r>
              <a:rPr lang="it-IT" sz="2400"/>
              <a:t>=</a:t>
            </a:r>
            <a:r>
              <a:rPr lang="it-IT" sz="2400" i="1"/>
              <a:t>r</a:t>
            </a:r>
            <a:endParaRPr lang="it-IT" sz="2400">
              <a:sym typeface="Symbol"/>
            </a:endParaRPr>
          </a:p>
          <a:p>
            <a:r>
              <a:rPr lang="it-IT" sz="2400"/>
              <a:t>Costanza della quota dei profitti</a:t>
            </a:r>
          </a:p>
          <a:p>
            <a:r>
              <a:rPr lang="it-IT" sz="2400">
                <a:sym typeface="Symbol"/>
              </a:rPr>
              <a:t></a:t>
            </a:r>
            <a:r>
              <a:rPr lang="it-IT" sz="2400" baseline="-25000"/>
              <a:t>1</a:t>
            </a:r>
            <a:r>
              <a:rPr lang="it-IT" sz="2400"/>
              <a:t>=(</a:t>
            </a:r>
            <a:r>
              <a:rPr lang="it-IT" sz="2400" i="1">
                <a:sym typeface="Symbol"/>
              </a:rPr>
              <a:t>r</a:t>
            </a:r>
            <a:r>
              <a:rPr lang="it-IT" sz="2400" baseline="-25000"/>
              <a:t>1</a:t>
            </a:r>
            <a:r>
              <a:rPr lang="it-IT" sz="2400" i="1">
                <a:sym typeface="Symbol"/>
              </a:rPr>
              <a:t>k</a:t>
            </a:r>
            <a:r>
              <a:rPr lang="it-IT" sz="2400" baseline="-25000"/>
              <a:t>1</a:t>
            </a:r>
            <a:r>
              <a:rPr lang="it-IT" sz="2400"/>
              <a:t>)/</a:t>
            </a:r>
            <a:r>
              <a:rPr lang="it-IT" sz="2400" i="1"/>
              <a:t>x</a:t>
            </a:r>
            <a:r>
              <a:rPr lang="it-IT" sz="2400" baseline="-25000"/>
              <a:t>1</a:t>
            </a:r>
            <a:r>
              <a:rPr lang="it-IT" sz="2400"/>
              <a:t>=[</a:t>
            </a:r>
            <a:r>
              <a:rPr lang="it-IT" sz="2400" i="1" err="1"/>
              <a:t>rk</a:t>
            </a:r>
            <a:r>
              <a:rPr lang="it-IT" sz="2400"/>
              <a:t>(1+</a:t>
            </a:r>
            <a:r>
              <a:rPr lang="it-IT" sz="2400">
                <a:sym typeface="Symbol"/>
              </a:rPr>
              <a:t>)]/</a:t>
            </a:r>
            <a:r>
              <a:rPr lang="it-IT" sz="2400" i="1">
                <a:sym typeface="Symbol"/>
              </a:rPr>
              <a:t>x</a:t>
            </a:r>
            <a:r>
              <a:rPr lang="it-IT" sz="2400">
                <a:sym typeface="Symbol"/>
              </a:rPr>
              <a:t>(1+)=</a:t>
            </a:r>
            <a:r>
              <a:rPr lang="it-IT" sz="2400" i="1" err="1">
                <a:sym typeface="Symbol"/>
              </a:rPr>
              <a:t>rk</a:t>
            </a:r>
            <a:r>
              <a:rPr lang="it-IT" sz="2400" i="1">
                <a:sym typeface="Symbol"/>
              </a:rPr>
              <a:t>/x</a:t>
            </a:r>
            <a:endParaRPr lang="it-IT" sz="2400">
              <a:sym typeface="Symbol"/>
            </a:endParaRPr>
          </a:p>
          <a:p>
            <a:r>
              <a:rPr lang="it-IT" sz="2400">
                <a:sym typeface="Symbol"/>
              </a:rPr>
              <a:t>Costanza della quota dei salari</a:t>
            </a:r>
          </a:p>
          <a:p>
            <a:r>
              <a:rPr lang="it-IT" sz="2400">
                <a:sym typeface="Symbol"/>
              </a:rPr>
              <a:t>Crescita del saggio di salario</a:t>
            </a:r>
          </a:p>
          <a:p>
            <a:r>
              <a:rPr lang="it-IT" sz="2400" i="1"/>
              <a:t>w</a:t>
            </a:r>
            <a:r>
              <a:rPr lang="it-IT" sz="2400" baseline="-25000"/>
              <a:t>1</a:t>
            </a:r>
            <a:r>
              <a:rPr lang="it-IT" sz="2400"/>
              <a:t>=</a:t>
            </a:r>
            <a:r>
              <a:rPr lang="it-IT" sz="2400" i="1"/>
              <a:t>w</a:t>
            </a:r>
            <a:r>
              <a:rPr lang="it-IT" sz="2400"/>
              <a:t>(1+</a:t>
            </a:r>
            <a:r>
              <a:rPr lang="it-IT" sz="2400">
                <a:sym typeface="Symbol"/>
              </a:rPr>
              <a:t>)</a:t>
            </a:r>
          </a:p>
          <a:p>
            <a:r>
              <a:rPr lang="it-IT" sz="2400">
                <a:sym typeface="Symbol"/>
              </a:rPr>
              <a:t>Equilibrio di </a:t>
            </a:r>
            <a:r>
              <a:rPr lang="it-IT" sz="2400" i="1">
                <a:sym typeface="Symbol"/>
              </a:rPr>
              <a:t>steady state</a:t>
            </a:r>
            <a:r>
              <a:rPr lang="it-IT" sz="2400">
                <a:sym typeface="Symbol"/>
              </a:rPr>
              <a:t>: crescita di </a:t>
            </a:r>
            <a:r>
              <a:rPr lang="it-IT" sz="2400" i="1">
                <a:sym typeface="Symbol"/>
              </a:rPr>
              <a:t>k </a:t>
            </a:r>
            <a:r>
              <a:rPr lang="it-IT" sz="2400">
                <a:sym typeface="Symbol"/>
              </a:rPr>
              <a:t>ad un tasso costante</a:t>
            </a:r>
            <a:endParaRPr lang="it-IT" sz="2400"/>
          </a:p>
          <a:p>
            <a:pPr>
              <a:buNone/>
            </a:pPr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36924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73774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sz="4000"/>
              <a:t>Le curve crescita-distribuzione e il cambiamento tecnico neutrale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676637"/>
            <a:ext cx="7772400" cy="1734206"/>
          </a:xfrm>
        </p:spPr>
        <p:txBody>
          <a:bodyPr>
            <a:normAutofit lnSpcReduction="10000"/>
          </a:bodyPr>
          <a:lstStyle/>
          <a:p>
            <a:r>
              <a:rPr lang="it-IT" sz="2000"/>
              <a:t>Le due curve crescita-distribuzione hanno la stessa intercetta orizzontale (</a:t>
            </a:r>
            <a:r>
              <a:rPr lang="it-IT" sz="2000">
                <a:sym typeface="Symbol"/>
              </a:rPr>
              <a:t>)</a:t>
            </a:r>
          </a:p>
          <a:p>
            <a:r>
              <a:rPr lang="it-IT" sz="2000">
                <a:sym typeface="Symbol"/>
              </a:rPr>
              <a:t>La pendenza delle curve rappresenta </a:t>
            </a:r>
            <a:r>
              <a:rPr lang="it-IT" sz="2000" i="1">
                <a:sym typeface="Symbol"/>
              </a:rPr>
              <a:t>k</a:t>
            </a:r>
          </a:p>
          <a:p>
            <a:r>
              <a:rPr lang="it-IT" sz="2000">
                <a:sym typeface="Symbol"/>
              </a:rPr>
              <a:t>Il prodotto per unità di lavoro e il saggio di salario crescono proporzionalmente a </a:t>
            </a:r>
            <a:r>
              <a:rPr lang="it-IT" sz="2000" i="1">
                <a:sym typeface="Symbol"/>
              </a:rPr>
              <a:t>k</a:t>
            </a:r>
            <a:endParaRPr lang="it-IT" sz="2000">
              <a:sym typeface="Symbol"/>
            </a:endParaRPr>
          </a:p>
          <a:p>
            <a:endParaRPr lang="it-IT" sz="20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  <p:grpSp>
        <p:nvGrpSpPr>
          <p:cNvPr id="20" name="Gruppo 19"/>
          <p:cNvGrpSpPr/>
          <p:nvPr/>
        </p:nvGrpSpPr>
        <p:grpSpPr>
          <a:xfrm>
            <a:off x="1061546" y="1977094"/>
            <a:ext cx="5942613" cy="2962275"/>
            <a:chOff x="868853" y="3900488"/>
            <a:chExt cx="5998672" cy="2962275"/>
          </a:xfrm>
        </p:grpSpPr>
        <p:cxnSp>
          <p:nvCxnSpPr>
            <p:cNvPr id="106498" name="AutoShape 2"/>
            <p:cNvCxnSpPr>
              <a:cxnSpLocks noChangeShapeType="1"/>
            </p:cNvCxnSpPr>
            <p:nvPr/>
          </p:nvCxnSpPr>
          <p:spPr bwMode="auto">
            <a:xfrm flipV="1">
              <a:off x="1819275" y="4013200"/>
              <a:ext cx="0" cy="240030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6499" name="AutoShape 3"/>
            <p:cNvCxnSpPr>
              <a:cxnSpLocks noChangeShapeType="1"/>
            </p:cNvCxnSpPr>
            <p:nvPr/>
          </p:nvCxnSpPr>
          <p:spPr bwMode="auto">
            <a:xfrm>
              <a:off x="1819275" y="6413500"/>
              <a:ext cx="4591050" cy="158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6500" name="AutoShape 4"/>
            <p:cNvCxnSpPr>
              <a:cxnSpLocks noChangeShapeType="1"/>
            </p:cNvCxnSpPr>
            <p:nvPr/>
          </p:nvCxnSpPr>
          <p:spPr bwMode="auto">
            <a:xfrm flipH="1" flipV="1">
              <a:off x="1819275" y="5270500"/>
              <a:ext cx="3257550" cy="114300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6501" name="AutoShape 5"/>
            <p:cNvCxnSpPr>
              <a:cxnSpLocks noChangeShapeType="1"/>
            </p:cNvCxnSpPr>
            <p:nvPr/>
          </p:nvCxnSpPr>
          <p:spPr bwMode="auto">
            <a:xfrm flipH="1" flipV="1">
              <a:off x="1819275" y="4308475"/>
              <a:ext cx="3257550" cy="210502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6502" name="Freeform 6"/>
            <p:cNvSpPr>
              <a:spLocks/>
            </p:cNvSpPr>
            <p:nvPr/>
          </p:nvSpPr>
          <p:spPr bwMode="auto">
            <a:xfrm>
              <a:off x="2209800" y="4518025"/>
              <a:ext cx="2428875" cy="139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900"/>
                </a:cxn>
                <a:cxn ang="0">
                  <a:pos x="720" y="1605"/>
                </a:cxn>
                <a:cxn ang="0">
                  <a:pos x="1725" y="1950"/>
                </a:cxn>
                <a:cxn ang="0">
                  <a:pos x="3720" y="2193"/>
                </a:cxn>
              </a:cxnLst>
              <a:rect l="0" t="0" r="r" b="b"/>
              <a:pathLst>
                <a:path w="3720" h="2193">
                  <a:moveTo>
                    <a:pt x="0" y="0"/>
                  </a:moveTo>
                  <a:cubicBezTo>
                    <a:pt x="37" y="316"/>
                    <a:pt x="75" y="632"/>
                    <a:pt x="195" y="900"/>
                  </a:cubicBezTo>
                  <a:cubicBezTo>
                    <a:pt x="315" y="1168"/>
                    <a:pt x="465" y="1430"/>
                    <a:pt x="720" y="1605"/>
                  </a:cubicBezTo>
                  <a:cubicBezTo>
                    <a:pt x="975" y="1780"/>
                    <a:pt x="1225" y="1852"/>
                    <a:pt x="1725" y="1950"/>
                  </a:cubicBezTo>
                  <a:cubicBezTo>
                    <a:pt x="2225" y="2048"/>
                    <a:pt x="2972" y="2120"/>
                    <a:pt x="3720" y="2193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6503" name="Freeform 7"/>
            <p:cNvSpPr>
              <a:spLocks/>
            </p:cNvSpPr>
            <p:nvPr/>
          </p:nvSpPr>
          <p:spPr bwMode="auto">
            <a:xfrm>
              <a:off x="2419350" y="3965575"/>
              <a:ext cx="2362200" cy="139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900"/>
                </a:cxn>
                <a:cxn ang="0">
                  <a:pos x="720" y="1605"/>
                </a:cxn>
                <a:cxn ang="0">
                  <a:pos x="1725" y="1950"/>
                </a:cxn>
                <a:cxn ang="0">
                  <a:pos x="3720" y="2193"/>
                </a:cxn>
              </a:cxnLst>
              <a:rect l="0" t="0" r="r" b="b"/>
              <a:pathLst>
                <a:path w="3720" h="2193">
                  <a:moveTo>
                    <a:pt x="0" y="0"/>
                  </a:moveTo>
                  <a:cubicBezTo>
                    <a:pt x="37" y="316"/>
                    <a:pt x="75" y="632"/>
                    <a:pt x="195" y="900"/>
                  </a:cubicBezTo>
                  <a:cubicBezTo>
                    <a:pt x="315" y="1168"/>
                    <a:pt x="465" y="1430"/>
                    <a:pt x="720" y="1605"/>
                  </a:cubicBezTo>
                  <a:cubicBezTo>
                    <a:pt x="975" y="1780"/>
                    <a:pt x="1225" y="1852"/>
                    <a:pt x="1725" y="1950"/>
                  </a:cubicBezTo>
                  <a:cubicBezTo>
                    <a:pt x="2225" y="2048"/>
                    <a:pt x="2972" y="2120"/>
                    <a:pt x="3720" y="2193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6504" name="Text Box 8"/>
            <p:cNvSpPr txBox="1">
              <a:spLocks noChangeArrowheads="1"/>
            </p:cNvSpPr>
            <p:nvPr/>
          </p:nvSpPr>
          <p:spPr bwMode="auto">
            <a:xfrm>
              <a:off x="4743450" y="6415088"/>
              <a:ext cx="762000" cy="371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5" name="Text Box 9"/>
            <p:cNvSpPr txBox="1">
              <a:spLocks noChangeArrowheads="1"/>
            </p:cNvSpPr>
            <p:nvPr/>
          </p:nvSpPr>
          <p:spPr bwMode="auto">
            <a:xfrm>
              <a:off x="1314450" y="5143500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6" name="Text Box 10"/>
            <p:cNvSpPr txBox="1">
              <a:spLocks noChangeArrowheads="1"/>
            </p:cNvSpPr>
            <p:nvPr/>
          </p:nvSpPr>
          <p:spPr bwMode="auto">
            <a:xfrm>
              <a:off x="868853" y="4195763"/>
              <a:ext cx="1309199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Calibri" pitchFamily="34" charset="0"/>
                </a:rPr>
                <a:t>x</a:t>
              </a:r>
              <a:r>
                <a:rPr kumimoji="0" 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r>
                <a:rPr kumimoji="0" lang="it-IT" sz="1100" b="0" i="0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400" b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(1+</a:t>
              </a:r>
              <a:r>
                <a:rPr kumimoji="0" lang="it-IT" sz="1400" b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sym typeface="Symbol"/>
                </a:rPr>
                <a:t>)</a:t>
              </a:r>
              <a:endParaRPr kumimoji="0" lang="it-IT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7" name="Text Box 11"/>
            <p:cNvSpPr txBox="1">
              <a:spLocks noChangeArrowheads="1"/>
            </p:cNvSpPr>
            <p:nvPr/>
          </p:nvSpPr>
          <p:spPr bwMode="auto">
            <a:xfrm>
              <a:off x="6162675" y="6413500"/>
              <a:ext cx="704850" cy="373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8" name="Text Box 12"/>
            <p:cNvSpPr txBox="1">
              <a:spLocks noChangeArrowheads="1"/>
            </p:cNvSpPr>
            <p:nvPr/>
          </p:nvSpPr>
          <p:spPr bwMode="auto">
            <a:xfrm>
              <a:off x="1343025" y="3900488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9" name="Text Box 13"/>
            <p:cNvSpPr txBox="1">
              <a:spLocks noChangeArrowheads="1"/>
            </p:cNvSpPr>
            <p:nvPr/>
          </p:nvSpPr>
          <p:spPr bwMode="auto">
            <a:xfrm>
              <a:off x="4924425" y="5270500"/>
              <a:ext cx="192818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Frontiera di efficienza con progresso tecnico di </a:t>
              </a:r>
              <a:r>
                <a:rPr kumimoji="0" lang="it-IT" sz="1100" b="0" i="0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Harrod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10" name="Text Box 14"/>
            <p:cNvSpPr txBox="1">
              <a:spLocks noChangeArrowheads="1"/>
            </p:cNvSpPr>
            <p:nvPr/>
          </p:nvSpPr>
          <p:spPr bwMode="auto">
            <a:xfrm>
              <a:off x="4743450" y="5805488"/>
              <a:ext cx="1660525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Frontiera di efficienza originale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11" name="Line 15"/>
            <p:cNvSpPr>
              <a:spLocks noChangeShapeType="1"/>
            </p:cNvSpPr>
            <p:nvPr/>
          </p:nvSpPr>
          <p:spPr bwMode="auto">
            <a:xfrm flipV="1">
              <a:off x="2895600" y="4992688"/>
              <a:ext cx="0" cy="14208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6512" name="Text Box 16"/>
            <p:cNvSpPr txBox="1">
              <a:spLocks noChangeArrowheads="1"/>
            </p:cNvSpPr>
            <p:nvPr/>
          </p:nvSpPr>
          <p:spPr bwMode="auto">
            <a:xfrm>
              <a:off x="2723536" y="6403975"/>
              <a:ext cx="857250" cy="458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" name="Figura a mano libera 20"/>
          <p:cNvSpPr/>
          <p:nvPr/>
        </p:nvSpPr>
        <p:spPr bwMode="auto">
          <a:xfrm>
            <a:off x="2007476" y="3069021"/>
            <a:ext cx="1061545" cy="10510"/>
          </a:xfrm>
          <a:custGeom>
            <a:avLst/>
            <a:gdLst>
              <a:gd name="connsiteX0" fmla="*/ 1061545 w 1061545"/>
              <a:gd name="connsiteY0" fmla="*/ 10510 h 10510"/>
              <a:gd name="connsiteX1" fmla="*/ 0 w 1061545"/>
              <a:gd name="connsiteY1" fmla="*/ 0 h 10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61545" h="10510">
                <a:moveTo>
                  <a:pt x="1061545" y="10510"/>
                </a:moveTo>
                <a:lnTo>
                  <a:pt x="0" y="0"/>
                </a:lnTo>
              </a:path>
            </a:pathLst>
          </a:custGeom>
          <a:solidFill>
            <a:srgbClr val="FFCC00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2" name="Figura a mano libera 21"/>
          <p:cNvSpPr/>
          <p:nvPr/>
        </p:nvSpPr>
        <p:spPr bwMode="auto">
          <a:xfrm>
            <a:off x="2007476" y="3731172"/>
            <a:ext cx="1072055" cy="10511"/>
          </a:xfrm>
          <a:custGeom>
            <a:avLst/>
            <a:gdLst>
              <a:gd name="connsiteX0" fmla="*/ 1072055 w 1072055"/>
              <a:gd name="connsiteY0" fmla="*/ 0 h 10511"/>
              <a:gd name="connsiteX1" fmla="*/ 0 w 1072055"/>
              <a:gd name="connsiteY1" fmla="*/ 10511 h 1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2055" h="10511">
                <a:moveTo>
                  <a:pt x="1072055" y="0"/>
                </a:moveTo>
                <a:lnTo>
                  <a:pt x="0" y="10511"/>
                </a:lnTo>
              </a:path>
            </a:pathLst>
          </a:custGeom>
          <a:solidFill>
            <a:srgbClr val="FFCC00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098332" y="2908245"/>
            <a:ext cx="129696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t-IT" sz="1400" i="1" err="1">
                <a:latin typeface="Calibri" pitchFamily="34" charset="0"/>
              </a:rPr>
              <a:t>w</a:t>
            </a:r>
            <a:r>
              <a:rPr kumimoji="0" lang="it-IT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’</a:t>
            </a:r>
            <a:r>
              <a:rPr kumimoji="0" lang="it-IT" sz="11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=</a:t>
            </a:r>
            <a:r>
              <a:rPr kumimoji="0" lang="it-IT" sz="1400" b="0" i="1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w</a:t>
            </a:r>
            <a:r>
              <a:rPr kumimoji="0" lang="it-IT" sz="14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(1+</a:t>
            </a:r>
            <a:r>
              <a:rPr kumimoji="0" lang="it-IT" sz="14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sym typeface="Symbol"/>
              </a:rPr>
              <a:t>)</a:t>
            </a:r>
            <a:endParaRPr kumimoji="0" lang="it-IT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487213" y="3582711"/>
            <a:ext cx="84923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w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4120051" y="4235668"/>
            <a:ext cx="861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>
                <a:latin typeface="Calibri" pitchFamily="34" charset="0"/>
              </a:rPr>
              <a:t>k</a:t>
            </a:r>
          </a:p>
        </p:txBody>
      </p:sp>
      <p:sp>
        <p:nvSpPr>
          <p:cNvPr id="26" name="Arco 25"/>
          <p:cNvSpPr/>
          <p:nvPr/>
        </p:nvSpPr>
        <p:spPr bwMode="auto">
          <a:xfrm rot="16200000">
            <a:off x="4251433" y="4293475"/>
            <a:ext cx="515006" cy="420411"/>
          </a:xfrm>
          <a:prstGeom prst="arc">
            <a:avLst>
              <a:gd name="adj1" fmla="val 16576967"/>
              <a:gd name="adj2" fmla="val 106467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9" name="Figura a mano libera 28"/>
          <p:cNvSpPr/>
          <p:nvPr/>
        </p:nvSpPr>
        <p:spPr bwMode="auto">
          <a:xfrm>
            <a:off x="3547242" y="3759200"/>
            <a:ext cx="572813" cy="749738"/>
          </a:xfrm>
          <a:custGeom>
            <a:avLst/>
            <a:gdLst>
              <a:gd name="connsiteX0" fmla="*/ 572813 w 572813"/>
              <a:gd name="connsiteY0" fmla="*/ 3503 h 749738"/>
              <a:gd name="connsiteX1" fmla="*/ 289034 w 572813"/>
              <a:gd name="connsiteY1" fmla="*/ 56055 h 749738"/>
              <a:gd name="connsiteX2" fmla="*/ 47296 w 572813"/>
              <a:gd name="connsiteY2" fmla="*/ 339834 h 749738"/>
              <a:gd name="connsiteX3" fmla="*/ 5255 w 572813"/>
              <a:gd name="connsiteY3" fmla="*/ 749738 h 74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2813" h="749738">
                <a:moveTo>
                  <a:pt x="572813" y="3503"/>
                </a:moveTo>
                <a:cubicBezTo>
                  <a:pt x="474716" y="1751"/>
                  <a:pt x="376620" y="0"/>
                  <a:pt x="289034" y="56055"/>
                </a:cubicBezTo>
                <a:cubicBezTo>
                  <a:pt x="201448" y="112110"/>
                  <a:pt x="94592" y="224220"/>
                  <a:pt x="47296" y="339834"/>
                </a:cubicBezTo>
                <a:cubicBezTo>
                  <a:pt x="0" y="455448"/>
                  <a:pt x="2627" y="602593"/>
                  <a:pt x="5255" y="749738"/>
                </a:cubicBezTo>
              </a:path>
            </a:pathLst>
          </a:custGeom>
          <a:noFill/>
          <a:ln w="9525" cap="rnd" cmpd="dbl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3129955" y="4084433"/>
            <a:ext cx="834573" cy="280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t-IT" sz="1400" i="1" err="1">
                <a:latin typeface="Calibri" pitchFamily="34" charset="0"/>
              </a:rPr>
              <a:t>k</a:t>
            </a:r>
            <a:r>
              <a:rPr kumimoji="0" lang="it-IT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’</a:t>
            </a:r>
            <a:r>
              <a:rPr kumimoji="0" lang="it-IT" sz="11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=</a:t>
            </a:r>
            <a:r>
              <a:rPr lang="it-IT" sz="1400" i="1" err="1">
                <a:latin typeface="Calibri" pitchFamily="34" charset="0"/>
              </a:rPr>
              <a:t>k</a:t>
            </a:r>
            <a:r>
              <a:rPr kumimoji="0" lang="it-IT" sz="14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(1+</a:t>
            </a:r>
            <a:r>
              <a:rPr kumimoji="0" lang="it-IT" sz="14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sym typeface="Symbol"/>
              </a:rPr>
              <a:t>)</a:t>
            </a:r>
            <a:endParaRPr kumimoji="0" lang="it-IT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219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8241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La funzione di produzione e il cambiamento neutrale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43820"/>
            <a:ext cx="8229600" cy="4525963"/>
          </a:xfrm>
        </p:spPr>
        <p:txBody>
          <a:bodyPr/>
          <a:lstStyle/>
          <a:p>
            <a:r>
              <a:rPr lang="it-IT" sz="2600" i="1"/>
              <a:t>F</a:t>
            </a:r>
            <a:r>
              <a:rPr lang="it-IT" sz="2600" i="1" baseline="30000"/>
              <a:t>H</a:t>
            </a:r>
            <a:r>
              <a:rPr lang="it-IT" sz="2600"/>
              <a:t>(</a:t>
            </a:r>
            <a:r>
              <a:rPr lang="it-IT" sz="2600" i="1"/>
              <a:t>K,N</a:t>
            </a:r>
            <a:r>
              <a:rPr lang="it-IT" sz="2600"/>
              <a:t>)</a:t>
            </a:r>
            <a:r>
              <a:rPr lang="it-IT" sz="2600" err="1"/>
              <a:t>=</a:t>
            </a:r>
            <a:r>
              <a:rPr lang="it-IT" sz="2600" i="1" err="1"/>
              <a:t>F</a:t>
            </a:r>
            <a:r>
              <a:rPr lang="it-IT" sz="2600"/>
              <a:t>[</a:t>
            </a:r>
            <a:r>
              <a:rPr lang="it-IT" sz="2600" i="1"/>
              <a:t>K</a:t>
            </a:r>
            <a:r>
              <a:rPr lang="it-IT" sz="2600"/>
              <a:t>, (1+</a:t>
            </a:r>
            <a:r>
              <a:rPr lang="it-IT" sz="2600" spc="-1000"/>
              <a:t>ˆ</a:t>
            </a:r>
            <a:r>
              <a:rPr lang="it-IT" sz="2600">
                <a:sym typeface="Symbol"/>
              </a:rPr>
              <a:t></a:t>
            </a:r>
            <a:r>
              <a:rPr lang="it-IT" sz="2600"/>
              <a:t>)</a:t>
            </a:r>
            <a:r>
              <a:rPr lang="it-IT" sz="2600" i="1"/>
              <a:t>N</a:t>
            </a:r>
            <a:r>
              <a:rPr lang="it-IT" sz="2600"/>
              <a:t>]</a:t>
            </a:r>
          </a:p>
          <a:p>
            <a:r>
              <a:rPr lang="it-IT" sz="2600"/>
              <a:t>La funzione di produzione con cambiamento neutrale di </a:t>
            </a:r>
            <a:r>
              <a:rPr lang="it-IT" sz="2600" err="1"/>
              <a:t>Harrod</a:t>
            </a:r>
            <a:r>
              <a:rPr lang="it-IT" sz="2600"/>
              <a:t> equivale alla vecchia funzione di produzione con il lavoro potenziato</a:t>
            </a:r>
          </a:p>
          <a:p>
            <a:r>
              <a:rPr lang="it-IT" sz="2600"/>
              <a:t>La funzione di produzione di </a:t>
            </a:r>
            <a:r>
              <a:rPr lang="it-IT" sz="2600" err="1"/>
              <a:t>Cobb-Douglas</a:t>
            </a:r>
            <a:r>
              <a:rPr lang="it-IT" sz="2600"/>
              <a:t> diviene:</a:t>
            </a:r>
          </a:p>
          <a:p>
            <a:r>
              <a:rPr lang="it-IT" sz="2600" i="1" err="1"/>
              <a:t>X=AK</a:t>
            </a:r>
            <a:r>
              <a:rPr lang="it-IT" sz="2600" baseline="30000">
                <a:sym typeface="Symbol"/>
              </a:rPr>
              <a:t></a:t>
            </a:r>
            <a:r>
              <a:rPr lang="it-IT" sz="2600"/>
              <a:t>[(1+</a:t>
            </a:r>
            <a:r>
              <a:rPr lang="it-IT" sz="2600" spc="-1000"/>
              <a:t> ˆ</a:t>
            </a:r>
            <a:r>
              <a:rPr lang="it-IT" sz="2600">
                <a:sym typeface="Symbol"/>
              </a:rPr>
              <a:t></a:t>
            </a:r>
            <a:r>
              <a:rPr lang="it-IT" sz="2600"/>
              <a:t>)</a:t>
            </a:r>
            <a:r>
              <a:rPr lang="it-IT" sz="2600" i="1"/>
              <a:t>N</a:t>
            </a:r>
            <a:r>
              <a:rPr lang="it-IT" sz="2600"/>
              <a:t>]</a:t>
            </a:r>
            <a:r>
              <a:rPr lang="it-IT" sz="2600" baseline="30000"/>
              <a:t>1-</a:t>
            </a:r>
            <a:r>
              <a:rPr lang="it-IT" sz="2600" baseline="30000">
                <a:sym typeface="Symbol"/>
              </a:rPr>
              <a:t></a:t>
            </a:r>
          </a:p>
          <a:p>
            <a:r>
              <a:rPr lang="it-IT" sz="2600"/>
              <a:t>E’ come se il lavoro avesse due dimensioni: quantitativa (</a:t>
            </a:r>
            <a:r>
              <a:rPr lang="it-IT" sz="2600" i="1"/>
              <a:t>N</a:t>
            </a:r>
            <a:r>
              <a:rPr lang="it-IT" sz="2600"/>
              <a:t>) e qualitativa (1+</a:t>
            </a:r>
            <a:r>
              <a:rPr lang="it-IT" sz="2600" spc="-1000"/>
              <a:t> ˆ</a:t>
            </a:r>
            <a:r>
              <a:rPr lang="it-IT" sz="2600">
                <a:sym typeface="Symbol"/>
              </a:rPr>
              <a:t>) dovuta al progresso tecnico</a:t>
            </a:r>
            <a:endParaRPr lang="it-IT" sz="26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83785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28098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Le quote distributive e la funzione di </a:t>
            </a:r>
            <a:r>
              <a:rPr lang="it-IT" sz="3200" err="1"/>
              <a:t>Cobb-Douglas</a:t>
            </a:r>
            <a:endParaRPr lang="it-IT" sz="32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30387"/>
                <a:ext cx="8229600" cy="45259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it-IT" sz="2400">
                    <a:sym typeface="Symbol"/>
                  </a:rPr>
                  <a:t>Poiché, nella funzione di </a:t>
                </a:r>
                <a:r>
                  <a:rPr lang="it-IT" sz="2400" err="1">
                    <a:sym typeface="Symbol"/>
                  </a:rPr>
                  <a:t>Cobb-Douglas</a:t>
                </a:r>
                <a:r>
                  <a:rPr lang="it-IT" sz="2400">
                    <a:sym typeface="Symbol"/>
                  </a:rPr>
                  <a:t>:</a:t>
                </a:r>
              </a:p>
              <a:p>
                <a:r>
                  <a:rPr lang="it-IT" sz="2400">
                    <a:sym typeface="Symbol"/>
                  </a:rPr>
                  <a:t></a:t>
                </a:r>
                <a:r>
                  <a:rPr lang="it-IT" sz="2400" err="1">
                    <a:sym typeface="Symbol"/>
                  </a:rPr>
                  <a:t>=</a:t>
                </a:r>
                <a:r>
                  <a:rPr lang="it-IT" sz="2400" i="1" err="1">
                    <a:sym typeface="Symbol"/>
                  </a:rPr>
                  <a:t>x</a:t>
                </a:r>
                <a:r>
                  <a:rPr lang="it-IT" sz="2400" i="1">
                    <a:sym typeface="Symbol"/>
                  </a:rPr>
                  <a:t>/</a:t>
                </a:r>
                <a:r>
                  <a:rPr lang="it-IT" sz="2400" i="1" err="1">
                    <a:sym typeface="Symbol"/>
                  </a:rPr>
                  <a:t>k=Ak</a:t>
                </a:r>
                <a:r>
                  <a:rPr lang="it-IT" sz="2400" baseline="30000">
                    <a:sym typeface="Symbol"/>
                  </a:rPr>
                  <a:t>-1</a:t>
                </a:r>
                <a:endParaRPr lang="it-IT" sz="2400">
                  <a:sym typeface="Symbol"/>
                </a:endParaRPr>
              </a:p>
              <a:p>
                <a:r>
                  <a:rPr lang="it-IT" sz="2400" i="1"/>
                  <a:t>r=PM</a:t>
                </a:r>
                <a:r>
                  <a:rPr lang="it-IT" sz="2400" i="1" baseline="-25000"/>
                  <a:t>K</a:t>
                </a:r>
                <a:r>
                  <a:rPr lang="it-IT" sz="2400"/>
                  <a:t>=</a:t>
                </a:r>
                <a:r>
                  <a:rPr lang="it-IT" sz="2400">
                    <a:sym typeface="Symbol"/>
                  </a:rPr>
                  <a:t></a:t>
                </a:r>
                <a:r>
                  <a:rPr lang="it-IT" sz="2400" i="1">
                    <a:sym typeface="Symbol"/>
                  </a:rPr>
                  <a:t>Ak</a:t>
                </a:r>
                <a:r>
                  <a:rPr lang="it-IT" sz="2400" baseline="30000">
                    <a:sym typeface="Symbol"/>
                  </a:rPr>
                  <a:t>-1</a:t>
                </a:r>
                <a:r>
                  <a:rPr lang="it-IT" sz="2400">
                    <a:sym typeface="Symbol"/>
                  </a:rPr>
                  <a:t>=</a:t>
                </a:r>
              </a:p>
              <a:p>
                <a:r>
                  <a:rPr lang="it-IT" sz="2400">
                    <a:sym typeface="Symbol"/>
                  </a:rPr>
                  <a:t>Per ipotesi il cambiamento tecnologico neutrale di </a:t>
                </a:r>
                <a:r>
                  <a:rPr lang="it-IT" sz="2400" err="1">
                    <a:sym typeface="Symbol"/>
                  </a:rPr>
                  <a:t>Harrod</a:t>
                </a:r>
                <a:r>
                  <a:rPr lang="it-IT" sz="2400">
                    <a:sym typeface="Symbol"/>
                  </a:rPr>
                  <a:t> lascia invariati i valori di  e di . La derivata delle curve è uguale nei punti che rappresentano le tecnologie corrispondenti. I saggi di profitto sono uguali prima e dopo il cambiamento neutrale</a:t>
                </a:r>
              </a:p>
              <a:p>
                <a:r>
                  <a:rPr lang="it-IT" sz="2400">
                    <a:sym typeface="Symbol"/>
                  </a:rPr>
                  <a:t>=</a:t>
                </a:r>
                <a:r>
                  <a:rPr lang="it-IT" sz="2400" i="1" err="1">
                    <a:sym typeface="Symbol"/>
                  </a:rPr>
                  <a:t>rk</a:t>
                </a:r>
                <a:r>
                  <a:rPr lang="it-IT" sz="2400" i="1">
                    <a:sym typeface="Symbol"/>
                  </a:rPr>
                  <a:t>/x</a:t>
                </a:r>
                <a:r>
                  <a:rPr lang="it-IT" sz="2400">
                    <a:sym typeface="Symbol"/>
                  </a:rPr>
                  <a:t>= </a:t>
                </a:r>
                <a14:m>
                  <m:oMath xmlns:m="http://schemas.openxmlformats.org/officeDocument/2006/math">
                    <m:r>
                      <a:rPr lang="it-IT" sz="2400" i="1" smtClean="0">
                        <a:latin typeface="Cambria Math"/>
                        <a:sym typeface="Symbol"/>
                      </a:rPr>
                      <m:t></m:t>
                    </m:r>
                    <m:r>
                      <a:rPr lang="it-IT" sz="2400" b="0" i="1" smtClean="0">
                        <a:latin typeface="Cambria Math"/>
                        <a:sym typeface="Symbol"/>
                      </a:rPr>
                      <m:t>=</m:t>
                    </m:r>
                    <m:r>
                      <a:rPr lang="it-IT" sz="2400" i="1">
                        <a:latin typeface="Cambria Math"/>
                        <a:sym typeface="Symbol"/>
                      </a:rPr>
                      <m:t>𝑟</m:t>
                    </m:r>
                    <m:f>
                      <m:fPr>
                        <m:ctrlPr>
                          <a:rPr lang="it-IT" sz="2400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it-IT" sz="2400" i="1">
                            <a:latin typeface="Cambria Math"/>
                            <a:sym typeface="Symbol"/>
                          </a:rPr>
                          <m:t>𝑘</m:t>
                        </m:r>
                      </m:num>
                      <m:den>
                        <m:r>
                          <a:rPr lang="it-IT" sz="2400" i="1">
                            <a:latin typeface="Cambria Math"/>
                            <a:sym typeface="Symbol"/>
                          </a:rPr>
                          <m:t>𝑥</m:t>
                        </m:r>
                      </m:den>
                    </m:f>
                    <m:r>
                      <a:rPr lang="it-IT" sz="2400" i="1">
                        <a:latin typeface="Cambria Math"/>
                        <a:sym typeface="Symbol"/>
                      </a:rPr>
                      <m:t>=</m:t>
                    </m:r>
                    <m:f>
                      <m:fPr>
                        <m:ctrlPr>
                          <a:rPr lang="it-IT" sz="240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it-IT" sz="2400" b="0" i="1" smtClean="0">
                            <a:latin typeface="Cambria Math"/>
                            <a:sym typeface="Symbol"/>
                          </a:rPr>
                          <m:t>𝑟</m:t>
                        </m:r>
                      </m:num>
                      <m:den>
                        <m:r>
                          <a:rPr lang="it-IT" sz="2400" i="1" smtClean="0">
                            <a:latin typeface="Cambria Math"/>
                            <a:sym typeface="Symbol"/>
                          </a:rPr>
                          <m:t></m:t>
                        </m:r>
                      </m:den>
                    </m:f>
                  </m:oMath>
                </a14:m>
                <a:r>
                  <a:rPr lang="it-IT" sz="2400">
                    <a:sym typeface="Symbol"/>
                  </a:rPr>
                  <a:t>=</a:t>
                </a:r>
              </a:p>
              <a:p>
                <a:r>
                  <a:rPr lang="it-IT" sz="2400">
                    <a:sym typeface="Symbol"/>
                  </a:rPr>
                  <a:t>la quota dei profitti non varia con il cambiamento delle tecniche e quindi non varia neanche la quota dei salari</a:t>
                </a:r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30387"/>
                <a:ext cx="8229600" cy="4525963"/>
              </a:xfrm>
              <a:blipFill>
                <a:blip r:embed="rId2"/>
                <a:stretch>
                  <a:fillRect l="-963" t="-175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81918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Le unità di lavoro di efficienza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spc="-3000" baseline="60000">
                <a:sym typeface="Symbol"/>
              </a:rPr>
              <a:t></a:t>
            </a:r>
            <a:r>
              <a:rPr lang="it-IT" sz="2800" i="1" kern="1200"/>
              <a:t>N= </a:t>
            </a:r>
            <a:r>
              <a:rPr lang="it-IT" sz="2800"/>
              <a:t>unità efficienza </a:t>
            </a:r>
            <a:r>
              <a:rPr lang="it-IT" sz="2800" kern="1200"/>
              <a:t>di lavoro = </a:t>
            </a:r>
            <a:r>
              <a:rPr lang="it-IT" sz="2800" i="1" kern="1200"/>
              <a:t>N</a:t>
            </a:r>
            <a:r>
              <a:rPr lang="it-IT" sz="2800" kern="1200"/>
              <a:t>(1+</a:t>
            </a:r>
            <a:r>
              <a:rPr lang="it-IT" sz="2800" spc="-1600"/>
              <a:t> ˆ</a:t>
            </a:r>
            <a:r>
              <a:rPr lang="it-IT" sz="2800">
                <a:sym typeface="Symbol"/>
              </a:rPr>
              <a:t></a:t>
            </a:r>
            <a:r>
              <a:rPr lang="it-IT" sz="2800" kern="1200">
                <a:sym typeface="Symbol"/>
              </a:rPr>
              <a:t>)</a:t>
            </a:r>
            <a:r>
              <a:rPr lang="it-IT" sz="2800" i="1" kern="1200" baseline="30000">
                <a:sym typeface="Symbol"/>
              </a:rPr>
              <a:t>t</a:t>
            </a:r>
            <a:r>
              <a:rPr lang="it-IT" sz="2800">
                <a:sym typeface="Symbol"/>
              </a:rPr>
              <a:t> </a:t>
            </a:r>
          </a:p>
          <a:p>
            <a:r>
              <a:rPr lang="it-IT" sz="2800" i="1" kern="1200">
                <a:sym typeface="Symbol"/>
              </a:rPr>
              <a:t>N </a:t>
            </a:r>
            <a:r>
              <a:rPr lang="it-IT" sz="2800" kern="1200">
                <a:sym typeface="Symbol"/>
              </a:rPr>
              <a:t>è la quantità di lavoro effettiva</a:t>
            </a:r>
          </a:p>
          <a:p>
            <a:r>
              <a:rPr lang="it-IT" sz="2800" kern="1200"/>
              <a:t>(1+</a:t>
            </a:r>
            <a:r>
              <a:rPr lang="it-IT" sz="2800" spc="-1600"/>
              <a:t> ˆ</a:t>
            </a:r>
            <a:r>
              <a:rPr lang="it-IT" sz="2800">
                <a:sym typeface="Symbol"/>
              </a:rPr>
              <a:t></a:t>
            </a:r>
            <a:r>
              <a:rPr lang="it-IT" sz="2800" kern="1200">
                <a:sym typeface="Symbol"/>
              </a:rPr>
              <a:t>)</a:t>
            </a:r>
            <a:r>
              <a:rPr lang="it-IT" sz="2800" i="1" kern="1200" baseline="30000">
                <a:sym typeface="Symbol"/>
              </a:rPr>
              <a:t>t</a:t>
            </a:r>
            <a:r>
              <a:rPr lang="it-IT" sz="2800">
                <a:sym typeface="Symbol"/>
              </a:rPr>
              <a:t> è “il potenziamento” della produttività del lavoro rispetto all’anno 0</a:t>
            </a:r>
          </a:p>
          <a:p>
            <a:r>
              <a:rPr lang="it-IT" sz="2800" i="1"/>
              <a:t>x, w,</a:t>
            </a:r>
            <a:r>
              <a:rPr lang="it-IT" sz="2800"/>
              <a:t> e </a:t>
            </a:r>
            <a:r>
              <a:rPr lang="it-IT" sz="2800" i="1"/>
              <a:t>c</a:t>
            </a:r>
            <a:r>
              <a:rPr lang="it-IT" sz="2800"/>
              <a:t> si misurano in unità di lavoro di efficienza dividendole per </a:t>
            </a:r>
            <a:r>
              <a:rPr lang="it-IT" sz="2800" kern="1200"/>
              <a:t>(1+</a:t>
            </a:r>
            <a:r>
              <a:rPr lang="it-IT" sz="2800" spc="-1600"/>
              <a:t> ˆ</a:t>
            </a:r>
            <a:r>
              <a:rPr lang="it-IT" sz="2800">
                <a:sym typeface="Symbol"/>
              </a:rPr>
              <a:t></a:t>
            </a:r>
            <a:r>
              <a:rPr lang="it-IT" sz="2800" kern="1200">
                <a:sym typeface="Symbol"/>
              </a:rPr>
              <a:t>)</a:t>
            </a:r>
            <a:r>
              <a:rPr lang="it-IT" sz="2800" i="1" kern="1200" baseline="30000">
                <a:sym typeface="Symbol"/>
              </a:rPr>
              <a:t>t</a:t>
            </a:r>
            <a:r>
              <a:rPr lang="it-IT" sz="2800">
                <a:sym typeface="Symbol"/>
              </a:rPr>
              <a:t> </a:t>
            </a:r>
          </a:p>
          <a:p>
            <a:r>
              <a:rPr lang="it-IT" sz="2800" kern="1200">
                <a:sym typeface="Symbol"/>
              </a:rPr>
              <a:t>Ad esempio: </a:t>
            </a:r>
            <a:r>
              <a:rPr lang="it-IT" sz="2800" i="1" err="1"/>
              <a:t>x=X</a:t>
            </a:r>
            <a:r>
              <a:rPr lang="it-IT" sz="2800" i="1"/>
              <a:t>/N</a:t>
            </a:r>
            <a:r>
              <a:rPr lang="it-IT" sz="2800"/>
              <a:t>, e per definizione  </a:t>
            </a:r>
            <a:r>
              <a:rPr lang="it-IT" sz="2800" spc="-2000" baseline="44000">
                <a:sym typeface="Symbol"/>
              </a:rPr>
              <a:t></a:t>
            </a:r>
            <a:r>
              <a:rPr lang="it-IT" sz="2800" i="1" err="1"/>
              <a:t>x=X</a:t>
            </a:r>
            <a:r>
              <a:rPr lang="it-IT" sz="2800" i="1"/>
              <a:t>/</a:t>
            </a:r>
            <a:r>
              <a:rPr lang="it-IT" sz="2800" spc="-3000" baseline="60000">
                <a:sym typeface="Symbol"/>
              </a:rPr>
              <a:t> </a:t>
            </a:r>
            <a:r>
              <a:rPr lang="it-IT" sz="2800" i="1" kern="1200"/>
              <a:t>N </a:t>
            </a:r>
            <a:r>
              <a:rPr lang="it-IT" sz="2800" err="1"/>
              <a:t>=</a:t>
            </a:r>
            <a:r>
              <a:rPr lang="it-IT" sz="2800" i="1" err="1"/>
              <a:t>X</a:t>
            </a:r>
            <a:r>
              <a:rPr lang="it-IT" sz="2800" i="1"/>
              <a:t>/</a:t>
            </a:r>
            <a:r>
              <a:rPr lang="it-IT" sz="2800"/>
              <a:t>[</a:t>
            </a:r>
            <a:r>
              <a:rPr lang="it-IT" sz="2800" i="1"/>
              <a:t>N</a:t>
            </a:r>
            <a:r>
              <a:rPr lang="it-IT" sz="2800"/>
              <a:t>(1+</a:t>
            </a:r>
            <a:r>
              <a:rPr lang="it-IT" sz="2800" spc="-1600"/>
              <a:t>ˆ</a:t>
            </a:r>
            <a:r>
              <a:rPr lang="it-IT" sz="2800">
                <a:sym typeface="Symbol"/>
              </a:rPr>
              <a:t></a:t>
            </a:r>
            <a:r>
              <a:rPr lang="it-IT" sz="2800"/>
              <a:t>)</a:t>
            </a:r>
            <a:r>
              <a:rPr lang="it-IT" sz="2800" i="1" baseline="30000"/>
              <a:t>t</a:t>
            </a:r>
            <a:r>
              <a:rPr lang="it-IT"/>
              <a:t>]</a:t>
            </a:r>
            <a:r>
              <a:rPr lang="it-IT" sz="2800"/>
              <a:t>, allora </a:t>
            </a:r>
            <a:r>
              <a:rPr lang="it-IT" sz="2800" spc="-2000" baseline="44000">
                <a:sym typeface="Symbol"/>
              </a:rPr>
              <a:t></a:t>
            </a:r>
            <a:r>
              <a:rPr lang="it-IT" sz="2800" i="1" err="1"/>
              <a:t>x=x</a:t>
            </a:r>
            <a:r>
              <a:rPr lang="it-IT" sz="2800"/>
              <a:t>/(1+</a:t>
            </a:r>
            <a:r>
              <a:rPr lang="it-IT" sz="2800" spc="-1600"/>
              <a:t> ˆ</a:t>
            </a:r>
            <a:r>
              <a:rPr lang="it-IT" sz="2800">
                <a:sym typeface="Symbol"/>
              </a:rPr>
              <a:t></a:t>
            </a:r>
            <a:r>
              <a:rPr lang="it-IT" sz="2800"/>
              <a:t>)</a:t>
            </a:r>
            <a:r>
              <a:rPr lang="it-IT" sz="2800" i="1" baseline="30000"/>
              <a:t>t</a:t>
            </a:r>
            <a:r>
              <a:rPr lang="it-IT" sz="2800"/>
              <a:t>.</a:t>
            </a:r>
            <a:endParaRPr lang="it-IT" sz="2800" kern="12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5250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Modello classico e neoclassico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i="1" err="1"/>
              <a:t>x=A</a:t>
            </a:r>
            <a:r>
              <a:rPr lang="it-IT" sz="2800" i="1" spc="-1800" baseline="56000">
                <a:sym typeface="Symbol"/>
              </a:rPr>
              <a:t></a:t>
            </a:r>
            <a:r>
              <a:rPr lang="it-IT" sz="2800" i="1"/>
              <a:t>k</a:t>
            </a:r>
            <a:r>
              <a:rPr lang="it-IT" sz="2800" baseline="30000">
                <a:sym typeface="Symbol"/>
              </a:rPr>
              <a:t></a:t>
            </a:r>
            <a:endParaRPr lang="it-IT" sz="2800"/>
          </a:p>
          <a:p>
            <a:r>
              <a:rPr lang="it-IT" sz="2800">
                <a:sym typeface="Symbol"/>
              </a:rPr>
              <a:t></a:t>
            </a:r>
            <a:r>
              <a:rPr lang="it-IT" sz="2800"/>
              <a:t>(</a:t>
            </a:r>
            <a:r>
              <a:rPr lang="it-IT" sz="2800" i="1" spc="-1800" baseline="56000">
                <a:sym typeface="Symbol"/>
              </a:rPr>
              <a:t></a:t>
            </a:r>
            <a:r>
              <a:rPr lang="it-IT" sz="2800" i="1"/>
              <a:t>k</a:t>
            </a:r>
            <a:r>
              <a:rPr lang="it-IT" sz="2800"/>
              <a:t>)=</a:t>
            </a:r>
            <a:r>
              <a:rPr lang="it-IT" sz="2800" i="1"/>
              <a:t> A</a:t>
            </a:r>
            <a:r>
              <a:rPr lang="it-IT" sz="2800" i="1" spc="-1800" baseline="56000">
                <a:sym typeface="Symbol"/>
              </a:rPr>
              <a:t> </a:t>
            </a:r>
            <a:r>
              <a:rPr lang="it-IT" sz="2800" i="1"/>
              <a:t>k </a:t>
            </a:r>
            <a:r>
              <a:rPr lang="it-IT" sz="2800" baseline="30000">
                <a:sym typeface="Symbol"/>
              </a:rPr>
              <a:t></a:t>
            </a:r>
            <a:r>
              <a:rPr lang="it-IT" sz="2800" baseline="30000"/>
              <a:t>-1</a:t>
            </a:r>
            <a:endParaRPr lang="it-IT" sz="2800"/>
          </a:p>
          <a:p>
            <a:r>
              <a:rPr lang="it-IT" sz="2800"/>
              <a:t>Differenza tra modello classico e modello neoclassico</a:t>
            </a:r>
          </a:p>
          <a:p>
            <a:r>
              <a:rPr lang="it-IT" sz="2800"/>
              <a:t>Modello neoclassico: cambiamento tecnologico globale (riguarda allo stesso modo tutte le tecniche della funzione di produzione).</a:t>
            </a:r>
          </a:p>
          <a:p>
            <a:r>
              <a:rPr lang="it-IT" sz="2800"/>
              <a:t>Modello classico: cambiamento locale, cioè riguarda solo le tecniche in uso non la funzione fossile (storia passata)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08320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/>
              <a:t>L’equilibrio di crescita di steady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i="1"/>
              <a:t>g</a:t>
            </a:r>
            <a:r>
              <a:rPr lang="it-IT" sz="2400" i="1" baseline="-25000"/>
              <a:t>X</a:t>
            </a:r>
            <a:r>
              <a:rPr lang="it-IT" sz="2400"/>
              <a:t>=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</a:t>
            </a:r>
            <a:r>
              <a:rPr lang="it-IT" sz="2400" err="1"/>
              <a:t>+</a:t>
            </a:r>
            <a:r>
              <a:rPr lang="it-IT" sz="2400" i="1" err="1"/>
              <a:t>n</a:t>
            </a:r>
            <a:r>
              <a:rPr lang="it-IT" sz="2400" i="1"/>
              <a:t>  </a:t>
            </a:r>
            <a:r>
              <a:rPr lang="it-IT" sz="2400"/>
              <a:t>(per valori bassi di </a:t>
            </a:r>
            <a:r>
              <a:rPr lang="it-IT" sz="2400" i="1"/>
              <a:t>n </a:t>
            </a:r>
            <a:r>
              <a:rPr lang="it-IT" sz="2400"/>
              <a:t>e di 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)</a:t>
            </a:r>
          </a:p>
          <a:p>
            <a:r>
              <a:rPr lang="it-IT" sz="2400">
                <a:sym typeface="Symbol"/>
              </a:rPr>
              <a:t>La crescita di </a:t>
            </a:r>
            <a:r>
              <a:rPr lang="it-IT" sz="2400" i="1">
                <a:sym typeface="Symbol"/>
              </a:rPr>
              <a:t>steady state </a:t>
            </a:r>
            <a:r>
              <a:rPr lang="it-IT" sz="2400">
                <a:sym typeface="Symbol"/>
              </a:rPr>
              <a:t>con cambiamento tecnologico è caratterizzata dalla costanza di  e dalla crescita di </a:t>
            </a:r>
            <a:r>
              <a:rPr lang="it-IT" sz="2400" i="1">
                <a:sym typeface="Symbol"/>
              </a:rPr>
              <a:t>x </a:t>
            </a:r>
            <a:r>
              <a:rPr lang="it-IT" sz="2400">
                <a:sym typeface="Symbol"/>
              </a:rPr>
              <a:t>e di </a:t>
            </a:r>
            <a:r>
              <a:rPr lang="it-IT" sz="2400" i="1">
                <a:sym typeface="Symbol"/>
              </a:rPr>
              <a:t>k </a:t>
            </a:r>
            <a:r>
              <a:rPr lang="it-IT" sz="2400">
                <a:sym typeface="Symbol"/>
              </a:rPr>
              <a:t>allo stesso tasso costante.</a:t>
            </a:r>
          </a:p>
          <a:p>
            <a:r>
              <a:rPr lang="it-IT" sz="2400">
                <a:sym typeface="Symbol"/>
              </a:rPr>
              <a:t>La condizione di equilibrio senza cambiamento tecnologico era </a:t>
            </a:r>
            <a:r>
              <a:rPr lang="it-IT" sz="2400" i="1" err="1">
                <a:sym typeface="Symbol"/>
              </a:rPr>
              <a:t>g</a:t>
            </a:r>
            <a:r>
              <a:rPr lang="it-IT" sz="2400" i="1" baseline="-25000" err="1">
                <a:sym typeface="Symbol"/>
              </a:rPr>
              <a:t>K</a:t>
            </a:r>
            <a:r>
              <a:rPr lang="it-IT" sz="2400">
                <a:sym typeface="Symbol"/>
              </a:rPr>
              <a:t>=</a:t>
            </a:r>
            <a:r>
              <a:rPr lang="it-IT" sz="2400" i="1"/>
              <a:t>s</a:t>
            </a:r>
            <a:r>
              <a:rPr lang="it-IT" sz="2400">
                <a:sym typeface="Symbol"/>
              </a:rPr>
              <a:t></a:t>
            </a:r>
            <a:r>
              <a:rPr lang="it-IT" sz="2400"/>
              <a:t>=</a:t>
            </a:r>
            <a:r>
              <a:rPr lang="it-IT" sz="2400" i="1"/>
              <a:t>n</a:t>
            </a:r>
          </a:p>
          <a:p>
            <a:r>
              <a:rPr lang="it-IT" sz="2400"/>
              <a:t>Ora bisogna tener conto anche della crescita della produttività:</a:t>
            </a:r>
          </a:p>
          <a:p>
            <a:r>
              <a:rPr lang="it-IT" sz="2400" i="1" err="1">
                <a:sym typeface="Symbol"/>
              </a:rPr>
              <a:t>g</a:t>
            </a:r>
            <a:r>
              <a:rPr lang="it-IT" sz="2400" i="1" baseline="-25000" err="1">
                <a:sym typeface="Symbol"/>
              </a:rPr>
              <a:t>K</a:t>
            </a:r>
            <a:r>
              <a:rPr lang="it-IT" sz="2400">
                <a:sym typeface="Symbol"/>
              </a:rPr>
              <a:t>=</a:t>
            </a:r>
            <a:r>
              <a:rPr lang="it-IT" sz="2400" i="1"/>
              <a:t>s</a:t>
            </a:r>
            <a:r>
              <a:rPr lang="it-IT" sz="2400">
                <a:sym typeface="Symbol"/>
              </a:rPr>
              <a:t></a:t>
            </a:r>
            <a:r>
              <a:rPr lang="it-IT" sz="2400"/>
              <a:t>=</a:t>
            </a:r>
            <a:r>
              <a:rPr lang="it-IT" sz="2400" i="1"/>
              <a:t>n</a:t>
            </a:r>
            <a:r>
              <a:rPr lang="it-IT" sz="2400"/>
              <a:t>+</a:t>
            </a:r>
            <a:r>
              <a:rPr lang="it-IT" sz="2400" spc="-1800"/>
              <a:t> ˆ</a:t>
            </a:r>
            <a:r>
              <a:rPr lang="it-IT" sz="2400">
                <a:sym typeface="Symbol"/>
              </a:rPr>
              <a:t>: La dotazione di capitale per unità di lavoro cresce al tasso 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</a:t>
            </a:r>
          </a:p>
          <a:p>
            <a:r>
              <a:rPr lang="it-IT" sz="2400">
                <a:sym typeface="Symbol"/>
              </a:rPr>
              <a:t>L’investimento per unità di lavoro è </a:t>
            </a:r>
            <a:r>
              <a:rPr lang="it-IT" sz="2400"/>
              <a:t>(</a:t>
            </a:r>
            <a:r>
              <a:rPr lang="it-IT" sz="2400" i="1"/>
              <a:t>n</a:t>
            </a:r>
            <a:r>
              <a:rPr lang="it-IT" sz="2400"/>
              <a:t>+</a:t>
            </a:r>
            <a:r>
              <a:rPr lang="it-IT" sz="2400" spc="-1800"/>
              <a:t> ˆ</a:t>
            </a:r>
            <a:r>
              <a:rPr lang="it-IT" sz="2400">
                <a:sym typeface="Symbol"/>
              </a:rPr>
              <a:t></a:t>
            </a:r>
            <a:r>
              <a:rPr lang="it-IT" sz="2400"/>
              <a:t>)</a:t>
            </a:r>
            <a:r>
              <a:rPr lang="it-IT" sz="2400" i="1"/>
              <a:t>k</a:t>
            </a:r>
            <a:endParaRPr lang="it-IT" sz="2400"/>
          </a:p>
          <a:p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07265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/>
              <a:t>x </a:t>
            </a:r>
            <a:r>
              <a:rPr lang="it-IT"/>
              <a:t>e </a:t>
            </a:r>
            <a:r>
              <a:rPr lang="it-IT" i="1"/>
              <a:t>k </a:t>
            </a:r>
            <a:r>
              <a:rPr lang="it-IT"/>
              <a:t>di</a:t>
            </a:r>
            <a:r>
              <a:rPr lang="it-IT" i="1"/>
              <a:t> steady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8228" y="1736756"/>
            <a:ext cx="7772400" cy="2496207"/>
          </a:xfrm>
        </p:spPr>
        <p:txBody>
          <a:bodyPr>
            <a:normAutofit lnSpcReduction="10000"/>
          </a:bodyPr>
          <a:lstStyle/>
          <a:p>
            <a:r>
              <a:rPr lang="it-IT" sz="2400"/>
              <a:t>In termini di unità di lavoro di efficienza:</a:t>
            </a:r>
          </a:p>
          <a:p>
            <a:r>
              <a:rPr lang="it-IT" sz="2400" spc="-1800" baseline="50000">
                <a:sym typeface="Symbol"/>
              </a:rPr>
              <a:t></a:t>
            </a:r>
            <a:r>
              <a:rPr lang="it-IT" sz="2400" i="1" err="1"/>
              <a:t>x=x</a:t>
            </a:r>
            <a:r>
              <a:rPr lang="it-IT" sz="2400"/>
              <a:t>/(1+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</a:t>
            </a:r>
            <a:r>
              <a:rPr lang="it-IT" sz="2400"/>
              <a:t>)</a:t>
            </a:r>
            <a:r>
              <a:rPr lang="it-IT" sz="2400" i="1" baseline="30000"/>
              <a:t>t</a:t>
            </a:r>
            <a:endParaRPr lang="it-IT" sz="2400"/>
          </a:p>
          <a:p>
            <a:r>
              <a:rPr lang="it-IT" sz="2400" spc="-1800" baseline="70000">
                <a:sym typeface="Symbol"/>
              </a:rPr>
              <a:t></a:t>
            </a:r>
            <a:r>
              <a:rPr lang="it-IT" sz="2400" i="1">
                <a:sym typeface="Symbol"/>
              </a:rPr>
              <a:t>k</a:t>
            </a:r>
            <a:r>
              <a:rPr lang="it-IT" sz="2400" i="1"/>
              <a:t>=k</a:t>
            </a:r>
            <a:r>
              <a:rPr lang="it-IT" sz="2400"/>
              <a:t>/(1+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</a:t>
            </a:r>
            <a:r>
              <a:rPr lang="it-IT" sz="2400"/>
              <a:t>)</a:t>
            </a:r>
            <a:r>
              <a:rPr lang="it-IT" sz="2400" i="1" baseline="30000"/>
              <a:t>t</a:t>
            </a:r>
            <a:endParaRPr lang="it-IT" sz="2400"/>
          </a:p>
          <a:p>
            <a:r>
              <a:rPr lang="it-IT" sz="2400"/>
              <a:t>Nello steady state con cambiamento tecnologico non restano costanti le variabili in termini unità di lavoro reale, ma in termini di unità di lavoro di efficienza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38</a:t>
            </a:fld>
            <a:endParaRPr lang="it-IT"/>
          </a:p>
        </p:txBody>
      </p:sp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75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216885"/>
              </p:ext>
            </p:extLst>
          </p:nvPr>
        </p:nvGraphicFramePr>
        <p:xfrm>
          <a:off x="1338263" y="4227513"/>
          <a:ext cx="151447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49" name="Equazione" r:id="rId3" imgW="825480" imgH="393480" progId="Equation.3">
                  <p:embed/>
                </p:oleObj>
              </mc:Choice>
              <mc:Fallback>
                <p:oleObj name="Equazione" r:id="rId3" imgW="825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4227513"/>
                        <a:ext cx="1514475" cy="719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3636579" y="4140033"/>
            <a:ext cx="4288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Relazione tra </a:t>
            </a:r>
            <a:r>
              <a:rPr lang="it-IT" spc="-1800" baseline="50000">
                <a:sym typeface="Symbol"/>
              </a:rPr>
              <a:t></a:t>
            </a:r>
            <a:r>
              <a:rPr lang="it-IT" i="1" err="1"/>
              <a:t>x*</a:t>
            </a:r>
            <a:r>
              <a:rPr lang="it-IT" i="1"/>
              <a:t> </a:t>
            </a:r>
            <a:r>
              <a:rPr lang="it-IT"/>
              <a:t>e </a:t>
            </a:r>
            <a:r>
              <a:rPr lang="it-IT" spc="-1800" baseline="70000">
                <a:sym typeface="Symbol"/>
              </a:rPr>
              <a:t></a:t>
            </a:r>
            <a:r>
              <a:rPr lang="it-IT" i="1" err="1">
                <a:sym typeface="Symbol"/>
              </a:rPr>
              <a:t>k*</a:t>
            </a:r>
            <a:r>
              <a:rPr lang="it-IT" i="1">
                <a:sym typeface="Symbol"/>
              </a:rPr>
              <a:t> di steady state</a:t>
            </a:r>
            <a:r>
              <a:rPr lang="it-IT"/>
              <a:t>  </a:t>
            </a:r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75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739861"/>
              </p:ext>
            </p:extLst>
          </p:nvPr>
        </p:nvGraphicFramePr>
        <p:xfrm>
          <a:off x="1276350" y="4989513"/>
          <a:ext cx="15684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0" name="Equazione" r:id="rId5" imgW="977760" imgH="545760" progId="Equation.3">
                  <p:embed/>
                </p:oleObj>
              </mc:Choice>
              <mc:Fallback>
                <p:oleObj name="Equazione" r:id="rId5" imgW="97776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4989513"/>
                        <a:ext cx="156845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384331" y="5100285"/>
            <a:ext cx="1996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pc="-1800" baseline="50000">
                <a:sym typeface="Symbol"/>
              </a:rPr>
              <a:t></a:t>
            </a:r>
            <a:r>
              <a:rPr lang="it-IT" i="1" err="1"/>
              <a:t>x*</a:t>
            </a:r>
            <a:r>
              <a:rPr lang="it-IT" i="1"/>
              <a:t> </a:t>
            </a:r>
            <a:r>
              <a:rPr lang="it-IT" i="1" err="1"/>
              <a:t>=A</a:t>
            </a:r>
            <a:r>
              <a:rPr lang="it-IT"/>
              <a:t>(</a:t>
            </a:r>
            <a:r>
              <a:rPr lang="it-IT" spc="-1800" baseline="70000">
                <a:sym typeface="Symbol"/>
              </a:rPr>
              <a:t></a:t>
            </a:r>
            <a:r>
              <a:rPr lang="it-IT" i="1" err="1">
                <a:sym typeface="Symbol"/>
              </a:rPr>
              <a:t>k*</a:t>
            </a:r>
            <a:r>
              <a:rPr lang="it-IT" i="1">
                <a:sym typeface="Symbol"/>
              </a:rPr>
              <a:t> </a:t>
            </a:r>
            <a:r>
              <a:rPr lang="it-IT">
                <a:sym typeface="Symbol"/>
              </a:rPr>
              <a:t>)</a:t>
            </a:r>
            <a:r>
              <a:rPr lang="it-IT" baseline="30000">
                <a:sym typeface="Symbol"/>
              </a:rPr>
              <a:t></a:t>
            </a:r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081388" y="4915618"/>
            <a:ext cx="3331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pc="-1800" baseline="50000">
                <a:sym typeface="Symbol"/>
              </a:rPr>
              <a:t></a:t>
            </a:r>
            <a:r>
              <a:rPr lang="it-IT" i="1" err="1"/>
              <a:t>x*</a:t>
            </a:r>
            <a:r>
              <a:rPr lang="it-IT" i="1"/>
              <a:t> </a:t>
            </a:r>
            <a:r>
              <a:rPr lang="it-IT"/>
              <a:t>e </a:t>
            </a:r>
            <a:r>
              <a:rPr lang="it-IT" spc="-1800" baseline="70000">
                <a:sym typeface="Symbol"/>
              </a:rPr>
              <a:t></a:t>
            </a:r>
            <a:r>
              <a:rPr lang="it-IT" i="1" err="1">
                <a:sym typeface="Symbol"/>
              </a:rPr>
              <a:t>k*</a:t>
            </a:r>
            <a:r>
              <a:rPr lang="it-IT" i="1">
                <a:sym typeface="Symbol"/>
              </a:rPr>
              <a:t> di steady state</a:t>
            </a:r>
            <a:r>
              <a:rPr lang="it-IT">
                <a:sym typeface="Symbol"/>
              </a:rPr>
              <a:t> con la </a:t>
            </a:r>
            <a:r>
              <a:rPr lang="it-IT" i="1" err="1">
                <a:sym typeface="Symbol"/>
              </a:rPr>
              <a:t>Cobb-Douglas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12825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277367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Il grafico dell’equilibrio di </a:t>
            </a:r>
            <a:r>
              <a:rPr lang="it-IT" i="1"/>
              <a:t>Steady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1875" y="4927371"/>
            <a:ext cx="7772400" cy="1355835"/>
          </a:xfrm>
        </p:spPr>
        <p:txBody>
          <a:bodyPr/>
          <a:lstStyle/>
          <a:p>
            <a:pPr lvl="0" indent="180975" algn="just"/>
            <a:r>
              <a:rPr lang="it-IT" sz="2400">
                <a:latin typeface="+mj-lt"/>
                <a:ea typeface="Times New Roman" pitchFamily="18" charset="0"/>
              </a:rPr>
              <a:t>(</a:t>
            </a:r>
            <a:r>
              <a:rPr lang="it-IT" sz="2400" i="1">
                <a:latin typeface="+mj-lt"/>
                <a:ea typeface="Times New Roman" pitchFamily="18" charset="0"/>
              </a:rPr>
              <a:t>n+</a:t>
            </a:r>
            <a:r>
              <a:rPr lang="it-IT" sz="2400" spc="-1600">
                <a:latin typeface="+mj-lt"/>
                <a:ea typeface="Times New Roman" pitchFamily="18" charset="0"/>
              </a:rPr>
              <a:t>ˆ</a:t>
            </a:r>
            <a:r>
              <a:rPr lang="it-IT" sz="2400">
                <a:latin typeface="+mj-lt"/>
                <a:ea typeface="Times New Roman" pitchFamily="18" charset="0"/>
                <a:sym typeface="Symbol" pitchFamily="18" charset="2"/>
              </a:rPr>
              <a:t></a:t>
            </a:r>
            <a:r>
              <a:rPr lang="it-IT" sz="2400">
                <a:latin typeface="+mj-lt"/>
                <a:ea typeface="Times New Roman" pitchFamily="18" charset="0"/>
              </a:rPr>
              <a:t>)</a:t>
            </a:r>
            <a:r>
              <a:rPr lang="it-IT" sz="2400" spc="-1600" baseline="60000">
                <a:latin typeface="+mj-lt"/>
                <a:ea typeface="Times New Roman" pitchFamily="18" charset="0"/>
                <a:sym typeface="Symbol" pitchFamily="18" charset="2"/>
              </a:rPr>
              <a:t> </a:t>
            </a:r>
            <a:r>
              <a:rPr lang="it-IT" sz="2400" i="1">
                <a:latin typeface="+mj-lt"/>
                <a:ea typeface="Times New Roman" pitchFamily="18" charset="0"/>
              </a:rPr>
              <a:t>k </a:t>
            </a:r>
            <a:r>
              <a:rPr lang="it-IT" sz="2400">
                <a:latin typeface="+mj-lt"/>
                <a:ea typeface="Times New Roman" pitchFamily="18" charset="0"/>
              </a:rPr>
              <a:t>è l’investimento che lascia costante il capitale per unità di lavoro di efficienza.</a:t>
            </a:r>
          </a:p>
          <a:p>
            <a:pPr lvl="0" indent="180975" algn="just"/>
            <a:r>
              <a:rPr lang="it-IT" sz="2400">
                <a:latin typeface="+mj-lt"/>
                <a:ea typeface="Times New Roman" pitchFamily="18" charset="0"/>
              </a:rPr>
              <a:t>Il sistema converge verso l’equilibrio di </a:t>
            </a:r>
            <a:r>
              <a:rPr lang="it-IT" sz="2400" i="1">
                <a:latin typeface="+mj-lt"/>
                <a:ea typeface="Times New Roman" pitchFamily="18" charset="0"/>
              </a:rPr>
              <a:t>steady state</a:t>
            </a:r>
            <a:r>
              <a:rPr lang="it-IT" sz="2400">
                <a:latin typeface="+mj-lt"/>
                <a:ea typeface="Times New Roman" pitchFamily="18" charset="0"/>
              </a:rPr>
              <a:t>. </a:t>
            </a:r>
            <a:endParaRPr lang="it-IT" sz="2400">
              <a:latin typeface="+mj-lt"/>
              <a:ea typeface="Times New Roman" pitchFamily="18" charset="0"/>
              <a:sym typeface="Symbol" pitchFamily="18" charset="2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39</a:t>
            </a:fld>
            <a:endParaRPr lang="it-IT"/>
          </a:p>
        </p:txBody>
      </p:sp>
      <p:sp>
        <p:nvSpPr>
          <p:cNvPr id="12188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121857" name="Group 1"/>
          <p:cNvGrpSpPr>
            <a:grpSpLocks noChangeAspect="1"/>
          </p:cNvGrpSpPr>
          <p:nvPr/>
        </p:nvGrpSpPr>
        <p:grpSpPr bwMode="auto">
          <a:xfrm>
            <a:off x="1663524" y="1604360"/>
            <a:ext cx="6119813" cy="3321050"/>
            <a:chOff x="1134" y="6987"/>
            <a:chExt cx="9638" cy="5230"/>
          </a:xfrm>
        </p:grpSpPr>
        <p:sp>
          <p:nvSpPr>
            <p:cNvPr id="121881" name="AutoShape 25"/>
            <p:cNvSpPr>
              <a:spLocks noChangeAspect="1" noChangeArrowheads="1"/>
            </p:cNvSpPr>
            <p:nvPr/>
          </p:nvSpPr>
          <p:spPr bwMode="auto">
            <a:xfrm>
              <a:off x="1134" y="6987"/>
              <a:ext cx="9638" cy="523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80" name="AutoShape 24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9" name="AutoShape 23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8" name="Freeform 22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7" name="Line 21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6" name="Line 20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5" name="Text Box 19"/>
            <p:cNvSpPr txBox="1">
              <a:spLocks noChangeArrowheads="1"/>
            </p:cNvSpPr>
            <p:nvPr/>
          </p:nvSpPr>
          <p:spPr bwMode="auto">
            <a:xfrm>
              <a:off x="1560" y="718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spc="-1600" normalizeH="0" baseline="6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74" name="Text Box 18"/>
            <p:cNvSpPr txBox="1">
              <a:spLocks noChangeArrowheads="1"/>
            </p:cNvSpPr>
            <p:nvPr/>
          </p:nvSpPr>
          <p:spPr bwMode="auto">
            <a:xfrm>
              <a:off x="1675" y="8981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 0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73" name="Text Box 17"/>
            <p:cNvSpPr txBox="1">
              <a:spLocks noChangeArrowheads="1"/>
            </p:cNvSpPr>
            <p:nvPr/>
          </p:nvSpPr>
          <p:spPr bwMode="auto">
            <a:xfrm>
              <a:off x="4512" y="11340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spc="-1600" normalizeH="0" baseline="6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 0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72" name="Text Box 16"/>
            <p:cNvSpPr txBox="1">
              <a:spLocks noChangeArrowheads="1"/>
            </p:cNvSpPr>
            <p:nvPr/>
          </p:nvSpPr>
          <p:spPr bwMode="auto">
            <a:xfrm>
              <a:off x="8818" y="1133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71" name="Line 15"/>
            <p:cNvSpPr>
              <a:spLocks noChangeShapeType="1"/>
            </p:cNvSpPr>
            <p:nvPr/>
          </p:nvSpPr>
          <p:spPr bwMode="auto">
            <a:xfrm>
              <a:off x="5971" y="8944"/>
              <a:ext cx="1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0" name="Line 14"/>
            <p:cNvSpPr>
              <a:spLocks noChangeShapeType="1"/>
            </p:cNvSpPr>
            <p:nvPr/>
          </p:nvSpPr>
          <p:spPr bwMode="auto">
            <a:xfrm flipH="1">
              <a:off x="2581" y="8944"/>
              <a:ext cx="3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9" name="Text Box 13"/>
            <p:cNvSpPr txBox="1">
              <a:spLocks noChangeArrowheads="1"/>
            </p:cNvSpPr>
            <p:nvPr/>
          </p:nvSpPr>
          <p:spPr bwMode="auto">
            <a:xfrm>
              <a:off x="1680" y="8223"/>
              <a:ext cx="187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1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8" name="Line 12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7" name="Line 11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6" name="Text Box 10"/>
            <p:cNvSpPr txBox="1">
              <a:spLocks noChangeArrowheads="1"/>
            </p:cNvSpPr>
            <p:nvPr/>
          </p:nvSpPr>
          <p:spPr bwMode="auto">
            <a:xfrm>
              <a:off x="1701" y="860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 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5" name="Text Box 9"/>
            <p:cNvSpPr txBox="1">
              <a:spLocks noChangeArrowheads="1"/>
            </p:cNvSpPr>
            <p:nvPr/>
          </p:nvSpPr>
          <p:spPr bwMode="auto">
            <a:xfrm>
              <a:off x="7033" y="11356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 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1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4" name="Text Box 8"/>
            <p:cNvSpPr txBox="1">
              <a:spLocks noChangeArrowheads="1"/>
            </p:cNvSpPr>
            <p:nvPr/>
          </p:nvSpPr>
          <p:spPr bwMode="auto">
            <a:xfrm>
              <a:off x="5470" y="1137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 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3" name="Freeform 7"/>
            <p:cNvSpPr>
              <a:spLocks/>
            </p:cNvSpPr>
            <p:nvPr/>
          </p:nvSpPr>
          <p:spPr bwMode="auto">
            <a:xfrm>
              <a:off x="2581" y="10011"/>
              <a:ext cx="6585" cy="1237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2" name="Line 6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1" name="Text Box 5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lang="it-IT" sz="1400" i="1" spc="-1600" baseline="60000">
                  <a:ea typeface="Times New Roman" pitchFamily="18" charset="0"/>
                  <a:sym typeface="Symbol" pitchFamily="18" charset="2"/>
                </a:rPr>
                <a:t> 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0" name="Text Box 4"/>
            <p:cNvSpPr txBox="1">
              <a:spLocks noChangeArrowheads="1"/>
            </p:cNvSpPr>
            <p:nvPr/>
          </p:nvSpPr>
          <p:spPr bwMode="auto">
            <a:xfrm>
              <a:off x="8726" y="9036"/>
              <a:ext cx="1743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n+</a:t>
              </a:r>
              <a:r>
                <a:rPr kumimoji="0" lang="it-IT" sz="1400" b="0" i="0" u="none" strike="noStrike" cap="none" spc="-1600" normalizeH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ˆ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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</a:t>
              </a:r>
              <a:r>
                <a:rPr lang="it-IT" sz="1400" spc="-1600" baseline="60000">
                  <a:ea typeface="Times New Roman" pitchFamily="18" charset="0"/>
                  <a:sym typeface="Symbol" pitchFamily="18" charset="2"/>
                </a:rPr>
                <a:t> 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59" name="Line 3"/>
            <p:cNvSpPr>
              <a:spLocks noChangeShapeType="1"/>
            </p:cNvSpPr>
            <p:nvPr/>
          </p:nvSpPr>
          <p:spPr bwMode="auto">
            <a:xfrm>
              <a:off x="5012" y="11044"/>
              <a:ext cx="86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58" name="Line 2"/>
            <p:cNvSpPr>
              <a:spLocks noChangeShapeType="1"/>
            </p:cNvSpPr>
            <p:nvPr/>
          </p:nvSpPr>
          <p:spPr bwMode="auto">
            <a:xfrm flipH="1">
              <a:off x="6166" y="11044"/>
              <a:ext cx="130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51452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1480" y="738387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Il grafico della funzione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437989"/>
            <a:ext cx="7772400" cy="1748412"/>
          </a:xfrm>
        </p:spPr>
        <p:txBody>
          <a:bodyPr>
            <a:normAutofit fontScale="92500"/>
          </a:bodyPr>
          <a:lstStyle/>
          <a:p>
            <a:r>
              <a:rPr lang="it-IT" sz="2000"/>
              <a:t>La funzione è concava: mostra rendimenti marginali decrescenti.</a:t>
            </a:r>
          </a:p>
          <a:p>
            <a:r>
              <a:rPr lang="it-IT" sz="2000"/>
              <a:t>La funzione rappresenta un numero infinito di tecniche che compongono la tecnologia della funzione.</a:t>
            </a:r>
          </a:p>
          <a:p>
            <a:r>
              <a:rPr lang="it-IT" sz="2000"/>
              <a:t>Ogni punto della funzione rappresenta una singola tecnica.</a:t>
            </a:r>
          </a:p>
          <a:p>
            <a:r>
              <a:rPr lang="it-IT" sz="2000"/>
              <a:t>Le curve rosse e blu rappresentano due differenti tecniche possibili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30" name="Area di disegno 3"/>
          <p:cNvGrpSpPr/>
          <p:nvPr/>
        </p:nvGrpSpPr>
        <p:grpSpPr>
          <a:xfrm>
            <a:off x="1511935" y="1050081"/>
            <a:ext cx="6120130" cy="3589020"/>
            <a:chOff x="0" y="0"/>
            <a:chExt cx="6120130" cy="3589020"/>
          </a:xfrm>
        </p:grpSpPr>
        <p:sp>
          <p:nvSpPr>
            <p:cNvPr id="31" name="Rettangolo 30"/>
            <p:cNvSpPr/>
            <p:nvPr/>
          </p:nvSpPr>
          <p:spPr>
            <a:xfrm>
              <a:off x="0" y="0"/>
              <a:ext cx="6120130" cy="3589020"/>
            </a:xfrm>
            <a:prstGeom prst="rect">
              <a:avLst/>
            </a:prstGeom>
            <a:noFill/>
          </p:spPr>
        </p:sp>
        <p:cxnSp>
          <p:nvCxnSpPr>
            <p:cNvPr id="32" name="AutoShape 4"/>
            <p:cNvCxnSpPr>
              <a:cxnSpLocks noChangeShapeType="1"/>
            </p:cNvCxnSpPr>
            <p:nvPr/>
          </p:nvCxnSpPr>
          <p:spPr bwMode="auto">
            <a:xfrm flipV="1">
              <a:off x="909320" y="833755"/>
              <a:ext cx="0" cy="224853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5"/>
            <p:cNvCxnSpPr>
              <a:cxnSpLocks noChangeShapeType="1"/>
            </p:cNvCxnSpPr>
            <p:nvPr/>
          </p:nvCxnSpPr>
          <p:spPr bwMode="auto">
            <a:xfrm>
              <a:off x="909320" y="3079115"/>
              <a:ext cx="441007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" name="Freeform 7"/>
            <p:cNvSpPr>
              <a:spLocks/>
            </p:cNvSpPr>
            <p:nvPr/>
          </p:nvSpPr>
          <p:spPr bwMode="auto">
            <a:xfrm>
              <a:off x="918845" y="1259205"/>
              <a:ext cx="4267200" cy="1794510"/>
            </a:xfrm>
            <a:custGeom>
              <a:avLst/>
              <a:gdLst>
                <a:gd name="T0" fmla="*/ 0 w 6720"/>
                <a:gd name="T1" fmla="*/ 2826 h 2826"/>
                <a:gd name="T2" fmla="*/ 330 w 6720"/>
                <a:gd name="T3" fmla="*/ 2085 h 2826"/>
                <a:gd name="T4" fmla="*/ 1418 w 6720"/>
                <a:gd name="T5" fmla="*/ 1245 h 2826"/>
                <a:gd name="T6" fmla="*/ 3045 w 6720"/>
                <a:gd name="T7" fmla="*/ 600 h 2826"/>
                <a:gd name="T8" fmla="*/ 4830 w 6720"/>
                <a:gd name="T9" fmla="*/ 195 h 2826"/>
                <a:gd name="T10" fmla="*/ 6720 w 6720"/>
                <a:gd name="T11" fmla="*/ 0 h 2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cxnSp>
          <p:nvCxnSpPr>
            <p:cNvPr id="35" name="Line 10"/>
            <p:cNvCxnSpPr/>
            <p:nvPr/>
          </p:nvCxnSpPr>
          <p:spPr bwMode="auto">
            <a:xfrm>
              <a:off x="918845" y="1773555"/>
              <a:ext cx="15430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11"/>
            <p:cNvCxnSpPr/>
            <p:nvPr/>
          </p:nvCxnSpPr>
          <p:spPr bwMode="auto">
            <a:xfrm>
              <a:off x="2461895" y="1773555"/>
              <a:ext cx="635" cy="1280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12"/>
            <p:cNvCxnSpPr/>
            <p:nvPr/>
          </p:nvCxnSpPr>
          <p:spPr bwMode="auto">
            <a:xfrm flipV="1">
              <a:off x="909320" y="1816100"/>
              <a:ext cx="1543050" cy="128016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Text Box 14"/>
            <p:cNvSpPr txBox="1">
              <a:spLocks noChangeArrowheads="1"/>
            </p:cNvSpPr>
            <p:nvPr/>
          </p:nvSpPr>
          <p:spPr bwMode="auto">
            <a:xfrm>
              <a:off x="414655" y="492760"/>
              <a:ext cx="857250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x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9" name="Text Box 15"/>
            <p:cNvSpPr txBox="1">
              <a:spLocks noChangeArrowheads="1"/>
            </p:cNvSpPr>
            <p:nvPr/>
          </p:nvSpPr>
          <p:spPr bwMode="auto">
            <a:xfrm>
              <a:off x="414020" y="1590675"/>
              <a:ext cx="857885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x’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2155825" y="3130550"/>
              <a:ext cx="858520" cy="458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k’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1" name="Text Box 17"/>
            <p:cNvSpPr txBox="1">
              <a:spLocks noChangeArrowheads="1"/>
            </p:cNvSpPr>
            <p:nvPr/>
          </p:nvSpPr>
          <p:spPr bwMode="auto">
            <a:xfrm>
              <a:off x="4879340" y="3130550"/>
              <a:ext cx="857250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k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2" name="Text Box 18"/>
            <p:cNvSpPr txBox="1">
              <a:spLocks noChangeArrowheads="1"/>
            </p:cNvSpPr>
            <p:nvPr/>
          </p:nvSpPr>
          <p:spPr bwMode="auto">
            <a:xfrm>
              <a:off x="918845" y="1826895"/>
              <a:ext cx="1134110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l">
                <a:spcAft>
                  <a:spcPts val="0"/>
                </a:spcAft>
              </a:pPr>
              <a:r>
                <a:rPr lang="it-IT" sz="1200">
                  <a:effectLst/>
                  <a:latin typeface="Times New Roman"/>
                  <a:ea typeface="Times New Roman"/>
                </a:rPr>
                <a:t>Pendenza =</a:t>
              </a:r>
              <a:r>
                <a:rPr lang="it-IT" sz="1200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r>
                <a:rPr lang="it-IT" sz="1200">
                  <a:effectLst/>
                  <a:latin typeface="Times New Roman"/>
                  <a:ea typeface="Times New Roman"/>
                </a:rPr>
                <a:t>’ =</a:t>
              </a:r>
              <a:r>
                <a:rPr lang="it-IT" sz="1200" i="1">
                  <a:effectLst/>
                  <a:latin typeface="Times New Roman"/>
                  <a:ea typeface="Times New Roman"/>
                </a:rPr>
                <a:t>x’/k’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43" name="Line 21"/>
            <p:cNvCxnSpPr/>
            <p:nvPr/>
          </p:nvCxnSpPr>
          <p:spPr bwMode="auto">
            <a:xfrm flipV="1">
              <a:off x="909320" y="1497330"/>
              <a:ext cx="2666365" cy="1598930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23"/>
            <p:cNvCxnSpPr/>
            <p:nvPr/>
          </p:nvCxnSpPr>
          <p:spPr bwMode="auto">
            <a:xfrm>
              <a:off x="3585210" y="1454785"/>
              <a:ext cx="635" cy="15989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3231515" y="3130550"/>
              <a:ext cx="858520" cy="458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k’’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46" name="Line 28"/>
            <p:cNvCxnSpPr/>
            <p:nvPr/>
          </p:nvCxnSpPr>
          <p:spPr bwMode="auto">
            <a:xfrm>
              <a:off x="1303972" y="2253375"/>
              <a:ext cx="180975" cy="3136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29"/>
            <p:cNvCxnSpPr/>
            <p:nvPr/>
          </p:nvCxnSpPr>
          <p:spPr bwMode="auto">
            <a:xfrm flipH="1">
              <a:off x="918845" y="1454785"/>
              <a:ext cx="2666365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Text Box 30"/>
            <p:cNvSpPr txBox="1">
              <a:spLocks noChangeArrowheads="1"/>
            </p:cNvSpPr>
            <p:nvPr/>
          </p:nvSpPr>
          <p:spPr bwMode="auto">
            <a:xfrm>
              <a:off x="1470660" y="2581173"/>
              <a:ext cx="1134110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l">
                <a:spcAft>
                  <a:spcPts val="0"/>
                </a:spcAft>
              </a:pPr>
              <a:r>
                <a:rPr lang="it-IT" sz="1200">
                  <a:effectLst/>
                  <a:latin typeface="Times New Roman"/>
                  <a:ea typeface="Times New Roman"/>
                </a:rPr>
                <a:t>Pendenza =</a:t>
              </a:r>
              <a:r>
                <a:rPr lang="it-IT" sz="1200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r>
                <a:rPr lang="it-IT" sz="1200">
                  <a:effectLst/>
                  <a:latin typeface="Times New Roman"/>
                  <a:ea typeface="Times New Roman"/>
                </a:rPr>
                <a:t>’’ =</a:t>
              </a:r>
              <a:r>
                <a:rPr lang="it-IT" sz="1200" i="1">
                  <a:effectLst/>
                  <a:latin typeface="Times New Roman"/>
                  <a:ea typeface="Times New Roman"/>
                </a:rPr>
                <a:t>x’’/k’’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9" name="Text Box 31"/>
            <p:cNvSpPr txBox="1">
              <a:spLocks noChangeArrowheads="1"/>
            </p:cNvSpPr>
            <p:nvPr/>
          </p:nvSpPr>
          <p:spPr bwMode="auto">
            <a:xfrm>
              <a:off x="384175" y="1259205"/>
              <a:ext cx="857885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x’’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50" name="AutoShape 566"/>
            <p:cNvCxnSpPr>
              <a:cxnSpLocks noChangeShapeType="1"/>
              <a:stCxn id="43" idx="0"/>
              <a:endCxn id="43" idx="0"/>
            </p:cNvCxnSpPr>
            <p:nvPr/>
          </p:nvCxnSpPr>
          <p:spPr bwMode="auto">
            <a:xfrm>
              <a:off x="909320" y="3096260"/>
              <a:ext cx="0" cy="0"/>
            </a:xfrm>
            <a:prstGeom prst="straightConnector1">
              <a:avLst/>
            </a:prstGeom>
            <a:noFill/>
            <a:ln w="9525">
              <a:solidFill>
                <a:schemeClr val="tx1">
                  <a:lumMod val="100000"/>
                  <a:lumOff val="0"/>
                </a:schemeClr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AutoShape 567"/>
            <p:cNvCxnSpPr>
              <a:cxnSpLocks noChangeShapeType="1"/>
              <a:stCxn id="43" idx="0"/>
              <a:endCxn id="43" idx="0"/>
            </p:cNvCxnSpPr>
            <p:nvPr/>
          </p:nvCxnSpPr>
          <p:spPr bwMode="auto">
            <a:xfrm>
              <a:off x="909320" y="3096260"/>
              <a:ext cx="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6" name="Connettore 2 5"/>
          <p:cNvCxnSpPr/>
          <p:nvPr/>
        </p:nvCxnSpPr>
        <p:spPr>
          <a:xfrm flipH="1" flipV="1">
            <a:off x="3691067" y="3463716"/>
            <a:ext cx="9524" cy="25563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6069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Il processo di </a:t>
            </a:r>
            <a:r>
              <a:rPr lang="it-IT" err="1"/>
              <a:t>equlibrio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it-IT" sz="2800">
                <a:latin typeface="+mj-lt"/>
              </a:rPr>
              <a:t>Se siamo a sinistra di </a:t>
            </a:r>
            <a:r>
              <a:rPr lang="it-IT" sz="2800" spc="-1600" baseline="60000">
                <a:latin typeface="+mj-lt"/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800" i="1" err="1">
                <a:latin typeface="+mj-lt"/>
                <a:ea typeface="Times New Roman" pitchFamily="18" charset="0"/>
              </a:rPr>
              <a:t>k*</a:t>
            </a:r>
            <a:r>
              <a:rPr lang="it-IT" sz="2800" i="1">
                <a:latin typeface="+mj-lt"/>
                <a:ea typeface="Times New Roman" pitchFamily="18" charset="0"/>
              </a:rPr>
              <a:t> </a:t>
            </a:r>
            <a:r>
              <a:rPr lang="it-IT" sz="2800">
                <a:latin typeface="+mj-lt"/>
                <a:ea typeface="Times New Roman" pitchFamily="18" charset="0"/>
              </a:rPr>
              <a:t>gli investimenti  sono maggiori di quelli necessari ad avere al tempo 1 </a:t>
            </a:r>
            <a:r>
              <a:rPr lang="it-IT" sz="2800" i="1">
                <a:latin typeface="+mj-lt"/>
                <a:ea typeface="Times New Roman" pitchFamily="18" charset="0"/>
              </a:rPr>
              <a:t>k</a:t>
            </a:r>
            <a:r>
              <a:rPr lang="it-IT" sz="2800">
                <a:latin typeface="+mj-lt"/>
                <a:ea typeface="Times New Roman" pitchFamily="18" charset="0"/>
              </a:rPr>
              <a:t>(1+</a:t>
            </a:r>
            <a:r>
              <a:rPr lang="it-IT" sz="2800" spc="-1600">
                <a:latin typeface="+mj-lt"/>
              </a:rPr>
              <a:t>ˆ</a:t>
            </a:r>
            <a:r>
              <a:rPr lang="it-IT" sz="2800">
                <a:latin typeface="+mj-lt"/>
                <a:sym typeface="Symbol"/>
              </a:rPr>
              <a:t>). Si crea scarsità di lavoro </a:t>
            </a:r>
            <a:r>
              <a:rPr lang="it-IT" sz="2800" i="1">
                <a:latin typeface="+mj-lt"/>
                <a:sym typeface="Symbol"/>
              </a:rPr>
              <a:t>w</a:t>
            </a:r>
            <a:r>
              <a:rPr lang="it-IT" sz="2800">
                <a:latin typeface="+mj-lt"/>
                <a:sym typeface="Symbol"/>
              </a:rPr>
              <a:t> cresce e il tasso di crescita di </a:t>
            </a:r>
            <a:r>
              <a:rPr lang="it-IT" sz="2800" i="1">
                <a:latin typeface="+mj-lt"/>
                <a:sym typeface="Symbol"/>
              </a:rPr>
              <a:t>k </a:t>
            </a:r>
            <a:r>
              <a:rPr lang="it-IT" sz="2800">
                <a:latin typeface="+mj-lt"/>
                <a:sym typeface="Symbol"/>
              </a:rPr>
              <a:t>aumenta.</a:t>
            </a:r>
            <a:endParaRPr lang="it-IT" sz="2800">
              <a:latin typeface="+mj-lt"/>
              <a:ea typeface="Times New Roman" pitchFamily="18" charset="0"/>
              <a:sym typeface="Symbol" pitchFamily="18" charset="2"/>
            </a:endParaRPr>
          </a:p>
          <a:p>
            <a:pPr lvl="0"/>
            <a:r>
              <a:rPr lang="it-IT" sz="2800"/>
              <a:t>Se siamo a destra di </a:t>
            </a:r>
            <a:r>
              <a:rPr lang="it-IT" sz="2800" spc="-16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800" i="1" err="1">
                <a:ea typeface="Times New Roman" pitchFamily="18" charset="0"/>
              </a:rPr>
              <a:t>k*</a:t>
            </a:r>
            <a:r>
              <a:rPr lang="it-IT" sz="2800" i="1">
                <a:ea typeface="Times New Roman" pitchFamily="18" charset="0"/>
              </a:rPr>
              <a:t> </a:t>
            </a:r>
            <a:r>
              <a:rPr lang="it-IT" sz="2800">
                <a:ea typeface="Times New Roman" pitchFamily="18" charset="0"/>
              </a:rPr>
              <a:t>gli investimenti  sono inferiori a quelli necessari ad avere al tempo 1, </a:t>
            </a:r>
            <a:r>
              <a:rPr lang="it-IT" sz="2800" i="1">
                <a:ea typeface="Times New Roman" pitchFamily="18" charset="0"/>
              </a:rPr>
              <a:t>k</a:t>
            </a:r>
            <a:r>
              <a:rPr lang="it-IT" sz="2800">
                <a:ea typeface="Times New Roman" pitchFamily="18" charset="0"/>
              </a:rPr>
              <a:t>(1+</a:t>
            </a:r>
            <a:r>
              <a:rPr lang="it-IT" sz="2800" spc="-1600"/>
              <a:t>ˆ</a:t>
            </a:r>
            <a:r>
              <a:rPr lang="it-IT" sz="2800">
                <a:sym typeface="Symbol"/>
              </a:rPr>
              <a:t>). Si crea eccesso di lavoro </a:t>
            </a:r>
            <a:r>
              <a:rPr lang="it-IT" sz="2800" i="1">
                <a:sym typeface="Symbol"/>
              </a:rPr>
              <a:t>w</a:t>
            </a:r>
            <a:r>
              <a:rPr lang="it-IT" sz="2800">
                <a:sym typeface="Symbol"/>
              </a:rPr>
              <a:t> diminuisce e il tasso di crescita di </a:t>
            </a:r>
            <a:r>
              <a:rPr lang="it-IT" sz="2800" i="1">
                <a:sym typeface="Symbol"/>
              </a:rPr>
              <a:t>k </a:t>
            </a:r>
            <a:r>
              <a:rPr lang="it-IT" sz="2800">
                <a:sym typeface="Symbol"/>
              </a:rPr>
              <a:t>diminuisce.</a:t>
            </a:r>
          </a:p>
          <a:p>
            <a:pPr lvl="0"/>
            <a:r>
              <a:rPr lang="it-IT" sz="2800">
                <a:ea typeface="Times New Roman" pitchFamily="18" charset="0"/>
                <a:sym typeface="Symbol"/>
              </a:rPr>
              <a:t>Il sistema converge verso l’equilibrio in cui </a:t>
            </a:r>
            <a:r>
              <a:rPr lang="it-IT" sz="2800" i="1">
                <a:ea typeface="Times New Roman" pitchFamily="18" charset="0"/>
                <a:sym typeface="Symbol"/>
              </a:rPr>
              <a:t>k </a:t>
            </a:r>
            <a:r>
              <a:rPr lang="it-IT" sz="2800">
                <a:ea typeface="Times New Roman" pitchFamily="18" charset="0"/>
                <a:sym typeface="Symbol"/>
              </a:rPr>
              <a:t>cresce al tasso </a:t>
            </a:r>
            <a:r>
              <a:rPr lang="it-IT" sz="2800" spc="-1600"/>
              <a:t>ˆ</a:t>
            </a:r>
            <a:r>
              <a:rPr lang="it-IT" sz="2800">
                <a:sym typeface="Symbol"/>
              </a:rPr>
              <a:t> e </a:t>
            </a:r>
            <a:r>
              <a:rPr lang="it-IT" sz="2800" spc="-16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800" i="1">
                <a:ea typeface="Times New Roman" pitchFamily="18" charset="0"/>
              </a:rPr>
              <a:t>k</a:t>
            </a:r>
            <a:r>
              <a:rPr lang="it-IT" sz="2800">
                <a:ea typeface="Times New Roman" pitchFamily="18" charset="0"/>
              </a:rPr>
              <a:t> resta costante.</a:t>
            </a:r>
            <a:endParaRPr lang="it-IT" sz="2800">
              <a:ea typeface="Times New Roman" pitchFamily="18" charset="0"/>
              <a:sym typeface="Symbol" pitchFamily="18" charset="2"/>
            </a:endParaRPr>
          </a:p>
          <a:p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87047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06406"/>
            <a:ext cx="8229600" cy="557946"/>
          </a:xfrm>
        </p:spPr>
        <p:txBody>
          <a:bodyPr>
            <a:noAutofit/>
          </a:bodyPr>
          <a:lstStyle/>
          <a:p>
            <a:r>
              <a:rPr lang="it-IT" sz="2400"/>
              <a:t>Il modello di </a:t>
            </a:r>
            <a:r>
              <a:rPr lang="it-IT" sz="2400" i="1"/>
              <a:t>steady state </a:t>
            </a:r>
            <a:r>
              <a:rPr lang="it-IT" sz="2400"/>
              <a:t>con cambiamento neutrale di </a:t>
            </a:r>
            <a:r>
              <a:rPr lang="it-IT" sz="2400" err="1"/>
              <a:t>Harrod</a:t>
            </a:r>
            <a:endParaRPr lang="it-IT" sz="24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07725" y="2112580"/>
            <a:ext cx="3160986" cy="4172606"/>
          </a:xfrm>
        </p:spPr>
        <p:txBody>
          <a:bodyPr/>
          <a:lstStyle/>
          <a:p>
            <a:r>
              <a:rPr lang="it-IT"/>
              <a:t>Il modello è sostanzialmente analogo a quello senza progresso, con l’aggiunta del parametro </a:t>
            </a:r>
            <a:r>
              <a:rPr lang="it-IT" spc="-1600"/>
              <a:t>ˆ</a:t>
            </a:r>
            <a:r>
              <a:rPr lang="it-IT">
                <a:sym typeface="Symbol"/>
              </a:rPr>
              <a:t>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41</a:t>
            </a:fld>
            <a:endParaRPr lang="it-IT"/>
          </a:p>
        </p:txBody>
      </p:sp>
      <p:graphicFrame>
        <p:nvGraphicFramePr>
          <p:cNvPr id="5" name="Segnaposto contenut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874954"/>
              </p:ext>
            </p:extLst>
          </p:nvPr>
        </p:nvGraphicFramePr>
        <p:xfrm>
          <a:off x="872358" y="1502046"/>
          <a:ext cx="4078091" cy="4501334"/>
        </p:xfrm>
        <a:graphic>
          <a:graphicData uri="http://schemas.openxmlformats.org/drawingml/2006/table">
            <a:tbl>
              <a:tblPr/>
              <a:tblGrid>
                <a:gridCol w="342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6073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050" b="1">
                          <a:latin typeface="Times New Roman"/>
                          <a:ea typeface="Times New Roman"/>
                        </a:rPr>
                        <a:t>Tabella 8.3</a:t>
                      </a:r>
                      <a:endParaRPr lang="it-IT" sz="105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200" b="1">
                          <a:latin typeface="Times New Roman"/>
                          <a:ea typeface="Times New Roman"/>
                        </a:rPr>
                        <a:t>La crescita di steady state nel modello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Solow-Swan</a:t>
                      </a:r>
                      <a:r>
                        <a:rPr lang="it-IT" sz="1200" b="1">
                          <a:latin typeface="Times New Roman"/>
                          <a:ea typeface="Times New Roman"/>
                        </a:rPr>
                        <a:t> con la funzione di produzione di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Cobb-Douglas</a:t>
                      </a:r>
                      <a:r>
                        <a:rPr lang="it-IT" sz="1200" b="1">
                          <a:latin typeface="Times New Roman"/>
                          <a:ea typeface="Times New Roman"/>
                        </a:rPr>
                        <a:t> e il cambiamento neutrale di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Harrod</a:t>
                      </a:r>
                      <a:endParaRPr lang="it-IT" sz="12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82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Variabili endogene: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k*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x*, w*, r*, c*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*, </a:t>
                      </a:r>
                      <a:r>
                        <a:rPr lang="it-IT" sz="1400" i="1" err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400" i="1" baseline="-25000" err="1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*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Parametri esogeni: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A,</a:t>
                      </a:r>
                      <a:r>
                        <a:rPr lang="it-IT" sz="14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n,</a:t>
                      </a:r>
                      <a:r>
                        <a:rPr lang="it-IT" sz="1400">
                          <a:sym typeface="Symbol"/>
                        </a:rPr>
                        <a:t> </a:t>
                      </a:r>
                      <a:r>
                        <a:rPr lang="it-IT" sz="1400" spc="-1600"/>
                        <a:t>ˆ</a:t>
                      </a:r>
                      <a:r>
                        <a:rPr lang="it-IT" sz="1400">
                          <a:sym typeface="Symbol"/>
                        </a:rPr>
                        <a:t>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73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endParaRPr lang="it-IT" sz="12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endParaRPr lang="it-IT" sz="1400">
                        <a:latin typeface="Times New Roman"/>
                        <a:ea typeface="Times New Roman"/>
                      </a:endParaRPr>
                    </a:p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(1)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algn="ctr"/>
                      <a:r>
                        <a:rPr lang="it-IT" sz="1800" kern="1200" spc="-1600" baseline="6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it-IT" sz="1800" kern="1200" spc="-2000" baseline="7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k*</a:t>
                      </a: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it-IT" sz="1800" kern="1200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</a:t>
                      </a:r>
                      <a:endParaRPr lang="it-IT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(2)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*=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it-IT" sz="1800" kern="1200" spc="-2000" baseline="7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it-IT" sz="1800" baseline="300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800" baseline="30000">
                          <a:latin typeface="Times New Roman"/>
                          <a:ea typeface="Times New Roman"/>
                        </a:rPr>
                        <a:t>-1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(3)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kern="1200" spc="-2000" baseline="7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 spc="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w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*=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800" kern="1200" spc="-1600" baseline="6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 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(4)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r*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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(5)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kern="1200" spc="-1600" baseline="6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 spc="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c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*=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800" kern="1200" spc="-1600" baseline="6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 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(6)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800" i="1" baseline="-25000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*=n+</a:t>
                      </a:r>
                      <a:r>
                        <a:rPr lang="it-IT" sz="1800" spc="-1600"/>
                        <a:t>ˆ</a:t>
                      </a:r>
                      <a:r>
                        <a:rPr lang="it-IT" sz="1800">
                          <a:sym typeface="Symbol"/>
                        </a:rPr>
                        <a:t>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(7)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61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862661"/>
              </p:ext>
            </p:extLst>
          </p:nvPr>
        </p:nvGraphicFramePr>
        <p:xfrm>
          <a:off x="1946275" y="3189288"/>
          <a:ext cx="1171575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1" name="Equazione" r:id="rId3" imgW="977760" imgH="545760" progId="Equation.3">
                  <p:embed/>
                </p:oleObj>
              </mc:Choice>
              <mc:Fallback>
                <p:oleObj name="Equazione" r:id="rId3" imgW="97776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3189288"/>
                        <a:ext cx="1171575" cy="70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89407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9147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Statica comparata: il declino di </a:t>
            </a:r>
            <a:r>
              <a:rPr lang="it-IT" spc="-1600"/>
              <a:t>ˆ</a:t>
            </a:r>
            <a:r>
              <a:rPr lang="it-IT">
                <a:sym typeface="Symbol"/>
              </a:rPr>
              <a:t>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649419"/>
            <a:ext cx="7772400" cy="1960179"/>
          </a:xfrm>
        </p:spPr>
        <p:txBody>
          <a:bodyPr>
            <a:normAutofit lnSpcReduction="10000"/>
          </a:bodyPr>
          <a:lstStyle/>
          <a:p>
            <a:r>
              <a:rPr lang="it-IT" sz="2400"/>
              <a:t>Nelle economie sviluppate: declino del tasso di crescita della produttività del lavoro</a:t>
            </a:r>
          </a:p>
          <a:p>
            <a:r>
              <a:rPr lang="it-IT" sz="2400" spc="-1600"/>
              <a:t>ˆ</a:t>
            </a:r>
            <a:r>
              <a:rPr lang="it-IT" sz="2400">
                <a:sym typeface="Symbol"/>
              </a:rPr>
              <a:t>’&lt;</a:t>
            </a:r>
            <a:r>
              <a:rPr lang="it-IT" sz="2400" spc="-1600"/>
              <a:t> </a:t>
            </a:r>
            <a:r>
              <a:rPr lang="it-IT" sz="2400" spc="-1600" err="1"/>
              <a:t>ˆ</a:t>
            </a:r>
            <a:r>
              <a:rPr lang="it-IT" sz="2400">
                <a:sym typeface="Symbol"/>
              </a:rPr>
              <a:t></a:t>
            </a:r>
          </a:p>
          <a:p>
            <a:r>
              <a:rPr lang="it-IT" sz="2400">
                <a:latin typeface="+mj-lt"/>
              </a:rPr>
              <a:t>La curva </a:t>
            </a:r>
            <a:r>
              <a:rPr lang="it-IT" sz="2400">
                <a:latin typeface="+mj-lt"/>
                <a:ea typeface="Times New Roman" pitchFamily="18" charset="0"/>
              </a:rPr>
              <a:t>(</a:t>
            </a:r>
            <a:r>
              <a:rPr lang="it-IT" sz="2400" i="1">
                <a:latin typeface="+mj-lt"/>
                <a:ea typeface="Times New Roman" pitchFamily="18" charset="0"/>
              </a:rPr>
              <a:t>n+</a:t>
            </a:r>
            <a:r>
              <a:rPr lang="it-IT" sz="2400" spc="-1600">
                <a:latin typeface="+mj-lt"/>
                <a:ea typeface="Times New Roman" pitchFamily="18" charset="0"/>
              </a:rPr>
              <a:t>ˆ</a:t>
            </a:r>
            <a:r>
              <a:rPr lang="it-IT" sz="2400">
                <a:latin typeface="+mj-lt"/>
                <a:ea typeface="Times New Roman" pitchFamily="18" charset="0"/>
                <a:sym typeface="Symbol" pitchFamily="18" charset="2"/>
              </a:rPr>
              <a:t></a:t>
            </a:r>
            <a:r>
              <a:rPr lang="it-IT" sz="2400">
                <a:latin typeface="+mj-lt"/>
                <a:ea typeface="Times New Roman" pitchFamily="18" charset="0"/>
              </a:rPr>
              <a:t>)</a:t>
            </a:r>
            <a:r>
              <a:rPr lang="it-IT" sz="2400" spc="-1800" baseline="70000">
                <a:latin typeface="+mj-lt"/>
                <a:ea typeface="Times New Roman" pitchFamily="18" charset="0"/>
                <a:sym typeface="Symbol" pitchFamily="18" charset="2"/>
              </a:rPr>
              <a:t> </a:t>
            </a:r>
            <a:r>
              <a:rPr lang="it-IT" sz="2400" i="1">
                <a:latin typeface="+mj-lt"/>
                <a:ea typeface="Times New Roman" pitchFamily="18" charset="0"/>
              </a:rPr>
              <a:t>k </a:t>
            </a:r>
            <a:r>
              <a:rPr lang="it-IT" sz="2400">
                <a:latin typeface="+mj-lt"/>
                <a:ea typeface="Times New Roman" pitchFamily="18" charset="0"/>
              </a:rPr>
              <a:t>si sposta verso il basso, </a:t>
            </a:r>
            <a:r>
              <a:rPr lang="it-IT" sz="2400" spc="-1800" baseline="70000">
                <a:ea typeface="Times New Roman" pitchFamily="18" charset="0"/>
                <a:cs typeface="Arial" pitchFamily="34" charset="0"/>
                <a:sym typeface="Symbol" pitchFamily="18" charset="2"/>
              </a:rPr>
              <a:t></a:t>
            </a:r>
            <a:r>
              <a:rPr lang="it-IT" sz="2400" i="1">
                <a:ea typeface="Times New Roman" pitchFamily="18" charset="0"/>
                <a:cs typeface="Arial" pitchFamily="34" charset="0"/>
              </a:rPr>
              <a:t>k </a:t>
            </a:r>
            <a:r>
              <a:rPr lang="it-IT" sz="2400">
                <a:ea typeface="Times New Roman" pitchFamily="18" charset="0"/>
                <a:cs typeface="Arial" pitchFamily="34" charset="0"/>
              </a:rPr>
              <a:t>e </a:t>
            </a:r>
            <a:r>
              <a:rPr lang="it-IT" sz="2400" i="1" spc="-18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400" i="1">
                <a:latin typeface="+mj-lt"/>
                <a:ea typeface="Times New Roman" pitchFamily="18" charset="0"/>
              </a:rPr>
              <a:t>x *</a:t>
            </a:r>
            <a:r>
              <a:rPr lang="it-IT" sz="2400" i="1">
                <a:latin typeface="+mj-lt"/>
                <a:ea typeface="Times New Roman" pitchFamily="18" charset="0"/>
                <a:sym typeface="Symbol" pitchFamily="18" charset="2"/>
              </a:rPr>
              <a:t> </a:t>
            </a:r>
            <a:r>
              <a:rPr lang="it-IT" sz="2400">
                <a:latin typeface="+mj-lt"/>
                <a:ea typeface="Times New Roman" pitchFamily="18" charset="0"/>
                <a:sym typeface="Symbol" pitchFamily="18" charset="2"/>
              </a:rPr>
              <a:t>crescono </a:t>
            </a:r>
            <a:r>
              <a:rPr lang="it-IT" sz="2400">
                <a:latin typeface="+mj-lt"/>
                <a:ea typeface="Times New Roman" pitchFamily="18" charset="0"/>
                <a:sym typeface="Symbol"/>
              </a:rPr>
              <a:t> diminuisce</a:t>
            </a:r>
            <a:endParaRPr lang="it-IT" sz="2400">
              <a:latin typeface="+mj-lt"/>
              <a:ea typeface="Times New Roman" pitchFamily="18" charset="0"/>
              <a:sym typeface="Symbol" pitchFamily="18" charset="2"/>
            </a:endParaRPr>
          </a:p>
          <a:p>
            <a:endParaRPr lang="it-IT" sz="2400">
              <a:latin typeface="+mj-lt"/>
              <a:ea typeface="Times New Roman" pitchFamily="18" charset="0"/>
              <a:sym typeface="Symbol" pitchFamily="18" charset="2"/>
            </a:endParaRPr>
          </a:p>
          <a:p>
            <a:endParaRPr lang="it-IT" sz="2400"/>
          </a:p>
          <a:p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42</a:t>
            </a:fld>
            <a:endParaRPr lang="it-IT"/>
          </a:p>
        </p:txBody>
      </p:sp>
      <p:sp>
        <p:nvSpPr>
          <p:cNvPr id="16284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162817" name="Group 1"/>
          <p:cNvGrpSpPr>
            <a:grpSpLocks noChangeAspect="1"/>
          </p:cNvGrpSpPr>
          <p:nvPr/>
        </p:nvGrpSpPr>
        <p:grpSpPr bwMode="auto">
          <a:xfrm>
            <a:off x="1184426" y="3407565"/>
            <a:ext cx="6211883" cy="3110844"/>
            <a:chOff x="1134" y="6987"/>
            <a:chExt cx="9783" cy="5230"/>
          </a:xfrm>
        </p:grpSpPr>
        <p:sp>
          <p:nvSpPr>
            <p:cNvPr id="162839" name="AutoShape 23"/>
            <p:cNvSpPr>
              <a:spLocks noChangeAspect="1" noChangeArrowheads="1"/>
            </p:cNvSpPr>
            <p:nvPr/>
          </p:nvSpPr>
          <p:spPr bwMode="auto">
            <a:xfrm>
              <a:off x="1134" y="6987"/>
              <a:ext cx="9638" cy="523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8" name="AutoShape 22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7" name="AutoShape 21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6" name="Freeform 20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5" name="Text Box 19"/>
            <p:cNvSpPr txBox="1">
              <a:spLocks noChangeArrowheads="1"/>
            </p:cNvSpPr>
            <p:nvPr/>
          </p:nvSpPr>
          <p:spPr bwMode="auto">
            <a:xfrm>
              <a:off x="1742" y="718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kern="0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34" name="Text Box 18"/>
            <p:cNvSpPr txBox="1">
              <a:spLocks noChangeArrowheads="1"/>
            </p:cNvSpPr>
            <p:nvPr/>
          </p:nvSpPr>
          <p:spPr bwMode="auto">
            <a:xfrm>
              <a:off x="8818" y="1130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600" spc="-1800" baseline="70000">
                  <a:latin typeface="+mn-lt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</a:t>
              </a:r>
              <a:r>
                <a:rPr lang="it-IT" sz="1600" i="1">
                  <a:latin typeface="+mn-lt"/>
                  <a:ea typeface="Times New Roman" pitchFamily="18" charset="0"/>
                  <a:cs typeface="Arial" pitchFamily="34" charset="0"/>
                </a:rPr>
                <a:t>k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62833" name="Line 17"/>
            <p:cNvSpPr>
              <a:spLocks noChangeShapeType="1"/>
            </p:cNvSpPr>
            <p:nvPr/>
          </p:nvSpPr>
          <p:spPr bwMode="auto">
            <a:xfrm>
              <a:off x="5971" y="8944"/>
              <a:ext cx="1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2" name="Line 16"/>
            <p:cNvSpPr>
              <a:spLocks noChangeShapeType="1"/>
            </p:cNvSpPr>
            <p:nvPr/>
          </p:nvSpPr>
          <p:spPr bwMode="auto">
            <a:xfrm flipH="1">
              <a:off x="2581" y="8944"/>
              <a:ext cx="3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1" name="Text Box 15"/>
            <p:cNvSpPr txBox="1">
              <a:spLocks noChangeArrowheads="1"/>
            </p:cNvSpPr>
            <p:nvPr/>
          </p:nvSpPr>
          <p:spPr bwMode="auto">
            <a:xfrm>
              <a:off x="1666" y="8223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kern="0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 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’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30" name="Line 14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9" name="Line 13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8" name="Text Box 12"/>
            <p:cNvSpPr txBox="1">
              <a:spLocks noChangeArrowheads="1"/>
            </p:cNvSpPr>
            <p:nvPr/>
          </p:nvSpPr>
          <p:spPr bwMode="auto">
            <a:xfrm>
              <a:off x="1676" y="860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kern="0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 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27" name="Text Box 11"/>
            <p:cNvSpPr txBox="1">
              <a:spLocks noChangeArrowheads="1"/>
            </p:cNvSpPr>
            <p:nvPr/>
          </p:nvSpPr>
          <p:spPr bwMode="auto">
            <a:xfrm>
              <a:off x="7033" y="11306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600" spc="-1800" baseline="70000">
                  <a:latin typeface="+mn-lt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</a:t>
              </a:r>
              <a:r>
                <a:rPr lang="it-IT" sz="1600" i="1">
                  <a:latin typeface="+mn-lt"/>
                  <a:ea typeface="Times New Roman" pitchFamily="18" charset="0"/>
                  <a:cs typeface="Arial" pitchFamily="34" charset="0"/>
                </a:rPr>
                <a:t>k </a:t>
              </a:r>
              <a:r>
                <a:rPr kumimoji="0" lang="it-IT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Times New Roman" pitchFamily="18" charset="0"/>
                  <a:cs typeface="Arial" pitchFamily="34" charset="0"/>
                </a:rPr>
                <a:t>*’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62826" name="Text Box 10"/>
            <p:cNvSpPr txBox="1">
              <a:spLocks noChangeArrowheads="1"/>
            </p:cNvSpPr>
            <p:nvPr/>
          </p:nvSpPr>
          <p:spPr bwMode="auto">
            <a:xfrm>
              <a:off x="5470" y="1127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600" spc="-1800" baseline="70000">
                  <a:latin typeface="+mj-lt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</a:t>
              </a:r>
              <a:r>
                <a:rPr lang="it-IT" sz="1600" i="1">
                  <a:latin typeface="+mj-lt"/>
                  <a:ea typeface="Times New Roman" pitchFamily="18" charset="0"/>
                  <a:cs typeface="Arial" pitchFamily="34" charset="0"/>
                </a:rPr>
                <a:t>k</a:t>
              </a:r>
              <a:r>
                <a:rPr kumimoji="0" lang="it-IT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it-IT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</a:rPr>
                <a:t>*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25" name="Freeform 9"/>
            <p:cNvSpPr>
              <a:spLocks/>
            </p:cNvSpPr>
            <p:nvPr/>
          </p:nvSpPr>
          <p:spPr bwMode="auto">
            <a:xfrm>
              <a:off x="2581" y="10011"/>
              <a:ext cx="6585" cy="1237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4" name="Line 8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3" name="Text Box 7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kumimoji="0" lang="it-IT" sz="1400" b="0" i="1" u="none" strike="noStrike" kern="0" cap="none" spc="-1800" normalizeH="0" baseline="6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22" name="Text Box 6"/>
            <p:cNvSpPr txBox="1">
              <a:spLocks noChangeArrowheads="1"/>
            </p:cNvSpPr>
            <p:nvPr/>
          </p:nvSpPr>
          <p:spPr bwMode="auto">
            <a:xfrm>
              <a:off x="8726" y="8847"/>
              <a:ext cx="1743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n+</a:t>
              </a:r>
              <a:r>
                <a:rPr kumimoji="0" lang="it-IT" sz="1400" b="0" i="0" u="none" strike="noStrike" cap="none" spc="-1600" normalizeH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ˆ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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</a:t>
              </a:r>
              <a:r>
                <a:rPr lang="it-IT" sz="1400" spc="-1800" baseline="70000">
                  <a:ea typeface="Times New Roman" pitchFamily="18" charset="0"/>
                  <a:sym typeface="Symbol" pitchFamily="18" charset="2"/>
                </a:rPr>
                <a:t> 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21" name="Line 5"/>
            <p:cNvSpPr>
              <a:spLocks noChangeShapeType="1"/>
            </p:cNvSpPr>
            <p:nvPr/>
          </p:nvSpPr>
          <p:spPr bwMode="auto">
            <a:xfrm flipV="1">
              <a:off x="2581" y="9652"/>
              <a:ext cx="679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0" name="Text Box 4"/>
            <p:cNvSpPr txBox="1">
              <a:spLocks noChangeArrowheads="1"/>
            </p:cNvSpPr>
            <p:nvPr/>
          </p:nvSpPr>
          <p:spPr bwMode="auto">
            <a:xfrm>
              <a:off x="8985" y="9433"/>
              <a:ext cx="1932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n+</a:t>
              </a:r>
              <a:r>
                <a:rPr lang="it-IT" sz="1400" spc="-1600">
                  <a:latin typeface="Arial" pitchFamily="34" charset="0"/>
                  <a:ea typeface="Times New Roman" pitchFamily="18" charset="0"/>
                </a:rPr>
                <a:t> ˆ</a:t>
              </a:r>
              <a:r>
                <a:rPr lang="it-IT" sz="1400">
                  <a:ea typeface="Times New Roman" pitchFamily="18" charset="0"/>
                  <a:sym typeface="Symbol" pitchFamily="18" charset="2"/>
                </a:rPr>
                <a:t>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’)</a:t>
              </a:r>
              <a:r>
                <a:rPr kumimoji="0" lang="it-IT" sz="1400" b="0" i="0" u="none" strike="noStrike" cap="none" spc="-1800" normalizeH="0" baseline="7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19" name="Line 3"/>
            <p:cNvSpPr>
              <a:spLocks noChangeShapeType="1"/>
            </p:cNvSpPr>
            <p:nvPr/>
          </p:nvSpPr>
          <p:spPr bwMode="auto">
            <a:xfrm flipV="1">
              <a:off x="2581" y="8944"/>
              <a:ext cx="3376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18" name="Line 2"/>
            <p:cNvSpPr>
              <a:spLocks noChangeShapeType="1"/>
            </p:cNvSpPr>
            <p:nvPr/>
          </p:nvSpPr>
          <p:spPr bwMode="auto">
            <a:xfrm flipV="1">
              <a:off x="2581" y="8602"/>
              <a:ext cx="4890" cy="26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4406297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/>
              <a:t>La frontiera di efficienza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244662"/>
            <a:ext cx="7772400" cy="851338"/>
          </a:xfrm>
        </p:spPr>
        <p:txBody>
          <a:bodyPr>
            <a:normAutofit fontScale="62500" lnSpcReduction="20000"/>
          </a:bodyPr>
          <a:lstStyle/>
          <a:p>
            <a:r>
              <a:rPr lang="it-IT" sz="2800"/>
              <a:t>Spostamento verso sinistra in alto della curva crescita-distribuzione</a:t>
            </a:r>
            <a:r>
              <a:rPr lang="it-IT" sz="2800" i="1" spc="-1800" baseline="60000">
                <a:ea typeface="Times New Roman" pitchFamily="18" charset="0"/>
                <a:sym typeface="Symbol" pitchFamily="18" charset="2"/>
              </a:rPr>
              <a:t> </a:t>
            </a:r>
            <a:r>
              <a:rPr lang="it-IT" sz="2800" i="1" err="1">
                <a:ea typeface="Times New Roman" pitchFamily="18" charset="0"/>
                <a:sym typeface="Symbol" pitchFamily="18" charset="2"/>
              </a:rPr>
              <a:t>x</a:t>
            </a:r>
            <a:r>
              <a:rPr lang="it-IT" sz="2800" i="1" err="1">
                <a:ea typeface="Times New Roman" pitchFamily="18" charset="0"/>
              </a:rPr>
              <a:t>*</a:t>
            </a:r>
            <a:r>
              <a:rPr lang="it-IT" sz="2800" i="1">
                <a:latin typeface="Arial" pitchFamily="34" charset="0"/>
                <a:ea typeface="Times New Roman" pitchFamily="18" charset="0"/>
              </a:rPr>
              <a:t> </a:t>
            </a:r>
            <a:r>
              <a:rPr lang="it-IT" sz="2800">
                <a:ea typeface="Times New Roman" pitchFamily="18" charset="0"/>
                <a:sym typeface="Symbol" pitchFamily="18" charset="2"/>
              </a:rPr>
              <a:t>e </a:t>
            </a:r>
            <a:r>
              <a:rPr lang="it-IT" sz="2800" i="1" spc="-1800" baseline="60000">
                <a:ea typeface="Times New Roman" pitchFamily="18" charset="0"/>
                <a:sym typeface="Symbol" pitchFamily="18" charset="2"/>
              </a:rPr>
              <a:t>  </a:t>
            </a:r>
            <a:r>
              <a:rPr lang="it-IT" sz="2800" i="1" err="1">
                <a:ea typeface="Times New Roman" pitchFamily="18" charset="0"/>
              </a:rPr>
              <a:t>w*</a:t>
            </a:r>
            <a:r>
              <a:rPr lang="it-IT" sz="2800" i="1">
                <a:ea typeface="Times New Roman" pitchFamily="18" charset="0"/>
                <a:sym typeface="Symbol" pitchFamily="18" charset="2"/>
              </a:rPr>
              <a:t> </a:t>
            </a:r>
            <a:r>
              <a:rPr lang="it-IT" sz="2800">
                <a:ea typeface="Times New Roman" pitchFamily="18" charset="0"/>
                <a:sym typeface="Symbol" pitchFamily="18" charset="2"/>
              </a:rPr>
              <a:t>aumentano</a:t>
            </a:r>
            <a:r>
              <a:rPr lang="it-IT" sz="2800" i="1">
                <a:ea typeface="Times New Roman" pitchFamily="18" charset="0"/>
              </a:rPr>
              <a:t> </a:t>
            </a:r>
            <a:endParaRPr lang="it-IT" sz="2800" i="1">
              <a:ea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r>
              <a:rPr lang="it-IT" sz="280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43</a:t>
            </a:fld>
            <a:endParaRPr lang="it-IT"/>
          </a:p>
        </p:txBody>
      </p:sp>
      <p:sp>
        <p:nvSpPr>
          <p:cNvPr id="1812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181249" name="Group 1"/>
          <p:cNvGrpSpPr>
            <a:grpSpLocks noChangeAspect="1"/>
          </p:cNvGrpSpPr>
          <p:nvPr/>
        </p:nvGrpSpPr>
        <p:grpSpPr bwMode="auto">
          <a:xfrm>
            <a:off x="1944413" y="1660634"/>
            <a:ext cx="6119813" cy="3519488"/>
            <a:chOff x="1418" y="3487"/>
            <a:chExt cx="9638" cy="5543"/>
          </a:xfrm>
        </p:grpSpPr>
        <p:sp>
          <p:nvSpPr>
            <p:cNvPr id="181269" name="AutoShape 21"/>
            <p:cNvSpPr>
              <a:spLocks noChangeAspect="1" noChangeArrowheads="1" noTextEdit="1"/>
            </p:cNvSpPr>
            <p:nvPr/>
          </p:nvSpPr>
          <p:spPr bwMode="auto">
            <a:xfrm>
              <a:off x="1418" y="3487"/>
              <a:ext cx="9638" cy="554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8" name="AutoShape 20"/>
            <p:cNvSpPr>
              <a:spLocks noChangeShapeType="1"/>
            </p:cNvSpPr>
            <p:nvPr/>
          </p:nvSpPr>
          <p:spPr bwMode="auto">
            <a:xfrm flipV="1">
              <a:off x="3135" y="4152"/>
              <a:ext cx="2" cy="391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7" name="AutoShape 19"/>
            <p:cNvSpPr>
              <a:spLocks noChangeShapeType="1"/>
            </p:cNvSpPr>
            <p:nvPr/>
          </p:nvSpPr>
          <p:spPr bwMode="auto">
            <a:xfrm>
              <a:off x="3135" y="8067"/>
              <a:ext cx="6345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6" name="AutoShape 18"/>
            <p:cNvSpPr>
              <a:spLocks noChangeShapeType="1"/>
            </p:cNvSpPr>
            <p:nvPr/>
          </p:nvSpPr>
          <p:spPr bwMode="auto">
            <a:xfrm>
              <a:off x="3135" y="4496"/>
              <a:ext cx="2761" cy="357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5" name="AutoShape 17"/>
            <p:cNvSpPr>
              <a:spLocks noChangeShapeType="1"/>
            </p:cNvSpPr>
            <p:nvPr/>
          </p:nvSpPr>
          <p:spPr bwMode="auto">
            <a:xfrm>
              <a:off x="3135" y="6207"/>
              <a:ext cx="5894" cy="186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4" name="Freeform 16"/>
            <p:cNvSpPr>
              <a:spLocks/>
            </p:cNvSpPr>
            <p:nvPr/>
          </p:nvSpPr>
          <p:spPr bwMode="auto">
            <a:xfrm>
              <a:off x="3750" y="4377"/>
              <a:ext cx="5506" cy="33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5" y="735"/>
                </a:cxn>
                <a:cxn ang="0">
                  <a:pos x="420" y="1455"/>
                </a:cxn>
                <a:cxn ang="0">
                  <a:pos x="1418" y="2340"/>
                </a:cxn>
                <a:cxn ang="0">
                  <a:pos x="2835" y="2910"/>
                </a:cxn>
                <a:cxn ang="0">
                  <a:pos x="5505" y="3330"/>
                </a:cxn>
              </a:cxnLst>
              <a:rect l="0" t="0" r="r" b="b"/>
              <a:pathLst>
                <a:path w="5505" h="3330">
                  <a:moveTo>
                    <a:pt x="0" y="0"/>
                  </a:moveTo>
                  <a:cubicBezTo>
                    <a:pt x="2" y="246"/>
                    <a:pt x="5" y="493"/>
                    <a:pt x="75" y="735"/>
                  </a:cubicBezTo>
                  <a:cubicBezTo>
                    <a:pt x="145" y="977"/>
                    <a:pt x="196" y="1188"/>
                    <a:pt x="420" y="1455"/>
                  </a:cubicBezTo>
                  <a:cubicBezTo>
                    <a:pt x="644" y="1722"/>
                    <a:pt x="1016" y="2098"/>
                    <a:pt x="1418" y="2340"/>
                  </a:cubicBezTo>
                  <a:cubicBezTo>
                    <a:pt x="1820" y="2582"/>
                    <a:pt x="2154" y="2745"/>
                    <a:pt x="2835" y="2910"/>
                  </a:cubicBezTo>
                  <a:cubicBezTo>
                    <a:pt x="3516" y="3075"/>
                    <a:pt x="4510" y="3202"/>
                    <a:pt x="5505" y="333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3" name="Line 15"/>
            <p:cNvSpPr>
              <a:spLocks noChangeShapeType="1"/>
            </p:cNvSpPr>
            <p:nvPr/>
          </p:nvSpPr>
          <p:spPr bwMode="auto">
            <a:xfrm flipH="1">
              <a:off x="3137" y="5789"/>
              <a:ext cx="1002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2" name="Line 14"/>
            <p:cNvSpPr>
              <a:spLocks noChangeShapeType="1"/>
            </p:cNvSpPr>
            <p:nvPr/>
          </p:nvSpPr>
          <p:spPr bwMode="auto">
            <a:xfrm>
              <a:off x="4139" y="5791"/>
              <a:ext cx="0" cy="2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1" name="Line 13"/>
            <p:cNvSpPr>
              <a:spLocks noChangeShapeType="1"/>
            </p:cNvSpPr>
            <p:nvPr/>
          </p:nvSpPr>
          <p:spPr bwMode="auto">
            <a:xfrm flipH="1">
              <a:off x="3137" y="7155"/>
              <a:ext cx="301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0" name="Line 12"/>
            <p:cNvSpPr>
              <a:spLocks noChangeShapeType="1"/>
            </p:cNvSpPr>
            <p:nvPr/>
          </p:nvSpPr>
          <p:spPr bwMode="auto">
            <a:xfrm>
              <a:off x="6150" y="7155"/>
              <a:ext cx="1" cy="9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59" name="Text Box 11"/>
            <p:cNvSpPr txBox="1">
              <a:spLocks noChangeArrowheads="1"/>
            </p:cNvSpPr>
            <p:nvPr/>
          </p:nvSpPr>
          <p:spPr bwMode="auto">
            <a:xfrm>
              <a:off x="2215" y="4257"/>
              <a:ext cx="1425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  <a:sym typeface="Symbol" pitchFamily="18" charset="2"/>
                </a:rPr>
                <a:t>x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’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8" name="Text Box 10"/>
            <p:cNvSpPr txBox="1">
              <a:spLocks noChangeArrowheads="1"/>
            </p:cNvSpPr>
            <p:nvPr/>
          </p:nvSpPr>
          <p:spPr bwMode="auto">
            <a:xfrm>
              <a:off x="2279" y="5902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 err="1">
                  <a:latin typeface="Arial" pitchFamily="34" charset="0"/>
                  <a:ea typeface="Times New Roman" pitchFamily="18" charset="0"/>
                  <a:sym typeface="Symbol" pitchFamily="18" charset="2"/>
                </a:rPr>
                <a:t>x</a:t>
              </a:r>
              <a:r>
                <a:rPr lang="it-IT" sz="1400" i="1" err="1">
                  <a:latin typeface="Arial" pitchFamily="34" charset="0"/>
                  <a:ea typeface="Times New Roman" pitchFamily="18" charset="0"/>
                </a:rPr>
                <a:t>*</a:t>
              </a:r>
              <a:endParaRPr lang="it-IT" sz="1400" i="1"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7" name="Text Box 9"/>
            <p:cNvSpPr txBox="1">
              <a:spLocks noChangeArrowheads="1"/>
            </p:cNvSpPr>
            <p:nvPr/>
          </p:nvSpPr>
          <p:spPr bwMode="auto">
            <a:xfrm>
              <a:off x="2219" y="5385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>
                  <a:latin typeface="Arial" pitchFamily="34" charset="0"/>
                  <a:ea typeface="Times New Roman" pitchFamily="18" charset="0"/>
                  <a:sym typeface="Symbol" pitchFamily="18" charset="2"/>
                </a:rPr>
                <a:t>w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*</a:t>
              </a:r>
              <a:r>
                <a:rPr lang="it-IT" sz="1400">
                  <a:ea typeface="Times New Roman" pitchFamily="18" charset="0"/>
                  <a:sym typeface="Symbol" pitchFamily="18" charset="2"/>
                </a:rPr>
                <a:t>’</a:t>
              </a:r>
              <a:endParaRPr lang="it-IT" sz="1400" i="1"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6" name="Text Box 8"/>
            <p:cNvSpPr txBox="1">
              <a:spLocks noChangeArrowheads="1"/>
            </p:cNvSpPr>
            <p:nvPr/>
          </p:nvSpPr>
          <p:spPr bwMode="auto">
            <a:xfrm>
              <a:off x="2241" y="6840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 err="1">
                  <a:latin typeface="Arial" pitchFamily="34" charset="0"/>
                  <a:ea typeface="Times New Roman" pitchFamily="18" charset="0"/>
                </a:rPr>
                <a:t>w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5" name="Text Box 7"/>
            <p:cNvSpPr txBox="1">
              <a:spLocks noChangeArrowheads="1"/>
            </p:cNvSpPr>
            <p:nvPr/>
          </p:nvSpPr>
          <p:spPr bwMode="auto">
            <a:xfrm>
              <a:off x="2247" y="3822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spc="-1800" normalizeH="0" baseline="6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4" name="Text Box 6"/>
            <p:cNvSpPr txBox="1">
              <a:spLocks noChangeArrowheads="1"/>
            </p:cNvSpPr>
            <p:nvPr/>
          </p:nvSpPr>
          <p:spPr bwMode="auto">
            <a:xfrm>
              <a:off x="3645" y="8220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Arial" pitchFamily="34" charset="0"/>
                  <a:ea typeface="Times New Roman" pitchFamily="18" charset="0"/>
                </a:rPr>
                <a:t>r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1253" name="Text Box 5"/>
            <p:cNvSpPr txBox="1">
              <a:spLocks noChangeArrowheads="1"/>
            </p:cNvSpPr>
            <p:nvPr/>
          </p:nvSpPr>
          <p:spPr bwMode="auto">
            <a:xfrm>
              <a:off x="5800" y="8218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Arial" pitchFamily="34" charset="0"/>
                  <a:ea typeface="Times New Roman" pitchFamily="18" charset="0"/>
                </a:rPr>
                <a:t>r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1252" name="Text Box 4"/>
            <p:cNvSpPr txBox="1">
              <a:spLocks noChangeArrowheads="1"/>
            </p:cNvSpPr>
            <p:nvPr/>
          </p:nvSpPr>
          <p:spPr bwMode="auto">
            <a:xfrm>
              <a:off x="9122" y="8128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Arial" pitchFamily="34" charset="0"/>
                  <a:ea typeface="Times New Roman" pitchFamily="18" charset="0"/>
                </a:rPr>
                <a:t>r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1251" name="Text Box 3"/>
            <p:cNvSpPr txBox="1">
              <a:spLocks noChangeArrowheads="1"/>
            </p:cNvSpPr>
            <p:nvPr/>
          </p:nvSpPr>
          <p:spPr bwMode="auto">
            <a:xfrm>
              <a:off x="5192" y="8218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*’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0" name="Text Box 2"/>
            <p:cNvSpPr txBox="1">
              <a:spLocks noChangeArrowheads="1"/>
            </p:cNvSpPr>
            <p:nvPr/>
          </p:nvSpPr>
          <p:spPr bwMode="auto">
            <a:xfrm>
              <a:off x="8470" y="8098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60081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33566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Il significato della crescita di </a:t>
            </a:r>
            <a:r>
              <a:rPr lang="it-IT" sz="3200" i="1" spc="-18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3200" i="1" err="1">
                <a:ea typeface="Times New Roman" pitchFamily="18" charset="0"/>
                <a:sym typeface="Symbol" pitchFamily="18" charset="2"/>
              </a:rPr>
              <a:t>x</a:t>
            </a:r>
            <a:r>
              <a:rPr lang="it-IT" sz="3200" i="1" err="1">
                <a:ea typeface="Times New Roman" pitchFamily="18" charset="0"/>
              </a:rPr>
              <a:t>*</a:t>
            </a:r>
            <a:r>
              <a:rPr lang="it-IT" sz="3200" i="1">
                <a:latin typeface="Arial" pitchFamily="34" charset="0"/>
                <a:ea typeface="Times New Roman" pitchFamily="18" charset="0"/>
              </a:rPr>
              <a:t> </a:t>
            </a:r>
            <a:r>
              <a:rPr lang="it-IT" sz="3200">
                <a:ea typeface="Times New Roman" pitchFamily="18" charset="0"/>
                <a:sym typeface="Symbol" pitchFamily="18" charset="2"/>
              </a:rPr>
              <a:t>e   </a:t>
            </a:r>
            <a:r>
              <a:rPr lang="it-IT" sz="3200" i="1" spc="-1800" baseline="60000">
                <a:ea typeface="Times New Roman" pitchFamily="18" charset="0"/>
                <a:sym typeface="Symbol" pitchFamily="18" charset="2"/>
              </a:rPr>
              <a:t>     </a:t>
            </a:r>
            <a:r>
              <a:rPr lang="it-IT" sz="3200" i="1" err="1">
                <a:ea typeface="Times New Roman" pitchFamily="18" charset="0"/>
              </a:rPr>
              <a:t>w*</a:t>
            </a:r>
            <a:r>
              <a:rPr lang="it-IT" sz="3200" i="1">
                <a:ea typeface="Times New Roman" pitchFamily="18" charset="0"/>
                <a:sym typeface="Symbol" pitchFamily="18" charset="2"/>
              </a:rPr>
              <a:t> 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/>
              <a:t>Non bisogna confondere le quantità misurate in termini di unità di lavoro reale e di unità di lavoro di efficienza</a:t>
            </a:r>
          </a:p>
          <a:p>
            <a:r>
              <a:rPr lang="it-IT" sz="2400"/>
              <a:t>La produttività del lavoro e il salario per unità di lavoro di efficienza crescono perché diminuisce </a:t>
            </a:r>
            <a:r>
              <a:rPr lang="it-IT" sz="2400" spc="-1600"/>
              <a:t>ˆ</a:t>
            </a:r>
            <a:r>
              <a:rPr lang="it-IT" sz="2400">
                <a:sym typeface="Symbol"/>
              </a:rPr>
              <a:t> per il quale sono divise le grandezze reali</a:t>
            </a:r>
          </a:p>
          <a:p>
            <a:r>
              <a:rPr lang="it-IT" sz="2400" i="1" spc="-18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400" i="1" err="1">
                <a:ea typeface="Times New Roman" pitchFamily="18" charset="0"/>
                <a:sym typeface="Symbol" pitchFamily="18" charset="2"/>
              </a:rPr>
              <a:t>x=x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/(</a:t>
            </a:r>
            <a:r>
              <a:rPr lang="it-IT" sz="2400">
                <a:ea typeface="Times New Roman" pitchFamily="18" charset="0"/>
                <a:sym typeface="Symbol" pitchFamily="18" charset="2"/>
              </a:rPr>
              <a:t>1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+</a:t>
            </a:r>
            <a:r>
              <a:rPr lang="it-IT" sz="2400" spc="-1600"/>
              <a:t> ˆ</a:t>
            </a:r>
            <a:r>
              <a:rPr lang="it-IT" sz="2400">
                <a:sym typeface="Symbol"/>
              </a:rPr>
              <a:t>)</a:t>
            </a:r>
            <a:endParaRPr lang="it-IT" sz="2400"/>
          </a:p>
          <a:p>
            <a:r>
              <a:rPr lang="it-IT" sz="2400">
                <a:sym typeface="Symbol"/>
              </a:rPr>
              <a:t>Ma se diminuisce </a:t>
            </a:r>
            <a:r>
              <a:rPr lang="it-IT" sz="2400" spc="-1600"/>
              <a:t>ˆ</a:t>
            </a:r>
            <a:r>
              <a:rPr lang="it-IT" sz="2400">
                <a:sym typeface="Symbol"/>
              </a:rPr>
              <a:t> la crescita dei salari e del prodotto per unità di lavoro reale diminuisce</a:t>
            </a:r>
          </a:p>
          <a:p>
            <a:r>
              <a:rPr lang="it-IT" sz="2400" i="1">
                <a:ea typeface="Times New Roman" pitchFamily="18" charset="0"/>
                <a:sym typeface="Symbol" pitchFamily="18" charset="2"/>
              </a:rPr>
              <a:t>x</a:t>
            </a:r>
            <a:r>
              <a:rPr lang="it-IT" sz="2400" baseline="-25000">
                <a:ea typeface="Times New Roman" pitchFamily="18" charset="0"/>
                <a:sym typeface="Symbol" pitchFamily="18" charset="2"/>
              </a:rPr>
              <a:t>+1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 </a:t>
            </a:r>
            <a:r>
              <a:rPr lang="it-IT" sz="2400" i="1" err="1">
                <a:ea typeface="Times New Roman" pitchFamily="18" charset="0"/>
                <a:sym typeface="Symbol" pitchFamily="18" charset="2"/>
              </a:rPr>
              <a:t>=x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(</a:t>
            </a:r>
            <a:r>
              <a:rPr lang="it-IT" sz="2400">
                <a:ea typeface="Times New Roman" pitchFamily="18" charset="0"/>
                <a:sym typeface="Symbol" pitchFamily="18" charset="2"/>
              </a:rPr>
              <a:t>1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+</a:t>
            </a:r>
            <a:r>
              <a:rPr lang="it-IT" sz="2400" spc="-1600"/>
              <a:t> ˆ</a:t>
            </a:r>
            <a:r>
              <a:rPr lang="it-IT" sz="2400">
                <a:sym typeface="Symbol"/>
              </a:rPr>
              <a:t>)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88440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09991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L’economia reale: l’andamento della produttività del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203699"/>
            <a:ext cx="7772400" cy="1208690"/>
          </a:xfrm>
        </p:spPr>
        <p:txBody>
          <a:bodyPr/>
          <a:lstStyle/>
          <a:p>
            <a:r>
              <a:rPr lang="it-IT" sz="2000"/>
              <a:t>Negli Usa il tasso di crescita della produttività del lavoro diminuisce negli anni 60 fino alla metà degli anni70.</a:t>
            </a:r>
          </a:p>
          <a:p>
            <a:r>
              <a:rPr lang="it-IT" sz="2000"/>
              <a:t>Cresce dalla metà degli anni 70 al 2000, poi torna a diminuire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45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1045780" y="1974631"/>
          <a:ext cx="4572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5906814" y="1944414"/>
            <a:ext cx="2490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000"/>
              <a:t>In generale si assiste ad una diminuzione del tasso di crescita della produttività del lavoro. Il fenomeno è più contrastato nei paesi Anglosassoni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819806" y="4887310"/>
            <a:ext cx="73046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1600"/>
              <a:t>Elaborazione dati OCSE: dati filtrati con il metodo </a:t>
            </a:r>
            <a:r>
              <a:rPr lang="it-IT" sz="1600" err="1"/>
              <a:t>Holdrick-Prescott</a:t>
            </a:r>
            <a:r>
              <a:rPr lang="it-IT" sz="1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23672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1863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L’andamento dei tassi di crescita del salario reale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192110"/>
            <a:ext cx="7772400" cy="903890"/>
          </a:xfrm>
        </p:spPr>
        <p:txBody>
          <a:bodyPr>
            <a:normAutofit fontScale="77500" lnSpcReduction="20000"/>
          </a:bodyPr>
          <a:lstStyle/>
          <a:p>
            <a:r>
              <a:rPr lang="it-IT" sz="2800"/>
              <a:t>I tassi di incremento dei salari reali hanno un andamento simile a quello della produttività del lavoro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46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2191407" y="1915345"/>
          <a:ext cx="4572000" cy="294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23457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00937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Andamento dei tassi di crescita del capitale per lavoratore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728448"/>
            <a:ext cx="7772400" cy="1755228"/>
          </a:xfrm>
        </p:spPr>
        <p:txBody>
          <a:bodyPr/>
          <a:lstStyle/>
          <a:p>
            <a:r>
              <a:rPr lang="it-IT"/>
              <a:t>I tassi di crescita del capitale per lavoratore hanno un andamento più problematico soprattutto per Usa e UK. 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47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1997259650"/>
              </p:ext>
            </p:extLst>
          </p:nvPr>
        </p:nvGraphicFramePr>
        <p:xfrm>
          <a:off x="1613338" y="1873140"/>
          <a:ext cx="4572000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0781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USA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502165"/>
            <a:ext cx="7772400" cy="1082566"/>
          </a:xfrm>
        </p:spPr>
        <p:txBody>
          <a:bodyPr>
            <a:normAutofit lnSpcReduction="10000"/>
          </a:bodyPr>
          <a:lstStyle/>
          <a:p>
            <a:r>
              <a:rPr lang="it-IT" sz="2400"/>
              <a:t>Fino alla metà degli anni 70 i tassi hanno un andamento opposto. In generale il capitale per unità di lavoro cresce più  del prodotto per unità di lavoro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48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1382110" y="1847522"/>
          <a:ext cx="4572000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37515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Italia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111627"/>
            <a:ext cx="7772400" cy="1126211"/>
          </a:xfrm>
        </p:spPr>
        <p:txBody>
          <a:bodyPr>
            <a:normAutofit fontScale="92500" lnSpcReduction="20000"/>
          </a:bodyPr>
          <a:lstStyle/>
          <a:p>
            <a:r>
              <a:rPr lang="it-IT" sz="2800"/>
              <a:t>Per l’Italia i tassi hanno andamento simile, anche se resta vero che il capitale per unità di lavoro cresce più della produttività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49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656361859"/>
              </p:ext>
            </p:extLst>
          </p:nvPr>
        </p:nvGraphicFramePr>
        <p:xfrm>
          <a:off x="2107324" y="1711201"/>
          <a:ext cx="4572000" cy="3400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873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Le tecniche singole della funzione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80102"/>
            <a:ext cx="7772400" cy="1776248"/>
          </a:xfrm>
        </p:spPr>
        <p:txBody>
          <a:bodyPr>
            <a:normAutofit fontScale="92500"/>
          </a:bodyPr>
          <a:lstStyle/>
          <a:p>
            <a:r>
              <a:rPr lang="it-IT" sz="2000"/>
              <a:t>La tecnica 1 (curva blu) (</a:t>
            </a:r>
            <a:r>
              <a:rPr lang="it-IT" sz="2000" i="1"/>
              <a:t>x’, </a:t>
            </a:r>
            <a:r>
              <a:rPr lang="it-IT" sz="2000" i="1" err="1"/>
              <a:t>k</a:t>
            </a:r>
            <a:r>
              <a:rPr lang="it-IT" sz="2000"/>
              <a:t>’).</a:t>
            </a:r>
          </a:p>
          <a:p>
            <a:r>
              <a:rPr lang="it-IT" sz="2000"/>
              <a:t>La curva è crescente fino a che non si raggiunge </a:t>
            </a:r>
            <a:r>
              <a:rPr lang="it-IT" sz="2000" i="1" err="1"/>
              <a:t>k</a:t>
            </a:r>
            <a:r>
              <a:rPr lang="it-IT" sz="2000" i="1"/>
              <a:t>’</a:t>
            </a:r>
          </a:p>
          <a:p>
            <a:r>
              <a:rPr lang="it-IT" sz="2000"/>
              <a:t>Un aumento del capitale per unità di lavoro oltre </a:t>
            </a:r>
            <a:r>
              <a:rPr lang="it-IT" sz="2000" i="1" err="1"/>
              <a:t>k</a:t>
            </a:r>
            <a:r>
              <a:rPr lang="it-IT" sz="2000" i="1"/>
              <a:t>’ </a:t>
            </a:r>
            <a:r>
              <a:rPr lang="it-IT" sz="2000"/>
              <a:t>non porta ad un aumento del prodotto (tratto orizzontale)</a:t>
            </a:r>
          </a:p>
          <a:p>
            <a:r>
              <a:rPr lang="it-IT" sz="2000"/>
              <a:t>Nel tratto crescente il capitale si associa ad una frazione del lavoro.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  <p:sp>
        <p:nvSpPr>
          <p:cNvPr id="3484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34817" name="Group 1"/>
          <p:cNvGrpSpPr>
            <a:grpSpLocks noChangeAspect="1"/>
          </p:cNvGrpSpPr>
          <p:nvPr/>
        </p:nvGrpSpPr>
        <p:grpSpPr bwMode="auto">
          <a:xfrm>
            <a:off x="1692165" y="1292772"/>
            <a:ext cx="6119813" cy="3589338"/>
            <a:chOff x="1134" y="6439"/>
            <a:chExt cx="9638" cy="5652"/>
          </a:xfrm>
        </p:grpSpPr>
        <p:sp>
          <p:nvSpPr>
            <p:cNvPr id="34840" name="AutoShape 24"/>
            <p:cNvSpPr>
              <a:spLocks noChangeAspect="1" noChangeArrowheads="1" noTextEdit="1"/>
            </p:cNvSpPr>
            <p:nvPr/>
          </p:nvSpPr>
          <p:spPr bwMode="auto">
            <a:xfrm>
              <a:off x="1134" y="6439"/>
              <a:ext cx="9638" cy="56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9" name="AutoShape 23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8" name="AutoShape 22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7" name="Freeform 21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6" name="Line 20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5" name="Line 19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4" name="Line 18"/>
            <p:cNvSpPr>
              <a:spLocks noChangeShapeType="1"/>
            </p:cNvSpPr>
            <p:nvPr/>
          </p:nvSpPr>
          <p:spPr bwMode="auto">
            <a:xfrm flipV="1">
              <a:off x="2581" y="9232"/>
              <a:ext cx="2430" cy="2016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3" name="Line 17"/>
            <p:cNvSpPr>
              <a:spLocks noChangeShapeType="1"/>
            </p:cNvSpPr>
            <p:nvPr/>
          </p:nvSpPr>
          <p:spPr bwMode="auto">
            <a:xfrm>
              <a:off x="5011" y="9232"/>
              <a:ext cx="4290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2" name="Text Box 16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1" name="Text Box 15"/>
            <p:cNvSpPr txBox="1">
              <a:spLocks noChangeArrowheads="1"/>
            </p:cNvSpPr>
            <p:nvPr/>
          </p:nvSpPr>
          <p:spPr bwMode="auto">
            <a:xfrm>
              <a:off x="1786" y="8944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0" name="Text Box 14"/>
            <p:cNvSpPr txBox="1">
              <a:spLocks noChangeArrowheads="1"/>
            </p:cNvSpPr>
            <p:nvPr/>
          </p:nvSpPr>
          <p:spPr bwMode="auto">
            <a:xfrm>
              <a:off x="4529" y="1136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8818" y="1136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8" name="Text Box 12"/>
            <p:cNvSpPr txBox="1">
              <a:spLocks noChangeArrowheads="1"/>
            </p:cNvSpPr>
            <p:nvPr/>
          </p:nvSpPr>
          <p:spPr bwMode="auto">
            <a:xfrm>
              <a:off x="2581" y="9218"/>
              <a:ext cx="178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Pendenza 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 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x’/k’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4827" name="Text Box 11"/>
            <p:cNvSpPr txBox="1">
              <a:spLocks noChangeArrowheads="1"/>
            </p:cNvSpPr>
            <p:nvPr/>
          </p:nvSpPr>
          <p:spPr bwMode="auto">
            <a:xfrm>
              <a:off x="7471" y="9315"/>
              <a:ext cx="2055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Produzione con la tecnica 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6" name="Line 10"/>
            <p:cNvSpPr>
              <a:spLocks noChangeShapeType="1"/>
            </p:cNvSpPr>
            <p:nvPr/>
          </p:nvSpPr>
          <p:spPr bwMode="auto">
            <a:xfrm flipV="1">
              <a:off x="2581" y="8730"/>
              <a:ext cx="4199" cy="2518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5" name="Line 9"/>
            <p:cNvSpPr>
              <a:spLocks noChangeShapeType="1"/>
            </p:cNvSpPr>
            <p:nvPr/>
          </p:nvSpPr>
          <p:spPr bwMode="auto">
            <a:xfrm>
              <a:off x="6780" y="8730"/>
              <a:ext cx="2581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4" name="Line 8"/>
            <p:cNvSpPr>
              <a:spLocks noChangeShapeType="1"/>
            </p:cNvSpPr>
            <p:nvPr/>
          </p:nvSpPr>
          <p:spPr bwMode="auto">
            <a:xfrm>
              <a:off x="6780" y="8730"/>
              <a:ext cx="1" cy="25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3" name="Text Box 7"/>
            <p:cNvSpPr txBox="1">
              <a:spLocks noChangeArrowheads="1"/>
            </p:cNvSpPr>
            <p:nvPr/>
          </p:nvSpPr>
          <p:spPr bwMode="auto">
            <a:xfrm>
              <a:off x="6223" y="1136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k’’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>
              <a:off x="3330" y="9806"/>
              <a:ext cx="285" cy="4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 flipH="1">
              <a:off x="2581" y="8730"/>
              <a:ext cx="419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0" name="Text Box 4"/>
            <p:cNvSpPr txBox="1">
              <a:spLocks noChangeArrowheads="1"/>
            </p:cNvSpPr>
            <p:nvPr/>
          </p:nvSpPr>
          <p:spPr bwMode="auto">
            <a:xfrm>
              <a:off x="3450" y="10473"/>
              <a:ext cx="178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Pendenza 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’’ 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x’’/k’’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4819" name="Text Box 3"/>
            <p:cNvSpPr txBox="1">
              <a:spLocks noChangeArrowheads="1"/>
            </p:cNvSpPr>
            <p:nvPr/>
          </p:nvSpPr>
          <p:spPr bwMode="auto">
            <a:xfrm>
              <a:off x="1739" y="8422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x’’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18" name="Text Box 2"/>
            <p:cNvSpPr txBox="1">
              <a:spLocks noChangeArrowheads="1"/>
            </p:cNvSpPr>
            <p:nvPr/>
          </p:nvSpPr>
          <p:spPr bwMode="auto">
            <a:xfrm>
              <a:off x="6895" y="8624"/>
              <a:ext cx="3273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Produzione con la tecnica 2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54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Il rapporto prodotto-capitale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60254"/>
            <a:ext cx="7772400" cy="1870841"/>
          </a:xfrm>
        </p:spPr>
        <p:txBody>
          <a:bodyPr/>
          <a:lstStyle/>
          <a:p>
            <a:r>
              <a:rPr lang="it-IT" sz="2400"/>
              <a:t>Il rapporto prodotto capitale </a:t>
            </a:r>
            <a:r>
              <a:rPr lang="it-IT" sz="2400">
                <a:sym typeface="Symbol"/>
              </a:rPr>
              <a:t> è misurato dalla pendenza delle curve nel tratto crescente</a:t>
            </a:r>
            <a:r>
              <a:rPr lang="it-IT" sz="2400"/>
              <a:t> (</a:t>
            </a:r>
            <a:r>
              <a:rPr lang="it-IT" sz="2400" i="1"/>
              <a:t>x/k</a:t>
            </a:r>
            <a:r>
              <a:rPr lang="it-IT" sz="2400"/>
              <a:t>)</a:t>
            </a:r>
          </a:p>
          <a:p>
            <a:r>
              <a:rPr lang="it-IT" sz="2400"/>
              <a:t>La pendenza diminuisce al crescere di </a:t>
            </a:r>
            <a:r>
              <a:rPr lang="it-IT" sz="2400" i="1"/>
              <a:t>k</a:t>
            </a:r>
          </a:p>
          <a:p>
            <a:r>
              <a:rPr lang="it-IT" sz="2400" i="1" err="1"/>
              <a:t>k</a:t>
            </a:r>
            <a:r>
              <a:rPr lang="it-IT" sz="2400" i="1"/>
              <a:t>’&lt;k’’; </a:t>
            </a:r>
            <a:r>
              <a:rPr lang="it-IT" sz="2400">
                <a:sym typeface="Symbol"/>
              </a:rPr>
              <a:t>’&gt;’’</a:t>
            </a:r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1692165" y="1093606"/>
            <a:ext cx="6119813" cy="3589338"/>
            <a:chOff x="1134" y="6439"/>
            <a:chExt cx="9638" cy="5652"/>
          </a:xfrm>
        </p:grpSpPr>
        <p:sp>
          <p:nvSpPr>
            <p:cNvPr id="6" name="AutoShape 24"/>
            <p:cNvSpPr>
              <a:spLocks noChangeAspect="1" noChangeArrowheads="1" noTextEdit="1"/>
            </p:cNvSpPr>
            <p:nvPr/>
          </p:nvSpPr>
          <p:spPr bwMode="auto">
            <a:xfrm>
              <a:off x="1134" y="6439"/>
              <a:ext cx="9638" cy="56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" name="AutoShape 23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" name="AutoShape 22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" name="Line 20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" name="Line 19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 flipV="1">
              <a:off x="2581" y="9232"/>
              <a:ext cx="2430" cy="2016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>
              <a:off x="5011" y="9232"/>
              <a:ext cx="4290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786" y="8944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4529" y="1136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8818" y="1136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Text Box 12"/>
            <p:cNvSpPr txBox="1">
              <a:spLocks noChangeArrowheads="1"/>
            </p:cNvSpPr>
            <p:nvPr/>
          </p:nvSpPr>
          <p:spPr bwMode="auto">
            <a:xfrm>
              <a:off x="2581" y="9233"/>
              <a:ext cx="178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Pendenza 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 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x’/k’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9" name="Text Box 11"/>
            <p:cNvSpPr txBox="1">
              <a:spLocks noChangeArrowheads="1"/>
            </p:cNvSpPr>
            <p:nvPr/>
          </p:nvSpPr>
          <p:spPr bwMode="auto">
            <a:xfrm>
              <a:off x="7471" y="9315"/>
              <a:ext cx="2055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Produzione con la tecnica 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 flipV="1">
              <a:off x="2581" y="8730"/>
              <a:ext cx="4199" cy="2518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6780" y="8730"/>
              <a:ext cx="2581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2" name="Line 8"/>
            <p:cNvSpPr>
              <a:spLocks noChangeShapeType="1"/>
            </p:cNvSpPr>
            <p:nvPr/>
          </p:nvSpPr>
          <p:spPr bwMode="auto">
            <a:xfrm>
              <a:off x="6780" y="8730"/>
              <a:ext cx="1" cy="25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6223" y="1136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k’’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Line 6"/>
            <p:cNvSpPr>
              <a:spLocks noChangeShapeType="1"/>
            </p:cNvSpPr>
            <p:nvPr/>
          </p:nvSpPr>
          <p:spPr bwMode="auto">
            <a:xfrm>
              <a:off x="3330" y="9806"/>
              <a:ext cx="285" cy="4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2581" y="8730"/>
              <a:ext cx="419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6" name="Text Box 4"/>
            <p:cNvSpPr txBox="1">
              <a:spLocks noChangeArrowheads="1"/>
            </p:cNvSpPr>
            <p:nvPr/>
          </p:nvSpPr>
          <p:spPr bwMode="auto">
            <a:xfrm>
              <a:off x="3450" y="10557"/>
              <a:ext cx="178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Pendenza 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’’ 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x’’/k’’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7" name="Text Box 3"/>
            <p:cNvSpPr txBox="1">
              <a:spLocks noChangeArrowheads="1"/>
            </p:cNvSpPr>
            <p:nvPr/>
          </p:nvSpPr>
          <p:spPr bwMode="auto">
            <a:xfrm>
              <a:off x="1739" y="8422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x’’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8" name="Text Box 2"/>
            <p:cNvSpPr txBox="1">
              <a:spLocks noChangeArrowheads="1"/>
            </p:cNvSpPr>
            <p:nvPr/>
          </p:nvSpPr>
          <p:spPr bwMode="auto">
            <a:xfrm>
              <a:off x="6895" y="8624"/>
              <a:ext cx="3273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Produzione con la tecnica 2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2571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funzione di </a:t>
            </a:r>
            <a:r>
              <a:rPr lang="it-IT" err="1"/>
              <a:t>Cobb-Douglas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/>
              <a:t>Nella funzione di </a:t>
            </a:r>
            <a:r>
              <a:rPr lang="it-IT" sz="2800" err="1"/>
              <a:t>Cobb</a:t>
            </a:r>
            <a:r>
              <a:rPr lang="it-IT" sz="2800"/>
              <a:t>-Douglas: </a:t>
            </a:r>
            <a:r>
              <a:rPr lang="it-IT" sz="2800" i="1"/>
              <a:t>x=Ak</a:t>
            </a:r>
            <a:r>
              <a:rPr lang="it-IT" sz="2800" baseline="30000">
                <a:sym typeface="Symbol"/>
              </a:rPr>
              <a:t></a:t>
            </a:r>
            <a:r>
              <a:rPr lang="it-IT" sz="2800"/>
              <a:t> e dunque </a:t>
            </a:r>
            <a:r>
              <a:rPr lang="it-IT" sz="2800" i="1"/>
              <a:t>x/k=</a:t>
            </a:r>
            <a:r>
              <a:rPr lang="it-IT" sz="2800">
                <a:sym typeface="Symbol"/>
              </a:rPr>
              <a:t></a:t>
            </a:r>
            <a:r>
              <a:rPr lang="it-IT" sz="2800"/>
              <a:t>=</a:t>
            </a:r>
            <a:r>
              <a:rPr lang="it-IT" sz="2800" i="1"/>
              <a:t>Ak</a:t>
            </a:r>
            <a:r>
              <a:rPr lang="it-IT" sz="2800" baseline="30000">
                <a:sym typeface="Symbol"/>
              </a:rPr>
              <a:t></a:t>
            </a:r>
            <a:r>
              <a:rPr lang="it-IT" sz="2800"/>
              <a:t>/</a:t>
            </a:r>
            <a:r>
              <a:rPr lang="it-IT" sz="2800" i="1"/>
              <a:t>k</a:t>
            </a:r>
            <a:r>
              <a:rPr lang="it-IT" sz="2800"/>
              <a:t>=</a:t>
            </a:r>
            <a:r>
              <a:rPr lang="it-IT" sz="2800" i="1"/>
              <a:t> Ak</a:t>
            </a:r>
            <a:r>
              <a:rPr lang="it-IT" sz="2800" baseline="30000">
                <a:sym typeface="Symbol"/>
              </a:rPr>
              <a:t></a:t>
            </a:r>
            <a:r>
              <a:rPr lang="it-IT" sz="2800" baseline="30000"/>
              <a:t>-1</a:t>
            </a:r>
            <a:endParaRPr lang="it-IT" sz="2800"/>
          </a:p>
          <a:p>
            <a:r>
              <a:rPr lang="it-IT" sz="2800"/>
              <a:t>Poiché </a:t>
            </a:r>
            <a:r>
              <a:rPr lang="it-IT" sz="2800">
                <a:sym typeface="Symbol"/>
              </a:rPr>
              <a:t>&lt;1,  è una funzione decrescente di </a:t>
            </a:r>
            <a:r>
              <a:rPr lang="it-IT" sz="2800" i="1">
                <a:sym typeface="Symbol"/>
              </a:rPr>
              <a:t>k</a:t>
            </a:r>
          </a:p>
          <a:p>
            <a:r>
              <a:rPr lang="it-IT" sz="2800">
                <a:sym typeface="Symbol"/>
              </a:rPr>
              <a:t>Nel modello classico le tecniche a maggiore intensità di capitale sono adottate nel corso della storia come risultato del progresso tecnologico.</a:t>
            </a:r>
          </a:p>
          <a:p>
            <a:r>
              <a:rPr lang="it-IT" sz="2800">
                <a:sym typeface="Symbol"/>
              </a:rPr>
              <a:t>Nella funzione di produzione neoclassica le tecniche con maggiore intensità di capitale sono disponibili all’interno della tecnologia conosciuta.</a:t>
            </a:r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144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Risparmi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/>
              <a:t>Il modello assume che i risparmi sono una frazione costante del reddito prodotto</a:t>
            </a:r>
          </a:p>
          <a:p>
            <a:r>
              <a:rPr lang="it-IT" sz="2000"/>
              <a:t>Famiglia media tipo: decide quanto risparmiare del proprio reddito</a:t>
            </a:r>
          </a:p>
          <a:p>
            <a:r>
              <a:rPr lang="it-IT" sz="2000"/>
              <a:t>Il risparmio è deciso sul flusso del prodotto e non sullo stock di ricchezza (modello classico)</a:t>
            </a:r>
          </a:p>
          <a:p>
            <a:r>
              <a:rPr lang="it-IT" sz="2000"/>
              <a:t>Non c’è distinzione tra classi</a:t>
            </a:r>
          </a:p>
          <a:p>
            <a:r>
              <a:rPr lang="it-IT" sz="2000" i="1" err="1"/>
              <a:t>S=sX</a:t>
            </a:r>
            <a:endParaRPr lang="it-IT" sz="2000" i="1"/>
          </a:p>
          <a:p>
            <a:r>
              <a:rPr lang="it-IT" sz="2000"/>
              <a:t>Variazioni dello stock di capitale: eccesso dei risparmi sul deprezzamento</a:t>
            </a:r>
          </a:p>
          <a:p>
            <a:r>
              <a:rPr lang="it-IT" sz="2000" i="1"/>
              <a:t>K</a:t>
            </a:r>
            <a:r>
              <a:rPr lang="it-IT" sz="2000" baseline="-25000"/>
              <a:t>+1</a:t>
            </a:r>
            <a:r>
              <a:rPr lang="it-IT" sz="2000"/>
              <a:t>-</a:t>
            </a:r>
            <a:r>
              <a:rPr lang="it-IT" sz="2000" i="1"/>
              <a:t>K=</a:t>
            </a:r>
            <a:r>
              <a:rPr lang="it-IT" sz="2000" i="1" err="1"/>
              <a:t>sX</a:t>
            </a:r>
            <a:endParaRPr lang="it-IT" sz="2000" i="1">
              <a:sym typeface="Symbol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403364"/>
              </p:ext>
            </p:extLst>
          </p:nvPr>
        </p:nvGraphicFramePr>
        <p:xfrm>
          <a:off x="1547813" y="5164138"/>
          <a:ext cx="204152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Equazione" r:id="rId3" imgW="1358640" imgH="368280" progId="Equation.3">
                  <p:embed/>
                </p:oleObj>
              </mc:Choice>
              <mc:Fallback>
                <p:oleObj name="Equazione" r:id="rId3" imgW="135864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164138"/>
                        <a:ext cx="2041525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4277710" y="5318234"/>
            <a:ext cx="46876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Il tasso di accumulazione come </a:t>
            </a:r>
            <a:r>
              <a:rPr lang="it-IT">
                <a:sym typeface="Symbol"/>
              </a:rPr>
              <a:t> </a:t>
            </a:r>
            <a:r>
              <a:rPr lang="it-IT"/>
              <a:t>è decrescente al crescere di </a:t>
            </a:r>
            <a:r>
              <a:rPr lang="it-IT" i="1"/>
              <a:t>k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0615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Popolazione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/>
              <a:t>Il tasso di crescita della popolazione è esogeno = </a:t>
            </a:r>
            <a:r>
              <a:rPr lang="it-IT" sz="2400" b="1" i="1"/>
              <a:t>n</a:t>
            </a:r>
            <a:endParaRPr lang="it-IT" sz="2400" b="1"/>
          </a:p>
          <a:p>
            <a:r>
              <a:rPr lang="it-IT" sz="2400"/>
              <a:t>La forza lavoro cresce come la popolazione</a:t>
            </a:r>
          </a:p>
          <a:p>
            <a:r>
              <a:rPr lang="it-IT" sz="2400"/>
              <a:t>Tutta l’offerta di lavoro è assorbita dalla domanda (equilibrio del mercato del lavoro)</a:t>
            </a:r>
          </a:p>
          <a:p>
            <a:r>
              <a:rPr lang="it-IT" sz="2400"/>
              <a:t>Se offerta&gt;domanda i salari diminuiscono. Divengono convenienti tecniche a più bassa intensità di capitale: aumenta la domanda.</a:t>
            </a:r>
          </a:p>
          <a:p>
            <a:r>
              <a:rPr lang="it-IT" sz="2400"/>
              <a:t>Se offerta&lt;domanda i salari aumentano. Divengono convenienti tecniche a più alta intensità di capitale: diminuisce la domanda</a:t>
            </a:r>
          </a:p>
          <a:p>
            <a:r>
              <a:rPr lang="it-IT" sz="2400"/>
              <a:t>La distribuzione (il salario) garantisce la crescita di piena occupazione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6759584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26CCA-30FC-4139-9E37-FAAF0FBA9B5C}">
  <ds:schemaRefs>
    <ds:schemaRef ds:uri="0c2cf549-3f5d-4cb1-9f2c-5f5e1f2fabd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80DCF09-E7C5-49C6-9FD1-BC0ED6C6A8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BE579A-A5AE-4B2B-A889-152ED2A04D9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Application>Microsoft Office PowerPoint</Application>
  <PresentationFormat>Presentazione su schermo (4:3)</PresentationFormat>
  <Slides>49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49</vt:i4>
      </vt:variant>
    </vt:vector>
  </HeadingPairs>
  <TitlesOfParts>
    <vt:vector size="50" baseType="lpstr">
      <vt:lpstr>Slide__UNIMC_DipECONOMIA_DIRITTO</vt:lpstr>
      <vt:lpstr>Il modello neoclassico</vt:lpstr>
      <vt:lpstr>Solow e Swam</vt:lpstr>
      <vt:lpstr>La funzione di produzione intensiva</vt:lpstr>
      <vt:lpstr>Il grafico della funzione</vt:lpstr>
      <vt:lpstr>Le tecniche singole della funzione</vt:lpstr>
      <vt:lpstr>Il rapporto prodotto-capitale</vt:lpstr>
      <vt:lpstr>La funzione di Cobb-Douglas</vt:lpstr>
      <vt:lpstr>Risparmi</vt:lpstr>
      <vt:lpstr>Popolazione</vt:lpstr>
      <vt:lpstr>La crescita con k costante</vt:lpstr>
      <vt:lpstr>Verso lo steady state</vt:lpstr>
      <vt:lpstr>L’equilibrio stabile nel modello Solow-Swan</vt:lpstr>
      <vt:lpstr>Investimento effettivo e investimento nello steady state</vt:lpstr>
      <vt:lpstr>Il tasso di accumulazione del capitale nello steady state</vt:lpstr>
      <vt:lpstr>La tendenza verso lo steady state</vt:lpstr>
      <vt:lpstr>La relazione tra k* e x*</vt:lpstr>
      <vt:lpstr>Il modello di Solow Swan e la scheda crescita-distribuzione</vt:lpstr>
      <vt:lpstr>La scheda crescita distribuzione di steady state</vt:lpstr>
      <vt:lpstr>Il modello classico e il modello di Solow-Swan</vt:lpstr>
      <vt:lpstr>Equilibrio di steady state</vt:lpstr>
      <vt:lpstr>Lo steady state e la funzione di Cobb Douglas</vt:lpstr>
      <vt:lpstr>Statrica comparata</vt:lpstr>
      <vt:lpstr>La crescita economica</vt:lpstr>
      <vt:lpstr>Il consumo sociale per unità di lavoro</vt:lpstr>
      <vt:lpstr>La Golden Rule</vt:lpstr>
      <vt:lpstr>La golden rule e la Cobb-Douglas</vt:lpstr>
      <vt:lpstr>Il modello neoclassico</vt:lpstr>
      <vt:lpstr>Le ipotesi sul cambiamento tecnologico</vt:lpstr>
      <vt:lpstr>Caratteristiche del cambiamento neutrale di Harrod</vt:lpstr>
      <vt:lpstr>Le funzioni di produzione e il cambiamento labour augmenting</vt:lpstr>
      <vt:lpstr>Caratteristiche del cambiamento neutrale di Harrod</vt:lpstr>
      <vt:lpstr>Le curve crescita-distribuzione e il cambiamento tecnico neutrale</vt:lpstr>
      <vt:lpstr>La funzione di produzione e il cambiamento neutrale</vt:lpstr>
      <vt:lpstr>Le quote distributive e la funzione di Cobb-Douglas</vt:lpstr>
      <vt:lpstr>Le unità di lavoro di efficienza</vt:lpstr>
      <vt:lpstr>Modello classico e neoclassico</vt:lpstr>
      <vt:lpstr>L’equilibrio di crescita di steady state</vt:lpstr>
      <vt:lpstr>x e k di steady state</vt:lpstr>
      <vt:lpstr>Il grafico dell’equilibrio di Steady state</vt:lpstr>
      <vt:lpstr>Il processo di equlibrio</vt:lpstr>
      <vt:lpstr>Il modello di steady state con cambiamento neutrale di Harrod</vt:lpstr>
      <vt:lpstr>Statica comparata: il declino di ˆ</vt:lpstr>
      <vt:lpstr>La frontiera di efficienza</vt:lpstr>
      <vt:lpstr>Il significato della crescita di x* e        w* </vt:lpstr>
      <vt:lpstr>L’economia reale: l’andamento della produttività del lavoro</vt:lpstr>
      <vt:lpstr>L’andamento dei tassi di crescita del salario reale</vt:lpstr>
      <vt:lpstr>Andamento dei tassi di crescita del capitale per lavoratore</vt:lpstr>
      <vt:lpstr>USA</vt:lpstr>
      <vt:lpstr>Italia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modello neoclassico</dc:title>
  <dc:creator>Stefano Perri</dc:creator>
  <cp:revision>1</cp:revision>
  <cp:lastPrinted>2016-12-09T16:18:03Z</cp:lastPrinted>
  <dcterms:created xsi:type="dcterms:W3CDTF">2016-11-28T09:34:22Z</dcterms:created>
  <dcterms:modified xsi:type="dcterms:W3CDTF">2021-06-24T15:47:22Z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