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3"/>
  </p:notesMasterIdLst>
  <p:handoutMasterIdLst>
    <p:handoutMasterId r:id="rId44"/>
  </p:handoutMasterIdLst>
  <p:sldIdLst>
    <p:sldId id="258" r:id="rId5"/>
    <p:sldId id="291" r:id="rId6"/>
    <p:sldId id="292" r:id="rId7"/>
    <p:sldId id="293" r:id="rId8"/>
    <p:sldId id="294" r:id="rId9"/>
    <p:sldId id="295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5663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2590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4396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7059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512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804DA-7FEE-47ED-896D-968A02E576AA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F74C7E3-E086-40A0-8FB8-AECEABE7C4A1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99EE270-1A3F-40BD-934F-FC2E00DCA674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4E9EC14-ADED-4AB0-917B-0F2EFFCC45FD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E2D3-2126-4BC9-8D8F-3FD92D74765A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4DD9313-C539-463B-BD28-F512BB7EEEFE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323BDC1-70B2-4BAA-8C0F-E9490D5EBDE6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E1A7865-2C6D-491E-9251-3A67525EF93E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264ABBE-0425-4AE5-9804-75C2B1479495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4F4FC13-1286-46DC-92D2-A9A2C10BF8D3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EE24EF2-041B-4DF1-8FD8-C0F567E69BB5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ED192-C5B2-4FC3-A9AE-F139E3D89BAC}" type="datetime1">
              <a:rPr lang="it-IT" smtClean="0"/>
              <a:t>23/10/2023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30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>
            <a:normAutofit fontScale="90000"/>
          </a:bodyPr>
          <a:lstStyle/>
          <a:p>
            <a:r>
              <a:rPr lang="it-IT" altLang="it-IT" sz="4400"/>
              <a:t>Dietro alla curva di domanda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Le scelte del consumatore</a:t>
            </a:r>
          </a:p>
        </p:txBody>
      </p:sp>
    </p:spTree>
    <p:extLst>
      <p:ext uri="{BB962C8B-B14F-4D97-AF65-F5344CB8AC3E}">
        <p14:creationId xmlns:p14="http://schemas.microsoft.com/office/powerpoint/2010/main" val="242702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6E9E-290B-4DFD-93F8-5A19AC00A20A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441325"/>
            <a:ext cx="7772400" cy="1143000"/>
          </a:xfrm>
        </p:spPr>
        <p:txBody>
          <a:bodyPr/>
          <a:lstStyle/>
          <a:p>
            <a:r>
              <a:rPr lang="it-IT" altLang="it-IT"/>
              <a:t>Rappresentazione Grafica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069" y="4304507"/>
            <a:ext cx="8218487" cy="2119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000"/>
              <a:t>Nel piano sono rappresentati panieri dei beni X (cibo) e Y (vestiario)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Il punto </a:t>
            </a:r>
            <a:r>
              <a:rPr lang="it-IT" altLang="it-IT" sz="2000" b="1"/>
              <a:t>A</a:t>
            </a:r>
            <a:r>
              <a:rPr lang="it-IT" altLang="it-IT" sz="2000"/>
              <a:t> rappresenta una combinazione dei due beni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Rispetto ad </a:t>
            </a:r>
            <a:r>
              <a:rPr lang="it-IT" altLang="it-IT" sz="2000" b="1"/>
              <a:t>A</a:t>
            </a:r>
            <a:r>
              <a:rPr lang="it-IT" altLang="it-IT" sz="2000"/>
              <a:t> tutte le combinazioni nell’area gialla sono preferite mentre</a:t>
            </a:r>
            <a:r>
              <a:rPr lang="it-IT" altLang="it-IT" sz="2000" b="1"/>
              <a:t> A</a:t>
            </a:r>
            <a:r>
              <a:rPr lang="it-IT" altLang="it-IT" sz="2000"/>
              <a:t> è preferito a tutte le combinazioni nell’area verde (principio di non sazietà)</a:t>
            </a:r>
          </a:p>
          <a:p>
            <a:pPr>
              <a:lnSpc>
                <a:spcPct val="90000"/>
              </a:lnSpc>
            </a:pPr>
            <a:r>
              <a:rPr lang="it-IT" altLang="it-IT" sz="2000" b="1"/>
              <a:t>A p B</a:t>
            </a:r>
            <a:r>
              <a:rPr lang="it-IT" altLang="it-IT" sz="2000"/>
              <a:t> e </a:t>
            </a:r>
            <a:r>
              <a:rPr lang="it-IT" altLang="it-IT" sz="2000" b="1"/>
              <a:t>C p A</a:t>
            </a:r>
            <a:r>
              <a:rPr lang="it-IT" altLang="it-IT" sz="2000"/>
              <a:t> quindi </a:t>
            </a:r>
            <a:r>
              <a:rPr lang="it-IT" altLang="it-IT" sz="2000" b="1"/>
              <a:t>C p B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Nel passaggio da </a:t>
            </a:r>
            <a:r>
              <a:rPr lang="it-IT" altLang="it-IT" sz="2000" b="1"/>
              <a:t>B </a:t>
            </a:r>
            <a:r>
              <a:rPr lang="it-IT" altLang="it-IT" sz="2000"/>
              <a:t>a</a:t>
            </a:r>
            <a:r>
              <a:rPr lang="it-IT" altLang="it-IT" sz="2000" b="1"/>
              <a:t> C</a:t>
            </a:r>
            <a:r>
              <a:rPr lang="it-IT" altLang="it-IT" sz="2000"/>
              <a:t> si incontra una combinazione </a:t>
            </a:r>
            <a:r>
              <a:rPr lang="it-IT" altLang="it-IT" sz="2000" b="1"/>
              <a:t>D</a:t>
            </a:r>
            <a:r>
              <a:rPr lang="it-IT" altLang="it-IT" sz="2000"/>
              <a:t> tale che </a:t>
            </a:r>
            <a:r>
              <a:rPr lang="it-IT" altLang="it-IT" sz="2000" b="1"/>
              <a:t>A i D</a:t>
            </a:r>
          </a:p>
        </p:txBody>
      </p:sp>
      <p:grpSp>
        <p:nvGrpSpPr>
          <p:cNvPr id="10267" name="Group 27"/>
          <p:cNvGrpSpPr>
            <a:grpSpLocks/>
          </p:cNvGrpSpPr>
          <p:nvPr/>
        </p:nvGrpSpPr>
        <p:grpSpPr bwMode="auto">
          <a:xfrm>
            <a:off x="1790701" y="1368425"/>
            <a:ext cx="5407025" cy="2663825"/>
            <a:chOff x="1128" y="1060"/>
            <a:chExt cx="3406" cy="1678"/>
          </a:xfrm>
        </p:grpSpPr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786" y="1243"/>
              <a:ext cx="1028" cy="50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1983" y="1748"/>
              <a:ext cx="803" cy="646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982" y="1215"/>
              <a:ext cx="0" cy="1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994" y="2394"/>
              <a:ext cx="1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2786" y="1243"/>
              <a:ext cx="0" cy="11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983" y="1748"/>
              <a:ext cx="18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1128" y="1060"/>
              <a:ext cx="8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Vestiario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767" y="2450"/>
              <a:ext cx="7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Cibo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514" y="1453"/>
              <a:ext cx="3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A</a:t>
              </a: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394" y="1894"/>
              <a:ext cx="3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B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2969" y="1413"/>
              <a:ext cx="4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</a:t>
              </a:r>
            </a:p>
          </p:txBody>
        </p:sp>
        <p:sp>
          <p:nvSpPr>
            <p:cNvPr id="10257" name="Oval 17"/>
            <p:cNvSpPr>
              <a:spLocks noChangeArrowheads="1"/>
            </p:cNvSpPr>
            <p:nvPr/>
          </p:nvSpPr>
          <p:spPr bwMode="auto">
            <a:xfrm>
              <a:off x="2570" y="211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8" name="Oval 18"/>
            <p:cNvSpPr>
              <a:spLocks noChangeArrowheads="1"/>
            </p:cNvSpPr>
            <p:nvPr/>
          </p:nvSpPr>
          <p:spPr bwMode="auto">
            <a:xfrm>
              <a:off x="2758" y="1730"/>
              <a:ext cx="48" cy="5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9" name="Oval 19"/>
            <p:cNvSpPr>
              <a:spLocks noChangeArrowheads="1"/>
            </p:cNvSpPr>
            <p:nvPr/>
          </p:nvSpPr>
          <p:spPr bwMode="auto">
            <a:xfrm>
              <a:off x="3240" y="1601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 flipV="1">
              <a:off x="2617" y="1612"/>
              <a:ext cx="658" cy="5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61" name="Oval 21"/>
            <p:cNvSpPr>
              <a:spLocks noChangeArrowheads="1"/>
            </p:cNvSpPr>
            <p:nvPr/>
          </p:nvSpPr>
          <p:spPr bwMode="auto">
            <a:xfrm>
              <a:off x="2900" y="1871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2927" y="1908"/>
              <a:ext cx="4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D</a:t>
              </a: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1640507-116A-4FC3-882C-58D35394C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934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F46B-DDC1-4063-B9BD-32A8E8745836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Curva di indifferenza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113" y="4687888"/>
            <a:ext cx="7772400" cy="145732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000"/>
              <a:t>Si ottengono unendo tutti i panieri rispetto ai quali il consumatore è indifferente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di indifferenza hanno una pendenza negativa (si rinuncia ad una quantità di X solo aumentando il consumo di Y)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più alte danno una soddisfazione maggiore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di indifferenza non si incrociano</a:t>
            </a:r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763713" y="1752600"/>
          <a:ext cx="5419725" cy="305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Immagine" r:id="rId3" imgW="4095720" imgH="2333520" progId="Word.Picture.8">
                  <p:embed/>
                </p:oleObj>
              </mc:Choice>
              <mc:Fallback>
                <p:oleObj name="Immagine" r:id="rId3" imgW="4095720" imgH="2333520" progId="Word.Picture.8">
                  <p:embed/>
                  <p:pic>
                    <p:nvPicPr>
                      <p:cNvPr id="1128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752600"/>
                        <a:ext cx="5419725" cy="305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F4B9E1B-3E91-4503-A026-DD71952B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070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EC1A-4A57-4A37-BA06-E22A65B3EF78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Mappa di curve di indifferenza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350" y="4564062"/>
            <a:ext cx="7772400" cy="1792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1</a:t>
            </a:r>
            <a:r>
              <a:rPr lang="it-IT" altLang="it-IT" sz="2800" b="1" dirty="0"/>
              <a:t>&lt;</a:t>
            </a: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2</a:t>
            </a:r>
            <a:r>
              <a:rPr lang="it-IT" altLang="it-IT" sz="2800" b="1" dirty="0"/>
              <a:t>&lt;</a:t>
            </a: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3</a:t>
            </a:r>
            <a:endParaRPr lang="it-IT" altLang="it-IT" sz="2800" b="1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Le curve di indifferenza più lontane dall’origine degli assi rappresentano un livello di utilità maggiore</a:t>
            </a:r>
            <a:endParaRPr lang="it-IT" altLang="it-IT" sz="2800" i="1" dirty="0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179638" y="1887538"/>
          <a:ext cx="4956175" cy="282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3" imgW="4096512" imgH="2333244" progId="Word.Picture.8">
                  <p:embed/>
                </p:oleObj>
              </mc:Choice>
              <mc:Fallback>
                <p:oleObj r:id="rId3" imgW="4096512" imgH="2333244" progId="Word.Picture.8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1887538"/>
                        <a:ext cx="4956175" cy="282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E96F54C-E883-449A-8C93-023C3E4F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107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6151-8B1B-4DDC-A8E5-95314E9E81EB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515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Il saggio marginale di sostituzione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138" y="4138246"/>
            <a:ext cx="7772400" cy="1285875"/>
          </a:xfrm>
        </p:spPr>
        <p:txBody>
          <a:bodyPr>
            <a:normAutofit fontScale="92500" lnSpcReduction="20000"/>
          </a:bodyPr>
          <a:lstStyle/>
          <a:p>
            <a:r>
              <a:rPr lang="it-IT" altLang="it-IT" sz="2400" dirty="0"/>
              <a:t>La pendenza della curva di indifferenza è il saggio marginale di sostituzione, cioè il rapporto tra la variazione del bene y e la variazione di segno opposto del bene x che lascia il consumatore indifferente</a:t>
            </a: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75690"/>
              </p:ext>
            </p:extLst>
          </p:nvPr>
        </p:nvGraphicFramePr>
        <p:xfrm>
          <a:off x="3384549" y="5118100"/>
          <a:ext cx="20478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685800" imgH="393480" progId="Equation.3">
                  <p:embed/>
                </p:oleObj>
              </mc:Choice>
              <mc:Fallback>
                <p:oleObj name="Equation" r:id="rId3" imgW="685800" imgH="393480" progId="Equation.3">
                  <p:embed/>
                  <p:pic>
                    <p:nvPicPr>
                      <p:cNvPr id="122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49" y="5118100"/>
                        <a:ext cx="2047875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04" name="Group 16"/>
          <p:cNvGrpSpPr>
            <a:grpSpLocks/>
          </p:cNvGrpSpPr>
          <p:nvPr/>
        </p:nvGrpSpPr>
        <p:grpSpPr bwMode="auto">
          <a:xfrm>
            <a:off x="1223963" y="1651000"/>
            <a:ext cx="5878512" cy="2638425"/>
            <a:chOff x="771" y="1040"/>
            <a:chExt cx="3703" cy="1662"/>
          </a:xfrm>
        </p:grpSpPr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1616" y="1104"/>
              <a:ext cx="0" cy="1298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1600" y="2414"/>
              <a:ext cx="2354" cy="0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auto">
            <a:xfrm>
              <a:off x="1854" y="1244"/>
              <a:ext cx="1973" cy="894"/>
            </a:xfrm>
            <a:custGeom>
              <a:avLst/>
              <a:gdLst>
                <a:gd name="T0" fmla="*/ 0 w 1458"/>
                <a:gd name="T1" fmla="*/ 0 h 898"/>
                <a:gd name="T2" fmla="*/ 94 w 1458"/>
                <a:gd name="T3" fmla="*/ 329 h 898"/>
                <a:gd name="T4" fmla="*/ 306 w 1458"/>
                <a:gd name="T5" fmla="*/ 623 h 898"/>
                <a:gd name="T6" fmla="*/ 623 w 1458"/>
                <a:gd name="T7" fmla="*/ 800 h 898"/>
                <a:gd name="T8" fmla="*/ 1152 w 1458"/>
                <a:gd name="T9" fmla="*/ 882 h 898"/>
                <a:gd name="T10" fmla="*/ 1458 w 1458"/>
                <a:gd name="T11" fmla="*/ 894 h 8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8" h="898">
                  <a:moveTo>
                    <a:pt x="0" y="0"/>
                  </a:moveTo>
                  <a:cubicBezTo>
                    <a:pt x="21" y="112"/>
                    <a:pt x="43" y="225"/>
                    <a:pt x="94" y="329"/>
                  </a:cubicBezTo>
                  <a:cubicBezTo>
                    <a:pt x="145" y="433"/>
                    <a:pt x="218" y="545"/>
                    <a:pt x="306" y="623"/>
                  </a:cubicBezTo>
                  <a:cubicBezTo>
                    <a:pt x="394" y="701"/>
                    <a:pt x="482" y="757"/>
                    <a:pt x="623" y="800"/>
                  </a:cubicBezTo>
                  <a:cubicBezTo>
                    <a:pt x="764" y="843"/>
                    <a:pt x="1013" y="866"/>
                    <a:pt x="1152" y="882"/>
                  </a:cubicBezTo>
                  <a:cubicBezTo>
                    <a:pt x="1291" y="898"/>
                    <a:pt x="1409" y="892"/>
                    <a:pt x="1458" y="894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3700" y="2413"/>
              <a:ext cx="54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Cibo</a:t>
              </a: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771" y="1040"/>
              <a:ext cx="8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Vestiario</a:t>
              </a:r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>
              <a:off x="1845" y="1466"/>
              <a:ext cx="588" cy="5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H="1">
              <a:off x="2230" y="1758"/>
              <a:ext cx="388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2687" y="1498"/>
              <a:ext cx="17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Pendenza = SMS</a:t>
              </a: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B5B38C5-AF6C-4C54-A6D8-CF49A5FF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34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C3E5-119F-45C6-A101-C2DD085F8AF7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Andamento dell SMS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125" y="4752975"/>
            <a:ext cx="7772400" cy="119221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Spostandosi verso destra l’</a:t>
            </a:r>
            <a:r>
              <a:rPr lang="it-IT" altLang="it-IT" sz="2400" i="1"/>
              <a:t>SMS </a:t>
            </a:r>
            <a:r>
              <a:rPr lang="it-IT" altLang="it-IT" sz="2400"/>
              <a:t>diminuisce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Quando si ha molto vestiario e poco cibo si è disposti a cedere una quantità maggiore di vestiario per un’unità di cibo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Curva concave verso l’alto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630363" y="1752600"/>
          <a:ext cx="5289550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Immagine" r:id="rId3" imgW="4095720" imgH="2333520" progId="Word.Picture.8">
                  <p:embed/>
                </p:oleObj>
              </mc:Choice>
              <mc:Fallback>
                <p:oleObj name="Immagine" r:id="rId3" imgW="4095720" imgH="2333520" progId="Word.Picture.8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1752600"/>
                        <a:ext cx="5289550" cy="301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C70C094-DA85-41D2-A46D-91AF9A404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654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1A4D-8A22-4A26-8334-8FD1D06FE170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vincolo di bilancio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276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Il consumatore sceglie sulla base di un vincolo: la spesa complessiva che può dedicare al consumo dei due beni.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 La quantità dei due beni che può essere consumata dipende dai prezzi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</a:t>
            </a:r>
            <a:r>
              <a:rPr lang="it-IT" altLang="it-IT" sz="2400" i="1"/>
              <a:t>S </a:t>
            </a:r>
            <a:r>
              <a:rPr lang="it-IT" altLang="it-IT" sz="2400"/>
              <a:t>è la spesa complessiva </a:t>
            </a:r>
            <a:r>
              <a:rPr lang="it-IT" altLang="it-IT" sz="2400" i="1"/>
              <a:t>p</a:t>
            </a:r>
            <a:r>
              <a:rPr lang="it-IT" altLang="it-IT" sz="2400" i="1" baseline="-25000"/>
              <a:t>x</a:t>
            </a:r>
            <a:r>
              <a:rPr lang="it-IT" altLang="it-IT" sz="2400"/>
              <a:t> il prezzo del bene </a:t>
            </a:r>
            <a:r>
              <a:rPr lang="it-IT" altLang="it-IT" sz="2400" i="1"/>
              <a:t>X (cibo) </a:t>
            </a:r>
            <a:r>
              <a:rPr lang="it-IT" altLang="it-IT" sz="2400"/>
              <a:t>e </a:t>
            </a:r>
            <a:r>
              <a:rPr lang="it-IT" altLang="it-IT" sz="2400" i="1"/>
              <a:t>p</a:t>
            </a:r>
            <a:r>
              <a:rPr lang="it-IT" altLang="it-IT" sz="2400" i="1" baseline="-25000"/>
              <a:t>y </a:t>
            </a:r>
            <a:r>
              <a:rPr lang="it-IT" altLang="it-IT" sz="2400"/>
              <a:t>il</a:t>
            </a:r>
            <a:r>
              <a:rPr lang="it-IT" altLang="it-IT" sz="2400" i="1"/>
              <a:t> </a:t>
            </a:r>
            <a:r>
              <a:rPr lang="it-IT" altLang="it-IT" sz="2400"/>
              <a:t>prezzo del bene </a:t>
            </a:r>
            <a:r>
              <a:rPr lang="it-IT" altLang="it-IT" sz="2400" i="1"/>
              <a:t>Y </a:t>
            </a:r>
            <a:r>
              <a:rPr lang="it-IT" altLang="it-IT" sz="2400"/>
              <a:t>(vestiario):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S = </a:t>
            </a:r>
            <a:r>
              <a:rPr lang="it-IT" altLang="it-IT" sz="2800"/>
              <a:t>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x + p</a:t>
            </a:r>
            <a:r>
              <a:rPr lang="it-IT" altLang="it-IT" sz="2800" i="1" baseline="-25000"/>
              <a:t>y</a:t>
            </a:r>
            <a:r>
              <a:rPr lang="it-IT" altLang="it-IT" sz="2800" i="1"/>
              <a:t>y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28700" y="5181600"/>
          <a:ext cx="2117725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1054080" imgH="444240" progId="Equation.3">
                  <p:embed/>
                </p:oleObj>
              </mc:Choice>
              <mc:Fallback>
                <p:oleObj name="Equation" r:id="rId3" imgW="1054080" imgH="444240" progId="Equation.3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181600"/>
                        <a:ext cx="2117725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505200" y="5181600"/>
            <a:ext cx="4906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Questa è l’equazione di una retta che ha </a:t>
            </a:r>
            <a:r>
              <a:rPr lang="it-IT" altLang="it-IT" sz="2400" b="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 i="1" baseline="-2500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/</a:t>
            </a:r>
            <a:r>
              <a:rPr lang="it-IT" altLang="it-IT" sz="2400" b="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 i="1" baseline="-25000">
                <a:solidFill>
                  <a:schemeClr val="tx1"/>
                </a:solidFill>
                <a:effectLst/>
              </a:rPr>
              <a:t>y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come pendenza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32A5C36D-AC7B-41D5-8914-8FB858C5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642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  <p:bldP spid="1331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2BFE0-AF6A-4A4B-AEB4-90F2274EAFFC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98513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Grafico della retta di bilancio</a:t>
            </a:r>
          </a:p>
        </p:txBody>
      </p:sp>
      <p:graphicFrame>
        <p:nvGraphicFramePr>
          <p:cNvPr id="14366" name="Object 1054"/>
          <p:cNvGraphicFramePr>
            <a:graphicFrameLocks noChangeAspect="1"/>
          </p:cNvGraphicFramePr>
          <p:nvPr/>
        </p:nvGraphicFramePr>
        <p:xfrm>
          <a:off x="1874838" y="1657350"/>
          <a:ext cx="51704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3" imgW="4078224" imgH="2106168" progId="Word.Picture.8">
                  <p:embed/>
                </p:oleObj>
              </mc:Choice>
              <mc:Fallback>
                <p:oleObj r:id="rId3" imgW="4078224" imgH="2106168" progId="Word.Picture.8">
                  <p:embed/>
                  <p:pic>
                    <p:nvPicPr>
                      <p:cNvPr id="14366" name="Object 1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1657350"/>
                        <a:ext cx="5170487" cy="267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8" name="Rectangle 1056"/>
          <p:cNvSpPr>
            <a:spLocks noGrp="1" noChangeArrowheads="1"/>
          </p:cNvSpPr>
          <p:nvPr>
            <p:ph type="body" idx="1"/>
          </p:nvPr>
        </p:nvSpPr>
        <p:spPr>
          <a:xfrm>
            <a:off x="836613" y="4456113"/>
            <a:ext cx="7772400" cy="2109787"/>
          </a:xfrm>
        </p:spPr>
        <p:txBody>
          <a:bodyPr/>
          <a:lstStyle/>
          <a:p>
            <a:r>
              <a:rPr lang="it-IT" altLang="it-IT" i="1"/>
              <a:t>y</a:t>
            </a:r>
            <a:r>
              <a:rPr lang="it-IT" altLang="it-IT" baseline="30000"/>
              <a:t>1</a:t>
            </a:r>
            <a:r>
              <a:rPr lang="it-IT" altLang="it-IT"/>
              <a:t>=</a:t>
            </a:r>
            <a:r>
              <a:rPr lang="it-IT" altLang="it-IT" i="1"/>
              <a:t>S/p</a:t>
            </a:r>
            <a:r>
              <a:rPr lang="it-IT" altLang="it-IT" i="1" baseline="-25000"/>
              <a:t>y</a:t>
            </a:r>
          </a:p>
          <a:p>
            <a:r>
              <a:rPr lang="it-IT" altLang="it-IT" i="1"/>
              <a:t>x</a:t>
            </a:r>
            <a:r>
              <a:rPr lang="it-IT" altLang="it-IT" baseline="30000"/>
              <a:t>1</a:t>
            </a:r>
            <a:r>
              <a:rPr lang="it-IT" altLang="it-IT"/>
              <a:t>=</a:t>
            </a:r>
            <a:r>
              <a:rPr lang="it-IT" altLang="it-IT" i="1"/>
              <a:t>S/p</a:t>
            </a:r>
            <a:r>
              <a:rPr lang="it-IT" altLang="it-IT" i="1" baseline="-25000"/>
              <a:t>x</a:t>
            </a:r>
          </a:p>
          <a:p>
            <a:r>
              <a:rPr lang="it-IT" altLang="it-IT" i="1"/>
              <a:t>p</a:t>
            </a:r>
            <a:r>
              <a:rPr lang="it-IT" altLang="it-IT" i="1" baseline="-25000"/>
              <a:t>x</a:t>
            </a:r>
            <a:r>
              <a:rPr lang="it-IT" altLang="it-IT" i="1"/>
              <a:t>/p</a:t>
            </a:r>
            <a:r>
              <a:rPr lang="it-IT" altLang="it-IT" i="1" baseline="-25000"/>
              <a:t>y</a:t>
            </a:r>
            <a:r>
              <a:rPr lang="it-IT" altLang="it-IT"/>
              <a:t>=pendenza</a:t>
            </a:r>
          </a:p>
          <a:p>
            <a:endParaRPr lang="it-IT" altLang="it-IT" i="1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B96232A-F6C5-45C6-A822-0F636466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006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0ECF-D49F-488F-9BE1-F9DBC5E2E0DB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Mutamento del reddito</a:t>
            </a:r>
            <a:br>
              <a:rPr lang="it-IT" altLang="it-IT"/>
            </a:br>
            <a:endParaRPr lang="it-IT" altLang="it-IT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802" y="4562475"/>
            <a:ext cx="7772400" cy="1716087"/>
          </a:xfrm>
        </p:spPr>
        <p:txBody>
          <a:bodyPr>
            <a:normAutofit lnSpcReduction="10000"/>
          </a:bodyPr>
          <a:lstStyle/>
          <a:p>
            <a:r>
              <a:rPr lang="it-IT" altLang="it-IT" sz="2800" i="1" dirty="0"/>
              <a:t>S</a:t>
            </a:r>
            <a:r>
              <a:rPr lang="it-IT" altLang="it-IT" sz="2800" baseline="-25000" dirty="0"/>
              <a:t>1</a:t>
            </a:r>
            <a:r>
              <a:rPr lang="it-IT" altLang="it-IT" sz="2800" dirty="0"/>
              <a:t> &lt; </a:t>
            </a:r>
            <a:r>
              <a:rPr lang="it-IT" altLang="it-IT" sz="2800" i="1" dirty="0"/>
              <a:t>S</a:t>
            </a:r>
            <a:r>
              <a:rPr lang="it-IT" altLang="it-IT" sz="2800" baseline="-25000" dirty="0"/>
              <a:t>2</a:t>
            </a:r>
            <a:endParaRPr lang="it-IT" altLang="it-IT" sz="2800" dirty="0"/>
          </a:p>
          <a:p>
            <a:r>
              <a:rPr lang="it-IT" altLang="it-IT" sz="2800" dirty="0"/>
              <a:t>La retta di bilancio si sposta verso l’alto parallelamente a se stessa: la pendenza non muta</a:t>
            </a:r>
          </a:p>
          <a:p>
            <a:endParaRPr lang="it-IT" altLang="it-IT" sz="2800" dirty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036763" y="1800225"/>
          <a:ext cx="5629275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337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800225"/>
                        <a:ext cx="5629275" cy="276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856C40E-E481-4460-8797-2615F1E1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537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47EA8-44D8-4818-B02E-C3DFAEB7BECF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Mutamento di un prezzo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5963" y="4364038"/>
            <a:ext cx="7772400" cy="15970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Diminuisce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endParaRPr lang="it-IT" altLang="it-IT" sz="2800"/>
          </a:p>
          <a:p>
            <a:pPr>
              <a:lnSpc>
                <a:spcPct val="90000"/>
              </a:lnSpc>
            </a:pPr>
            <a:r>
              <a:rPr lang="it-IT" altLang="it-IT" sz="2800" i="1"/>
              <a:t>S/p</a:t>
            </a:r>
            <a:r>
              <a:rPr lang="it-IT" altLang="it-IT" sz="2800" i="1" baseline="-25000"/>
              <a:t>x </a:t>
            </a:r>
            <a:r>
              <a:rPr lang="it-IT" altLang="it-IT" sz="2800"/>
              <a:t>si sposta verso destra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S/p</a:t>
            </a:r>
            <a:r>
              <a:rPr lang="it-IT" altLang="it-IT" sz="2800" i="1" baseline="-25000"/>
              <a:t>y</a:t>
            </a:r>
            <a:r>
              <a:rPr lang="it-IT" altLang="it-IT" sz="2800"/>
              <a:t> nello stesso punto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pendenza (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) diminuisce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curva ruota verso l’alto</a:t>
            </a:r>
            <a:endParaRPr lang="it-IT" altLang="it-IT" sz="2800" i="1"/>
          </a:p>
          <a:p>
            <a:pPr>
              <a:lnSpc>
                <a:spcPct val="90000"/>
              </a:lnSpc>
            </a:pPr>
            <a:endParaRPr lang="it-IT" altLang="it-IT" sz="2800" baseline="-2500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187575" y="1816100"/>
          <a:ext cx="5259388" cy="265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348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1816100"/>
                        <a:ext cx="5259388" cy="2655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8A9AF3-8AAD-4D20-8CDD-40828EF0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734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C3D2-E675-43FD-A18F-E129217EF894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scelta del consumatore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492625" y="1981200"/>
            <a:ext cx="3965575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Dato il vincolo di bilancio, il consumatore sceglie il paniere che gli arreca maggior soddisfazione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Cerca di raggiungere il paniere nella curva di indifferenza più alta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La curva di indifferenza più alta raggiungibile è quella tangente la retta di bilancio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Nel punto di tangenza le pendenze sono uguali, quindi il </a:t>
            </a:r>
            <a:r>
              <a:rPr lang="it-IT" altLang="it-IT" sz="2000" b="1" i="1"/>
              <a:t>SMS</a:t>
            </a:r>
            <a:r>
              <a:rPr lang="it-IT" altLang="it-IT" sz="2000" i="1"/>
              <a:t> </a:t>
            </a:r>
            <a:r>
              <a:rPr lang="it-IT" altLang="it-IT" sz="2000"/>
              <a:t>è uguale al </a:t>
            </a:r>
            <a:r>
              <a:rPr lang="it-IT" altLang="it-IT" sz="2000" b="1"/>
              <a:t>rapporto tra i prezzi</a:t>
            </a:r>
          </a:p>
          <a:p>
            <a:pPr lvl="1">
              <a:lnSpc>
                <a:spcPct val="90000"/>
              </a:lnSpc>
            </a:pPr>
            <a:endParaRPr lang="it-IT" altLang="it-IT" sz="2400" b="1"/>
          </a:p>
        </p:txBody>
      </p:sp>
      <p:graphicFrame>
        <p:nvGraphicFramePr>
          <p:cNvPr id="15380" name="Object 1044"/>
          <p:cNvGraphicFramePr>
            <a:graphicFrameLocks noChangeAspect="1"/>
          </p:cNvGraphicFramePr>
          <p:nvPr/>
        </p:nvGraphicFramePr>
        <p:xfrm>
          <a:off x="1223963" y="4943475"/>
          <a:ext cx="18796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3" imgW="685800" imgH="444240" progId="Equation.3">
                  <p:embed/>
                </p:oleObj>
              </mc:Choice>
              <mc:Fallback>
                <p:oleObj name="Equation" r:id="rId3" imgW="685800" imgH="444240" progId="Equation.3">
                  <p:embed/>
                  <p:pic>
                    <p:nvPicPr>
                      <p:cNvPr id="15380" name="Object 10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4943475"/>
                        <a:ext cx="187960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1046"/>
          <p:cNvGraphicFramePr>
            <a:graphicFrameLocks noChangeAspect="1"/>
          </p:cNvGraphicFramePr>
          <p:nvPr/>
        </p:nvGraphicFramePr>
        <p:xfrm>
          <a:off x="455613" y="1889125"/>
          <a:ext cx="4471987" cy="303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r:id="rId5" imgW="4096512" imgH="2781300" progId="Word.Picture.8">
                  <p:embed/>
                </p:oleObj>
              </mc:Choice>
              <mc:Fallback>
                <p:oleObj r:id="rId5" imgW="4096512" imgH="2781300" progId="Word.Picture.8">
                  <p:embed/>
                  <p:pic>
                    <p:nvPicPr>
                      <p:cNvPr id="15382" name="Object 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889125"/>
                        <a:ext cx="4471987" cy="303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A3F8F8D-B649-4621-B68E-15E02F5E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17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6584CD-B080-42D4-BB8C-077F6D8892B1}" type="slidenum">
              <a:rPr lang="it-IT" altLang="it-IT" sz="1400" smtClean="0"/>
              <a:pPr eaLnBrk="1" hangingPunct="1"/>
              <a:t>2</a:t>
            </a:fld>
            <a:endParaRPr lang="it-IT" altLang="it-IT" sz="140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Totale, Medio e Marginale</a:t>
            </a:r>
          </a:p>
        </p:txBody>
      </p:sp>
      <p:sp>
        <p:nvSpPr>
          <p:cNvPr id="78851" name="Rectangle 3" descr="Pergamena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Concetti di 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totale, medio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Utilità totale, media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Produzione totale, media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Costi totali, medi e marginali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Le grandezze 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marginali</a:t>
            </a:r>
            <a:r>
              <a:rPr lang="it-IT" dirty="0">
                <a:sym typeface="Symbol" pitchFamily="18" charset="2"/>
              </a:rPr>
              <a:t> sono rilevanti per la massimizzazione (le scelte)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Spesso sono decrescenti (Utilità marginale, Produzione marginale)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Economia delle Imprese e dei mercati - modulo A - Le scelte del consumatore</a:t>
            </a:r>
          </a:p>
        </p:txBody>
      </p:sp>
    </p:spTree>
    <p:extLst>
      <p:ext uri="{BB962C8B-B14F-4D97-AF65-F5344CB8AC3E}">
        <p14:creationId xmlns:p14="http://schemas.microsoft.com/office/powerpoint/2010/main" val="57117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7ED79-F370-4514-BEB2-0AB1E33F68E0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ragioni dell’equilibrio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62932"/>
            <a:ext cx="7772400" cy="1492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Punto </a:t>
            </a:r>
            <a:r>
              <a:rPr lang="it-IT" altLang="it-IT" sz="2800" i="1" dirty="0"/>
              <a:t>a: SMS&gt;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x</a:t>
            </a:r>
            <a:r>
              <a:rPr lang="it-IT" altLang="it-IT" sz="2800" i="1" dirty="0"/>
              <a:t>/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y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– conviene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rinunciare al vestiario e aumentare il cibo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Punto </a:t>
            </a:r>
            <a:r>
              <a:rPr lang="it-IT" altLang="it-IT" sz="2800" i="1" dirty="0"/>
              <a:t>c</a:t>
            </a:r>
            <a:r>
              <a:rPr lang="it-IT" altLang="it-IT" sz="2800" dirty="0"/>
              <a:t>: </a:t>
            </a:r>
            <a:r>
              <a:rPr lang="it-IT" altLang="it-IT" sz="2800" i="1" dirty="0"/>
              <a:t>SMS&lt;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x</a:t>
            </a:r>
            <a:r>
              <a:rPr lang="it-IT" altLang="it-IT" sz="2800" i="1" dirty="0"/>
              <a:t>/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y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– conviene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rinunciare al cibo e aumentare il vestiario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254250" y="1724025"/>
          <a:ext cx="4591050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r:id="rId3" imgW="4096512" imgH="2782824" progId="Word.Picture.8">
                  <p:embed/>
                </p:oleObj>
              </mc:Choice>
              <mc:Fallback>
                <p:oleObj r:id="rId3" imgW="4096512" imgH="2782824" progId="Word.Picture.8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1724025"/>
                        <a:ext cx="4591050" cy="311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DB1E3E5-F9D8-493B-8008-15B9D781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594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932CB-7BDC-418D-A366-F58C8D94427E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SMS e rapporto tra i prezzi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905000"/>
            <a:ext cx="3962400" cy="4191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i="1"/>
              <a:t>SMS</a:t>
            </a:r>
            <a:r>
              <a:rPr lang="it-IT" altLang="it-IT" sz="2800"/>
              <a:t>=saggio sostituzione secondo preferenze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 saggio di sostituzione di mercato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Se </a:t>
            </a:r>
            <a:r>
              <a:rPr lang="it-IT" altLang="it-IT" sz="2800" i="1"/>
              <a:t>SMS</a:t>
            </a:r>
            <a:r>
              <a:rPr lang="it-IT" altLang="it-IT" sz="2800"/>
              <a:t>&gt;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 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Il consumatore per avere x</a:t>
            </a:r>
            <a:r>
              <a:rPr lang="it-IT" altLang="it-IT" sz="2400" baseline="30000"/>
              <a:t>2</a:t>
            </a:r>
            <a:r>
              <a:rPr lang="it-IT" altLang="it-IT" sz="2400"/>
              <a:t>-x</a:t>
            </a:r>
            <a:r>
              <a:rPr lang="it-IT" altLang="it-IT" sz="2400" baseline="30000"/>
              <a:t>1</a:t>
            </a:r>
            <a:r>
              <a:rPr lang="it-IT" altLang="it-IT" sz="2400"/>
              <a:t> cederebbe y</a:t>
            </a:r>
            <a:r>
              <a:rPr lang="it-IT" altLang="it-IT" sz="2400" baseline="30000"/>
              <a:t>1</a:t>
            </a:r>
            <a:r>
              <a:rPr lang="it-IT" altLang="it-IT" sz="2400"/>
              <a:t>-y</a:t>
            </a:r>
            <a:r>
              <a:rPr lang="it-IT" altLang="it-IT" sz="2400" baseline="30000"/>
              <a:t>3</a:t>
            </a:r>
            <a:r>
              <a:rPr lang="it-IT" altLang="it-IT" sz="2400"/>
              <a:t>.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Deve cedere solo y</a:t>
            </a:r>
            <a:r>
              <a:rPr lang="it-IT" altLang="it-IT" sz="2400" baseline="30000"/>
              <a:t>1</a:t>
            </a:r>
            <a:r>
              <a:rPr lang="it-IT" altLang="it-IT" sz="2400"/>
              <a:t>-y</a:t>
            </a:r>
            <a:r>
              <a:rPr lang="it-IT" altLang="it-IT" sz="2400" baseline="30000"/>
              <a:t>2</a:t>
            </a:r>
          </a:p>
          <a:p>
            <a:pPr lvl="1">
              <a:lnSpc>
                <a:spcPct val="90000"/>
              </a:lnSpc>
            </a:pPr>
            <a:r>
              <a:rPr lang="it-IT" altLang="it-IT" sz="3200" baseline="30000"/>
              <a:t>Ci guadagna</a:t>
            </a:r>
            <a:r>
              <a:rPr lang="it-IT" altLang="it-IT" sz="3200"/>
              <a:t> </a:t>
            </a:r>
          </a:p>
        </p:txBody>
      </p:sp>
      <p:graphicFrame>
        <p:nvGraphicFramePr>
          <p:cNvPr id="19490" name="Object 34"/>
          <p:cNvGraphicFramePr>
            <a:graphicFrameLocks noChangeAspect="1"/>
          </p:cNvGraphicFramePr>
          <p:nvPr/>
        </p:nvGraphicFramePr>
        <p:xfrm>
          <a:off x="215900" y="2424113"/>
          <a:ext cx="4887913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Immagine" r:id="rId3" imgW="4095720" imgH="2800440" progId="Word.Picture.8">
                  <p:embed/>
                </p:oleObj>
              </mc:Choice>
              <mc:Fallback>
                <p:oleObj name="Immagine" r:id="rId3" imgW="4095720" imgH="2800440" progId="Word.Picture.8">
                  <p:embed/>
                  <p:pic>
                    <p:nvPicPr>
                      <p:cNvPr id="1949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2424113"/>
                        <a:ext cx="4887913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C63F13F-6DEA-4FEF-9EC3-30858A3E2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751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D89BD-E585-4572-937C-1F17B6A363A1}" type="slidenum">
              <a:rPr lang="it-IT" altLang="it-IT"/>
              <a:pPr/>
              <a:t>22</a:t>
            </a:fld>
            <a:endParaRPr lang="it-IT" altLang="it-IT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curva di domanda individuale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003675" cy="4114800"/>
          </a:xfrm>
        </p:spPr>
        <p:txBody>
          <a:bodyPr/>
          <a:lstStyle/>
          <a:p>
            <a:r>
              <a:rPr lang="it-IT" altLang="it-IT" sz="2400"/>
              <a:t>Lo spostamento della retta di bilancio da 1 a 2 a 3</a:t>
            </a:r>
          </a:p>
          <a:p>
            <a:r>
              <a:rPr lang="it-IT" altLang="it-IT" sz="2400"/>
              <a:t>Il passaggio da </a:t>
            </a:r>
            <a:r>
              <a:rPr lang="it-IT" altLang="it-IT" sz="2400" b="1"/>
              <a:t>a</a:t>
            </a:r>
            <a:r>
              <a:rPr lang="it-IT" altLang="it-IT" sz="2400"/>
              <a:t> a </a:t>
            </a:r>
            <a:r>
              <a:rPr lang="it-IT" altLang="it-IT" sz="2400" b="1"/>
              <a:t>b </a:t>
            </a:r>
            <a:r>
              <a:rPr lang="it-IT" altLang="it-IT" sz="2400"/>
              <a:t>a </a:t>
            </a:r>
            <a:r>
              <a:rPr lang="it-IT" altLang="it-IT" sz="2400" b="1"/>
              <a:t>c</a:t>
            </a:r>
          </a:p>
          <a:p>
            <a:r>
              <a:rPr lang="it-IT" altLang="it-IT" sz="2400"/>
              <a:t>Acquisto di </a:t>
            </a:r>
            <a:r>
              <a:rPr lang="it-IT" altLang="it-IT" sz="2400" b="1"/>
              <a:t>x</a:t>
            </a:r>
            <a:r>
              <a:rPr lang="it-IT" altLang="it-IT" sz="2400" b="1" baseline="30000"/>
              <a:t>1</a:t>
            </a:r>
            <a:r>
              <a:rPr lang="it-IT" altLang="it-IT" sz="2400"/>
              <a:t>, </a:t>
            </a:r>
            <a:r>
              <a:rPr lang="it-IT" altLang="it-IT" sz="2400" b="1"/>
              <a:t>x</a:t>
            </a:r>
            <a:r>
              <a:rPr lang="it-IT" altLang="it-IT" sz="2400" b="1" baseline="30000"/>
              <a:t>2</a:t>
            </a:r>
            <a:r>
              <a:rPr lang="it-IT" altLang="it-IT" sz="2400" b="1"/>
              <a:t>, x</a:t>
            </a:r>
            <a:r>
              <a:rPr lang="it-IT" altLang="it-IT" sz="2400" b="1" baseline="30000"/>
              <a:t>3</a:t>
            </a:r>
            <a:endParaRPr lang="it-IT" altLang="it-IT" sz="2400"/>
          </a:p>
          <a:p>
            <a:r>
              <a:rPr lang="it-IT" altLang="it-IT" sz="2400"/>
              <a:t>Costruzione della curva di domanda individuale</a:t>
            </a:r>
          </a:p>
          <a:p>
            <a:r>
              <a:rPr lang="it-IT" altLang="it-IT" sz="2400"/>
              <a:t>La curva di mercato è la somma orizzontale delle curve individuali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667250" y="1731963"/>
          <a:ext cx="4476750" cy="512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Immagine" r:id="rId3" imgW="4095720" imgH="5514840" progId="Word.Picture.8">
                  <p:embed/>
                </p:oleObj>
              </mc:Choice>
              <mc:Fallback>
                <p:oleObj name="Immagine" r:id="rId3" imgW="4095720" imgH="5514840" progId="Word.Picture.8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1731963"/>
                        <a:ext cx="4476750" cy="5126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CBEA5A3-E903-4CE0-A18F-83B708BA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16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B4BFC-6955-47C0-BECC-82CCC8202439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Somma orizzontale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47688"/>
          </a:xfrm>
        </p:spPr>
        <p:txBody>
          <a:bodyPr/>
          <a:lstStyle/>
          <a:p>
            <a:r>
              <a:rPr lang="it-IT" altLang="it-IT" sz="2800"/>
              <a:t>Ad ogni dato prezzo</a:t>
            </a:r>
            <a:r>
              <a:rPr lang="it-IT" altLang="it-IT" sz="2800">
                <a:sym typeface="Symbol" panose="05050102010706020507" pitchFamily="18" charset="2"/>
              </a:rPr>
              <a:t> somma delle quantità</a:t>
            </a:r>
            <a:endParaRPr lang="it-IT" altLang="it-IT" sz="2800"/>
          </a:p>
        </p:txBody>
      </p:sp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735013" y="3101975"/>
          <a:ext cx="2471737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Grafico" r:id="rId3" imgW="3086473" imgH="2476718" progId="Excel.Chart.8">
                  <p:embed/>
                </p:oleObj>
              </mc:Choice>
              <mc:Fallback>
                <p:oleObj name="Grafico" r:id="rId3" imgW="3086473" imgH="2476718" progId="Excel.Chart.8">
                  <p:embed/>
                  <p:pic>
                    <p:nvPicPr>
                      <p:cNvPr id="645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3101975"/>
                        <a:ext cx="2471737" cy="198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3370263" y="3135313"/>
          <a:ext cx="245745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Grafico" r:id="rId5" imgW="3019642" imgH="2457979" progId="Excel.Chart.8">
                  <p:embed/>
                </p:oleObj>
              </mc:Choice>
              <mc:Fallback>
                <p:oleObj name="Grafico" r:id="rId5" imgW="3019642" imgH="2457979" progId="Excel.Chart.8">
                  <p:embed/>
                  <p:pic>
                    <p:nvPicPr>
                      <p:cNvPr id="645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3135313"/>
                        <a:ext cx="245745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6021388" y="3322638"/>
          <a:ext cx="298767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Grafico" r:id="rId7" imgW="5067537" imgH="3857957" progId="Excel.Chart.8">
                  <p:embed/>
                </p:oleObj>
              </mc:Choice>
              <mc:Fallback>
                <p:oleObj name="Grafico" r:id="rId7" imgW="5067537" imgH="3857957" progId="Excel.Chart.8">
                  <p:embed/>
                  <p:pic>
                    <p:nvPicPr>
                      <p:cNvPr id="645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3322638"/>
                        <a:ext cx="2987675" cy="168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32" name="Group 20"/>
          <p:cNvGrpSpPr>
            <a:grpSpLocks/>
          </p:cNvGrpSpPr>
          <p:nvPr/>
        </p:nvGrpSpPr>
        <p:grpSpPr bwMode="auto">
          <a:xfrm>
            <a:off x="1238250" y="3971925"/>
            <a:ext cx="5829300" cy="581025"/>
            <a:chOff x="780" y="2502"/>
            <a:chExt cx="3672" cy="366"/>
          </a:xfrm>
        </p:grpSpPr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 flipH="1">
              <a:off x="780" y="2508"/>
              <a:ext cx="3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5" name="Line 13"/>
            <p:cNvSpPr>
              <a:spLocks noChangeShapeType="1"/>
            </p:cNvSpPr>
            <p:nvPr/>
          </p:nvSpPr>
          <p:spPr bwMode="auto">
            <a:xfrm flipV="1">
              <a:off x="987" y="2502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6" name="Line 14"/>
            <p:cNvSpPr>
              <a:spLocks noChangeShapeType="1"/>
            </p:cNvSpPr>
            <p:nvPr/>
          </p:nvSpPr>
          <p:spPr bwMode="auto">
            <a:xfrm flipV="1">
              <a:off x="2763" y="2508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7" name="Line 15"/>
            <p:cNvSpPr>
              <a:spLocks noChangeShapeType="1"/>
            </p:cNvSpPr>
            <p:nvPr/>
          </p:nvSpPr>
          <p:spPr bwMode="auto">
            <a:xfrm flipV="1">
              <a:off x="4452" y="2508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719138" y="5337175"/>
            <a:ext cx="80343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Prezzo di 50: D1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 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domanda di 40; D2 domanda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 60. Domanda di mercato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 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100 unità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7CB3C90-796F-4A8A-849C-03F99D27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01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  <p:bldOleChart spid="64518" grpId="0"/>
      <p:bldOleChart spid="64520" grpId="0"/>
      <p:bldOleChart spid="64522" grpId="0"/>
      <p:bldP spid="64529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E2FF9-0AA5-4C27-B0D5-878562E6E3E4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Somma algebrica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>
                <a:cs typeface="Times New Roman" panose="02020603050405020304" pitchFamily="18" charset="0"/>
              </a:rPr>
              <a:t>equazione </a:t>
            </a:r>
            <a:r>
              <a:rPr lang="it-IT" altLang="it-IT" b="1">
                <a:cs typeface="Times New Roman" panose="02020603050405020304" pitchFamily="18" charset="0"/>
              </a:rPr>
              <a:t>D1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>
                <a:sym typeface="Symbol" panose="05050102010706020507" pitchFamily="18" charset="2"/>
              </a:rPr>
              <a:t></a:t>
            </a:r>
            <a:r>
              <a:rPr lang="it-IT" altLang="it-IT"/>
              <a:t> 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 b="1" i="1">
                <a:cs typeface="Times New Roman" panose="02020603050405020304" pitchFamily="18" charset="0"/>
              </a:rPr>
              <a:t>p=</a:t>
            </a:r>
            <a:r>
              <a:rPr lang="it-IT" altLang="it-IT" b="1">
                <a:cs typeface="Times New Roman" panose="02020603050405020304" pitchFamily="18" charset="0"/>
              </a:rPr>
              <a:t>70-1/2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 e equazione </a:t>
            </a:r>
            <a:r>
              <a:rPr lang="it-IT" altLang="it-IT" b="1">
                <a:cs typeface="Times New Roman" panose="02020603050405020304" pitchFamily="18" charset="0"/>
              </a:rPr>
              <a:t>D2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>
                <a:sym typeface="Symbol" panose="05050102010706020507" pitchFamily="18" charset="2"/>
              </a:rPr>
              <a:t></a:t>
            </a:r>
            <a:r>
              <a:rPr lang="it-IT" altLang="it-IT"/>
              <a:t> 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 b="1" i="1">
                <a:cs typeface="Times New Roman" panose="02020603050405020304" pitchFamily="18" charset="0"/>
              </a:rPr>
              <a:t>p=</a:t>
            </a:r>
            <a:r>
              <a:rPr lang="it-IT" altLang="it-IT" b="1">
                <a:cs typeface="Times New Roman" panose="02020603050405020304" pitchFamily="18" charset="0"/>
              </a:rPr>
              <a:t>70-1/3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/>
              <a:t> </a:t>
            </a:r>
          </a:p>
          <a:p>
            <a:r>
              <a:rPr lang="it-IT" altLang="it-IT"/>
              <a:t>Se le sommassimo = somma dei prezzi</a:t>
            </a:r>
          </a:p>
          <a:p>
            <a:r>
              <a:rPr lang="it-IT" altLang="it-IT"/>
              <a:t>Quantità in funzione dei prezzi:</a:t>
            </a:r>
          </a:p>
          <a:p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140-2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 b="1">
                <a:cs typeface="Times New Roman" panose="02020603050405020304" pitchFamily="18" charset="0"/>
              </a:rPr>
              <a:t>=210-3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</a:p>
          <a:p>
            <a:r>
              <a:rPr lang="it-IT" altLang="it-IT"/>
              <a:t>Somma =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350-5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</a:p>
          <a:p>
            <a:r>
              <a:rPr lang="it-IT" altLang="it-IT">
                <a:cs typeface="Times New Roman" panose="02020603050405020304" pitchFamily="18" charset="0"/>
              </a:rPr>
              <a:t>Equazione curva: 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70-1/5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5E22F77-AD35-4D45-88C9-CA13A090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573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138A-3247-4356-B7BC-5AAF43EC8C19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 altro caso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10038"/>
            <a:ext cx="7772400" cy="1985962"/>
          </a:xfrm>
        </p:spPr>
        <p:txBody>
          <a:bodyPr>
            <a:normAutofit fontScale="92500"/>
          </a:bodyPr>
          <a:lstStyle/>
          <a:p>
            <a:r>
              <a:rPr lang="it-IT" altLang="it-IT"/>
              <a:t>Al prezzo di 60: </a:t>
            </a:r>
            <a:r>
              <a:rPr lang="it-IT" altLang="it-IT" b="1"/>
              <a:t>D1=20, D2=0: D1+D2=20</a:t>
            </a:r>
          </a:p>
          <a:p>
            <a:r>
              <a:rPr lang="it-IT" altLang="it-IT"/>
              <a:t>Punto di angolo </a:t>
            </a:r>
            <a:r>
              <a:rPr lang="it-IT" altLang="it-IT" b="1" i="1"/>
              <a:t>p=</a:t>
            </a:r>
            <a:r>
              <a:rPr lang="it-IT" altLang="it-IT" b="1"/>
              <a:t>40 (D1</a:t>
            </a:r>
            <a:r>
              <a:rPr lang="it-IT" altLang="it-IT" i="1"/>
              <a:t> </a:t>
            </a:r>
            <a:r>
              <a:rPr lang="it-IT" altLang="it-IT"/>
              <a:t>e </a:t>
            </a:r>
            <a:r>
              <a:rPr lang="it-IT" altLang="it-IT" b="1"/>
              <a:t>D1+D2=60)</a:t>
            </a:r>
          </a:p>
          <a:p>
            <a:r>
              <a:rPr lang="it-IT" altLang="it-IT" b="1" i="1"/>
              <a:t>p</a:t>
            </a:r>
            <a:r>
              <a:rPr lang="it-IT" altLang="it-IT" b="1"/>
              <a:t>= 20, D1=100, D2=40, D1+D2=140</a:t>
            </a:r>
            <a:endParaRPr lang="it-IT" altLang="it-IT" b="1" i="1"/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723900" y="1928813"/>
          <a:ext cx="2586038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Grafico" r:id="rId3" imgW="3200626" imgH="2448250" progId="Excel.Chart.8">
                  <p:embed/>
                </p:oleObj>
              </mc:Choice>
              <mc:Fallback>
                <p:oleObj name="Grafico" r:id="rId3" imgW="3200626" imgH="2448250" progId="Excel.Chart.8">
                  <p:embed/>
                  <p:pic>
                    <p:nvPicPr>
                      <p:cNvPr id="66564" name="Object 4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1928813"/>
                        <a:ext cx="2586038" cy="197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3309938" y="1930400"/>
          <a:ext cx="2468562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Grafico" r:id="rId5" imgW="3048542" imgH="2448250" progId="Excel.Chart.8">
                  <p:embed/>
                </p:oleObj>
              </mc:Choice>
              <mc:Fallback>
                <p:oleObj name="Grafico" r:id="rId5" imgW="3048542" imgH="2448250" progId="Excel.Chart.8">
                  <p:embed/>
                  <p:pic>
                    <p:nvPicPr>
                      <p:cNvPr id="66565" name="Object 5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1930400"/>
                        <a:ext cx="2468562" cy="198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5902325" y="2030413"/>
          <a:ext cx="2943225" cy="192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Grafico" r:id="rId7" imgW="3876875" imgH="2991304" progId="Excel.Chart.8">
                  <p:embed/>
                </p:oleObj>
              </mc:Choice>
              <mc:Fallback>
                <p:oleObj name="Grafico" r:id="rId7" imgW="3876875" imgH="2991304" progId="Excel.Chart.8">
                  <p:embed/>
                  <p:pic>
                    <p:nvPicPr>
                      <p:cNvPr id="665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325" y="2030413"/>
                        <a:ext cx="2943225" cy="192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1238250" y="2667000"/>
            <a:ext cx="5362575" cy="685800"/>
            <a:chOff x="780" y="1680"/>
            <a:chExt cx="3378" cy="432"/>
          </a:xfrm>
        </p:grpSpPr>
        <p:sp>
          <p:nvSpPr>
            <p:cNvPr id="66568" name="Line 8"/>
            <p:cNvSpPr>
              <a:spLocks noChangeShapeType="1"/>
            </p:cNvSpPr>
            <p:nvPr/>
          </p:nvSpPr>
          <p:spPr bwMode="auto">
            <a:xfrm>
              <a:off x="780" y="1680"/>
              <a:ext cx="33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1" name="Line 11"/>
            <p:cNvSpPr>
              <a:spLocks noChangeShapeType="1"/>
            </p:cNvSpPr>
            <p:nvPr/>
          </p:nvSpPr>
          <p:spPr bwMode="auto">
            <a:xfrm flipV="1">
              <a:off x="942" y="168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5" name="Line 15"/>
            <p:cNvSpPr>
              <a:spLocks noChangeShapeType="1"/>
            </p:cNvSpPr>
            <p:nvPr/>
          </p:nvSpPr>
          <p:spPr bwMode="auto">
            <a:xfrm flipV="1">
              <a:off x="4146" y="1680"/>
              <a:ext cx="0" cy="4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66579" name="Group 19"/>
          <p:cNvGrpSpPr>
            <a:grpSpLocks/>
          </p:cNvGrpSpPr>
          <p:nvPr/>
        </p:nvGrpSpPr>
        <p:grpSpPr bwMode="auto">
          <a:xfrm>
            <a:off x="1228725" y="2895600"/>
            <a:ext cx="5772150" cy="457200"/>
            <a:chOff x="774" y="1824"/>
            <a:chExt cx="3636" cy="288"/>
          </a:xfrm>
        </p:grpSpPr>
        <p:sp>
          <p:nvSpPr>
            <p:cNvPr id="66569" name="Line 9"/>
            <p:cNvSpPr>
              <a:spLocks noChangeShapeType="1"/>
            </p:cNvSpPr>
            <p:nvPr/>
          </p:nvSpPr>
          <p:spPr bwMode="auto">
            <a:xfrm>
              <a:off x="774" y="1824"/>
              <a:ext cx="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2" name="Line 12"/>
            <p:cNvSpPr>
              <a:spLocks noChangeShapeType="1"/>
            </p:cNvSpPr>
            <p:nvPr/>
          </p:nvSpPr>
          <p:spPr bwMode="auto">
            <a:xfrm flipV="1">
              <a:off x="1284" y="18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6" name="Line 16"/>
            <p:cNvSpPr>
              <a:spLocks noChangeShapeType="1"/>
            </p:cNvSpPr>
            <p:nvPr/>
          </p:nvSpPr>
          <p:spPr bwMode="auto">
            <a:xfrm flipV="1">
              <a:off x="4410" y="1830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66580" name="Group 20"/>
          <p:cNvGrpSpPr>
            <a:grpSpLocks/>
          </p:cNvGrpSpPr>
          <p:nvPr/>
        </p:nvGrpSpPr>
        <p:grpSpPr bwMode="auto">
          <a:xfrm>
            <a:off x="1228725" y="3114675"/>
            <a:ext cx="6600825" cy="238125"/>
            <a:chOff x="774" y="1962"/>
            <a:chExt cx="4158" cy="150"/>
          </a:xfrm>
        </p:grpSpPr>
        <p:sp>
          <p:nvSpPr>
            <p:cNvPr id="66570" name="Line 10"/>
            <p:cNvSpPr>
              <a:spLocks noChangeShapeType="1"/>
            </p:cNvSpPr>
            <p:nvPr/>
          </p:nvSpPr>
          <p:spPr bwMode="auto">
            <a:xfrm>
              <a:off x="774" y="1968"/>
              <a:ext cx="4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3" name="Line 13"/>
            <p:cNvSpPr>
              <a:spLocks noChangeShapeType="1"/>
            </p:cNvSpPr>
            <p:nvPr/>
          </p:nvSpPr>
          <p:spPr bwMode="auto">
            <a:xfrm flipV="1">
              <a:off x="1620" y="1962"/>
              <a:ext cx="0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4" name="Line 14"/>
            <p:cNvSpPr>
              <a:spLocks noChangeShapeType="1"/>
            </p:cNvSpPr>
            <p:nvPr/>
          </p:nvSpPr>
          <p:spPr bwMode="auto">
            <a:xfrm flipV="1">
              <a:off x="2730" y="196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7" name="Line 17"/>
            <p:cNvSpPr>
              <a:spLocks noChangeShapeType="1"/>
            </p:cNvSpPr>
            <p:nvPr/>
          </p:nvSpPr>
          <p:spPr bwMode="auto">
            <a:xfrm flipV="1">
              <a:off x="4926" y="196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43CBFB4-BAB0-462C-A9CC-E9B832C5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338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  <p:bldOleChart spid="66564" grpId="0"/>
      <p:bldOleChart spid="66565" grpId="0"/>
      <p:bldOleChart spid="665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8C6AF-0E98-4AFD-A965-E526736A6429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Equazioni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 b="1">
                <a:cs typeface="Times New Roman" panose="02020603050405020304" pitchFamily="18" charset="0"/>
              </a:rPr>
              <a:t>=70-1/2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 b="1">
                <a:cs typeface="Times New Roman" panose="02020603050405020304" pitchFamily="18" charset="0"/>
              </a:rPr>
              <a:t>=40-1/2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/>
              <a:t> 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= </a:t>
            </a:r>
            <a:r>
              <a:rPr lang="it-IT" altLang="it-IT" b="1">
                <a:cs typeface="Times New Roman" panose="02020603050405020304" pitchFamily="18" charset="0"/>
              </a:rPr>
              <a:t>140-2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80-2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solidFill>
                  <a:schemeClr val="hlink"/>
                </a:solidFill>
                <a:cs typeface="Times New Roman" panose="02020603050405020304" pitchFamily="18" charset="0"/>
              </a:rPr>
              <a:t>Q=</a:t>
            </a:r>
            <a:r>
              <a:rPr lang="it-IT" altLang="it-IT" b="1">
                <a:solidFill>
                  <a:schemeClr val="hlink"/>
                </a:solidFill>
                <a:cs typeface="Times New Roman" panose="02020603050405020304" pitchFamily="18" charset="0"/>
              </a:rPr>
              <a:t>220-4</a:t>
            </a:r>
            <a:r>
              <a:rPr lang="it-IT" altLang="it-IT" b="1" i="1">
                <a:solidFill>
                  <a:schemeClr val="hlink"/>
                </a:solidFill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attenzione!! Vale solo per 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tra 40 e 0. Per il resto vale la D1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=55-1/4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Q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Vale solo per 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 60 a 220, per valori superiori vale la D1</a:t>
            </a:r>
          </a:p>
          <a:p>
            <a:pPr>
              <a:lnSpc>
                <a:spcPct val="90000"/>
              </a:lnSpc>
            </a:pPr>
            <a:r>
              <a:rPr lang="it-IT" altLang="it-IT"/>
              <a:t>Curva con angolo= due segmenti di retta con due diverse equazioni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BFF37A2-CBA9-44F0-9DAF-D0A0361D5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210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209C9-F32A-4633-827F-5A147DECD918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rendita del consumatore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400" dirty="0"/>
              <a:t>Il consumatore in realtà paga tutte le unità comprate allo stesso prezzo.</a:t>
            </a:r>
          </a:p>
          <a:p>
            <a:pPr lvl="1"/>
            <a:r>
              <a:rPr lang="it-IT" altLang="it-IT" sz="2000" dirty="0"/>
              <a:t>Tuttavia per lui la prima unità arreca un beneficio maggiore della seconda, la seconda della terza, la terza della quarta ecc. (pendenza negativa della curva).</a:t>
            </a:r>
          </a:p>
          <a:p>
            <a:pPr lvl="1"/>
            <a:r>
              <a:rPr lang="it-IT" altLang="it-IT" sz="2000" dirty="0"/>
              <a:t>Per tutte le unità prima dell’ultima, il consumatore ha un beneficio  netto superiore al costo sopportato (E’ disposto a pagare di più per la prima ecc.)</a:t>
            </a:r>
          </a:p>
          <a:p>
            <a:pPr lvl="1"/>
            <a:r>
              <a:rPr lang="it-IT" altLang="it-IT" sz="2000" dirty="0"/>
              <a:t>In generale questo beneficio netto è chiamato rendita del consumatore ed è dato dalla somma della differenza tra l’utilità di ciascuna dose acquistata (misurata in moneta) e l’utilità dell’ultima dose (il prezzo).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A8F33C3-CEA7-4797-8640-1C14101E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910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8D2A7-AF91-4634-9F57-2261DFFB2E45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1587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Il grafico della rendita del consumatore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981200"/>
            <a:ext cx="3505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/>
              <a:t>La rendita del consumatore è rappresentata dall’area compresa tra la curva di domanda, il prezzo e l’asse delle ordinate</a:t>
            </a:r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828675" y="2068513"/>
          <a:ext cx="4133850" cy="378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r:id="rId3" imgW="3771900" imgH="2810256" progId="Word.Picture.8">
                  <p:embed/>
                </p:oleObj>
              </mc:Choice>
              <mc:Fallback>
                <p:oleObj r:id="rId3" imgW="3771900" imgH="2810256" progId="Word.Picture.8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2068513"/>
                        <a:ext cx="4133850" cy="378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53FEF7C-78BC-4E0C-A94E-83DD8B0B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7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8F86-8D84-41A5-84B2-6DDA319FF12A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calcolo geometrico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19338" y="2143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914900" y="1858963"/>
            <a:ext cx="4003675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Curva di domanda:</a:t>
            </a:r>
            <a:r>
              <a:rPr lang="it-IT" altLang="it-IT" sz="2400" b="0" i="1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Q</a:t>
            </a:r>
            <a:r>
              <a:rPr lang="it-IT" altLang="it-IT" sz="2400" b="0" i="1" baseline="3000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d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=40-2</a:t>
            </a:r>
            <a:r>
              <a:rPr lang="it-IT" altLang="it-IT" sz="2400" b="0" i="1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p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</a:t>
            </a:r>
          </a:p>
          <a:p>
            <a:pPr algn="l">
              <a:spcBef>
                <a:spcPct val="20000"/>
              </a:spcBef>
            </a:pPr>
            <a:r>
              <a:rPr lang="it-IT" altLang="it-IT" sz="2400" i="1">
                <a:solidFill>
                  <a:schemeClr val="tx1"/>
                </a:solidFill>
                <a:effectLst/>
              </a:rPr>
              <a:t>p=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10.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Q</a:t>
            </a:r>
            <a:r>
              <a:rPr lang="it-IT" altLang="it-IT" sz="2400" i="1" baseline="30000">
                <a:solidFill>
                  <a:schemeClr val="tx1"/>
                </a:solidFill>
                <a:effectLst/>
              </a:rPr>
              <a:t>d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=20</a:t>
            </a: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Equazione rovesciata =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=20-1/2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Q</a:t>
            </a:r>
            <a:r>
              <a:rPr lang="it-IT" altLang="it-IT" sz="2400" i="1" baseline="30000">
                <a:solidFill>
                  <a:schemeClr val="tx1"/>
                </a:solidFill>
                <a:effectLst/>
              </a:rPr>
              <a:t>d</a:t>
            </a:r>
            <a:endParaRPr lang="it-IT" altLang="it-IT" sz="2400" b="0">
              <a:solidFill>
                <a:schemeClr val="tx1"/>
              </a:solidFill>
              <a:effectLst/>
            </a:endParaRP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AED0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 Beneficio complessivo (20+10)x20/2=€ 300 (migliaia) </a:t>
            </a: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Spesa complessiva= area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BED0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=€ 200</a:t>
            </a:r>
            <a:endParaRPr lang="it-IT" altLang="it-IT" sz="2400" i="1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66738" y="2308225"/>
          <a:ext cx="4505325" cy="264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r:id="rId3" imgW="5419344" imgH="3086100" progId="Word.Picture.8">
                  <p:embed/>
                </p:oleObj>
              </mc:Choice>
              <mc:Fallback>
                <p:oleObj r:id="rId3" imgW="5419344" imgH="3086100" progId="Word.Picture.8">
                  <p:embed/>
                  <p:pic>
                    <p:nvPicPr>
                      <p:cNvPr id="276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2308225"/>
                        <a:ext cx="4505325" cy="2646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2469" y="5443983"/>
            <a:ext cx="8424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Surplus dei consumatori: 300-200=€ 100</a:t>
            </a: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Area triangolo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ABE 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(10x20/2)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0D4691B-ED3C-4EB6-BE96-AC7F0E0E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448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  <p:bldP spid="2765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AF1358-6935-4DA5-A96D-8AB54E0F31C2}" type="slidenum">
              <a:rPr lang="it-IT" altLang="it-IT" sz="1400" smtClean="0"/>
              <a:pPr eaLnBrk="1" hangingPunct="1"/>
              <a:t>3</a:t>
            </a:fld>
            <a:endParaRPr lang="it-IT" altLang="it-IT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Utilità</a:t>
            </a:r>
          </a:p>
        </p:txBody>
      </p:sp>
      <p:sp>
        <p:nvSpPr>
          <p:cNvPr id="79875" name="Rectangle 3" descr="Pergamena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7772400" cy="2057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L’utilità marginale è decrescente, mentre l’utilità totale è crescente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I dose grande utilità; II utile ma meno della prima, III utile ma meno della seconda ecc..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609600" y="1763713"/>
            <a:ext cx="8153400" cy="1631950"/>
            <a:chOff x="-3" y="-114"/>
            <a:chExt cx="2184" cy="2757"/>
          </a:xfrm>
        </p:grpSpPr>
        <p:grpSp>
          <p:nvGrpSpPr>
            <p:cNvPr id="37894" name="Group 76"/>
            <p:cNvGrpSpPr>
              <a:grpSpLocks/>
            </p:cNvGrpSpPr>
            <p:nvPr/>
          </p:nvGrpSpPr>
          <p:grpSpPr bwMode="auto">
            <a:xfrm>
              <a:off x="0" y="-114"/>
              <a:ext cx="2178" cy="2754"/>
              <a:chOff x="0" y="-114"/>
              <a:chExt cx="2178" cy="2754"/>
            </a:xfrm>
          </p:grpSpPr>
          <p:grpSp>
            <p:nvGrpSpPr>
              <p:cNvPr id="37896" name="Group 29"/>
              <p:cNvGrpSpPr>
                <a:grpSpLocks/>
              </p:cNvGrpSpPr>
              <p:nvPr/>
            </p:nvGrpSpPr>
            <p:grpSpPr bwMode="auto">
              <a:xfrm>
                <a:off x="0" y="-114"/>
                <a:ext cx="383" cy="517"/>
                <a:chOff x="0" y="-114"/>
                <a:chExt cx="383" cy="517"/>
              </a:xfrm>
            </p:grpSpPr>
            <p:sp>
              <p:nvSpPr>
                <p:cNvPr id="37966" name="Rectangle 4"/>
                <p:cNvSpPr>
                  <a:spLocks noChangeArrowheads="1"/>
                </p:cNvSpPr>
                <p:nvPr/>
              </p:nvSpPr>
              <p:spPr bwMode="auto">
                <a:xfrm>
                  <a:off x="28" y="-114"/>
                  <a:ext cx="327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  <a:cs typeface="Times New Roman" pitchFamily="18" charset="0"/>
                    </a:rPr>
                    <a:t>x</a:t>
                  </a:r>
                  <a:endParaRPr lang="en-GB" altLang="it-IT" sz="2000" b="1">
                    <a:latin typeface="Arial" charset="0"/>
                    <a:cs typeface="Times New Roman" pitchFamily="18" charset="0"/>
                  </a:endParaRP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67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7" name="Group 31"/>
              <p:cNvGrpSpPr>
                <a:grpSpLocks/>
              </p:cNvGrpSpPr>
              <p:nvPr/>
            </p:nvGrpSpPr>
            <p:grpSpPr bwMode="auto">
              <a:xfrm>
                <a:off x="383" y="-3"/>
                <a:ext cx="359" cy="406"/>
                <a:chOff x="383" y="-3"/>
                <a:chExt cx="359" cy="406"/>
              </a:xfrm>
            </p:grpSpPr>
            <p:sp>
              <p:nvSpPr>
                <p:cNvPr id="37964" name="Rectangle 5"/>
                <p:cNvSpPr>
                  <a:spLocks noChangeArrowheads="1"/>
                </p:cNvSpPr>
                <p:nvPr/>
              </p:nvSpPr>
              <p:spPr bwMode="auto">
                <a:xfrm>
                  <a:off x="406" y="-3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1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5" name="Rectangle 30"/>
                <p:cNvSpPr>
                  <a:spLocks noChangeArrowheads="1"/>
                </p:cNvSpPr>
                <p:nvPr/>
              </p:nvSpPr>
              <p:spPr bwMode="auto">
                <a:xfrm>
                  <a:off x="383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8" name="Group 33"/>
              <p:cNvGrpSpPr>
                <a:grpSpLocks/>
              </p:cNvGrpSpPr>
              <p:nvPr/>
            </p:nvGrpSpPr>
            <p:grpSpPr bwMode="auto">
              <a:xfrm>
                <a:off x="742" y="-29"/>
                <a:ext cx="359" cy="432"/>
                <a:chOff x="742" y="-29"/>
                <a:chExt cx="359" cy="432"/>
              </a:xfrm>
            </p:grpSpPr>
            <p:sp>
              <p:nvSpPr>
                <p:cNvPr id="37962" name="Rectangle 6"/>
                <p:cNvSpPr>
                  <a:spLocks noChangeArrowheads="1"/>
                </p:cNvSpPr>
                <p:nvPr/>
              </p:nvSpPr>
              <p:spPr bwMode="auto">
                <a:xfrm>
                  <a:off x="770" y="-2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2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3" name="Rectangle 32"/>
                <p:cNvSpPr>
                  <a:spLocks noChangeArrowheads="1"/>
                </p:cNvSpPr>
                <p:nvPr/>
              </p:nvSpPr>
              <p:spPr bwMode="auto">
                <a:xfrm>
                  <a:off x="742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9" name="Group 35"/>
              <p:cNvGrpSpPr>
                <a:grpSpLocks/>
              </p:cNvGrpSpPr>
              <p:nvPr/>
            </p:nvGrpSpPr>
            <p:grpSpPr bwMode="auto">
              <a:xfrm>
                <a:off x="1101" y="-24"/>
                <a:ext cx="359" cy="427"/>
                <a:chOff x="1101" y="-24"/>
                <a:chExt cx="359" cy="427"/>
              </a:xfrm>
            </p:grpSpPr>
            <p:sp>
              <p:nvSpPr>
                <p:cNvPr id="37960" name="Rectangle 7"/>
                <p:cNvSpPr>
                  <a:spLocks noChangeArrowheads="1"/>
                </p:cNvSpPr>
                <p:nvPr/>
              </p:nvSpPr>
              <p:spPr bwMode="auto">
                <a:xfrm>
                  <a:off x="1129" y="-24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3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1" name="Rectangle 34"/>
                <p:cNvSpPr>
                  <a:spLocks noChangeArrowheads="1"/>
                </p:cNvSpPr>
                <p:nvPr/>
              </p:nvSpPr>
              <p:spPr bwMode="auto">
                <a:xfrm>
                  <a:off x="1101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0" name="Group 37"/>
              <p:cNvGrpSpPr>
                <a:grpSpLocks/>
              </p:cNvGrpSpPr>
              <p:nvPr/>
            </p:nvGrpSpPr>
            <p:grpSpPr bwMode="auto">
              <a:xfrm>
                <a:off x="1460" y="-39"/>
                <a:ext cx="359" cy="442"/>
                <a:chOff x="1460" y="-39"/>
                <a:chExt cx="359" cy="442"/>
              </a:xfrm>
            </p:grpSpPr>
            <p:sp>
              <p:nvSpPr>
                <p:cNvPr id="37958" name="Rectangle 8"/>
                <p:cNvSpPr>
                  <a:spLocks noChangeArrowheads="1"/>
                </p:cNvSpPr>
                <p:nvPr/>
              </p:nvSpPr>
              <p:spPr bwMode="auto">
                <a:xfrm>
                  <a:off x="1488" y="-3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4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59" name="Rectangle 36"/>
                <p:cNvSpPr>
                  <a:spLocks noChangeArrowheads="1"/>
                </p:cNvSpPr>
                <p:nvPr/>
              </p:nvSpPr>
              <p:spPr bwMode="auto">
                <a:xfrm>
                  <a:off x="1460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1" name="Group 39"/>
              <p:cNvGrpSpPr>
                <a:grpSpLocks/>
              </p:cNvGrpSpPr>
              <p:nvPr/>
            </p:nvGrpSpPr>
            <p:grpSpPr bwMode="auto">
              <a:xfrm>
                <a:off x="1819" y="-39"/>
                <a:ext cx="359" cy="442"/>
                <a:chOff x="1819" y="-39"/>
                <a:chExt cx="359" cy="442"/>
              </a:xfrm>
            </p:grpSpPr>
            <p:sp>
              <p:nvSpPr>
                <p:cNvPr id="37956" name="Rectangle 9"/>
                <p:cNvSpPr>
                  <a:spLocks noChangeArrowheads="1"/>
                </p:cNvSpPr>
                <p:nvPr/>
              </p:nvSpPr>
              <p:spPr bwMode="auto">
                <a:xfrm>
                  <a:off x="1847" y="-3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5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57" name="Rectangle 38"/>
                <p:cNvSpPr>
                  <a:spLocks noChangeArrowheads="1"/>
                </p:cNvSpPr>
                <p:nvPr/>
              </p:nvSpPr>
              <p:spPr bwMode="auto">
                <a:xfrm>
                  <a:off x="1819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2" name="Group 41"/>
              <p:cNvGrpSpPr>
                <a:grpSpLocks/>
              </p:cNvGrpSpPr>
              <p:nvPr/>
            </p:nvGrpSpPr>
            <p:grpSpPr bwMode="auto">
              <a:xfrm>
                <a:off x="0" y="403"/>
                <a:ext cx="383" cy="759"/>
                <a:chOff x="0" y="403"/>
                <a:chExt cx="383" cy="759"/>
              </a:xfrm>
            </p:grpSpPr>
            <p:sp>
              <p:nvSpPr>
                <p:cNvPr id="37954" name="Rectangle 10"/>
                <p:cNvSpPr>
                  <a:spLocks noChangeArrowheads="1"/>
                </p:cNvSpPr>
                <p:nvPr/>
              </p:nvSpPr>
              <p:spPr bwMode="auto">
                <a:xfrm>
                  <a:off x="28" y="403"/>
                  <a:ext cx="327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UT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5" name="Rectangle 40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383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3" name="Group 43"/>
              <p:cNvGrpSpPr>
                <a:grpSpLocks/>
              </p:cNvGrpSpPr>
              <p:nvPr/>
            </p:nvGrpSpPr>
            <p:grpSpPr bwMode="auto">
              <a:xfrm>
                <a:off x="383" y="403"/>
                <a:ext cx="359" cy="759"/>
                <a:chOff x="383" y="403"/>
                <a:chExt cx="359" cy="759"/>
              </a:xfrm>
            </p:grpSpPr>
            <p:sp>
              <p:nvSpPr>
                <p:cNvPr id="37952" name="Rectangle 11"/>
                <p:cNvSpPr>
                  <a:spLocks noChangeArrowheads="1"/>
                </p:cNvSpPr>
                <p:nvPr/>
              </p:nvSpPr>
              <p:spPr bwMode="auto">
                <a:xfrm>
                  <a:off x="411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3" name="Rectangle 42"/>
                <p:cNvSpPr>
                  <a:spLocks noChangeArrowheads="1"/>
                </p:cNvSpPr>
                <p:nvPr/>
              </p:nvSpPr>
              <p:spPr bwMode="auto">
                <a:xfrm>
                  <a:off x="383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4" name="Group 45"/>
              <p:cNvGrpSpPr>
                <a:grpSpLocks/>
              </p:cNvGrpSpPr>
              <p:nvPr/>
            </p:nvGrpSpPr>
            <p:grpSpPr bwMode="auto">
              <a:xfrm>
                <a:off x="742" y="403"/>
                <a:ext cx="359" cy="759"/>
                <a:chOff x="742" y="403"/>
                <a:chExt cx="359" cy="759"/>
              </a:xfrm>
            </p:grpSpPr>
            <p:sp>
              <p:nvSpPr>
                <p:cNvPr id="37950" name="Rectangle 12"/>
                <p:cNvSpPr>
                  <a:spLocks noChangeArrowheads="1"/>
                </p:cNvSpPr>
                <p:nvPr/>
              </p:nvSpPr>
              <p:spPr bwMode="auto">
                <a:xfrm>
                  <a:off x="770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350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1" name="Rectangle 44"/>
                <p:cNvSpPr>
                  <a:spLocks noChangeArrowheads="1"/>
                </p:cNvSpPr>
                <p:nvPr/>
              </p:nvSpPr>
              <p:spPr bwMode="auto">
                <a:xfrm>
                  <a:off x="742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5" name="Group 47"/>
              <p:cNvGrpSpPr>
                <a:grpSpLocks/>
              </p:cNvGrpSpPr>
              <p:nvPr/>
            </p:nvGrpSpPr>
            <p:grpSpPr bwMode="auto">
              <a:xfrm>
                <a:off x="1101" y="403"/>
                <a:ext cx="359" cy="759"/>
                <a:chOff x="1101" y="403"/>
                <a:chExt cx="359" cy="759"/>
              </a:xfrm>
            </p:grpSpPr>
            <p:sp>
              <p:nvSpPr>
                <p:cNvPr id="37948" name="Rectangle 13"/>
                <p:cNvSpPr>
                  <a:spLocks noChangeArrowheads="1"/>
                </p:cNvSpPr>
                <p:nvPr/>
              </p:nvSpPr>
              <p:spPr bwMode="auto">
                <a:xfrm>
                  <a:off x="1129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465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9" name="Rectangle 46"/>
                <p:cNvSpPr>
                  <a:spLocks noChangeArrowheads="1"/>
                </p:cNvSpPr>
                <p:nvPr/>
              </p:nvSpPr>
              <p:spPr bwMode="auto">
                <a:xfrm>
                  <a:off x="1101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6" name="Group 49"/>
              <p:cNvGrpSpPr>
                <a:grpSpLocks/>
              </p:cNvGrpSpPr>
              <p:nvPr/>
            </p:nvGrpSpPr>
            <p:grpSpPr bwMode="auto">
              <a:xfrm>
                <a:off x="1460" y="403"/>
                <a:ext cx="359" cy="759"/>
                <a:chOff x="1460" y="403"/>
                <a:chExt cx="359" cy="759"/>
              </a:xfrm>
            </p:grpSpPr>
            <p:sp>
              <p:nvSpPr>
                <p:cNvPr id="37946" name="Rectangle 14"/>
                <p:cNvSpPr>
                  <a:spLocks noChangeArrowheads="1"/>
                </p:cNvSpPr>
                <p:nvPr/>
              </p:nvSpPr>
              <p:spPr bwMode="auto">
                <a:xfrm>
                  <a:off x="1488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540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7" name="Rectangle 48"/>
                <p:cNvSpPr>
                  <a:spLocks noChangeArrowheads="1"/>
                </p:cNvSpPr>
                <p:nvPr/>
              </p:nvSpPr>
              <p:spPr bwMode="auto">
                <a:xfrm>
                  <a:off x="1460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7" name="Group 51"/>
              <p:cNvGrpSpPr>
                <a:grpSpLocks/>
              </p:cNvGrpSpPr>
              <p:nvPr/>
            </p:nvGrpSpPr>
            <p:grpSpPr bwMode="auto">
              <a:xfrm>
                <a:off x="1819" y="403"/>
                <a:ext cx="359" cy="759"/>
                <a:chOff x="1819" y="403"/>
                <a:chExt cx="359" cy="759"/>
              </a:xfrm>
            </p:grpSpPr>
            <p:sp>
              <p:nvSpPr>
                <p:cNvPr id="37944" name="Rectangle 15"/>
                <p:cNvSpPr>
                  <a:spLocks noChangeArrowheads="1"/>
                </p:cNvSpPr>
                <p:nvPr/>
              </p:nvSpPr>
              <p:spPr bwMode="auto">
                <a:xfrm>
                  <a:off x="1847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575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5" name="Rectangle 50"/>
                <p:cNvSpPr>
                  <a:spLocks noChangeArrowheads="1"/>
                </p:cNvSpPr>
                <p:nvPr/>
              </p:nvSpPr>
              <p:spPr bwMode="auto">
                <a:xfrm>
                  <a:off x="1819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8" name="Group 53"/>
              <p:cNvGrpSpPr>
                <a:grpSpLocks/>
              </p:cNvGrpSpPr>
              <p:nvPr/>
            </p:nvGrpSpPr>
            <p:grpSpPr bwMode="auto">
              <a:xfrm>
                <a:off x="0" y="1162"/>
                <a:ext cx="383" cy="835"/>
                <a:chOff x="0" y="1162"/>
                <a:chExt cx="383" cy="835"/>
              </a:xfrm>
            </p:grpSpPr>
            <p:sp>
              <p:nvSpPr>
                <p:cNvPr id="37942" name="Rectangle 16"/>
                <p:cNvSpPr>
                  <a:spLocks noChangeArrowheads="1"/>
                </p:cNvSpPr>
                <p:nvPr/>
              </p:nvSpPr>
              <p:spPr bwMode="auto">
                <a:xfrm>
                  <a:off x="28" y="1162"/>
                  <a:ext cx="327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Uma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3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1162"/>
                  <a:ext cx="383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9" name="Group 55"/>
              <p:cNvGrpSpPr>
                <a:grpSpLocks/>
              </p:cNvGrpSpPr>
              <p:nvPr/>
            </p:nvGrpSpPr>
            <p:grpSpPr bwMode="auto">
              <a:xfrm>
                <a:off x="383" y="1162"/>
                <a:ext cx="359" cy="835"/>
                <a:chOff x="383" y="1162"/>
                <a:chExt cx="359" cy="835"/>
              </a:xfrm>
            </p:grpSpPr>
            <p:sp>
              <p:nvSpPr>
                <p:cNvPr id="37940" name="Rectangle 17"/>
                <p:cNvSpPr>
                  <a:spLocks noChangeArrowheads="1"/>
                </p:cNvSpPr>
                <p:nvPr/>
              </p:nvSpPr>
              <p:spPr bwMode="auto">
                <a:xfrm>
                  <a:off x="411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1" name="Rectangle 54"/>
                <p:cNvSpPr>
                  <a:spLocks noChangeArrowheads="1"/>
                </p:cNvSpPr>
                <p:nvPr/>
              </p:nvSpPr>
              <p:spPr bwMode="auto">
                <a:xfrm>
                  <a:off x="383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0" name="Group 57"/>
              <p:cNvGrpSpPr>
                <a:grpSpLocks/>
              </p:cNvGrpSpPr>
              <p:nvPr/>
            </p:nvGrpSpPr>
            <p:grpSpPr bwMode="auto">
              <a:xfrm>
                <a:off x="742" y="1162"/>
                <a:ext cx="359" cy="835"/>
                <a:chOff x="742" y="1162"/>
                <a:chExt cx="359" cy="835"/>
              </a:xfrm>
            </p:grpSpPr>
            <p:sp>
              <p:nvSpPr>
                <p:cNvPr id="37938" name="Rectangle 18"/>
                <p:cNvSpPr>
                  <a:spLocks noChangeArrowheads="1"/>
                </p:cNvSpPr>
                <p:nvPr/>
              </p:nvSpPr>
              <p:spPr bwMode="auto">
                <a:xfrm>
                  <a:off x="770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155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9" name="Rectangle 56"/>
                <p:cNvSpPr>
                  <a:spLocks noChangeArrowheads="1"/>
                </p:cNvSpPr>
                <p:nvPr/>
              </p:nvSpPr>
              <p:spPr bwMode="auto">
                <a:xfrm>
                  <a:off x="742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1" name="Group 59"/>
              <p:cNvGrpSpPr>
                <a:grpSpLocks/>
              </p:cNvGrpSpPr>
              <p:nvPr/>
            </p:nvGrpSpPr>
            <p:grpSpPr bwMode="auto">
              <a:xfrm>
                <a:off x="1101" y="1162"/>
                <a:ext cx="359" cy="835"/>
                <a:chOff x="1101" y="1162"/>
                <a:chExt cx="359" cy="835"/>
              </a:xfrm>
            </p:grpSpPr>
            <p:sp>
              <p:nvSpPr>
                <p:cNvPr id="37936" name="Rectangle 19"/>
                <p:cNvSpPr>
                  <a:spLocks noChangeArrowheads="1"/>
                </p:cNvSpPr>
                <p:nvPr/>
              </p:nvSpPr>
              <p:spPr bwMode="auto">
                <a:xfrm>
                  <a:off x="1129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115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7" name="Rectangle 58"/>
                <p:cNvSpPr>
                  <a:spLocks noChangeArrowheads="1"/>
                </p:cNvSpPr>
                <p:nvPr/>
              </p:nvSpPr>
              <p:spPr bwMode="auto">
                <a:xfrm>
                  <a:off x="1101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2" name="Group 61"/>
              <p:cNvGrpSpPr>
                <a:grpSpLocks/>
              </p:cNvGrpSpPr>
              <p:nvPr/>
            </p:nvGrpSpPr>
            <p:grpSpPr bwMode="auto">
              <a:xfrm>
                <a:off x="1460" y="1162"/>
                <a:ext cx="359" cy="835"/>
                <a:chOff x="1460" y="1162"/>
                <a:chExt cx="359" cy="835"/>
              </a:xfrm>
            </p:grpSpPr>
            <p:sp>
              <p:nvSpPr>
                <p:cNvPr id="37934" name="Rectangle 20"/>
                <p:cNvSpPr>
                  <a:spLocks noChangeArrowheads="1"/>
                </p:cNvSpPr>
                <p:nvPr/>
              </p:nvSpPr>
              <p:spPr bwMode="auto">
                <a:xfrm>
                  <a:off x="1488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5" name="Rectangle 60"/>
                <p:cNvSpPr>
                  <a:spLocks noChangeArrowheads="1"/>
                </p:cNvSpPr>
                <p:nvPr/>
              </p:nvSpPr>
              <p:spPr bwMode="auto">
                <a:xfrm>
                  <a:off x="1460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3" name="Group 63"/>
              <p:cNvGrpSpPr>
                <a:grpSpLocks/>
              </p:cNvGrpSpPr>
              <p:nvPr/>
            </p:nvGrpSpPr>
            <p:grpSpPr bwMode="auto">
              <a:xfrm>
                <a:off x="1819" y="1162"/>
                <a:ext cx="359" cy="835"/>
                <a:chOff x="1819" y="1162"/>
                <a:chExt cx="359" cy="835"/>
              </a:xfrm>
            </p:grpSpPr>
            <p:sp>
              <p:nvSpPr>
                <p:cNvPr id="37932" name="Rectangle 21"/>
                <p:cNvSpPr>
                  <a:spLocks noChangeArrowheads="1"/>
                </p:cNvSpPr>
                <p:nvPr/>
              </p:nvSpPr>
              <p:spPr bwMode="auto">
                <a:xfrm>
                  <a:off x="1847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35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3" name="Rectangle 62"/>
                <p:cNvSpPr>
                  <a:spLocks noChangeArrowheads="1"/>
                </p:cNvSpPr>
                <p:nvPr/>
              </p:nvSpPr>
              <p:spPr bwMode="auto">
                <a:xfrm>
                  <a:off x="1819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4" name="Group 65"/>
              <p:cNvGrpSpPr>
                <a:grpSpLocks/>
              </p:cNvGrpSpPr>
              <p:nvPr/>
            </p:nvGrpSpPr>
            <p:grpSpPr bwMode="auto">
              <a:xfrm>
                <a:off x="0" y="1997"/>
                <a:ext cx="383" cy="643"/>
                <a:chOff x="0" y="1997"/>
                <a:chExt cx="383" cy="643"/>
              </a:xfrm>
            </p:grpSpPr>
            <p:sp>
              <p:nvSpPr>
                <p:cNvPr id="37930" name="Rectangle 22"/>
                <p:cNvSpPr>
                  <a:spLocks noChangeArrowheads="1"/>
                </p:cNvSpPr>
                <p:nvPr/>
              </p:nvSpPr>
              <p:spPr bwMode="auto">
                <a:xfrm>
                  <a:off x="28" y="1997"/>
                  <a:ext cx="327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Ume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1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1997"/>
                  <a:ext cx="383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5" name="Group 67"/>
              <p:cNvGrpSpPr>
                <a:grpSpLocks/>
              </p:cNvGrpSpPr>
              <p:nvPr/>
            </p:nvGrpSpPr>
            <p:grpSpPr bwMode="auto">
              <a:xfrm>
                <a:off x="383" y="1997"/>
                <a:ext cx="359" cy="643"/>
                <a:chOff x="383" y="1997"/>
                <a:chExt cx="359" cy="643"/>
              </a:xfrm>
            </p:grpSpPr>
            <p:sp>
              <p:nvSpPr>
                <p:cNvPr id="37928" name="Rectangle 23"/>
                <p:cNvSpPr>
                  <a:spLocks noChangeArrowheads="1"/>
                </p:cNvSpPr>
                <p:nvPr/>
              </p:nvSpPr>
              <p:spPr bwMode="auto">
                <a:xfrm>
                  <a:off x="411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9" name="Rectangle 66"/>
                <p:cNvSpPr>
                  <a:spLocks noChangeArrowheads="1"/>
                </p:cNvSpPr>
                <p:nvPr/>
              </p:nvSpPr>
              <p:spPr bwMode="auto">
                <a:xfrm>
                  <a:off x="383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6" name="Group 69"/>
              <p:cNvGrpSpPr>
                <a:grpSpLocks/>
              </p:cNvGrpSpPr>
              <p:nvPr/>
            </p:nvGrpSpPr>
            <p:grpSpPr bwMode="auto">
              <a:xfrm>
                <a:off x="742" y="1997"/>
                <a:ext cx="359" cy="643"/>
                <a:chOff x="742" y="1997"/>
                <a:chExt cx="359" cy="643"/>
              </a:xfrm>
            </p:grpSpPr>
            <p:sp>
              <p:nvSpPr>
                <p:cNvPr id="37926" name="Rectangle 24"/>
                <p:cNvSpPr>
                  <a:spLocks noChangeArrowheads="1"/>
                </p:cNvSpPr>
                <p:nvPr/>
              </p:nvSpPr>
              <p:spPr bwMode="auto">
                <a:xfrm>
                  <a:off x="770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7" name="Rectangle 68"/>
                <p:cNvSpPr>
                  <a:spLocks noChangeArrowheads="1"/>
                </p:cNvSpPr>
                <p:nvPr/>
              </p:nvSpPr>
              <p:spPr bwMode="auto">
                <a:xfrm>
                  <a:off x="742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7" name="Group 71"/>
              <p:cNvGrpSpPr>
                <a:grpSpLocks/>
              </p:cNvGrpSpPr>
              <p:nvPr/>
            </p:nvGrpSpPr>
            <p:grpSpPr bwMode="auto">
              <a:xfrm>
                <a:off x="1101" y="1997"/>
                <a:ext cx="359" cy="643"/>
                <a:chOff x="1101" y="1997"/>
                <a:chExt cx="359" cy="643"/>
              </a:xfrm>
            </p:grpSpPr>
            <p:sp>
              <p:nvSpPr>
                <p:cNvPr id="37924" name="Rectangle 25"/>
                <p:cNvSpPr>
                  <a:spLocks noChangeArrowheads="1"/>
                </p:cNvSpPr>
                <p:nvPr/>
              </p:nvSpPr>
              <p:spPr bwMode="auto">
                <a:xfrm>
                  <a:off x="1129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155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5" name="Rectangle 70"/>
                <p:cNvSpPr>
                  <a:spLocks noChangeArrowheads="1"/>
                </p:cNvSpPr>
                <p:nvPr/>
              </p:nvSpPr>
              <p:spPr bwMode="auto">
                <a:xfrm>
                  <a:off x="1101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8" name="Group 73"/>
              <p:cNvGrpSpPr>
                <a:grpSpLocks/>
              </p:cNvGrpSpPr>
              <p:nvPr/>
            </p:nvGrpSpPr>
            <p:grpSpPr bwMode="auto">
              <a:xfrm>
                <a:off x="1460" y="1997"/>
                <a:ext cx="359" cy="643"/>
                <a:chOff x="1460" y="1997"/>
                <a:chExt cx="359" cy="643"/>
              </a:xfrm>
            </p:grpSpPr>
            <p:sp>
              <p:nvSpPr>
                <p:cNvPr id="37922" name="Rectangle 26"/>
                <p:cNvSpPr>
                  <a:spLocks noChangeArrowheads="1"/>
                </p:cNvSpPr>
                <p:nvPr/>
              </p:nvSpPr>
              <p:spPr bwMode="auto">
                <a:xfrm>
                  <a:off x="1488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135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3" name="Rectangle 72"/>
                <p:cNvSpPr>
                  <a:spLocks noChangeArrowheads="1"/>
                </p:cNvSpPr>
                <p:nvPr/>
              </p:nvSpPr>
              <p:spPr bwMode="auto">
                <a:xfrm>
                  <a:off x="1460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9" name="Group 75"/>
              <p:cNvGrpSpPr>
                <a:grpSpLocks/>
              </p:cNvGrpSpPr>
              <p:nvPr/>
            </p:nvGrpSpPr>
            <p:grpSpPr bwMode="auto">
              <a:xfrm>
                <a:off x="1819" y="1997"/>
                <a:ext cx="359" cy="643"/>
                <a:chOff x="1819" y="1997"/>
                <a:chExt cx="359" cy="643"/>
              </a:xfrm>
            </p:grpSpPr>
            <p:sp>
              <p:nvSpPr>
                <p:cNvPr id="37920" name="Rectangle 27"/>
                <p:cNvSpPr>
                  <a:spLocks noChangeArrowheads="1"/>
                </p:cNvSpPr>
                <p:nvPr/>
              </p:nvSpPr>
              <p:spPr bwMode="auto">
                <a:xfrm>
                  <a:off x="1847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115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1" name="Rectangle 74"/>
                <p:cNvSpPr>
                  <a:spLocks noChangeArrowheads="1"/>
                </p:cNvSpPr>
                <p:nvPr/>
              </p:nvSpPr>
              <p:spPr bwMode="auto">
                <a:xfrm>
                  <a:off x="1819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</p:grpSp>
        <p:sp>
          <p:nvSpPr>
            <p:cNvPr id="37895" name="Rectangle 77"/>
            <p:cNvSpPr>
              <a:spLocks noChangeArrowheads="1"/>
            </p:cNvSpPr>
            <p:nvPr/>
          </p:nvSpPr>
          <p:spPr bwMode="auto">
            <a:xfrm>
              <a:off x="-3" y="-3"/>
              <a:ext cx="2184" cy="264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36000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138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30CE-1A2C-4584-801D-2E60C9B11076}" type="slidenum">
              <a:rPr lang="it-IT" altLang="it-IT"/>
              <a:pPr/>
              <a:t>30</a:t>
            </a:fld>
            <a:endParaRPr lang="it-IT" altLang="it-IT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Perdita di benessere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221652"/>
              </p:ext>
            </p:extLst>
          </p:nvPr>
        </p:nvGraphicFramePr>
        <p:xfrm>
          <a:off x="527050" y="1796298"/>
          <a:ext cx="4314825" cy="273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r:id="rId3" imgW="5419344" imgH="3086100" progId="Word.Picture.8">
                  <p:embed/>
                </p:oleObj>
              </mc:Choice>
              <mc:Fallback>
                <p:oleObj r:id="rId3" imgW="5419344" imgH="3086100" progId="Word.Picture.8">
                  <p:embed/>
                  <p:pic>
                    <p:nvPicPr>
                      <p:cNvPr id="296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796298"/>
                        <a:ext cx="4314825" cy="2732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841875" y="1889125"/>
            <a:ext cx="4302125" cy="3799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10000"/>
              </a:lnSpc>
              <a:spcBef>
                <a:spcPct val="50000"/>
              </a:spcBef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Contingentamento: massimo 16.000 unità. Prezzo=12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Senza contingentamento: 20.000 unità: Prezzo € 10. Surplus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prima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 100.000.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Dopo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=64.000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Perdita (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CDEB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=36.000)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CDFB=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rendite da contingentamento dei produttori (aumento del prezzo)=€ 32.000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DEF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= Benefici completamente perduti (€ 4.000).</a:t>
            </a:r>
            <a:endParaRPr lang="it-IT" altLang="it-IT" sz="2000" i="1" dirty="0">
              <a:solidFill>
                <a:schemeClr val="tx1"/>
              </a:solidFill>
              <a:effectLst/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27063" y="4536473"/>
            <a:ext cx="4013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ABE 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10x20/2 = 100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ACD 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8x16/2 =64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CDEB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= (20+16)x2/2=36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CDFB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=2x16=32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DFE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=2x4/2=4</a:t>
            </a:r>
          </a:p>
          <a:p>
            <a:pPr algn="l"/>
            <a:endParaRPr lang="it-IT" altLang="it-IT" sz="20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FC3A78-E228-4557-ABCF-5C6AB421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057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autoUpdateAnimBg="0"/>
      <p:bldP spid="5529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A5637-FAB2-47F5-BC4A-04154AD80FBC}" type="slidenum">
              <a:rPr lang="it-IT" altLang="it-IT"/>
              <a:pPr/>
              <a:t>31</a:t>
            </a:fld>
            <a:endParaRPr lang="it-IT" altLang="it-IT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Variazione del reddito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3177" y="1720011"/>
            <a:ext cx="7213600" cy="2192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Passaggio da 1, 2, 3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Soddisfazioni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, U</a:t>
            </a:r>
            <a:r>
              <a:rPr lang="it-IT" altLang="it-IT" sz="2400" b="1" baseline="30000" dirty="0"/>
              <a:t>2</a:t>
            </a:r>
            <a:r>
              <a:rPr lang="it-IT" altLang="it-IT" sz="2400" b="1" dirty="0"/>
              <a:t>, U</a:t>
            </a:r>
            <a:r>
              <a:rPr lang="it-IT" altLang="it-IT" sz="2400" b="1" baseline="30000" dirty="0"/>
              <a:t>3</a:t>
            </a:r>
            <a:endParaRPr lang="it-IT" altLang="it-IT" sz="2400" baseline="30000" dirty="0"/>
          </a:p>
          <a:p>
            <a:pPr>
              <a:lnSpc>
                <a:spcPct val="90000"/>
              </a:lnSpc>
            </a:pPr>
            <a:r>
              <a:rPr lang="it-IT" altLang="it-IT" sz="2400" dirty="0"/>
              <a:t>Panieri </a:t>
            </a:r>
            <a:r>
              <a:rPr lang="it-IT" altLang="it-IT" sz="2400" b="1" dirty="0"/>
              <a:t>a, b, c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Consumo </a:t>
            </a:r>
            <a:r>
              <a:rPr lang="it-IT" altLang="it-IT" sz="2400" b="1" dirty="0"/>
              <a:t>x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, x</a:t>
            </a:r>
            <a:r>
              <a:rPr lang="it-IT" altLang="it-IT" sz="2400" b="1" baseline="30000" dirty="0"/>
              <a:t>2</a:t>
            </a:r>
            <a:r>
              <a:rPr lang="it-IT" altLang="it-IT" sz="2400" b="1" dirty="0"/>
              <a:t>, x</a:t>
            </a:r>
            <a:r>
              <a:rPr lang="it-IT" altLang="it-IT" sz="2400" b="1" baseline="30000" dirty="0"/>
              <a:t>3</a:t>
            </a:r>
            <a:endParaRPr lang="it-IT" altLang="it-IT" sz="2400" b="1" dirty="0"/>
          </a:p>
          <a:p>
            <a:pPr>
              <a:lnSpc>
                <a:spcPct val="90000"/>
              </a:lnSpc>
            </a:pPr>
            <a:r>
              <a:rPr lang="it-IT" altLang="it-IT" sz="2400" b="1" dirty="0"/>
              <a:t>Bene normale</a:t>
            </a:r>
            <a:endParaRPr lang="it-IT" altLang="it-IT" sz="2400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930804"/>
              </p:ext>
            </p:extLst>
          </p:nvPr>
        </p:nvGraphicFramePr>
        <p:xfrm>
          <a:off x="2187575" y="3912349"/>
          <a:ext cx="4619625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3912349"/>
                        <a:ext cx="4619625" cy="226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D696977-F817-49E2-A084-20074B5F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891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0EDA-2F4C-4379-88C4-775F6A07E69E}" type="slidenum">
              <a:rPr lang="it-IT" altLang="it-IT"/>
              <a:pPr/>
              <a:t>32</a:t>
            </a:fld>
            <a:endParaRPr lang="it-IT" altLang="it-IT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Beni inferiori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118" y="1758112"/>
            <a:ext cx="7529513" cy="2249488"/>
          </a:xfrm>
        </p:spPr>
        <p:txBody>
          <a:bodyPr/>
          <a:lstStyle/>
          <a:p>
            <a:r>
              <a:rPr lang="it-IT" altLang="it-IT" sz="2400" dirty="0"/>
              <a:t>Beni di scarsa qualità: al crescere del reddito diminuisce il consumo</a:t>
            </a:r>
          </a:p>
          <a:p>
            <a:r>
              <a:rPr lang="it-IT" altLang="it-IT" sz="2400" dirty="0"/>
              <a:t>Passaggio da 1 a 2</a:t>
            </a:r>
          </a:p>
          <a:p>
            <a:r>
              <a:rPr lang="it-IT" altLang="it-IT" sz="2400" dirty="0"/>
              <a:t>Passaggio da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 </a:t>
            </a:r>
            <a:r>
              <a:rPr lang="it-IT" altLang="it-IT" sz="2400" dirty="0"/>
              <a:t>a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2</a:t>
            </a:r>
            <a:r>
              <a:rPr lang="it-IT" altLang="it-IT" sz="2400" dirty="0"/>
              <a:t> e da </a:t>
            </a:r>
            <a:r>
              <a:rPr lang="it-IT" altLang="it-IT" sz="2400" b="1" dirty="0"/>
              <a:t>a </a:t>
            </a:r>
            <a:r>
              <a:rPr lang="it-IT" altLang="it-IT" sz="2400" dirty="0" err="1"/>
              <a:t>a</a:t>
            </a:r>
            <a:r>
              <a:rPr lang="it-IT" altLang="it-IT" sz="2400" dirty="0"/>
              <a:t> </a:t>
            </a:r>
            <a:r>
              <a:rPr lang="it-IT" altLang="it-IT" sz="2400" b="1" dirty="0"/>
              <a:t>b</a:t>
            </a:r>
          </a:p>
          <a:p>
            <a:r>
              <a:rPr lang="it-IT" altLang="it-IT" sz="2400" b="1" dirty="0"/>
              <a:t>Diminuzione da x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 a x</a:t>
            </a:r>
            <a:r>
              <a:rPr lang="it-IT" altLang="it-IT" sz="2400" b="1" baseline="30000" dirty="0"/>
              <a:t>2</a:t>
            </a:r>
            <a:endParaRPr lang="it-IT" altLang="it-IT" sz="2400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44915"/>
              </p:ext>
            </p:extLst>
          </p:nvPr>
        </p:nvGraphicFramePr>
        <p:xfrm>
          <a:off x="2374165" y="4007600"/>
          <a:ext cx="4276725" cy="225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r:id="rId3" imgW="4276344" imgH="2257044" progId="Word.Picture.8">
                  <p:embed/>
                </p:oleObj>
              </mc:Choice>
              <mc:Fallback>
                <p:oleObj r:id="rId3" imgW="4276344" imgH="2257044" progId="Word.Picture.8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165" y="4007600"/>
                        <a:ext cx="4276725" cy="225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1CAC899-F7ED-42DE-BC1C-3FAD9649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34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52A3-8EC8-404D-863B-F2C0CAEE5E73}" type="slidenum">
              <a:rPr lang="it-IT" altLang="it-IT"/>
              <a:pPr/>
              <a:t>33</a:t>
            </a:fld>
            <a:endParaRPr lang="it-IT" altLang="it-IT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Curve di Engel dei beni normali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4688"/>
            <a:ext cx="7772400" cy="20240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Curve di Engel (reddito consumo di un bene)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di prima necessità: aumento ad un tasso decrescente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di lusso: aumento ad un tasso crescente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inferiori: pendenza negativa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446281"/>
              </p:ext>
            </p:extLst>
          </p:nvPr>
        </p:nvGraphicFramePr>
        <p:xfrm>
          <a:off x="574675" y="4188691"/>
          <a:ext cx="4476750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r:id="rId3" imgW="4477512" imgH="2142744" progId="Word.Picture.8">
                  <p:embed/>
                </p:oleObj>
              </mc:Choice>
              <mc:Fallback>
                <p:oleObj r:id="rId3" imgW="4477512" imgH="2142744" progId="Word.Picture.8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4188691"/>
                        <a:ext cx="4476750" cy="214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767013" y="2433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31493"/>
              </p:ext>
            </p:extLst>
          </p:nvPr>
        </p:nvGraphicFramePr>
        <p:xfrm>
          <a:off x="4749800" y="4188691"/>
          <a:ext cx="3819525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r:id="rId5" imgW="4515612" imgH="2496312" progId="Word.Picture.8">
                  <p:embed/>
                </p:oleObj>
              </mc:Choice>
              <mc:Fallback>
                <p:oleObj r:id="rId5" imgW="4515612" imgH="2496312" progId="Word.Picture.8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4188691"/>
                        <a:ext cx="3819525" cy="203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2485295-0081-4F14-A361-EC24AB05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11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AF91-8262-4F15-8BA7-CD6119709A05}" type="slidenum">
              <a:rPr lang="it-IT" altLang="it-IT"/>
              <a:pPr/>
              <a:t>34</a:t>
            </a:fld>
            <a:endParaRPr lang="it-IT" altLang="it-IT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405448" y="109903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Effetto reddito ed effetto sostituzione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892675" y="1997075"/>
            <a:ext cx="3835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Se varia il prezzo di un bene cambia la scelta del consumatore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C’è l’effetto sostituzione (sono variati i rapporti di scambio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C’è l’effetto reddito (a parità di reddito </a:t>
            </a:r>
            <a:r>
              <a:rPr lang="it-IT" altLang="it-IT" sz="2400" b="1"/>
              <a:t>nominale </a:t>
            </a:r>
            <a:r>
              <a:rPr lang="it-IT" altLang="it-IT" sz="2400"/>
              <a:t>è variato il reddito</a:t>
            </a:r>
            <a:r>
              <a:rPr lang="it-IT" altLang="it-IT" sz="2400" b="1"/>
              <a:t> reale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815975" y="4303713"/>
            <a:ext cx="4254500" cy="193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000" b="0">
                <a:solidFill>
                  <a:schemeClr val="tx1"/>
                </a:solidFill>
                <a:effectLst/>
              </a:rPr>
              <a:t>Nel grafico il prezzo del cibo diminuisce. La retta di bilancio ruota verso l’alto Il consumatore raggiunge la nuova curva di indifferenza U</a:t>
            </a:r>
            <a:r>
              <a:rPr lang="it-IT" altLang="it-IT" sz="2000" b="0" baseline="30000">
                <a:solidFill>
                  <a:schemeClr val="tx1"/>
                </a:solidFill>
                <a:effectLst/>
              </a:rPr>
              <a:t>2</a:t>
            </a:r>
            <a:r>
              <a:rPr lang="it-IT" altLang="it-IT" sz="2000" b="0" baseline="-25000">
                <a:solidFill>
                  <a:schemeClr val="tx1"/>
                </a:solidFill>
                <a:effectLst/>
              </a:rPr>
              <a:t> </a:t>
            </a:r>
            <a:r>
              <a:rPr lang="it-IT" altLang="it-IT" sz="2000" b="0">
                <a:solidFill>
                  <a:schemeClr val="tx1"/>
                </a:solidFill>
                <a:effectLst/>
              </a:rPr>
              <a:t>più alta, aumentando il consumo di cibo e di vestiario</a:t>
            </a:r>
          </a:p>
        </p:txBody>
      </p:sp>
      <p:graphicFrame>
        <p:nvGraphicFramePr>
          <p:cNvPr id="1641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989242"/>
              </p:ext>
            </p:extLst>
          </p:nvPr>
        </p:nvGraphicFramePr>
        <p:xfrm>
          <a:off x="455613" y="1621587"/>
          <a:ext cx="4578350" cy="286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r:id="rId3" imgW="3857244" imgH="2409444" progId="Word.Picture.8">
                  <p:embed/>
                </p:oleObj>
              </mc:Choice>
              <mc:Fallback>
                <p:oleObj r:id="rId3" imgW="3857244" imgH="2409444" progId="Word.Picture.8">
                  <p:embed/>
                  <p:pic>
                    <p:nvPicPr>
                      <p:cNvPr id="1641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621587"/>
                        <a:ext cx="4578350" cy="286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67E4E0D-63C2-4432-9CAF-6E34EAEE1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305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 bldLvl="2" autoUpdateAnimBg="0"/>
      <p:bldP spid="16393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CA14-4758-4ED0-BD35-B20B70E44DA2}" type="slidenum">
              <a:rPr lang="it-IT" altLang="it-IT"/>
              <a:pPr/>
              <a:t>35</a:t>
            </a:fld>
            <a:endParaRPr lang="it-IT" altLang="it-IT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title"/>
          </p:nvPr>
        </p:nvSpPr>
        <p:spPr>
          <a:xfrm>
            <a:off x="647700" y="666750"/>
            <a:ext cx="7772400" cy="1143000"/>
          </a:xfrm>
        </p:spPr>
        <p:txBody>
          <a:bodyPr/>
          <a:lstStyle/>
          <a:p>
            <a:r>
              <a:rPr lang="it-IT" altLang="it-IT"/>
              <a:t>Effetto reddito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716588" y="1828800"/>
            <a:ext cx="2901950" cy="4600575"/>
          </a:xfrm>
        </p:spPr>
        <p:txBody>
          <a:bodyPr>
            <a:normAutofit fontScale="92500"/>
          </a:bodyPr>
          <a:lstStyle/>
          <a:p>
            <a:r>
              <a:rPr lang="it-IT" altLang="it-IT" sz="2400"/>
              <a:t>Quale sarebbe stata la scelta del consumatore  se il suo reddito fosse aumentato fino a permettergli di raggiungere la curva di indifferenza U</a:t>
            </a:r>
            <a:r>
              <a:rPr lang="it-IT" altLang="it-IT" sz="2400" baseline="30000"/>
              <a:t>2</a:t>
            </a:r>
            <a:r>
              <a:rPr lang="it-IT" altLang="it-IT" sz="2400" baseline="-25000"/>
              <a:t> </a:t>
            </a:r>
            <a:r>
              <a:rPr lang="it-IT" altLang="it-IT" sz="2400"/>
              <a:t>ma il rapporto tra i prezzi fosse rimasto invariato?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779462" y="4324902"/>
            <a:ext cx="4535487" cy="193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000" b="0">
                <a:solidFill>
                  <a:schemeClr val="tx1"/>
                </a:solidFill>
                <a:effectLst/>
              </a:rPr>
              <a:t>Nel grafico è rappresentata la scelta del consumatore se il reddito fosse aumentato permettendo di raggiungere U</a:t>
            </a:r>
            <a:r>
              <a:rPr lang="it-IT" altLang="it-IT" sz="2000" b="0" baseline="30000">
                <a:solidFill>
                  <a:schemeClr val="tx1"/>
                </a:solidFill>
                <a:effectLst/>
              </a:rPr>
              <a:t>2</a:t>
            </a:r>
            <a:r>
              <a:rPr lang="it-IT" altLang="it-IT" sz="2000" b="0">
                <a:solidFill>
                  <a:schemeClr val="tx1"/>
                </a:solidFill>
                <a:effectLst/>
              </a:rPr>
              <a:t>, ma il rapporto tra i prezzi fosse rimasto invariato. Abbiamo </a:t>
            </a:r>
            <a:r>
              <a:rPr lang="it-IT" altLang="it-IT" sz="2000">
                <a:solidFill>
                  <a:schemeClr val="tx1"/>
                </a:solidFill>
                <a:effectLst/>
              </a:rPr>
              <a:t>l’effetto reddito da </a:t>
            </a:r>
            <a:r>
              <a:rPr lang="it-IT" altLang="it-IT" sz="2000" i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>
                <a:solidFill>
                  <a:schemeClr val="tx1"/>
                </a:solidFill>
                <a:effectLst/>
              </a:rPr>
              <a:t>1 </a:t>
            </a:r>
            <a:r>
              <a:rPr lang="it-IT" altLang="it-IT" sz="2000">
                <a:solidFill>
                  <a:schemeClr val="tx1"/>
                </a:solidFill>
                <a:effectLst/>
              </a:rPr>
              <a:t>a </a:t>
            </a:r>
            <a:r>
              <a:rPr lang="it-IT" altLang="it-IT" sz="2000" i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>
                <a:solidFill>
                  <a:schemeClr val="tx1"/>
                </a:solidFill>
                <a:effectLst/>
              </a:rPr>
              <a:t>r</a:t>
            </a:r>
            <a:endParaRPr lang="it-IT" altLang="it-IT" sz="200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743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277840"/>
              </p:ext>
            </p:extLst>
          </p:nvPr>
        </p:nvGraphicFramePr>
        <p:xfrm>
          <a:off x="779462" y="1667343"/>
          <a:ext cx="4319587" cy="289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r:id="rId3" imgW="3810000" imgH="2552700" progId="Word.Picture.8">
                  <p:embed/>
                </p:oleObj>
              </mc:Choice>
              <mc:Fallback>
                <p:oleObj r:id="rId3" imgW="3810000" imgH="2552700" progId="Word.Picture.8">
                  <p:embed/>
                  <p:pic>
                    <p:nvPicPr>
                      <p:cNvPr id="1743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" y="1667343"/>
                        <a:ext cx="4319587" cy="289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C3381A3-9789-42E0-A35A-44527482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626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build="p" autoUpdateAnimBg="0"/>
      <p:bldP spid="17432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A2E1-71CF-42AF-BED7-ECE3BD115C3B}" type="slidenum">
              <a:rPr lang="it-IT" altLang="it-IT"/>
              <a:pPr/>
              <a:t>36</a:t>
            </a:fld>
            <a:endParaRPr lang="it-IT" altLang="it-IT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Risultato finale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835650" y="1981200"/>
            <a:ext cx="28511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Sovrapponendo i due grafici si ottiene la distinzione tra effetto reddito ed effetto sostituzione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L’effetto sostituzione è l’effetto totale meno l’effetto reddito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759100" y="4899025"/>
            <a:ext cx="4962525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reddito= da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. </a:t>
            </a: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sostituzione= da </a:t>
            </a:r>
            <a:r>
              <a:rPr lang="it-IT" altLang="it-IT" sz="24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2</a:t>
            </a:r>
            <a:endParaRPr lang="it-IT" altLang="it-IT" sz="2400" b="0" dirty="0">
              <a:solidFill>
                <a:schemeClr val="tx1"/>
              </a:solidFill>
              <a:effectLst/>
            </a:endParaRP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totale= da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2</a:t>
            </a:r>
            <a:endParaRPr lang="it-IT" altLang="it-IT" sz="2400" b="0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702744" y="1608932"/>
            <a:ext cx="4634707" cy="3090862"/>
            <a:chOff x="818356" y="1984376"/>
            <a:chExt cx="4634707" cy="3090862"/>
          </a:xfrm>
        </p:grpSpPr>
        <p:grpSp>
          <p:nvGrpSpPr>
            <p:cNvPr id="51242" name="Group 42"/>
            <p:cNvGrpSpPr>
              <a:grpSpLocks/>
            </p:cNvGrpSpPr>
            <p:nvPr/>
          </p:nvGrpSpPr>
          <p:grpSpPr bwMode="auto">
            <a:xfrm>
              <a:off x="1373188" y="2317750"/>
              <a:ext cx="4079875" cy="2757488"/>
              <a:chOff x="865" y="1460"/>
              <a:chExt cx="2570" cy="1737"/>
            </a:xfrm>
          </p:grpSpPr>
          <p:sp>
            <p:nvSpPr>
              <p:cNvPr id="51216" name="Text Box 16"/>
              <p:cNvSpPr txBox="1">
                <a:spLocks noChangeArrowheads="1"/>
              </p:cNvSpPr>
              <p:nvPr/>
            </p:nvSpPr>
            <p:spPr bwMode="auto">
              <a:xfrm>
                <a:off x="3108" y="2374"/>
                <a:ext cx="327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>
                    <a:solidFill>
                      <a:srgbClr val="FF0000"/>
                    </a:solidFill>
                    <a:effectLst/>
                  </a:rPr>
                  <a:t>U</a:t>
                </a:r>
                <a:r>
                  <a:rPr lang="it-IT" altLang="it-IT" sz="1200" b="0" baseline="30000">
                    <a:solidFill>
                      <a:srgbClr val="FF0000"/>
                    </a:solidFill>
                    <a:effectLst/>
                  </a:rPr>
                  <a:t>2</a:t>
                </a:r>
                <a:endParaRPr lang="it-IT" altLang="it-IT" sz="1200" b="0">
                  <a:solidFill>
                    <a:srgbClr val="FF0000"/>
                  </a:solidFill>
                  <a:effectLst/>
                </a:endParaRPr>
              </a:p>
            </p:txBody>
          </p:sp>
          <p:sp>
            <p:nvSpPr>
              <p:cNvPr id="51207" name="Line 7"/>
              <p:cNvSpPr>
                <a:spLocks noChangeShapeType="1"/>
              </p:cNvSpPr>
              <p:nvPr/>
            </p:nvSpPr>
            <p:spPr bwMode="auto">
              <a:xfrm>
                <a:off x="1082" y="1460"/>
                <a:ext cx="1398" cy="1355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9" name="Freeform 9"/>
              <p:cNvSpPr>
                <a:spLocks/>
              </p:cNvSpPr>
              <p:nvPr/>
            </p:nvSpPr>
            <p:spPr bwMode="auto">
              <a:xfrm>
                <a:off x="1637" y="1687"/>
                <a:ext cx="1593" cy="921"/>
              </a:xfrm>
              <a:custGeom>
                <a:avLst/>
                <a:gdLst>
                  <a:gd name="T0" fmla="*/ 0 w 1717"/>
                  <a:gd name="T1" fmla="*/ 0 h 999"/>
                  <a:gd name="T2" fmla="*/ 47 w 1717"/>
                  <a:gd name="T3" fmla="*/ 259 h 999"/>
                  <a:gd name="T4" fmla="*/ 236 w 1717"/>
                  <a:gd name="T5" fmla="*/ 576 h 999"/>
                  <a:gd name="T6" fmla="*/ 682 w 1717"/>
                  <a:gd name="T7" fmla="*/ 835 h 999"/>
                  <a:gd name="T8" fmla="*/ 1305 w 1717"/>
                  <a:gd name="T9" fmla="*/ 964 h 999"/>
                  <a:gd name="T10" fmla="*/ 1717 w 1717"/>
                  <a:gd name="T1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17" h="999">
                    <a:moveTo>
                      <a:pt x="0" y="0"/>
                    </a:moveTo>
                    <a:cubicBezTo>
                      <a:pt x="4" y="81"/>
                      <a:pt x="8" y="163"/>
                      <a:pt x="47" y="259"/>
                    </a:cubicBezTo>
                    <a:cubicBezTo>
                      <a:pt x="86" y="355"/>
                      <a:pt x="130" y="480"/>
                      <a:pt x="236" y="576"/>
                    </a:cubicBezTo>
                    <a:cubicBezTo>
                      <a:pt x="342" y="672"/>
                      <a:pt x="504" y="770"/>
                      <a:pt x="682" y="835"/>
                    </a:cubicBezTo>
                    <a:cubicBezTo>
                      <a:pt x="860" y="900"/>
                      <a:pt x="1133" y="937"/>
                      <a:pt x="1305" y="964"/>
                    </a:cubicBezTo>
                    <a:cubicBezTo>
                      <a:pt x="1477" y="991"/>
                      <a:pt x="1597" y="995"/>
                      <a:pt x="1717" y="999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5" name="Line 15"/>
              <p:cNvSpPr>
                <a:spLocks noChangeShapeType="1"/>
              </p:cNvSpPr>
              <p:nvPr/>
            </p:nvSpPr>
            <p:spPr bwMode="auto">
              <a:xfrm>
                <a:off x="1820" y="2169"/>
                <a:ext cx="0" cy="64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4" name="Oval 24"/>
              <p:cNvSpPr>
                <a:spLocks noChangeArrowheads="1"/>
              </p:cNvSpPr>
              <p:nvPr/>
            </p:nvSpPr>
            <p:spPr bwMode="auto">
              <a:xfrm>
                <a:off x="1784" y="2134"/>
                <a:ext cx="68" cy="6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5" name="Text Box 25"/>
              <p:cNvSpPr txBox="1">
                <a:spLocks noChangeArrowheads="1"/>
              </p:cNvSpPr>
              <p:nvPr/>
            </p:nvSpPr>
            <p:spPr bwMode="auto">
              <a:xfrm>
                <a:off x="1688" y="1987"/>
                <a:ext cx="359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d</a:t>
                </a:r>
                <a:r>
                  <a:rPr lang="it-IT" altLang="it-IT" sz="1200" baseline="30000">
                    <a:solidFill>
                      <a:srgbClr val="008000"/>
                    </a:solidFill>
                    <a:effectLst/>
                  </a:rPr>
                  <a:t>rR</a:t>
                </a:r>
              </a:p>
            </p:txBody>
          </p:sp>
          <p:sp>
            <p:nvSpPr>
              <p:cNvPr id="51226" name="Text Box 26"/>
              <p:cNvSpPr txBox="1">
                <a:spLocks noChangeArrowheads="1"/>
              </p:cNvSpPr>
              <p:nvPr/>
            </p:nvSpPr>
            <p:spPr bwMode="auto">
              <a:xfrm>
                <a:off x="1694" y="2852"/>
                <a:ext cx="46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r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27" name="Text Box 27"/>
              <p:cNvSpPr txBox="1">
                <a:spLocks noChangeArrowheads="1"/>
              </p:cNvSpPr>
              <p:nvPr/>
            </p:nvSpPr>
            <p:spPr bwMode="auto">
              <a:xfrm>
                <a:off x="2387" y="2633"/>
                <a:ext cx="349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1</a:t>
                </a:r>
                <a:r>
                  <a:rPr lang="it-IT" altLang="it-IT" sz="1200" baseline="30000">
                    <a:solidFill>
                      <a:srgbClr val="800080"/>
                    </a:solidFill>
                    <a:effectLst/>
                  </a:rPr>
                  <a:t>r</a:t>
                </a:r>
              </a:p>
            </p:txBody>
          </p:sp>
          <p:sp>
            <p:nvSpPr>
              <p:cNvPr id="51228" name="Line 28"/>
              <p:cNvSpPr>
                <a:spLocks noChangeShapeType="1"/>
              </p:cNvSpPr>
              <p:nvPr/>
            </p:nvSpPr>
            <p:spPr bwMode="auto">
              <a:xfrm flipV="1">
                <a:off x="1432" y="2840"/>
                <a:ext cx="316" cy="1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9" name="Line 29"/>
              <p:cNvSpPr>
                <a:spLocks noChangeShapeType="1"/>
              </p:cNvSpPr>
              <p:nvPr/>
            </p:nvSpPr>
            <p:spPr bwMode="auto">
              <a:xfrm>
                <a:off x="1633" y="2808"/>
                <a:ext cx="187" cy="0"/>
              </a:xfrm>
              <a:prstGeom prst="line">
                <a:avLst/>
              </a:prstGeom>
              <a:noFill/>
              <a:ln w="57150">
                <a:solidFill>
                  <a:srgbClr val="E88A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2" name="Text Box 32"/>
              <p:cNvSpPr txBox="1">
                <a:spLocks noChangeArrowheads="1"/>
              </p:cNvSpPr>
              <p:nvPr/>
            </p:nvSpPr>
            <p:spPr bwMode="auto">
              <a:xfrm>
                <a:off x="865" y="3019"/>
                <a:ext cx="797" cy="17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it-IT" altLang="it-IT" sz="1000">
                    <a:solidFill>
                      <a:srgbClr val="E48800"/>
                    </a:solidFill>
                    <a:effectLst/>
                  </a:rPr>
                  <a:t>Effetto reddito</a:t>
                </a:r>
              </a:p>
            </p:txBody>
          </p:sp>
          <p:sp>
            <p:nvSpPr>
              <p:cNvPr id="51235" name="Line 35"/>
              <p:cNvSpPr>
                <a:spLocks noChangeShapeType="1"/>
              </p:cNvSpPr>
              <p:nvPr/>
            </p:nvSpPr>
            <p:spPr bwMode="auto">
              <a:xfrm>
                <a:off x="1820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51240" name="Group 40"/>
            <p:cNvGrpSpPr>
              <a:grpSpLocks/>
            </p:cNvGrpSpPr>
            <p:nvPr/>
          </p:nvGrpSpPr>
          <p:grpSpPr bwMode="auto">
            <a:xfrm>
              <a:off x="818356" y="1984376"/>
              <a:ext cx="4598987" cy="2835275"/>
              <a:chOff x="497" y="1239"/>
              <a:chExt cx="2897" cy="1786"/>
            </a:xfrm>
          </p:grpSpPr>
          <p:sp>
            <p:nvSpPr>
              <p:cNvPr id="51238" name="Line 38"/>
              <p:cNvSpPr>
                <a:spLocks noChangeShapeType="1"/>
              </p:cNvSpPr>
              <p:nvPr/>
            </p:nvSpPr>
            <p:spPr bwMode="auto">
              <a:xfrm>
                <a:off x="1070" y="1758"/>
                <a:ext cx="1127" cy="106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51204" name="Line 4"/>
              <p:cNvSpPr>
                <a:spLocks noChangeShapeType="1"/>
              </p:cNvSpPr>
              <p:nvPr/>
            </p:nvSpPr>
            <p:spPr bwMode="auto">
              <a:xfrm>
                <a:off x="1629" y="2277"/>
                <a:ext cx="0" cy="5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5" name="Text Box 5"/>
              <p:cNvSpPr txBox="1">
                <a:spLocks noChangeArrowheads="1"/>
              </p:cNvSpPr>
              <p:nvPr/>
            </p:nvSpPr>
            <p:spPr bwMode="auto">
              <a:xfrm>
                <a:off x="497" y="1250"/>
                <a:ext cx="861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>
                    <a:solidFill>
                      <a:srgbClr val="000000"/>
                    </a:solidFill>
                    <a:effectLst/>
                  </a:rPr>
                  <a:t>Vestiario</a:t>
                </a:r>
              </a:p>
            </p:txBody>
          </p:sp>
          <p:sp>
            <p:nvSpPr>
              <p:cNvPr id="51206" name="Line 6"/>
              <p:cNvSpPr>
                <a:spLocks noChangeShapeType="1"/>
              </p:cNvSpPr>
              <p:nvPr/>
            </p:nvSpPr>
            <p:spPr bwMode="auto">
              <a:xfrm>
                <a:off x="1071" y="1239"/>
                <a:ext cx="0" cy="158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0" name="Freeform 10"/>
              <p:cNvSpPr>
                <a:spLocks/>
              </p:cNvSpPr>
              <p:nvPr/>
            </p:nvSpPr>
            <p:spPr bwMode="auto">
              <a:xfrm>
                <a:off x="1389" y="1736"/>
                <a:ext cx="1594" cy="922"/>
              </a:xfrm>
              <a:custGeom>
                <a:avLst/>
                <a:gdLst>
                  <a:gd name="T0" fmla="*/ 0 w 1717"/>
                  <a:gd name="T1" fmla="*/ 0 h 999"/>
                  <a:gd name="T2" fmla="*/ 47 w 1717"/>
                  <a:gd name="T3" fmla="*/ 259 h 999"/>
                  <a:gd name="T4" fmla="*/ 236 w 1717"/>
                  <a:gd name="T5" fmla="*/ 576 h 999"/>
                  <a:gd name="T6" fmla="*/ 682 w 1717"/>
                  <a:gd name="T7" fmla="*/ 835 h 999"/>
                  <a:gd name="T8" fmla="*/ 1305 w 1717"/>
                  <a:gd name="T9" fmla="*/ 964 h 999"/>
                  <a:gd name="T10" fmla="*/ 1717 w 1717"/>
                  <a:gd name="T1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17" h="999">
                    <a:moveTo>
                      <a:pt x="0" y="0"/>
                    </a:moveTo>
                    <a:cubicBezTo>
                      <a:pt x="4" y="81"/>
                      <a:pt x="8" y="163"/>
                      <a:pt x="47" y="259"/>
                    </a:cubicBezTo>
                    <a:cubicBezTo>
                      <a:pt x="86" y="355"/>
                      <a:pt x="130" y="480"/>
                      <a:pt x="236" y="576"/>
                    </a:cubicBezTo>
                    <a:cubicBezTo>
                      <a:pt x="342" y="672"/>
                      <a:pt x="504" y="770"/>
                      <a:pt x="682" y="835"/>
                    </a:cubicBezTo>
                    <a:cubicBezTo>
                      <a:pt x="860" y="900"/>
                      <a:pt x="1133" y="937"/>
                      <a:pt x="1305" y="964"/>
                    </a:cubicBezTo>
                    <a:cubicBezTo>
                      <a:pt x="1477" y="991"/>
                      <a:pt x="1597" y="995"/>
                      <a:pt x="1717" y="999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1" name="Text Box 11"/>
              <p:cNvSpPr txBox="1">
                <a:spLocks noChangeArrowheads="1"/>
              </p:cNvSpPr>
              <p:nvPr/>
            </p:nvSpPr>
            <p:spPr bwMode="auto">
              <a:xfrm>
                <a:off x="2991" y="2852"/>
                <a:ext cx="40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>
                    <a:solidFill>
                      <a:srgbClr val="000000"/>
                    </a:solidFill>
                    <a:effectLst/>
                  </a:rPr>
                  <a:t>Cibo</a:t>
                </a:r>
              </a:p>
            </p:txBody>
          </p:sp>
          <p:sp>
            <p:nvSpPr>
              <p:cNvPr id="51212" name="Text Box 12"/>
              <p:cNvSpPr txBox="1">
                <a:spLocks noChangeArrowheads="1"/>
              </p:cNvSpPr>
              <p:nvPr/>
            </p:nvSpPr>
            <p:spPr bwMode="auto">
              <a:xfrm>
                <a:off x="1501" y="2852"/>
                <a:ext cx="46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1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14" name="Text Box 14"/>
              <p:cNvSpPr txBox="1">
                <a:spLocks noChangeArrowheads="1"/>
              </p:cNvSpPr>
              <p:nvPr/>
            </p:nvSpPr>
            <p:spPr bwMode="auto">
              <a:xfrm>
                <a:off x="2964" y="2601"/>
                <a:ext cx="33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>
                    <a:solidFill>
                      <a:srgbClr val="FF0000"/>
                    </a:solidFill>
                    <a:effectLst/>
                  </a:rPr>
                  <a:t>U</a:t>
                </a:r>
                <a:r>
                  <a:rPr lang="it-IT" altLang="it-IT" sz="1200" baseline="30000">
                    <a:solidFill>
                      <a:srgbClr val="FF0000"/>
                    </a:solidFill>
                    <a:effectLst/>
                  </a:rPr>
                  <a:t>1</a:t>
                </a:r>
              </a:p>
            </p:txBody>
          </p:sp>
          <p:sp>
            <p:nvSpPr>
              <p:cNvPr id="51217" name="Text Box 17"/>
              <p:cNvSpPr txBox="1">
                <a:spLocks noChangeArrowheads="1"/>
              </p:cNvSpPr>
              <p:nvPr/>
            </p:nvSpPr>
            <p:spPr bwMode="auto">
              <a:xfrm>
                <a:off x="2114" y="2647"/>
                <a:ext cx="35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1</a:t>
                </a:r>
              </a:p>
            </p:txBody>
          </p:sp>
          <p:sp>
            <p:nvSpPr>
              <p:cNvPr id="51219" name="Line 19"/>
              <p:cNvSpPr>
                <a:spLocks noChangeShapeType="1"/>
              </p:cNvSpPr>
              <p:nvPr/>
            </p:nvSpPr>
            <p:spPr bwMode="auto">
              <a:xfrm>
                <a:off x="1071" y="2819"/>
                <a:ext cx="2018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3" name="Text Box 23"/>
              <p:cNvSpPr txBox="1">
                <a:spLocks noChangeArrowheads="1"/>
              </p:cNvSpPr>
              <p:nvPr/>
            </p:nvSpPr>
            <p:spPr bwMode="auto">
              <a:xfrm>
                <a:off x="1468" y="2230"/>
                <a:ext cx="474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a</a:t>
                </a:r>
              </a:p>
            </p:txBody>
          </p:sp>
          <p:sp>
            <p:nvSpPr>
              <p:cNvPr id="51230" name="Line 30"/>
              <p:cNvSpPr>
                <a:spLocks noChangeShapeType="1"/>
              </p:cNvSpPr>
              <p:nvPr/>
            </p:nvSpPr>
            <p:spPr bwMode="auto">
              <a:xfrm>
                <a:off x="1626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9" name="Oval 39"/>
              <p:cNvSpPr>
                <a:spLocks noChangeArrowheads="1"/>
              </p:cNvSpPr>
              <p:nvPr/>
            </p:nvSpPr>
            <p:spPr bwMode="auto">
              <a:xfrm>
                <a:off x="1596" y="2260"/>
                <a:ext cx="68" cy="6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51245" name="Group 45"/>
            <p:cNvGrpSpPr>
              <a:grpSpLocks/>
            </p:cNvGrpSpPr>
            <p:nvPr/>
          </p:nvGrpSpPr>
          <p:grpSpPr bwMode="auto">
            <a:xfrm>
              <a:off x="1719263" y="2786063"/>
              <a:ext cx="3198812" cy="2289175"/>
              <a:chOff x="1083" y="1755"/>
              <a:chExt cx="2015" cy="1442"/>
            </a:xfrm>
          </p:grpSpPr>
          <p:sp>
            <p:nvSpPr>
              <p:cNvPr id="51218" name="Text Box 18"/>
              <p:cNvSpPr txBox="1">
                <a:spLocks noChangeArrowheads="1"/>
              </p:cNvSpPr>
              <p:nvPr/>
            </p:nvSpPr>
            <p:spPr bwMode="auto">
              <a:xfrm>
                <a:off x="2667" y="2647"/>
                <a:ext cx="330" cy="2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2</a:t>
                </a:r>
              </a:p>
            </p:txBody>
          </p:sp>
          <p:sp>
            <p:nvSpPr>
              <p:cNvPr id="51203" name="Line 3"/>
              <p:cNvSpPr>
                <a:spLocks noChangeShapeType="1"/>
              </p:cNvSpPr>
              <p:nvPr/>
            </p:nvSpPr>
            <p:spPr bwMode="auto">
              <a:xfrm>
                <a:off x="1983" y="2311"/>
                <a:ext cx="0" cy="5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6" name="Line 36"/>
              <p:cNvSpPr>
                <a:spLocks noChangeShapeType="1"/>
              </p:cNvSpPr>
              <p:nvPr/>
            </p:nvSpPr>
            <p:spPr bwMode="auto">
              <a:xfrm flipH="1" flipV="1">
                <a:off x="1870" y="2847"/>
                <a:ext cx="610" cy="1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8" name="Line 8"/>
              <p:cNvSpPr>
                <a:spLocks noChangeShapeType="1"/>
              </p:cNvSpPr>
              <p:nvPr/>
            </p:nvSpPr>
            <p:spPr bwMode="auto">
              <a:xfrm>
                <a:off x="1083" y="1755"/>
                <a:ext cx="1692" cy="1064"/>
              </a:xfrm>
              <a:prstGeom prst="line">
                <a:avLst/>
              </a:prstGeom>
              <a:noFill/>
              <a:ln w="28575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3" name="Text Box 13"/>
              <p:cNvSpPr txBox="1">
                <a:spLocks noChangeArrowheads="1"/>
              </p:cNvSpPr>
              <p:nvPr/>
            </p:nvSpPr>
            <p:spPr bwMode="auto">
              <a:xfrm>
                <a:off x="1856" y="2852"/>
                <a:ext cx="56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2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22" name="Text Box 22"/>
              <p:cNvSpPr txBox="1">
                <a:spLocks noChangeArrowheads="1"/>
              </p:cNvSpPr>
              <p:nvPr/>
            </p:nvSpPr>
            <p:spPr bwMode="auto">
              <a:xfrm>
                <a:off x="1856" y="2126"/>
                <a:ext cx="359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b</a:t>
                </a:r>
              </a:p>
            </p:txBody>
          </p:sp>
          <p:sp>
            <p:nvSpPr>
              <p:cNvPr id="51231" name="Line 31"/>
              <p:cNvSpPr>
                <a:spLocks noChangeShapeType="1"/>
              </p:cNvSpPr>
              <p:nvPr/>
            </p:nvSpPr>
            <p:spPr bwMode="auto">
              <a:xfrm>
                <a:off x="1820" y="2808"/>
                <a:ext cx="165" cy="0"/>
              </a:xfrm>
              <a:prstGeom prst="line">
                <a:avLst/>
              </a:prstGeom>
              <a:noFill/>
              <a:ln w="57150">
                <a:solidFill>
                  <a:srgbClr val="B5B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3" name="Text Box 33"/>
              <p:cNvSpPr txBox="1">
                <a:spLocks noChangeArrowheads="1"/>
              </p:cNvSpPr>
              <p:nvPr/>
            </p:nvSpPr>
            <p:spPr bwMode="auto">
              <a:xfrm>
                <a:off x="2114" y="3019"/>
                <a:ext cx="984" cy="17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it-IT" altLang="it-IT" sz="1000">
                    <a:solidFill>
                      <a:srgbClr val="A09C00"/>
                    </a:solidFill>
                    <a:effectLst/>
                  </a:rPr>
                  <a:t>Effetto sostituzione</a:t>
                </a:r>
              </a:p>
            </p:txBody>
          </p:sp>
          <p:sp>
            <p:nvSpPr>
              <p:cNvPr id="51234" name="Line 34"/>
              <p:cNvSpPr>
                <a:spLocks noChangeShapeType="1"/>
              </p:cNvSpPr>
              <p:nvPr/>
            </p:nvSpPr>
            <p:spPr bwMode="auto">
              <a:xfrm>
                <a:off x="1985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1" name="Oval 21"/>
              <p:cNvSpPr>
                <a:spLocks noChangeArrowheads="1"/>
              </p:cNvSpPr>
              <p:nvPr/>
            </p:nvSpPr>
            <p:spPr bwMode="auto">
              <a:xfrm>
                <a:off x="1942" y="2283"/>
                <a:ext cx="68" cy="68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5C38F53-7BE9-40F6-B440-CD2D62F3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561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build="p" bldLvl="2" autoUpdateAnimBg="0"/>
      <p:bldP spid="18465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490C-4ED6-4A94-9C91-B3DF3923250F}" type="slidenum">
              <a:rPr lang="it-IT" altLang="it-IT"/>
              <a:pPr/>
              <a:t>37</a:t>
            </a:fld>
            <a:endParaRPr lang="it-IT" altLang="it-IT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294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Effetto reddito e sostituzione per i beni inferiori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887913" y="2107575"/>
            <a:ext cx="425608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Per i beni inferiori effetto reddito ed effetto sostituzione hanno una direzione opposta.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Se il prezzo del pesce azzurro diminuisce il suo consumo aumenta da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1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2.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Ma l’effetto reddito è negativo da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0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, mentre l’effetto sostituzione è positivo da </a:t>
            </a:r>
            <a:r>
              <a:rPr lang="it-IT" altLang="it-IT" sz="20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2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Solitamente l’effetto sostituzione maggiore dell’effetto reddito.</a:t>
            </a:r>
          </a:p>
        </p:txBody>
      </p:sp>
      <p:grpSp>
        <p:nvGrpSpPr>
          <p:cNvPr id="50219" name="Group 43"/>
          <p:cNvGrpSpPr>
            <a:grpSpLocks/>
          </p:cNvGrpSpPr>
          <p:nvPr/>
        </p:nvGrpSpPr>
        <p:grpSpPr bwMode="auto">
          <a:xfrm>
            <a:off x="561975" y="2171700"/>
            <a:ext cx="4176713" cy="2698750"/>
            <a:chOff x="354" y="1368"/>
            <a:chExt cx="2631" cy="1700"/>
          </a:xfrm>
        </p:grpSpPr>
        <p:sp>
          <p:nvSpPr>
            <p:cNvPr id="50179" name="Line 3"/>
            <p:cNvSpPr>
              <a:spLocks noChangeShapeType="1"/>
            </p:cNvSpPr>
            <p:nvPr/>
          </p:nvSpPr>
          <p:spPr bwMode="auto">
            <a:xfrm>
              <a:off x="1498" y="2241"/>
              <a:ext cx="0" cy="4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0" name="Text Box 4"/>
            <p:cNvSpPr txBox="1">
              <a:spLocks noChangeArrowheads="1"/>
            </p:cNvSpPr>
            <p:nvPr/>
          </p:nvSpPr>
          <p:spPr bwMode="auto">
            <a:xfrm>
              <a:off x="354" y="1383"/>
              <a:ext cx="7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Pesce bianco</a:t>
              </a:r>
            </a:p>
          </p:txBody>
        </p:sp>
        <p:sp>
          <p:nvSpPr>
            <p:cNvPr id="50181" name="Line 5"/>
            <p:cNvSpPr>
              <a:spLocks noChangeShapeType="1"/>
            </p:cNvSpPr>
            <p:nvPr/>
          </p:nvSpPr>
          <p:spPr bwMode="auto">
            <a:xfrm>
              <a:off x="1032" y="1368"/>
              <a:ext cx="0" cy="1328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2439" y="2742"/>
              <a:ext cx="546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Pesce </a:t>
              </a:r>
            </a:p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azzurro</a:t>
              </a:r>
            </a:p>
          </p:txBody>
        </p:sp>
        <p:sp>
          <p:nvSpPr>
            <p:cNvPr id="50185" name="Text Box 9"/>
            <p:cNvSpPr txBox="1">
              <a:spLocks noChangeArrowheads="1"/>
            </p:cNvSpPr>
            <p:nvPr/>
          </p:nvSpPr>
          <p:spPr bwMode="auto">
            <a:xfrm>
              <a:off x="1391" y="2772"/>
              <a:ext cx="3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1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87" name="Text Box 11"/>
            <p:cNvSpPr txBox="1">
              <a:spLocks noChangeArrowheads="1"/>
            </p:cNvSpPr>
            <p:nvPr/>
          </p:nvSpPr>
          <p:spPr bwMode="auto">
            <a:xfrm>
              <a:off x="2356" y="2423"/>
              <a:ext cx="28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>
                  <a:solidFill>
                    <a:srgbClr val="FF0000"/>
                  </a:solidFill>
                  <a:effectLst/>
                </a:rPr>
                <a:t>U</a:t>
              </a:r>
              <a:r>
                <a:rPr lang="it-IT" altLang="it-IT" sz="1200" baseline="30000">
                  <a:solidFill>
                    <a:srgbClr val="FF0000"/>
                  </a:solidFill>
                  <a:effectLst/>
                </a:rPr>
                <a:t>1</a:t>
              </a:r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1868" y="2540"/>
              <a:ext cx="29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1</a:t>
              </a:r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>
              <a:off x="1032" y="2696"/>
              <a:ext cx="1687" cy="0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6" name="Freeform 30"/>
            <p:cNvSpPr>
              <a:spLocks/>
            </p:cNvSpPr>
            <p:nvPr/>
          </p:nvSpPr>
          <p:spPr bwMode="auto">
            <a:xfrm>
              <a:off x="1166" y="1808"/>
              <a:ext cx="1188" cy="684"/>
            </a:xfrm>
            <a:custGeom>
              <a:avLst/>
              <a:gdLst>
                <a:gd name="T0" fmla="*/ 0 w 2970"/>
                <a:gd name="T1" fmla="*/ 0 h 1710"/>
                <a:gd name="T2" fmla="*/ 810 w 2970"/>
                <a:gd name="T3" fmla="*/ 1080 h 1710"/>
                <a:gd name="T4" fmla="*/ 1695 w 2970"/>
                <a:gd name="T5" fmla="*/ 1500 h 1710"/>
                <a:gd name="T6" fmla="*/ 2970 w 2970"/>
                <a:gd name="T7" fmla="*/ 1710 h 1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0" h="1710">
                  <a:moveTo>
                    <a:pt x="0" y="0"/>
                  </a:moveTo>
                  <a:cubicBezTo>
                    <a:pt x="264" y="415"/>
                    <a:pt x="528" y="830"/>
                    <a:pt x="810" y="1080"/>
                  </a:cubicBezTo>
                  <a:cubicBezTo>
                    <a:pt x="1092" y="1330"/>
                    <a:pt x="1335" y="1395"/>
                    <a:pt x="1695" y="1500"/>
                  </a:cubicBezTo>
                  <a:cubicBezTo>
                    <a:pt x="2055" y="1605"/>
                    <a:pt x="2512" y="1657"/>
                    <a:pt x="2970" y="171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0" name="Line 34"/>
            <p:cNvSpPr>
              <a:spLocks noChangeShapeType="1"/>
            </p:cNvSpPr>
            <p:nvPr/>
          </p:nvSpPr>
          <p:spPr bwMode="auto">
            <a:xfrm>
              <a:off x="1496" y="2618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1" name="Line 35"/>
            <p:cNvSpPr>
              <a:spLocks noChangeShapeType="1"/>
            </p:cNvSpPr>
            <p:nvPr/>
          </p:nvSpPr>
          <p:spPr bwMode="auto">
            <a:xfrm>
              <a:off x="1041" y="1806"/>
              <a:ext cx="903" cy="89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2" name="Oval 36"/>
            <p:cNvSpPr>
              <a:spLocks noChangeArrowheads="1"/>
            </p:cNvSpPr>
            <p:nvPr/>
          </p:nvSpPr>
          <p:spPr bwMode="auto">
            <a:xfrm>
              <a:off x="1466" y="2222"/>
              <a:ext cx="69" cy="6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0225" name="Group 49"/>
          <p:cNvGrpSpPr>
            <a:grpSpLocks/>
          </p:cNvGrpSpPr>
          <p:nvPr/>
        </p:nvGrpSpPr>
        <p:grpSpPr bwMode="auto">
          <a:xfrm>
            <a:off x="841375" y="2495550"/>
            <a:ext cx="3200400" cy="2179638"/>
            <a:chOff x="530" y="1572"/>
            <a:chExt cx="2016" cy="1373"/>
          </a:xfrm>
        </p:grpSpPr>
        <p:sp>
          <p:nvSpPr>
            <p:cNvPr id="50197" name="Text Box 21"/>
            <p:cNvSpPr txBox="1">
              <a:spLocks noChangeArrowheads="1"/>
            </p:cNvSpPr>
            <p:nvPr/>
          </p:nvSpPr>
          <p:spPr bwMode="auto">
            <a:xfrm>
              <a:off x="2078" y="2534"/>
              <a:ext cx="29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1</a:t>
              </a:r>
              <a:r>
                <a:rPr lang="it-IT" altLang="it-IT" sz="1200" baseline="30000">
                  <a:solidFill>
                    <a:srgbClr val="800080"/>
                  </a:solidFill>
                  <a:effectLst/>
                </a:rPr>
                <a:t>r</a:t>
              </a:r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1029" y="1572"/>
              <a:ext cx="1131" cy="1115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1352" y="1934"/>
              <a:ext cx="0" cy="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2273" y="2184"/>
              <a:ext cx="2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>
                  <a:solidFill>
                    <a:srgbClr val="FF0000"/>
                  </a:solidFill>
                  <a:effectLst/>
                </a:rPr>
                <a:t>U</a:t>
              </a:r>
              <a:r>
                <a:rPr lang="it-IT" altLang="it-IT" sz="1200" b="0" baseline="30000">
                  <a:solidFill>
                    <a:srgbClr val="FF0000"/>
                  </a:solidFill>
                  <a:effectLst/>
                </a:rPr>
                <a:t>2</a:t>
              </a:r>
              <a:endParaRPr lang="it-IT" altLang="it-IT" sz="1200" b="0">
                <a:solidFill>
                  <a:srgbClr val="FF0000"/>
                </a:solidFill>
                <a:effectLst/>
              </a:endParaRPr>
            </a:p>
          </p:txBody>
        </p:sp>
        <p:sp>
          <p:nvSpPr>
            <p:cNvPr id="50195" name="Text Box 19"/>
            <p:cNvSpPr txBox="1">
              <a:spLocks noChangeArrowheads="1"/>
            </p:cNvSpPr>
            <p:nvPr/>
          </p:nvSpPr>
          <p:spPr bwMode="auto">
            <a:xfrm>
              <a:off x="1302" y="1667"/>
              <a:ext cx="3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d</a:t>
              </a:r>
              <a:r>
                <a:rPr lang="it-IT" altLang="it-IT" sz="1200" baseline="30000">
                  <a:solidFill>
                    <a:srgbClr val="008000"/>
                  </a:solidFill>
                  <a:effectLst/>
                </a:rPr>
                <a:t>rR</a:t>
              </a:r>
            </a:p>
          </p:txBody>
        </p:sp>
        <p:sp>
          <p:nvSpPr>
            <p:cNvPr id="50196" name="Text Box 20"/>
            <p:cNvSpPr txBox="1">
              <a:spLocks noChangeArrowheads="1"/>
            </p:cNvSpPr>
            <p:nvPr/>
          </p:nvSpPr>
          <p:spPr bwMode="auto">
            <a:xfrm>
              <a:off x="1169" y="2772"/>
              <a:ext cx="3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r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 flipV="1">
              <a:off x="1184" y="2732"/>
              <a:ext cx="126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99" name="Line 23"/>
            <p:cNvSpPr>
              <a:spLocks noChangeShapeType="1"/>
            </p:cNvSpPr>
            <p:nvPr/>
          </p:nvSpPr>
          <p:spPr bwMode="auto">
            <a:xfrm>
              <a:off x="1346" y="2723"/>
              <a:ext cx="156" cy="0"/>
            </a:xfrm>
            <a:prstGeom prst="line">
              <a:avLst/>
            </a:prstGeom>
            <a:noFill/>
            <a:ln w="57150">
              <a:solidFill>
                <a:srgbClr val="E88A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1" name="Text Box 25"/>
            <p:cNvSpPr txBox="1">
              <a:spLocks noChangeArrowheads="1"/>
            </p:cNvSpPr>
            <p:nvPr/>
          </p:nvSpPr>
          <p:spPr bwMode="auto">
            <a:xfrm>
              <a:off x="530" y="2726"/>
              <a:ext cx="66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it-IT" altLang="it-IT" sz="1000">
                  <a:solidFill>
                    <a:srgbClr val="E48800"/>
                  </a:solidFill>
                  <a:effectLst/>
                </a:rPr>
                <a:t>Effetto reddito</a:t>
              </a: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>
              <a:off x="1340" y="2618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7" name="Freeform 31"/>
            <p:cNvSpPr>
              <a:spLocks/>
            </p:cNvSpPr>
            <p:nvPr/>
          </p:nvSpPr>
          <p:spPr bwMode="auto">
            <a:xfrm>
              <a:off x="1154" y="1604"/>
              <a:ext cx="1158" cy="744"/>
            </a:xfrm>
            <a:custGeom>
              <a:avLst/>
              <a:gdLst>
                <a:gd name="T0" fmla="*/ 0 w 2895"/>
                <a:gd name="T1" fmla="*/ 0 h 1860"/>
                <a:gd name="T2" fmla="*/ 540 w 2895"/>
                <a:gd name="T3" fmla="*/ 750 h 1860"/>
                <a:gd name="T4" fmla="*/ 1545 w 2895"/>
                <a:gd name="T5" fmla="*/ 1500 h 1860"/>
                <a:gd name="T6" fmla="*/ 2895 w 2895"/>
                <a:gd name="T7" fmla="*/ 1860 h 1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95" h="1860">
                  <a:moveTo>
                    <a:pt x="0" y="0"/>
                  </a:moveTo>
                  <a:cubicBezTo>
                    <a:pt x="141" y="250"/>
                    <a:pt x="283" y="500"/>
                    <a:pt x="540" y="750"/>
                  </a:cubicBezTo>
                  <a:cubicBezTo>
                    <a:pt x="797" y="1000"/>
                    <a:pt x="1153" y="1315"/>
                    <a:pt x="1545" y="1500"/>
                  </a:cubicBezTo>
                  <a:cubicBezTo>
                    <a:pt x="1937" y="1685"/>
                    <a:pt x="2670" y="1800"/>
                    <a:pt x="2895" y="186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8" name="Oval 32"/>
            <p:cNvSpPr>
              <a:spLocks noChangeArrowheads="1"/>
            </p:cNvSpPr>
            <p:nvPr/>
          </p:nvSpPr>
          <p:spPr bwMode="auto">
            <a:xfrm>
              <a:off x="1322" y="1862"/>
              <a:ext cx="69" cy="6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0213" name="Line 37"/>
            <p:cNvSpPr>
              <a:spLocks noChangeShapeType="1"/>
            </p:cNvSpPr>
            <p:nvPr/>
          </p:nvSpPr>
          <p:spPr bwMode="auto">
            <a:xfrm flipH="1">
              <a:off x="1346" y="2642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0224" name="Group 48"/>
          <p:cNvGrpSpPr>
            <a:grpSpLocks/>
          </p:cNvGrpSpPr>
          <p:nvPr/>
        </p:nvGrpSpPr>
        <p:grpSpPr bwMode="auto">
          <a:xfrm>
            <a:off x="1654175" y="2860675"/>
            <a:ext cx="2682875" cy="2487613"/>
            <a:chOff x="1042" y="1802"/>
            <a:chExt cx="1690" cy="1567"/>
          </a:xfrm>
        </p:grpSpPr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>
              <a:off x="1352" y="2816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78" name="Line 2"/>
            <p:cNvSpPr>
              <a:spLocks noChangeShapeType="1"/>
            </p:cNvSpPr>
            <p:nvPr/>
          </p:nvSpPr>
          <p:spPr bwMode="auto">
            <a:xfrm>
              <a:off x="1758" y="2203"/>
              <a:ext cx="1" cy="5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2456" y="2546"/>
              <a:ext cx="2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2</a:t>
              </a:r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1042" y="1802"/>
              <a:ext cx="1550" cy="882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6" name="Text Box 10"/>
            <p:cNvSpPr txBox="1">
              <a:spLocks noChangeArrowheads="1"/>
            </p:cNvSpPr>
            <p:nvPr/>
          </p:nvSpPr>
          <p:spPr bwMode="auto">
            <a:xfrm>
              <a:off x="1700" y="2772"/>
              <a:ext cx="4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2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93" name="Text Box 17"/>
            <p:cNvSpPr txBox="1">
              <a:spLocks noChangeArrowheads="1"/>
            </p:cNvSpPr>
            <p:nvPr/>
          </p:nvSpPr>
          <p:spPr bwMode="auto">
            <a:xfrm>
              <a:off x="1664" y="2012"/>
              <a:ext cx="30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b</a:t>
              </a:r>
            </a:p>
          </p:txBody>
        </p:sp>
        <p:sp>
          <p:nvSpPr>
            <p:cNvPr id="50194" name="Text Box 18"/>
            <p:cNvSpPr txBox="1">
              <a:spLocks noChangeArrowheads="1"/>
            </p:cNvSpPr>
            <p:nvPr/>
          </p:nvSpPr>
          <p:spPr bwMode="auto">
            <a:xfrm>
              <a:off x="1370" y="2234"/>
              <a:ext cx="39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a</a:t>
              </a:r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>
              <a:off x="1346" y="2765"/>
              <a:ext cx="414" cy="0"/>
            </a:xfrm>
            <a:prstGeom prst="line">
              <a:avLst/>
            </a:prstGeom>
            <a:noFill/>
            <a:ln w="57150">
              <a:solidFill>
                <a:srgbClr val="B5B1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2" name="Text Box 26"/>
            <p:cNvSpPr txBox="1">
              <a:spLocks noChangeArrowheads="1"/>
            </p:cNvSpPr>
            <p:nvPr/>
          </p:nvSpPr>
          <p:spPr bwMode="auto">
            <a:xfrm>
              <a:off x="1853" y="2881"/>
              <a:ext cx="608" cy="2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it-IT" altLang="it-IT" sz="1000">
                  <a:solidFill>
                    <a:srgbClr val="A09C00"/>
                  </a:solidFill>
                  <a:effectLst/>
                </a:rPr>
                <a:t>Effetto sostituzione</a:t>
              </a:r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>
              <a:off x="1772" y="2624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5" name="Line 29"/>
            <p:cNvSpPr>
              <a:spLocks noChangeShapeType="1"/>
            </p:cNvSpPr>
            <p:nvPr/>
          </p:nvSpPr>
          <p:spPr bwMode="auto">
            <a:xfrm flipH="1" flipV="1">
              <a:off x="1544" y="2731"/>
              <a:ext cx="401" cy="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9" name="Oval 33"/>
            <p:cNvSpPr>
              <a:spLocks noChangeArrowheads="1"/>
            </p:cNvSpPr>
            <p:nvPr/>
          </p:nvSpPr>
          <p:spPr bwMode="auto">
            <a:xfrm>
              <a:off x="1724" y="2168"/>
              <a:ext cx="57" cy="57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0215" name="Line 39"/>
            <p:cNvSpPr>
              <a:spLocks noChangeShapeType="1"/>
            </p:cNvSpPr>
            <p:nvPr/>
          </p:nvSpPr>
          <p:spPr bwMode="auto">
            <a:xfrm>
              <a:off x="1496" y="2930"/>
              <a:ext cx="258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6" name="Text Box 40"/>
            <p:cNvSpPr txBox="1">
              <a:spLocks noChangeArrowheads="1"/>
            </p:cNvSpPr>
            <p:nvPr/>
          </p:nvSpPr>
          <p:spPr bwMode="auto">
            <a:xfrm>
              <a:off x="1297" y="3195"/>
              <a:ext cx="690" cy="1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altLang="it-IT" sz="1200">
                  <a:solidFill>
                    <a:srgbClr val="800000"/>
                  </a:solidFill>
                  <a:effectLst/>
                </a:rPr>
                <a:t>Effetto totale</a:t>
              </a:r>
            </a:p>
          </p:txBody>
        </p:sp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 flipV="1">
              <a:off x="1582" y="2960"/>
              <a:ext cx="28" cy="2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27D0919-88F7-48C9-9CE5-5E02612E7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317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2CD91-4BE7-41FC-B3AD-6F974DFB1FA0}" type="slidenum">
              <a:rPr lang="it-IT" altLang="it-IT"/>
              <a:pPr/>
              <a:t>38</a:t>
            </a:fld>
            <a:endParaRPr lang="it-IT" altLang="it-IT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Beni di Giffen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Beni inferiori per i quali l’effetto reddito è superiore all’effetto sostituzione.</a:t>
            </a:r>
          </a:p>
          <a:p>
            <a:r>
              <a:rPr lang="it-IT" altLang="it-IT"/>
              <a:t>Aumento prezzo=aumento consumo</a:t>
            </a:r>
          </a:p>
          <a:p>
            <a:r>
              <a:rPr lang="it-IT" altLang="it-IT"/>
              <a:t>Caso delle patate irlandesi.</a:t>
            </a:r>
          </a:p>
          <a:p>
            <a:r>
              <a:rPr lang="it-IT" altLang="it-IT"/>
              <a:t>Condizioni: quota rilevante del bilancio</a:t>
            </a:r>
          </a:p>
          <a:p>
            <a:r>
              <a:rPr lang="it-IT" altLang="it-IT"/>
              <a:t>Pochi beni sostituti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C2089E7-AE0F-4C38-A9F4-5158AA7B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856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BAB241-F29C-497D-9990-4E3206322DA5}" type="slidenum">
              <a:rPr lang="it-IT" altLang="it-IT" sz="1400" smtClean="0"/>
              <a:pPr eaLnBrk="1" hangingPunct="1"/>
              <a:t>4</a:t>
            </a:fld>
            <a:endParaRPr lang="it-IT" altLang="it-IT" sz="140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 grafici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066800" y="1981200"/>
            <a:ext cx="7467600" cy="3790950"/>
            <a:chOff x="672" y="1248"/>
            <a:chExt cx="4704" cy="2388"/>
          </a:xfrm>
        </p:grpSpPr>
        <p:graphicFrame>
          <p:nvGraphicFramePr>
            <p:cNvPr id="2050" name="Object 1024"/>
            <p:cNvGraphicFramePr>
              <a:graphicFrameLocks noChangeAspect="1"/>
            </p:cNvGraphicFramePr>
            <p:nvPr/>
          </p:nvGraphicFramePr>
          <p:xfrm>
            <a:off x="672" y="1248"/>
            <a:ext cx="4704" cy="2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4" r:id="rId4" imgW="5477256" imgH="2770632" progId="Word.Picture.8">
                    <p:embed/>
                  </p:oleObj>
                </mc:Choice>
                <mc:Fallback>
                  <p:oleObj r:id="rId4" imgW="5477256" imgH="2770632" progId="Word.Picture.8">
                    <p:embed/>
                    <p:pic>
                      <p:nvPicPr>
                        <p:cNvPr id="2050" name="Object 10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248"/>
                          <a:ext cx="4704" cy="23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112" y="206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b="1" i="1"/>
                <a:t>Ume</a:t>
              </a: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2352" y="2688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b="1" i="1"/>
                <a:t>Uma</a:t>
              </a:r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156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6A1E4FA-6CEF-4064-A68E-33B9C6621E82}" type="slidenum">
              <a:rPr lang="it-IT" altLang="it-IT" sz="1400" smtClean="0"/>
              <a:pPr eaLnBrk="1" hangingPunct="1"/>
              <a:t>5</a:t>
            </a:fld>
            <a:endParaRPr lang="it-IT" altLang="it-IT" sz="140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621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La massimizzazione del consumatore</a:t>
            </a:r>
          </a:p>
        </p:txBody>
      </p:sp>
      <p:sp>
        <p:nvSpPr>
          <p:cNvPr id="81923" name="Rectangle 3" descr="Pergamena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829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Vincolo </a:t>
            </a:r>
            <a:r>
              <a:rPr lang="it-IT" altLang="it-IT" sz="2800" dirty="0">
                <a:sym typeface="Symbol" pitchFamily="18" charset="2"/>
              </a:rPr>
              <a:t> reddito e prezzi dei beni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Problema  acquistare i beni in modo da massimizzare l’utilità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Max </a:t>
            </a:r>
            <a:r>
              <a:rPr lang="it-IT" altLang="it-IT" sz="2800" i="1" dirty="0">
                <a:sym typeface="Symbol" pitchFamily="18" charset="2"/>
              </a:rPr>
              <a:t>U (x</a:t>
            </a:r>
            <a:r>
              <a:rPr lang="it-IT" altLang="it-IT" sz="2800" dirty="0">
                <a:sym typeface="Symbol" pitchFamily="18" charset="2"/>
              </a:rPr>
              <a:t>1</a:t>
            </a:r>
            <a:r>
              <a:rPr lang="it-IT" altLang="it-IT" sz="2800" i="1" dirty="0">
                <a:sym typeface="Symbol" pitchFamily="18" charset="2"/>
              </a:rPr>
              <a:t>, x</a:t>
            </a:r>
            <a:r>
              <a:rPr lang="it-IT" altLang="it-IT" sz="2800" dirty="0">
                <a:sym typeface="Symbol" pitchFamily="18" charset="2"/>
              </a:rPr>
              <a:t>2, </a:t>
            </a:r>
            <a:r>
              <a:rPr lang="it-IT" altLang="it-IT" sz="2800" i="1" dirty="0">
                <a:sym typeface="Symbol" pitchFamily="18" charset="2"/>
              </a:rPr>
              <a:t>x</a:t>
            </a:r>
            <a:r>
              <a:rPr lang="it-IT" altLang="it-IT" sz="2800" dirty="0">
                <a:sym typeface="Symbol" pitchFamily="18" charset="2"/>
              </a:rPr>
              <a:t>3</a:t>
            </a:r>
            <a:r>
              <a:rPr lang="it-IT" altLang="it-IT" sz="2800" i="1" dirty="0">
                <a:sym typeface="Symbol" pitchFamily="18" charset="2"/>
              </a:rPr>
              <a:t>, …,</a:t>
            </a:r>
            <a:r>
              <a:rPr lang="it-IT" altLang="it-IT" sz="2800" i="1" dirty="0" err="1">
                <a:sym typeface="Symbol" pitchFamily="18" charset="2"/>
              </a:rPr>
              <a:t>xn</a:t>
            </a:r>
            <a:r>
              <a:rPr lang="it-IT" altLang="it-IT" sz="2800" dirty="0">
                <a:sym typeface="Symbol" pitchFamily="18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i="1" dirty="0">
                <a:sym typeface="Symbol" pitchFamily="18" charset="2"/>
              </a:rPr>
              <a:t>Umax</a:t>
            </a:r>
            <a:r>
              <a:rPr lang="it-IT" altLang="it-IT" sz="2800" dirty="0">
                <a:sym typeface="Symbol" pitchFamily="18" charset="2"/>
              </a:rPr>
              <a:t>/</a:t>
            </a:r>
            <a:r>
              <a:rPr lang="it-IT" altLang="it-IT" sz="2800" i="1" dirty="0" err="1">
                <a:sym typeface="Symbol" pitchFamily="18" charset="2"/>
              </a:rPr>
              <a:t>Px</a:t>
            </a:r>
            <a:r>
              <a:rPr lang="it-IT" altLang="it-IT" sz="2800" dirty="0">
                <a:sym typeface="Symbol" pitchFamily="18" charset="2"/>
              </a:rPr>
              <a:t> = l’utilità arrecata dall’ultimo euro speso per il bene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Soluzione: </a:t>
            </a:r>
            <a:endParaRPr lang="it-IT" altLang="it-IT" sz="2800" i="1" dirty="0">
              <a:sym typeface="Symbol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24" name="Object 4"/>
              <p:cNvSpPr txBox="1"/>
              <p:nvPr/>
            </p:nvSpPr>
            <p:spPr bwMode="auto">
              <a:xfrm>
                <a:off x="3048000" y="4635500"/>
                <a:ext cx="5638800" cy="8604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𝑈𝑚𝑎𝑥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𝑈𝑚𝑎𝑥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𝑈𝑚𝑎𝑥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=....=</m:t>
                      </m:r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𝑈𝑚𝑎𝑥𝑛</m:t>
                          </m:r>
                        </m:num>
                        <m:den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𝑃𝑛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192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0" y="4635500"/>
                <a:ext cx="5638800" cy="8604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097280" y="5755907"/>
            <a:ext cx="736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Legge di </a:t>
            </a:r>
            <a:r>
              <a:rPr lang="it-IT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Gossen</a:t>
            </a:r>
            <a:endParaRPr 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523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B78D4C-1BA0-4EC7-8F36-51E1235C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curva decrescente di domanda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B60993A5-32E3-48CF-AD2A-62225807C5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2046914"/>
                <a:ext cx="8229600" cy="4079249"/>
              </a:xfrm>
            </p:spPr>
            <p:txBody>
              <a:bodyPr/>
              <a:lstStyle/>
              <a:p>
                <a:r>
                  <a:rPr lang="it-IT" dirty="0"/>
                  <a:t>Aumenta il prezzo </a:t>
                </a:r>
                <a:r>
                  <a:rPr lang="it-IT" i="1" dirty="0"/>
                  <a:t>P</a:t>
                </a:r>
                <a:r>
                  <a:rPr lang="it-IT" baseline="-25000" dirty="0"/>
                  <a:t>1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𝑈𝑚𝑎𝑥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it-IT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𝑈𝑚𝑎𝑥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Per ripristinare la massimizzazione:</a:t>
                </a:r>
              </a:p>
              <a:p>
                <a:r>
                  <a:rPr lang="it-IT" dirty="0"/>
                  <a:t>Acquistare meno quantità del bene 1.</a:t>
                </a:r>
              </a:p>
              <a:p>
                <a:r>
                  <a:rPr lang="it-IT" i="1" dirty="0"/>
                  <a:t>Umax</a:t>
                </a:r>
                <a:r>
                  <a:rPr lang="it-IT" dirty="0"/>
                  <a:t>1 cresce</a:t>
                </a:r>
              </a:p>
              <a:p>
                <a:r>
                  <a:rPr lang="it-IT" dirty="0"/>
                  <a:t>Si ritorna in equilibrio: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𝑈𝑚𝑎𝑥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it-IT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𝑈𝑚𝑎𝑥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B60993A5-32E3-48CF-AD2A-62225807C5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046914"/>
                <a:ext cx="8229600" cy="4079249"/>
              </a:xfrm>
              <a:blipFill>
                <a:blip r:embed="rId2"/>
                <a:stretch>
                  <a:fillRect l="-1704" t="-19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3131D0-5A90-4820-A8EB-CB37C64F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57FCB0-8A41-4506-BA34-EEEEAB79D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138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C8AD-E248-4252-85AE-EC292B0AB5DD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301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Misurazione Ordinale e cardinale dell’utilità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9901"/>
            <a:ext cx="8229600" cy="4525963"/>
          </a:xfrm>
        </p:spPr>
        <p:txBody>
          <a:bodyPr/>
          <a:lstStyle/>
          <a:p>
            <a:r>
              <a:rPr lang="it-IT" altLang="it-IT" sz="2800" dirty="0"/>
              <a:t>L’utilità in genere non è calcolabile in termini cardinali </a:t>
            </a:r>
          </a:p>
          <a:p>
            <a:pPr lvl="1"/>
            <a:r>
              <a:rPr lang="it-IT" altLang="it-IT" sz="2400" dirty="0"/>
              <a:t>es. il piacere attribuito alla seconda unità di un bene è 1,3 volte il piacere attribuito alla terza unità</a:t>
            </a:r>
          </a:p>
          <a:p>
            <a:r>
              <a:rPr lang="it-IT" altLang="it-IT" sz="2800" dirty="0"/>
              <a:t>L’utilità di persone diverse non è confrontabile</a:t>
            </a:r>
          </a:p>
          <a:p>
            <a:pPr lvl="1"/>
            <a:r>
              <a:rPr lang="it-IT" altLang="it-IT" sz="2400" dirty="0" err="1"/>
              <a:t>Bentham</a:t>
            </a:r>
            <a:r>
              <a:rPr lang="it-IT" altLang="it-IT" sz="2400" dirty="0"/>
              <a:t> e gli utilitaristi cercarono di calcolare l’utilità</a:t>
            </a:r>
          </a:p>
          <a:p>
            <a:pPr lvl="1"/>
            <a:r>
              <a:rPr lang="it-IT" altLang="it-IT" sz="2400" dirty="0"/>
              <a:t>Pareto supera tanto la misurabilità cardinale che la confrontabilità interpersonale</a:t>
            </a:r>
          </a:p>
          <a:p>
            <a:pPr lvl="1"/>
            <a:r>
              <a:rPr lang="it-IT" altLang="it-IT" sz="2400" dirty="0"/>
              <a:t>Solo misurazione ordinale dei singoli individui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FBCC1A0-50E6-4FDA-96DB-FF2E4BF3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27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87E7-8C82-4924-A0D5-89E0533417EE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L’ordinamento delle preferenze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/>
              <a:t>L’individuo A, di fronte alle alternative x e y può dire: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x è preferito a y (x p y)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y è preferito a x (y p x)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x e y sono indifferenti (x i y)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Le preferenze presuppongono solo una misurazione ordinale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L’analisi ordinale è svolta sulla base delle </a:t>
            </a:r>
            <a:r>
              <a:rPr lang="it-IT" altLang="it-IT" b="1"/>
              <a:t>curve di indifferenza</a:t>
            </a:r>
            <a:endParaRPr lang="it-IT" alt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6EBA452-B553-45A3-A8E6-17BAB6227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959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EDEF-4DD0-4D5C-B563-8FF8AF0F3CB2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Curve di indifferenza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 dirty="0"/>
              <a:t>Scelta semplificata: si sceglie solo quanto consumare di due beni: il confronto è fatto tra combinazioni diverse (panieri) di due beni</a:t>
            </a:r>
          </a:p>
          <a:p>
            <a:r>
              <a:rPr lang="it-IT" altLang="it-IT" sz="2800" dirty="0"/>
              <a:t>Ipotesi di base</a:t>
            </a:r>
          </a:p>
          <a:p>
            <a:pPr lvl="1"/>
            <a:r>
              <a:rPr lang="it-IT" altLang="it-IT" sz="2400" dirty="0"/>
              <a:t>L’utilità è funzione crescente della quantità consumata (l’individuo non è mai sazio)</a:t>
            </a:r>
          </a:p>
          <a:p>
            <a:pPr lvl="1"/>
            <a:r>
              <a:rPr lang="it-IT" altLang="it-IT" sz="2400" dirty="0"/>
              <a:t>Proprietà transitiva (se x p y e y p z allora x p z)</a:t>
            </a:r>
          </a:p>
          <a:p>
            <a:pPr lvl="1"/>
            <a:r>
              <a:rPr lang="it-IT" altLang="it-IT" sz="2400" dirty="0"/>
              <a:t>Dosi successive del bene danno una soddisfazione minore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50B1ECD-2F05-4345-99C3-150D22C3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46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4" ma:contentTypeDescription="Creare un nuovo documento." ma:contentTypeScope="" ma:versionID="7897c019c409ad344d3e44f860b2e5ea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7af788e08d1783d389115d5daecb2729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BCD4B8-2248-466B-949A-43EABE51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46AC45-B3F7-41AC-9187-200C4C77E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5EC16F-3D9B-4036-AC5A-9AAD3AF87BCC}">
  <ds:schemaRefs>
    <ds:schemaRef ds:uri="http://schemas.microsoft.com/office/2006/documentManagement/types"/>
    <ds:schemaRef ds:uri="http://schemas.openxmlformats.org/package/2006/metadata/core-properties"/>
    <ds:schemaRef ds:uri="83daf61e-777c-49d6-807d-ede0f7c0ba28"/>
    <ds:schemaRef ds:uri="01510a4c-67e1-410d-b310-984d6c9b1061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124</TotalTime>
  <Words>2450</Words>
  <Application>Microsoft Office PowerPoint</Application>
  <PresentationFormat>Presentazione su schermo (4:3)</PresentationFormat>
  <Paragraphs>336</Paragraphs>
  <Slides>38</Slides>
  <Notes>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38</vt:i4>
      </vt:variant>
    </vt:vector>
  </HeadingPairs>
  <TitlesOfParts>
    <vt:vector size="49" baseType="lpstr">
      <vt:lpstr>Arial</vt:lpstr>
      <vt:lpstr>Arial Italic</vt:lpstr>
      <vt:lpstr>Calibri</vt:lpstr>
      <vt:lpstr>Cambria Math</vt:lpstr>
      <vt:lpstr>Symbol</vt:lpstr>
      <vt:lpstr>Times New Roman</vt:lpstr>
      <vt:lpstr>Slide_DirezioneAmministrativa_UNIMC</vt:lpstr>
      <vt:lpstr>Microsoft Word Picture</vt:lpstr>
      <vt:lpstr>Immagine</vt:lpstr>
      <vt:lpstr>Equation</vt:lpstr>
      <vt:lpstr>Grafico</vt:lpstr>
      <vt:lpstr>Dietro alla curva di domanda</vt:lpstr>
      <vt:lpstr>Totale, Medio e Marginale</vt:lpstr>
      <vt:lpstr>Utilità</vt:lpstr>
      <vt:lpstr>I grafici</vt:lpstr>
      <vt:lpstr>La massimizzazione del consumatore</vt:lpstr>
      <vt:lpstr>La curva decrescente di domanda</vt:lpstr>
      <vt:lpstr>Misurazione Ordinale e cardinale dell’utilità</vt:lpstr>
      <vt:lpstr>L’ordinamento delle preferenze</vt:lpstr>
      <vt:lpstr>Curve di indifferenza</vt:lpstr>
      <vt:lpstr>Rappresentazione Grafica</vt:lpstr>
      <vt:lpstr>Curva di indifferenza</vt:lpstr>
      <vt:lpstr>Mappa di curve di indifferenza</vt:lpstr>
      <vt:lpstr>Il saggio marginale di sostituzione</vt:lpstr>
      <vt:lpstr>Andamento dell SMS</vt:lpstr>
      <vt:lpstr>Il vincolo di bilancio</vt:lpstr>
      <vt:lpstr>Grafico della retta di bilancio</vt:lpstr>
      <vt:lpstr>Mutamento del reddito </vt:lpstr>
      <vt:lpstr>Mutamento di un prezzo</vt:lpstr>
      <vt:lpstr>La scelta del consumatore</vt:lpstr>
      <vt:lpstr>Le ragioni dell’equilibrio</vt:lpstr>
      <vt:lpstr>SMS e rapporto tra i prezzi</vt:lpstr>
      <vt:lpstr>La curva di domanda individuale</vt:lpstr>
      <vt:lpstr>Somma orizzontale</vt:lpstr>
      <vt:lpstr>Somma algebrica</vt:lpstr>
      <vt:lpstr>Un altro caso</vt:lpstr>
      <vt:lpstr>Equazioni</vt:lpstr>
      <vt:lpstr>La rendita del consumatore</vt:lpstr>
      <vt:lpstr>Il grafico della rendita del consumatore </vt:lpstr>
      <vt:lpstr>Il calcolo geometrico</vt:lpstr>
      <vt:lpstr>Perdita di benessere</vt:lpstr>
      <vt:lpstr>Variazione del reddito</vt:lpstr>
      <vt:lpstr>Beni inferiori</vt:lpstr>
      <vt:lpstr>Curve di Engel dei beni normali</vt:lpstr>
      <vt:lpstr>Effetto reddito ed effetto sostituzione</vt:lpstr>
      <vt:lpstr>Effetto reddito</vt:lpstr>
      <vt:lpstr>Risultato finale</vt:lpstr>
      <vt:lpstr>Effetto reddito e sostituzione per i beni inferiori</vt:lpstr>
      <vt:lpstr>Beni di Giffen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Dietro alla curva di domanda</dc:title>
  <dc:creator>stefano.perri@unimc.it</dc:creator>
  <cp:lastModifiedBy>stefano.perri@unimc.it</cp:lastModifiedBy>
  <cp:revision>13</cp:revision>
  <cp:lastPrinted>2022-03-17T09:36:24Z</cp:lastPrinted>
  <dcterms:created xsi:type="dcterms:W3CDTF">2022-03-16T10:41:20Z</dcterms:created>
  <dcterms:modified xsi:type="dcterms:W3CDTF">2023-10-23T08:59:12Z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