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9"/>
  </p:notesMasterIdLst>
  <p:handoutMasterIdLst>
    <p:handoutMasterId r:id="rId50"/>
  </p:handoutMasterIdLst>
  <p:sldIdLst>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7823"/>
    <a:srgbClr val="4F02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5" autoAdjust="0"/>
    <p:restoredTop sz="94660"/>
  </p:normalViewPr>
  <p:slideViewPr>
    <p:cSldViewPr snapToGrid="0" snapToObjects="1">
      <p:cViewPr varScale="1">
        <p:scale>
          <a:sx n="84" d="100"/>
          <a:sy n="84" d="100"/>
        </p:scale>
        <p:origin x="1003"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5" Type="http://schemas.openxmlformats.org/officeDocument/2006/relationships/image" Target="../media/image33.wmf"/><Relationship Id="rId4"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5.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7.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ADAF882-3615-CC40-AABB-F107669C1F0B}" type="datetimeFigureOut">
              <a:rPr lang="it-IT" smtClean="0"/>
              <a:pPr/>
              <a:t>06/11/2023</a:t>
            </a:fld>
            <a:endParaRPr lang="it-IT"/>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A073650-BE25-7242-AC9E-C76181C8761E}" type="slidenum">
              <a:rPr lang="it-IT" smtClean="0"/>
              <a:pPr/>
              <a:t>‹N›</a:t>
            </a:fld>
            <a:endParaRPr lang="it-IT"/>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88A5F-DB3E-214A-9E95-2A8E24980C5C}" type="datetimeFigureOut">
              <a:rPr lang="it-IT" smtClean="0"/>
              <a:pPr/>
              <a:t>06/11/2023</a:t>
            </a:fld>
            <a:endParaRPr lang="it-I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D9AFFB-A531-2245-8930-D012CEB0EB8B}" type="slidenum">
              <a:rPr lang="it-IT" smtClean="0"/>
              <a:pPr/>
              <a:t>‹N›</a:t>
            </a:fld>
            <a:endParaRPr lang="it-IT"/>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it-IT"/>
              <a:t>Fare clic per modificare lo stile del titolo</a:t>
            </a:r>
            <a:endParaRPr lang="it-IT"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it-IT" dirty="0"/>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951527EF-8F40-4C14-83C5-2EC0DD34992C}" type="datetime1">
              <a:rPr lang="it-IT" smtClean="0"/>
              <a:t>06/11/2023</a:t>
            </a:fld>
            <a:endParaRPr lang="it-IT" dirty="0"/>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it-IT"/>
              <a:t>Economia delle Imprese e dei Mercati - modulo A- Approfondimenti curve di indifferenza</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pPr/>
              <a:t>‹N›</a:t>
            </a:fld>
            <a:endParaRPr lang="it-IT"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a:t>Fare clic per modificare lo stile del titolo</a:t>
            </a:r>
            <a:endParaRPr lang="it-IT" dirty="0"/>
          </a:p>
        </p:txBody>
      </p:sp>
      <p:sp>
        <p:nvSpPr>
          <p:cNvPr id="3" name="Vertical Text Placeholder 2"/>
          <p:cNvSpPr>
            <a:spLocks noGrp="1"/>
          </p:cNvSpPr>
          <p:nvPr>
            <p:ph type="body" orient="vert" idx="1"/>
          </p:nvPr>
        </p:nvSpPr>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83A781F2-943C-4B22-B6BD-DBE658B7AF01}" type="datetime1">
              <a:rPr lang="it-IT" smtClean="0"/>
              <a:t>06/11/2023</a:t>
            </a:fld>
            <a:endParaRPr lang="it-IT" dirty="0"/>
          </a:p>
        </p:txBody>
      </p:sp>
      <p:sp>
        <p:nvSpPr>
          <p:cNvPr id="8"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a:t>Economia delle Imprese e dei Mercati - modulo A- Approfondimenti curve di indifferenza</a:t>
            </a:r>
            <a:endParaRPr lang="it-IT" dirty="0"/>
          </a:p>
        </p:txBody>
      </p:sp>
      <p:sp>
        <p:nvSpPr>
          <p:cNvPr id="9"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20802"/>
            <a:ext cx="2057400" cy="5405361"/>
          </a:xfrm>
        </p:spPr>
        <p:txBody>
          <a:bodyPr vert="eaVert"/>
          <a:lstStyle/>
          <a:p>
            <a:r>
              <a:rPr lang="it-IT"/>
              <a:t>Fare clic per modificare lo stile del titolo</a:t>
            </a:r>
            <a:endParaRPr lang="it-IT" dirty="0"/>
          </a:p>
        </p:txBody>
      </p:sp>
      <p:sp>
        <p:nvSpPr>
          <p:cNvPr id="3" name="Vertical Text Placeholder 2"/>
          <p:cNvSpPr>
            <a:spLocks noGrp="1"/>
          </p:cNvSpPr>
          <p:nvPr>
            <p:ph type="body" orient="vert" idx="1"/>
          </p:nvPr>
        </p:nvSpPr>
        <p:spPr>
          <a:xfrm>
            <a:off x="457200" y="720802"/>
            <a:ext cx="6019800" cy="5405361"/>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13"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69D7E6D3-B9B8-40CC-973F-4B6853645876}" type="datetime1">
              <a:rPr lang="it-IT" smtClean="0"/>
              <a:t>06/11/2023</a:t>
            </a:fld>
            <a:endParaRPr lang="it-IT" dirty="0"/>
          </a:p>
        </p:txBody>
      </p:sp>
      <p:sp>
        <p:nvSpPr>
          <p:cNvPr id="14"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a:t>Economia delle Imprese e dei Mercati - modulo A- Approfondimenti curve di indifferenza</a:t>
            </a:r>
            <a:endParaRPr lang="it-IT" dirty="0"/>
          </a:p>
        </p:txBody>
      </p:sp>
      <p:sp>
        <p:nvSpPr>
          <p:cNvPr id="15"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6" name="Straight Connector 15"/>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18705BF9-8832-4090-B86E-76FA0E7EECCE}" type="datetime1">
              <a:rPr lang="it-IT" smtClean="0"/>
              <a:t>06/11/2023</a:t>
            </a:fld>
            <a:endParaRPr lang="it-IT" dirty="0"/>
          </a:p>
        </p:txBody>
      </p:sp>
      <p:sp>
        <p:nvSpPr>
          <p:cNvPr id="8"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it-IT"/>
              <a:t>Economia delle Imprese e dei Mercati - modulo A- Approfondimenti curve di indifferenza</a:t>
            </a:r>
            <a:endParaRPr lang="it-IT" dirty="0"/>
          </a:p>
        </p:txBody>
      </p:sp>
      <p:sp>
        <p:nvSpPr>
          <p:cNvPr id="9"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Arial"/>
                <a:cs typeface="Arial"/>
              </a:defRPr>
            </a:lvl1pPr>
          </a:lstStyle>
          <a:p>
            <a:r>
              <a:rPr lang="it-IT"/>
              <a:t>Fare clic per modificare lo stile del titolo</a:t>
            </a:r>
            <a:endParaRPr lang="it-IT"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b="0" i="1">
                <a:solidFill>
                  <a:schemeClr val="tx1">
                    <a:tint val="75000"/>
                  </a:schemeClr>
                </a:solidFill>
                <a:latin typeface="Arial Italic"/>
                <a:cs typeface="Arial Italic"/>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6D7CAFAB-31E7-46F6-8B69-674C7F663291}" type="datetime1">
              <a:rPr lang="it-IT" smtClean="0"/>
              <a:t>06/11/2023</a:t>
            </a:fld>
            <a:endParaRPr lang="it-IT" dirty="0"/>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it-IT"/>
              <a:t>Economia delle Imprese e dei Mercati - modulo A- Approfondimenti curve di indifferenza</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pPr/>
              <a:t>‹N›</a:t>
            </a:fld>
            <a:endParaRPr lang="it-I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b="1">
                <a:latin typeface="Arial"/>
                <a:cs typeface="Arial"/>
              </a:defRPr>
            </a:lvl1pPr>
          </a:lstStyle>
          <a:p>
            <a:r>
              <a:rPr lang="it-IT"/>
              <a:t>Fare clic per modificare lo stile del titolo</a:t>
            </a:r>
            <a:endParaRPr lang="it-IT" dirty="0"/>
          </a:p>
        </p:txBody>
      </p:sp>
      <p:sp>
        <p:nvSpPr>
          <p:cNvPr id="3" name="Content Placeholder 2"/>
          <p:cNvSpPr>
            <a:spLocks noGrp="1"/>
          </p:cNvSpPr>
          <p:nvPr>
            <p:ph sz="half" idx="1"/>
          </p:nvPr>
        </p:nvSpPr>
        <p:spPr>
          <a:xfrm>
            <a:off x="457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4" name="Content Placeholder 3"/>
          <p:cNvSpPr>
            <a:spLocks noGrp="1"/>
          </p:cNvSpPr>
          <p:nvPr>
            <p:ph sz="half" idx="2"/>
          </p:nvPr>
        </p:nvSpPr>
        <p:spPr>
          <a:xfrm>
            <a:off x="4648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2"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1CB05DFD-3B06-41C9-BC86-43F66E9228E9}" type="datetime1">
              <a:rPr lang="it-IT" smtClean="0"/>
              <a:t>06/11/2023</a:t>
            </a:fld>
            <a:endParaRPr lang="it-IT" dirty="0"/>
          </a:p>
        </p:txBody>
      </p:sp>
      <p:sp>
        <p:nvSpPr>
          <p:cNvPr id="13" name="Footer Placeholder 3"/>
          <p:cNvSpPr>
            <a:spLocks noGrp="1"/>
          </p:cNvSpPr>
          <p:nvPr>
            <p:ph type="ftr" sz="quarter" idx="11"/>
          </p:nvPr>
        </p:nvSpPr>
        <p:spPr>
          <a:xfrm>
            <a:off x="3124200" y="6356350"/>
            <a:ext cx="2895600" cy="365125"/>
          </a:xfrm>
        </p:spPr>
        <p:txBody>
          <a:bodyPr/>
          <a:lstStyle>
            <a:lvl1pPr>
              <a:defRPr sz="800" b="1" i="0">
                <a:solidFill>
                  <a:srgbClr val="000000"/>
                </a:solidFill>
                <a:latin typeface="Arial"/>
                <a:cs typeface="Arial"/>
              </a:defRPr>
            </a:lvl1pPr>
          </a:lstStyle>
          <a:p>
            <a:r>
              <a:rPr lang="it-IT"/>
              <a:t>Economia delle Imprese e dei Mercati - modulo A- Approfondimenti curve di indifferenza</a:t>
            </a:r>
            <a:endParaRPr lang="it-IT" dirty="0"/>
          </a:p>
        </p:txBody>
      </p:sp>
      <p:sp>
        <p:nvSpPr>
          <p:cNvPr id="14"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a:t>Fare clic per modificare lo stile del titolo</a:t>
            </a:r>
            <a:endParaRPr lang="it-IT"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457200" y="2174875"/>
            <a:ext cx="4040188" cy="3951288"/>
          </a:xfr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lang="it-IT" sz="2000" b="1" kern="1200" dirty="0" smtClean="0">
                <a:solidFill>
                  <a:schemeClr val="tx1"/>
                </a:solidFill>
                <a:latin typeface="Arial"/>
                <a:ea typeface="+mn-ea"/>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457200" rtl="0" eaLnBrk="1" latinLnBrk="0" hangingPunct="1">
              <a:spcBef>
                <a:spcPct val="20000"/>
              </a:spcBef>
              <a:buFont typeface="Arial"/>
              <a:buNone/>
            </a:pPr>
            <a:r>
              <a:rPr lang="it-IT"/>
              <a:t>Modifica gli stili del testo dello schema</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457200" rtl="0" eaLnBrk="1" latinLnBrk="0" hangingPunct="1">
              <a:spcBef>
                <a:spcPct val="20000"/>
              </a:spcBef>
              <a:buFont typeface="Arial"/>
              <a:defRPr lang="it-IT" sz="2400" kern="1200" dirty="0" smtClean="0">
                <a:solidFill>
                  <a:schemeClr val="tx1"/>
                </a:solidFill>
                <a:latin typeface="Arial"/>
                <a:ea typeface="+mn-ea"/>
                <a:cs typeface="Arial"/>
              </a:defRPr>
            </a:lvl1pPr>
            <a:lvl2pPr algn="l" defTabSz="457200" rtl="0" eaLnBrk="1" latinLnBrk="0" hangingPunct="1">
              <a:spcBef>
                <a:spcPct val="20000"/>
              </a:spcBef>
              <a:buFont typeface="Arial"/>
              <a:defRPr lang="it-IT" sz="2400" kern="1200" dirty="0" smtClean="0">
                <a:solidFill>
                  <a:schemeClr val="tx1"/>
                </a:solidFill>
                <a:latin typeface="Arial"/>
                <a:ea typeface="+mn-ea"/>
                <a:cs typeface="Arial"/>
              </a:defRPr>
            </a:lvl2pPr>
            <a:lvl3pPr algn="l" defTabSz="457200" rtl="0" eaLnBrk="1" latinLnBrk="0" hangingPunct="1">
              <a:spcBef>
                <a:spcPct val="20000"/>
              </a:spcBef>
              <a:buFont typeface="Arial"/>
              <a:defRPr lang="it-IT" sz="2400" kern="1200" dirty="0" smtClean="0">
                <a:solidFill>
                  <a:schemeClr val="tx1"/>
                </a:solidFill>
                <a:latin typeface="Arial"/>
                <a:ea typeface="+mn-ea"/>
                <a:cs typeface="Arial"/>
              </a:defRPr>
            </a:lvl3pPr>
            <a:lvl4pPr algn="l" defTabSz="457200" rtl="0" eaLnBrk="1" latinLnBrk="0" hangingPunct="1">
              <a:spcBef>
                <a:spcPct val="20000"/>
              </a:spcBef>
              <a:buFont typeface="Arial"/>
              <a:defRPr lang="it-IT" sz="2400" kern="1200" dirty="0" smtClean="0">
                <a:solidFill>
                  <a:schemeClr val="tx1"/>
                </a:solidFill>
                <a:latin typeface="Arial"/>
                <a:ea typeface="+mn-ea"/>
                <a:cs typeface="Arial"/>
              </a:defRPr>
            </a:lvl4pPr>
            <a:lvl5pPr algn="l" defTabSz="457200" rtl="0" eaLnBrk="1" latinLnBrk="0" hangingPunct="1">
              <a:spcBef>
                <a:spcPct val="20000"/>
              </a:spcBef>
              <a:buFont typeface="Arial"/>
              <a:defRPr lang="it-IT" sz="2400" kern="1200" dirty="0" smtClean="0">
                <a:solidFill>
                  <a:schemeClr val="tx1"/>
                </a:solidFill>
                <a:latin typeface="Arial"/>
                <a:ea typeface="+mn-ea"/>
                <a:cs typeface="Arial"/>
              </a:defRPr>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14"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91666751-8429-48C9-AFE6-E7B5E268AD1C}" type="datetime1">
              <a:rPr lang="it-IT" smtClean="0"/>
              <a:t>06/11/2023</a:t>
            </a:fld>
            <a:endParaRPr lang="it-IT" dirty="0"/>
          </a:p>
        </p:txBody>
      </p:sp>
      <p:sp>
        <p:nvSpPr>
          <p:cNvPr id="15"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it-IT"/>
              <a:t>Economia delle Imprese e dei Mercati - modulo A- Approfondimenti curve di indifferenza</a:t>
            </a:r>
            <a:endParaRPr lang="it-IT" dirty="0"/>
          </a:p>
        </p:txBody>
      </p:sp>
      <p:sp>
        <p:nvSpPr>
          <p:cNvPr id="16"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7" name="Straight Connector 1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a:cs typeface="Arial"/>
              </a:defRPr>
            </a:lvl1pPr>
          </a:lstStyle>
          <a:p>
            <a:r>
              <a:rPr lang="it-IT"/>
              <a:t>Fare clic per modificare lo stile del titolo</a:t>
            </a:r>
            <a:endParaRPr lang="it-IT" dirty="0"/>
          </a:p>
        </p:txBody>
      </p:sp>
      <p:sp>
        <p:nvSpPr>
          <p:cNvPr id="3" name="Date Placeholder 2"/>
          <p:cNvSpPr>
            <a:spLocks noGrp="1"/>
          </p:cNvSpPr>
          <p:nvPr>
            <p:ph type="dt" sz="half" idx="10"/>
          </p:nvPr>
        </p:nvSpPr>
        <p:spPr/>
        <p:txBody>
          <a:bodyPr/>
          <a:lstStyle>
            <a:lvl1pPr>
              <a:defRPr sz="800">
                <a:latin typeface="Arial"/>
                <a:cs typeface="Arial"/>
              </a:defRPr>
            </a:lvl1pPr>
          </a:lstStyle>
          <a:p>
            <a:fld id="{8E55F311-2C61-469E-A3DD-9259C4E0D367}" type="datetime1">
              <a:rPr lang="it-IT" smtClean="0"/>
              <a:t>06/11/2023</a:t>
            </a:fld>
            <a:endParaRPr lang="it-IT" dirty="0"/>
          </a:p>
        </p:txBody>
      </p:sp>
      <p:sp>
        <p:nvSpPr>
          <p:cNvPr id="4" name="Footer Placeholder 3"/>
          <p:cNvSpPr>
            <a:spLocks noGrp="1"/>
          </p:cNvSpPr>
          <p:nvPr>
            <p:ph type="ftr" sz="quarter" idx="11"/>
          </p:nvPr>
        </p:nvSpPr>
        <p:spPr/>
        <p:txBody>
          <a:bodyPr/>
          <a:lstStyle>
            <a:lvl1pPr>
              <a:defRPr sz="800" b="1" i="0">
                <a:latin typeface="Arial"/>
                <a:cs typeface="Arial"/>
              </a:defRPr>
            </a:lvl1pPr>
          </a:lstStyle>
          <a:p>
            <a:r>
              <a:rPr lang="it-IT"/>
              <a:t>Economia delle Imprese e dei Mercati - modulo A- Approfondimenti curve di indifferenza</a:t>
            </a:r>
            <a:endParaRPr lang="it-IT" dirty="0"/>
          </a:p>
        </p:txBody>
      </p:sp>
      <p:sp>
        <p:nvSpPr>
          <p:cNvPr id="5" name="Slide Number Placeholder 4"/>
          <p:cNvSpPr>
            <a:spLocks noGrp="1"/>
          </p:cNvSpPr>
          <p:nvPr>
            <p:ph type="sldNum" sz="quarter" idx="12"/>
          </p:nvPr>
        </p:nvSpPr>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7" name="Straight Connector 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1"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0CED0483-9B22-4350-AF06-9ED52BA9F39C}" type="datetime1">
              <a:rPr lang="it-IT" smtClean="0"/>
              <a:t>06/11/2023</a:t>
            </a:fld>
            <a:endParaRPr lang="it-IT" dirty="0"/>
          </a:p>
        </p:txBody>
      </p:sp>
      <p:sp>
        <p:nvSpPr>
          <p:cNvPr id="12"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a:t>Economia delle Imprese e dei Mercati - modulo A- Approfondimenti curve di indifferenza</a:t>
            </a:r>
            <a:endParaRPr lang="it-IT" dirty="0"/>
          </a:p>
        </p:txBody>
      </p:sp>
      <p:sp>
        <p:nvSpPr>
          <p:cNvPr id="13" name="Slide Number Placeholder 4"/>
          <p:cNvSpPr>
            <a:spLocks noGrp="1"/>
          </p:cNvSpPr>
          <p:nvPr>
            <p:ph type="sldNum" sz="quarter" idx="12"/>
          </p:nvPr>
        </p:nvSpPr>
        <p:spPr>
          <a:xfrm>
            <a:off x="655320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864000"/>
            <a:ext cx="3008313" cy="571100"/>
          </a:xfrm>
        </p:spPr>
        <p:txBody>
          <a:bodyPr anchor="b"/>
          <a:lstStyle>
            <a:lvl1pPr algn="l">
              <a:defRPr sz="2000" b="1">
                <a:latin typeface="Arial"/>
                <a:cs typeface="Arial"/>
              </a:defRPr>
            </a:lvl1pPr>
          </a:lstStyle>
          <a:p>
            <a:r>
              <a:rPr lang="it-IT"/>
              <a:t>Fare clic per modificare lo stile del titolo</a:t>
            </a:r>
            <a:endParaRPr lang="it-IT" dirty="0"/>
          </a:p>
        </p:txBody>
      </p:sp>
      <p:sp>
        <p:nvSpPr>
          <p:cNvPr id="3" name="Content Placeholder 2"/>
          <p:cNvSpPr>
            <a:spLocks noGrp="1"/>
          </p:cNvSpPr>
          <p:nvPr>
            <p:ph idx="1"/>
          </p:nvPr>
        </p:nvSpPr>
        <p:spPr>
          <a:xfrm>
            <a:off x="3575050" y="864000"/>
            <a:ext cx="5111750" cy="5262163"/>
          </a:xfrm>
        </p:spPr>
        <p:txBody>
          <a:bodyPr/>
          <a:lstStyle>
            <a:lvl1pPr>
              <a:defRPr sz="3200">
                <a:latin typeface="Arial"/>
                <a:cs typeface="Arial"/>
              </a:defRPr>
            </a:lvl1pPr>
            <a:lvl2pPr>
              <a:defRPr sz="2800">
                <a:latin typeface="Arial"/>
                <a:cs typeface="Arial"/>
              </a:defRPr>
            </a:lvl2pPr>
            <a:lvl3pPr>
              <a:defRPr sz="2400">
                <a:latin typeface="Arial"/>
                <a:cs typeface="Arial"/>
              </a:defRPr>
            </a:lvl3pPr>
            <a:lvl4pPr>
              <a:defRPr sz="2000">
                <a:latin typeface="Arial"/>
                <a:cs typeface="Arial"/>
              </a:defRPr>
            </a:lvl4pPr>
            <a:lvl5pPr>
              <a:defRPr sz="2000">
                <a:latin typeface="Arial"/>
                <a:cs typeface="Arial"/>
              </a:defRPr>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8"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8B7BCDB1-7AEE-4E21-8884-5301255BFCB3}" type="datetime1">
              <a:rPr lang="it-IT" smtClean="0"/>
              <a:t>06/11/2023</a:t>
            </a:fld>
            <a:endParaRPr lang="it-IT" dirty="0"/>
          </a:p>
        </p:txBody>
      </p:sp>
      <p:sp>
        <p:nvSpPr>
          <p:cNvPr id="9"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a:t>Economia delle Imprese e dei Mercati - modulo A- Approfondimenti curve di indifferenza</a:t>
            </a:r>
            <a:endParaRPr lang="it-IT" dirty="0"/>
          </a:p>
        </p:txBody>
      </p:sp>
      <p:sp>
        <p:nvSpPr>
          <p:cNvPr id="10"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Arial"/>
                <a:cs typeface="Arial"/>
              </a:defRPr>
            </a:lvl1pPr>
          </a:lstStyle>
          <a:p>
            <a:r>
              <a:rPr lang="it-IT"/>
              <a:t>Fare clic per modificare lo stile del titolo</a:t>
            </a:r>
            <a:endParaRPr lang="it-IT" dirty="0"/>
          </a:p>
        </p:txBody>
      </p:sp>
      <p:sp>
        <p:nvSpPr>
          <p:cNvPr id="3" name="Picture Placeholder 2"/>
          <p:cNvSpPr>
            <a:spLocks noGrp="1"/>
          </p:cNvSpPr>
          <p:nvPr>
            <p:ph type="pic" idx="1"/>
          </p:nvPr>
        </p:nvSpPr>
        <p:spPr>
          <a:xfrm>
            <a:off x="1792288" y="915839"/>
            <a:ext cx="5486400" cy="3811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it-IT"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9"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4B1ED952-3301-4487-B1EC-032F69F14787}" type="datetime1">
              <a:rPr lang="it-IT" smtClean="0"/>
              <a:t>06/11/2023</a:t>
            </a:fld>
            <a:endParaRPr lang="it-IT" dirty="0"/>
          </a:p>
        </p:txBody>
      </p:sp>
      <p:sp>
        <p:nvSpPr>
          <p:cNvPr id="10"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a:t>Economia delle Imprese e dei Mercati - modulo A- Approfondimenti curve di indifferenza</a:t>
            </a:r>
            <a:endParaRPr lang="it-IT" dirty="0"/>
          </a:p>
        </p:txBody>
      </p:sp>
      <p:sp>
        <p:nvSpPr>
          <p:cNvPr id="11"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pPr/>
              <a:t>‹N›</a:t>
            </a:fld>
            <a:endParaRPr lang="it-IT" dirty="0"/>
          </a:p>
        </p:txBody>
      </p:sp>
      <p:cxnSp>
        <p:nvCxnSpPr>
          <p:cNvPr id="12" name="Straight Connector 11"/>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0403"/>
            <a:ext cx="8229600" cy="557946"/>
          </a:xfrm>
          <a:prstGeom prst="rect">
            <a:avLst/>
          </a:prstGeom>
        </p:spPr>
        <p:txBody>
          <a:bodyPr vert="horz" lIns="91440" tIns="45720" rIns="91440" bIns="45720" rtlCol="0" anchor="ctr">
            <a:normAutofit/>
          </a:bodyPr>
          <a:lstStyle/>
          <a:p>
            <a:r>
              <a:rPr lang="it-IT"/>
              <a:t>Fare clic per modificare lo stile del titolo</a:t>
            </a:r>
            <a:endParaRPr lang="it-IT"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1FF1C5A7-41C1-4DD5-A10F-836D9F9180C6}" type="datetime1">
              <a:rPr lang="it-IT" smtClean="0"/>
              <a:t>06/11/2023</a:t>
            </a:fld>
            <a:endParaRPr lang="it-IT"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it-IT"/>
              <a:t>Economia delle Imprese e dei Mercati - modulo A- Approfondimenti curve di indifferenza</a:t>
            </a:r>
            <a:endParaRPr lang="it-IT"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pPr/>
              <a:t>‹N›</a:t>
            </a:fld>
            <a:endParaRPr lang="it-IT" dirty="0"/>
          </a:p>
        </p:txBody>
      </p:sp>
      <p:cxnSp>
        <p:nvCxnSpPr>
          <p:cNvPr id="9" name="Straight Connector 8"/>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pic>
        <p:nvPicPr>
          <p:cNvPr id="10" name="Picture 9" descr="Slide_DIp_EconomiaeDiritto.png"/>
          <p:cNvPicPr>
            <a:picLocks noChangeAspect="1"/>
          </p:cNvPicPr>
          <p:nvPr userDrawn="1"/>
        </p:nvPicPr>
        <p:blipFill>
          <a:blip r:embed="rId13"/>
          <a:stretch>
            <a:fillRect/>
          </a:stretch>
        </p:blipFill>
        <p:spPr>
          <a:xfrm>
            <a:off x="457200" y="152525"/>
            <a:ext cx="8229600" cy="68593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7.wmf"/><Relationship Id="rId5" Type="http://schemas.openxmlformats.org/officeDocument/2006/relationships/oleObject" Target="../embeddings/oleObject17.bin"/><Relationship Id="rId4" Type="http://schemas.openxmlformats.org/officeDocument/2006/relationships/image" Target="../media/image15.wmf"/></Relationships>
</file>

<file path=ppt/slides/_rels/slide11.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4.bin"/><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0.wmf"/><Relationship Id="rId11" Type="http://schemas.openxmlformats.org/officeDocument/2006/relationships/oleObject" Target="../embeddings/oleObject23.bin"/><Relationship Id="rId5" Type="http://schemas.openxmlformats.org/officeDocument/2006/relationships/oleObject" Target="../embeddings/oleObject20.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2.bin"/><Relationship Id="rId14" Type="http://schemas.openxmlformats.org/officeDocument/2006/relationships/image" Target="../media/image24.wmf"/></Relationships>
</file>

<file path=ppt/slides/_rels/slide12.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6.wmf"/><Relationship Id="rId5" Type="http://schemas.openxmlformats.org/officeDocument/2006/relationships/oleObject" Target="../embeddings/oleObject26.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8.bin"/></Relationships>
</file>

<file path=ppt/slides/_rels/slide13.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0.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2.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4.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5.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36.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6.xml"/><Relationship Id="rId1" Type="http://schemas.openxmlformats.org/officeDocument/2006/relationships/vmlDrawing" Target="../drawings/vmlDrawing15.vml"/><Relationship Id="rId4" Type="http://schemas.openxmlformats.org/officeDocument/2006/relationships/image" Target="../media/image37.e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38.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2.wmf"/><Relationship Id="rId5" Type="http://schemas.openxmlformats.org/officeDocument/2006/relationships/oleObject" Target="../embeddings/oleObject11.bin"/><Relationship Id="rId4" Type="http://schemas.openxmlformats.org/officeDocument/2006/relationships/image" Target="../media/image11.wmf"/></Relationships>
</file>

<file path=ppt/slides/_rels/slide9.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4.wmf"/><Relationship Id="rId5" Type="http://schemas.openxmlformats.org/officeDocument/2006/relationships/oleObject" Target="../embeddings/oleObject13.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chor="ctr"/>
          <a:lstStyle/>
          <a:p>
            <a:r>
              <a:rPr lang="it-IT" altLang="it-IT" sz="4400"/>
              <a:t>Approfondimenti analitici</a:t>
            </a:r>
          </a:p>
        </p:txBody>
      </p:sp>
      <p:sp>
        <p:nvSpPr>
          <p:cNvPr id="2051" name="Rectangle 3"/>
          <p:cNvSpPr>
            <a:spLocks noGrp="1" noChangeArrowheads="1"/>
          </p:cNvSpPr>
          <p:nvPr>
            <p:ph type="subTitle" idx="1"/>
          </p:nvPr>
        </p:nvSpPr>
        <p:spPr>
          <a:xfrm>
            <a:off x="1371600" y="3886200"/>
            <a:ext cx="6400800" cy="1752600"/>
          </a:xfrm>
        </p:spPr>
        <p:txBody>
          <a:bodyPr/>
          <a:lstStyle/>
          <a:p>
            <a:r>
              <a:rPr lang="it-IT" altLang="it-IT" sz="3200"/>
              <a:t>Curve di indifferenza e massimizzazione</a:t>
            </a:r>
          </a:p>
        </p:txBody>
      </p:sp>
    </p:spTree>
    <p:extLst>
      <p:ext uri="{BB962C8B-B14F-4D97-AF65-F5344CB8AC3E}">
        <p14:creationId xmlns:p14="http://schemas.microsoft.com/office/powerpoint/2010/main" val="461482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egnaposto numero diapositiva 5"/>
          <p:cNvSpPr>
            <a:spLocks noGrp="1"/>
          </p:cNvSpPr>
          <p:nvPr>
            <p:ph type="sldNum" sz="quarter" idx="12"/>
          </p:nvPr>
        </p:nvSpPr>
        <p:spPr/>
        <p:txBody>
          <a:bodyPr/>
          <a:lstStyle/>
          <a:p>
            <a:fld id="{3EEDC15D-50C9-4688-96AE-E6927E145AB7}" type="slidenum">
              <a:rPr lang="it-IT" altLang="it-IT"/>
              <a:pPr/>
              <a:t>10</a:t>
            </a:fld>
            <a:endParaRPr lang="it-IT" altLang="it-IT"/>
          </a:p>
        </p:txBody>
      </p:sp>
      <p:sp>
        <p:nvSpPr>
          <p:cNvPr id="11266" name="Rectangle 2"/>
          <p:cNvSpPr>
            <a:spLocks noGrp="1" noChangeArrowheads="1"/>
          </p:cNvSpPr>
          <p:nvPr>
            <p:ph type="title"/>
          </p:nvPr>
        </p:nvSpPr>
        <p:spPr/>
        <p:txBody>
          <a:bodyPr>
            <a:normAutofit fontScale="90000"/>
          </a:bodyPr>
          <a:lstStyle/>
          <a:p>
            <a:r>
              <a:rPr lang="it-IT" altLang="it-IT"/>
              <a:t>Esempio</a:t>
            </a:r>
          </a:p>
        </p:txBody>
      </p:sp>
      <p:sp>
        <p:nvSpPr>
          <p:cNvPr id="11267" name="Text Box 3"/>
          <p:cNvSpPr txBox="1">
            <a:spLocks noChangeArrowheads="1"/>
          </p:cNvSpPr>
          <p:nvPr/>
        </p:nvSpPr>
        <p:spPr bwMode="auto">
          <a:xfrm>
            <a:off x="739775" y="1717587"/>
            <a:ext cx="7723188" cy="94615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2800" b="1" i="1" dirty="0">
                <a:effectLst>
                  <a:outerShdw blurRad="38100" dist="38100" dir="2700000" algn="tl">
                    <a:srgbClr val="C0C0C0"/>
                  </a:outerShdw>
                </a:effectLst>
              </a:rPr>
              <a:t>U=</a:t>
            </a:r>
            <a:r>
              <a:rPr lang="it-IT" altLang="it-IT" sz="2800" b="1" i="1" dirty="0" err="1">
                <a:effectLst>
                  <a:outerShdw blurRad="38100" dist="38100" dir="2700000" algn="tl">
                    <a:srgbClr val="C0C0C0"/>
                  </a:outerShdw>
                </a:effectLst>
              </a:rPr>
              <a:t>X</a:t>
            </a:r>
            <a:r>
              <a:rPr lang="it-IT" altLang="it-IT" sz="2800" b="1" baseline="30000" dirty="0" err="1">
                <a:effectLst>
                  <a:outerShdw blurRad="38100" dist="38100" dir="2700000" algn="tl">
                    <a:srgbClr val="C0C0C0"/>
                  </a:outerShdw>
                </a:effectLst>
                <a:latin typeface="Symbol" panose="05050102010706020507" pitchFamily="18" charset="2"/>
              </a:rPr>
              <a:t>a</a:t>
            </a:r>
            <a:r>
              <a:rPr lang="it-IT" altLang="it-IT" sz="2800" b="1" i="1" dirty="0" err="1">
                <a:effectLst>
                  <a:outerShdw blurRad="38100" dist="38100" dir="2700000" algn="tl">
                    <a:srgbClr val="C0C0C0"/>
                  </a:outerShdw>
                </a:effectLst>
              </a:rPr>
              <a:t>Y</a:t>
            </a:r>
            <a:r>
              <a:rPr lang="it-IT" altLang="it-IT" sz="2800" b="1" baseline="30000" dirty="0" err="1">
                <a:effectLst>
                  <a:outerShdw blurRad="38100" dist="38100" dir="2700000" algn="tl">
                    <a:srgbClr val="C0C0C0"/>
                  </a:outerShdw>
                </a:effectLst>
                <a:latin typeface="Symbol" panose="05050102010706020507" pitchFamily="18" charset="2"/>
              </a:rPr>
              <a:t>b</a:t>
            </a:r>
            <a:r>
              <a:rPr lang="it-IT" altLang="it-IT" sz="2800" b="1" dirty="0">
                <a:effectLst>
                  <a:outerShdw blurRad="38100" dist="38100" dir="2700000" algn="tl">
                    <a:srgbClr val="C0C0C0"/>
                  </a:outerShdw>
                </a:effectLst>
              </a:rPr>
              <a:t>, con 0&lt;</a:t>
            </a:r>
            <a:r>
              <a:rPr lang="it-IT" altLang="it-IT" sz="2800" b="1" dirty="0">
                <a:effectLst>
                  <a:outerShdw blurRad="38100" dist="38100" dir="2700000" algn="tl">
                    <a:srgbClr val="C0C0C0"/>
                  </a:outerShdw>
                </a:effectLst>
                <a:latin typeface="Symbol" panose="05050102010706020507" pitchFamily="18" charset="2"/>
              </a:rPr>
              <a:t>a</a:t>
            </a:r>
            <a:r>
              <a:rPr lang="it-IT" altLang="it-IT" sz="2800" b="1" dirty="0">
                <a:effectLst>
                  <a:outerShdw blurRad="38100" dist="38100" dir="2700000" algn="tl">
                    <a:srgbClr val="C0C0C0"/>
                  </a:outerShdw>
                </a:effectLst>
              </a:rPr>
              <a:t>&lt;1 e 0&lt; </a:t>
            </a:r>
            <a:r>
              <a:rPr lang="it-IT" altLang="it-IT" sz="2800" b="1" dirty="0">
                <a:effectLst>
                  <a:outerShdw blurRad="38100" dist="38100" dir="2700000" algn="tl">
                    <a:srgbClr val="C0C0C0"/>
                  </a:outerShdw>
                </a:effectLst>
                <a:latin typeface="Symbol" panose="05050102010706020507" pitchFamily="18" charset="2"/>
              </a:rPr>
              <a:t>b</a:t>
            </a:r>
            <a:r>
              <a:rPr lang="it-IT" altLang="it-IT" sz="2800" b="1" dirty="0">
                <a:effectLst>
                  <a:outerShdw blurRad="38100" dist="38100" dir="2700000" algn="tl">
                    <a:srgbClr val="C0C0C0"/>
                  </a:outerShdw>
                </a:effectLst>
              </a:rPr>
              <a:t>&lt;1:</a:t>
            </a:r>
          </a:p>
          <a:p>
            <a:r>
              <a:rPr lang="it-IT" altLang="it-IT" sz="2800" b="1" dirty="0">
                <a:effectLst>
                  <a:outerShdw blurRad="38100" dist="38100" dir="2700000" algn="tl">
                    <a:srgbClr val="C0C0C0"/>
                  </a:outerShdw>
                </a:effectLst>
              </a:rPr>
              <a:t> </a:t>
            </a:r>
          </a:p>
        </p:txBody>
      </p:sp>
      <p:graphicFrame>
        <p:nvGraphicFramePr>
          <p:cNvPr id="11268" name="Object 4"/>
          <p:cNvGraphicFramePr>
            <a:graphicFrameLocks noChangeAspect="1"/>
          </p:cNvGraphicFramePr>
          <p:nvPr>
            <p:extLst>
              <p:ext uri="{D42A27DB-BD31-4B8C-83A1-F6EECF244321}">
                <p14:modId xmlns:p14="http://schemas.microsoft.com/office/powerpoint/2010/main" val="788198377"/>
              </p:ext>
            </p:extLst>
          </p:nvPr>
        </p:nvGraphicFramePr>
        <p:xfrm>
          <a:off x="960405" y="2409781"/>
          <a:ext cx="5632450" cy="1001712"/>
        </p:xfrm>
        <a:graphic>
          <a:graphicData uri="http://schemas.openxmlformats.org/presentationml/2006/ole">
            <mc:AlternateContent xmlns:mc="http://schemas.openxmlformats.org/markup-compatibility/2006">
              <mc:Choice xmlns:v="urn:schemas-microsoft-com:vml" Requires="v">
                <p:oleObj spid="_x0000_s8215" name="Equation" r:id="rId3" imgW="2349360" imgH="419040" progId="Equation.3">
                  <p:embed/>
                </p:oleObj>
              </mc:Choice>
              <mc:Fallback>
                <p:oleObj name="Equation" r:id="rId3" imgW="2349360" imgH="419040" progId="Equation.3">
                  <p:embed/>
                  <p:pic>
                    <p:nvPicPr>
                      <p:cNvPr id="1126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0405" y="2409781"/>
                        <a:ext cx="5632450" cy="1001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3005175305"/>
              </p:ext>
            </p:extLst>
          </p:nvPr>
        </p:nvGraphicFramePr>
        <p:xfrm>
          <a:off x="976313" y="3398785"/>
          <a:ext cx="5683250" cy="1006475"/>
        </p:xfrm>
        <a:graphic>
          <a:graphicData uri="http://schemas.openxmlformats.org/presentationml/2006/ole">
            <mc:AlternateContent xmlns:mc="http://schemas.openxmlformats.org/markup-compatibility/2006">
              <mc:Choice xmlns:v="urn:schemas-microsoft-com:vml" Requires="v">
                <p:oleObj spid="_x0000_s8216" name="Equation" r:id="rId5" imgW="2361960" imgH="419040" progId="Equation.3">
                  <p:embed/>
                </p:oleObj>
              </mc:Choice>
              <mc:Fallback>
                <p:oleObj name="Equation" r:id="rId5" imgW="2361960" imgH="419040" progId="Equation.3">
                  <p:embed/>
                  <p:pic>
                    <p:nvPicPr>
                      <p:cNvPr id="11269"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6313" y="3398785"/>
                        <a:ext cx="5683250" cy="1006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1271" name="Group 7"/>
          <p:cNvGrpSpPr>
            <a:grpSpLocks/>
          </p:cNvGrpSpPr>
          <p:nvPr/>
        </p:nvGrpSpPr>
        <p:grpSpPr bwMode="auto">
          <a:xfrm>
            <a:off x="2120900" y="4720439"/>
            <a:ext cx="4708525" cy="1284287"/>
            <a:chOff x="1250" y="3088"/>
            <a:chExt cx="2966" cy="809"/>
          </a:xfrm>
        </p:grpSpPr>
        <p:sp>
          <p:nvSpPr>
            <p:cNvPr id="11272" name="Rectangle 8"/>
            <p:cNvSpPr>
              <a:spLocks noChangeArrowheads="1"/>
            </p:cNvSpPr>
            <p:nvPr/>
          </p:nvSpPr>
          <p:spPr bwMode="auto">
            <a:xfrm>
              <a:off x="1250" y="3088"/>
              <a:ext cx="2966" cy="809"/>
            </a:xfrm>
            <a:prstGeom prst="rect">
              <a:avLst/>
            </a:prstGeom>
            <a:solidFill>
              <a:srgbClr val="FFCC00"/>
            </a:solidFill>
            <a:ln>
              <a:noFill/>
            </a:ln>
            <a:effectLst/>
            <a:scene3d>
              <a:camera prst="legacyPerspectiveTopRight"/>
              <a:lightRig rig="legacyFlat3" dir="b"/>
            </a:scene3d>
            <a:sp3d extrusionH="887400" prstMaterial="legacyMatte">
              <a:bevelT w="13500" h="13500" prst="angle"/>
              <a:bevelB w="13500" h="13500" prst="angle"/>
              <a:extrusionClr>
                <a:srgbClr val="FFCC00"/>
              </a:extrusionClr>
              <a:contourClr>
                <a:srgbClr val="FFCC00"/>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it-IT"/>
            </a:p>
          </p:txBody>
        </p:sp>
        <p:graphicFrame>
          <p:nvGraphicFramePr>
            <p:cNvPr id="11273" name="Object 9"/>
            <p:cNvGraphicFramePr>
              <a:graphicFrameLocks noChangeAspect="1"/>
            </p:cNvGraphicFramePr>
            <p:nvPr/>
          </p:nvGraphicFramePr>
          <p:xfrm>
            <a:off x="1322" y="3132"/>
            <a:ext cx="2581" cy="689"/>
          </p:xfrm>
          <a:graphic>
            <a:graphicData uri="http://schemas.openxmlformats.org/presentationml/2006/ole">
              <mc:AlternateContent xmlns:mc="http://schemas.openxmlformats.org/markup-compatibility/2006">
                <mc:Choice xmlns:v="urn:schemas-microsoft-com:vml" Requires="v">
                  <p:oleObj spid="_x0000_s8217" name="Equation" r:id="rId7" imgW="1574640" imgH="419040" progId="Equation.3">
                    <p:embed/>
                  </p:oleObj>
                </mc:Choice>
                <mc:Fallback>
                  <p:oleObj name="Equation" r:id="rId7" imgW="1574640" imgH="419040" progId="Equation.3">
                    <p:embed/>
                    <p:pic>
                      <p:nvPicPr>
                        <p:cNvPr id="11273"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22" y="3132"/>
                          <a:ext cx="2581" cy="68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5954231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anim calcmode="lin" valueType="num">
                                      <p:cBhvr additive="base">
                                        <p:cTn id="7" dur="500" fill="hold"/>
                                        <p:tgtEl>
                                          <p:spTgt spid="11267"/>
                                        </p:tgtEl>
                                        <p:attrNameLst>
                                          <p:attrName>ppt_x</p:attrName>
                                        </p:attrNameLst>
                                      </p:cBhvr>
                                      <p:tavLst>
                                        <p:tav tm="0">
                                          <p:val>
                                            <p:strVal val="0-#ppt_w/2"/>
                                          </p:val>
                                        </p:tav>
                                        <p:tav tm="100000">
                                          <p:val>
                                            <p:strVal val="#ppt_x"/>
                                          </p:val>
                                        </p:tav>
                                      </p:tavLst>
                                    </p:anim>
                                    <p:anim calcmode="lin" valueType="num">
                                      <p:cBhvr additive="base">
                                        <p:cTn id="8" dur="500" fill="hold"/>
                                        <p:tgtEl>
                                          <p:spTgt spid="1126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1268"/>
                                        </p:tgtEl>
                                        <p:attrNameLst>
                                          <p:attrName>style.visibility</p:attrName>
                                        </p:attrNameLst>
                                      </p:cBhvr>
                                      <p:to>
                                        <p:strVal val="visible"/>
                                      </p:to>
                                    </p:set>
                                    <p:anim calcmode="lin" valueType="num">
                                      <p:cBhvr additive="base">
                                        <p:cTn id="13" dur="500" fill="hold"/>
                                        <p:tgtEl>
                                          <p:spTgt spid="11268"/>
                                        </p:tgtEl>
                                        <p:attrNameLst>
                                          <p:attrName>ppt_x</p:attrName>
                                        </p:attrNameLst>
                                      </p:cBhvr>
                                      <p:tavLst>
                                        <p:tav tm="0">
                                          <p:val>
                                            <p:strVal val="0-#ppt_w/2"/>
                                          </p:val>
                                        </p:tav>
                                        <p:tav tm="100000">
                                          <p:val>
                                            <p:strVal val="#ppt_x"/>
                                          </p:val>
                                        </p:tav>
                                      </p:tavLst>
                                    </p:anim>
                                    <p:anim calcmode="lin" valueType="num">
                                      <p:cBhvr additive="base">
                                        <p:cTn id="14" dur="500" fill="hold"/>
                                        <p:tgtEl>
                                          <p:spTgt spid="1126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1269"/>
                                        </p:tgtEl>
                                        <p:attrNameLst>
                                          <p:attrName>style.visibility</p:attrName>
                                        </p:attrNameLst>
                                      </p:cBhvr>
                                      <p:to>
                                        <p:strVal val="visible"/>
                                      </p:to>
                                    </p:set>
                                    <p:anim calcmode="lin" valueType="num">
                                      <p:cBhvr additive="base">
                                        <p:cTn id="19" dur="500" fill="hold"/>
                                        <p:tgtEl>
                                          <p:spTgt spid="11269"/>
                                        </p:tgtEl>
                                        <p:attrNameLst>
                                          <p:attrName>ppt_x</p:attrName>
                                        </p:attrNameLst>
                                      </p:cBhvr>
                                      <p:tavLst>
                                        <p:tav tm="0">
                                          <p:val>
                                            <p:strVal val="0-#ppt_w/2"/>
                                          </p:val>
                                        </p:tav>
                                        <p:tav tm="100000">
                                          <p:val>
                                            <p:strVal val="#ppt_x"/>
                                          </p:val>
                                        </p:tav>
                                      </p:tavLst>
                                    </p:anim>
                                    <p:anim calcmode="lin" valueType="num">
                                      <p:cBhvr additive="base">
                                        <p:cTn id="20" dur="500" fill="hold"/>
                                        <p:tgtEl>
                                          <p:spTgt spid="1126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anim calcmode="lin" valueType="num">
                                      <p:cBhvr additive="base">
                                        <p:cTn id="25" dur="500" fill="hold"/>
                                        <p:tgtEl>
                                          <p:spTgt spid="11271"/>
                                        </p:tgtEl>
                                        <p:attrNameLst>
                                          <p:attrName>ppt_x</p:attrName>
                                        </p:attrNameLst>
                                      </p:cBhvr>
                                      <p:tavLst>
                                        <p:tav tm="0">
                                          <p:val>
                                            <p:strVal val="0-#ppt_w/2"/>
                                          </p:val>
                                        </p:tav>
                                        <p:tav tm="100000">
                                          <p:val>
                                            <p:strVal val="#ppt_x"/>
                                          </p:val>
                                        </p:tav>
                                      </p:tavLst>
                                    </p:anim>
                                    <p:anim calcmode="lin" valueType="num">
                                      <p:cBhvr additive="base">
                                        <p:cTn id="26" dur="500" fill="hold"/>
                                        <p:tgtEl>
                                          <p:spTgt spid="1127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egnaposto numero diapositiva 5"/>
          <p:cNvSpPr>
            <a:spLocks noGrp="1"/>
          </p:cNvSpPr>
          <p:nvPr>
            <p:ph type="sldNum" sz="quarter" idx="12"/>
          </p:nvPr>
        </p:nvSpPr>
        <p:spPr/>
        <p:txBody>
          <a:bodyPr/>
          <a:lstStyle/>
          <a:p>
            <a:fld id="{84AA6929-F4A7-40C6-AE22-ADE6BB83BED4}" type="slidenum">
              <a:rPr lang="it-IT" altLang="it-IT"/>
              <a:pPr/>
              <a:t>11</a:t>
            </a:fld>
            <a:endParaRPr lang="it-IT" altLang="it-IT"/>
          </a:p>
        </p:txBody>
      </p:sp>
      <p:sp>
        <p:nvSpPr>
          <p:cNvPr id="12290" name="Rectangle 2"/>
          <p:cNvSpPr>
            <a:spLocks noGrp="1" noChangeArrowheads="1"/>
          </p:cNvSpPr>
          <p:nvPr>
            <p:ph type="title"/>
          </p:nvPr>
        </p:nvSpPr>
        <p:spPr/>
        <p:txBody>
          <a:bodyPr>
            <a:normAutofit fontScale="90000"/>
          </a:bodyPr>
          <a:lstStyle/>
          <a:p>
            <a:r>
              <a:rPr lang="it-IT" altLang="it-IT"/>
              <a:t>Massimo</a:t>
            </a:r>
          </a:p>
        </p:txBody>
      </p:sp>
      <p:graphicFrame>
        <p:nvGraphicFramePr>
          <p:cNvPr id="12292" name="Object 4"/>
          <p:cNvGraphicFramePr>
            <a:graphicFrameLocks noChangeAspect="1"/>
          </p:cNvGraphicFramePr>
          <p:nvPr>
            <p:extLst>
              <p:ext uri="{D42A27DB-BD31-4B8C-83A1-F6EECF244321}">
                <p14:modId xmlns:p14="http://schemas.microsoft.com/office/powerpoint/2010/main" val="1845981534"/>
              </p:ext>
            </p:extLst>
          </p:nvPr>
        </p:nvGraphicFramePr>
        <p:xfrm>
          <a:off x="1944688" y="1693244"/>
          <a:ext cx="1647825" cy="1055688"/>
        </p:xfrm>
        <a:graphic>
          <a:graphicData uri="http://schemas.openxmlformats.org/presentationml/2006/ole">
            <mc:AlternateContent xmlns:mc="http://schemas.openxmlformats.org/markup-compatibility/2006">
              <mc:Choice xmlns:v="urn:schemas-microsoft-com:vml" Requires="v">
                <p:oleObj spid="_x0000_s9260" name="Equation" r:id="rId3" imgW="711200" imgH="457200" progId="Equation.3">
                  <p:embed/>
                </p:oleObj>
              </mc:Choice>
              <mc:Fallback>
                <p:oleObj name="Equation" r:id="rId3" imgW="711200" imgH="457200" progId="Equation.3">
                  <p:embed/>
                  <p:pic>
                    <p:nvPicPr>
                      <p:cNvPr id="1229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4688" y="1693244"/>
                        <a:ext cx="1647825" cy="1055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1917256998"/>
              </p:ext>
            </p:extLst>
          </p:nvPr>
        </p:nvGraphicFramePr>
        <p:xfrm>
          <a:off x="5467350" y="1754187"/>
          <a:ext cx="1647825" cy="1054100"/>
        </p:xfrm>
        <a:graphic>
          <a:graphicData uri="http://schemas.openxmlformats.org/presentationml/2006/ole">
            <mc:AlternateContent xmlns:mc="http://schemas.openxmlformats.org/markup-compatibility/2006">
              <mc:Choice xmlns:v="urn:schemas-microsoft-com:vml" Requires="v">
                <p:oleObj spid="_x0000_s9261" name="Equation" r:id="rId5" imgW="711200" imgH="457200" progId="Equation.3">
                  <p:embed/>
                </p:oleObj>
              </mc:Choice>
              <mc:Fallback>
                <p:oleObj name="Equation" r:id="rId5" imgW="711200" imgH="457200" progId="Equation.3">
                  <p:embed/>
                  <p:pic>
                    <p:nvPicPr>
                      <p:cNvPr id="12294"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67350" y="1754187"/>
                        <a:ext cx="1647825"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6" name="Object 8"/>
          <p:cNvGraphicFramePr>
            <a:graphicFrameLocks noChangeAspect="1"/>
          </p:cNvGraphicFramePr>
          <p:nvPr>
            <p:extLst>
              <p:ext uri="{D42A27DB-BD31-4B8C-83A1-F6EECF244321}">
                <p14:modId xmlns:p14="http://schemas.microsoft.com/office/powerpoint/2010/main" val="1701852923"/>
              </p:ext>
            </p:extLst>
          </p:nvPr>
        </p:nvGraphicFramePr>
        <p:xfrm>
          <a:off x="930275" y="2904507"/>
          <a:ext cx="2852738" cy="996950"/>
        </p:xfrm>
        <a:graphic>
          <a:graphicData uri="http://schemas.openxmlformats.org/presentationml/2006/ole">
            <mc:AlternateContent xmlns:mc="http://schemas.openxmlformats.org/markup-compatibility/2006">
              <mc:Choice xmlns:v="urn:schemas-microsoft-com:vml" Requires="v">
                <p:oleObj spid="_x0000_s9262" name="Equation" r:id="rId7" imgW="1269720" imgH="444240" progId="Equation.3">
                  <p:embed/>
                </p:oleObj>
              </mc:Choice>
              <mc:Fallback>
                <p:oleObj name="Equation" r:id="rId7" imgW="1269720" imgH="444240" progId="Equation.3">
                  <p:embed/>
                  <p:pic>
                    <p:nvPicPr>
                      <p:cNvPr id="12296"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30275" y="2904507"/>
                        <a:ext cx="2852738" cy="996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7" name="Text Box 9"/>
          <p:cNvSpPr txBox="1">
            <a:spLocks noChangeArrowheads="1"/>
          </p:cNvSpPr>
          <p:nvPr/>
        </p:nvSpPr>
        <p:spPr bwMode="auto">
          <a:xfrm>
            <a:off x="4105275" y="2971616"/>
            <a:ext cx="4610100" cy="94615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800" dirty="0"/>
              <a:t>Si sostituisce </a:t>
            </a:r>
            <a:r>
              <a:rPr lang="it-IT" altLang="it-IT" sz="2800" b="1" i="1" dirty="0"/>
              <a:t>Y</a:t>
            </a:r>
            <a:r>
              <a:rPr lang="it-IT" altLang="it-IT" sz="2800" dirty="0"/>
              <a:t> nella retta di bilancio</a:t>
            </a:r>
          </a:p>
        </p:txBody>
      </p:sp>
      <p:graphicFrame>
        <p:nvGraphicFramePr>
          <p:cNvPr id="12299" name="Object 11"/>
          <p:cNvGraphicFramePr>
            <a:graphicFrameLocks noChangeAspect="1"/>
          </p:cNvGraphicFramePr>
          <p:nvPr>
            <p:extLst>
              <p:ext uri="{D42A27DB-BD31-4B8C-83A1-F6EECF244321}">
                <p14:modId xmlns:p14="http://schemas.microsoft.com/office/powerpoint/2010/main" val="292331667"/>
              </p:ext>
            </p:extLst>
          </p:nvPr>
        </p:nvGraphicFramePr>
        <p:xfrm>
          <a:off x="884238" y="3917766"/>
          <a:ext cx="2708275" cy="1039812"/>
        </p:xfrm>
        <a:graphic>
          <a:graphicData uri="http://schemas.openxmlformats.org/presentationml/2006/ole">
            <mc:AlternateContent xmlns:mc="http://schemas.openxmlformats.org/markup-compatibility/2006">
              <mc:Choice xmlns:v="urn:schemas-microsoft-com:vml" Requires="v">
                <p:oleObj spid="_x0000_s9263" name="Equation" r:id="rId9" imgW="1193800" imgH="457200" progId="Equation.3">
                  <p:embed/>
                </p:oleObj>
              </mc:Choice>
              <mc:Fallback>
                <p:oleObj name="Equation" r:id="rId9" imgW="1193800" imgH="457200" progId="Equation.3">
                  <p:embed/>
                  <p:pic>
                    <p:nvPicPr>
                      <p:cNvPr id="12299"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84238" y="3917766"/>
                        <a:ext cx="2708275" cy="1039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301" name="Group 13"/>
          <p:cNvGrpSpPr>
            <a:grpSpLocks/>
          </p:cNvGrpSpPr>
          <p:nvPr/>
        </p:nvGrpSpPr>
        <p:grpSpPr bwMode="auto">
          <a:xfrm>
            <a:off x="5097463" y="4691577"/>
            <a:ext cx="2549525" cy="1458912"/>
            <a:chOff x="2708" y="2794"/>
            <a:chExt cx="1606" cy="919"/>
          </a:xfrm>
        </p:grpSpPr>
        <p:sp>
          <p:nvSpPr>
            <p:cNvPr id="12302" name="Rectangle 14"/>
            <p:cNvSpPr>
              <a:spLocks noChangeArrowheads="1"/>
            </p:cNvSpPr>
            <p:nvPr/>
          </p:nvSpPr>
          <p:spPr bwMode="auto">
            <a:xfrm>
              <a:off x="2708" y="2794"/>
              <a:ext cx="1606" cy="919"/>
            </a:xfrm>
            <a:prstGeom prst="rect">
              <a:avLst/>
            </a:prstGeom>
            <a:solidFill>
              <a:srgbClr val="FFCC00"/>
            </a:solidFill>
            <a:ln>
              <a:noFill/>
            </a:ln>
            <a:effectLst/>
            <a:scene3d>
              <a:camera prst="legacyPerspectiveTopRight"/>
              <a:lightRig rig="legacyFlat3" dir="b"/>
            </a:scene3d>
            <a:sp3d extrusionH="887400" prstMaterial="legacyMatte">
              <a:bevelT w="13500" h="13500" prst="angle"/>
              <a:bevelB w="13500" h="13500" prst="angle"/>
              <a:extrusionClr>
                <a:srgbClr val="FFCC00"/>
              </a:extrusionClr>
              <a:contourClr>
                <a:srgbClr val="FFCC00"/>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it-IT"/>
            </a:p>
          </p:txBody>
        </p:sp>
        <p:graphicFrame>
          <p:nvGraphicFramePr>
            <p:cNvPr id="12303" name="Object 15"/>
            <p:cNvGraphicFramePr>
              <a:graphicFrameLocks noChangeAspect="1"/>
            </p:cNvGraphicFramePr>
            <p:nvPr/>
          </p:nvGraphicFramePr>
          <p:xfrm>
            <a:off x="2732" y="2816"/>
            <a:ext cx="1311" cy="826"/>
          </p:xfrm>
          <a:graphic>
            <a:graphicData uri="http://schemas.openxmlformats.org/presentationml/2006/ole">
              <mc:AlternateContent xmlns:mc="http://schemas.openxmlformats.org/markup-compatibility/2006">
                <mc:Choice xmlns:v="urn:schemas-microsoft-com:vml" Requires="v">
                  <p:oleObj spid="_x0000_s9264" name="Equation" r:id="rId11" imgW="952500" imgH="596900" progId="Equation.3">
                    <p:embed/>
                  </p:oleObj>
                </mc:Choice>
                <mc:Fallback>
                  <p:oleObj name="Equation" r:id="rId11" imgW="952500" imgH="596900" progId="Equation.3">
                    <p:embed/>
                    <p:pic>
                      <p:nvPicPr>
                        <p:cNvPr id="12303"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32" y="2816"/>
                          <a:ext cx="1311" cy="8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2304" name="Group 16"/>
          <p:cNvGrpSpPr>
            <a:grpSpLocks/>
          </p:cNvGrpSpPr>
          <p:nvPr/>
        </p:nvGrpSpPr>
        <p:grpSpPr bwMode="auto">
          <a:xfrm>
            <a:off x="798513" y="5584826"/>
            <a:ext cx="4162425" cy="762000"/>
            <a:chOff x="503" y="3365"/>
            <a:chExt cx="2622" cy="480"/>
          </a:xfrm>
        </p:grpSpPr>
        <p:sp>
          <p:nvSpPr>
            <p:cNvPr id="12305" name="Text Box 17"/>
            <p:cNvSpPr txBox="1">
              <a:spLocks noChangeArrowheads="1"/>
            </p:cNvSpPr>
            <p:nvPr/>
          </p:nvSpPr>
          <p:spPr bwMode="auto">
            <a:xfrm>
              <a:off x="503" y="3365"/>
              <a:ext cx="2316" cy="48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4400" b="1" dirty="0">
                  <a:solidFill>
                    <a:schemeClr val="hlink"/>
                  </a:solidFill>
                  <a:effectLst>
                    <a:outerShdw blurRad="38100" dist="38100" dir="2700000" algn="tl">
                      <a:srgbClr val="C0C0C0"/>
                    </a:outerShdw>
                  </a:effectLst>
                </a:rPr>
                <a:t>Soluzione</a:t>
              </a:r>
            </a:p>
          </p:txBody>
        </p:sp>
        <p:sp>
          <p:nvSpPr>
            <p:cNvPr id="12306" name="Line 18"/>
            <p:cNvSpPr>
              <a:spLocks noChangeShapeType="1"/>
            </p:cNvSpPr>
            <p:nvPr/>
          </p:nvSpPr>
          <p:spPr bwMode="auto">
            <a:xfrm>
              <a:off x="2279" y="3628"/>
              <a:ext cx="84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it-IT"/>
            </a:p>
          </p:txBody>
        </p:sp>
      </p:grpSp>
      <p:graphicFrame>
        <p:nvGraphicFramePr>
          <p:cNvPr id="12308" name="Object 20"/>
          <p:cNvGraphicFramePr>
            <a:graphicFrameLocks noGrp="1" noChangeAspect="1"/>
          </p:cNvGraphicFramePr>
          <p:nvPr>
            <p:ph idx="1"/>
            <p:extLst>
              <p:ext uri="{D42A27DB-BD31-4B8C-83A1-F6EECF244321}">
                <p14:modId xmlns:p14="http://schemas.microsoft.com/office/powerpoint/2010/main" val="3249902328"/>
              </p:ext>
            </p:extLst>
          </p:nvPr>
        </p:nvGraphicFramePr>
        <p:xfrm>
          <a:off x="1028701" y="4886765"/>
          <a:ext cx="2524125" cy="901700"/>
        </p:xfrm>
        <a:graphic>
          <a:graphicData uri="http://schemas.openxmlformats.org/presentationml/2006/ole">
            <mc:AlternateContent xmlns:mc="http://schemas.openxmlformats.org/markup-compatibility/2006">
              <mc:Choice xmlns:v="urn:schemas-microsoft-com:vml" Requires="v">
                <p:oleObj spid="_x0000_s9265" name="Equation" r:id="rId13" imgW="1244520" imgH="444240" progId="Equation.3">
                  <p:embed/>
                </p:oleObj>
              </mc:Choice>
              <mc:Fallback>
                <p:oleObj name="Equation" r:id="rId13" imgW="1244520" imgH="444240" progId="Equation.3">
                  <p:embed/>
                  <p:pic>
                    <p:nvPicPr>
                      <p:cNvPr id="12308" name="Object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28701" y="4886765"/>
                        <a:ext cx="2524125"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8316611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anim calcmode="lin" valueType="num">
                                      <p:cBhvr additive="base">
                                        <p:cTn id="7" dur="500" fill="hold"/>
                                        <p:tgtEl>
                                          <p:spTgt spid="12292"/>
                                        </p:tgtEl>
                                        <p:attrNameLst>
                                          <p:attrName>ppt_x</p:attrName>
                                        </p:attrNameLst>
                                      </p:cBhvr>
                                      <p:tavLst>
                                        <p:tav tm="0">
                                          <p:val>
                                            <p:strVal val="0-#ppt_w/2"/>
                                          </p:val>
                                        </p:tav>
                                        <p:tav tm="100000">
                                          <p:val>
                                            <p:strVal val="#ppt_x"/>
                                          </p:val>
                                        </p:tav>
                                      </p:tavLst>
                                    </p:anim>
                                    <p:anim calcmode="lin" valueType="num">
                                      <p:cBhvr additive="base">
                                        <p:cTn id="8" dur="500" fill="hold"/>
                                        <p:tgtEl>
                                          <p:spTgt spid="1229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2294"/>
                                        </p:tgtEl>
                                        <p:attrNameLst>
                                          <p:attrName>style.visibility</p:attrName>
                                        </p:attrNameLst>
                                      </p:cBhvr>
                                      <p:to>
                                        <p:strVal val="visible"/>
                                      </p:to>
                                    </p:set>
                                    <p:anim calcmode="lin" valueType="num">
                                      <p:cBhvr additive="base">
                                        <p:cTn id="13" dur="500" fill="hold"/>
                                        <p:tgtEl>
                                          <p:spTgt spid="12294"/>
                                        </p:tgtEl>
                                        <p:attrNameLst>
                                          <p:attrName>ppt_x</p:attrName>
                                        </p:attrNameLst>
                                      </p:cBhvr>
                                      <p:tavLst>
                                        <p:tav tm="0">
                                          <p:val>
                                            <p:strVal val="0-#ppt_w/2"/>
                                          </p:val>
                                        </p:tav>
                                        <p:tav tm="100000">
                                          <p:val>
                                            <p:strVal val="#ppt_x"/>
                                          </p:val>
                                        </p:tav>
                                      </p:tavLst>
                                    </p:anim>
                                    <p:anim calcmode="lin" valueType="num">
                                      <p:cBhvr additive="base">
                                        <p:cTn id="14" dur="500" fill="hold"/>
                                        <p:tgtEl>
                                          <p:spTgt spid="1229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2296"/>
                                        </p:tgtEl>
                                        <p:attrNameLst>
                                          <p:attrName>style.visibility</p:attrName>
                                        </p:attrNameLst>
                                      </p:cBhvr>
                                      <p:to>
                                        <p:strVal val="visible"/>
                                      </p:to>
                                    </p:set>
                                    <p:anim calcmode="lin" valueType="num">
                                      <p:cBhvr additive="base">
                                        <p:cTn id="19" dur="500" fill="hold"/>
                                        <p:tgtEl>
                                          <p:spTgt spid="12296"/>
                                        </p:tgtEl>
                                        <p:attrNameLst>
                                          <p:attrName>ppt_x</p:attrName>
                                        </p:attrNameLst>
                                      </p:cBhvr>
                                      <p:tavLst>
                                        <p:tav tm="0">
                                          <p:val>
                                            <p:strVal val="0-#ppt_w/2"/>
                                          </p:val>
                                        </p:tav>
                                        <p:tav tm="100000">
                                          <p:val>
                                            <p:strVal val="#ppt_x"/>
                                          </p:val>
                                        </p:tav>
                                      </p:tavLst>
                                    </p:anim>
                                    <p:anim calcmode="lin" valueType="num">
                                      <p:cBhvr additive="base">
                                        <p:cTn id="20" dur="500" fill="hold"/>
                                        <p:tgtEl>
                                          <p:spTgt spid="1229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297"/>
                                        </p:tgtEl>
                                        <p:attrNameLst>
                                          <p:attrName>style.visibility</p:attrName>
                                        </p:attrNameLst>
                                      </p:cBhvr>
                                      <p:to>
                                        <p:strVal val="visible"/>
                                      </p:to>
                                    </p:set>
                                    <p:anim calcmode="lin" valueType="num">
                                      <p:cBhvr additive="base">
                                        <p:cTn id="25" dur="500" fill="hold"/>
                                        <p:tgtEl>
                                          <p:spTgt spid="12297"/>
                                        </p:tgtEl>
                                        <p:attrNameLst>
                                          <p:attrName>ppt_x</p:attrName>
                                        </p:attrNameLst>
                                      </p:cBhvr>
                                      <p:tavLst>
                                        <p:tav tm="0">
                                          <p:val>
                                            <p:strVal val="0-#ppt_w/2"/>
                                          </p:val>
                                        </p:tav>
                                        <p:tav tm="100000">
                                          <p:val>
                                            <p:strVal val="#ppt_x"/>
                                          </p:val>
                                        </p:tav>
                                      </p:tavLst>
                                    </p:anim>
                                    <p:anim calcmode="lin" valueType="num">
                                      <p:cBhvr additive="base">
                                        <p:cTn id="26" dur="500" fill="hold"/>
                                        <p:tgtEl>
                                          <p:spTgt spid="12297"/>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2299"/>
                                        </p:tgtEl>
                                        <p:attrNameLst>
                                          <p:attrName>style.visibility</p:attrName>
                                        </p:attrNameLst>
                                      </p:cBhvr>
                                      <p:to>
                                        <p:strVal val="visible"/>
                                      </p:to>
                                    </p:set>
                                    <p:anim calcmode="lin" valueType="num">
                                      <p:cBhvr additive="base">
                                        <p:cTn id="31" dur="500" fill="hold"/>
                                        <p:tgtEl>
                                          <p:spTgt spid="12299"/>
                                        </p:tgtEl>
                                        <p:attrNameLst>
                                          <p:attrName>ppt_x</p:attrName>
                                        </p:attrNameLst>
                                      </p:cBhvr>
                                      <p:tavLst>
                                        <p:tav tm="0">
                                          <p:val>
                                            <p:strVal val="0-#ppt_w/2"/>
                                          </p:val>
                                        </p:tav>
                                        <p:tav tm="100000">
                                          <p:val>
                                            <p:strVal val="#ppt_x"/>
                                          </p:val>
                                        </p:tav>
                                      </p:tavLst>
                                    </p:anim>
                                    <p:anim calcmode="lin" valueType="num">
                                      <p:cBhvr additive="base">
                                        <p:cTn id="32" dur="500" fill="hold"/>
                                        <p:tgtEl>
                                          <p:spTgt spid="12299"/>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12308"/>
                                        </p:tgtEl>
                                        <p:attrNameLst>
                                          <p:attrName>style.visibility</p:attrName>
                                        </p:attrNameLst>
                                      </p:cBhvr>
                                      <p:to>
                                        <p:strVal val="visible"/>
                                      </p:to>
                                    </p:set>
                                    <p:anim calcmode="lin" valueType="num">
                                      <p:cBhvr additive="base">
                                        <p:cTn id="37" dur="500" fill="hold"/>
                                        <p:tgtEl>
                                          <p:spTgt spid="12308"/>
                                        </p:tgtEl>
                                        <p:attrNameLst>
                                          <p:attrName>ppt_x</p:attrName>
                                        </p:attrNameLst>
                                      </p:cBhvr>
                                      <p:tavLst>
                                        <p:tav tm="0">
                                          <p:val>
                                            <p:strVal val="0-#ppt_w/2"/>
                                          </p:val>
                                        </p:tav>
                                        <p:tav tm="100000">
                                          <p:val>
                                            <p:strVal val="#ppt_x"/>
                                          </p:val>
                                        </p:tav>
                                      </p:tavLst>
                                    </p:anim>
                                    <p:anim calcmode="lin" valueType="num">
                                      <p:cBhvr additive="base">
                                        <p:cTn id="38" dur="500" fill="hold"/>
                                        <p:tgtEl>
                                          <p:spTgt spid="12308"/>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12304"/>
                                        </p:tgtEl>
                                        <p:attrNameLst>
                                          <p:attrName>style.visibility</p:attrName>
                                        </p:attrNameLst>
                                      </p:cBhvr>
                                      <p:to>
                                        <p:strVal val="visible"/>
                                      </p:to>
                                    </p:set>
                                    <p:anim calcmode="lin" valueType="num">
                                      <p:cBhvr additive="base">
                                        <p:cTn id="43" dur="500" fill="hold"/>
                                        <p:tgtEl>
                                          <p:spTgt spid="12304"/>
                                        </p:tgtEl>
                                        <p:attrNameLst>
                                          <p:attrName>ppt_x</p:attrName>
                                        </p:attrNameLst>
                                      </p:cBhvr>
                                      <p:tavLst>
                                        <p:tav tm="0">
                                          <p:val>
                                            <p:strVal val="0-#ppt_w/2"/>
                                          </p:val>
                                        </p:tav>
                                        <p:tav tm="100000">
                                          <p:val>
                                            <p:strVal val="#ppt_x"/>
                                          </p:val>
                                        </p:tav>
                                      </p:tavLst>
                                    </p:anim>
                                    <p:anim calcmode="lin" valueType="num">
                                      <p:cBhvr additive="base">
                                        <p:cTn id="44" dur="500" fill="hold"/>
                                        <p:tgtEl>
                                          <p:spTgt spid="12304"/>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12301"/>
                                        </p:tgtEl>
                                        <p:attrNameLst>
                                          <p:attrName>style.visibility</p:attrName>
                                        </p:attrNameLst>
                                      </p:cBhvr>
                                      <p:to>
                                        <p:strVal val="visible"/>
                                      </p:to>
                                    </p:set>
                                    <p:anim calcmode="lin" valueType="num">
                                      <p:cBhvr additive="base">
                                        <p:cTn id="49" dur="500" fill="hold"/>
                                        <p:tgtEl>
                                          <p:spTgt spid="12301"/>
                                        </p:tgtEl>
                                        <p:attrNameLst>
                                          <p:attrName>ppt_x</p:attrName>
                                        </p:attrNameLst>
                                      </p:cBhvr>
                                      <p:tavLst>
                                        <p:tav tm="0">
                                          <p:val>
                                            <p:strVal val="0-#ppt_w/2"/>
                                          </p:val>
                                        </p:tav>
                                        <p:tav tm="100000">
                                          <p:val>
                                            <p:strVal val="#ppt_x"/>
                                          </p:val>
                                        </p:tav>
                                      </p:tavLst>
                                    </p:anim>
                                    <p:anim calcmode="lin" valueType="num">
                                      <p:cBhvr additive="base">
                                        <p:cTn id="50" dur="500" fill="hold"/>
                                        <p:tgtEl>
                                          <p:spTgt spid="1230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7"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fld id="{93A31C4C-0413-4477-9960-B79E703429E6}" type="slidenum">
              <a:rPr lang="it-IT" altLang="it-IT"/>
              <a:pPr/>
              <a:t>12</a:t>
            </a:fld>
            <a:endParaRPr lang="it-IT" altLang="it-IT"/>
          </a:p>
        </p:txBody>
      </p:sp>
      <p:sp>
        <p:nvSpPr>
          <p:cNvPr id="13314" name="Rectangle 2"/>
          <p:cNvSpPr>
            <a:spLocks noGrp="1" noChangeArrowheads="1"/>
          </p:cNvSpPr>
          <p:nvPr>
            <p:ph type="title"/>
          </p:nvPr>
        </p:nvSpPr>
        <p:spPr/>
        <p:txBody>
          <a:bodyPr>
            <a:normAutofit fontScale="90000"/>
          </a:bodyPr>
          <a:lstStyle/>
          <a:p>
            <a:r>
              <a:rPr lang="it-IT" altLang="it-IT"/>
              <a:t>Esempio numerico</a:t>
            </a:r>
          </a:p>
        </p:txBody>
      </p:sp>
      <p:graphicFrame>
        <p:nvGraphicFramePr>
          <p:cNvPr id="13316" name="Object 4"/>
          <p:cNvGraphicFramePr>
            <a:graphicFrameLocks noChangeAspect="1"/>
          </p:cNvGraphicFramePr>
          <p:nvPr/>
        </p:nvGraphicFramePr>
        <p:xfrm>
          <a:off x="1244600" y="1911350"/>
          <a:ext cx="1746250" cy="790575"/>
        </p:xfrm>
        <a:graphic>
          <a:graphicData uri="http://schemas.openxmlformats.org/presentationml/2006/ole">
            <mc:AlternateContent xmlns:mc="http://schemas.openxmlformats.org/markup-compatibility/2006">
              <mc:Choice xmlns:v="urn:schemas-microsoft-com:vml" Requires="v">
                <p:oleObj spid="_x0000_s10270" name="Equation" r:id="rId3" imgW="698197" imgH="317362" progId="Equation.3">
                  <p:embed/>
                </p:oleObj>
              </mc:Choice>
              <mc:Fallback>
                <p:oleObj name="Equation" r:id="rId3" imgW="698197" imgH="317362" progId="Equation.3">
                  <p:embed/>
                  <p:pic>
                    <p:nvPicPr>
                      <p:cNvPr id="13316"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4600" y="1911350"/>
                        <a:ext cx="1746250" cy="790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17" name="Text Box 5"/>
          <p:cNvSpPr txBox="1">
            <a:spLocks noChangeArrowheads="1"/>
          </p:cNvSpPr>
          <p:nvPr/>
        </p:nvSpPr>
        <p:spPr bwMode="auto">
          <a:xfrm>
            <a:off x="3073400" y="2062163"/>
            <a:ext cx="4979988" cy="519112"/>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800" b="1">
                <a:effectLst>
                  <a:outerShdw blurRad="38100" dist="38100" dir="2700000" algn="tl">
                    <a:srgbClr val="C0C0C0"/>
                  </a:outerShdw>
                </a:effectLst>
              </a:rPr>
              <a:t>Funzione indice di utilità</a:t>
            </a:r>
          </a:p>
        </p:txBody>
      </p:sp>
      <p:graphicFrame>
        <p:nvGraphicFramePr>
          <p:cNvPr id="13319" name="Object 7"/>
          <p:cNvGraphicFramePr>
            <a:graphicFrameLocks noChangeAspect="1"/>
          </p:cNvGraphicFramePr>
          <p:nvPr/>
        </p:nvGraphicFramePr>
        <p:xfrm>
          <a:off x="1166813" y="2830513"/>
          <a:ext cx="4356100" cy="995362"/>
        </p:xfrm>
        <a:graphic>
          <a:graphicData uri="http://schemas.openxmlformats.org/presentationml/2006/ole">
            <mc:AlternateContent xmlns:mc="http://schemas.openxmlformats.org/markup-compatibility/2006">
              <mc:Choice xmlns:v="urn:schemas-microsoft-com:vml" Requires="v">
                <p:oleObj spid="_x0000_s10271" name="Equation" r:id="rId5" imgW="2336800" imgH="533400" progId="Equation.3">
                  <p:embed/>
                </p:oleObj>
              </mc:Choice>
              <mc:Fallback>
                <p:oleObj name="Equation" r:id="rId5" imgW="2336800" imgH="533400" progId="Equation.3">
                  <p:embed/>
                  <p:pic>
                    <p:nvPicPr>
                      <p:cNvPr id="13319"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66813" y="2830513"/>
                        <a:ext cx="4356100" cy="995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21" name="Object 9"/>
          <p:cNvGraphicFramePr>
            <a:graphicFrameLocks noChangeAspect="1"/>
          </p:cNvGraphicFramePr>
          <p:nvPr/>
        </p:nvGraphicFramePr>
        <p:xfrm>
          <a:off x="1042988" y="3911600"/>
          <a:ext cx="4489450" cy="1035050"/>
        </p:xfrm>
        <a:graphic>
          <a:graphicData uri="http://schemas.openxmlformats.org/presentationml/2006/ole">
            <mc:AlternateContent xmlns:mc="http://schemas.openxmlformats.org/markup-compatibility/2006">
              <mc:Choice xmlns:v="urn:schemas-microsoft-com:vml" Requires="v">
                <p:oleObj spid="_x0000_s10272" name="Equation" r:id="rId7" imgW="2260440" imgH="520560" progId="Equation.3">
                  <p:embed/>
                </p:oleObj>
              </mc:Choice>
              <mc:Fallback>
                <p:oleObj name="Equation" r:id="rId7" imgW="2260440" imgH="520560" progId="Equation.3">
                  <p:embed/>
                  <p:pic>
                    <p:nvPicPr>
                      <p:cNvPr id="13321"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2988" y="3911600"/>
                        <a:ext cx="4489450" cy="103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23" name="Object 11"/>
          <p:cNvGraphicFramePr>
            <a:graphicFrameLocks noChangeAspect="1"/>
          </p:cNvGraphicFramePr>
          <p:nvPr/>
        </p:nvGraphicFramePr>
        <p:xfrm>
          <a:off x="2290763" y="5257800"/>
          <a:ext cx="3241675" cy="814388"/>
        </p:xfrm>
        <a:graphic>
          <a:graphicData uri="http://schemas.openxmlformats.org/presentationml/2006/ole">
            <mc:AlternateContent xmlns:mc="http://schemas.openxmlformats.org/markup-compatibility/2006">
              <mc:Choice xmlns:v="urn:schemas-microsoft-com:vml" Requires="v">
                <p:oleObj spid="_x0000_s10273" name="Equation" r:id="rId9" imgW="1562040" imgH="393480" progId="Equation.3">
                  <p:embed/>
                </p:oleObj>
              </mc:Choice>
              <mc:Fallback>
                <p:oleObj name="Equation" r:id="rId9" imgW="1562040" imgH="393480" progId="Equation.3">
                  <p:embed/>
                  <p:pic>
                    <p:nvPicPr>
                      <p:cNvPr id="13323"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90763" y="5257800"/>
                        <a:ext cx="3241675" cy="814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35646070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anim calcmode="lin" valueType="num">
                                      <p:cBhvr additive="base">
                                        <p:cTn id="7" dur="500" fill="hold"/>
                                        <p:tgtEl>
                                          <p:spTgt spid="13316"/>
                                        </p:tgtEl>
                                        <p:attrNameLst>
                                          <p:attrName>ppt_x</p:attrName>
                                        </p:attrNameLst>
                                      </p:cBhvr>
                                      <p:tavLst>
                                        <p:tav tm="0">
                                          <p:val>
                                            <p:strVal val="0-#ppt_w/2"/>
                                          </p:val>
                                        </p:tav>
                                        <p:tav tm="100000">
                                          <p:val>
                                            <p:strVal val="#ppt_x"/>
                                          </p:val>
                                        </p:tav>
                                      </p:tavLst>
                                    </p:anim>
                                    <p:anim calcmode="lin" valueType="num">
                                      <p:cBhvr additive="base">
                                        <p:cTn id="8" dur="500" fill="hold"/>
                                        <p:tgtEl>
                                          <p:spTgt spid="1331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7"/>
                                        </p:tgtEl>
                                        <p:attrNameLst>
                                          <p:attrName>style.visibility</p:attrName>
                                        </p:attrNameLst>
                                      </p:cBhvr>
                                      <p:to>
                                        <p:strVal val="visible"/>
                                      </p:to>
                                    </p:set>
                                    <p:anim calcmode="lin" valueType="num">
                                      <p:cBhvr additive="base">
                                        <p:cTn id="13" dur="500" fill="hold"/>
                                        <p:tgtEl>
                                          <p:spTgt spid="13317"/>
                                        </p:tgtEl>
                                        <p:attrNameLst>
                                          <p:attrName>ppt_x</p:attrName>
                                        </p:attrNameLst>
                                      </p:cBhvr>
                                      <p:tavLst>
                                        <p:tav tm="0">
                                          <p:val>
                                            <p:strVal val="0-#ppt_w/2"/>
                                          </p:val>
                                        </p:tav>
                                        <p:tav tm="100000">
                                          <p:val>
                                            <p:strVal val="#ppt_x"/>
                                          </p:val>
                                        </p:tav>
                                      </p:tavLst>
                                    </p:anim>
                                    <p:anim calcmode="lin" valueType="num">
                                      <p:cBhvr additive="base">
                                        <p:cTn id="14" dur="500" fill="hold"/>
                                        <p:tgtEl>
                                          <p:spTgt spid="1331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3319"/>
                                        </p:tgtEl>
                                        <p:attrNameLst>
                                          <p:attrName>style.visibility</p:attrName>
                                        </p:attrNameLst>
                                      </p:cBhvr>
                                      <p:to>
                                        <p:strVal val="visible"/>
                                      </p:to>
                                    </p:set>
                                    <p:anim calcmode="lin" valueType="num">
                                      <p:cBhvr additive="base">
                                        <p:cTn id="19" dur="500" fill="hold"/>
                                        <p:tgtEl>
                                          <p:spTgt spid="13319"/>
                                        </p:tgtEl>
                                        <p:attrNameLst>
                                          <p:attrName>ppt_x</p:attrName>
                                        </p:attrNameLst>
                                      </p:cBhvr>
                                      <p:tavLst>
                                        <p:tav tm="0">
                                          <p:val>
                                            <p:strVal val="0-#ppt_w/2"/>
                                          </p:val>
                                        </p:tav>
                                        <p:tav tm="100000">
                                          <p:val>
                                            <p:strVal val="#ppt_x"/>
                                          </p:val>
                                        </p:tav>
                                      </p:tavLst>
                                    </p:anim>
                                    <p:anim calcmode="lin" valueType="num">
                                      <p:cBhvr additive="base">
                                        <p:cTn id="20" dur="500" fill="hold"/>
                                        <p:tgtEl>
                                          <p:spTgt spid="1331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3321"/>
                                        </p:tgtEl>
                                        <p:attrNameLst>
                                          <p:attrName>style.visibility</p:attrName>
                                        </p:attrNameLst>
                                      </p:cBhvr>
                                      <p:to>
                                        <p:strVal val="visible"/>
                                      </p:to>
                                    </p:set>
                                    <p:anim calcmode="lin" valueType="num">
                                      <p:cBhvr additive="base">
                                        <p:cTn id="25" dur="500" fill="hold"/>
                                        <p:tgtEl>
                                          <p:spTgt spid="13321"/>
                                        </p:tgtEl>
                                        <p:attrNameLst>
                                          <p:attrName>ppt_x</p:attrName>
                                        </p:attrNameLst>
                                      </p:cBhvr>
                                      <p:tavLst>
                                        <p:tav tm="0">
                                          <p:val>
                                            <p:strVal val="0-#ppt_w/2"/>
                                          </p:val>
                                        </p:tav>
                                        <p:tav tm="100000">
                                          <p:val>
                                            <p:strVal val="#ppt_x"/>
                                          </p:val>
                                        </p:tav>
                                      </p:tavLst>
                                    </p:anim>
                                    <p:anim calcmode="lin" valueType="num">
                                      <p:cBhvr additive="base">
                                        <p:cTn id="26" dur="500" fill="hold"/>
                                        <p:tgtEl>
                                          <p:spTgt spid="1332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3323"/>
                                        </p:tgtEl>
                                        <p:attrNameLst>
                                          <p:attrName>style.visibility</p:attrName>
                                        </p:attrNameLst>
                                      </p:cBhvr>
                                      <p:to>
                                        <p:strVal val="visible"/>
                                      </p:to>
                                    </p:set>
                                    <p:anim calcmode="lin" valueType="num">
                                      <p:cBhvr additive="base">
                                        <p:cTn id="31" dur="500" fill="hold"/>
                                        <p:tgtEl>
                                          <p:spTgt spid="13323"/>
                                        </p:tgtEl>
                                        <p:attrNameLst>
                                          <p:attrName>ppt_x</p:attrName>
                                        </p:attrNameLst>
                                      </p:cBhvr>
                                      <p:tavLst>
                                        <p:tav tm="0">
                                          <p:val>
                                            <p:strVal val="0-#ppt_w/2"/>
                                          </p:val>
                                        </p:tav>
                                        <p:tav tm="100000">
                                          <p:val>
                                            <p:strVal val="#ppt_x"/>
                                          </p:val>
                                        </p:tav>
                                      </p:tavLst>
                                    </p:anim>
                                    <p:anim calcmode="lin" valueType="num">
                                      <p:cBhvr additive="base">
                                        <p:cTn id="32" dur="500" fill="hold"/>
                                        <p:tgtEl>
                                          <p:spTgt spid="133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Segnaposto numero diapositiva 5"/>
          <p:cNvSpPr>
            <a:spLocks noGrp="1"/>
          </p:cNvSpPr>
          <p:nvPr>
            <p:ph type="sldNum" sz="quarter" idx="12"/>
          </p:nvPr>
        </p:nvSpPr>
        <p:spPr/>
        <p:txBody>
          <a:bodyPr/>
          <a:lstStyle/>
          <a:p>
            <a:fld id="{7D4DA4DB-C1F0-4C68-BB6C-C9A33098BCEB}" type="slidenum">
              <a:rPr lang="it-IT" altLang="it-IT"/>
              <a:pPr/>
              <a:t>13</a:t>
            </a:fld>
            <a:endParaRPr lang="it-IT" altLang="it-IT"/>
          </a:p>
        </p:txBody>
      </p:sp>
      <p:sp>
        <p:nvSpPr>
          <p:cNvPr id="14338" name="Rectangle 2"/>
          <p:cNvSpPr>
            <a:spLocks noGrp="1" noChangeArrowheads="1"/>
          </p:cNvSpPr>
          <p:nvPr>
            <p:ph type="title"/>
          </p:nvPr>
        </p:nvSpPr>
        <p:spPr/>
        <p:txBody>
          <a:bodyPr>
            <a:normAutofit fontScale="90000"/>
          </a:bodyPr>
          <a:lstStyle/>
          <a:p>
            <a:r>
              <a:rPr lang="it-IT" altLang="it-IT"/>
              <a:t>Soluzione esempio</a:t>
            </a:r>
          </a:p>
        </p:txBody>
      </p:sp>
      <p:sp>
        <p:nvSpPr>
          <p:cNvPr id="14339" name="Rectangle 3"/>
          <p:cNvSpPr>
            <a:spLocks noGrp="1" noChangeArrowheads="1"/>
          </p:cNvSpPr>
          <p:nvPr>
            <p:ph type="body" idx="1"/>
          </p:nvPr>
        </p:nvSpPr>
        <p:spPr>
          <a:xfrm>
            <a:off x="757957" y="1691437"/>
            <a:ext cx="7772400" cy="1176338"/>
          </a:xfrm>
        </p:spPr>
        <p:txBody>
          <a:bodyPr>
            <a:normAutofit fontScale="92500"/>
          </a:bodyPr>
          <a:lstStyle/>
          <a:p>
            <a:r>
              <a:rPr lang="it-IT" altLang="it-IT" b="1" i="1" dirty="0"/>
              <a:t>S</a:t>
            </a:r>
            <a:r>
              <a:rPr lang="it-IT" altLang="it-IT" b="1" dirty="0"/>
              <a:t>=30, </a:t>
            </a:r>
            <a:r>
              <a:rPr lang="it-IT" altLang="it-IT" b="1" i="1" dirty="0" err="1"/>
              <a:t>px</a:t>
            </a:r>
            <a:r>
              <a:rPr lang="it-IT" altLang="it-IT" b="1" dirty="0"/>
              <a:t>=4</a:t>
            </a:r>
            <a:r>
              <a:rPr lang="it-IT" altLang="it-IT" dirty="0"/>
              <a:t> e </a:t>
            </a:r>
            <a:r>
              <a:rPr lang="it-IT" altLang="it-IT" b="1" i="1" dirty="0" err="1"/>
              <a:t>py</a:t>
            </a:r>
            <a:r>
              <a:rPr lang="it-IT" altLang="it-IT" b="1" i="1" dirty="0"/>
              <a:t>=</a:t>
            </a:r>
            <a:r>
              <a:rPr lang="it-IT" altLang="it-IT" b="1" dirty="0"/>
              <a:t>2</a:t>
            </a:r>
            <a:r>
              <a:rPr lang="it-IT" altLang="it-IT" dirty="0"/>
              <a:t>; </a:t>
            </a:r>
            <a:r>
              <a:rPr lang="it-IT" altLang="it-IT" b="1" i="1" dirty="0"/>
              <a:t>Y=</a:t>
            </a:r>
            <a:r>
              <a:rPr lang="it-IT" altLang="it-IT" b="1" dirty="0"/>
              <a:t>30/2-4/2</a:t>
            </a:r>
            <a:r>
              <a:rPr lang="it-IT" altLang="it-IT" b="1" i="1" dirty="0"/>
              <a:t>X = </a:t>
            </a:r>
            <a:r>
              <a:rPr lang="it-IT" altLang="it-IT" b="1" dirty="0"/>
              <a:t>15-2</a:t>
            </a:r>
            <a:r>
              <a:rPr lang="it-IT" altLang="it-IT" b="1" i="1" dirty="0"/>
              <a:t>X</a:t>
            </a:r>
            <a:endParaRPr lang="it-IT" altLang="it-IT" i="1" dirty="0"/>
          </a:p>
          <a:p>
            <a:r>
              <a:rPr lang="it-IT" altLang="it-IT" b="1" i="1" dirty="0"/>
              <a:t>SMS= rapporto tra i prezzi </a:t>
            </a:r>
            <a:r>
              <a:rPr lang="it-IT" altLang="it-IT" b="1" dirty="0"/>
              <a:t>(2)</a:t>
            </a:r>
            <a:endParaRPr lang="it-IT" altLang="it-IT" dirty="0"/>
          </a:p>
        </p:txBody>
      </p:sp>
      <p:graphicFrame>
        <p:nvGraphicFramePr>
          <p:cNvPr id="14341" name="Object 5"/>
          <p:cNvGraphicFramePr>
            <a:graphicFrameLocks noChangeAspect="1"/>
          </p:cNvGraphicFramePr>
          <p:nvPr>
            <p:extLst>
              <p:ext uri="{D42A27DB-BD31-4B8C-83A1-F6EECF244321}">
                <p14:modId xmlns:p14="http://schemas.microsoft.com/office/powerpoint/2010/main" val="710328815"/>
              </p:ext>
            </p:extLst>
          </p:nvPr>
        </p:nvGraphicFramePr>
        <p:xfrm>
          <a:off x="1061829" y="2858000"/>
          <a:ext cx="1331912" cy="974725"/>
        </p:xfrm>
        <a:graphic>
          <a:graphicData uri="http://schemas.openxmlformats.org/presentationml/2006/ole">
            <mc:AlternateContent xmlns:mc="http://schemas.openxmlformats.org/markup-compatibility/2006">
              <mc:Choice xmlns:v="urn:schemas-microsoft-com:vml" Requires="v">
                <p:oleObj spid="_x0000_s11301" name="Equation" r:id="rId3" imgW="533169" imgH="393529" progId="Equation.3">
                  <p:embed/>
                </p:oleObj>
              </mc:Choice>
              <mc:Fallback>
                <p:oleObj name="Equation" r:id="rId3" imgW="533169" imgH="393529" progId="Equation.3">
                  <p:embed/>
                  <p:pic>
                    <p:nvPicPr>
                      <p:cNvPr id="1434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1829" y="2858000"/>
                        <a:ext cx="1331912" cy="974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7" name="Object 11"/>
          <p:cNvGraphicFramePr>
            <a:graphicFrameLocks noChangeAspect="1"/>
          </p:cNvGraphicFramePr>
          <p:nvPr>
            <p:extLst>
              <p:ext uri="{D42A27DB-BD31-4B8C-83A1-F6EECF244321}">
                <p14:modId xmlns:p14="http://schemas.microsoft.com/office/powerpoint/2010/main" val="1463678660"/>
              </p:ext>
            </p:extLst>
          </p:nvPr>
        </p:nvGraphicFramePr>
        <p:xfrm>
          <a:off x="3424238" y="3037270"/>
          <a:ext cx="1401762" cy="506412"/>
        </p:xfrm>
        <a:graphic>
          <a:graphicData uri="http://schemas.openxmlformats.org/presentationml/2006/ole">
            <mc:AlternateContent xmlns:mc="http://schemas.openxmlformats.org/markup-compatibility/2006">
              <mc:Choice xmlns:v="urn:schemas-microsoft-com:vml" Requires="v">
                <p:oleObj spid="_x0000_s11302" name="Equation" r:id="rId5" imgW="444114" imgH="164957" progId="Equation.3">
                  <p:embed/>
                </p:oleObj>
              </mc:Choice>
              <mc:Fallback>
                <p:oleObj name="Equation" r:id="rId5" imgW="444114" imgH="164957" progId="Equation.3">
                  <p:embed/>
                  <p:pic>
                    <p:nvPicPr>
                      <p:cNvPr id="14347"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4238" y="3037270"/>
                        <a:ext cx="1401762" cy="506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9" name="Object 13"/>
          <p:cNvGraphicFramePr>
            <a:graphicFrameLocks noChangeAspect="1"/>
          </p:cNvGraphicFramePr>
          <p:nvPr>
            <p:extLst>
              <p:ext uri="{D42A27DB-BD31-4B8C-83A1-F6EECF244321}">
                <p14:modId xmlns:p14="http://schemas.microsoft.com/office/powerpoint/2010/main" val="2913019252"/>
              </p:ext>
            </p:extLst>
          </p:nvPr>
        </p:nvGraphicFramePr>
        <p:xfrm>
          <a:off x="960262" y="3925343"/>
          <a:ext cx="2433638" cy="530225"/>
        </p:xfrm>
        <a:graphic>
          <a:graphicData uri="http://schemas.openxmlformats.org/presentationml/2006/ole">
            <mc:AlternateContent xmlns:mc="http://schemas.openxmlformats.org/markup-compatibility/2006">
              <mc:Choice xmlns:v="urn:schemas-microsoft-com:vml" Requires="v">
                <p:oleObj spid="_x0000_s11303" name="Equation" r:id="rId7" imgW="825142" imgH="177723" progId="Equation.3">
                  <p:embed/>
                </p:oleObj>
              </mc:Choice>
              <mc:Fallback>
                <p:oleObj name="Equation" r:id="rId7" imgW="825142" imgH="177723" progId="Equation.3">
                  <p:embed/>
                  <p:pic>
                    <p:nvPicPr>
                      <p:cNvPr id="14349"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0262" y="3925343"/>
                        <a:ext cx="2433638" cy="530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3511421701"/>
              </p:ext>
            </p:extLst>
          </p:nvPr>
        </p:nvGraphicFramePr>
        <p:xfrm>
          <a:off x="3889375" y="3822632"/>
          <a:ext cx="1620838" cy="549275"/>
        </p:xfrm>
        <a:graphic>
          <a:graphicData uri="http://schemas.openxmlformats.org/presentationml/2006/ole">
            <mc:AlternateContent xmlns:mc="http://schemas.openxmlformats.org/markup-compatibility/2006">
              <mc:Choice xmlns:v="urn:schemas-microsoft-com:vml" Requires="v">
                <p:oleObj spid="_x0000_s11304" name="Equation" r:id="rId9" imgW="532937" imgH="177646" progId="Equation.3">
                  <p:embed/>
                </p:oleObj>
              </mc:Choice>
              <mc:Fallback>
                <p:oleObj name="Equation" r:id="rId9" imgW="532937" imgH="177646" progId="Equation.3">
                  <p:embed/>
                  <p:pic>
                    <p:nvPicPr>
                      <p:cNvPr id="14351"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89375" y="3822632"/>
                        <a:ext cx="1620838" cy="549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52" name="Text Box 16"/>
          <p:cNvSpPr txBox="1">
            <a:spLocks noChangeArrowheads="1"/>
          </p:cNvSpPr>
          <p:nvPr/>
        </p:nvSpPr>
        <p:spPr bwMode="auto">
          <a:xfrm>
            <a:off x="757957" y="4814237"/>
            <a:ext cx="2198688" cy="94615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2800" b="1" i="1" dirty="0">
                <a:effectLst>
                  <a:outerShdw blurRad="38100" dist="38100" dir="2700000" algn="tl">
                    <a:srgbClr val="C0C0C0"/>
                  </a:outerShdw>
                </a:effectLst>
              </a:rPr>
              <a:t>X</a:t>
            </a:r>
            <a:r>
              <a:rPr lang="it-IT" altLang="it-IT" sz="2800" b="1" dirty="0">
                <a:effectLst>
                  <a:outerShdw blurRad="38100" dist="38100" dir="2700000" algn="tl">
                    <a:srgbClr val="C0C0C0"/>
                  </a:outerShdw>
                </a:effectLst>
              </a:rPr>
              <a:t>=5</a:t>
            </a:r>
          </a:p>
          <a:p>
            <a:r>
              <a:rPr lang="it-IT" altLang="it-IT" sz="2800" b="1" i="1" dirty="0">
                <a:effectLst>
                  <a:outerShdw blurRad="38100" dist="38100" dir="2700000" algn="tl">
                    <a:srgbClr val="C0C0C0"/>
                  </a:outerShdw>
                </a:effectLst>
              </a:rPr>
              <a:t>Y=</a:t>
            </a:r>
            <a:r>
              <a:rPr lang="it-IT" altLang="it-IT" sz="2800" b="1" dirty="0">
                <a:effectLst>
                  <a:outerShdw blurRad="38100" dist="38100" dir="2700000" algn="tl">
                    <a:srgbClr val="C0C0C0"/>
                  </a:outerShdw>
                </a:effectLst>
              </a:rPr>
              <a:t>5 </a:t>
            </a:r>
          </a:p>
        </p:txBody>
      </p:sp>
      <p:grpSp>
        <p:nvGrpSpPr>
          <p:cNvPr id="14357" name="Group 21"/>
          <p:cNvGrpSpPr>
            <a:grpSpLocks/>
          </p:cNvGrpSpPr>
          <p:nvPr/>
        </p:nvGrpSpPr>
        <p:grpSpPr bwMode="auto">
          <a:xfrm>
            <a:off x="3117850" y="4719862"/>
            <a:ext cx="4784725" cy="1419225"/>
            <a:chOff x="2047" y="3199"/>
            <a:chExt cx="3014" cy="894"/>
          </a:xfrm>
        </p:grpSpPr>
        <p:graphicFrame>
          <p:nvGraphicFramePr>
            <p:cNvPr id="14355" name="Object 19"/>
            <p:cNvGraphicFramePr>
              <a:graphicFrameLocks noChangeAspect="1"/>
            </p:cNvGraphicFramePr>
            <p:nvPr/>
          </p:nvGraphicFramePr>
          <p:xfrm>
            <a:off x="2164" y="3266"/>
            <a:ext cx="2717" cy="742"/>
          </p:xfrm>
          <a:graphic>
            <a:graphicData uri="http://schemas.openxmlformats.org/presentationml/2006/ole">
              <mc:AlternateContent xmlns:mc="http://schemas.openxmlformats.org/markup-compatibility/2006">
                <mc:Choice xmlns:v="urn:schemas-microsoft-com:vml" Requires="v">
                  <p:oleObj spid="_x0000_s11305" name="Equation" r:id="rId11" imgW="2145960" imgH="583920" progId="Equation.3">
                    <p:embed/>
                  </p:oleObj>
                </mc:Choice>
                <mc:Fallback>
                  <p:oleObj name="Equation" r:id="rId11" imgW="2145960" imgH="583920" progId="Equation.3">
                    <p:embed/>
                    <p:pic>
                      <p:nvPicPr>
                        <p:cNvPr id="14355" name="Object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64" y="3266"/>
                          <a:ext cx="2717" cy="7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56" name="Rectangle 20"/>
            <p:cNvSpPr>
              <a:spLocks noChangeArrowheads="1"/>
            </p:cNvSpPr>
            <p:nvPr/>
          </p:nvSpPr>
          <p:spPr bwMode="auto">
            <a:xfrm>
              <a:off x="2047" y="3199"/>
              <a:ext cx="3014" cy="89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18147684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4341"/>
                                        </p:tgtEl>
                                        <p:attrNameLst>
                                          <p:attrName>style.visibility</p:attrName>
                                        </p:attrNameLst>
                                      </p:cBhvr>
                                      <p:to>
                                        <p:strVal val="visible"/>
                                      </p:to>
                                    </p:set>
                                    <p:anim calcmode="lin" valueType="num">
                                      <p:cBhvr additive="base">
                                        <p:cTn id="19" dur="500" fill="hold"/>
                                        <p:tgtEl>
                                          <p:spTgt spid="14341"/>
                                        </p:tgtEl>
                                        <p:attrNameLst>
                                          <p:attrName>ppt_x</p:attrName>
                                        </p:attrNameLst>
                                      </p:cBhvr>
                                      <p:tavLst>
                                        <p:tav tm="0">
                                          <p:val>
                                            <p:strVal val="0-#ppt_w/2"/>
                                          </p:val>
                                        </p:tav>
                                        <p:tav tm="100000">
                                          <p:val>
                                            <p:strVal val="#ppt_x"/>
                                          </p:val>
                                        </p:tav>
                                      </p:tavLst>
                                    </p:anim>
                                    <p:anim calcmode="lin" valueType="num">
                                      <p:cBhvr additive="base">
                                        <p:cTn id="20" dur="500" fill="hold"/>
                                        <p:tgtEl>
                                          <p:spTgt spid="14341"/>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4347"/>
                                        </p:tgtEl>
                                        <p:attrNameLst>
                                          <p:attrName>style.visibility</p:attrName>
                                        </p:attrNameLst>
                                      </p:cBhvr>
                                      <p:to>
                                        <p:strVal val="visible"/>
                                      </p:to>
                                    </p:set>
                                    <p:anim calcmode="lin" valueType="num">
                                      <p:cBhvr additive="base">
                                        <p:cTn id="25" dur="500" fill="hold"/>
                                        <p:tgtEl>
                                          <p:spTgt spid="14347"/>
                                        </p:tgtEl>
                                        <p:attrNameLst>
                                          <p:attrName>ppt_x</p:attrName>
                                        </p:attrNameLst>
                                      </p:cBhvr>
                                      <p:tavLst>
                                        <p:tav tm="0">
                                          <p:val>
                                            <p:strVal val="0-#ppt_w/2"/>
                                          </p:val>
                                        </p:tav>
                                        <p:tav tm="100000">
                                          <p:val>
                                            <p:strVal val="#ppt_x"/>
                                          </p:val>
                                        </p:tav>
                                      </p:tavLst>
                                    </p:anim>
                                    <p:anim calcmode="lin" valueType="num">
                                      <p:cBhvr additive="base">
                                        <p:cTn id="26" dur="500" fill="hold"/>
                                        <p:tgtEl>
                                          <p:spTgt spid="14347"/>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4349"/>
                                        </p:tgtEl>
                                        <p:attrNameLst>
                                          <p:attrName>style.visibility</p:attrName>
                                        </p:attrNameLst>
                                      </p:cBhvr>
                                      <p:to>
                                        <p:strVal val="visible"/>
                                      </p:to>
                                    </p:set>
                                    <p:anim calcmode="lin" valueType="num">
                                      <p:cBhvr additive="base">
                                        <p:cTn id="31" dur="500" fill="hold"/>
                                        <p:tgtEl>
                                          <p:spTgt spid="14349"/>
                                        </p:tgtEl>
                                        <p:attrNameLst>
                                          <p:attrName>ppt_x</p:attrName>
                                        </p:attrNameLst>
                                      </p:cBhvr>
                                      <p:tavLst>
                                        <p:tav tm="0">
                                          <p:val>
                                            <p:strVal val="0-#ppt_w/2"/>
                                          </p:val>
                                        </p:tav>
                                        <p:tav tm="100000">
                                          <p:val>
                                            <p:strVal val="#ppt_x"/>
                                          </p:val>
                                        </p:tav>
                                      </p:tavLst>
                                    </p:anim>
                                    <p:anim calcmode="lin" valueType="num">
                                      <p:cBhvr additive="base">
                                        <p:cTn id="32" dur="500" fill="hold"/>
                                        <p:tgtEl>
                                          <p:spTgt spid="14349"/>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14351"/>
                                        </p:tgtEl>
                                        <p:attrNameLst>
                                          <p:attrName>style.visibility</p:attrName>
                                        </p:attrNameLst>
                                      </p:cBhvr>
                                      <p:to>
                                        <p:strVal val="visible"/>
                                      </p:to>
                                    </p:set>
                                    <p:anim calcmode="lin" valueType="num">
                                      <p:cBhvr additive="base">
                                        <p:cTn id="37" dur="500" fill="hold"/>
                                        <p:tgtEl>
                                          <p:spTgt spid="14351"/>
                                        </p:tgtEl>
                                        <p:attrNameLst>
                                          <p:attrName>ppt_x</p:attrName>
                                        </p:attrNameLst>
                                      </p:cBhvr>
                                      <p:tavLst>
                                        <p:tav tm="0">
                                          <p:val>
                                            <p:strVal val="0-#ppt_w/2"/>
                                          </p:val>
                                        </p:tav>
                                        <p:tav tm="100000">
                                          <p:val>
                                            <p:strVal val="#ppt_x"/>
                                          </p:val>
                                        </p:tav>
                                      </p:tavLst>
                                    </p:anim>
                                    <p:anim calcmode="lin" valueType="num">
                                      <p:cBhvr additive="base">
                                        <p:cTn id="38" dur="500" fill="hold"/>
                                        <p:tgtEl>
                                          <p:spTgt spid="14351"/>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4352"/>
                                        </p:tgtEl>
                                        <p:attrNameLst>
                                          <p:attrName>style.visibility</p:attrName>
                                        </p:attrNameLst>
                                      </p:cBhvr>
                                      <p:to>
                                        <p:strVal val="visible"/>
                                      </p:to>
                                    </p:set>
                                    <p:anim calcmode="lin" valueType="num">
                                      <p:cBhvr additive="base">
                                        <p:cTn id="43" dur="500" fill="hold"/>
                                        <p:tgtEl>
                                          <p:spTgt spid="14352"/>
                                        </p:tgtEl>
                                        <p:attrNameLst>
                                          <p:attrName>ppt_x</p:attrName>
                                        </p:attrNameLst>
                                      </p:cBhvr>
                                      <p:tavLst>
                                        <p:tav tm="0">
                                          <p:val>
                                            <p:strVal val="0-#ppt_w/2"/>
                                          </p:val>
                                        </p:tav>
                                        <p:tav tm="100000">
                                          <p:val>
                                            <p:strVal val="#ppt_x"/>
                                          </p:val>
                                        </p:tav>
                                      </p:tavLst>
                                    </p:anim>
                                    <p:anim calcmode="lin" valueType="num">
                                      <p:cBhvr additive="base">
                                        <p:cTn id="44" dur="500" fill="hold"/>
                                        <p:tgtEl>
                                          <p:spTgt spid="14352"/>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14357"/>
                                        </p:tgtEl>
                                        <p:attrNameLst>
                                          <p:attrName>style.visibility</p:attrName>
                                        </p:attrNameLst>
                                      </p:cBhvr>
                                      <p:to>
                                        <p:strVal val="visible"/>
                                      </p:to>
                                    </p:set>
                                    <p:anim calcmode="lin" valueType="num">
                                      <p:cBhvr additive="base">
                                        <p:cTn id="49" dur="500" fill="hold"/>
                                        <p:tgtEl>
                                          <p:spTgt spid="14357"/>
                                        </p:tgtEl>
                                        <p:attrNameLst>
                                          <p:attrName>ppt_x</p:attrName>
                                        </p:attrNameLst>
                                      </p:cBhvr>
                                      <p:tavLst>
                                        <p:tav tm="0">
                                          <p:val>
                                            <p:strVal val="0-#ppt_w/2"/>
                                          </p:val>
                                        </p:tav>
                                        <p:tav tm="100000">
                                          <p:val>
                                            <p:strVal val="#ppt_x"/>
                                          </p:val>
                                        </p:tav>
                                      </p:tavLst>
                                    </p:anim>
                                    <p:anim calcmode="lin" valueType="num">
                                      <p:cBhvr additive="base">
                                        <p:cTn id="50" dur="500" fill="hold"/>
                                        <p:tgtEl>
                                          <p:spTgt spid="1435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P spid="14352"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6EAB5001-69AA-4CCA-AA03-A985251CBECC}" type="slidenum">
              <a:rPr lang="it-IT" altLang="it-IT"/>
              <a:pPr/>
              <a:t>14</a:t>
            </a:fld>
            <a:endParaRPr lang="it-IT" altLang="it-IT"/>
          </a:p>
        </p:txBody>
      </p:sp>
      <p:sp>
        <p:nvSpPr>
          <p:cNvPr id="15362" name="Rectangle 2"/>
          <p:cNvSpPr>
            <a:spLocks noGrp="1" noChangeArrowheads="1"/>
          </p:cNvSpPr>
          <p:nvPr>
            <p:ph type="title"/>
          </p:nvPr>
        </p:nvSpPr>
        <p:spPr/>
        <p:txBody>
          <a:bodyPr>
            <a:normAutofit fontScale="90000"/>
          </a:bodyPr>
          <a:lstStyle/>
          <a:p>
            <a:r>
              <a:rPr lang="it-IT" altLang="it-IT"/>
              <a:t>Soluzione grafica</a:t>
            </a:r>
          </a:p>
        </p:txBody>
      </p:sp>
      <p:graphicFrame>
        <p:nvGraphicFramePr>
          <p:cNvPr id="15368" name="Object 8"/>
          <p:cNvGraphicFramePr>
            <a:graphicFrameLocks noChangeAspect="1"/>
          </p:cNvGraphicFramePr>
          <p:nvPr/>
        </p:nvGraphicFramePr>
        <p:xfrm>
          <a:off x="1712913" y="1946275"/>
          <a:ext cx="4722812" cy="4254500"/>
        </p:xfrm>
        <a:graphic>
          <a:graphicData uri="http://schemas.openxmlformats.org/presentationml/2006/ole">
            <mc:AlternateContent xmlns:mc="http://schemas.openxmlformats.org/markup-compatibility/2006">
              <mc:Choice xmlns:v="urn:schemas-microsoft-com:vml" Requires="v">
                <p:oleObj spid="_x0000_s12297" name="Grafico" r:id="rId3" imgW="3353071" imgH="3019772" progId="Excel.Chart.8">
                  <p:embed/>
                </p:oleObj>
              </mc:Choice>
              <mc:Fallback>
                <p:oleObj name="Grafico" r:id="rId3" imgW="3353071" imgH="3019772" progId="Excel.Chart.8">
                  <p:embed/>
                  <p:pic>
                    <p:nvPicPr>
                      <p:cNvPr id="15368"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2913" y="1946275"/>
                        <a:ext cx="4722812" cy="425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42934491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8"/>
                                        </p:tgtEl>
                                        <p:attrNameLst>
                                          <p:attrName>style.visibility</p:attrName>
                                        </p:attrNameLst>
                                      </p:cBhvr>
                                      <p:to>
                                        <p:strVal val="visible"/>
                                      </p:to>
                                    </p:set>
                                    <p:anim calcmode="lin" valueType="num">
                                      <p:cBhvr additive="base">
                                        <p:cTn id="7" dur="500" fill="hold"/>
                                        <p:tgtEl>
                                          <p:spTgt spid="15368"/>
                                        </p:tgtEl>
                                        <p:attrNameLst>
                                          <p:attrName>ppt_x</p:attrName>
                                        </p:attrNameLst>
                                      </p:cBhvr>
                                      <p:tavLst>
                                        <p:tav tm="0">
                                          <p:val>
                                            <p:strVal val="0-#ppt_w/2"/>
                                          </p:val>
                                        </p:tav>
                                        <p:tav tm="100000">
                                          <p:val>
                                            <p:strVal val="#ppt_x"/>
                                          </p:val>
                                        </p:tav>
                                      </p:tavLst>
                                    </p:anim>
                                    <p:anim calcmode="lin" valueType="num">
                                      <p:cBhvr additive="base">
                                        <p:cTn id="8" dur="500" fill="hold"/>
                                        <p:tgtEl>
                                          <p:spTgt spid="1536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15368"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93908DB8-F950-41E6-A7E3-C2D94F7DE422}" type="slidenum">
              <a:rPr lang="it-IT" altLang="it-IT"/>
              <a:pPr/>
              <a:t>15</a:t>
            </a:fld>
            <a:endParaRPr lang="it-IT" altLang="it-IT"/>
          </a:p>
        </p:txBody>
      </p:sp>
      <p:sp>
        <p:nvSpPr>
          <p:cNvPr id="16386" name="Rectangle 2"/>
          <p:cNvSpPr>
            <a:spLocks noGrp="1" noChangeArrowheads="1"/>
          </p:cNvSpPr>
          <p:nvPr>
            <p:ph type="title"/>
          </p:nvPr>
        </p:nvSpPr>
        <p:spPr/>
        <p:txBody>
          <a:bodyPr>
            <a:normAutofit fontScale="90000"/>
          </a:bodyPr>
          <a:lstStyle/>
          <a:p>
            <a:r>
              <a:rPr lang="it-IT" altLang="it-IT"/>
              <a:t>Lavoro e tempo libero</a:t>
            </a:r>
          </a:p>
        </p:txBody>
      </p:sp>
      <p:sp>
        <p:nvSpPr>
          <p:cNvPr id="16387" name="Rectangle 3"/>
          <p:cNvSpPr>
            <a:spLocks noGrp="1" noChangeArrowheads="1"/>
          </p:cNvSpPr>
          <p:nvPr>
            <p:ph type="body" idx="1"/>
          </p:nvPr>
        </p:nvSpPr>
        <p:spPr/>
        <p:txBody>
          <a:bodyPr/>
          <a:lstStyle/>
          <a:p>
            <a:pPr>
              <a:lnSpc>
                <a:spcPct val="90000"/>
              </a:lnSpc>
            </a:pPr>
            <a:r>
              <a:rPr lang="it-IT" altLang="it-IT"/>
              <a:t>Scelta tra due beni = reddito da lavoro e tempo libero</a:t>
            </a:r>
          </a:p>
          <a:p>
            <a:pPr>
              <a:lnSpc>
                <a:spcPct val="90000"/>
              </a:lnSpc>
            </a:pPr>
            <a:r>
              <a:rPr lang="it-IT" altLang="it-IT"/>
              <a:t>Curve di indifferenza (combinazioni di tempo libero e di reddito da lavoro ugualmente preferite dal soggetto</a:t>
            </a:r>
          </a:p>
          <a:p>
            <a:pPr>
              <a:lnSpc>
                <a:spcPct val="90000"/>
              </a:lnSpc>
            </a:pPr>
            <a:r>
              <a:rPr lang="it-IT" altLang="it-IT"/>
              <a:t>Vincolo di bilancio</a:t>
            </a:r>
          </a:p>
          <a:p>
            <a:pPr>
              <a:lnSpc>
                <a:spcPct val="90000"/>
              </a:lnSpc>
            </a:pPr>
            <a:r>
              <a:rPr lang="it-IT" altLang="it-IT"/>
              <a:t>Dati = salario orario e durata della giornata (24 ore)</a:t>
            </a: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29141708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06CFC5EB-373E-4E89-9061-4B4CE876B438}" type="slidenum">
              <a:rPr lang="it-IT" altLang="it-IT"/>
              <a:pPr/>
              <a:t>16</a:t>
            </a:fld>
            <a:endParaRPr lang="it-IT" altLang="it-IT"/>
          </a:p>
        </p:txBody>
      </p:sp>
      <p:sp>
        <p:nvSpPr>
          <p:cNvPr id="17410" name="Rectangle 2"/>
          <p:cNvSpPr>
            <a:spLocks noGrp="1" noChangeArrowheads="1"/>
          </p:cNvSpPr>
          <p:nvPr>
            <p:ph type="title"/>
          </p:nvPr>
        </p:nvSpPr>
        <p:spPr/>
        <p:txBody>
          <a:bodyPr>
            <a:normAutofit fontScale="90000"/>
          </a:bodyPr>
          <a:lstStyle/>
          <a:p>
            <a:r>
              <a:rPr lang="it-IT" altLang="it-IT"/>
              <a:t>Vincolo di bilancio</a:t>
            </a:r>
          </a:p>
        </p:txBody>
      </p:sp>
      <p:sp>
        <p:nvSpPr>
          <p:cNvPr id="17411" name="Rectangle 3"/>
          <p:cNvSpPr>
            <a:spLocks noGrp="1" noChangeArrowheads="1"/>
          </p:cNvSpPr>
          <p:nvPr>
            <p:ph type="body" idx="1"/>
          </p:nvPr>
        </p:nvSpPr>
        <p:spPr/>
        <p:txBody>
          <a:bodyPr/>
          <a:lstStyle/>
          <a:p>
            <a:r>
              <a:rPr lang="it-IT" altLang="it-IT" sz="2800" i="1"/>
              <a:t>Tl=</a:t>
            </a:r>
            <a:r>
              <a:rPr lang="it-IT" altLang="it-IT" sz="2800"/>
              <a:t>tempo libero</a:t>
            </a:r>
          </a:p>
          <a:p>
            <a:r>
              <a:rPr lang="it-IT" altLang="it-IT" sz="2800" i="1"/>
              <a:t>w</a:t>
            </a:r>
            <a:r>
              <a:rPr lang="it-IT" altLang="it-IT" sz="2800" i="1" baseline="-25000"/>
              <a:t>o</a:t>
            </a:r>
            <a:r>
              <a:rPr lang="it-IT" altLang="it-IT" sz="2800"/>
              <a:t>=salario orario</a:t>
            </a:r>
          </a:p>
          <a:p>
            <a:r>
              <a:rPr lang="it-IT" altLang="it-IT" sz="2800" b="1" i="1"/>
              <a:t>Y=</a:t>
            </a:r>
            <a:r>
              <a:rPr lang="it-IT" altLang="it-IT" sz="2800"/>
              <a:t>reddito</a:t>
            </a:r>
          </a:p>
          <a:p>
            <a:r>
              <a:rPr lang="it-IT" altLang="it-IT" sz="2800"/>
              <a:t>Intercetta con l’asse delle ordinate 24</a:t>
            </a:r>
            <a:r>
              <a:rPr lang="it-IT" altLang="it-IT" sz="2800" i="1"/>
              <a:t>w</a:t>
            </a:r>
            <a:r>
              <a:rPr lang="it-IT" altLang="it-IT" sz="2800" i="1" baseline="-25000"/>
              <a:t>o</a:t>
            </a:r>
          </a:p>
          <a:p>
            <a:r>
              <a:rPr lang="it-IT" altLang="it-IT" sz="2800"/>
              <a:t>Reddito effettivo</a:t>
            </a:r>
            <a:r>
              <a:rPr lang="it-IT" altLang="it-IT" sz="2800" i="1" baseline="-25000"/>
              <a:t> </a:t>
            </a:r>
            <a:r>
              <a:rPr lang="it-IT" altLang="it-IT" sz="2800"/>
              <a:t>=</a:t>
            </a:r>
            <a:r>
              <a:rPr lang="it-IT" altLang="it-IT" sz="2800" b="1" i="1"/>
              <a:t>w</a:t>
            </a:r>
            <a:r>
              <a:rPr lang="it-IT" altLang="it-IT" sz="2800" b="1" i="1" baseline="-25000"/>
              <a:t>o </a:t>
            </a:r>
            <a:r>
              <a:rPr lang="it-IT" altLang="it-IT" sz="2800" b="1" i="1"/>
              <a:t>x ore lavorate</a:t>
            </a:r>
          </a:p>
          <a:p>
            <a:r>
              <a:rPr lang="it-IT" altLang="it-IT" sz="2800"/>
              <a:t>Ore lavorate</a:t>
            </a:r>
            <a:r>
              <a:rPr lang="it-IT" altLang="it-IT" sz="2800" b="1" i="1"/>
              <a:t> =</a:t>
            </a:r>
            <a:r>
              <a:rPr lang="it-IT" altLang="it-IT" sz="2800" b="1"/>
              <a:t>24</a:t>
            </a:r>
            <a:r>
              <a:rPr lang="it-IT" altLang="it-IT" sz="2800" b="1" i="1"/>
              <a:t> – Tl</a:t>
            </a:r>
          </a:p>
          <a:p>
            <a:r>
              <a:rPr lang="it-IT" altLang="it-IT" sz="2800"/>
              <a:t>Vincolo di bilancio</a:t>
            </a:r>
            <a:r>
              <a:rPr lang="it-IT" altLang="it-IT" sz="2800" b="1" i="1"/>
              <a:t> = Y=w</a:t>
            </a:r>
            <a:r>
              <a:rPr lang="it-IT" altLang="it-IT" sz="2800" b="1" i="1" baseline="-25000"/>
              <a:t>o</a:t>
            </a:r>
            <a:r>
              <a:rPr lang="it-IT" altLang="it-IT" sz="2800" b="1"/>
              <a:t>(24-</a:t>
            </a:r>
            <a:r>
              <a:rPr lang="it-IT" altLang="it-IT" sz="2800" b="1" i="1"/>
              <a:t>Tl</a:t>
            </a:r>
            <a:r>
              <a:rPr lang="it-IT" altLang="it-IT" sz="2800" b="1"/>
              <a:t>)</a:t>
            </a:r>
          </a:p>
          <a:p>
            <a:r>
              <a:rPr lang="it-IT" altLang="it-IT" sz="2800" b="1" i="1"/>
              <a:t>Y=</a:t>
            </a:r>
            <a:r>
              <a:rPr lang="it-IT" altLang="it-IT" sz="2800" b="1"/>
              <a:t>24</a:t>
            </a:r>
            <a:r>
              <a:rPr lang="it-IT" altLang="it-IT" sz="2800" b="1" i="1"/>
              <a:t>w</a:t>
            </a:r>
            <a:r>
              <a:rPr lang="it-IT" altLang="it-IT" sz="2800" b="1" i="1" baseline="-25000"/>
              <a:t>o</a:t>
            </a:r>
            <a:r>
              <a:rPr lang="it-IT" altLang="it-IT" sz="2800" b="1" i="1"/>
              <a:t>-Tlw</a:t>
            </a:r>
            <a:r>
              <a:rPr lang="it-IT" altLang="it-IT" sz="2800" b="1" i="1" baseline="-25000"/>
              <a:t>o</a:t>
            </a:r>
            <a:endParaRPr lang="it-IT" altLang="it-IT" sz="2800" b="1" i="1"/>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26969938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411">
                                            <p:txEl>
                                              <p:pRg st="1" end="1"/>
                                            </p:txEl>
                                          </p:spTgt>
                                        </p:tgtEl>
                                        <p:attrNameLst>
                                          <p:attrName>style.visibility</p:attrName>
                                        </p:attrNameLst>
                                      </p:cBhvr>
                                      <p:to>
                                        <p:strVal val="visible"/>
                                      </p:to>
                                    </p:set>
                                    <p:anim calcmode="lin" valueType="num">
                                      <p:cBhvr additive="base">
                                        <p:cTn id="13" dur="500" fill="hold"/>
                                        <p:tgtEl>
                                          <p:spTgt spid="174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74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additive="base">
                                        <p:cTn id="19" dur="500" fill="hold"/>
                                        <p:tgtEl>
                                          <p:spTgt spid="174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4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 calcmode="lin" valueType="num">
                                      <p:cBhvr additive="base">
                                        <p:cTn id="25" dur="500" fill="hold"/>
                                        <p:tgtEl>
                                          <p:spTgt spid="174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74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7411">
                                            <p:txEl>
                                              <p:pRg st="4" end="4"/>
                                            </p:txEl>
                                          </p:spTgt>
                                        </p:tgtEl>
                                        <p:attrNameLst>
                                          <p:attrName>style.visibility</p:attrName>
                                        </p:attrNameLst>
                                      </p:cBhvr>
                                      <p:to>
                                        <p:strVal val="visible"/>
                                      </p:to>
                                    </p:set>
                                    <p:anim calcmode="lin" valueType="num">
                                      <p:cBhvr additive="base">
                                        <p:cTn id="31" dur="500" fill="hold"/>
                                        <p:tgtEl>
                                          <p:spTgt spid="174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74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7411">
                                            <p:txEl>
                                              <p:pRg st="5" end="5"/>
                                            </p:txEl>
                                          </p:spTgt>
                                        </p:tgtEl>
                                        <p:attrNameLst>
                                          <p:attrName>style.visibility</p:attrName>
                                        </p:attrNameLst>
                                      </p:cBhvr>
                                      <p:to>
                                        <p:strVal val="visible"/>
                                      </p:to>
                                    </p:set>
                                    <p:anim calcmode="lin" valueType="num">
                                      <p:cBhvr additive="base">
                                        <p:cTn id="37" dur="500" fill="hold"/>
                                        <p:tgtEl>
                                          <p:spTgt spid="1741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741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7411">
                                            <p:txEl>
                                              <p:pRg st="6" end="6"/>
                                            </p:txEl>
                                          </p:spTgt>
                                        </p:tgtEl>
                                        <p:attrNameLst>
                                          <p:attrName>style.visibility</p:attrName>
                                        </p:attrNameLst>
                                      </p:cBhvr>
                                      <p:to>
                                        <p:strVal val="visible"/>
                                      </p:to>
                                    </p:set>
                                    <p:anim calcmode="lin" valueType="num">
                                      <p:cBhvr additive="base">
                                        <p:cTn id="43" dur="500" fill="hold"/>
                                        <p:tgtEl>
                                          <p:spTgt spid="1741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741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7411">
                                            <p:txEl>
                                              <p:pRg st="7" end="7"/>
                                            </p:txEl>
                                          </p:spTgt>
                                        </p:tgtEl>
                                        <p:attrNameLst>
                                          <p:attrName>style.visibility</p:attrName>
                                        </p:attrNameLst>
                                      </p:cBhvr>
                                      <p:to>
                                        <p:strVal val="visible"/>
                                      </p:to>
                                    </p:set>
                                    <p:anim calcmode="lin" valueType="num">
                                      <p:cBhvr additive="base">
                                        <p:cTn id="49" dur="500" fill="hold"/>
                                        <p:tgtEl>
                                          <p:spTgt spid="17411">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7411">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31ADA142-41DE-4898-AF0A-A823E0B97E30}" type="slidenum">
              <a:rPr lang="it-IT" altLang="it-IT"/>
              <a:pPr/>
              <a:t>17</a:t>
            </a:fld>
            <a:endParaRPr lang="it-IT" altLang="it-IT"/>
          </a:p>
        </p:txBody>
      </p:sp>
      <p:sp>
        <p:nvSpPr>
          <p:cNvPr id="21506" name="Rectangle 2"/>
          <p:cNvSpPr>
            <a:spLocks noGrp="1" noChangeArrowheads="1"/>
          </p:cNvSpPr>
          <p:nvPr>
            <p:ph type="title"/>
          </p:nvPr>
        </p:nvSpPr>
        <p:spPr/>
        <p:txBody>
          <a:bodyPr>
            <a:normAutofit fontScale="90000"/>
          </a:bodyPr>
          <a:lstStyle/>
          <a:p>
            <a:r>
              <a:rPr lang="it-IT" altLang="it-IT"/>
              <a:t>Retta di bilancio</a:t>
            </a:r>
          </a:p>
        </p:txBody>
      </p:sp>
      <p:sp>
        <p:nvSpPr>
          <p:cNvPr id="21507" name="Rectangle 3"/>
          <p:cNvSpPr>
            <a:spLocks noGrp="1" noChangeArrowheads="1"/>
          </p:cNvSpPr>
          <p:nvPr>
            <p:ph type="body" idx="1"/>
          </p:nvPr>
        </p:nvSpPr>
        <p:spPr>
          <a:xfrm>
            <a:off x="764381" y="4825465"/>
            <a:ext cx="7772400" cy="1447800"/>
          </a:xfrm>
        </p:spPr>
        <p:txBody>
          <a:bodyPr/>
          <a:lstStyle/>
          <a:p>
            <a:pPr>
              <a:lnSpc>
                <a:spcPct val="90000"/>
              </a:lnSpc>
            </a:pPr>
            <a:r>
              <a:rPr lang="it-IT" altLang="it-IT" sz="2800" b="1" i="1" dirty="0" err="1"/>
              <a:t>w</a:t>
            </a:r>
            <a:r>
              <a:rPr lang="it-IT" altLang="it-IT" sz="2800" b="1" i="1" baseline="-25000" dirty="0" err="1"/>
              <a:t>o</a:t>
            </a:r>
            <a:r>
              <a:rPr lang="it-IT" altLang="it-IT" sz="2800" b="1" i="1" dirty="0"/>
              <a:t>=</a:t>
            </a:r>
            <a:r>
              <a:rPr lang="it-IT" altLang="it-IT" sz="2800" b="1" dirty="0"/>
              <a:t>10</a:t>
            </a:r>
          </a:p>
          <a:p>
            <a:pPr>
              <a:lnSpc>
                <a:spcPct val="90000"/>
              </a:lnSpc>
            </a:pPr>
            <a:r>
              <a:rPr lang="it-IT" altLang="it-IT" sz="2800" b="1" dirty="0"/>
              <a:t>Intercetta asse ordinate= 24x10</a:t>
            </a:r>
          </a:p>
          <a:p>
            <a:pPr>
              <a:lnSpc>
                <a:spcPct val="90000"/>
              </a:lnSpc>
            </a:pPr>
            <a:r>
              <a:rPr lang="it-IT" altLang="it-IT" sz="2800" b="1" dirty="0"/>
              <a:t>Pendenza = -</a:t>
            </a:r>
            <a:r>
              <a:rPr lang="it-IT" altLang="it-IT" sz="2800" b="1" i="1" dirty="0" err="1"/>
              <a:t>w</a:t>
            </a:r>
            <a:r>
              <a:rPr lang="it-IT" altLang="it-IT" sz="2800" b="1" i="1" baseline="-25000" dirty="0" err="1"/>
              <a:t>o</a:t>
            </a:r>
            <a:r>
              <a:rPr lang="it-IT" altLang="it-IT" sz="2800" b="1" dirty="0"/>
              <a:t>=-10</a:t>
            </a:r>
            <a:endParaRPr lang="it-IT" altLang="it-IT" sz="2800" b="1" i="1" dirty="0"/>
          </a:p>
        </p:txBody>
      </p:sp>
      <p:graphicFrame>
        <p:nvGraphicFramePr>
          <p:cNvPr id="21508" name="Object 4"/>
          <p:cNvGraphicFramePr>
            <a:graphicFrameLocks noChangeAspect="1"/>
          </p:cNvGraphicFramePr>
          <p:nvPr>
            <p:extLst>
              <p:ext uri="{D42A27DB-BD31-4B8C-83A1-F6EECF244321}">
                <p14:modId xmlns:p14="http://schemas.microsoft.com/office/powerpoint/2010/main" val="3835699468"/>
              </p:ext>
            </p:extLst>
          </p:nvPr>
        </p:nvGraphicFramePr>
        <p:xfrm>
          <a:off x="2452688" y="1601788"/>
          <a:ext cx="4395787" cy="2992437"/>
        </p:xfrm>
        <a:graphic>
          <a:graphicData uri="http://schemas.openxmlformats.org/presentationml/2006/ole">
            <mc:AlternateContent xmlns:mc="http://schemas.openxmlformats.org/markup-compatibility/2006">
              <mc:Choice xmlns:v="urn:schemas-microsoft-com:vml" Requires="v">
                <p:oleObj spid="_x0000_s13321" name="Grafico" r:id="rId3" imgW="4238842" imgH="2886441" progId="Excel.Chart.8">
                  <p:embed/>
                </p:oleObj>
              </mc:Choice>
              <mc:Fallback>
                <p:oleObj name="Grafico" r:id="rId3" imgW="4238842" imgH="2886441" progId="Excel.Chart.8">
                  <p:embed/>
                  <p:pic>
                    <p:nvPicPr>
                      <p:cNvPr id="2150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2688" y="1601788"/>
                        <a:ext cx="4395787" cy="29924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3047022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 calcmode="lin" valueType="num">
                                      <p:cBhvr additive="base">
                                        <p:cTn id="7" dur="500" fill="hold"/>
                                        <p:tgtEl>
                                          <p:spTgt spid="21508"/>
                                        </p:tgtEl>
                                        <p:attrNameLst>
                                          <p:attrName>ppt_x</p:attrName>
                                        </p:attrNameLst>
                                      </p:cBhvr>
                                      <p:tavLst>
                                        <p:tav tm="0">
                                          <p:val>
                                            <p:strVal val="0-#ppt_w/2"/>
                                          </p:val>
                                        </p:tav>
                                        <p:tav tm="100000">
                                          <p:val>
                                            <p:strVal val="#ppt_x"/>
                                          </p:val>
                                        </p:tav>
                                      </p:tavLst>
                                    </p:anim>
                                    <p:anim calcmode="lin" valueType="num">
                                      <p:cBhvr additive="base">
                                        <p:cTn id="8" dur="500" fill="hold"/>
                                        <p:tgtEl>
                                          <p:spTgt spid="2150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507">
                                            <p:txEl>
                                              <p:pRg st="0" end="0"/>
                                            </p:txEl>
                                          </p:spTgt>
                                        </p:tgtEl>
                                        <p:attrNameLst>
                                          <p:attrName>style.visibility</p:attrName>
                                        </p:attrNameLst>
                                      </p:cBhvr>
                                      <p:to>
                                        <p:strVal val="visible"/>
                                      </p:to>
                                    </p:set>
                                    <p:anim calcmode="lin" valueType="num">
                                      <p:cBhvr additive="base">
                                        <p:cTn id="13"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507">
                                            <p:txEl>
                                              <p:pRg st="1" end="1"/>
                                            </p:txEl>
                                          </p:spTgt>
                                        </p:tgtEl>
                                        <p:attrNameLst>
                                          <p:attrName>style.visibility</p:attrName>
                                        </p:attrNameLst>
                                      </p:cBhvr>
                                      <p:to>
                                        <p:strVal val="visible"/>
                                      </p:to>
                                    </p:set>
                                    <p:anim calcmode="lin" valueType="num">
                                      <p:cBhvr additive="base">
                                        <p:cTn id="19" dur="500" fill="hold"/>
                                        <p:tgtEl>
                                          <p:spTgt spid="21507">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5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507">
                                            <p:txEl>
                                              <p:pRg st="2" end="2"/>
                                            </p:txEl>
                                          </p:spTgt>
                                        </p:tgtEl>
                                        <p:attrNameLst>
                                          <p:attrName>style.visibility</p:attrName>
                                        </p:attrNameLst>
                                      </p:cBhvr>
                                      <p:to>
                                        <p:strVal val="visible"/>
                                      </p:to>
                                    </p:set>
                                    <p:anim calcmode="lin" valueType="num">
                                      <p:cBhvr additive="base">
                                        <p:cTn id="25" dur="500" fill="hold"/>
                                        <p:tgtEl>
                                          <p:spTgt spid="21507">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150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OleChart spid="2150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egnaposto numero diapositiva 5"/>
          <p:cNvSpPr>
            <a:spLocks noGrp="1"/>
          </p:cNvSpPr>
          <p:nvPr>
            <p:ph type="sldNum" sz="quarter" idx="12"/>
          </p:nvPr>
        </p:nvSpPr>
        <p:spPr/>
        <p:txBody>
          <a:bodyPr/>
          <a:lstStyle/>
          <a:p>
            <a:fld id="{EDD6B99A-3729-42B0-8125-16AFD32C3527}" type="slidenum">
              <a:rPr lang="it-IT" altLang="it-IT"/>
              <a:pPr/>
              <a:t>18</a:t>
            </a:fld>
            <a:endParaRPr lang="it-IT" altLang="it-IT"/>
          </a:p>
        </p:txBody>
      </p:sp>
      <p:sp>
        <p:nvSpPr>
          <p:cNvPr id="56322" name="Rectangle 2"/>
          <p:cNvSpPr>
            <a:spLocks noGrp="1" noChangeArrowheads="1"/>
          </p:cNvSpPr>
          <p:nvPr>
            <p:ph type="title"/>
          </p:nvPr>
        </p:nvSpPr>
        <p:spPr/>
        <p:txBody>
          <a:bodyPr>
            <a:normAutofit fontScale="90000"/>
          </a:bodyPr>
          <a:lstStyle/>
          <a:p>
            <a:r>
              <a:rPr lang="it-IT" altLang="it-IT" sz="4000"/>
              <a:t>Preferenze tra reddito e tempo libero</a:t>
            </a:r>
          </a:p>
        </p:txBody>
      </p:sp>
      <p:sp>
        <p:nvSpPr>
          <p:cNvPr id="56323" name="Rectangle 3"/>
          <p:cNvSpPr>
            <a:spLocks noGrp="1" noChangeArrowheads="1"/>
          </p:cNvSpPr>
          <p:nvPr>
            <p:ph type="body" idx="1"/>
          </p:nvPr>
        </p:nvSpPr>
        <p:spPr>
          <a:xfrm>
            <a:off x="685800" y="5057775"/>
            <a:ext cx="7772400" cy="1358900"/>
          </a:xfrm>
        </p:spPr>
        <p:txBody>
          <a:bodyPr/>
          <a:lstStyle/>
          <a:p>
            <a:pPr>
              <a:lnSpc>
                <a:spcPct val="90000"/>
              </a:lnSpc>
            </a:pPr>
            <a:r>
              <a:rPr lang="it-IT" altLang="it-IT" sz="2800"/>
              <a:t>La preferenza tra reddito e tempo libero può essere rappresentata da una normale mappa di curve di indifferenza</a:t>
            </a:r>
          </a:p>
        </p:txBody>
      </p:sp>
      <p:grpSp>
        <p:nvGrpSpPr>
          <p:cNvPr id="56331" name="Group 11"/>
          <p:cNvGrpSpPr>
            <a:grpSpLocks/>
          </p:cNvGrpSpPr>
          <p:nvPr/>
        </p:nvGrpSpPr>
        <p:grpSpPr bwMode="auto">
          <a:xfrm>
            <a:off x="1828800" y="1958975"/>
            <a:ext cx="6022975" cy="3011488"/>
            <a:chOff x="1152" y="1234"/>
            <a:chExt cx="3794" cy="1897"/>
          </a:xfrm>
        </p:grpSpPr>
        <p:sp>
          <p:nvSpPr>
            <p:cNvPr id="56324" name="Line 4"/>
            <p:cNvSpPr>
              <a:spLocks noChangeShapeType="1"/>
            </p:cNvSpPr>
            <p:nvPr/>
          </p:nvSpPr>
          <p:spPr bwMode="auto">
            <a:xfrm>
              <a:off x="1701" y="1353"/>
              <a:ext cx="0" cy="142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6325" name="Line 5"/>
            <p:cNvSpPr>
              <a:spLocks noChangeShapeType="1"/>
            </p:cNvSpPr>
            <p:nvPr/>
          </p:nvSpPr>
          <p:spPr bwMode="auto">
            <a:xfrm>
              <a:off x="1710" y="2779"/>
              <a:ext cx="271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6327" name="Freeform 7"/>
            <p:cNvSpPr>
              <a:spLocks/>
            </p:cNvSpPr>
            <p:nvPr/>
          </p:nvSpPr>
          <p:spPr bwMode="auto">
            <a:xfrm>
              <a:off x="1947" y="1472"/>
              <a:ext cx="2341" cy="1152"/>
            </a:xfrm>
            <a:custGeom>
              <a:avLst/>
              <a:gdLst>
                <a:gd name="T0" fmla="*/ 0 w 2341"/>
                <a:gd name="T1" fmla="*/ 0 h 1152"/>
                <a:gd name="T2" fmla="*/ 128 w 2341"/>
                <a:gd name="T3" fmla="*/ 430 h 1152"/>
                <a:gd name="T4" fmla="*/ 640 w 2341"/>
                <a:gd name="T5" fmla="*/ 814 h 1152"/>
                <a:gd name="T6" fmla="*/ 1546 w 2341"/>
                <a:gd name="T7" fmla="*/ 1061 h 1152"/>
                <a:gd name="T8" fmla="*/ 2341 w 2341"/>
                <a:gd name="T9" fmla="*/ 1152 h 1152"/>
              </a:gdLst>
              <a:ahLst/>
              <a:cxnLst>
                <a:cxn ang="0">
                  <a:pos x="T0" y="T1"/>
                </a:cxn>
                <a:cxn ang="0">
                  <a:pos x="T2" y="T3"/>
                </a:cxn>
                <a:cxn ang="0">
                  <a:pos x="T4" y="T5"/>
                </a:cxn>
                <a:cxn ang="0">
                  <a:pos x="T6" y="T7"/>
                </a:cxn>
                <a:cxn ang="0">
                  <a:pos x="T8" y="T9"/>
                </a:cxn>
              </a:cxnLst>
              <a:rect l="0" t="0" r="r" b="b"/>
              <a:pathLst>
                <a:path w="2341" h="1152">
                  <a:moveTo>
                    <a:pt x="0" y="0"/>
                  </a:moveTo>
                  <a:cubicBezTo>
                    <a:pt x="10" y="147"/>
                    <a:pt x="21" y="294"/>
                    <a:pt x="128" y="430"/>
                  </a:cubicBezTo>
                  <a:cubicBezTo>
                    <a:pt x="235" y="566"/>
                    <a:pt x="404" y="709"/>
                    <a:pt x="640" y="814"/>
                  </a:cubicBezTo>
                  <a:cubicBezTo>
                    <a:pt x="876" y="919"/>
                    <a:pt x="1263" y="1005"/>
                    <a:pt x="1546" y="1061"/>
                  </a:cubicBezTo>
                  <a:cubicBezTo>
                    <a:pt x="1829" y="1117"/>
                    <a:pt x="2085" y="1134"/>
                    <a:pt x="2341" y="1152"/>
                  </a:cubicBezTo>
                </a:path>
              </a:pathLst>
            </a:custGeom>
            <a:noFill/>
            <a:ln w="28575" cap="flat" cmpd="sng">
              <a:solidFill>
                <a:schemeClr val="hlink"/>
              </a:solidFill>
              <a:prstDash val="solid"/>
              <a:round/>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6328" name="Text Box 8"/>
            <p:cNvSpPr txBox="1">
              <a:spLocks noChangeArrowheads="1"/>
            </p:cNvSpPr>
            <p:nvPr/>
          </p:nvSpPr>
          <p:spPr bwMode="auto">
            <a:xfrm>
              <a:off x="1152" y="1234"/>
              <a:ext cx="475" cy="288"/>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b="1" i="1"/>
                <a:t>Y</a:t>
              </a:r>
            </a:p>
          </p:txBody>
        </p:sp>
        <p:sp>
          <p:nvSpPr>
            <p:cNvPr id="56329" name="Text Box 9"/>
            <p:cNvSpPr txBox="1">
              <a:spLocks noChangeArrowheads="1"/>
            </p:cNvSpPr>
            <p:nvPr/>
          </p:nvSpPr>
          <p:spPr bwMode="auto">
            <a:xfrm>
              <a:off x="3801" y="2821"/>
              <a:ext cx="1145" cy="288"/>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i="1"/>
                <a:t>Tempo libero</a:t>
              </a:r>
            </a:p>
          </p:txBody>
        </p:sp>
        <p:sp>
          <p:nvSpPr>
            <p:cNvPr id="56330" name="Text Box 10"/>
            <p:cNvSpPr txBox="1">
              <a:spLocks noChangeArrowheads="1"/>
            </p:cNvSpPr>
            <p:nvPr/>
          </p:nvSpPr>
          <p:spPr bwMode="auto">
            <a:xfrm>
              <a:off x="1253" y="2843"/>
              <a:ext cx="676" cy="288"/>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a:t>0</a:t>
              </a:r>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32732127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6331"/>
                                        </p:tgtEl>
                                        <p:attrNameLst>
                                          <p:attrName>style.visibility</p:attrName>
                                        </p:attrNameLst>
                                      </p:cBhvr>
                                      <p:to>
                                        <p:strVal val="visible"/>
                                      </p:to>
                                    </p:set>
                                    <p:animEffect transition="in" filter="fade">
                                      <p:cBhvr>
                                        <p:cTn id="7" dur="2000"/>
                                        <p:tgtEl>
                                          <p:spTgt spid="563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6323">
                                            <p:txEl>
                                              <p:pRg st="0" end="0"/>
                                            </p:txEl>
                                          </p:spTgt>
                                        </p:tgtEl>
                                        <p:attrNameLst>
                                          <p:attrName>style.visibility</p:attrName>
                                        </p:attrNameLst>
                                      </p:cBhvr>
                                      <p:to>
                                        <p:strVal val="visible"/>
                                      </p:to>
                                    </p:set>
                                    <p:animEffect transition="in" filter="fade">
                                      <p:cBhvr>
                                        <p:cTn id="12" dur="2000"/>
                                        <p:tgtEl>
                                          <p:spTgt spid="563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BF11F8C5-75D4-4566-80F0-2D4832A7D094}" type="slidenum">
              <a:rPr lang="it-IT" altLang="it-IT"/>
              <a:pPr/>
              <a:t>19</a:t>
            </a:fld>
            <a:endParaRPr lang="it-IT" altLang="it-IT"/>
          </a:p>
        </p:txBody>
      </p:sp>
      <p:sp>
        <p:nvSpPr>
          <p:cNvPr id="23554" name="Rectangle 2"/>
          <p:cNvSpPr>
            <a:spLocks noGrp="1" noChangeArrowheads="1"/>
          </p:cNvSpPr>
          <p:nvPr>
            <p:ph type="title"/>
          </p:nvPr>
        </p:nvSpPr>
        <p:spPr/>
        <p:txBody>
          <a:bodyPr>
            <a:normAutofit fontScale="90000"/>
          </a:bodyPr>
          <a:lstStyle/>
          <a:p>
            <a:r>
              <a:rPr lang="it-IT" altLang="it-IT"/>
              <a:t>Scelta ottima</a:t>
            </a:r>
          </a:p>
        </p:txBody>
      </p:sp>
      <p:sp>
        <p:nvSpPr>
          <p:cNvPr id="23555" name="Rectangle 3"/>
          <p:cNvSpPr>
            <a:spLocks noGrp="1" noChangeArrowheads="1"/>
          </p:cNvSpPr>
          <p:nvPr>
            <p:ph type="body" idx="1"/>
          </p:nvPr>
        </p:nvSpPr>
        <p:spPr>
          <a:xfrm>
            <a:off x="685800" y="1778749"/>
            <a:ext cx="7772400" cy="4267200"/>
          </a:xfrm>
        </p:spPr>
        <p:txBody>
          <a:bodyPr/>
          <a:lstStyle/>
          <a:p>
            <a:pPr>
              <a:lnSpc>
                <a:spcPct val="90000"/>
              </a:lnSpc>
            </a:pPr>
            <a:r>
              <a:rPr lang="it-IT" altLang="it-IT" b="1" i="1" dirty="0" err="1"/>
              <a:t>w</a:t>
            </a:r>
            <a:r>
              <a:rPr lang="it-IT" altLang="it-IT" b="1" i="1" baseline="-25000" dirty="0" err="1"/>
              <a:t>o</a:t>
            </a:r>
            <a:r>
              <a:rPr lang="it-IT" altLang="it-IT" dirty="0"/>
              <a:t>= 10 = prezzo del tempo libero</a:t>
            </a:r>
          </a:p>
          <a:p>
            <a:pPr>
              <a:lnSpc>
                <a:spcPct val="90000"/>
              </a:lnSpc>
            </a:pPr>
            <a:r>
              <a:rPr lang="it-IT" altLang="it-IT" dirty="0"/>
              <a:t>Equilibrio =</a:t>
            </a:r>
            <a:r>
              <a:rPr lang="it-IT" altLang="it-IT" b="1" i="1" dirty="0"/>
              <a:t>SMS = </a:t>
            </a:r>
            <a:r>
              <a:rPr lang="it-IT" altLang="it-IT" b="1" i="1" dirty="0" err="1"/>
              <a:t>w</a:t>
            </a:r>
            <a:r>
              <a:rPr lang="it-IT" altLang="it-IT" b="1" i="1" baseline="-25000" dirty="0" err="1"/>
              <a:t>o</a:t>
            </a:r>
            <a:endParaRPr lang="it-IT" altLang="it-IT" b="1" i="1" baseline="-25000" dirty="0"/>
          </a:p>
          <a:p>
            <a:pPr>
              <a:lnSpc>
                <a:spcPct val="90000"/>
              </a:lnSpc>
            </a:pPr>
            <a:r>
              <a:rPr lang="it-IT" altLang="it-IT" dirty="0"/>
              <a:t>Esempio = </a:t>
            </a:r>
            <a:r>
              <a:rPr lang="it-IT" altLang="it-IT" b="1" i="1" dirty="0">
                <a:cs typeface="Times New Roman" panose="02020603050405020304" pitchFamily="18" charset="0"/>
              </a:rPr>
              <a:t>U</a:t>
            </a:r>
            <a:r>
              <a:rPr lang="it-IT" altLang="it-IT" b="1" dirty="0">
                <a:cs typeface="Times New Roman" panose="02020603050405020304" pitchFamily="18" charset="0"/>
              </a:rPr>
              <a:t>(</a:t>
            </a:r>
            <a:r>
              <a:rPr lang="it-IT" altLang="it-IT" b="1" i="1" dirty="0" err="1">
                <a:cs typeface="Times New Roman" panose="02020603050405020304" pitchFamily="18" charset="0"/>
              </a:rPr>
              <a:t>Tl,Y</a:t>
            </a:r>
            <a:r>
              <a:rPr lang="it-IT" altLang="it-IT" b="1" dirty="0">
                <a:cs typeface="Times New Roman" panose="02020603050405020304" pitchFamily="18" charset="0"/>
              </a:rPr>
              <a:t>)=</a:t>
            </a:r>
            <a:r>
              <a:rPr lang="it-IT" altLang="it-IT" b="1" i="1" dirty="0">
                <a:cs typeface="Times New Roman" panose="02020603050405020304" pitchFamily="18" charset="0"/>
              </a:rPr>
              <a:t>Tl</a:t>
            </a:r>
            <a:r>
              <a:rPr lang="it-IT" altLang="it-IT" b="1" i="1" baseline="30000" dirty="0">
                <a:cs typeface="Times New Roman" panose="02020603050405020304" pitchFamily="18" charset="0"/>
              </a:rPr>
              <a:t>2</a:t>
            </a:r>
            <a:r>
              <a:rPr lang="it-IT" altLang="it-IT" b="1" i="1" dirty="0">
                <a:cs typeface="Times New Roman" panose="02020603050405020304" pitchFamily="18" charset="0"/>
              </a:rPr>
              <a:t>Y</a:t>
            </a:r>
            <a:r>
              <a:rPr lang="it-IT" altLang="it-IT" dirty="0"/>
              <a:t> </a:t>
            </a:r>
          </a:p>
          <a:p>
            <a:pPr algn="just">
              <a:lnSpc>
                <a:spcPct val="90000"/>
              </a:lnSpc>
            </a:pPr>
            <a:r>
              <a:rPr lang="fr-FR" altLang="it-IT" b="1" i="1" dirty="0">
                <a:cs typeface="Times New Roman" panose="02020603050405020304" pitchFamily="18" charset="0"/>
              </a:rPr>
              <a:t>Max U</a:t>
            </a:r>
            <a:r>
              <a:rPr lang="fr-FR" altLang="it-IT" b="1" dirty="0">
                <a:cs typeface="Times New Roman" panose="02020603050405020304" pitchFamily="18" charset="0"/>
              </a:rPr>
              <a:t>(</a:t>
            </a:r>
            <a:r>
              <a:rPr lang="fr-FR" altLang="it-IT" b="1" i="1" dirty="0" err="1">
                <a:cs typeface="Times New Roman" panose="02020603050405020304" pitchFamily="18" charset="0"/>
              </a:rPr>
              <a:t>Tl,Y</a:t>
            </a:r>
            <a:r>
              <a:rPr lang="fr-FR" altLang="it-IT" b="1" dirty="0">
                <a:cs typeface="Times New Roman" panose="02020603050405020304" pitchFamily="18" charset="0"/>
              </a:rPr>
              <a:t>)=</a:t>
            </a:r>
            <a:r>
              <a:rPr lang="fr-FR" altLang="it-IT" b="1" i="1" dirty="0">
                <a:cs typeface="Times New Roman" panose="02020603050405020304" pitchFamily="18" charset="0"/>
              </a:rPr>
              <a:t>Tl</a:t>
            </a:r>
            <a:r>
              <a:rPr lang="fr-FR" altLang="it-IT" b="1" baseline="30000" dirty="0">
                <a:cs typeface="Times New Roman" panose="02020603050405020304" pitchFamily="18" charset="0"/>
              </a:rPr>
              <a:t>2</a:t>
            </a:r>
            <a:r>
              <a:rPr lang="fr-FR" altLang="it-IT" b="1" i="1" dirty="0">
                <a:cs typeface="Times New Roman" panose="02020603050405020304" pitchFamily="18" charset="0"/>
              </a:rPr>
              <a:t>Y</a:t>
            </a:r>
            <a:r>
              <a:rPr lang="fr-FR" altLang="it-IT" dirty="0">
                <a:cs typeface="Times New Roman" panose="02020603050405020304" pitchFamily="18" charset="0"/>
              </a:rPr>
              <a:t>,     </a:t>
            </a:r>
            <a:r>
              <a:rPr lang="fr-FR" altLang="it-IT" dirty="0" err="1">
                <a:cs typeface="Times New Roman" panose="02020603050405020304" pitchFamily="18" charset="0"/>
              </a:rPr>
              <a:t>sotto</a:t>
            </a:r>
            <a:r>
              <a:rPr lang="fr-FR" altLang="it-IT" dirty="0">
                <a:cs typeface="Times New Roman" panose="02020603050405020304" pitchFamily="18" charset="0"/>
              </a:rPr>
              <a:t> il </a:t>
            </a:r>
            <a:r>
              <a:rPr lang="fr-FR" altLang="it-IT" dirty="0" err="1">
                <a:cs typeface="Times New Roman" panose="02020603050405020304" pitchFamily="18" charset="0"/>
              </a:rPr>
              <a:t>vincolo</a:t>
            </a:r>
            <a:r>
              <a:rPr lang="fr-FR" altLang="it-IT" dirty="0">
                <a:cs typeface="Times New Roman" panose="02020603050405020304" pitchFamily="18" charset="0"/>
              </a:rPr>
              <a:t> </a:t>
            </a:r>
            <a:r>
              <a:rPr lang="fr-FR" altLang="it-IT" b="1" dirty="0">
                <a:cs typeface="Times New Roman" panose="02020603050405020304" pitchFamily="18" charset="0"/>
              </a:rPr>
              <a:t>10</a:t>
            </a:r>
            <a:r>
              <a:rPr lang="fr-FR" altLang="it-IT" b="1" i="1" dirty="0">
                <a:cs typeface="Times New Roman" panose="02020603050405020304" pitchFamily="18" charset="0"/>
              </a:rPr>
              <a:t>Tl+Y=</a:t>
            </a:r>
            <a:r>
              <a:rPr lang="fr-FR" altLang="it-IT" b="1" dirty="0">
                <a:cs typeface="Times New Roman" panose="02020603050405020304" pitchFamily="18" charset="0"/>
              </a:rPr>
              <a:t>240</a:t>
            </a:r>
            <a:endParaRPr lang="it-IT" altLang="it-IT" dirty="0">
              <a:cs typeface="Times New Roman" panose="02020603050405020304" pitchFamily="18" charset="0"/>
            </a:endParaRPr>
          </a:p>
          <a:p>
            <a:pPr>
              <a:lnSpc>
                <a:spcPct val="90000"/>
              </a:lnSpc>
            </a:pPr>
            <a:r>
              <a:rPr lang="it-IT" altLang="it-IT" b="1" i="1" dirty="0">
                <a:cs typeface="Times New Roman" panose="02020603050405020304" pitchFamily="18" charset="0"/>
              </a:rPr>
              <a:t>Y</a:t>
            </a:r>
            <a:r>
              <a:rPr lang="it-IT" altLang="it-IT" i="1" dirty="0">
                <a:cs typeface="Times New Roman" panose="02020603050405020304" pitchFamily="18" charset="0"/>
              </a:rPr>
              <a:t>=</a:t>
            </a:r>
            <a:r>
              <a:rPr lang="it-IT" altLang="it-IT" b="1" dirty="0">
                <a:cs typeface="Times New Roman" panose="02020603050405020304" pitchFamily="18" charset="0"/>
              </a:rPr>
              <a:t>240</a:t>
            </a:r>
            <a:r>
              <a:rPr lang="it-IT" altLang="it-IT" b="1" i="1" dirty="0">
                <a:cs typeface="Times New Roman" panose="02020603050405020304" pitchFamily="18" charset="0"/>
              </a:rPr>
              <a:t>-</a:t>
            </a:r>
            <a:r>
              <a:rPr lang="it-IT" altLang="it-IT" b="1" dirty="0">
                <a:cs typeface="Times New Roman" panose="02020603050405020304" pitchFamily="18" charset="0"/>
              </a:rPr>
              <a:t>10</a:t>
            </a:r>
            <a:r>
              <a:rPr lang="it-IT" altLang="it-IT" b="1" i="1" dirty="0">
                <a:cs typeface="Times New Roman" panose="02020603050405020304" pitchFamily="18" charset="0"/>
              </a:rPr>
              <a:t>Tl</a:t>
            </a:r>
            <a:r>
              <a:rPr lang="it-IT" altLang="it-IT" dirty="0">
                <a:cs typeface="Times New Roman" panose="02020603050405020304" pitchFamily="18" charset="0"/>
              </a:rPr>
              <a:t>. </a:t>
            </a:r>
          </a:p>
          <a:p>
            <a:pPr>
              <a:lnSpc>
                <a:spcPct val="90000"/>
              </a:lnSpc>
            </a:pPr>
            <a:r>
              <a:rPr lang="it-IT" altLang="it-IT" dirty="0">
                <a:cs typeface="Times New Roman" panose="02020603050405020304" pitchFamily="18" charset="0"/>
              </a:rPr>
              <a:t>Sostituiamo </a:t>
            </a:r>
            <a:r>
              <a:rPr lang="it-IT" altLang="it-IT" b="1" i="1" dirty="0">
                <a:cs typeface="Times New Roman" panose="02020603050405020304" pitchFamily="18" charset="0"/>
              </a:rPr>
              <a:t>Y</a:t>
            </a:r>
            <a:r>
              <a:rPr lang="it-IT" altLang="it-IT" i="1" dirty="0">
                <a:cs typeface="Times New Roman" panose="02020603050405020304" pitchFamily="18" charset="0"/>
              </a:rPr>
              <a:t> </a:t>
            </a:r>
            <a:r>
              <a:rPr lang="it-IT" altLang="it-IT" dirty="0">
                <a:cs typeface="Times New Roman" panose="02020603050405020304" pitchFamily="18" charset="0"/>
              </a:rPr>
              <a:t>nella funzione di utilità: </a:t>
            </a:r>
          </a:p>
          <a:p>
            <a:pPr>
              <a:lnSpc>
                <a:spcPct val="90000"/>
              </a:lnSpc>
            </a:pPr>
            <a:r>
              <a:rPr lang="it-IT" altLang="it-IT" b="1" i="1" dirty="0">
                <a:cs typeface="Times New Roman" panose="02020603050405020304" pitchFamily="18" charset="0"/>
              </a:rPr>
              <a:t>Tl</a:t>
            </a:r>
            <a:r>
              <a:rPr lang="it-IT" altLang="it-IT" b="1" baseline="30000" dirty="0">
                <a:cs typeface="Times New Roman" panose="02020603050405020304" pitchFamily="18" charset="0"/>
              </a:rPr>
              <a:t>2</a:t>
            </a:r>
            <a:r>
              <a:rPr lang="it-IT" altLang="it-IT" b="1" dirty="0">
                <a:cs typeface="Times New Roman" panose="02020603050405020304" pitchFamily="18" charset="0"/>
              </a:rPr>
              <a:t>(240</a:t>
            </a:r>
            <a:r>
              <a:rPr lang="it-IT" altLang="it-IT" b="1" i="1" dirty="0">
                <a:cs typeface="Times New Roman" panose="02020603050405020304" pitchFamily="18" charset="0"/>
              </a:rPr>
              <a:t>- </a:t>
            </a:r>
            <a:r>
              <a:rPr lang="it-IT" altLang="it-IT" b="1" dirty="0">
                <a:cs typeface="Times New Roman" panose="02020603050405020304" pitchFamily="18" charset="0"/>
              </a:rPr>
              <a:t>10</a:t>
            </a:r>
            <a:r>
              <a:rPr lang="it-IT" altLang="it-IT" b="1" i="1" dirty="0">
                <a:cs typeface="Times New Roman" panose="02020603050405020304" pitchFamily="18" charset="0"/>
              </a:rPr>
              <a:t>Tl</a:t>
            </a:r>
            <a:r>
              <a:rPr lang="it-IT" altLang="it-IT" b="1" dirty="0">
                <a:cs typeface="Times New Roman" panose="02020603050405020304" pitchFamily="18" charset="0"/>
              </a:rPr>
              <a:t>) = 240</a:t>
            </a:r>
            <a:r>
              <a:rPr lang="it-IT" altLang="it-IT" b="1" i="1" dirty="0">
                <a:cs typeface="Times New Roman" panose="02020603050405020304" pitchFamily="18" charset="0"/>
              </a:rPr>
              <a:t>Tl</a:t>
            </a:r>
            <a:r>
              <a:rPr lang="it-IT" altLang="it-IT" b="1" baseline="30000" dirty="0">
                <a:cs typeface="Times New Roman" panose="02020603050405020304" pitchFamily="18" charset="0"/>
              </a:rPr>
              <a:t>2</a:t>
            </a:r>
            <a:r>
              <a:rPr lang="it-IT" altLang="it-IT" b="1" dirty="0">
                <a:cs typeface="Times New Roman" panose="02020603050405020304" pitchFamily="18" charset="0"/>
              </a:rPr>
              <a:t>-10</a:t>
            </a:r>
            <a:r>
              <a:rPr lang="it-IT" altLang="it-IT" b="1" i="1" dirty="0">
                <a:cs typeface="Times New Roman" panose="02020603050405020304" pitchFamily="18" charset="0"/>
              </a:rPr>
              <a:t>Tl</a:t>
            </a:r>
            <a:r>
              <a:rPr lang="it-IT" altLang="it-IT" b="1" baseline="30000" dirty="0">
                <a:cs typeface="Times New Roman" panose="02020603050405020304" pitchFamily="18" charset="0"/>
              </a:rPr>
              <a:t>3</a:t>
            </a:r>
            <a:endParaRPr lang="it-IT" altLang="it-IT" dirty="0"/>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9222193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555">
                                            <p:txEl>
                                              <p:pRg st="1" end="1"/>
                                            </p:txEl>
                                          </p:spTgt>
                                        </p:tgtEl>
                                        <p:attrNameLst>
                                          <p:attrName>style.visibility</p:attrName>
                                        </p:attrNameLst>
                                      </p:cBhvr>
                                      <p:to>
                                        <p:strVal val="visible"/>
                                      </p:to>
                                    </p:set>
                                    <p:anim calcmode="lin" valueType="num">
                                      <p:cBhvr additive="base">
                                        <p:cTn id="13" dur="500" fill="hold"/>
                                        <p:tgtEl>
                                          <p:spTgt spid="235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5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555">
                                            <p:txEl>
                                              <p:pRg st="2" end="2"/>
                                            </p:txEl>
                                          </p:spTgt>
                                        </p:tgtEl>
                                        <p:attrNameLst>
                                          <p:attrName>style.visibility</p:attrName>
                                        </p:attrNameLst>
                                      </p:cBhvr>
                                      <p:to>
                                        <p:strVal val="visible"/>
                                      </p:to>
                                    </p:set>
                                    <p:anim calcmode="lin" valueType="num">
                                      <p:cBhvr additive="base">
                                        <p:cTn id="19" dur="500" fill="hold"/>
                                        <p:tgtEl>
                                          <p:spTgt spid="235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35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555">
                                            <p:txEl>
                                              <p:pRg st="3" end="3"/>
                                            </p:txEl>
                                          </p:spTgt>
                                        </p:tgtEl>
                                        <p:attrNameLst>
                                          <p:attrName>style.visibility</p:attrName>
                                        </p:attrNameLst>
                                      </p:cBhvr>
                                      <p:to>
                                        <p:strVal val="visible"/>
                                      </p:to>
                                    </p:set>
                                    <p:anim calcmode="lin" valueType="num">
                                      <p:cBhvr additive="base">
                                        <p:cTn id="25" dur="500" fill="hold"/>
                                        <p:tgtEl>
                                          <p:spTgt spid="2355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355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3555">
                                            <p:txEl>
                                              <p:pRg st="4" end="4"/>
                                            </p:txEl>
                                          </p:spTgt>
                                        </p:tgtEl>
                                        <p:attrNameLst>
                                          <p:attrName>style.visibility</p:attrName>
                                        </p:attrNameLst>
                                      </p:cBhvr>
                                      <p:to>
                                        <p:strVal val="visible"/>
                                      </p:to>
                                    </p:set>
                                    <p:anim calcmode="lin" valueType="num">
                                      <p:cBhvr additive="base">
                                        <p:cTn id="31" dur="500" fill="hold"/>
                                        <p:tgtEl>
                                          <p:spTgt spid="2355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355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3555">
                                            <p:txEl>
                                              <p:pRg st="5" end="5"/>
                                            </p:txEl>
                                          </p:spTgt>
                                        </p:tgtEl>
                                        <p:attrNameLst>
                                          <p:attrName>style.visibility</p:attrName>
                                        </p:attrNameLst>
                                      </p:cBhvr>
                                      <p:to>
                                        <p:strVal val="visible"/>
                                      </p:to>
                                    </p:set>
                                    <p:anim calcmode="lin" valueType="num">
                                      <p:cBhvr additive="base">
                                        <p:cTn id="37" dur="500" fill="hold"/>
                                        <p:tgtEl>
                                          <p:spTgt spid="2355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355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3555">
                                            <p:txEl>
                                              <p:pRg st="6" end="6"/>
                                            </p:txEl>
                                          </p:spTgt>
                                        </p:tgtEl>
                                        <p:attrNameLst>
                                          <p:attrName>style.visibility</p:attrName>
                                        </p:attrNameLst>
                                      </p:cBhvr>
                                      <p:to>
                                        <p:strVal val="visible"/>
                                      </p:to>
                                    </p:set>
                                    <p:anim calcmode="lin" valueType="num">
                                      <p:cBhvr additive="base">
                                        <p:cTn id="43" dur="500" fill="hold"/>
                                        <p:tgtEl>
                                          <p:spTgt spid="2355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355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egnaposto numero diapositiva 5"/>
          <p:cNvSpPr>
            <a:spLocks noGrp="1"/>
          </p:cNvSpPr>
          <p:nvPr>
            <p:ph type="sldNum" sz="quarter" idx="12"/>
          </p:nvPr>
        </p:nvSpPr>
        <p:spPr/>
        <p:txBody>
          <a:bodyPr/>
          <a:lstStyle/>
          <a:p>
            <a:fld id="{15E05DF2-BDA9-4C54-A600-35EB89BA8AB7}" type="slidenum">
              <a:rPr lang="it-IT" altLang="it-IT"/>
              <a:pPr/>
              <a:t>2</a:t>
            </a:fld>
            <a:endParaRPr lang="it-IT" altLang="it-IT"/>
          </a:p>
        </p:txBody>
      </p:sp>
      <p:sp>
        <p:nvSpPr>
          <p:cNvPr id="3074" name="Rectangle 2"/>
          <p:cNvSpPr>
            <a:spLocks noGrp="1" noChangeArrowheads="1"/>
          </p:cNvSpPr>
          <p:nvPr>
            <p:ph type="title"/>
          </p:nvPr>
        </p:nvSpPr>
        <p:spPr/>
        <p:txBody>
          <a:bodyPr>
            <a:normAutofit fontScale="90000"/>
          </a:bodyPr>
          <a:lstStyle/>
          <a:p>
            <a:r>
              <a:rPr lang="it-IT" altLang="it-IT"/>
              <a:t>Funzioni indici di Utilità</a:t>
            </a:r>
          </a:p>
        </p:txBody>
      </p:sp>
      <p:sp>
        <p:nvSpPr>
          <p:cNvPr id="3075" name="Rectangle 3"/>
          <p:cNvSpPr>
            <a:spLocks noGrp="1" noChangeArrowheads="1"/>
          </p:cNvSpPr>
          <p:nvPr>
            <p:ph type="body" idx="1"/>
          </p:nvPr>
        </p:nvSpPr>
        <p:spPr>
          <a:xfrm>
            <a:off x="685800" y="1664340"/>
            <a:ext cx="7772400" cy="2300288"/>
          </a:xfrm>
        </p:spPr>
        <p:txBody>
          <a:bodyPr/>
          <a:lstStyle/>
          <a:p>
            <a:pPr>
              <a:lnSpc>
                <a:spcPct val="90000"/>
              </a:lnSpc>
            </a:pPr>
            <a:r>
              <a:rPr lang="it-IT" altLang="it-IT" sz="2800" dirty="0"/>
              <a:t>La funzione di utilità (ordinale) = </a:t>
            </a:r>
            <a:r>
              <a:rPr lang="it-IT" altLang="it-IT" sz="2800" b="1" dirty="0"/>
              <a:t>Funzione indice </a:t>
            </a:r>
            <a:r>
              <a:rPr lang="it-IT" altLang="it-IT" sz="2800" dirty="0"/>
              <a:t>(livello non quantità)</a:t>
            </a:r>
          </a:p>
          <a:p>
            <a:pPr>
              <a:lnSpc>
                <a:spcPct val="90000"/>
              </a:lnSpc>
            </a:pPr>
            <a:r>
              <a:rPr lang="it-IT" altLang="it-IT" sz="2800" dirty="0"/>
              <a:t>Per i beni X e Y </a:t>
            </a:r>
            <a:r>
              <a:rPr lang="it-IT" altLang="it-IT" sz="2800" dirty="0">
                <a:sym typeface="Symbol" panose="05050102010706020507" pitchFamily="18" charset="2"/>
              </a:rPr>
              <a:t> </a:t>
            </a:r>
            <a:r>
              <a:rPr lang="it-IT" altLang="it-IT" sz="2800" i="1" dirty="0">
                <a:cs typeface="Times New Roman" panose="02020603050405020304" pitchFamily="18" charset="0"/>
              </a:rPr>
              <a:t>U</a:t>
            </a:r>
            <a:r>
              <a:rPr lang="it-IT" altLang="it-IT" sz="2800" dirty="0">
                <a:cs typeface="Times New Roman" panose="02020603050405020304" pitchFamily="18" charset="0"/>
              </a:rPr>
              <a:t>(</a:t>
            </a:r>
            <a:r>
              <a:rPr lang="it-IT" altLang="it-IT" sz="2800" i="1" dirty="0">
                <a:cs typeface="Times New Roman" panose="02020603050405020304" pitchFamily="18" charset="0"/>
              </a:rPr>
              <a:t>X, Y</a:t>
            </a:r>
            <a:r>
              <a:rPr lang="it-IT" altLang="it-IT" sz="2800" dirty="0">
                <a:cs typeface="Times New Roman" panose="02020603050405020304" pitchFamily="18" charset="0"/>
              </a:rPr>
              <a:t>)= </a:t>
            </a:r>
            <a:r>
              <a:rPr lang="it-IT" altLang="it-IT" sz="2800" i="1" dirty="0">
                <a:cs typeface="Times New Roman" panose="02020603050405020304" pitchFamily="18" charset="0"/>
              </a:rPr>
              <a:t>XY</a:t>
            </a:r>
            <a:r>
              <a:rPr lang="it-IT" altLang="it-IT" sz="2800" dirty="0"/>
              <a:t> </a:t>
            </a:r>
          </a:p>
          <a:p>
            <a:pPr>
              <a:lnSpc>
                <a:spcPct val="90000"/>
              </a:lnSpc>
            </a:pPr>
            <a:r>
              <a:rPr lang="fr-FR" altLang="it-IT" sz="2800" b="1" i="1" dirty="0" err="1">
                <a:cs typeface="Times New Roman" panose="02020603050405020304" pitchFamily="18" charset="0"/>
              </a:rPr>
              <a:t>Livello</a:t>
            </a:r>
            <a:r>
              <a:rPr lang="fr-FR" altLang="it-IT" sz="2800" b="1" i="1" dirty="0">
                <a:cs typeface="Times New Roman" panose="02020603050405020304" pitchFamily="18" charset="0"/>
              </a:rPr>
              <a:t> U</a:t>
            </a:r>
            <a:r>
              <a:rPr lang="fr-FR" altLang="it-IT" sz="2800" b="1" baseline="-25000" dirty="0">
                <a:cs typeface="Times New Roman" panose="02020603050405020304" pitchFamily="18" charset="0"/>
              </a:rPr>
              <a:t>1</a:t>
            </a:r>
            <a:r>
              <a:rPr lang="fr-FR" altLang="it-IT" sz="2800" b="1" i="1" dirty="0">
                <a:cs typeface="Times New Roman" panose="02020603050405020304" pitchFamily="18" charset="0"/>
              </a:rPr>
              <a:t> </a:t>
            </a:r>
            <a:r>
              <a:rPr lang="fr-FR" altLang="it-IT" sz="2800" b="1" dirty="0">
                <a:cs typeface="Times New Roman" panose="02020603050405020304" pitchFamily="18" charset="0"/>
              </a:rPr>
              <a:t>=</a:t>
            </a:r>
            <a:r>
              <a:rPr lang="fr-FR" altLang="it-IT" sz="2800" b="1" i="1" dirty="0">
                <a:cs typeface="Times New Roman" panose="02020603050405020304" pitchFamily="18" charset="0"/>
              </a:rPr>
              <a:t>XY</a:t>
            </a:r>
            <a:endParaRPr lang="it-IT" altLang="it-IT" sz="2800" dirty="0">
              <a:cs typeface="Times New Roman" panose="02020603050405020304" pitchFamily="18" charset="0"/>
            </a:endParaRPr>
          </a:p>
          <a:p>
            <a:pPr>
              <a:lnSpc>
                <a:spcPct val="90000"/>
              </a:lnSpc>
            </a:pPr>
            <a:r>
              <a:rPr lang="it-IT" altLang="it-IT" sz="2800" dirty="0">
                <a:cs typeface="Times New Roman" panose="02020603050405020304" pitchFamily="18" charset="0"/>
              </a:rPr>
              <a:t>L’equazione può essere riscritta come</a:t>
            </a:r>
            <a:r>
              <a:rPr lang="it-IT" altLang="it-IT" sz="2800" dirty="0"/>
              <a:t> </a:t>
            </a:r>
          </a:p>
        </p:txBody>
      </p:sp>
      <p:graphicFrame>
        <p:nvGraphicFramePr>
          <p:cNvPr id="3077" name="Object 5"/>
          <p:cNvGraphicFramePr>
            <a:graphicFrameLocks noChangeAspect="1"/>
          </p:cNvGraphicFramePr>
          <p:nvPr>
            <p:extLst>
              <p:ext uri="{D42A27DB-BD31-4B8C-83A1-F6EECF244321}">
                <p14:modId xmlns:p14="http://schemas.microsoft.com/office/powerpoint/2010/main" val="2310226749"/>
              </p:ext>
            </p:extLst>
          </p:nvPr>
        </p:nvGraphicFramePr>
        <p:xfrm>
          <a:off x="1070460" y="4160620"/>
          <a:ext cx="1096962" cy="906463"/>
        </p:xfrm>
        <a:graphic>
          <a:graphicData uri="http://schemas.openxmlformats.org/presentationml/2006/ole">
            <mc:AlternateContent xmlns:mc="http://schemas.openxmlformats.org/markup-compatibility/2006">
              <mc:Choice xmlns:v="urn:schemas-microsoft-com:vml" Requires="v">
                <p:oleObj spid="_x0000_s1040" r:id="rId3" imgW="494870" imgH="406048" progId="Equation.3">
                  <p:embed/>
                </p:oleObj>
              </mc:Choice>
              <mc:Fallback>
                <p:oleObj r:id="rId3" imgW="494870" imgH="406048" progId="Equation.3">
                  <p:embed/>
                  <p:pic>
                    <p:nvPicPr>
                      <p:cNvPr id="3077"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0460" y="4160620"/>
                        <a:ext cx="1096962" cy="906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8" name="Text Box 6"/>
          <p:cNvSpPr txBox="1">
            <a:spLocks noChangeArrowheads="1"/>
          </p:cNvSpPr>
          <p:nvPr/>
        </p:nvSpPr>
        <p:spPr bwMode="auto">
          <a:xfrm>
            <a:off x="854075" y="5067083"/>
            <a:ext cx="4287838" cy="461665"/>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sz="2400" dirty="0"/>
              <a:t>Ad esempio per </a:t>
            </a:r>
            <a:r>
              <a:rPr lang="it-IT" altLang="it-IT" sz="2400" b="1" i="1" dirty="0"/>
              <a:t>U</a:t>
            </a:r>
            <a:r>
              <a:rPr lang="it-IT" altLang="it-IT" sz="2400" b="1" baseline="-25000" dirty="0"/>
              <a:t>1</a:t>
            </a:r>
            <a:r>
              <a:rPr lang="it-IT" altLang="it-IT" sz="2400" dirty="0"/>
              <a:t>=1</a:t>
            </a:r>
          </a:p>
        </p:txBody>
      </p:sp>
      <p:graphicFrame>
        <p:nvGraphicFramePr>
          <p:cNvPr id="3080" name="Object 8"/>
          <p:cNvGraphicFramePr>
            <a:graphicFrameLocks noChangeAspect="1"/>
          </p:cNvGraphicFramePr>
          <p:nvPr>
            <p:extLst>
              <p:ext uri="{D42A27DB-BD31-4B8C-83A1-F6EECF244321}">
                <p14:modId xmlns:p14="http://schemas.microsoft.com/office/powerpoint/2010/main" val="3750421636"/>
              </p:ext>
            </p:extLst>
          </p:nvPr>
        </p:nvGraphicFramePr>
        <p:xfrm>
          <a:off x="1176822" y="5413375"/>
          <a:ext cx="990600" cy="828675"/>
        </p:xfrm>
        <a:graphic>
          <a:graphicData uri="http://schemas.openxmlformats.org/presentationml/2006/ole">
            <mc:AlternateContent xmlns:mc="http://schemas.openxmlformats.org/markup-compatibility/2006">
              <mc:Choice xmlns:v="urn:schemas-microsoft-com:vml" Requires="v">
                <p:oleObj spid="_x0000_s1041" r:id="rId5" imgW="469696" imgH="393529" progId="Equation.3">
                  <p:embed/>
                </p:oleObj>
              </mc:Choice>
              <mc:Fallback>
                <p:oleObj r:id="rId5" imgW="469696" imgH="393529" progId="Equation.3">
                  <p:embed/>
                  <p:pic>
                    <p:nvPicPr>
                      <p:cNvPr id="308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76822" y="5413375"/>
                        <a:ext cx="990600" cy="828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11594770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500" fill="hold"/>
                                        <p:tgtEl>
                                          <p:spTgt spid="30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077"/>
                                        </p:tgtEl>
                                        <p:attrNameLst>
                                          <p:attrName>style.visibility</p:attrName>
                                        </p:attrNameLst>
                                      </p:cBhvr>
                                      <p:to>
                                        <p:strVal val="visible"/>
                                      </p:to>
                                    </p:set>
                                    <p:anim calcmode="lin" valueType="num">
                                      <p:cBhvr additive="base">
                                        <p:cTn id="31" dur="500" fill="hold"/>
                                        <p:tgtEl>
                                          <p:spTgt spid="3077"/>
                                        </p:tgtEl>
                                        <p:attrNameLst>
                                          <p:attrName>ppt_x</p:attrName>
                                        </p:attrNameLst>
                                      </p:cBhvr>
                                      <p:tavLst>
                                        <p:tav tm="0">
                                          <p:val>
                                            <p:strVal val="0-#ppt_w/2"/>
                                          </p:val>
                                        </p:tav>
                                        <p:tav tm="100000">
                                          <p:val>
                                            <p:strVal val="#ppt_x"/>
                                          </p:val>
                                        </p:tav>
                                      </p:tavLst>
                                    </p:anim>
                                    <p:anim calcmode="lin" valueType="num">
                                      <p:cBhvr additive="base">
                                        <p:cTn id="32" dur="500" fill="hold"/>
                                        <p:tgtEl>
                                          <p:spTgt spid="3077"/>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78"/>
                                        </p:tgtEl>
                                        <p:attrNameLst>
                                          <p:attrName>style.visibility</p:attrName>
                                        </p:attrNameLst>
                                      </p:cBhvr>
                                      <p:to>
                                        <p:strVal val="visible"/>
                                      </p:to>
                                    </p:set>
                                    <p:anim calcmode="lin" valueType="num">
                                      <p:cBhvr additive="base">
                                        <p:cTn id="37" dur="500" fill="hold"/>
                                        <p:tgtEl>
                                          <p:spTgt spid="3078"/>
                                        </p:tgtEl>
                                        <p:attrNameLst>
                                          <p:attrName>ppt_x</p:attrName>
                                        </p:attrNameLst>
                                      </p:cBhvr>
                                      <p:tavLst>
                                        <p:tav tm="0">
                                          <p:val>
                                            <p:strVal val="0-#ppt_w/2"/>
                                          </p:val>
                                        </p:tav>
                                        <p:tav tm="100000">
                                          <p:val>
                                            <p:strVal val="#ppt_x"/>
                                          </p:val>
                                        </p:tav>
                                      </p:tavLst>
                                    </p:anim>
                                    <p:anim calcmode="lin" valueType="num">
                                      <p:cBhvr additive="base">
                                        <p:cTn id="38" dur="500" fill="hold"/>
                                        <p:tgtEl>
                                          <p:spTgt spid="3078"/>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3080"/>
                                        </p:tgtEl>
                                        <p:attrNameLst>
                                          <p:attrName>style.visibility</p:attrName>
                                        </p:attrNameLst>
                                      </p:cBhvr>
                                      <p:to>
                                        <p:strVal val="visible"/>
                                      </p:to>
                                    </p:set>
                                    <p:anim calcmode="lin" valueType="num">
                                      <p:cBhvr additive="base">
                                        <p:cTn id="43" dur="500" fill="hold"/>
                                        <p:tgtEl>
                                          <p:spTgt spid="3080"/>
                                        </p:tgtEl>
                                        <p:attrNameLst>
                                          <p:attrName>ppt_x</p:attrName>
                                        </p:attrNameLst>
                                      </p:cBhvr>
                                      <p:tavLst>
                                        <p:tav tm="0">
                                          <p:val>
                                            <p:strVal val="0-#ppt_w/2"/>
                                          </p:val>
                                        </p:tav>
                                        <p:tav tm="100000">
                                          <p:val>
                                            <p:strVal val="#ppt_x"/>
                                          </p:val>
                                        </p:tav>
                                      </p:tavLst>
                                    </p:anim>
                                    <p:anim calcmode="lin" valueType="num">
                                      <p:cBhvr additive="base">
                                        <p:cTn id="44" dur="500" fill="hold"/>
                                        <p:tgtEl>
                                          <p:spTgt spid="30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P spid="3078"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F22524E5-C027-4659-9007-85BAF2ADA50E}" type="slidenum">
              <a:rPr lang="it-IT" altLang="it-IT"/>
              <a:pPr/>
              <a:t>20</a:t>
            </a:fld>
            <a:endParaRPr lang="it-IT" altLang="it-IT"/>
          </a:p>
        </p:txBody>
      </p:sp>
      <p:sp>
        <p:nvSpPr>
          <p:cNvPr id="24578" name="Rectangle 2"/>
          <p:cNvSpPr>
            <a:spLocks noGrp="1" noChangeArrowheads="1"/>
          </p:cNvSpPr>
          <p:nvPr>
            <p:ph type="title"/>
          </p:nvPr>
        </p:nvSpPr>
        <p:spPr/>
        <p:txBody>
          <a:bodyPr>
            <a:normAutofit fontScale="90000"/>
          </a:bodyPr>
          <a:lstStyle/>
          <a:p>
            <a:r>
              <a:rPr lang="it-IT" altLang="it-IT"/>
              <a:t>Massimizzazione</a:t>
            </a:r>
          </a:p>
        </p:txBody>
      </p:sp>
      <p:sp>
        <p:nvSpPr>
          <p:cNvPr id="24579" name="Rectangle 3"/>
          <p:cNvSpPr>
            <a:spLocks noGrp="1" noChangeArrowheads="1"/>
          </p:cNvSpPr>
          <p:nvPr>
            <p:ph type="body" idx="1"/>
          </p:nvPr>
        </p:nvSpPr>
        <p:spPr>
          <a:xfrm>
            <a:off x="533400" y="2819400"/>
            <a:ext cx="7772400" cy="3276600"/>
          </a:xfrm>
        </p:spPr>
        <p:txBody>
          <a:bodyPr/>
          <a:lstStyle/>
          <a:p>
            <a:pPr>
              <a:lnSpc>
                <a:spcPct val="90000"/>
              </a:lnSpc>
            </a:pPr>
            <a:r>
              <a:rPr lang="it-IT" altLang="it-IT">
                <a:cs typeface="Times New Roman" panose="02020603050405020304" pitchFamily="18" charset="0"/>
              </a:rPr>
              <a:t>Due soluzioni:</a:t>
            </a:r>
          </a:p>
          <a:p>
            <a:pPr>
              <a:lnSpc>
                <a:spcPct val="90000"/>
              </a:lnSpc>
            </a:pPr>
            <a:r>
              <a:rPr lang="it-IT" altLang="it-IT">
                <a:cs typeface="Times New Roman" panose="02020603050405020304" pitchFamily="18" charset="0"/>
              </a:rPr>
              <a:t>1) </a:t>
            </a:r>
            <a:r>
              <a:rPr lang="it-IT" altLang="it-IT" b="1" i="1">
                <a:cs typeface="Times New Roman" panose="02020603050405020304" pitchFamily="18" charset="0"/>
              </a:rPr>
              <a:t>Tl=</a:t>
            </a:r>
            <a:r>
              <a:rPr lang="it-IT" altLang="it-IT" b="1">
                <a:cs typeface="Times New Roman" panose="02020603050405020304" pitchFamily="18" charset="0"/>
              </a:rPr>
              <a:t>0</a:t>
            </a:r>
            <a:r>
              <a:rPr lang="it-IT" altLang="it-IT">
                <a:cs typeface="Times New Roman" panose="02020603050405020304" pitchFamily="18" charset="0"/>
              </a:rPr>
              <a:t> (non significativa)</a:t>
            </a:r>
          </a:p>
          <a:p>
            <a:pPr>
              <a:lnSpc>
                <a:spcPct val="90000"/>
              </a:lnSpc>
            </a:pPr>
            <a:r>
              <a:rPr lang="it-IT" altLang="it-IT">
                <a:cs typeface="Times New Roman" panose="02020603050405020304" pitchFamily="18" charset="0"/>
              </a:rPr>
              <a:t>2) </a:t>
            </a:r>
            <a:r>
              <a:rPr lang="it-IT" altLang="it-IT" b="1">
                <a:cs typeface="Times New Roman" panose="02020603050405020304" pitchFamily="18" charset="0"/>
              </a:rPr>
              <a:t>480-30</a:t>
            </a:r>
            <a:r>
              <a:rPr lang="it-IT" altLang="it-IT" b="1" i="1">
                <a:cs typeface="Times New Roman" panose="02020603050405020304" pitchFamily="18" charset="0"/>
              </a:rPr>
              <a:t>Tl</a:t>
            </a:r>
            <a:r>
              <a:rPr lang="it-IT" altLang="it-IT" b="1">
                <a:cs typeface="Times New Roman" panose="02020603050405020304" pitchFamily="18" charset="0"/>
              </a:rPr>
              <a:t> = 0</a:t>
            </a:r>
            <a:r>
              <a:rPr lang="it-IT" altLang="it-IT">
                <a:cs typeface="Times New Roman" panose="02020603050405020304" pitchFamily="18" charset="0"/>
              </a:rPr>
              <a:t>, il cui risultato è 16</a:t>
            </a:r>
            <a:r>
              <a:rPr lang="it-IT" altLang="it-IT"/>
              <a:t> (significativa)</a:t>
            </a:r>
          </a:p>
          <a:p>
            <a:pPr>
              <a:lnSpc>
                <a:spcPct val="90000"/>
              </a:lnSpc>
            </a:pPr>
            <a:r>
              <a:rPr lang="it-IT" altLang="it-IT"/>
              <a:t>Ore lavorate = </a:t>
            </a:r>
            <a:r>
              <a:rPr lang="it-IT" altLang="it-IT" b="1"/>
              <a:t>8</a:t>
            </a:r>
          </a:p>
          <a:p>
            <a:pPr>
              <a:lnSpc>
                <a:spcPct val="90000"/>
              </a:lnSpc>
            </a:pPr>
            <a:r>
              <a:rPr lang="it-IT" altLang="it-IT" b="1" i="1"/>
              <a:t>Y = </a:t>
            </a:r>
            <a:r>
              <a:rPr lang="it-IT" altLang="it-IT" b="1">
                <a:cs typeface="Times New Roman" panose="02020603050405020304" pitchFamily="18" charset="0"/>
              </a:rPr>
              <a:t>€ 80</a:t>
            </a:r>
            <a:r>
              <a:rPr lang="it-IT" altLang="it-IT" b="1"/>
              <a:t> </a:t>
            </a:r>
          </a:p>
        </p:txBody>
      </p:sp>
      <p:graphicFrame>
        <p:nvGraphicFramePr>
          <p:cNvPr id="24580" name="Object 4"/>
          <p:cNvGraphicFramePr>
            <a:graphicFrameLocks noChangeAspect="1"/>
          </p:cNvGraphicFramePr>
          <p:nvPr/>
        </p:nvGraphicFramePr>
        <p:xfrm>
          <a:off x="914400" y="1905000"/>
          <a:ext cx="3657600" cy="931863"/>
        </p:xfrm>
        <a:graphic>
          <a:graphicData uri="http://schemas.openxmlformats.org/presentationml/2006/ole">
            <mc:AlternateContent xmlns:mc="http://schemas.openxmlformats.org/markup-compatibility/2006">
              <mc:Choice xmlns:v="urn:schemas-microsoft-com:vml" Requires="v">
                <p:oleObj spid="_x0000_s14345" r:id="rId3" imgW="1536033" imgH="393529" progId="Equation.3">
                  <p:embed/>
                </p:oleObj>
              </mc:Choice>
              <mc:Fallback>
                <p:oleObj r:id="rId3" imgW="1536033" imgH="393529" progId="Equation.3">
                  <p:embed/>
                  <p:pic>
                    <p:nvPicPr>
                      <p:cNvPr id="2458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905000"/>
                        <a:ext cx="3657600" cy="931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17921423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4580"/>
                                        </p:tgtEl>
                                        <p:attrNameLst>
                                          <p:attrName>style.visibility</p:attrName>
                                        </p:attrNameLst>
                                      </p:cBhvr>
                                      <p:to>
                                        <p:strVal val="visible"/>
                                      </p:to>
                                    </p:set>
                                    <p:anim calcmode="lin" valueType="num">
                                      <p:cBhvr additive="base">
                                        <p:cTn id="7" dur="500" fill="hold"/>
                                        <p:tgtEl>
                                          <p:spTgt spid="24580"/>
                                        </p:tgtEl>
                                        <p:attrNameLst>
                                          <p:attrName>ppt_x</p:attrName>
                                        </p:attrNameLst>
                                      </p:cBhvr>
                                      <p:tavLst>
                                        <p:tav tm="0">
                                          <p:val>
                                            <p:strVal val="0-#ppt_w/2"/>
                                          </p:val>
                                        </p:tav>
                                        <p:tav tm="100000">
                                          <p:val>
                                            <p:strVal val="#ppt_x"/>
                                          </p:val>
                                        </p:tav>
                                      </p:tavLst>
                                    </p:anim>
                                    <p:anim calcmode="lin" valueType="num">
                                      <p:cBhvr additive="base">
                                        <p:cTn id="8" dur="500" fill="hold"/>
                                        <p:tgtEl>
                                          <p:spTgt spid="2458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79">
                                            <p:txEl>
                                              <p:pRg st="0" end="0"/>
                                            </p:txEl>
                                          </p:spTgt>
                                        </p:tgtEl>
                                        <p:attrNameLst>
                                          <p:attrName>style.visibility</p:attrName>
                                        </p:attrNameLst>
                                      </p:cBhvr>
                                      <p:to>
                                        <p:strVal val="visible"/>
                                      </p:to>
                                    </p:set>
                                    <p:anim calcmode="lin" valueType="num">
                                      <p:cBhvr additive="base">
                                        <p:cTn id="13"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579">
                                            <p:txEl>
                                              <p:pRg st="1" end="1"/>
                                            </p:txEl>
                                          </p:spTgt>
                                        </p:tgtEl>
                                        <p:attrNameLst>
                                          <p:attrName>style.visibility</p:attrName>
                                        </p:attrNameLst>
                                      </p:cBhvr>
                                      <p:to>
                                        <p:strVal val="visible"/>
                                      </p:to>
                                    </p:set>
                                    <p:anim calcmode="lin" valueType="num">
                                      <p:cBhvr additive="base">
                                        <p:cTn id="19" dur="500" fill="hold"/>
                                        <p:tgtEl>
                                          <p:spTgt spid="2457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579">
                                            <p:txEl>
                                              <p:pRg st="2" end="2"/>
                                            </p:txEl>
                                          </p:spTgt>
                                        </p:tgtEl>
                                        <p:attrNameLst>
                                          <p:attrName>style.visibility</p:attrName>
                                        </p:attrNameLst>
                                      </p:cBhvr>
                                      <p:to>
                                        <p:strVal val="visible"/>
                                      </p:to>
                                    </p:set>
                                    <p:anim calcmode="lin" valueType="num">
                                      <p:cBhvr additive="base">
                                        <p:cTn id="25" dur="500" fill="hold"/>
                                        <p:tgtEl>
                                          <p:spTgt spid="24579">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5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4579">
                                            <p:txEl>
                                              <p:pRg st="3" end="3"/>
                                            </p:txEl>
                                          </p:spTgt>
                                        </p:tgtEl>
                                        <p:attrNameLst>
                                          <p:attrName>style.visibility</p:attrName>
                                        </p:attrNameLst>
                                      </p:cBhvr>
                                      <p:to>
                                        <p:strVal val="visible"/>
                                      </p:to>
                                    </p:set>
                                    <p:anim calcmode="lin" valueType="num">
                                      <p:cBhvr additive="base">
                                        <p:cTn id="31" dur="500" fill="hold"/>
                                        <p:tgtEl>
                                          <p:spTgt spid="24579">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45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4579">
                                            <p:txEl>
                                              <p:pRg st="4" end="4"/>
                                            </p:txEl>
                                          </p:spTgt>
                                        </p:tgtEl>
                                        <p:attrNameLst>
                                          <p:attrName>style.visibility</p:attrName>
                                        </p:attrNameLst>
                                      </p:cBhvr>
                                      <p:to>
                                        <p:strVal val="visible"/>
                                      </p:to>
                                    </p:set>
                                    <p:anim calcmode="lin" valueType="num">
                                      <p:cBhvr additive="base">
                                        <p:cTn id="37" dur="500" fill="hold"/>
                                        <p:tgtEl>
                                          <p:spTgt spid="24579">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457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84712355-90F4-46A9-8772-243BAA65DB69}" type="slidenum">
              <a:rPr lang="it-IT" altLang="it-IT"/>
              <a:pPr/>
              <a:t>21</a:t>
            </a:fld>
            <a:endParaRPr lang="it-IT" altLang="it-IT"/>
          </a:p>
        </p:txBody>
      </p:sp>
      <p:sp>
        <p:nvSpPr>
          <p:cNvPr id="25602" name="Rectangle 2"/>
          <p:cNvSpPr>
            <a:spLocks noGrp="1" noChangeArrowheads="1"/>
          </p:cNvSpPr>
          <p:nvPr>
            <p:ph type="title"/>
          </p:nvPr>
        </p:nvSpPr>
        <p:spPr/>
        <p:txBody>
          <a:bodyPr>
            <a:normAutofit fontScale="90000"/>
          </a:bodyPr>
          <a:lstStyle/>
          <a:p>
            <a:r>
              <a:rPr lang="it-IT" altLang="it-IT"/>
              <a:t>Rappresentazione grafica</a:t>
            </a:r>
          </a:p>
        </p:txBody>
      </p:sp>
      <p:graphicFrame>
        <p:nvGraphicFramePr>
          <p:cNvPr id="25603" name="Object 3"/>
          <p:cNvGraphicFramePr>
            <a:graphicFrameLocks noChangeAspect="1"/>
          </p:cNvGraphicFramePr>
          <p:nvPr/>
        </p:nvGraphicFramePr>
        <p:xfrm>
          <a:off x="1687513" y="2008188"/>
          <a:ext cx="5462587" cy="3722687"/>
        </p:xfrm>
        <a:graphic>
          <a:graphicData uri="http://schemas.openxmlformats.org/presentationml/2006/ole">
            <mc:AlternateContent xmlns:mc="http://schemas.openxmlformats.org/markup-compatibility/2006">
              <mc:Choice xmlns:v="urn:schemas-microsoft-com:vml" Requires="v">
                <p:oleObj spid="_x0000_s15369" name="Grafico" r:id="rId3" imgW="4248596" imgH="2895810" progId="Excel.Chart.8">
                  <p:embed/>
                </p:oleObj>
              </mc:Choice>
              <mc:Fallback>
                <p:oleObj name="Grafico" r:id="rId3" imgW="4248596" imgH="2895810" progId="Excel.Chart.8">
                  <p:embed/>
                  <p:pic>
                    <p:nvPicPr>
                      <p:cNvPr id="25603"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7513" y="2008188"/>
                        <a:ext cx="5462587" cy="3722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41655285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603"/>
                                        </p:tgtEl>
                                        <p:attrNameLst>
                                          <p:attrName>style.visibility</p:attrName>
                                        </p:attrNameLst>
                                      </p:cBhvr>
                                      <p:to>
                                        <p:strVal val="visible"/>
                                      </p:to>
                                    </p:set>
                                    <p:anim calcmode="lin" valueType="num">
                                      <p:cBhvr additive="base">
                                        <p:cTn id="7" dur="500" fill="hold"/>
                                        <p:tgtEl>
                                          <p:spTgt spid="25603"/>
                                        </p:tgtEl>
                                        <p:attrNameLst>
                                          <p:attrName>ppt_x</p:attrName>
                                        </p:attrNameLst>
                                      </p:cBhvr>
                                      <p:tavLst>
                                        <p:tav tm="0">
                                          <p:val>
                                            <p:strVal val="0-#ppt_w/2"/>
                                          </p:val>
                                        </p:tav>
                                        <p:tav tm="100000">
                                          <p:val>
                                            <p:strVal val="#ppt_x"/>
                                          </p:val>
                                        </p:tav>
                                      </p:tavLst>
                                    </p:anim>
                                    <p:anim calcmode="lin" valueType="num">
                                      <p:cBhvr additive="base">
                                        <p:cTn id="8" dur="500" fill="hold"/>
                                        <p:tgtEl>
                                          <p:spTgt spid="2560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25603"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DA4E6ADE-6F10-4AE4-85B9-24085611F7EF}" type="slidenum">
              <a:rPr lang="it-IT" altLang="it-IT"/>
              <a:pPr/>
              <a:t>22</a:t>
            </a:fld>
            <a:endParaRPr lang="it-IT" altLang="it-IT"/>
          </a:p>
        </p:txBody>
      </p:sp>
      <p:sp>
        <p:nvSpPr>
          <p:cNvPr id="26626" name="Rectangle 2"/>
          <p:cNvSpPr>
            <a:spLocks noGrp="1" noChangeArrowheads="1"/>
          </p:cNvSpPr>
          <p:nvPr>
            <p:ph type="title"/>
          </p:nvPr>
        </p:nvSpPr>
        <p:spPr/>
        <p:txBody>
          <a:bodyPr>
            <a:normAutofit fontScale="90000"/>
          </a:bodyPr>
          <a:lstStyle/>
          <a:p>
            <a:r>
              <a:rPr lang="it-IT" altLang="it-IT"/>
              <a:t>Variazione del salario</a:t>
            </a:r>
          </a:p>
        </p:txBody>
      </p:sp>
      <p:sp>
        <p:nvSpPr>
          <p:cNvPr id="26627" name="Rectangle 3"/>
          <p:cNvSpPr>
            <a:spLocks noGrp="1" noChangeArrowheads="1"/>
          </p:cNvSpPr>
          <p:nvPr>
            <p:ph type="body" idx="1"/>
          </p:nvPr>
        </p:nvSpPr>
        <p:spPr>
          <a:xfrm>
            <a:off x="685800" y="1762081"/>
            <a:ext cx="7772400" cy="1752600"/>
          </a:xfrm>
        </p:spPr>
        <p:txBody>
          <a:bodyPr>
            <a:normAutofit lnSpcReduction="10000"/>
          </a:bodyPr>
          <a:lstStyle/>
          <a:p>
            <a:pPr>
              <a:lnSpc>
                <a:spcPct val="90000"/>
              </a:lnSpc>
            </a:pPr>
            <a:r>
              <a:rPr lang="it-IT" altLang="it-IT" sz="2800" b="1" i="1" dirty="0"/>
              <a:t>w</a:t>
            </a:r>
            <a:r>
              <a:rPr lang="it-IT" altLang="it-IT" sz="2800" b="1" i="1" baseline="-25000" dirty="0"/>
              <a:t>o</a:t>
            </a:r>
            <a:r>
              <a:rPr lang="it-IT" altLang="it-IT" sz="2800" b="1" baseline="-25000" dirty="0"/>
              <a:t>1</a:t>
            </a:r>
            <a:r>
              <a:rPr lang="it-IT" altLang="it-IT" sz="2800" dirty="0"/>
              <a:t>= 10; </a:t>
            </a:r>
            <a:r>
              <a:rPr lang="it-IT" altLang="it-IT" sz="2800" b="1" i="1" dirty="0"/>
              <a:t>w</a:t>
            </a:r>
            <a:r>
              <a:rPr lang="it-IT" altLang="it-IT" sz="2800" b="1" i="1" baseline="-25000" dirty="0"/>
              <a:t>o</a:t>
            </a:r>
            <a:r>
              <a:rPr lang="it-IT" altLang="it-IT" sz="2800" b="1" baseline="-25000" dirty="0"/>
              <a:t>2</a:t>
            </a:r>
            <a:r>
              <a:rPr lang="it-IT" altLang="it-IT" sz="2800" dirty="0"/>
              <a:t>= 12; </a:t>
            </a:r>
            <a:r>
              <a:rPr lang="it-IT" altLang="it-IT" sz="2800" b="1" i="1" dirty="0"/>
              <a:t>w</a:t>
            </a:r>
            <a:r>
              <a:rPr lang="it-IT" altLang="it-IT" sz="2800" b="1" i="1" baseline="-25000" dirty="0"/>
              <a:t>o</a:t>
            </a:r>
            <a:r>
              <a:rPr lang="it-IT" altLang="it-IT" sz="2800" b="1" baseline="-25000" dirty="0"/>
              <a:t>3</a:t>
            </a:r>
            <a:r>
              <a:rPr lang="it-IT" altLang="it-IT" sz="2800" dirty="0"/>
              <a:t>= 14</a:t>
            </a:r>
          </a:p>
          <a:p>
            <a:pPr>
              <a:lnSpc>
                <a:spcPct val="90000"/>
              </a:lnSpc>
            </a:pPr>
            <a:r>
              <a:rPr lang="it-IT" altLang="it-IT" sz="2800" dirty="0"/>
              <a:t>Intercetta asse ordinate </a:t>
            </a:r>
            <a:r>
              <a:rPr lang="it-IT" altLang="it-IT" sz="2800" b="1" dirty="0"/>
              <a:t>1)</a:t>
            </a:r>
            <a:r>
              <a:rPr lang="it-IT" altLang="it-IT" sz="2800" dirty="0"/>
              <a:t> </a:t>
            </a:r>
            <a:r>
              <a:rPr lang="it-IT" altLang="it-IT" sz="2800" b="1" dirty="0"/>
              <a:t>240; </a:t>
            </a:r>
            <a:r>
              <a:rPr lang="it-IT" altLang="it-IT" sz="2800" b="1" dirty="0">
                <a:sym typeface="Symbol" panose="05050102010706020507" pitchFamily="18" charset="2"/>
              </a:rPr>
              <a:t>2) </a:t>
            </a:r>
            <a:r>
              <a:rPr lang="it-IT" altLang="it-IT" sz="2800" b="1" dirty="0">
                <a:cs typeface="Times New Roman" panose="02020603050405020304" pitchFamily="18" charset="0"/>
                <a:sym typeface="Symbol" panose="05050102010706020507" pitchFamily="18" charset="2"/>
              </a:rPr>
              <a:t>€ 288 (24*12); 3) € 336 (24*14)</a:t>
            </a:r>
          </a:p>
          <a:p>
            <a:pPr>
              <a:lnSpc>
                <a:spcPct val="90000"/>
              </a:lnSpc>
            </a:pPr>
            <a:r>
              <a:rPr lang="it-IT" altLang="it-IT" sz="2800" b="1" dirty="0">
                <a:cs typeface="Times New Roman" panose="02020603050405020304" pitchFamily="18" charset="0"/>
                <a:sym typeface="Symbol" panose="05050102010706020507" pitchFamily="18" charset="2"/>
              </a:rPr>
              <a:t>La pendenza aumenta (10; 12; 14)</a:t>
            </a:r>
            <a:r>
              <a:rPr lang="it-IT" altLang="it-IT" sz="2800" b="1" dirty="0">
                <a:sym typeface="Symbol" panose="05050102010706020507" pitchFamily="18" charset="2"/>
              </a:rPr>
              <a:t> </a:t>
            </a:r>
          </a:p>
        </p:txBody>
      </p:sp>
      <p:graphicFrame>
        <p:nvGraphicFramePr>
          <p:cNvPr id="26628" name="Object 4"/>
          <p:cNvGraphicFramePr>
            <a:graphicFrameLocks noChangeAspect="1"/>
          </p:cNvGraphicFramePr>
          <p:nvPr>
            <p:extLst>
              <p:ext uri="{D42A27DB-BD31-4B8C-83A1-F6EECF244321}">
                <p14:modId xmlns:p14="http://schemas.microsoft.com/office/powerpoint/2010/main" val="2190293904"/>
              </p:ext>
            </p:extLst>
          </p:nvPr>
        </p:nvGraphicFramePr>
        <p:xfrm>
          <a:off x="2370138" y="3514681"/>
          <a:ext cx="3944937" cy="2682875"/>
        </p:xfrm>
        <a:graphic>
          <a:graphicData uri="http://schemas.openxmlformats.org/presentationml/2006/ole">
            <mc:AlternateContent xmlns:mc="http://schemas.openxmlformats.org/markup-compatibility/2006">
              <mc:Choice xmlns:v="urn:schemas-microsoft-com:vml" Requires="v">
                <p:oleObj spid="_x0000_s16393" name="Grafico" r:id="rId3" imgW="4229450" imgH="2877072" progId="Excel.Chart.8">
                  <p:embed/>
                </p:oleObj>
              </mc:Choice>
              <mc:Fallback>
                <p:oleObj name="Grafico" r:id="rId3" imgW="4229450" imgH="2877072" progId="Excel.Chart.8">
                  <p:embed/>
                  <p:pic>
                    <p:nvPicPr>
                      <p:cNvPr id="2662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0138" y="3514681"/>
                        <a:ext cx="3944937" cy="2682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15027323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500" fill="hold"/>
                                        <p:tgtEl>
                                          <p:spTgt spid="266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66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6628"/>
                                        </p:tgtEl>
                                        <p:attrNameLst>
                                          <p:attrName>style.visibility</p:attrName>
                                        </p:attrNameLst>
                                      </p:cBhvr>
                                      <p:to>
                                        <p:strVal val="visible"/>
                                      </p:to>
                                    </p:set>
                                    <p:anim calcmode="lin" valueType="num">
                                      <p:cBhvr additive="base">
                                        <p:cTn id="25" dur="500" fill="hold"/>
                                        <p:tgtEl>
                                          <p:spTgt spid="26628"/>
                                        </p:tgtEl>
                                        <p:attrNameLst>
                                          <p:attrName>ppt_x</p:attrName>
                                        </p:attrNameLst>
                                      </p:cBhvr>
                                      <p:tavLst>
                                        <p:tav tm="0">
                                          <p:val>
                                            <p:strVal val="0-#ppt_w/2"/>
                                          </p:val>
                                        </p:tav>
                                        <p:tav tm="100000">
                                          <p:val>
                                            <p:strVal val="#ppt_x"/>
                                          </p:val>
                                        </p:tav>
                                      </p:tavLst>
                                    </p:anim>
                                    <p:anim calcmode="lin" valueType="num">
                                      <p:cBhvr additive="base">
                                        <p:cTn id="26" dur="500" fill="hold"/>
                                        <p:tgtEl>
                                          <p:spTgt spid="266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OleChart spid="26628"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23F72A4C-F94B-4013-82F7-B8C9B329AC85}" type="slidenum">
              <a:rPr lang="it-IT" altLang="it-IT"/>
              <a:pPr/>
              <a:t>23</a:t>
            </a:fld>
            <a:endParaRPr lang="it-IT" altLang="it-IT"/>
          </a:p>
        </p:txBody>
      </p:sp>
      <p:sp>
        <p:nvSpPr>
          <p:cNvPr id="28674" name="Rectangle 2"/>
          <p:cNvSpPr>
            <a:spLocks noGrp="1" noChangeArrowheads="1"/>
          </p:cNvSpPr>
          <p:nvPr>
            <p:ph type="title"/>
          </p:nvPr>
        </p:nvSpPr>
        <p:spPr/>
        <p:txBody>
          <a:bodyPr>
            <a:normAutofit fontScale="90000"/>
          </a:bodyPr>
          <a:lstStyle/>
          <a:p>
            <a:r>
              <a:rPr lang="it-IT" altLang="it-IT"/>
              <a:t>Casi possibili</a:t>
            </a:r>
          </a:p>
        </p:txBody>
      </p:sp>
      <p:sp>
        <p:nvSpPr>
          <p:cNvPr id="28675" name="Rectangle 3"/>
          <p:cNvSpPr>
            <a:spLocks noGrp="1" noChangeArrowheads="1"/>
          </p:cNvSpPr>
          <p:nvPr>
            <p:ph type="body" idx="1"/>
          </p:nvPr>
        </p:nvSpPr>
        <p:spPr/>
        <p:txBody>
          <a:bodyPr/>
          <a:lstStyle/>
          <a:p>
            <a:pPr>
              <a:lnSpc>
                <a:spcPct val="90000"/>
              </a:lnSpc>
            </a:pPr>
            <a:r>
              <a:rPr lang="it-IT" altLang="it-IT"/>
              <a:t>Se aumenta il salario: </a:t>
            </a:r>
            <a:r>
              <a:rPr lang="it-IT" altLang="it-IT" b="1" i="1"/>
              <a:t>Tl</a:t>
            </a:r>
            <a:r>
              <a:rPr lang="it-IT" altLang="it-IT" b="1" i="1">
                <a:sym typeface="Symbol" panose="05050102010706020507" pitchFamily="18" charset="2"/>
              </a:rPr>
              <a:t> </a:t>
            </a:r>
            <a:r>
              <a:rPr lang="it-IT" altLang="it-IT" b="1">
                <a:sym typeface="Symbol" panose="05050102010706020507" pitchFamily="18" charset="2"/>
              </a:rPr>
              <a:t>Bene normale</a:t>
            </a:r>
          </a:p>
          <a:p>
            <a:pPr>
              <a:lnSpc>
                <a:spcPct val="90000"/>
              </a:lnSpc>
            </a:pPr>
            <a:r>
              <a:rPr lang="it-IT" altLang="it-IT">
                <a:sym typeface="Symbol" panose="05050102010706020507" pitchFamily="18" charset="2"/>
              </a:rPr>
              <a:t>1) L’aumento di </a:t>
            </a:r>
            <a:r>
              <a:rPr lang="it-IT" altLang="it-IT" b="1" i="1">
                <a:sym typeface="Symbol" panose="05050102010706020507" pitchFamily="18" charset="2"/>
              </a:rPr>
              <a:t>w</a:t>
            </a:r>
            <a:r>
              <a:rPr lang="it-IT" altLang="it-IT" b="1" i="1" baseline="-25000">
                <a:sym typeface="Symbol" panose="05050102010706020507" pitchFamily="18" charset="2"/>
              </a:rPr>
              <a:t>o </a:t>
            </a:r>
            <a:r>
              <a:rPr lang="it-IT" altLang="it-IT" b="1" i="1">
                <a:sym typeface="Symbol" panose="05050102010706020507" pitchFamily="18" charset="2"/>
              </a:rPr>
              <a:t></a:t>
            </a:r>
            <a:r>
              <a:rPr lang="it-IT" altLang="it-IT">
                <a:sym typeface="Symbol" panose="05050102010706020507" pitchFamily="18" charset="2"/>
              </a:rPr>
              <a:t>consumatore più ricco effetto reddito positivo </a:t>
            </a:r>
            <a:r>
              <a:rPr lang="it-IT" altLang="it-IT" b="1" i="1">
                <a:sym typeface="Symbol" panose="05050102010706020507" pitchFamily="18" charset="2"/>
              </a:rPr>
              <a:t></a:t>
            </a:r>
            <a:r>
              <a:rPr lang="it-IT" altLang="it-IT">
                <a:sym typeface="Symbol" panose="05050102010706020507" pitchFamily="18" charset="2"/>
              </a:rPr>
              <a:t>cresce il consumo di </a:t>
            </a:r>
            <a:r>
              <a:rPr lang="it-IT" altLang="it-IT" b="1" i="1">
                <a:sym typeface="Symbol" panose="05050102010706020507" pitchFamily="18" charset="2"/>
              </a:rPr>
              <a:t>Tl</a:t>
            </a:r>
            <a:endParaRPr lang="it-IT" altLang="it-IT">
              <a:sym typeface="Symbol" panose="05050102010706020507" pitchFamily="18" charset="2"/>
            </a:endParaRPr>
          </a:p>
          <a:p>
            <a:pPr>
              <a:lnSpc>
                <a:spcPct val="90000"/>
              </a:lnSpc>
            </a:pPr>
            <a:r>
              <a:rPr lang="it-IT" altLang="it-IT">
                <a:sym typeface="Symbol" panose="05050102010706020507" pitchFamily="18" charset="2"/>
              </a:rPr>
              <a:t>2) L’aumento di </a:t>
            </a:r>
            <a:r>
              <a:rPr lang="it-IT" altLang="it-IT" b="1" i="1">
                <a:sym typeface="Symbol" panose="05050102010706020507" pitchFamily="18" charset="2"/>
              </a:rPr>
              <a:t>w</a:t>
            </a:r>
            <a:r>
              <a:rPr lang="it-IT" altLang="it-IT" b="1" i="1" baseline="-25000">
                <a:sym typeface="Symbol" panose="05050102010706020507" pitchFamily="18" charset="2"/>
              </a:rPr>
              <a:t>o </a:t>
            </a:r>
            <a:r>
              <a:rPr lang="it-IT" altLang="it-IT">
                <a:sym typeface="Symbol" panose="05050102010706020507" pitchFamily="18" charset="2"/>
              </a:rPr>
              <a:t>cresce il prezzo del tempo libero effetto sostituzione negativo diminuisce il consumo di </a:t>
            </a:r>
            <a:r>
              <a:rPr lang="it-IT" altLang="it-IT" b="1" i="1">
                <a:sym typeface="Symbol" panose="05050102010706020507" pitchFamily="18" charset="2"/>
              </a:rPr>
              <a:t>Tl</a:t>
            </a:r>
            <a:endParaRPr lang="it-IT" altLang="it-IT">
              <a:sym typeface="Symbol" panose="05050102010706020507" pitchFamily="18" charset="2"/>
            </a:endParaRPr>
          </a:p>
          <a:p>
            <a:pPr>
              <a:lnSpc>
                <a:spcPct val="90000"/>
              </a:lnSpc>
            </a:pPr>
            <a:r>
              <a:rPr lang="it-IT" altLang="it-IT">
                <a:sym typeface="Symbol" panose="05050102010706020507" pitchFamily="18" charset="2"/>
              </a:rPr>
              <a:t>Quale effetto prevale?</a:t>
            </a: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39754609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675">
                                            <p:txEl>
                                              <p:pRg st="1" end="1"/>
                                            </p:txEl>
                                          </p:spTgt>
                                        </p:tgtEl>
                                        <p:attrNameLst>
                                          <p:attrName>style.visibility</p:attrName>
                                        </p:attrNameLst>
                                      </p:cBhvr>
                                      <p:to>
                                        <p:strVal val="visible"/>
                                      </p:to>
                                    </p:set>
                                    <p:anim calcmode="lin" valueType="num">
                                      <p:cBhvr additive="base">
                                        <p:cTn id="13" dur="500" fill="hold"/>
                                        <p:tgtEl>
                                          <p:spTgt spid="286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6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675">
                                            <p:txEl>
                                              <p:pRg st="2" end="2"/>
                                            </p:txEl>
                                          </p:spTgt>
                                        </p:tgtEl>
                                        <p:attrNameLst>
                                          <p:attrName>style.visibility</p:attrName>
                                        </p:attrNameLst>
                                      </p:cBhvr>
                                      <p:to>
                                        <p:strVal val="visible"/>
                                      </p:to>
                                    </p:set>
                                    <p:anim calcmode="lin" valueType="num">
                                      <p:cBhvr additive="base">
                                        <p:cTn id="19" dur="500" fill="hold"/>
                                        <p:tgtEl>
                                          <p:spTgt spid="286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6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675">
                                            <p:txEl>
                                              <p:pRg st="3" end="3"/>
                                            </p:txEl>
                                          </p:spTgt>
                                        </p:tgtEl>
                                        <p:attrNameLst>
                                          <p:attrName>style.visibility</p:attrName>
                                        </p:attrNameLst>
                                      </p:cBhvr>
                                      <p:to>
                                        <p:strVal val="visible"/>
                                      </p:to>
                                    </p:set>
                                    <p:anim calcmode="lin" valueType="num">
                                      <p:cBhvr additive="base">
                                        <p:cTn id="25" dur="500" fill="hold"/>
                                        <p:tgtEl>
                                          <p:spTgt spid="286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67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egnaposto numero diapositiva 4"/>
          <p:cNvSpPr>
            <a:spLocks noGrp="1"/>
          </p:cNvSpPr>
          <p:nvPr>
            <p:ph type="sldNum" sz="quarter" idx="12"/>
          </p:nvPr>
        </p:nvSpPr>
        <p:spPr/>
        <p:txBody>
          <a:bodyPr/>
          <a:lstStyle/>
          <a:p>
            <a:fld id="{7912D328-4828-4E91-BDD3-753830D9EEB5}" type="slidenum">
              <a:rPr lang="it-IT" altLang="it-IT"/>
              <a:pPr/>
              <a:t>24</a:t>
            </a:fld>
            <a:endParaRPr lang="it-IT" altLang="it-IT"/>
          </a:p>
        </p:txBody>
      </p:sp>
      <p:sp>
        <p:nvSpPr>
          <p:cNvPr id="29698" name="Rectangle 2"/>
          <p:cNvSpPr>
            <a:spLocks noGrp="1" noChangeArrowheads="1"/>
          </p:cNvSpPr>
          <p:nvPr>
            <p:ph type="title"/>
          </p:nvPr>
        </p:nvSpPr>
        <p:spPr>
          <a:xfrm>
            <a:off x="457200" y="1124083"/>
            <a:ext cx="8229600" cy="557946"/>
          </a:xfrm>
        </p:spPr>
        <p:txBody>
          <a:bodyPr>
            <a:normAutofit fontScale="90000"/>
          </a:bodyPr>
          <a:lstStyle/>
          <a:p>
            <a:r>
              <a:rPr lang="it-IT" altLang="it-IT" dirty="0"/>
              <a:t>Effetto sostituzione&gt;effetto reddito</a:t>
            </a:r>
          </a:p>
        </p:txBody>
      </p:sp>
      <p:grpSp>
        <p:nvGrpSpPr>
          <p:cNvPr id="29715" name="Group 19"/>
          <p:cNvGrpSpPr>
            <a:grpSpLocks/>
          </p:cNvGrpSpPr>
          <p:nvPr/>
        </p:nvGrpSpPr>
        <p:grpSpPr bwMode="auto">
          <a:xfrm>
            <a:off x="1676400" y="1981200"/>
            <a:ext cx="3629025" cy="3143250"/>
            <a:chOff x="3054" y="2340"/>
            <a:chExt cx="2286" cy="1980"/>
          </a:xfrm>
        </p:grpSpPr>
        <p:sp>
          <p:nvSpPr>
            <p:cNvPr id="29699" name="Line 3"/>
            <p:cNvSpPr>
              <a:spLocks noChangeShapeType="1"/>
            </p:cNvSpPr>
            <p:nvPr/>
          </p:nvSpPr>
          <p:spPr bwMode="auto">
            <a:xfrm flipV="1">
              <a:off x="3420" y="2472"/>
              <a:ext cx="0" cy="1482"/>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9700" name="Line 4"/>
            <p:cNvSpPr>
              <a:spLocks noChangeShapeType="1"/>
            </p:cNvSpPr>
            <p:nvPr/>
          </p:nvSpPr>
          <p:spPr bwMode="auto">
            <a:xfrm>
              <a:off x="3420" y="3954"/>
              <a:ext cx="1854"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9701" name="Line 5"/>
            <p:cNvSpPr>
              <a:spLocks noChangeShapeType="1"/>
            </p:cNvSpPr>
            <p:nvPr/>
          </p:nvSpPr>
          <p:spPr bwMode="auto">
            <a:xfrm flipH="1" flipV="1">
              <a:off x="3420" y="3150"/>
              <a:ext cx="1512" cy="804"/>
            </a:xfrm>
            <a:prstGeom prst="line">
              <a:avLst/>
            </a:prstGeom>
            <a:noFill/>
            <a:ln w="28575">
              <a:solidFill>
                <a:srgbClr val="800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29702" name="Line 6"/>
            <p:cNvSpPr>
              <a:spLocks noChangeShapeType="1"/>
            </p:cNvSpPr>
            <p:nvPr/>
          </p:nvSpPr>
          <p:spPr bwMode="auto">
            <a:xfrm flipH="1" flipV="1">
              <a:off x="3414" y="2686"/>
              <a:ext cx="1524" cy="1274"/>
            </a:xfrm>
            <a:prstGeom prst="line">
              <a:avLst/>
            </a:prstGeom>
            <a:noFill/>
            <a:ln w="28575">
              <a:solidFill>
                <a:srgbClr val="800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29703" name="Line 7"/>
            <p:cNvSpPr>
              <a:spLocks noChangeShapeType="1"/>
            </p:cNvSpPr>
            <p:nvPr/>
          </p:nvSpPr>
          <p:spPr bwMode="auto">
            <a:xfrm flipH="1">
              <a:off x="3414" y="3492"/>
              <a:ext cx="624"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29704" name="Line 8"/>
            <p:cNvSpPr>
              <a:spLocks noChangeShapeType="1"/>
            </p:cNvSpPr>
            <p:nvPr/>
          </p:nvSpPr>
          <p:spPr bwMode="auto">
            <a:xfrm>
              <a:off x="4050" y="3504"/>
              <a:ext cx="0" cy="45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29705" name="Line 9"/>
            <p:cNvSpPr>
              <a:spLocks noChangeShapeType="1"/>
            </p:cNvSpPr>
            <p:nvPr/>
          </p:nvSpPr>
          <p:spPr bwMode="auto">
            <a:xfrm flipH="1">
              <a:off x="3426" y="3078"/>
              <a:ext cx="450"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29706" name="Line 10"/>
            <p:cNvSpPr>
              <a:spLocks noChangeShapeType="1"/>
            </p:cNvSpPr>
            <p:nvPr/>
          </p:nvSpPr>
          <p:spPr bwMode="auto">
            <a:xfrm>
              <a:off x="3876" y="3090"/>
              <a:ext cx="0" cy="864"/>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29707" name="Text Box 11"/>
            <p:cNvSpPr txBox="1">
              <a:spLocks noChangeArrowheads="1"/>
            </p:cNvSpPr>
            <p:nvPr/>
          </p:nvSpPr>
          <p:spPr bwMode="auto">
            <a:xfrm>
              <a:off x="3090" y="2340"/>
              <a:ext cx="336"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Y</a:t>
              </a:r>
            </a:p>
          </p:txBody>
        </p:sp>
        <p:sp>
          <p:nvSpPr>
            <p:cNvPr id="29708" name="Text Box 12"/>
            <p:cNvSpPr txBox="1">
              <a:spLocks noChangeArrowheads="1"/>
            </p:cNvSpPr>
            <p:nvPr/>
          </p:nvSpPr>
          <p:spPr bwMode="auto">
            <a:xfrm>
              <a:off x="3054" y="3366"/>
              <a:ext cx="378"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Y</a:t>
              </a:r>
              <a:r>
                <a:rPr lang="it-IT" altLang="it-IT" sz="1600" b="1" baseline="-25000"/>
                <a:t>1</a:t>
              </a:r>
              <a:endParaRPr lang="it-IT" altLang="it-IT" sz="1600" b="1" baseline="30000"/>
            </a:p>
          </p:txBody>
        </p:sp>
        <p:sp>
          <p:nvSpPr>
            <p:cNvPr id="29709" name="Text Box 13"/>
            <p:cNvSpPr txBox="1">
              <a:spLocks noChangeArrowheads="1"/>
            </p:cNvSpPr>
            <p:nvPr/>
          </p:nvSpPr>
          <p:spPr bwMode="auto">
            <a:xfrm>
              <a:off x="3066" y="2946"/>
              <a:ext cx="39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Y</a:t>
              </a:r>
              <a:r>
                <a:rPr lang="it-IT" altLang="it-IT" sz="1600" b="1" baseline="-25000"/>
                <a:t>2</a:t>
              </a:r>
            </a:p>
          </p:txBody>
        </p:sp>
        <p:sp>
          <p:nvSpPr>
            <p:cNvPr id="29710" name="Text Box 14"/>
            <p:cNvSpPr txBox="1">
              <a:spLocks noChangeArrowheads="1"/>
            </p:cNvSpPr>
            <p:nvPr/>
          </p:nvSpPr>
          <p:spPr bwMode="auto">
            <a:xfrm>
              <a:off x="3876" y="3966"/>
              <a:ext cx="56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Tl</a:t>
              </a:r>
              <a:r>
                <a:rPr lang="it-IT" altLang="it-IT" sz="1600" b="1" baseline="-25000"/>
                <a:t>1</a:t>
              </a:r>
            </a:p>
          </p:txBody>
        </p:sp>
        <p:sp>
          <p:nvSpPr>
            <p:cNvPr id="29711" name="Text Box 15"/>
            <p:cNvSpPr txBox="1">
              <a:spLocks noChangeArrowheads="1"/>
            </p:cNvSpPr>
            <p:nvPr/>
          </p:nvSpPr>
          <p:spPr bwMode="auto">
            <a:xfrm>
              <a:off x="3660" y="3972"/>
              <a:ext cx="462"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Tl</a:t>
              </a:r>
              <a:r>
                <a:rPr lang="it-IT" altLang="it-IT" sz="1600" b="1" baseline="-25000"/>
                <a:t>2</a:t>
              </a:r>
            </a:p>
          </p:txBody>
        </p:sp>
        <p:sp>
          <p:nvSpPr>
            <p:cNvPr id="29712" name="Text Box 16"/>
            <p:cNvSpPr txBox="1">
              <a:spLocks noChangeArrowheads="1"/>
            </p:cNvSpPr>
            <p:nvPr/>
          </p:nvSpPr>
          <p:spPr bwMode="auto">
            <a:xfrm>
              <a:off x="4962" y="4002"/>
              <a:ext cx="378"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Tl</a:t>
              </a:r>
            </a:p>
          </p:txBody>
        </p:sp>
        <p:sp>
          <p:nvSpPr>
            <p:cNvPr id="29713" name="Freeform 17"/>
            <p:cNvSpPr>
              <a:spLocks/>
            </p:cNvSpPr>
            <p:nvPr/>
          </p:nvSpPr>
          <p:spPr bwMode="auto">
            <a:xfrm>
              <a:off x="3666" y="2844"/>
              <a:ext cx="1356" cy="882"/>
            </a:xfrm>
            <a:custGeom>
              <a:avLst/>
              <a:gdLst>
                <a:gd name="T0" fmla="*/ 0 w 3660"/>
                <a:gd name="T1" fmla="*/ 0 h 2310"/>
                <a:gd name="T2" fmla="*/ 450 w 3660"/>
                <a:gd name="T3" fmla="*/ 975 h 2310"/>
                <a:gd name="T4" fmla="*/ 1290 w 3660"/>
                <a:gd name="T5" fmla="*/ 1770 h 2310"/>
                <a:gd name="T6" fmla="*/ 3660 w 3660"/>
                <a:gd name="T7" fmla="*/ 2310 h 2310"/>
              </a:gdLst>
              <a:ahLst/>
              <a:cxnLst>
                <a:cxn ang="0">
                  <a:pos x="T0" y="T1"/>
                </a:cxn>
                <a:cxn ang="0">
                  <a:pos x="T2" y="T3"/>
                </a:cxn>
                <a:cxn ang="0">
                  <a:pos x="T4" y="T5"/>
                </a:cxn>
                <a:cxn ang="0">
                  <a:pos x="T6" y="T7"/>
                </a:cxn>
              </a:cxnLst>
              <a:rect l="0" t="0" r="r" b="b"/>
              <a:pathLst>
                <a:path w="3660" h="2310">
                  <a:moveTo>
                    <a:pt x="0" y="0"/>
                  </a:moveTo>
                  <a:cubicBezTo>
                    <a:pt x="117" y="340"/>
                    <a:pt x="235" y="680"/>
                    <a:pt x="450" y="975"/>
                  </a:cubicBezTo>
                  <a:cubicBezTo>
                    <a:pt x="665" y="1270"/>
                    <a:pt x="755" y="1548"/>
                    <a:pt x="1290" y="1770"/>
                  </a:cubicBezTo>
                  <a:cubicBezTo>
                    <a:pt x="1825" y="1992"/>
                    <a:pt x="2742" y="2151"/>
                    <a:pt x="3660" y="231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29714" name="Freeform 18"/>
            <p:cNvSpPr>
              <a:spLocks/>
            </p:cNvSpPr>
            <p:nvPr/>
          </p:nvSpPr>
          <p:spPr bwMode="auto">
            <a:xfrm>
              <a:off x="3732" y="2676"/>
              <a:ext cx="1284" cy="852"/>
            </a:xfrm>
            <a:custGeom>
              <a:avLst/>
              <a:gdLst>
                <a:gd name="T0" fmla="*/ 0 w 3210"/>
                <a:gd name="T1" fmla="*/ 0 h 2130"/>
                <a:gd name="T2" fmla="*/ 150 w 3210"/>
                <a:gd name="T3" fmla="*/ 525 h 2130"/>
                <a:gd name="T4" fmla="*/ 600 w 3210"/>
                <a:gd name="T5" fmla="*/ 1155 h 2130"/>
                <a:gd name="T6" fmla="*/ 2280 w 3210"/>
                <a:gd name="T7" fmla="*/ 1890 h 2130"/>
                <a:gd name="T8" fmla="*/ 3210 w 3210"/>
                <a:gd name="T9" fmla="*/ 2130 h 2130"/>
              </a:gdLst>
              <a:ahLst/>
              <a:cxnLst>
                <a:cxn ang="0">
                  <a:pos x="T0" y="T1"/>
                </a:cxn>
                <a:cxn ang="0">
                  <a:pos x="T2" y="T3"/>
                </a:cxn>
                <a:cxn ang="0">
                  <a:pos x="T4" y="T5"/>
                </a:cxn>
                <a:cxn ang="0">
                  <a:pos x="T6" y="T7"/>
                </a:cxn>
                <a:cxn ang="0">
                  <a:pos x="T8" y="T9"/>
                </a:cxn>
              </a:cxnLst>
              <a:rect l="0" t="0" r="r" b="b"/>
              <a:pathLst>
                <a:path w="3210" h="2130">
                  <a:moveTo>
                    <a:pt x="0" y="0"/>
                  </a:moveTo>
                  <a:cubicBezTo>
                    <a:pt x="25" y="166"/>
                    <a:pt x="50" y="332"/>
                    <a:pt x="150" y="525"/>
                  </a:cubicBezTo>
                  <a:cubicBezTo>
                    <a:pt x="250" y="718"/>
                    <a:pt x="245" y="928"/>
                    <a:pt x="600" y="1155"/>
                  </a:cubicBezTo>
                  <a:cubicBezTo>
                    <a:pt x="955" y="1382"/>
                    <a:pt x="1845" y="1728"/>
                    <a:pt x="2280" y="1890"/>
                  </a:cubicBezTo>
                  <a:cubicBezTo>
                    <a:pt x="2715" y="2052"/>
                    <a:pt x="2962" y="2091"/>
                    <a:pt x="3210" y="213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grpSp>
      <p:sp>
        <p:nvSpPr>
          <p:cNvPr id="29716" name="Text Box 20"/>
          <p:cNvSpPr txBox="1">
            <a:spLocks noChangeArrowheads="1"/>
          </p:cNvSpPr>
          <p:nvPr/>
        </p:nvSpPr>
        <p:spPr bwMode="auto">
          <a:xfrm>
            <a:off x="762000" y="5257800"/>
            <a:ext cx="7696200" cy="707886"/>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sz="2000" dirty="0"/>
              <a:t>Prevale l’effetto sostituzione: il consumo di tempo libero </a:t>
            </a:r>
            <a:r>
              <a:rPr lang="it-IT" altLang="it-IT" sz="2000" dirty="0" err="1"/>
              <a:t>diminuisce</a:t>
            </a:r>
            <a:r>
              <a:rPr lang="it-IT" altLang="it-IT" sz="2000" dirty="0" err="1">
                <a:sym typeface="Symbol" panose="05050102010706020507" pitchFamily="18" charset="2"/>
              </a:rPr>
              <a:t>la</a:t>
            </a:r>
            <a:r>
              <a:rPr lang="it-IT" altLang="it-IT" sz="2000" dirty="0">
                <a:sym typeface="Symbol" panose="05050102010706020507" pitchFamily="18" charset="2"/>
              </a:rPr>
              <a:t> curva di offerta di lavoro è inclinata positivamente</a:t>
            </a:r>
            <a:endParaRPr lang="it-IT" altLang="it-IT" sz="2000" dirty="0"/>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8069317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9715"/>
                                        </p:tgtEl>
                                        <p:attrNameLst>
                                          <p:attrName>style.visibility</p:attrName>
                                        </p:attrNameLst>
                                      </p:cBhvr>
                                      <p:to>
                                        <p:strVal val="visible"/>
                                      </p:to>
                                    </p:set>
                                    <p:anim calcmode="lin" valueType="num">
                                      <p:cBhvr additive="base">
                                        <p:cTn id="7" dur="500" fill="hold"/>
                                        <p:tgtEl>
                                          <p:spTgt spid="29715"/>
                                        </p:tgtEl>
                                        <p:attrNameLst>
                                          <p:attrName>ppt_x</p:attrName>
                                        </p:attrNameLst>
                                      </p:cBhvr>
                                      <p:tavLst>
                                        <p:tav tm="0">
                                          <p:val>
                                            <p:strVal val="0-#ppt_w/2"/>
                                          </p:val>
                                        </p:tav>
                                        <p:tav tm="100000">
                                          <p:val>
                                            <p:strVal val="#ppt_x"/>
                                          </p:val>
                                        </p:tav>
                                      </p:tavLst>
                                    </p:anim>
                                    <p:anim calcmode="lin" valueType="num">
                                      <p:cBhvr additive="base">
                                        <p:cTn id="8" dur="500" fill="hold"/>
                                        <p:tgtEl>
                                          <p:spTgt spid="2971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716"/>
                                        </p:tgtEl>
                                        <p:attrNameLst>
                                          <p:attrName>style.visibility</p:attrName>
                                        </p:attrNameLst>
                                      </p:cBhvr>
                                      <p:to>
                                        <p:strVal val="visible"/>
                                      </p:to>
                                    </p:set>
                                    <p:anim calcmode="lin" valueType="num">
                                      <p:cBhvr additive="base">
                                        <p:cTn id="13" dur="500" fill="hold"/>
                                        <p:tgtEl>
                                          <p:spTgt spid="29716"/>
                                        </p:tgtEl>
                                        <p:attrNameLst>
                                          <p:attrName>ppt_x</p:attrName>
                                        </p:attrNameLst>
                                      </p:cBhvr>
                                      <p:tavLst>
                                        <p:tav tm="0">
                                          <p:val>
                                            <p:strVal val="0-#ppt_w/2"/>
                                          </p:val>
                                        </p:tav>
                                        <p:tav tm="100000">
                                          <p:val>
                                            <p:strVal val="#ppt_x"/>
                                          </p:val>
                                        </p:tav>
                                      </p:tavLst>
                                    </p:anim>
                                    <p:anim calcmode="lin" valueType="num">
                                      <p:cBhvr additive="base">
                                        <p:cTn id="14" dur="500" fill="hold"/>
                                        <p:tgtEl>
                                          <p:spTgt spid="297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6"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egnaposto numero diapositiva 4"/>
          <p:cNvSpPr>
            <a:spLocks noGrp="1"/>
          </p:cNvSpPr>
          <p:nvPr>
            <p:ph type="sldNum" sz="quarter" idx="12"/>
          </p:nvPr>
        </p:nvSpPr>
        <p:spPr/>
        <p:txBody>
          <a:bodyPr/>
          <a:lstStyle/>
          <a:p>
            <a:fld id="{38BB77E4-948F-430C-B2B0-AD7AC7591C35}" type="slidenum">
              <a:rPr lang="it-IT" altLang="it-IT"/>
              <a:pPr/>
              <a:t>25</a:t>
            </a:fld>
            <a:endParaRPr lang="it-IT" altLang="it-IT"/>
          </a:p>
        </p:txBody>
      </p:sp>
      <p:sp>
        <p:nvSpPr>
          <p:cNvPr id="30722" name="Rectangle 2"/>
          <p:cNvSpPr>
            <a:spLocks noGrp="1" noChangeArrowheads="1"/>
          </p:cNvSpPr>
          <p:nvPr>
            <p:ph type="title"/>
          </p:nvPr>
        </p:nvSpPr>
        <p:spPr>
          <a:xfrm>
            <a:off x="457200" y="1223230"/>
            <a:ext cx="8229600" cy="557946"/>
          </a:xfrm>
        </p:spPr>
        <p:txBody>
          <a:bodyPr>
            <a:normAutofit fontScale="90000"/>
          </a:bodyPr>
          <a:lstStyle/>
          <a:p>
            <a:r>
              <a:rPr lang="it-IT" altLang="it-IT" dirty="0"/>
              <a:t>Effetto reddito&gt;effetto sostituzione</a:t>
            </a:r>
          </a:p>
        </p:txBody>
      </p:sp>
      <p:grpSp>
        <p:nvGrpSpPr>
          <p:cNvPr id="30739" name="Group 19"/>
          <p:cNvGrpSpPr>
            <a:grpSpLocks/>
          </p:cNvGrpSpPr>
          <p:nvPr/>
        </p:nvGrpSpPr>
        <p:grpSpPr bwMode="auto">
          <a:xfrm>
            <a:off x="1295400" y="1981200"/>
            <a:ext cx="3629025" cy="3143250"/>
            <a:chOff x="3054" y="2340"/>
            <a:chExt cx="2286" cy="1980"/>
          </a:xfrm>
        </p:grpSpPr>
        <p:sp>
          <p:nvSpPr>
            <p:cNvPr id="30723" name="Line 3"/>
            <p:cNvSpPr>
              <a:spLocks noChangeShapeType="1"/>
            </p:cNvSpPr>
            <p:nvPr/>
          </p:nvSpPr>
          <p:spPr bwMode="auto">
            <a:xfrm flipV="1">
              <a:off x="3420" y="2472"/>
              <a:ext cx="0" cy="1482"/>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0724" name="Line 4"/>
            <p:cNvSpPr>
              <a:spLocks noChangeShapeType="1"/>
            </p:cNvSpPr>
            <p:nvPr/>
          </p:nvSpPr>
          <p:spPr bwMode="auto">
            <a:xfrm>
              <a:off x="3420" y="3954"/>
              <a:ext cx="1854"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0725" name="Line 5"/>
            <p:cNvSpPr>
              <a:spLocks noChangeShapeType="1"/>
            </p:cNvSpPr>
            <p:nvPr/>
          </p:nvSpPr>
          <p:spPr bwMode="auto">
            <a:xfrm flipH="1" flipV="1">
              <a:off x="3420" y="3150"/>
              <a:ext cx="1512" cy="804"/>
            </a:xfrm>
            <a:prstGeom prst="line">
              <a:avLst/>
            </a:prstGeom>
            <a:noFill/>
            <a:ln w="28575">
              <a:solidFill>
                <a:srgbClr val="800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0726" name="Line 6"/>
            <p:cNvSpPr>
              <a:spLocks noChangeShapeType="1"/>
            </p:cNvSpPr>
            <p:nvPr/>
          </p:nvSpPr>
          <p:spPr bwMode="auto">
            <a:xfrm flipH="1" flipV="1">
              <a:off x="3414" y="2686"/>
              <a:ext cx="1524" cy="1274"/>
            </a:xfrm>
            <a:prstGeom prst="line">
              <a:avLst/>
            </a:prstGeom>
            <a:noFill/>
            <a:ln w="28575">
              <a:solidFill>
                <a:srgbClr val="800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0727" name="Line 7"/>
            <p:cNvSpPr>
              <a:spLocks noChangeShapeType="1"/>
            </p:cNvSpPr>
            <p:nvPr/>
          </p:nvSpPr>
          <p:spPr bwMode="auto">
            <a:xfrm flipH="1">
              <a:off x="3414" y="3492"/>
              <a:ext cx="624"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0728" name="Line 8"/>
            <p:cNvSpPr>
              <a:spLocks noChangeShapeType="1"/>
            </p:cNvSpPr>
            <p:nvPr/>
          </p:nvSpPr>
          <p:spPr bwMode="auto">
            <a:xfrm>
              <a:off x="4050" y="3504"/>
              <a:ext cx="0" cy="45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0729" name="Line 9"/>
            <p:cNvSpPr>
              <a:spLocks noChangeShapeType="1"/>
            </p:cNvSpPr>
            <p:nvPr/>
          </p:nvSpPr>
          <p:spPr bwMode="auto">
            <a:xfrm flipH="1">
              <a:off x="3420" y="3378"/>
              <a:ext cx="81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0730" name="Line 10"/>
            <p:cNvSpPr>
              <a:spLocks noChangeShapeType="1"/>
            </p:cNvSpPr>
            <p:nvPr/>
          </p:nvSpPr>
          <p:spPr bwMode="auto">
            <a:xfrm>
              <a:off x="4236" y="3372"/>
              <a:ext cx="0" cy="582"/>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0731" name="Text Box 11"/>
            <p:cNvSpPr txBox="1">
              <a:spLocks noChangeArrowheads="1"/>
            </p:cNvSpPr>
            <p:nvPr/>
          </p:nvSpPr>
          <p:spPr bwMode="auto">
            <a:xfrm>
              <a:off x="3090" y="2340"/>
              <a:ext cx="336"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Y</a:t>
              </a:r>
            </a:p>
          </p:txBody>
        </p:sp>
        <p:sp>
          <p:nvSpPr>
            <p:cNvPr id="30732" name="Text Box 12"/>
            <p:cNvSpPr txBox="1">
              <a:spLocks noChangeArrowheads="1"/>
            </p:cNvSpPr>
            <p:nvPr/>
          </p:nvSpPr>
          <p:spPr bwMode="auto">
            <a:xfrm>
              <a:off x="3054" y="3408"/>
              <a:ext cx="378"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Y</a:t>
              </a:r>
              <a:r>
                <a:rPr lang="it-IT" altLang="it-IT" sz="1600" b="1" baseline="-25000"/>
                <a:t>1</a:t>
              </a:r>
              <a:endParaRPr lang="it-IT" altLang="it-IT" sz="1600" b="1" baseline="30000"/>
            </a:p>
          </p:txBody>
        </p:sp>
        <p:sp>
          <p:nvSpPr>
            <p:cNvPr id="30733" name="Text Box 13"/>
            <p:cNvSpPr txBox="1">
              <a:spLocks noChangeArrowheads="1"/>
            </p:cNvSpPr>
            <p:nvPr/>
          </p:nvSpPr>
          <p:spPr bwMode="auto">
            <a:xfrm>
              <a:off x="3054" y="3228"/>
              <a:ext cx="39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Y</a:t>
              </a:r>
              <a:r>
                <a:rPr lang="it-IT" altLang="it-IT" sz="1600" b="1" baseline="-25000"/>
                <a:t>2</a:t>
              </a:r>
            </a:p>
          </p:txBody>
        </p:sp>
        <p:sp>
          <p:nvSpPr>
            <p:cNvPr id="30734" name="Text Box 14"/>
            <p:cNvSpPr txBox="1">
              <a:spLocks noChangeArrowheads="1"/>
            </p:cNvSpPr>
            <p:nvPr/>
          </p:nvSpPr>
          <p:spPr bwMode="auto">
            <a:xfrm>
              <a:off x="3798" y="3972"/>
              <a:ext cx="56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Tl</a:t>
              </a:r>
              <a:r>
                <a:rPr lang="it-IT" altLang="it-IT" sz="1600" b="1" baseline="-25000"/>
                <a:t>1</a:t>
              </a:r>
            </a:p>
          </p:txBody>
        </p:sp>
        <p:sp>
          <p:nvSpPr>
            <p:cNvPr id="30735" name="Text Box 15"/>
            <p:cNvSpPr txBox="1">
              <a:spLocks noChangeArrowheads="1"/>
            </p:cNvSpPr>
            <p:nvPr/>
          </p:nvSpPr>
          <p:spPr bwMode="auto">
            <a:xfrm>
              <a:off x="4062" y="3972"/>
              <a:ext cx="462"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Tl</a:t>
              </a:r>
              <a:r>
                <a:rPr lang="it-IT" altLang="it-IT" sz="1600" b="1" baseline="-25000"/>
                <a:t>2</a:t>
              </a:r>
            </a:p>
          </p:txBody>
        </p:sp>
        <p:sp>
          <p:nvSpPr>
            <p:cNvPr id="30736" name="Text Box 16"/>
            <p:cNvSpPr txBox="1">
              <a:spLocks noChangeArrowheads="1"/>
            </p:cNvSpPr>
            <p:nvPr/>
          </p:nvSpPr>
          <p:spPr bwMode="auto">
            <a:xfrm>
              <a:off x="4962" y="4002"/>
              <a:ext cx="378"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Tl</a:t>
              </a:r>
            </a:p>
          </p:txBody>
        </p:sp>
        <p:sp>
          <p:nvSpPr>
            <p:cNvPr id="30737" name="Freeform 17"/>
            <p:cNvSpPr>
              <a:spLocks/>
            </p:cNvSpPr>
            <p:nvPr/>
          </p:nvSpPr>
          <p:spPr bwMode="auto">
            <a:xfrm>
              <a:off x="3666" y="2844"/>
              <a:ext cx="1356" cy="882"/>
            </a:xfrm>
            <a:custGeom>
              <a:avLst/>
              <a:gdLst>
                <a:gd name="T0" fmla="*/ 0 w 3660"/>
                <a:gd name="T1" fmla="*/ 0 h 2310"/>
                <a:gd name="T2" fmla="*/ 450 w 3660"/>
                <a:gd name="T3" fmla="*/ 975 h 2310"/>
                <a:gd name="T4" fmla="*/ 1290 w 3660"/>
                <a:gd name="T5" fmla="*/ 1770 h 2310"/>
                <a:gd name="T6" fmla="*/ 3660 w 3660"/>
                <a:gd name="T7" fmla="*/ 2310 h 2310"/>
              </a:gdLst>
              <a:ahLst/>
              <a:cxnLst>
                <a:cxn ang="0">
                  <a:pos x="T0" y="T1"/>
                </a:cxn>
                <a:cxn ang="0">
                  <a:pos x="T2" y="T3"/>
                </a:cxn>
                <a:cxn ang="0">
                  <a:pos x="T4" y="T5"/>
                </a:cxn>
                <a:cxn ang="0">
                  <a:pos x="T6" y="T7"/>
                </a:cxn>
              </a:cxnLst>
              <a:rect l="0" t="0" r="r" b="b"/>
              <a:pathLst>
                <a:path w="3660" h="2310">
                  <a:moveTo>
                    <a:pt x="0" y="0"/>
                  </a:moveTo>
                  <a:cubicBezTo>
                    <a:pt x="117" y="340"/>
                    <a:pt x="235" y="680"/>
                    <a:pt x="450" y="975"/>
                  </a:cubicBezTo>
                  <a:cubicBezTo>
                    <a:pt x="665" y="1270"/>
                    <a:pt x="755" y="1548"/>
                    <a:pt x="1290" y="1770"/>
                  </a:cubicBezTo>
                  <a:cubicBezTo>
                    <a:pt x="1825" y="1992"/>
                    <a:pt x="2742" y="2151"/>
                    <a:pt x="3660" y="231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30738" name="Freeform 18"/>
            <p:cNvSpPr>
              <a:spLocks/>
            </p:cNvSpPr>
            <p:nvPr/>
          </p:nvSpPr>
          <p:spPr bwMode="auto">
            <a:xfrm>
              <a:off x="3924" y="2784"/>
              <a:ext cx="1170" cy="846"/>
            </a:xfrm>
            <a:custGeom>
              <a:avLst/>
              <a:gdLst>
                <a:gd name="T0" fmla="*/ 0 w 3660"/>
                <a:gd name="T1" fmla="*/ 0 h 2310"/>
                <a:gd name="T2" fmla="*/ 450 w 3660"/>
                <a:gd name="T3" fmla="*/ 975 h 2310"/>
                <a:gd name="T4" fmla="*/ 1290 w 3660"/>
                <a:gd name="T5" fmla="*/ 1770 h 2310"/>
                <a:gd name="T6" fmla="*/ 3660 w 3660"/>
                <a:gd name="T7" fmla="*/ 2310 h 2310"/>
              </a:gdLst>
              <a:ahLst/>
              <a:cxnLst>
                <a:cxn ang="0">
                  <a:pos x="T0" y="T1"/>
                </a:cxn>
                <a:cxn ang="0">
                  <a:pos x="T2" y="T3"/>
                </a:cxn>
                <a:cxn ang="0">
                  <a:pos x="T4" y="T5"/>
                </a:cxn>
                <a:cxn ang="0">
                  <a:pos x="T6" y="T7"/>
                </a:cxn>
              </a:cxnLst>
              <a:rect l="0" t="0" r="r" b="b"/>
              <a:pathLst>
                <a:path w="3660" h="2310">
                  <a:moveTo>
                    <a:pt x="0" y="0"/>
                  </a:moveTo>
                  <a:cubicBezTo>
                    <a:pt x="117" y="340"/>
                    <a:pt x="235" y="680"/>
                    <a:pt x="450" y="975"/>
                  </a:cubicBezTo>
                  <a:cubicBezTo>
                    <a:pt x="665" y="1270"/>
                    <a:pt x="755" y="1548"/>
                    <a:pt x="1290" y="1770"/>
                  </a:cubicBezTo>
                  <a:cubicBezTo>
                    <a:pt x="1825" y="1992"/>
                    <a:pt x="2742" y="2151"/>
                    <a:pt x="3660" y="231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grpSp>
      <p:sp>
        <p:nvSpPr>
          <p:cNvPr id="30740" name="Text Box 20"/>
          <p:cNvSpPr txBox="1">
            <a:spLocks noChangeArrowheads="1"/>
          </p:cNvSpPr>
          <p:nvPr/>
        </p:nvSpPr>
        <p:spPr bwMode="auto">
          <a:xfrm>
            <a:off x="762000" y="5105400"/>
            <a:ext cx="8077200" cy="707886"/>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sz="2000" dirty="0"/>
              <a:t>Prevale l’effetto </a:t>
            </a:r>
            <a:r>
              <a:rPr lang="it-IT" altLang="it-IT" sz="2000" dirty="0" err="1"/>
              <a:t>reddito</a:t>
            </a:r>
            <a:r>
              <a:rPr lang="it-IT" altLang="it-IT" sz="2000" dirty="0" err="1">
                <a:sym typeface="Symbol" panose="05050102010706020507" pitchFamily="18" charset="2"/>
              </a:rPr>
              <a:t>il</a:t>
            </a:r>
            <a:r>
              <a:rPr lang="it-IT" altLang="it-IT" sz="2000" dirty="0">
                <a:sym typeface="Symbol" panose="05050102010706020507" pitchFamily="18" charset="2"/>
              </a:rPr>
              <a:t> consumo di tempo libero </a:t>
            </a:r>
            <a:r>
              <a:rPr lang="it-IT" altLang="it-IT" sz="2000" dirty="0" err="1">
                <a:sym typeface="Symbol" panose="05050102010706020507" pitchFamily="18" charset="2"/>
              </a:rPr>
              <a:t>aumentala</a:t>
            </a:r>
            <a:r>
              <a:rPr lang="it-IT" altLang="it-IT" sz="2000" dirty="0">
                <a:sym typeface="Symbol" panose="05050102010706020507" pitchFamily="18" charset="2"/>
              </a:rPr>
              <a:t> curva di offerta di lavoro ha pendenza negativa</a:t>
            </a: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22610228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0739"/>
                                        </p:tgtEl>
                                        <p:attrNameLst>
                                          <p:attrName>style.visibility</p:attrName>
                                        </p:attrNameLst>
                                      </p:cBhvr>
                                      <p:to>
                                        <p:strVal val="visible"/>
                                      </p:to>
                                    </p:set>
                                    <p:anim calcmode="lin" valueType="num">
                                      <p:cBhvr additive="base">
                                        <p:cTn id="7" dur="500" fill="hold"/>
                                        <p:tgtEl>
                                          <p:spTgt spid="30739"/>
                                        </p:tgtEl>
                                        <p:attrNameLst>
                                          <p:attrName>ppt_x</p:attrName>
                                        </p:attrNameLst>
                                      </p:cBhvr>
                                      <p:tavLst>
                                        <p:tav tm="0">
                                          <p:val>
                                            <p:strVal val="0-#ppt_w/2"/>
                                          </p:val>
                                        </p:tav>
                                        <p:tav tm="100000">
                                          <p:val>
                                            <p:strVal val="#ppt_x"/>
                                          </p:val>
                                        </p:tav>
                                      </p:tavLst>
                                    </p:anim>
                                    <p:anim calcmode="lin" valueType="num">
                                      <p:cBhvr additive="base">
                                        <p:cTn id="8" dur="500" fill="hold"/>
                                        <p:tgtEl>
                                          <p:spTgt spid="3073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40"/>
                                        </p:tgtEl>
                                        <p:attrNameLst>
                                          <p:attrName>style.visibility</p:attrName>
                                        </p:attrNameLst>
                                      </p:cBhvr>
                                      <p:to>
                                        <p:strVal val="visible"/>
                                      </p:to>
                                    </p:set>
                                    <p:anim calcmode="lin" valueType="num">
                                      <p:cBhvr additive="base">
                                        <p:cTn id="13" dur="500" fill="hold"/>
                                        <p:tgtEl>
                                          <p:spTgt spid="30740"/>
                                        </p:tgtEl>
                                        <p:attrNameLst>
                                          <p:attrName>ppt_x</p:attrName>
                                        </p:attrNameLst>
                                      </p:cBhvr>
                                      <p:tavLst>
                                        <p:tav tm="0">
                                          <p:val>
                                            <p:strVal val="0-#ppt_w/2"/>
                                          </p:val>
                                        </p:tav>
                                        <p:tav tm="100000">
                                          <p:val>
                                            <p:strVal val="#ppt_x"/>
                                          </p:val>
                                        </p:tav>
                                      </p:tavLst>
                                    </p:anim>
                                    <p:anim calcmode="lin" valueType="num">
                                      <p:cBhvr additive="base">
                                        <p:cTn id="14" dur="500" fill="hold"/>
                                        <p:tgtEl>
                                          <p:spTgt spid="3074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0"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egnaposto numero diapositiva 4"/>
          <p:cNvSpPr>
            <a:spLocks noGrp="1"/>
          </p:cNvSpPr>
          <p:nvPr>
            <p:ph type="sldNum" sz="quarter" idx="12"/>
          </p:nvPr>
        </p:nvSpPr>
        <p:spPr/>
        <p:txBody>
          <a:bodyPr/>
          <a:lstStyle/>
          <a:p>
            <a:fld id="{B32C12D4-FB19-4B06-A8F1-8B3D0741A93C}" type="slidenum">
              <a:rPr lang="it-IT" altLang="it-IT"/>
              <a:pPr/>
              <a:t>26</a:t>
            </a:fld>
            <a:endParaRPr lang="it-IT" altLang="it-IT"/>
          </a:p>
        </p:txBody>
      </p:sp>
      <p:sp>
        <p:nvSpPr>
          <p:cNvPr id="31746" name="Rectangle 2"/>
          <p:cNvSpPr>
            <a:spLocks noGrp="1" noChangeArrowheads="1"/>
          </p:cNvSpPr>
          <p:nvPr>
            <p:ph type="title"/>
          </p:nvPr>
        </p:nvSpPr>
        <p:spPr/>
        <p:txBody>
          <a:bodyPr>
            <a:normAutofit fontScale="90000"/>
          </a:bodyPr>
          <a:lstStyle/>
          <a:p>
            <a:r>
              <a:rPr lang="it-IT" altLang="it-IT"/>
              <a:t>Offerta di lavoro</a:t>
            </a:r>
          </a:p>
        </p:txBody>
      </p:sp>
      <p:grpSp>
        <p:nvGrpSpPr>
          <p:cNvPr id="31764" name="Group 20"/>
          <p:cNvGrpSpPr>
            <a:grpSpLocks/>
          </p:cNvGrpSpPr>
          <p:nvPr/>
        </p:nvGrpSpPr>
        <p:grpSpPr bwMode="auto">
          <a:xfrm>
            <a:off x="1219200" y="1981200"/>
            <a:ext cx="4724400" cy="2971800"/>
            <a:chOff x="2886" y="2568"/>
            <a:chExt cx="2664" cy="1752"/>
          </a:xfrm>
        </p:grpSpPr>
        <p:sp>
          <p:nvSpPr>
            <p:cNvPr id="31747" name="Line 3"/>
            <p:cNvSpPr>
              <a:spLocks noChangeShapeType="1"/>
            </p:cNvSpPr>
            <p:nvPr/>
          </p:nvSpPr>
          <p:spPr bwMode="auto">
            <a:xfrm flipV="1">
              <a:off x="3300" y="2598"/>
              <a:ext cx="0" cy="134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1748" name="Line 4"/>
            <p:cNvSpPr>
              <a:spLocks noChangeShapeType="1"/>
            </p:cNvSpPr>
            <p:nvPr/>
          </p:nvSpPr>
          <p:spPr bwMode="auto">
            <a:xfrm>
              <a:off x="3294" y="3948"/>
              <a:ext cx="1992"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1749" name="Freeform 5"/>
            <p:cNvSpPr>
              <a:spLocks/>
            </p:cNvSpPr>
            <p:nvPr/>
          </p:nvSpPr>
          <p:spPr bwMode="auto">
            <a:xfrm>
              <a:off x="3918" y="2790"/>
              <a:ext cx="545" cy="930"/>
            </a:xfrm>
            <a:custGeom>
              <a:avLst/>
              <a:gdLst>
                <a:gd name="T0" fmla="*/ 0 w 1363"/>
                <a:gd name="T1" fmla="*/ 2325 h 2325"/>
                <a:gd name="T2" fmla="*/ 1005 w 1363"/>
                <a:gd name="T3" fmla="*/ 1875 h 2325"/>
                <a:gd name="T4" fmla="*/ 1305 w 1363"/>
                <a:gd name="T5" fmla="*/ 1260 h 2325"/>
                <a:gd name="T6" fmla="*/ 660 w 1363"/>
                <a:gd name="T7" fmla="*/ 585 h 2325"/>
                <a:gd name="T8" fmla="*/ 420 w 1363"/>
                <a:gd name="T9" fmla="*/ 0 h 2325"/>
              </a:gdLst>
              <a:ahLst/>
              <a:cxnLst>
                <a:cxn ang="0">
                  <a:pos x="T0" y="T1"/>
                </a:cxn>
                <a:cxn ang="0">
                  <a:pos x="T2" y="T3"/>
                </a:cxn>
                <a:cxn ang="0">
                  <a:pos x="T4" y="T5"/>
                </a:cxn>
                <a:cxn ang="0">
                  <a:pos x="T6" y="T7"/>
                </a:cxn>
                <a:cxn ang="0">
                  <a:pos x="T8" y="T9"/>
                </a:cxn>
              </a:cxnLst>
              <a:rect l="0" t="0" r="r" b="b"/>
              <a:pathLst>
                <a:path w="1363" h="2325">
                  <a:moveTo>
                    <a:pt x="0" y="2325"/>
                  </a:moveTo>
                  <a:cubicBezTo>
                    <a:pt x="393" y="2188"/>
                    <a:pt x="787" y="2052"/>
                    <a:pt x="1005" y="1875"/>
                  </a:cubicBezTo>
                  <a:cubicBezTo>
                    <a:pt x="1223" y="1698"/>
                    <a:pt x="1363" y="1475"/>
                    <a:pt x="1305" y="1260"/>
                  </a:cubicBezTo>
                  <a:cubicBezTo>
                    <a:pt x="1247" y="1045"/>
                    <a:pt x="807" y="795"/>
                    <a:pt x="660" y="585"/>
                  </a:cubicBezTo>
                  <a:cubicBezTo>
                    <a:pt x="513" y="375"/>
                    <a:pt x="466" y="187"/>
                    <a:pt x="420" y="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31750" name="Text Box 6"/>
            <p:cNvSpPr txBox="1">
              <a:spLocks noChangeArrowheads="1"/>
            </p:cNvSpPr>
            <p:nvPr/>
          </p:nvSpPr>
          <p:spPr bwMode="auto">
            <a:xfrm>
              <a:off x="2886" y="2568"/>
              <a:ext cx="456"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w</a:t>
              </a:r>
              <a:r>
                <a:rPr lang="it-IT" altLang="it-IT" sz="1600" b="1" i="1" baseline="-25000"/>
                <a:t>o</a:t>
              </a:r>
            </a:p>
          </p:txBody>
        </p:sp>
        <p:sp>
          <p:nvSpPr>
            <p:cNvPr id="31751" name="Text Box 7"/>
            <p:cNvSpPr txBox="1">
              <a:spLocks noChangeArrowheads="1"/>
            </p:cNvSpPr>
            <p:nvPr/>
          </p:nvSpPr>
          <p:spPr bwMode="auto">
            <a:xfrm>
              <a:off x="4890" y="3984"/>
              <a:ext cx="660"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it-IT" altLang="it-IT" sz="1400" b="1" i="1"/>
                <a:t>Offerta di lavoro</a:t>
              </a:r>
            </a:p>
          </p:txBody>
        </p:sp>
        <p:sp>
          <p:nvSpPr>
            <p:cNvPr id="31752" name="Line 8"/>
            <p:cNvSpPr>
              <a:spLocks noChangeShapeType="1"/>
            </p:cNvSpPr>
            <p:nvPr/>
          </p:nvSpPr>
          <p:spPr bwMode="auto">
            <a:xfrm>
              <a:off x="3930" y="3732"/>
              <a:ext cx="0" cy="216"/>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1753" name="Line 9"/>
            <p:cNvSpPr>
              <a:spLocks noChangeShapeType="1"/>
            </p:cNvSpPr>
            <p:nvPr/>
          </p:nvSpPr>
          <p:spPr bwMode="auto">
            <a:xfrm>
              <a:off x="4452" y="3330"/>
              <a:ext cx="0" cy="618"/>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1754" name="Line 10"/>
            <p:cNvSpPr>
              <a:spLocks noChangeShapeType="1"/>
            </p:cNvSpPr>
            <p:nvPr/>
          </p:nvSpPr>
          <p:spPr bwMode="auto">
            <a:xfrm>
              <a:off x="4104" y="2874"/>
              <a:ext cx="0" cy="1068"/>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1755" name="Line 11"/>
            <p:cNvSpPr>
              <a:spLocks noChangeShapeType="1"/>
            </p:cNvSpPr>
            <p:nvPr/>
          </p:nvSpPr>
          <p:spPr bwMode="auto">
            <a:xfrm flipH="1">
              <a:off x="3300" y="3720"/>
              <a:ext cx="61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1756" name="Line 12"/>
            <p:cNvSpPr>
              <a:spLocks noChangeShapeType="1"/>
            </p:cNvSpPr>
            <p:nvPr/>
          </p:nvSpPr>
          <p:spPr bwMode="auto">
            <a:xfrm flipH="1">
              <a:off x="3294" y="3318"/>
              <a:ext cx="115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1757" name="Line 13"/>
            <p:cNvSpPr>
              <a:spLocks noChangeShapeType="1"/>
            </p:cNvSpPr>
            <p:nvPr/>
          </p:nvSpPr>
          <p:spPr bwMode="auto">
            <a:xfrm flipH="1">
              <a:off x="3294" y="2856"/>
              <a:ext cx="810"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1758" name="Text Box 14"/>
            <p:cNvSpPr txBox="1">
              <a:spLocks noChangeArrowheads="1"/>
            </p:cNvSpPr>
            <p:nvPr/>
          </p:nvSpPr>
          <p:spPr bwMode="auto">
            <a:xfrm>
              <a:off x="3798" y="4002"/>
              <a:ext cx="270"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L</a:t>
              </a:r>
              <a:r>
                <a:rPr lang="it-IT" altLang="it-IT" sz="1600" b="1" baseline="-25000"/>
                <a:t>1</a:t>
              </a:r>
            </a:p>
          </p:txBody>
        </p:sp>
        <p:sp>
          <p:nvSpPr>
            <p:cNvPr id="31759" name="Text Box 15"/>
            <p:cNvSpPr txBox="1">
              <a:spLocks noChangeArrowheads="1"/>
            </p:cNvSpPr>
            <p:nvPr/>
          </p:nvSpPr>
          <p:spPr bwMode="auto">
            <a:xfrm>
              <a:off x="4344" y="4014"/>
              <a:ext cx="270"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L</a:t>
              </a:r>
              <a:r>
                <a:rPr lang="it-IT" altLang="it-IT" sz="1600" b="1" baseline="-25000"/>
                <a:t>2</a:t>
              </a:r>
            </a:p>
          </p:txBody>
        </p:sp>
        <p:sp>
          <p:nvSpPr>
            <p:cNvPr id="31760" name="Text Box 16"/>
            <p:cNvSpPr txBox="1">
              <a:spLocks noChangeArrowheads="1"/>
            </p:cNvSpPr>
            <p:nvPr/>
          </p:nvSpPr>
          <p:spPr bwMode="auto">
            <a:xfrm>
              <a:off x="4032" y="4008"/>
              <a:ext cx="270"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L</a:t>
              </a:r>
              <a:r>
                <a:rPr lang="it-IT" altLang="it-IT" sz="1600" b="1" baseline="-25000"/>
                <a:t>3</a:t>
              </a:r>
            </a:p>
          </p:txBody>
        </p:sp>
        <p:sp>
          <p:nvSpPr>
            <p:cNvPr id="31761" name="Text Box 17"/>
            <p:cNvSpPr txBox="1">
              <a:spLocks noChangeArrowheads="1"/>
            </p:cNvSpPr>
            <p:nvPr/>
          </p:nvSpPr>
          <p:spPr bwMode="auto">
            <a:xfrm>
              <a:off x="2982" y="3528"/>
              <a:ext cx="270"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w</a:t>
              </a:r>
              <a:r>
                <a:rPr lang="it-IT" altLang="it-IT" sz="1600" b="1" baseline="-25000"/>
                <a:t>1</a:t>
              </a:r>
            </a:p>
          </p:txBody>
        </p:sp>
        <p:sp>
          <p:nvSpPr>
            <p:cNvPr id="31762" name="Text Box 18"/>
            <p:cNvSpPr txBox="1">
              <a:spLocks noChangeArrowheads="1"/>
            </p:cNvSpPr>
            <p:nvPr/>
          </p:nvSpPr>
          <p:spPr bwMode="auto">
            <a:xfrm>
              <a:off x="2982" y="3186"/>
              <a:ext cx="318"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w</a:t>
              </a:r>
              <a:r>
                <a:rPr lang="it-IT" altLang="it-IT" sz="1600" b="1" baseline="-25000"/>
                <a:t>2</a:t>
              </a:r>
            </a:p>
          </p:txBody>
        </p:sp>
        <p:sp>
          <p:nvSpPr>
            <p:cNvPr id="31763" name="Text Box 19"/>
            <p:cNvSpPr txBox="1">
              <a:spLocks noChangeArrowheads="1"/>
            </p:cNvSpPr>
            <p:nvPr/>
          </p:nvSpPr>
          <p:spPr bwMode="auto">
            <a:xfrm>
              <a:off x="2982" y="2766"/>
              <a:ext cx="372"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w</a:t>
              </a:r>
              <a:r>
                <a:rPr lang="it-IT" altLang="it-IT" sz="1600" b="1" baseline="-25000"/>
                <a:t>3</a:t>
              </a:r>
            </a:p>
          </p:txBody>
        </p:sp>
      </p:grpSp>
      <p:sp>
        <p:nvSpPr>
          <p:cNvPr id="31765" name="Text Box 21"/>
          <p:cNvSpPr txBox="1">
            <a:spLocks noChangeArrowheads="1"/>
          </p:cNvSpPr>
          <p:nvPr/>
        </p:nvSpPr>
        <p:spPr bwMode="auto">
          <a:xfrm>
            <a:off x="838200" y="4974104"/>
            <a:ext cx="7772400" cy="1006475"/>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2000" dirty="0"/>
              <a:t>Nel tratto in cui l’offerta di lavoro ha pendenza positiva: effetto sostituzione &gt; effetto reddito sulla domanda di tempo libero</a:t>
            </a:r>
          </a:p>
          <a:p>
            <a:pPr algn="l"/>
            <a:r>
              <a:rPr lang="it-IT" altLang="it-IT" sz="2000" dirty="0"/>
              <a:t>Tratto con pendenza negativa: effetto reddito &gt; effetto sostituzione</a:t>
            </a: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12020052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1764"/>
                                        </p:tgtEl>
                                        <p:attrNameLst>
                                          <p:attrName>style.visibility</p:attrName>
                                        </p:attrNameLst>
                                      </p:cBhvr>
                                      <p:to>
                                        <p:strVal val="visible"/>
                                      </p:to>
                                    </p:set>
                                    <p:anim calcmode="lin" valueType="num">
                                      <p:cBhvr additive="base">
                                        <p:cTn id="7" dur="500" fill="hold"/>
                                        <p:tgtEl>
                                          <p:spTgt spid="31764"/>
                                        </p:tgtEl>
                                        <p:attrNameLst>
                                          <p:attrName>ppt_x</p:attrName>
                                        </p:attrNameLst>
                                      </p:cBhvr>
                                      <p:tavLst>
                                        <p:tav tm="0">
                                          <p:val>
                                            <p:strVal val="0-#ppt_w/2"/>
                                          </p:val>
                                        </p:tav>
                                        <p:tav tm="100000">
                                          <p:val>
                                            <p:strVal val="#ppt_x"/>
                                          </p:val>
                                        </p:tav>
                                      </p:tavLst>
                                    </p:anim>
                                    <p:anim calcmode="lin" valueType="num">
                                      <p:cBhvr additive="base">
                                        <p:cTn id="8" dur="500" fill="hold"/>
                                        <p:tgtEl>
                                          <p:spTgt spid="3176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765"/>
                                        </p:tgtEl>
                                        <p:attrNameLst>
                                          <p:attrName>style.visibility</p:attrName>
                                        </p:attrNameLst>
                                      </p:cBhvr>
                                      <p:to>
                                        <p:strVal val="visible"/>
                                      </p:to>
                                    </p:set>
                                    <p:anim calcmode="lin" valueType="num">
                                      <p:cBhvr additive="base">
                                        <p:cTn id="13" dur="500" fill="hold"/>
                                        <p:tgtEl>
                                          <p:spTgt spid="31765"/>
                                        </p:tgtEl>
                                        <p:attrNameLst>
                                          <p:attrName>ppt_x</p:attrName>
                                        </p:attrNameLst>
                                      </p:cBhvr>
                                      <p:tavLst>
                                        <p:tav tm="0">
                                          <p:val>
                                            <p:strVal val="0-#ppt_w/2"/>
                                          </p:val>
                                        </p:tav>
                                        <p:tav tm="100000">
                                          <p:val>
                                            <p:strVal val="#ppt_x"/>
                                          </p:val>
                                        </p:tav>
                                      </p:tavLst>
                                    </p:anim>
                                    <p:anim calcmode="lin" valueType="num">
                                      <p:cBhvr additive="base">
                                        <p:cTn id="14" dur="500" fill="hold"/>
                                        <p:tgtEl>
                                          <p:spTgt spid="3176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5"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468106E7-0884-4D41-9AF6-78F921758318}" type="slidenum">
              <a:rPr lang="it-IT" altLang="it-IT"/>
              <a:pPr/>
              <a:t>27</a:t>
            </a:fld>
            <a:endParaRPr lang="it-IT" altLang="it-IT"/>
          </a:p>
        </p:txBody>
      </p:sp>
      <p:sp>
        <p:nvSpPr>
          <p:cNvPr id="32770" name="Rectangle 2"/>
          <p:cNvSpPr>
            <a:spLocks noGrp="1" noChangeArrowheads="1"/>
          </p:cNvSpPr>
          <p:nvPr>
            <p:ph type="title"/>
          </p:nvPr>
        </p:nvSpPr>
        <p:spPr/>
        <p:txBody>
          <a:bodyPr>
            <a:normAutofit fontScale="90000"/>
          </a:bodyPr>
          <a:lstStyle/>
          <a:p>
            <a:r>
              <a:rPr lang="it-IT" altLang="it-IT"/>
              <a:t>Scelte intertemporali</a:t>
            </a:r>
          </a:p>
        </p:txBody>
      </p:sp>
      <p:sp>
        <p:nvSpPr>
          <p:cNvPr id="32771" name="Rectangle 3"/>
          <p:cNvSpPr>
            <a:spLocks noGrp="1" noChangeArrowheads="1"/>
          </p:cNvSpPr>
          <p:nvPr>
            <p:ph type="body" idx="1"/>
          </p:nvPr>
        </p:nvSpPr>
        <p:spPr/>
        <p:txBody>
          <a:bodyPr/>
          <a:lstStyle/>
          <a:p>
            <a:pPr>
              <a:lnSpc>
                <a:spcPct val="90000"/>
              </a:lnSpc>
            </a:pPr>
            <a:r>
              <a:rPr lang="it-IT" altLang="it-IT" sz="2800"/>
              <a:t>Due periodi</a:t>
            </a:r>
            <a:r>
              <a:rPr lang="it-IT" altLang="it-IT" sz="2800">
                <a:sym typeface="Symbol" panose="05050102010706020507" pitchFamily="18" charset="2"/>
              </a:rPr>
              <a:t></a:t>
            </a:r>
            <a:r>
              <a:rPr lang="it-IT" altLang="it-IT" sz="2800" b="1" i="1">
                <a:sym typeface="Symbol" panose="05050102010706020507" pitchFamily="18" charset="2"/>
              </a:rPr>
              <a:t>R</a:t>
            </a:r>
            <a:r>
              <a:rPr lang="it-IT" altLang="it-IT" sz="2800" b="1" baseline="-25000">
                <a:sym typeface="Symbol" panose="05050102010706020507" pitchFamily="18" charset="2"/>
              </a:rPr>
              <a:t>1</a:t>
            </a:r>
            <a:r>
              <a:rPr lang="it-IT" altLang="it-IT" sz="2800">
                <a:sym typeface="Symbol" panose="05050102010706020507" pitchFamily="18" charset="2"/>
              </a:rPr>
              <a:t>=reddito primo periodo e </a:t>
            </a:r>
            <a:r>
              <a:rPr lang="it-IT" altLang="it-IT" sz="2800" b="1" i="1">
                <a:sym typeface="Symbol" panose="05050102010706020507" pitchFamily="18" charset="2"/>
              </a:rPr>
              <a:t>R</a:t>
            </a:r>
            <a:r>
              <a:rPr lang="it-IT" altLang="it-IT" sz="2800" b="1" baseline="-25000">
                <a:sym typeface="Symbol" panose="05050102010706020507" pitchFamily="18" charset="2"/>
              </a:rPr>
              <a:t>2</a:t>
            </a:r>
            <a:r>
              <a:rPr lang="it-IT" altLang="it-IT" sz="2800">
                <a:sym typeface="Symbol" panose="05050102010706020507" pitchFamily="18" charset="2"/>
              </a:rPr>
              <a:t>=reddito secondo periodo</a:t>
            </a:r>
          </a:p>
          <a:p>
            <a:pPr>
              <a:lnSpc>
                <a:spcPct val="90000"/>
              </a:lnSpc>
            </a:pPr>
            <a:r>
              <a:rPr lang="it-IT" altLang="it-IT" sz="2800">
                <a:sym typeface="Symbol" panose="05050102010706020507" pitchFamily="18" charset="2"/>
              </a:rPr>
              <a:t>Problema: come distribuire il consumo</a:t>
            </a:r>
          </a:p>
          <a:p>
            <a:pPr>
              <a:lnSpc>
                <a:spcPct val="90000"/>
              </a:lnSpc>
            </a:pPr>
            <a:r>
              <a:rPr lang="it-IT" altLang="it-IT" sz="2800">
                <a:sym typeface="Symbol" panose="05050102010706020507" pitchFamily="18" charset="2"/>
              </a:rPr>
              <a:t>Caso 1: il consumatore risparmia nel primo periodo per consumare di più nel secondo</a:t>
            </a:r>
          </a:p>
          <a:p>
            <a:pPr>
              <a:lnSpc>
                <a:spcPct val="90000"/>
              </a:lnSpc>
            </a:pPr>
            <a:r>
              <a:rPr lang="it-IT" altLang="it-IT" sz="2800" b="1" i="1">
                <a:sym typeface="Symbol" panose="05050102010706020507" pitchFamily="18" charset="2"/>
              </a:rPr>
              <a:t>C</a:t>
            </a:r>
            <a:r>
              <a:rPr lang="it-IT" altLang="it-IT" sz="2800" b="1" baseline="-25000">
                <a:sym typeface="Symbol" panose="05050102010706020507" pitchFamily="18" charset="2"/>
              </a:rPr>
              <a:t>1</a:t>
            </a:r>
            <a:r>
              <a:rPr lang="it-IT" altLang="it-IT" sz="2800" b="1">
                <a:sym typeface="Symbol" panose="05050102010706020507" pitchFamily="18" charset="2"/>
              </a:rPr>
              <a:t>&lt;</a:t>
            </a:r>
            <a:r>
              <a:rPr lang="it-IT" altLang="it-IT" sz="2800" b="1" i="1">
                <a:sym typeface="Symbol" panose="05050102010706020507" pitchFamily="18" charset="2"/>
              </a:rPr>
              <a:t>R</a:t>
            </a:r>
            <a:r>
              <a:rPr lang="it-IT" altLang="it-IT" sz="2800" b="1" baseline="-25000">
                <a:sym typeface="Symbol" panose="05050102010706020507" pitchFamily="18" charset="2"/>
              </a:rPr>
              <a:t>1</a:t>
            </a:r>
            <a:r>
              <a:rPr lang="it-IT" altLang="it-IT" sz="2800" b="1">
                <a:sym typeface="Symbol" panose="05050102010706020507" pitchFamily="18" charset="2"/>
              </a:rPr>
              <a:t> </a:t>
            </a:r>
            <a:r>
              <a:rPr lang="it-IT" altLang="it-IT" sz="2800">
                <a:sym typeface="Symbol" panose="05050102010706020507" pitchFamily="18" charset="2"/>
              </a:rPr>
              <a:t>e </a:t>
            </a:r>
            <a:r>
              <a:rPr lang="it-IT" altLang="it-IT" sz="2800" b="1" i="1">
                <a:sym typeface="Symbol" panose="05050102010706020507" pitchFamily="18" charset="2"/>
              </a:rPr>
              <a:t>C</a:t>
            </a:r>
            <a:r>
              <a:rPr lang="it-IT" altLang="it-IT" sz="2800" b="1" baseline="-25000">
                <a:sym typeface="Symbol" panose="05050102010706020507" pitchFamily="18" charset="2"/>
              </a:rPr>
              <a:t>2</a:t>
            </a:r>
            <a:r>
              <a:rPr lang="it-IT" altLang="it-IT" sz="2800" b="1">
                <a:sym typeface="Symbol" panose="05050102010706020507" pitchFamily="18" charset="2"/>
              </a:rPr>
              <a:t>&gt;</a:t>
            </a:r>
            <a:r>
              <a:rPr lang="it-IT" altLang="it-IT" sz="2800" b="1" i="1">
                <a:sym typeface="Symbol" panose="05050102010706020507" pitchFamily="18" charset="2"/>
              </a:rPr>
              <a:t>R</a:t>
            </a:r>
            <a:r>
              <a:rPr lang="it-IT" altLang="it-IT" sz="2800" b="1" baseline="-25000">
                <a:sym typeface="Symbol" panose="05050102010706020507" pitchFamily="18" charset="2"/>
              </a:rPr>
              <a:t>2</a:t>
            </a:r>
            <a:endParaRPr lang="it-IT" altLang="it-IT" sz="2800">
              <a:sym typeface="Symbol" panose="05050102010706020507" pitchFamily="18" charset="2"/>
            </a:endParaRPr>
          </a:p>
          <a:p>
            <a:pPr>
              <a:lnSpc>
                <a:spcPct val="90000"/>
              </a:lnSpc>
            </a:pPr>
            <a:r>
              <a:rPr lang="it-IT" altLang="it-IT" sz="2800">
                <a:sym typeface="Symbol" panose="05050102010706020507" pitchFamily="18" charset="2"/>
              </a:rPr>
              <a:t>Caso 2: il consumatore si indebita nel primo periodo e consuma meno nel secondo</a:t>
            </a:r>
          </a:p>
          <a:p>
            <a:pPr>
              <a:lnSpc>
                <a:spcPct val="90000"/>
              </a:lnSpc>
            </a:pPr>
            <a:r>
              <a:rPr lang="it-IT" altLang="it-IT" sz="2800" b="1" i="1">
                <a:sym typeface="Symbol" panose="05050102010706020507" pitchFamily="18" charset="2"/>
              </a:rPr>
              <a:t>C</a:t>
            </a:r>
            <a:r>
              <a:rPr lang="it-IT" altLang="it-IT" sz="2800" b="1" baseline="-25000">
                <a:sym typeface="Symbol" panose="05050102010706020507" pitchFamily="18" charset="2"/>
              </a:rPr>
              <a:t>1</a:t>
            </a:r>
            <a:r>
              <a:rPr lang="it-IT" altLang="it-IT" sz="2800" b="1">
                <a:sym typeface="Symbol" panose="05050102010706020507" pitchFamily="18" charset="2"/>
              </a:rPr>
              <a:t>&gt;</a:t>
            </a:r>
            <a:r>
              <a:rPr lang="it-IT" altLang="it-IT" sz="2800" b="1" i="1">
                <a:sym typeface="Symbol" panose="05050102010706020507" pitchFamily="18" charset="2"/>
              </a:rPr>
              <a:t>R</a:t>
            </a:r>
            <a:r>
              <a:rPr lang="it-IT" altLang="it-IT" sz="2800" b="1" baseline="-25000">
                <a:sym typeface="Symbol" panose="05050102010706020507" pitchFamily="18" charset="2"/>
              </a:rPr>
              <a:t>1</a:t>
            </a:r>
            <a:r>
              <a:rPr lang="it-IT" altLang="it-IT" sz="2800" b="1">
                <a:sym typeface="Symbol" panose="05050102010706020507" pitchFamily="18" charset="2"/>
              </a:rPr>
              <a:t> </a:t>
            </a:r>
            <a:r>
              <a:rPr lang="it-IT" altLang="it-IT" sz="2800">
                <a:sym typeface="Symbol" panose="05050102010706020507" pitchFamily="18" charset="2"/>
              </a:rPr>
              <a:t>e </a:t>
            </a:r>
            <a:r>
              <a:rPr lang="it-IT" altLang="it-IT" sz="2800" b="1" i="1">
                <a:sym typeface="Symbol" panose="05050102010706020507" pitchFamily="18" charset="2"/>
              </a:rPr>
              <a:t>C</a:t>
            </a:r>
            <a:r>
              <a:rPr lang="it-IT" altLang="it-IT" sz="2800" b="1" baseline="-25000">
                <a:sym typeface="Symbol" panose="05050102010706020507" pitchFamily="18" charset="2"/>
              </a:rPr>
              <a:t>2</a:t>
            </a:r>
            <a:r>
              <a:rPr lang="it-IT" altLang="it-IT" sz="2800" b="1">
                <a:sym typeface="Symbol" panose="05050102010706020507" pitchFamily="18" charset="2"/>
              </a:rPr>
              <a:t>&lt;</a:t>
            </a:r>
            <a:r>
              <a:rPr lang="it-IT" altLang="it-IT" sz="2800" b="1" i="1">
                <a:sym typeface="Symbol" panose="05050102010706020507" pitchFamily="18" charset="2"/>
              </a:rPr>
              <a:t>R</a:t>
            </a:r>
            <a:r>
              <a:rPr lang="it-IT" altLang="it-IT" sz="2800" b="1" baseline="-25000">
                <a:sym typeface="Symbol" panose="05050102010706020507" pitchFamily="18" charset="2"/>
              </a:rPr>
              <a:t>2</a:t>
            </a:r>
          </a:p>
          <a:p>
            <a:pPr>
              <a:lnSpc>
                <a:spcPct val="90000"/>
              </a:lnSpc>
            </a:pPr>
            <a:r>
              <a:rPr lang="it-IT" altLang="it-IT" sz="2800">
                <a:sym typeface="Symbol" panose="05050102010706020507" pitchFamily="18" charset="2"/>
              </a:rPr>
              <a:t>Caso 3: </a:t>
            </a:r>
            <a:r>
              <a:rPr lang="it-IT" altLang="it-IT" sz="2800" b="1" i="1">
                <a:sym typeface="Symbol" panose="05050102010706020507" pitchFamily="18" charset="2"/>
              </a:rPr>
              <a:t>C</a:t>
            </a:r>
            <a:r>
              <a:rPr lang="it-IT" altLang="it-IT" sz="2800" b="1" baseline="-25000">
                <a:sym typeface="Symbol" panose="05050102010706020507" pitchFamily="18" charset="2"/>
              </a:rPr>
              <a:t>1</a:t>
            </a:r>
            <a:r>
              <a:rPr lang="it-IT" altLang="it-IT" sz="2800" b="1">
                <a:sym typeface="Symbol" panose="05050102010706020507" pitchFamily="18" charset="2"/>
              </a:rPr>
              <a:t>=</a:t>
            </a:r>
            <a:r>
              <a:rPr lang="it-IT" altLang="it-IT" sz="2800" b="1" i="1">
                <a:sym typeface="Symbol" panose="05050102010706020507" pitchFamily="18" charset="2"/>
              </a:rPr>
              <a:t>R</a:t>
            </a:r>
            <a:r>
              <a:rPr lang="it-IT" altLang="it-IT" sz="2800" b="1" baseline="-25000">
                <a:sym typeface="Symbol" panose="05050102010706020507" pitchFamily="18" charset="2"/>
              </a:rPr>
              <a:t>1</a:t>
            </a:r>
            <a:r>
              <a:rPr lang="it-IT" altLang="it-IT" sz="2800" b="1">
                <a:sym typeface="Symbol" panose="05050102010706020507" pitchFamily="18" charset="2"/>
              </a:rPr>
              <a:t> </a:t>
            </a:r>
            <a:r>
              <a:rPr lang="it-IT" altLang="it-IT" sz="2800">
                <a:sym typeface="Symbol" panose="05050102010706020507" pitchFamily="18" charset="2"/>
              </a:rPr>
              <a:t>e </a:t>
            </a:r>
            <a:r>
              <a:rPr lang="it-IT" altLang="it-IT" sz="2800" b="1" i="1">
                <a:sym typeface="Symbol" panose="05050102010706020507" pitchFamily="18" charset="2"/>
              </a:rPr>
              <a:t>C</a:t>
            </a:r>
            <a:r>
              <a:rPr lang="it-IT" altLang="it-IT" sz="2800" b="1" baseline="-25000">
                <a:sym typeface="Symbol" panose="05050102010706020507" pitchFamily="18" charset="2"/>
              </a:rPr>
              <a:t>2</a:t>
            </a:r>
            <a:r>
              <a:rPr lang="it-IT" altLang="it-IT" sz="2800" b="1">
                <a:sym typeface="Symbol" panose="05050102010706020507" pitchFamily="18" charset="2"/>
              </a:rPr>
              <a:t>=</a:t>
            </a:r>
            <a:r>
              <a:rPr lang="it-IT" altLang="it-IT" sz="2800" b="1" i="1">
                <a:sym typeface="Symbol" panose="05050102010706020507" pitchFamily="18" charset="2"/>
              </a:rPr>
              <a:t>R</a:t>
            </a:r>
            <a:r>
              <a:rPr lang="it-IT" altLang="it-IT" sz="2800" b="1" baseline="-25000">
                <a:sym typeface="Symbol" panose="05050102010706020507" pitchFamily="18" charset="2"/>
              </a:rPr>
              <a:t>2</a:t>
            </a: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3566111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771">
                                            <p:txEl>
                                              <p:pRg st="1" end="1"/>
                                            </p:txEl>
                                          </p:spTgt>
                                        </p:tgtEl>
                                        <p:attrNameLst>
                                          <p:attrName>style.visibility</p:attrName>
                                        </p:attrNameLst>
                                      </p:cBhvr>
                                      <p:to>
                                        <p:strVal val="visible"/>
                                      </p:to>
                                    </p:set>
                                    <p:anim calcmode="lin" valueType="num">
                                      <p:cBhvr additive="base">
                                        <p:cTn id="13" dur="500" fill="hold"/>
                                        <p:tgtEl>
                                          <p:spTgt spid="327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7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771">
                                            <p:txEl>
                                              <p:pRg st="2" end="2"/>
                                            </p:txEl>
                                          </p:spTgt>
                                        </p:tgtEl>
                                        <p:attrNameLst>
                                          <p:attrName>style.visibility</p:attrName>
                                        </p:attrNameLst>
                                      </p:cBhvr>
                                      <p:to>
                                        <p:strVal val="visible"/>
                                      </p:to>
                                    </p:set>
                                    <p:anim calcmode="lin" valueType="num">
                                      <p:cBhvr additive="base">
                                        <p:cTn id="19" dur="500" fill="hold"/>
                                        <p:tgtEl>
                                          <p:spTgt spid="327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7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771">
                                            <p:txEl>
                                              <p:pRg st="3" end="3"/>
                                            </p:txEl>
                                          </p:spTgt>
                                        </p:tgtEl>
                                        <p:attrNameLst>
                                          <p:attrName>style.visibility</p:attrName>
                                        </p:attrNameLst>
                                      </p:cBhvr>
                                      <p:to>
                                        <p:strVal val="visible"/>
                                      </p:to>
                                    </p:set>
                                    <p:anim calcmode="lin" valueType="num">
                                      <p:cBhvr additive="base">
                                        <p:cTn id="25" dur="500" fill="hold"/>
                                        <p:tgtEl>
                                          <p:spTgt spid="3277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7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771">
                                            <p:txEl>
                                              <p:pRg st="4" end="4"/>
                                            </p:txEl>
                                          </p:spTgt>
                                        </p:tgtEl>
                                        <p:attrNameLst>
                                          <p:attrName>style.visibility</p:attrName>
                                        </p:attrNameLst>
                                      </p:cBhvr>
                                      <p:to>
                                        <p:strVal val="visible"/>
                                      </p:to>
                                    </p:set>
                                    <p:anim calcmode="lin" valueType="num">
                                      <p:cBhvr additive="base">
                                        <p:cTn id="31" dur="500" fill="hold"/>
                                        <p:tgtEl>
                                          <p:spTgt spid="3277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77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771">
                                            <p:txEl>
                                              <p:pRg st="5" end="5"/>
                                            </p:txEl>
                                          </p:spTgt>
                                        </p:tgtEl>
                                        <p:attrNameLst>
                                          <p:attrName>style.visibility</p:attrName>
                                        </p:attrNameLst>
                                      </p:cBhvr>
                                      <p:to>
                                        <p:strVal val="visible"/>
                                      </p:to>
                                    </p:set>
                                    <p:anim calcmode="lin" valueType="num">
                                      <p:cBhvr additive="base">
                                        <p:cTn id="37" dur="500" fill="hold"/>
                                        <p:tgtEl>
                                          <p:spTgt spid="3277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77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2771">
                                            <p:txEl>
                                              <p:pRg st="6" end="6"/>
                                            </p:txEl>
                                          </p:spTgt>
                                        </p:tgtEl>
                                        <p:attrNameLst>
                                          <p:attrName>style.visibility</p:attrName>
                                        </p:attrNameLst>
                                      </p:cBhvr>
                                      <p:to>
                                        <p:strVal val="visible"/>
                                      </p:to>
                                    </p:set>
                                    <p:anim calcmode="lin" valueType="num">
                                      <p:cBhvr additive="base">
                                        <p:cTn id="43" dur="500" fill="hold"/>
                                        <p:tgtEl>
                                          <p:spTgt spid="3277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277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7FEF6D25-BF80-417A-8911-3A954FDA2198}" type="slidenum">
              <a:rPr lang="it-IT" altLang="it-IT"/>
              <a:pPr/>
              <a:t>28</a:t>
            </a:fld>
            <a:endParaRPr lang="it-IT" altLang="it-IT"/>
          </a:p>
        </p:txBody>
      </p:sp>
      <p:sp>
        <p:nvSpPr>
          <p:cNvPr id="34818" name="Rectangle 2"/>
          <p:cNvSpPr>
            <a:spLocks noGrp="1" noChangeArrowheads="1"/>
          </p:cNvSpPr>
          <p:nvPr>
            <p:ph type="title"/>
          </p:nvPr>
        </p:nvSpPr>
        <p:spPr/>
        <p:txBody>
          <a:bodyPr>
            <a:normAutofit fontScale="90000"/>
          </a:bodyPr>
          <a:lstStyle/>
          <a:p>
            <a:r>
              <a:rPr lang="it-IT" altLang="it-IT"/>
              <a:t>Risparmio positivo</a:t>
            </a:r>
          </a:p>
        </p:txBody>
      </p:sp>
      <p:sp>
        <p:nvSpPr>
          <p:cNvPr id="34819" name="Rectangle 3"/>
          <p:cNvSpPr>
            <a:spLocks noGrp="1" noChangeArrowheads="1"/>
          </p:cNvSpPr>
          <p:nvPr>
            <p:ph type="body" idx="1"/>
          </p:nvPr>
        </p:nvSpPr>
        <p:spPr/>
        <p:txBody>
          <a:bodyPr/>
          <a:lstStyle/>
          <a:p>
            <a:pPr>
              <a:lnSpc>
                <a:spcPct val="90000"/>
              </a:lnSpc>
            </a:pPr>
            <a:r>
              <a:rPr lang="it-IT" altLang="it-IT" b="1" i="1"/>
              <a:t>S=R</a:t>
            </a:r>
            <a:r>
              <a:rPr lang="it-IT" altLang="it-IT" b="1" baseline="-25000"/>
              <a:t>1</a:t>
            </a:r>
            <a:r>
              <a:rPr lang="it-IT" altLang="it-IT" b="1"/>
              <a:t>-</a:t>
            </a:r>
            <a:r>
              <a:rPr lang="it-IT" altLang="it-IT" b="1" i="1"/>
              <a:t>C</a:t>
            </a:r>
            <a:r>
              <a:rPr lang="it-IT" altLang="it-IT" b="1" baseline="-25000"/>
              <a:t>1</a:t>
            </a:r>
            <a:endParaRPr lang="it-IT" altLang="it-IT"/>
          </a:p>
          <a:p>
            <a:pPr>
              <a:lnSpc>
                <a:spcPct val="90000"/>
              </a:lnSpc>
            </a:pPr>
            <a:r>
              <a:rPr lang="it-IT" altLang="it-IT" b="1" i="1"/>
              <a:t>S </a:t>
            </a:r>
            <a:r>
              <a:rPr lang="it-IT" altLang="it-IT"/>
              <a:t>è dato in prestito in cambio di un interesse che sarà disponibile tra un anno</a:t>
            </a:r>
          </a:p>
          <a:p>
            <a:pPr>
              <a:lnSpc>
                <a:spcPct val="90000"/>
              </a:lnSpc>
            </a:pPr>
            <a:r>
              <a:rPr lang="it-IT" altLang="it-IT" b="1" i="1"/>
              <a:t>S oggi</a:t>
            </a:r>
            <a:r>
              <a:rPr lang="it-IT" altLang="it-IT">
                <a:sym typeface="Symbol" panose="05050102010706020507" pitchFamily="18" charset="2"/>
              </a:rPr>
              <a:t></a:t>
            </a:r>
            <a:r>
              <a:rPr lang="it-IT" altLang="it-IT" b="1" i="1">
                <a:sym typeface="Symbol" panose="05050102010706020507" pitchFamily="18" charset="2"/>
              </a:rPr>
              <a:t>S</a:t>
            </a:r>
            <a:r>
              <a:rPr lang="it-IT" altLang="it-IT" b="1">
                <a:sym typeface="Symbol" panose="05050102010706020507" pitchFamily="18" charset="2"/>
              </a:rPr>
              <a:t>(1+</a:t>
            </a:r>
            <a:r>
              <a:rPr lang="it-IT" altLang="it-IT" b="1" i="1">
                <a:sym typeface="Symbol" panose="05050102010706020507" pitchFamily="18" charset="2"/>
              </a:rPr>
              <a:t>i</a:t>
            </a:r>
            <a:r>
              <a:rPr lang="it-IT" altLang="it-IT">
                <a:sym typeface="Symbol" panose="05050102010706020507" pitchFamily="18" charset="2"/>
              </a:rPr>
              <a:t>)</a:t>
            </a:r>
            <a:r>
              <a:rPr lang="it-IT" altLang="it-IT" b="1" i="1">
                <a:sym typeface="Symbol" panose="05050102010706020507" pitchFamily="18" charset="2"/>
              </a:rPr>
              <a:t> </a:t>
            </a:r>
            <a:r>
              <a:rPr lang="it-IT" altLang="it-IT">
                <a:sym typeface="Symbol" panose="05050102010706020507" pitchFamily="18" charset="2"/>
              </a:rPr>
              <a:t>tra un anno</a:t>
            </a:r>
          </a:p>
          <a:p>
            <a:pPr>
              <a:lnSpc>
                <a:spcPct val="90000"/>
              </a:lnSpc>
            </a:pPr>
            <a:r>
              <a:rPr lang="it-IT" altLang="it-IT" b="1" i="1">
                <a:sym typeface="Symbol" panose="05050102010706020507" pitchFamily="18" charset="2"/>
              </a:rPr>
              <a:t>S</a:t>
            </a:r>
            <a:r>
              <a:rPr lang="it-IT" altLang="it-IT" b="1">
                <a:sym typeface="Symbol" panose="05050102010706020507" pitchFamily="18" charset="2"/>
              </a:rPr>
              <a:t>(1+</a:t>
            </a:r>
            <a:r>
              <a:rPr lang="it-IT" altLang="it-IT" b="1" i="1">
                <a:sym typeface="Symbol" panose="05050102010706020507" pitchFamily="18" charset="2"/>
              </a:rPr>
              <a:t>i</a:t>
            </a:r>
            <a:r>
              <a:rPr lang="it-IT" altLang="it-IT" b="1">
                <a:sym typeface="Symbol" panose="05050102010706020507" pitchFamily="18" charset="2"/>
              </a:rPr>
              <a:t>)= </a:t>
            </a:r>
            <a:r>
              <a:rPr lang="it-IT" altLang="it-IT" b="1">
                <a:solidFill>
                  <a:schemeClr val="folHlink"/>
                </a:solidFill>
                <a:effectLst>
                  <a:outerShdw blurRad="38100" dist="38100" dir="2700000" algn="tl">
                    <a:srgbClr val="C0C0C0"/>
                  </a:outerShdw>
                </a:effectLst>
                <a:sym typeface="Symbol" panose="05050102010706020507" pitchFamily="18" charset="2"/>
              </a:rPr>
              <a:t>valore futuro</a:t>
            </a:r>
            <a:r>
              <a:rPr lang="it-IT" altLang="it-IT" b="1">
                <a:effectLst>
                  <a:outerShdw blurRad="38100" dist="38100" dir="2700000" algn="tl">
                    <a:srgbClr val="C0C0C0"/>
                  </a:outerShdw>
                </a:effectLst>
                <a:sym typeface="Symbol" panose="05050102010706020507" pitchFamily="18" charset="2"/>
              </a:rPr>
              <a:t> </a:t>
            </a:r>
            <a:r>
              <a:rPr lang="it-IT" altLang="it-IT">
                <a:sym typeface="Symbol" panose="05050102010706020507" pitchFamily="18" charset="2"/>
              </a:rPr>
              <a:t>della somma </a:t>
            </a:r>
            <a:r>
              <a:rPr lang="it-IT" altLang="it-IT" b="1" i="1">
                <a:sym typeface="Symbol" panose="05050102010706020507" pitchFamily="18" charset="2"/>
              </a:rPr>
              <a:t>S </a:t>
            </a:r>
            <a:r>
              <a:rPr lang="it-IT" altLang="it-IT">
                <a:sym typeface="Symbol" panose="05050102010706020507" pitchFamily="18" charset="2"/>
              </a:rPr>
              <a:t>disponibile oggi</a:t>
            </a:r>
          </a:p>
          <a:p>
            <a:pPr>
              <a:lnSpc>
                <a:spcPct val="90000"/>
              </a:lnSpc>
            </a:pPr>
            <a:r>
              <a:rPr lang="it-IT" altLang="it-IT">
                <a:sym typeface="Symbol" panose="05050102010706020507" pitchFamily="18" charset="2"/>
              </a:rPr>
              <a:t>Scelta limite: </a:t>
            </a:r>
            <a:r>
              <a:rPr lang="it-IT" altLang="it-IT" b="1" i="1">
                <a:sym typeface="Symbol" panose="05050102010706020507" pitchFamily="18" charset="2"/>
              </a:rPr>
              <a:t>C</a:t>
            </a:r>
            <a:r>
              <a:rPr lang="it-IT" altLang="it-IT" b="1" baseline="-25000">
                <a:sym typeface="Symbol" panose="05050102010706020507" pitchFamily="18" charset="2"/>
              </a:rPr>
              <a:t>1</a:t>
            </a:r>
            <a:r>
              <a:rPr lang="it-IT" altLang="it-IT" b="1">
                <a:sym typeface="Symbol" panose="05050102010706020507" pitchFamily="18" charset="2"/>
              </a:rPr>
              <a:t>=0 </a:t>
            </a:r>
            <a:r>
              <a:rPr lang="it-IT" altLang="it-IT">
                <a:sym typeface="Symbol" panose="05050102010706020507" pitchFamily="18" charset="2"/>
              </a:rPr>
              <a:t>e </a:t>
            </a:r>
            <a:r>
              <a:rPr lang="it-IT" altLang="it-IT" b="1" i="1">
                <a:sym typeface="Symbol" panose="05050102010706020507" pitchFamily="18" charset="2"/>
              </a:rPr>
              <a:t>S=R</a:t>
            </a:r>
            <a:r>
              <a:rPr lang="it-IT" altLang="it-IT" b="1" baseline="-25000">
                <a:sym typeface="Symbol" panose="05050102010706020507" pitchFamily="18" charset="2"/>
              </a:rPr>
              <a:t>1</a:t>
            </a:r>
            <a:r>
              <a:rPr lang="it-IT" altLang="it-IT">
                <a:sym typeface="Symbol" panose="05050102010706020507" pitchFamily="18" charset="2"/>
              </a:rPr>
              <a:t>consumo massimo futuro </a:t>
            </a:r>
            <a:r>
              <a:rPr lang="it-IT" altLang="it-IT" b="1" i="1">
                <a:sym typeface="Symbol" panose="05050102010706020507" pitchFamily="18" charset="2"/>
              </a:rPr>
              <a:t>C</a:t>
            </a:r>
            <a:r>
              <a:rPr lang="it-IT" altLang="it-IT" b="1" baseline="-25000">
                <a:sym typeface="Symbol" panose="05050102010706020507" pitchFamily="18" charset="2"/>
              </a:rPr>
              <a:t>2</a:t>
            </a:r>
            <a:r>
              <a:rPr lang="it-IT" altLang="it-IT">
                <a:sym typeface="Symbol" panose="05050102010706020507" pitchFamily="18" charset="2"/>
              </a:rPr>
              <a:t>= </a:t>
            </a:r>
            <a:r>
              <a:rPr lang="it-IT" altLang="it-IT" b="1" i="1">
                <a:sym typeface="Symbol" panose="05050102010706020507" pitchFamily="18" charset="2"/>
              </a:rPr>
              <a:t>R</a:t>
            </a:r>
            <a:r>
              <a:rPr lang="it-IT" altLang="it-IT" b="1" baseline="-25000">
                <a:sym typeface="Symbol" panose="05050102010706020507" pitchFamily="18" charset="2"/>
              </a:rPr>
              <a:t>1</a:t>
            </a:r>
            <a:r>
              <a:rPr lang="it-IT" altLang="it-IT">
                <a:sym typeface="Symbol" panose="05050102010706020507" pitchFamily="18" charset="2"/>
              </a:rPr>
              <a:t>(</a:t>
            </a:r>
            <a:r>
              <a:rPr lang="it-IT" altLang="it-IT" b="1">
                <a:sym typeface="Symbol" panose="05050102010706020507" pitchFamily="18" charset="2"/>
              </a:rPr>
              <a:t>1+</a:t>
            </a:r>
            <a:r>
              <a:rPr lang="it-IT" altLang="it-IT" b="1" i="1">
                <a:sym typeface="Symbol" panose="05050102010706020507" pitchFamily="18" charset="2"/>
              </a:rPr>
              <a:t>i</a:t>
            </a:r>
            <a:r>
              <a:rPr lang="it-IT" altLang="it-IT" b="1">
                <a:sym typeface="Symbol" panose="05050102010706020507" pitchFamily="18" charset="2"/>
              </a:rPr>
              <a:t>)+</a:t>
            </a:r>
            <a:r>
              <a:rPr lang="it-IT" altLang="it-IT" b="1" i="1">
                <a:sym typeface="Symbol" panose="05050102010706020507" pitchFamily="18" charset="2"/>
              </a:rPr>
              <a:t>R</a:t>
            </a:r>
            <a:r>
              <a:rPr lang="it-IT" altLang="it-IT" b="1" i="1" baseline="-25000">
                <a:sym typeface="Symbol" panose="05050102010706020507" pitchFamily="18" charset="2"/>
              </a:rPr>
              <a:t>2 </a:t>
            </a:r>
            <a:r>
              <a:rPr lang="it-IT" altLang="it-IT">
                <a:sym typeface="Symbol" panose="05050102010706020507" pitchFamily="18" charset="2"/>
              </a:rPr>
              <a:t>con </a:t>
            </a:r>
            <a:r>
              <a:rPr lang="it-IT" altLang="it-IT" b="1" i="1">
                <a:sym typeface="Symbol" panose="05050102010706020507" pitchFamily="18" charset="2"/>
              </a:rPr>
              <a:t>C</a:t>
            </a:r>
            <a:r>
              <a:rPr lang="it-IT" altLang="it-IT" b="1" baseline="-25000">
                <a:sym typeface="Symbol" panose="05050102010706020507" pitchFamily="18" charset="2"/>
              </a:rPr>
              <a:t>1</a:t>
            </a:r>
            <a:r>
              <a:rPr lang="it-IT" altLang="it-IT">
                <a:sym typeface="Symbol" panose="05050102010706020507" pitchFamily="18" charset="2"/>
              </a:rPr>
              <a:t>=0</a:t>
            </a:r>
            <a:endParaRPr lang="it-IT" altLang="it-IT" b="1" i="1" baseline="-25000">
              <a:sym typeface="Symbol" panose="05050102010706020507" pitchFamily="18" charset="2"/>
            </a:endParaRP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38354642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 calcmode="lin" valueType="num">
                                      <p:cBhvr additive="base">
                                        <p:cTn id="7" dur="500" fill="hold"/>
                                        <p:tgtEl>
                                          <p:spTgt spid="348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8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819">
                                            <p:txEl>
                                              <p:pRg st="1" end="1"/>
                                            </p:txEl>
                                          </p:spTgt>
                                        </p:tgtEl>
                                        <p:attrNameLst>
                                          <p:attrName>style.visibility</p:attrName>
                                        </p:attrNameLst>
                                      </p:cBhvr>
                                      <p:to>
                                        <p:strVal val="visible"/>
                                      </p:to>
                                    </p:set>
                                    <p:anim calcmode="lin" valueType="num">
                                      <p:cBhvr additive="base">
                                        <p:cTn id="13" dur="500" fill="hold"/>
                                        <p:tgtEl>
                                          <p:spTgt spid="348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8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819">
                                            <p:txEl>
                                              <p:pRg st="2" end="2"/>
                                            </p:txEl>
                                          </p:spTgt>
                                        </p:tgtEl>
                                        <p:attrNameLst>
                                          <p:attrName>style.visibility</p:attrName>
                                        </p:attrNameLst>
                                      </p:cBhvr>
                                      <p:to>
                                        <p:strVal val="visible"/>
                                      </p:to>
                                    </p:set>
                                    <p:anim calcmode="lin" valueType="num">
                                      <p:cBhvr additive="base">
                                        <p:cTn id="19" dur="500" fill="hold"/>
                                        <p:tgtEl>
                                          <p:spTgt spid="348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8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4819">
                                            <p:txEl>
                                              <p:pRg st="3" end="3"/>
                                            </p:txEl>
                                          </p:spTgt>
                                        </p:tgtEl>
                                        <p:attrNameLst>
                                          <p:attrName>style.visibility</p:attrName>
                                        </p:attrNameLst>
                                      </p:cBhvr>
                                      <p:to>
                                        <p:strVal val="visible"/>
                                      </p:to>
                                    </p:set>
                                    <p:anim calcmode="lin" valueType="num">
                                      <p:cBhvr additive="base">
                                        <p:cTn id="25" dur="500" fill="hold"/>
                                        <p:tgtEl>
                                          <p:spTgt spid="348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481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4819">
                                            <p:txEl>
                                              <p:pRg st="4" end="4"/>
                                            </p:txEl>
                                          </p:spTgt>
                                        </p:tgtEl>
                                        <p:attrNameLst>
                                          <p:attrName>style.visibility</p:attrName>
                                        </p:attrNameLst>
                                      </p:cBhvr>
                                      <p:to>
                                        <p:strVal val="visible"/>
                                      </p:to>
                                    </p:set>
                                    <p:anim calcmode="lin" valueType="num">
                                      <p:cBhvr additive="base">
                                        <p:cTn id="31" dur="500" fill="hold"/>
                                        <p:tgtEl>
                                          <p:spTgt spid="348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481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AD92C1CB-4E84-4E53-A2E4-3B0EF756AC02}" type="slidenum">
              <a:rPr lang="it-IT" altLang="it-IT"/>
              <a:pPr/>
              <a:t>29</a:t>
            </a:fld>
            <a:endParaRPr lang="it-IT" altLang="it-IT"/>
          </a:p>
        </p:txBody>
      </p:sp>
      <p:sp>
        <p:nvSpPr>
          <p:cNvPr id="35842" name="Rectangle 2"/>
          <p:cNvSpPr>
            <a:spLocks noGrp="1" noChangeArrowheads="1"/>
          </p:cNvSpPr>
          <p:nvPr>
            <p:ph type="title"/>
          </p:nvPr>
        </p:nvSpPr>
        <p:spPr/>
        <p:txBody>
          <a:bodyPr>
            <a:normAutofit fontScale="90000"/>
          </a:bodyPr>
          <a:lstStyle/>
          <a:p>
            <a:r>
              <a:rPr lang="it-IT" altLang="it-IT"/>
              <a:t>Indebitamento</a:t>
            </a:r>
          </a:p>
        </p:txBody>
      </p:sp>
      <p:sp>
        <p:nvSpPr>
          <p:cNvPr id="35843" name="Rectangle 3"/>
          <p:cNvSpPr>
            <a:spLocks noGrp="1" noChangeArrowheads="1"/>
          </p:cNvSpPr>
          <p:nvPr>
            <p:ph type="body" idx="1"/>
          </p:nvPr>
        </p:nvSpPr>
        <p:spPr/>
        <p:txBody>
          <a:bodyPr/>
          <a:lstStyle/>
          <a:p>
            <a:pPr>
              <a:lnSpc>
                <a:spcPct val="90000"/>
              </a:lnSpc>
            </a:pPr>
            <a:r>
              <a:rPr lang="it-IT" altLang="it-IT" sz="2800"/>
              <a:t>Il consumatore decide di consumare di più nel presente indebitandosi</a:t>
            </a:r>
          </a:p>
          <a:p>
            <a:pPr>
              <a:lnSpc>
                <a:spcPct val="90000"/>
              </a:lnSpc>
            </a:pPr>
            <a:r>
              <a:rPr lang="it-IT" altLang="it-IT" sz="2800"/>
              <a:t>Nel II periodo deve restituire il prestito </a:t>
            </a:r>
            <a:r>
              <a:rPr lang="it-IT" altLang="it-IT" sz="2800" b="1" i="1"/>
              <a:t>P </a:t>
            </a:r>
            <a:r>
              <a:rPr lang="it-IT" altLang="it-IT" sz="2800"/>
              <a:t>e pagare gli interessi</a:t>
            </a:r>
          </a:p>
          <a:p>
            <a:pPr>
              <a:lnSpc>
                <a:spcPct val="90000"/>
              </a:lnSpc>
            </a:pPr>
            <a:r>
              <a:rPr lang="it-IT" altLang="it-IT" sz="2800" b="1" i="1"/>
              <a:t>C</a:t>
            </a:r>
            <a:r>
              <a:rPr lang="it-IT" altLang="it-IT" sz="2800" b="1" baseline="-25000"/>
              <a:t>1</a:t>
            </a:r>
            <a:r>
              <a:rPr lang="it-IT" altLang="it-IT" sz="2800"/>
              <a:t>= </a:t>
            </a:r>
            <a:r>
              <a:rPr lang="it-IT" altLang="it-IT" sz="2800" b="1" i="1"/>
              <a:t>R</a:t>
            </a:r>
            <a:r>
              <a:rPr lang="it-IT" altLang="it-IT" sz="2800" b="1" baseline="-25000"/>
              <a:t>1</a:t>
            </a:r>
            <a:r>
              <a:rPr lang="it-IT" altLang="it-IT" sz="2800"/>
              <a:t>+</a:t>
            </a:r>
            <a:r>
              <a:rPr lang="it-IT" altLang="it-IT" sz="2800" b="1" i="1"/>
              <a:t>P</a:t>
            </a:r>
          </a:p>
          <a:p>
            <a:pPr>
              <a:lnSpc>
                <a:spcPct val="90000"/>
              </a:lnSpc>
            </a:pPr>
            <a:r>
              <a:rPr lang="it-IT" altLang="it-IT" sz="2800" b="1" i="1"/>
              <a:t>C</a:t>
            </a:r>
            <a:r>
              <a:rPr lang="it-IT" altLang="it-IT" sz="2800" b="1" baseline="-25000"/>
              <a:t>2</a:t>
            </a:r>
            <a:r>
              <a:rPr lang="it-IT" altLang="it-IT" sz="2800"/>
              <a:t>=</a:t>
            </a:r>
            <a:r>
              <a:rPr lang="it-IT" altLang="it-IT" sz="2800" b="1" i="1"/>
              <a:t>R</a:t>
            </a:r>
            <a:r>
              <a:rPr lang="it-IT" altLang="it-IT" sz="2800" b="1" baseline="-25000"/>
              <a:t>2</a:t>
            </a:r>
            <a:r>
              <a:rPr lang="it-IT" altLang="it-IT" sz="2800"/>
              <a:t>-</a:t>
            </a:r>
            <a:r>
              <a:rPr lang="it-IT" altLang="it-IT" sz="2800" b="1" i="1"/>
              <a:t>P</a:t>
            </a:r>
            <a:r>
              <a:rPr lang="it-IT" altLang="it-IT" sz="2800" b="1"/>
              <a:t>(1+</a:t>
            </a:r>
            <a:r>
              <a:rPr lang="it-IT" altLang="it-IT" sz="2800" b="1" i="1"/>
              <a:t>i</a:t>
            </a:r>
            <a:r>
              <a:rPr lang="it-IT" altLang="it-IT" sz="2800" b="1"/>
              <a:t>)</a:t>
            </a:r>
          </a:p>
          <a:p>
            <a:pPr>
              <a:lnSpc>
                <a:spcPct val="90000"/>
              </a:lnSpc>
            </a:pPr>
            <a:r>
              <a:rPr lang="it-IT" altLang="it-IT" sz="2800" b="1"/>
              <a:t>Il </a:t>
            </a:r>
            <a:r>
              <a:rPr lang="it-IT" altLang="it-IT" sz="2800" b="1">
                <a:solidFill>
                  <a:schemeClr val="folHlink"/>
                </a:solidFill>
                <a:effectLst>
                  <a:outerShdw blurRad="38100" dist="38100" dir="2700000" algn="tl">
                    <a:srgbClr val="C0C0C0"/>
                  </a:outerShdw>
                </a:effectLst>
              </a:rPr>
              <a:t>valore attuale </a:t>
            </a:r>
            <a:r>
              <a:rPr lang="it-IT" altLang="it-IT" sz="2800"/>
              <a:t>della somma </a:t>
            </a:r>
            <a:r>
              <a:rPr lang="it-IT" altLang="it-IT" sz="2800" b="1" i="1"/>
              <a:t>R</a:t>
            </a:r>
            <a:r>
              <a:rPr lang="it-IT" altLang="it-IT" sz="2800" b="1" baseline="-25000"/>
              <a:t>2</a:t>
            </a:r>
            <a:r>
              <a:rPr lang="it-IT" altLang="it-IT" sz="2800"/>
              <a:t>-</a:t>
            </a:r>
            <a:r>
              <a:rPr lang="it-IT" altLang="it-IT" sz="2800" b="1" i="1"/>
              <a:t>C</a:t>
            </a:r>
            <a:r>
              <a:rPr lang="it-IT" altLang="it-IT" sz="2800" b="1" baseline="-25000"/>
              <a:t>2</a:t>
            </a:r>
            <a:r>
              <a:rPr lang="it-IT" altLang="it-IT" sz="2800"/>
              <a:t> disponibile tra un anno è (</a:t>
            </a:r>
            <a:r>
              <a:rPr lang="it-IT" altLang="it-IT" sz="2800" b="1" i="1"/>
              <a:t>R</a:t>
            </a:r>
            <a:r>
              <a:rPr lang="it-IT" altLang="it-IT" sz="2800" b="1" baseline="-25000"/>
              <a:t>2</a:t>
            </a:r>
            <a:r>
              <a:rPr lang="it-IT" altLang="it-IT" sz="2800"/>
              <a:t>-</a:t>
            </a:r>
            <a:r>
              <a:rPr lang="it-IT" altLang="it-IT" sz="2800" b="1" i="1"/>
              <a:t>C</a:t>
            </a:r>
            <a:r>
              <a:rPr lang="it-IT" altLang="it-IT" sz="2800" b="1" baseline="-25000"/>
              <a:t>2</a:t>
            </a:r>
            <a:r>
              <a:rPr lang="it-IT" altLang="it-IT" sz="2800"/>
              <a:t>)/(</a:t>
            </a:r>
            <a:r>
              <a:rPr lang="it-IT" altLang="it-IT" sz="2800" b="1"/>
              <a:t>1+</a:t>
            </a:r>
            <a:r>
              <a:rPr lang="it-IT" altLang="it-IT" sz="2800" b="1" i="1"/>
              <a:t>i</a:t>
            </a:r>
            <a:r>
              <a:rPr lang="it-IT" altLang="it-IT" sz="2800"/>
              <a:t>)</a:t>
            </a:r>
          </a:p>
          <a:p>
            <a:pPr>
              <a:lnSpc>
                <a:spcPct val="90000"/>
              </a:lnSpc>
            </a:pPr>
            <a:r>
              <a:rPr lang="it-IT" altLang="it-IT" sz="2800"/>
              <a:t>Il valore massimo raggiungibile dal consumo presente è </a:t>
            </a:r>
            <a:r>
              <a:rPr lang="it-IT" altLang="it-IT" sz="2800" b="1" i="1"/>
              <a:t>C</a:t>
            </a:r>
            <a:r>
              <a:rPr lang="it-IT" altLang="it-IT" sz="2800" b="1" baseline="-25000"/>
              <a:t>1</a:t>
            </a:r>
            <a:r>
              <a:rPr lang="it-IT" altLang="it-IT" sz="2800"/>
              <a:t>=</a:t>
            </a:r>
            <a:r>
              <a:rPr lang="it-IT" altLang="it-IT" sz="2800" i="1"/>
              <a:t> </a:t>
            </a:r>
            <a:r>
              <a:rPr lang="it-IT" altLang="it-IT" sz="2800" b="1" i="1"/>
              <a:t>R</a:t>
            </a:r>
            <a:r>
              <a:rPr lang="it-IT" altLang="it-IT" sz="2800" b="1" baseline="-25000"/>
              <a:t>1</a:t>
            </a:r>
            <a:r>
              <a:rPr lang="it-IT" altLang="it-IT" sz="2800"/>
              <a:t>+</a:t>
            </a:r>
            <a:r>
              <a:rPr lang="it-IT" altLang="it-IT" sz="2800" b="1" i="1"/>
              <a:t>R</a:t>
            </a:r>
            <a:r>
              <a:rPr lang="it-IT" altLang="it-IT" sz="2800" b="1" baseline="-25000"/>
              <a:t>2</a:t>
            </a:r>
            <a:r>
              <a:rPr lang="it-IT" altLang="it-IT" sz="2800"/>
              <a:t>/(</a:t>
            </a:r>
            <a:r>
              <a:rPr lang="it-IT" altLang="it-IT" sz="2800" b="1"/>
              <a:t>1+</a:t>
            </a:r>
            <a:r>
              <a:rPr lang="it-IT" altLang="it-IT" sz="2800" b="1" i="1"/>
              <a:t>i</a:t>
            </a:r>
            <a:r>
              <a:rPr lang="it-IT" altLang="it-IT" sz="2800"/>
              <a:t>) con </a:t>
            </a:r>
            <a:r>
              <a:rPr lang="it-IT" altLang="it-IT" sz="2800" b="1" i="1"/>
              <a:t>C</a:t>
            </a:r>
            <a:r>
              <a:rPr lang="it-IT" altLang="it-IT" sz="2800" b="1" baseline="-25000"/>
              <a:t>2</a:t>
            </a:r>
            <a:r>
              <a:rPr lang="it-IT" altLang="it-IT" sz="2800"/>
              <a:t>=0</a:t>
            </a:r>
            <a:endParaRPr lang="it-IT" altLang="it-IT" sz="2800" b="1" i="1">
              <a:solidFill>
                <a:schemeClr val="folHlink"/>
              </a:solidFill>
            </a:endParaRPr>
          </a:p>
          <a:p>
            <a:pPr>
              <a:lnSpc>
                <a:spcPct val="90000"/>
              </a:lnSpc>
            </a:pPr>
            <a:endParaRPr lang="it-IT" altLang="it-IT" sz="2800">
              <a:solidFill>
                <a:schemeClr val="folHlink"/>
              </a:solidFill>
            </a:endParaRP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8482806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 calcmode="lin" valueType="num">
                                      <p:cBhvr additive="base">
                                        <p:cTn id="7" dur="500" fill="hold"/>
                                        <p:tgtEl>
                                          <p:spTgt spid="358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8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5843">
                                            <p:txEl>
                                              <p:pRg st="1" end="1"/>
                                            </p:txEl>
                                          </p:spTgt>
                                        </p:tgtEl>
                                        <p:attrNameLst>
                                          <p:attrName>style.visibility</p:attrName>
                                        </p:attrNameLst>
                                      </p:cBhvr>
                                      <p:to>
                                        <p:strVal val="visible"/>
                                      </p:to>
                                    </p:set>
                                    <p:anim calcmode="lin" valueType="num">
                                      <p:cBhvr additive="base">
                                        <p:cTn id="13" dur="500" fill="hold"/>
                                        <p:tgtEl>
                                          <p:spTgt spid="358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58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5843">
                                            <p:txEl>
                                              <p:pRg st="2" end="2"/>
                                            </p:txEl>
                                          </p:spTgt>
                                        </p:tgtEl>
                                        <p:attrNameLst>
                                          <p:attrName>style.visibility</p:attrName>
                                        </p:attrNameLst>
                                      </p:cBhvr>
                                      <p:to>
                                        <p:strVal val="visible"/>
                                      </p:to>
                                    </p:set>
                                    <p:anim calcmode="lin" valueType="num">
                                      <p:cBhvr additive="base">
                                        <p:cTn id="19" dur="500" fill="hold"/>
                                        <p:tgtEl>
                                          <p:spTgt spid="358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58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5843">
                                            <p:txEl>
                                              <p:pRg st="3" end="3"/>
                                            </p:txEl>
                                          </p:spTgt>
                                        </p:tgtEl>
                                        <p:attrNameLst>
                                          <p:attrName>style.visibility</p:attrName>
                                        </p:attrNameLst>
                                      </p:cBhvr>
                                      <p:to>
                                        <p:strVal val="visible"/>
                                      </p:to>
                                    </p:set>
                                    <p:anim calcmode="lin" valueType="num">
                                      <p:cBhvr additive="base">
                                        <p:cTn id="25" dur="500" fill="hold"/>
                                        <p:tgtEl>
                                          <p:spTgt spid="358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58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5843">
                                            <p:txEl>
                                              <p:pRg st="4" end="4"/>
                                            </p:txEl>
                                          </p:spTgt>
                                        </p:tgtEl>
                                        <p:attrNameLst>
                                          <p:attrName>style.visibility</p:attrName>
                                        </p:attrNameLst>
                                      </p:cBhvr>
                                      <p:to>
                                        <p:strVal val="visible"/>
                                      </p:to>
                                    </p:set>
                                    <p:anim calcmode="lin" valueType="num">
                                      <p:cBhvr additive="base">
                                        <p:cTn id="31" dur="500" fill="hold"/>
                                        <p:tgtEl>
                                          <p:spTgt spid="3584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584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5843">
                                            <p:txEl>
                                              <p:pRg st="5" end="5"/>
                                            </p:txEl>
                                          </p:spTgt>
                                        </p:tgtEl>
                                        <p:attrNameLst>
                                          <p:attrName>style.visibility</p:attrName>
                                        </p:attrNameLst>
                                      </p:cBhvr>
                                      <p:to>
                                        <p:strVal val="visible"/>
                                      </p:to>
                                    </p:set>
                                    <p:anim calcmode="lin" valueType="num">
                                      <p:cBhvr additive="base">
                                        <p:cTn id="37" dur="500" fill="hold"/>
                                        <p:tgtEl>
                                          <p:spTgt spid="3584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584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fld id="{57187E0E-3626-4EC0-B20C-E23972DC2776}" type="slidenum">
              <a:rPr lang="it-IT" altLang="it-IT"/>
              <a:pPr/>
              <a:t>3</a:t>
            </a:fld>
            <a:endParaRPr lang="it-IT" altLang="it-IT"/>
          </a:p>
        </p:txBody>
      </p:sp>
      <p:sp>
        <p:nvSpPr>
          <p:cNvPr id="4098" name="Rectangle 2"/>
          <p:cNvSpPr>
            <a:spLocks noGrp="1" noChangeArrowheads="1"/>
          </p:cNvSpPr>
          <p:nvPr>
            <p:ph type="title"/>
          </p:nvPr>
        </p:nvSpPr>
        <p:spPr/>
        <p:txBody>
          <a:bodyPr>
            <a:normAutofit fontScale="90000"/>
          </a:bodyPr>
          <a:lstStyle/>
          <a:p>
            <a:r>
              <a:rPr lang="it-IT" altLang="it-IT"/>
              <a:t>Mappa curve di indifferenza</a:t>
            </a:r>
          </a:p>
        </p:txBody>
      </p:sp>
      <p:sp>
        <p:nvSpPr>
          <p:cNvPr id="4099" name="Rectangle 3"/>
          <p:cNvSpPr>
            <a:spLocks noGrp="1" noChangeArrowheads="1"/>
          </p:cNvSpPr>
          <p:nvPr>
            <p:ph type="body" idx="1"/>
          </p:nvPr>
        </p:nvSpPr>
        <p:spPr>
          <a:xfrm>
            <a:off x="701675" y="5503863"/>
            <a:ext cx="7772400" cy="831850"/>
          </a:xfrm>
        </p:spPr>
        <p:txBody>
          <a:bodyPr/>
          <a:lstStyle/>
          <a:p>
            <a:r>
              <a:rPr lang="it-IT" altLang="it-IT" b="1" i="1"/>
              <a:t>U</a:t>
            </a:r>
            <a:r>
              <a:rPr lang="it-IT" altLang="it-IT" b="1" baseline="-25000"/>
              <a:t>1</a:t>
            </a:r>
            <a:r>
              <a:rPr lang="it-IT" altLang="it-IT"/>
              <a:t>&lt;</a:t>
            </a:r>
            <a:r>
              <a:rPr lang="it-IT" altLang="it-IT" b="1" i="1"/>
              <a:t>U</a:t>
            </a:r>
            <a:r>
              <a:rPr lang="it-IT" altLang="it-IT" b="1" i="1" baseline="-25000"/>
              <a:t>2</a:t>
            </a:r>
            <a:r>
              <a:rPr lang="it-IT" altLang="it-IT" b="1" i="1"/>
              <a:t>&lt;U</a:t>
            </a:r>
            <a:r>
              <a:rPr lang="it-IT" altLang="it-IT" b="1" i="1" baseline="-25000"/>
              <a:t>3</a:t>
            </a:r>
            <a:endParaRPr lang="it-IT" altLang="it-IT" b="1" i="1"/>
          </a:p>
        </p:txBody>
      </p:sp>
      <p:graphicFrame>
        <p:nvGraphicFramePr>
          <p:cNvPr id="4101" name="Object 5"/>
          <p:cNvGraphicFramePr>
            <a:graphicFrameLocks noChangeAspect="1"/>
          </p:cNvGraphicFramePr>
          <p:nvPr/>
        </p:nvGraphicFramePr>
        <p:xfrm>
          <a:off x="2247900" y="1830388"/>
          <a:ext cx="4994275" cy="3448050"/>
        </p:xfrm>
        <a:graphic>
          <a:graphicData uri="http://schemas.openxmlformats.org/presentationml/2006/ole">
            <mc:AlternateContent xmlns:mc="http://schemas.openxmlformats.org/markup-compatibility/2006">
              <mc:Choice xmlns:v="urn:schemas-microsoft-com:vml" Requires="v">
                <p:oleObj spid="_x0000_s2057" name="Grafico" r:id="rId3" imgW="4153227" imgH="2867342" progId="Excel.Chart.8">
                  <p:embed/>
                </p:oleObj>
              </mc:Choice>
              <mc:Fallback>
                <p:oleObj name="Grafico" r:id="rId3" imgW="4153227" imgH="2867342" progId="Excel.Chart.8">
                  <p:embed/>
                  <p:pic>
                    <p:nvPicPr>
                      <p:cNvPr id="410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47900" y="1830388"/>
                        <a:ext cx="4994275" cy="3448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9739188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01"/>
                                        </p:tgtEl>
                                        <p:attrNameLst>
                                          <p:attrName>style.visibility</p:attrName>
                                        </p:attrNameLst>
                                      </p:cBhvr>
                                      <p:to>
                                        <p:strVal val="visible"/>
                                      </p:to>
                                    </p:set>
                                    <p:anim calcmode="lin" valueType="num">
                                      <p:cBhvr additive="base">
                                        <p:cTn id="7" dur="500" fill="hold"/>
                                        <p:tgtEl>
                                          <p:spTgt spid="4101"/>
                                        </p:tgtEl>
                                        <p:attrNameLst>
                                          <p:attrName>ppt_x</p:attrName>
                                        </p:attrNameLst>
                                      </p:cBhvr>
                                      <p:tavLst>
                                        <p:tav tm="0">
                                          <p:val>
                                            <p:strVal val="0-#ppt_w/2"/>
                                          </p:val>
                                        </p:tav>
                                        <p:tav tm="100000">
                                          <p:val>
                                            <p:strVal val="#ppt_x"/>
                                          </p:val>
                                        </p:tav>
                                      </p:tavLst>
                                    </p:anim>
                                    <p:anim calcmode="lin" valueType="num">
                                      <p:cBhvr additive="base">
                                        <p:cTn id="8" dur="500" fill="hold"/>
                                        <p:tgtEl>
                                          <p:spTgt spid="410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9">
                                            <p:txEl>
                                              <p:pRg st="0" end="0"/>
                                            </p:txEl>
                                          </p:spTgt>
                                        </p:tgtEl>
                                        <p:attrNameLst>
                                          <p:attrName>style.visibility</p:attrName>
                                        </p:attrNameLst>
                                      </p:cBhvr>
                                      <p:to>
                                        <p:strVal val="visible"/>
                                      </p:to>
                                    </p:set>
                                    <p:anim calcmode="lin" valueType="num">
                                      <p:cBhvr additive="base">
                                        <p:cTn id="13" dur="500" fill="hold"/>
                                        <p:tgtEl>
                                          <p:spTgt spid="409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OleChart spid="4101" grpId="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Segnaposto numero diapositiva 6"/>
          <p:cNvSpPr>
            <a:spLocks noGrp="1"/>
          </p:cNvSpPr>
          <p:nvPr>
            <p:ph type="sldNum" sz="quarter" idx="12"/>
          </p:nvPr>
        </p:nvSpPr>
        <p:spPr/>
        <p:txBody>
          <a:bodyPr/>
          <a:lstStyle/>
          <a:p>
            <a:fld id="{6FD3106C-DBC1-4CC2-9C0F-7455D24441B4}" type="slidenum">
              <a:rPr lang="it-IT" altLang="it-IT"/>
              <a:pPr/>
              <a:t>30</a:t>
            </a:fld>
            <a:endParaRPr lang="it-IT" altLang="it-IT"/>
          </a:p>
        </p:txBody>
      </p:sp>
      <p:sp>
        <p:nvSpPr>
          <p:cNvPr id="36866" name="Rectangle 2"/>
          <p:cNvSpPr>
            <a:spLocks noGrp="1" noChangeArrowheads="1"/>
          </p:cNvSpPr>
          <p:nvPr>
            <p:ph type="title"/>
          </p:nvPr>
        </p:nvSpPr>
        <p:spPr/>
        <p:txBody>
          <a:bodyPr/>
          <a:lstStyle/>
          <a:p>
            <a:r>
              <a:rPr lang="it-IT" altLang="it-IT"/>
              <a:t>Retta di bilancio con risparmio</a:t>
            </a:r>
          </a:p>
        </p:txBody>
      </p:sp>
      <p:sp>
        <p:nvSpPr>
          <p:cNvPr id="36867" name="Rectangle 3"/>
          <p:cNvSpPr>
            <a:spLocks noGrp="1" noChangeArrowheads="1"/>
          </p:cNvSpPr>
          <p:nvPr>
            <p:ph type="body" sz="half" idx="1"/>
          </p:nvPr>
        </p:nvSpPr>
        <p:spPr>
          <a:xfrm>
            <a:off x="712788" y="2098675"/>
            <a:ext cx="7519987" cy="1698625"/>
          </a:xfrm>
        </p:spPr>
        <p:txBody>
          <a:bodyPr/>
          <a:lstStyle/>
          <a:p>
            <a:r>
              <a:rPr lang="en-GB" altLang="it-IT" sz="2800" b="1" i="1">
                <a:cs typeface="Times New Roman" panose="02020603050405020304" pitchFamily="18" charset="0"/>
              </a:rPr>
              <a:t>C</a:t>
            </a:r>
            <a:r>
              <a:rPr lang="en-GB" altLang="it-IT" sz="2800" b="1" baseline="-30000">
                <a:cs typeface="Times New Roman" panose="02020603050405020304" pitchFamily="18" charset="0"/>
              </a:rPr>
              <a:t>1</a:t>
            </a:r>
            <a:r>
              <a:rPr lang="en-GB" altLang="it-IT" sz="2800" b="1">
                <a:cs typeface="Times New Roman" panose="02020603050405020304" pitchFamily="18" charset="0"/>
              </a:rPr>
              <a:t>=</a:t>
            </a:r>
            <a:r>
              <a:rPr lang="en-GB" altLang="it-IT" sz="2800" b="1" i="1">
                <a:cs typeface="Times New Roman" panose="02020603050405020304" pitchFamily="18" charset="0"/>
              </a:rPr>
              <a:t>R</a:t>
            </a:r>
            <a:r>
              <a:rPr lang="en-GB" altLang="it-IT" sz="2800" b="1" baseline="-30000">
                <a:cs typeface="Times New Roman" panose="02020603050405020304" pitchFamily="18" charset="0"/>
              </a:rPr>
              <a:t>1</a:t>
            </a:r>
            <a:r>
              <a:rPr lang="en-GB" altLang="it-IT" sz="2800" b="1">
                <a:cs typeface="Times New Roman" panose="02020603050405020304" pitchFamily="18" charset="0"/>
              </a:rPr>
              <a:t>-</a:t>
            </a:r>
            <a:r>
              <a:rPr lang="en-GB" altLang="it-IT" sz="2800" b="1" i="1">
                <a:cs typeface="Times New Roman" panose="02020603050405020304" pitchFamily="18" charset="0"/>
              </a:rPr>
              <a:t>S</a:t>
            </a:r>
            <a:r>
              <a:rPr lang="it-IT" altLang="it-IT" sz="2800"/>
              <a:t> </a:t>
            </a:r>
          </a:p>
          <a:p>
            <a:r>
              <a:rPr lang="en-GB" altLang="it-IT" sz="2800" b="1" i="1">
                <a:cs typeface="Times New Roman" panose="02020603050405020304" pitchFamily="18" charset="0"/>
              </a:rPr>
              <a:t>C</a:t>
            </a:r>
            <a:r>
              <a:rPr lang="en-GB" altLang="it-IT" sz="2800" b="1" baseline="-30000">
                <a:cs typeface="Times New Roman" panose="02020603050405020304" pitchFamily="18" charset="0"/>
              </a:rPr>
              <a:t>2</a:t>
            </a:r>
            <a:r>
              <a:rPr lang="en-GB" altLang="it-IT" sz="2800" b="1">
                <a:cs typeface="Times New Roman" panose="02020603050405020304" pitchFamily="18" charset="0"/>
              </a:rPr>
              <a:t>=</a:t>
            </a:r>
            <a:r>
              <a:rPr lang="en-GB" altLang="it-IT" sz="2800" b="1" i="1">
                <a:cs typeface="Times New Roman" panose="02020603050405020304" pitchFamily="18" charset="0"/>
              </a:rPr>
              <a:t>R</a:t>
            </a:r>
            <a:r>
              <a:rPr lang="en-GB" altLang="it-IT" sz="2800" b="1" baseline="-30000">
                <a:cs typeface="Times New Roman" panose="02020603050405020304" pitchFamily="18" charset="0"/>
              </a:rPr>
              <a:t>2</a:t>
            </a:r>
            <a:r>
              <a:rPr lang="en-GB" altLang="it-IT" sz="2800" b="1">
                <a:cs typeface="Times New Roman" panose="02020603050405020304" pitchFamily="18" charset="0"/>
              </a:rPr>
              <a:t>+</a:t>
            </a:r>
            <a:r>
              <a:rPr lang="en-GB" altLang="it-IT" sz="2800" b="1" i="1">
                <a:cs typeface="Times New Roman" panose="02020603050405020304" pitchFamily="18" charset="0"/>
              </a:rPr>
              <a:t>S</a:t>
            </a:r>
            <a:r>
              <a:rPr lang="en-GB" altLang="it-IT" sz="2800" b="1">
                <a:cs typeface="Times New Roman" panose="02020603050405020304" pitchFamily="18" charset="0"/>
              </a:rPr>
              <a:t>(1+</a:t>
            </a:r>
            <a:r>
              <a:rPr lang="en-GB" altLang="it-IT" sz="2800" b="1" i="1">
                <a:cs typeface="Times New Roman" panose="02020603050405020304" pitchFamily="18" charset="0"/>
              </a:rPr>
              <a:t>i</a:t>
            </a:r>
            <a:r>
              <a:rPr lang="en-GB" altLang="it-IT" sz="2800" b="1">
                <a:cs typeface="Times New Roman" panose="02020603050405020304" pitchFamily="18" charset="0"/>
              </a:rPr>
              <a:t>).</a:t>
            </a:r>
            <a:r>
              <a:rPr lang="it-IT" altLang="it-IT" sz="2800"/>
              <a:t> </a:t>
            </a:r>
          </a:p>
          <a:p>
            <a:r>
              <a:rPr lang="it-IT" altLang="it-IT" sz="2800" b="1" i="1">
                <a:cs typeface="Times New Roman" panose="02020603050405020304" pitchFamily="18" charset="0"/>
              </a:rPr>
              <a:t>S=R</a:t>
            </a:r>
            <a:r>
              <a:rPr lang="it-IT" altLang="it-IT" sz="2800" b="1" baseline="-30000">
                <a:cs typeface="Times New Roman" panose="02020603050405020304" pitchFamily="18" charset="0"/>
              </a:rPr>
              <a:t>1</a:t>
            </a:r>
            <a:r>
              <a:rPr lang="it-IT" altLang="it-IT" sz="2800" b="1">
                <a:cs typeface="Times New Roman" panose="02020603050405020304" pitchFamily="18" charset="0"/>
              </a:rPr>
              <a:t>-</a:t>
            </a:r>
            <a:r>
              <a:rPr lang="it-IT" altLang="it-IT" sz="2800" b="1" i="1">
                <a:cs typeface="Times New Roman" panose="02020603050405020304" pitchFamily="18" charset="0"/>
              </a:rPr>
              <a:t>C</a:t>
            </a:r>
            <a:r>
              <a:rPr lang="it-IT" altLang="it-IT" sz="2800" b="1" baseline="-30000">
                <a:cs typeface="Times New Roman" panose="02020603050405020304" pitchFamily="18" charset="0"/>
              </a:rPr>
              <a:t>1</a:t>
            </a:r>
            <a:r>
              <a:rPr lang="it-IT" altLang="it-IT" sz="2800"/>
              <a:t> </a:t>
            </a:r>
          </a:p>
          <a:p>
            <a:endParaRPr lang="it-IT" altLang="it-IT" sz="2800" b="1">
              <a:cs typeface="Times New Roman" panose="02020603050405020304" pitchFamily="18" charset="0"/>
            </a:endParaRPr>
          </a:p>
          <a:p>
            <a:endParaRPr lang="it-IT" altLang="it-IT" sz="2800">
              <a:cs typeface="Times New Roman" panose="02020603050405020304" pitchFamily="18" charset="0"/>
            </a:endParaRPr>
          </a:p>
        </p:txBody>
      </p:sp>
      <p:sp>
        <p:nvSpPr>
          <p:cNvPr id="36873" name="Rectangle 9"/>
          <p:cNvSpPr>
            <a:spLocks noGrp="1" noChangeArrowheads="1"/>
          </p:cNvSpPr>
          <p:nvPr>
            <p:ph type="body" sz="half" idx="2"/>
          </p:nvPr>
        </p:nvSpPr>
        <p:spPr>
          <a:xfrm>
            <a:off x="663575" y="3762375"/>
            <a:ext cx="7637463" cy="1920875"/>
          </a:xfrm>
        </p:spPr>
        <p:txBody>
          <a:bodyPr/>
          <a:lstStyle/>
          <a:p>
            <a:pPr>
              <a:lnSpc>
                <a:spcPct val="90000"/>
              </a:lnSpc>
            </a:pPr>
            <a:r>
              <a:rPr lang="it-IT" altLang="it-IT" sz="2800" b="1" i="1">
                <a:cs typeface="Times New Roman" panose="02020603050405020304" pitchFamily="18" charset="0"/>
              </a:rPr>
              <a:t>C</a:t>
            </a:r>
            <a:r>
              <a:rPr lang="it-IT" altLang="it-IT" sz="2800" b="1" baseline="-30000">
                <a:cs typeface="Times New Roman" panose="02020603050405020304" pitchFamily="18" charset="0"/>
              </a:rPr>
              <a:t>2</a:t>
            </a:r>
            <a:r>
              <a:rPr lang="it-IT" altLang="it-IT" sz="2800" b="1">
                <a:cs typeface="Times New Roman" panose="02020603050405020304" pitchFamily="18" charset="0"/>
              </a:rPr>
              <a:t>=</a:t>
            </a:r>
            <a:r>
              <a:rPr lang="it-IT" altLang="it-IT" sz="2800" b="1" i="1">
                <a:cs typeface="Times New Roman" panose="02020603050405020304" pitchFamily="18" charset="0"/>
              </a:rPr>
              <a:t> R</a:t>
            </a:r>
            <a:r>
              <a:rPr lang="it-IT" altLang="it-IT" sz="2800" b="1" baseline="-30000">
                <a:cs typeface="Times New Roman" panose="02020603050405020304" pitchFamily="18" charset="0"/>
              </a:rPr>
              <a:t>2</a:t>
            </a:r>
            <a:r>
              <a:rPr lang="it-IT" altLang="it-IT" sz="2800" b="1">
                <a:cs typeface="Times New Roman" panose="02020603050405020304" pitchFamily="18" charset="0"/>
              </a:rPr>
              <a:t> + (</a:t>
            </a:r>
            <a:r>
              <a:rPr lang="it-IT" altLang="it-IT" sz="2800" b="1" i="1">
                <a:cs typeface="Times New Roman" panose="02020603050405020304" pitchFamily="18" charset="0"/>
              </a:rPr>
              <a:t>R</a:t>
            </a:r>
            <a:r>
              <a:rPr lang="it-IT" altLang="it-IT" sz="2800" b="1" baseline="-30000">
                <a:cs typeface="Times New Roman" panose="02020603050405020304" pitchFamily="18" charset="0"/>
              </a:rPr>
              <a:t>1</a:t>
            </a:r>
            <a:r>
              <a:rPr lang="it-IT" altLang="it-IT" sz="2800">
                <a:cs typeface="Times New Roman" panose="02020603050405020304" pitchFamily="18" charset="0"/>
              </a:rPr>
              <a:t>-</a:t>
            </a:r>
            <a:r>
              <a:rPr lang="it-IT" altLang="it-IT" sz="2800" b="1" baseline="-30000">
                <a:cs typeface="Times New Roman" panose="02020603050405020304" pitchFamily="18" charset="0"/>
              </a:rPr>
              <a:t> </a:t>
            </a:r>
            <a:r>
              <a:rPr lang="it-IT" altLang="it-IT" sz="2800" b="1" i="1">
                <a:cs typeface="Times New Roman" panose="02020603050405020304" pitchFamily="18" charset="0"/>
              </a:rPr>
              <a:t>C</a:t>
            </a:r>
            <a:r>
              <a:rPr lang="it-IT" altLang="it-IT" sz="2800" b="1" baseline="-30000">
                <a:cs typeface="Times New Roman" panose="02020603050405020304" pitchFamily="18" charset="0"/>
              </a:rPr>
              <a:t>1</a:t>
            </a:r>
            <a:r>
              <a:rPr lang="it-IT" altLang="it-IT" sz="2800">
                <a:cs typeface="Times New Roman" panose="02020603050405020304" pitchFamily="18" charset="0"/>
              </a:rPr>
              <a:t>)</a:t>
            </a:r>
            <a:r>
              <a:rPr lang="it-IT" altLang="it-IT" sz="2800" b="1">
                <a:cs typeface="Times New Roman" panose="02020603050405020304" pitchFamily="18" charset="0"/>
              </a:rPr>
              <a:t>(1+</a:t>
            </a:r>
            <a:r>
              <a:rPr lang="it-IT" altLang="it-IT" sz="2800" b="1" i="1">
                <a:cs typeface="Times New Roman" panose="02020603050405020304" pitchFamily="18" charset="0"/>
              </a:rPr>
              <a:t>i</a:t>
            </a:r>
            <a:r>
              <a:rPr lang="it-IT" altLang="it-IT" sz="2800" b="1">
                <a:cs typeface="Times New Roman" panose="02020603050405020304" pitchFamily="18" charset="0"/>
              </a:rPr>
              <a:t>).</a:t>
            </a:r>
            <a:r>
              <a:rPr lang="it-IT" altLang="it-IT" sz="2800" b="1" i="1">
                <a:cs typeface="Times New Roman" panose="02020603050405020304" pitchFamily="18" charset="0"/>
              </a:rPr>
              <a:t> </a:t>
            </a:r>
          </a:p>
          <a:p>
            <a:pPr>
              <a:lnSpc>
                <a:spcPct val="90000"/>
              </a:lnSpc>
            </a:pPr>
            <a:r>
              <a:rPr lang="it-IT" altLang="it-IT" sz="2800" b="1" i="1">
                <a:cs typeface="Times New Roman" panose="02020603050405020304" pitchFamily="18" charset="0"/>
              </a:rPr>
              <a:t>C</a:t>
            </a:r>
            <a:r>
              <a:rPr lang="it-IT" altLang="it-IT" sz="2800" b="1" baseline="-30000">
                <a:cs typeface="Times New Roman" panose="02020603050405020304" pitchFamily="18" charset="0"/>
              </a:rPr>
              <a:t>2</a:t>
            </a:r>
            <a:r>
              <a:rPr lang="it-IT" altLang="it-IT" sz="2800" b="1">
                <a:cs typeface="Times New Roman" panose="02020603050405020304" pitchFamily="18" charset="0"/>
              </a:rPr>
              <a:t>=</a:t>
            </a:r>
            <a:r>
              <a:rPr lang="it-IT" altLang="it-IT" sz="2800" b="1" i="1">
                <a:cs typeface="Times New Roman" panose="02020603050405020304" pitchFamily="18" charset="0"/>
              </a:rPr>
              <a:t>R</a:t>
            </a:r>
            <a:r>
              <a:rPr lang="it-IT" altLang="it-IT" sz="2800" b="1" baseline="-30000">
                <a:cs typeface="Times New Roman" panose="02020603050405020304" pitchFamily="18" charset="0"/>
              </a:rPr>
              <a:t>1</a:t>
            </a:r>
            <a:r>
              <a:rPr lang="it-IT" altLang="it-IT" sz="2800" b="1">
                <a:cs typeface="Times New Roman" panose="02020603050405020304" pitchFamily="18" charset="0"/>
              </a:rPr>
              <a:t>(1+</a:t>
            </a:r>
            <a:r>
              <a:rPr lang="it-IT" altLang="it-IT" sz="2800" b="1" i="1">
                <a:cs typeface="Times New Roman" panose="02020603050405020304" pitchFamily="18" charset="0"/>
              </a:rPr>
              <a:t>i</a:t>
            </a:r>
            <a:r>
              <a:rPr lang="it-IT" altLang="it-IT" sz="2800" b="1">
                <a:cs typeface="Times New Roman" panose="02020603050405020304" pitchFamily="18" charset="0"/>
              </a:rPr>
              <a:t>)+</a:t>
            </a:r>
            <a:r>
              <a:rPr lang="it-IT" altLang="it-IT" sz="2800" b="1" i="1">
                <a:cs typeface="Times New Roman" panose="02020603050405020304" pitchFamily="18" charset="0"/>
              </a:rPr>
              <a:t>R</a:t>
            </a:r>
            <a:r>
              <a:rPr lang="it-IT" altLang="it-IT" sz="2800" b="1" baseline="-30000">
                <a:cs typeface="Times New Roman" panose="02020603050405020304" pitchFamily="18" charset="0"/>
              </a:rPr>
              <a:t>2</a:t>
            </a:r>
            <a:r>
              <a:rPr lang="it-IT" altLang="it-IT" sz="2800" b="1">
                <a:cs typeface="Times New Roman" panose="02020603050405020304" pitchFamily="18" charset="0"/>
              </a:rPr>
              <a:t> – </a:t>
            </a:r>
            <a:r>
              <a:rPr lang="it-IT" altLang="it-IT" sz="2800" b="1" i="1">
                <a:cs typeface="Times New Roman" panose="02020603050405020304" pitchFamily="18" charset="0"/>
              </a:rPr>
              <a:t>C</a:t>
            </a:r>
            <a:r>
              <a:rPr lang="it-IT" altLang="it-IT" sz="2800" b="1" baseline="-30000">
                <a:cs typeface="Times New Roman" panose="02020603050405020304" pitchFamily="18" charset="0"/>
              </a:rPr>
              <a:t>1</a:t>
            </a:r>
            <a:r>
              <a:rPr lang="it-IT" altLang="it-IT" sz="2800" b="1">
                <a:cs typeface="Times New Roman" panose="02020603050405020304" pitchFamily="18" charset="0"/>
              </a:rPr>
              <a:t>(1+</a:t>
            </a:r>
            <a:r>
              <a:rPr lang="it-IT" altLang="it-IT" sz="2800" b="1" i="1">
                <a:cs typeface="Times New Roman" panose="02020603050405020304" pitchFamily="18" charset="0"/>
              </a:rPr>
              <a:t>i</a:t>
            </a:r>
            <a:r>
              <a:rPr lang="it-IT" altLang="it-IT" sz="2800" b="1">
                <a:cs typeface="Times New Roman" panose="02020603050405020304" pitchFamily="18" charset="0"/>
              </a:rPr>
              <a:t>).</a:t>
            </a:r>
            <a:r>
              <a:rPr lang="it-IT" altLang="it-IT" sz="2800">
                <a:cs typeface="Times New Roman" panose="02020603050405020304" pitchFamily="18" charset="0"/>
              </a:rPr>
              <a:t> </a:t>
            </a:r>
          </a:p>
          <a:p>
            <a:pPr>
              <a:lnSpc>
                <a:spcPct val="90000"/>
              </a:lnSpc>
            </a:pPr>
            <a:r>
              <a:rPr lang="it-IT" altLang="it-IT" sz="2800">
                <a:cs typeface="Times New Roman" panose="02020603050405020304" pitchFamily="18" charset="0"/>
              </a:rPr>
              <a:t>Equazione retta di bilancio: </a:t>
            </a:r>
            <a:r>
              <a:rPr lang="it-IT" altLang="it-IT" sz="2800" b="1" i="1">
                <a:cs typeface="Times New Roman" panose="02020603050405020304" pitchFamily="18" charset="0"/>
              </a:rPr>
              <a:t>R</a:t>
            </a:r>
            <a:r>
              <a:rPr lang="it-IT" altLang="it-IT" sz="2800" b="1" baseline="-30000">
                <a:cs typeface="Times New Roman" panose="02020603050405020304" pitchFamily="18" charset="0"/>
              </a:rPr>
              <a:t>1</a:t>
            </a:r>
            <a:r>
              <a:rPr lang="it-IT" altLang="it-IT" sz="2800" b="1">
                <a:cs typeface="Times New Roman" panose="02020603050405020304" pitchFamily="18" charset="0"/>
              </a:rPr>
              <a:t>(1+</a:t>
            </a:r>
            <a:r>
              <a:rPr lang="it-IT" altLang="it-IT" sz="2800" b="1" i="1">
                <a:cs typeface="Times New Roman" panose="02020603050405020304" pitchFamily="18" charset="0"/>
              </a:rPr>
              <a:t>i</a:t>
            </a:r>
            <a:r>
              <a:rPr lang="it-IT" altLang="it-IT" sz="2800" b="1">
                <a:cs typeface="Times New Roman" panose="02020603050405020304" pitchFamily="18" charset="0"/>
              </a:rPr>
              <a:t>)+</a:t>
            </a:r>
            <a:r>
              <a:rPr lang="it-IT" altLang="it-IT" sz="2800" b="1" i="1">
                <a:cs typeface="Times New Roman" panose="02020603050405020304" pitchFamily="18" charset="0"/>
              </a:rPr>
              <a:t>R</a:t>
            </a:r>
            <a:r>
              <a:rPr lang="it-IT" altLang="it-IT" sz="2800" b="1" baseline="-30000">
                <a:cs typeface="Times New Roman" panose="02020603050405020304" pitchFamily="18" charset="0"/>
              </a:rPr>
              <a:t>2</a:t>
            </a:r>
            <a:r>
              <a:rPr lang="it-IT" altLang="it-IT" sz="2800" b="1">
                <a:cs typeface="Times New Roman" panose="02020603050405020304" pitchFamily="18" charset="0"/>
              </a:rPr>
              <a:t> = </a:t>
            </a:r>
            <a:r>
              <a:rPr lang="it-IT" altLang="it-IT" sz="2800">
                <a:cs typeface="Times New Roman" panose="02020603050405020304" pitchFamily="18" charset="0"/>
              </a:rPr>
              <a:t>intercetta asse ordinate; </a:t>
            </a:r>
            <a:r>
              <a:rPr lang="it-IT" altLang="it-IT" sz="2800" b="1">
                <a:cs typeface="Times New Roman" panose="02020603050405020304" pitchFamily="18" charset="0"/>
              </a:rPr>
              <a:t>-(1+</a:t>
            </a:r>
            <a:r>
              <a:rPr lang="it-IT" altLang="it-IT" sz="2800" b="1" i="1">
                <a:cs typeface="Times New Roman" panose="02020603050405020304" pitchFamily="18" charset="0"/>
              </a:rPr>
              <a:t>i</a:t>
            </a:r>
            <a:r>
              <a:rPr lang="it-IT" altLang="it-IT" sz="2800" b="1">
                <a:cs typeface="Times New Roman" panose="02020603050405020304" pitchFamily="18" charset="0"/>
              </a:rPr>
              <a:t>)</a:t>
            </a:r>
            <a:r>
              <a:rPr lang="it-IT" altLang="it-IT" sz="2800">
                <a:cs typeface="Times New Roman" panose="02020603050405020304" pitchFamily="18" charset="0"/>
              </a:rPr>
              <a:t>=pendenza</a:t>
            </a:r>
          </a:p>
        </p:txBody>
      </p:sp>
      <p:grpSp>
        <p:nvGrpSpPr>
          <p:cNvPr id="36874" name="Group 10"/>
          <p:cNvGrpSpPr>
            <a:grpSpLocks/>
          </p:cNvGrpSpPr>
          <p:nvPr/>
        </p:nvGrpSpPr>
        <p:grpSpPr bwMode="auto">
          <a:xfrm>
            <a:off x="1522413" y="2612936"/>
            <a:ext cx="1219200" cy="1038225"/>
            <a:chOff x="895" y="1575"/>
            <a:chExt cx="768" cy="654"/>
          </a:xfrm>
        </p:grpSpPr>
        <p:sp>
          <p:nvSpPr>
            <p:cNvPr id="36868" name="Oval 4"/>
            <p:cNvSpPr>
              <a:spLocks noChangeArrowheads="1"/>
            </p:cNvSpPr>
            <p:nvPr/>
          </p:nvSpPr>
          <p:spPr bwMode="auto">
            <a:xfrm>
              <a:off x="895" y="1957"/>
              <a:ext cx="768" cy="272"/>
            </a:xfrm>
            <a:prstGeom prst="ellipse">
              <a:avLst/>
            </a:prstGeom>
            <a:noFill/>
            <a:ln w="28575">
              <a:solidFill>
                <a:schemeClr val="hlink"/>
              </a:solidFill>
              <a:round/>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869" name="Line 5"/>
            <p:cNvSpPr>
              <a:spLocks noChangeShapeType="1"/>
            </p:cNvSpPr>
            <p:nvPr/>
          </p:nvSpPr>
          <p:spPr bwMode="auto">
            <a:xfrm flipH="1" flipV="1">
              <a:off x="1513" y="1846"/>
              <a:ext cx="132" cy="210"/>
            </a:xfrm>
            <a:prstGeom prst="line">
              <a:avLst/>
            </a:prstGeom>
            <a:noFill/>
            <a:ln w="28575">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6870" name="Oval 6"/>
            <p:cNvSpPr>
              <a:spLocks noChangeArrowheads="1"/>
            </p:cNvSpPr>
            <p:nvPr/>
          </p:nvSpPr>
          <p:spPr bwMode="auto">
            <a:xfrm>
              <a:off x="1367" y="1575"/>
              <a:ext cx="192" cy="288"/>
            </a:xfrm>
            <a:prstGeom prst="ellipse">
              <a:avLst/>
            </a:prstGeom>
            <a:noFill/>
            <a:ln w="28575">
              <a:solidFill>
                <a:schemeClr val="hlink"/>
              </a:solidFill>
              <a:round/>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31363407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 calcmode="lin" valueType="num">
                                      <p:cBhvr additive="base">
                                        <p:cTn id="7" dur="500" fill="hold"/>
                                        <p:tgtEl>
                                          <p:spTgt spid="368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68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6867">
                                            <p:txEl>
                                              <p:pRg st="1" end="1"/>
                                            </p:txEl>
                                          </p:spTgt>
                                        </p:tgtEl>
                                        <p:attrNameLst>
                                          <p:attrName>style.visibility</p:attrName>
                                        </p:attrNameLst>
                                      </p:cBhvr>
                                      <p:to>
                                        <p:strVal val="visible"/>
                                      </p:to>
                                    </p:set>
                                    <p:anim calcmode="lin" valueType="num">
                                      <p:cBhvr additive="base">
                                        <p:cTn id="13" dur="500" fill="hold"/>
                                        <p:tgtEl>
                                          <p:spTgt spid="368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68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6867">
                                            <p:txEl>
                                              <p:pRg st="2" end="2"/>
                                            </p:txEl>
                                          </p:spTgt>
                                        </p:tgtEl>
                                        <p:attrNameLst>
                                          <p:attrName>style.visibility</p:attrName>
                                        </p:attrNameLst>
                                      </p:cBhvr>
                                      <p:to>
                                        <p:strVal val="visible"/>
                                      </p:to>
                                    </p:set>
                                    <p:anim calcmode="lin" valueType="num">
                                      <p:cBhvr additive="base">
                                        <p:cTn id="19" dur="500" fill="hold"/>
                                        <p:tgtEl>
                                          <p:spTgt spid="368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68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6874"/>
                                        </p:tgtEl>
                                        <p:attrNameLst>
                                          <p:attrName>style.visibility</p:attrName>
                                        </p:attrNameLst>
                                      </p:cBhvr>
                                      <p:to>
                                        <p:strVal val="visible"/>
                                      </p:to>
                                    </p:set>
                                    <p:anim calcmode="lin" valueType="num">
                                      <p:cBhvr additive="base">
                                        <p:cTn id="25" dur="500" fill="hold"/>
                                        <p:tgtEl>
                                          <p:spTgt spid="36874"/>
                                        </p:tgtEl>
                                        <p:attrNameLst>
                                          <p:attrName>ppt_x</p:attrName>
                                        </p:attrNameLst>
                                      </p:cBhvr>
                                      <p:tavLst>
                                        <p:tav tm="0">
                                          <p:val>
                                            <p:strVal val="0-#ppt_w/2"/>
                                          </p:val>
                                        </p:tav>
                                        <p:tav tm="100000">
                                          <p:val>
                                            <p:strVal val="#ppt_x"/>
                                          </p:val>
                                        </p:tav>
                                      </p:tavLst>
                                    </p:anim>
                                    <p:anim calcmode="lin" valueType="num">
                                      <p:cBhvr additive="base">
                                        <p:cTn id="26" dur="500" fill="hold"/>
                                        <p:tgtEl>
                                          <p:spTgt spid="36874"/>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6873">
                                            <p:txEl>
                                              <p:pRg st="0" end="0"/>
                                            </p:txEl>
                                          </p:spTgt>
                                        </p:tgtEl>
                                        <p:attrNameLst>
                                          <p:attrName>style.visibility</p:attrName>
                                        </p:attrNameLst>
                                      </p:cBhvr>
                                      <p:to>
                                        <p:strVal val="visible"/>
                                      </p:to>
                                    </p:set>
                                    <p:anim calcmode="lin" valueType="num">
                                      <p:cBhvr additive="base">
                                        <p:cTn id="31" dur="500" fill="hold"/>
                                        <p:tgtEl>
                                          <p:spTgt spid="36873">
                                            <p:txEl>
                                              <p:pRg st="0" end="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687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6873">
                                            <p:txEl>
                                              <p:pRg st="1" end="1"/>
                                            </p:txEl>
                                          </p:spTgt>
                                        </p:tgtEl>
                                        <p:attrNameLst>
                                          <p:attrName>style.visibility</p:attrName>
                                        </p:attrNameLst>
                                      </p:cBhvr>
                                      <p:to>
                                        <p:strVal val="visible"/>
                                      </p:to>
                                    </p:set>
                                    <p:anim calcmode="lin" valueType="num">
                                      <p:cBhvr additive="base">
                                        <p:cTn id="37" dur="500" fill="hold"/>
                                        <p:tgtEl>
                                          <p:spTgt spid="36873">
                                            <p:txEl>
                                              <p:pRg st="1" end="1"/>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687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6873">
                                            <p:txEl>
                                              <p:pRg st="2" end="2"/>
                                            </p:txEl>
                                          </p:spTgt>
                                        </p:tgtEl>
                                        <p:attrNameLst>
                                          <p:attrName>style.visibility</p:attrName>
                                        </p:attrNameLst>
                                      </p:cBhvr>
                                      <p:to>
                                        <p:strVal val="visible"/>
                                      </p:to>
                                    </p:set>
                                    <p:anim calcmode="lin" valueType="num">
                                      <p:cBhvr additive="base">
                                        <p:cTn id="43" dur="500" fill="hold"/>
                                        <p:tgtEl>
                                          <p:spTgt spid="36873">
                                            <p:txEl>
                                              <p:pRg st="2" end="2"/>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687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P spid="36873"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2ACBC09B-A8A2-4932-B060-E56AB8AF4064}" type="slidenum">
              <a:rPr lang="it-IT" altLang="it-IT"/>
              <a:pPr/>
              <a:t>31</a:t>
            </a:fld>
            <a:endParaRPr lang="it-IT" altLang="it-IT"/>
          </a:p>
        </p:txBody>
      </p:sp>
      <p:sp>
        <p:nvSpPr>
          <p:cNvPr id="38914" name="Rectangle 2"/>
          <p:cNvSpPr>
            <a:spLocks noGrp="1" noChangeArrowheads="1"/>
          </p:cNvSpPr>
          <p:nvPr>
            <p:ph type="title"/>
          </p:nvPr>
        </p:nvSpPr>
        <p:spPr/>
        <p:txBody>
          <a:bodyPr>
            <a:normAutofit fontScale="90000"/>
          </a:bodyPr>
          <a:lstStyle/>
          <a:p>
            <a:r>
              <a:rPr lang="it-IT" altLang="it-IT"/>
              <a:t>Retta di bilancio con prestito</a:t>
            </a:r>
          </a:p>
        </p:txBody>
      </p:sp>
      <p:sp>
        <p:nvSpPr>
          <p:cNvPr id="38915" name="Rectangle 3"/>
          <p:cNvSpPr>
            <a:spLocks noGrp="1" noChangeArrowheads="1"/>
          </p:cNvSpPr>
          <p:nvPr>
            <p:ph type="body" idx="1"/>
          </p:nvPr>
        </p:nvSpPr>
        <p:spPr/>
        <p:txBody>
          <a:bodyPr/>
          <a:lstStyle/>
          <a:p>
            <a:pPr>
              <a:lnSpc>
                <a:spcPct val="90000"/>
              </a:lnSpc>
            </a:pPr>
            <a:r>
              <a:rPr lang="en-GB" altLang="it-IT" sz="2800" b="1" i="1">
                <a:cs typeface="Times New Roman" panose="02020603050405020304" pitchFamily="18" charset="0"/>
              </a:rPr>
              <a:t>C</a:t>
            </a:r>
            <a:r>
              <a:rPr lang="en-GB" altLang="it-IT" sz="2800" b="1" baseline="-30000">
                <a:cs typeface="Times New Roman" panose="02020603050405020304" pitchFamily="18" charset="0"/>
              </a:rPr>
              <a:t>1</a:t>
            </a:r>
            <a:r>
              <a:rPr lang="en-GB" altLang="it-IT" sz="2800" b="1">
                <a:cs typeface="Times New Roman" panose="02020603050405020304" pitchFamily="18" charset="0"/>
              </a:rPr>
              <a:t>=</a:t>
            </a:r>
            <a:r>
              <a:rPr lang="en-GB" altLang="it-IT" sz="2800" b="1" i="1">
                <a:cs typeface="Times New Roman" panose="02020603050405020304" pitchFamily="18" charset="0"/>
              </a:rPr>
              <a:t>R</a:t>
            </a:r>
            <a:r>
              <a:rPr lang="en-GB" altLang="it-IT" sz="2800" b="1" baseline="-30000">
                <a:cs typeface="Times New Roman" panose="02020603050405020304" pitchFamily="18" charset="0"/>
              </a:rPr>
              <a:t>1</a:t>
            </a:r>
            <a:r>
              <a:rPr lang="en-GB" altLang="it-IT" sz="2800" b="1">
                <a:cs typeface="Times New Roman" panose="02020603050405020304" pitchFamily="18" charset="0"/>
              </a:rPr>
              <a:t>+</a:t>
            </a:r>
            <a:r>
              <a:rPr lang="en-GB" altLang="it-IT" sz="2800" b="1" i="1">
                <a:cs typeface="Times New Roman" panose="02020603050405020304" pitchFamily="18" charset="0"/>
              </a:rPr>
              <a:t>P</a:t>
            </a:r>
            <a:r>
              <a:rPr lang="it-IT" altLang="it-IT" sz="2800"/>
              <a:t> </a:t>
            </a:r>
          </a:p>
          <a:p>
            <a:pPr>
              <a:lnSpc>
                <a:spcPct val="90000"/>
              </a:lnSpc>
            </a:pPr>
            <a:r>
              <a:rPr lang="en-GB" altLang="it-IT" sz="2800" b="1" i="1">
                <a:cs typeface="Times New Roman" panose="02020603050405020304" pitchFamily="18" charset="0"/>
              </a:rPr>
              <a:t>C</a:t>
            </a:r>
            <a:r>
              <a:rPr lang="en-GB" altLang="it-IT" sz="2800" b="1" baseline="-30000">
                <a:cs typeface="Times New Roman" panose="02020603050405020304" pitchFamily="18" charset="0"/>
              </a:rPr>
              <a:t>2</a:t>
            </a:r>
            <a:r>
              <a:rPr lang="en-GB" altLang="it-IT" sz="2800" b="1">
                <a:cs typeface="Times New Roman" panose="02020603050405020304" pitchFamily="18" charset="0"/>
              </a:rPr>
              <a:t>=</a:t>
            </a:r>
            <a:r>
              <a:rPr lang="en-GB" altLang="it-IT" sz="2800" b="1" i="1">
                <a:cs typeface="Times New Roman" panose="02020603050405020304" pitchFamily="18" charset="0"/>
              </a:rPr>
              <a:t>R</a:t>
            </a:r>
            <a:r>
              <a:rPr lang="en-GB" altLang="it-IT" sz="2800" b="1" baseline="-30000">
                <a:cs typeface="Times New Roman" panose="02020603050405020304" pitchFamily="18" charset="0"/>
              </a:rPr>
              <a:t>2</a:t>
            </a:r>
            <a:r>
              <a:rPr lang="en-GB" altLang="it-IT" sz="2800" b="1">
                <a:cs typeface="Times New Roman" panose="02020603050405020304" pitchFamily="18" charset="0"/>
              </a:rPr>
              <a:t>-</a:t>
            </a:r>
            <a:r>
              <a:rPr lang="en-GB" altLang="it-IT" sz="2800" b="1" i="1">
                <a:cs typeface="Times New Roman" panose="02020603050405020304" pitchFamily="18" charset="0"/>
              </a:rPr>
              <a:t>P</a:t>
            </a:r>
            <a:r>
              <a:rPr lang="en-GB" altLang="it-IT" sz="2800" b="1">
                <a:cs typeface="Times New Roman" panose="02020603050405020304" pitchFamily="18" charset="0"/>
              </a:rPr>
              <a:t>(1+</a:t>
            </a:r>
            <a:r>
              <a:rPr lang="en-GB" altLang="it-IT" sz="2800" b="1" i="1">
                <a:cs typeface="Times New Roman" panose="02020603050405020304" pitchFamily="18" charset="0"/>
              </a:rPr>
              <a:t>i</a:t>
            </a:r>
            <a:r>
              <a:rPr lang="en-GB" altLang="it-IT" sz="2800" b="1">
                <a:cs typeface="Times New Roman" panose="02020603050405020304" pitchFamily="18" charset="0"/>
              </a:rPr>
              <a:t>).</a:t>
            </a:r>
            <a:r>
              <a:rPr lang="it-IT" altLang="it-IT" sz="2800"/>
              <a:t> </a:t>
            </a:r>
          </a:p>
          <a:p>
            <a:pPr>
              <a:lnSpc>
                <a:spcPct val="90000"/>
              </a:lnSpc>
            </a:pPr>
            <a:r>
              <a:rPr lang="it-IT" altLang="it-IT" sz="2800" b="1" i="1">
                <a:cs typeface="Times New Roman" panose="02020603050405020304" pitchFamily="18" charset="0"/>
              </a:rPr>
              <a:t>P=C</a:t>
            </a:r>
            <a:r>
              <a:rPr lang="it-IT" altLang="it-IT" sz="2800" b="1" baseline="-30000">
                <a:cs typeface="Times New Roman" panose="02020603050405020304" pitchFamily="18" charset="0"/>
              </a:rPr>
              <a:t>1</a:t>
            </a:r>
            <a:r>
              <a:rPr lang="it-IT" altLang="it-IT" sz="2800" b="1">
                <a:cs typeface="Times New Roman" panose="02020603050405020304" pitchFamily="18" charset="0"/>
              </a:rPr>
              <a:t>-</a:t>
            </a:r>
            <a:r>
              <a:rPr lang="it-IT" altLang="it-IT" sz="2800" b="1" i="1">
                <a:cs typeface="Times New Roman" panose="02020603050405020304" pitchFamily="18" charset="0"/>
              </a:rPr>
              <a:t>R</a:t>
            </a:r>
            <a:r>
              <a:rPr lang="it-IT" altLang="it-IT" sz="2800" b="1" baseline="-30000">
                <a:cs typeface="Times New Roman" panose="02020603050405020304" pitchFamily="18" charset="0"/>
              </a:rPr>
              <a:t>1</a:t>
            </a:r>
            <a:r>
              <a:rPr lang="it-IT" altLang="it-IT" sz="2800"/>
              <a:t> </a:t>
            </a:r>
          </a:p>
          <a:p>
            <a:pPr>
              <a:lnSpc>
                <a:spcPct val="90000"/>
              </a:lnSpc>
            </a:pPr>
            <a:r>
              <a:rPr lang="it-IT" altLang="it-IT" sz="2800" b="1" i="1">
                <a:cs typeface="Times New Roman" panose="02020603050405020304" pitchFamily="18" charset="0"/>
              </a:rPr>
              <a:t>C</a:t>
            </a:r>
            <a:r>
              <a:rPr lang="it-IT" altLang="it-IT" sz="2800" b="1" baseline="-30000">
                <a:cs typeface="Times New Roman" panose="02020603050405020304" pitchFamily="18" charset="0"/>
              </a:rPr>
              <a:t>2</a:t>
            </a:r>
            <a:r>
              <a:rPr lang="it-IT" altLang="it-IT" sz="2800" b="1">
                <a:cs typeface="Times New Roman" panose="02020603050405020304" pitchFamily="18" charset="0"/>
              </a:rPr>
              <a:t>=</a:t>
            </a:r>
            <a:r>
              <a:rPr lang="it-IT" altLang="it-IT" sz="2800" b="1" i="1">
                <a:cs typeface="Times New Roman" panose="02020603050405020304" pitchFamily="18" charset="0"/>
              </a:rPr>
              <a:t> R</a:t>
            </a:r>
            <a:r>
              <a:rPr lang="it-IT" altLang="it-IT" sz="2800" b="1" baseline="-30000">
                <a:cs typeface="Times New Roman" panose="02020603050405020304" pitchFamily="18" charset="0"/>
              </a:rPr>
              <a:t>2</a:t>
            </a:r>
            <a:r>
              <a:rPr lang="it-IT" altLang="it-IT" sz="2800" b="1">
                <a:cs typeface="Times New Roman" panose="02020603050405020304" pitchFamily="18" charset="0"/>
              </a:rPr>
              <a:t> - (</a:t>
            </a:r>
            <a:r>
              <a:rPr lang="it-IT" altLang="it-IT" sz="2800" b="1" i="1">
                <a:cs typeface="Times New Roman" panose="02020603050405020304" pitchFamily="18" charset="0"/>
              </a:rPr>
              <a:t>C</a:t>
            </a:r>
            <a:r>
              <a:rPr lang="it-IT" altLang="it-IT" sz="2800" b="1" baseline="-30000">
                <a:cs typeface="Times New Roman" panose="02020603050405020304" pitchFamily="18" charset="0"/>
              </a:rPr>
              <a:t>1</a:t>
            </a:r>
            <a:r>
              <a:rPr lang="it-IT" altLang="it-IT" sz="2800">
                <a:cs typeface="Times New Roman" panose="02020603050405020304" pitchFamily="18" charset="0"/>
              </a:rPr>
              <a:t>-</a:t>
            </a:r>
            <a:r>
              <a:rPr lang="it-IT" altLang="it-IT" sz="2800" b="1" baseline="-30000">
                <a:cs typeface="Times New Roman" panose="02020603050405020304" pitchFamily="18" charset="0"/>
              </a:rPr>
              <a:t> </a:t>
            </a:r>
            <a:r>
              <a:rPr lang="it-IT" altLang="it-IT" sz="2800" b="1" i="1">
                <a:cs typeface="Times New Roman" panose="02020603050405020304" pitchFamily="18" charset="0"/>
              </a:rPr>
              <a:t>R</a:t>
            </a:r>
            <a:r>
              <a:rPr lang="it-IT" altLang="it-IT" sz="2800" b="1" baseline="-30000">
                <a:cs typeface="Times New Roman" panose="02020603050405020304" pitchFamily="18" charset="0"/>
              </a:rPr>
              <a:t>1</a:t>
            </a:r>
            <a:r>
              <a:rPr lang="it-IT" altLang="it-IT" sz="2800">
                <a:cs typeface="Times New Roman" panose="02020603050405020304" pitchFamily="18" charset="0"/>
              </a:rPr>
              <a:t>)</a:t>
            </a:r>
            <a:r>
              <a:rPr lang="it-IT" altLang="it-IT" sz="2800" b="1">
                <a:cs typeface="Times New Roman" panose="02020603050405020304" pitchFamily="18" charset="0"/>
              </a:rPr>
              <a:t>(1+</a:t>
            </a:r>
            <a:r>
              <a:rPr lang="it-IT" altLang="it-IT" sz="2800" b="1" i="1">
                <a:cs typeface="Times New Roman" panose="02020603050405020304" pitchFamily="18" charset="0"/>
              </a:rPr>
              <a:t>i</a:t>
            </a:r>
            <a:r>
              <a:rPr lang="it-IT" altLang="it-IT" sz="2800" b="1">
                <a:cs typeface="Times New Roman" panose="02020603050405020304" pitchFamily="18" charset="0"/>
              </a:rPr>
              <a:t>).</a:t>
            </a:r>
            <a:endParaRPr lang="it-IT" altLang="it-IT" sz="2800"/>
          </a:p>
          <a:p>
            <a:pPr>
              <a:lnSpc>
                <a:spcPct val="90000"/>
              </a:lnSpc>
            </a:pPr>
            <a:r>
              <a:rPr lang="it-IT" altLang="it-IT" sz="2800" b="1" i="1">
                <a:cs typeface="Times New Roman" panose="02020603050405020304" pitchFamily="18" charset="0"/>
              </a:rPr>
              <a:t>C</a:t>
            </a:r>
            <a:r>
              <a:rPr lang="it-IT" altLang="it-IT" sz="2800" b="1" baseline="-30000">
                <a:cs typeface="Times New Roman" panose="02020603050405020304" pitchFamily="18" charset="0"/>
              </a:rPr>
              <a:t>2</a:t>
            </a:r>
            <a:r>
              <a:rPr lang="it-IT" altLang="it-IT" sz="2800" b="1">
                <a:cs typeface="Times New Roman" panose="02020603050405020304" pitchFamily="18" charset="0"/>
              </a:rPr>
              <a:t>=</a:t>
            </a:r>
            <a:r>
              <a:rPr lang="it-IT" altLang="it-IT" sz="2800" b="1" i="1">
                <a:cs typeface="Times New Roman" panose="02020603050405020304" pitchFamily="18" charset="0"/>
              </a:rPr>
              <a:t>R</a:t>
            </a:r>
            <a:r>
              <a:rPr lang="it-IT" altLang="it-IT" sz="2800" b="1" baseline="-30000">
                <a:cs typeface="Times New Roman" panose="02020603050405020304" pitchFamily="18" charset="0"/>
              </a:rPr>
              <a:t>1</a:t>
            </a:r>
            <a:r>
              <a:rPr lang="it-IT" altLang="it-IT" sz="2800" b="1">
                <a:cs typeface="Times New Roman" panose="02020603050405020304" pitchFamily="18" charset="0"/>
              </a:rPr>
              <a:t>(1+</a:t>
            </a:r>
            <a:r>
              <a:rPr lang="it-IT" altLang="it-IT" sz="2800" b="1" i="1">
                <a:cs typeface="Times New Roman" panose="02020603050405020304" pitchFamily="18" charset="0"/>
              </a:rPr>
              <a:t>i</a:t>
            </a:r>
            <a:r>
              <a:rPr lang="it-IT" altLang="it-IT" sz="2800" b="1">
                <a:cs typeface="Times New Roman" panose="02020603050405020304" pitchFamily="18" charset="0"/>
              </a:rPr>
              <a:t>)+</a:t>
            </a:r>
            <a:r>
              <a:rPr lang="it-IT" altLang="it-IT" sz="2800" b="1" i="1">
                <a:cs typeface="Times New Roman" panose="02020603050405020304" pitchFamily="18" charset="0"/>
              </a:rPr>
              <a:t>R</a:t>
            </a:r>
            <a:r>
              <a:rPr lang="it-IT" altLang="it-IT" sz="2800" b="1" baseline="-30000">
                <a:cs typeface="Times New Roman" panose="02020603050405020304" pitchFamily="18" charset="0"/>
              </a:rPr>
              <a:t>2</a:t>
            </a:r>
            <a:r>
              <a:rPr lang="it-IT" altLang="it-IT" sz="2800" b="1">
                <a:cs typeface="Times New Roman" panose="02020603050405020304" pitchFamily="18" charset="0"/>
              </a:rPr>
              <a:t> – </a:t>
            </a:r>
            <a:r>
              <a:rPr lang="it-IT" altLang="it-IT" sz="2800" b="1" i="1">
                <a:cs typeface="Times New Roman" panose="02020603050405020304" pitchFamily="18" charset="0"/>
              </a:rPr>
              <a:t>C</a:t>
            </a:r>
            <a:r>
              <a:rPr lang="it-IT" altLang="it-IT" sz="2800" b="1" baseline="-30000">
                <a:cs typeface="Times New Roman" panose="02020603050405020304" pitchFamily="18" charset="0"/>
              </a:rPr>
              <a:t>1</a:t>
            </a:r>
            <a:r>
              <a:rPr lang="it-IT" altLang="it-IT" sz="2800" b="1">
                <a:cs typeface="Times New Roman" panose="02020603050405020304" pitchFamily="18" charset="0"/>
              </a:rPr>
              <a:t>(1+</a:t>
            </a:r>
            <a:r>
              <a:rPr lang="it-IT" altLang="it-IT" sz="2800" b="1" i="1">
                <a:cs typeface="Times New Roman" panose="02020603050405020304" pitchFamily="18" charset="0"/>
              </a:rPr>
              <a:t>i</a:t>
            </a:r>
            <a:r>
              <a:rPr lang="it-IT" altLang="it-IT" sz="2800" b="1">
                <a:cs typeface="Times New Roman" panose="02020603050405020304" pitchFamily="18" charset="0"/>
              </a:rPr>
              <a:t>).</a:t>
            </a:r>
            <a:r>
              <a:rPr lang="it-IT" altLang="it-IT" sz="2800">
                <a:cs typeface="Times New Roman" panose="02020603050405020304" pitchFamily="18" charset="0"/>
              </a:rPr>
              <a:t> </a:t>
            </a:r>
          </a:p>
          <a:p>
            <a:pPr>
              <a:lnSpc>
                <a:spcPct val="90000"/>
              </a:lnSpc>
            </a:pPr>
            <a:r>
              <a:rPr lang="it-IT" altLang="it-IT" sz="2800">
                <a:cs typeface="Times New Roman" panose="02020603050405020304" pitchFamily="18" charset="0"/>
              </a:rPr>
              <a:t>Stessa equazione della retta di bilancio con risparmio</a:t>
            </a:r>
          </a:p>
          <a:p>
            <a:pPr>
              <a:lnSpc>
                <a:spcPct val="90000"/>
              </a:lnSpc>
            </a:pPr>
            <a:r>
              <a:rPr lang="it-IT" altLang="it-IT" sz="2800" b="1">
                <a:cs typeface="Times New Roman" panose="02020603050405020304" pitchFamily="18" charset="0"/>
              </a:rPr>
              <a:t>1+</a:t>
            </a:r>
            <a:r>
              <a:rPr lang="it-IT" altLang="it-IT" sz="2800" b="1" i="1">
                <a:cs typeface="Times New Roman" panose="02020603050405020304" pitchFamily="18" charset="0"/>
              </a:rPr>
              <a:t>i </a:t>
            </a:r>
            <a:r>
              <a:rPr lang="it-IT" altLang="it-IT" sz="2800">
                <a:cs typeface="Times New Roman" panose="02020603050405020304" pitchFamily="18" charset="0"/>
              </a:rPr>
              <a:t>= prezzo di un valore disponibile oggi rispetto allo stesso valore disponibile tra un anno</a:t>
            </a:r>
            <a:endParaRPr lang="it-IT" altLang="it-IT" sz="2800" b="1">
              <a:cs typeface="Times New Roman" panose="02020603050405020304" pitchFamily="18" charset="0"/>
            </a:endParaRPr>
          </a:p>
          <a:p>
            <a:pPr>
              <a:lnSpc>
                <a:spcPct val="90000"/>
              </a:lnSpc>
            </a:pPr>
            <a:endParaRPr lang="it-IT" altLang="it-IT" sz="2800"/>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19230657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additive="base">
                                        <p:cTn id="7" dur="500" fill="hold"/>
                                        <p:tgtEl>
                                          <p:spTgt spid="389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9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915">
                                            <p:txEl>
                                              <p:pRg st="1" end="1"/>
                                            </p:txEl>
                                          </p:spTgt>
                                        </p:tgtEl>
                                        <p:attrNameLst>
                                          <p:attrName>style.visibility</p:attrName>
                                        </p:attrNameLst>
                                      </p:cBhvr>
                                      <p:to>
                                        <p:strVal val="visible"/>
                                      </p:to>
                                    </p:set>
                                    <p:anim calcmode="lin" valueType="num">
                                      <p:cBhvr additive="base">
                                        <p:cTn id="13" dur="500" fill="hold"/>
                                        <p:tgtEl>
                                          <p:spTgt spid="389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9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915">
                                            <p:txEl>
                                              <p:pRg st="2" end="2"/>
                                            </p:txEl>
                                          </p:spTgt>
                                        </p:tgtEl>
                                        <p:attrNameLst>
                                          <p:attrName>style.visibility</p:attrName>
                                        </p:attrNameLst>
                                      </p:cBhvr>
                                      <p:to>
                                        <p:strVal val="visible"/>
                                      </p:to>
                                    </p:set>
                                    <p:anim calcmode="lin" valueType="num">
                                      <p:cBhvr additive="base">
                                        <p:cTn id="19" dur="500" fill="hold"/>
                                        <p:tgtEl>
                                          <p:spTgt spid="389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9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8915">
                                            <p:txEl>
                                              <p:pRg st="3" end="3"/>
                                            </p:txEl>
                                          </p:spTgt>
                                        </p:tgtEl>
                                        <p:attrNameLst>
                                          <p:attrName>style.visibility</p:attrName>
                                        </p:attrNameLst>
                                      </p:cBhvr>
                                      <p:to>
                                        <p:strVal val="visible"/>
                                      </p:to>
                                    </p:set>
                                    <p:anim calcmode="lin" valueType="num">
                                      <p:cBhvr additive="base">
                                        <p:cTn id="25" dur="500" fill="hold"/>
                                        <p:tgtEl>
                                          <p:spTgt spid="389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89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8915">
                                            <p:txEl>
                                              <p:pRg st="4" end="4"/>
                                            </p:txEl>
                                          </p:spTgt>
                                        </p:tgtEl>
                                        <p:attrNameLst>
                                          <p:attrName>style.visibility</p:attrName>
                                        </p:attrNameLst>
                                      </p:cBhvr>
                                      <p:to>
                                        <p:strVal val="visible"/>
                                      </p:to>
                                    </p:set>
                                    <p:anim calcmode="lin" valueType="num">
                                      <p:cBhvr additive="base">
                                        <p:cTn id="31" dur="500" fill="hold"/>
                                        <p:tgtEl>
                                          <p:spTgt spid="3891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891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8915">
                                            <p:txEl>
                                              <p:pRg st="5" end="5"/>
                                            </p:txEl>
                                          </p:spTgt>
                                        </p:tgtEl>
                                        <p:attrNameLst>
                                          <p:attrName>style.visibility</p:attrName>
                                        </p:attrNameLst>
                                      </p:cBhvr>
                                      <p:to>
                                        <p:strVal val="visible"/>
                                      </p:to>
                                    </p:set>
                                    <p:anim calcmode="lin" valueType="num">
                                      <p:cBhvr additive="base">
                                        <p:cTn id="37" dur="500" fill="hold"/>
                                        <p:tgtEl>
                                          <p:spTgt spid="3891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891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8915">
                                            <p:txEl>
                                              <p:pRg st="6" end="6"/>
                                            </p:txEl>
                                          </p:spTgt>
                                        </p:tgtEl>
                                        <p:attrNameLst>
                                          <p:attrName>style.visibility</p:attrName>
                                        </p:attrNameLst>
                                      </p:cBhvr>
                                      <p:to>
                                        <p:strVal val="visible"/>
                                      </p:to>
                                    </p:set>
                                    <p:anim calcmode="lin" valueType="num">
                                      <p:cBhvr additive="base">
                                        <p:cTn id="43" dur="500" fill="hold"/>
                                        <p:tgtEl>
                                          <p:spTgt spid="3891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891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 name="Segnaposto numero diapositiva 5"/>
          <p:cNvSpPr>
            <a:spLocks noGrp="1"/>
          </p:cNvSpPr>
          <p:nvPr>
            <p:ph type="sldNum" sz="quarter" idx="12"/>
          </p:nvPr>
        </p:nvSpPr>
        <p:spPr/>
        <p:txBody>
          <a:bodyPr/>
          <a:lstStyle/>
          <a:p>
            <a:fld id="{EFEC00B3-6106-4994-9CCC-2ADCA38F18B7}" type="slidenum">
              <a:rPr lang="it-IT" altLang="it-IT"/>
              <a:pPr/>
              <a:t>32</a:t>
            </a:fld>
            <a:endParaRPr lang="it-IT" altLang="it-IT"/>
          </a:p>
        </p:txBody>
      </p:sp>
      <p:sp>
        <p:nvSpPr>
          <p:cNvPr id="39938" name="Rectangle 2"/>
          <p:cNvSpPr>
            <a:spLocks noGrp="1" noChangeArrowheads="1"/>
          </p:cNvSpPr>
          <p:nvPr>
            <p:ph type="title"/>
          </p:nvPr>
        </p:nvSpPr>
        <p:spPr/>
        <p:txBody>
          <a:bodyPr>
            <a:normAutofit fontScale="90000"/>
          </a:bodyPr>
          <a:lstStyle/>
          <a:p>
            <a:r>
              <a:rPr lang="it-IT" altLang="it-IT"/>
              <a:t>Rappresentazione grafica</a:t>
            </a:r>
          </a:p>
        </p:txBody>
      </p:sp>
      <p:sp>
        <p:nvSpPr>
          <p:cNvPr id="39939" name="Rectangle 3"/>
          <p:cNvSpPr>
            <a:spLocks noGrp="1" noChangeArrowheads="1"/>
          </p:cNvSpPr>
          <p:nvPr>
            <p:ph type="body" idx="1"/>
          </p:nvPr>
        </p:nvSpPr>
        <p:spPr>
          <a:xfrm>
            <a:off x="762000" y="4828925"/>
            <a:ext cx="7772400" cy="1524000"/>
          </a:xfrm>
        </p:spPr>
        <p:txBody>
          <a:bodyPr/>
          <a:lstStyle/>
          <a:p>
            <a:pPr>
              <a:lnSpc>
                <a:spcPct val="90000"/>
              </a:lnSpc>
            </a:pPr>
            <a:r>
              <a:rPr lang="it-IT" altLang="it-IT" sz="2400" dirty="0"/>
              <a:t>Il punto con coordinate </a:t>
            </a:r>
            <a:r>
              <a:rPr lang="it-IT" altLang="it-IT" sz="2400" b="1" i="1" dirty="0"/>
              <a:t>R</a:t>
            </a:r>
            <a:r>
              <a:rPr lang="it-IT" altLang="it-IT" sz="2400" b="1" baseline="-25000" dirty="0"/>
              <a:t>1</a:t>
            </a:r>
            <a:r>
              <a:rPr lang="it-IT" altLang="it-IT" sz="2400" dirty="0"/>
              <a:t> e </a:t>
            </a:r>
            <a:r>
              <a:rPr lang="it-IT" altLang="it-IT" sz="2400" b="1" i="1" dirty="0"/>
              <a:t>R</a:t>
            </a:r>
            <a:r>
              <a:rPr lang="it-IT" altLang="it-IT" sz="2400" b="1" baseline="-25000" dirty="0"/>
              <a:t>2 </a:t>
            </a:r>
            <a:r>
              <a:rPr lang="it-IT" altLang="it-IT" sz="2400" dirty="0"/>
              <a:t>rappresenta le dotazioni iniziali di reddito. Spostandosi a sinistra verso l’alto sulla retta il consumatore risparmia, spostandosi a destra verso il basso prende a prestito</a:t>
            </a:r>
          </a:p>
        </p:txBody>
      </p:sp>
      <p:grpSp>
        <p:nvGrpSpPr>
          <p:cNvPr id="39955" name="Group 19"/>
          <p:cNvGrpSpPr>
            <a:grpSpLocks/>
          </p:cNvGrpSpPr>
          <p:nvPr/>
        </p:nvGrpSpPr>
        <p:grpSpPr bwMode="auto">
          <a:xfrm>
            <a:off x="1641475" y="1828800"/>
            <a:ext cx="5749925" cy="3124200"/>
            <a:chOff x="1034" y="1152"/>
            <a:chExt cx="3622" cy="1968"/>
          </a:xfrm>
        </p:grpSpPr>
        <p:sp>
          <p:nvSpPr>
            <p:cNvPr id="39940" name="Line 4"/>
            <p:cNvSpPr>
              <a:spLocks noChangeShapeType="1"/>
            </p:cNvSpPr>
            <p:nvPr/>
          </p:nvSpPr>
          <p:spPr bwMode="auto">
            <a:xfrm flipV="1">
              <a:off x="1651" y="1173"/>
              <a:ext cx="0" cy="1549"/>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9941" name="Line 5"/>
            <p:cNvSpPr>
              <a:spLocks noChangeShapeType="1"/>
            </p:cNvSpPr>
            <p:nvPr/>
          </p:nvSpPr>
          <p:spPr bwMode="auto">
            <a:xfrm>
              <a:off x="1651" y="2722"/>
              <a:ext cx="2613"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9942" name="Line 6"/>
            <p:cNvSpPr>
              <a:spLocks noChangeShapeType="1"/>
            </p:cNvSpPr>
            <p:nvPr/>
          </p:nvSpPr>
          <p:spPr bwMode="auto">
            <a:xfrm>
              <a:off x="1651" y="1465"/>
              <a:ext cx="2066" cy="1250"/>
            </a:xfrm>
            <a:prstGeom prst="line">
              <a:avLst/>
            </a:prstGeom>
            <a:noFill/>
            <a:ln w="28575">
              <a:solidFill>
                <a:srgbClr val="800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9943" name="Line 7"/>
            <p:cNvSpPr>
              <a:spLocks noChangeShapeType="1"/>
            </p:cNvSpPr>
            <p:nvPr/>
          </p:nvSpPr>
          <p:spPr bwMode="auto">
            <a:xfrm flipH="1">
              <a:off x="1643" y="2118"/>
              <a:ext cx="10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9944" name="Line 8"/>
            <p:cNvSpPr>
              <a:spLocks noChangeShapeType="1"/>
            </p:cNvSpPr>
            <p:nvPr/>
          </p:nvSpPr>
          <p:spPr bwMode="auto">
            <a:xfrm>
              <a:off x="2737" y="2118"/>
              <a:ext cx="0" cy="604"/>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9945" name="Freeform 9"/>
            <p:cNvSpPr>
              <a:spLocks/>
            </p:cNvSpPr>
            <p:nvPr/>
          </p:nvSpPr>
          <p:spPr bwMode="auto">
            <a:xfrm>
              <a:off x="3208" y="2481"/>
              <a:ext cx="125" cy="220"/>
            </a:xfrm>
            <a:custGeom>
              <a:avLst/>
              <a:gdLst>
                <a:gd name="T0" fmla="*/ 20 w 230"/>
                <a:gd name="T1" fmla="*/ 465 h 465"/>
                <a:gd name="T2" fmla="*/ 35 w 230"/>
                <a:gd name="T3" fmla="*/ 195 h 465"/>
                <a:gd name="T4" fmla="*/ 230 w 230"/>
                <a:gd name="T5" fmla="*/ 0 h 465"/>
              </a:gdLst>
              <a:ahLst/>
              <a:cxnLst>
                <a:cxn ang="0">
                  <a:pos x="T0" y="T1"/>
                </a:cxn>
                <a:cxn ang="0">
                  <a:pos x="T2" y="T3"/>
                </a:cxn>
                <a:cxn ang="0">
                  <a:pos x="T4" y="T5"/>
                </a:cxn>
              </a:cxnLst>
              <a:rect l="0" t="0" r="r" b="b"/>
              <a:pathLst>
                <a:path w="230" h="465">
                  <a:moveTo>
                    <a:pt x="20" y="465"/>
                  </a:moveTo>
                  <a:cubicBezTo>
                    <a:pt x="10" y="368"/>
                    <a:pt x="0" y="272"/>
                    <a:pt x="35" y="195"/>
                  </a:cubicBezTo>
                  <a:cubicBezTo>
                    <a:pt x="70" y="118"/>
                    <a:pt x="150" y="59"/>
                    <a:pt x="230"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39946" name="Text Box 10"/>
            <p:cNvSpPr txBox="1">
              <a:spLocks noChangeArrowheads="1"/>
            </p:cNvSpPr>
            <p:nvPr/>
          </p:nvSpPr>
          <p:spPr bwMode="auto">
            <a:xfrm>
              <a:off x="1218" y="1990"/>
              <a:ext cx="515"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2</a:t>
              </a:r>
            </a:p>
          </p:txBody>
        </p:sp>
        <p:sp>
          <p:nvSpPr>
            <p:cNvPr id="39947" name="Text Box 11"/>
            <p:cNvSpPr txBox="1">
              <a:spLocks noChangeArrowheads="1"/>
            </p:cNvSpPr>
            <p:nvPr/>
          </p:nvSpPr>
          <p:spPr bwMode="auto">
            <a:xfrm>
              <a:off x="2468" y="2765"/>
              <a:ext cx="51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1</a:t>
              </a:r>
            </a:p>
          </p:txBody>
        </p:sp>
        <p:sp>
          <p:nvSpPr>
            <p:cNvPr id="39948" name="Text Box 12"/>
            <p:cNvSpPr txBox="1">
              <a:spLocks noChangeArrowheads="1"/>
            </p:cNvSpPr>
            <p:nvPr/>
          </p:nvSpPr>
          <p:spPr bwMode="auto">
            <a:xfrm>
              <a:off x="1104" y="1152"/>
              <a:ext cx="51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2</a:t>
              </a:r>
            </a:p>
          </p:txBody>
        </p:sp>
        <p:sp>
          <p:nvSpPr>
            <p:cNvPr id="39949" name="Text Box 13"/>
            <p:cNvSpPr txBox="1">
              <a:spLocks noChangeArrowheads="1"/>
            </p:cNvSpPr>
            <p:nvPr/>
          </p:nvSpPr>
          <p:spPr bwMode="auto">
            <a:xfrm>
              <a:off x="4142" y="2779"/>
              <a:ext cx="514"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1</a:t>
              </a:r>
            </a:p>
          </p:txBody>
        </p:sp>
        <p:sp>
          <p:nvSpPr>
            <p:cNvPr id="39950" name="Text Box 14"/>
            <p:cNvSpPr txBox="1">
              <a:spLocks noChangeArrowheads="1"/>
            </p:cNvSpPr>
            <p:nvPr/>
          </p:nvSpPr>
          <p:spPr bwMode="auto">
            <a:xfrm>
              <a:off x="3643" y="2253"/>
              <a:ext cx="727"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a:t>1</a:t>
              </a:r>
              <a:r>
                <a:rPr lang="it-IT" altLang="it-IT" sz="1600" b="1" i="1"/>
                <a:t>+i</a:t>
              </a:r>
              <a:endParaRPr lang="it-IT" altLang="it-IT" sz="1600" b="1" baseline="-25000"/>
            </a:p>
          </p:txBody>
        </p:sp>
        <p:sp>
          <p:nvSpPr>
            <p:cNvPr id="39951" name="Line 15"/>
            <p:cNvSpPr>
              <a:spLocks noChangeShapeType="1"/>
            </p:cNvSpPr>
            <p:nvPr/>
          </p:nvSpPr>
          <p:spPr bwMode="auto">
            <a:xfrm flipH="1">
              <a:off x="3439" y="2438"/>
              <a:ext cx="376" cy="19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9952" name="Text Box 16"/>
            <p:cNvSpPr txBox="1">
              <a:spLocks noChangeArrowheads="1"/>
            </p:cNvSpPr>
            <p:nvPr/>
          </p:nvSpPr>
          <p:spPr bwMode="auto">
            <a:xfrm>
              <a:off x="1034" y="1396"/>
              <a:ext cx="1535"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400" b="1" i="1"/>
                <a:t>R</a:t>
              </a:r>
              <a:r>
                <a:rPr lang="it-IT" altLang="it-IT" sz="1400" b="1" baseline="-25000"/>
                <a:t>2</a:t>
              </a:r>
              <a:r>
                <a:rPr lang="it-IT" altLang="it-IT" sz="1400" b="1"/>
                <a:t>+</a:t>
              </a:r>
              <a:r>
                <a:rPr lang="it-IT" altLang="it-IT" sz="1400" b="1" i="1"/>
                <a:t>R</a:t>
              </a:r>
              <a:r>
                <a:rPr lang="it-IT" altLang="it-IT" sz="1400" b="1" baseline="-25000"/>
                <a:t>1</a:t>
              </a:r>
              <a:r>
                <a:rPr lang="it-IT" altLang="it-IT" sz="1400" b="1"/>
                <a:t>(1+</a:t>
              </a:r>
              <a:r>
                <a:rPr lang="it-IT" altLang="it-IT" sz="1400" b="1" i="1"/>
                <a:t>i</a:t>
              </a:r>
              <a:r>
                <a:rPr lang="it-IT" altLang="it-IT" sz="1400" b="1"/>
                <a:t>)</a:t>
              </a:r>
              <a:endParaRPr lang="it-IT" altLang="it-IT" sz="1200"/>
            </a:p>
          </p:txBody>
        </p:sp>
        <p:sp>
          <p:nvSpPr>
            <p:cNvPr id="39953" name="Text Box 17"/>
            <p:cNvSpPr txBox="1">
              <a:spLocks noChangeArrowheads="1"/>
            </p:cNvSpPr>
            <p:nvPr/>
          </p:nvSpPr>
          <p:spPr bwMode="auto">
            <a:xfrm>
              <a:off x="3110" y="2754"/>
              <a:ext cx="1535" cy="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400" b="1" i="1"/>
                <a:t>R</a:t>
              </a:r>
              <a:r>
                <a:rPr lang="it-IT" altLang="it-IT" sz="1400" b="1" baseline="-25000"/>
                <a:t>1</a:t>
              </a:r>
              <a:r>
                <a:rPr lang="it-IT" altLang="it-IT" sz="1400" b="1"/>
                <a:t>+</a:t>
              </a:r>
              <a:r>
                <a:rPr lang="it-IT" altLang="it-IT" sz="1400" b="1" i="1"/>
                <a:t>R</a:t>
              </a:r>
              <a:r>
                <a:rPr lang="it-IT" altLang="it-IT" sz="1400" b="1" baseline="-25000"/>
                <a:t>2</a:t>
              </a:r>
              <a:r>
                <a:rPr lang="it-IT" altLang="it-IT" sz="1400" b="1"/>
                <a:t>/(1+</a:t>
              </a:r>
              <a:r>
                <a:rPr lang="it-IT" altLang="it-IT" sz="1400" b="1" i="1"/>
                <a:t>i</a:t>
              </a:r>
              <a:r>
                <a:rPr lang="it-IT" altLang="it-IT" sz="1400" b="1"/>
                <a:t>)</a:t>
              </a:r>
              <a:endParaRPr lang="it-IT" altLang="it-IT" sz="1200"/>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20690143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9955"/>
                                        </p:tgtEl>
                                        <p:attrNameLst>
                                          <p:attrName>style.visibility</p:attrName>
                                        </p:attrNameLst>
                                      </p:cBhvr>
                                      <p:to>
                                        <p:strVal val="visible"/>
                                      </p:to>
                                    </p:set>
                                    <p:anim calcmode="lin" valueType="num">
                                      <p:cBhvr additive="base">
                                        <p:cTn id="7" dur="500" fill="hold"/>
                                        <p:tgtEl>
                                          <p:spTgt spid="39955"/>
                                        </p:tgtEl>
                                        <p:attrNameLst>
                                          <p:attrName>ppt_x</p:attrName>
                                        </p:attrNameLst>
                                      </p:cBhvr>
                                      <p:tavLst>
                                        <p:tav tm="0">
                                          <p:val>
                                            <p:strVal val="0-#ppt_w/2"/>
                                          </p:val>
                                        </p:tav>
                                        <p:tav tm="100000">
                                          <p:val>
                                            <p:strVal val="#ppt_x"/>
                                          </p:val>
                                        </p:tav>
                                      </p:tavLst>
                                    </p:anim>
                                    <p:anim calcmode="lin" valueType="num">
                                      <p:cBhvr additive="base">
                                        <p:cTn id="8" dur="500" fill="hold"/>
                                        <p:tgtEl>
                                          <p:spTgt spid="3995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9939">
                                            <p:txEl>
                                              <p:pRg st="0" end="0"/>
                                            </p:txEl>
                                          </p:spTgt>
                                        </p:tgtEl>
                                        <p:attrNameLst>
                                          <p:attrName>style.visibility</p:attrName>
                                        </p:attrNameLst>
                                      </p:cBhvr>
                                      <p:to>
                                        <p:strVal val="visible"/>
                                      </p:to>
                                    </p:set>
                                    <p:anim calcmode="lin" valueType="num">
                                      <p:cBhvr additive="base">
                                        <p:cTn id="13" dur="500" fill="hold"/>
                                        <p:tgtEl>
                                          <p:spTgt spid="3993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993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 name="Segnaposto numero diapositiva 5"/>
          <p:cNvSpPr>
            <a:spLocks noGrp="1"/>
          </p:cNvSpPr>
          <p:nvPr>
            <p:ph type="sldNum" sz="quarter" idx="12"/>
          </p:nvPr>
        </p:nvSpPr>
        <p:spPr/>
        <p:txBody>
          <a:bodyPr/>
          <a:lstStyle/>
          <a:p>
            <a:fld id="{1FB1E54F-0A03-4131-AE93-8592330B5FD5}" type="slidenum">
              <a:rPr lang="it-IT" altLang="it-IT"/>
              <a:pPr/>
              <a:t>33</a:t>
            </a:fld>
            <a:endParaRPr lang="it-IT" altLang="it-IT"/>
          </a:p>
        </p:txBody>
      </p:sp>
      <p:sp>
        <p:nvSpPr>
          <p:cNvPr id="37890" name="Rectangle 2"/>
          <p:cNvSpPr>
            <a:spLocks noGrp="1" noChangeArrowheads="1"/>
          </p:cNvSpPr>
          <p:nvPr>
            <p:ph type="title"/>
          </p:nvPr>
        </p:nvSpPr>
        <p:spPr/>
        <p:txBody>
          <a:bodyPr>
            <a:normAutofit fontScale="90000"/>
          </a:bodyPr>
          <a:lstStyle/>
          <a:p>
            <a:r>
              <a:rPr lang="it-IT" altLang="it-IT"/>
              <a:t>Aumento del tasso di interesse</a:t>
            </a:r>
          </a:p>
        </p:txBody>
      </p:sp>
      <p:sp>
        <p:nvSpPr>
          <p:cNvPr id="37891" name="Rectangle 3"/>
          <p:cNvSpPr>
            <a:spLocks noGrp="1" noChangeArrowheads="1"/>
          </p:cNvSpPr>
          <p:nvPr>
            <p:ph type="body" idx="1"/>
          </p:nvPr>
        </p:nvSpPr>
        <p:spPr>
          <a:xfrm>
            <a:off x="685800" y="4866414"/>
            <a:ext cx="7772400" cy="1447800"/>
          </a:xfrm>
        </p:spPr>
        <p:txBody>
          <a:bodyPr>
            <a:normAutofit fontScale="92500"/>
          </a:bodyPr>
          <a:lstStyle/>
          <a:p>
            <a:pPr>
              <a:lnSpc>
                <a:spcPct val="90000"/>
              </a:lnSpc>
            </a:pPr>
            <a:r>
              <a:rPr lang="it-IT" altLang="it-IT" sz="2400" dirty="0"/>
              <a:t>La retta ruota assumendo maggiore pendenza, facendo perno sulla dotazione di reddito (se il consumatore risparmia può consumare di più nel futuro, se prende in prestito diminuiscono le possibilità di consumo presente</a:t>
            </a:r>
          </a:p>
        </p:txBody>
      </p:sp>
      <p:grpSp>
        <p:nvGrpSpPr>
          <p:cNvPr id="37906" name="Group 18"/>
          <p:cNvGrpSpPr>
            <a:grpSpLocks/>
          </p:cNvGrpSpPr>
          <p:nvPr/>
        </p:nvGrpSpPr>
        <p:grpSpPr bwMode="auto">
          <a:xfrm>
            <a:off x="2209800" y="1746631"/>
            <a:ext cx="4572000" cy="3048000"/>
            <a:chOff x="2904" y="2514"/>
            <a:chExt cx="2610" cy="1806"/>
          </a:xfrm>
        </p:grpSpPr>
        <p:sp>
          <p:nvSpPr>
            <p:cNvPr id="37892" name="Line 4"/>
            <p:cNvSpPr>
              <a:spLocks noChangeShapeType="1"/>
            </p:cNvSpPr>
            <p:nvPr/>
          </p:nvSpPr>
          <p:spPr bwMode="auto">
            <a:xfrm flipV="1">
              <a:off x="3306" y="2514"/>
              <a:ext cx="0" cy="147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7893" name="Line 5"/>
            <p:cNvSpPr>
              <a:spLocks noChangeShapeType="1"/>
            </p:cNvSpPr>
            <p:nvPr/>
          </p:nvSpPr>
          <p:spPr bwMode="auto">
            <a:xfrm>
              <a:off x="3306" y="3984"/>
              <a:ext cx="1920"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7894" name="Line 6"/>
            <p:cNvSpPr>
              <a:spLocks noChangeShapeType="1"/>
            </p:cNvSpPr>
            <p:nvPr/>
          </p:nvSpPr>
          <p:spPr bwMode="auto">
            <a:xfrm>
              <a:off x="3306" y="2922"/>
              <a:ext cx="1518" cy="1056"/>
            </a:xfrm>
            <a:prstGeom prst="line">
              <a:avLst/>
            </a:prstGeom>
            <a:noFill/>
            <a:ln w="28575">
              <a:solidFill>
                <a:srgbClr val="800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7895" name="Line 7"/>
            <p:cNvSpPr>
              <a:spLocks noChangeShapeType="1"/>
            </p:cNvSpPr>
            <p:nvPr/>
          </p:nvSpPr>
          <p:spPr bwMode="auto">
            <a:xfrm flipH="1">
              <a:off x="3300" y="3474"/>
              <a:ext cx="79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7896" name="Line 8"/>
            <p:cNvSpPr>
              <a:spLocks noChangeShapeType="1"/>
            </p:cNvSpPr>
            <p:nvPr/>
          </p:nvSpPr>
          <p:spPr bwMode="auto">
            <a:xfrm>
              <a:off x="4104" y="3474"/>
              <a:ext cx="0" cy="51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37897" name="Text Box 9"/>
            <p:cNvSpPr txBox="1">
              <a:spLocks noChangeArrowheads="1"/>
            </p:cNvSpPr>
            <p:nvPr/>
          </p:nvSpPr>
          <p:spPr bwMode="auto">
            <a:xfrm>
              <a:off x="2988" y="3366"/>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2</a:t>
              </a:r>
            </a:p>
          </p:txBody>
        </p:sp>
        <p:sp>
          <p:nvSpPr>
            <p:cNvPr id="37898" name="Text Box 10"/>
            <p:cNvSpPr txBox="1">
              <a:spLocks noChangeArrowheads="1"/>
            </p:cNvSpPr>
            <p:nvPr/>
          </p:nvSpPr>
          <p:spPr bwMode="auto">
            <a:xfrm>
              <a:off x="3906" y="4020"/>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1</a:t>
              </a:r>
            </a:p>
          </p:txBody>
        </p:sp>
        <p:sp>
          <p:nvSpPr>
            <p:cNvPr id="37899" name="Text Box 11"/>
            <p:cNvSpPr txBox="1">
              <a:spLocks noChangeArrowheads="1"/>
            </p:cNvSpPr>
            <p:nvPr/>
          </p:nvSpPr>
          <p:spPr bwMode="auto">
            <a:xfrm>
              <a:off x="2904" y="2562"/>
              <a:ext cx="378"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2</a:t>
              </a:r>
            </a:p>
          </p:txBody>
        </p:sp>
        <p:sp>
          <p:nvSpPr>
            <p:cNvPr id="37900" name="Text Box 12"/>
            <p:cNvSpPr txBox="1">
              <a:spLocks noChangeArrowheads="1"/>
            </p:cNvSpPr>
            <p:nvPr/>
          </p:nvSpPr>
          <p:spPr bwMode="auto">
            <a:xfrm>
              <a:off x="5136" y="4032"/>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1</a:t>
              </a:r>
            </a:p>
          </p:txBody>
        </p:sp>
        <p:sp>
          <p:nvSpPr>
            <p:cNvPr id="37901" name="Line 13"/>
            <p:cNvSpPr>
              <a:spLocks noChangeShapeType="1"/>
            </p:cNvSpPr>
            <p:nvPr/>
          </p:nvSpPr>
          <p:spPr bwMode="auto">
            <a:xfrm>
              <a:off x="3306" y="2720"/>
              <a:ext cx="1314" cy="1264"/>
            </a:xfrm>
            <a:prstGeom prst="line">
              <a:avLst/>
            </a:prstGeom>
            <a:noFill/>
            <a:ln w="28575">
              <a:solidFill>
                <a:srgbClr val="008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7902" name="Line 14"/>
            <p:cNvSpPr>
              <a:spLocks noChangeShapeType="1"/>
            </p:cNvSpPr>
            <p:nvPr/>
          </p:nvSpPr>
          <p:spPr bwMode="auto">
            <a:xfrm flipV="1">
              <a:off x="3384" y="2820"/>
              <a:ext cx="0" cy="16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7903" name="Line 15"/>
            <p:cNvSpPr>
              <a:spLocks noChangeShapeType="1"/>
            </p:cNvSpPr>
            <p:nvPr/>
          </p:nvSpPr>
          <p:spPr bwMode="auto">
            <a:xfrm flipH="1">
              <a:off x="4638" y="4032"/>
              <a:ext cx="21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37904" name="Text Box 16"/>
            <p:cNvSpPr txBox="1">
              <a:spLocks noChangeArrowheads="1"/>
            </p:cNvSpPr>
            <p:nvPr/>
          </p:nvSpPr>
          <p:spPr bwMode="auto">
            <a:xfrm>
              <a:off x="4584" y="3684"/>
              <a:ext cx="36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200" b="1"/>
                <a:t>1</a:t>
              </a:r>
            </a:p>
          </p:txBody>
        </p:sp>
        <p:sp>
          <p:nvSpPr>
            <p:cNvPr id="37905" name="Text Box 17"/>
            <p:cNvSpPr txBox="1">
              <a:spLocks noChangeArrowheads="1"/>
            </p:cNvSpPr>
            <p:nvPr/>
          </p:nvSpPr>
          <p:spPr bwMode="auto">
            <a:xfrm>
              <a:off x="4200" y="3792"/>
              <a:ext cx="36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200" b="1"/>
                <a:t>2</a:t>
              </a:r>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16520915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7906"/>
                                        </p:tgtEl>
                                        <p:attrNameLst>
                                          <p:attrName>style.visibility</p:attrName>
                                        </p:attrNameLst>
                                      </p:cBhvr>
                                      <p:to>
                                        <p:strVal val="visible"/>
                                      </p:to>
                                    </p:set>
                                    <p:anim calcmode="lin" valueType="num">
                                      <p:cBhvr additive="base">
                                        <p:cTn id="7" dur="500" fill="hold"/>
                                        <p:tgtEl>
                                          <p:spTgt spid="37906"/>
                                        </p:tgtEl>
                                        <p:attrNameLst>
                                          <p:attrName>ppt_x</p:attrName>
                                        </p:attrNameLst>
                                      </p:cBhvr>
                                      <p:tavLst>
                                        <p:tav tm="0">
                                          <p:val>
                                            <p:strVal val="0-#ppt_w/2"/>
                                          </p:val>
                                        </p:tav>
                                        <p:tav tm="100000">
                                          <p:val>
                                            <p:strVal val="#ppt_x"/>
                                          </p:val>
                                        </p:tav>
                                      </p:tavLst>
                                    </p:anim>
                                    <p:anim calcmode="lin" valueType="num">
                                      <p:cBhvr additive="base">
                                        <p:cTn id="8" dur="500" fill="hold"/>
                                        <p:tgtEl>
                                          <p:spTgt spid="3790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7891">
                                            <p:txEl>
                                              <p:pRg st="0" end="0"/>
                                            </p:txEl>
                                          </p:spTgt>
                                        </p:tgtEl>
                                        <p:attrNameLst>
                                          <p:attrName>style.visibility</p:attrName>
                                        </p:attrNameLst>
                                      </p:cBhvr>
                                      <p:to>
                                        <p:strVal val="visible"/>
                                      </p:to>
                                    </p:set>
                                    <p:anim calcmode="lin" valueType="num">
                                      <p:cBhvr additive="base">
                                        <p:cTn id="13" dur="500" fill="hold"/>
                                        <p:tgtEl>
                                          <p:spTgt spid="3789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789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 name="Segnaposto numero diapositiva 5"/>
          <p:cNvSpPr>
            <a:spLocks noGrp="1"/>
          </p:cNvSpPr>
          <p:nvPr>
            <p:ph type="sldNum" sz="quarter" idx="12"/>
          </p:nvPr>
        </p:nvSpPr>
        <p:spPr/>
        <p:txBody>
          <a:bodyPr/>
          <a:lstStyle/>
          <a:p>
            <a:fld id="{72889900-B68F-47B9-9290-5916B9F2C778}" type="slidenum">
              <a:rPr lang="it-IT" altLang="it-IT"/>
              <a:pPr/>
              <a:t>34</a:t>
            </a:fld>
            <a:endParaRPr lang="it-IT" altLang="it-IT"/>
          </a:p>
        </p:txBody>
      </p:sp>
      <p:sp>
        <p:nvSpPr>
          <p:cNvPr id="40962" name="Rectangle 2"/>
          <p:cNvSpPr>
            <a:spLocks noGrp="1" noChangeArrowheads="1"/>
          </p:cNvSpPr>
          <p:nvPr>
            <p:ph type="title"/>
          </p:nvPr>
        </p:nvSpPr>
        <p:spPr>
          <a:xfrm>
            <a:off x="457200" y="1175604"/>
            <a:ext cx="8229600" cy="557946"/>
          </a:xfrm>
        </p:spPr>
        <p:txBody>
          <a:bodyPr>
            <a:normAutofit fontScale="90000"/>
          </a:bodyPr>
          <a:lstStyle/>
          <a:p>
            <a:r>
              <a:rPr lang="it-IT" altLang="it-IT" dirty="0"/>
              <a:t>Diminuzione del tasso di interesse</a:t>
            </a:r>
          </a:p>
        </p:txBody>
      </p:sp>
      <p:sp>
        <p:nvSpPr>
          <p:cNvPr id="40963" name="Rectangle 3"/>
          <p:cNvSpPr>
            <a:spLocks noGrp="1" noChangeArrowheads="1"/>
          </p:cNvSpPr>
          <p:nvPr>
            <p:ph type="body" idx="1"/>
          </p:nvPr>
        </p:nvSpPr>
        <p:spPr>
          <a:xfrm>
            <a:off x="685800" y="4551452"/>
            <a:ext cx="7772400" cy="1143000"/>
          </a:xfrm>
        </p:spPr>
        <p:txBody>
          <a:bodyPr>
            <a:noAutofit/>
          </a:bodyPr>
          <a:lstStyle/>
          <a:p>
            <a:pPr>
              <a:lnSpc>
                <a:spcPct val="90000"/>
              </a:lnSpc>
            </a:pPr>
            <a:r>
              <a:rPr lang="it-IT" altLang="it-IT" sz="2400" dirty="0"/>
              <a:t>La retta ruota assumendo minore pendenza, facendo perno sulla dotazione di reddito (se il consumatore risparmia può consumare di meno nel futuro, se prende in prestito aumentano le possibilità di consumo presente</a:t>
            </a:r>
          </a:p>
        </p:txBody>
      </p:sp>
      <p:grpSp>
        <p:nvGrpSpPr>
          <p:cNvPr id="40978" name="Group 18"/>
          <p:cNvGrpSpPr>
            <a:grpSpLocks/>
          </p:cNvGrpSpPr>
          <p:nvPr/>
        </p:nvGrpSpPr>
        <p:grpSpPr bwMode="auto">
          <a:xfrm>
            <a:off x="1219200" y="1828800"/>
            <a:ext cx="4143375" cy="2867025"/>
            <a:chOff x="2904" y="2514"/>
            <a:chExt cx="2610" cy="1806"/>
          </a:xfrm>
        </p:grpSpPr>
        <p:sp>
          <p:nvSpPr>
            <p:cNvPr id="40964" name="Line 4"/>
            <p:cNvSpPr>
              <a:spLocks noChangeShapeType="1"/>
            </p:cNvSpPr>
            <p:nvPr/>
          </p:nvSpPr>
          <p:spPr bwMode="auto">
            <a:xfrm flipV="1">
              <a:off x="3306" y="2514"/>
              <a:ext cx="0" cy="147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0965" name="Line 5"/>
            <p:cNvSpPr>
              <a:spLocks noChangeShapeType="1"/>
            </p:cNvSpPr>
            <p:nvPr/>
          </p:nvSpPr>
          <p:spPr bwMode="auto">
            <a:xfrm>
              <a:off x="3306" y="3984"/>
              <a:ext cx="1920"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0966" name="Line 6"/>
            <p:cNvSpPr>
              <a:spLocks noChangeShapeType="1"/>
            </p:cNvSpPr>
            <p:nvPr/>
          </p:nvSpPr>
          <p:spPr bwMode="auto">
            <a:xfrm>
              <a:off x="3306" y="2922"/>
              <a:ext cx="1518" cy="1056"/>
            </a:xfrm>
            <a:prstGeom prst="line">
              <a:avLst/>
            </a:prstGeom>
            <a:noFill/>
            <a:ln w="28575">
              <a:solidFill>
                <a:srgbClr val="339966"/>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0967" name="Line 7"/>
            <p:cNvSpPr>
              <a:spLocks noChangeShapeType="1"/>
            </p:cNvSpPr>
            <p:nvPr/>
          </p:nvSpPr>
          <p:spPr bwMode="auto">
            <a:xfrm flipH="1">
              <a:off x="3300" y="3474"/>
              <a:ext cx="79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0968" name="Line 8"/>
            <p:cNvSpPr>
              <a:spLocks noChangeShapeType="1"/>
            </p:cNvSpPr>
            <p:nvPr/>
          </p:nvSpPr>
          <p:spPr bwMode="auto">
            <a:xfrm>
              <a:off x="4104" y="3474"/>
              <a:ext cx="0" cy="51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0969" name="Text Box 9"/>
            <p:cNvSpPr txBox="1">
              <a:spLocks noChangeArrowheads="1"/>
            </p:cNvSpPr>
            <p:nvPr/>
          </p:nvSpPr>
          <p:spPr bwMode="auto">
            <a:xfrm>
              <a:off x="2988" y="3366"/>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2</a:t>
              </a:r>
            </a:p>
          </p:txBody>
        </p:sp>
        <p:sp>
          <p:nvSpPr>
            <p:cNvPr id="40970" name="Text Box 10"/>
            <p:cNvSpPr txBox="1">
              <a:spLocks noChangeArrowheads="1"/>
            </p:cNvSpPr>
            <p:nvPr/>
          </p:nvSpPr>
          <p:spPr bwMode="auto">
            <a:xfrm>
              <a:off x="3906" y="4020"/>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1</a:t>
              </a:r>
            </a:p>
          </p:txBody>
        </p:sp>
        <p:sp>
          <p:nvSpPr>
            <p:cNvPr id="40971" name="Text Box 11"/>
            <p:cNvSpPr txBox="1">
              <a:spLocks noChangeArrowheads="1"/>
            </p:cNvSpPr>
            <p:nvPr/>
          </p:nvSpPr>
          <p:spPr bwMode="auto">
            <a:xfrm>
              <a:off x="2904" y="2562"/>
              <a:ext cx="378"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2</a:t>
              </a:r>
            </a:p>
          </p:txBody>
        </p:sp>
        <p:sp>
          <p:nvSpPr>
            <p:cNvPr id="40972" name="Text Box 12"/>
            <p:cNvSpPr txBox="1">
              <a:spLocks noChangeArrowheads="1"/>
            </p:cNvSpPr>
            <p:nvPr/>
          </p:nvSpPr>
          <p:spPr bwMode="auto">
            <a:xfrm>
              <a:off x="5136" y="4032"/>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1</a:t>
              </a:r>
            </a:p>
          </p:txBody>
        </p:sp>
        <p:sp>
          <p:nvSpPr>
            <p:cNvPr id="40973" name="Line 13"/>
            <p:cNvSpPr>
              <a:spLocks noChangeShapeType="1"/>
            </p:cNvSpPr>
            <p:nvPr/>
          </p:nvSpPr>
          <p:spPr bwMode="auto">
            <a:xfrm>
              <a:off x="3306" y="2720"/>
              <a:ext cx="1314" cy="1264"/>
            </a:xfrm>
            <a:prstGeom prst="line">
              <a:avLst/>
            </a:prstGeom>
            <a:noFill/>
            <a:ln w="28575">
              <a:solidFill>
                <a:srgbClr val="800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0974" name="Line 14"/>
            <p:cNvSpPr>
              <a:spLocks noChangeShapeType="1"/>
            </p:cNvSpPr>
            <p:nvPr/>
          </p:nvSpPr>
          <p:spPr bwMode="auto">
            <a:xfrm flipV="1">
              <a:off x="3384" y="2820"/>
              <a:ext cx="0" cy="162"/>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40975" name="Line 15"/>
            <p:cNvSpPr>
              <a:spLocks noChangeShapeType="1"/>
            </p:cNvSpPr>
            <p:nvPr/>
          </p:nvSpPr>
          <p:spPr bwMode="auto">
            <a:xfrm flipH="1">
              <a:off x="4638" y="4032"/>
              <a:ext cx="210" cy="0"/>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it-IT"/>
            </a:p>
          </p:txBody>
        </p:sp>
        <p:sp>
          <p:nvSpPr>
            <p:cNvPr id="40976" name="Text Box 16"/>
            <p:cNvSpPr txBox="1">
              <a:spLocks noChangeArrowheads="1"/>
            </p:cNvSpPr>
            <p:nvPr/>
          </p:nvSpPr>
          <p:spPr bwMode="auto">
            <a:xfrm>
              <a:off x="4128" y="3726"/>
              <a:ext cx="36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200" b="1"/>
                <a:t>1</a:t>
              </a:r>
            </a:p>
          </p:txBody>
        </p:sp>
        <p:sp>
          <p:nvSpPr>
            <p:cNvPr id="40977" name="Text Box 17"/>
            <p:cNvSpPr txBox="1">
              <a:spLocks noChangeArrowheads="1"/>
            </p:cNvSpPr>
            <p:nvPr/>
          </p:nvSpPr>
          <p:spPr bwMode="auto">
            <a:xfrm>
              <a:off x="4722" y="3762"/>
              <a:ext cx="36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200" b="1"/>
                <a:t>2</a:t>
              </a:r>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9965181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0978"/>
                                        </p:tgtEl>
                                        <p:attrNameLst>
                                          <p:attrName>style.visibility</p:attrName>
                                        </p:attrNameLst>
                                      </p:cBhvr>
                                      <p:to>
                                        <p:strVal val="visible"/>
                                      </p:to>
                                    </p:set>
                                    <p:anim calcmode="lin" valueType="num">
                                      <p:cBhvr additive="base">
                                        <p:cTn id="7" dur="500" fill="hold"/>
                                        <p:tgtEl>
                                          <p:spTgt spid="40978"/>
                                        </p:tgtEl>
                                        <p:attrNameLst>
                                          <p:attrName>ppt_x</p:attrName>
                                        </p:attrNameLst>
                                      </p:cBhvr>
                                      <p:tavLst>
                                        <p:tav tm="0">
                                          <p:val>
                                            <p:strVal val="0-#ppt_w/2"/>
                                          </p:val>
                                        </p:tav>
                                        <p:tav tm="100000">
                                          <p:val>
                                            <p:strVal val="#ppt_x"/>
                                          </p:val>
                                        </p:tav>
                                      </p:tavLst>
                                    </p:anim>
                                    <p:anim calcmode="lin" valueType="num">
                                      <p:cBhvr additive="base">
                                        <p:cTn id="8" dur="500" fill="hold"/>
                                        <p:tgtEl>
                                          <p:spTgt spid="4097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63">
                                            <p:txEl>
                                              <p:pRg st="0" end="0"/>
                                            </p:txEl>
                                          </p:spTgt>
                                        </p:tgtEl>
                                        <p:attrNameLst>
                                          <p:attrName>style.visibility</p:attrName>
                                        </p:attrNameLst>
                                      </p:cBhvr>
                                      <p:to>
                                        <p:strVal val="visible"/>
                                      </p:to>
                                    </p:set>
                                    <p:anim calcmode="lin" valueType="num">
                                      <p:cBhvr additive="base">
                                        <p:cTn id="13" dur="500" fill="hold"/>
                                        <p:tgtEl>
                                          <p:spTgt spid="4096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6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 name="Segnaposto numero diapositiva 5"/>
          <p:cNvSpPr>
            <a:spLocks noGrp="1"/>
          </p:cNvSpPr>
          <p:nvPr>
            <p:ph type="sldNum" sz="quarter" idx="12"/>
          </p:nvPr>
        </p:nvSpPr>
        <p:spPr/>
        <p:txBody>
          <a:bodyPr/>
          <a:lstStyle/>
          <a:p>
            <a:fld id="{9820BF65-8CA3-454E-B385-0B6DDF92F86A}" type="slidenum">
              <a:rPr lang="it-IT" altLang="it-IT"/>
              <a:pPr/>
              <a:t>35</a:t>
            </a:fld>
            <a:endParaRPr lang="it-IT" altLang="it-IT"/>
          </a:p>
        </p:txBody>
      </p:sp>
      <p:sp>
        <p:nvSpPr>
          <p:cNvPr id="41986" name="Rectangle 2"/>
          <p:cNvSpPr>
            <a:spLocks noGrp="1" noChangeArrowheads="1"/>
          </p:cNvSpPr>
          <p:nvPr>
            <p:ph type="title"/>
          </p:nvPr>
        </p:nvSpPr>
        <p:spPr>
          <a:xfrm>
            <a:off x="493381" y="1038372"/>
            <a:ext cx="8229600" cy="557946"/>
          </a:xfrm>
        </p:spPr>
        <p:txBody>
          <a:bodyPr>
            <a:normAutofit fontScale="90000"/>
          </a:bodyPr>
          <a:lstStyle/>
          <a:p>
            <a:r>
              <a:rPr lang="it-IT" altLang="it-IT" dirty="0"/>
              <a:t>La curva di indifferenza e la scelta ottimale</a:t>
            </a:r>
          </a:p>
        </p:txBody>
      </p:sp>
      <p:sp>
        <p:nvSpPr>
          <p:cNvPr id="41987" name="Rectangle 3"/>
          <p:cNvSpPr>
            <a:spLocks noGrp="1" noChangeArrowheads="1"/>
          </p:cNvSpPr>
          <p:nvPr>
            <p:ph type="body" idx="1"/>
          </p:nvPr>
        </p:nvSpPr>
        <p:spPr>
          <a:xfrm>
            <a:off x="762000" y="1905000"/>
            <a:ext cx="7772400" cy="2178050"/>
          </a:xfrm>
        </p:spPr>
        <p:txBody>
          <a:bodyPr>
            <a:normAutofit/>
          </a:bodyPr>
          <a:lstStyle/>
          <a:p>
            <a:pPr>
              <a:lnSpc>
                <a:spcPct val="90000"/>
              </a:lnSpc>
              <a:spcBef>
                <a:spcPct val="10000"/>
              </a:spcBef>
            </a:pPr>
            <a:r>
              <a:rPr lang="it-IT" altLang="it-IT" sz="2000" dirty="0"/>
              <a:t>La curva di indifferenza rappresenta le preferenze rispetto al consumo presente e il consumo futuro</a:t>
            </a:r>
          </a:p>
          <a:p>
            <a:pPr>
              <a:lnSpc>
                <a:spcPct val="90000"/>
              </a:lnSpc>
              <a:spcBef>
                <a:spcPct val="10000"/>
              </a:spcBef>
            </a:pPr>
            <a:r>
              <a:rPr lang="it-IT" altLang="it-IT" sz="2000" dirty="0"/>
              <a:t>Saggio marginale di sostituzione intertemporale: pendenza della curva= </a:t>
            </a:r>
            <a:r>
              <a:rPr lang="it-IT" altLang="it-IT" sz="2000" b="1" dirty="0">
                <a:latin typeface="Symbol" panose="05050102010706020507" pitchFamily="18" charset="2"/>
              </a:rPr>
              <a:t>D</a:t>
            </a:r>
            <a:r>
              <a:rPr lang="it-IT" altLang="it-IT" sz="2000" b="1" i="1" dirty="0"/>
              <a:t>C</a:t>
            </a:r>
            <a:r>
              <a:rPr lang="it-IT" altLang="it-IT" sz="2000" b="1" baseline="-25000" dirty="0"/>
              <a:t>2</a:t>
            </a:r>
            <a:r>
              <a:rPr lang="it-IT" altLang="it-IT" sz="2400" dirty="0"/>
              <a:t>/</a:t>
            </a:r>
            <a:r>
              <a:rPr lang="it-IT" altLang="it-IT" sz="2000" b="1" dirty="0">
                <a:latin typeface="Symbol" panose="05050102010706020507" pitchFamily="18" charset="2"/>
              </a:rPr>
              <a:t>D</a:t>
            </a:r>
            <a:r>
              <a:rPr lang="it-IT" altLang="it-IT" sz="2000" b="1" i="1" dirty="0"/>
              <a:t>C</a:t>
            </a:r>
            <a:r>
              <a:rPr lang="it-IT" altLang="it-IT" sz="2000" b="1" baseline="-25000" dirty="0"/>
              <a:t>1</a:t>
            </a:r>
            <a:endParaRPr lang="it-IT" altLang="it-IT" sz="2000" dirty="0"/>
          </a:p>
          <a:p>
            <a:pPr>
              <a:lnSpc>
                <a:spcPct val="90000"/>
              </a:lnSpc>
              <a:spcBef>
                <a:spcPct val="10000"/>
              </a:spcBef>
            </a:pPr>
            <a:r>
              <a:rPr lang="it-IT" altLang="it-IT" sz="2000" dirty="0"/>
              <a:t>Saggio di preferenza intertemporale positivo: meglio un uovo oggi che una gallina domani (</a:t>
            </a:r>
            <a:r>
              <a:rPr lang="it-IT" altLang="it-IT" sz="2000" b="1" i="1" dirty="0" smtClean="0"/>
              <a:t>SMSI</a:t>
            </a:r>
            <a:r>
              <a:rPr lang="it-IT" altLang="it-IT" sz="2000" b="1" dirty="0" smtClean="0"/>
              <a:t>&gt;1</a:t>
            </a:r>
            <a:r>
              <a:rPr lang="it-IT" altLang="it-IT" sz="2000" b="1" dirty="0"/>
              <a:t>)</a:t>
            </a:r>
            <a:endParaRPr lang="it-IT" altLang="it-IT" sz="2000" dirty="0"/>
          </a:p>
        </p:txBody>
      </p:sp>
      <p:grpSp>
        <p:nvGrpSpPr>
          <p:cNvPr id="42002" name="Group 18"/>
          <p:cNvGrpSpPr>
            <a:grpSpLocks/>
          </p:cNvGrpSpPr>
          <p:nvPr/>
        </p:nvGrpSpPr>
        <p:grpSpPr bwMode="auto">
          <a:xfrm>
            <a:off x="784111" y="3699459"/>
            <a:ext cx="4343400" cy="2743200"/>
            <a:chOff x="2892" y="2658"/>
            <a:chExt cx="2622" cy="1662"/>
          </a:xfrm>
        </p:grpSpPr>
        <p:sp>
          <p:nvSpPr>
            <p:cNvPr id="41988" name="Line 4"/>
            <p:cNvSpPr>
              <a:spLocks noChangeShapeType="1"/>
            </p:cNvSpPr>
            <p:nvPr/>
          </p:nvSpPr>
          <p:spPr bwMode="auto">
            <a:xfrm flipV="1">
              <a:off x="3306" y="2676"/>
              <a:ext cx="0" cy="1308"/>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1989" name="Line 5"/>
            <p:cNvSpPr>
              <a:spLocks noChangeShapeType="1"/>
            </p:cNvSpPr>
            <p:nvPr/>
          </p:nvSpPr>
          <p:spPr bwMode="auto">
            <a:xfrm>
              <a:off x="3306" y="3984"/>
              <a:ext cx="1920"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1990" name="Line 6"/>
            <p:cNvSpPr>
              <a:spLocks noChangeShapeType="1"/>
            </p:cNvSpPr>
            <p:nvPr/>
          </p:nvSpPr>
          <p:spPr bwMode="auto">
            <a:xfrm>
              <a:off x="3306" y="2922"/>
              <a:ext cx="1518" cy="1056"/>
            </a:xfrm>
            <a:prstGeom prst="line">
              <a:avLst/>
            </a:prstGeom>
            <a:noFill/>
            <a:ln w="28575">
              <a:solidFill>
                <a:srgbClr val="800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1991" name="Line 7"/>
            <p:cNvSpPr>
              <a:spLocks noChangeShapeType="1"/>
            </p:cNvSpPr>
            <p:nvPr/>
          </p:nvSpPr>
          <p:spPr bwMode="auto">
            <a:xfrm flipH="1">
              <a:off x="3300" y="3474"/>
              <a:ext cx="79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1992" name="Line 8"/>
            <p:cNvSpPr>
              <a:spLocks noChangeShapeType="1"/>
            </p:cNvSpPr>
            <p:nvPr/>
          </p:nvSpPr>
          <p:spPr bwMode="auto">
            <a:xfrm>
              <a:off x="4104" y="3474"/>
              <a:ext cx="0" cy="51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1993" name="Text Box 9"/>
            <p:cNvSpPr txBox="1">
              <a:spLocks noChangeArrowheads="1"/>
            </p:cNvSpPr>
            <p:nvPr/>
          </p:nvSpPr>
          <p:spPr bwMode="auto">
            <a:xfrm>
              <a:off x="2988" y="3366"/>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2</a:t>
              </a:r>
            </a:p>
          </p:txBody>
        </p:sp>
        <p:sp>
          <p:nvSpPr>
            <p:cNvPr id="41994" name="Text Box 10"/>
            <p:cNvSpPr txBox="1">
              <a:spLocks noChangeArrowheads="1"/>
            </p:cNvSpPr>
            <p:nvPr/>
          </p:nvSpPr>
          <p:spPr bwMode="auto">
            <a:xfrm>
              <a:off x="3906" y="4020"/>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1</a:t>
              </a:r>
            </a:p>
          </p:txBody>
        </p:sp>
        <p:sp>
          <p:nvSpPr>
            <p:cNvPr id="41995" name="Text Box 11"/>
            <p:cNvSpPr txBox="1">
              <a:spLocks noChangeArrowheads="1"/>
            </p:cNvSpPr>
            <p:nvPr/>
          </p:nvSpPr>
          <p:spPr bwMode="auto">
            <a:xfrm>
              <a:off x="2904" y="2658"/>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2</a:t>
              </a:r>
            </a:p>
          </p:txBody>
        </p:sp>
        <p:sp>
          <p:nvSpPr>
            <p:cNvPr id="41996" name="Text Box 12"/>
            <p:cNvSpPr txBox="1">
              <a:spLocks noChangeArrowheads="1"/>
            </p:cNvSpPr>
            <p:nvPr/>
          </p:nvSpPr>
          <p:spPr bwMode="auto">
            <a:xfrm>
              <a:off x="5136" y="4032"/>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1</a:t>
              </a:r>
            </a:p>
          </p:txBody>
        </p:sp>
        <p:sp>
          <p:nvSpPr>
            <p:cNvPr id="41997" name="Freeform 13"/>
            <p:cNvSpPr>
              <a:spLocks/>
            </p:cNvSpPr>
            <p:nvPr/>
          </p:nvSpPr>
          <p:spPr bwMode="auto">
            <a:xfrm>
              <a:off x="3450" y="2724"/>
              <a:ext cx="1536" cy="906"/>
            </a:xfrm>
            <a:custGeom>
              <a:avLst/>
              <a:gdLst>
                <a:gd name="T0" fmla="*/ 0 w 3840"/>
                <a:gd name="T1" fmla="*/ 0 h 2265"/>
                <a:gd name="T2" fmla="*/ 120 w 3840"/>
                <a:gd name="T3" fmla="*/ 420 h 2265"/>
                <a:gd name="T4" fmla="*/ 495 w 3840"/>
                <a:gd name="T5" fmla="*/ 990 h 2265"/>
                <a:gd name="T6" fmla="*/ 1005 w 3840"/>
                <a:gd name="T7" fmla="*/ 1440 h 2265"/>
                <a:gd name="T8" fmla="*/ 2115 w 3840"/>
                <a:gd name="T9" fmla="*/ 1920 h 2265"/>
                <a:gd name="T10" fmla="*/ 3840 w 3840"/>
                <a:gd name="T11" fmla="*/ 2265 h 2265"/>
              </a:gdLst>
              <a:ahLst/>
              <a:cxnLst>
                <a:cxn ang="0">
                  <a:pos x="T0" y="T1"/>
                </a:cxn>
                <a:cxn ang="0">
                  <a:pos x="T2" y="T3"/>
                </a:cxn>
                <a:cxn ang="0">
                  <a:pos x="T4" y="T5"/>
                </a:cxn>
                <a:cxn ang="0">
                  <a:pos x="T6" y="T7"/>
                </a:cxn>
                <a:cxn ang="0">
                  <a:pos x="T8" y="T9"/>
                </a:cxn>
                <a:cxn ang="0">
                  <a:pos x="T10" y="T11"/>
                </a:cxn>
              </a:cxnLst>
              <a:rect l="0" t="0" r="r" b="b"/>
              <a:pathLst>
                <a:path w="3840" h="2265">
                  <a:moveTo>
                    <a:pt x="0" y="0"/>
                  </a:moveTo>
                  <a:cubicBezTo>
                    <a:pt x="18" y="127"/>
                    <a:pt x="37" y="255"/>
                    <a:pt x="120" y="420"/>
                  </a:cubicBezTo>
                  <a:cubicBezTo>
                    <a:pt x="203" y="585"/>
                    <a:pt x="348" y="820"/>
                    <a:pt x="495" y="990"/>
                  </a:cubicBezTo>
                  <a:cubicBezTo>
                    <a:pt x="642" y="1160"/>
                    <a:pt x="735" y="1285"/>
                    <a:pt x="1005" y="1440"/>
                  </a:cubicBezTo>
                  <a:cubicBezTo>
                    <a:pt x="1275" y="1595"/>
                    <a:pt x="1643" y="1783"/>
                    <a:pt x="2115" y="1920"/>
                  </a:cubicBezTo>
                  <a:cubicBezTo>
                    <a:pt x="2587" y="2057"/>
                    <a:pt x="3213" y="2161"/>
                    <a:pt x="3840" y="2265"/>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1998" name="Text Box 14"/>
            <p:cNvSpPr txBox="1">
              <a:spLocks noChangeArrowheads="1"/>
            </p:cNvSpPr>
            <p:nvPr/>
          </p:nvSpPr>
          <p:spPr bwMode="auto">
            <a:xfrm>
              <a:off x="2892" y="3072"/>
              <a:ext cx="4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2</a:t>
              </a:r>
            </a:p>
          </p:txBody>
        </p:sp>
        <p:sp>
          <p:nvSpPr>
            <p:cNvPr id="41999" name="Line 15"/>
            <p:cNvSpPr>
              <a:spLocks noChangeShapeType="1"/>
            </p:cNvSpPr>
            <p:nvPr/>
          </p:nvSpPr>
          <p:spPr bwMode="auto">
            <a:xfrm flipH="1">
              <a:off x="3300" y="3264"/>
              <a:ext cx="4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2000" name="Text Box 16"/>
            <p:cNvSpPr txBox="1">
              <a:spLocks noChangeArrowheads="1"/>
            </p:cNvSpPr>
            <p:nvPr/>
          </p:nvSpPr>
          <p:spPr bwMode="auto">
            <a:xfrm>
              <a:off x="3570" y="4020"/>
              <a:ext cx="4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1</a:t>
              </a:r>
            </a:p>
          </p:txBody>
        </p:sp>
        <p:sp>
          <p:nvSpPr>
            <p:cNvPr id="42001" name="Line 17"/>
            <p:cNvSpPr>
              <a:spLocks noChangeShapeType="1"/>
            </p:cNvSpPr>
            <p:nvPr/>
          </p:nvSpPr>
          <p:spPr bwMode="auto">
            <a:xfrm>
              <a:off x="3774" y="3264"/>
              <a:ext cx="0" cy="708"/>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grpSp>
      <p:sp>
        <p:nvSpPr>
          <p:cNvPr id="42003" name="Text Box 19"/>
          <p:cNvSpPr txBox="1">
            <a:spLocks noChangeArrowheads="1"/>
          </p:cNvSpPr>
          <p:nvPr/>
        </p:nvSpPr>
        <p:spPr bwMode="auto">
          <a:xfrm>
            <a:off x="5105400" y="4106863"/>
            <a:ext cx="3581400" cy="264795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a:t>L’ottimo si ha nel punto di tangenza: (</a:t>
            </a:r>
            <a:r>
              <a:rPr lang="it-IT" altLang="it-IT" b="1"/>
              <a:t>1+</a:t>
            </a:r>
            <a:r>
              <a:rPr lang="it-IT" altLang="it-IT" b="1" i="1"/>
              <a:t>i</a:t>
            </a:r>
            <a:r>
              <a:rPr lang="it-IT" altLang="it-IT" sz="1800">
                <a:latin typeface="Arial" panose="020B0604020202020204" pitchFamily="34" charset="0"/>
              </a:rPr>
              <a:t>)=</a:t>
            </a:r>
            <a:r>
              <a:rPr lang="it-IT" altLang="it-IT" sz="1800" b="1" i="1">
                <a:latin typeface="Arial" panose="020B0604020202020204" pitchFamily="34" charset="0"/>
              </a:rPr>
              <a:t>SMSI</a:t>
            </a:r>
          </a:p>
          <a:p>
            <a:pPr algn="l">
              <a:spcBef>
                <a:spcPct val="50000"/>
              </a:spcBef>
            </a:pPr>
            <a:r>
              <a:rPr lang="it-IT" altLang="it-IT"/>
              <a:t>Nella figura: risparmio positivo</a:t>
            </a:r>
          </a:p>
          <a:p>
            <a:pPr algn="l">
              <a:spcBef>
                <a:spcPct val="50000"/>
              </a:spcBef>
            </a:pPr>
            <a:r>
              <a:rPr lang="it-IT" altLang="it-IT"/>
              <a:t>Il punto di tangenza è sopra la dotazione di reddito</a:t>
            </a: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31662174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 calcmode="lin" valueType="num">
                                      <p:cBhvr additive="base">
                                        <p:cTn id="7" dur="500" fill="hold"/>
                                        <p:tgtEl>
                                          <p:spTgt spid="419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9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987">
                                            <p:txEl>
                                              <p:pRg st="1" end="1"/>
                                            </p:txEl>
                                          </p:spTgt>
                                        </p:tgtEl>
                                        <p:attrNameLst>
                                          <p:attrName>style.visibility</p:attrName>
                                        </p:attrNameLst>
                                      </p:cBhvr>
                                      <p:to>
                                        <p:strVal val="visible"/>
                                      </p:to>
                                    </p:set>
                                    <p:anim calcmode="lin" valueType="num">
                                      <p:cBhvr additive="base">
                                        <p:cTn id="13" dur="500" fill="hold"/>
                                        <p:tgtEl>
                                          <p:spTgt spid="419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9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987">
                                            <p:txEl>
                                              <p:pRg st="2" end="2"/>
                                            </p:txEl>
                                          </p:spTgt>
                                        </p:tgtEl>
                                        <p:attrNameLst>
                                          <p:attrName>style.visibility</p:attrName>
                                        </p:attrNameLst>
                                      </p:cBhvr>
                                      <p:to>
                                        <p:strVal val="visible"/>
                                      </p:to>
                                    </p:set>
                                    <p:anim calcmode="lin" valueType="num">
                                      <p:cBhvr additive="base">
                                        <p:cTn id="19" dur="500" fill="hold"/>
                                        <p:tgtEl>
                                          <p:spTgt spid="419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9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42002"/>
                                        </p:tgtEl>
                                        <p:attrNameLst>
                                          <p:attrName>style.visibility</p:attrName>
                                        </p:attrNameLst>
                                      </p:cBhvr>
                                      <p:to>
                                        <p:strVal val="visible"/>
                                      </p:to>
                                    </p:set>
                                    <p:anim calcmode="lin" valueType="num">
                                      <p:cBhvr additive="base">
                                        <p:cTn id="25" dur="500" fill="hold"/>
                                        <p:tgtEl>
                                          <p:spTgt spid="42002"/>
                                        </p:tgtEl>
                                        <p:attrNameLst>
                                          <p:attrName>ppt_x</p:attrName>
                                        </p:attrNameLst>
                                      </p:cBhvr>
                                      <p:tavLst>
                                        <p:tav tm="0">
                                          <p:val>
                                            <p:strVal val="0-#ppt_w/2"/>
                                          </p:val>
                                        </p:tav>
                                        <p:tav tm="100000">
                                          <p:val>
                                            <p:strVal val="#ppt_x"/>
                                          </p:val>
                                        </p:tav>
                                      </p:tavLst>
                                    </p:anim>
                                    <p:anim calcmode="lin" valueType="num">
                                      <p:cBhvr additive="base">
                                        <p:cTn id="26" dur="500" fill="hold"/>
                                        <p:tgtEl>
                                          <p:spTgt spid="42002"/>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2003"/>
                                        </p:tgtEl>
                                        <p:attrNameLst>
                                          <p:attrName>style.visibility</p:attrName>
                                        </p:attrNameLst>
                                      </p:cBhvr>
                                      <p:to>
                                        <p:strVal val="visible"/>
                                      </p:to>
                                    </p:set>
                                    <p:anim calcmode="lin" valueType="num">
                                      <p:cBhvr additive="base">
                                        <p:cTn id="31" dur="500" fill="hold"/>
                                        <p:tgtEl>
                                          <p:spTgt spid="42003"/>
                                        </p:tgtEl>
                                        <p:attrNameLst>
                                          <p:attrName>ppt_x</p:attrName>
                                        </p:attrNameLst>
                                      </p:cBhvr>
                                      <p:tavLst>
                                        <p:tav tm="0">
                                          <p:val>
                                            <p:strVal val="0-#ppt_w/2"/>
                                          </p:val>
                                        </p:tav>
                                        <p:tav tm="100000">
                                          <p:val>
                                            <p:strVal val="#ppt_x"/>
                                          </p:val>
                                        </p:tav>
                                      </p:tavLst>
                                    </p:anim>
                                    <p:anim calcmode="lin" valueType="num">
                                      <p:cBhvr additive="base">
                                        <p:cTn id="32" dur="500" fill="hold"/>
                                        <p:tgtEl>
                                          <p:spTgt spid="4200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autoUpdateAnimBg="0"/>
      <p:bldP spid="42003"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 name="Segnaposto numero diapositiva 5"/>
          <p:cNvSpPr>
            <a:spLocks noGrp="1"/>
          </p:cNvSpPr>
          <p:nvPr>
            <p:ph type="sldNum" sz="quarter" idx="12"/>
          </p:nvPr>
        </p:nvSpPr>
        <p:spPr/>
        <p:txBody>
          <a:bodyPr/>
          <a:lstStyle/>
          <a:p>
            <a:fld id="{22F00D7C-D5D1-4F17-96F1-59BEDA772AD3}" type="slidenum">
              <a:rPr lang="it-IT" altLang="it-IT"/>
              <a:pPr/>
              <a:t>36</a:t>
            </a:fld>
            <a:endParaRPr lang="it-IT" altLang="it-IT"/>
          </a:p>
        </p:txBody>
      </p:sp>
      <p:sp>
        <p:nvSpPr>
          <p:cNvPr id="43010" name="Rectangle 2"/>
          <p:cNvSpPr>
            <a:spLocks noGrp="1" noChangeArrowheads="1"/>
          </p:cNvSpPr>
          <p:nvPr>
            <p:ph type="title"/>
          </p:nvPr>
        </p:nvSpPr>
        <p:spPr/>
        <p:txBody>
          <a:bodyPr>
            <a:normAutofit fontScale="90000"/>
          </a:bodyPr>
          <a:lstStyle/>
          <a:p>
            <a:r>
              <a:rPr lang="it-IT" altLang="it-IT"/>
              <a:t>Ottimo in caso di prestito</a:t>
            </a:r>
          </a:p>
        </p:txBody>
      </p:sp>
      <p:sp>
        <p:nvSpPr>
          <p:cNvPr id="43011" name="Rectangle 3"/>
          <p:cNvSpPr>
            <a:spLocks noGrp="1" noChangeArrowheads="1"/>
          </p:cNvSpPr>
          <p:nvPr>
            <p:ph type="body" idx="1"/>
          </p:nvPr>
        </p:nvSpPr>
        <p:spPr>
          <a:xfrm>
            <a:off x="685800" y="4953000"/>
            <a:ext cx="7772400" cy="1143000"/>
          </a:xfrm>
        </p:spPr>
        <p:txBody>
          <a:bodyPr>
            <a:normAutofit fontScale="85000" lnSpcReduction="20000"/>
          </a:bodyPr>
          <a:lstStyle/>
          <a:p>
            <a:pPr>
              <a:lnSpc>
                <a:spcPct val="90000"/>
              </a:lnSpc>
            </a:pPr>
            <a:r>
              <a:rPr lang="it-IT" altLang="it-IT" sz="2800"/>
              <a:t>In questo caso la scelta è di consumare di più nel periodo corrente e meno nel periodo futuro rispetto al reddito. Il punto di tangenza è sotto la dotazione di reddito</a:t>
            </a:r>
          </a:p>
        </p:txBody>
      </p:sp>
      <p:grpSp>
        <p:nvGrpSpPr>
          <p:cNvPr id="43026" name="Group 18"/>
          <p:cNvGrpSpPr>
            <a:grpSpLocks/>
          </p:cNvGrpSpPr>
          <p:nvPr/>
        </p:nvGrpSpPr>
        <p:grpSpPr bwMode="auto">
          <a:xfrm>
            <a:off x="1143000" y="1981200"/>
            <a:ext cx="4143375" cy="2638425"/>
            <a:chOff x="2904" y="2658"/>
            <a:chExt cx="2610" cy="1662"/>
          </a:xfrm>
        </p:grpSpPr>
        <p:sp>
          <p:nvSpPr>
            <p:cNvPr id="43012" name="Line 4"/>
            <p:cNvSpPr>
              <a:spLocks noChangeShapeType="1"/>
            </p:cNvSpPr>
            <p:nvPr/>
          </p:nvSpPr>
          <p:spPr bwMode="auto">
            <a:xfrm flipV="1">
              <a:off x="3306" y="2676"/>
              <a:ext cx="0" cy="1308"/>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3013" name="Line 5"/>
            <p:cNvSpPr>
              <a:spLocks noChangeShapeType="1"/>
            </p:cNvSpPr>
            <p:nvPr/>
          </p:nvSpPr>
          <p:spPr bwMode="auto">
            <a:xfrm>
              <a:off x="3306" y="3984"/>
              <a:ext cx="1920"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3014" name="Line 6"/>
            <p:cNvSpPr>
              <a:spLocks noChangeShapeType="1"/>
            </p:cNvSpPr>
            <p:nvPr/>
          </p:nvSpPr>
          <p:spPr bwMode="auto">
            <a:xfrm>
              <a:off x="3306" y="2922"/>
              <a:ext cx="1518" cy="1056"/>
            </a:xfrm>
            <a:prstGeom prst="line">
              <a:avLst/>
            </a:prstGeom>
            <a:noFill/>
            <a:ln w="28575">
              <a:solidFill>
                <a:srgbClr val="800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3015" name="Line 7"/>
            <p:cNvSpPr>
              <a:spLocks noChangeShapeType="1"/>
            </p:cNvSpPr>
            <p:nvPr/>
          </p:nvSpPr>
          <p:spPr bwMode="auto">
            <a:xfrm flipH="1">
              <a:off x="3300" y="3474"/>
              <a:ext cx="79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3016" name="Line 8"/>
            <p:cNvSpPr>
              <a:spLocks noChangeShapeType="1"/>
            </p:cNvSpPr>
            <p:nvPr/>
          </p:nvSpPr>
          <p:spPr bwMode="auto">
            <a:xfrm>
              <a:off x="4104" y="3474"/>
              <a:ext cx="0" cy="51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3017" name="Text Box 9"/>
            <p:cNvSpPr txBox="1">
              <a:spLocks noChangeArrowheads="1"/>
            </p:cNvSpPr>
            <p:nvPr/>
          </p:nvSpPr>
          <p:spPr bwMode="auto">
            <a:xfrm>
              <a:off x="2970" y="3318"/>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2</a:t>
              </a:r>
            </a:p>
          </p:txBody>
        </p:sp>
        <p:sp>
          <p:nvSpPr>
            <p:cNvPr id="43018" name="Text Box 10"/>
            <p:cNvSpPr txBox="1">
              <a:spLocks noChangeArrowheads="1"/>
            </p:cNvSpPr>
            <p:nvPr/>
          </p:nvSpPr>
          <p:spPr bwMode="auto">
            <a:xfrm>
              <a:off x="3906" y="4020"/>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1</a:t>
              </a:r>
            </a:p>
          </p:txBody>
        </p:sp>
        <p:sp>
          <p:nvSpPr>
            <p:cNvPr id="43019" name="Text Box 11"/>
            <p:cNvSpPr txBox="1">
              <a:spLocks noChangeArrowheads="1"/>
            </p:cNvSpPr>
            <p:nvPr/>
          </p:nvSpPr>
          <p:spPr bwMode="auto">
            <a:xfrm>
              <a:off x="2904" y="2658"/>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2</a:t>
              </a:r>
            </a:p>
          </p:txBody>
        </p:sp>
        <p:sp>
          <p:nvSpPr>
            <p:cNvPr id="43020" name="Text Box 12"/>
            <p:cNvSpPr txBox="1">
              <a:spLocks noChangeArrowheads="1"/>
            </p:cNvSpPr>
            <p:nvPr/>
          </p:nvSpPr>
          <p:spPr bwMode="auto">
            <a:xfrm>
              <a:off x="5136" y="4032"/>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1</a:t>
              </a:r>
            </a:p>
          </p:txBody>
        </p:sp>
        <p:sp>
          <p:nvSpPr>
            <p:cNvPr id="43021" name="Freeform 13"/>
            <p:cNvSpPr>
              <a:spLocks/>
            </p:cNvSpPr>
            <p:nvPr/>
          </p:nvSpPr>
          <p:spPr bwMode="auto">
            <a:xfrm>
              <a:off x="3984" y="3084"/>
              <a:ext cx="1212" cy="822"/>
            </a:xfrm>
            <a:custGeom>
              <a:avLst/>
              <a:gdLst>
                <a:gd name="T0" fmla="*/ 0 w 3840"/>
                <a:gd name="T1" fmla="*/ 0 h 2265"/>
                <a:gd name="T2" fmla="*/ 120 w 3840"/>
                <a:gd name="T3" fmla="*/ 420 h 2265"/>
                <a:gd name="T4" fmla="*/ 495 w 3840"/>
                <a:gd name="T5" fmla="*/ 990 h 2265"/>
                <a:gd name="T6" fmla="*/ 1005 w 3840"/>
                <a:gd name="T7" fmla="*/ 1440 h 2265"/>
                <a:gd name="T8" fmla="*/ 2115 w 3840"/>
                <a:gd name="T9" fmla="*/ 1920 h 2265"/>
                <a:gd name="T10" fmla="*/ 3840 w 3840"/>
                <a:gd name="T11" fmla="*/ 2265 h 2265"/>
              </a:gdLst>
              <a:ahLst/>
              <a:cxnLst>
                <a:cxn ang="0">
                  <a:pos x="T0" y="T1"/>
                </a:cxn>
                <a:cxn ang="0">
                  <a:pos x="T2" y="T3"/>
                </a:cxn>
                <a:cxn ang="0">
                  <a:pos x="T4" y="T5"/>
                </a:cxn>
                <a:cxn ang="0">
                  <a:pos x="T6" y="T7"/>
                </a:cxn>
                <a:cxn ang="0">
                  <a:pos x="T8" y="T9"/>
                </a:cxn>
                <a:cxn ang="0">
                  <a:pos x="T10" y="T11"/>
                </a:cxn>
              </a:cxnLst>
              <a:rect l="0" t="0" r="r" b="b"/>
              <a:pathLst>
                <a:path w="3840" h="2265">
                  <a:moveTo>
                    <a:pt x="0" y="0"/>
                  </a:moveTo>
                  <a:cubicBezTo>
                    <a:pt x="18" y="127"/>
                    <a:pt x="37" y="255"/>
                    <a:pt x="120" y="420"/>
                  </a:cubicBezTo>
                  <a:cubicBezTo>
                    <a:pt x="203" y="585"/>
                    <a:pt x="348" y="820"/>
                    <a:pt x="495" y="990"/>
                  </a:cubicBezTo>
                  <a:cubicBezTo>
                    <a:pt x="642" y="1160"/>
                    <a:pt x="735" y="1285"/>
                    <a:pt x="1005" y="1440"/>
                  </a:cubicBezTo>
                  <a:cubicBezTo>
                    <a:pt x="1275" y="1595"/>
                    <a:pt x="1643" y="1783"/>
                    <a:pt x="2115" y="1920"/>
                  </a:cubicBezTo>
                  <a:cubicBezTo>
                    <a:pt x="2587" y="2057"/>
                    <a:pt x="3213" y="2161"/>
                    <a:pt x="3840" y="2265"/>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3022" name="Text Box 14"/>
            <p:cNvSpPr txBox="1">
              <a:spLocks noChangeArrowheads="1"/>
            </p:cNvSpPr>
            <p:nvPr/>
          </p:nvSpPr>
          <p:spPr bwMode="auto">
            <a:xfrm>
              <a:off x="2922" y="3582"/>
              <a:ext cx="4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2</a:t>
              </a:r>
            </a:p>
          </p:txBody>
        </p:sp>
        <p:sp>
          <p:nvSpPr>
            <p:cNvPr id="43023" name="Line 15"/>
            <p:cNvSpPr>
              <a:spLocks noChangeShapeType="1"/>
            </p:cNvSpPr>
            <p:nvPr/>
          </p:nvSpPr>
          <p:spPr bwMode="auto">
            <a:xfrm flipH="1">
              <a:off x="3306" y="3642"/>
              <a:ext cx="102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3024" name="Text Box 16"/>
            <p:cNvSpPr txBox="1">
              <a:spLocks noChangeArrowheads="1"/>
            </p:cNvSpPr>
            <p:nvPr/>
          </p:nvSpPr>
          <p:spPr bwMode="auto">
            <a:xfrm>
              <a:off x="4110" y="4032"/>
              <a:ext cx="4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1</a:t>
              </a:r>
            </a:p>
          </p:txBody>
        </p:sp>
        <p:sp>
          <p:nvSpPr>
            <p:cNvPr id="43025" name="Line 17"/>
            <p:cNvSpPr>
              <a:spLocks noChangeShapeType="1"/>
            </p:cNvSpPr>
            <p:nvPr/>
          </p:nvSpPr>
          <p:spPr bwMode="auto">
            <a:xfrm>
              <a:off x="4326" y="3630"/>
              <a:ext cx="0" cy="366"/>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27057768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3026"/>
                                        </p:tgtEl>
                                        <p:attrNameLst>
                                          <p:attrName>style.visibility</p:attrName>
                                        </p:attrNameLst>
                                      </p:cBhvr>
                                      <p:to>
                                        <p:strVal val="visible"/>
                                      </p:to>
                                    </p:set>
                                    <p:anim calcmode="lin" valueType="num">
                                      <p:cBhvr additive="base">
                                        <p:cTn id="7" dur="500" fill="hold"/>
                                        <p:tgtEl>
                                          <p:spTgt spid="43026"/>
                                        </p:tgtEl>
                                        <p:attrNameLst>
                                          <p:attrName>ppt_x</p:attrName>
                                        </p:attrNameLst>
                                      </p:cBhvr>
                                      <p:tavLst>
                                        <p:tav tm="0">
                                          <p:val>
                                            <p:strVal val="0-#ppt_w/2"/>
                                          </p:val>
                                        </p:tav>
                                        <p:tav tm="100000">
                                          <p:val>
                                            <p:strVal val="#ppt_x"/>
                                          </p:val>
                                        </p:tav>
                                      </p:tavLst>
                                    </p:anim>
                                    <p:anim calcmode="lin" valueType="num">
                                      <p:cBhvr additive="base">
                                        <p:cTn id="8" dur="500" fill="hold"/>
                                        <p:tgtEl>
                                          <p:spTgt spid="4302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11">
                                            <p:txEl>
                                              <p:pRg st="0" end="0"/>
                                            </p:txEl>
                                          </p:spTgt>
                                        </p:tgtEl>
                                        <p:attrNameLst>
                                          <p:attrName>style.visibility</p:attrName>
                                        </p:attrNameLst>
                                      </p:cBhvr>
                                      <p:to>
                                        <p:strVal val="visible"/>
                                      </p:to>
                                    </p:set>
                                    <p:anim calcmode="lin" valueType="num">
                                      <p:cBhvr additive="base">
                                        <p:cTn id="13" dur="500" fill="hold"/>
                                        <p:tgtEl>
                                          <p:spTgt spid="4301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1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 name="Segnaposto numero diapositiva 5"/>
          <p:cNvSpPr>
            <a:spLocks noGrp="1"/>
          </p:cNvSpPr>
          <p:nvPr>
            <p:ph type="sldNum" sz="quarter" idx="12"/>
          </p:nvPr>
        </p:nvSpPr>
        <p:spPr/>
        <p:txBody>
          <a:bodyPr/>
          <a:lstStyle/>
          <a:p>
            <a:fld id="{7492EEEA-1E77-4365-9897-80CC202C06C1}" type="slidenum">
              <a:rPr lang="it-IT" altLang="it-IT"/>
              <a:pPr/>
              <a:t>37</a:t>
            </a:fld>
            <a:endParaRPr lang="it-IT" altLang="it-IT"/>
          </a:p>
        </p:txBody>
      </p:sp>
      <p:sp>
        <p:nvSpPr>
          <p:cNvPr id="44034" name="Rectangle 2"/>
          <p:cNvSpPr>
            <a:spLocks noGrp="1" noChangeArrowheads="1"/>
          </p:cNvSpPr>
          <p:nvPr>
            <p:ph type="title"/>
          </p:nvPr>
        </p:nvSpPr>
        <p:spPr>
          <a:xfrm>
            <a:off x="457200" y="1037919"/>
            <a:ext cx="8229600" cy="557946"/>
          </a:xfrm>
        </p:spPr>
        <p:txBody>
          <a:bodyPr>
            <a:normAutofit fontScale="90000"/>
          </a:bodyPr>
          <a:lstStyle/>
          <a:p>
            <a:r>
              <a:rPr lang="it-IT" altLang="it-IT" dirty="0"/>
              <a:t>Aumento del tasso di interesse: il consumatore prende a </a:t>
            </a:r>
            <a:r>
              <a:rPr lang="it-IT" altLang="it-IT" dirty="0" err="1"/>
              <a:t>prestio</a:t>
            </a:r>
            <a:endParaRPr lang="it-IT" altLang="it-IT" dirty="0"/>
          </a:p>
        </p:txBody>
      </p:sp>
      <p:sp>
        <p:nvSpPr>
          <p:cNvPr id="44035" name="Rectangle 3"/>
          <p:cNvSpPr>
            <a:spLocks noGrp="1" noChangeArrowheads="1"/>
          </p:cNvSpPr>
          <p:nvPr>
            <p:ph type="body" idx="1"/>
          </p:nvPr>
        </p:nvSpPr>
        <p:spPr>
          <a:xfrm>
            <a:off x="762000" y="4663885"/>
            <a:ext cx="7772400" cy="1600200"/>
          </a:xfrm>
        </p:spPr>
        <p:txBody>
          <a:bodyPr>
            <a:normAutofit fontScale="92500" lnSpcReduction="10000"/>
          </a:bodyPr>
          <a:lstStyle/>
          <a:p>
            <a:pPr>
              <a:lnSpc>
                <a:spcPct val="90000"/>
              </a:lnSpc>
            </a:pPr>
            <a:r>
              <a:rPr lang="it-IT" altLang="it-IT" sz="2400" dirty="0"/>
              <a:t>Per l’effetto sostituzione il consumo presente è più “caro”: effetto negativo</a:t>
            </a:r>
          </a:p>
          <a:p>
            <a:pPr>
              <a:lnSpc>
                <a:spcPct val="90000"/>
              </a:lnSpc>
            </a:pPr>
            <a:r>
              <a:rPr lang="it-IT" altLang="it-IT" sz="2400" dirty="0"/>
              <a:t>Per l’effetto reddito, il consumatore paga più interessi ed è più “povero”: effetto negativo</a:t>
            </a:r>
          </a:p>
          <a:p>
            <a:pPr>
              <a:lnSpc>
                <a:spcPct val="90000"/>
              </a:lnSpc>
            </a:pPr>
            <a:r>
              <a:rPr lang="it-IT" altLang="it-IT" sz="2400" dirty="0"/>
              <a:t>Passaggio dalla curva più alta </a:t>
            </a:r>
            <a:r>
              <a:rPr lang="it-IT" altLang="it-IT" sz="2400" b="1" i="1" dirty="0"/>
              <a:t>U</a:t>
            </a:r>
            <a:r>
              <a:rPr lang="it-IT" altLang="it-IT" sz="2400" b="1" baseline="-25000" dirty="0"/>
              <a:t>2</a:t>
            </a:r>
            <a:r>
              <a:rPr lang="it-IT" altLang="it-IT" sz="2400" dirty="0"/>
              <a:t> a quella più bassa </a:t>
            </a:r>
            <a:r>
              <a:rPr lang="it-IT" altLang="it-IT" sz="2400" b="1" i="1" dirty="0"/>
              <a:t>U</a:t>
            </a:r>
            <a:r>
              <a:rPr lang="it-IT" altLang="it-IT" sz="2400" b="1" baseline="-25000" dirty="0"/>
              <a:t>1</a:t>
            </a:r>
            <a:endParaRPr lang="it-IT" altLang="it-IT" sz="2400" dirty="0"/>
          </a:p>
        </p:txBody>
      </p:sp>
      <p:grpSp>
        <p:nvGrpSpPr>
          <p:cNvPr id="44062" name="Group 30"/>
          <p:cNvGrpSpPr>
            <a:grpSpLocks/>
          </p:cNvGrpSpPr>
          <p:nvPr/>
        </p:nvGrpSpPr>
        <p:grpSpPr bwMode="auto">
          <a:xfrm>
            <a:off x="914400" y="1827213"/>
            <a:ext cx="4181475" cy="2971800"/>
            <a:chOff x="2880" y="2448"/>
            <a:chExt cx="2634" cy="1872"/>
          </a:xfrm>
        </p:grpSpPr>
        <p:sp>
          <p:nvSpPr>
            <p:cNvPr id="44036" name="Line 4"/>
            <p:cNvSpPr>
              <a:spLocks noChangeShapeType="1"/>
            </p:cNvSpPr>
            <p:nvPr/>
          </p:nvSpPr>
          <p:spPr bwMode="auto">
            <a:xfrm flipV="1">
              <a:off x="3306" y="2448"/>
              <a:ext cx="0" cy="153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4037" name="Line 5"/>
            <p:cNvSpPr>
              <a:spLocks noChangeShapeType="1"/>
            </p:cNvSpPr>
            <p:nvPr/>
          </p:nvSpPr>
          <p:spPr bwMode="auto">
            <a:xfrm>
              <a:off x="3306" y="3984"/>
              <a:ext cx="1920"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4038" name="Line 6"/>
            <p:cNvSpPr>
              <a:spLocks noChangeShapeType="1"/>
            </p:cNvSpPr>
            <p:nvPr/>
          </p:nvSpPr>
          <p:spPr bwMode="auto">
            <a:xfrm>
              <a:off x="3306" y="2922"/>
              <a:ext cx="1518" cy="1056"/>
            </a:xfrm>
            <a:prstGeom prst="line">
              <a:avLst/>
            </a:prstGeom>
            <a:noFill/>
            <a:ln w="28575">
              <a:solidFill>
                <a:srgbClr val="993366"/>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4039" name="Line 7"/>
            <p:cNvSpPr>
              <a:spLocks noChangeShapeType="1"/>
            </p:cNvSpPr>
            <p:nvPr/>
          </p:nvSpPr>
          <p:spPr bwMode="auto">
            <a:xfrm flipH="1">
              <a:off x="3300" y="3474"/>
              <a:ext cx="79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4040" name="Line 8"/>
            <p:cNvSpPr>
              <a:spLocks noChangeShapeType="1"/>
            </p:cNvSpPr>
            <p:nvPr/>
          </p:nvSpPr>
          <p:spPr bwMode="auto">
            <a:xfrm>
              <a:off x="4104" y="3474"/>
              <a:ext cx="0" cy="51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4041" name="Text Box 9"/>
            <p:cNvSpPr txBox="1">
              <a:spLocks noChangeArrowheads="1"/>
            </p:cNvSpPr>
            <p:nvPr/>
          </p:nvSpPr>
          <p:spPr bwMode="auto">
            <a:xfrm>
              <a:off x="2970" y="3318"/>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2</a:t>
              </a:r>
            </a:p>
          </p:txBody>
        </p:sp>
        <p:sp>
          <p:nvSpPr>
            <p:cNvPr id="44042" name="Text Box 10"/>
            <p:cNvSpPr txBox="1">
              <a:spLocks noChangeArrowheads="1"/>
            </p:cNvSpPr>
            <p:nvPr/>
          </p:nvSpPr>
          <p:spPr bwMode="auto">
            <a:xfrm>
              <a:off x="3906" y="4020"/>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1</a:t>
              </a:r>
            </a:p>
          </p:txBody>
        </p:sp>
        <p:sp>
          <p:nvSpPr>
            <p:cNvPr id="44043" name="Text Box 11"/>
            <p:cNvSpPr txBox="1">
              <a:spLocks noChangeArrowheads="1"/>
            </p:cNvSpPr>
            <p:nvPr/>
          </p:nvSpPr>
          <p:spPr bwMode="auto">
            <a:xfrm>
              <a:off x="2880" y="2526"/>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2</a:t>
              </a:r>
            </a:p>
          </p:txBody>
        </p:sp>
        <p:sp>
          <p:nvSpPr>
            <p:cNvPr id="44044" name="Text Box 12"/>
            <p:cNvSpPr txBox="1">
              <a:spLocks noChangeArrowheads="1"/>
            </p:cNvSpPr>
            <p:nvPr/>
          </p:nvSpPr>
          <p:spPr bwMode="auto">
            <a:xfrm>
              <a:off x="5136" y="4032"/>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1</a:t>
              </a:r>
            </a:p>
          </p:txBody>
        </p:sp>
        <p:sp>
          <p:nvSpPr>
            <p:cNvPr id="44045" name="Text Box 13"/>
            <p:cNvSpPr txBox="1">
              <a:spLocks noChangeArrowheads="1"/>
            </p:cNvSpPr>
            <p:nvPr/>
          </p:nvSpPr>
          <p:spPr bwMode="auto">
            <a:xfrm>
              <a:off x="2922" y="3720"/>
              <a:ext cx="4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A</a:t>
              </a:r>
              <a:r>
                <a:rPr lang="it-IT" altLang="it-IT" sz="1600" b="1" baseline="-25000"/>
                <a:t>2</a:t>
              </a:r>
            </a:p>
          </p:txBody>
        </p:sp>
        <p:sp>
          <p:nvSpPr>
            <p:cNvPr id="44046" name="Line 14"/>
            <p:cNvSpPr>
              <a:spLocks noChangeShapeType="1"/>
            </p:cNvSpPr>
            <p:nvPr/>
          </p:nvSpPr>
          <p:spPr bwMode="auto">
            <a:xfrm flipH="1">
              <a:off x="3300" y="3720"/>
              <a:ext cx="112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4047" name="Text Box 15"/>
            <p:cNvSpPr txBox="1">
              <a:spLocks noChangeArrowheads="1"/>
            </p:cNvSpPr>
            <p:nvPr/>
          </p:nvSpPr>
          <p:spPr bwMode="auto">
            <a:xfrm>
              <a:off x="4242" y="4032"/>
              <a:ext cx="4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A</a:t>
              </a:r>
              <a:r>
                <a:rPr lang="it-IT" altLang="it-IT" sz="1600" b="1" baseline="-25000"/>
                <a:t>1</a:t>
              </a:r>
            </a:p>
          </p:txBody>
        </p:sp>
        <p:sp>
          <p:nvSpPr>
            <p:cNvPr id="44048" name="Line 16"/>
            <p:cNvSpPr>
              <a:spLocks noChangeShapeType="1"/>
            </p:cNvSpPr>
            <p:nvPr/>
          </p:nvSpPr>
          <p:spPr bwMode="auto">
            <a:xfrm>
              <a:off x="4434" y="3708"/>
              <a:ext cx="0" cy="282"/>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4049" name="Line 17"/>
            <p:cNvSpPr>
              <a:spLocks noChangeShapeType="1"/>
            </p:cNvSpPr>
            <p:nvPr/>
          </p:nvSpPr>
          <p:spPr bwMode="auto">
            <a:xfrm>
              <a:off x="3306" y="2562"/>
              <a:ext cx="1224" cy="1410"/>
            </a:xfrm>
            <a:prstGeom prst="line">
              <a:avLst/>
            </a:prstGeom>
            <a:noFill/>
            <a:ln w="28575">
              <a:solidFill>
                <a:srgbClr val="008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4050" name="Freeform 18"/>
            <p:cNvSpPr>
              <a:spLocks/>
            </p:cNvSpPr>
            <p:nvPr/>
          </p:nvSpPr>
          <p:spPr bwMode="auto">
            <a:xfrm>
              <a:off x="4122" y="3120"/>
              <a:ext cx="840" cy="732"/>
            </a:xfrm>
            <a:custGeom>
              <a:avLst/>
              <a:gdLst>
                <a:gd name="T0" fmla="*/ 0 w 2625"/>
                <a:gd name="T1" fmla="*/ 0 h 1980"/>
                <a:gd name="T2" fmla="*/ 240 w 2625"/>
                <a:gd name="T3" fmla="*/ 825 h 1980"/>
                <a:gd name="T4" fmla="*/ 975 w 2625"/>
                <a:gd name="T5" fmla="*/ 1560 h 1980"/>
                <a:gd name="T6" fmla="*/ 1740 w 2625"/>
                <a:gd name="T7" fmla="*/ 1890 h 1980"/>
                <a:gd name="T8" fmla="*/ 2625 w 2625"/>
                <a:gd name="T9" fmla="*/ 1980 h 1980"/>
              </a:gdLst>
              <a:ahLst/>
              <a:cxnLst>
                <a:cxn ang="0">
                  <a:pos x="T0" y="T1"/>
                </a:cxn>
                <a:cxn ang="0">
                  <a:pos x="T2" y="T3"/>
                </a:cxn>
                <a:cxn ang="0">
                  <a:pos x="T4" y="T5"/>
                </a:cxn>
                <a:cxn ang="0">
                  <a:pos x="T6" y="T7"/>
                </a:cxn>
                <a:cxn ang="0">
                  <a:pos x="T8" y="T9"/>
                </a:cxn>
              </a:cxnLst>
              <a:rect l="0" t="0" r="r" b="b"/>
              <a:pathLst>
                <a:path w="2625" h="1980">
                  <a:moveTo>
                    <a:pt x="0" y="0"/>
                  </a:moveTo>
                  <a:cubicBezTo>
                    <a:pt x="38" y="282"/>
                    <a:pt x="77" y="565"/>
                    <a:pt x="240" y="825"/>
                  </a:cubicBezTo>
                  <a:cubicBezTo>
                    <a:pt x="403" y="1085"/>
                    <a:pt x="725" y="1383"/>
                    <a:pt x="975" y="1560"/>
                  </a:cubicBezTo>
                  <a:cubicBezTo>
                    <a:pt x="1225" y="1737"/>
                    <a:pt x="1465" y="1820"/>
                    <a:pt x="1740" y="1890"/>
                  </a:cubicBezTo>
                  <a:cubicBezTo>
                    <a:pt x="2015" y="1960"/>
                    <a:pt x="2320" y="1970"/>
                    <a:pt x="2625" y="198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4051" name="Freeform 19"/>
            <p:cNvSpPr>
              <a:spLocks/>
            </p:cNvSpPr>
            <p:nvPr/>
          </p:nvSpPr>
          <p:spPr bwMode="auto">
            <a:xfrm>
              <a:off x="4050" y="3156"/>
              <a:ext cx="900" cy="786"/>
            </a:xfrm>
            <a:custGeom>
              <a:avLst/>
              <a:gdLst>
                <a:gd name="T0" fmla="*/ 0 w 2625"/>
                <a:gd name="T1" fmla="*/ 0 h 1980"/>
                <a:gd name="T2" fmla="*/ 240 w 2625"/>
                <a:gd name="T3" fmla="*/ 825 h 1980"/>
                <a:gd name="T4" fmla="*/ 975 w 2625"/>
                <a:gd name="T5" fmla="*/ 1560 h 1980"/>
                <a:gd name="T6" fmla="*/ 1740 w 2625"/>
                <a:gd name="T7" fmla="*/ 1890 h 1980"/>
                <a:gd name="T8" fmla="*/ 2625 w 2625"/>
                <a:gd name="T9" fmla="*/ 1980 h 1980"/>
              </a:gdLst>
              <a:ahLst/>
              <a:cxnLst>
                <a:cxn ang="0">
                  <a:pos x="T0" y="T1"/>
                </a:cxn>
                <a:cxn ang="0">
                  <a:pos x="T2" y="T3"/>
                </a:cxn>
                <a:cxn ang="0">
                  <a:pos x="T4" y="T5"/>
                </a:cxn>
                <a:cxn ang="0">
                  <a:pos x="T6" y="T7"/>
                </a:cxn>
                <a:cxn ang="0">
                  <a:pos x="T8" y="T9"/>
                </a:cxn>
              </a:cxnLst>
              <a:rect l="0" t="0" r="r" b="b"/>
              <a:pathLst>
                <a:path w="2625" h="1980">
                  <a:moveTo>
                    <a:pt x="0" y="0"/>
                  </a:moveTo>
                  <a:cubicBezTo>
                    <a:pt x="38" y="282"/>
                    <a:pt x="77" y="565"/>
                    <a:pt x="240" y="825"/>
                  </a:cubicBezTo>
                  <a:cubicBezTo>
                    <a:pt x="403" y="1085"/>
                    <a:pt x="725" y="1383"/>
                    <a:pt x="975" y="1560"/>
                  </a:cubicBezTo>
                  <a:cubicBezTo>
                    <a:pt x="1225" y="1737"/>
                    <a:pt x="1465" y="1820"/>
                    <a:pt x="1740" y="1890"/>
                  </a:cubicBezTo>
                  <a:cubicBezTo>
                    <a:pt x="2015" y="1960"/>
                    <a:pt x="2320" y="1970"/>
                    <a:pt x="2625" y="198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4052" name="Line 20"/>
            <p:cNvSpPr>
              <a:spLocks noChangeShapeType="1"/>
            </p:cNvSpPr>
            <p:nvPr/>
          </p:nvSpPr>
          <p:spPr bwMode="auto">
            <a:xfrm flipH="1">
              <a:off x="3306" y="3654"/>
              <a:ext cx="93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4053" name="Line 21"/>
            <p:cNvSpPr>
              <a:spLocks noChangeShapeType="1"/>
            </p:cNvSpPr>
            <p:nvPr/>
          </p:nvSpPr>
          <p:spPr bwMode="auto">
            <a:xfrm>
              <a:off x="4248" y="3654"/>
              <a:ext cx="0" cy="312"/>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4054" name="Text Box 22"/>
            <p:cNvSpPr txBox="1">
              <a:spLocks noChangeArrowheads="1"/>
            </p:cNvSpPr>
            <p:nvPr/>
          </p:nvSpPr>
          <p:spPr bwMode="auto">
            <a:xfrm>
              <a:off x="2916" y="3510"/>
              <a:ext cx="4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B</a:t>
              </a:r>
              <a:r>
                <a:rPr lang="it-IT" altLang="it-IT" sz="1600" b="1" baseline="-25000"/>
                <a:t>2</a:t>
              </a:r>
            </a:p>
          </p:txBody>
        </p:sp>
        <p:sp>
          <p:nvSpPr>
            <p:cNvPr id="44055" name="Line 23"/>
            <p:cNvSpPr>
              <a:spLocks noChangeShapeType="1"/>
            </p:cNvSpPr>
            <p:nvPr/>
          </p:nvSpPr>
          <p:spPr bwMode="auto">
            <a:xfrm flipV="1">
              <a:off x="3402" y="2736"/>
              <a:ext cx="0" cy="19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4056" name="Line 24"/>
            <p:cNvSpPr>
              <a:spLocks noChangeShapeType="1"/>
            </p:cNvSpPr>
            <p:nvPr/>
          </p:nvSpPr>
          <p:spPr bwMode="auto">
            <a:xfrm flipH="1">
              <a:off x="4560" y="4026"/>
              <a:ext cx="22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4057" name="Text Box 25"/>
            <p:cNvSpPr txBox="1">
              <a:spLocks noChangeArrowheads="1"/>
            </p:cNvSpPr>
            <p:nvPr/>
          </p:nvSpPr>
          <p:spPr bwMode="auto">
            <a:xfrm>
              <a:off x="4062" y="4026"/>
              <a:ext cx="4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B</a:t>
              </a:r>
              <a:r>
                <a:rPr lang="it-IT" altLang="it-IT" sz="1600" b="1" baseline="-25000"/>
                <a:t>1</a:t>
              </a:r>
            </a:p>
          </p:txBody>
        </p:sp>
        <p:sp>
          <p:nvSpPr>
            <p:cNvPr id="44058" name="Text Box 26"/>
            <p:cNvSpPr txBox="1">
              <a:spLocks noChangeArrowheads="1"/>
            </p:cNvSpPr>
            <p:nvPr/>
          </p:nvSpPr>
          <p:spPr bwMode="auto">
            <a:xfrm>
              <a:off x="3366" y="2538"/>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dirty="0"/>
                <a:t>B</a:t>
              </a:r>
            </a:p>
          </p:txBody>
        </p:sp>
        <p:sp>
          <p:nvSpPr>
            <p:cNvPr id="44059" name="Text Box 27"/>
            <p:cNvSpPr txBox="1">
              <a:spLocks noChangeArrowheads="1"/>
            </p:cNvSpPr>
            <p:nvPr/>
          </p:nvSpPr>
          <p:spPr bwMode="auto">
            <a:xfrm>
              <a:off x="3300" y="3084"/>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A</a:t>
              </a:r>
            </a:p>
          </p:txBody>
        </p:sp>
        <p:sp>
          <p:nvSpPr>
            <p:cNvPr id="44060" name="Text Box 28"/>
            <p:cNvSpPr txBox="1">
              <a:spLocks noChangeArrowheads="1"/>
            </p:cNvSpPr>
            <p:nvPr/>
          </p:nvSpPr>
          <p:spPr bwMode="auto">
            <a:xfrm>
              <a:off x="4614" y="3528"/>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U</a:t>
              </a:r>
              <a:r>
                <a:rPr lang="it-IT" altLang="it-IT" sz="1600" b="1" baseline="30000"/>
                <a:t>2</a:t>
              </a:r>
            </a:p>
          </p:txBody>
        </p:sp>
        <p:sp>
          <p:nvSpPr>
            <p:cNvPr id="44061" name="Text Box 29"/>
            <p:cNvSpPr txBox="1">
              <a:spLocks noChangeArrowheads="1"/>
            </p:cNvSpPr>
            <p:nvPr/>
          </p:nvSpPr>
          <p:spPr bwMode="auto">
            <a:xfrm>
              <a:off x="4812" y="3816"/>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U</a:t>
              </a:r>
              <a:r>
                <a:rPr lang="it-IT" altLang="it-IT" sz="1600" b="1" baseline="30000"/>
                <a:t>1</a:t>
              </a:r>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6556875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4062"/>
                                        </p:tgtEl>
                                        <p:attrNameLst>
                                          <p:attrName>style.visibility</p:attrName>
                                        </p:attrNameLst>
                                      </p:cBhvr>
                                      <p:to>
                                        <p:strVal val="visible"/>
                                      </p:to>
                                    </p:set>
                                    <p:anim calcmode="lin" valueType="num">
                                      <p:cBhvr additive="base">
                                        <p:cTn id="7" dur="500" fill="hold"/>
                                        <p:tgtEl>
                                          <p:spTgt spid="44062"/>
                                        </p:tgtEl>
                                        <p:attrNameLst>
                                          <p:attrName>ppt_x</p:attrName>
                                        </p:attrNameLst>
                                      </p:cBhvr>
                                      <p:tavLst>
                                        <p:tav tm="0">
                                          <p:val>
                                            <p:strVal val="0-#ppt_w/2"/>
                                          </p:val>
                                        </p:tav>
                                        <p:tav tm="100000">
                                          <p:val>
                                            <p:strVal val="#ppt_x"/>
                                          </p:val>
                                        </p:tav>
                                      </p:tavLst>
                                    </p:anim>
                                    <p:anim calcmode="lin" valueType="num">
                                      <p:cBhvr additive="base">
                                        <p:cTn id="8" dur="500" fill="hold"/>
                                        <p:tgtEl>
                                          <p:spTgt spid="4406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035">
                                            <p:txEl>
                                              <p:pRg st="0" end="0"/>
                                            </p:txEl>
                                          </p:spTgt>
                                        </p:tgtEl>
                                        <p:attrNameLst>
                                          <p:attrName>style.visibility</p:attrName>
                                        </p:attrNameLst>
                                      </p:cBhvr>
                                      <p:to>
                                        <p:strVal val="visible"/>
                                      </p:to>
                                    </p:set>
                                    <p:anim calcmode="lin" valueType="num">
                                      <p:cBhvr additive="base">
                                        <p:cTn id="13" dur="500" fill="hold"/>
                                        <p:tgtEl>
                                          <p:spTgt spid="4403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0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035">
                                            <p:txEl>
                                              <p:pRg st="1" end="1"/>
                                            </p:txEl>
                                          </p:spTgt>
                                        </p:tgtEl>
                                        <p:attrNameLst>
                                          <p:attrName>style.visibility</p:attrName>
                                        </p:attrNameLst>
                                      </p:cBhvr>
                                      <p:to>
                                        <p:strVal val="visible"/>
                                      </p:to>
                                    </p:set>
                                    <p:anim calcmode="lin" valueType="num">
                                      <p:cBhvr additive="base">
                                        <p:cTn id="19" dur="500" fill="hold"/>
                                        <p:tgtEl>
                                          <p:spTgt spid="44035">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0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035">
                                            <p:txEl>
                                              <p:pRg st="2" end="2"/>
                                            </p:txEl>
                                          </p:spTgt>
                                        </p:tgtEl>
                                        <p:attrNameLst>
                                          <p:attrName>style.visibility</p:attrName>
                                        </p:attrNameLst>
                                      </p:cBhvr>
                                      <p:to>
                                        <p:strVal val="visible"/>
                                      </p:to>
                                    </p:set>
                                    <p:anim calcmode="lin" valueType="num">
                                      <p:cBhvr additive="base">
                                        <p:cTn id="25" dur="500" fill="hold"/>
                                        <p:tgtEl>
                                          <p:spTgt spid="44035">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40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1E87BFE4-5815-4E62-A40C-87CB6CCC5ABA}" type="slidenum">
              <a:rPr lang="it-IT" altLang="it-IT"/>
              <a:pPr/>
              <a:t>38</a:t>
            </a:fld>
            <a:endParaRPr lang="it-IT" altLang="it-IT"/>
          </a:p>
        </p:txBody>
      </p:sp>
      <p:sp>
        <p:nvSpPr>
          <p:cNvPr id="45058" name="Rectangle 2"/>
          <p:cNvSpPr>
            <a:spLocks noGrp="1" noChangeArrowheads="1"/>
          </p:cNvSpPr>
          <p:nvPr>
            <p:ph type="title"/>
          </p:nvPr>
        </p:nvSpPr>
        <p:spPr>
          <a:xfrm>
            <a:off x="457200" y="1122160"/>
            <a:ext cx="8229600" cy="557946"/>
          </a:xfrm>
        </p:spPr>
        <p:txBody>
          <a:bodyPr>
            <a:normAutofit fontScale="90000"/>
          </a:bodyPr>
          <a:lstStyle/>
          <a:p>
            <a:r>
              <a:rPr lang="it-IT" altLang="it-IT" dirty="0"/>
              <a:t>Aumento del tasso di interesse: il consumatore risparmia</a:t>
            </a:r>
          </a:p>
        </p:txBody>
      </p:sp>
      <p:sp>
        <p:nvSpPr>
          <p:cNvPr id="45059" name="Rectangle 3"/>
          <p:cNvSpPr>
            <a:spLocks noGrp="1" noChangeArrowheads="1"/>
          </p:cNvSpPr>
          <p:nvPr>
            <p:ph type="body" idx="1"/>
          </p:nvPr>
        </p:nvSpPr>
        <p:spPr>
          <a:xfrm>
            <a:off x="457200" y="2012949"/>
            <a:ext cx="8229600" cy="4525963"/>
          </a:xfrm>
        </p:spPr>
        <p:txBody>
          <a:bodyPr>
            <a:normAutofit lnSpcReduction="10000"/>
          </a:bodyPr>
          <a:lstStyle/>
          <a:p>
            <a:pPr>
              <a:lnSpc>
                <a:spcPct val="90000"/>
              </a:lnSpc>
            </a:pPr>
            <a:r>
              <a:rPr lang="it-IT" altLang="it-IT" sz="2800" dirty="0"/>
              <a:t>Nel caso in cui il consumatore risparmia</a:t>
            </a:r>
          </a:p>
          <a:p>
            <a:pPr>
              <a:lnSpc>
                <a:spcPct val="90000"/>
              </a:lnSpc>
            </a:pPr>
            <a:r>
              <a:rPr lang="it-IT" altLang="it-IT" sz="2800" dirty="0"/>
              <a:t>Aumenta </a:t>
            </a:r>
            <a:r>
              <a:rPr lang="it-IT" altLang="it-IT" sz="2800" b="1" i="1" dirty="0"/>
              <a:t>i</a:t>
            </a:r>
          </a:p>
          <a:p>
            <a:pPr>
              <a:lnSpc>
                <a:spcPct val="90000"/>
              </a:lnSpc>
            </a:pPr>
            <a:r>
              <a:rPr lang="it-IT" altLang="it-IT" sz="2800" dirty="0"/>
              <a:t>Effetto sostituzione: il consumo presente “costa” più rispetto al consumo </a:t>
            </a:r>
            <a:r>
              <a:rPr lang="it-IT" altLang="it-IT" sz="2800" dirty="0" err="1"/>
              <a:t>futuro</a:t>
            </a:r>
            <a:r>
              <a:rPr lang="it-IT" altLang="it-IT" sz="2800" dirty="0" err="1">
                <a:sym typeface="Symbol" panose="05050102010706020507" pitchFamily="18" charset="2"/>
              </a:rPr>
              <a:t>il</a:t>
            </a:r>
            <a:r>
              <a:rPr lang="it-IT" altLang="it-IT" sz="2800" dirty="0">
                <a:sym typeface="Symbol" panose="05050102010706020507" pitchFamily="18" charset="2"/>
              </a:rPr>
              <a:t> consumo presente tende a diminuire e il risparmio aumenta</a:t>
            </a:r>
          </a:p>
          <a:p>
            <a:pPr>
              <a:lnSpc>
                <a:spcPct val="90000"/>
              </a:lnSpc>
            </a:pPr>
            <a:r>
              <a:rPr lang="it-IT" altLang="it-IT" sz="2800" dirty="0">
                <a:sym typeface="Symbol" panose="05050102010706020507" pitchFamily="18" charset="2"/>
              </a:rPr>
              <a:t>Effetto reddito: il consumatore è “più ricco” tende a consumare di più nel presente e il risparmio diminuisce</a:t>
            </a:r>
          </a:p>
          <a:p>
            <a:pPr>
              <a:lnSpc>
                <a:spcPct val="90000"/>
              </a:lnSpc>
            </a:pPr>
            <a:r>
              <a:rPr lang="it-IT" altLang="it-IT" sz="2800" dirty="0">
                <a:sym typeface="Symbol" panose="05050102010706020507" pitchFamily="18" charset="2"/>
              </a:rPr>
              <a:t>Effetto sostituzione e effetto reddito hanno direzioni opposte</a:t>
            </a: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168115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9">
                                            <p:txEl>
                                              <p:pRg st="1" end="1"/>
                                            </p:txEl>
                                          </p:spTgt>
                                        </p:tgtEl>
                                        <p:attrNameLst>
                                          <p:attrName>style.visibility</p:attrName>
                                        </p:attrNameLst>
                                      </p:cBhvr>
                                      <p:to>
                                        <p:strVal val="visible"/>
                                      </p:to>
                                    </p:set>
                                    <p:anim calcmode="lin" valueType="num">
                                      <p:cBhvr additive="base">
                                        <p:cTn id="13" dur="500" fill="hold"/>
                                        <p:tgtEl>
                                          <p:spTgt spid="450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0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059">
                                            <p:txEl>
                                              <p:pRg st="2" end="2"/>
                                            </p:txEl>
                                          </p:spTgt>
                                        </p:tgtEl>
                                        <p:attrNameLst>
                                          <p:attrName>style.visibility</p:attrName>
                                        </p:attrNameLst>
                                      </p:cBhvr>
                                      <p:to>
                                        <p:strVal val="visible"/>
                                      </p:to>
                                    </p:set>
                                    <p:anim calcmode="lin" valueType="num">
                                      <p:cBhvr additive="base">
                                        <p:cTn id="19" dur="500" fill="hold"/>
                                        <p:tgtEl>
                                          <p:spTgt spid="450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0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059">
                                            <p:txEl>
                                              <p:pRg st="3" end="3"/>
                                            </p:txEl>
                                          </p:spTgt>
                                        </p:tgtEl>
                                        <p:attrNameLst>
                                          <p:attrName>style.visibility</p:attrName>
                                        </p:attrNameLst>
                                      </p:cBhvr>
                                      <p:to>
                                        <p:strVal val="visible"/>
                                      </p:to>
                                    </p:set>
                                    <p:anim calcmode="lin" valueType="num">
                                      <p:cBhvr additive="base">
                                        <p:cTn id="25" dur="500" fill="hold"/>
                                        <p:tgtEl>
                                          <p:spTgt spid="450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50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059">
                                            <p:txEl>
                                              <p:pRg st="4" end="4"/>
                                            </p:txEl>
                                          </p:spTgt>
                                        </p:tgtEl>
                                        <p:attrNameLst>
                                          <p:attrName>style.visibility</p:attrName>
                                        </p:attrNameLst>
                                      </p:cBhvr>
                                      <p:to>
                                        <p:strVal val="visible"/>
                                      </p:to>
                                    </p:set>
                                    <p:anim calcmode="lin" valueType="num">
                                      <p:cBhvr additive="base">
                                        <p:cTn id="31" dur="500" fill="hold"/>
                                        <p:tgtEl>
                                          <p:spTgt spid="4505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505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 name="Segnaposto numero diapositiva 5"/>
          <p:cNvSpPr>
            <a:spLocks noGrp="1"/>
          </p:cNvSpPr>
          <p:nvPr>
            <p:ph type="sldNum" sz="quarter" idx="12"/>
          </p:nvPr>
        </p:nvSpPr>
        <p:spPr/>
        <p:txBody>
          <a:bodyPr/>
          <a:lstStyle/>
          <a:p>
            <a:fld id="{1A901B48-0C13-4274-9120-41973FD11E4B}" type="slidenum">
              <a:rPr lang="it-IT" altLang="it-IT"/>
              <a:pPr/>
              <a:t>39</a:t>
            </a:fld>
            <a:endParaRPr lang="it-IT" altLang="it-IT"/>
          </a:p>
        </p:txBody>
      </p:sp>
      <p:sp>
        <p:nvSpPr>
          <p:cNvPr id="46082" name="Rectangle 2"/>
          <p:cNvSpPr>
            <a:spLocks noGrp="1" noChangeArrowheads="1"/>
          </p:cNvSpPr>
          <p:nvPr>
            <p:ph type="title"/>
          </p:nvPr>
        </p:nvSpPr>
        <p:spPr/>
        <p:txBody>
          <a:bodyPr>
            <a:normAutofit fontScale="90000"/>
          </a:bodyPr>
          <a:lstStyle/>
          <a:p>
            <a:r>
              <a:rPr lang="it-IT" altLang="it-IT"/>
              <a:t>Caso 1: Aumento del risparmio</a:t>
            </a:r>
          </a:p>
        </p:txBody>
      </p:sp>
      <p:sp>
        <p:nvSpPr>
          <p:cNvPr id="46083" name="Rectangle 3"/>
          <p:cNvSpPr>
            <a:spLocks noGrp="1" noChangeArrowheads="1"/>
          </p:cNvSpPr>
          <p:nvPr>
            <p:ph type="body" idx="1"/>
          </p:nvPr>
        </p:nvSpPr>
        <p:spPr>
          <a:xfrm>
            <a:off x="685800" y="4876800"/>
            <a:ext cx="7772400" cy="1219200"/>
          </a:xfrm>
        </p:spPr>
        <p:txBody>
          <a:bodyPr>
            <a:normAutofit lnSpcReduction="10000"/>
          </a:bodyPr>
          <a:lstStyle/>
          <a:p>
            <a:pPr>
              <a:lnSpc>
                <a:spcPct val="90000"/>
              </a:lnSpc>
            </a:pPr>
            <a:r>
              <a:rPr lang="it-IT" altLang="it-IT" sz="2800"/>
              <a:t>Prevale l’effetto sostituzione: diminuisce il consumo presente (da </a:t>
            </a:r>
            <a:r>
              <a:rPr lang="it-IT" altLang="it-IT" sz="2800" b="1" i="1"/>
              <a:t>C</a:t>
            </a:r>
            <a:r>
              <a:rPr lang="it-IT" altLang="it-IT" sz="2800" b="1" i="1" baseline="30000"/>
              <a:t>A</a:t>
            </a:r>
            <a:r>
              <a:rPr lang="it-IT" altLang="it-IT" sz="2800" b="1" baseline="-25000"/>
              <a:t>1 </a:t>
            </a:r>
            <a:r>
              <a:rPr lang="it-IT" altLang="it-IT" sz="2800"/>
              <a:t>a </a:t>
            </a:r>
            <a:r>
              <a:rPr lang="it-IT" altLang="it-IT" sz="2800" b="1" i="1"/>
              <a:t>C</a:t>
            </a:r>
            <a:r>
              <a:rPr lang="it-IT" altLang="it-IT" sz="2800" b="1" i="1" baseline="30000"/>
              <a:t>B</a:t>
            </a:r>
            <a:r>
              <a:rPr lang="it-IT" altLang="it-IT" sz="2800" b="1" baseline="-25000"/>
              <a:t>1</a:t>
            </a:r>
            <a:r>
              <a:rPr lang="it-IT" altLang="it-IT" sz="2800"/>
              <a:t>)</a:t>
            </a:r>
          </a:p>
          <a:p>
            <a:pPr>
              <a:lnSpc>
                <a:spcPct val="90000"/>
              </a:lnSpc>
            </a:pPr>
            <a:r>
              <a:rPr lang="it-IT" altLang="it-IT" sz="2800"/>
              <a:t>Il risparmio aumenta</a:t>
            </a:r>
          </a:p>
        </p:txBody>
      </p:sp>
      <p:grpSp>
        <p:nvGrpSpPr>
          <p:cNvPr id="46110" name="Group 30"/>
          <p:cNvGrpSpPr>
            <a:grpSpLocks/>
          </p:cNvGrpSpPr>
          <p:nvPr/>
        </p:nvGrpSpPr>
        <p:grpSpPr bwMode="auto">
          <a:xfrm>
            <a:off x="914400" y="1828800"/>
            <a:ext cx="4181475" cy="2971800"/>
            <a:chOff x="2880" y="2448"/>
            <a:chExt cx="2634" cy="1872"/>
          </a:xfrm>
        </p:grpSpPr>
        <p:sp>
          <p:nvSpPr>
            <p:cNvPr id="46084" name="Line 4"/>
            <p:cNvSpPr>
              <a:spLocks noChangeShapeType="1"/>
            </p:cNvSpPr>
            <p:nvPr/>
          </p:nvSpPr>
          <p:spPr bwMode="auto">
            <a:xfrm flipV="1">
              <a:off x="3306" y="2448"/>
              <a:ext cx="0" cy="153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6085" name="Line 5"/>
            <p:cNvSpPr>
              <a:spLocks noChangeShapeType="1"/>
            </p:cNvSpPr>
            <p:nvPr/>
          </p:nvSpPr>
          <p:spPr bwMode="auto">
            <a:xfrm>
              <a:off x="3306" y="3984"/>
              <a:ext cx="1920"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6086" name="Line 6"/>
            <p:cNvSpPr>
              <a:spLocks noChangeShapeType="1"/>
            </p:cNvSpPr>
            <p:nvPr/>
          </p:nvSpPr>
          <p:spPr bwMode="auto">
            <a:xfrm>
              <a:off x="3306" y="2922"/>
              <a:ext cx="1518" cy="1056"/>
            </a:xfrm>
            <a:prstGeom prst="line">
              <a:avLst/>
            </a:prstGeom>
            <a:noFill/>
            <a:ln w="28575">
              <a:solidFill>
                <a:srgbClr val="993366"/>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6087" name="Line 7"/>
            <p:cNvSpPr>
              <a:spLocks noChangeShapeType="1"/>
            </p:cNvSpPr>
            <p:nvPr/>
          </p:nvSpPr>
          <p:spPr bwMode="auto">
            <a:xfrm flipH="1">
              <a:off x="3300" y="3474"/>
              <a:ext cx="79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6088" name="Line 8"/>
            <p:cNvSpPr>
              <a:spLocks noChangeShapeType="1"/>
            </p:cNvSpPr>
            <p:nvPr/>
          </p:nvSpPr>
          <p:spPr bwMode="auto">
            <a:xfrm>
              <a:off x="4104" y="3474"/>
              <a:ext cx="0" cy="51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6089" name="Text Box 9"/>
            <p:cNvSpPr txBox="1">
              <a:spLocks noChangeArrowheads="1"/>
            </p:cNvSpPr>
            <p:nvPr/>
          </p:nvSpPr>
          <p:spPr bwMode="auto">
            <a:xfrm>
              <a:off x="2952" y="3372"/>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2</a:t>
              </a:r>
            </a:p>
          </p:txBody>
        </p:sp>
        <p:sp>
          <p:nvSpPr>
            <p:cNvPr id="46090" name="Text Box 10"/>
            <p:cNvSpPr txBox="1">
              <a:spLocks noChangeArrowheads="1"/>
            </p:cNvSpPr>
            <p:nvPr/>
          </p:nvSpPr>
          <p:spPr bwMode="auto">
            <a:xfrm>
              <a:off x="3906" y="4020"/>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1</a:t>
              </a:r>
            </a:p>
          </p:txBody>
        </p:sp>
        <p:sp>
          <p:nvSpPr>
            <p:cNvPr id="46091" name="Text Box 11"/>
            <p:cNvSpPr txBox="1">
              <a:spLocks noChangeArrowheads="1"/>
            </p:cNvSpPr>
            <p:nvPr/>
          </p:nvSpPr>
          <p:spPr bwMode="auto">
            <a:xfrm>
              <a:off x="2880" y="2526"/>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2</a:t>
              </a:r>
            </a:p>
          </p:txBody>
        </p:sp>
        <p:sp>
          <p:nvSpPr>
            <p:cNvPr id="46092" name="Text Box 12"/>
            <p:cNvSpPr txBox="1">
              <a:spLocks noChangeArrowheads="1"/>
            </p:cNvSpPr>
            <p:nvPr/>
          </p:nvSpPr>
          <p:spPr bwMode="auto">
            <a:xfrm>
              <a:off x="5136" y="4032"/>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1</a:t>
              </a:r>
            </a:p>
          </p:txBody>
        </p:sp>
        <p:sp>
          <p:nvSpPr>
            <p:cNvPr id="46093" name="Text Box 13"/>
            <p:cNvSpPr txBox="1">
              <a:spLocks noChangeArrowheads="1"/>
            </p:cNvSpPr>
            <p:nvPr/>
          </p:nvSpPr>
          <p:spPr bwMode="auto">
            <a:xfrm>
              <a:off x="2910" y="3186"/>
              <a:ext cx="4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A</a:t>
              </a:r>
              <a:r>
                <a:rPr lang="it-IT" altLang="it-IT" sz="1600" b="1" baseline="-25000"/>
                <a:t>2</a:t>
              </a:r>
            </a:p>
          </p:txBody>
        </p:sp>
        <p:sp>
          <p:nvSpPr>
            <p:cNvPr id="46094" name="Line 14"/>
            <p:cNvSpPr>
              <a:spLocks noChangeShapeType="1"/>
            </p:cNvSpPr>
            <p:nvPr/>
          </p:nvSpPr>
          <p:spPr bwMode="auto">
            <a:xfrm flipH="1">
              <a:off x="3288" y="3288"/>
              <a:ext cx="534"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6095" name="Text Box 15"/>
            <p:cNvSpPr txBox="1">
              <a:spLocks noChangeArrowheads="1"/>
            </p:cNvSpPr>
            <p:nvPr/>
          </p:nvSpPr>
          <p:spPr bwMode="auto">
            <a:xfrm>
              <a:off x="3612" y="4026"/>
              <a:ext cx="4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A</a:t>
              </a:r>
              <a:r>
                <a:rPr lang="it-IT" altLang="it-IT" sz="1600" b="1" baseline="-25000"/>
                <a:t>1</a:t>
              </a:r>
            </a:p>
          </p:txBody>
        </p:sp>
        <p:sp>
          <p:nvSpPr>
            <p:cNvPr id="46096" name="Line 16"/>
            <p:cNvSpPr>
              <a:spLocks noChangeShapeType="1"/>
            </p:cNvSpPr>
            <p:nvPr/>
          </p:nvSpPr>
          <p:spPr bwMode="auto">
            <a:xfrm>
              <a:off x="3828" y="3294"/>
              <a:ext cx="0" cy="672"/>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6097" name="Line 17"/>
            <p:cNvSpPr>
              <a:spLocks noChangeShapeType="1"/>
            </p:cNvSpPr>
            <p:nvPr/>
          </p:nvSpPr>
          <p:spPr bwMode="auto">
            <a:xfrm>
              <a:off x="3312" y="2574"/>
              <a:ext cx="1224" cy="1410"/>
            </a:xfrm>
            <a:prstGeom prst="line">
              <a:avLst/>
            </a:prstGeom>
            <a:noFill/>
            <a:ln w="28575">
              <a:solidFill>
                <a:srgbClr val="008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6098" name="Freeform 18"/>
            <p:cNvSpPr>
              <a:spLocks/>
            </p:cNvSpPr>
            <p:nvPr/>
          </p:nvSpPr>
          <p:spPr bwMode="auto">
            <a:xfrm>
              <a:off x="3540" y="2586"/>
              <a:ext cx="840" cy="732"/>
            </a:xfrm>
            <a:custGeom>
              <a:avLst/>
              <a:gdLst>
                <a:gd name="T0" fmla="*/ 0 w 2625"/>
                <a:gd name="T1" fmla="*/ 0 h 1980"/>
                <a:gd name="T2" fmla="*/ 240 w 2625"/>
                <a:gd name="T3" fmla="*/ 825 h 1980"/>
                <a:gd name="T4" fmla="*/ 975 w 2625"/>
                <a:gd name="T5" fmla="*/ 1560 h 1980"/>
                <a:gd name="T6" fmla="*/ 1740 w 2625"/>
                <a:gd name="T7" fmla="*/ 1890 h 1980"/>
                <a:gd name="T8" fmla="*/ 2625 w 2625"/>
                <a:gd name="T9" fmla="*/ 1980 h 1980"/>
              </a:gdLst>
              <a:ahLst/>
              <a:cxnLst>
                <a:cxn ang="0">
                  <a:pos x="T0" y="T1"/>
                </a:cxn>
                <a:cxn ang="0">
                  <a:pos x="T2" y="T3"/>
                </a:cxn>
                <a:cxn ang="0">
                  <a:pos x="T4" y="T5"/>
                </a:cxn>
                <a:cxn ang="0">
                  <a:pos x="T6" y="T7"/>
                </a:cxn>
                <a:cxn ang="0">
                  <a:pos x="T8" y="T9"/>
                </a:cxn>
              </a:cxnLst>
              <a:rect l="0" t="0" r="r" b="b"/>
              <a:pathLst>
                <a:path w="2625" h="1980">
                  <a:moveTo>
                    <a:pt x="0" y="0"/>
                  </a:moveTo>
                  <a:cubicBezTo>
                    <a:pt x="38" y="282"/>
                    <a:pt x="77" y="565"/>
                    <a:pt x="240" y="825"/>
                  </a:cubicBezTo>
                  <a:cubicBezTo>
                    <a:pt x="403" y="1085"/>
                    <a:pt x="725" y="1383"/>
                    <a:pt x="975" y="1560"/>
                  </a:cubicBezTo>
                  <a:cubicBezTo>
                    <a:pt x="1225" y="1737"/>
                    <a:pt x="1465" y="1820"/>
                    <a:pt x="1740" y="1890"/>
                  </a:cubicBezTo>
                  <a:cubicBezTo>
                    <a:pt x="2015" y="1960"/>
                    <a:pt x="2320" y="1970"/>
                    <a:pt x="2625" y="198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6099" name="Freeform 19"/>
            <p:cNvSpPr>
              <a:spLocks/>
            </p:cNvSpPr>
            <p:nvPr/>
          </p:nvSpPr>
          <p:spPr bwMode="auto">
            <a:xfrm>
              <a:off x="3474" y="2652"/>
              <a:ext cx="900" cy="786"/>
            </a:xfrm>
            <a:custGeom>
              <a:avLst/>
              <a:gdLst>
                <a:gd name="T0" fmla="*/ 0 w 2625"/>
                <a:gd name="T1" fmla="*/ 0 h 1980"/>
                <a:gd name="T2" fmla="*/ 240 w 2625"/>
                <a:gd name="T3" fmla="*/ 825 h 1980"/>
                <a:gd name="T4" fmla="*/ 975 w 2625"/>
                <a:gd name="T5" fmla="*/ 1560 h 1980"/>
                <a:gd name="T6" fmla="*/ 1740 w 2625"/>
                <a:gd name="T7" fmla="*/ 1890 h 1980"/>
                <a:gd name="T8" fmla="*/ 2625 w 2625"/>
                <a:gd name="T9" fmla="*/ 1980 h 1980"/>
              </a:gdLst>
              <a:ahLst/>
              <a:cxnLst>
                <a:cxn ang="0">
                  <a:pos x="T0" y="T1"/>
                </a:cxn>
                <a:cxn ang="0">
                  <a:pos x="T2" y="T3"/>
                </a:cxn>
                <a:cxn ang="0">
                  <a:pos x="T4" y="T5"/>
                </a:cxn>
                <a:cxn ang="0">
                  <a:pos x="T6" y="T7"/>
                </a:cxn>
                <a:cxn ang="0">
                  <a:pos x="T8" y="T9"/>
                </a:cxn>
              </a:cxnLst>
              <a:rect l="0" t="0" r="r" b="b"/>
              <a:pathLst>
                <a:path w="2625" h="1980">
                  <a:moveTo>
                    <a:pt x="0" y="0"/>
                  </a:moveTo>
                  <a:cubicBezTo>
                    <a:pt x="38" y="282"/>
                    <a:pt x="77" y="565"/>
                    <a:pt x="240" y="825"/>
                  </a:cubicBezTo>
                  <a:cubicBezTo>
                    <a:pt x="403" y="1085"/>
                    <a:pt x="725" y="1383"/>
                    <a:pt x="975" y="1560"/>
                  </a:cubicBezTo>
                  <a:cubicBezTo>
                    <a:pt x="1225" y="1737"/>
                    <a:pt x="1465" y="1820"/>
                    <a:pt x="1740" y="1890"/>
                  </a:cubicBezTo>
                  <a:cubicBezTo>
                    <a:pt x="2015" y="1960"/>
                    <a:pt x="2320" y="1970"/>
                    <a:pt x="2625" y="198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6100" name="Line 20"/>
            <p:cNvSpPr>
              <a:spLocks noChangeShapeType="1"/>
            </p:cNvSpPr>
            <p:nvPr/>
          </p:nvSpPr>
          <p:spPr bwMode="auto">
            <a:xfrm flipH="1">
              <a:off x="3276" y="3066"/>
              <a:ext cx="462"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6101" name="Line 21"/>
            <p:cNvSpPr>
              <a:spLocks noChangeShapeType="1"/>
            </p:cNvSpPr>
            <p:nvPr/>
          </p:nvSpPr>
          <p:spPr bwMode="auto">
            <a:xfrm>
              <a:off x="3738" y="3084"/>
              <a:ext cx="0" cy="888"/>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6102" name="Text Box 22"/>
            <p:cNvSpPr txBox="1">
              <a:spLocks noChangeArrowheads="1"/>
            </p:cNvSpPr>
            <p:nvPr/>
          </p:nvSpPr>
          <p:spPr bwMode="auto">
            <a:xfrm>
              <a:off x="2892" y="2940"/>
              <a:ext cx="4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B</a:t>
              </a:r>
              <a:r>
                <a:rPr lang="it-IT" altLang="it-IT" sz="1600" b="1" baseline="-25000"/>
                <a:t>2</a:t>
              </a:r>
            </a:p>
          </p:txBody>
        </p:sp>
        <p:sp>
          <p:nvSpPr>
            <p:cNvPr id="46103" name="Line 23"/>
            <p:cNvSpPr>
              <a:spLocks noChangeShapeType="1"/>
            </p:cNvSpPr>
            <p:nvPr/>
          </p:nvSpPr>
          <p:spPr bwMode="auto">
            <a:xfrm flipV="1">
              <a:off x="3402" y="2736"/>
              <a:ext cx="0" cy="19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6104" name="Line 24"/>
            <p:cNvSpPr>
              <a:spLocks noChangeShapeType="1"/>
            </p:cNvSpPr>
            <p:nvPr/>
          </p:nvSpPr>
          <p:spPr bwMode="auto">
            <a:xfrm flipH="1">
              <a:off x="4560" y="4026"/>
              <a:ext cx="22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6105" name="Text Box 25"/>
            <p:cNvSpPr txBox="1">
              <a:spLocks noChangeArrowheads="1"/>
            </p:cNvSpPr>
            <p:nvPr/>
          </p:nvSpPr>
          <p:spPr bwMode="auto">
            <a:xfrm>
              <a:off x="3396" y="4014"/>
              <a:ext cx="4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B</a:t>
              </a:r>
              <a:r>
                <a:rPr lang="it-IT" altLang="it-IT" sz="1600" b="1" baseline="-25000"/>
                <a:t>1</a:t>
              </a:r>
            </a:p>
          </p:txBody>
        </p:sp>
        <p:sp>
          <p:nvSpPr>
            <p:cNvPr id="46106" name="Text Box 26"/>
            <p:cNvSpPr txBox="1">
              <a:spLocks noChangeArrowheads="1"/>
            </p:cNvSpPr>
            <p:nvPr/>
          </p:nvSpPr>
          <p:spPr bwMode="auto">
            <a:xfrm>
              <a:off x="4128" y="3774"/>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B</a:t>
              </a:r>
            </a:p>
          </p:txBody>
        </p:sp>
        <p:sp>
          <p:nvSpPr>
            <p:cNvPr id="46107" name="Text Box 27"/>
            <p:cNvSpPr txBox="1">
              <a:spLocks noChangeArrowheads="1"/>
            </p:cNvSpPr>
            <p:nvPr/>
          </p:nvSpPr>
          <p:spPr bwMode="auto">
            <a:xfrm>
              <a:off x="4680" y="3702"/>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dirty="0"/>
                <a:t>A</a:t>
              </a:r>
            </a:p>
          </p:txBody>
        </p:sp>
        <p:sp>
          <p:nvSpPr>
            <p:cNvPr id="46108" name="Text Box 28"/>
            <p:cNvSpPr txBox="1">
              <a:spLocks noChangeArrowheads="1"/>
            </p:cNvSpPr>
            <p:nvPr/>
          </p:nvSpPr>
          <p:spPr bwMode="auto">
            <a:xfrm>
              <a:off x="4278" y="3426"/>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U</a:t>
              </a:r>
              <a:r>
                <a:rPr lang="it-IT" altLang="it-IT" sz="1600" b="1" baseline="30000"/>
                <a:t>1</a:t>
              </a:r>
            </a:p>
          </p:txBody>
        </p:sp>
        <p:sp>
          <p:nvSpPr>
            <p:cNvPr id="46109" name="Text Box 29"/>
            <p:cNvSpPr txBox="1">
              <a:spLocks noChangeArrowheads="1"/>
            </p:cNvSpPr>
            <p:nvPr/>
          </p:nvSpPr>
          <p:spPr bwMode="auto">
            <a:xfrm>
              <a:off x="4266" y="3090"/>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U</a:t>
              </a:r>
              <a:r>
                <a:rPr lang="it-IT" altLang="it-IT" sz="1600" b="1" baseline="30000"/>
                <a:t>2</a:t>
              </a:r>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30226481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6110"/>
                                        </p:tgtEl>
                                        <p:attrNameLst>
                                          <p:attrName>style.visibility</p:attrName>
                                        </p:attrNameLst>
                                      </p:cBhvr>
                                      <p:to>
                                        <p:strVal val="visible"/>
                                      </p:to>
                                    </p:set>
                                    <p:anim calcmode="lin" valueType="num">
                                      <p:cBhvr additive="base">
                                        <p:cTn id="7" dur="500" fill="hold"/>
                                        <p:tgtEl>
                                          <p:spTgt spid="46110"/>
                                        </p:tgtEl>
                                        <p:attrNameLst>
                                          <p:attrName>ppt_x</p:attrName>
                                        </p:attrNameLst>
                                      </p:cBhvr>
                                      <p:tavLst>
                                        <p:tav tm="0">
                                          <p:val>
                                            <p:strVal val="0-#ppt_w/2"/>
                                          </p:val>
                                        </p:tav>
                                        <p:tav tm="100000">
                                          <p:val>
                                            <p:strVal val="#ppt_x"/>
                                          </p:val>
                                        </p:tav>
                                      </p:tavLst>
                                    </p:anim>
                                    <p:anim calcmode="lin" valueType="num">
                                      <p:cBhvr additive="base">
                                        <p:cTn id="8" dur="500" fill="hold"/>
                                        <p:tgtEl>
                                          <p:spTgt spid="4611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083">
                                            <p:txEl>
                                              <p:pRg st="0" end="0"/>
                                            </p:txEl>
                                          </p:spTgt>
                                        </p:tgtEl>
                                        <p:attrNameLst>
                                          <p:attrName>style.visibility</p:attrName>
                                        </p:attrNameLst>
                                      </p:cBhvr>
                                      <p:to>
                                        <p:strVal val="visible"/>
                                      </p:to>
                                    </p:set>
                                    <p:anim calcmode="lin" valueType="num">
                                      <p:cBhvr additive="base">
                                        <p:cTn id="13" dur="500" fill="hold"/>
                                        <p:tgtEl>
                                          <p:spTgt spid="460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60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6083">
                                            <p:txEl>
                                              <p:pRg st="1" end="1"/>
                                            </p:txEl>
                                          </p:spTgt>
                                        </p:tgtEl>
                                        <p:attrNameLst>
                                          <p:attrName>style.visibility</p:attrName>
                                        </p:attrNameLst>
                                      </p:cBhvr>
                                      <p:to>
                                        <p:strVal val="visible"/>
                                      </p:to>
                                    </p:set>
                                    <p:anim calcmode="lin" valueType="num">
                                      <p:cBhvr additive="base">
                                        <p:cTn id="19" dur="500" fill="hold"/>
                                        <p:tgtEl>
                                          <p:spTgt spid="4608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608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Segnaposto numero diapositiva 5"/>
          <p:cNvSpPr>
            <a:spLocks noGrp="1"/>
          </p:cNvSpPr>
          <p:nvPr>
            <p:ph type="sldNum" sz="quarter" idx="12"/>
          </p:nvPr>
        </p:nvSpPr>
        <p:spPr/>
        <p:txBody>
          <a:bodyPr/>
          <a:lstStyle/>
          <a:p>
            <a:fld id="{970CF149-7663-4881-925D-C199C92A6925}" type="slidenum">
              <a:rPr lang="it-IT" altLang="it-IT"/>
              <a:pPr/>
              <a:t>4</a:t>
            </a:fld>
            <a:endParaRPr lang="it-IT" altLang="it-IT"/>
          </a:p>
        </p:txBody>
      </p:sp>
      <p:sp>
        <p:nvSpPr>
          <p:cNvPr id="5122" name="Rectangle 2"/>
          <p:cNvSpPr>
            <a:spLocks noGrp="1" noChangeArrowheads="1"/>
          </p:cNvSpPr>
          <p:nvPr>
            <p:ph type="title"/>
          </p:nvPr>
        </p:nvSpPr>
        <p:spPr/>
        <p:txBody>
          <a:bodyPr>
            <a:normAutofit fontScale="90000"/>
          </a:bodyPr>
          <a:lstStyle/>
          <a:p>
            <a:r>
              <a:rPr lang="it-IT" altLang="it-IT"/>
              <a:t>Massimizzazione</a:t>
            </a:r>
          </a:p>
        </p:txBody>
      </p:sp>
      <p:sp>
        <p:nvSpPr>
          <p:cNvPr id="5123" name="Rectangle 3"/>
          <p:cNvSpPr>
            <a:spLocks noGrp="1" noChangeArrowheads="1"/>
          </p:cNvSpPr>
          <p:nvPr>
            <p:ph type="body" idx="1"/>
          </p:nvPr>
        </p:nvSpPr>
        <p:spPr>
          <a:xfrm>
            <a:off x="685800" y="1635409"/>
            <a:ext cx="7772400" cy="1192213"/>
          </a:xfrm>
        </p:spPr>
        <p:txBody>
          <a:bodyPr/>
          <a:lstStyle/>
          <a:p>
            <a:r>
              <a:rPr lang="it-IT" altLang="it-IT" b="1" dirty="0">
                <a:cs typeface="Times New Roman" panose="02020603050405020304" pitchFamily="18" charset="0"/>
              </a:rPr>
              <a:t>Max </a:t>
            </a:r>
            <a:r>
              <a:rPr lang="it-IT" altLang="it-IT" b="1" i="1" dirty="0">
                <a:cs typeface="Times New Roman" panose="02020603050405020304" pitchFamily="18" charset="0"/>
              </a:rPr>
              <a:t>U</a:t>
            </a:r>
            <a:r>
              <a:rPr lang="it-IT" altLang="it-IT" b="1" dirty="0">
                <a:cs typeface="Times New Roman" panose="02020603050405020304" pitchFamily="18" charset="0"/>
              </a:rPr>
              <a:t>(</a:t>
            </a:r>
            <a:r>
              <a:rPr lang="it-IT" altLang="it-IT" b="1" i="1" dirty="0">
                <a:cs typeface="Times New Roman" panose="02020603050405020304" pitchFamily="18" charset="0"/>
              </a:rPr>
              <a:t>X,Y</a:t>
            </a:r>
            <a:r>
              <a:rPr lang="it-IT" altLang="it-IT" b="1" dirty="0">
                <a:cs typeface="Times New Roman" panose="02020603050405020304" pitchFamily="18" charset="0"/>
              </a:rPr>
              <a:t>)</a:t>
            </a:r>
            <a:r>
              <a:rPr lang="it-IT" altLang="it-IT" dirty="0">
                <a:cs typeface="Times New Roman" panose="02020603050405020304" pitchFamily="18" charset="0"/>
              </a:rPr>
              <a:t> sotto il vincolo </a:t>
            </a:r>
            <a:r>
              <a:rPr lang="it-IT" altLang="it-IT" b="1" i="1" dirty="0">
                <a:cs typeface="Times New Roman" panose="02020603050405020304" pitchFamily="18" charset="0"/>
              </a:rPr>
              <a:t>S =</a:t>
            </a:r>
            <a:r>
              <a:rPr lang="it-IT" altLang="it-IT" b="1" i="1" dirty="0" err="1">
                <a:cs typeface="Times New Roman" panose="02020603050405020304" pitchFamily="18" charset="0"/>
              </a:rPr>
              <a:t>p</a:t>
            </a:r>
            <a:r>
              <a:rPr lang="it-IT" altLang="it-IT" b="1" i="1" baseline="-30000" dirty="0" err="1">
                <a:cs typeface="Times New Roman" panose="02020603050405020304" pitchFamily="18" charset="0"/>
              </a:rPr>
              <a:t>x</a:t>
            </a:r>
            <a:r>
              <a:rPr lang="it-IT" altLang="it-IT" b="1" i="1" dirty="0" err="1">
                <a:cs typeface="Times New Roman" panose="02020603050405020304" pitchFamily="18" charset="0"/>
              </a:rPr>
              <a:t>X</a:t>
            </a:r>
            <a:r>
              <a:rPr lang="it-IT" altLang="it-IT" b="1" dirty="0" err="1">
                <a:cs typeface="Times New Roman" panose="02020603050405020304" pitchFamily="18" charset="0"/>
              </a:rPr>
              <a:t>+</a:t>
            </a:r>
            <a:r>
              <a:rPr lang="it-IT" altLang="it-IT" b="1" i="1" dirty="0" err="1">
                <a:cs typeface="Times New Roman" panose="02020603050405020304" pitchFamily="18" charset="0"/>
              </a:rPr>
              <a:t>p</a:t>
            </a:r>
            <a:r>
              <a:rPr lang="it-IT" altLang="it-IT" b="1" i="1" baseline="-30000" dirty="0" err="1">
                <a:cs typeface="Times New Roman" panose="02020603050405020304" pitchFamily="18" charset="0"/>
              </a:rPr>
              <a:t>y</a:t>
            </a:r>
            <a:r>
              <a:rPr lang="it-IT" altLang="it-IT" b="1" i="1" dirty="0" err="1">
                <a:cs typeface="Times New Roman" panose="02020603050405020304" pitchFamily="18" charset="0"/>
              </a:rPr>
              <a:t>Y</a:t>
            </a:r>
            <a:r>
              <a:rPr lang="it-IT" altLang="it-IT" dirty="0"/>
              <a:t> </a:t>
            </a:r>
          </a:p>
          <a:p>
            <a:r>
              <a:rPr lang="it-IT" altLang="it-IT" dirty="0"/>
              <a:t>Trovare valori </a:t>
            </a:r>
            <a:r>
              <a:rPr lang="it-IT" altLang="it-IT" b="1" i="1" dirty="0"/>
              <a:t>X e Y</a:t>
            </a:r>
            <a:endParaRPr lang="it-IT" altLang="it-IT" dirty="0"/>
          </a:p>
        </p:txBody>
      </p:sp>
      <p:graphicFrame>
        <p:nvGraphicFramePr>
          <p:cNvPr id="5125" name="Object 5"/>
          <p:cNvGraphicFramePr>
            <a:graphicFrameLocks noChangeAspect="1"/>
          </p:cNvGraphicFramePr>
          <p:nvPr>
            <p:extLst>
              <p:ext uri="{D42A27DB-BD31-4B8C-83A1-F6EECF244321}">
                <p14:modId xmlns:p14="http://schemas.microsoft.com/office/powerpoint/2010/main" val="365855987"/>
              </p:ext>
            </p:extLst>
          </p:nvPr>
        </p:nvGraphicFramePr>
        <p:xfrm>
          <a:off x="3824288" y="2913858"/>
          <a:ext cx="1770063" cy="817562"/>
        </p:xfrm>
        <a:graphic>
          <a:graphicData uri="http://schemas.openxmlformats.org/presentationml/2006/ole">
            <mc:AlternateContent xmlns:mc="http://schemas.openxmlformats.org/markup-compatibility/2006">
              <mc:Choice xmlns:v="urn:schemas-microsoft-com:vml" Requires="v">
                <p:oleObj spid="_x0000_s3095" r:id="rId3" imgW="990600" imgH="457200" progId="Equation.3">
                  <p:embed/>
                </p:oleObj>
              </mc:Choice>
              <mc:Fallback>
                <p:oleObj r:id="rId3" imgW="990600" imgH="457200" progId="Equation.3">
                  <p:embed/>
                  <p:pic>
                    <p:nvPicPr>
                      <p:cNvPr id="5125"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24288" y="2913858"/>
                        <a:ext cx="1770063" cy="8175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6" name="Text Box 6"/>
          <p:cNvSpPr txBox="1">
            <a:spLocks noChangeArrowheads="1"/>
          </p:cNvSpPr>
          <p:nvPr/>
        </p:nvSpPr>
        <p:spPr bwMode="auto">
          <a:xfrm>
            <a:off x="827088" y="3009900"/>
            <a:ext cx="2997200" cy="45720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dirty="0"/>
              <a:t>Partiamo dal vincolo:</a:t>
            </a:r>
          </a:p>
        </p:txBody>
      </p:sp>
      <p:sp>
        <p:nvSpPr>
          <p:cNvPr id="5127" name="Text Box 7"/>
          <p:cNvSpPr txBox="1">
            <a:spLocks noChangeArrowheads="1"/>
          </p:cNvSpPr>
          <p:nvPr/>
        </p:nvSpPr>
        <p:spPr bwMode="auto">
          <a:xfrm>
            <a:off x="929824" y="3808413"/>
            <a:ext cx="4151313" cy="45720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dirty="0"/>
              <a:t>La funzione di utilità diviene</a:t>
            </a:r>
          </a:p>
        </p:txBody>
      </p:sp>
      <p:graphicFrame>
        <p:nvGraphicFramePr>
          <p:cNvPr id="5129" name="Object 9"/>
          <p:cNvGraphicFramePr>
            <a:graphicFrameLocks noChangeAspect="1"/>
          </p:cNvGraphicFramePr>
          <p:nvPr>
            <p:extLst>
              <p:ext uri="{D42A27DB-BD31-4B8C-83A1-F6EECF244321}">
                <p14:modId xmlns:p14="http://schemas.microsoft.com/office/powerpoint/2010/main" val="3639624741"/>
              </p:ext>
            </p:extLst>
          </p:nvPr>
        </p:nvGraphicFramePr>
        <p:xfrm>
          <a:off x="5295165" y="3526121"/>
          <a:ext cx="2711450" cy="933450"/>
        </p:xfrm>
        <a:graphic>
          <a:graphicData uri="http://schemas.openxmlformats.org/presentationml/2006/ole">
            <mc:AlternateContent xmlns:mc="http://schemas.openxmlformats.org/markup-compatibility/2006">
              <mc:Choice xmlns:v="urn:schemas-microsoft-com:vml" Requires="v">
                <p:oleObj spid="_x0000_s3096" name="Equation" r:id="rId5" imgW="1295280" imgH="444240" progId="Equation.3">
                  <p:embed/>
                </p:oleObj>
              </mc:Choice>
              <mc:Fallback>
                <p:oleObj name="Equation" r:id="rId5" imgW="1295280" imgH="444240" progId="Equation.3">
                  <p:embed/>
                  <p:pic>
                    <p:nvPicPr>
                      <p:cNvPr id="5129"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95165" y="3526121"/>
                        <a:ext cx="2711450" cy="933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30" name="Text Box 10"/>
          <p:cNvSpPr txBox="1">
            <a:spLocks noChangeArrowheads="1"/>
          </p:cNvSpPr>
          <p:nvPr/>
        </p:nvSpPr>
        <p:spPr bwMode="auto">
          <a:xfrm>
            <a:off x="974725" y="4530583"/>
            <a:ext cx="7526338" cy="822325"/>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dirty="0"/>
              <a:t>Possiamo massimizzare la funzione: condizione di primo ordine:</a:t>
            </a:r>
          </a:p>
        </p:txBody>
      </p:sp>
      <p:graphicFrame>
        <p:nvGraphicFramePr>
          <p:cNvPr id="5132" name="Object 12"/>
          <p:cNvGraphicFramePr>
            <a:graphicFrameLocks noChangeAspect="1"/>
          </p:cNvGraphicFramePr>
          <p:nvPr>
            <p:extLst>
              <p:ext uri="{D42A27DB-BD31-4B8C-83A1-F6EECF244321}">
                <p14:modId xmlns:p14="http://schemas.microsoft.com/office/powerpoint/2010/main" val="1660263812"/>
              </p:ext>
            </p:extLst>
          </p:nvPr>
        </p:nvGraphicFramePr>
        <p:xfrm>
          <a:off x="2435226" y="5060014"/>
          <a:ext cx="1389062" cy="1074737"/>
        </p:xfrm>
        <a:graphic>
          <a:graphicData uri="http://schemas.openxmlformats.org/presentationml/2006/ole">
            <mc:AlternateContent xmlns:mc="http://schemas.openxmlformats.org/markup-compatibility/2006">
              <mc:Choice xmlns:v="urn:schemas-microsoft-com:vml" Requires="v">
                <p:oleObj spid="_x0000_s3097" r:id="rId7" imgW="507780" imgH="393529" progId="Equation.3">
                  <p:embed/>
                </p:oleObj>
              </mc:Choice>
              <mc:Fallback>
                <p:oleObj r:id="rId7" imgW="507780" imgH="393529" progId="Equation.3">
                  <p:embed/>
                  <p:pic>
                    <p:nvPicPr>
                      <p:cNvPr id="5132"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5226" y="5060014"/>
                        <a:ext cx="1389062" cy="1074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24102405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6"/>
                                        </p:tgtEl>
                                        <p:attrNameLst>
                                          <p:attrName>style.visibility</p:attrName>
                                        </p:attrNameLst>
                                      </p:cBhvr>
                                      <p:to>
                                        <p:strVal val="visible"/>
                                      </p:to>
                                    </p:set>
                                    <p:anim calcmode="lin" valueType="num">
                                      <p:cBhvr additive="base">
                                        <p:cTn id="19" dur="500" fill="hold"/>
                                        <p:tgtEl>
                                          <p:spTgt spid="5126"/>
                                        </p:tgtEl>
                                        <p:attrNameLst>
                                          <p:attrName>ppt_x</p:attrName>
                                        </p:attrNameLst>
                                      </p:cBhvr>
                                      <p:tavLst>
                                        <p:tav tm="0">
                                          <p:val>
                                            <p:strVal val="0-#ppt_w/2"/>
                                          </p:val>
                                        </p:tav>
                                        <p:tav tm="100000">
                                          <p:val>
                                            <p:strVal val="#ppt_x"/>
                                          </p:val>
                                        </p:tav>
                                      </p:tavLst>
                                    </p:anim>
                                    <p:anim calcmode="lin" valueType="num">
                                      <p:cBhvr additive="base">
                                        <p:cTn id="20" dur="500" fill="hold"/>
                                        <p:tgtEl>
                                          <p:spTgt spid="512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5125"/>
                                        </p:tgtEl>
                                        <p:attrNameLst>
                                          <p:attrName>style.visibility</p:attrName>
                                        </p:attrNameLst>
                                      </p:cBhvr>
                                      <p:to>
                                        <p:strVal val="visible"/>
                                      </p:to>
                                    </p:set>
                                    <p:anim calcmode="lin" valueType="num">
                                      <p:cBhvr additive="base">
                                        <p:cTn id="25" dur="500" fill="hold"/>
                                        <p:tgtEl>
                                          <p:spTgt spid="5125"/>
                                        </p:tgtEl>
                                        <p:attrNameLst>
                                          <p:attrName>ppt_x</p:attrName>
                                        </p:attrNameLst>
                                      </p:cBhvr>
                                      <p:tavLst>
                                        <p:tav tm="0">
                                          <p:val>
                                            <p:strVal val="0-#ppt_w/2"/>
                                          </p:val>
                                        </p:tav>
                                        <p:tav tm="100000">
                                          <p:val>
                                            <p:strVal val="#ppt_x"/>
                                          </p:val>
                                        </p:tav>
                                      </p:tavLst>
                                    </p:anim>
                                    <p:anim calcmode="lin" valueType="num">
                                      <p:cBhvr additive="base">
                                        <p:cTn id="26" dur="500" fill="hold"/>
                                        <p:tgtEl>
                                          <p:spTgt spid="512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127"/>
                                        </p:tgtEl>
                                        <p:attrNameLst>
                                          <p:attrName>style.visibility</p:attrName>
                                        </p:attrNameLst>
                                      </p:cBhvr>
                                      <p:to>
                                        <p:strVal val="visible"/>
                                      </p:to>
                                    </p:set>
                                    <p:anim calcmode="lin" valueType="num">
                                      <p:cBhvr additive="base">
                                        <p:cTn id="31" dur="500" fill="hold"/>
                                        <p:tgtEl>
                                          <p:spTgt spid="5127"/>
                                        </p:tgtEl>
                                        <p:attrNameLst>
                                          <p:attrName>ppt_x</p:attrName>
                                        </p:attrNameLst>
                                      </p:cBhvr>
                                      <p:tavLst>
                                        <p:tav tm="0">
                                          <p:val>
                                            <p:strVal val="0-#ppt_w/2"/>
                                          </p:val>
                                        </p:tav>
                                        <p:tav tm="100000">
                                          <p:val>
                                            <p:strVal val="#ppt_x"/>
                                          </p:val>
                                        </p:tav>
                                      </p:tavLst>
                                    </p:anim>
                                    <p:anim calcmode="lin" valueType="num">
                                      <p:cBhvr additive="base">
                                        <p:cTn id="32" dur="500" fill="hold"/>
                                        <p:tgtEl>
                                          <p:spTgt spid="5127"/>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5129"/>
                                        </p:tgtEl>
                                        <p:attrNameLst>
                                          <p:attrName>style.visibility</p:attrName>
                                        </p:attrNameLst>
                                      </p:cBhvr>
                                      <p:to>
                                        <p:strVal val="visible"/>
                                      </p:to>
                                    </p:set>
                                    <p:anim calcmode="lin" valueType="num">
                                      <p:cBhvr additive="base">
                                        <p:cTn id="37" dur="500" fill="hold"/>
                                        <p:tgtEl>
                                          <p:spTgt spid="5129"/>
                                        </p:tgtEl>
                                        <p:attrNameLst>
                                          <p:attrName>ppt_x</p:attrName>
                                        </p:attrNameLst>
                                      </p:cBhvr>
                                      <p:tavLst>
                                        <p:tav tm="0">
                                          <p:val>
                                            <p:strVal val="0-#ppt_w/2"/>
                                          </p:val>
                                        </p:tav>
                                        <p:tav tm="100000">
                                          <p:val>
                                            <p:strVal val="#ppt_x"/>
                                          </p:val>
                                        </p:tav>
                                      </p:tavLst>
                                    </p:anim>
                                    <p:anim calcmode="lin" valueType="num">
                                      <p:cBhvr additive="base">
                                        <p:cTn id="38" dur="500" fill="hold"/>
                                        <p:tgtEl>
                                          <p:spTgt spid="5129"/>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130"/>
                                        </p:tgtEl>
                                        <p:attrNameLst>
                                          <p:attrName>style.visibility</p:attrName>
                                        </p:attrNameLst>
                                      </p:cBhvr>
                                      <p:to>
                                        <p:strVal val="visible"/>
                                      </p:to>
                                    </p:set>
                                    <p:anim calcmode="lin" valueType="num">
                                      <p:cBhvr additive="base">
                                        <p:cTn id="43" dur="500" fill="hold"/>
                                        <p:tgtEl>
                                          <p:spTgt spid="5130"/>
                                        </p:tgtEl>
                                        <p:attrNameLst>
                                          <p:attrName>ppt_x</p:attrName>
                                        </p:attrNameLst>
                                      </p:cBhvr>
                                      <p:tavLst>
                                        <p:tav tm="0">
                                          <p:val>
                                            <p:strVal val="0-#ppt_w/2"/>
                                          </p:val>
                                        </p:tav>
                                        <p:tav tm="100000">
                                          <p:val>
                                            <p:strVal val="#ppt_x"/>
                                          </p:val>
                                        </p:tav>
                                      </p:tavLst>
                                    </p:anim>
                                    <p:anim calcmode="lin" valueType="num">
                                      <p:cBhvr additive="base">
                                        <p:cTn id="44" dur="500" fill="hold"/>
                                        <p:tgtEl>
                                          <p:spTgt spid="5130"/>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5132"/>
                                        </p:tgtEl>
                                        <p:attrNameLst>
                                          <p:attrName>style.visibility</p:attrName>
                                        </p:attrNameLst>
                                      </p:cBhvr>
                                      <p:to>
                                        <p:strVal val="visible"/>
                                      </p:to>
                                    </p:set>
                                    <p:anim calcmode="lin" valueType="num">
                                      <p:cBhvr additive="base">
                                        <p:cTn id="49" dur="500" fill="hold"/>
                                        <p:tgtEl>
                                          <p:spTgt spid="5132"/>
                                        </p:tgtEl>
                                        <p:attrNameLst>
                                          <p:attrName>ppt_x</p:attrName>
                                        </p:attrNameLst>
                                      </p:cBhvr>
                                      <p:tavLst>
                                        <p:tav tm="0">
                                          <p:val>
                                            <p:strVal val="0-#ppt_w/2"/>
                                          </p:val>
                                        </p:tav>
                                        <p:tav tm="100000">
                                          <p:val>
                                            <p:strVal val="#ppt_x"/>
                                          </p:val>
                                        </p:tav>
                                      </p:tavLst>
                                    </p:anim>
                                    <p:anim calcmode="lin" valueType="num">
                                      <p:cBhvr additive="base">
                                        <p:cTn id="50" dur="500" fill="hold"/>
                                        <p:tgtEl>
                                          <p:spTgt spid="51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P spid="5126" grpId="0" autoUpdateAnimBg="0"/>
      <p:bldP spid="5127" grpId="0" autoUpdateAnimBg="0"/>
      <p:bldP spid="5130"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 name="Segnaposto numero diapositiva 5"/>
          <p:cNvSpPr>
            <a:spLocks noGrp="1"/>
          </p:cNvSpPr>
          <p:nvPr>
            <p:ph type="sldNum" sz="quarter" idx="12"/>
          </p:nvPr>
        </p:nvSpPr>
        <p:spPr/>
        <p:txBody>
          <a:bodyPr/>
          <a:lstStyle/>
          <a:p>
            <a:fld id="{14F4CB7F-B639-4F66-ABC6-CAE9568D601B}" type="slidenum">
              <a:rPr lang="it-IT" altLang="it-IT"/>
              <a:pPr/>
              <a:t>40</a:t>
            </a:fld>
            <a:endParaRPr lang="it-IT" altLang="it-IT"/>
          </a:p>
        </p:txBody>
      </p:sp>
      <p:sp>
        <p:nvSpPr>
          <p:cNvPr id="47106" name="Rectangle 2"/>
          <p:cNvSpPr>
            <a:spLocks noGrp="1" noChangeArrowheads="1"/>
          </p:cNvSpPr>
          <p:nvPr>
            <p:ph type="title"/>
          </p:nvPr>
        </p:nvSpPr>
        <p:spPr>
          <a:xfrm>
            <a:off x="457200" y="1111709"/>
            <a:ext cx="8229600" cy="557946"/>
          </a:xfrm>
        </p:spPr>
        <p:txBody>
          <a:bodyPr>
            <a:normAutofit fontScale="90000"/>
          </a:bodyPr>
          <a:lstStyle/>
          <a:p>
            <a:r>
              <a:rPr lang="it-IT" altLang="it-IT" dirty="0"/>
              <a:t>Caso 2: diminuzione del risparmio</a:t>
            </a:r>
          </a:p>
        </p:txBody>
      </p:sp>
      <p:sp>
        <p:nvSpPr>
          <p:cNvPr id="47107" name="Rectangle 3"/>
          <p:cNvSpPr>
            <a:spLocks noGrp="1" noChangeArrowheads="1"/>
          </p:cNvSpPr>
          <p:nvPr>
            <p:ph type="body" idx="1"/>
          </p:nvPr>
        </p:nvSpPr>
        <p:spPr>
          <a:xfrm>
            <a:off x="685800" y="5105400"/>
            <a:ext cx="7772400" cy="990600"/>
          </a:xfrm>
        </p:spPr>
        <p:txBody>
          <a:bodyPr>
            <a:normAutofit fontScale="85000" lnSpcReduction="20000"/>
          </a:bodyPr>
          <a:lstStyle/>
          <a:p>
            <a:pPr>
              <a:lnSpc>
                <a:spcPct val="90000"/>
              </a:lnSpc>
            </a:pPr>
            <a:r>
              <a:rPr lang="it-IT" altLang="it-IT" sz="2800"/>
              <a:t>Prevale l’effetto reddito: il consumo presente aumenta (da </a:t>
            </a:r>
            <a:r>
              <a:rPr lang="it-IT" altLang="it-IT" sz="2800" b="1" i="1"/>
              <a:t>C</a:t>
            </a:r>
            <a:r>
              <a:rPr lang="it-IT" altLang="it-IT" sz="2800" b="1" i="1" baseline="30000"/>
              <a:t>A</a:t>
            </a:r>
            <a:r>
              <a:rPr lang="it-IT" altLang="it-IT" sz="2800" b="1" baseline="-25000"/>
              <a:t>1 </a:t>
            </a:r>
            <a:r>
              <a:rPr lang="it-IT" altLang="it-IT" sz="2800"/>
              <a:t>a </a:t>
            </a:r>
            <a:r>
              <a:rPr lang="it-IT" altLang="it-IT" sz="2800" b="1" i="1"/>
              <a:t>C</a:t>
            </a:r>
            <a:r>
              <a:rPr lang="it-IT" altLang="it-IT" sz="2800" b="1" i="1" baseline="30000"/>
              <a:t>B</a:t>
            </a:r>
            <a:r>
              <a:rPr lang="it-IT" altLang="it-IT" sz="2800" b="1" baseline="-25000"/>
              <a:t>1</a:t>
            </a:r>
            <a:r>
              <a:rPr lang="it-IT" altLang="it-IT" sz="2800"/>
              <a:t>)</a:t>
            </a:r>
          </a:p>
          <a:p>
            <a:pPr>
              <a:lnSpc>
                <a:spcPct val="90000"/>
              </a:lnSpc>
            </a:pPr>
            <a:r>
              <a:rPr lang="it-IT" altLang="it-IT" sz="2800"/>
              <a:t>Il risparmio diminuisce </a:t>
            </a:r>
          </a:p>
        </p:txBody>
      </p:sp>
      <p:grpSp>
        <p:nvGrpSpPr>
          <p:cNvPr id="47135" name="Group 31"/>
          <p:cNvGrpSpPr>
            <a:grpSpLocks/>
          </p:cNvGrpSpPr>
          <p:nvPr/>
        </p:nvGrpSpPr>
        <p:grpSpPr bwMode="auto">
          <a:xfrm>
            <a:off x="1295400" y="1828800"/>
            <a:ext cx="4162425" cy="2971800"/>
            <a:chOff x="816" y="1152"/>
            <a:chExt cx="2622" cy="1872"/>
          </a:xfrm>
        </p:grpSpPr>
        <p:sp>
          <p:nvSpPr>
            <p:cNvPr id="47108" name="Line 4"/>
            <p:cNvSpPr>
              <a:spLocks noChangeShapeType="1"/>
            </p:cNvSpPr>
            <p:nvPr/>
          </p:nvSpPr>
          <p:spPr bwMode="auto">
            <a:xfrm flipV="1">
              <a:off x="1230" y="1152"/>
              <a:ext cx="0" cy="153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7109" name="Line 5"/>
            <p:cNvSpPr>
              <a:spLocks noChangeShapeType="1"/>
            </p:cNvSpPr>
            <p:nvPr/>
          </p:nvSpPr>
          <p:spPr bwMode="auto">
            <a:xfrm>
              <a:off x="1230" y="2688"/>
              <a:ext cx="1920"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7110" name="Line 6"/>
            <p:cNvSpPr>
              <a:spLocks noChangeShapeType="1"/>
            </p:cNvSpPr>
            <p:nvPr/>
          </p:nvSpPr>
          <p:spPr bwMode="auto">
            <a:xfrm>
              <a:off x="1230" y="1626"/>
              <a:ext cx="1518" cy="1056"/>
            </a:xfrm>
            <a:prstGeom prst="line">
              <a:avLst/>
            </a:prstGeom>
            <a:noFill/>
            <a:ln w="28575">
              <a:solidFill>
                <a:srgbClr val="800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7111" name="Line 7"/>
            <p:cNvSpPr>
              <a:spLocks noChangeShapeType="1"/>
            </p:cNvSpPr>
            <p:nvPr/>
          </p:nvSpPr>
          <p:spPr bwMode="auto">
            <a:xfrm flipH="1">
              <a:off x="1224" y="2178"/>
              <a:ext cx="79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7112" name="Line 8"/>
            <p:cNvSpPr>
              <a:spLocks noChangeShapeType="1"/>
            </p:cNvSpPr>
            <p:nvPr/>
          </p:nvSpPr>
          <p:spPr bwMode="auto">
            <a:xfrm>
              <a:off x="2028" y="2178"/>
              <a:ext cx="0" cy="51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7113" name="Text Box 9"/>
            <p:cNvSpPr txBox="1">
              <a:spLocks noChangeArrowheads="1"/>
            </p:cNvSpPr>
            <p:nvPr/>
          </p:nvSpPr>
          <p:spPr bwMode="auto">
            <a:xfrm>
              <a:off x="876" y="2076"/>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2</a:t>
              </a:r>
            </a:p>
          </p:txBody>
        </p:sp>
        <p:sp>
          <p:nvSpPr>
            <p:cNvPr id="47114" name="Text Box 10"/>
            <p:cNvSpPr txBox="1">
              <a:spLocks noChangeArrowheads="1"/>
            </p:cNvSpPr>
            <p:nvPr/>
          </p:nvSpPr>
          <p:spPr bwMode="auto">
            <a:xfrm>
              <a:off x="1920" y="2736"/>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R</a:t>
              </a:r>
              <a:r>
                <a:rPr lang="it-IT" altLang="it-IT" sz="1600" b="1" baseline="-25000"/>
                <a:t>1</a:t>
              </a:r>
            </a:p>
          </p:txBody>
        </p:sp>
        <p:sp>
          <p:nvSpPr>
            <p:cNvPr id="47115" name="Text Box 11"/>
            <p:cNvSpPr txBox="1">
              <a:spLocks noChangeArrowheads="1"/>
            </p:cNvSpPr>
            <p:nvPr/>
          </p:nvSpPr>
          <p:spPr bwMode="auto">
            <a:xfrm>
              <a:off x="816" y="1170"/>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2</a:t>
              </a:r>
            </a:p>
          </p:txBody>
        </p:sp>
        <p:sp>
          <p:nvSpPr>
            <p:cNvPr id="47116" name="Text Box 12"/>
            <p:cNvSpPr txBox="1">
              <a:spLocks noChangeArrowheads="1"/>
            </p:cNvSpPr>
            <p:nvPr/>
          </p:nvSpPr>
          <p:spPr bwMode="auto">
            <a:xfrm>
              <a:off x="3060" y="2736"/>
              <a:ext cx="37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baseline="-25000"/>
                <a:t>1</a:t>
              </a:r>
            </a:p>
          </p:txBody>
        </p:sp>
        <p:sp>
          <p:nvSpPr>
            <p:cNvPr id="47117" name="Text Box 13"/>
            <p:cNvSpPr txBox="1">
              <a:spLocks noChangeArrowheads="1"/>
            </p:cNvSpPr>
            <p:nvPr/>
          </p:nvSpPr>
          <p:spPr bwMode="auto">
            <a:xfrm>
              <a:off x="822" y="1818"/>
              <a:ext cx="4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A</a:t>
              </a:r>
              <a:r>
                <a:rPr lang="it-IT" altLang="it-IT" sz="1600" b="1" baseline="-25000"/>
                <a:t>2</a:t>
              </a:r>
            </a:p>
          </p:txBody>
        </p:sp>
        <p:sp>
          <p:nvSpPr>
            <p:cNvPr id="47118" name="Line 14"/>
            <p:cNvSpPr>
              <a:spLocks noChangeShapeType="1"/>
            </p:cNvSpPr>
            <p:nvPr/>
          </p:nvSpPr>
          <p:spPr bwMode="auto">
            <a:xfrm flipH="1">
              <a:off x="1218" y="1920"/>
              <a:ext cx="450"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7119" name="Text Box 15"/>
            <p:cNvSpPr txBox="1">
              <a:spLocks noChangeArrowheads="1"/>
            </p:cNvSpPr>
            <p:nvPr/>
          </p:nvSpPr>
          <p:spPr bwMode="auto">
            <a:xfrm>
              <a:off x="1440" y="2736"/>
              <a:ext cx="4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A</a:t>
              </a:r>
              <a:r>
                <a:rPr lang="it-IT" altLang="it-IT" sz="1600" b="1" baseline="-25000"/>
                <a:t>1</a:t>
              </a:r>
            </a:p>
          </p:txBody>
        </p:sp>
        <p:sp>
          <p:nvSpPr>
            <p:cNvPr id="47120" name="Line 16"/>
            <p:cNvSpPr>
              <a:spLocks noChangeShapeType="1"/>
            </p:cNvSpPr>
            <p:nvPr/>
          </p:nvSpPr>
          <p:spPr bwMode="auto">
            <a:xfrm>
              <a:off x="1740" y="1860"/>
              <a:ext cx="0" cy="81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7121" name="Line 17"/>
            <p:cNvSpPr>
              <a:spLocks noChangeShapeType="1"/>
            </p:cNvSpPr>
            <p:nvPr/>
          </p:nvSpPr>
          <p:spPr bwMode="auto">
            <a:xfrm>
              <a:off x="1236" y="1278"/>
              <a:ext cx="1224" cy="1410"/>
            </a:xfrm>
            <a:prstGeom prst="line">
              <a:avLst/>
            </a:prstGeom>
            <a:noFill/>
            <a:ln w="28575">
              <a:solidFill>
                <a:srgbClr val="008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47122" name="Freeform 18"/>
            <p:cNvSpPr>
              <a:spLocks/>
            </p:cNvSpPr>
            <p:nvPr/>
          </p:nvSpPr>
          <p:spPr bwMode="auto">
            <a:xfrm>
              <a:off x="1320" y="1296"/>
              <a:ext cx="840" cy="774"/>
            </a:xfrm>
            <a:custGeom>
              <a:avLst/>
              <a:gdLst>
                <a:gd name="T0" fmla="*/ 0 w 2625"/>
                <a:gd name="T1" fmla="*/ 0 h 1980"/>
                <a:gd name="T2" fmla="*/ 240 w 2625"/>
                <a:gd name="T3" fmla="*/ 825 h 1980"/>
                <a:gd name="T4" fmla="*/ 975 w 2625"/>
                <a:gd name="T5" fmla="*/ 1560 h 1980"/>
                <a:gd name="T6" fmla="*/ 1740 w 2625"/>
                <a:gd name="T7" fmla="*/ 1890 h 1980"/>
                <a:gd name="T8" fmla="*/ 2625 w 2625"/>
                <a:gd name="T9" fmla="*/ 1980 h 1980"/>
              </a:gdLst>
              <a:ahLst/>
              <a:cxnLst>
                <a:cxn ang="0">
                  <a:pos x="T0" y="T1"/>
                </a:cxn>
                <a:cxn ang="0">
                  <a:pos x="T2" y="T3"/>
                </a:cxn>
                <a:cxn ang="0">
                  <a:pos x="T4" y="T5"/>
                </a:cxn>
                <a:cxn ang="0">
                  <a:pos x="T6" y="T7"/>
                </a:cxn>
                <a:cxn ang="0">
                  <a:pos x="T8" y="T9"/>
                </a:cxn>
              </a:cxnLst>
              <a:rect l="0" t="0" r="r" b="b"/>
              <a:pathLst>
                <a:path w="2625" h="1980">
                  <a:moveTo>
                    <a:pt x="0" y="0"/>
                  </a:moveTo>
                  <a:cubicBezTo>
                    <a:pt x="38" y="282"/>
                    <a:pt x="77" y="565"/>
                    <a:pt x="240" y="825"/>
                  </a:cubicBezTo>
                  <a:cubicBezTo>
                    <a:pt x="403" y="1085"/>
                    <a:pt x="725" y="1383"/>
                    <a:pt x="975" y="1560"/>
                  </a:cubicBezTo>
                  <a:cubicBezTo>
                    <a:pt x="1225" y="1737"/>
                    <a:pt x="1465" y="1820"/>
                    <a:pt x="1740" y="1890"/>
                  </a:cubicBezTo>
                  <a:cubicBezTo>
                    <a:pt x="2015" y="1960"/>
                    <a:pt x="2320" y="1970"/>
                    <a:pt x="2625" y="198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7123" name="Line 19"/>
            <p:cNvSpPr>
              <a:spLocks noChangeShapeType="1"/>
            </p:cNvSpPr>
            <p:nvPr/>
          </p:nvSpPr>
          <p:spPr bwMode="auto">
            <a:xfrm flipH="1">
              <a:off x="1212" y="1848"/>
              <a:ext cx="540"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7124" name="Line 20"/>
            <p:cNvSpPr>
              <a:spLocks noChangeShapeType="1"/>
            </p:cNvSpPr>
            <p:nvPr/>
          </p:nvSpPr>
          <p:spPr bwMode="auto">
            <a:xfrm>
              <a:off x="1662" y="1932"/>
              <a:ext cx="0" cy="744"/>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7125" name="Text Box 21"/>
            <p:cNvSpPr txBox="1">
              <a:spLocks noChangeArrowheads="1"/>
            </p:cNvSpPr>
            <p:nvPr/>
          </p:nvSpPr>
          <p:spPr bwMode="auto">
            <a:xfrm>
              <a:off x="816" y="1644"/>
              <a:ext cx="4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B</a:t>
              </a:r>
              <a:r>
                <a:rPr lang="it-IT" altLang="it-IT" sz="1600" b="1" baseline="-25000"/>
                <a:t>2</a:t>
              </a:r>
            </a:p>
          </p:txBody>
        </p:sp>
        <p:sp>
          <p:nvSpPr>
            <p:cNvPr id="47126" name="Line 22"/>
            <p:cNvSpPr>
              <a:spLocks noChangeShapeType="1"/>
            </p:cNvSpPr>
            <p:nvPr/>
          </p:nvSpPr>
          <p:spPr bwMode="auto">
            <a:xfrm flipV="1">
              <a:off x="1272" y="1380"/>
              <a:ext cx="0" cy="24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7127" name="Line 23"/>
            <p:cNvSpPr>
              <a:spLocks noChangeShapeType="1"/>
            </p:cNvSpPr>
            <p:nvPr/>
          </p:nvSpPr>
          <p:spPr bwMode="auto">
            <a:xfrm flipH="1">
              <a:off x="2484" y="2730"/>
              <a:ext cx="22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7128" name="Text Box 24"/>
            <p:cNvSpPr txBox="1">
              <a:spLocks noChangeArrowheads="1"/>
            </p:cNvSpPr>
            <p:nvPr/>
          </p:nvSpPr>
          <p:spPr bwMode="auto">
            <a:xfrm>
              <a:off x="1632" y="2736"/>
              <a:ext cx="47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C</a:t>
              </a:r>
              <a:r>
                <a:rPr lang="it-IT" altLang="it-IT" sz="1600" b="1" i="1" baseline="30000"/>
                <a:t>B</a:t>
              </a:r>
              <a:r>
                <a:rPr lang="it-IT" altLang="it-IT" sz="1600" b="1" baseline="-25000"/>
                <a:t>1</a:t>
              </a:r>
            </a:p>
          </p:txBody>
        </p:sp>
        <p:sp>
          <p:nvSpPr>
            <p:cNvPr id="47129" name="Text Box 25"/>
            <p:cNvSpPr txBox="1">
              <a:spLocks noChangeArrowheads="1"/>
            </p:cNvSpPr>
            <p:nvPr/>
          </p:nvSpPr>
          <p:spPr bwMode="auto">
            <a:xfrm>
              <a:off x="2052" y="2478"/>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B</a:t>
              </a:r>
            </a:p>
          </p:txBody>
        </p:sp>
        <p:sp>
          <p:nvSpPr>
            <p:cNvPr id="47130" name="Text Box 26"/>
            <p:cNvSpPr txBox="1">
              <a:spLocks noChangeArrowheads="1"/>
            </p:cNvSpPr>
            <p:nvPr/>
          </p:nvSpPr>
          <p:spPr bwMode="auto">
            <a:xfrm>
              <a:off x="2580" y="2431"/>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dirty="0"/>
                <a:t>A</a:t>
              </a:r>
            </a:p>
          </p:txBody>
        </p:sp>
        <p:sp>
          <p:nvSpPr>
            <p:cNvPr id="47131" name="Text Box 27"/>
            <p:cNvSpPr txBox="1">
              <a:spLocks noChangeArrowheads="1"/>
            </p:cNvSpPr>
            <p:nvPr/>
          </p:nvSpPr>
          <p:spPr bwMode="auto">
            <a:xfrm>
              <a:off x="2094" y="2058"/>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U</a:t>
              </a:r>
              <a:r>
                <a:rPr lang="it-IT" altLang="it-IT" sz="1600" b="1" baseline="30000"/>
                <a:t>1</a:t>
              </a:r>
            </a:p>
          </p:txBody>
        </p:sp>
        <p:sp>
          <p:nvSpPr>
            <p:cNvPr id="47132" name="Text Box 28"/>
            <p:cNvSpPr txBox="1">
              <a:spLocks noChangeArrowheads="1"/>
            </p:cNvSpPr>
            <p:nvPr/>
          </p:nvSpPr>
          <p:spPr bwMode="auto">
            <a:xfrm>
              <a:off x="2106" y="1722"/>
              <a:ext cx="468"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U</a:t>
              </a:r>
              <a:r>
                <a:rPr lang="it-IT" altLang="it-IT" sz="1600" b="1" baseline="30000"/>
                <a:t>2</a:t>
              </a:r>
            </a:p>
          </p:txBody>
        </p:sp>
        <p:sp>
          <p:nvSpPr>
            <p:cNvPr id="47133" name="Freeform 29"/>
            <p:cNvSpPr>
              <a:spLocks/>
            </p:cNvSpPr>
            <p:nvPr/>
          </p:nvSpPr>
          <p:spPr bwMode="auto">
            <a:xfrm>
              <a:off x="1596" y="1368"/>
              <a:ext cx="654" cy="624"/>
            </a:xfrm>
            <a:custGeom>
              <a:avLst/>
              <a:gdLst>
                <a:gd name="T0" fmla="*/ 0 w 1545"/>
                <a:gd name="T1" fmla="*/ 0 h 1290"/>
                <a:gd name="T2" fmla="*/ 75 w 1545"/>
                <a:gd name="T3" fmla="*/ 420 h 1290"/>
                <a:gd name="T4" fmla="*/ 360 w 1545"/>
                <a:gd name="T5" fmla="*/ 990 h 1290"/>
                <a:gd name="T6" fmla="*/ 945 w 1545"/>
                <a:gd name="T7" fmla="*/ 1230 h 1290"/>
                <a:gd name="T8" fmla="*/ 1545 w 1545"/>
                <a:gd name="T9" fmla="*/ 1290 h 1290"/>
              </a:gdLst>
              <a:ahLst/>
              <a:cxnLst>
                <a:cxn ang="0">
                  <a:pos x="T0" y="T1"/>
                </a:cxn>
                <a:cxn ang="0">
                  <a:pos x="T2" y="T3"/>
                </a:cxn>
                <a:cxn ang="0">
                  <a:pos x="T4" y="T5"/>
                </a:cxn>
                <a:cxn ang="0">
                  <a:pos x="T6" y="T7"/>
                </a:cxn>
                <a:cxn ang="0">
                  <a:pos x="T8" y="T9"/>
                </a:cxn>
              </a:cxnLst>
              <a:rect l="0" t="0" r="r" b="b"/>
              <a:pathLst>
                <a:path w="1545" h="1290">
                  <a:moveTo>
                    <a:pt x="0" y="0"/>
                  </a:moveTo>
                  <a:cubicBezTo>
                    <a:pt x="7" y="127"/>
                    <a:pt x="15" y="255"/>
                    <a:pt x="75" y="420"/>
                  </a:cubicBezTo>
                  <a:cubicBezTo>
                    <a:pt x="135" y="585"/>
                    <a:pt x="215" y="855"/>
                    <a:pt x="360" y="990"/>
                  </a:cubicBezTo>
                  <a:cubicBezTo>
                    <a:pt x="505" y="1125"/>
                    <a:pt x="747" y="1180"/>
                    <a:pt x="945" y="1230"/>
                  </a:cubicBezTo>
                  <a:cubicBezTo>
                    <a:pt x="1143" y="1280"/>
                    <a:pt x="1344" y="1285"/>
                    <a:pt x="1545" y="129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12667070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7135"/>
                                        </p:tgtEl>
                                        <p:attrNameLst>
                                          <p:attrName>style.visibility</p:attrName>
                                        </p:attrNameLst>
                                      </p:cBhvr>
                                      <p:to>
                                        <p:strVal val="visible"/>
                                      </p:to>
                                    </p:set>
                                    <p:anim calcmode="lin" valueType="num">
                                      <p:cBhvr additive="base">
                                        <p:cTn id="7" dur="500" fill="hold"/>
                                        <p:tgtEl>
                                          <p:spTgt spid="47135"/>
                                        </p:tgtEl>
                                        <p:attrNameLst>
                                          <p:attrName>ppt_x</p:attrName>
                                        </p:attrNameLst>
                                      </p:cBhvr>
                                      <p:tavLst>
                                        <p:tav tm="0">
                                          <p:val>
                                            <p:strVal val="0-#ppt_w/2"/>
                                          </p:val>
                                        </p:tav>
                                        <p:tav tm="100000">
                                          <p:val>
                                            <p:strVal val="#ppt_x"/>
                                          </p:val>
                                        </p:tav>
                                      </p:tavLst>
                                    </p:anim>
                                    <p:anim calcmode="lin" valueType="num">
                                      <p:cBhvr additive="base">
                                        <p:cTn id="8" dur="500" fill="hold"/>
                                        <p:tgtEl>
                                          <p:spTgt spid="4713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07">
                                            <p:txEl>
                                              <p:pRg st="0" end="0"/>
                                            </p:txEl>
                                          </p:spTgt>
                                        </p:tgtEl>
                                        <p:attrNameLst>
                                          <p:attrName>style.visibility</p:attrName>
                                        </p:attrNameLst>
                                      </p:cBhvr>
                                      <p:to>
                                        <p:strVal val="visible"/>
                                      </p:to>
                                    </p:set>
                                    <p:anim calcmode="lin" valueType="num">
                                      <p:cBhvr additive="base">
                                        <p:cTn id="13" dur="500" fill="hold"/>
                                        <p:tgtEl>
                                          <p:spTgt spid="47107">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1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107">
                                            <p:txEl>
                                              <p:pRg st="1" end="1"/>
                                            </p:txEl>
                                          </p:spTgt>
                                        </p:tgtEl>
                                        <p:attrNameLst>
                                          <p:attrName>style.visibility</p:attrName>
                                        </p:attrNameLst>
                                      </p:cBhvr>
                                      <p:to>
                                        <p:strVal val="visible"/>
                                      </p:to>
                                    </p:set>
                                    <p:anim calcmode="lin" valueType="num">
                                      <p:cBhvr additive="base">
                                        <p:cTn id="19" dur="500" fill="hold"/>
                                        <p:tgtEl>
                                          <p:spTgt spid="47107">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10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 name="Segnaposto numero diapositiva 5"/>
          <p:cNvSpPr>
            <a:spLocks noGrp="1"/>
          </p:cNvSpPr>
          <p:nvPr>
            <p:ph type="sldNum" sz="quarter" idx="12"/>
          </p:nvPr>
        </p:nvSpPr>
        <p:spPr/>
        <p:txBody>
          <a:bodyPr/>
          <a:lstStyle/>
          <a:p>
            <a:fld id="{1F52B631-2BC8-4325-A3F7-35FADA949668}" type="slidenum">
              <a:rPr lang="it-IT" altLang="it-IT"/>
              <a:pPr/>
              <a:t>41</a:t>
            </a:fld>
            <a:endParaRPr lang="it-IT" altLang="it-IT"/>
          </a:p>
        </p:txBody>
      </p:sp>
      <p:sp>
        <p:nvSpPr>
          <p:cNvPr id="48130" name="Rectangle 2"/>
          <p:cNvSpPr>
            <a:spLocks noGrp="1" noChangeArrowheads="1"/>
          </p:cNvSpPr>
          <p:nvPr>
            <p:ph type="title"/>
          </p:nvPr>
        </p:nvSpPr>
        <p:spPr/>
        <p:txBody>
          <a:bodyPr>
            <a:normAutofit fontScale="90000"/>
          </a:bodyPr>
          <a:lstStyle/>
          <a:p>
            <a:r>
              <a:rPr lang="it-IT" altLang="it-IT"/>
              <a:t>La curva individuale di offerta del risparmio</a:t>
            </a:r>
          </a:p>
        </p:txBody>
      </p:sp>
      <p:sp>
        <p:nvSpPr>
          <p:cNvPr id="48131" name="Rectangle 3"/>
          <p:cNvSpPr>
            <a:spLocks noGrp="1" noChangeArrowheads="1"/>
          </p:cNvSpPr>
          <p:nvPr>
            <p:ph type="body" idx="1"/>
          </p:nvPr>
        </p:nvSpPr>
        <p:spPr>
          <a:xfrm>
            <a:off x="685800" y="5181600"/>
            <a:ext cx="7772400" cy="914400"/>
          </a:xfrm>
        </p:spPr>
        <p:txBody>
          <a:bodyPr>
            <a:normAutofit fontScale="85000" lnSpcReduction="20000"/>
          </a:bodyPr>
          <a:lstStyle/>
          <a:p>
            <a:pPr>
              <a:lnSpc>
                <a:spcPct val="90000"/>
              </a:lnSpc>
            </a:pPr>
            <a:r>
              <a:rPr lang="it-IT" altLang="it-IT" sz="2800"/>
              <a:t>Anche nel caso del risparmio la curva di offerta può avere una inversione di pendenza quando prevale l’effetto reddito</a:t>
            </a:r>
          </a:p>
        </p:txBody>
      </p:sp>
      <p:grpSp>
        <p:nvGrpSpPr>
          <p:cNvPr id="48151" name="Group 23"/>
          <p:cNvGrpSpPr>
            <a:grpSpLocks/>
          </p:cNvGrpSpPr>
          <p:nvPr/>
        </p:nvGrpSpPr>
        <p:grpSpPr bwMode="auto">
          <a:xfrm>
            <a:off x="2057400" y="1905000"/>
            <a:ext cx="4076700" cy="2781300"/>
            <a:chOff x="1296" y="1200"/>
            <a:chExt cx="2568" cy="1752"/>
          </a:xfrm>
        </p:grpSpPr>
        <p:sp>
          <p:nvSpPr>
            <p:cNvPr id="48135" name="Text Box 7"/>
            <p:cNvSpPr txBox="1">
              <a:spLocks noChangeArrowheads="1"/>
            </p:cNvSpPr>
            <p:nvPr/>
          </p:nvSpPr>
          <p:spPr bwMode="auto">
            <a:xfrm>
              <a:off x="1296" y="1200"/>
              <a:ext cx="456"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i</a:t>
              </a:r>
              <a:endParaRPr lang="it-IT" altLang="it-IT" sz="1600" b="1" i="1" baseline="-25000"/>
            </a:p>
          </p:txBody>
        </p:sp>
        <p:sp>
          <p:nvSpPr>
            <p:cNvPr id="48132" name="Line 4"/>
            <p:cNvSpPr>
              <a:spLocks noChangeShapeType="1"/>
            </p:cNvSpPr>
            <p:nvPr/>
          </p:nvSpPr>
          <p:spPr bwMode="auto">
            <a:xfrm flipV="1">
              <a:off x="1614" y="1230"/>
              <a:ext cx="0" cy="1344"/>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8133" name="Line 5"/>
            <p:cNvSpPr>
              <a:spLocks noChangeShapeType="1"/>
            </p:cNvSpPr>
            <p:nvPr/>
          </p:nvSpPr>
          <p:spPr bwMode="auto">
            <a:xfrm>
              <a:off x="1608" y="2580"/>
              <a:ext cx="1992"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48134" name="Freeform 6"/>
            <p:cNvSpPr>
              <a:spLocks/>
            </p:cNvSpPr>
            <p:nvPr/>
          </p:nvSpPr>
          <p:spPr bwMode="auto">
            <a:xfrm>
              <a:off x="2232" y="1422"/>
              <a:ext cx="545" cy="930"/>
            </a:xfrm>
            <a:custGeom>
              <a:avLst/>
              <a:gdLst>
                <a:gd name="T0" fmla="*/ 0 w 1363"/>
                <a:gd name="T1" fmla="*/ 2325 h 2325"/>
                <a:gd name="T2" fmla="*/ 1005 w 1363"/>
                <a:gd name="T3" fmla="*/ 1875 h 2325"/>
                <a:gd name="T4" fmla="*/ 1305 w 1363"/>
                <a:gd name="T5" fmla="*/ 1260 h 2325"/>
                <a:gd name="T6" fmla="*/ 660 w 1363"/>
                <a:gd name="T7" fmla="*/ 585 h 2325"/>
                <a:gd name="T8" fmla="*/ 420 w 1363"/>
                <a:gd name="T9" fmla="*/ 0 h 2325"/>
              </a:gdLst>
              <a:ahLst/>
              <a:cxnLst>
                <a:cxn ang="0">
                  <a:pos x="T0" y="T1"/>
                </a:cxn>
                <a:cxn ang="0">
                  <a:pos x="T2" y="T3"/>
                </a:cxn>
                <a:cxn ang="0">
                  <a:pos x="T4" y="T5"/>
                </a:cxn>
                <a:cxn ang="0">
                  <a:pos x="T6" y="T7"/>
                </a:cxn>
                <a:cxn ang="0">
                  <a:pos x="T8" y="T9"/>
                </a:cxn>
              </a:cxnLst>
              <a:rect l="0" t="0" r="r" b="b"/>
              <a:pathLst>
                <a:path w="1363" h="2325">
                  <a:moveTo>
                    <a:pt x="0" y="2325"/>
                  </a:moveTo>
                  <a:cubicBezTo>
                    <a:pt x="393" y="2188"/>
                    <a:pt x="787" y="2052"/>
                    <a:pt x="1005" y="1875"/>
                  </a:cubicBezTo>
                  <a:cubicBezTo>
                    <a:pt x="1223" y="1698"/>
                    <a:pt x="1363" y="1475"/>
                    <a:pt x="1305" y="1260"/>
                  </a:cubicBezTo>
                  <a:cubicBezTo>
                    <a:pt x="1247" y="1045"/>
                    <a:pt x="807" y="795"/>
                    <a:pt x="660" y="585"/>
                  </a:cubicBezTo>
                  <a:cubicBezTo>
                    <a:pt x="513" y="375"/>
                    <a:pt x="466" y="187"/>
                    <a:pt x="420" y="0"/>
                  </a:cubicBezTo>
                </a:path>
              </a:pathLst>
            </a:custGeom>
            <a:noFill/>
            <a:ln w="28575" cmpd="sng">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it-IT"/>
            </a:p>
          </p:txBody>
        </p:sp>
        <p:sp>
          <p:nvSpPr>
            <p:cNvPr id="48136" name="Text Box 8"/>
            <p:cNvSpPr txBox="1">
              <a:spLocks noChangeArrowheads="1"/>
            </p:cNvSpPr>
            <p:nvPr/>
          </p:nvSpPr>
          <p:spPr bwMode="auto">
            <a:xfrm>
              <a:off x="3204" y="2616"/>
              <a:ext cx="660"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it-IT" altLang="it-IT" sz="1400" b="1" i="1"/>
                <a:t>Offerta di risparmio</a:t>
              </a:r>
            </a:p>
          </p:txBody>
        </p:sp>
        <p:sp>
          <p:nvSpPr>
            <p:cNvPr id="48137" name="Line 9"/>
            <p:cNvSpPr>
              <a:spLocks noChangeShapeType="1"/>
            </p:cNvSpPr>
            <p:nvPr/>
          </p:nvSpPr>
          <p:spPr bwMode="auto">
            <a:xfrm>
              <a:off x="2244" y="2364"/>
              <a:ext cx="0" cy="216"/>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8138" name="Line 10"/>
            <p:cNvSpPr>
              <a:spLocks noChangeShapeType="1"/>
            </p:cNvSpPr>
            <p:nvPr/>
          </p:nvSpPr>
          <p:spPr bwMode="auto">
            <a:xfrm>
              <a:off x="2766" y="1962"/>
              <a:ext cx="0" cy="618"/>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8139" name="Line 11"/>
            <p:cNvSpPr>
              <a:spLocks noChangeShapeType="1"/>
            </p:cNvSpPr>
            <p:nvPr/>
          </p:nvSpPr>
          <p:spPr bwMode="auto">
            <a:xfrm>
              <a:off x="2418" y="1506"/>
              <a:ext cx="0" cy="1068"/>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8140" name="Line 12"/>
            <p:cNvSpPr>
              <a:spLocks noChangeShapeType="1"/>
            </p:cNvSpPr>
            <p:nvPr/>
          </p:nvSpPr>
          <p:spPr bwMode="auto">
            <a:xfrm flipH="1">
              <a:off x="1614" y="2352"/>
              <a:ext cx="61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8141" name="Line 13"/>
            <p:cNvSpPr>
              <a:spLocks noChangeShapeType="1"/>
            </p:cNvSpPr>
            <p:nvPr/>
          </p:nvSpPr>
          <p:spPr bwMode="auto">
            <a:xfrm flipH="1">
              <a:off x="1608" y="1950"/>
              <a:ext cx="1158"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8142" name="Line 14"/>
            <p:cNvSpPr>
              <a:spLocks noChangeShapeType="1"/>
            </p:cNvSpPr>
            <p:nvPr/>
          </p:nvSpPr>
          <p:spPr bwMode="auto">
            <a:xfrm flipH="1">
              <a:off x="1608" y="1488"/>
              <a:ext cx="810"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48143" name="Text Box 15"/>
            <p:cNvSpPr txBox="1">
              <a:spLocks noChangeArrowheads="1"/>
            </p:cNvSpPr>
            <p:nvPr/>
          </p:nvSpPr>
          <p:spPr bwMode="auto">
            <a:xfrm>
              <a:off x="2112" y="2634"/>
              <a:ext cx="270"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S</a:t>
              </a:r>
              <a:r>
                <a:rPr lang="it-IT" altLang="it-IT" sz="1600" b="1" baseline="-25000"/>
                <a:t>1</a:t>
              </a:r>
            </a:p>
          </p:txBody>
        </p:sp>
        <p:sp>
          <p:nvSpPr>
            <p:cNvPr id="48144" name="Text Box 16"/>
            <p:cNvSpPr txBox="1">
              <a:spLocks noChangeArrowheads="1"/>
            </p:cNvSpPr>
            <p:nvPr/>
          </p:nvSpPr>
          <p:spPr bwMode="auto">
            <a:xfrm>
              <a:off x="2658" y="2646"/>
              <a:ext cx="270"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S</a:t>
              </a:r>
              <a:r>
                <a:rPr lang="it-IT" altLang="it-IT" sz="1600" b="1" baseline="-25000"/>
                <a:t>2</a:t>
              </a:r>
            </a:p>
          </p:txBody>
        </p:sp>
        <p:sp>
          <p:nvSpPr>
            <p:cNvPr id="48145" name="Text Box 17"/>
            <p:cNvSpPr txBox="1">
              <a:spLocks noChangeArrowheads="1"/>
            </p:cNvSpPr>
            <p:nvPr/>
          </p:nvSpPr>
          <p:spPr bwMode="auto">
            <a:xfrm>
              <a:off x="2346" y="2640"/>
              <a:ext cx="270"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S</a:t>
              </a:r>
              <a:r>
                <a:rPr lang="it-IT" altLang="it-IT" sz="1600" b="1" baseline="-25000"/>
                <a:t>3</a:t>
              </a:r>
            </a:p>
          </p:txBody>
        </p:sp>
        <p:sp>
          <p:nvSpPr>
            <p:cNvPr id="48146" name="Text Box 18"/>
            <p:cNvSpPr txBox="1">
              <a:spLocks noChangeArrowheads="1"/>
            </p:cNvSpPr>
            <p:nvPr/>
          </p:nvSpPr>
          <p:spPr bwMode="auto">
            <a:xfrm>
              <a:off x="1296" y="2160"/>
              <a:ext cx="270"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i</a:t>
              </a:r>
              <a:r>
                <a:rPr lang="it-IT" altLang="it-IT" sz="1600" b="1" baseline="-25000"/>
                <a:t>1</a:t>
              </a:r>
            </a:p>
          </p:txBody>
        </p:sp>
        <p:sp>
          <p:nvSpPr>
            <p:cNvPr id="48147" name="Text Box 19"/>
            <p:cNvSpPr txBox="1">
              <a:spLocks noChangeArrowheads="1"/>
            </p:cNvSpPr>
            <p:nvPr/>
          </p:nvSpPr>
          <p:spPr bwMode="auto">
            <a:xfrm>
              <a:off x="1296" y="1818"/>
              <a:ext cx="318"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i</a:t>
              </a:r>
              <a:r>
                <a:rPr lang="it-IT" altLang="it-IT" sz="1600" b="1" baseline="-25000"/>
                <a:t>2</a:t>
              </a:r>
            </a:p>
          </p:txBody>
        </p:sp>
        <p:sp>
          <p:nvSpPr>
            <p:cNvPr id="48148" name="Text Box 20"/>
            <p:cNvSpPr txBox="1">
              <a:spLocks noChangeArrowheads="1"/>
            </p:cNvSpPr>
            <p:nvPr/>
          </p:nvSpPr>
          <p:spPr bwMode="auto">
            <a:xfrm>
              <a:off x="1296" y="1398"/>
              <a:ext cx="372"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i</a:t>
              </a:r>
              <a:r>
                <a:rPr lang="it-IT" altLang="it-IT" sz="1600" b="1" baseline="-25000"/>
                <a:t>3</a:t>
              </a:r>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8415051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8151"/>
                                        </p:tgtEl>
                                        <p:attrNameLst>
                                          <p:attrName>style.visibility</p:attrName>
                                        </p:attrNameLst>
                                      </p:cBhvr>
                                      <p:to>
                                        <p:strVal val="visible"/>
                                      </p:to>
                                    </p:set>
                                    <p:anim calcmode="lin" valueType="num">
                                      <p:cBhvr additive="base">
                                        <p:cTn id="7" dur="500" fill="hold"/>
                                        <p:tgtEl>
                                          <p:spTgt spid="48151"/>
                                        </p:tgtEl>
                                        <p:attrNameLst>
                                          <p:attrName>ppt_x</p:attrName>
                                        </p:attrNameLst>
                                      </p:cBhvr>
                                      <p:tavLst>
                                        <p:tav tm="0">
                                          <p:val>
                                            <p:strVal val="0-#ppt_w/2"/>
                                          </p:val>
                                        </p:tav>
                                        <p:tav tm="100000">
                                          <p:val>
                                            <p:strVal val="#ppt_x"/>
                                          </p:val>
                                        </p:tav>
                                      </p:tavLst>
                                    </p:anim>
                                    <p:anim calcmode="lin" valueType="num">
                                      <p:cBhvr additive="base">
                                        <p:cTn id="8" dur="500" fill="hold"/>
                                        <p:tgtEl>
                                          <p:spTgt spid="4815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8131">
                                            <p:txEl>
                                              <p:pRg st="0" end="0"/>
                                            </p:txEl>
                                          </p:spTgt>
                                        </p:tgtEl>
                                        <p:attrNameLst>
                                          <p:attrName>style.visibility</p:attrName>
                                        </p:attrNameLst>
                                      </p:cBhvr>
                                      <p:to>
                                        <p:strVal val="visible"/>
                                      </p:to>
                                    </p:set>
                                    <p:anim calcmode="lin" valueType="num">
                                      <p:cBhvr additive="base">
                                        <p:cTn id="13" dur="500" fill="hold"/>
                                        <p:tgtEl>
                                          <p:spTgt spid="4813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813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09A7D495-41F0-472E-9998-EC47ED3DA354}" type="slidenum">
              <a:rPr lang="it-IT" altLang="it-IT"/>
              <a:pPr/>
              <a:t>42</a:t>
            </a:fld>
            <a:endParaRPr lang="it-IT" altLang="it-IT"/>
          </a:p>
        </p:txBody>
      </p:sp>
      <p:sp>
        <p:nvSpPr>
          <p:cNvPr id="49154" name="Rectangle 2"/>
          <p:cNvSpPr>
            <a:spLocks noGrp="1" noChangeArrowheads="1"/>
          </p:cNvSpPr>
          <p:nvPr>
            <p:ph type="title"/>
          </p:nvPr>
        </p:nvSpPr>
        <p:spPr/>
        <p:txBody>
          <a:bodyPr>
            <a:normAutofit fontScale="90000"/>
          </a:bodyPr>
          <a:lstStyle/>
          <a:p>
            <a:r>
              <a:rPr lang="it-IT" altLang="it-IT"/>
              <a:t>Beni complementari perfetti</a:t>
            </a:r>
          </a:p>
        </p:txBody>
      </p:sp>
      <p:sp>
        <p:nvSpPr>
          <p:cNvPr id="49155" name="Rectangle 3"/>
          <p:cNvSpPr>
            <a:spLocks noGrp="1" noChangeArrowheads="1"/>
          </p:cNvSpPr>
          <p:nvPr>
            <p:ph type="body" idx="1"/>
          </p:nvPr>
        </p:nvSpPr>
        <p:spPr/>
        <p:txBody>
          <a:bodyPr/>
          <a:lstStyle/>
          <a:p>
            <a:pPr>
              <a:lnSpc>
                <a:spcPct val="90000"/>
              </a:lnSpc>
            </a:pPr>
            <a:r>
              <a:rPr lang="it-IT" altLang="it-IT"/>
              <a:t>Consumati in proporzioni fisse: sci e attacchi</a:t>
            </a:r>
          </a:p>
          <a:p>
            <a:pPr>
              <a:lnSpc>
                <a:spcPct val="90000"/>
              </a:lnSpc>
            </a:pPr>
            <a:r>
              <a:rPr lang="it-IT" altLang="it-IT"/>
              <a:t>Se aumenta la quantità di un solo bene (es attacchi) non muta il benessere</a:t>
            </a:r>
          </a:p>
          <a:p>
            <a:pPr>
              <a:lnSpc>
                <a:spcPct val="90000"/>
              </a:lnSpc>
            </a:pPr>
            <a:r>
              <a:rPr lang="it-IT" altLang="it-IT"/>
              <a:t>Esempio: se ho due paia di sci, e due paia di attacchi, quando gli attacchi divengono 3, 4, 5 … resto sulla stessa curva di indifferenza se non aumentano anche gli sci</a:t>
            </a: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18921564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additive="base">
                                        <p:cTn id="7" dur="500" fill="hold"/>
                                        <p:tgtEl>
                                          <p:spTgt spid="491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91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9155">
                                            <p:txEl>
                                              <p:pRg st="1" end="1"/>
                                            </p:txEl>
                                          </p:spTgt>
                                        </p:tgtEl>
                                        <p:attrNameLst>
                                          <p:attrName>style.visibility</p:attrName>
                                        </p:attrNameLst>
                                      </p:cBhvr>
                                      <p:to>
                                        <p:strVal val="visible"/>
                                      </p:to>
                                    </p:set>
                                    <p:anim calcmode="lin" valueType="num">
                                      <p:cBhvr additive="base">
                                        <p:cTn id="13" dur="500" fill="hold"/>
                                        <p:tgtEl>
                                          <p:spTgt spid="491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91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9155">
                                            <p:txEl>
                                              <p:pRg st="2" end="2"/>
                                            </p:txEl>
                                          </p:spTgt>
                                        </p:tgtEl>
                                        <p:attrNameLst>
                                          <p:attrName>style.visibility</p:attrName>
                                        </p:attrNameLst>
                                      </p:cBhvr>
                                      <p:to>
                                        <p:strVal val="visible"/>
                                      </p:to>
                                    </p:set>
                                    <p:anim calcmode="lin" valueType="num">
                                      <p:cBhvr additive="base">
                                        <p:cTn id="19" dur="500" fill="hold"/>
                                        <p:tgtEl>
                                          <p:spTgt spid="491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915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Segnaposto numero diapositiva 5"/>
          <p:cNvSpPr>
            <a:spLocks noGrp="1"/>
          </p:cNvSpPr>
          <p:nvPr>
            <p:ph type="sldNum" sz="quarter" idx="12"/>
          </p:nvPr>
        </p:nvSpPr>
        <p:spPr/>
        <p:txBody>
          <a:bodyPr/>
          <a:lstStyle/>
          <a:p>
            <a:fld id="{EB72268B-0417-4D2A-AA33-9CA7F4CB4FDD}" type="slidenum">
              <a:rPr lang="it-IT" altLang="it-IT"/>
              <a:pPr/>
              <a:t>43</a:t>
            </a:fld>
            <a:endParaRPr lang="it-IT" altLang="it-IT"/>
          </a:p>
        </p:txBody>
      </p:sp>
      <p:sp>
        <p:nvSpPr>
          <p:cNvPr id="50178" name="Rectangle 2"/>
          <p:cNvSpPr>
            <a:spLocks noGrp="1" noChangeArrowheads="1"/>
          </p:cNvSpPr>
          <p:nvPr>
            <p:ph type="title"/>
          </p:nvPr>
        </p:nvSpPr>
        <p:spPr/>
        <p:txBody>
          <a:bodyPr>
            <a:normAutofit fontScale="90000"/>
          </a:bodyPr>
          <a:lstStyle/>
          <a:p>
            <a:r>
              <a:rPr lang="it-IT" altLang="it-IT"/>
              <a:t>Il grafico</a:t>
            </a:r>
          </a:p>
        </p:txBody>
      </p:sp>
      <p:sp>
        <p:nvSpPr>
          <p:cNvPr id="50179" name="Rectangle 3"/>
          <p:cNvSpPr>
            <a:spLocks noGrp="1" noChangeArrowheads="1"/>
          </p:cNvSpPr>
          <p:nvPr>
            <p:ph type="body" idx="1"/>
          </p:nvPr>
        </p:nvSpPr>
        <p:spPr>
          <a:xfrm>
            <a:off x="685800" y="5105400"/>
            <a:ext cx="7772400" cy="990600"/>
          </a:xfrm>
        </p:spPr>
        <p:txBody>
          <a:bodyPr>
            <a:normAutofit fontScale="92500" lnSpcReduction="10000"/>
          </a:bodyPr>
          <a:lstStyle/>
          <a:p>
            <a:pPr>
              <a:lnSpc>
                <a:spcPct val="90000"/>
              </a:lnSpc>
            </a:pPr>
            <a:r>
              <a:rPr lang="it-IT" altLang="it-IT" sz="2400"/>
              <a:t>La curva di indifferenza ha due braccia parallele agli assi</a:t>
            </a:r>
          </a:p>
          <a:p>
            <a:pPr>
              <a:lnSpc>
                <a:spcPct val="90000"/>
              </a:lnSpc>
            </a:pPr>
            <a:r>
              <a:rPr lang="it-IT" altLang="it-IT" sz="2400"/>
              <a:t>Il punto di massimo è sempre nel punto di angolo che è tangente alla retta di bilancio</a:t>
            </a:r>
          </a:p>
        </p:txBody>
      </p:sp>
      <p:grpSp>
        <p:nvGrpSpPr>
          <p:cNvPr id="50193" name="Group 17"/>
          <p:cNvGrpSpPr>
            <a:grpSpLocks/>
          </p:cNvGrpSpPr>
          <p:nvPr/>
        </p:nvGrpSpPr>
        <p:grpSpPr bwMode="auto">
          <a:xfrm>
            <a:off x="1447800" y="2057400"/>
            <a:ext cx="4706938" cy="2886075"/>
            <a:chOff x="2712" y="2502"/>
            <a:chExt cx="2965" cy="1818"/>
          </a:xfrm>
        </p:grpSpPr>
        <p:sp>
          <p:nvSpPr>
            <p:cNvPr id="50180" name="Line 4"/>
            <p:cNvSpPr>
              <a:spLocks noChangeShapeType="1"/>
            </p:cNvSpPr>
            <p:nvPr/>
          </p:nvSpPr>
          <p:spPr bwMode="auto">
            <a:xfrm flipV="1">
              <a:off x="3408" y="2592"/>
              <a:ext cx="0" cy="132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50181" name="Line 5"/>
            <p:cNvSpPr>
              <a:spLocks noChangeShapeType="1"/>
            </p:cNvSpPr>
            <p:nvPr/>
          </p:nvSpPr>
          <p:spPr bwMode="auto">
            <a:xfrm>
              <a:off x="3420" y="3912"/>
              <a:ext cx="1764"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50183" name="Line 7"/>
            <p:cNvSpPr>
              <a:spLocks noChangeShapeType="1"/>
            </p:cNvSpPr>
            <p:nvPr/>
          </p:nvSpPr>
          <p:spPr bwMode="auto">
            <a:xfrm>
              <a:off x="3924" y="2716"/>
              <a:ext cx="0" cy="801"/>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0184" name="Line 8"/>
            <p:cNvSpPr>
              <a:spLocks noChangeShapeType="1"/>
            </p:cNvSpPr>
            <p:nvPr/>
          </p:nvSpPr>
          <p:spPr bwMode="auto">
            <a:xfrm>
              <a:off x="3924" y="3522"/>
              <a:ext cx="1176"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0185" name="Line 9"/>
            <p:cNvSpPr>
              <a:spLocks noChangeShapeType="1"/>
            </p:cNvSpPr>
            <p:nvPr/>
          </p:nvSpPr>
          <p:spPr bwMode="auto">
            <a:xfrm>
              <a:off x="3414" y="3186"/>
              <a:ext cx="1074" cy="726"/>
            </a:xfrm>
            <a:prstGeom prst="line">
              <a:avLst/>
            </a:prstGeom>
            <a:noFill/>
            <a:ln w="19050">
              <a:solidFill>
                <a:srgbClr val="80008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0186" name="Line 10"/>
            <p:cNvSpPr>
              <a:spLocks noChangeShapeType="1"/>
            </p:cNvSpPr>
            <p:nvPr/>
          </p:nvSpPr>
          <p:spPr bwMode="auto">
            <a:xfrm flipH="1">
              <a:off x="3402" y="3516"/>
              <a:ext cx="522"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50187" name="Line 11"/>
            <p:cNvSpPr>
              <a:spLocks noChangeShapeType="1"/>
            </p:cNvSpPr>
            <p:nvPr/>
          </p:nvSpPr>
          <p:spPr bwMode="auto">
            <a:xfrm>
              <a:off x="3924" y="3528"/>
              <a:ext cx="0" cy="378"/>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50188" name="Text Box 12"/>
            <p:cNvSpPr txBox="1">
              <a:spLocks noChangeArrowheads="1"/>
            </p:cNvSpPr>
            <p:nvPr/>
          </p:nvSpPr>
          <p:spPr bwMode="auto">
            <a:xfrm>
              <a:off x="2712" y="2502"/>
              <a:ext cx="798"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400" b="1" i="1"/>
                <a:t>Paia di sci</a:t>
              </a:r>
            </a:p>
          </p:txBody>
        </p:sp>
        <p:sp>
          <p:nvSpPr>
            <p:cNvPr id="50189" name="Text Box 13"/>
            <p:cNvSpPr txBox="1">
              <a:spLocks noChangeArrowheads="1"/>
            </p:cNvSpPr>
            <p:nvPr/>
          </p:nvSpPr>
          <p:spPr bwMode="auto">
            <a:xfrm>
              <a:off x="4656" y="3960"/>
              <a:ext cx="708"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600" b="1" i="1"/>
                <a:t>Paia di </a:t>
              </a:r>
            </a:p>
            <a:p>
              <a:pPr algn="l" eaLnBrk="0" hangingPunct="0"/>
              <a:r>
                <a:rPr lang="it-IT" altLang="it-IT" sz="1400" b="1" i="1"/>
                <a:t>attacchi</a:t>
              </a:r>
            </a:p>
          </p:txBody>
        </p:sp>
        <p:sp>
          <p:nvSpPr>
            <p:cNvPr id="50190" name="Text Box 14"/>
            <p:cNvSpPr txBox="1">
              <a:spLocks noChangeArrowheads="1"/>
            </p:cNvSpPr>
            <p:nvPr/>
          </p:nvSpPr>
          <p:spPr bwMode="auto">
            <a:xfrm>
              <a:off x="3048" y="3402"/>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a:t>2</a:t>
              </a:r>
            </a:p>
          </p:txBody>
        </p:sp>
        <p:sp>
          <p:nvSpPr>
            <p:cNvPr id="50191" name="Text Box 15"/>
            <p:cNvSpPr txBox="1">
              <a:spLocks noChangeArrowheads="1"/>
            </p:cNvSpPr>
            <p:nvPr/>
          </p:nvSpPr>
          <p:spPr bwMode="auto">
            <a:xfrm>
              <a:off x="3720" y="3900"/>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a:t>2</a:t>
              </a:r>
            </a:p>
          </p:txBody>
        </p:sp>
        <p:sp>
          <p:nvSpPr>
            <p:cNvPr id="50192" name="Text Box 16"/>
            <p:cNvSpPr txBox="1">
              <a:spLocks noChangeArrowheads="1"/>
            </p:cNvSpPr>
            <p:nvPr/>
          </p:nvSpPr>
          <p:spPr bwMode="auto">
            <a:xfrm>
              <a:off x="5149" y="3402"/>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dirty="0"/>
                <a:t>U</a:t>
              </a:r>
              <a:r>
                <a:rPr lang="it-IT" altLang="it-IT" sz="1600" b="1" baseline="30000" dirty="0"/>
                <a:t>1</a:t>
              </a:r>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29868050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0193"/>
                                        </p:tgtEl>
                                        <p:attrNameLst>
                                          <p:attrName>style.visibility</p:attrName>
                                        </p:attrNameLst>
                                      </p:cBhvr>
                                      <p:to>
                                        <p:strVal val="visible"/>
                                      </p:to>
                                    </p:set>
                                    <p:anim calcmode="lin" valueType="num">
                                      <p:cBhvr additive="base">
                                        <p:cTn id="7" dur="500" fill="hold"/>
                                        <p:tgtEl>
                                          <p:spTgt spid="50193"/>
                                        </p:tgtEl>
                                        <p:attrNameLst>
                                          <p:attrName>ppt_x</p:attrName>
                                        </p:attrNameLst>
                                      </p:cBhvr>
                                      <p:tavLst>
                                        <p:tav tm="0">
                                          <p:val>
                                            <p:strVal val="0-#ppt_w/2"/>
                                          </p:val>
                                        </p:tav>
                                        <p:tav tm="100000">
                                          <p:val>
                                            <p:strVal val="#ppt_x"/>
                                          </p:val>
                                        </p:tav>
                                      </p:tavLst>
                                    </p:anim>
                                    <p:anim calcmode="lin" valueType="num">
                                      <p:cBhvr additive="base">
                                        <p:cTn id="8" dur="500" fill="hold"/>
                                        <p:tgtEl>
                                          <p:spTgt spid="5019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0179">
                                            <p:txEl>
                                              <p:pRg st="0" end="0"/>
                                            </p:txEl>
                                          </p:spTgt>
                                        </p:tgtEl>
                                        <p:attrNameLst>
                                          <p:attrName>style.visibility</p:attrName>
                                        </p:attrNameLst>
                                      </p:cBhvr>
                                      <p:to>
                                        <p:strVal val="visible"/>
                                      </p:to>
                                    </p:set>
                                    <p:anim calcmode="lin" valueType="num">
                                      <p:cBhvr additive="base">
                                        <p:cTn id="13" dur="500" fill="hold"/>
                                        <p:tgtEl>
                                          <p:spTgt spid="5017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01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0179">
                                            <p:txEl>
                                              <p:pRg st="1" end="1"/>
                                            </p:txEl>
                                          </p:spTgt>
                                        </p:tgtEl>
                                        <p:attrNameLst>
                                          <p:attrName>style.visibility</p:attrName>
                                        </p:attrNameLst>
                                      </p:cBhvr>
                                      <p:to>
                                        <p:strVal val="visible"/>
                                      </p:to>
                                    </p:set>
                                    <p:anim calcmode="lin" valueType="num">
                                      <p:cBhvr additive="base">
                                        <p:cTn id="19" dur="500" fill="hold"/>
                                        <p:tgtEl>
                                          <p:spTgt spid="5017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017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 name="Segnaposto numero diapositiva 5"/>
          <p:cNvSpPr>
            <a:spLocks noGrp="1"/>
          </p:cNvSpPr>
          <p:nvPr>
            <p:ph type="sldNum" sz="quarter" idx="12"/>
          </p:nvPr>
        </p:nvSpPr>
        <p:spPr/>
        <p:txBody>
          <a:bodyPr/>
          <a:lstStyle/>
          <a:p>
            <a:fld id="{28C1BC08-6B4E-4D64-A6A6-E645A99212F5}" type="slidenum">
              <a:rPr lang="it-IT" altLang="it-IT"/>
              <a:pPr/>
              <a:t>44</a:t>
            </a:fld>
            <a:endParaRPr lang="it-IT" altLang="it-IT"/>
          </a:p>
        </p:txBody>
      </p:sp>
      <p:sp>
        <p:nvSpPr>
          <p:cNvPr id="51202" name="Rectangle 2"/>
          <p:cNvSpPr>
            <a:spLocks noGrp="1" noChangeArrowheads="1"/>
          </p:cNvSpPr>
          <p:nvPr>
            <p:ph type="title"/>
          </p:nvPr>
        </p:nvSpPr>
        <p:spPr/>
        <p:txBody>
          <a:bodyPr>
            <a:normAutofit fontScale="90000"/>
          </a:bodyPr>
          <a:lstStyle/>
          <a:p>
            <a:r>
              <a:rPr lang="it-IT" altLang="it-IT"/>
              <a:t>Diminuzione di prezzo</a:t>
            </a:r>
          </a:p>
        </p:txBody>
      </p:sp>
      <p:sp>
        <p:nvSpPr>
          <p:cNvPr id="51203" name="Rectangle 3"/>
          <p:cNvSpPr>
            <a:spLocks noGrp="1" noChangeArrowheads="1"/>
          </p:cNvSpPr>
          <p:nvPr>
            <p:ph type="body" idx="1"/>
          </p:nvPr>
        </p:nvSpPr>
        <p:spPr>
          <a:xfrm>
            <a:off x="685800" y="4876800"/>
            <a:ext cx="7772400" cy="1447800"/>
          </a:xfrm>
        </p:spPr>
        <p:txBody>
          <a:bodyPr/>
          <a:lstStyle/>
          <a:p>
            <a:pPr>
              <a:lnSpc>
                <a:spcPct val="90000"/>
              </a:lnSpc>
            </a:pPr>
            <a:r>
              <a:rPr lang="it-IT" altLang="it-IT" sz="2800"/>
              <a:t>La diminuzione di un prezzo ha solo l’effetto reddito</a:t>
            </a:r>
          </a:p>
          <a:p>
            <a:pPr>
              <a:lnSpc>
                <a:spcPct val="90000"/>
              </a:lnSpc>
            </a:pPr>
            <a:r>
              <a:rPr lang="it-IT" altLang="it-IT" sz="2800"/>
              <a:t>L’effetto sostituzione è nullo</a:t>
            </a:r>
          </a:p>
        </p:txBody>
      </p:sp>
      <p:grpSp>
        <p:nvGrpSpPr>
          <p:cNvPr id="51240" name="Group 40"/>
          <p:cNvGrpSpPr>
            <a:grpSpLocks/>
          </p:cNvGrpSpPr>
          <p:nvPr/>
        </p:nvGrpSpPr>
        <p:grpSpPr bwMode="auto">
          <a:xfrm>
            <a:off x="762000" y="1828800"/>
            <a:ext cx="4552950" cy="2886075"/>
            <a:chOff x="480" y="1152"/>
            <a:chExt cx="2868" cy="1818"/>
          </a:xfrm>
        </p:grpSpPr>
        <p:sp>
          <p:nvSpPr>
            <p:cNvPr id="51204" name="Line 4"/>
            <p:cNvSpPr>
              <a:spLocks noChangeShapeType="1"/>
            </p:cNvSpPr>
            <p:nvPr/>
          </p:nvSpPr>
          <p:spPr bwMode="auto">
            <a:xfrm flipV="1">
              <a:off x="1182" y="1236"/>
              <a:ext cx="0" cy="132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51205" name="Line 5"/>
            <p:cNvSpPr>
              <a:spLocks noChangeShapeType="1"/>
            </p:cNvSpPr>
            <p:nvPr/>
          </p:nvSpPr>
          <p:spPr bwMode="auto">
            <a:xfrm>
              <a:off x="1188" y="2562"/>
              <a:ext cx="1764"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51207" name="Line 7"/>
            <p:cNvSpPr>
              <a:spLocks noChangeShapeType="1"/>
            </p:cNvSpPr>
            <p:nvPr/>
          </p:nvSpPr>
          <p:spPr bwMode="auto">
            <a:xfrm>
              <a:off x="1692" y="1366"/>
              <a:ext cx="0" cy="801"/>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08" name="Line 8"/>
            <p:cNvSpPr>
              <a:spLocks noChangeShapeType="1"/>
            </p:cNvSpPr>
            <p:nvPr/>
          </p:nvSpPr>
          <p:spPr bwMode="auto">
            <a:xfrm>
              <a:off x="1692" y="2172"/>
              <a:ext cx="1176"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09" name="Line 9"/>
            <p:cNvSpPr>
              <a:spLocks noChangeShapeType="1"/>
            </p:cNvSpPr>
            <p:nvPr/>
          </p:nvSpPr>
          <p:spPr bwMode="auto">
            <a:xfrm>
              <a:off x="1182" y="1836"/>
              <a:ext cx="1074" cy="726"/>
            </a:xfrm>
            <a:prstGeom prst="line">
              <a:avLst/>
            </a:prstGeom>
            <a:noFill/>
            <a:ln w="28575">
              <a:solidFill>
                <a:srgbClr val="993366"/>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10" name="Line 10"/>
            <p:cNvSpPr>
              <a:spLocks noChangeShapeType="1"/>
            </p:cNvSpPr>
            <p:nvPr/>
          </p:nvSpPr>
          <p:spPr bwMode="auto">
            <a:xfrm flipH="1">
              <a:off x="1170" y="2166"/>
              <a:ext cx="522"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51211" name="Line 11"/>
            <p:cNvSpPr>
              <a:spLocks noChangeShapeType="1"/>
            </p:cNvSpPr>
            <p:nvPr/>
          </p:nvSpPr>
          <p:spPr bwMode="auto">
            <a:xfrm>
              <a:off x="1692" y="2178"/>
              <a:ext cx="0" cy="378"/>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51212" name="Text Box 12"/>
            <p:cNvSpPr txBox="1">
              <a:spLocks noChangeArrowheads="1"/>
            </p:cNvSpPr>
            <p:nvPr/>
          </p:nvSpPr>
          <p:spPr bwMode="auto">
            <a:xfrm>
              <a:off x="480" y="1152"/>
              <a:ext cx="798"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400" b="1" i="1"/>
                <a:t>Paia di sci</a:t>
              </a:r>
            </a:p>
          </p:txBody>
        </p:sp>
        <p:sp>
          <p:nvSpPr>
            <p:cNvPr id="51213" name="Text Box 13"/>
            <p:cNvSpPr txBox="1">
              <a:spLocks noChangeArrowheads="1"/>
            </p:cNvSpPr>
            <p:nvPr/>
          </p:nvSpPr>
          <p:spPr bwMode="auto">
            <a:xfrm>
              <a:off x="2424" y="2610"/>
              <a:ext cx="708"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0" hangingPunct="0"/>
              <a:r>
                <a:rPr lang="it-IT" altLang="it-IT" sz="1400" b="1" i="1"/>
                <a:t>Paia di </a:t>
              </a:r>
            </a:p>
            <a:p>
              <a:pPr algn="l" eaLnBrk="0" hangingPunct="0"/>
              <a:r>
                <a:rPr lang="it-IT" altLang="it-IT" sz="1400" b="1" i="1"/>
                <a:t>attacchi</a:t>
              </a:r>
            </a:p>
          </p:txBody>
        </p:sp>
        <p:sp>
          <p:nvSpPr>
            <p:cNvPr id="51214" name="Text Box 14"/>
            <p:cNvSpPr txBox="1">
              <a:spLocks noChangeArrowheads="1"/>
            </p:cNvSpPr>
            <p:nvPr/>
          </p:nvSpPr>
          <p:spPr bwMode="auto">
            <a:xfrm>
              <a:off x="816" y="2052"/>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a:t>2</a:t>
              </a:r>
            </a:p>
          </p:txBody>
        </p:sp>
        <p:sp>
          <p:nvSpPr>
            <p:cNvPr id="51215" name="Text Box 15"/>
            <p:cNvSpPr txBox="1">
              <a:spLocks noChangeArrowheads="1"/>
            </p:cNvSpPr>
            <p:nvPr/>
          </p:nvSpPr>
          <p:spPr bwMode="auto">
            <a:xfrm>
              <a:off x="1488" y="2550"/>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a:t>2</a:t>
              </a:r>
            </a:p>
          </p:txBody>
        </p:sp>
        <p:sp>
          <p:nvSpPr>
            <p:cNvPr id="51216" name="Text Box 16"/>
            <p:cNvSpPr txBox="1">
              <a:spLocks noChangeArrowheads="1"/>
            </p:cNvSpPr>
            <p:nvPr/>
          </p:nvSpPr>
          <p:spPr bwMode="auto">
            <a:xfrm>
              <a:off x="2820" y="2022"/>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dirty="0"/>
                <a:t>U</a:t>
              </a:r>
              <a:r>
                <a:rPr lang="it-IT" altLang="it-IT" sz="1600" b="1" baseline="30000" dirty="0"/>
                <a:t>1</a:t>
              </a:r>
            </a:p>
          </p:txBody>
        </p:sp>
        <p:sp>
          <p:nvSpPr>
            <p:cNvPr id="51223" name="Text Box 23"/>
            <p:cNvSpPr txBox="1">
              <a:spLocks noChangeArrowheads="1"/>
            </p:cNvSpPr>
            <p:nvPr/>
          </p:nvSpPr>
          <p:spPr bwMode="auto">
            <a:xfrm>
              <a:off x="1995" y="2387"/>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a:t>1</a:t>
              </a:r>
            </a:p>
          </p:txBody>
        </p:sp>
      </p:grpSp>
      <p:grpSp>
        <p:nvGrpSpPr>
          <p:cNvPr id="51242" name="Group 42"/>
          <p:cNvGrpSpPr>
            <a:grpSpLocks/>
          </p:cNvGrpSpPr>
          <p:nvPr/>
        </p:nvGrpSpPr>
        <p:grpSpPr bwMode="auto">
          <a:xfrm>
            <a:off x="1295400" y="1882775"/>
            <a:ext cx="4171950" cy="2698750"/>
            <a:chOff x="816" y="1186"/>
            <a:chExt cx="2628" cy="1700"/>
          </a:xfrm>
        </p:grpSpPr>
        <p:sp>
          <p:nvSpPr>
            <p:cNvPr id="51224" name="Text Box 24"/>
            <p:cNvSpPr txBox="1">
              <a:spLocks noChangeArrowheads="1"/>
            </p:cNvSpPr>
            <p:nvPr/>
          </p:nvSpPr>
          <p:spPr bwMode="auto">
            <a:xfrm>
              <a:off x="2331" y="2358"/>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a:t>1</a:t>
              </a:r>
              <a:r>
                <a:rPr lang="it-IT" altLang="it-IT" sz="1600" b="1" baseline="30000"/>
                <a:t>r</a:t>
              </a:r>
            </a:p>
          </p:txBody>
        </p:sp>
        <p:grpSp>
          <p:nvGrpSpPr>
            <p:cNvPr id="51237" name="Group 37"/>
            <p:cNvGrpSpPr>
              <a:grpSpLocks/>
            </p:cNvGrpSpPr>
            <p:nvPr/>
          </p:nvGrpSpPr>
          <p:grpSpPr bwMode="auto">
            <a:xfrm>
              <a:off x="816" y="1186"/>
              <a:ext cx="2628" cy="1700"/>
              <a:chOff x="816" y="1186"/>
              <a:chExt cx="2628" cy="1700"/>
            </a:xfrm>
          </p:grpSpPr>
          <p:sp>
            <p:nvSpPr>
              <p:cNvPr id="51226" name="Line 26"/>
              <p:cNvSpPr>
                <a:spLocks noChangeShapeType="1"/>
              </p:cNvSpPr>
              <p:nvPr/>
            </p:nvSpPr>
            <p:spPr bwMode="auto">
              <a:xfrm flipH="1">
                <a:off x="1182" y="1986"/>
                <a:ext cx="690"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51227" name="Line 27"/>
              <p:cNvSpPr>
                <a:spLocks noChangeShapeType="1"/>
              </p:cNvSpPr>
              <p:nvPr/>
            </p:nvSpPr>
            <p:spPr bwMode="auto">
              <a:xfrm>
                <a:off x="1872" y="1986"/>
                <a:ext cx="0" cy="57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a:lstStyle/>
              <a:p>
                <a:endParaRPr lang="it-IT"/>
              </a:p>
            </p:txBody>
          </p:sp>
          <p:sp>
            <p:nvSpPr>
              <p:cNvPr id="51219" name="Line 19"/>
              <p:cNvSpPr>
                <a:spLocks noChangeShapeType="1"/>
              </p:cNvSpPr>
              <p:nvPr/>
            </p:nvSpPr>
            <p:spPr bwMode="auto">
              <a:xfrm>
                <a:off x="1872" y="1186"/>
                <a:ext cx="0" cy="801"/>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20" name="Line 20"/>
              <p:cNvSpPr>
                <a:spLocks noChangeShapeType="1"/>
              </p:cNvSpPr>
              <p:nvPr/>
            </p:nvSpPr>
            <p:spPr bwMode="auto">
              <a:xfrm>
                <a:off x="1872" y="1992"/>
                <a:ext cx="1176"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21" name="Text Box 21"/>
              <p:cNvSpPr txBox="1">
                <a:spLocks noChangeArrowheads="1"/>
              </p:cNvSpPr>
              <p:nvPr/>
            </p:nvSpPr>
            <p:spPr bwMode="auto">
              <a:xfrm>
                <a:off x="2916" y="1776"/>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i="1"/>
                  <a:t>U</a:t>
                </a:r>
                <a:r>
                  <a:rPr lang="it-IT" altLang="it-IT" sz="1600" b="1" baseline="30000"/>
                  <a:t>2</a:t>
                </a:r>
              </a:p>
            </p:txBody>
          </p:sp>
          <p:sp>
            <p:nvSpPr>
              <p:cNvPr id="51222" name="Line 22"/>
              <p:cNvSpPr>
                <a:spLocks noChangeShapeType="1"/>
              </p:cNvSpPr>
              <p:nvPr/>
            </p:nvSpPr>
            <p:spPr bwMode="auto">
              <a:xfrm>
                <a:off x="1170" y="1530"/>
                <a:ext cx="1506" cy="1018"/>
              </a:xfrm>
              <a:prstGeom prst="line">
                <a:avLst/>
              </a:prstGeom>
              <a:noFill/>
              <a:ln w="28575">
                <a:solidFill>
                  <a:srgbClr val="008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28" name="Text Box 28"/>
              <p:cNvSpPr txBox="1">
                <a:spLocks noChangeArrowheads="1"/>
              </p:cNvSpPr>
              <p:nvPr/>
            </p:nvSpPr>
            <p:spPr bwMode="auto">
              <a:xfrm>
                <a:off x="816" y="1890"/>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a:t>3</a:t>
                </a:r>
              </a:p>
            </p:txBody>
          </p:sp>
          <p:sp>
            <p:nvSpPr>
              <p:cNvPr id="51229" name="Text Box 29"/>
              <p:cNvSpPr txBox="1">
                <a:spLocks noChangeArrowheads="1"/>
              </p:cNvSpPr>
              <p:nvPr/>
            </p:nvSpPr>
            <p:spPr bwMode="auto">
              <a:xfrm>
                <a:off x="1824" y="2544"/>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a:t>3</a:t>
                </a:r>
              </a:p>
            </p:txBody>
          </p:sp>
        </p:grpSp>
      </p:grpSp>
      <p:grpSp>
        <p:nvGrpSpPr>
          <p:cNvPr id="51239" name="Group 39"/>
          <p:cNvGrpSpPr>
            <a:grpSpLocks/>
          </p:cNvGrpSpPr>
          <p:nvPr/>
        </p:nvGrpSpPr>
        <p:grpSpPr bwMode="auto">
          <a:xfrm>
            <a:off x="1876425" y="2895600"/>
            <a:ext cx="3400425" cy="2152650"/>
            <a:chOff x="1182" y="1824"/>
            <a:chExt cx="2142" cy="1356"/>
          </a:xfrm>
        </p:grpSpPr>
        <p:sp>
          <p:nvSpPr>
            <p:cNvPr id="51217" name="Line 17"/>
            <p:cNvSpPr>
              <a:spLocks noChangeShapeType="1"/>
            </p:cNvSpPr>
            <p:nvPr/>
          </p:nvSpPr>
          <p:spPr bwMode="auto">
            <a:xfrm>
              <a:off x="1182" y="1824"/>
              <a:ext cx="1866" cy="456"/>
            </a:xfrm>
            <a:prstGeom prst="line">
              <a:avLst/>
            </a:prstGeom>
            <a:noFill/>
            <a:ln w="28575">
              <a:solidFill>
                <a:srgbClr val="993366"/>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25" name="Text Box 25"/>
            <p:cNvSpPr txBox="1">
              <a:spLocks noChangeArrowheads="1"/>
            </p:cNvSpPr>
            <p:nvPr/>
          </p:nvSpPr>
          <p:spPr bwMode="auto">
            <a:xfrm>
              <a:off x="2796" y="2250"/>
              <a:ext cx="528"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0" hangingPunct="0"/>
              <a:r>
                <a:rPr lang="it-IT" altLang="it-IT" sz="1600" b="1"/>
                <a:t>2</a:t>
              </a:r>
            </a:p>
          </p:txBody>
        </p:sp>
        <p:sp>
          <p:nvSpPr>
            <p:cNvPr id="51230" name="Line 30"/>
            <p:cNvSpPr>
              <a:spLocks noChangeShapeType="1"/>
            </p:cNvSpPr>
            <p:nvPr/>
          </p:nvSpPr>
          <p:spPr bwMode="auto">
            <a:xfrm>
              <a:off x="1680" y="2592"/>
              <a:ext cx="180" cy="0"/>
            </a:xfrm>
            <a:prstGeom prst="line">
              <a:avLst/>
            </a:prstGeom>
            <a:noFill/>
            <a:ln w="57150">
              <a:solidFill>
                <a:srgbClr val="FF99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51231" name="Line 31"/>
            <p:cNvSpPr>
              <a:spLocks noChangeShapeType="1"/>
            </p:cNvSpPr>
            <p:nvPr/>
          </p:nvSpPr>
          <p:spPr bwMode="auto">
            <a:xfrm flipV="1">
              <a:off x="1632" y="2640"/>
              <a:ext cx="144" cy="22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51232" name="Text Box 32"/>
            <p:cNvSpPr txBox="1">
              <a:spLocks noChangeArrowheads="1"/>
            </p:cNvSpPr>
            <p:nvPr/>
          </p:nvSpPr>
          <p:spPr bwMode="auto">
            <a:xfrm>
              <a:off x="1320" y="2844"/>
              <a:ext cx="87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it-IT" altLang="it-IT" sz="1400" b="1" i="1"/>
                <a:t>Effetto reddito</a:t>
              </a:r>
            </a:p>
          </p:txBody>
        </p:sp>
      </p:gr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36111213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1240"/>
                                        </p:tgtEl>
                                        <p:attrNameLst>
                                          <p:attrName>style.visibility</p:attrName>
                                        </p:attrNameLst>
                                      </p:cBhvr>
                                      <p:to>
                                        <p:strVal val="visible"/>
                                      </p:to>
                                    </p:set>
                                    <p:anim calcmode="lin" valueType="num">
                                      <p:cBhvr additive="base">
                                        <p:cTn id="7" dur="500" fill="hold"/>
                                        <p:tgtEl>
                                          <p:spTgt spid="51240"/>
                                        </p:tgtEl>
                                        <p:attrNameLst>
                                          <p:attrName>ppt_x</p:attrName>
                                        </p:attrNameLst>
                                      </p:cBhvr>
                                      <p:tavLst>
                                        <p:tav tm="0">
                                          <p:val>
                                            <p:strVal val="0-#ppt_w/2"/>
                                          </p:val>
                                        </p:tav>
                                        <p:tav tm="100000">
                                          <p:val>
                                            <p:strVal val="#ppt_x"/>
                                          </p:val>
                                        </p:tav>
                                      </p:tavLst>
                                    </p:anim>
                                    <p:anim calcmode="lin" valueType="num">
                                      <p:cBhvr additive="base">
                                        <p:cTn id="8" dur="500" fill="hold"/>
                                        <p:tgtEl>
                                          <p:spTgt spid="5124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51242"/>
                                        </p:tgtEl>
                                        <p:attrNameLst>
                                          <p:attrName>style.visibility</p:attrName>
                                        </p:attrNameLst>
                                      </p:cBhvr>
                                      <p:to>
                                        <p:strVal val="visible"/>
                                      </p:to>
                                    </p:set>
                                    <p:anim calcmode="lin" valueType="num">
                                      <p:cBhvr additive="base">
                                        <p:cTn id="13" dur="500" fill="hold"/>
                                        <p:tgtEl>
                                          <p:spTgt spid="51242"/>
                                        </p:tgtEl>
                                        <p:attrNameLst>
                                          <p:attrName>ppt_x</p:attrName>
                                        </p:attrNameLst>
                                      </p:cBhvr>
                                      <p:tavLst>
                                        <p:tav tm="0">
                                          <p:val>
                                            <p:strVal val="0-#ppt_w/2"/>
                                          </p:val>
                                        </p:tav>
                                        <p:tav tm="100000">
                                          <p:val>
                                            <p:strVal val="#ppt_x"/>
                                          </p:val>
                                        </p:tav>
                                      </p:tavLst>
                                    </p:anim>
                                    <p:anim calcmode="lin" valueType="num">
                                      <p:cBhvr additive="base">
                                        <p:cTn id="14" dur="500" fill="hold"/>
                                        <p:tgtEl>
                                          <p:spTgt spid="5124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51239"/>
                                        </p:tgtEl>
                                        <p:attrNameLst>
                                          <p:attrName>style.visibility</p:attrName>
                                        </p:attrNameLst>
                                      </p:cBhvr>
                                      <p:to>
                                        <p:strVal val="visible"/>
                                      </p:to>
                                    </p:set>
                                    <p:anim calcmode="lin" valueType="num">
                                      <p:cBhvr additive="base">
                                        <p:cTn id="19" dur="500" fill="hold"/>
                                        <p:tgtEl>
                                          <p:spTgt spid="51239"/>
                                        </p:tgtEl>
                                        <p:attrNameLst>
                                          <p:attrName>ppt_x</p:attrName>
                                        </p:attrNameLst>
                                      </p:cBhvr>
                                      <p:tavLst>
                                        <p:tav tm="0">
                                          <p:val>
                                            <p:strVal val="0-#ppt_w/2"/>
                                          </p:val>
                                        </p:tav>
                                        <p:tav tm="100000">
                                          <p:val>
                                            <p:strVal val="#ppt_x"/>
                                          </p:val>
                                        </p:tav>
                                      </p:tavLst>
                                    </p:anim>
                                    <p:anim calcmode="lin" valueType="num">
                                      <p:cBhvr additive="base">
                                        <p:cTn id="20" dur="500" fill="hold"/>
                                        <p:tgtEl>
                                          <p:spTgt spid="5123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1203">
                                            <p:txEl>
                                              <p:pRg st="0" end="0"/>
                                            </p:txEl>
                                          </p:spTgt>
                                        </p:tgtEl>
                                        <p:attrNameLst>
                                          <p:attrName>style.visibility</p:attrName>
                                        </p:attrNameLst>
                                      </p:cBhvr>
                                      <p:to>
                                        <p:strVal val="visible"/>
                                      </p:to>
                                    </p:set>
                                    <p:anim calcmode="lin" valueType="num">
                                      <p:cBhvr additive="base">
                                        <p:cTn id="25" dur="500" fill="hold"/>
                                        <p:tgtEl>
                                          <p:spTgt spid="51203">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12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1203">
                                            <p:txEl>
                                              <p:pRg st="1" end="1"/>
                                            </p:txEl>
                                          </p:spTgt>
                                        </p:tgtEl>
                                        <p:attrNameLst>
                                          <p:attrName>style.visibility</p:attrName>
                                        </p:attrNameLst>
                                      </p:cBhvr>
                                      <p:to>
                                        <p:strVal val="visible"/>
                                      </p:to>
                                    </p:set>
                                    <p:anim calcmode="lin" valueType="num">
                                      <p:cBhvr additive="base">
                                        <p:cTn id="31" dur="500" fill="hold"/>
                                        <p:tgtEl>
                                          <p:spTgt spid="51203">
                                            <p:txEl>
                                              <p:pRg st="1" end="1"/>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120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C232B8D4-8BD9-4E72-A638-16E1B5CDAB6B}" type="slidenum">
              <a:rPr lang="it-IT" altLang="it-IT"/>
              <a:pPr/>
              <a:t>5</a:t>
            </a:fld>
            <a:endParaRPr lang="it-IT" altLang="it-IT"/>
          </a:p>
        </p:txBody>
      </p:sp>
      <p:sp>
        <p:nvSpPr>
          <p:cNvPr id="6146" name="Rectangle 2"/>
          <p:cNvSpPr>
            <a:spLocks noGrp="1" noChangeArrowheads="1"/>
          </p:cNvSpPr>
          <p:nvPr>
            <p:ph type="title"/>
          </p:nvPr>
        </p:nvSpPr>
        <p:spPr/>
        <p:txBody>
          <a:bodyPr>
            <a:normAutofit fontScale="90000"/>
          </a:bodyPr>
          <a:lstStyle/>
          <a:p>
            <a:r>
              <a:rPr lang="it-IT" altLang="it-IT"/>
              <a:t>Esempio di massimizazione</a:t>
            </a:r>
          </a:p>
        </p:txBody>
      </p:sp>
      <p:sp>
        <p:nvSpPr>
          <p:cNvPr id="6147" name="Rectangle 3"/>
          <p:cNvSpPr>
            <a:spLocks noGrp="1" noChangeArrowheads="1"/>
          </p:cNvSpPr>
          <p:nvPr>
            <p:ph type="body" idx="1"/>
          </p:nvPr>
        </p:nvSpPr>
        <p:spPr/>
        <p:txBody>
          <a:bodyPr/>
          <a:lstStyle/>
          <a:p>
            <a:pPr>
              <a:lnSpc>
                <a:spcPct val="90000"/>
              </a:lnSpc>
            </a:pPr>
            <a:r>
              <a:rPr lang="it-IT" altLang="it-IT" sz="2800" b="1" i="1">
                <a:cs typeface="Times New Roman" panose="02020603050405020304" pitchFamily="18" charset="0"/>
              </a:rPr>
              <a:t>U</a:t>
            </a:r>
            <a:r>
              <a:rPr lang="it-IT" altLang="it-IT" sz="2800" b="1">
                <a:cs typeface="Times New Roman" panose="02020603050405020304" pitchFamily="18" charset="0"/>
              </a:rPr>
              <a:t>(</a:t>
            </a:r>
            <a:r>
              <a:rPr lang="it-IT" altLang="it-IT" sz="2800" b="1" i="1">
                <a:cs typeface="Times New Roman" panose="02020603050405020304" pitchFamily="18" charset="0"/>
              </a:rPr>
              <a:t>X,Y</a:t>
            </a:r>
            <a:r>
              <a:rPr lang="it-IT" altLang="it-IT" sz="2800" b="1">
                <a:cs typeface="Times New Roman" panose="02020603050405020304" pitchFamily="18" charset="0"/>
              </a:rPr>
              <a:t>)=</a:t>
            </a:r>
            <a:r>
              <a:rPr lang="it-IT" altLang="it-IT" sz="2800" b="1" i="1">
                <a:cs typeface="Times New Roman" panose="02020603050405020304" pitchFamily="18" charset="0"/>
              </a:rPr>
              <a:t>XY</a:t>
            </a:r>
            <a:r>
              <a:rPr lang="it-IT" altLang="it-IT" sz="2800">
                <a:cs typeface="Times New Roman" panose="02020603050405020304" pitchFamily="18" charset="0"/>
              </a:rPr>
              <a:t>, </a:t>
            </a:r>
            <a:r>
              <a:rPr lang="it-IT" altLang="it-IT" sz="2800" b="1" i="1">
                <a:cs typeface="Times New Roman" panose="02020603050405020304" pitchFamily="18" charset="0"/>
              </a:rPr>
              <a:t>S</a:t>
            </a:r>
            <a:r>
              <a:rPr lang="it-IT" altLang="it-IT" sz="2800" b="1">
                <a:cs typeface="Times New Roman" panose="02020603050405020304" pitchFamily="18" charset="0"/>
              </a:rPr>
              <a:t>=40, </a:t>
            </a:r>
            <a:r>
              <a:rPr lang="it-IT" altLang="it-IT" sz="2800" b="1" i="1">
                <a:cs typeface="Times New Roman" panose="02020603050405020304" pitchFamily="18" charset="0"/>
              </a:rPr>
              <a:t>p</a:t>
            </a:r>
            <a:r>
              <a:rPr lang="it-IT" altLang="it-IT" sz="2800" b="1" i="1" baseline="-30000">
                <a:cs typeface="Times New Roman" panose="02020603050405020304" pitchFamily="18" charset="0"/>
              </a:rPr>
              <a:t>x</a:t>
            </a:r>
            <a:r>
              <a:rPr lang="it-IT" altLang="it-IT" sz="2800">
                <a:cs typeface="Times New Roman" panose="02020603050405020304" pitchFamily="18" charset="0"/>
              </a:rPr>
              <a:t>=</a:t>
            </a:r>
            <a:r>
              <a:rPr lang="it-IT" altLang="it-IT" sz="2800" b="1">
                <a:cs typeface="Times New Roman" panose="02020603050405020304" pitchFamily="18" charset="0"/>
              </a:rPr>
              <a:t>4 </a:t>
            </a:r>
            <a:r>
              <a:rPr lang="it-IT" altLang="it-IT" sz="2800">
                <a:cs typeface="Times New Roman" panose="02020603050405020304" pitchFamily="18" charset="0"/>
              </a:rPr>
              <a:t>e </a:t>
            </a:r>
            <a:r>
              <a:rPr lang="it-IT" altLang="it-IT" sz="2800" b="1" i="1">
                <a:cs typeface="Times New Roman" panose="02020603050405020304" pitchFamily="18" charset="0"/>
              </a:rPr>
              <a:t>p</a:t>
            </a:r>
            <a:r>
              <a:rPr lang="it-IT" altLang="it-IT" sz="2800" b="1" i="1" baseline="-30000">
                <a:cs typeface="Times New Roman" panose="02020603050405020304" pitchFamily="18" charset="0"/>
              </a:rPr>
              <a:t>y</a:t>
            </a:r>
            <a:r>
              <a:rPr lang="it-IT" altLang="it-IT" sz="2800">
                <a:cs typeface="Times New Roman" panose="02020603050405020304" pitchFamily="18" charset="0"/>
              </a:rPr>
              <a:t>=</a:t>
            </a:r>
            <a:r>
              <a:rPr lang="it-IT" altLang="it-IT" sz="2800" b="1">
                <a:cs typeface="Times New Roman" panose="02020603050405020304" pitchFamily="18" charset="0"/>
              </a:rPr>
              <a:t>2</a:t>
            </a:r>
            <a:r>
              <a:rPr lang="it-IT" altLang="it-IT" sz="2800">
                <a:cs typeface="Times New Roman" panose="02020603050405020304" pitchFamily="18" charset="0"/>
              </a:rPr>
              <a:t>. </a:t>
            </a:r>
          </a:p>
          <a:p>
            <a:pPr>
              <a:lnSpc>
                <a:spcPct val="90000"/>
              </a:lnSpc>
            </a:pPr>
            <a:r>
              <a:rPr lang="it-IT" altLang="it-IT" sz="2800">
                <a:cs typeface="Times New Roman" panose="02020603050405020304" pitchFamily="18" charset="0"/>
              </a:rPr>
              <a:t>Vincolo di bilancio: </a:t>
            </a:r>
            <a:r>
              <a:rPr lang="it-IT" altLang="it-IT" sz="2800" b="1" i="1">
                <a:cs typeface="Times New Roman" panose="02020603050405020304" pitchFamily="18" charset="0"/>
              </a:rPr>
              <a:t>Y=</a:t>
            </a:r>
            <a:r>
              <a:rPr lang="it-IT" altLang="it-IT" sz="2800" b="1">
                <a:cs typeface="Times New Roman" panose="02020603050405020304" pitchFamily="18" charset="0"/>
              </a:rPr>
              <a:t>20-2</a:t>
            </a:r>
            <a:r>
              <a:rPr lang="it-IT" altLang="it-IT" sz="2800" b="1" i="1">
                <a:cs typeface="Times New Roman" panose="02020603050405020304" pitchFamily="18" charset="0"/>
              </a:rPr>
              <a:t>X</a:t>
            </a:r>
            <a:r>
              <a:rPr lang="it-IT" altLang="it-IT" sz="2800">
                <a:cs typeface="Times New Roman" panose="02020603050405020304" pitchFamily="18" charset="0"/>
              </a:rPr>
              <a:t>. </a:t>
            </a:r>
          </a:p>
          <a:p>
            <a:pPr>
              <a:lnSpc>
                <a:spcPct val="90000"/>
              </a:lnSpc>
            </a:pPr>
            <a:r>
              <a:rPr lang="it-IT" altLang="it-IT" sz="2800">
                <a:cs typeface="Times New Roman" panose="02020603050405020304" pitchFamily="18" charset="0"/>
              </a:rPr>
              <a:t>Sostituendo </a:t>
            </a:r>
            <a:r>
              <a:rPr lang="it-IT" altLang="it-IT" sz="2800" b="1" i="1">
                <a:cs typeface="Times New Roman" panose="02020603050405020304" pitchFamily="18" charset="0"/>
              </a:rPr>
              <a:t>Y</a:t>
            </a:r>
            <a:r>
              <a:rPr lang="it-IT" altLang="it-IT" sz="2800">
                <a:cs typeface="Times New Roman" panose="02020603050405020304" pitchFamily="18" charset="0"/>
              </a:rPr>
              <a:t> nella funzione di utilità si ottiene: </a:t>
            </a:r>
            <a:r>
              <a:rPr lang="it-IT" altLang="it-IT" sz="2800" b="1" i="1">
                <a:cs typeface="Times New Roman" panose="02020603050405020304" pitchFamily="18" charset="0"/>
              </a:rPr>
              <a:t>X</a:t>
            </a:r>
            <a:r>
              <a:rPr lang="it-IT" altLang="it-IT" sz="2800" b="1">
                <a:cs typeface="Times New Roman" panose="02020603050405020304" pitchFamily="18" charset="0"/>
              </a:rPr>
              <a:t>(20-2</a:t>
            </a:r>
            <a:r>
              <a:rPr lang="it-IT" altLang="it-IT" sz="2800" b="1" i="1">
                <a:cs typeface="Times New Roman" panose="02020603050405020304" pitchFamily="18" charset="0"/>
              </a:rPr>
              <a:t>X</a:t>
            </a:r>
            <a:r>
              <a:rPr lang="it-IT" altLang="it-IT" sz="2800" b="1">
                <a:cs typeface="Times New Roman" panose="02020603050405020304" pitchFamily="18" charset="0"/>
              </a:rPr>
              <a:t>)</a:t>
            </a:r>
            <a:r>
              <a:rPr lang="it-IT" altLang="it-IT" sz="2800">
                <a:cs typeface="Times New Roman" panose="02020603050405020304" pitchFamily="18" charset="0"/>
              </a:rPr>
              <a:t>=</a:t>
            </a:r>
            <a:r>
              <a:rPr lang="it-IT" altLang="it-IT" sz="2800" b="1">
                <a:cs typeface="Times New Roman" panose="02020603050405020304" pitchFamily="18" charset="0"/>
              </a:rPr>
              <a:t>20</a:t>
            </a:r>
            <a:r>
              <a:rPr lang="it-IT" altLang="it-IT" sz="2800" b="1" i="1">
                <a:cs typeface="Times New Roman" panose="02020603050405020304" pitchFamily="18" charset="0"/>
              </a:rPr>
              <a:t>X-</a:t>
            </a:r>
            <a:r>
              <a:rPr lang="it-IT" altLang="it-IT" sz="2800" b="1">
                <a:cs typeface="Times New Roman" panose="02020603050405020304" pitchFamily="18" charset="0"/>
              </a:rPr>
              <a:t>2</a:t>
            </a:r>
            <a:r>
              <a:rPr lang="it-IT" altLang="it-IT" sz="2800" b="1" i="1">
                <a:cs typeface="Times New Roman" panose="02020603050405020304" pitchFamily="18" charset="0"/>
              </a:rPr>
              <a:t>X</a:t>
            </a:r>
            <a:r>
              <a:rPr lang="it-IT" altLang="it-IT" sz="2800" b="1" baseline="30000">
                <a:cs typeface="Times New Roman" panose="02020603050405020304" pitchFamily="18" charset="0"/>
              </a:rPr>
              <a:t>2</a:t>
            </a:r>
            <a:r>
              <a:rPr lang="it-IT" altLang="it-IT" sz="2800">
                <a:cs typeface="Times New Roman" panose="02020603050405020304" pitchFamily="18" charset="0"/>
              </a:rPr>
              <a:t>. </a:t>
            </a:r>
          </a:p>
          <a:p>
            <a:pPr>
              <a:lnSpc>
                <a:spcPct val="90000"/>
              </a:lnSpc>
            </a:pPr>
            <a:r>
              <a:rPr lang="it-IT" altLang="it-IT" sz="2800">
                <a:cs typeface="Times New Roman" panose="02020603050405020304" pitchFamily="18" charset="0"/>
              </a:rPr>
              <a:t>Derivata =0: </a:t>
            </a:r>
            <a:r>
              <a:rPr lang="it-IT" altLang="it-IT" sz="2800" b="1">
                <a:cs typeface="Times New Roman" panose="02020603050405020304" pitchFamily="18" charset="0"/>
              </a:rPr>
              <a:t>20-4</a:t>
            </a:r>
            <a:r>
              <a:rPr lang="it-IT" altLang="it-IT" sz="2800" b="1" i="1">
                <a:cs typeface="Times New Roman" panose="02020603050405020304" pitchFamily="18" charset="0"/>
              </a:rPr>
              <a:t>X</a:t>
            </a:r>
            <a:r>
              <a:rPr lang="it-IT" altLang="it-IT" sz="2800" b="1">
                <a:cs typeface="Times New Roman" panose="02020603050405020304" pitchFamily="18" charset="0"/>
              </a:rPr>
              <a:t>=0. </a:t>
            </a:r>
          </a:p>
          <a:p>
            <a:pPr>
              <a:lnSpc>
                <a:spcPct val="90000"/>
              </a:lnSpc>
            </a:pPr>
            <a:r>
              <a:rPr lang="it-IT" altLang="it-IT" sz="2800" b="1" i="1">
                <a:cs typeface="Times New Roman" panose="02020603050405020304" pitchFamily="18" charset="0"/>
              </a:rPr>
              <a:t>X</a:t>
            </a:r>
            <a:r>
              <a:rPr lang="it-IT" altLang="it-IT" sz="2800">
                <a:cs typeface="Times New Roman" panose="02020603050405020304" pitchFamily="18" charset="0"/>
              </a:rPr>
              <a:t> che massimizza: </a:t>
            </a:r>
            <a:r>
              <a:rPr lang="it-IT" altLang="it-IT" sz="2800" b="1" i="1">
                <a:cs typeface="Times New Roman" panose="02020603050405020304" pitchFamily="18" charset="0"/>
              </a:rPr>
              <a:t>X</a:t>
            </a:r>
            <a:r>
              <a:rPr lang="it-IT" altLang="it-IT" sz="2800" i="1">
                <a:cs typeface="Times New Roman" panose="02020603050405020304" pitchFamily="18" charset="0"/>
              </a:rPr>
              <a:t>=</a:t>
            </a:r>
            <a:r>
              <a:rPr lang="it-IT" altLang="it-IT" sz="2800" b="1">
                <a:cs typeface="Times New Roman" panose="02020603050405020304" pitchFamily="18" charset="0"/>
              </a:rPr>
              <a:t>5</a:t>
            </a:r>
            <a:r>
              <a:rPr lang="it-IT" altLang="it-IT" sz="2800">
                <a:cs typeface="Times New Roman" panose="02020603050405020304" pitchFamily="18" charset="0"/>
              </a:rPr>
              <a:t>. </a:t>
            </a:r>
          </a:p>
          <a:p>
            <a:pPr>
              <a:lnSpc>
                <a:spcPct val="90000"/>
              </a:lnSpc>
            </a:pPr>
            <a:r>
              <a:rPr lang="it-IT" altLang="it-IT" sz="2800">
                <a:cs typeface="Times New Roman" panose="02020603050405020304" pitchFamily="18" charset="0"/>
              </a:rPr>
              <a:t> </a:t>
            </a:r>
            <a:r>
              <a:rPr lang="it-IT" altLang="it-IT" sz="2800" b="1" i="1">
                <a:cs typeface="Times New Roman" panose="02020603050405020304" pitchFamily="18" charset="0"/>
              </a:rPr>
              <a:t>Y</a:t>
            </a:r>
            <a:r>
              <a:rPr lang="it-IT" altLang="it-IT" sz="2800">
                <a:cs typeface="Times New Roman" panose="02020603050405020304" pitchFamily="18" charset="0"/>
              </a:rPr>
              <a:t> nel vincolo di bilancio: </a:t>
            </a:r>
            <a:r>
              <a:rPr lang="it-IT" altLang="it-IT" sz="2800" b="1" i="1">
                <a:cs typeface="Times New Roman" panose="02020603050405020304" pitchFamily="18" charset="0"/>
              </a:rPr>
              <a:t>Y</a:t>
            </a:r>
            <a:r>
              <a:rPr lang="it-IT" altLang="it-IT" sz="2800" b="1">
                <a:cs typeface="Times New Roman" panose="02020603050405020304" pitchFamily="18" charset="0"/>
              </a:rPr>
              <a:t>=20-2*5=10</a:t>
            </a:r>
            <a:r>
              <a:rPr lang="it-IT" altLang="it-IT" sz="2800">
                <a:cs typeface="Times New Roman" panose="02020603050405020304" pitchFamily="18" charset="0"/>
              </a:rPr>
              <a:t>. </a:t>
            </a:r>
          </a:p>
          <a:p>
            <a:pPr>
              <a:lnSpc>
                <a:spcPct val="90000"/>
              </a:lnSpc>
            </a:pPr>
            <a:r>
              <a:rPr lang="it-IT" altLang="it-IT" sz="2800">
                <a:cs typeface="Times New Roman" panose="02020603050405020304" pitchFamily="18" charset="0"/>
              </a:rPr>
              <a:t>L’indice di utilità raggiunto dal consumatore è </a:t>
            </a:r>
            <a:r>
              <a:rPr lang="it-IT" altLang="it-IT" sz="2800" b="1" i="1">
                <a:cs typeface="Times New Roman" panose="02020603050405020304" pitchFamily="18" charset="0"/>
              </a:rPr>
              <a:t>XY</a:t>
            </a:r>
            <a:r>
              <a:rPr lang="it-IT" altLang="it-IT" sz="2800" b="1">
                <a:cs typeface="Times New Roman" panose="02020603050405020304" pitchFamily="18" charset="0"/>
              </a:rPr>
              <a:t>=50</a:t>
            </a:r>
            <a:r>
              <a:rPr lang="it-IT" altLang="it-IT" sz="2800"/>
              <a:t> </a:t>
            </a: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34653028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additive="base">
                                        <p:cTn id="25" dur="500" fill="hold"/>
                                        <p:tgtEl>
                                          <p:spTgt spid="61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4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147">
                                            <p:txEl>
                                              <p:pRg st="4" end="4"/>
                                            </p:txEl>
                                          </p:spTgt>
                                        </p:tgtEl>
                                        <p:attrNameLst>
                                          <p:attrName>style.visibility</p:attrName>
                                        </p:attrNameLst>
                                      </p:cBhvr>
                                      <p:to>
                                        <p:strVal val="visible"/>
                                      </p:to>
                                    </p:set>
                                    <p:anim calcmode="lin" valueType="num">
                                      <p:cBhvr additive="base">
                                        <p:cTn id="31" dur="500" fill="hold"/>
                                        <p:tgtEl>
                                          <p:spTgt spid="61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14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147">
                                            <p:txEl>
                                              <p:pRg st="5" end="5"/>
                                            </p:txEl>
                                          </p:spTgt>
                                        </p:tgtEl>
                                        <p:attrNameLst>
                                          <p:attrName>style.visibility</p:attrName>
                                        </p:attrNameLst>
                                      </p:cBhvr>
                                      <p:to>
                                        <p:strVal val="visible"/>
                                      </p:to>
                                    </p:set>
                                    <p:anim calcmode="lin" valueType="num">
                                      <p:cBhvr additive="base">
                                        <p:cTn id="37" dur="500" fill="hold"/>
                                        <p:tgtEl>
                                          <p:spTgt spid="614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14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147">
                                            <p:txEl>
                                              <p:pRg st="6" end="6"/>
                                            </p:txEl>
                                          </p:spTgt>
                                        </p:tgtEl>
                                        <p:attrNameLst>
                                          <p:attrName>style.visibility</p:attrName>
                                        </p:attrNameLst>
                                      </p:cBhvr>
                                      <p:to>
                                        <p:strVal val="visible"/>
                                      </p:to>
                                    </p:set>
                                    <p:anim calcmode="lin" valueType="num">
                                      <p:cBhvr additive="base">
                                        <p:cTn id="43" dur="500" fill="hold"/>
                                        <p:tgtEl>
                                          <p:spTgt spid="614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14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C55F6BBB-94DA-479F-955B-3D3B4E88A585}" type="slidenum">
              <a:rPr lang="it-IT" altLang="it-IT"/>
              <a:pPr/>
              <a:t>6</a:t>
            </a:fld>
            <a:endParaRPr lang="it-IT" altLang="it-IT"/>
          </a:p>
        </p:txBody>
      </p:sp>
      <p:sp>
        <p:nvSpPr>
          <p:cNvPr id="7170" name="Rectangle 2"/>
          <p:cNvSpPr>
            <a:spLocks noGrp="1" noChangeArrowheads="1"/>
          </p:cNvSpPr>
          <p:nvPr>
            <p:ph type="title"/>
          </p:nvPr>
        </p:nvSpPr>
        <p:spPr/>
        <p:txBody>
          <a:bodyPr>
            <a:normAutofit fontScale="90000"/>
          </a:bodyPr>
          <a:lstStyle/>
          <a:p>
            <a:r>
              <a:rPr lang="it-IT" altLang="it-IT"/>
              <a:t>Rappresentazione grafica</a:t>
            </a:r>
          </a:p>
        </p:txBody>
      </p:sp>
      <p:graphicFrame>
        <p:nvGraphicFramePr>
          <p:cNvPr id="7172" name="Object 4"/>
          <p:cNvGraphicFramePr>
            <a:graphicFrameLocks noChangeAspect="1"/>
          </p:cNvGraphicFramePr>
          <p:nvPr>
            <p:extLst>
              <p:ext uri="{D42A27DB-BD31-4B8C-83A1-F6EECF244321}">
                <p14:modId xmlns:p14="http://schemas.microsoft.com/office/powerpoint/2010/main" val="2496791168"/>
              </p:ext>
            </p:extLst>
          </p:nvPr>
        </p:nvGraphicFramePr>
        <p:xfrm>
          <a:off x="2154238" y="1626349"/>
          <a:ext cx="5048250" cy="4572000"/>
        </p:xfrm>
        <a:graphic>
          <a:graphicData uri="http://schemas.openxmlformats.org/presentationml/2006/ole">
            <mc:AlternateContent xmlns:mc="http://schemas.openxmlformats.org/markup-compatibility/2006">
              <mc:Choice xmlns:v="urn:schemas-microsoft-com:vml" Requires="v">
                <p:oleObj spid="_x0000_s4105" name="Grafico" r:id="rId3" imgW="3638815" imgH="3296164" progId="Excel.Chart.8">
                  <p:embed/>
                </p:oleObj>
              </mc:Choice>
              <mc:Fallback>
                <p:oleObj name="Grafico" r:id="rId3" imgW="3638815" imgH="3296164" progId="Excel.Chart.8">
                  <p:embed/>
                  <p:pic>
                    <p:nvPicPr>
                      <p:cNvPr id="717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54238" y="1626349"/>
                        <a:ext cx="5048250" cy="457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7056750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 calcmode="lin" valueType="num">
                                      <p:cBhvr additive="base">
                                        <p:cTn id="7" dur="500" fill="hold"/>
                                        <p:tgtEl>
                                          <p:spTgt spid="7172"/>
                                        </p:tgtEl>
                                        <p:attrNameLst>
                                          <p:attrName>ppt_x</p:attrName>
                                        </p:attrNameLst>
                                      </p:cBhvr>
                                      <p:tavLst>
                                        <p:tav tm="0">
                                          <p:val>
                                            <p:strVal val="0-#ppt_w/2"/>
                                          </p:val>
                                        </p:tav>
                                        <p:tav tm="100000">
                                          <p:val>
                                            <p:strVal val="#ppt_x"/>
                                          </p:val>
                                        </p:tav>
                                      </p:tavLst>
                                    </p:anim>
                                    <p:anim calcmode="lin" valueType="num">
                                      <p:cBhvr additive="base">
                                        <p:cTn id="8" dur="500" fill="hold"/>
                                        <p:tgtEl>
                                          <p:spTgt spid="71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7172"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Segnaposto numero diapositiva 5"/>
          <p:cNvSpPr>
            <a:spLocks noGrp="1"/>
          </p:cNvSpPr>
          <p:nvPr>
            <p:ph type="sldNum" sz="quarter" idx="12"/>
          </p:nvPr>
        </p:nvSpPr>
        <p:spPr/>
        <p:txBody>
          <a:bodyPr/>
          <a:lstStyle/>
          <a:p>
            <a:fld id="{4A49DA48-29B1-40D7-98D3-C331F6B3E3CB}" type="slidenum">
              <a:rPr lang="it-IT" altLang="it-IT"/>
              <a:pPr/>
              <a:t>7</a:t>
            </a:fld>
            <a:endParaRPr lang="it-IT" altLang="it-IT"/>
          </a:p>
        </p:txBody>
      </p:sp>
      <p:sp>
        <p:nvSpPr>
          <p:cNvPr id="8194" name="Rectangle 2"/>
          <p:cNvSpPr>
            <a:spLocks noGrp="1" noChangeArrowheads="1"/>
          </p:cNvSpPr>
          <p:nvPr>
            <p:ph type="title"/>
          </p:nvPr>
        </p:nvSpPr>
        <p:spPr/>
        <p:txBody>
          <a:bodyPr>
            <a:normAutofit fontScale="90000"/>
          </a:bodyPr>
          <a:lstStyle/>
          <a:p>
            <a:r>
              <a:rPr lang="it-IT" altLang="it-IT"/>
              <a:t>Utilità marginale</a:t>
            </a:r>
          </a:p>
        </p:txBody>
      </p:sp>
      <p:sp>
        <p:nvSpPr>
          <p:cNvPr id="8195" name="Rectangle 3"/>
          <p:cNvSpPr>
            <a:spLocks noGrp="1" noChangeArrowheads="1"/>
          </p:cNvSpPr>
          <p:nvPr>
            <p:ph type="body" idx="1"/>
          </p:nvPr>
        </p:nvSpPr>
        <p:spPr>
          <a:xfrm>
            <a:off x="685800" y="1981200"/>
            <a:ext cx="7558088" cy="1973263"/>
          </a:xfrm>
        </p:spPr>
        <p:txBody>
          <a:bodyPr/>
          <a:lstStyle/>
          <a:p>
            <a:r>
              <a:rPr lang="it-IT" altLang="it-IT" sz="2800"/>
              <a:t>Ambito ordinalista</a:t>
            </a:r>
          </a:p>
          <a:p>
            <a:r>
              <a:rPr lang="it-IT" altLang="it-IT" sz="2800"/>
              <a:t>Derivata parziale della funzione indice = utilità marginale</a:t>
            </a:r>
          </a:p>
          <a:p>
            <a:r>
              <a:rPr lang="it-IT" altLang="it-IT" sz="2800" b="1" i="1"/>
              <a:t>U</a:t>
            </a:r>
            <a:r>
              <a:rPr lang="it-IT" altLang="it-IT" sz="2800" b="1"/>
              <a:t>= </a:t>
            </a:r>
            <a:r>
              <a:rPr lang="it-IT" altLang="it-IT" sz="2800" b="1" i="1"/>
              <a:t>U</a:t>
            </a:r>
            <a:r>
              <a:rPr lang="it-IT" altLang="it-IT" sz="2800" b="1"/>
              <a:t>(</a:t>
            </a:r>
            <a:r>
              <a:rPr lang="it-IT" altLang="it-IT" sz="2800" b="1" i="1"/>
              <a:t>X,Y</a:t>
            </a:r>
            <a:r>
              <a:rPr lang="it-IT" altLang="it-IT" sz="2800" b="1"/>
              <a:t>)</a:t>
            </a:r>
            <a:r>
              <a:rPr lang="it-IT" altLang="it-IT" sz="2800"/>
              <a:t> </a:t>
            </a:r>
          </a:p>
          <a:p>
            <a:endParaRPr lang="it-IT" altLang="it-IT" sz="2800"/>
          </a:p>
        </p:txBody>
      </p:sp>
      <p:graphicFrame>
        <p:nvGraphicFramePr>
          <p:cNvPr id="8197" name="Object 5"/>
          <p:cNvGraphicFramePr>
            <a:graphicFrameLocks noChangeAspect="1"/>
          </p:cNvGraphicFramePr>
          <p:nvPr/>
        </p:nvGraphicFramePr>
        <p:xfrm>
          <a:off x="1112838" y="4030663"/>
          <a:ext cx="1638300" cy="884237"/>
        </p:xfrm>
        <a:graphic>
          <a:graphicData uri="http://schemas.openxmlformats.org/presentationml/2006/ole">
            <mc:AlternateContent xmlns:mc="http://schemas.openxmlformats.org/markup-compatibility/2006">
              <mc:Choice xmlns:v="urn:schemas-microsoft-com:vml" Requires="v">
                <p:oleObj spid="_x0000_s5136" name="Equation" r:id="rId3" imgW="723600" imgH="393480" progId="Equation.3">
                  <p:embed/>
                </p:oleObj>
              </mc:Choice>
              <mc:Fallback>
                <p:oleObj name="Equation" r:id="rId3" imgW="723600" imgH="393480" progId="Equation.3">
                  <p:embed/>
                  <p:pic>
                    <p:nvPicPr>
                      <p:cNvPr id="8197"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2838" y="4030663"/>
                        <a:ext cx="1638300" cy="884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8" name="Text Box 6"/>
          <p:cNvSpPr txBox="1">
            <a:spLocks noChangeArrowheads="1"/>
          </p:cNvSpPr>
          <p:nvPr/>
        </p:nvSpPr>
        <p:spPr bwMode="auto">
          <a:xfrm>
            <a:off x="3987800" y="3656013"/>
            <a:ext cx="4376738" cy="1016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000" b="1">
                <a:effectLst>
                  <a:outerShdw blurRad="38100" dist="38100" dir="2700000" algn="tl">
                    <a:srgbClr val="C0C0C0"/>
                  </a:outerShdw>
                </a:effectLst>
              </a:rPr>
              <a:t>l’incremento di utilità collegato ad un incremento infinitesimo del consumo del bene </a:t>
            </a:r>
            <a:r>
              <a:rPr lang="it-IT" altLang="it-IT" sz="2000" b="1" i="1">
                <a:effectLst>
                  <a:outerShdw blurRad="38100" dist="38100" dir="2700000" algn="tl">
                    <a:srgbClr val="C0C0C0"/>
                  </a:outerShdw>
                </a:effectLst>
              </a:rPr>
              <a:t>X</a:t>
            </a:r>
            <a:r>
              <a:rPr lang="it-IT" altLang="it-IT" sz="2000" b="1">
                <a:effectLst>
                  <a:outerShdw blurRad="38100" dist="38100" dir="2700000" algn="tl">
                    <a:srgbClr val="C0C0C0"/>
                  </a:outerShdw>
                </a:effectLst>
              </a:rPr>
              <a:t> </a:t>
            </a:r>
          </a:p>
        </p:txBody>
      </p:sp>
      <p:graphicFrame>
        <p:nvGraphicFramePr>
          <p:cNvPr id="8200" name="Object 8"/>
          <p:cNvGraphicFramePr>
            <a:graphicFrameLocks noChangeAspect="1"/>
          </p:cNvGraphicFramePr>
          <p:nvPr/>
        </p:nvGraphicFramePr>
        <p:xfrm>
          <a:off x="1131888" y="5005388"/>
          <a:ext cx="1651000" cy="890587"/>
        </p:xfrm>
        <a:graphic>
          <a:graphicData uri="http://schemas.openxmlformats.org/presentationml/2006/ole">
            <mc:AlternateContent xmlns:mc="http://schemas.openxmlformats.org/markup-compatibility/2006">
              <mc:Choice xmlns:v="urn:schemas-microsoft-com:vml" Requires="v">
                <p:oleObj spid="_x0000_s5137" name="Equation" r:id="rId5" imgW="723600" imgH="393480" progId="Equation.3">
                  <p:embed/>
                </p:oleObj>
              </mc:Choice>
              <mc:Fallback>
                <p:oleObj name="Equation" r:id="rId5" imgW="723600" imgH="393480" progId="Equation.3">
                  <p:embed/>
                  <p:pic>
                    <p:nvPicPr>
                      <p:cNvPr id="820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1888" y="5005388"/>
                        <a:ext cx="1651000" cy="890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02" name="Text Box 10"/>
          <p:cNvSpPr txBox="1">
            <a:spLocks noChangeArrowheads="1"/>
          </p:cNvSpPr>
          <p:nvPr/>
        </p:nvSpPr>
        <p:spPr bwMode="auto">
          <a:xfrm>
            <a:off x="4086225" y="5059363"/>
            <a:ext cx="4376738" cy="1016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000" b="1">
                <a:effectLst>
                  <a:outerShdw blurRad="38100" dist="38100" dir="2700000" algn="tl">
                    <a:srgbClr val="C0C0C0"/>
                  </a:outerShdw>
                </a:effectLst>
              </a:rPr>
              <a:t>l’incremento di utilità collegato ad un incremento infinitesimo del consumo del bene </a:t>
            </a:r>
            <a:r>
              <a:rPr lang="it-IT" altLang="it-IT" sz="2000" b="1" i="1">
                <a:effectLst>
                  <a:outerShdw blurRad="38100" dist="38100" dir="2700000" algn="tl">
                    <a:srgbClr val="C0C0C0"/>
                  </a:outerShdw>
                </a:effectLst>
              </a:rPr>
              <a:t>Y</a:t>
            </a:r>
            <a:r>
              <a:rPr lang="it-IT" altLang="it-IT" sz="2000" b="1">
                <a:effectLst>
                  <a:outerShdw blurRad="38100" dist="38100" dir="2700000" algn="tl">
                    <a:srgbClr val="C0C0C0"/>
                  </a:outerShdw>
                </a:effectLst>
              </a:rPr>
              <a:t> </a:t>
            </a: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28632910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8197"/>
                                        </p:tgtEl>
                                        <p:attrNameLst>
                                          <p:attrName>style.visibility</p:attrName>
                                        </p:attrNameLst>
                                      </p:cBhvr>
                                      <p:to>
                                        <p:strVal val="visible"/>
                                      </p:to>
                                    </p:set>
                                    <p:anim calcmode="lin" valueType="num">
                                      <p:cBhvr additive="base">
                                        <p:cTn id="25" dur="500" fill="hold"/>
                                        <p:tgtEl>
                                          <p:spTgt spid="8197"/>
                                        </p:tgtEl>
                                        <p:attrNameLst>
                                          <p:attrName>ppt_x</p:attrName>
                                        </p:attrNameLst>
                                      </p:cBhvr>
                                      <p:tavLst>
                                        <p:tav tm="0">
                                          <p:val>
                                            <p:strVal val="0-#ppt_w/2"/>
                                          </p:val>
                                        </p:tav>
                                        <p:tav tm="100000">
                                          <p:val>
                                            <p:strVal val="#ppt_x"/>
                                          </p:val>
                                        </p:tav>
                                      </p:tavLst>
                                    </p:anim>
                                    <p:anim calcmode="lin" valueType="num">
                                      <p:cBhvr additive="base">
                                        <p:cTn id="26" dur="500" fill="hold"/>
                                        <p:tgtEl>
                                          <p:spTgt spid="8197"/>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198"/>
                                        </p:tgtEl>
                                        <p:attrNameLst>
                                          <p:attrName>style.visibility</p:attrName>
                                        </p:attrNameLst>
                                      </p:cBhvr>
                                      <p:to>
                                        <p:strVal val="visible"/>
                                      </p:to>
                                    </p:set>
                                    <p:anim calcmode="lin" valueType="num">
                                      <p:cBhvr additive="base">
                                        <p:cTn id="31" dur="500" fill="hold"/>
                                        <p:tgtEl>
                                          <p:spTgt spid="8198"/>
                                        </p:tgtEl>
                                        <p:attrNameLst>
                                          <p:attrName>ppt_x</p:attrName>
                                        </p:attrNameLst>
                                      </p:cBhvr>
                                      <p:tavLst>
                                        <p:tav tm="0">
                                          <p:val>
                                            <p:strVal val="0-#ppt_w/2"/>
                                          </p:val>
                                        </p:tav>
                                        <p:tav tm="100000">
                                          <p:val>
                                            <p:strVal val="#ppt_x"/>
                                          </p:val>
                                        </p:tav>
                                      </p:tavLst>
                                    </p:anim>
                                    <p:anim calcmode="lin" valueType="num">
                                      <p:cBhvr additive="base">
                                        <p:cTn id="32" dur="500" fill="hold"/>
                                        <p:tgtEl>
                                          <p:spTgt spid="8198"/>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8200"/>
                                        </p:tgtEl>
                                        <p:attrNameLst>
                                          <p:attrName>style.visibility</p:attrName>
                                        </p:attrNameLst>
                                      </p:cBhvr>
                                      <p:to>
                                        <p:strVal val="visible"/>
                                      </p:to>
                                    </p:set>
                                    <p:anim calcmode="lin" valueType="num">
                                      <p:cBhvr additive="base">
                                        <p:cTn id="37" dur="500" fill="hold"/>
                                        <p:tgtEl>
                                          <p:spTgt spid="8200"/>
                                        </p:tgtEl>
                                        <p:attrNameLst>
                                          <p:attrName>ppt_x</p:attrName>
                                        </p:attrNameLst>
                                      </p:cBhvr>
                                      <p:tavLst>
                                        <p:tav tm="0">
                                          <p:val>
                                            <p:strVal val="0-#ppt_w/2"/>
                                          </p:val>
                                        </p:tav>
                                        <p:tav tm="100000">
                                          <p:val>
                                            <p:strVal val="#ppt_x"/>
                                          </p:val>
                                        </p:tav>
                                      </p:tavLst>
                                    </p:anim>
                                    <p:anim calcmode="lin" valueType="num">
                                      <p:cBhvr additive="base">
                                        <p:cTn id="38" dur="500" fill="hold"/>
                                        <p:tgtEl>
                                          <p:spTgt spid="8200"/>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202"/>
                                        </p:tgtEl>
                                        <p:attrNameLst>
                                          <p:attrName>style.visibility</p:attrName>
                                        </p:attrNameLst>
                                      </p:cBhvr>
                                      <p:to>
                                        <p:strVal val="visible"/>
                                      </p:to>
                                    </p:set>
                                    <p:anim calcmode="lin" valueType="num">
                                      <p:cBhvr additive="base">
                                        <p:cTn id="43" dur="500" fill="hold"/>
                                        <p:tgtEl>
                                          <p:spTgt spid="8202"/>
                                        </p:tgtEl>
                                        <p:attrNameLst>
                                          <p:attrName>ppt_x</p:attrName>
                                        </p:attrNameLst>
                                      </p:cBhvr>
                                      <p:tavLst>
                                        <p:tav tm="0">
                                          <p:val>
                                            <p:strVal val="0-#ppt_w/2"/>
                                          </p:val>
                                        </p:tav>
                                        <p:tav tm="100000">
                                          <p:val>
                                            <p:strVal val="#ppt_x"/>
                                          </p:val>
                                        </p:tav>
                                      </p:tavLst>
                                    </p:anim>
                                    <p:anim calcmode="lin" valueType="num">
                                      <p:cBhvr additive="base">
                                        <p:cTn id="44" dur="500" fill="hold"/>
                                        <p:tgtEl>
                                          <p:spTgt spid="82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P spid="8198" grpId="0" animBg="1" autoUpdateAnimBg="0"/>
      <p:bldP spid="8202"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Segnaposto numero diapositiva 5"/>
          <p:cNvSpPr>
            <a:spLocks noGrp="1"/>
          </p:cNvSpPr>
          <p:nvPr>
            <p:ph type="sldNum" sz="quarter" idx="12"/>
          </p:nvPr>
        </p:nvSpPr>
        <p:spPr/>
        <p:txBody>
          <a:bodyPr/>
          <a:lstStyle/>
          <a:p>
            <a:fld id="{808F4FCC-0D72-4D05-96F9-1271511C26B6}" type="slidenum">
              <a:rPr lang="it-IT" altLang="it-IT"/>
              <a:pPr/>
              <a:t>8</a:t>
            </a:fld>
            <a:endParaRPr lang="it-IT" altLang="it-IT"/>
          </a:p>
        </p:txBody>
      </p:sp>
      <p:sp>
        <p:nvSpPr>
          <p:cNvPr id="9218" name="Rectangle 2"/>
          <p:cNvSpPr>
            <a:spLocks noGrp="1" noChangeArrowheads="1"/>
          </p:cNvSpPr>
          <p:nvPr>
            <p:ph type="title"/>
          </p:nvPr>
        </p:nvSpPr>
        <p:spPr/>
        <p:txBody>
          <a:bodyPr>
            <a:normAutofit fontScale="90000"/>
          </a:bodyPr>
          <a:lstStyle/>
          <a:p>
            <a:r>
              <a:rPr lang="it-IT" altLang="it-IT" sz="4000"/>
              <a:t>Saggio marginale di sostituzione</a:t>
            </a:r>
          </a:p>
        </p:txBody>
      </p:sp>
      <p:sp>
        <p:nvSpPr>
          <p:cNvPr id="9219" name="Rectangle 3"/>
          <p:cNvSpPr>
            <a:spLocks noGrp="1" noChangeArrowheads="1"/>
          </p:cNvSpPr>
          <p:nvPr>
            <p:ph type="body" idx="1"/>
          </p:nvPr>
        </p:nvSpPr>
        <p:spPr>
          <a:xfrm>
            <a:off x="901700" y="1781175"/>
            <a:ext cx="7378700" cy="1758950"/>
          </a:xfrm>
        </p:spPr>
        <p:txBody>
          <a:bodyPr>
            <a:normAutofit lnSpcReduction="10000"/>
          </a:bodyPr>
          <a:lstStyle/>
          <a:p>
            <a:pPr>
              <a:lnSpc>
                <a:spcPct val="90000"/>
              </a:lnSpc>
            </a:pPr>
            <a:r>
              <a:rPr lang="it-IT" altLang="it-IT" sz="2800" b="1" i="1" dirty="0"/>
              <a:t>U=XY</a:t>
            </a:r>
            <a:r>
              <a:rPr lang="it-IT" altLang="it-IT" sz="2800" dirty="0"/>
              <a:t> </a:t>
            </a:r>
          </a:p>
          <a:p>
            <a:pPr>
              <a:lnSpc>
                <a:spcPct val="90000"/>
              </a:lnSpc>
            </a:pPr>
            <a:r>
              <a:rPr lang="it-IT" altLang="it-IT" sz="2800" b="1" i="1" dirty="0" err="1"/>
              <a:t>Um</a:t>
            </a:r>
            <a:r>
              <a:rPr lang="it-IT" altLang="it-IT" sz="2800" b="1" i="1" baseline="-25000" dirty="0" err="1"/>
              <a:t>x</a:t>
            </a:r>
            <a:r>
              <a:rPr lang="it-IT" altLang="it-IT" sz="2800" b="1" dirty="0"/>
              <a:t>= </a:t>
            </a:r>
            <a:r>
              <a:rPr lang="it-IT" altLang="it-IT" sz="2800" b="1" i="1" dirty="0"/>
              <a:t>Y</a:t>
            </a:r>
          </a:p>
          <a:p>
            <a:pPr>
              <a:lnSpc>
                <a:spcPct val="90000"/>
              </a:lnSpc>
            </a:pPr>
            <a:r>
              <a:rPr lang="it-IT" altLang="it-IT" sz="2800" b="1" i="1" dirty="0" err="1"/>
              <a:t>Um</a:t>
            </a:r>
            <a:r>
              <a:rPr lang="it-IT" altLang="it-IT" sz="2800" b="1" i="1" baseline="-25000" dirty="0" err="1"/>
              <a:t>y</a:t>
            </a:r>
            <a:r>
              <a:rPr lang="it-IT" altLang="it-IT" sz="2800" b="1" i="1" dirty="0"/>
              <a:t>=X</a:t>
            </a:r>
          </a:p>
          <a:p>
            <a:pPr>
              <a:lnSpc>
                <a:spcPct val="90000"/>
              </a:lnSpc>
            </a:pPr>
            <a:r>
              <a:rPr lang="it-IT" altLang="it-IT" sz="2800" dirty="0"/>
              <a:t>Lungo la curva di indifferenza = </a:t>
            </a:r>
            <a:r>
              <a:rPr lang="it-IT" altLang="it-IT" sz="2800" b="1" i="1" dirty="0" err="1"/>
              <a:t>dU</a:t>
            </a:r>
            <a:r>
              <a:rPr lang="it-IT" altLang="it-IT" sz="2800" b="1" i="1" dirty="0"/>
              <a:t>=</a:t>
            </a:r>
            <a:r>
              <a:rPr lang="it-IT" altLang="it-IT" sz="2800" b="1" dirty="0"/>
              <a:t>0</a:t>
            </a:r>
            <a:endParaRPr lang="it-IT" altLang="it-IT" sz="2800" i="1" dirty="0"/>
          </a:p>
          <a:p>
            <a:pPr>
              <a:lnSpc>
                <a:spcPct val="90000"/>
              </a:lnSpc>
            </a:pPr>
            <a:endParaRPr lang="it-IT" altLang="it-IT" sz="2800" b="1" i="1" dirty="0"/>
          </a:p>
        </p:txBody>
      </p:sp>
      <p:graphicFrame>
        <p:nvGraphicFramePr>
          <p:cNvPr id="9221" name="Object 5"/>
          <p:cNvGraphicFramePr>
            <a:graphicFrameLocks noChangeAspect="1"/>
          </p:cNvGraphicFramePr>
          <p:nvPr>
            <p:extLst>
              <p:ext uri="{D42A27DB-BD31-4B8C-83A1-F6EECF244321}">
                <p14:modId xmlns:p14="http://schemas.microsoft.com/office/powerpoint/2010/main" val="2336261000"/>
              </p:ext>
            </p:extLst>
          </p:nvPr>
        </p:nvGraphicFramePr>
        <p:xfrm>
          <a:off x="1244600" y="3743325"/>
          <a:ext cx="6654800" cy="898525"/>
        </p:xfrm>
        <a:graphic>
          <a:graphicData uri="http://schemas.openxmlformats.org/presentationml/2006/ole">
            <mc:AlternateContent xmlns:mc="http://schemas.openxmlformats.org/markup-compatibility/2006">
              <mc:Choice xmlns:v="urn:schemas-microsoft-com:vml" Requires="v">
                <p:oleObj spid="_x0000_s6160" name="Equation" r:id="rId3" imgW="2895600" imgH="393700" progId="Equation.3">
                  <p:embed/>
                </p:oleObj>
              </mc:Choice>
              <mc:Fallback>
                <p:oleObj name="Equation" r:id="rId3" imgW="2895600" imgH="393700" progId="Equation.3">
                  <p:embed/>
                  <p:pic>
                    <p:nvPicPr>
                      <p:cNvPr id="922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4600" y="3743325"/>
                        <a:ext cx="6654800" cy="898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2641020540"/>
              </p:ext>
            </p:extLst>
          </p:nvPr>
        </p:nvGraphicFramePr>
        <p:xfrm>
          <a:off x="1031875" y="4723607"/>
          <a:ext cx="3205163" cy="1039812"/>
        </p:xfrm>
        <a:graphic>
          <a:graphicData uri="http://schemas.openxmlformats.org/presentationml/2006/ole">
            <mc:AlternateContent xmlns:mc="http://schemas.openxmlformats.org/markup-compatibility/2006">
              <mc:Choice xmlns:v="urn:schemas-microsoft-com:vml" Requires="v">
                <p:oleObj spid="_x0000_s6161" name="Equation" r:id="rId5" imgW="1409700" imgH="457200" progId="Equation.3">
                  <p:embed/>
                </p:oleObj>
              </mc:Choice>
              <mc:Fallback>
                <p:oleObj name="Equation" r:id="rId5" imgW="1409700" imgH="457200" progId="Equation.3">
                  <p:embed/>
                  <p:pic>
                    <p:nvPicPr>
                      <p:cNvPr id="9223"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1875" y="4723607"/>
                        <a:ext cx="3205163" cy="1039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4" name="Text Box 8"/>
          <p:cNvSpPr txBox="1">
            <a:spLocks noChangeArrowheads="1"/>
          </p:cNvSpPr>
          <p:nvPr/>
        </p:nvSpPr>
        <p:spPr bwMode="auto">
          <a:xfrm>
            <a:off x="4432359" y="4870383"/>
            <a:ext cx="4437062" cy="13827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it-IT" altLang="it-IT" sz="2800" b="1" i="1"/>
              <a:t>SMS= rapporto tra le utilità marginali= </a:t>
            </a:r>
            <a:r>
              <a:rPr lang="it-IT" altLang="it-IT" sz="2800" b="1" i="1">
                <a:solidFill>
                  <a:schemeClr val="hlink"/>
                </a:solidFill>
                <a:effectLst>
                  <a:outerShdw blurRad="38100" dist="38100" dir="2700000" algn="tl">
                    <a:srgbClr val="C0C0C0"/>
                  </a:outerShdw>
                </a:effectLst>
              </a:rPr>
              <a:t>rapporto tra le derivate parziali</a:t>
            </a:r>
          </a:p>
        </p:txBody>
      </p:sp>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17205932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9221"/>
                                        </p:tgtEl>
                                        <p:attrNameLst>
                                          <p:attrName>style.visibility</p:attrName>
                                        </p:attrNameLst>
                                      </p:cBhvr>
                                      <p:to>
                                        <p:strVal val="visible"/>
                                      </p:to>
                                    </p:set>
                                    <p:anim calcmode="lin" valueType="num">
                                      <p:cBhvr additive="base">
                                        <p:cTn id="31" dur="500" fill="hold"/>
                                        <p:tgtEl>
                                          <p:spTgt spid="9221"/>
                                        </p:tgtEl>
                                        <p:attrNameLst>
                                          <p:attrName>ppt_x</p:attrName>
                                        </p:attrNameLst>
                                      </p:cBhvr>
                                      <p:tavLst>
                                        <p:tav tm="0">
                                          <p:val>
                                            <p:strVal val="0-#ppt_w/2"/>
                                          </p:val>
                                        </p:tav>
                                        <p:tav tm="100000">
                                          <p:val>
                                            <p:strVal val="#ppt_x"/>
                                          </p:val>
                                        </p:tav>
                                      </p:tavLst>
                                    </p:anim>
                                    <p:anim calcmode="lin" valueType="num">
                                      <p:cBhvr additive="base">
                                        <p:cTn id="32" dur="500" fill="hold"/>
                                        <p:tgtEl>
                                          <p:spTgt spid="9221"/>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9223"/>
                                        </p:tgtEl>
                                        <p:attrNameLst>
                                          <p:attrName>style.visibility</p:attrName>
                                        </p:attrNameLst>
                                      </p:cBhvr>
                                      <p:to>
                                        <p:strVal val="visible"/>
                                      </p:to>
                                    </p:set>
                                    <p:anim calcmode="lin" valueType="num">
                                      <p:cBhvr additive="base">
                                        <p:cTn id="37" dur="500" fill="hold"/>
                                        <p:tgtEl>
                                          <p:spTgt spid="9223"/>
                                        </p:tgtEl>
                                        <p:attrNameLst>
                                          <p:attrName>ppt_x</p:attrName>
                                        </p:attrNameLst>
                                      </p:cBhvr>
                                      <p:tavLst>
                                        <p:tav tm="0">
                                          <p:val>
                                            <p:strVal val="0-#ppt_w/2"/>
                                          </p:val>
                                        </p:tav>
                                        <p:tav tm="100000">
                                          <p:val>
                                            <p:strVal val="#ppt_x"/>
                                          </p:val>
                                        </p:tav>
                                      </p:tavLst>
                                    </p:anim>
                                    <p:anim calcmode="lin" valueType="num">
                                      <p:cBhvr additive="base">
                                        <p:cTn id="38" dur="500" fill="hold"/>
                                        <p:tgtEl>
                                          <p:spTgt spid="9223"/>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224"/>
                                        </p:tgtEl>
                                        <p:attrNameLst>
                                          <p:attrName>style.visibility</p:attrName>
                                        </p:attrNameLst>
                                      </p:cBhvr>
                                      <p:to>
                                        <p:strVal val="visible"/>
                                      </p:to>
                                    </p:set>
                                    <p:anim calcmode="lin" valueType="num">
                                      <p:cBhvr additive="base">
                                        <p:cTn id="43" dur="500" fill="hold"/>
                                        <p:tgtEl>
                                          <p:spTgt spid="9224"/>
                                        </p:tgtEl>
                                        <p:attrNameLst>
                                          <p:attrName>ppt_x</p:attrName>
                                        </p:attrNameLst>
                                      </p:cBhvr>
                                      <p:tavLst>
                                        <p:tav tm="0">
                                          <p:val>
                                            <p:strVal val="0-#ppt_w/2"/>
                                          </p:val>
                                        </p:tav>
                                        <p:tav tm="100000">
                                          <p:val>
                                            <p:strVal val="#ppt_x"/>
                                          </p:val>
                                        </p:tav>
                                      </p:tavLst>
                                    </p:anim>
                                    <p:anim calcmode="lin" valueType="num">
                                      <p:cBhvr additive="base">
                                        <p:cTn id="44" dur="500" fill="hold"/>
                                        <p:tgtEl>
                                          <p:spTgt spid="92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P spid="9224"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egnaposto numero diapositiva 5"/>
          <p:cNvSpPr>
            <a:spLocks noGrp="1"/>
          </p:cNvSpPr>
          <p:nvPr>
            <p:ph type="sldNum" sz="quarter" idx="12"/>
          </p:nvPr>
        </p:nvSpPr>
        <p:spPr/>
        <p:txBody>
          <a:bodyPr/>
          <a:lstStyle/>
          <a:p>
            <a:fld id="{9E029F49-B8D0-49A1-9138-9FFBCEEA9008}" type="slidenum">
              <a:rPr lang="it-IT" altLang="it-IT"/>
              <a:pPr/>
              <a:t>9</a:t>
            </a:fld>
            <a:endParaRPr lang="it-IT" altLang="it-IT"/>
          </a:p>
        </p:txBody>
      </p:sp>
      <p:sp>
        <p:nvSpPr>
          <p:cNvPr id="10242" name="Rectangle 2"/>
          <p:cNvSpPr>
            <a:spLocks noGrp="1" noChangeArrowheads="1"/>
          </p:cNvSpPr>
          <p:nvPr>
            <p:ph type="title"/>
          </p:nvPr>
        </p:nvSpPr>
        <p:spPr/>
        <p:txBody>
          <a:bodyPr>
            <a:normAutofit fontScale="90000"/>
          </a:bodyPr>
          <a:lstStyle/>
          <a:p>
            <a:r>
              <a:rPr lang="it-IT" altLang="it-IT"/>
              <a:t>Massimo vincolato</a:t>
            </a:r>
          </a:p>
        </p:txBody>
      </p:sp>
      <p:graphicFrame>
        <p:nvGraphicFramePr>
          <p:cNvPr id="10246" name="Object 6"/>
          <p:cNvGraphicFramePr>
            <a:graphicFrameLocks noChangeAspect="1"/>
          </p:cNvGraphicFramePr>
          <p:nvPr>
            <p:extLst>
              <p:ext uri="{D42A27DB-BD31-4B8C-83A1-F6EECF244321}">
                <p14:modId xmlns:p14="http://schemas.microsoft.com/office/powerpoint/2010/main" val="2771416899"/>
              </p:ext>
            </p:extLst>
          </p:nvPr>
        </p:nvGraphicFramePr>
        <p:xfrm>
          <a:off x="6673850" y="1749426"/>
          <a:ext cx="1712913" cy="857250"/>
        </p:xfrm>
        <a:graphic>
          <a:graphicData uri="http://schemas.openxmlformats.org/presentationml/2006/ole">
            <mc:AlternateContent xmlns:mc="http://schemas.openxmlformats.org/markup-compatibility/2006">
              <mc:Choice xmlns:v="urn:schemas-microsoft-com:vml" Requires="v">
                <p:oleObj spid="_x0000_s7198" name="Equation" r:id="rId3" imgW="914400" imgH="457200" progId="Equation.3">
                  <p:embed/>
                </p:oleObj>
              </mc:Choice>
              <mc:Fallback>
                <p:oleObj name="Equation" r:id="rId3" imgW="914400" imgH="457200" progId="Equation.3">
                  <p:embed/>
                  <p:pic>
                    <p:nvPicPr>
                      <p:cNvPr id="10246"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3850" y="1749426"/>
                        <a:ext cx="1712913"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7" name="Text Box 7"/>
          <p:cNvSpPr txBox="1">
            <a:spLocks noChangeArrowheads="1"/>
          </p:cNvSpPr>
          <p:nvPr/>
        </p:nvSpPr>
        <p:spPr bwMode="auto">
          <a:xfrm>
            <a:off x="817563" y="1919288"/>
            <a:ext cx="5446712" cy="40011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sz="2000" dirty="0"/>
              <a:t>Massimo= Rapporto tra i prezzi = </a:t>
            </a:r>
            <a:r>
              <a:rPr lang="it-IT" altLang="it-IT" sz="2000" b="1" i="1" dirty="0"/>
              <a:t>SMS</a:t>
            </a:r>
            <a:endParaRPr lang="it-IT" altLang="it-IT" sz="2000" dirty="0"/>
          </a:p>
        </p:txBody>
      </p:sp>
      <p:graphicFrame>
        <p:nvGraphicFramePr>
          <p:cNvPr id="10249" name="Object 9"/>
          <p:cNvGraphicFramePr>
            <a:graphicFrameLocks noChangeAspect="1"/>
          </p:cNvGraphicFramePr>
          <p:nvPr>
            <p:extLst>
              <p:ext uri="{D42A27DB-BD31-4B8C-83A1-F6EECF244321}">
                <p14:modId xmlns:p14="http://schemas.microsoft.com/office/powerpoint/2010/main" val="1611480877"/>
              </p:ext>
            </p:extLst>
          </p:nvPr>
        </p:nvGraphicFramePr>
        <p:xfrm>
          <a:off x="1108075" y="2745582"/>
          <a:ext cx="2493963" cy="922337"/>
        </p:xfrm>
        <a:graphic>
          <a:graphicData uri="http://schemas.openxmlformats.org/presentationml/2006/ole">
            <mc:AlternateContent xmlns:mc="http://schemas.openxmlformats.org/markup-compatibility/2006">
              <mc:Choice xmlns:v="urn:schemas-microsoft-com:vml" Requires="v">
                <p:oleObj spid="_x0000_s7199" name="Equation" r:id="rId5" imgW="1205977" imgH="444307" progId="Equation.3">
                  <p:embed/>
                </p:oleObj>
              </mc:Choice>
              <mc:Fallback>
                <p:oleObj name="Equation" r:id="rId5" imgW="1205977" imgH="444307" progId="Equation.3">
                  <p:embed/>
                  <p:pic>
                    <p:nvPicPr>
                      <p:cNvPr id="10249"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8075" y="2745582"/>
                        <a:ext cx="2493963" cy="9223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50" name="Text Box 10"/>
          <p:cNvSpPr txBox="1">
            <a:spLocks noChangeArrowheads="1"/>
          </p:cNvSpPr>
          <p:nvPr/>
        </p:nvSpPr>
        <p:spPr bwMode="auto">
          <a:xfrm>
            <a:off x="4114800" y="2698354"/>
            <a:ext cx="4572000" cy="13827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CC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2800" b="1">
                <a:solidFill>
                  <a:schemeClr val="hlink"/>
                </a:solidFill>
                <a:effectLst>
                  <a:outerShdw blurRad="38100" dist="38100" dir="2700000" algn="tl">
                    <a:srgbClr val="C0C0C0"/>
                  </a:outerShdw>
                </a:effectLst>
              </a:rPr>
              <a:t>Seconda legge di Gossen </a:t>
            </a:r>
            <a:r>
              <a:rPr lang="it-IT" altLang="it-IT" sz="2800" b="1">
                <a:solidFill>
                  <a:schemeClr val="hlink"/>
                </a:solidFill>
                <a:effectLst>
                  <a:outerShdw blurRad="38100" dist="38100" dir="2700000" algn="tl">
                    <a:srgbClr val="C0C0C0"/>
                  </a:outerShdw>
                </a:effectLst>
                <a:sym typeface="Symbol" panose="05050102010706020507" pitchFamily="18" charset="2"/>
              </a:rPr>
              <a:t></a:t>
            </a:r>
          </a:p>
          <a:p>
            <a:r>
              <a:rPr lang="it-IT" altLang="it-IT" sz="2800" b="1">
                <a:solidFill>
                  <a:schemeClr val="hlink"/>
                </a:solidFill>
                <a:effectLst>
                  <a:outerShdw blurRad="38100" dist="38100" dir="2700000" algn="tl">
                    <a:srgbClr val="C0C0C0"/>
                  </a:outerShdw>
                </a:effectLst>
                <a:sym typeface="Symbol" panose="05050102010706020507" pitchFamily="18" charset="2"/>
              </a:rPr>
              <a:t>Uguaglianza utilità marginali ponderate</a:t>
            </a:r>
          </a:p>
        </p:txBody>
      </p:sp>
      <p:sp>
        <p:nvSpPr>
          <p:cNvPr id="10251" name="Text Box 11"/>
          <p:cNvSpPr txBox="1">
            <a:spLocks noChangeArrowheads="1"/>
          </p:cNvSpPr>
          <p:nvPr/>
        </p:nvSpPr>
        <p:spPr bwMode="auto">
          <a:xfrm>
            <a:off x="836613" y="4158316"/>
            <a:ext cx="7723187" cy="946150"/>
          </a:xfrm>
          <a:prstGeom prst="rect">
            <a:avLst/>
          </a:prstGeom>
          <a:noFill/>
          <a:ln>
            <a:noFill/>
          </a:ln>
          <a:effectLst/>
          <a:extLst>
            <a:ext uri="{909E8E84-426E-40DD-AFC4-6F175D3DCCD1}">
              <a14:hiddenFill xmlns:a14="http://schemas.microsoft.com/office/drawing/2010/main">
                <a:solidFill>
                  <a:srgbClr val="FF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2800" b="1" i="1" dirty="0">
                <a:effectLst>
                  <a:outerShdw blurRad="38100" dist="38100" dir="2700000" algn="tl">
                    <a:srgbClr val="C0C0C0"/>
                  </a:outerShdw>
                </a:effectLst>
              </a:rPr>
              <a:t>U=</a:t>
            </a:r>
            <a:r>
              <a:rPr lang="it-IT" altLang="it-IT" sz="2800" b="1" i="1" dirty="0" err="1">
                <a:effectLst>
                  <a:outerShdw blurRad="38100" dist="38100" dir="2700000" algn="tl">
                    <a:srgbClr val="C0C0C0"/>
                  </a:outerShdw>
                </a:effectLst>
              </a:rPr>
              <a:t>X</a:t>
            </a:r>
            <a:r>
              <a:rPr lang="it-IT" altLang="it-IT" sz="2800" b="1" baseline="30000" dirty="0" err="1">
                <a:effectLst>
                  <a:outerShdw blurRad="38100" dist="38100" dir="2700000" algn="tl">
                    <a:srgbClr val="C0C0C0"/>
                  </a:outerShdw>
                </a:effectLst>
                <a:latin typeface="Symbol" panose="05050102010706020507" pitchFamily="18" charset="2"/>
              </a:rPr>
              <a:t>a</a:t>
            </a:r>
            <a:r>
              <a:rPr lang="it-IT" altLang="it-IT" sz="2800" b="1" i="1" dirty="0" err="1">
                <a:effectLst>
                  <a:outerShdw blurRad="38100" dist="38100" dir="2700000" algn="tl">
                    <a:srgbClr val="C0C0C0"/>
                  </a:outerShdw>
                </a:effectLst>
              </a:rPr>
              <a:t>Y</a:t>
            </a:r>
            <a:r>
              <a:rPr lang="it-IT" altLang="it-IT" sz="2800" b="1" baseline="30000" dirty="0" err="1">
                <a:effectLst>
                  <a:outerShdw blurRad="38100" dist="38100" dir="2700000" algn="tl">
                    <a:srgbClr val="C0C0C0"/>
                  </a:outerShdw>
                </a:effectLst>
                <a:latin typeface="Symbol" panose="05050102010706020507" pitchFamily="18" charset="2"/>
              </a:rPr>
              <a:t>b</a:t>
            </a:r>
            <a:r>
              <a:rPr lang="it-IT" altLang="it-IT" sz="2800" b="1" dirty="0">
                <a:effectLst>
                  <a:outerShdw blurRad="38100" dist="38100" dir="2700000" algn="tl">
                    <a:srgbClr val="C0C0C0"/>
                  </a:outerShdw>
                </a:effectLst>
              </a:rPr>
              <a:t>, con 0&lt;</a:t>
            </a:r>
            <a:r>
              <a:rPr lang="it-IT" altLang="it-IT" sz="2800" b="1" dirty="0">
                <a:effectLst>
                  <a:outerShdw blurRad="38100" dist="38100" dir="2700000" algn="tl">
                    <a:srgbClr val="C0C0C0"/>
                  </a:outerShdw>
                </a:effectLst>
                <a:latin typeface="Symbol" panose="05050102010706020507" pitchFamily="18" charset="2"/>
              </a:rPr>
              <a:t>a</a:t>
            </a:r>
            <a:r>
              <a:rPr lang="it-IT" altLang="it-IT" sz="2800" b="1" dirty="0">
                <a:effectLst>
                  <a:outerShdw blurRad="38100" dist="38100" dir="2700000" algn="tl">
                    <a:srgbClr val="C0C0C0"/>
                  </a:outerShdw>
                </a:effectLst>
              </a:rPr>
              <a:t>&lt;1 e 0&lt; </a:t>
            </a:r>
            <a:r>
              <a:rPr lang="it-IT" altLang="it-IT" sz="2800" b="1" dirty="0">
                <a:effectLst>
                  <a:outerShdw blurRad="38100" dist="38100" dir="2700000" algn="tl">
                    <a:srgbClr val="C0C0C0"/>
                  </a:outerShdw>
                </a:effectLst>
                <a:latin typeface="Symbol" panose="05050102010706020507" pitchFamily="18" charset="2"/>
              </a:rPr>
              <a:t>b</a:t>
            </a:r>
            <a:r>
              <a:rPr lang="it-IT" altLang="it-IT" sz="2800" b="1" dirty="0">
                <a:effectLst>
                  <a:outerShdw blurRad="38100" dist="38100" dir="2700000" algn="tl">
                    <a:srgbClr val="C0C0C0"/>
                  </a:outerShdw>
                </a:effectLst>
              </a:rPr>
              <a:t>&lt;1:</a:t>
            </a:r>
          </a:p>
          <a:p>
            <a:r>
              <a:rPr lang="it-IT" altLang="it-IT" sz="2800" b="1" dirty="0">
                <a:effectLst>
                  <a:outerShdw blurRad="38100" dist="38100" dir="2700000" algn="tl">
                    <a:srgbClr val="C0C0C0"/>
                  </a:outerShdw>
                </a:effectLst>
              </a:rPr>
              <a:t> </a:t>
            </a:r>
          </a:p>
        </p:txBody>
      </p:sp>
      <p:graphicFrame>
        <p:nvGraphicFramePr>
          <p:cNvPr id="10253" name="Object 13"/>
          <p:cNvGraphicFramePr>
            <a:graphicFrameLocks noChangeAspect="1"/>
          </p:cNvGraphicFramePr>
          <p:nvPr>
            <p:extLst>
              <p:ext uri="{D42A27DB-BD31-4B8C-83A1-F6EECF244321}">
                <p14:modId xmlns:p14="http://schemas.microsoft.com/office/powerpoint/2010/main" val="2352935710"/>
              </p:ext>
            </p:extLst>
          </p:nvPr>
        </p:nvGraphicFramePr>
        <p:xfrm>
          <a:off x="942975" y="4631391"/>
          <a:ext cx="4494212" cy="800100"/>
        </p:xfrm>
        <a:graphic>
          <a:graphicData uri="http://schemas.openxmlformats.org/presentationml/2006/ole">
            <mc:AlternateContent xmlns:mc="http://schemas.openxmlformats.org/markup-compatibility/2006">
              <mc:Choice xmlns:v="urn:schemas-microsoft-com:vml" Requires="v">
                <p:oleObj spid="_x0000_s7200" name="Equation" r:id="rId7" imgW="2349360" imgH="419040" progId="Equation.3">
                  <p:embed/>
                </p:oleObj>
              </mc:Choice>
              <mc:Fallback>
                <p:oleObj name="Equation" r:id="rId7" imgW="2349360" imgH="419040" progId="Equation.3">
                  <p:embed/>
                  <p:pic>
                    <p:nvPicPr>
                      <p:cNvPr id="10253"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42975" y="4631391"/>
                        <a:ext cx="4494212"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55" name="Object 15"/>
          <p:cNvGraphicFramePr>
            <a:graphicFrameLocks noChangeAspect="1"/>
          </p:cNvGraphicFramePr>
          <p:nvPr>
            <p:extLst>
              <p:ext uri="{D42A27DB-BD31-4B8C-83A1-F6EECF244321}">
                <p14:modId xmlns:p14="http://schemas.microsoft.com/office/powerpoint/2010/main" val="1339998668"/>
              </p:ext>
            </p:extLst>
          </p:nvPr>
        </p:nvGraphicFramePr>
        <p:xfrm>
          <a:off x="942975" y="5407819"/>
          <a:ext cx="4489450" cy="795337"/>
        </p:xfrm>
        <a:graphic>
          <a:graphicData uri="http://schemas.openxmlformats.org/presentationml/2006/ole">
            <mc:AlternateContent xmlns:mc="http://schemas.openxmlformats.org/markup-compatibility/2006">
              <mc:Choice xmlns:v="urn:schemas-microsoft-com:vml" Requires="v">
                <p:oleObj spid="_x0000_s7201" name="Equation" r:id="rId9" imgW="2361960" imgH="419040" progId="Equation.3">
                  <p:embed/>
                </p:oleObj>
              </mc:Choice>
              <mc:Fallback>
                <p:oleObj name="Equation" r:id="rId9" imgW="2361960" imgH="419040" progId="Equation.3">
                  <p:embed/>
                  <p:pic>
                    <p:nvPicPr>
                      <p:cNvPr id="10255"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42975" y="5407819"/>
                        <a:ext cx="4489450" cy="7953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Segnaposto piè di pagina 1"/>
          <p:cNvSpPr>
            <a:spLocks noGrp="1"/>
          </p:cNvSpPr>
          <p:nvPr>
            <p:ph type="ftr" sz="quarter" idx="11"/>
          </p:nvPr>
        </p:nvSpPr>
        <p:spPr/>
        <p:txBody>
          <a:bodyPr/>
          <a:lstStyle/>
          <a:p>
            <a:r>
              <a:rPr lang="it-IT"/>
              <a:t>Economia delle Imprese e dei Mercati - modulo A- Approfondimenti curve di indifferenza</a:t>
            </a:r>
            <a:endParaRPr lang="it-IT" dirty="0"/>
          </a:p>
        </p:txBody>
      </p:sp>
    </p:spTree>
    <p:extLst>
      <p:ext uri="{BB962C8B-B14F-4D97-AF65-F5344CB8AC3E}">
        <p14:creationId xmlns:p14="http://schemas.microsoft.com/office/powerpoint/2010/main" val="24633183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7"/>
                                        </p:tgtEl>
                                        <p:attrNameLst>
                                          <p:attrName>style.visibility</p:attrName>
                                        </p:attrNameLst>
                                      </p:cBhvr>
                                      <p:to>
                                        <p:strVal val="visible"/>
                                      </p:to>
                                    </p:set>
                                    <p:anim calcmode="lin" valueType="num">
                                      <p:cBhvr additive="base">
                                        <p:cTn id="7" dur="500" fill="hold"/>
                                        <p:tgtEl>
                                          <p:spTgt spid="10247"/>
                                        </p:tgtEl>
                                        <p:attrNameLst>
                                          <p:attrName>ppt_x</p:attrName>
                                        </p:attrNameLst>
                                      </p:cBhvr>
                                      <p:tavLst>
                                        <p:tav tm="0">
                                          <p:val>
                                            <p:strVal val="0-#ppt_w/2"/>
                                          </p:val>
                                        </p:tav>
                                        <p:tav tm="100000">
                                          <p:val>
                                            <p:strVal val="#ppt_x"/>
                                          </p:val>
                                        </p:tav>
                                      </p:tavLst>
                                    </p:anim>
                                    <p:anim calcmode="lin" valueType="num">
                                      <p:cBhvr additive="base">
                                        <p:cTn id="8" dur="500" fill="hold"/>
                                        <p:tgtEl>
                                          <p:spTgt spid="1024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0246"/>
                                        </p:tgtEl>
                                        <p:attrNameLst>
                                          <p:attrName>style.visibility</p:attrName>
                                        </p:attrNameLst>
                                      </p:cBhvr>
                                      <p:to>
                                        <p:strVal val="visible"/>
                                      </p:to>
                                    </p:set>
                                    <p:anim calcmode="lin" valueType="num">
                                      <p:cBhvr additive="base">
                                        <p:cTn id="13" dur="500" fill="hold"/>
                                        <p:tgtEl>
                                          <p:spTgt spid="10246"/>
                                        </p:tgtEl>
                                        <p:attrNameLst>
                                          <p:attrName>ppt_x</p:attrName>
                                        </p:attrNameLst>
                                      </p:cBhvr>
                                      <p:tavLst>
                                        <p:tav tm="0">
                                          <p:val>
                                            <p:strVal val="0-#ppt_w/2"/>
                                          </p:val>
                                        </p:tav>
                                        <p:tav tm="100000">
                                          <p:val>
                                            <p:strVal val="#ppt_x"/>
                                          </p:val>
                                        </p:tav>
                                      </p:tavLst>
                                    </p:anim>
                                    <p:anim calcmode="lin" valueType="num">
                                      <p:cBhvr additive="base">
                                        <p:cTn id="14" dur="500" fill="hold"/>
                                        <p:tgtEl>
                                          <p:spTgt spid="1024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0249"/>
                                        </p:tgtEl>
                                        <p:attrNameLst>
                                          <p:attrName>style.visibility</p:attrName>
                                        </p:attrNameLst>
                                      </p:cBhvr>
                                      <p:to>
                                        <p:strVal val="visible"/>
                                      </p:to>
                                    </p:set>
                                    <p:anim calcmode="lin" valueType="num">
                                      <p:cBhvr additive="base">
                                        <p:cTn id="19" dur="500" fill="hold"/>
                                        <p:tgtEl>
                                          <p:spTgt spid="10249"/>
                                        </p:tgtEl>
                                        <p:attrNameLst>
                                          <p:attrName>ppt_x</p:attrName>
                                        </p:attrNameLst>
                                      </p:cBhvr>
                                      <p:tavLst>
                                        <p:tav tm="0">
                                          <p:val>
                                            <p:strVal val="0-#ppt_w/2"/>
                                          </p:val>
                                        </p:tav>
                                        <p:tav tm="100000">
                                          <p:val>
                                            <p:strVal val="#ppt_x"/>
                                          </p:val>
                                        </p:tav>
                                      </p:tavLst>
                                    </p:anim>
                                    <p:anim calcmode="lin" valueType="num">
                                      <p:cBhvr additive="base">
                                        <p:cTn id="20" dur="500" fill="hold"/>
                                        <p:tgtEl>
                                          <p:spTgt spid="1024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50"/>
                                        </p:tgtEl>
                                        <p:attrNameLst>
                                          <p:attrName>style.visibility</p:attrName>
                                        </p:attrNameLst>
                                      </p:cBhvr>
                                      <p:to>
                                        <p:strVal val="visible"/>
                                      </p:to>
                                    </p:set>
                                    <p:anim calcmode="lin" valueType="num">
                                      <p:cBhvr additive="base">
                                        <p:cTn id="25" dur="500" fill="hold"/>
                                        <p:tgtEl>
                                          <p:spTgt spid="10250"/>
                                        </p:tgtEl>
                                        <p:attrNameLst>
                                          <p:attrName>ppt_x</p:attrName>
                                        </p:attrNameLst>
                                      </p:cBhvr>
                                      <p:tavLst>
                                        <p:tav tm="0">
                                          <p:val>
                                            <p:strVal val="0-#ppt_w/2"/>
                                          </p:val>
                                        </p:tav>
                                        <p:tav tm="100000">
                                          <p:val>
                                            <p:strVal val="#ppt_x"/>
                                          </p:val>
                                        </p:tav>
                                      </p:tavLst>
                                    </p:anim>
                                    <p:anim calcmode="lin" valueType="num">
                                      <p:cBhvr additive="base">
                                        <p:cTn id="26" dur="500" fill="hold"/>
                                        <p:tgtEl>
                                          <p:spTgt spid="10250"/>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51"/>
                                        </p:tgtEl>
                                        <p:attrNameLst>
                                          <p:attrName>style.visibility</p:attrName>
                                        </p:attrNameLst>
                                      </p:cBhvr>
                                      <p:to>
                                        <p:strVal val="visible"/>
                                      </p:to>
                                    </p:set>
                                    <p:anim calcmode="lin" valueType="num">
                                      <p:cBhvr additive="base">
                                        <p:cTn id="31" dur="500" fill="hold"/>
                                        <p:tgtEl>
                                          <p:spTgt spid="10251"/>
                                        </p:tgtEl>
                                        <p:attrNameLst>
                                          <p:attrName>ppt_x</p:attrName>
                                        </p:attrNameLst>
                                      </p:cBhvr>
                                      <p:tavLst>
                                        <p:tav tm="0">
                                          <p:val>
                                            <p:strVal val="0-#ppt_w/2"/>
                                          </p:val>
                                        </p:tav>
                                        <p:tav tm="100000">
                                          <p:val>
                                            <p:strVal val="#ppt_x"/>
                                          </p:val>
                                        </p:tav>
                                      </p:tavLst>
                                    </p:anim>
                                    <p:anim calcmode="lin" valueType="num">
                                      <p:cBhvr additive="base">
                                        <p:cTn id="32" dur="500" fill="hold"/>
                                        <p:tgtEl>
                                          <p:spTgt spid="10251"/>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10253"/>
                                        </p:tgtEl>
                                        <p:attrNameLst>
                                          <p:attrName>style.visibility</p:attrName>
                                        </p:attrNameLst>
                                      </p:cBhvr>
                                      <p:to>
                                        <p:strVal val="visible"/>
                                      </p:to>
                                    </p:set>
                                    <p:anim calcmode="lin" valueType="num">
                                      <p:cBhvr additive="base">
                                        <p:cTn id="37" dur="500" fill="hold"/>
                                        <p:tgtEl>
                                          <p:spTgt spid="10253"/>
                                        </p:tgtEl>
                                        <p:attrNameLst>
                                          <p:attrName>ppt_x</p:attrName>
                                        </p:attrNameLst>
                                      </p:cBhvr>
                                      <p:tavLst>
                                        <p:tav tm="0">
                                          <p:val>
                                            <p:strVal val="0-#ppt_w/2"/>
                                          </p:val>
                                        </p:tav>
                                        <p:tav tm="100000">
                                          <p:val>
                                            <p:strVal val="#ppt_x"/>
                                          </p:val>
                                        </p:tav>
                                      </p:tavLst>
                                    </p:anim>
                                    <p:anim calcmode="lin" valueType="num">
                                      <p:cBhvr additive="base">
                                        <p:cTn id="38" dur="500" fill="hold"/>
                                        <p:tgtEl>
                                          <p:spTgt spid="10253"/>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10255"/>
                                        </p:tgtEl>
                                        <p:attrNameLst>
                                          <p:attrName>style.visibility</p:attrName>
                                        </p:attrNameLst>
                                      </p:cBhvr>
                                      <p:to>
                                        <p:strVal val="visible"/>
                                      </p:to>
                                    </p:set>
                                    <p:anim calcmode="lin" valueType="num">
                                      <p:cBhvr additive="base">
                                        <p:cTn id="43" dur="500" fill="hold"/>
                                        <p:tgtEl>
                                          <p:spTgt spid="10255"/>
                                        </p:tgtEl>
                                        <p:attrNameLst>
                                          <p:attrName>ppt_x</p:attrName>
                                        </p:attrNameLst>
                                      </p:cBhvr>
                                      <p:tavLst>
                                        <p:tav tm="0">
                                          <p:val>
                                            <p:strVal val="0-#ppt_w/2"/>
                                          </p:val>
                                        </p:tav>
                                        <p:tav tm="100000">
                                          <p:val>
                                            <p:strVal val="#ppt_x"/>
                                          </p:val>
                                        </p:tav>
                                      </p:tavLst>
                                    </p:anim>
                                    <p:anim calcmode="lin" valueType="num">
                                      <p:cBhvr additive="base">
                                        <p:cTn id="44" dur="500" fill="hold"/>
                                        <p:tgtEl>
                                          <p:spTgt spid="1025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autoUpdateAnimBg="0"/>
      <p:bldP spid="10250" grpId="0" animBg="1" autoUpdateAnimBg="0"/>
      <p:bldP spid="10251" grpId="0" autoUpdateAnimBg="0"/>
    </p:bldLst>
  </p:timing>
</p:sld>
</file>

<file path=ppt/theme/theme1.xml><?xml version="1.0" encoding="utf-8"?>
<a:theme xmlns:a="http://schemas.openxmlformats.org/drawingml/2006/main" name="Slide_DirezioneAmministrativa_UNIM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616E692615186349ADC1572FF2D92EBC" ma:contentTypeVersion="14" ma:contentTypeDescription="Creare un nuovo documento." ma:contentTypeScope="" ma:versionID="7897c019c409ad344d3e44f860b2e5ea">
  <xsd:schema xmlns:xsd="http://www.w3.org/2001/XMLSchema" xmlns:xs="http://www.w3.org/2001/XMLSchema" xmlns:p="http://schemas.microsoft.com/office/2006/metadata/properties" xmlns:ns3="01510a4c-67e1-410d-b310-984d6c9b1061" xmlns:ns4="83daf61e-777c-49d6-807d-ede0f7c0ba28" targetNamespace="http://schemas.microsoft.com/office/2006/metadata/properties" ma:root="true" ma:fieldsID="7af788e08d1783d389115d5daecb2729" ns3:_="" ns4:_="">
    <xsd:import namespace="01510a4c-67e1-410d-b310-984d6c9b1061"/>
    <xsd:import namespace="83daf61e-777c-49d6-807d-ede0f7c0ba2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4:SharedWithUsers" minOccurs="0"/>
                <xsd:element ref="ns4:SharedWithDetails" minOccurs="0"/>
                <xsd:element ref="ns4:SharingHintHash"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510a4c-67e1-410d-b310-984d6c9b10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3daf61e-777c-49d6-807d-ede0f7c0ba28" elementFormDefault="qualified">
    <xsd:import namespace="http://schemas.microsoft.com/office/2006/documentManagement/types"/>
    <xsd:import namespace="http://schemas.microsoft.com/office/infopath/2007/PartnerControls"/>
    <xsd:element name="SharedWithUsers" ma:index="1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Condiviso con dettagli" ma:internalName="SharedWithDetails" ma:readOnly="true">
      <xsd:simpleType>
        <xsd:restriction base="dms:Note">
          <xsd:maxLength value="255"/>
        </xsd:restriction>
      </xsd:simpleType>
    </xsd:element>
    <xsd:element name="SharingHintHash" ma:index="20"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34F0B0A-0CA2-457A-BBF4-ED5C8D7D1F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510a4c-67e1-410d-b310-984d6c9b1061"/>
    <ds:schemaRef ds:uri="83daf61e-777c-49d6-807d-ede0f7c0ba2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A71D997-7EFD-42C5-B15B-9E06F90830CE}">
  <ds:schemaRefs>
    <ds:schemaRef ds:uri="http://schemas.microsoft.com/sharepoint/v3/contenttype/forms"/>
  </ds:schemaRefs>
</ds:datastoreItem>
</file>

<file path=customXml/itemProps3.xml><?xml version="1.0" encoding="utf-8"?>
<ds:datastoreItem xmlns:ds="http://schemas.openxmlformats.org/officeDocument/2006/customXml" ds:itemID="{FD6DF018-ECBA-43B6-9CE6-D544F5D24DB3}">
  <ds:schemaRefs>
    <ds:schemaRef ds:uri="http://schemas.microsoft.com/office/2006/metadata/properties"/>
    <ds:schemaRef ds:uri="http://www.w3.org/XML/1998/namespace"/>
    <ds:schemaRef ds:uri="http://schemas.microsoft.com/office/2006/documentManagement/types"/>
    <ds:schemaRef ds:uri="http://purl.org/dc/dcmitype/"/>
    <ds:schemaRef ds:uri="http://schemas.openxmlformats.org/package/2006/metadata/core-properties"/>
    <ds:schemaRef ds:uri="http://purl.org/dc/terms/"/>
    <ds:schemaRef ds:uri="http://purl.org/dc/elements/1.1/"/>
    <ds:schemaRef ds:uri="http://schemas.microsoft.com/office/infopath/2007/PartnerControls"/>
    <ds:schemaRef ds:uri="83daf61e-777c-49d6-807d-ede0f7c0ba28"/>
    <ds:schemaRef ds:uri="01510a4c-67e1-410d-b310-984d6c9b1061"/>
  </ds:schemaRefs>
</ds:datastoreItem>
</file>

<file path=docProps/app.xml><?xml version="1.0" encoding="utf-8"?>
<Properties xmlns="http://schemas.openxmlformats.org/officeDocument/2006/extended-properties" xmlns:vt="http://schemas.openxmlformats.org/officeDocument/2006/docPropsVTypes">
  <Template>Slide__UNIMC_DipECONOMIA_DIRITTO</Template>
  <TotalTime>82</TotalTime>
  <Words>2218</Words>
  <Application>Microsoft Office PowerPoint</Application>
  <PresentationFormat>Presentazione su schermo (4:3)</PresentationFormat>
  <Paragraphs>390</Paragraphs>
  <Slides>44</Slides>
  <Notes>0</Notes>
  <HiddenSlides>0</HiddenSlides>
  <MMClips>0</MMClips>
  <ScaleCrop>false</ScaleCrop>
  <HeadingPairs>
    <vt:vector size="8" baseType="variant">
      <vt:variant>
        <vt:lpstr>Caratteri utilizzati</vt:lpstr>
      </vt:variant>
      <vt:variant>
        <vt:i4>5</vt:i4>
      </vt:variant>
      <vt:variant>
        <vt:lpstr>Tema</vt:lpstr>
      </vt:variant>
      <vt:variant>
        <vt:i4>1</vt:i4>
      </vt:variant>
      <vt:variant>
        <vt:lpstr>Server OLE incorporati</vt:lpstr>
      </vt:variant>
      <vt:variant>
        <vt:i4>3</vt:i4>
      </vt:variant>
      <vt:variant>
        <vt:lpstr>Titoli diapositive</vt:lpstr>
      </vt:variant>
      <vt:variant>
        <vt:i4>44</vt:i4>
      </vt:variant>
    </vt:vector>
  </HeadingPairs>
  <TitlesOfParts>
    <vt:vector size="53" baseType="lpstr">
      <vt:lpstr>Arial</vt:lpstr>
      <vt:lpstr>Arial Italic</vt:lpstr>
      <vt:lpstr>Calibri</vt:lpstr>
      <vt:lpstr>Symbol</vt:lpstr>
      <vt:lpstr>Times New Roman</vt:lpstr>
      <vt:lpstr>Slide_DirezioneAmministrativa_UNIMC</vt:lpstr>
      <vt:lpstr>Equation.3</vt:lpstr>
      <vt:lpstr>Grafico</vt:lpstr>
      <vt:lpstr>Equation</vt:lpstr>
      <vt:lpstr>Approfondimenti analitici</vt:lpstr>
      <vt:lpstr>Funzioni indici di Utilità</vt:lpstr>
      <vt:lpstr>Mappa curve di indifferenza</vt:lpstr>
      <vt:lpstr>Massimizzazione</vt:lpstr>
      <vt:lpstr>Esempio di massimizazione</vt:lpstr>
      <vt:lpstr>Rappresentazione grafica</vt:lpstr>
      <vt:lpstr>Utilità marginale</vt:lpstr>
      <vt:lpstr>Saggio marginale di sostituzione</vt:lpstr>
      <vt:lpstr>Massimo vincolato</vt:lpstr>
      <vt:lpstr>Esempio</vt:lpstr>
      <vt:lpstr>Massimo</vt:lpstr>
      <vt:lpstr>Esempio numerico</vt:lpstr>
      <vt:lpstr>Soluzione esempio</vt:lpstr>
      <vt:lpstr>Soluzione grafica</vt:lpstr>
      <vt:lpstr>Lavoro e tempo libero</vt:lpstr>
      <vt:lpstr>Vincolo di bilancio</vt:lpstr>
      <vt:lpstr>Retta di bilancio</vt:lpstr>
      <vt:lpstr>Preferenze tra reddito e tempo libero</vt:lpstr>
      <vt:lpstr>Scelta ottima</vt:lpstr>
      <vt:lpstr>Massimizzazione</vt:lpstr>
      <vt:lpstr>Rappresentazione grafica</vt:lpstr>
      <vt:lpstr>Variazione del salario</vt:lpstr>
      <vt:lpstr>Casi possibili</vt:lpstr>
      <vt:lpstr>Effetto sostituzione&gt;effetto reddito</vt:lpstr>
      <vt:lpstr>Effetto reddito&gt;effetto sostituzione</vt:lpstr>
      <vt:lpstr>Offerta di lavoro</vt:lpstr>
      <vt:lpstr>Scelte intertemporali</vt:lpstr>
      <vt:lpstr>Risparmio positivo</vt:lpstr>
      <vt:lpstr>Indebitamento</vt:lpstr>
      <vt:lpstr>Retta di bilancio con risparmio</vt:lpstr>
      <vt:lpstr>Retta di bilancio con prestito</vt:lpstr>
      <vt:lpstr>Rappresentazione grafica</vt:lpstr>
      <vt:lpstr>Aumento del tasso di interesse</vt:lpstr>
      <vt:lpstr>Diminuzione del tasso di interesse</vt:lpstr>
      <vt:lpstr>La curva di indifferenza e la scelta ottimale</vt:lpstr>
      <vt:lpstr>Ottimo in caso di prestito</vt:lpstr>
      <vt:lpstr>Aumento del tasso di interesse: il consumatore prende a prestio</vt:lpstr>
      <vt:lpstr>Aumento del tasso di interesse: il consumatore risparmia</vt:lpstr>
      <vt:lpstr>Caso 1: Aumento del risparmio</vt:lpstr>
      <vt:lpstr>Caso 2: diminuzione del risparmio</vt:lpstr>
      <vt:lpstr>La curva individuale di offerta del risparmio</vt:lpstr>
      <vt:lpstr>Beni complementari perfetti</vt:lpstr>
      <vt:lpstr>Il grafico</vt:lpstr>
      <vt:lpstr>Diminuzione di prezzo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Approfondimenti analitici</dc:title>
  <dc:creator>stefano.perri@unimc.it</dc:creator>
  <cp:lastModifiedBy>stefano.perri@unimc.it</cp:lastModifiedBy>
  <cp:revision>9</cp:revision>
  <dcterms:created xsi:type="dcterms:W3CDTF">2022-03-16T10:51:36Z</dcterms:created>
  <dcterms:modified xsi:type="dcterms:W3CDTF">2023-11-06T09:41:31Z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0x010100616E692615186349ADC1572FF2D92EBC</vt:lpwstr>
  </property>
</Properties>
</file>