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7"/>
  </p:notesMasterIdLst>
  <p:handoutMasterIdLst>
    <p:handoutMasterId r:id="rId48"/>
  </p:handoutMasterIdLst>
  <p:sldIdLst>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Lst>
  <p:sldSz cx="9144000" cy="6858000" type="screen4x3"/>
  <p:notesSz cx="9872663" cy="6797675"/>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7823"/>
    <a:srgbClr val="4F02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napToObjects="1">
      <p:cViewPr varScale="1">
        <p:scale>
          <a:sx n="84" d="100"/>
          <a:sy n="84" d="100"/>
        </p:scale>
        <p:origin x="96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image" Target="../media/image18.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emf"/><Relationship Id="rId1" Type="http://schemas.openxmlformats.org/officeDocument/2006/relationships/image" Target="../media/image22.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image" Target="../media/image26.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emf"/><Relationship Id="rId1" Type="http://schemas.openxmlformats.org/officeDocument/2006/relationships/image" Target="../media/image31.e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40.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41.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2.e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154" cy="339883"/>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sz="quarter" idx="1"/>
          </p:nvPr>
        </p:nvSpPr>
        <p:spPr>
          <a:xfrm>
            <a:off x="5592225" y="0"/>
            <a:ext cx="4278154" cy="339883"/>
          </a:xfrm>
          <a:prstGeom prst="rect">
            <a:avLst/>
          </a:prstGeom>
        </p:spPr>
        <p:txBody>
          <a:bodyPr vert="horz" lIns="91440" tIns="45720" rIns="91440" bIns="45720" rtlCol="0"/>
          <a:lstStyle>
            <a:lvl1pPr algn="r">
              <a:defRPr sz="1200"/>
            </a:lvl1pPr>
          </a:lstStyle>
          <a:p>
            <a:fld id="{6ADAF882-3615-CC40-AABB-F107669C1F0B}" type="datetimeFigureOut">
              <a:rPr lang="it-IT" smtClean="0"/>
              <a:pPr/>
              <a:t>06/11/2023</a:t>
            </a:fld>
            <a:endParaRPr lang="it-IT"/>
          </a:p>
        </p:txBody>
      </p:sp>
      <p:sp>
        <p:nvSpPr>
          <p:cNvPr id="4" name="Footer Placeholder 3"/>
          <p:cNvSpPr>
            <a:spLocks noGrp="1"/>
          </p:cNvSpPr>
          <p:nvPr>
            <p:ph type="ftr" sz="quarter" idx="2"/>
          </p:nvPr>
        </p:nvSpPr>
        <p:spPr>
          <a:xfrm>
            <a:off x="0" y="6456613"/>
            <a:ext cx="4278154" cy="339883"/>
          </a:xfrm>
          <a:prstGeom prst="rect">
            <a:avLst/>
          </a:prstGeom>
        </p:spPr>
        <p:txBody>
          <a:bodyPr vert="horz" lIns="91440" tIns="45720" rIns="91440" bIns="45720" rtlCol="0" anchor="b"/>
          <a:lstStyle>
            <a:lvl1pPr algn="l">
              <a:defRPr sz="1200"/>
            </a:lvl1pPr>
          </a:lstStyle>
          <a:p>
            <a:endParaRPr lang="it-IT"/>
          </a:p>
        </p:txBody>
      </p:sp>
      <p:sp>
        <p:nvSpPr>
          <p:cNvPr id="5" name="Slide Number Placeholder 4"/>
          <p:cNvSpPr>
            <a:spLocks noGrp="1"/>
          </p:cNvSpPr>
          <p:nvPr>
            <p:ph type="sldNum" sz="quarter" idx="3"/>
          </p:nvPr>
        </p:nvSpPr>
        <p:spPr>
          <a:xfrm>
            <a:off x="5592225" y="6456613"/>
            <a:ext cx="4278154" cy="339883"/>
          </a:xfrm>
          <a:prstGeom prst="rect">
            <a:avLst/>
          </a:prstGeom>
        </p:spPr>
        <p:txBody>
          <a:bodyPr vert="horz" lIns="91440" tIns="45720" rIns="91440" bIns="45720" rtlCol="0" anchor="b"/>
          <a:lstStyle>
            <a:lvl1pPr algn="r">
              <a:defRPr sz="1200"/>
            </a:lvl1pPr>
          </a:lstStyle>
          <a:p>
            <a:fld id="{CA073650-BE25-7242-AC9E-C76181C8761E}" type="slidenum">
              <a:rPr lang="it-IT" smtClean="0"/>
              <a:pPr/>
              <a:t>‹N›</a:t>
            </a:fld>
            <a:endParaRPr lang="it-IT"/>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154" cy="339883"/>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5592225" y="0"/>
            <a:ext cx="4278154" cy="339883"/>
          </a:xfrm>
          <a:prstGeom prst="rect">
            <a:avLst/>
          </a:prstGeom>
        </p:spPr>
        <p:txBody>
          <a:bodyPr vert="horz" lIns="91440" tIns="45720" rIns="91440" bIns="45720" rtlCol="0"/>
          <a:lstStyle>
            <a:lvl1pPr algn="r">
              <a:defRPr sz="1200"/>
            </a:lvl1pPr>
          </a:lstStyle>
          <a:p>
            <a:fld id="{B9D88A5F-DB3E-214A-9E95-2A8E24980C5C}" type="datetimeFigureOut">
              <a:rPr lang="it-IT" smtClean="0"/>
              <a:pPr/>
              <a:t>06/11/2023</a:t>
            </a:fld>
            <a:endParaRPr lang="it-IT"/>
          </a:p>
        </p:txBody>
      </p:sp>
      <p:sp>
        <p:nvSpPr>
          <p:cNvPr id="4" name="Slide Image Placeholder 3"/>
          <p:cNvSpPr>
            <a:spLocks noGrp="1" noRot="1" noChangeAspect="1"/>
          </p:cNvSpPr>
          <p:nvPr>
            <p:ph type="sldImg" idx="2"/>
          </p:nvPr>
        </p:nvSpPr>
        <p:spPr>
          <a:xfrm>
            <a:off x="3238500" y="509588"/>
            <a:ext cx="3395663" cy="2547937"/>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987267" y="3228896"/>
            <a:ext cx="7898130" cy="3058954"/>
          </a:xfrm>
          <a:prstGeom prst="rect">
            <a:avLst/>
          </a:prstGeom>
        </p:spPr>
        <p:txBody>
          <a:bodyPr vert="horz" lIns="91440" tIns="45720" rIns="91440" bIns="45720" rtlCol="0">
            <a:normAutofit/>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it-IT"/>
          </a:p>
        </p:txBody>
      </p:sp>
      <p:sp>
        <p:nvSpPr>
          <p:cNvPr id="6" name="Footer Placeholder 5"/>
          <p:cNvSpPr>
            <a:spLocks noGrp="1"/>
          </p:cNvSpPr>
          <p:nvPr>
            <p:ph type="ftr" sz="quarter" idx="4"/>
          </p:nvPr>
        </p:nvSpPr>
        <p:spPr>
          <a:xfrm>
            <a:off x="0" y="6456613"/>
            <a:ext cx="4278154" cy="339883"/>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5592225" y="6456613"/>
            <a:ext cx="4278154" cy="339883"/>
          </a:xfrm>
          <a:prstGeom prst="rect">
            <a:avLst/>
          </a:prstGeom>
        </p:spPr>
        <p:txBody>
          <a:bodyPr vert="horz" lIns="91440" tIns="45720" rIns="91440" bIns="45720" rtlCol="0" anchor="b"/>
          <a:lstStyle>
            <a:lvl1pPr algn="r">
              <a:defRPr sz="1200"/>
            </a:lvl1pPr>
          </a:lstStyle>
          <a:p>
            <a:fld id="{77D9AFFB-A531-2245-8930-D012CEB0EB8B}" type="slidenum">
              <a:rPr lang="it-IT" smtClean="0"/>
              <a:pPr/>
              <a:t>‹N›</a:t>
            </a:fld>
            <a:endParaRPr lang="it-IT"/>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smtClean="0"/>
              <a:t>Fare clic per modificare lo stile del titolo</a:t>
            </a:r>
            <a:endParaRPr lang="it-IT"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dirty="0"/>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AC1F1603-7EC9-9A44-BA15-ABCB29D37C75}" type="datetime1">
              <a:rPr lang="it-IT" smtClean="0"/>
              <a:pPr/>
              <a:t>06/11/2023</a:t>
            </a:fld>
            <a:endParaRPr lang="it-IT" dirty="0"/>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en-US" smtClean="0"/>
              <a:t>TITOLO PRESENTAZIONE</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smtClean="0"/>
              <a:t>Fare clic per modificare lo stile del titolo</a:t>
            </a:r>
            <a:endParaRPr lang="it-IT" dirty="0"/>
          </a:p>
        </p:txBody>
      </p:sp>
      <p:sp>
        <p:nvSpPr>
          <p:cNvPr id="3" name="Vertical Text Placeholder 2"/>
          <p:cNvSpPr>
            <a:spLocks noGrp="1"/>
          </p:cNvSpPr>
          <p:nvPr>
            <p:ph type="body" orient="vert" idx="1"/>
          </p:nvPr>
        </p:nvSpPr>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98E2029E-4D77-374B-99B9-8F7400CAF970}" type="datetime1">
              <a:rPr lang="it-IT" smtClean="0"/>
              <a:pPr/>
              <a:t>06/11/2023</a:t>
            </a:fld>
            <a:endParaRPr lang="it-IT" dirty="0"/>
          </a:p>
        </p:txBody>
      </p:sp>
      <p:sp>
        <p:nvSpPr>
          <p:cNvPr id="8"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smtClean="0"/>
              <a:t>TITOLO PRESENTAZIONE</a:t>
            </a:r>
            <a:endParaRPr lang="it-IT" dirty="0"/>
          </a:p>
        </p:txBody>
      </p:sp>
      <p:sp>
        <p:nvSpPr>
          <p:cNvPr id="9"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20802"/>
            <a:ext cx="2057400" cy="5405361"/>
          </a:xfrm>
        </p:spPr>
        <p:txBody>
          <a:bodyPr vert="eaVert"/>
          <a:lstStyle/>
          <a:p>
            <a:r>
              <a:rPr lang="it-IT" smtClean="0"/>
              <a:t>Fare clic per modificare lo stile del titolo</a:t>
            </a:r>
            <a:endParaRPr lang="it-IT" dirty="0"/>
          </a:p>
        </p:txBody>
      </p:sp>
      <p:sp>
        <p:nvSpPr>
          <p:cNvPr id="3" name="Vertical Text Placeholder 2"/>
          <p:cNvSpPr>
            <a:spLocks noGrp="1"/>
          </p:cNvSpPr>
          <p:nvPr>
            <p:ph type="body" orient="vert" idx="1"/>
          </p:nvPr>
        </p:nvSpPr>
        <p:spPr>
          <a:xfrm>
            <a:off x="457200" y="720802"/>
            <a:ext cx="6019800" cy="5405361"/>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13"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7FF47CD3-70AF-D149-AC5D-DFD802178410}" type="datetime1">
              <a:rPr lang="it-IT" smtClean="0"/>
              <a:pPr/>
              <a:t>06/11/2023</a:t>
            </a:fld>
            <a:endParaRPr lang="it-IT" dirty="0"/>
          </a:p>
        </p:txBody>
      </p:sp>
      <p:sp>
        <p:nvSpPr>
          <p:cNvPr id="14"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smtClean="0"/>
              <a:t>TITOLO PRESENTAZIONE</a:t>
            </a:r>
            <a:endParaRPr lang="it-IT" dirty="0"/>
          </a:p>
        </p:txBody>
      </p:sp>
      <p:sp>
        <p:nvSpPr>
          <p:cNvPr id="15"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6" name="Straight Connector 15"/>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it-IT"/>
          </a:p>
        </p:txBody>
      </p:sp>
      <p:sp>
        <p:nvSpPr>
          <p:cNvPr id="3" name="Content Placeholder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A4B3F369-3775-6B49-950F-429C20F585EB}" type="datetime1">
              <a:rPr lang="it-IT" smtClean="0"/>
              <a:pPr/>
              <a:t>06/11/2023</a:t>
            </a:fld>
            <a:endParaRPr lang="it-IT" dirty="0"/>
          </a:p>
        </p:txBody>
      </p:sp>
      <p:sp>
        <p:nvSpPr>
          <p:cNvPr id="8"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en-US" smtClean="0"/>
              <a:t>TITOLO PRESENTAZIONE</a:t>
            </a:r>
            <a:endParaRPr lang="it-IT" dirty="0"/>
          </a:p>
        </p:txBody>
      </p:sp>
      <p:sp>
        <p:nvSpPr>
          <p:cNvPr id="9"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Arial"/>
                <a:cs typeface="Arial"/>
              </a:defRPr>
            </a:lvl1pPr>
          </a:lstStyle>
          <a:p>
            <a:r>
              <a:rPr lang="it-IT" smtClean="0"/>
              <a:t>Fare clic per modificare lo stile del titolo</a:t>
            </a:r>
            <a:endParaRPr lang="it-IT"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i="1">
                <a:solidFill>
                  <a:schemeClr val="tx1">
                    <a:tint val="75000"/>
                  </a:schemeClr>
                </a:solidFill>
                <a:latin typeface="Arial Italic"/>
                <a:cs typeface="Arial Italic"/>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AC1F1603-7EC9-9A44-BA15-ABCB29D37C75}" type="datetime1">
              <a:rPr lang="it-IT" smtClean="0"/>
              <a:pPr/>
              <a:t>06/11/2023</a:t>
            </a:fld>
            <a:endParaRPr lang="it-IT" dirty="0"/>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en-US" smtClean="0"/>
              <a:t>TITOLO PRESENTAZIONE</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pPr/>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b="1">
                <a:latin typeface="Arial"/>
                <a:cs typeface="Arial"/>
              </a:defRPr>
            </a:lvl1pPr>
          </a:lstStyle>
          <a:p>
            <a:r>
              <a:rPr lang="it-IT" smtClean="0"/>
              <a:t>Fare clic per modificare lo stile del titolo</a:t>
            </a:r>
            <a:endParaRPr lang="it-IT" dirty="0"/>
          </a:p>
        </p:txBody>
      </p:sp>
      <p:sp>
        <p:nvSpPr>
          <p:cNvPr id="3" name="Content Placeholder 2"/>
          <p:cNvSpPr>
            <a:spLocks noGrp="1"/>
          </p:cNvSpPr>
          <p:nvPr>
            <p:ph sz="half" idx="1"/>
          </p:nvPr>
        </p:nvSpPr>
        <p:spPr>
          <a:xfrm>
            <a:off x="457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Content Placeholder 3"/>
          <p:cNvSpPr>
            <a:spLocks noGrp="1"/>
          </p:cNvSpPr>
          <p:nvPr>
            <p:ph sz="half" idx="2"/>
          </p:nvPr>
        </p:nvSpPr>
        <p:spPr>
          <a:xfrm>
            <a:off x="4648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2"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D2F33633-BF34-1E4A-B798-B62B808660BD}" type="datetime1">
              <a:rPr lang="it-IT" smtClean="0"/>
              <a:pPr/>
              <a:t>06/11/2023</a:t>
            </a:fld>
            <a:endParaRPr lang="it-IT" dirty="0"/>
          </a:p>
        </p:txBody>
      </p:sp>
      <p:sp>
        <p:nvSpPr>
          <p:cNvPr id="13" name="Footer Placeholder 3"/>
          <p:cNvSpPr>
            <a:spLocks noGrp="1"/>
          </p:cNvSpPr>
          <p:nvPr>
            <p:ph type="ftr" sz="quarter" idx="11"/>
          </p:nvPr>
        </p:nvSpPr>
        <p:spPr>
          <a:xfrm>
            <a:off x="3124200" y="6356350"/>
            <a:ext cx="2895600" cy="365125"/>
          </a:xfrm>
        </p:spPr>
        <p:txBody>
          <a:bodyPr/>
          <a:lstStyle>
            <a:lvl1pPr>
              <a:defRPr sz="800" b="1" i="0">
                <a:solidFill>
                  <a:srgbClr val="000000"/>
                </a:solidFill>
                <a:latin typeface="Arial"/>
                <a:cs typeface="Arial"/>
              </a:defRPr>
            </a:lvl1pPr>
          </a:lstStyle>
          <a:p>
            <a:r>
              <a:rPr lang="en-US" smtClean="0"/>
              <a:t>TITOLO PRESENTAZIONE</a:t>
            </a:r>
            <a:endParaRPr lang="it-IT" dirty="0"/>
          </a:p>
        </p:txBody>
      </p:sp>
      <p:sp>
        <p:nvSpPr>
          <p:cNvPr id="14"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smtClean="0"/>
              <a:t>Fare clic per modificare lo stile del titolo</a:t>
            </a:r>
            <a:endParaRPr lang="it-IT"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lang="it-IT" sz="2000" b="1" kern="1200" dirty="0" smtClean="0">
                <a:solidFill>
                  <a:schemeClr val="tx1"/>
                </a:solidFill>
                <a:latin typeface="Arial"/>
                <a:ea typeface="+mn-ea"/>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457200" rtl="0" eaLnBrk="1" latinLnBrk="0" hangingPunct="1">
              <a:spcBef>
                <a:spcPct val="20000"/>
              </a:spcBef>
              <a:buFont typeface="Arial"/>
              <a:buNone/>
            </a:pPr>
            <a:r>
              <a:rPr lang="it-IT" smtClean="0"/>
              <a:t>Modifica gli stili del testo dello schema</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457200" rtl="0" eaLnBrk="1" latinLnBrk="0" hangingPunct="1">
              <a:spcBef>
                <a:spcPct val="20000"/>
              </a:spcBef>
              <a:buFont typeface="Arial"/>
              <a:defRPr lang="it-IT" sz="2400" kern="1200" dirty="0" smtClean="0">
                <a:solidFill>
                  <a:schemeClr val="tx1"/>
                </a:solidFill>
                <a:latin typeface="Arial"/>
                <a:ea typeface="+mn-ea"/>
                <a:cs typeface="Arial"/>
              </a:defRPr>
            </a:lvl1pPr>
            <a:lvl2pPr algn="l" defTabSz="457200" rtl="0" eaLnBrk="1" latinLnBrk="0" hangingPunct="1">
              <a:spcBef>
                <a:spcPct val="20000"/>
              </a:spcBef>
              <a:buFont typeface="Arial"/>
              <a:defRPr lang="it-IT" sz="2400" kern="1200" dirty="0" smtClean="0">
                <a:solidFill>
                  <a:schemeClr val="tx1"/>
                </a:solidFill>
                <a:latin typeface="Arial"/>
                <a:ea typeface="+mn-ea"/>
                <a:cs typeface="Arial"/>
              </a:defRPr>
            </a:lvl2pPr>
            <a:lvl3pPr algn="l" defTabSz="457200" rtl="0" eaLnBrk="1" latinLnBrk="0" hangingPunct="1">
              <a:spcBef>
                <a:spcPct val="20000"/>
              </a:spcBef>
              <a:buFont typeface="Arial"/>
              <a:defRPr lang="it-IT" sz="2400" kern="1200" dirty="0" smtClean="0">
                <a:solidFill>
                  <a:schemeClr val="tx1"/>
                </a:solidFill>
                <a:latin typeface="Arial"/>
                <a:ea typeface="+mn-ea"/>
                <a:cs typeface="Arial"/>
              </a:defRPr>
            </a:lvl3pPr>
            <a:lvl4pPr algn="l" defTabSz="457200" rtl="0" eaLnBrk="1" latinLnBrk="0" hangingPunct="1">
              <a:spcBef>
                <a:spcPct val="20000"/>
              </a:spcBef>
              <a:buFont typeface="Arial"/>
              <a:defRPr lang="it-IT" sz="2400" kern="1200" dirty="0" smtClean="0">
                <a:solidFill>
                  <a:schemeClr val="tx1"/>
                </a:solidFill>
                <a:latin typeface="Arial"/>
                <a:ea typeface="+mn-ea"/>
                <a:cs typeface="Arial"/>
              </a:defRPr>
            </a:lvl4pPr>
            <a:lvl5pPr algn="l" defTabSz="457200" rtl="0" eaLnBrk="1" latinLnBrk="0" hangingPunct="1">
              <a:spcBef>
                <a:spcPct val="20000"/>
              </a:spcBef>
              <a:buFont typeface="Arial"/>
              <a:defRPr lang="it-IT" sz="2400" kern="1200" dirty="0" smtClean="0">
                <a:solidFill>
                  <a:schemeClr val="tx1"/>
                </a:solidFill>
                <a:latin typeface="Arial"/>
                <a:ea typeface="+mn-ea"/>
                <a:cs typeface="Arial"/>
              </a:defRPr>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14"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CF008CD7-C430-C641-89A0-AAA5EC89DCB6}" type="datetime1">
              <a:rPr lang="it-IT" smtClean="0"/>
              <a:pPr/>
              <a:t>06/11/2023</a:t>
            </a:fld>
            <a:endParaRPr lang="it-IT" dirty="0"/>
          </a:p>
        </p:txBody>
      </p:sp>
      <p:sp>
        <p:nvSpPr>
          <p:cNvPr id="15"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en-US" smtClean="0"/>
              <a:t>TITOLO PRESENTAZIONE</a:t>
            </a:r>
            <a:endParaRPr lang="it-IT" dirty="0"/>
          </a:p>
        </p:txBody>
      </p:sp>
      <p:sp>
        <p:nvSpPr>
          <p:cNvPr id="16"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7" name="Straight Connector 1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a:cs typeface="Arial"/>
              </a:defRPr>
            </a:lvl1pPr>
          </a:lstStyle>
          <a:p>
            <a:r>
              <a:rPr lang="it-IT" smtClean="0"/>
              <a:t>Fare clic per modificare lo stile del titolo</a:t>
            </a:r>
            <a:endParaRPr lang="it-IT" dirty="0"/>
          </a:p>
        </p:txBody>
      </p:sp>
      <p:sp>
        <p:nvSpPr>
          <p:cNvPr id="3" name="Date Placeholder 2"/>
          <p:cNvSpPr>
            <a:spLocks noGrp="1"/>
          </p:cNvSpPr>
          <p:nvPr>
            <p:ph type="dt" sz="half" idx="10"/>
          </p:nvPr>
        </p:nvSpPr>
        <p:spPr/>
        <p:txBody>
          <a:bodyPr/>
          <a:lstStyle>
            <a:lvl1pPr>
              <a:defRPr sz="800">
                <a:latin typeface="Arial"/>
                <a:cs typeface="Arial"/>
              </a:defRPr>
            </a:lvl1pPr>
          </a:lstStyle>
          <a:p>
            <a:fld id="{0D8D2961-7752-8147-9F32-6FFB67B11C2A}" type="datetime1">
              <a:rPr lang="it-IT" smtClean="0"/>
              <a:pPr/>
              <a:t>06/11/2023</a:t>
            </a:fld>
            <a:endParaRPr lang="it-IT" dirty="0"/>
          </a:p>
        </p:txBody>
      </p:sp>
      <p:sp>
        <p:nvSpPr>
          <p:cNvPr id="4" name="Footer Placeholder 3"/>
          <p:cNvSpPr>
            <a:spLocks noGrp="1"/>
          </p:cNvSpPr>
          <p:nvPr>
            <p:ph type="ftr" sz="quarter" idx="11"/>
          </p:nvPr>
        </p:nvSpPr>
        <p:spPr/>
        <p:txBody>
          <a:bodyPr/>
          <a:lstStyle>
            <a:lvl1pPr>
              <a:defRPr sz="800" b="1" i="0">
                <a:latin typeface="Arial"/>
                <a:cs typeface="Arial"/>
              </a:defRPr>
            </a:lvl1pPr>
          </a:lstStyle>
          <a:p>
            <a:r>
              <a:rPr lang="en-US" dirty="0" smtClean="0"/>
              <a:t>TITOLO PRESENTAZIONE</a:t>
            </a:r>
            <a:endParaRPr lang="it-IT" dirty="0"/>
          </a:p>
        </p:txBody>
      </p:sp>
      <p:sp>
        <p:nvSpPr>
          <p:cNvPr id="5" name="Slide Number Placeholder 4"/>
          <p:cNvSpPr>
            <a:spLocks noGrp="1"/>
          </p:cNvSpPr>
          <p:nvPr>
            <p:ph type="sldNum" sz="quarter" idx="12"/>
          </p:nvPr>
        </p:nvSpPr>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7" name="Straight Connector 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1"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28DD5883-3593-A747-89B4-77730AAAD6BC}" type="datetime1">
              <a:rPr lang="it-IT" smtClean="0"/>
              <a:pPr/>
              <a:t>06/11/2023</a:t>
            </a:fld>
            <a:endParaRPr lang="it-IT" dirty="0"/>
          </a:p>
        </p:txBody>
      </p:sp>
      <p:sp>
        <p:nvSpPr>
          <p:cNvPr id="12"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smtClean="0"/>
              <a:t>TITOLO PRESENTAZIONE</a:t>
            </a:r>
            <a:endParaRPr lang="it-IT" dirty="0"/>
          </a:p>
        </p:txBody>
      </p:sp>
      <p:sp>
        <p:nvSpPr>
          <p:cNvPr id="13" name="Slide Number Placeholder 4"/>
          <p:cNvSpPr>
            <a:spLocks noGrp="1"/>
          </p:cNvSpPr>
          <p:nvPr>
            <p:ph type="sldNum" sz="quarter" idx="12"/>
          </p:nvPr>
        </p:nvSpPr>
        <p:spPr>
          <a:xfrm>
            <a:off x="655320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864000"/>
            <a:ext cx="3008313" cy="571100"/>
          </a:xfrm>
        </p:spPr>
        <p:txBody>
          <a:bodyPr anchor="b"/>
          <a:lstStyle>
            <a:lvl1pPr algn="l">
              <a:defRPr sz="2000" b="1">
                <a:latin typeface="Arial"/>
                <a:cs typeface="Arial"/>
              </a:defRPr>
            </a:lvl1pPr>
          </a:lstStyle>
          <a:p>
            <a:r>
              <a:rPr lang="it-IT" smtClean="0"/>
              <a:t>Fare clic per modificare lo stile del titolo</a:t>
            </a:r>
            <a:endParaRPr lang="it-IT" dirty="0"/>
          </a:p>
        </p:txBody>
      </p:sp>
      <p:sp>
        <p:nvSpPr>
          <p:cNvPr id="3" name="Content Placeholder 2"/>
          <p:cNvSpPr>
            <a:spLocks noGrp="1"/>
          </p:cNvSpPr>
          <p:nvPr>
            <p:ph idx="1"/>
          </p:nvPr>
        </p:nvSpPr>
        <p:spPr>
          <a:xfrm>
            <a:off x="3575050" y="864000"/>
            <a:ext cx="5111750" cy="5262163"/>
          </a:xfrm>
        </p:spPr>
        <p:txBody>
          <a:bodyPr/>
          <a:lstStyle>
            <a:lvl1pPr>
              <a:defRPr sz="3200">
                <a:latin typeface="Arial"/>
                <a:cs typeface="Arial"/>
              </a:defRPr>
            </a:lvl1pPr>
            <a:lvl2pPr>
              <a:defRPr sz="2800">
                <a:latin typeface="Arial"/>
                <a:cs typeface="Arial"/>
              </a:defRPr>
            </a:lvl2pPr>
            <a:lvl3pPr>
              <a:defRPr sz="2400">
                <a:latin typeface="Arial"/>
                <a:cs typeface="Arial"/>
              </a:defRPr>
            </a:lvl3pPr>
            <a:lvl4pPr>
              <a:defRPr sz="2000">
                <a:latin typeface="Arial"/>
                <a:cs typeface="Arial"/>
              </a:defRPr>
            </a:lvl4pPr>
            <a:lvl5pPr>
              <a:defRPr sz="2000">
                <a:latin typeface="Arial"/>
                <a:cs typeface="Arial"/>
              </a:defRPr>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8"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C1F2E32B-AFB4-7448-A9E4-F7446110BAB7}" type="datetime1">
              <a:rPr lang="it-IT" smtClean="0"/>
              <a:pPr/>
              <a:t>06/11/2023</a:t>
            </a:fld>
            <a:endParaRPr lang="it-IT" dirty="0"/>
          </a:p>
        </p:txBody>
      </p:sp>
      <p:sp>
        <p:nvSpPr>
          <p:cNvPr id="9"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smtClean="0"/>
              <a:t>TITOLO PRESENTAZIONE</a:t>
            </a:r>
            <a:endParaRPr lang="it-IT" dirty="0"/>
          </a:p>
        </p:txBody>
      </p:sp>
      <p:sp>
        <p:nvSpPr>
          <p:cNvPr id="10"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Arial"/>
                <a:cs typeface="Arial"/>
              </a:defRPr>
            </a:lvl1pPr>
          </a:lstStyle>
          <a:p>
            <a:r>
              <a:rPr lang="it-IT" smtClean="0"/>
              <a:t>Fare clic per modificare lo stile del titolo</a:t>
            </a:r>
            <a:endParaRPr lang="it-IT" dirty="0"/>
          </a:p>
        </p:txBody>
      </p:sp>
      <p:sp>
        <p:nvSpPr>
          <p:cNvPr id="3" name="Picture Placeholder 2"/>
          <p:cNvSpPr>
            <a:spLocks noGrp="1"/>
          </p:cNvSpPr>
          <p:nvPr>
            <p:ph type="pic" idx="1"/>
          </p:nvPr>
        </p:nvSpPr>
        <p:spPr>
          <a:xfrm>
            <a:off x="1792288" y="915839"/>
            <a:ext cx="5486400" cy="3811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it-IT"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9"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C62DFF53-BA88-8842-A3B1-977899737ADB}" type="datetime1">
              <a:rPr lang="it-IT" smtClean="0"/>
              <a:pPr/>
              <a:t>06/11/2023</a:t>
            </a:fld>
            <a:endParaRPr lang="it-IT" dirty="0"/>
          </a:p>
        </p:txBody>
      </p:sp>
      <p:sp>
        <p:nvSpPr>
          <p:cNvPr id="10"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smtClean="0"/>
              <a:t>TITOLO PRESENTAZIONE</a:t>
            </a:r>
            <a:endParaRPr lang="it-IT" dirty="0"/>
          </a:p>
        </p:txBody>
      </p:sp>
      <p:sp>
        <p:nvSpPr>
          <p:cNvPr id="11"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2" name="Straight Connector 11"/>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0403"/>
            <a:ext cx="8229600" cy="557946"/>
          </a:xfrm>
          <a:prstGeom prst="rect">
            <a:avLst/>
          </a:prstGeom>
        </p:spPr>
        <p:txBody>
          <a:bodyPr vert="horz" lIns="91440" tIns="45720" rIns="91440" bIns="45720" rtlCol="0" anchor="ctr">
            <a:normAutofit/>
          </a:bodyPr>
          <a:lstStyle/>
          <a:p>
            <a:r>
              <a:rPr lang="it-IT" smtClean="0"/>
              <a:t>Fare clic per modificare lo stile del titolo</a:t>
            </a:r>
            <a:endParaRPr lang="it-IT"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AC1F1603-7EC9-9A44-BA15-ABCB29D37C75}" type="datetime1">
              <a:rPr lang="it-IT" smtClean="0"/>
              <a:pPr/>
              <a:t>06/11/2023</a:t>
            </a:fld>
            <a:endParaRPr lang="it-IT"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en-US" smtClean="0"/>
              <a:t>TITOLO PRESENTAZIONE</a:t>
            </a:r>
            <a:endParaRPr lang="it-I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pPr/>
              <a:t>‹N›</a:t>
            </a:fld>
            <a:endParaRPr lang="it-IT" dirty="0"/>
          </a:p>
        </p:txBody>
      </p:sp>
      <p:cxnSp>
        <p:nvCxnSpPr>
          <p:cNvPr id="9" name="Straight Connector 8"/>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pic>
        <p:nvPicPr>
          <p:cNvPr id="10" name="Picture 9" descr="Slide_DIp_EconomiaeDiritto.png"/>
          <p:cNvPicPr>
            <a:picLocks noChangeAspect="1"/>
          </p:cNvPicPr>
          <p:nvPr userDrawn="1"/>
        </p:nvPicPr>
        <p:blipFill>
          <a:blip r:embed="rId13"/>
          <a:stretch>
            <a:fillRect/>
          </a:stretch>
        </p:blipFill>
        <p:spPr>
          <a:xfrm>
            <a:off x="457200" y="152525"/>
            <a:ext cx="8229600" cy="68593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457200" rtl="0" eaLnBrk="1" latinLnBrk="0" hangingPunct="1">
        <a:spcBef>
          <a:spcPct val="0"/>
        </a:spcBef>
        <a:buNone/>
        <a:defRPr sz="44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2.wmf"/></Relationships>
</file>

<file path=ppt/slides/_rels/slide13.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3.wmf"/><Relationship Id="rId5" Type="http://schemas.openxmlformats.org/officeDocument/2006/relationships/oleObject" Target="../embeddings/oleObject13.bin"/><Relationship Id="rId4" Type="http://schemas.openxmlformats.org/officeDocument/2006/relationships/image" Target="../media/image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5.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19.emf"/><Relationship Id="rId5" Type="http://schemas.openxmlformats.org/officeDocument/2006/relationships/oleObject" Target="../embeddings/oleObject19.bin"/><Relationship Id="rId4" Type="http://schemas.openxmlformats.org/officeDocument/2006/relationships/image" Target="../media/image18.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1.emf"/><Relationship Id="rId5" Type="http://schemas.openxmlformats.org/officeDocument/2006/relationships/oleObject" Target="../embeddings/oleObject21.bin"/><Relationship Id="rId4" Type="http://schemas.openxmlformats.org/officeDocument/2006/relationships/image" Target="../media/image20.emf"/></Relationships>
</file>

<file path=ppt/slides/_rels/slide23.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3.emf"/><Relationship Id="rId5" Type="http://schemas.openxmlformats.org/officeDocument/2006/relationships/oleObject" Target="../embeddings/oleObject23.bin"/><Relationship Id="rId4" Type="http://schemas.openxmlformats.org/officeDocument/2006/relationships/image" Target="../media/image22.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5.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27.emf"/><Relationship Id="rId5" Type="http://schemas.openxmlformats.org/officeDocument/2006/relationships/oleObject" Target="../embeddings/oleObject27.bin"/><Relationship Id="rId4" Type="http://schemas.openxmlformats.org/officeDocument/2006/relationships/image" Target="../media/image26.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29.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30.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32.emf"/><Relationship Id="rId5" Type="http://schemas.openxmlformats.org/officeDocument/2006/relationships/oleObject" Target="../embeddings/oleObject32.bin"/><Relationship Id="rId4" Type="http://schemas.openxmlformats.org/officeDocument/2006/relationships/image" Target="../media/image31.emf"/></Relationships>
</file>

<file path=ppt/slides/_rels/slide35.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35.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7.bin"/><Relationship Id="rId14" Type="http://schemas.openxmlformats.org/officeDocument/2006/relationships/image" Target="../media/image39.w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40.e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41.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42.emf"/></Relationships>
</file>

<file path=ppt/slides/_rels/slide41.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44.wmf"/><Relationship Id="rId5" Type="http://schemas.openxmlformats.org/officeDocument/2006/relationships/oleObject" Target="../embeddings/oleObject44.bin"/><Relationship Id="rId4" Type="http://schemas.openxmlformats.org/officeDocument/2006/relationships/image" Target="../media/image43.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46.wmf"/></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4294967295"/>
          </p:nvPr>
        </p:nvSpPr>
        <p:spPr/>
        <p:txBody>
          <a:bodyPr/>
          <a:lstStyle/>
          <a:p>
            <a:fld id="{03ED8BC7-D447-420B-9CD7-32786CC13AEB}" type="slidenum">
              <a:rPr lang="it-IT" altLang="it-IT"/>
              <a:pPr/>
              <a:t>1</a:t>
            </a:fld>
            <a:endParaRPr lang="it-IT" altLang="it-IT"/>
          </a:p>
        </p:txBody>
      </p:sp>
      <p:sp>
        <p:nvSpPr>
          <p:cNvPr id="2050" name="Rectangle 2"/>
          <p:cNvSpPr>
            <a:spLocks noGrp="1" noChangeArrowheads="1"/>
          </p:cNvSpPr>
          <p:nvPr>
            <p:ph type="ctrTitle"/>
          </p:nvPr>
        </p:nvSpPr>
        <p:spPr>
          <a:xfrm>
            <a:off x="685800" y="2286000"/>
            <a:ext cx="7772400" cy="1143000"/>
          </a:xfrm>
        </p:spPr>
        <p:txBody>
          <a:bodyPr anchor="ctr"/>
          <a:lstStyle/>
          <a:p>
            <a:r>
              <a:rPr lang="it-IT" altLang="it-IT" sz="4400"/>
              <a:t>Dietro la curva di offerta</a:t>
            </a:r>
          </a:p>
        </p:txBody>
      </p:sp>
      <p:sp>
        <p:nvSpPr>
          <p:cNvPr id="2051" name="Rectangle 3"/>
          <p:cNvSpPr>
            <a:spLocks noGrp="1" noChangeArrowheads="1"/>
          </p:cNvSpPr>
          <p:nvPr>
            <p:ph type="subTitle" idx="1"/>
          </p:nvPr>
        </p:nvSpPr>
        <p:spPr>
          <a:xfrm>
            <a:off x="1371600" y="3886200"/>
            <a:ext cx="6400800" cy="1752600"/>
          </a:xfrm>
        </p:spPr>
        <p:txBody>
          <a:bodyPr/>
          <a:lstStyle/>
          <a:p>
            <a:r>
              <a:rPr lang="it-IT" altLang="it-IT" sz="3200"/>
              <a:t>Le scelte dell’impresa</a:t>
            </a:r>
          </a:p>
        </p:txBody>
      </p:sp>
    </p:spTree>
    <p:extLst>
      <p:ext uri="{BB962C8B-B14F-4D97-AF65-F5344CB8AC3E}">
        <p14:creationId xmlns:p14="http://schemas.microsoft.com/office/powerpoint/2010/main" val="17863048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Segnaposto numero diapositiva 5"/>
          <p:cNvSpPr>
            <a:spLocks noGrp="1"/>
          </p:cNvSpPr>
          <p:nvPr>
            <p:ph type="sldNum" sz="quarter" idx="12"/>
          </p:nvPr>
        </p:nvSpPr>
        <p:spPr/>
        <p:txBody>
          <a:bodyPr/>
          <a:lstStyle/>
          <a:p>
            <a:fld id="{308650FC-3292-46F2-B899-F7DCD48B4836}" type="slidenum">
              <a:rPr lang="it-IT" altLang="it-IT"/>
              <a:pPr/>
              <a:t>10</a:t>
            </a:fld>
            <a:endParaRPr lang="it-IT" altLang="it-IT"/>
          </a:p>
        </p:txBody>
      </p:sp>
      <p:sp>
        <p:nvSpPr>
          <p:cNvPr id="13314" name="Rectangle 2"/>
          <p:cNvSpPr>
            <a:spLocks noGrp="1" noChangeArrowheads="1"/>
          </p:cNvSpPr>
          <p:nvPr>
            <p:ph type="title"/>
          </p:nvPr>
        </p:nvSpPr>
        <p:spPr>
          <a:xfrm>
            <a:off x="457200" y="1061304"/>
            <a:ext cx="8229600" cy="557946"/>
          </a:xfrm>
        </p:spPr>
        <p:txBody>
          <a:bodyPr>
            <a:normAutofit fontScale="90000"/>
          </a:bodyPr>
          <a:lstStyle/>
          <a:p>
            <a:r>
              <a:rPr lang="it-IT" altLang="it-IT" dirty="0"/>
              <a:t>Il grafico del prodotto marginale del lavoro</a:t>
            </a:r>
          </a:p>
        </p:txBody>
      </p:sp>
      <p:sp>
        <p:nvSpPr>
          <p:cNvPr id="13315" name="Rectangle 3"/>
          <p:cNvSpPr>
            <a:spLocks noGrp="1" noChangeArrowheads="1"/>
          </p:cNvSpPr>
          <p:nvPr>
            <p:ph type="body" idx="1"/>
          </p:nvPr>
        </p:nvSpPr>
        <p:spPr>
          <a:xfrm>
            <a:off x="685800" y="4453387"/>
            <a:ext cx="7772400" cy="1752600"/>
          </a:xfrm>
        </p:spPr>
        <p:txBody>
          <a:bodyPr>
            <a:normAutofit fontScale="92500" lnSpcReduction="10000"/>
          </a:bodyPr>
          <a:lstStyle/>
          <a:p>
            <a:pPr>
              <a:lnSpc>
                <a:spcPct val="90000"/>
              </a:lnSpc>
            </a:pPr>
            <a:r>
              <a:rPr lang="it-IT" altLang="it-IT" sz="2400" dirty="0"/>
              <a:t>In genere si rappresenta il prodotto marginale (ad esempio del lavoro) come nel grafico</a:t>
            </a:r>
          </a:p>
          <a:p>
            <a:pPr lvl="1">
              <a:lnSpc>
                <a:spcPct val="90000"/>
              </a:lnSpc>
            </a:pPr>
            <a:r>
              <a:rPr lang="it-IT" altLang="it-IT" sz="2000" dirty="0"/>
              <a:t>All’aumentare dell’utilizzo di un fattore prima il prodotto marginale cresce, ma poi decresce perché “troppi” lavoratori vengono impiegati in un impianto dato. </a:t>
            </a:r>
          </a:p>
          <a:p>
            <a:pPr lvl="1">
              <a:lnSpc>
                <a:spcPct val="90000"/>
              </a:lnSpc>
            </a:pPr>
            <a:r>
              <a:rPr lang="it-IT" altLang="it-IT" sz="2000" dirty="0"/>
              <a:t>Lo stesso andamento hanno i prodotti marginali degli altri fattori</a:t>
            </a:r>
          </a:p>
          <a:p>
            <a:pPr lvl="1">
              <a:lnSpc>
                <a:spcPct val="90000"/>
              </a:lnSpc>
            </a:pPr>
            <a:endParaRPr lang="it-IT" altLang="it-IT" sz="2400" dirty="0"/>
          </a:p>
        </p:txBody>
      </p:sp>
      <p:grpSp>
        <p:nvGrpSpPr>
          <p:cNvPr id="13324" name="Group 12"/>
          <p:cNvGrpSpPr>
            <a:grpSpLocks/>
          </p:cNvGrpSpPr>
          <p:nvPr/>
        </p:nvGrpSpPr>
        <p:grpSpPr bwMode="auto">
          <a:xfrm>
            <a:off x="2209800" y="2019300"/>
            <a:ext cx="4191000" cy="2438400"/>
            <a:chOff x="1392" y="1152"/>
            <a:chExt cx="2640" cy="1536"/>
          </a:xfrm>
        </p:grpSpPr>
        <p:sp>
          <p:nvSpPr>
            <p:cNvPr id="13316" name="Line 4"/>
            <p:cNvSpPr>
              <a:spLocks noChangeShapeType="1"/>
            </p:cNvSpPr>
            <p:nvPr/>
          </p:nvSpPr>
          <p:spPr bwMode="auto">
            <a:xfrm>
              <a:off x="1776" y="1200"/>
              <a:ext cx="0" cy="1152"/>
            </a:xfrm>
            <a:prstGeom prst="line">
              <a:avLst/>
            </a:prstGeom>
            <a:noFill/>
            <a:ln w="19050">
              <a:solidFill>
                <a:srgbClr val="3333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17" name="Line 5"/>
            <p:cNvSpPr>
              <a:spLocks noChangeShapeType="1"/>
            </p:cNvSpPr>
            <p:nvPr/>
          </p:nvSpPr>
          <p:spPr bwMode="auto">
            <a:xfrm>
              <a:off x="1776" y="2352"/>
              <a:ext cx="1872" cy="0"/>
            </a:xfrm>
            <a:prstGeom prst="line">
              <a:avLst/>
            </a:prstGeom>
            <a:noFill/>
            <a:ln w="19050">
              <a:solidFill>
                <a:srgbClr val="33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18" name="Freeform 6"/>
            <p:cNvSpPr>
              <a:spLocks/>
            </p:cNvSpPr>
            <p:nvPr/>
          </p:nvSpPr>
          <p:spPr bwMode="auto">
            <a:xfrm>
              <a:off x="2112" y="1272"/>
              <a:ext cx="1248" cy="888"/>
            </a:xfrm>
            <a:custGeom>
              <a:avLst/>
              <a:gdLst>
                <a:gd name="T0" fmla="*/ 0 w 1248"/>
                <a:gd name="T1" fmla="*/ 312 h 888"/>
                <a:gd name="T2" fmla="*/ 144 w 1248"/>
                <a:gd name="T3" fmla="*/ 72 h 888"/>
                <a:gd name="T4" fmla="*/ 288 w 1248"/>
                <a:gd name="T5" fmla="*/ 72 h 888"/>
                <a:gd name="T6" fmla="*/ 912 w 1248"/>
                <a:gd name="T7" fmla="*/ 504 h 888"/>
                <a:gd name="T8" fmla="*/ 1248 w 1248"/>
                <a:gd name="T9" fmla="*/ 888 h 888"/>
              </a:gdLst>
              <a:ahLst/>
              <a:cxnLst>
                <a:cxn ang="0">
                  <a:pos x="T0" y="T1"/>
                </a:cxn>
                <a:cxn ang="0">
                  <a:pos x="T2" y="T3"/>
                </a:cxn>
                <a:cxn ang="0">
                  <a:pos x="T4" y="T5"/>
                </a:cxn>
                <a:cxn ang="0">
                  <a:pos x="T6" y="T7"/>
                </a:cxn>
                <a:cxn ang="0">
                  <a:pos x="T8" y="T9"/>
                </a:cxn>
              </a:cxnLst>
              <a:rect l="0" t="0" r="r" b="b"/>
              <a:pathLst>
                <a:path w="1248" h="888">
                  <a:moveTo>
                    <a:pt x="0" y="312"/>
                  </a:moveTo>
                  <a:cubicBezTo>
                    <a:pt x="48" y="212"/>
                    <a:pt x="96" y="112"/>
                    <a:pt x="144" y="72"/>
                  </a:cubicBezTo>
                  <a:cubicBezTo>
                    <a:pt x="192" y="32"/>
                    <a:pt x="160" y="0"/>
                    <a:pt x="288" y="72"/>
                  </a:cubicBezTo>
                  <a:cubicBezTo>
                    <a:pt x="416" y="144"/>
                    <a:pt x="752" y="368"/>
                    <a:pt x="912" y="504"/>
                  </a:cubicBezTo>
                  <a:cubicBezTo>
                    <a:pt x="1072" y="640"/>
                    <a:pt x="1192" y="824"/>
                    <a:pt x="1248" y="888"/>
                  </a:cubicBezTo>
                </a:path>
              </a:pathLst>
            </a:custGeom>
            <a:noFill/>
            <a:ln w="28575" cmpd="sng">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19" name="Text Box 7"/>
            <p:cNvSpPr txBox="1">
              <a:spLocks noChangeArrowheads="1"/>
            </p:cNvSpPr>
            <p:nvPr/>
          </p:nvSpPr>
          <p:spPr bwMode="auto">
            <a:xfrm>
              <a:off x="3264" y="1776"/>
              <a:ext cx="57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PMa</a:t>
              </a:r>
              <a:r>
                <a:rPr lang="it-IT" altLang="it-IT" baseline="-25000"/>
                <a:t>l</a:t>
              </a:r>
              <a:endParaRPr lang="it-IT" altLang="it-IT"/>
            </a:p>
          </p:txBody>
        </p:sp>
        <p:sp>
          <p:nvSpPr>
            <p:cNvPr id="13320" name="Text Box 8"/>
            <p:cNvSpPr txBox="1">
              <a:spLocks noChangeArrowheads="1"/>
            </p:cNvSpPr>
            <p:nvPr/>
          </p:nvSpPr>
          <p:spPr bwMode="auto">
            <a:xfrm>
              <a:off x="3504" y="2400"/>
              <a:ext cx="5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L</a:t>
              </a:r>
            </a:p>
          </p:txBody>
        </p:sp>
        <p:sp>
          <p:nvSpPr>
            <p:cNvPr id="13321" name="Text Box 9"/>
            <p:cNvSpPr txBox="1">
              <a:spLocks noChangeArrowheads="1"/>
            </p:cNvSpPr>
            <p:nvPr/>
          </p:nvSpPr>
          <p:spPr bwMode="auto">
            <a:xfrm>
              <a:off x="1392" y="1152"/>
              <a:ext cx="5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Y</a:t>
              </a:r>
            </a:p>
          </p:txBody>
        </p:sp>
        <p:sp>
          <p:nvSpPr>
            <p:cNvPr id="13322" name="Text Box 10"/>
            <p:cNvSpPr txBox="1">
              <a:spLocks noChangeArrowheads="1"/>
            </p:cNvSpPr>
            <p:nvPr/>
          </p:nvSpPr>
          <p:spPr bwMode="auto">
            <a:xfrm>
              <a:off x="2160" y="2400"/>
              <a:ext cx="5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L’</a:t>
              </a:r>
            </a:p>
          </p:txBody>
        </p:sp>
        <p:sp>
          <p:nvSpPr>
            <p:cNvPr id="13323" name="Line 11"/>
            <p:cNvSpPr>
              <a:spLocks noChangeShapeType="1"/>
            </p:cNvSpPr>
            <p:nvPr/>
          </p:nvSpPr>
          <p:spPr bwMode="auto">
            <a:xfrm>
              <a:off x="2304" y="1296"/>
              <a:ext cx="0" cy="1056"/>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extLst>
      <p:ext uri="{BB962C8B-B14F-4D97-AF65-F5344CB8AC3E}">
        <p14:creationId xmlns:p14="http://schemas.microsoft.com/office/powerpoint/2010/main" val="14443078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3324"/>
                                        </p:tgtEl>
                                        <p:attrNameLst>
                                          <p:attrName>style.visibility</p:attrName>
                                        </p:attrNameLst>
                                      </p:cBhvr>
                                      <p:to>
                                        <p:strVal val="visible"/>
                                      </p:to>
                                    </p:set>
                                    <p:anim calcmode="lin" valueType="num">
                                      <p:cBhvr additive="base">
                                        <p:cTn id="7" dur="500" fill="hold"/>
                                        <p:tgtEl>
                                          <p:spTgt spid="13324"/>
                                        </p:tgtEl>
                                        <p:attrNameLst>
                                          <p:attrName>ppt_x</p:attrName>
                                        </p:attrNameLst>
                                      </p:cBhvr>
                                      <p:tavLst>
                                        <p:tav tm="0">
                                          <p:val>
                                            <p:strVal val="0-#ppt_w/2"/>
                                          </p:val>
                                        </p:tav>
                                        <p:tav tm="100000">
                                          <p:val>
                                            <p:strVal val="#ppt_x"/>
                                          </p:val>
                                        </p:tav>
                                      </p:tavLst>
                                    </p:anim>
                                    <p:anim calcmode="lin" valueType="num">
                                      <p:cBhvr additive="base">
                                        <p:cTn id="8" dur="500" fill="hold"/>
                                        <p:tgtEl>
                                          <p:spTgt spid="1332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5">
                                            <p:txEl>
                                              <p:pRg st="0" end="0"/>
                                            </p:txEl>
                                          </p:spTgt>
                                        </p:tgtEl>
                                        <p:attrNameLst>
                                          <p:attrName>style.visibility</p:attrName>
                                        </p:attrNameLst>
                                      </p:cBhvr>
                                      <p:to>
                                        <p:strVal val="visible"/>
                                      </p:to>
                                    </p:set>
                                    <p:anim calcmode="lin" valueType="num">
                                      <p:cBhvr additive="base">
                                        <p:cTn id="13" dur="500" fill="hold"/>
                                        <p:tgtEl>
                                          <p:spTgt spid="1331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5">
                                            <p:txEl>
                                              <p:pRg st="1" end="1"/>
                                            </p:txEl>
                                          </p:spTgt>
                                        </p:tgtEl>
                                        <p:attrNameLst>
                                          <p:attrName>style.visibility</p:attrName>
                                        </p:attrNameLst>
                                      </p:cBhvr>
                                      <p:to>
                                        <p:strVal val="visible"/>
                                      </p:to>
                                    </p:set>
                                    <p:anim calcmode="lin" valueType="num">
                                      <p:cBhvr additive="base">
                                        <p:cTn id="19" dur="500" fill="hold"/>
                                        <p:tgtEl>
                                          <p:spTgt spid="1331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3315">
                                            <p:txEl>
                                              <p:pRg st="2" end="2"/>
                                            </p:txEl>
                                          </p:spTgt>
                                        </p:tgtEl>
                                        <p:attrNameLst>
                                          <p:attrName>style.visibility</p:attrName>
                                        </p:attrNameLst>
                                      </p:cBhvr>
                                      <p:to>
                                        <p:strVal val="visible"/>
                                      </p:to>
                                    </p:set>
                                    <p:anim calcmode="lin" valueType="num">
                                      <p:cBhvr additive="base">
                                        <p:cTn id="25" dur="500" fill="hold"/>
                                        <p:tgtEl>
                                          <p:spTgt spid="13315">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33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fld id="{529A08E9-C15E-442C-A189-31DBA12BFCD9}" type="slidenum">
              <a:rPr lang="it-IT" altLang="it-IT"/>
              <a:pPr/>
              <a:t>11</a:t>
            </a:fld>
            <a:endParaRPr lang="it-IT" altLang="it-IT"/>
          </a:p>
        </p:txBody>
      </p:sp>
      <p:sp>
        <p:nvSpPr>
          <p:cNvPr id="14338" name="Rectangle 2"/>
          <p:cNvSpPr>
            <a:spLocks noGrp="1" noChangeArrowheads="1"/>
          </p:cNvSpPr>
          <p:nvPr>
            <p:ph type="title"/>
          </p:nvPr>
        </p:nvSpPr>
        <p:spPr/>
        <p:txBody>
          <a:bodyPr>
            <a:normAutofit fontScale="90000"/>
          </a:bodyPr>
          <a:lstStyle/>
          <a:p>
            <a:r>
              <a:rPr lang="it-IT" altLang="it-IT"/>
              <a:t>Il grafico del prodotto totale</a:t>
            </a:r>
          </a:p>
        </p:txBody>
      </p:sp>
      <p:sp>
        <p:nvSpPr>
          <p:cNvPr id="14339" name="Rectangle 3"/>
          <p:cNvSpPr>
            <a:spLocks noGrp="1" noChangeArrowheads="1"/>
          </p:cNvSpPr>
          <p:nvPr>
            <p:ph type="body" idx="1"/>
          </p:nvPr>
        </p:nvSpPr>
        <p:spPr>
          <a:xfrm>
            <a:off x="4724400" y="1981200"/>
            <a:ext cx="3733800" cy="4114800"/>
          </a:xfrm>
        </p:spPr>
        <p:txBody>
          <a:bodyPr>
            <a:normAutofit lnSpcReduction="10000"/>
          </a:bodyPr>
          <a:lstStyle/>
          <a:p>
            <a:pPr>
              <a:lnSpc>
                <a:spcPct val="90000"/>
              </a:lnSpc>
            </a:pPr>
            <a:r>
              <a:rPr lang="it-IT" altLang="it-IT" sz="2800"/>
              <a:t>Quando </a:t>
            </a:r>
            <a:r>
              <a:rPr lang="it-IT" altLang="it-IT" sz="2800" b="1"/>
              <a:t>pma</a:t>
            </a:r>
            <a:r>
              <a:rPr lang="it-IT" altLang="it-IT" sz="2800" b="1" baseline="-25000"/>
              <a:t>l</a:t>
            </a:r>
            <a:r>
              <a:rPr lang="it-IT" altLang="it-IT" sz="2800"/>
              <a:t> crescente </a:t>
            </a:r>
            <a:r>
              <a:rPr lang="it-IT" altLang="it-IT" sz="2800" b="1" i="1"/>
              <a:t>PT </a:t>
            </a:r>
            <a:r>
              <a:rPr lang="it-IT" altLang="it-IT" sz="2800"/>
              <a:t>concavo verso l’alto</a:t>
            </a:r>
          </a:p>
          <a:p>
            <a:pPr>
              <a:lnSpc>
                <a:spcPct val="90000"/>
              </a:lnSpc>
            </a:pPr>
            <a:r>
              <a:rPr lang="it-IT" altLang="it-IT" sz="2800"/>
              <a:t>Quando </a:t>
            </a:r>
            <a:r>
              <a:rPr lang="it-IT" altLang="it-IT" sz="2800" b="1"/>
              <a:t>pma</a:t>
            </a:r>
            <a:r>
              <a:rPr lang="it-IT" altLang="it-IT" sz="2800" b="1" baseline="-25000"/>
              <a:t>l</a:t>
            </a:r>
            <a:r>
              <a:rPr lang="it-IT" altLang="it-IT" sz="2800"/>
              <a:t> decrescente </a:t>
            </a:r>
            <a:r>
              <a:rPr lang="it-IT" altLang="it-IT" sz="2800" b="1" i="1"/>
              <a:t>PT </a:t>
            </a:r>
            <a:r>
              <a:rPr lang="it-IT" altLang="it-IT" sz="2800"/>
              <a:t>concavo verso il basso</a:t>
            </a:r>
          </a:p>
          <a:p>
            <a:pPr>
              <a:lnSpc>
                <a:spcPct val="90000"/>
              </a:lnSpc>
            </a:pPr>
            <a:r>
              <a:rPr lang="it-IT" altLang="it-IT" sz="2800"/>
              <a:t>Notare il punto </a:t>
            </a:r>
            <a:r>
              <a:rPr lang="it-IT" altLang="it-IT" sz="2800" b="1"/>
              <a:t>M</a:t>
            </a:r>
            <a:endParaRPr lang="it-IT" altLang="it-IT" sz="2800" b="1" i="1"/>
          </a:p>
          <a:p>
            <a:pPr>
              <a:lnSpc>
                <a:spcPct val="90000"/>
              </a:lnSpc>
            </a:pPr>
            <a:r>
              <a:rPr lang="it-IT" altLang="it-IT" sz="2800" b="1" i="1"/>
              <a:t>Prodotto medio massimo</a:t>
            </a:r>
          </a:p>
        </p:txBody>
      </p:sp>
      <p:graphicFrame>
        <p:nvGraphicFramePr>
          <p:cNvPr id="14340" name="Object 4"/>
          <p:cNvGraphicFramePr>
            <a:graphicFrameLocks noChangeAspect="1"/>
          </p:cNvGraphicFramePr>
          <p:nvPr/>
        </p:nvGraphicFramePr>
        <p:xfrm>
          <a:off x="228600" y="2057400"/>
          <a:ext cx="4876800" cy="3425825"/>
        </p:xfrm>
        <a:graphic>
          <a:graphicData uri="http://schemas.openxmlformats.org/presentationml/2006/ole">
            <mc:AlternateContent xmlns:mc="http://schemas.openxmlformats.org/markup-compatibility/2006">
              <mc:Choice xmlns:v="urn:schemas-microsoft-com:vml" Requires="v">
                <p:oleObj spid="_x0000_s5127" r:id="rId3" imgW="3648456" imgH="2563368" progId="Word.Picture.8">
                  <p:embed/>
                </p:oleObj>
              </mc:Choice>
              <mc:Fallback>
                <p:oleObj r:id="rId3" imgW="3648456" imgH="2563368" progId="Word.Picture.8">
                  <p:embed/>
                  <p:pic>
                    <p:nvPicPr>
                      <p:cNvPr id="1434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057400"/>
                        <a:ext cx="4876800" cy="3425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597783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anim calcmode="lin" valueType="num">
                                      <p:cBhvr additive="base">
                                        <p:cTn id="7" dur="500" fill="hold"/>
                                        <p:tgtEl>
                                          <p:spTgt spid="14340"/>
                                        </p:tgtEl>
                                        <p:attrNameLst>
                                          <p:attrName>ppt_x</p:attrName>
                                        </p:attrNameLst>
                                      </p:cBhvr>
                                      <p:tavLst>
                                        <p:tav tm="0">
                                          <p:val>
                                            <p:strVal val="0-#ppt_w/2"/>
                                          </p:val>
                                        </p:tav>
                                        <p:tav tm="100000">
                                          <p:val>
                                            <p:strVal val="#ppt_x"/>
                                          </p:val>
                                        </p:tav>
                                      </p:tavLst>
                                    </p:anim>
                                    <p:anim calcmode="lin" valueType="num">
                                      <p:cBhvr additive="base">
                                        <p:cTn id="8" dur="500" fill="hold"/>
                                        <p:tgtEl>
                                          <p:spTgt spid="1434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0" end="0"/>
                                            </p:txEl>
                                          </p:spTgt>
                                        </p:tgtEl>
                                        <p:attrNameLst>
                                          <p:attrName>style.visibility</p:attrName>
                                        </p:attrNameLst>
                                      </p:cBhvr>
                                      <p:to>
                                        <p:strVal val="visible"/>
                                      </p:to>
                                    </p:set>
                                    <p:anim calcmode="lin" valueType="num">
                                      <p:cBhvr additive="base">
                                        <p:cTn id="13"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1" end="1"/>
                                            </p:txEl>
                                          </p:spTgt>
                                        </p:tgtEl>
                                        <p:attrNameLst>
                                          <p:attrName>style.visibility</p:attrName>
                                        </p:attrNameLst>
                                      </p:cBhvr>
                                      <p:to>
                                        <p:strVal val="visible"/>
                                      </p:to>
                                    </p:set>
                                    <p:anim calcmode="lin" valueType="num">
                                      <p:cBhvr additive="base">
                                        <p:cTn id="19"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2" end="2"/>
                                            </p:txEl>
                                          </p:spTgt>
                                        </p:tgtEl>
                                        <p:attrNameLst>
                                          <p:attrName>style.visibility</p:attrName>
                                        </p:attrNameLst>
                                      </p:cBhvr>
                                      <p:to>
                                        <p:strVal val="visible"/>
                                      </p:to>
                                    </p:set>
                                    <p:anim calcmode="lin" valueType="num">
                                      <p:cBhvr additive="base">
                                        <p:cTn id="25"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339">
                                            <p:txEl>
                                              <p:pRg st="3" end="3"/>
                                            </p:txEl>
                                          </p:spTgt>
                                        </p:tgtEl>
                                        <p:attrNameLst>
                                          <p:attrName>style.visibility</p:attrName>
                                        </p:attrNameLst>
                                      </p:cBhvr>
                                      <p:to>
                                        <p:strVal val="visible"/>
                                      </p:to>
                                    </p:set>
                                    <p:anim calcmode="lin" valueType="num">
                                      <p:cBhvr additive="base">
                                        <p:cTn id="31"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433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fld id="{D9B95267-47F0-4008-AF4D-C641F4083E85}" type="slidenum">
              <a:rPr lang="it-IT" altLang="it-IT"/>
              <a:pPr/>
              <a:t>12</a:t>
            </a:fld>
            <a:endParaRPr lang="it-IT" altLang="it-IT"/>
          </a:p>
        </p:txBody>
      </p:sp>
      <p:sp>
        <p:nvSpPr>
          <p:cNvPr id="16386" name="Rectangle 2"/>
          <p:cNvSpPr>
            <a:spLocks noGrp="1" noChangeArrowheads="1"/>
          </p:cNvSpPr>
          <p:nvPr>
            <p:ph type="title"/>
          </p:nvPr>
        </p:nvSpPr>
        <p:spPr>
          <a:xfrm>
            <a:off x="381000" y="1111328"/>
            <a:ext cx="8229600" cy="557946"/>
          </a:xfrm>
        </p:spPr>
        <p:txBody>
          <a:bodyPr>
            <a:normAutofit fontScale="90000"/>
          </a:bodyPr>
          <a:lstStyle/>
          <a:p>
            <a:r>
              <a:rPr lang="it-IT" altLang="it-IT" dirty="0"/>
              <a:t>Il prodotto </a:t>
            </a:r>
            <a:r>
              <a:rPr lang="it-IT" altLang="it-IT" dirty="0" smtClean="0"/>
              <a:t>medio e prodotto marginale</a:t>
            </a:r>
            <a:endParaRPr lang="it-IT" altLang="it-IT" dirty="0"/>
          </a:p>
        </p:txBody>
      </p:sp>
      <p:sp>
        <p:nvSpPr>
          <p:cNvPr id="16387" name="Rectangle 3"/>
          <p:cNvSpPr>
            <a:spLocks noGrp="1" noChangeArrowheads="1"/>
          </p:cNvSpPr>
          <p:nvPr>
            <p:ph type="body" idx="1"/>
          </p:nvPr>
        </p:nvSpPr>
        <p:spPr>
          <a:xfrm>
            <a:off x="5181600" y="1981200"/>
            <a:ext cx="3276600" cy="4114800"/>
          </a:xfrm>
        </p:spPr>
        <p:txBody>
          <a:bodyPr/>
          <a:lstStyle/>
          <a:p>
            <a:r>
              <a:rPr lang="it-IT" altLang="it-IT" b="1"/>
              <a:t>pma</a:t>
            </a:r>
            <a:r>
              <a:rPr lang="it-IT" altLang="it-IT" b="1" baseline="-25000"/>
              <a:t>l</a:t>
            </a:r>
            <a:r>
              <a:rPr lang="it-IT" altLang="it-IT" b="1"/>
              <a:t>&gt;pme</a:t>
            </a:r>
            <a:r>
              <a:rPr lang="it-IT" altLang="it-IT" b="1" baseline="-25000"/>
              <a:t>l</a:t>
            </a:r>
          </a:p>
          <a:p>
            <a:pPr lvl="1"/>
            <a:r>
              <a:rPr lang="it-IT" altLang="it-IT" b="1"/>
              <a:t>pme</a:t>
            </a:r>
            <a:r>
              <a:rPr lang="it-IT" altLang="it-IT" b="1" baseline="-25000"/>
              <a:t>l</a:t>
            </a:r>
            <a:r>
              <a:rPr lang="it-IT" altLang="it-IT" b="1">
                <a:sym typeface="Symbol" panose="05050102010706020507" pitchFamily="18" charset="2"/>
              </a:rPr>
              <a:t></a:t>
            </a:r>
          </a:p>
          <a:p>
            <a:r>
              <a:rPr lang="it-IT" altLang="it-IT" b="1"/>
              <a:t>Pma</a:t>
            </a:r>
            <a:r>
              <a:rPr lang="it-IT" altLang="it-IT" b="1" baseline="-25000"/>
              <a:t>l</a:t>
            </a:r>
            <a:r>
              <a:rPr lang="it-IT" altLang="it-IT" b="1"/>
              <a:t>&lt;pme</a:t>
            </a:r>
            <a:r>
              <a:rPr lang="it-IT" altLang="it-IT" b="1" baseline="-25000"/>
              <a:t>l</a:t>
            </a:r>
          </a:p>
          <a:p>
            <a:pPr lvl="1"/>
            <a:r>
              <a:rPr lang="it-IT" altLang="it-IT" b="1"/>
              <a:t>pme</a:t>
            </a:r>
            <a:r>
              <a:rPr lang="it-IT" altLang="it-IT" b="1" baseline="-25000"/>
              <a:t>l</a:t>
            </a:r>
            <a:r>
              <a:rPr lang="it-IT" altLang="it-IT" b="1">
                <a:sym typeface="Symbol" panose="05050102010706020507" pitchFamily="18" charset="2"/>
              </a:rPr>
              <a:t></a:t>
            </a:r>
          </a:p>
          <a:p>
            <a:r>
              <a:rPr lang="it-IT" altLang="it-IT" b="1"/>
              <a:t>Pma</a:t>
            </a:r>
            <a:r>
              <a:rPr lang="it-IT" altLang="it-IT" b="1" baseline="-25000"/>
              <a:t>l</a:t>
            </a:r>
            <a:r>
              <a:rPr lang="it-IT" altLang="it-IT" b="1"/>
              <a:t>=pme</a:t>
            </a:r>
            <a:r>
              <a:rPr lang="it-IT" altLang="it-IT" b="1" baseline="-25000"/>
              <a:t>l</a:t>
            </a:r>
          </a:p>
          <a:p>
            <a:pPr lvl="1"/>
            <a:r>
              <a:rPr lang="it-IT" altLang="it-IT" b="1"/>
              <a:t>Max pme</a:t>
            </a:r>
            <a:r>
              <a:rPr lang="it-IT" altLang="it-IT" b="1" baseline="-25000"/>
              <a:t>l</a:t>
            </a:r>
          </a:p>
          <a:p>
            <a:endParaRPr lang="it-IT" altLang="it-IT" b="1"/>
          </a:p>
        </p:txBody>
      </p:sp>
      <p:graphicFrame>
        <p:nvGraphicFramePr>
          <p:cNvPr id="16388" name="Object 4"/>
          <p:cNvGraphicFramePr>
            <a:graphicFrameLocks noChangeAspect="1"/>
          </p:cNvGraphicFramePr>
          <p:nvPr/>
        </p:nvGraphicFramePr>
        <p:xfrm>
          <a:off x="381000" y="2057400"/>
          <a:ext cx="4953000" cy="3478213"/>
        </p:xfrm>
        <a:graphic>
          <a:graphicData uri="http://schemas.openxmlformats.org/presentationml/2006/ole">
            <mc:AlternateContent xmlns:mc="http://schemas.openxmlformats.org/markup-compatibility/2006">
              <mc:Choice xmlns:v="urn:schemas-microsoft-com:vml" Requires="v">
                <p:oleObj spid="_x0000_s6151" r:id="rId3" imgW="3648456" imgH="2563368" progId="Word.Picture.8">
                  <p:embed/>
                </p:oleObj>
              </mc:Choice>
              <mc:Fallback>
                <p:oleObj r:id="rId3" imgW="3648456" imgH="2563368" progId="Word.Picture.8">
                  <p:embed/>
                  <p:pic>
                    <p:nvPicPr>
                      <p:cNvPr id="1638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057400"/>
                        <a:ext cx="4953000" cy="3478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315794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anim calcmode="lin" valueType="num">
                                      <p:cBhvr additive="base">
                                        <p:cTn id="7" dur="500" fill="hold"/>
                                        <p:tgtEl>
                                          <p:spTgt spid="16388"/>
                                        </p:tgtEl>
                                        <p:attrNameLst>
                                          <p:attrName>ppt_x</p:attrName>
                                        </p:attrNameLst>
                                      </p:cBhvr>
                                      <p:tavLst>
                                        <p:tav tm="0">
                                          <p:val>
                                            <p:strVal val="0-#ppt_w/2"/>
                                          </p:val>
                                        </p:tav>
                                        <p:tav tm="100000">
                                          <p:val>
                                            <p:strVal val="#ppt_x"/>
                                          </p:val>
                                        </p:tav>
                                      </p:tavLst>
                                    </p:anim>
                                    <p:anim calcmode="lin" valueType="num">
                                      <p:cBhvr additive="base">
                                        <p:cTn id="8" dur="500" fill="hold"/>
                                        <p:tgtEl>
                                          <p:spTgt spid="1638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387">
                                            <p:txEl>
                                              <p:pRg st="0" end="0"/>
                                            </p:txEl>
                                          </p:spTgt>
                                        </p:tgtEl>
                                        <p:attrNameLst>
                                          <p:attrName>style.visibility</p:attrName>
                                        </p:attrNameLst>
                                      </p:cBhvr>
                                      <p:to>
                                        <p:strVal val="visible"/>
                                      </p:to>
                                    </p:set>
                                    <p:anim calcmode="lin" valueType="num">
                                      <p:cBhvr additive="base">
                                        <p:cTn id="13" dur="500" fill="hold"/>
                                        <p:tgtEl>
                                          <p:spTgt spid="1638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63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6387">
                                            <p:txEl>
                                              <p:pRg st="1" end="1"/>
                                            </p:txEl>
                                          </p:spTgt>
                                        </p:tgtEl>
                                        <p:attrNameLst>
                                          <p:attrName>style.visibility</p:attrName>
                                        </p:attrNameLst>
                                      </p:cBhvr>
                                      <p:to>
                                        <p:strVal val="visible"/>
                                      </p:to>
                                    </p:set>
                                    <p:anim calcmode="lin" valueType="num">
                                      <p:cBhvr additive="base">
                                        <p:cTn id="19" dur="500" fill="hold"/>
                                        <p:tgtEl>
                                          <p:spTgt spid="16387">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63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6387">
                                            <p:txEl>
                                              <p:pRg st="2" end="2"/>
                                            </p:txEl>
                                          </p:spTgt>
                                        </p:tgtEl>
                                        <p:attrNameLst>
                                          <p:attrName>style.visibility</p:attrName>
                                        </p:attrNameLst>
                                      </p:cBhvr>
                                      <p:to>
                                        <p:strVal val="visible"/>
                                      </p:to>
                                    </p:set>
                                    <p:anim calcmode="lin" valueType="num">
                                      <p:cBhvr additive="base">
                                        <p:cTn id="25" dur="500" fill="hold"/>
                                        <p:tgtEl>
                                          <p:spTgt spid="16387">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63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6387">
                                            <p:txEl>
                                              <p:pRg st="3" end="3"/>
                                            </p:txEl>
                                          </p:spTgt>
                                        </p:tgtEl>
                                        <p:attrNameLst>
                                          <p:attrName>style.visibility</p:attrName>
                                        </p:attrNameLst>
                                      </p:cBhvr>
                                      <p:to>
                                        <p:strVal val="visible"/>
                                      </p:to>
                                    </p:set>
                                    <p:anim calcmode="lin" valueType="num">
                                      <p:cBhvr additive="base">
                                        <p:cTn id="31" dur="500" fill="hold"/>
                                        <p:tgtEl>
                                          <p:spTgt spid="16387">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63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6387">
                                            <p:txEl>
                                              <p:pRg st="4" end="4"/>
                                            </p:txEl>
                                          </p:spTgt>
                                        </p:tgtEl>
                                        <p:attrNameLst>
                                          <p:attrName>style.visibility</p:attrName>
                                        </p:attrNameLst>
                                      </p:cBhvr>
                                      <p:to>
                                        <p:strVal val="visible"/>
                                      </p:to>
                                    </p:set>
                                    <p:anim calcmode="lin" valueType="num">
                                      <p:cBhvr additive="base">
                                        <p:cTn id="37" dur="500" fill="hold"/>
                                        <p:tgtEl>
                                          <p:spTgt spid="16387">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638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6387">
                                            <p:txEl>
                                              <p:pRg st="5" end="5"/>
                                            </p:txEl>
                                          </p:spTgt>
                                        </p:tgtEl>
                                        <p:attrNameLst>
                                          <p:attrName>style.visibility</p:attrName>
                                        </p:attrNameLst>
                                      </p:cBhvr>
                                      <p:to>
                                        <p:strVal val="visible"/>
                                      </p:to>
                                    </p:set>
                                    <p:anim calcmode="lin" valueType="num">
                                      <p:cBhvr additive="base">
                                        <p:cTn id="43" dur="500" fill="hold"/>
                                        <p:tgtEl>
                                          <p:spTgt spid="16387">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638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Segnaposto numero diapositiva 5"/>
          <p:cNvSpPr>
            <a:spLocks noGrp="1"/>
          </p:cNvSpPr>
          <p:nvPr>
            <p:ph type="sldNum" sz="quarter" idx="12"/>
          </p:nvPr>
        </p:nvSpPr>
        <p:spPr/>
        <p:txBody>
          <a:bodyPr/>
          <a:lstStyle/>
          <a:p>
            <a:fld id="{17157E26-E472-4256-93FA-509DCA98456E}" type="slidenum">
              <a:rPr lang="it-IT" altLang="it-IT"/>
              <a:pPr/>
              <a:t>13</a:t>
            </a:fld>
            <a:endParaRPr lang="it-IT" altLang="it-IT"/>
          </a:p>
        </p:txBody>
      </p:sp>
      <p:sp>
        <p:nvSpPr>
          <p:cNvPr id="17410" name="Rectangle 2"/>
          <p:cNvSpPr>
            <a:spLocks noGrp="1" noChangeArrowheads="1"/>
          </p:cNvSpPr>
          <p:nvPr>
            <p:ph type="title"/>
          </p:nvPr>
        </p:nvSpPr>
        <p:spPr/>
        <p:txBody>
          <a:bodyPr>
            <a:normAutofit fontScale="90000"/>
          </a:bodyPr>
          <a:lstStyle/>
          <a:p>
            <a:r>
              <a:rPr lang="it-IT" altLang="it-IT"/>
              <a:t>Costi di breve periodo</a:t>
            </a:r>
          </a:p>
        </p:txBody>
      </p:sp>
      <p:sp>
        <p:nvSpPr>
          <p:cNvPr id="17411" name="Rectangle 3"/>
          <p:cNvSpPr>
            <a:spLocks noGrp="1" noChangeArrowheads="1"/>
          </p:cNvSpPr>
          <p:nvPr>
            <p:ph type="body" idx="1"/>
          </p:nvPr>
        </p:nvSpPr>
        <p:spPr>
          <a:xfrm>
            <a:off x="700088" y="1558132"/>
            <a:ext cx="7772400" cy="862012"/>
          </a:xfrm>
        </p:spPr>
        <p:txBody>
          <a:bodyPr/>
          <a:lstStyle/>
          <a:p>
            <a:r>
              <a:rPr lang="it-IT" altLang="it-IT" dirty="0"/>
              <a:t>Curve del prodotto </a:t>
            </a:r>
            <a:r>
              <a:rPr lang="it-IT" altLang="it-IT" dirty="0">
                <a:sym typeface="Symbol" panose="05050102010706020507" pitchFamily="18" charset="2"/>
              </a:rPr>
              <a:t></a:t>
            </a:r>
            <a:r>
              <a:rPr lang="it-IT" altLang="it-IT" dirty="0"/>
              <a:t> le curve di costo</a:t>
            </a:r>
          </a:p>
          <a:p>
            <a:endParaRPr lang="it-IT" altLang="it-IT" dirty="0"/>
          </a:p>
        </p:txBody>
      </p:sp>
      <p:graphicFrame>
        <p:nvGraphicFramePr>
          <p:cNvPr id="17412" name="Object 4"/>
          <p:cNvGraphicFramePr>
            <a:graphicFrameLocks noChangeAspect="1"/>
          </p:cNvGraphicFramePr>
          <p:nvPr>
            <p:extLst>
              <p:ext uri="{D42A27DB-BD31-4B8C-83A1-F6EECF244321}">
                <p14:modId xmlns:p14="http://schemas.microsoft.com/office/powerpoint/2010/main" val="1178109445"/>
              </p:ext>
            </p:extLst>
          </p:nvPr>
        </p:nvGraphicFramePr>
        <p:xfrm>
          <a:off x="2133600" y="2230349"/>
          <a:ext cx="669925" cy="685800"/>
        </p:xfrm>
        <a:graphic>
          <a:graphicData uri="http://schemas.openxmlformats.org/presentationml/2006/ole">
            <mc:AlternateContent xmlns:mc="http://schemas.openxmlformats.org/markup-compatibility/2006">
              <mc:Choice xmlns:v="urn:schemas-microsoft-com:vml" Requires="v">
                <p:oleObj spid="_x0000_s7185" r:id="rId3" imgW="380835" imgH="393529" progId="Equation.3">
                  <p:embed/>
                </p:oleObj>
              </mc:Choice>
              <mc:Fallback>
                <p:oleObj r:id="rId3" imgW="380835" imgH="393529" progId="Equation.3">
                  <p:embed/>
                  <p:pic>
                    <p:nvPicPr>
                      <p:cNvPr id="1741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230349"/>
                        <a:ext cx="669925"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5" name="Rectangle 7"/>
          <p:cNvSpPr>
            <a:spLocks noChangeArrowheads="1"/>
          </p:cNvSpPr>
          <p:nvPr/>
        </p:nvSpPr>
        <p:spPr bwMode="auto">
          <a:xfrm>
            <a:off x="559159" y="2910770"/>
            <a:ext cx="9144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l">
              <a:spcBef>
                <a:spcPct val="20000"/>
              </a:spcBef>
              <a:buFontTx/>
              <a:buChar char="–"/>
            </a:pPr>
            <a:r>
              <a:rPr lang="it-IT" altLang="it-IT" dirty="0"/>
              <a:t>Breve periodo: solo il lavoro variabile </a:t>
            </a:r>
            <a:r>
              <a:rPr lang="it-IT" altLang="it-IT" b="1" dirty="0">
                <a:latin typeface="Symbol" panose="05050102010706020507" pitchFamily="18" charset="2"/>
              </a:rPr>
              <a:t>D</a:t>
            </a:r>
            <a:r>
              <a:rPr lang="it-IT" altLang="it-IT" b="1" dirty="0"/>
              <a:t>CT</a:t>
            </a:r>
            <a:r>
              <a:rPr lang="it-IT" altLang="it-IT" dirty="0">
                <a:sym typeface="Symbol" panose="05050102010706020507" pitchFamily="18" charset="2"/>
              </a:rPr>
              <a:t>=</a:t>
            </a:r>
            <a:r>
              <a:rPr lang="it-IT" altLang="it-IT" b="1" dirty="0" err="1">
                <a:latin typeface="Symbol" panose="05050102010706020507" pitchFamily="18" charset="2"/>
                <a:cs typeface="Times New Roman" panose="02020603050405020304" pitchFamily="18" charset="0"/>
                <a:sym typeface="Symbol" panose="05050102010706020507" pitchFamily="18" charset="2"/>
              </a:rPr>
              <a:t>D</a:t>
            </a:r>
            <a:r>
              <a:rPr lang="it-IT" altLang="it-IT" b="1" i="1" dirty="0" err="1">
                <a:cs typeface="Times New Roman" panose="02020603050405020304" pitchFamily="18" charset="0"/>
                <a:sym typeface="Symbol" panose="05050102010706020507" pitchFamily="18" charset="2"/>
              </a:rPr>
              <a:t>wL</a:t>
            </a:r>
            <a:r>
              <a:rPr lang="it-IT" altLang="it-IT" dirty="0">
                <a:sym typeface="Symbol" panose="05050102010706020507" pitchFamily="18" charset="2"/>
              </a:rPr>
              <a:t> =</a:t>
            </a:r>
            <a:r>
              <a:rPr lang="it-IT" altLang="it-IT" b="1" i="1" dirty="0" err="1">
                <a:cs typeface="Times New Roman" panose="02020603050405020304" pitchFamily="18" charset="0"/>
                <a:sym typeface="Symbol" panose="05050102010706020507" pitchFamily="18" charset="2"/>
              </a:rPr>
              <a:t>w</a:t>
            </a:r>
            <a:r>
              <a:rPr lang="it-IT" altLang="it-IT" b="1" dirty="0" err="1">
                <a:latin typeface="Symbol" panose="05050102010706020507" pitchFamily="18" charset="2"/>
                <a:cs typeface="Times New Roman" panose="02020603050405020304" pitchFamily="18" charset="0"/>
                <a:sym typeface="Symbol" panose="05050102010706020507" pitchFamily="18" charset="2"/>
              </a:rPr>
              <a:t>D</a:t>
            </a:r>
            <a:r>
              <a:rPr lang="it-IT" altLang="it-IT" b="1" i="1" dirty="0" err="1">
                <a:cs typeface="Times New Roman" panose="02020603050405020304" pitchFamily="18" charset="0"/>
                <a:sym typeface="Symbol" panose="05050102010706020507" pitchFamily="18" charset="2"/>
              </a:rPr>
              <a:t>L</a:t>
            </a:r>
            <a:r>
              <a:rPr lang="it-IT" altLang="it-IT" dirty="0">
                <a:sym typeface="Symbol" panose="05050102010706020507" pitchFamily="18" charset="2"/>
              </a:rPr>
              <a:t> </a:t>
            </a:r>
          </a:p>
          <a:p>
            <a:endParaRPr lang="it-IT" altLang="it-IT" dirty="0"/>
          </a:p>
        </p:txBody>
      </p:sp>
      <p:graphicFrame>
        <p:nvGraphicFramePr>
          <p:cNvPr id="17414" name="Object 6"/>
          <p:cNvGraphicFramePr>
            <a:graphicFrameLocks noChangeAspect="1"/>
          </p:cNvGraphicFramePr>
          <p:nvPr>
            <p:extLst>
              <p:ext uri="{D42A27DB-BD31-4B8C-83A1-F6EECF244321}">
                <p14:modId xmlns:p14="http://schemas.microsoft.com/office/powerpoint/2010/main" val="2253485717"/>
              </p:ext>
            </p:extLst>
          </p:nvPr>
        </p:nvGraphicFramePr>
        <p:xfrm>
          <a:off x="2703513" y="3461721"/>
          <a:ext cx="725487" cy="762000"/>
        </p:xfrm>
        <a:graphic>
          <a:graphicData uri="http://schemas.openxmlformats.org/presentationml/2006/ole">
            <mc:AlternateContent xmlns:mc="http://schemas.openxmlformats.org/markup-compatibility/2006">
              <mc:Choice xmlns:v="urn:schemas-microsoft-com:vml" Requires="v">
                <p:oleObj spid="_x0000_s7186" name="Equation" r:id="rId5" imgW="368280" imgH="393480" progId="Equation.3">
                  <p:embed/>
                </p:oleObj>
              </mc:Choice>
              <mc:Fallback>
                <p:oleObj name="Equation" r:id="rId5" imgW="368280" imgH="393480" progId="Equation.3">
                  <p:embed/>
                  <p:pic>
                    <p:nvPicPr>
                      <p:cNvPr id="17414"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3513" y="3461721"/>
                        <a:ext cx="725487"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6" name="Object 8"/>
          <p:cNvGraphicFramePr>
            <a:graphicFrameLocks noChangeAspect="1"/>
          </p:cNvGraphicFramePr>
          <p:nvPr>
            <p:extLst>
              <p:ext uri="{D42A27DB-BD31-4B8C-83A1-F6EECF244321}">
                <p14:modId xmlns:p14="http://schemas.microsoft.com/office/powerpoint/2010/main" val="3851945396"/>
              </p:ext>
            </p:extLst>
          </p:nvPr>
        </p:nvGraphicFramePr>
        <p:xfrm>
          <a:off x="3546475" y="3461721"/>
          <a:ext cx="1827213" cy="1100137"/>
        </p:xfrm>
        <a:graphic>
          <a:graphicData uri="http://schemas.openxmlformats.org/presentationml/2006/ole">
            <mc:AlternateContent xmlns:mc="http://schemas.openxmlformats.org/markup-compatibility/2006">
              <mc:Choice xmlns:v="urn:schemas-microsoft-com:vml" Requires="v">
                <p:oleObj spid="_x0000_s7187" name="Equation" r:id="rId7" imgW="965160" imgH="583920" progId="Equation.3">
                  <p:embed/>
                </p:oleObj>
              </mc:Choice>
              <mc:Fallback>
                <p:oleObj name="Equation" r:id="rId7" imgW="965160" imgH="583920" progId="Equation.3">
                  <p:embed/>
                  <p:pic>
                    <p:nvPicPr>
                      <p:cNvPr id="17416"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46475" y="3461721"/>
                        <a:ext cx="1827213" cy="1100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8" name="Rectangle 10"/>
          <p:cNvSpPr>
            <a:spLocks noChangeArrowheads="1"/>
          </p:cNvSpPr>
          <p:nvPr/>
        </p:nvSpPr>
        <p:spPr bwMode="auto">
          <a:xfrm>
            <a:off x="1016000" y="2250371"/>
            <a:ext cx="998538" cy="5191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800" b="1" i="1" dirty="0" err="1">
                <a:cs typeface="Times New Roman" panose="02020603050405020304" pitchFamily="18" charset="0"/>
              </a:rPr>
              <a:t>cma</a:t>
            </a:r>
            <a:r>
              <a:rPr lang="it-IT" altLang="it-IT" sz="2800" b="1" i="1" dirty="0">
                <a:cs typeface="Times New Roman" panose="02020603050405020304" pitchFamily="18" charset="0"/>
              </a:rPr>
              <a:t>=</a:t>
            </a:r>
          </a:p>
        </p:txBody>
      </p:sp>
      <p:sp>
        <p:nvSpPr>
          <p:cNvPr id="17419" name="Rectangle 11"/>
          <p:cNvSpPr>
            <a:spLocks noChangeArrowheads="1"/>
          </p:cNvSpPr>
          <p:nvPr/>
        </p:nvSpPr>
        <p:spPr bwMode="auto">
          <a:xfrm>
            <a:off x="1016000" y="3528294"/>
            <a:ext cx="1366838" cy="519113"/>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a:defRPr sz="2400">
                <a:solidFill>
                  <a:schemeClr val="tx1"/>
                </a:solidFill>
                <a:latin typeface="Times New Roman" panose="02020603050405020304" pitchFamily="18" charset="0"/>
              </a:defRPr>
            </a:lvl1pPr>
            <a:lvl2pPr marL="1905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lvl="1">
              <a:spcBef>
                <a:spcPct val="20000"/>
              </a:spcBef>
              <a:buFontTx/>
              <a:buChar char="–"/>
            </a:pPr>
            <a:r>
              <a:rPr lang="it-IT" altLang="it-IT" sz="2800" b="1" i="1" dirty="0" err="1">
                <a:cs typeface="Times New Roman" panose="02020603050405020304" pitchFamily="18" charset="0"/>
                <a:sym typeface="Symbol" panose="05050102010706020507" pitchFamily="18" charset="2"/>
              </a:rPr>
              <a:t>cma</a:t>
            </a:r>
            <a:r>
              <a:rPr lang="it-IT" altLang="it-IT" sz="2800" b="1" i="1" dirty="0">
                <a:cs typeface="Times New Roman" panose="02020603050405020304" pitchFamily="18" charset="0"/>
                <a:sym typeface="Symbol" panose="05050102010706020507" pitchFamily="18" charset="2"/>
              </a:rPr>
              <a:t>=</a:t>
            </a:r>
            <a:endParaRPr lang="it-IT" altLang="it-IT" sz="2800" dirty="0">
              <a:sym typeface="Symbol" panose="05050102010706020507" pitchFamily="18" charset="2"/>
            </a:endParaRPr>
          </a:p>
        </p:txBody>
      </p:sp>
      <p:sp>
        <p:nvSpPr>
          <p:cNvPr id="17420" name="Rectangle 12"/>
          <p:cNvSpPr>
            <a:spLocks noChangeArrowheads="1"/>
          </p:cNvSpPr>
          <p:nvPr/>
        </p:nvSpPr>
        <p:spPr bwMode="auto">
          <a:xfrm>
            <a:off x="958850" y="4659552"/>
            <a:ext cx="6670675" cy="15446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l">
              <a:spcBef>
                <a:spcPct val="20000"/>
              </a:spcBef>
              <a:buFontTx/>
              <a:buChar char="–"/>
            </a:pPr>
            <a:r>
              <a:rPr lang="it-IT" altLang="it-IT" sz="2800" b="1" i="1" dirty="0" err="1">
                <a:cs typeface="Times New Roman" panose="02020603050405020304" pitchFamily="18" charset="0"/>
                <a:sym typeface="Symbol" panose="05050102010706020507" pitchFamily="18" charset="2"/>
              </a:rPr>
              <a:t>cma</a:t>
            </a:r>
            <a:r>
              <a:rPr lang="it-IT" altLang="it-IT" sz="2800" dirty="0">
                <a:cs typeface="Times New Roman" panose="02020603050405020304" pitchFamily="18" charset="0"/>
                <a:sym typeface="Symbol" panose="05050102010706020507" pitchFamily="18" charset="2"/>
              </a:rPr>
              <a:t> = il rapporto tra </a:t>
            </a:r>
            <a:r>
              <a:rPr lang="it-IT" altLang="it-IT" sz="2800" b="1" i="1" dirty="0">
                <a:cs typeface="Times New Roman" panose="02020603050405020304" pitchFamily="18" charset="0"/>
                <a:sym typeface="Symbol" panose="05050102010706020507" pitchFamily="18" charset="2"/>
              </a:rPr>
              <a:t>w</a:t>
            </a:r>
            <a:r>
              <a:rPr lang="it-IT" altLang="it-IT" sz="2800" dirty="0">
                <a:cs typeface="Times New Roman" panose="02020603050405020304" pitchFamily="18" charset="0"/>
                <a:sym typeface="Symbol" panose="05050102010706020507" pitchFamily="18" charset="2"/>
              </a:rPr>
              <a:t> e </a:t>
            </a:r>
            <a:r>
              <a:rPr lang="it-IT" altLang="it-IT" sz="2800" b="1" i="1" dirty="0" err="1">
                <a:cs typeface="Times New Roman" panose="02020603050405020304" pitchFamily="18" charset="0"/>
                <a:sym typeface="Symbol" panose="05050102010706020507" pitchFamily="18" charset="2"/>
              </a:rPr>
              <a:t>pma</a:t>
            </a:r>
            <a:r>
              <a:rPr lang="it-IT" altLang="it-IT" sz="2800" b="1" i="1" baseline="-25000" dirty="0" err="1">
                <a:cs typeface="Times New Roman" panose="02020603050405020304" pitchFamily="18" charset="0"/>
                <a:sym typeface="Symbol" panose="05050102010706020507" pitchFamily="18" charset="2"/>
              </a:rPr>
              <a:t>l</a:t>
            </a:r>
            <a:r>
              <a:rPr lang="it-IT" altLang="it-IT" sz="2800" dirty="0">
                <a:cs typeface="Times New Roman" panose="02020603050405020304" pitchFamily="18" charset="0"/>
                <a:sym typeface="Symbol" panose="05050102010706020507" pitchFamily="18" charset="2"/>
              </a:rPr>
              <a:t> </a:t>
            </a:r>
          </a:p>
          <a:p>
            <a:pPr lvl="1" algn="l">
              <a:spcBef>
                <a:spcPct val="20000"/>
              </a:spcBef>
              <a:buFontTx/>
              <a:buChar char="–"/>
            </a:pPr>
            <a:r>
              <a:rPr lang="it-IT" altLang="it-IT" sz="2800" b="1" i="1" dirty="0" err="1">
                <a:cs typeface="Times New Roman" panose="02020603050405020304" pitchFamily="18" charset="0"/>
                <a:sym typeface="Symbol" panose="05050102010706020507" pitchFamily="18" charset="2"/>
              </a:rPr>
              <a:t>pma</a:t>
            </a:r>
            <a:r>
              <a:rPr lang="it-IT" altLang="it-IT" sz="2800" b="1" i="1" baseline="-25000" dirty="0" err="1">
                <a:cs typeface="Times New Roman" panose="02020603050405020304" pitchFamily="18" charset="0"/>
                <a:sym typeface="Symbol" panose="05050102010706020507" pitchFamily="18" charset="2"/>
              </a:rPr>
              <a:t>l</a:t>
            </a:r>
            <a:r>
              <a:rPr lang="it-IT" altLang="it-IT" sz="2800" dirty="0">
                <a:cs typeface="Times New Roman" panose="02020603050405020304" pitchFamily="18" charset="0"/>
                <a:sym typeface="Symbol" panose="05050102010706020507" pitchFamily="18" charset="2"/>
              </a:rPr>
              <a:t> crescente </a:t>
            </a:r>
            <a:r>
              <a:rPr lang="it-IT" altLang="it-IT" sz="2800" b="1" i="1" dirty="0" err="1">
                <a:cs typeface="Times New Roman" panose="02020603050405020304" pitchFamily="18" charset="0"/>
                <a:sym typeface="Symbol" panose="05050102010706020507" pitchFamily="18" charset="2"/>
              </a:rPr>
              <a:t>cma</a:t>
            </a:r>
            <a:r>
              <a:rPr lang="it-IT" altLang="it-IT" sz="2800" dirty="0">
                <a:cs typeface="Times New Roman" panose="02020603050405020304" pitchFamily="18" charset="0"/>
                <a:sym typeface="Symbol" panose="05050102010706020507" pitchFamily="18" charset="2"/>
              </a:rPr>
              <a:t> decrescente, </a:t>
            </a:r>
          </a:p>
          <a:p>
            <a:pPr lvl="1" algn="l">
              <a:spcBef>
                <a:spcPct val="20000"/>
              </a:spcBef>
              <a:buFontTx/>
              <a:buChar char="–"/>
            </a:pPr>
            <a:r>
              <a:rPr lang="it-IT" altLang="it-IT" sz="2800" b="1" i="1" dirty="0" err="1">
                <a:cs typeface="Times New Roman" panose="02020603050405020304" pitchFamily="18" charset="0"/>
              </a:rPr>
              <a:t>pma</a:t>
            </a:r>
            <a:r>
              <a:rPr lang="it-IT" altLang="it-IT" sz="2800" b="1" i="1" baseline="-25000" dirty="0" err="1">
                <a:cs typeface="Times New Roman" panose="02020603050405020304" pitchFamily="18" charset="0"/>
              </a:rPr>
              <a:t>l</a:t>
            </a:r>
            <a:r>
              <a:rPr lang="it-IT" altLang="it-IT" sz="2800" dirty="0">
                <a:cs typeface="Times New Roman" panose="02020603050405020304" pitchFamily="18" charset="0"/>
                <a:sym typeface="Symbol" panose="05050102010706020507" pitchFamily="18" charset="2"/>
              </a:rPr>
              <a:t> decrescente </a:t>
            </a:r>
            <a:r>
              <a:rPr lang="it-IT" altLang="it-IT" sz="2800" b="1" i="1" dirty="0" err="1">
                <a:cs typeface="Times New Roman" panose="02020603050405020304" pitchFamily="18" charset="0"/>
              </a:rPr>
              <a:t>cma</a:t>
            </a:r>
            <a:r>
              <a:rPr lang="it-IT" altLang="it-IT" sz="2800" dirty="0">
                <a:cs typeface="Times New Roman" panose="02020603050405020304" pitchFamily="18" charset="0"/>
                <a:sym typeface="Symbol" panose="05050102010706020507" pitchFamily="18" charset="2"/>
              </a:rPr>
              <a:t> crescente. </a:t>
            </a:r>
          </a:p>
        </p:txBody>
      </p:sp>
    </p:spTree>
    <p:extLst>
      <p:ext uri="{BB962C8B-B14F-4D97-AF65-F5344CB8AC3E}">
        <p14:creationId xmlns:p14="http://schemas.microsoft.com/office/powerpoint/2010/main" val="31660494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418"/>
                                        </p:tgtEl>
                                        <p:attrNameLst>
                                          <p:attrName>style.visibility</p:attrName>
                                        </p:attrNameLst>
                                      </p:cBhvr>
                                      <p:to>
                                        <p:strVal val="visible"/>
                                      </p:to>
                                    </p:set>
                                    <p:anim calcmode="lin" valueType="num">
                                      <p:cBhvr additive="base">
                                        <p:cTn id="13" dur="500" fill="hold"/>
                                        <p:tgtEl>
                                          <p:spTgt spid="17418"/>
                                        </p:tgtEl>
                                        <p:attrNameLst>
                                          <p:attrName>ppt_x</p:attrName>
                                        </p:attrNameLst>
                                      </p:cBhvr>
                                      <p:tavLst>
                                        <p:tav tm="0">
                                          <p:val>
                                            <p:strVal val="0-#ppt_w/2"/>
                                          </p:val>
                                        </p:tav>
                                        <p:tav tm="100000">
                                          <p:val>
                                            <p:strVal val="#ppt_x"/>
                                          </p:val>
                                        </p:tav>
                                      </p:tavLst>
                                    </p:anim>
                                    <p:anim calcmode="lin" valueType="num">
                                      <p:cBhvr additive="base">
                                        <p:cTn id="14" dur="500" fill="hold"/>
                                        <p:tgtEl>
                                          <p:spTgt spid="1741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7412"/>
                                        </p:tgtEl>
                                        <p:attrNameLst>
                                          <p:attrName>style.visibility</p:attrName>
                                        </p:attrNameLst>
                                      </p:cBhvr>
                                      <p:to>
                                        <p:strVal val="visible"/>
                                      </p:to>
                                    </p:set>
                                    <p:anim calcmode="lin" valueType="num">
                                      <p:cBhvr additive="base">
                                        <p:cTn id="19" dur="500" fill="hold"/>
                                        <p:tgtEl>
                                          <p:spTgt spid="17412"/>
                                        </p:tgtEl>
                                        <p:attrNameLst>
                                          <p:attrName>ppt_x</p:attrName>
                                        </p:attrNameLst>
                                      </p:cBhvr>
                                      <p:tavLst>
                                        <p:tav tm="0">
                                          <p:val>
                                            <p:strVal val="0-#ppt_w/2"/>
                                          </p:val>
                                        </p:tav>
                                        <p:tav tm="100000">
                                          <p:val>
                                            <p:strVal val="#ppt_x"/>
                                          </p:val>
                                        </p:tav>
                                      </p:tavLst>
                                    </p:anim>
                                    <p:anim calcmode="lin" valueType="num">
                                      <p:cBhvr additive="base">
                                        <p:cTn id="20" dur="500" fill="hold"/>
                                        <p:tgtEl>
                                          <p:spTgt spid="1741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415"/>
                                        </p:tgtEl>
                                        <p:attrNameLst>
                                          <p:attrName>style.visibility</p:attrName>
                                        </p:attrNameLst>
                                      </p:cBhvr>
                                      <p:to>
                                        <p:strVal val="visible"/>
                                      </p:to>
                                    </p:set>
                                    <p:anim calcmode="lin" valueType="num">
                                      <p:cBhvr additive="base">
                                        <p:cTn id="25" dur="500" fill="hold"/>
                                        <p:tgtEl>
                                          <p:spTgt spid="17415"/>
                                        </p:tgtEl>
                                        <p:attrNameLst>
                                          <p:attrName>ppt_x</p:attrName>
                                        </p:attrNameLst>
                                      </p:cBhvr>
                                      <p:tavLst>
                                        <p:tav tm="0">
                                          <p:val>
                                            <p:strVal val="0-#ppt_w/2"/>
                                          </p:val>
                                        </p:tav>
                                        <p:tav tm="100000">
                                          <p:val>
                                            <p:strVal val="#ppt_x"/>
                                          </p:val>
                                        </p:tav>
                                      </p:tavLst>
                                    </p:anim>
                                    <p:anim calcmode="lin" valueType="num">
                                      <p:cBhvr additive="base">
                                        <p:cTn id="26" dur="500" fill="hold"/>
                                        <p:tgtEl>
                                          <p:spTgt spid="1741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7419"/>
                                        </p:tgtEl>
                                        <p:attrNameLst>
                                          <p:attrName>style.visibility</p:attrName>
                                        </p:attrNameLst>
                                      </p:cBhvr>
                                      <p:to>
                                        <p:strVal val="visible"/>
                                      </p:to>
                                    </p:set>
                                    <p:anim calcmode="lin" valueType="num">
                                      <p:cBhvr additive="base">
                                        <p:cTn id="31" dur="500" fill="hold"/>
                                        <p:tgtEl>
                                          <p:spTgt spid="17419"/>
                                        </p:tgtEl>
                                        <p:attrNameLst>
                                          <p:attrName>ppt_x</p:attrName>
                                        </p:attrNameLst>
                                      </p:cBhvr>
                                      <p:tavLst>
                                        <p:tav tm="0">
                                          <p:val>
                                            <p:strVal val="0-#ppt_w/2"/>
                                          </p:val>
                                        </p:tav>
                                        <p:tav tm="100000">
                                          <p:val>
                                            <p:strVal val="#ppt_x"/>
                                          </p:val>
                                        </p:tav>
                                      </p:tavLst>
                                    </p:anim>
                                    <p:anim calcmode="lin" valueType="num">
                                      <p:cBhvr additive="base">
                                        <p:cTn id="32" dur="500" fill="hold"/>
                                        <p:tgtEl>
                                          <p:spTgt spid="17419"/>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7414"/>
                                        </p:tgtEl>
                                        <p:attrNameLst>
                                          <p:attrName>style.visibility</p:attrName>
                                        </p:attrNameLst>
                                      </p:cBhvr>
                                      <p:to>
                                        <p:strVal val="visible"/>
                                      </p:to>
                                    </p:set>
                                    <p:anim calcmode="lin" valueType="num">
                                      <p:cBhvr additive="base">
                                        <p:cTn id="37" dur="500" fill="hold"/>
                                        <p:tgtEl>
                                          <p:spTgt spid="17414"/>
                                        </p:tgtEl>
                                        <p:attrNameLst>
                                          <p:attrName>ppt_x</p:attrName>
                                        </p:attrNameLst>
                                      </p:cBhvr>
                                      <p:tavLst>
                                        <p:tav tm="0">
                                          <p:val>
                                            <p:strVal val="0-#ppt_w/2"/>
                                          </p:val>
                                        </p:tav>
                                        <p:tav tm="100000">
                                          <p:val>
                                            <p:strVal val="#ppt_x"/>
                                          </p:val>
                                        </p:tav>
                                      </p:tavLst>
                                    </p:anim>
                                    <p:anim calcmode="lin" valueType="num">
                                      <p:cBhvr additive="base">
                                        <p:cTn id="38" dur="500" fill="hold"/>
                                        <p:tgtEl>
                                          <p:spTgt spid="17414"/>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17416"/>
                                        </p:tgtEl>
                                        <p:attrNameLst>
                                          <p:attrName>style.visibility</p:attrName>
                                        </p:attrNameLst>
                                      </p:cBhvr>
                                      <p:to>
                                        <p:strVal val="visible"/>
                                      </p:to>
                                    </p:set>
                                    <p:anim calcmode="lin" valueType="num">
                                      <p:cBhvr additive="base">
                                        <p:cTn id="43" dur="500" fill="hold"/>
                                        <p:tgtEl>
                                          <p:spTgt spid="17416"/>
                                        </p:tgtEl>
                                        <p:attrNameLst>
                                          <p:attrName>ppt_x</p:attrName>
                                        </p:attrNameLst>
                                      </p:cBhvr>
                                      <p:tavLst>
                                        <p:tav tm="0">
                                          <p:val>
                                            <p:strVal val="0-#ppt_w/2"/>
                                          </p:val>
                                        </p:tav>
                                        <p:tav tm="100000">
                                          <p:val>
                                            <p:strVal val="#ppt_x"/>
                                          </p:val>
                                        </p:tav>
                                      </p:tavLst>
                                    </p:anim>
                                    <p:anim calcmode="lin" valueType="num">
                                      <p:cBhvr additive="base">
                                        <p:cTn id="44" dur="500" fill="hold"/>
                                        <p:tgtEl>
                                          <p:spTgt spid="17416"/>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7420">
                                            <p:txEl>
                                              <p:pRg st="0" end="0"/>
                                            </p:txEl>
                                          </p:spTgt>
                                        </p:tgtEl>
                                        <p:attrNameLst>
                                          <p:attrName>style.visibility</p:attrName>
                                        </p:attrNameLst>
                                      </p:cBhvr>
                                      <p:to>
                                        <p:strVal val="visible"/>
                                      </p:to>
                                    </p:set>
                                    <p:anim calcmode="lin" valueType="num">
                                      <p:cBhvr additive="base">
                                        <p:cTn id="49" dur="500" fill="hold"/>
                                        <p:tgtEl>
                                          <p:spTgt spid="17420">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742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7420">
                                            <p:txEl>
                                              <p:pRg st="1" end="1"/>
                                            </p:txEl>
                                          </p:spTgt>
                                        </p:tgtEl>
                                        <p:attrNameLst>
                                          <p:attrName>style.visibility</p:attrName>
                                        </p:attrNameLst>
                                      </p:cBhvr>
                                      <p:to>
                                        <p:strVal val="visible"/>
                                      </p:to>
                                    </p:set>
                                    <p:anim calcmode="lin" valueType="num">
                                      <p:cBhvr additive="base">
                                        <p:cTn id="55" dur="500" fill="hold"/>
                                        <p:tgtEl>
                                          <p:spTgt spid="17420">
                                            <p:txEl>
                                              <p:pRg st="1" end="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742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7420">
                                            <p:txEl>
                                              <p:pRg st="2" end="2"/>
                                            </p:txEl>
                                          </p:spTgt>
                                        </p:tgtEl>
                                        <p:attrNameLst>
                                          <p:attrName>style.visibility</p:attrName>
                                        </p:attrNameLst>
                                      </p:cBhvr>
                                      <p:to>
                                        <p:strVal val="visible"/>
                                      </p:to>
                                    </p:set>
                                    <p:anim calcmode="lin" valueType="num">
                                      <p:cBhvr additive="base">
                                        <p:cTn id="61" dur="500" fill="hold"/>
                                        <p:tgtEl>
                                          <p:spTgt spid="17420">
                                            <p:txEl>
                                              <p:pRg st="2" end="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1742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P spid="17415" grpId="0" autoUpdateAnimBg="0"/>
      <p:bldP spid="17418" grpId="0" autoUpdateAnimBg="0"/>
      <p:bldP spid="17419" grpId="0" autoUpdateAnimBg="0"/>
      <p:bldP spid="17420"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58299B7F-2B6C-45F4-8161-DFE95F99F007}" type="slidenum">
              <a:rPr lang="it-IT" altLang="it-IT"/>
              <a:pPr/>
              <a:t>14</a:t>
            </a:fld>
            <a:endParaRPr lang="it-IT" altLang="it-IT"/>
          </a:p>
        </p:txBody>
      </p:sp>
      <p:sp>
        <p:nvSpPr>
          <p:cNvPr id="18434" name="Rectangle 2"/>
          <p:cNvSpPr>
            <a:spLocks noGrp="1" noChangeArrowheads="1"/>
          </p:cNvSpPr>
          <p:nvPr>
            <p:ph type="title"/>
          </p:nvPr>
        </p:nvSpPr>
        <p:spPr/>
        <p:txBody>
          <a:bodyPr>
            <a:normAutofit fontScale="90000"/>
          </a:bodyPr>
          <a:lstStyle/>
          <a:p>
            <a:r>
              <a:rPr lang="it-IT" altLang="it-IT"/>
              <a:t>Il grafico del costo marginale</a:t>
            </a:r>
          </a:p>
        </p:txBody>
      </p:sp>
      <p:graphicFrame>
        <p:nvGraphicFramePr>
          <p:cNvPr id="18436" name="Object 4"/>
          <p:cNvGraphicFramePr>
            <a:graphicFrameLocks noChangeAspect="1"/>
          </p:cNvGraphicFramePr>
          <p:nvPr/>
        </p:nvGraphicFramePr>
        <p:xfrm>
          <a:off x="1371600" y="1981200"/>
          <a:ext cx="6172200" cy="4335463"/>
        </p:xfrm>
        <a:graphic>
          <a:graphicData uri="http://schemas.openxmlformats.org/presentationml/2006/ole">
            <mc:AlternateContent xmlns:mc="http://schemas.openxmlformats.org/markup-compatibility/2006">
              <mc:Choice xmlns:v="urn:schemas-microsoft-com:vml" Requires="v">
                <p:oleObj spid="_x0000_s8199" r:id="rId3" imgW="3648456" imgH="2563368" progId="Word.Picture.8">
                  <p:embed/>
                </p:oleObj>
              </mc:Choice>
              <mc:Fallback>
                <p:oleObj r:id="rId3" imgW="3648456" imgH="2563368" progId="Word.Picture.8">
                  <p:embed/>
                  <p:pic>
                    <p:nvPicPr>
                      <p:cNvPr id="1843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981200"/>
                        <a:ext cx="6172200" cy="4335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4723163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additive="base">
                                        <p:cTn id="7" dur="500" fill="hold"/>
                                        <p:tgtEl>
                                          <p:spTgt spid="18436"/>
                                        </p:tgtEl>
                                        <p:attrNameLst>
                                          <p:attrName>ppt_x</p:attrName>
                                        </p:attrNameLst>
                                      </p:cBhvr>
                                      <p:tavLst>
                                        <p:tav tm="0">
                                          <p:val>
                                            <p:strVal val="0-#ppt_w/2"/>
                                          </p:val>
                                        </p:tav>
                                        <p:tav tm="100000">
                                          <p:val>
                                            <p:strVal val="#ppt_x"/>
                                          </p:val>
                                        </p:tav>
                                      </p:tavLst>
                                    </p:anim>
                                    <p:anim calcmode="lin" valueType="num">
                                      <p:cBhvr additive="base">
                                        <p:cTn id="8" dur="500" fill="hold"/>
                                        <p:tgtEl>
                                          <p:spTgt spid="1843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egnaposto numero diapositiva 5"/>
          <p:cNvSpPr>
            <a:spLocks noGrp="1"/>
          </p:cNvSpPr>
          <p:nvPr>
            <p:ph type="sldNum" sz="quarter" idx="12"/>
          </p:nvPr>
        </p:nvSpPr>
        <p:spPr/>
        <p:txBody>
          <a:bodyPr/>
          <a:lstStyle/>
          <a:p>
            <a:fld id="{E11CD337-CAB6-47F1-8BFE-73B3B6ABBAE4}" type="slidenum">
              <a:rPr lang="it-IT" altLang="it-IT"/>
              <a:pPr/>
              <a:t>15</a:t>
            </a:fld>
            <a:endParaRPr lang="it-IT" altLang="it-IT"/>
          </a:p>
        </p:txBody>
      </p:sp>
      <p:sp>
        <p:nvSpPr>
          <p:cNvPr id="19458" name="Rectangle 2"/>
          <p:cNvSpPr>
            <a:spLocks noGrp="1" noChangeArrowheads="1"/>
          </p:cNvSpPr>
          <p:nvPr>
            <p:ph type="title"/>
          </p:nvPr>
        </p:nvSpPr>
        <p:spPr/>
        <p:txBody>
          <a:bodyPr>
            <a:normAutofit fontScale="90000"/>
          </a:bodyPr>
          <a:lstStyle/>
          <a:p>
            <a:r>
              <a:rPr lang="it-IT" altLang="it-IT"/>
              <a:t>Costi medi</a:t>
            </a:r>
          </a:p>
        </p:txBody>
      </p:sp>
      <p:sp>
        <p:nvSpPr>
          <p:cNvPr id="19459" name="Rectangle 3"/>
          <p:cNvSpPr>
            <a:spLocks noGrp="1" noChangeArrowheads="1"/>
          </p:cNvSpPr>
          <p:nvPr>
            <p:ph type="body" idx="1"/>
          </p:nvPr>
        </p:nvSpPr>
        <p:spPr>
          <a:xfrm>
            <a:off x="685800" y="1981200"/>
            <a:ext cx="7772400" cy="563563"/>
          </a:xfrm>
        </p:spPr>
        <p:txBody>
          <a:bodyPr/>
          <a:lstStyle/>
          <a:p>
            <a:pPr>
              <a:lnSpc>
                <a:spcPct val="90000"/>
              </a:lnSpc>
            </a:pPr>
            <a:r>
              <a:rPr lang="it-IT" altLang="it-IT"/>
              <a:t>Stesso ragionamento</a:t>
            </a:r>
          </a:p>
          <a:p>
            <a:pPr lvl="1">
              <a:lnSpc>
                <a:spcPct val="90000"/>
              </a:lnSpc>
            </a:pPr>
            <a:endParaRPr lang="it-IT" altLang="it-IT"/>
          </a:p>
        </p:txBody>
      </p:sp>
      <p:graphicFrame>
        <p:nvGraphicFramePr>
          <p:cNvPr id="19460" name="Object 4"/>
          <p:cNvGraphicFramePr>
            <a:graphicFrameLocks noChangeAspect="1"/>
          </p:cNvGraphicFramePr>
          <p:nvPr/>
        </p:nvGraphicFramePr>
        <p:xfrm>
          <a:off x="1768475" y="2498725"/>
          <a:ext cx="3352800" cy="1049338"/>
        </p:xfrm>
        <a:graphic>
          <a:graphicData uri="http://schemas.openxmlformats.org/presentationml/2006/ole">
            <mc:AlternateContent xmlns:mc="http://schemas.openxmlformats.org/markup-compatibility/2006">
              <mc:Choice xmlns:v="urn:schemas-microsoft-com:vml" Requires="v">
                <p:oleObj spid="_x0000_s9223" r:id="rId3" imgW="1854200" imgH="584200" progId="Equation.3">
                  <p:embed/>
                </p:oleObj>
              </mc:Choice>
              <mc:Fallback>
                <p:oleObj r:id="rId3" imgW="1854200" imgH="584200" progId="Equation.3">
                  <p:embed/>
                  <p:pic>
                    <p:nvPicPr>
                      <p:cNvPr id="1946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8475" y="2498725"/>
                        <a:ext cx="3352800" cy="1049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3" name="Text Box 7"/>
          <p:cNvSpPr txBox="1">
            <a:spLocks noChangeArrowheads="1"/>
          </p:cNvSpPr>
          <p:nvPr/>
        </p:nvSpPr>
        <p:spPr bwMode="auto">
          <a:xfrm>
            <a:off x="762000" y="3581400"/>
            <a:ext cx="7696200" cy="222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buFontTx/>
              <a:buChar char="•"/>
            </a:pPr>
            <a:r>
              <a:rPr lang="it-IT" altLang="it-IT" sz="2800" b="1" i="1"/>
              <a:t>cv </a:t>
            </a:r>
            <a:r>
              <a:rPr lang="it-IT" altLang="it-IT" sz="2800"/>
              <a:t>sono i costi variabili medi</a:t>
            </a:r>
          </a:p>
          <a:p>
            <a:pPr algn="l">
              <a:spcBef>
                <a:spcPct val="50000"/>
              </a:spcBef>
              <a:buFontTx/>
              <a:buChar char="•"/>
            </a:pPr>
            <a:r>
              <a:rPr lang="it-IT" altLang="it-IT" sz="2800" b="1" i="1"/>
              <a:t>cf</a:t>
            </a:r>
            <a:r>
              <a:rPr lang="it-IT" altLang="it-IT" sz="2800"/>
              <a:t> costi fissi medi- sono sempre decrescenti</a:t>
            </a:r>
          </a:p>
          <a:p>
            <a:pPr algn="l">
              <a:spcBef>
                <a:spcPct val="50000"/>
              </a:spcBef>
              <a:buFontTx/>
              <a:buChar char="•"/>
            </a:pPr>
            <a:r>
              <a:rPr lang="it-IT" altLang="it-IT" sz="2800" b="1" i="1"/>
              <a:t>cme </a:t>
            </a:r>
            <a:r>
              <a:rPr lang="it-IT" altLang="it-IT" sz="2800"/>
              <a:t>costi medi unitari: corrono sopra ai </a:t>
            </a:r>
            <a:r>
              <a:rPr lang="it-IT" altLang="it-IT" sz="2800" b="1" i="1"/>
              <a:t>cv</a:t>
            </a:r>
            <a:r>
              <a:rPr lang="it-IT" altLang="it-IT" sz="2800"/>
              <a:t> e la distanza è data dai costi fissi medi</a:t>
            </a:r>
            <a:endParaRPr lang="it-IT" altLang="it-IT" sz="2800" b="1" i="1"/>
          </a:p>
        </p:txBody>
      </p:sp>
    </p:spTree>
    <p:extLst>
      <p:ext uri="{BB962C8B-B14F-4D97-AF65-F5344CB8AC3E}">
        <p14:creationId xmlns:p14="http://schemas.microsoft.com/office/powerpoint/2010/main" val="31235149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9460"/>
                                        </p:tgtEl>
                                        <p:attrNameLst>
                                          <p:attrName>style.visibility</p:attrName>
                                        </p:attrNameLst>
                                      </p:cBhvr>
                                      <p:to>
                                        <p:strVal val="visible"/>
                                      </p:to>
                                    </p:set>
                                    <p:anim calcmode="lin" valueType="num">
                                      <p:cBhvr additive="base">
                                        <p:cTn id="13" dur="500" fill="hold"/>
                                        <p:tgtEl>
                                          <p:spTgt spid="19460"/>
                                        </p:tgtEl>
                                        <p:attrNameLst>
                                          <p:attrName>ppt_x</p:attrName>
                                        </p:attrNameLst>
                                      </p:cBhvr>
                                      <p:tavLst>
                                        <p:tav tm="0">
                                          <p:val>
                                            <p:strVal val="0-#ppt_w/2"/>
                                          </p:val>
                                        </p:tav>
                                        <p:tav tm="100000">
                                          <p:val>
                                            <p:strVal val="#ppt_x"/>
                                          </p:val>
                                        </p:tav>
                                      </p:tavLst>
                                    </p:anim>
                                    <p:anim calcmode="lin" valueType="num">
                                      <p:cBhvr additive="base">
                                        <p:cTn id="14" dur="500" fill="hold"/>
                                        <p:tgtEl>
                                          <p:spTgt spid="1946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463">
                                            <p:txEl>
                                              <p:pRg st="0" end="0"/>
                                            </p:txEl>
                                          </p:spTgt>
                                        </p:tgtEl>
                                        <p:attrNameLst>
                                          <p:attrName>style.visibility</p:attrName>
                                        </p:attrNameLst>
                                      </p:cBhvr>
                                      <p:to>
                                        <p:strVal val="visible"/>
                                      </p:to>
                                    </p:set>
                                    <p:anim calcmode="lin" valueType="num">
                                      <p:cBhvr additive="base">
                                        <p:cTn id="19" dur="500" fill="hold"/>
                                        <p:tgtEl>
                                          <p:spTgt spid="19463">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4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9463">
                                            <p:txEl>
                                              <p:pRg st="1" end="1"/>
                                            </p:txEl>
                                          </p:spTgt>
                                        </p:tgtEl>
                                        <p:attrNameLst>
                                          <p:attrName>style.visibility</p:attrName>
                                        </p:attrNameLst>
                                      </p:cBhvr>
                                      <p:to>
                                        <p:strVal val="visible"/>
                                      </p:to>
                                    </p:set>
                                    <p:anim calcmode="lin" valueType="num">
                                      <p:cBhvr additive="base">
                                        <p:cTn id="25" dur="500" fill="hold"/>
                                        <p:tgtEl>
                                          <p:spTgt spid="19463">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4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9463">
                                            <p:txEl>
                                              <p:pRg st="2" end="2"/>
                                            </p:txEl>
                                          </p:spTgt>
                                        </p:tgtEl>
                                        <p:attrNameLst>
                                          <p:attrName>style.visibility</p:attrName>
                                        </p:attrNameLst>
                                      </p:cBhvr>
                                      <p:to>
                                        <p:strVal val="visible"/>
                                      </p:to>
                                    </p:set>
                                    <p:anim calcmode="lin" valueType="num">
                                      <p:cBhvr additive="base">
                                        <p:cTn id="31" dur="500" fill="hold"/>
                                        <p:tgtEl>
                                          <p:spTgt spid="19463">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946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P spid="19463"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4110E2BA-2BA9-43A0-A052-FA3228EAEF8E}" type="slidenum">
              <a:rPr lang="it-IT" altLang="it-IT"/>
              <a:pPr/>
              <a:t>16</a:t>
            </a:fld>
            <a:endParaRPr lang="it-IT" altLang="it-IT"/>
          </a:p>
        </p:txBody>
      </p:sp>
      <p:sp>
        <p:nvSpPr>
          <p:cNvPr id="20482" name="Rectangle 2"/>
          <p:cNvSpPr>
            <a:spLocks noGrp="1" noChangeArrowheads="1"/>
          </p:cNvSpPr>
          <p:nvPr>
            <p:ph type="title"/>
          </p:nvPr>
        </p:nvSpPr>
        <p:spPr/>
        <p:txBody>
          <a:bodyPr>
            <a:normAutofit fontScale="90000"/>
          </a:bodyPr>
          <a:lstStyle/>
          <a:p>
            <a:r>
              <a:rPr lang="it-IT" altLang="it-IT"/>
              <a:t>Il grafico</a:t>
            </a:r>
          </a:p>
        </p:txBody>
      </p:sp>
      <p:graphicFrame>
        <p:nvGraphicFramePr>
          <p:cNvPr id="20486" name="Object 6"/>
          <p:cNvGraphicFramePr>
            <a:graphicFrameLocks noChangeAspect="1"/>
          </p:cNvGraphicFramePr>
          <p:nvPr/>
        </p:nvGraphicFramePr>
        <p:xfrm>
          <a:off x="1219200" y="1981200"/>
          <a:ext cx="6096000" cy="4281488"/>
        </p:xfrm>
        <a:graphic>
          <a:graphicData uri="http://schemas.openxmlformats.org/presentationml/2006/ole">
            <mc:AlternateContent xmlns:mc="http://schemas.openxmlformats.org/markup-compatibility/2006">
              <mc:Choice xmlns:v="urn:schemas-microsoft-com:vml" Requires="v">
                <p:oleObj spid="_x0000_s10247" r:id="rId3" imgW="3648456" imgH="2563368" progId="Word.Picture.8">
                  <p:embed/>
                </p:oleObj>
              </mc:Choice>
              <mc:Fallback>
                <p:oleObj r:id="rId3" imgW="3648456" imgH="2563368" progId="Word.Picture.8">
                  <p:embed/>
                  <p:pic>
                    <p:nvPicPr>
                      <p:cNvPr id="20486"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981200"/>
                        <a:ext cx="6096000" cy="4281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3672170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0486"/>
                                        </p:tgtEl>
                                        <p:attrNameLst>
                                          <p:attrName>style.visibility</p:attrName>
                                        </p:attrNameLst>
                                      </p:cBhvr>
                                      <p:to>
                                        <p:strVal val="visible"/>
                                      </p:to>
                                    </p:set>
                                    <p:anim calcmode="lin" valueType="num">
                                      <p:cBhvr additive="base">
                                        <p:cTn id="7" dur="500" fill="hold"/>
                                        <p:tgtEl>
                                          <p:spTgt spid="20486"/>
                                        </p:tgtEl>
                                        <p:attrNameLst>
                                          <p:attrName>ppt_x</p:attrName>
                                        </p:attrNameLst>
                                      </p:cBhvr>
                                      <p:tavLst>
                                        <p:tav tm="0">
                                          <p:val>
                                            <p:strVal val="0-#ppt_w/2"/>
                                          </p:val>
                                        </p:tav>
                                        <p:tav tm="100000">
                                          <p:val>
                                            <p:strVal val="#ppt_x"/>
                                          </p:val>
                                        </p:tav>
                                      </p:tavLst>
                                    </p:anim>
                                    <p:anim calcmode="lin" valueType="num">
                                      <p:cBhvr additive="base">
                                        <p:cTn id="8" dur="500" fill="hold"/>
                                        <p:tgtEl>
                                          <p:spTgt spid="2048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A4054799-AE39-48BB-9999-6B23FF35AF00}" type="slidenum">
              <a:rPr lang="it-IT" altLang="it-IT"/>
              <a:pPr/>
              <a:t>17</a:t>
            </a:fld>
            <a:endParaRPr lang="it-IT" altLang="it-IT"/>
          </a:p>
        </p:txBody>
      </p:sp>
      <p:sp>
        <p:nvSpPr>
          <p:cNvPr id="37890" name="Rectangle 2"/>
          <p:cNvSpPr>
            <a:spLocks noGrp="1" noChangeArrowheads="1"/>
          </p:cNvSpPr>
          <p:nvPr>
            <p:ph type="title"/>
          </p:nvPr>
        </p:nvSpPr>
        <p:spPr/>
        <p:txBody>
          <a:bodyPr>
            <a:normAutofit fontScale="90000"/>
          </a:bodyPr>
          <a:lstStyle/>
          <a:p>
            <a:r>
              <a:rPr lang="it-IT" altLang="it-IT"/>
              <a:t>Costi medi e marginali</a:t>
            </a:r>
          </a:p>
        </p:txBody>
      </p:sp>
      <p:sp>
        <p:nvSpPr>
          <p:cNvPr id="37891" name="Rectangle 3"/>
          <p:cNvSpPr>
            <a:spLocks noGrp="1" noChangeArrowheads="1"/>
          </p:cNvSpPr>
          <p:nvPr>
            <p:ph type="body" idx="1"/>
          </p:nvPr>
        </p:nvSpPr>
        <p:spPr/>
        <p:txBody>
          <a:bodyPr/>
          <a:lstStyle/>
          <a:p>
            <a:r>
              <a:rPr lang="it-IT" altLang="it-IT" sz="2800"/>
              <a:t>Anche per i costi medi e marginali vale la relazione già vista:</a:t>
            </a:r>
          </a:p>
          <a:p>
            <a:r>
              <a:rPr lang="it-IT" altLang="it-IT" sz="2800"/>
              <a:t>Se </a:t>
            </a:r>
            <a:r>
              <a:rPr lang="it-IT" altLang="it-IT" sz="2800" b="1" i="1"/>
              <a:t>cma&lt;cme </a:t>
            </a:r>
            <a:r>
              <a:rPr lang="it-IT" altLang="it-IT" sz="2800"/>
              <a:t>allora </a:t>
            </a:r>
            <a:r>
              <a:rPr lang="it-IT" altLang="it-IT" sz="2800" b="1" i="1"/>
              <a:t>cme</a:t>
            </a:r>
            <a:r>
              <a:rPr lang="it-IT" altLang="it-IT" sz="2800"/>
              <a:t> decresce (un’unità prodotta in più costa meno della media) </a:t>
            </a:r>
          </a:p>
          <a:p>
            <a:r>
              <a:rPr lang="it-IT" altLang="it-IT" sz="2800"/>
              <a:t>Se </a:t>
            </a:r>
            <a:r>
              <a:rPr lang="it-IT" altLang="it-IT" sz="2800" b="1" i="1"/>
              <a:t>cma&gt;cme </a:t>
            </a:r>
            <a:r>
              <a:rPr lang="it-IT" altLang="it-IT" sz="2800"/>
              <a:t>allora </a:t>
            </a:r>
            <a:r>
              <a:rPr lang="it-IT" altLang="it-IT" sz="2800" b="1" i="1"/>
              <a:t>cme</a:t>
            </a:r>
            <a:r>
              <a:rPr lang="it-IT" altLang="it-IT" sz="2800"/>
              <a:t> cresce (un’unità prodotta in più costa più della media)</a:t>
            </a:r>
          </a:p>
          <a:p>
            <a:r>
              <a:rPr lang="it-IT" altLang="it-IT" sz="2800"/>
              <a:t>Quando </a:t>
            </a:r>
            <a:r>
              <a:rPr lang="it-IT" altLang="it-IT" sz="2800" b="1" i="1"/>
              <a:t>cme=cma </a:t>
            </a:r>
            <a:r>
              <a:rPr lang="it-IT" altLang="it-IT" sz="2800"/>
              <a:t>allora </a:t>
            </a:r>
            <a:r>
              <a:rPr lang="it-IT" altLang="it-IT" sz="2800" b="1" i="1"/>
              <a:t>cme </a:t>
            </a:r>
            <a:r>
              <a:rPr lang="it-IT" altLang="it-IT" sz="2800"/>
              <a:t>è al suo minimo</a:t>
            </a:r>
          </a:p>
          <a:p>
            <a:r>
              <a:rPr lang="it-IT" altLang="it-IT" sz="2800" b="1" i="1"/>
              <a:t>Vale sia per cv che per cme</a:t>
            </a:r>
          </a:p>
        </p:txBody>
      </p:sp>
    </p:spTree>
    <p:extLst>
      <p:ext uri="{BB962C8B-B14F-4D97-AF65-F5344CB8AC3E}">
        <p14:creationId xmlns:p14="http://schemas.microsoft.com/office/powerpoint/2010/main" val="19602681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 calcmode="lin" valueType="num">
                                      <p:cBhvr additive="base">
                                        <p:cTn id="7" dur="500" fill="hold"/>
                                        <p:tgtEl>
                                          <p:spTgt spid="378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78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891">
                                            <p:txEl>
                                              <p:pRg st="1" end="1"/>
                                            </p:txEl>
                                          </p:spTgt>
                                        </p:tgtEl>
                                        <p:attrNameLst>
                                          <p:attrName>style.visibility</p:attrName>
                                        </p:attrNameLst>
                                      </p:cBhvr>
                                      <p:to>
                                        <p:strVal val="visible"/>
                                      </p:to>
                                    </p:set>
                                    <p:anim calcmode="lin" valueType="num">
                                      <p:cBhvr additive="base">
                                        <p:cTn id="13" dur="500" fill="hold"/>
                                        <p:tgtEl>
                                          <p:spTgt spid="378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78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7891">
                                            <p:txEl>
                                              <p:pRg st="2" end="2"/>
                                            </p:txEl>
                                          </p:spTgt>
                                        </p:tgtEl>
                                        <p:attrNameLst>
                                          <p:attrName>style.visibility</p:attrName>
                                        </p:attrNameLst>
                                      </p:cBhvr>
                                      <p:to>
                                        <p:strVal val="visible"/>
                                      </p:to>
                                    </p:set>
                                    <p:anim calcmode="lin" valueType="num">
                                      <p:cBhvr additive="base">
                                        <p:cTn id="19" dur="500" fill="hold"/>
                                        <p:tgtEl>
                                          <p:spTgt spid="378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78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7891">
                                            <p:txEl>
                                              <p:pRg st="3" end="3"/>
                                            </p:txEl>
                                          </p:spTgt>
                                        </p:tgtEl>
                                        <p:attrNameLst>
                                          <p:attrName>style.visibility</p:attrName>
                                        </p:attrNameLst>
                                      </p:cBhvr>
                                      <p:to>
                                        <p:strVal val="visible"/>
                                      </p:to>
                                    </p:set>
                                    <p:anim calcmode="lin" valueType="num">
                                      <p:cBhvr additive="base">
                                        <p:cTn id="25" dur="500" fill="hold"/>
                                        <p:tgtEl>
                                          <p:spTgt spid="3789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78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7891">
                                            <p:txEl>
                                              <p:pRg st="4" end="4"/>
                                            </p:txEl>
                                          </p:spTgt>
                                        </p:tgtEl>
                                        <p:attrNameLst>
                                          <p:attrName>style.visibility</p:attrName>
                                        </p:attrNameLst>
                                      </p:cBhvr>
                                      <p:to>
                                        <p:strVal val="visible"/>
                                      </p:to>
                                    </p:set>
                                    <p:anim calcmode="lin" valueType="num">
                                      <p:cBhvr additive="base">
                                        <p:cTn id="31" dur="500" fill="hold"/>
                                        <p:tgtEl>
                                          <p:spTgt spid="3789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789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 name="Segnaposto numero diapositiva 5"/>
          <p:cNvSpPr>
            <a:spLocks noGrp="1"/>
          </p:cNvSpPr>
          <p:nvPr>
            <p:ph type="sldNum" sz="quarter" idx="12"/>
          </p:nvPr>
        </p:nvSpPr>
        <p:spPr/>
        <p:txBody>
          <a:bodyPr/>
          <a:lstStyle/>
          <a:p>
            <a:fld id="{B07CB0F4-1EA5-4B62-B789-601F5C5CDB4C}" type="slidenum">
              <a:rPr lang="it-IT" altLang="it-IT"/>
              <a:pPr/>
              <a:t>18</a:t>
            </a:fld>
            <a:endParaRPr lang="it-IT" altLang="it-IT"/>
          </a:p>
        </p:txBody>
      </p:sp>
      <p:sp>
        <p:nvSpPr>
          <p:cNvPr id="33794" name="Rectangle 2"/>
          <p:cNvSpPr>
            <a:spLocks noGrp="1" noChangeArrowheads="1"/>
          </p:cNvSpPr>
          <p:nvPr>
            <p:ph type="title"/>
          </p:nvPr>
        </p:nvSpPr>
        <p:spPr>
          <a:xfrm>
            <a:off x="457200" y="1054954"/>
            <a:ext cx="8229600" cy="557946"/>
          </a:xfrm>
        </p:spPr>
        <p:txBody>
          <a:bodyPr>
            <a:normAutofit fontScale="90000"/>
          </a:bodyPr>
          <a:lstStyle/>
          <a:p>
            <a:r>
              <a:rPr lang="it-IT" altLang="it-IT" dirty="0"/>
              <a:t>Costi variabili totali e funzione di produzione</a:t>
            </a:r>
          </a:p>
        </p:txBody>
      </p:sp>
      <p:sp>
        <p:nvSpPr>
          <p:cNvPr id="33795" name="Rectangle 3"/>
          <p:cNvSpPr>
            <a:spLocks noGrp="1" noChangeArrowheads="1"/>
          </p:cNvSpPr>
          <p:nvPr>
            <p:ph type="body" idx="1"/>
          </p:nvPr>
        </p:nvSpPr>
        <p:spPr>
          <a:xfrm>
            <a:off x="701675" y="1808163"/>
            <a:ext cx="7772400" cy="892175"/>
          </a:xfrm>
        </p:spPr>
        <p:txBody>
          <a:bodyPr/>
          <a:lstStyle/>
          <a:p>
            <a:r>
              <a:rPr lang="it-IT" altLang="it-IT" sz="2400" dirty="0"/>
              <a:t>La curva del costo totale variabile può essere ricavata dalla funzione di produzione di breve periodo</a:t>
            </a:r>
          </a:p>
        </p:txBody>
      </p:sp>
      <p:grpSp>
        <p:nvGrpSpPr>
          <p:cNvPr id="33852" name="Group 60"/>
          <p:cNvGrpSpPr>
            <a:grpSpLocks/>
          </p:cNvGrpSpPr>
          <p:nvPr/>
        </p:nvGrpSpPr>
        <p:grpSpPr bwMode="auto">
          <a:xfrm>
            <a:off x="1971675" y="4094163"/>
            <a:ext cx="2386013" cy="1898650"/>
            <a:chOff x="1242" y="2579"/>
            <a:chExt cx="1503" cy="1196"/>
          </a:xfrm>
        </p:grpSpPr>
        <p:sp>
          <p:nvSpPr>
            <p:cNvPr id="33810" name="Line 18"/>
            <p:cNvSpPr>
              <a:spLocks noChangeShapeType="1"/>
            </p:cNvSpPr>
            <p:nvPr/>
          </p:nvSpPr>
          <p:spPr bwMode="auto">
            <a:xfrm>
              <a:off x="1242" y="2579"/>
              <a:ext cx="0" cy="1191"/>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11" name="Line 19"/>
            <p:cNvSpPr>
              <a:spLocks noChangeShapeType="1"/>
            </p:cNvSpPr>
            <p:nvPr/>
          </p:nvSpPr>
          <p:spPr bwMode="auto">
            <a:xfrm>
              <a:off x="1248" y="2585"/>
              <a:ext cx="1497"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12" name="Line 20"/>
            <p:cNvSpPr>
              <a:spLocks noChangeShapeType="1"/>
            </p:cNvSpPr>
            <p:nvPr/>
          </p:nvSpPr>
          <p:spPr bwMode="auto">
            <a:xfrm>
              <a:off x="2745" y="2596"/>
              <a:ext cx="0" cy="1179"/>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13" name="Line 21"/>
            <p:cNvSpPr>
              <a:spLocks noChangeShapeType="1"/>
            </p:cNvSpPr>
            <p:nvPr/>
          </p:nvSpPr>
          <p:spPr bwMode="auto">
            <a:xfrm>
              <a:off x="1248" y="3775"/>
              <a:ext cx="1497"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grpSp>
      <p:grpSp>
        <p:nvGrpSpPr>
          <p:cNvPr id="33849" name="Group 57"/>
          <p:cNvGrpSpPr>
            <a:grpSpLocks/>
          </p:cNvGrpSpPr>
          <p:nvPr/>
        </p:nvGrpSpPr>
        <p:grpSpPr bwMode="auto">
          <a:xfrm>
            <a:off x="2276475" y="3551238"/>
            <a:ext cx="2652713" cy="2254250"/>
            <a:chOff x="1434" y="2237"/>
            <a:chExt cx="1671" cy="1420"/>
          </a:xfrm>
        </p:grpSpPr>
        <p:sp>
          <p:nvSpPr>
            <p:cNvPr id="33814" name="Line 22"/>
            <p:cNvSpPr>
              <a:spLocks noChangeShapeType="1"/>
            </p:cNvSpPr>
            <p:nvPr/>
          </p:nvSpPr>
          <p:spPr bwMode="auto">
            <a:xfrm>
              <a:off x="1434" y="2237"/>
              <a:ext cx="0" cy="1415"/>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15" name="Line 23"/>
            <p:cNvSpPr>
              <a:spLocks noChangeShapeType="1"/>
            </p:cNvSpPr>
            <p:nvPr/>
          </p:nvSpPr>
          <p:spPr bwMode="auto">
            <a:xfrm>
              <a:off x="1445" y="2242"/>
              <a:ext cx="1654"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16" name="Line 24"/>
            <p:cNvSpPr>
              <a:spLocks noChangeShapeType="1"/>
            </p:cNvSpPr>
            <p:nvPr/>
          </p:nvSpPr>
          <p:spPr bwMode="auto">
            <a:xfrm>
              <a:off x="3099" y="2248"/>
              <a:ext cx="0" cy="1409"/>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17" name="Line 25"/>
            <p:cNvSpPr>
              <a:spLocks noChangeShapeType="1"/>
            </p:cNvSpPr>
            <p:nvPr/>
          </p:nvSpPr>
          <p:spPr bwMode="auto">
            <a:xfrm>
              <a:off x="1440" y="3652"/>
              <a:ext cx="1665"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grpSp>
      <p:grpSp>
        <p:nvGrpSpPr>
          <p:cNvPr id="33850" name="Group 58"/>
          <p:cNvGrpSpPr>
            <a:grpSpLocks/>
          </p:cNvGrpSpPr>
          <p:nvPr/>
        </p:nvGrpSpPr>
        <p:grpSpPr bwMode="auto">
          <a:xfrm>
            <a:off x="2782888" y="3149600"/>
            <a:ext cx="2579687" cy="2308225"/>
            <a:chOff x="1753" y="1984"/>
            <a:chExt cx="1625" cy="1454"/>
          </a:xfrm>
        </p:grpSpPr>
        <p:sp>
          <p:nvSpPr>
            <p:cNvPr id="33818" name="Line 26"/>
            <p:cNvSpPr>
              <a:spLocks noChangeShapeType="1"/>
            </p:cNvSpPr>
            <p:nvPr/>
          </p:nvSpPr>
          <p:spPr bwMode="auto">
            <a:xfrm>
              <a:off x="1753" y="1984"/>
              <a:ext cx="1619"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19" name="Line 27"/>
            <p:cNvSpPr>
              <a:spLocks noChangeShapeType="1"/>
            </p:cNvSpPr>
            <p:nvPr/>
          </p:nvSpPr>
          <p:spPr bwMode="auto">
            <a:xfrm>
              <a:off x="1759" y="1984"/>
              <a:ext cx="0" cy="1449"/>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20" name="Line 28"/>
            <p:cNvSpPr>
              <a:spLocks noChangeShapeType="1"/>
            </p:cNvSpPr>
            <p:nvPr/>
          </p:nvSpPr>
          <p:spPr bwMode="auto">
            <a:xfrm>
              <a:off x="1776" y="3438"/>
              <a:ext cx="1602"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22" name="Line 30"/>
            <p:cNvSpPr>
              <a:spLocks noChangeShapeType="1"/>
            </p:cNvSpPr>
            <p:nvPr/>
          </p:nvSpPr>
          <p:spPr bwMode="auto">
            <a:xfrm>
              <a:off x="3372" y="1984"/>
              <a:ext cx="0" cy="1454"/>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grpSp>
      <p:grpSp>
        <p:nvGrpSpPr>
          <p:cNvPr id="33851" name="Group 59"/>
          <p:cNvGrpSpPr>
            <a:grpSpLocks/>
          </p:cNvGrpSpPr>
          <p:nvPr/>
        </p:nvGrpSpPr>
        <p:grpSpPr bwMode="auto">
          <a:xfrm>
            <a:off x="3602038" y="2979738"/>
            <a:ext cx="1944687" cy="1987550"/>
            <a:chOff x="2269" y="1877"/>
            <a:chExt cx="1225" cy="1252"/>
          </a:xfrm>
        </p:grpSpPr>
        <p:sp>
          <p:nvSpPr>
            <p:cNvPr id="33823" name="Line 31"/>
            <p:cNvSpPr>
              <a:spLocks noChangeShapeType="1"/>
            </p:cNvSpPr>
            <p:nvPr/>
          </p:nvSpPr>
          <p:spPr bwMode="auto">
            <a:xfrm>
              <a:off x="2275" y="1888"/>
              <a:ext cx="1213"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24" name="Line 32"/>
            <p:cNvSpPr>
              <a:spLocks noChangeShapeType="1"/>
            </p:cNvSpPr>
            <p:nvPr/>
          </p:nvSpPr>
          <p:spPr bwMode="auto">
            <a:xfrm>
              <a:off x="3482" y="1883"/>
              <a:ext cx="0" cy="1235"/>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25" name="Line 33"/>
            <p:cNvSpPr>
              <a:spLocks noChangeShapeType="1"/>
            </p:cNvSpPr>
            <p:nvPr/>
          </p:nvSpPr>
          <p:spPr bwMode="auto">
            <a:xfrm>
              <a:off x="2269" y="1877"/>
              <a:ext cx="0" cy="1252"/>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3826" name="Line 34"/>
            <p:cNvSpPr>
              <a:spLocks noChangeShapeType="1"/>
            </p:cNvSpPr>
            <p:nvPr/>
          </p:nvSpPr>
          <p:spPr bwMode="auto">
            <a:xfrm>
              <a:off x="2269" y="3124"/>
              <a:ext cx="1225"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grpSp>
      <p:grpSp>
        <p:nvGrpSpPr>
          <p:cNvPr id="33843" name="Group 51"/>
          <p:cNvGrpSpPr>
            <a:grpSpLocks/>
          </p:cNvGrpSpPr>
          <p:nvPr/>
        </p:nvGrpSpPr>
        <p:grpSpPr bwMode="auto">
          <a:xfrm>
            <a:off x="903288" y="2703513"/>
            <a:ext cx="3394075" cy="2138362"/>
            <a:chOff x="569" y="1703"/>
            <a:chExt cx="2138" cy="1347"/>
          </a:xfrm>
        </p:grpSpPr>
        <p:sp>
          <p:nvSpPr>
            <p:cNvPr id="33797" name="Line 5"/>
            <p:cNvSpPr>
              <a:spLocks noChangeShapeType="1"/>
            </p:cNvSpPr>
            <p:nvPr/>
          </p:nvSpPr>
          <p:spPr bwMode="auto">
            <a:xfrm>
              <a:off x="940" y="1714"/>
              <a:ext cx="0" cy="1073"/>
            </a:xfrm>
            <a:prstGeom prst="line">
              <a:avLst/>
            </a:prstGeom>
            <a:noFill/>
            <a:ln w="1905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33798" name="Line 6"/>
            <p:cNvSpPr>
              <a:spLocks noChangeShapeType="1"/>
            </p:cNvSpPr>
            <p:nvPr/>
          </p:nvSpPr>
          <p:spPr bwMode="auto">
            <a:xfrm>
              <a:off x="940" y="2787"/>
              <a:ext cx="1457"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3799" name="Freeform 7"/>
            <p:cNvSpPr>
              <a:spLocks/>
            </p:cNvSpPr>
            <p:nvPr/>
          </p:nvSpPr>
          <p:spPr bwMode="auto">
            <a:xfrm>
              <a:off x="935" y="1871"/>
              <a:ext cx="1398" cy="916"/>
            </a:xfrm>
            <a:custGeom>
              <a:avLst/>
              <a:gdLst>
                <a:gd name="T0" fmla="*/ 0 w 3645"/>
                <a:gd name="T1" fmla="*/ 2160 h 2160"/>
                <a:gd name="T2" fmla="*/ 585 w 3645"/>
                <a:gd name="T3" fmla="*/ 1950 h 2160"/>
                <a:gd name="T4" fmla="*/ 870 w 3645"/>
                <a:gd name="T5" fmla="*/ 1560 h 2160"/>
                <a:gd name="T6" fmla="*/ 1200 w 3645"/>
                <a:gd name="T7" fmla="*/ 975 h 2160"/>
                <a:gd name="T8" fmla="*/ 1995 w 3645"/>
                <a:gd name="T9" fmla="*/ 300 h 2160"/>
                <a:gd name="T10" fmla="*/ 3645 w 3645"/>
                <a:gd name="T11" fmla="*/ 0 h 2160"/>
              </a:gdLst>
              <a:ahLst/>
              <a:cxnLst>
                <a:cxn ang="0">
                  <a:pos x="T0" y="T1"/>
                </a:cxn>
                <a:cxn ang="0">
                  <a:pos x="T2" y="T3"/>
                </a:cxn>
                <a:cxn ang="0">
                  <a:pos x="T4" y="T5"/>
                </a:cxn>
                <a:cxn ang="0">
                  <a:pos x="T6" y="T7"/>
                </a:cxn>
                <a:cxn ang="0">
                  <a:pos x="T8" y="T9"/>
                </a:cxn>
                <a:cxn ang="0">
                  <a:pos x="T10" y="T11"/>
                </a:cxn>
              </a:cxnLst>
              <a:rect l="0" t="0" r="r" b="b"/>
              <a:pathLst>
                <a:path w="3645" h="2160">
                  <a:moveTo>
                    <a:pt x="0" y="2160"/>
                  </a:moveTo>
                  <a:cubicBezTo>
                    <a:pt x="220" y="2105"/>
                    <a:pt x="440" y="2050"/>
                    <a:pt x="585" y="1950"/>
                  </a:cubicBezTo>
                  <a:cubicBezTo>
                    <a:pt x="730" y="1850"/>
                    <a:pt x="767" y="1723"/>
                    <a:pt x="870" y="1560"/>
                  </a:cubicBezTo>
                  <a:cubicBezTo>
                    <a:pt x="973" y="1397"/>
                    <a:pt x="1013" y="1185"/>
                    <a:pt x="1200" y="975"/>
                  </a:cubicBezTo>
                  <a:cubicBezTo>
                    <a:pt x="1387" y="765"/>
                    <a:pt x="1587" y="462"/>
                    <a:pt x="1995" y="300"/>
                  </a:cubicBezTo>
                  <a:cubicBezTo>
                    <a:pt x="2403" y="138"/>
                    <a:pt x="3024" y="69"/>
                    <a:pt x="3645" y="0"/>
                  </a:cubicBezTo>
                </a:path>
              </a:pathLst>
            </a:custGeom>
            <a:noFill/>
            <a:ln w="28575" cmpd="sng">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33832" name="Text Box 40"/>
            <p:cNvSpPr txBox="1">
              <a:spLocks noChangeArrowheads="1"/>
            </p:cNvSpPr>
            <p:nvPr/>
          </p:nvSpPr>
          <p:spPr bwMode="auto">
            <a:xfrm>
              <a:off x="569" y="1709"/>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Y</a:t>
              </a:r>
            </a:p>
          </p:txBody>
        </p:sp>
        <p:sp>
          <p:nvSpPr>
            <p:cNvPr id="33833" name="Text Box 41"/>
            <p:cNvSpPr txBox="1">
              <a:spLocks noChangeArrowheads="1"/>
            </p:cNvSpPr>
            <p:nvPr/>
          </p:nvSpPr>
          <p:spPr bwMode="auto">
            <a:xfrm>
              <a:off x="2249" y="2775"/>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L</a:t>
              </a:r>
            </a:p>
          </p:txBody>
        </p:sp>
        <p:sp>
          <p:nvSpPr>
            <p:cNvPr id="33834" name="Text Box 42"/>
            <p:cNvSpPr txBox="1">
              <a:spLocks noChangeArrowheads="1"/>
            </p:cNvSpPr>
            <p:nvPr/>
          </p:nvSpPr>
          <p:spPr bwMode="auto">
            <a:xfrm>
              <a:off x="1846" y="1703"/>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PT</a:t>
              </a:r>
            </a:p>
          </p:txBody>
        </p:sp>
      </p:grpSp>
      <p:grpSp>
        <p:nvGrpSpPr>
          <p:cNvPr id="33844" name="Group 52"/>
          <p:cNvGrpSpPr>
            <a:grpSpLocks/>
          </p:cNvGrpSpPr>
          <p:nvPr/>
        </p:nvGrpSpPr>
        <p:grpSpPr bwMode="auto">
          <a:xfrm>
            <a:off x="3754438" y="2682875"/>
            <a:ext cx="2916237" cy="2276475"/>
            <a:chOff x="2365" y="1690"/>
            <a:chExt cx="1837" cy="1434"/>
          </a:xfrm>
        </p:grpSpPr>
        <p:sp>
          <p:nvSpPr>
            <p:cNvPr id="33801" name="Line 9"/>
            <p:cNvSpPr>
              <a:spLocks noChangeShapeType="1"/>
            </p:cNvSpPr>
            <p:nvPr/>
          </p:nvSpPr>
          <p:spPr bwMode="auto">
            <a:xfrm>
              <a:off x="2554" y="1714"/>
              <a:ext cx="0" cy="1073"/>
            </a:xfrm>
            <a:prstGeom prst="line">
              <a:avLst/>
            </a:prstGeom>
            <a:noFill/>
            <a:ln w="1905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33802" name="Line 10"/>
            <p:cNvSpPr>
              <a:spLocks noChangeShapeType="1"/>
            </p:cNvSpPr>
            <p:nvPr/>
          </p:nvSpPr>
          <p:spPr bwMode="auto">
            <a:xfrm>
              <a:off x="2554" y="2787"/>
              <a:ext cx="145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3821" name="Line 29"/>
            <p:cNvSpPr>
              <a:spLocks noChangeShapeType="1"/>
            </p:cNvSpPr>
            <p:nvPr/>
          </p:nvSpPr>
          <p:spPr bwMode="auto">
            <a:xfrm flipV="1">
              <a:off x="2554" y="1798"/>
              <a:ext cx="1015" cy="98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3830" name="Freeform 38"/>
            <p:cNvSpPr>
              <a:spLocks/>
            </p:cNvSpPr>
            <p:nvPr/>
          </p:nvSpPr>
          <p:spPr bwMode="auto">
            <a:xfrm>
              <a:off x="2815" y="2551"/>
              <a:ext cx="137" cy="236"/>
            </a:xfrm>
            <a:custGeom>
              <a:avLst/>
              <a:gdLst>
                <a:gd name="T0" fmla="*/ 0 w 355"/>
                <a:gd name="T1" fmla="*/ 0 h 585"/>
                <a:gd name="T2" fmla="*/ 300 w 355"/>
                <a:gd name="T3" fmla="*/ 240 h 585"/>
                <a:gd name="T4" fmla="*/ 330 w 355"/>
                <a:gd name="T5" fmla="*/ 585 h 585"/>
              </a:gdLst>
              <a:ahLst/>
              <a:cxnLst>
                <a:cxn ang="0">
                  <a:pos x="T0" y="T1"/>
                </a:cxn>
                <a:cxn ang="0">
                  <a:pos x="T2" y="T3"/>
                </a:cxn>
                <a:cxn ang="0">
                  <a:pos x="T4" y="T5"/>
                </a:cxn>
              </a:cxnLst>
              <a:rect l="0" t="0" r="r" b="b"/>
              <a:pathLst>
                <a:path w="355" h="585">
                  <a:moveTo>
                    <a:pt x="0" y="0"/>
                  </a:moveTo>
                  <a:cubicBezTo>
                    <a:pt x="122" y="71"/>
                    <a:pt x="245" y="143"/>
                    <a:pt x="300" y="240"/>
                  </a:cubicBezTo>
                  <a:cubicBezTo>
                    <a:pt x="355" y="337"/>
                    <a:pt x="323" y="525"/>
                    <a:pt x="330" y="585"/>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33831" name="Text Box 39"/>
            <p:cNvSpPr txBox="1">
              <a:spLocks noChangeArrowheads="1"/>
            </p:cNvSpPr>
            <p:nvPr/>
          </p:nvSpPr>
          <p:spPr bwMode="auto">
            <a:xfrm>
              <a:off x="2583" y="2602"/>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45°</a:t>
              </a:r>
            </a:p>
          </p:txBody>
        </p:sp>
        <p:sp>
          <p:nvSpPr>
            <p:cNvPr id="33835" name="Text Box 43"/>
            <p:cNvSpPr txBox="1">
              <a:spLocks noChangeArrowheads="1"/>
            </p:cNvSpPr>
            <p:nvPr/>
          </p:nvSpPr>
          <p:spPr bwMode="auto">
            <a:xfrm>
              <a:off x="2365" y="1690"/>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Y</a:t>
              </a:r>
            </a:p>
          </p:txBody>
        </p:sp>
        <p:sp>
          <p:nvSpPr>
            <p:cNvPr id="33836" name="Text Box 44"/>
            <p:cNvSpPr txBox="1">
              <a:spLocks noChangeArrowheads="1"/>
            </p:cNvSpPr>
            <p:nvPr/>
          </p:nvSpPr>
          <p:spPr bwMode="auto">
            <a:xfrm>
              <a:off x="3744" y="2849"/>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Y</a:t>
              </a:r>
            </a:p>
          </p:txBody>
        </p:sp>
      </p:grpSp>
      <p:grpSp>
        <p:nvGrpSpPr>
          <p:cNvPr id="33847" name="Group 55"/>
          <p:cNvGrpSpPr>
            <a:grpSpLocks/>
          </p:cNvGrpSpPr>
          <p:nvPr/>
        </p:nvGrpSpPr>
        <p:grpSpPr bwMode="auto">
          <a:xfrm>
            <a:off x="3608388" y="4611688"/>
            <a:ext cx="3062287" cy="2236787"/>
            <a:chOff x="2273" y="2905"/>
            <a:chExt cx="1929" cy="1409"/>
          </a:xfrm>
        </p:grpSpPr>
        <p:sp>
          <p:nvSpPr>
            <p:cNvPr id="33807" name="Line 15"/>
            <p:cNvSpPr>
              <a:spLocks noChangeShapeType="1"/>
            </p:cNvSpPr>
            <p:nvPr/>
          </p:nvSpPr>
          <p:spPr bwMode="auto">
            <a:xfrm>
              <a:off x="2554" y="2905"/>
              <a:ext cx="0" cy="1072"/>
            </a:xfrm>
            <a:prstGeom prst="line">
              <a:avLst/>
            </a:prstGeom>
            <a:noFill/>
            <a:ln w="1905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33808" name="Line 16"/>
            <p:cNvSpPr>
              <a:spLocks noChangeShapeType="1"/>
            </p:cNvSpPr>
            <p:nvPr/>
          </p:nvSpPr>
          <p:spPr bwMode="auto">
            <a:xfrm>
              <a:off x="2554" y="3977"/>
              <a:ext cx="145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3837" name="Text Box 45"/>
            <p:cNvSpPr txBox="1">
              <a:spLocks noChangeArrowheads="1"/>
            </p:cNvSpPr>
            <p:nvPr/>
          </p:nvSpPr>
          <p:spPr bwMode="auto">
            <a:xfrm>
              <a:off x="3744" y="4039"/>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Y</a:t>
              </a:r>
            </a:p>
          </p:txBody>
        </p:sp>
        <p:sp>
          <p:nvSpPr>
            <p:cNvPr id="33839" name="Text Box 47"/>
            <p:cNvSpPr txBox="1">
              <a:spLocks noChangeArrowheads="1"/>
            </p:cNvSpPr>
            <p:nvPr/>
          </p:nvSpPr>
          <p:spPr bwMode="auto">
            <a:xfrm>
              <a:off x="2273" y="2917"/>
              <a:ext cx="459"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CV</a:t>
              </a:r>
            </a:p>
          </p:txBody>
        </p:sp>
      </p:grpSp>
      <p:grpSp>
        <p:nvGrpSpPr>
          <p:cNvPr id="33845" name="Group 53"/>
          <p:cNvGrpSpPr>
            <a:grpSpLocks/>
          </p:cNvGrpSpPr>
          <p:nvPr/>
        </p:nvGrpSpPr>
        <p:grpSpPr bwMode="auto">
          <a:xfrm>
            <a:off x="903288" y="4602163"/>
            <a:ext cx="3214687" cy="2255837"/>
            <a:chOff x="569" y="2899"/>
            <a:chExt cx="2025" cy="1421"/>
          </a:xfrm>
        </p:grpSpPr>
        <p:sp>
          <p:nvSpPr>
            <p:cNvPr id="33804" name="Line 12"/>
            <p:cNvSpPr>
              <a:spLocks noChangeShapeType="1"/>
            </p:cNvSpPr>
            <p:nvPr/>
          </p:nvSpPr>
          <p:spPr bwMode="auto">
            <a:xfrm>
              <a:off x="940" y="2905"/>
              <a:ext cx="0" cy="1072"/>
            </a:xfrm>
            <a:prstGeom prst="line">
              <a:avLst/>
            </a:prstGeom>
            <a:noFill/>
            <a:ln w="1905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33805" name="Line 13"/>
            <p:cNvSpPr>
              <a:spLocks noChangeShapeType="1"/>
            </p:cNvSpPr>
            <p:nvPr/>
          </p:nvSpPr>
          <p:spPr bwMode="auto">
            <a:xfrm>
              <a:off x="940" y="3977"/>
              <a:ext cx="1457"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3809" name="Line 17"/>
            <p:cNvSpPr>
              <a:spLocks noChangeShapeType="1"/>
            </p:cNvSpPr>
            <p:nvPr/>
          </p:nvSpPr>
          <p:spPr bwMode="auto">
            <a:xfrm flipV="1">
              <a:off x="935" y="3051"/>
              <a:ext cx="1432" cy="91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3828" name="Freeform 36"/>
            <p:cNvSpPr>
              <a:spLocks/>
            </p:cNvSpPr>
            <p:nvPr/>
          </p:nvSpPr>
          <p:spPr bwMode="auto">
            <a:xfrm>
              <a:off x="1196" y="3815"/>
              <a:ext cx="98" cy="157"/>
            </a:xfrm>
            <a:custGeom>
              <a:avLst/>
              <a:gdLst>
                <a:gd name="T0" fmla="*/ 0 w 255"/>
                <a:gd name="T1" fmla="*/ 0 h 420"/>
                <a:gd name="T2" fmla="*/ 210 w 255"/>
                <a:gd name="T3" fmla="*/ 120 h 420"/>
                <a:gd name="T4" fmla="*/ 255 w 255"/>
                <a:gd name="T5" fmla="*/ 420 h 420"/>
              </a:gdLst>
              <a:ahLst/>
              <a:cxnLst>
                <a:cxn ang="0">
                  <a:pos x="T0" y="T1"/>
                </a:cxn>
                <a:cxn ang="0">
                  <a:pos x="T2" y="T3"/>
                </a:cxn>
                <a:cxn ang="0">
                  <a:pos x="T4" y="T5"/>
                </a:cxn>
              </a:cxnLst>
              <a:rect l="0" t="0" r="r" b="b"/>
              <a:pathLst>
                <a:path w="255" h="420">
                  <a:moveTo>
                    <a:pt x="0" y="0"/>
                  </a:moveTo>
                  <a:cubicBezTo>
                    <a:pt x="84" y="25"/>
                    <a:pt x="168" y="50"/>
                    <a:pt x="210" y="120"/>
                  </a:cubicBezTo>
                  <a:cubicBezTo>
                    <a:pt x="252" y="190"/>
                    <a:pt x="248" y="370"/>
                    <a:pt x="255" y="42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33829" name="Text Box 37"/>
            <p:cNvSpPr txBox="1">
              <a:spLocks noChangeArrowheads="1"/>
            </p:cNvSpPr>
            <p:nvPr/>
          </p:nvSpPr>
          <p:spPr bwMode="auto">
            <a:xfrm>
              <a:off x="987" y="3809"/>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w</a:t>
              </a:r>
            </a:p>
          </p:txBody>
        </p:sp>
        <p:sp>
          <p:nvSpPr>
            <p:cNvPr id="33838" name="Text Box 46"/>
            <p:cNvSpPr txBox="1">
              <a:spLocks noChangeArrowheads="1"/>
            </p:cNvSpPr>
            <p:nvPr/>
          </p:nvSpPr>
          <p:spPr bwMode="auto">
            <a:xfrm>
              <a:off x="569" y="2899"/>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CV</a:t>
              </a:r>
            </a:p>
          </p:txBody>
        </p:sp>
        <p:sp>
          <p:nvSpPr>
            <p:cNvPr id="33840" name="Text Box 48"/>
            <p:cNvSpPr txBox="1">
              <a:spLocks noChangeArrowheads="1"/>
            </p:cNvSpPr>
            <p:nvPr/>
          </p:nvSpPr>
          <p:spPr bwMode="auto">
            <a:xfrm>
              <a:off x="2136" y="4045"/>
              <a:ext cx="45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L</a:t>
              </a:r>
            </a:p>
          </p:txBody>
        </p:sp>
      </p:grpSp>
      <p:sp>
        <p:nvSpPr>
          <p:cNvPr id="33846" name="Text Box 54"/>
          <p:cNvSpPr txBox="1">
            <a:spLocks noChangeArrowheads="1"/>
          </p:cNvSpPr>
          <p:nvPr/>
        </p:nvSpPr>
        <p:spPr bwMode="auto">
          <a:xfrm>
            <a:off x="6234113" y="2757488"/>
            <a:ext cx="2909887" cy="93186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pPr>
            <a:r>
              <a:rPr lang="it-IT" altLang="it-IT"/>
              <a:t>Costi variabili totali</a:t>
            </a:r>
          </a:p>
          <a:p>
            <a:pPr>
              <a:lnSpc>
                <a:spcPct val="90000"/>
              </a:lnSpc>
              <a:spcBef>
                <a:spcPct val="50000"/>
              </a:spcBef>
            </a:pPr>
            <a:r>
              <a:rPr lang="it-IT" altLang="it-IT" b="1" i="1"/>
              <a:t>CV=wL</a:t>
            </a:r>
          </a:p>
        </p:txBody>
      </p:sp>
      <p:grpSp>
        <p:nvGrpSpPr>
          <p:cNvPr id="33854" name="Group 62"/>
          <p:cNvGrpSpPr>
            <a:grpSpLocks/>
          </p:cNvGrpSpPr>
          <p:nvPr/>
        </p:nvGrpSpPr>
        <p:grpSpPr bwMode="auto">
          <a:xfrm>
            <a:off x="4054476" y="4843463"/>
            <a:ext cx="2198688" cy="1462087"/>
            <a:chOff x="2554" y="3051"/>
            <a:chExt cx="1385" cy="921"/>
          </a:xfrm>
        </p:grpSpPr>
        <p:sp>
          <p:nvSpPr>
            <p:cNvPr id="33827" name="Freeform 35"/>
            <p:cNvSpPr>
              <a:spLocks/>
            </p:cNvSpPr>
            <p:nvPr/>
          </p:nvSpPr>
          <p:spPr bwMode="auto">
            <a:xfrm>
              <a:off x="2554" y="3051"/>
              <a:ext cx="954" cy="921"/>
            </a:xfrm>
            <a:custGeom>
              <a:avLst/>
              <a:gdLst>
                <a:gd name="T0" fmla="*/ 0 w 2468"/>
                <a:gd name="T1" fmla="*/ 2460 h 2460"/>
                <a:gd name="T2" fmla="*/ 135 w 2468"/>
                <a:gd name="T3" fmla="*/ 2100 h 2460"/>
                <a:gd name="T4" fmla="*/ 495 w 2468"/>
                <a:gd name="T5" fmla="*/ 1935 h 2460"/>
                <a:gd name="T6" fmla="*/ 1395 w 2468"/>
                <a:gd name="T7" fmla="*/ 1620 h 2460"/>
                <a:gd name="T8" fmla="*/ 2115 w 2468"/>
                <a:gd name="T9" fmla="*/ 1035 h 2460"/>
                <a:gd name="T10" fmla="*/ 2415 w 2468"/>
                <a:gd name="T11" fmla="*/ 210 h 2460"/>
                <a:gd name="T12" fmla="*/ 2430 w 2468"/>
                <a:gd name="T13" fmla="*/ 0 h 2460"/>
              </a:gdLst>
              <a:ahLst/>
              <a:cxnLst>
                <a:cxn ang="0">
                  <a:pos x="T0" y="T1"/>
                </a:cxn>
                <a:cxn ang="0">
                  <a:pos x="T2" y="T3"/>
                </a:cxn>
                <a:cxn ang="0">
                  <a:pos x="T4" y="T5"/>
                </a:cxn>
                <a:cxn ang="0">
                  <a:pos x="T6" y="T7"/>
                </a:cxn>
                <a:cxn ang="0">
                  <a:pos x="T8" y="T9"/>
                </a:cxn>
                <a:cxn ang="0">
                  <a:pos x="T10" y="T11"/>
                </a:cxn>
                <a:cxn ang="0">
                  <a:pos x="T12" y="T13"/>
                </a:cxn>
              </a:cxnLst>
              <a:rect l="0" t="0" r="r" b="b"/>
              <a:pathLst>
                <a:path w="2468" h="2460">
                  <a:moveTo>
                    <a:pt x="0" y="2460"/>
                  </a:moveTo>
                  <a:cubicBezTo>
                    <a:pt x="26" y="2323"/>
                    <a:pt x="52" y="2187"/>
                    <a:pt x="135" y="2100"/>
                  </a:cubicBezTo>
                  <a:cubicBezTo>
                    <a:pt x="218" y="2013"/>
                    <a:pt x="285" y="2015"/>
                    <a:pt x="495" y="1935"/>
                  </a:cubicBezTo>
                  <a:cubicBezTo>
                    <a:pt x="705" y="1855"/>
                    <a:pt x="1125" y="1770"/>
                    <a:pt x="1395" y="1620"/>
                  </a:cubicBezTo>
                  <a:cubicBezTo>
                    <a:pt x="1665" y="1470"/>
                    <a:pt x="1945" y="1270"/>
                    <a:pt x="2115" y="1035"/>
                  </a:cubicBezTo>
                  <a:cubicBezTo>
                    <a:pt x="2285" y="800"/>
                    <a:pt x="2362" y="383"/>
                    <a:pt x="2415" y="210"/>
                  </a:cubicBezTo>
                  <a:cubicBezTo>
                    <a:pt x="2468" y="37"/>
                    <a:pt x="2449" y="18"/>
                    <a:pt x="2430" y="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33853" name="Text Box 61"/>
            <p:cNvSpPr txBox="1">
              <a:spLocks noChangeArrowheads="1"/>
            </p:cNvSpPr>
            <p:nvPr/>
          </p:nvSpPr>
          <p:spPr bwMode="auto">
            <a:xfrm>
              <a:off x="3458" y="3072"/>
              <a:ext cx="481" cy="2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1600" b="1" i="1" dirty="0"/>
                <a:t>CV</a:t>
              </a:r>
            </a:p>
          </p:txBody>
        </p:sp>
      </p:grpSp>
    </p:spTree>
    <p:extLst>
      <p:ext uri="{BB962C8B-B14F-4D97-AF65-F5344CB8AC3E}">
        <p14:creationId xmlns:p14="http://schemas.microsoft.com/office/powerpoint/2010/main" val="25678726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additive="base">
                                        <p:cTn id="7" dur="500" fill="hold"/>
                                        <p:tgtEl>
                                          <p:spTgt spid="337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7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846"/>
                                        </p:tgtEl>
                                        <p:attrNameLst>
                                          <p:attrName>style.visibility</p:attrName>
                                        </p:attrNameLst>
                                      </p:cBhvr>
                                      <p:to>
                                        <p:strVal val="visible"/>
                                      </p:to>
                                    </p:set>
                                    <p:anim calcmode="lin" valueType="num">
                                      <p:cBhvr additive="base">
                                        <p:cTn id="13" dur="500" fill="hold"/>
                                        <p:tgtEl>
                                          <p:spTgt spid="33846"/>
                                        </p:tgtEl>
                                        <p:attrNameLst>
                                          <p:attrName>ppt_x</p:attrName>
                                        </p:attrNameLst>
                                      </p:cBhvr>
                                      <p:tavLst>
                                        <p:tav tm="0">
                                          <p:val>
                                            <p:strVal val="0-#ppt_w/2"/>
                                          </p:val>
                                        </p:tav>
                                        <p:tav tm="100000">
                                          <p:val>
                                            <p:strVal val="#ppt_x"/>
                                          </p:val>
                                        </p:tav>
                                      </p:tavLst>
                                    </p:anim>
                                    <p:anim calcmode="lin" valueType="num">
                                      <p:cBhvr additive="base">
                                        <p:cTn id="14" dur="500" fill="hold"/>
                                        <p:tgtEl>
                                          <p:spTgt spid="3384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3843"/>
                                        </p:tgtEl>
                                        <p:attrNameLst>
                                          <p:attrName>style.visibility</p:attrName>
                                        </p:attrNameLst>
                                      </p:cBhvr>
                                      <p:to>
                                        <p:strVal val="visible"/>
                                      </p:to>
                                    </p:set>
                                    <p:anim calcmode="lin" valueType="num">
                                      <p:cBhvr additive="base">
                                        <p:cTn id="19" dur="500" fill="hold"/>
                                        <p:tgtEl>
                                          <p:spTgt spid="33843"/>
                                        </p:tgtEl>
                                        <p:attrNameLst>
                                          <p:attrName>ppt_x</p:attrName>
                                        </p:attrNameLst>
                                      </p:cBhvr>
                                      <p:tavLst>
                                        <p:tav tm="0">
                                          <p:val>
                                            <p:strVal val="0-#ppt_w/2"/>
                                          </p:val>
                                        </p:tav>
                                        <p:tav tm="100000">
                                          <p:val>
                                            <p:strVal val="#ppt_x"/>
                                          </p:val>
                                        </p:tav>
                                      </p:tavLst>
                                    </p:anim>
                                    <p:anim calcmode="lin" valueType="num">
                                      <p:cBhvr additive="base">
                                        <p:cTn id="20" dur="500" fill="hold"/>
                                        <p:tgtEl>
                                          <p:spTgt spid="3384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3844"/>
                                        </p:tgtEl>
                                        <p:attrNameLst>
                                          <p:attrName>style.visibility</p:attrName>
                                        </p:attrNameLst>
                                      </p:cBhvr>
                                      <p:to>
                                        <p:strVal val="visible"/>
                                      </p:to>
                                    </p:set>
                                    <p:anim calcmode="lin" valueType="num">
                                      <p:cBhvr additive="base">
                                        <p:cTn id="25" dur="500" fill="hold"/>
                                        <p:tgtEl>
                                          <p:spTgt spid="33844"/>
                                        </p:tgtEl>
                                        <p:attrNameLst>
                                          <p:attrName>ppt_x</p:attrName>
                                        </p:attrNameLst>
                                      </p:cBhvr>
                                      <p:tavLst>
                                        <p:tav tm="0">
                                          <p:val>
                                            <p:strVal val="0-#ppt_w/2"/>
                                          </p:val>
                                        </p:tav>
                                        <p:tav tm="100000">
                                          <p:val>
                                            <p:strVal val="#ppt_x"/>
                                          </p:val>
                                        </p:tav>
                                      </p:tavLst>
                                    </p:anim>
                                    <p:anim calcmode="lin" valueType="num">
                                      <p:cBhvr additive="base">
                                        <p:cTn id="26" dur="500" fill="hold"/>
                                        <p:tgtEl>
                                          <p:spTgt spid="33844"/>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3845"/>
                                        </p:tgtEl>
                                        <p:attrNameLst>
                                          <p:attrName>style.visibility</p:attrName>
                                        </p:attrNameLst>
                                      </p:cBhvr>
                                      <p:to>
                                        <p:strVal val="visible"/>
                                      </p:to>
                                    </p:set>
                                    <p:anim calcmode="lin" valueType="num">
                                      <p:cBhvr additive="base">
                                        <p:cTn id="31" dur="500" fill="hold"/>
                                        <p:tgtEl>
                                          <p:spTgt spid="33845"/>
                                        </p:tgtEl>
                                        <p:attrNameLst>
                                          <p:attrName>ppt_x</p:attrName>
                                        </p:attrNameLst>
                                      </p:cBhvr>
                                      <p:tavLst>
                                        <p:tav tm="0">
                                          <p:val>
                                            <p:strVal val="0-#ppt_w/2"/>
                                          </p:val>
                                        </p:tav>
                                        <p:tav tm="100000">
                                          <p:val>
                                            <p:strVal val="#ppt_x"/>
                                          </p:val>
                                        </p:tav>
                                      </p:tavLst>
                                    </p:anim>
                                    <p:anim calcmode="lin" valueType="num">
                                      <p:cBhvr additive="base">
                                        <p:cTn id="32" dur="500" fill="hold"/>
                                        <p:tgtEl>
                                          <p:spTgt spid="33845"/>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3847"/>
                                        </p:tgtEl>
                                        <p:attrNameLst>
                                          <p:attrName>style.visibility</p:attrName>
                                        </p:attrNameLst>
                                      </p:cBhvr>
                                      <p:to>
                                        <p:strVal val="visible"/>
                                      </p:to>
                                    </p:set>
                                    <p:anim calcmode="lin" valueType="num">
                                      <p:cBhvr additive="base">
                                        <p:cTn id="37" dur="500" fill="hold"/>
                                        <p:tgtEl>
                                          <p:spTgt spid="33847"/>
                                        </p:tgtEl>
                                        <p:attrNameLst>
                                          <p:attrName>ppt_x</p:attrName>
                                        </p:attrNameLst>
                                      </p:cBhvr>
                                      <p:tavLst>
                                        <p:tav tm="0">
                                          <p:val>
                                            <p:strVal val="0-#ppt_w/2"/>
                                          </p:val>
                                        </p:tav>
                                        <p:tav tm="100000">
                                          <p:val>
                                            <p:strVal val="#ppt_x"/>
                                          </p:val>
                                        </p:tav>
                                      </p:tavLst>
                                    </p:anim>
                                    <p:anim calcmode="lin" valueType="num">
                                      <p:cBhvr additive="base">
                                        <p:cTn id="38" dur="500" fill="hold"/>
                                        <p:tgtEl>
                                          <p:spTgt spid="33847"/>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33852"/>
                                        </p:tgtEl>
                                        <p:attrNameLst>
                                          <p:attrName>style.visibility</p:attrName>
                                        </p:attrNameLst>
                                      </p:cBhvr>
                                      <p:to>
                                        <p:strVal val="visible"/>
                                      </p:to>
                                    </p:set>
                                    <p:anim calcmode="lin" valueType="num">
                                      <p:cBhvr additive="base">
                                        <p:cTn id="43" dur="500" fill="hold"/>
                                        <p:tgtEl>
                                          <p:spTgt spid="33852"/>
                                        </p:tgtEl>
                                        <p:attrNameLst>
                                          <p:attrName>ppt_x</p:attrName>
                                        </p:attrNameLst>
                                      </p:cBhvr>
                                      <p:tavLst>
                                        <p:tav tm="0">
                                          <p:val>
                                            <p:strVal val="0-#ppt_w/2"/>
                                          </p:val>
                                        </p:tav>
                                        <p:tav tm="100000">
                                          <p:val>
                                            <p:strVal val="#ppt_x"/>
                                          </p:val>
                                        </p:tav>
                                      </p:tavLst>
                                    </p:anim>
                                    <p:anim calcmode="lin" valueType="num">
                                      <p:cBhvr additive="base">
                                        <p:cTn id="44" dur="500" fill="hold"/>
                                        <p:tgtEl>
                                          <p:spTgt spid="33852"/>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33849"/>
                                        </p:tgtEl>
                                        <p:attrNameLst>
                                          <p:attrName>style.visibility</p:attrName>
                                        </p:attrNameLst>
                                      </p:cBhvr>
                                      <p:to>
                                        <p:strVal val="visible"/>
                                      </p:to>
                                    </p:set>
                                    <p:anim calcmode="lin" valueType="num">
                                      <p:cBhvr additive="base">
                                        <p:cTn id="49" dur="500" fill="hold"/>
                                        <p:tgtEl>
                                          <p:spTgt spid="33849"/>
                                        </p:tgtEl>
                                        <p:attrNameLst>
                                          <p:attrName>ppt_x</p:attrName>
                                        </p:attrNameLst>
                                      </p:cBhvr>
                                      <p:tavLst>
                                        <p:tav tm="0">
                                          <p:val>
                                            <p:strVal val="0-#ppt_w/2"/>
                                          </p:val>
                                        </p:tav>
                                        <p:tav tm="100000">
                                          <p:val>
                                            <p:strVal val="#ppt_x"/>
                                          </p:val>
                                        </p:tav>
                                      </p:tavLst>
                                    </p:anim>
                                    <p:anim calcmode="lin" valueType="num">
                                      <p:cBhvr additive="base">
                                        <p:cTn id="50" dur="500" fill="hold"/>
                                        <p:tgtEl>
                                          <p:spTgt spid="33849"/>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nodeType="clickEffect">
                                  <p:stCondLst>
                                    <p:cond delay="0"/>
                                  </p:stCondLst>
                                  <p:childTnLst>
                                    <p:set>
                                      <p:cBhvr>
                                        <p:cTn id="54" dur="1" fill="hold">
                                          <p:stCondLst>
                                            <p:cond delay="0"/>
                                          </p:stCondLst>
                                        </p:cTn>
                                        <p:tgtEl>
                                          <p:spTgt spid="33850"/>
                                        </p:tgtEl>
                                        <p:attrNameLst>
                                          <p:attrName>style.visibility</p:attrName>
                                        </p:attrNameLst>
                                      </p:cBhvr>
                                      <p:to>
                                        <p:strVal val="visible"/>
                                      </p:to>
                                    </p:set>
                                    <p:anim calcmode="lin" valueType="num">
                                      <p:cBhvr additive="base">
                                        <p:cTn id="55" dur="500" fill="hold"/>
                                        <p:tgtEl>
                                          <p:spTgt spid="33850"/>
                                        </p:tgtEl>
                                        <p:attrNameLst>
                                          <p:attrName>ppt_x</p:attrName>
                                        </p:attrNameLst>
                                      </p:cBhvr>
                                      <p:tavLst>
                                        <p:tav tm="0">
                                          <p:val>
                                            <p:strVal val="0-#ppt_w/2"/>
                                          </p:val>
                                        </p:tav>
                                        <p:tav tm="100000">
                                          <p:val>
                                            <p:strVal val="#ppt_x"/>
                                          </p:val>
                                        </p:tav>
                                      </p:tavLst>
                                    </p:anim>
                                    <p:anim calcmode="lin" valueType="num">
                                      <p:cBhvr additive="base">
                                        <p:cTn id="56" dur="500" fill="hold"/>
                                        <p:tgtEl>
                                          <p:spTgt spid="33850"/>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nodeType="clickEffect">
                                  <p:stCondLst>
                                    <p:cond delay="0"/>
                                  </p:stCondLst>
                                  <p:childTnLst>
                                    <p:set>
                                      <p:cBhvr>
                                        <p:cTn id="60" dur="1" fill="hold">
                                          <p:stCondLst>
                                            <p:cond delay="0"/>
                                          </p:stCondLst>
                                        </p:cTn>
                                        <p:tgtEl>
                                          <p:spTgt spid="33851"/>
                                        </p:tgtEl>
                                        <p:attrNameLst>
                                          <p:attrName>style.visibility</p:attrName>
                                        </p:attrNameLst>
                                      </p:cBhvr>
                                      <p:to>
                                        <p:strVal val="visible"/>
                                      </p:to>
                                    </p:set>
                                    <p:anim calcmode="lin" valueType="num">
                                      <p:cBhvr additive="base">
                                        <p:cTn id="61" dur="500" fill="hold"/>
                                        <p:tgtEl>
                                          <p:spTgt spid="33851"/>
                                        </p:tgtEl>
                                        <p:attrNameLst>
                                          <p:attrName>ppt_x</p:attrName>
                                        </p:attrNameLst>
                                      </p:cBhvr>
                                      <p:tavLst>
                                        <p:tav tm="0">
                                          <p:val>
                                            <p:strVal val="0-#ppt_w/2"/>
                                          </p:val>
                                        </p:tav>
                                        <p:tav tm="100000">
                                          <p:val>
                                            <p:strVal val="#ppt_x"/>
                                          </p:val>
                                        </p:tav>
                                      </p:tavLst>
                                    </p:anim>
                                    <p:anim calcmode="lin" valueType="num">
                                      <p:cBhvr additive="base">
                                        <p:cTn id="62" dur="500" fill="hold"/>
                                        <p:tgtEl>
                                          <p:spTgt spid="33851"/>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nodeType="clickEffect">
                                  <p:stCondLst>
                                    <p:cond delay="0"/>
                                  </p:stCondLst>
                                  <p:childTnLst>
                                    <p:set>
                                      <p:cBhvr>
                                        <p:cTn id="66" dur="1" fill="hold">
                                          <p:stCondLst>
                                            <p:cond delay="0"/>
                                          </p:stCondLst>
                                        </p:cTn>
                                        <p:tgtEl>
                                          <p:spTgt spid="33854"/>
                                        </p:tgtEl>
                                        <p:attrNameLst>
                                          <p:attrName>style.visibility</p:attrName>
                                        </p:attrNameLst>
                                      </p:cBhvr>
                                      <p:to>
                                        <p:strVal val="visible"/>
                                      </p:to>
                                    </p:set>
                                    <p:anim calcmode="lin" valueType="num">
                                      <p:cBhvr additive="base">
                                        <p:cTn id="67" dur="500" fill="hold"/>
                                        <p:tgtEl>
                                          <p:spTgt spid="33854"/>
                                        </p:tgtEl>
                                        <p:attrNameLst>
                                          <p:attrName>ppt_x</p:attrName>
                                        </p:attrNameLst>
                                      </p:cBhvr>
                                      <p:tavLst>
                                        <p:tav tm="0">
                                          <p:val>
                                            <p:strVal val="0-#ppt_w/2"/>
                                          </p:val>
                                        </p:tav>
                                        <p:tav tm="100000">
                                          <p:val>
                                            <p:strVal val="#ppt_x"/>
                                          </p:val>
                                        </p:tav>
                                      </p:tavLst>
                                    </p:anim>
                                    <p:anim calcmode="lin" valueType="num">
                                      <p:cBhvr additive="base">
                                        <p:cTn id="68" dur="500" fill="hold"/>
                                        <p:tgtEl>
                                          <p:spTgt spid="3385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utoUpdateAnimBg="0"/>
      <p:bldP spid="33846"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 name="Segnaposto numero diapositiva 5"/>
          <p:cNvSpPr>
            <a:spLocks noGrp="1"/>
          </p:cNvSpPr>
          <p:nvPr>
            <p:ph type="sldNum" sz="quarter" idx="12"/>
          </p:nvPr>
        </p:nvSpPr>
        <p:spPr/>
        <p:txBody>
          <a:bodyPr/>
          <a:lstStyle/>
          <a:p>
            <a:fld id="{9957DF9D-9E45-42B0-8194-414EC3D51811}" type="slidenum">
              <a:rPr lang="it-IT" altLang="it-IT"/>
              <a:pPr/>
              <a:t>19</a:t>
            </a:fld>
            <a:endParaRPr lang="it-IT" altLang="it-IT"/>
          </a:p>
        </p:txBody>
      </p:sp>
      <p:sp>
        <p:nvSpPr>
          <p:cNvPr id="1026" name="Rectangle 2"/>
          <p:cNvSpPr>
            <a:spLocks noGrp="1" noChangeArrowheads="1"/>
          </p:cNvSpPr>
          <p:nvPr>
            <p:ph type="title"/>
          </p:nvPr>
        </p:nvSpPr>
        <p:spPr>
          <a:xfrm>
            <a:off x="457200" y="1076019"/>
            <a:ext cx="8229600" cy="557946"/>
          </a:xfrm>
        </p:spPr>
        <p:txBody>
          <a:bodyPr>
            <a:normAutofit fontScale="90000"/>
          </a:bodyPr>
          <a:lstStyle/>
          <a:p>
            <a:r>
              <a:rPr lang="it-IT" altLang="it-IT" dirty="0"/>
              <a:t>Da Costi  Variabili Totali ai Costi Totali</a:t>
            </a:r>
          </a:p>
        </p:txBody>
      </p:sp>
      <p:sp>
        <p:nvSpPr>
          <p:cNvPr id="1027" name="Rectangle 3"/>
          <p:cNvSpPr>
            <a:spLocks noGrp="1" noChangeArrowheads="1"/>
          </p:cNvSpPr>
          <p:nvPr>
            <p:ph type="body" idx="1"/>
          </p:nvPr>
        </p:nvSpPr>
        <p:spPr>
          <a:xfrm>
            <a:off x="685800" y="1981200"/>
            <a:ext cx="7772400" cy="1222375"/>
          </a:xfrm>
        </p:spPr>
        <p:txBody>
          <a:bodyPr>
            <a:normAutofit lnSpcReduction="10000"/>
          </a:bodyPr>
          <a:lstStyle/>
          <a:p>
            <a:pPr>
              <a:lnSpc>
                <a:spcPct val="90000"/>
              </a:lnSpc>
            </a:pPr>
            <a:r>
              <a:rPr lang="it-IT" altLang="it-IT" sz="2800" b="1" i="1"/>
              <a:t>CV+CF=CT </a:t>
            </a:r>
            <a:endParaRPr lang="it-IT" altLang="it-IT" sz="2800"/>
          </a:p>
          <a:p>
            <a:pPr>
              <a:lnSpc>
                <a:spcPct val="90000"/>
              </a:lnSpc>
            </a:pPr>
            <a:r>
              <a:rPr lang="it-IT" altLang="it-IT" sz="2800"/>
              <a:t>I costi fissi sono dati: la curva si sposta verso l’alto mantenendo la stessa forma.</a:t>
            </a:r>
          </a:p>
        </p:txBody>
      </p:sp>
      <p:grpSp>
        <p:nvGrpSpPr>
          <p:cNvPr id="1055" name="Group 31"/>
          <p:cNvGrpSpPr>
            <a:grpSpLocks/>
          </p:cNvGrpSpPr>
          <p:nvPr/>
        </p:nvGrpSpPr>
        <p:grpSpPr bwMode="auto">
          <a:xfrm>
            <a:off x="2012801" y="5050632"/>
            <a:ext cx="3114675" cy="479425"/>
            <a:chOff x="1252" y="3225"/>
            <a:chExt cx="1962" cy="302"/>
          </a:xfrm>
        </p:grpSpPr>
        <p:sp>
          <p:nvSpPr>
            <p:cNvPr id="1039" name="Line 15"/>
            <p:cNvSpPr>
              <a:spLocks noChangeShapeType="1"/>
            </p:cNvSpPr>
            <p:nvPr/>
          </p:nvSpPr>
          <p:spPr bwMode="auto">
            <a:xfrm>
              <a:off x="1252" y="3448"/>
              <a:ext cx="1884" cy="0"/>
            </a:xfrm>
            <a:prstGeom prst="line">
              <a:avLst/>
            </a:prstGeom>
            <a:noFill/>
            <a:ln w="28575">
              <a:solidFill>
                <a:srgbClr val="008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047" name="Text Box 23"/>
            <p:cNvSpPr txBox="1">
              <a:spLocks noChangeArrowheads="1"/>
            </p:cNvSpPr>
            <p:nvPr/>
          </p:nvSpPr>
          <p:spPr bwMode="auto">
            <a:xfrm>
              <a:off x="2745" y="3225"/>
              <a:ext cx="469"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CF</a:t>
              </a:r>
            </a:p>
          </p:txBody>
        </p:sp>
      </p:grpSp>
      <p:grpSp>
        <p:nvGrpSpPr>
          <p:cNvPr id="1056" name="Group 32"/>
          <p:cNvGrpSpPr>
            <a:grpSpLocks/>
          </p:cNvGrpSpPr>
          <p:nvPr/>
        </p:nvGrpSpPr>
        <p:grpSpPr bwMode="auto">
          <a:xfrm>
            <a:off x="1998663" y="3615530"/>
            <a:ext cx="2452687" cy="1860550"/>
            <a:chOff x="1265" y="2295"/>
            <a:chExt cx="1545" cy="1172"/>
          </a:xfrm>
        </p:grpSpPr>
        <p:sp>
          <p:nvSpPr>
            <p:cNvPr id="1042" name="Line 18"/>
            <p:cNvSpPr>
              <a:spLocks noChangeShapeType="1"/>
            </p:cNvSpPr>
            <p:nvPr/>
          </p:nvSpPr>
          <p:spPr bwMode="auto">
            <a:xfrm flipV="1">
              <a:off x="1487" y="3199"/>
              <a:ext cx="0" cy="2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043" name="Line 19"/>
            <p:cNvSpPr>
              <a:spLocks noChangeShapeType="1"/>
            </p:cNvSpPr>
            <p:nvPr/>
          </p:nvSpPr>
          <p:spPr bwMode="auto">
            <a:xfrm flipV="1">
              <a:off x="2152" y="2950"/>
              <a:ext cx="0" cy="24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046" name="Text Box 22"/>
            <p:cNvSpPr txBox="1">
              <a:spLocks noChangeArrowheads="1"/>
            </p:cNvSpPr>
            <p:nvPr/>
          </p:nvSpPr>
          <p:spPr bwMode="auto">
            <a:xfrm>
              <a:off x="2282" y="2311"/>
              <a:ext cx="52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CT</a:t>
              </a:r>
            </a:p>
          </p:txBody>
        </p:sp>
        <p:sp>
          <p:nvSpPr>
            <p:cNvPr id="1049" name="Freeform 25"/>
            <p:cNvSpPr>
              <a:spLocks/>
            </p:cNvSpPr>
            <p:nvPr/>
          </p:nvSpPr>
          <p:spPr bwMode="auto">
            <a:xfrm>
              <a:off x="1265" y="2295"/>
              <a:ext cx="1499" cy="1114"/>
            </a:xfrm>
            <a:custGeom>
              <a:avLst/>
              <a:gdLst>
                <a:gd name="T0" fmla="*/ 0 w 3450"/>
                <a:gd name="T1" fmla="*/ 2550 h 2550"/>
                <a:gd name="T2" fmla="*/ 150 w 3450"/>
                <a:gd name="T3" fmla="*/ 2265 h 2550"/>
                <a:gd name="T4" fmla="*/ 615 w 3450"/>
                <a:gd name="T5" fmla="*/ 1995 h 2550"/>
                <a:gd name="T6" fmla="*/ 1905 w 3450"/>
                <a:gd name="T7" fmla="*/ 1560 h 2550"/>
                <a:gd name="T8" fmla="*/ 3090 w 3450"/>
                <a:gd name="T9" fmla="*/ 630 h 2550"/>
                <a:gd name="T10" fmla="*/ 3450 w 3450"/>
                <a:gd name="T11" fmla="*/ 0 h 2550"/>
              </a:gdLst>
              <a:ahLst/>
              <a:cxnLst>
                <a:cxn ang="0">
                  <a:pos x="T0" y="T1"/>
                </a:cxn>
                <a:cxn ang="0">
                  <a:pos x="T2" y="T3"/>
                </a:cxn>
                <a:cxn ang="0">
                  <a:pos x="T4" y="T5"/>
                </a:cxn>
                <a:cxn ang="0">
                  <a:pos x="T6" y="T7"/>
                </a:cxn>
                <a:cxn ang="0">
                  <a:pos x="T8" y="T9"/>
                </a:cxn>
                <a:cxn ang="0">
                  <a:pos x="T10" y="T11"/>
                </a:cxn>
              </a:cxnLst>
              <a:rect l="0" t="0" r="r" b="b"/>
              <a:pathLst>
                <a:path w="3450" h="2550">
                  <a:moveTo>
                    <a:pt x="0" y="2550"/>
                  </a:moveTo>
                  <a:cubicBezTo>
                    <a:pt x="23" y="2454"/>
                    <a:pt x="47" y="2358"/>
                    <a:pt x="150" y="2265"/>
                  </a:cubicBezTo>
                  <a:cubicBezTo>
                    <a:pt x="253" y="2172"/>
                    <a:pt x="323" y="2112"/>
                    <a:pt x="615" y="1995"/>
                  </a:cubicBezTo>
                  <a:cubicBezTo>
                    <a:pt x="907" y="1878"/>
                    <a:pt x="1493" y="1788"/>
                    <a:pt x="1905" y="1560"/>
                  </a:cubicBezTo>
                  <a:cubicBezTo>
                    <a:pt x="2317" y="1332"/>
                    <a:pt x="2833" y="890"/>
                    <a:pt x="3090" y="630"/>
                  </a:cubicBezTo>
                  <a:cubicBezTo>
                    <a:pt x="3347" y="370"/>
                    <a:pt x="3398" y="185"/>
                    <a:pt x="3450" y="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grpSp>
        <p:nvGrpSpPr>
          <p:cNvPr id="1054" name="Group 30"/>
          <p:cNvGrpSpPr>
            <a:grpSpLocks/>
          </p:cNvGrpSpPr>
          <p:nvPr/>
        </p:nvGrpSpPr>
        <p:grpSpPr bwMode="auto">
          <a:xfrm>
            <a:off x="942975" y="3205162"/>
            <a:ext cx="4540250" cy="3184525"/>
            <a:chOff x="594" y="2111"/>
            <a:chExt cx="2860" cy="2006"/>
          </a:xfrm>
        </p:grpSpPr>
        <p:sp>
          <p:nvSpPr>
            <p:cNvPr id="1045" name="Text Box 21"/>
            <p:cNvSpPr txBox="1">
              <a:spLocks noChangeArrowheads="1"/>
            </p:cNvSpPr>
            <p:nvPr/>
          </p:nvSpPr>
          <p:spPr bwMode="auto">
            <a:xfrm>
              <a:off x="2704" y="2784"/>
              <a:ext cx="750" cy="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CV</a:t>
              </a:r>
            </a:p>
          </p:txBody>
        </p:sp>
        <p:sp>
          <p:nvSpPr>
            <p:cNvPr id="1040" name="Line 16"/>
            <p:cNvSpPr>
              <a:spLocks noChangeShapeType="1"/>
            </p:cNvSpPr>
            <p:nvPr/>
          </p:nvSpPr>
          <p:spPr bwMode="auto">
            <a:xfrm flipV="1">
              <a:off x="1259" y="2111"/>
              <a:ext cx="0" cy="1652"/>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041" name="Line 17"/>
            <p:cNvSpPr>
              <a:spLocks noChangeShapeType="1"/>
            </p:cNvSpPr>
            <p:nvPr/>
          </p:nvSpPr>
          <p:spPr bwMode="auto">
            <a:xfrm>
              <a:off x="1259" y="3756"/>
              <a:ext cx="193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044" name="Text Box 20"/>
            <p:cNvSpPr txBox="1">
              <a:spLocks noChangeArrowheads="1"/>
            </p:cNvSpPr>
            <p:nvPr/>
          </p:nvSpPr>
          <p:spPr bwMode="auto">
            <a:xfrm>
              <a:off x="594" y="2209"/>
              <a:ext cx="750" cy="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CV, CT,</a:t>
              </a:r>
            </a:p>
            <a:p>
              <a:pPr algn="l" eaLnBrk="0" hangingPunct="0"/>
              <a:r>
                <a:rPr lang="it-IT" altLang="it-IT" sz="1600" b="1" i="1"/>
                <a:t>CF</a:t>
              </a:r>
            </a:p>
          </p:txBody>
        </p:sp>
        <p:sp>
          <p:nvSpPr>
            <p:cNvPr id="1048" name="Freeform 24"/>
            <p:cNvSpPr>
              <a:spLocks/>
            </p:cNvSpPr>
            <p:nvPr/>
          </p:nvSpPr>
          <p:spPr bwMode="auto">
            <a:xfrm>
              <a:off x="1265" y="2635"/>
              <a:ext cx="1499" cy="1115"/>
            </a:xfrm>
            <a:custGeom>
              <a:avLst/>
              <a:gdLst>
                <a:gd name="T0" fmla="*/ 0 w 3450"/>
                <a:gd name="T1" fmla="*/ 2550 h 2550"/>
                <a:gd name="T2" fmla="*/ 150 w 3450"/>
                <a:gd name="T3" fmla="*/ 2265 h 2550"/>
                <a:gd name="T4" fmla="*/ 615 w 3450"/>
                <a:gd name="T5" fmla="*/ 1995 h 2550"/>
                <a:gd name="T6" fmla="*/ 1905 w 3450"/>
                <a:gd name="T7" fmla="*/ 1560 h 2550"/>
                <a:gd name="T8" fmla="*/ 3090 w 3450"/>
                <a:gd name="T9" fmla="*/ 630 h 2550"/>
                <a:gd name="T10" fmla="*/ 3450 w 3450"/>
                <a:gd name="T11" fmla="*/ 0 h 2550"/>
              </a:gdLst>
              <a:ahLst/>
              <a:cxnLst>
                <a:cxn ang="0">
                  <a:pos x="T0" y="T1"/>
                </a:cxn>
                <a:cxn ang="0">
                  <a:pos x="T2" y="T3"/>
                </a:cxn>
                <a:cxn ang="0">
                  <a:pos x="T4" y="T5"/>
                </a:cxn>
                <a:cxn ang="0">
                  <a:pos x="T6" y="T7"/>
                </a:cxn>
                <a:cxn ang="0">
                  <a:pos x="T8" y="T9"/>
                </a:cxn>
                <a:cxn ang="0">
                  <a:pos x="T10" y="T11"/>
                </a:cxn>
              </a:cxnLst>
              <a:rect l="0" t="0" r="r" b="b"/>
              <a:pathLst>
                <a:path w="3450" h="2550">
                  <a:moveTo>
                    <a:pt x="0" y="2550"/>
                  </a:moveTo>
                  <a:cubicBezTo>
                    <a:pt x="23" y="2454"/>
                    <a:pt x="47" y="2358"/>
                    <a:pt x="150" y="2265"/>
                  </a:cubicBezTo>
                  <a:cubicBezTo>
                    <a:pt x="253" y="2172"/>
                    <a:pt x="323" y="2112"/>
                    <a:pt x="615" y="1995"/>
                  </a:cubicBezTo>
                  <a:cubicBezTo>
                    <a:pt x="907" y="1878"/>
                    <a:pt x="1493" y="1788"/>
                    <a:pt x="1905" y="1560"/>
                  </a:cubicBezTo>
                  <a:cubicBezTo>
                    <a:pt x="2317" y="1332"/>
                    <a:pt x="2833" y="890"/>
                    <a:pt x="3090" y="630"/>
                  </a:cubicBezTo>
                  <a:cubicBezTo>
                    <a:pt x="3347" y="370"/>
                    <a:pt x="3398" y="185"/>
                    <a:pt x="3450" y="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050" name="Text Box 26"/>
            <p:cNvSpPr txBox="1">
              <a:spLocks noChangeArrowheads="1"/>
            </p:cNvSpPr>
            <p:nvPr/>
          </p:nvSpPr>
          <p:spPr bwMode="auto">
            <a:xfrm>
              <a:off x="2856" y="3815"/>
              <a:ext cx="469"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Y</a:t>
              </a:r>
            </a:p>
          </p:txBody>
        </p:sp>
        <p:sp>
          <p:nvSpPr>
            <p:cNvPr id="1051" name="Text Box 27"/>
            <p:cNvSpPr txBox="1">
              <a:spLocks noChangeArrowheads="1"/>
            </p:cNvSpPr>
            <p:nvPr/>
          </p:nvSpPr>
          <p:spPr bwMode="auto">
            <a:xfrm>
              <a:off x="859" y="3793"/>
              <a:ext cx="469" cy="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O</a:t>
              </a:r>
            </a:p>
          </p:txBody>
        </p:sp>
      </p:grpSp>
    </p:spTree>
    <p:extLst>
      <p:ext uri="{BB962C8B-B14F-4D97-AF65-F5344CB8AC3E}">
        <p14:creationId xmlns:p14="http://schemas.microsoft.com/office/powerpoint/2010/main" val="2971837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054"/>
                                        </p:tgtEl>
                                        <p:attrNameLst>
                                          <p:attrName>style.visibility</p:attrName>
                                        </p:attrNameLst>
                                      </p:cBhvr>
                                      <p:to>
                                        <p:strVal val="visible"/>
                                      </p:to>
                                    </p:set>
                                    <p:anim calcmode="lin" valueType="num">
                                      <p:cBhvr additive="base">
                                        <p:cTn id="19" dur="500" fill="hold"/>
                                        <p:tgtEl>
                                          <p:spTgt spid="1054"/>
                                        </p:tgtEl>
                                        <p:attrNameLst>
                                          <p:attrName>ppt_x</p:attrName>
                                        </p:attrNameLst>
                                      </p:cBhvr>
                                      <p:tavLst>
                                        <p:tav tm="0">
                                          <p:val>
                                            <p:strVal val="0-#ppt_w/2"/>
                                          </p:val>
                                        </p:tav>
                                        <p:tav tm="100000">
                                          <p:val>
                                            <p:strVal val="#ppt_x"/>
                                          </p:val>
                                        </p:tav>
                                      </p:tavLst>
                                    </p:anim>
                                    <p:anim calcmode="lin" valueType="num">
                                      <p:cBhvr additive="base">
                                        <p:cTn id="20" dur="500" fill="hold"/>
                                        <p:tgtEl>
                                          <p:spTgt spid="105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055"/>
                                        </p:tgtEl>
                                        <p:attrNameLst>
                                          <p:attrName>style.visibility</p:attrName>
                                        </p:attrNameLst>
                                      </p:cBhvr>
                                      <p:to>
                                        <p:strVal val="visible"/>
                                      </p:to>
                                    </p:set>
                                    <p:anim calcmode="lin" valueType="num">
                                      <p:cBhvr additive="base">
                                        <p:cTn id="25" dur="500" fill="hold"/>
                                        <p:tgtEl>
                                          <p:spTgt spid="1055"/>
                                        </p:tgtEl>
                                        <p:attrNameLst>
                                          <p:attrName>ppt_x</p:attrName>
                                        </p:attrNameLst>
                                      </p:cBhvr>
                                      <p:tavLst>
                                        <p:tav tm="0">
                                          <p:val>
                                            <p:strVal val="0-#ppt_w/2"/>
                                          </p:val>
                                        </p:tav>
                                        <p:tav tm="100000">
                                          <p:val>
                                            <p:strVal val="#ppt_x"/>
                                          </p:val>
                                        </p:tav>
                                      </p:tavLst>
                                    </p:anim>
                                    <p:anim calcmode="lin" valueType="num">
                                      <p:cBhvr additive="base">
                                        <p:cTn id="26" dur="500" fill="hold"/>
                                        <p:tgtEl>
                                          <p:spTgt spid="105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056"/>
                                        </p:tgtEl>
                                        <p:attrNameLst>
                                          <p:attrName>style.visibility</p:attrName>
                                        </p:attrNameLst>
                                      </p:cBhvr>
                                      <p:to>
                                        <p:strVal val="visible"/>
                                      </p:to>
                                    </p:set>
                                    <p:anim calcmode="lin" valueType="num">
                                      <p:cBhvr additive="base">
                                        <p:cTn id="31" dur="500" fill="hold"/>
                                        <p:tgtEl>
                                          <p:spTgt spid="1056"/>
                                        </p:tgtEl>
                                        <p:attrNameLst>
                                          <p:attrName>ppt_x</p:attrName>
                                        </p:attrNameLst>
                                      </p:cBhvr>
                                      <p:tavLst>
                                        <p:tav tm="0">
                                          <p:val>
                                            <p:strVal val="0-#ppt_w/2"/>
                                          </p:val>
                                        </p:tav>
                                        <p:tav tm="100000">
                                          <p:val>
                                            <p:strVal val="#ppt_x"/>
                                          </p:val>
                                        </p:tav>
                                      </p:tavLst>
                                    </p:anim>
                                    <p:anim calcmode="lin" valueType="num">
                                      <p:cBhvr additive="base">
                                        <p:cTn id="32" dur="500" fill="hold"/>
                                        <p:tgtEl>
                                          <p:spTgt spid="10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675A179E-E032-4513-B823-4A6279452415}" type="slidenum">
              <a:rPr lang="it-IT" altLang="it-IT"/>
              <a:pPr/>
              <a:t>2</a:t>
            </a:fld>
            <a:endParaRPr lang="it-IT" altLang="it-IT"/>
          </a:p>
        </p:txBody>
      </p:sp>
      <p:sp>
        <p:nvSpPr>
          <p:cNvPr id="5122" name="Rectangle 2"/>
          <p:cNvSpPr>
            <a:spLocks noGrp="1" noChangeArrowheads="1"/>
          </p:cNvSpPr>
          <p:nvPr>
            <p:ph type="title"/>
          </p:nvPr>
        </p:nvSpPr>
        <p:spPr/>
        <p:txBody>
          <a:bodyPr>
            <a:normAutofit fontScale="90000"/>
          </a:bodyPr>
          <a:lstStyle/>
          <a:p>
            <a:r>
              <a:rPr lang="it-IT" altLang="it-IT"/>
              <a:t>L’impresa</a:t>
            </a:r>
          </a:p>
        </p:txBody>
      </p:sp>
      <p:sp>
        <p:nvSpPr>
          <p:cNvPr id="5123" name="Rectangle 3"/>
          <p:cNvSpPr>
            <a:spLocks noGrp="1" noChangeArrowheads="1"/>
          </p:cNvSpPr>
          <p:nvPr>
            <p:ph type="body" idx="1"/>
          </p:nvPr>
        </p:nvSpPr>
        <p:spPr/>
        <p:txBody>
          <a:bodyPr>
            <a:normAutofit lnSpcReduction="10000"/>
          </a:bodyPr>
          <a:lstStyle/>
          <a:p>
            <a:pPr>
              <a:lnSpc>
                <a:spcPct val="90000"/>
              </a:lnSpc>
            </a:pPr>
            <a:r>
              <a:rPr lang="it-IT" altLang="it-IT" sz="2800"/>
              <a:t>Imprese: creano valore</a:t>
            </a:r>
          </a:p>
          <a:p>
            <a:pPr>
              <a:lnSpc>
                <a:spcPct val="90000"/>
              </a:lnSpc>
            </a:pPr>
            <a:r>
              <a:rPr lang="it-IT" altLang="it-IT" sz="2800"/>
              <a:t>Input </a:t>
            </a:r>
            <a:r>
              <a:rPr lang="it-IT" altLang="it-IT" sz="2800">
                <a:sym typeface="Symbol" panose="05050102010706020507" pitchFamily="18" charset="2"/>
              </a:rPr>
              <a:t>output</a:t>
            </a:r>
          </a:p>
          <a:p>
            <a:pPr>
              <a:lnSpc>
                <a:spcPct val="90000"/>
              </a:lnSpc>
            </a:pPr>
            <a:r>
              <a:rPr lang="it-IT" altLang="it-IT" sz="2800">
                <a:sym typeface="Symbol" panose="05050102010706020507" pitchFamily="18" charset="2"/>
              </a:rPr>
              <a:t>Imprese: </a:t>
            </a:r>
          </a:p>
          <a:p>
            <a:pPr lvl="1">
              <a:lnSpc>
                <a:spcPct val="90000"/>
              </a:lnSpc>
            </a:pPr>
            <a:r>
              <a:rPr lang="it-IT" altLang="it-IT" sz="2400">
                <a:sym typeface="Symbol" panose="05050102010706020507" pitchFamily="18" charset="2"/>
              </a:rPr>
              <a:t>individuali o società</a:t>
            </a:r>
          </a:p>
          <a:p>
            <a:pPr lvl="1">
              <a:lnSpc>
                <a:spcPct val="90000"/>
              </a:lnSpc>
            </a:pPr>
            <a:r>
              <a:rPr lang="it-IT" altLang="it-IT" sz="2400">
                <a:sym typeface="Symbol" panose="05050102010706020507" pitchFamily="18" charset="2"/>
              </a:rPr>
              <a:t>cooperative</a:t>
            </a:r>
          </a:p>
          <a:p>
            <a:pPr lvl="1">
              <a:lnSpc>
                <a:spcPct val="90000"/>
              </a:lnSpc>
            </a:pPr>
            <a:r>
              <a:rPr lang="it-IT" altLang="it-IT" sz="2400">
                <a:sym typeface="Symbol" panose="05050102010706020507" pitchFamily="18" charset="2"/>
              </a:rPr>
              <a:t>SPA</a:t>
            </a:r>
          </a:p>
          <a:p>
            <a:pPr lvl="1">
              <a:lnSpc>
                <a:spcPct val="90000"/>
              </a:lnSpc>
            </a:pPr>
            <a:r>
              <a:rPr lang="it-IT" altLang="it-IT" sz="2400">
                <a:sym typeface="Symbol" panose="05050102010706020507" pitchFamily="18" charset="2"/>
              </a:rPr>
              <a:t>Pubbliche e private</a:t>
            </a:r>
          </a:p>
          <a:p>
            <a:pPr>
              <a:lnSpc>
                <a:spcPct val="90000"/>
              </a:lnSpc>
            </a:pPr>
            <a:r>
              <a:rPr lang="it-IT" altLang="it-IT" sz="2800"/>
              <a:t>Finalità diverse</a:t>
            </a:r>
          </a:p>
          <a:p>
            <a:pPr>
              <a:lnSpc>
                <a:spcPct val="90000"/>
              </a:lnSpc>
            </a:pPr>
            <a:r>
              <a:rPr lang="it-IT" altLang="it-IT" sz="2800"/>
              <a:t>Supponiamo che l’obiettivo sia la </a:t>
            </a:r>
            <a:r>
              <a:rPr lang="it-IT" altLang="it-IT" sz="2800" b="1"/>
              <a:t>massimizzazione del profitto: </a:t>
            </a:r>
            <a:r>
              <a:rPr lang="it-IT" altLang="it-IT" sz="2800"/>
              <a:t>obiettivo delle imprese capitalistiche</a:t>
            </a:r>
          </a:p>
        </p:txBody>
      </p:sp>
    </p:spTree>
    <p:extLst>
      <p:ext uri="{BB962C8B-B14F-4D97-AF65-F5344CB8AC3E}">
        <p14:creationId xmlns:p14="http://schemas.microsoft.com/office/powerpoint/2010/main" val="4227290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3">
                                            <p:txEl>
                                              <p:pRg st="3" end="3"/>
                                            </p:txEl>
                                          </p:spTgt>
                                        </p:tgtEl>
                                        <p:attrNameLst>
                                          <p:attrName>style.visibility</p:attrName>
                                        </p:attrNameLst>
                                      </p:cBhvr>
                                      <p:to>
                                        <p:strVal val="visible"/>
                                      </p:to>
                                    </p:set>
                                    <p:anim calcmode="lin" valueType="num">
                                      <p:cBhvr additive="base">
                                        <p:cTn id="25" dur="500" fill="hold"/>
                                        <p:tgtEl>
                                          <p:spTgt spid="51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23">
                                            <p:txEl>
                                              <p:pRg st="4" end="4"/>
                                            </p:txEl>
                                          </p:spTgt>
                                        </p:tgtEl>
                                        <p:attrNameLst>
                                          <p:attrName>style.visibility</p:attrName>
                                        </p:attrNameLst>
                                      </p:cBhvr>
                                      <p:to>
                                        <p:strVal val="visible"/>
                                      </p:to>
                                    </p:set>
                                    <p:anim calcmode="lin" valueType="num">
                                      <p:cBhvr additive="base">
                                        <p:cTn id="31"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1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123">
                                            <p:txEl>
                                              <p:pRg st="5" end="5"/>
                                            </p:txEl>
                                          </p:spTgt>
                                        </p:tgtEl>
                                        <p:attrNameLst>
                                          <p:attrName>style.visibility</p:attrName>
                                        </p:attrNameLst>
                                      </p:cBhvr>
                                      <p:to>
                                        <p:strVal val="visible"/>
                                      </p:to>
                                    </p:set>
                                    <p:anim calcmode="lin" valueType="num">
                                      <p:cBhvr additive="base">
                                        <p:cTn id="37" dur="500" fill="hold"/>
                                        <p:tgtEl>
                                          <p:spTgt spid="512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12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123">
                                            <p:txEl>
                                              <p:pRg st="6" end="6"/>
                                            </p:txEl>
                                          </p:spTgt>
                                        </p:tgtEl>
                                        <p:attrNameLst>
                                          <p:attrName>style.visibility</p:attrName>
                                        </p:attrNameLst>
                                      </p:cBhvr>
                                      <p:to>
                                        <p:strVal val="visible"/>
                                      </p:to>
                                    </p:set>
                                    <p:anim calcmode="lin" valueType="num">
                                      <p:cBhvr additive="base">
                                        <p:cTn id="43" dur="500" fill="hold"/>
                                        <p:tgtEl>
                                          <p:spTgt spid="512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1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5123">
                                            <p:txEl>
                                              <p:pRg st="7" end="7"/>
                                            </p:txEl>
                                          </p:spTgt>
                                        </p:tgtEl>
                                        <p:attrNameLst>
                                          <p:attrName>style.visibility</p:attrName>
                                        </p:attrNameLst>
                                      </p:cBhvr>
                                      <p:to>
                                        <p:strVal val="visible"/>
                                      </p:to>
                                    </p:set>
                                    <p:anim calcmode="lin" valueType="num">
                                      <p:cBhvr additive="base">
                                        <p:cTn id="49" dur="500" fill="hold"/>
                                        <p:tgtEl>
                                          <p:spTgt spid="512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512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5123">
                                            <p:txEl>
                                              <p:pRg st="8" end="8"/>
                                            </p:txEl>
                                          </p:spTgt>
                                        </p:tgtEl>
                                        <p:attrNameLst>
                                          <p:attrName>style.visibility</p:attrName>
                                        </p:attrNameLst>
                                      </p:cBhvr>
                                      <p:to>
                                        <p:strVal val="visible"/>
                                      </p:to>
                                    </p:set>
                                    <p:anim calcmode="lin" valueType="num">
                                      <p:cBhvr additive="base">
                                        <p:cTn id="55" dur="500" fill="hold"/>
                                        <p:tgtEl>
                                          <p:spTgt spid="5123">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512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bldLvl="2"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 name="Segnaposto numero diapositiva 5"/>
          <p:cNvSpPr>
            <a:spLocks noGrp="1"/>
          </p:cNvSpPr>
          <p:nvPr>
            <p:ph type="sldNum" sz="quarter" idx="12"/>
          </p:nvPr>
        </p:nvSpPr>
        <p:spPr/>
        <p:txBody>
          <a:bodyPr/>
          <a:lstStyle/>
          <a:p>
            <a:fld id="{39B271F9-FB3A-4568-91AC-79CC7BA3A04C}" type="slidenum">
              <a:rPr lang="it-IT" altLang="it-IT"/>
              <a:pPr/>
              <a:t>20</a:t>
            </a:fld>
            <a:endParaRPr lang="it-IT" altLang="it-IT"/>
          </a:p>
        </p:txBody>
      </p:sp>
      <p:sp>
        <p:nvSpPr>
          <p:cNvPr id="34818" name="Rectangle 2"/>
          <p:cNvSpPr>
            <a:spLocks noGrp="1" noChangeArrowheads="1"/>
          </p:cNvSpPr>
          <p:nvPr>
            <p:ph type="title"/>
          </p:nvPr>
        </p:nvSpPr>
        <p:spPr/>
        <p:txBody>
          <a:bodyPr>
            <a:normAutofit fontScale="90000"/>
          </a:bodyPr>
          <a:lstStyle/>
          <a:p>
            <a:r>
              <a:rPr lang="it-IT" altLang="it-IT"/>
              <a:t>Costi medi fissi</a:t>
            </a:r>
          </a:p>
        </p:txBody>
      </p:sp>
      <p:sp>
        <p:nvSpPr>
          <p:cNvPr id="34819" name="Rectangle 3"/>
          <p:cNvSpPr>
            <a:spLocks noGrp="1" noChangeArrowheads="1"/>
          </p:cNvSpPr>
          <p:nvPr>
            <p:ph type="body" idx="1"/>
          </p:nvPr>
        </p:nvSpPr>
        <p:spPr>
          <a:xfrm>
            <a:off x="685800" y="1981200"/>
            <a:ext cx="7772400" cy="1192213"/>
          </a:xfrm>
        </p:spPr>
        <p:txBody>
          <a:bodyPr/>
          <a:lstStyle/>
          <a:p>
            <a:r>
              <a:rPr lang="it-IT" altLang="it-IT" b="1" i="1"/>
              <a:t>cf=CF/Y</a:t>
            </a:r>
          </a:p>
          <a:p>
            <a:r>
              <a:rPr lang="it-IT" altLang="it-IT" b="1" i="1"/>
              <a:t>cfY= CF</a:t>
            </a:r>
          </a:p>
        </p:txBody>
      </p:sp>
      <p:grpSp>
        <p:nvGrpSpPr>
          <p:cNvPr id="34826" name="Group 10"/>
          <p:cNvGrpSpPr>
            <a:grpSpLocks/>
          </p:cNvGrpSpPr>
          <p:nvPr/>
        </p:nvGrpSpPr>
        <p:grpSpPr bwMode="auto">
          <a:xfrm>
            <a:off x="1217613" y="3617913"/>
            <a:ext cx="4024312" cy="2916237"/>
            <a:chOff x="767" y="2279"/>
            <a:chExt cx="2214" cy="1611"/>
          </a:xfrm>
        </p:grpSpPr>
        <p:sp>
          <p:nvSpPr>
            <p:cNvPr id="34820" name="Line 4"/>
            <p:cNvSpPr>
              <a:spLocks noChangeShapeType="1"/>
            </p:cNvSpPr>
            <p:nvPr/>
          </p:nvSpPr>
          <p:spPr bwMode="auto">
            <a:xfrm flipV="1">
              <a:off x="1169" y="2279"/>
              <a:ext cx="0" cy="123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4821" name="Line 5"/>
            <p:cNvSpPr>
              <a:spLocks noChangeShapeType="1"/>
            </p:cNvSpPr>
            <p:nvPr/>
          </p:nvSpPr>
          <p:spPr bwMode="auto">
            <a:xfrm>
              <a:off x="1169" y="3521"/>
              <a:ext cx="166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4822" name="Freeform 6"/>
            <p:cNvSpPr>
              <a:spLocks/>
            </p:cNvSpPr>
            <p:nvPr/>
          </p:nvSpPr>
          <p:spPr bwMode="auto">
            <a:xfrm>
              <a:off x="1259" y="2381"/>
              <a:ext cx="1434" cy="1044"/>
            </a:xfrm>
            <a:custGeom>
              <a:avLst/>
              <a:gdLst>
                <a:gd name="T0" fmla="*/ 0 w 3585"/>
                <a:gd name="T1" fmla="*/ 0 h 2610"/>
                <a:gd name="T2" fmla="*/ 90 w 3585"/>
                <a:gd name="T3" fmla="*/ 1080 h 2610"/>
                <a:gd name="T4" fmla="*/ 510 w 3585"/>
                <a:gd name="T5" fmla="*/ 2175 h 2610"/>
                <a:gd name="T6" fmla="*/ 1725 w 3585"/>
                <a:gd name="T7" fmla="*/ 2505 h 2610"/>
                <a:gd name="T8" fmla="*/ 3585 w 3585"/>
                <a:gd name="T9" fmla="*/ 2610 h 2610"/>
              </a:gdLst>
              <a:ahLst/>
              <a:cxnLst>
                <a:cxn ang="0">
                  <a:pos x="T0" y="T1"/>
                </a:cxn>
                <a:cxn ang="0">
                  <a:pos x="T2" y="T3"/>
                </a:cxn>
                <a:cxn ang="0">
                  <a:pos x="T4" y="T5"/>
                </a:cxn>
                <a:cxn ang="0">
                  <a:pos x="T6" y="T7"/>
                </a:cxn>
                <a:cxn ang="0">
                  <a:pos x="T8" y="T9"/>
                </a:cxn>
              </a:cxnLst>
              <a:rect l="0" t="0" r="r" b="b"/>
              <a:pathLst>
                <a:path w="3585" h="2610">
                  <a:moveTo>
                    <a:pt x="0" y="0"/>
                  </a:moveTo>
                  <a:cubicBezTo>
                    <a:pt x="2" y="358"/>
                    <a:pt x="5" y="717"/>
                    <a:pt x="90" y="1080"/>
                  </a:cubicBezTo>
                  <a:cubicBezTo>
                    <a:pt x="175" y="1443"/>
                    <a:pt x="238" y="1938"/>
                    <a:pt x="510" y="2175"/>
                  </a:cubicBezTo>
                  <a:cubicBezTo>
                    <a:pt x="782" y="2412"/>
                    <a:pt x="1213" y="2433"/>
                    <a:pt x="1725" y="2505"/>
                  </a:cubicBezTo>
                  <a:cubicBezTo>
                    <a:pt x="2237" y="2577"/>
                    <a:pt x="2911" y="2593"/>
                    <a:pt x="3585" y="261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34823" name="Text Box 7"/>
            <p:cNvSpPr txBox="1">
              <a:spLocks noChangeArrowheads="1"/>
            </p:cNvSpPr>
            <p:nvPr/>
          </p:nvSpPr>
          <p:spPr bwMode="auto">
            <a:xfrm>
              <a:off x="767" y="2306"/>
              <a:ext cx="522"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cf</a:t>
              </a:r>
            </a:p>
          </p:txBody>
        </p:sp>
        <p:sp>
          <p:nvSpPr>
            <p:cNvPr id="34824" name="Text Box 8"/>
            <p:cNvSpPr txBox="1">
              <a:spLocks noChangeArrowheads="1"/>
            </p:cNvSpPr>
            <p:nvPr/>
          </p:nvSpPr>
          <p:spPr bwMode="auto">
            <a:xfrm>
              <a:off x="803" y="3536"/>
              <a:ext cx="522"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O</a:t>
              </a:r>
            </a:p>
          </p:txBody>
        </p:sp>
        <p:sp>
          <p:nvSpPr>
            <p:cNvPr id="34825" name="Text Box 9"/>
            <p:cNvSpPr txBox="1">
              <a:spLocks noChangeArrowheads="1"/>
            </p:cNvSpPr>
            <p:nvPr/>
          </p:nvSpPr>
          <p:spPr bwMode="auto">
            <a:xfrm>
              <a:off x="2459" y="3572"/>
              <a:ext cx="522"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Y</a:t>
              </a:r>
            </a:p>
          </p:txBody>
        </p:sp>
      </p:grpSp>
      <p:sp>
        <p:nvSpPr>
          <p:cNvPr id="34827" name="Text Box 11"/>
          <p:cNvSpPr txBox="1">
            <a:spLocks noChangeArrowheads="1"/>
          </p:cNvSpPr>
          <p:nvPr/>
        </p:nvSpPr>
        <p:spPr bwMode="auto">
          <a:xfrm>
            <a:off x="5292725" y="3357563"/>
            <a:ext cx="3448050" cy="118745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La curva dei Costi Medi Fissi è un’iperbole equilatera (</a:t>
            </a:r>
            <a:r>
              <a:rPr lang="it-IT" altLang="it-IT" b="1" i="1"/>
              <a:t>CF</a:t>
            </a:r>
            <a:r>
              <a:rPr lang="it-IT" altLang="it-IT"/>
              <a:t> è costante) </a:t>
            </a:r>
          </a:p>
        </p:txBody>
      </p:sp>
    </p:spTree>
    <p:extLst>
      <p:ext uri="{BB962C8B-B14F-4D97-AF65-F5344CB8AC3E}">
        <p14:creationId xmlns:p14="http://schemas.microsoft.com/office/powerpoint/2010/main" val="22256451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 calcmode="lin" valueType="num">
                                      <p:cBhvr additive="base">
                                        <p:cTn id="13"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8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4826"/>
                                        </p:tgtEl>
                                        <p:attrNameLst>
                                          <p:attrName>style.visibility</p:attrName>
                                        </p:attrNameLst>
                                      </p:cBhvr>
                                      <p:to>
                                        <p:strVal val="visible"/>
                                      </p:to>
                                    </p:set>
                                    <p:anim calcmode="lin" valueType="num">
                                      <p:cBhvr additive="base">
                                        <p:cTn id="19" dur="500" fill="hold"/>
                                        <p:tgtEl>
                                          <p:spTgt spid="34826"/>
                                        </p:tgtEl>
                                        <p:attrNameLst>
                                          <p:attrName>ppt_x</p:attrName>
                                        </p:attrNameLst>
                                      </p:cBhvr>
                                      <p:tavLst>
                                        <p:tav tm="0">
                                          <p:val>
                                            <p:strVal val="0-#ppt_w/2"/>
                                          </p:val>
                                        </p:tav>
                                        <p:tav tm="100000">
                                          <p:val>
                                            <p:strVal val="#ppt_x"/>
                                          </p:val>
                                        </p:tav>
                                      </p:tavLst>
                                    </p:anim>
                                    <p:anim calcmode="lin" valueType="num">
                                      <p:cBhvr additive="base">
                                        <p:cTn id="20" dur="500" fill="hold"/>
                                        <p:tgtEl>
                                          <p:spTgt spid="3482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827"/>
                                        </p:tgtEl>
                                        <p:attrNameLst>
                                          <p:attrName>style.visibility</p:attrName>
                                        </p:attrNameLst>
                                      </p:cBhvr>
                                      <p:to>
                                        <p:strVal val="visible"/>
                                      </p:to>
                                    </p:set>
                                    <p:anim calcmode="lin" valueType="num">
                                      <p:cBhvr additive="base">
                                        <p:cTn id="25" dur="500" fill="hold"/>
                                        <p:tgtEl>
                                          <p:spTgt spid="34827"/>
                                        </p:tgtEl>
                                        <p:attrNameLst>
                                          <p:attrName>ppt_x</p:attrName>
                                        </p:attrNameLst>
                                      </p:cBhvr>
                                      <p:tavLst>
                                        <p:tav tm="0">
                                          <p:val>
                                            <p:strVal val="0-#ppt_w/2"/>
                                          </p:val>
                                        </p:tav>
                                        <p:tav tm="100000">
                                          <p:val>
                                            <p:strVal val="#ppt_x"/>
                                          </p:val>
                                        </p:tav>
                                      </p:tavLst>
                                    </p:anim>
                                    <p:anim calcmode="lin" valueType="num">
                                      <p:cBhvr additive="base">
                                        <p:cTn id="26" dur="500" fill="hold"/>
                                        <p:tgtEl>
                                          <p:spTgt spid="348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P spid="34827"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Segnaposto numero diapositiva 5"/>
          <p:cNvSpPr>
            <a:spLocks noGrp="1"/>
          </p:cNvSpPr>
          <p:nvPr>
            <p:ph type="sldNum" sz="quarter" idx="12"/>
          </p:nvPr>
        </p:nvSpPr>
        <p:spPr/>
        <p:txBody>
          <a:bodyPr/>
          <a:lstStyle/>
          <a:p>
            <a:fld id="{03FDCA13-66F5-419F-B3E6-FA64EFFA6A1E}" type="slidenum">
              <a:rPr lang="it-IT" altLang="it-IT"/>
              <a:pPr/>
              <a:t>21</a:t>
            </a:fld>
            <a:endParaRPr lang="it-IT" altLang="it-IT"/>
          </a:p>
        </p:txBody>
      </p:sp>
      <p:sp>
        <p:nvSpPr>
          <p:cNvPr id="35842" name="Rectangle 2"/>
          <p:cNvSpPr>
            <a:spLocks noGrp="1" noChangeArrowheads="1"/>
          </p:cNvSpPr>
          <p:nvPr>
            <p:ph type="title"/>
          </p:nvPr>
        </p:nvSpPr>
        <p:spPr/>
        <p:txBody>
          <a:bodyPr>
            <a:normAutofit fontScale="90000"/>
          </a:bodyPr>
          <a:lstStyle/>
          <a:p>
            <a:r>
              <a:rPr lang="it-IT" altLang="it-IT"/>
              <a:t>Equazione del costo totale</a:t>
            </a:r>
          </a:p>
        </p:txBody>
      </p:sp>
      <p:sp>
        <p:nvSpPr>
          <p:cNvPr id="35844" name="Rectangle 4"/>
          <p:cNvSpPr>
            <a:spLocks noGrp="1" noChangeArrowheads="1"/>
          </p:cNvSpPr>
          <p:nvPr>
            <p:ph type="body" idx="1"/>
          </p:nvPr>
        </p:nvSpPr>
        <p:spPr>
          <a:xfrm>
            <a:off x="644525" y="1607344"/>
            <a:ext cx="8042275" cy="712788"/>
          </a:xfrm>
        </p:spPr>
        <p:txBody>
          <a:bodyPr>
            <a:normAutofit fontScale="92500"/>
          </a:bodyPr>
          <a:lstStyle/>
          <a:p>
            <a:r>
              <a:rPr lang="it-IT" altLang="it-IT" sz="2800" dirty="0"/>
              <a:t>Una possibile equazione=</a:t>
            </a:r>
            <a:r>
              <a:rPr lang="it-IT" altLang="it-IT" sz="2800" b="1" i="1" dirty="0"/>
              <a:t>CT</a:t>
            </a:r>
            <a:r>
              <a:rPr lang="it-IT" altLang="it-IT" sz="2800" dirty="0"/>
              <a:t>=</a:t>
            </a:r>
            <a:r>
              <a:rPr lang="it-IT" altLang="it-IT" sz="2800" b="1" dirty="0"/>
              <a:t>4</a:t>
            </a:r>
            <a:r>
              <a:rPr lang="it-IT" altLang="it-IT" sz="2800" b="1" i="1" dirty="0"/>
              <a:t>Y</a:t>
            </a:r>
            <a:r>
              <a:rPr lang="it-IT" altLang="it-IT" sz="2800" b="1" baseline="30000" dirty="0"/>
              <a:t>3</a:t>
            </a:r>
            <a:r>
              <a:rPr lang="it-IT" altLang="it-IT" sz="2800" b="1" dirty="0"/>
              <a:t>-32</a:t>
            </a:r>
            <a:r>
              <a:rPr lang="it-IT" altLang="it-IT" sz="2800" b="1" i="1" dirty="0"/>
              <a:t>Y</a:t>
            </a:r>
            <a:r>
              <a:rPr lang="it-IT" altLang="it-IT" sz="2800" b="1" baseline="30000" dirty="0"/>
              <a:t>2</a:t>
            </a:r>
            <a:r>
              <a:rPr lang="it-IT" altLang="it-IT" sz="2800" b="1" dirty="0"/>
              <a:t>+100</a:t>
            </a:r>
            <a:r>
              <a:rPr lang="it-IT" altLang="it-IT" sz="2800" b="1" i="1" dirty="0"/>
              <a:t>Y+</a:t>
            </a:r>
            <a:r>
              <a:rPr lang="it-IT" altLang="it-IT" sz="2800" b="1" dirty="0"/>
              <a:t>200</a:t>
            </a:r>
          </a:p>
        </p:txBody>
      </p:sp>
      <p:grpSp>
        <p:nvGrpSpPr>
          <p:cNvPr id="35889" name="Group 49"/>
          <p:cNvGrpSpPr>
            <a:grpSpLocks/>
          </p:cNvGrpSpPr>
          <p:nvPr/>
        </p:nvGrpSpPr>
        <p:grpSpPr bwMode="auto">
          <a:xfrm>
            <a:off x="7893051" y="1594075"/>
            <a:ext cx="1123950" cy="1911350"/>
            <a:chOff x="4854" y="1237"/>
            <a:chExt cx="708" cy="1204"/>
          </a:xfrm>
        </p:grpSpPr>
        <p:sp>
          <p:nvSpPr>
            <p:cNvPr id="35886" name="Oval 46"/>
            <p:cNvSpPr>
              <a:spLocks noChangeArrowheads="1"/>
            </p:cNvSpPr>
            <p:nvPr/>
          </p:nvSpPr>
          <p:spPr bwMode="auto">
            <a:xfrm>
              <a:off x="4873" y="1237"/>
              <a:ext cx="481" cy="396"/>
            </a:xfrm>
            <a:prstGeom prst="ellipse">
              <a:avLst/>
            </a:prstGeom>
            <a:noFill/>
            <a:ln w="28575">
              <a:solidFill>
                <a:schemeClr val="hlink"/>
              </a:solidFill>
              <a:round/>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5887" name="Line 47"/>
            <p:cNvSpPr>
              <a:spLocks noChangeShapeType="1"/>
            </p:cNvSpPr>
            <p:nvPr/>
          </p:nvSpPr>
          <p:spPr bwMode="auto">
            <a:xfrm>
              <a:off x="5137" y="1643"/>
              <a:ext cx="47" cy="274"/>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5888" name="Text Box 48"/>
            <p:cNvSpPr txBox="1">
              <a:spLocks noChangeArrowheads="1"/>
            </p:cNvSpPr>
            <p:nvPr/>
          </p:nvSpPr>
          <p:spPr bwMode="auto">
            <a:xfrm>
              <a:off x="4854" y="1917"/>
              <a:ext cx="708" cy="524"/>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a:t>Costi fissi</a:t>
              </a:r>
            </a:p>
          </p:txBody>
        </p:sp>
      </p:grpSp>
      <p:graphicFrame>
        <p:nvGraphicFramePr>
          <p:cNvPr id="35890" name="Object 50"/>
          <p:cNvGraphicFramePr>
            <a:graphicFrameLocks noChangeAspect="1"/>
          </p:cNvGraphicFramePr>
          <p:nvPr>
            <p:extLst>
              <p:ext uri="{D42A27DB-BD31-4B8C-83A1-F6EECF244321}">
                <p14:modId xmlns:p14="http://schemas.microsoft.com/office/powerpoint/2010/main" val="3795702417"/>
              </p:ext>
            </p:extLst>
          </p:nvPr>
        </p:nvGraphicFramePr>
        <p:xfrm>
          <a:off x="971327" y="2439853"/>
          <a:ext cx="2324100" cy="3692525"/>
        </p:xfrm>
        <a:graphic>
          <a:graphicData uri="http://schemas.openxmlformats.org/presentationml/2006/ole">
            <mc:AlternateContent xmlns:mc="http://schemas.openxmlformats.org/markup-compatibility/2006">
              <mc:Choice xmlns:v="urn:schemas-microsoft-com:vml" Requires="v">
                <p:oleObj spid="_x0000_s11278" name="Foglio di lavoro" r:id="rId3" imgW="1228954" imgH="1953122" progId="Excel.Sheet.8">
                  <p:embed/>
                </p:oleObj>
              </mc:Choice>
              <mc:Fallback>
                <p:oleObj name="Foglio di lavoro" r:id="rId3" imgW="1228954" imgH="1953122" progId="Excel.Sheet.8">
                  <p:embed/>
                  <p:pic>
                    <p:nvPicPr>
                      <p:cNvPr id="35890" name="Object 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327" y="2439853"/>
                        <a:ext cx="2324100" cy="369252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91" name="Object 51"/>
          <p:cNvGraphicFramePr>
            <a:graphicFrameLocks noChangeAspect="1"/>
          </p:cNvGraphicFramePr>
          <p:nvPr>
            <p:extLst>
              <p:ext uri="{D42A27DB-BD31-4B8C-83A1-F6EECF244321}">
                <p14:modId xmlns:p14="http://schemas.microsoft.com/office/powerpoint/2010/main" val="1801027540"/>
              </p:ext>
            </p:extLst>
          </p:nvPr>
        </p:nvGraphicFramePr>
        <p:xfrm>
          <a:off x="3614738" y="2082666"/>
          <a:ext cx="4164012" cy="4049712"/>
        </p:xfrm>
        <a:graphic>
          <a:graphicData uri="http://schemas.openxmlformats.org/presentationml/2006/ole">
            <mc:AlternateContent xmlns:mc="http://schemas.openxmlformats.org/markup-compatibility/2006">
              <mc:Choice xmlns:v="urn:schemas-microsoft-com:vml" Requires="v">
                <p:oleObj spid="_x0000_s11279" name="Grafico" r:id="rId5" imgW="3115011" imgH="3029141" progId="Excel.Chart.8">
                  <p:embed/>
                </p:oleObj>
              </mc:Choice>
              <mc:Fallback>
                <p:oleObj name="Grafico" r:id="rId5" imgW="3115011" imgH="3029141" progId="Excel.Chart.8">
                  <p:embed/>
                  <p:pic>
                    <p:nvPicPr>
                      <p:cNvPr id="35891" name="Object 5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14738" y="2082666"/>
                        <a:ext cx="4164012" cy="40497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1594181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844">
                                            <p:txEl>
                                              <p:pRg st="0" end="0"/>
                                            </p:txEl>
                                          </p:spTgt>
                                        </p:tgtEl>
                                        <p:attrNameLst>
                                          <p:attrName>style.visibility</p:attrName>
                                        </p:attrNameLst>
                                      </p:cBhvr>
                                      <p:to>
                                        <p:strVal val="visible"/>
                                      </p:to>
                                    </p:set>
                                    <p:anim calcmode="lin" valueType="num">
                                      <p:cBhvr additive="base">
                                        <p:cTn id="7" dur="500" fill="hold"/>
                                        <p:tgtEl>
                                          <p:spTgt spid="3584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84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5889"/>
                                        </p:tgtEl>
                                        <p:attrNameLst>
                                          <p:attrName>style.visibility</p:attrName>
                                        </p:attrNameLst>
                                      </p:cBhvr>
                                      <p:to>
                                        <p:strVal val="visible"/>
                                      </p:to>
                                    </p:set>
                                    <p:anim calcmode="lin" valueType="num">
                                      <p:cBhvr additive="base">
                                        <p:cTn id="13" dur="500" fill="hold"/>
                                        <p:tgtEl>
                                          <p:spTgt spid="35889"/>
                                        </p:tgtEl>
                                        <p:attrNameLst>
                                          <p:attrName>ppt_x</p:attrName>
                                        </p:attrNameLst>
                                      </p:cBhvr>
                                      <p:tavLst>
                                        <p:tav tm="0">
                                          <p:val>
                                            <p:strVal val="0-#ppt_w/2"/>
                                          </p:val>
                                        </p:tav>
                                        <p:tav tm="100000">
                                          <p:val>
                                            <p:strVal val="#ppt_x"/>
                                          </p:val>
                                        </p:tav>
                                      </p:tavLst>
                                    </p:anim>
                                    <p:anim calcmode="lin" valueType="num">
                                      <p:cBhvr additive="base">
                                        <p:cTn id="14" dur="500" fill="hold"/>
                                        <p:tgtEl>
                                          <p:spTgt spid="3588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5890"/>
                                        </p:tgtEl>
                                        <p:attrNameLst>
                                          <p:attrName>style.visibility</p:attrName>
                                        </p:attrNameLst>
                                      </p:cBhvr>
                                      <p:to>
                                        <p:strVal val="visible"/>
                                      </p:to>
                                    </p:set>
                                    <p:anim calcmode="lin" valueType="num">
                                      <p:cBhvr additive="base">
                                        <p:cTn id="19" dur="500" fill="hold"/>
                                        <p:tgtEl>
                                          <p:spTgt spid="35890"/>
                                        </p:tgtEl>
                                        <p:attrNameLst>
                                          <p:attrName>ppt_x</p:attrName>
                                        </p:attrNameLst>
                                      </p:cBhvr>
                                      <p:tavLst>
                                        <p:tav tm="0">
                                          <p:val>
                                            <p:strVal val="0-#ppt_w/2"/>
                                          </p:val>
                                        </p:tav>
                                        <p:tav tm="100000">
                                          <p:val>
                                            <p:strVal val="#ppt_x"/>
                                          </p:val>
                                        </p:tav>
                                      </p:tavLst>
                                    </p:anim>
                                    <p:anim calcmode="lin" valueType="num">
                                      <p:cBhvr additive="base">
                                        <p:cTn id="20" dur="500" fill="hold"/>
                                        <p:tgtEl>
                                          <p:spTgt spid="3589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5891"/>
                                        </p:tgtEl>
                                        <p:attrNameLst>
                                          <p:attrName>style.visibility</p:attrName>
                                        </p:attrNameLst>
                                      </p:cBhvr>
                                      <p:to>
                                        <p:strVal val="visible"/>
                                      </p:to>
                                    </p:set>
                                    <p:anim calcmode="lin" valueType="num">
                                      <p:cBhvr additive="base">
                                        <p:cTn id="25" dur="500" fill="hold"/>
                                        <p:tgtEl>
                                          <p:spTgt spid="35891"/>
                                        </p:tgtEl>
                                        <p:attrNameLst>
                                          <p:attrName>ppt_x</p:attrName>
                                        </p:attrNameLst>
                                      </p:cBhvr>
                                      <p:tavLst>
                                        <p:tav tm="0">
                                          <p:val>
                                            <p:strVal val="0-#ppt_w/2"/>
                                          </p:val>
                                        </p:tav>
                                        <p:tav tm="100000">
                                          <p:val>
                                            <p:strVal val="#ppt_x"/>
                                          </p:val>
                                        </p:tav>
                                      </p:tavLst>
                                    </p:anim>
                                    <p:anim calcmode="lin" valueType="num">
                                      <p:cBhvr additive="base">
                                        <p:cTn id="26" dur="500" fill="hold"/>
                                        <p:tgtEl>
                                          <p:spTgt spid="3589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build="p" autoUpdateAnimBg="0"/>
      <p:bldOleChart spid="35891"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Segnaposto numero diapositiva 5"/>
          <p:cNvSpPr>
            <a:spLocks noGrp="1"/>
          </p:cNvSpPr>
          <p:nvPr>
            <p:ph type="sldNum" sz="quarter" idx="12"/>
          </p:nvPr>
        </p:nvSpPr>
        <p:spPr/>
        <p:txBody>
          <a:bodyPr/>
          <a:lstStyle/>
          <a:p>
            <a:fld id="{9F16B845-1320-4D98-A20D-7848F20016D1}" type="slidenum">
              <a:rPr lang="it-IT" altLang="it-IT"/>
              <a:pPr/>
              <a:t>22</a:t>
            </a:fld>
            <a:endParaRPr lang="it-IT" altLang="it-IT"/>
          </a:p>
        </p:txBody>
      </p:sp>
      <p:sp>
        <p:nvSpPr>
          <p:cNvPr id="36866" name="Rectangle 2"/>
          <p:cNvSpPr>
            <a:spLocks noGrp="1" noChangeArrowheads="1"/>
          </p:cNvSpPr>
          <p:nvPr>
            <p:ph type="title"/>
          </p:nvPr>
        </p:nvSpPr>
        <p:spPr/>
        <p:txBody>
          <a:bodyPr>
            <a:normAutofit fontScale="90000"/>
          </a:bodyPr>
          <a:lstStyle/>
          <a:p>
            <a:r>
              <a:rPr lang="it-IT" altLang="it-IT"/>
              <a:t>Equazioni del costo medio</a:t>
            </a:r>
          </a:p>
        </p:txBody>
      </p:sp>
      <p:sp>
        <p:nvSpPr>
          <p:cNvPr id="36867" name="Rectangle 3"/>
          <p:cNvSpPr>
            <a:spLocks noGrp="1" noChangeArrowheads="1"/>
          </p:cNvSpPr>
          <p:nvPr>
            <p:ph type="body" idx="1"/>
          </p:nvPr>
        </p:nvSpPr>
        <p:spPr>
          <a:xfrm>
            <a:off x="774700" y="1787525"/>
            <a:ext cx="7772400" cy="788988"/>
          </a:xfrm>
        </p:spPr>
        <p:txBody>
          <a:bodyPr>
            <a:normAutofit lnSpcReduction="10000"/>
          </a:bodyPr>
          <a:lstStyle/>
          <a:p>
            <a:pPr>
              <a:lnSpc>
                <a:spcPct val="90000"/>
              </a:lnSpc>
              <a:buFontTx/>
              <a:buNone/>
            </a:pPr>
            <a:r>
              <a:rPr lang="it-IT" altLang="it-IT" sz="2400" b="1" i="1"/>
              <a:t>cme=CT/Y= </a:t>
            </a:r>
            <a:r>
              <a:rPr lang="it-IT" altLang="it-IT" sz="2400" b="1"/>
              <a:t>4</a:t>
            </a:r>
            <a:r>
              <a:rPr lang="it-IT" altLang="it-IT" sz="2400" b="1" i="1"/>
              <a:t>Y</a:t>
            </a:r>
            <a:r>
              <a:rPr lang="it-IT" altLang="it-IT" sz="2400" b="1" baseline="30000"/>
              <a:t>2</a:t>
            </a:r>
            <a:r>
              <a:rPr lang="it-IT" altLang="it-IT" sz="2400" b="1"/>
              <a:t>-32</a:t>
            </a:r>
            <a:r>
              <a:rPr lang="it-IT" altLang="it-IT" sz="2400" b="1" i="1"/>
              <a:t>Y</a:t>
            </a:r>
            <a:r>
              <a:rPr lang="it-IT" altLang="it-IT" sz="2400" b="1"/>
              <a:t>+100+200/</a:t>
            </a:r>
            <a:r>
              <a:rPr lang="it-IT" altLang="it-IT" sz="2400" b="1" i="1"/>
              <a:t>Y</a:t>
            </a:r>
          </a:p>
          <a:p>
            <a:pPr>
              <a:lnSpc>
                <a:spcPct val="90000"/>
              </a:lnSpc>
              <a:buFontTx/>
              <a:buNone/>
            </a:pPr>
            <a:r>
              <a:rPr lang="it-IT" altLang="it-IT" sz="2400" b="1" i="1"/>
              <a:t>cv</a:t>
            </a:r>
            <a:r>
              <a:rPr lang="it-IT" altLang="it-IT" sz="2400" b="1"/>
              <a:t>=</a:t>
            </a:r>
            <a:r>
              <a:rPr lang="it-IT" altLang="it-IT" sz="2400" b="1" i="1"/>
              <a:t>CV/Y= </a:t>
            </a:r>
            <a:r>
              <a:rPr lang="it-IT" altLang="it-IT" sz="2400" b="1"/>
              <a:t>4</a:t>
            </a:r>
            <a:r>
              <a:rPr lang="it-IT" altLang="it-IT" sz="2400" b="1" i="1"/>
              <a:t>Y</a:t>
            </a:r>
            <a:r>
              <a:rPr lang="it-IT" altLang="it-IT" sz="2400" b="1" baseline="30000"/>
              <a:t>2</a:t>
            </a:r>
            <a:r>
              <a:rPr lang="it-IT" altLang="it-IT" sz="2400" b="1"/>
              <a:t>-32</a:t>
            </a:r>
            <a:r>
              <a:rPr lang="it-IT" altLang="it-IT" sz="2400" b="1" i="1"/>
              <a:t>Y</a:t>
            </a:r>
            <a:r>
              <a:rPr lang="it-IT" altLang="it-IT" sz="2400" b="1"/>
              <a:t>+100</a:t>
            </a:r>
            <a:endParaRPr lang="it-IT" altLang="it-IT" sz="2400" b="1" i="1"/>
          </a:p>
          <a:p>
            <a:pPr>
              <a:lnSpc>
                <a:spcPct val="90000"/>
              </a:lnSpc>
              <a:buFontTx/>
              <a:buNone/>
            </a:pPr>
            <a:endParaRPr lang="it-IT" altLang="it-IT" sz="2400" b="1" i="1"/>
          </a:p>
        </p:txBody>
      </p:sp>
      <p:grpSp>
        <p:nvGrpSpPr>
          <p:cNvPr id="36906" name="Group 42"/>
          <p:cNvGrpSpPr>
            <a:grpSpLocks/>
          </p:cNvGrpSpPr>
          <p:nvPr/>
        </p:nvGrpSpPr>
        <p:grpSpPr bwMode="auto">
          <a:xfrm>
            <a:off x="3900488" y="2498725"/>
            <a:ext cx="5243512" cy="3627438"/>
            <a:chOff x="2457" y="1574"/>
            <a:chExt cx="3303" cy="2285"/>
          </a:xfrm>
        </p:grpSpPr>
        <p:graphicFrame>
          <p:nvGraphicFramePr>
            <p:cNvPr id="36905" name="Object 41"/>
            <p:cNvGraphicFramePr>
              <a:graphicFrameLocks noChangeAspect="1"/>
            </p:cNvGraphicFramePr>
            <p:nvPr/>
          </p:nvGraphicFramePr>
          <p:xfrm>
            <a:off x="2457" y="1574"/>
            <a:ext cx="3303" cy="2285"/>
          </p:xfrm>
          <a:graphic>
            <a:graphicData uri="http://schemas.openxmlformats.org/presentationml/2006/ole">
              <mc:AlternateContent xmlns:mc="http://schemas.openxmlformats.org/markup-compatibility/2006">
                <mc:Choice xmlns:v="urn:schemas-microsoft-com:vml" Requires="v">
                  <p:oleObj spid="_x0000_s12300" name="Grafico" r:id="rId3" imgW="3772114" imgH="2610049" progId="Excel.Chart.8">
                    <p:embed/>
                  </p:oleObj>
                </mc:Choice>
                <mc:Fallback>
                  <p:oleObj name="Grafico" r:id="rId3" imgW="3772114" imgH="2610049" progId="Excel.Chart.8">
                    <p:embed/>
                    <p:pic>
                      <p:nvPicPr>
                        <p:cNvPr id="36905" name="Object 4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7" y="1574"/>
                          <a:ext cx="3303" cy="228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902" name="Text Box 38"/>
            <p:cNvSpPr txBox="1">
              <a:spLocks noChangeArrowheads="1"/>
            </p:cNvSpPr>
            <p:nvPr/>
          </p:nvSpPr>
          <p:spPr bwMode="auto">
            <a:xfrm>
              <a:off x="4637" y="2427"/>
              <a:ext cx="453" cy="2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1600" b="1" i="1"/>
                <a:t>cme</a:t>
              </a:r>
            </a:p>
          </p:txBody>
        </p:sp>
        <p:sp>
          <p:nvSpPr>
            <p:cNvPr id="36903" name="Text Box 39"/>
            <p:cNvSpPr txBox="1">
              <a:spLocks noChangeArrowheads="1"/>
            </p:cNvSpPr>
            <p:nvPr/>
          </p:nvSpPr>
          <p:spPr bwMode="auto">
            <a:xfrm>
              <a:off x="4789" y="2759"/>
              <a:ext cx="453" cy="2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1600" b="1" i="1"/>
                <a:t>cv</a:t>
              </a:r>
            </a:p>
          </p:txBody>
        </p:sp>
      </p:grpSp>
      <p:graphicFrame>
        <p:nvGraphicFramePr>
          <p:cNvPr id="36904" name="Object 40"/>
          <p:cNvGraphicFramePr>
            <a:graphicFrameLocks noChangeAspect="1"/>
          </p:cNvGraphicFramePr>
          <p:nvPr/>
        </p:nvGraphicFramePr>
        <p:xfrm>
          <a:off x="774700" y="2962275"/>
          <a:ext cx="2782888" cy="2955925"/>
        </p:xfrm>
        <a:graphic>
          <a:graphicData uri="http://schemas.openxmlformats.org/presentationml/2006/ole">
            <mc:AlternateContent xmlns:mc="http://schemas.openxmlformats.org/markup-compatibility/2006">
              <mc:Choice xmlns:v="urn:schemas-microsoft-com:vml" Requires="v">
                <p:oleObj spid="_x0000_s12301" name="Foglio di lavoro" r:id="rId5" imgW="1838734" imgH="1953122" progId="Excel.Sheet.8">
                  <p:embed/>
                </p:oleObj>
              </mc:Choice>
              <mc:Fallback>
                <p:oleObj name="Foglio di lavoro" r:id="rId5" imgW="1838734" imgH="1953122" progId="Excel.Sheet.8">
                  <p:embed/>
                  <p:pic>
                    <p:nvPicPr>
                      <p:cNvPr id="36904" name="Object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4700" y="2962275"/>
                        <a:ext cx="2782888" cy="295592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060622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additive="base">
                                        <p:cTn id="7" dur="500" fill="hold"/>
                                        <p:tgtEl>
                                          <p:spTgt spid="368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8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867">
                                            <p:txEl>
                                              <p:pRg st="1" end="1"/>
                                            </p:txEl>
                                          </p:spTgt>
                                        </p:tgtEl>
                                        <p:attrNameLst>
                                          <p:attrName>style.visibility</p:attrName>
                                        </p:attrNameLst>
                                      </p:cBhvr>
                                      <p:to>
                                        <p:strVal val="visible"/>
                                      </p:to>
                                    </p:set>
                                    <p:anim calcmode="lin" valueType="num">
                                      <p:cBhvr additive="base">
                                        <p:cTn id="13" dur="500" fill="hold"/>
                                        <p:tgtEl>
                                          <p:spTgt spid="368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68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6904"/>
                                        </p:tgtEl>
                                        <p:attrNameLst>
                                          <p:attrName>style.visibility</p:attrName>
                                        </p:attrNameLst>
                                      </p:cBhvr>
                                      <p:to>
                                        <p:strVal val="visible"/>
                                      </p:to>
                                    </p:set>
                                    <p:anim calcmode="lin" valueType="num">
                                      <p:cBhvr additive="base">
                                        <p:cTn id="19" dur="500" fill="hold"/>
                                        <p:tgtEl>
                                          <p:spTgt spid="36904"/>
                                        </p:tgtEl>
                                        <p:attrNameLst>
                                          <p:attrName>ppt_x</p:attrName>
                                        </p:attrNameLst>
                                      </p:cBhvr>
                                      <p:tavLst>
                                        <p:tav tm="0">
                                          <p:val>
                                            <p:strVal val="0-#ppt_w/2"/>
                                          </p:val>
                                        </p:tav>
                                        <p:tav tm="100000">
                                          <p:val>
                                            <p:strVal val="#ppt_x"/>
                                          </p:val>
                                        </p:tav>
                                      </p:tavLst>
                                    </p:anim>
                                    <p:anim calcmode="lin" valueType="num">
                                      <p:cBhvr additive="base">
                                        <p:cTn id="20" dur="500" fill="hold"/>
                                        <p:tgtEl>
                                          <p:spTgt spid="3690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6906"/>
                                        </p:tgtEl>
                                        <p:attrNameLst>
                                          <p:attrName>style.visibility</p:attrName>
                                        </p:attrNameLst>
                                      </p:cBhvr>
                                      <p:to>
                                        <p:strVal val="visible"/>
                                      </p:to>
                                    </p:set>
                                    <p:anim calcmode="lin" valueType="num">
                                      <p:cBhvr additive="base">
                                        <p:cTn id="25" dur="500" fill="hold"/>
                                        <p:tgtEl>
                                          <p:spTgt spid="36906"/>
                                        </p:tgtEl>
                                        <p:attrNameLst>
                                          <p:attrName>ppt_x</p:attrName>
                                        </p:attrNameLst>
                                      </p:cBhvr>
                                      <p:tavLst>
                                        <p:tav tm="0">
                                          <p:val>
                                            <p:strVal val="0-#ppt_w/2"/>
                                          </p:val>
                                        </p:tav>
                                        <p:tav tm="100000">
                                          <p:val>
                                            <p:strVal val="#ppt_x"/>
                                          </p:val>
                                        </p:tav>
                                      </p:tavLst>
                                    </p:anim>
                                    <p:anim calcmode="lin" valueType="num">
                                      <p:cBhvr additive="base">
                                        <p:cTn id="26" dur="500" fill="hold"/>
                                        <p:tgtEl>
                                          <p:spTgt spid="3690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Segnaposto numero diapositiva 5"/>
          <p:cNvSpPr>
            <a:spLocks noGrp="1"/>
          </p:cNvSpPr>
          <p:nvPr>
            <p:ph type="sldNum" sz="quarter" idx="12"/>
          </p:nvPr>
        </p:nvSpPr>
        <p:spPr/>
        <p:txBody>
          <a:bodyPr/>
          <a:lstStyle/>
          <a:p>
            <a:fld id="{1CE815CE-B46F-490B-BA6B-C75AA4518AD7}" type="slidenum">
              <a:rPr lang="it-IT" altLang="it-IT"/>
              <a:pPr/>
              <a:t>23</a:t>
            </a:fld>
            <a:endParaRPr lang="it-IT" altLang="it-IT"/>
          </a:p>
        </p:txBody>
      </p:sp>
      <p:sp>
        <p:nvSpPr>
          <p:cNvPr id="38914" name="Rectangle 2"/>
          <p:cNvSpPr>
            <a:spLocks noGrp="1" noChangeArrowheads="1"/>
          </p:cNvSpPr>
          <p:nvPr>
            <p:ph type="title"/>
          </p:nvPr>
        </p:nvSpPr>
        <p:spPr/>
        <p:txBody>
          <a:bodyPr>
            <a:normAutofit fontScale="90000"/>
          </a:bodyPr>
          <a:lstStyle/>
          <a:p>
            <a:r>
              <a:rPr lang="it-IT" altLang="it-IT"/>
              <a:t>Equazione costo marginale</a:t>
            </a:r>
          </a:p>
        </p:txBody>
      </p:sp>
      <p:sp>
        <p:nvSpPr>
          <p:cNvPr id="38915" name="Rectangle 3"/>
          <p:cNvSpPr>
            <a:spLocks noGrp="1" noChangeArrowheads="1"/>
          </p:cNvSpPr>
          <p:nvPr>
            <p:ph type="body" idx="1"/>
          </p:nvPr>
        </p:nvSpPr>
        <p:spPr>
          <a:xfrm>
            <a:off x="2962275" y="1698625"/>
            <a:ext cx="3709988" cy="606425"/>
          </a:xfrm>
        </p:spPr>
        <p:txBody>
          <a:bodyPr/>
          <a:lstStyle/>
          <a:p>
            <a:r>
              <a:rPr lang="it-IT" altLang="it-IT" b="1" dirty="0"/>
              <a:t>12</a:t>
            </a:r>
            <a:r>
              <a:rPr lang="it-IT" altLang="it-IT" b="1" i="1" dirty="0"/>
              <a:t>Y</a:t>
            </a:r>
            <a:r>
              <a:rPr lang="it-IT" altLang="it-IT" b="1" baseline="30000" dirty="0"/>
              <a:t>2</a:t>
            </a:r>
            <a:r>
              <a:rPr lang="it-IT" altLang="it-IT" b="1" dirty="0"/>
              <a:t>-64</a:t>
            </a:r>
            <a:r>
              <a:rPr lang="it-IT" altLang="it-IT" b="1" i="1" dirty="0"/>
              <a:t>Y+</a:t>
            </a:r>
            <a:r>
              <a:rPr lang="it-IT" altLang="it-IT" b="1" dirty="0"/>
              <a:t>100</a:t>
            </a:r>
            <a:endParaRPr lang="it-IT" altLang="it-IT" b="1" i="1" dirty="0"/>
          </a:p>
        </p:txBody>
      </p:sp>
      <p:graphicFrame>
        <p:nvGraphicFramePr>
          <p:cNvPr id="38916" name="Object 4"/>
          <p:cNvGraphicFramePr>
            <a:graphicFrameLocks noChangeAspect="1"/>
          </p:cNvGraphicFramePr>
          <p:nvPr>
            <p:extLst>
              <p:ext uri="{D42A27DB-BD31-4B8C-83A1-F6EECF244321}">
                <p14:modId xmlns:p14="http://schemas.microsoft.com/office/powerpoint/2010/main" val="2180937177"/>
              </p:ext>
            </p:extLst>
          </p:nvPr>
        </p:nvGraphicFramePr>
        <p:xfrm>
          <a:off x="779463" y="2565400"/>
          <a:ext cx="2162175" cy="3436938"/>
        </p:xfrm>
        <a:graphic>
          <a:graphicData uri="http://schemas.openxmlformats.org/presentationml/2006/ole">
            <mc:AlternateContent xmlns:mc="http://schemas.openxmlformats.org/markup-compatibility/2006">
              <mc:Choice xmlns:v="urn:schemas-microsoft-com:vml" Requires="v">
                <p:oleObj spid="_x0000_s13332" name="Foglio di lavoro" r:id="rId3" imgW="1228954" imgH="1953122" progId="Excel.Sheet.8">
                  <p:embed/>
                </p:oleObj>
              </mc:Choice>
              <mc:Fallback>
                <p:oleObj name="Foglio di lavoro" r:id="rId3" imgW="1228954" imgH="1953122" progId="Excel.Sheet.8">
                  <p:embed/>
                  <p:pic>
                    <p:nvPicPr>
                      <p:cNvPr id="3891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463" y="2565400"/>
                        <a:ext cx="2162175" cy="3436938"/>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7" name="Object 5"/>
          <p:cNvGraphicFramePr>
            <a:graphicFrameLocks noChangeAspect="1"/>
          </p:cNvGraphicFramePr>
          <p:nvPr>
            <p:extLst>
              <p:ext uri="{D42A27DB-BD31-4B8C-83A1-F6EECF244321}">
                <p14:modId xmlns:p14="http://schemas.microsoft.com/office/powerpoint/2010/main" val="3099384837"/>
              </p:ext>
            </p:extLst>
          </p:nvPr>
        </p:nvGraphicFramePr>
        <p:xfrm>
          <a:off x="3917950" y="2336006"/>
          <a:ext cx="4127500" cy="3895725"/>
        </p:xfrm>
        <a:graphic>
          <a:graphicData uri="http://schemas.openxmlformats.org/presentationml/2006/ole">
            <mc:AlternateContent xmlns:mc="http://schemas.openxmlformats.org/markup-compatibility/2006">
              <mc:Choice xmlns:v="urn:schemas-microsoft-com:vml" Requires="v">
                <p:oleObj spid="_x0000_s13333" name="Grafico" r:id="rId5" imgW="3229164" imgH="3048240" progId="Excel.Chart.8">
                  <p:embed/>
                </p:oleObj>
              </mc:Choice>
              <mc:Fallback>
                <p:oleObj name="Grafico" r:id="rId5" imgW="3229164" imgH="3048240" progId="Excel.Chart.8">
                  <p:embed/>
                  <p:pic>
                    <p:nvPicPr>
                      <p:cNvPr id="38917"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17950" y="2336006"/>
                        <a:ext cx="4127500" cy="389572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8918" name="Text Box 6"/>
          <p:cNvSpPr txBox="1">
            <a:spLocks noChangeArrowheads="1"/>
          </p:cNvSpPr>
          <p:nvPr/>
        </p:nvSpPr>
        <p:spPr bwMode="auto">
          <a:xfrm>
            <a:off x="674688" y="1681209"/>
            <a:ext cx="1214437" cy="5794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sz="3200" b="1" i="1" dirty="0" err="1"/>
              <a:t>cma</a:t>
            </a:r>
            <a:r>
              <a:rPr lang="it-IT" altLang="it-IT" sz="3200" b="1" i="1" dirty="0"/>
              <a:t>=</a:t>
            </a:r>
          </a:p>
        </p:txBody>
      </p:sp>
      <p:graphicFrame>
        <p:nvGraphicFramePr>
          <p:cNvPr id="38919" name="Object 7"/>
          <p:cNvGraphicFramePr>
            <a:graphicFrameLocks noChangeAspect="1"/>
          </p:cNvGraphicFramePr>
          <p:nvPr>
            <p:extLst>
              <p:ext uri="{D42A27DB-BD31-4B8C-83A1-F6EECF244321}">
                <p14:modId xmlns:p14="http://schemas.microsoft.com/office/powerpoint/2010/main" val="3252051895"/>
              </p:ext>
            </p:extLst>
          </p:nvPr>
        </p:nvGraphicFramePr>
        <p:xfrm>
          <a:off x="1901825" y="1666899"/>
          <a:ext cx="1047750" cy="855662"/>
        </p:xfrm>
        <a:graphic>
          <a:graphicData uri="http://schemas.openxmlformats.org/presentationml/2006/ole">
            <mc:AlternateContent xmlns:mc="http://schemas.openxmlformats.org/markup-compatibility/2006">
              <mc:Choice xmlns:v="urn:schemas-microsoft-com:vml" Requires="v">
                <p:oleObj spid="_x0000_s13334" name="Equation" r:id="rId7" imgW="482400" imgH="393480" progId="Equation.3">
                  <p:embed/>
                </p:oleObj>
              </mc:Choice>
              <mc:Fallback>
                <p:oleObj name="Equation" r:id="rId7" imgW="482400" imgH="393480" progId="Equation.3">
                  <p:embed/>
                  <p:pic>
                    <p:nvPicPr>
                      <p:cNvPr id="38919"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1825" y="1666899"/>
                        <a:ext cx="1047750" cy="855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9942896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918"/>
                                        </p:tgtEl>
                                        <p:attrNameLst>
                                          <p:attrName>style.visibility</p:attrName>
                                        </p:attrNameLst>
                                      </p:cBhvr>
                                      <p:to>
                                        <p:strVal val="visible"/>
                                      </p:to>
                                    </p:set>
                                    <p:anim calcmode="lin" valueType="num">
                                      <p:cBhvr additive="base">
                                        <p:cTn id="7" dur="500" fill="hold"/>
                                        <p:tgtEl>
                                          <p:spTgt spid="38918"/>
                                        </p:tgtEl>
                                        <p:attrNameLst>
                                          <p:attrName>ppt_x</p:attrName>
                                        </p:attrNameLst>
                                      </p:cBhvr>
                                      <p:tavLst>
                                        <p:tav tm="0">
                                          <p:val>
                                            <p:strVal val="0-#ppt_w/2"/>
                                          </p:val>
                                        </p:tav>
                                        <p:tav tm="100000">
                                          <p:val>
                                            <p:strVal val="#ppt_x"/>
                                          </p:val>
                                        </p:tav>
                                      </p:tavLst>
                                    </p:anim>
                                    <p:anim calcmode="lin" valueType="num">
                                      <p:cBhvr additive="base">
                                        <p:cTn id="8" dur="500" fill="hold"/>
                                        <p:tgtEl>
                                          <p:spTgt spid="3891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8919"/>
                                        </p:tgtEl>
                                        <p:attrNameLst>
                                          <p:attrName>style.visibility</p:attrName>
                                        </p:attrNameLst>
                                      </p:cBhvr>
                                      <p:to>
                                        <p:strVal val="visible"/>
                                      </p:to>
                                    </p:set>
                                    <p:anim calcmode="lin" valueType="num">
                                      <p:cBhvr additive="base">
                                        <p:cTn id="13" dur="500" fill="hold"/>
                                        <p:tgtEl>
                                          <p:spTgt spid="38919"/>
                                        </p:tgtEl>
                                        <p:attrNameLst>
                                          <p:attrName>ppt_x</p:attrName>
                                        </p:attrNameLst>
                                      </p:cBhvr>
                                      <p:tavLst>
                                        <p:tav tm="0">
                                          <p:val>
                                            <p:strVal val="0-#ppt_w/2"/>
                                          </p:val>
                                        </p:tav>
                                        <p:tav tm="100000">
                                          <p:val>
                                            <p:strVal val="#ppt_x"/>
                                          </p:val>
                                        </p:tav>
                                      </p:tavLst>
                                    </p:anim>
                                    <p:anim calcmode="lin" valueType="num">
                                      <p:cBhvr additive="base">
                                        <p:cTn id="14" dur="500" fill="hold"/>
                                        <p:tgtEl>
                                          <p:spTgt spid="3891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915">
                                            <p:txEl>
                                              <p:pRg st="0" end="0"/>
                                            </p:txEl>
                                          </p:spTgt>
                                        </p:tgtEl>
                                        <p:attrNameLst>
                                          <p:attrName>style.visibility</p:attrName>
                                        </p:attrNameLst>
                                      </p:cBhvr>
                                      <p:to>
                                        <p:strVal val="visible"/>
                                      </p:to>
                                    </p:set>
                                    <p:anim calcmode="lin" valueType="num">
                                      <p:cBhvr additive="base">
                                        <p:cTn id="19"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8916"/>
                                        </p:tgtEl>
                                        <p:attrNameLst>
                                          <p:attrName>style.visibility</p:attrName>
                                        </p:attrNameLst>
                                      </p:cBhvr>
                                      <p:to>
                                        <p:strVal val="visible"/>
                                      </p:to>
                                    </p:set>
                                    <p:anim calcmode="lin" valueType="num">
                                      <p:cBhvr additive="base">
                                        <p:cTn id="25" dur="500" fill="hold"/>
                                        <p:tgtEl>
                                          <p:spTgt spid="38916"/>
                                        </p:tgtEl>
                                        <p:attrNameLst>
                                          <p:attrName>ppt_x</p:attrName>
                                        </p:attrNameLst>
                                      </p:cBhvr>
                                      <p:tavLst>
                                        <p:tav tm="0">
                                          <p:val>
                                            <p:strVal val="0-#ppt_w/2"/>
                                          </p:val>
                                        </p:tav>
                                        <p:tav tm="100000">
                                          <p:val>
                                            <p:strVal val="#ppt_x"/>
                                          </p:val>
                                        </p:tav>
                                      </p:tavLst>
                                    </p:anim>
                                    <p:anim calcmode="lin" valueType="num">
                                      <p:cBhvr additive="base">
                                        <p:cTn id="26" dur="500" fill="hold"/>
                                        <p:tgtEl>
                                          <p:spTgt spid="3891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8917"/>
                                        </p:tgtEl>
                                        <p:attrNameLst>
                                          <p:attrName>style.visibility</p:attrName>
                                        </p:attrNameLst>
                                      </p:cBhvr>
                                      <p:to>
                                        <p:strVal val="visible"/>
                                      </p:to>
                                    </p:set>
                                    <p:anim calcmode="lin" valueType="num">
                                      <p:cBhvr additive="base">
                                        <p:cTn id="31" dur="500" fill="hold"/>
                                        <p:tgtEl>
                                          <p:spTgt spid="38917"/>
                                        </p:tgtEl>
                                        <p:attrNameLst>
                                          <p:attrName>ppt_x</p:attrName>
                                        </p:attrNameLst>
                                      </p:cBhvr>
                                      <p:tavLst>
                                        <p:tav tm="0">
                                          <p:val>
                                            <p:strVal val="0-#ppt_w/2"/>
                                          </p:val>
                                        </p:tav>
                                        <p:tav tm="100000">
                                          <p:val>
                                            <p:strVal val="#ppt_x"/>
                                          </p:val>
                                        </p:tav>
                                      </p:tavLst>
                                    </p:anim>
                                    <p:anim calcmode="lin" valueType="num">
                                      <p:cBhvr additive="base">
                                        <p:cTn id="32" dur="500" fill="hold"/>
                                        <p:tgtEl>
                                          <p:spTgt spid="389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OleChart spid="38917" grpId="0"/>
      <p:bldP spid="38918"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egnaposto numero diapositiva 5"/>
          <p:cNvSpPr>
            <a:spLocks noGrp="1"/>
          </p:cNvSpPr>
          <p:nvPr>
            <p:ph type="sldNum" sz="quarter" idx="12"/>
          </p:nvPr>
        </p:nvSpPr>
        <p:spPr/>
        <p:txBody>
          <a:bodyPr/>
          <a:lstStyle/>
          <a:p>
            <a:fld id="{078921E3-0338-49BC-B75C-241B9073C286}" type="slidenum">
              <a:rPr lang="it-IT" altLang="it-IT"/>
              <a:pPr/>
              <a:t>24</a:t>
            </a:fld>
            <a:endParaRPr lang="it-IT" altLang="it-IT"/>
          </a:p>
        </p:txBody>
      </p:sp>
      <p:sp>
        <p:nvSpPr>
          <p:cNvPr id="39938" name="Rectangle 2"/>
          <p:cNvSpPr>
            <a:spLocks noGrp="1" noChangeArrowheads="1"/>
          </p:cNvSpPr>
          <p:nvPr>
            <p:ph type="title"/>
          </p:nvPr>
        </p:nvSpPr>
        <p:spPr/>
        <p:txBody>
          <a:bodyPr>
            <a:normAutofit fontScale="90000"/>
          </a:bodyPr>
          <a:lstStyle/>
          <a:p>
            <a:r>
              <a:rPr lang="it-IT" altLang="it-IT"/>
              <a:t>Minimo dei costi medi</a:t>
            </a:r>
          </a:p>
        </p:txBody>
      </p:sp>
      <p:sp>
        <p:nvSpPr>
          <p:cNvPr id="39939" name="Rectangle 3"/>
          <p:cNvSpPr>
            <a:spLocks noGrp="1" noChangeArrowheads="1"/>
          </p:cNvSpPr>
          <p:nvPr>
            <p:ph type="body" idx="1"/>
          </p:nvPr>
        </p:nvSpPr>
        <p:spPr>
          <a:xfrm>
            <a:off x="5089525" y="1770063"/>
            <a:ext cx="4054475" cy="4205287"/>
          </a:xfrm>
        </p:spPr>
        <p:txBody>
          <a:bodyPr>
            <a:normAutofit fontScale="92500"/>
          </a:bodyPr>
          <a:lstStyle/>
          <a:p>
            <a:pPr>
              <a:lnSpc>
                <a:spcPct val="90000"/>
              </a:lnSpc>
            </a:pPr>
            <a:r>
              <a:rPr lang="it-IT" altLang="it-IT" sz="2800" b="1" i="1" dirty="0"/>
              <a:t>cv</a:t>
            </a:r>
            <a:r>
              <a:rPr lang="it-IT" altLang="it-IT" sz="2800" dirty="0"/>
              <a:t> raggiunge il suo minimo quando </a:t>
            </a:r>
            <a:r>
              <a:rPr lang="it-IT" altLang="it-IT" sz="2800" b="1" dirty="0"/>
              <a:t>=</a:t>
            </a:r>
            <a:r>
              <a:rPr lang="it-IT" altLang="it-IT" sz="2800" b="1" i="1" dirty="0" err="1"/>
              <a:t>cma</a:t>
            </a:r>
            <a:endParaRPr lang="it-IT" altLang="it-IT" sz="2800" i="1" dirty="0"/>
          </a:p>
          <a:p>
            <a:pPr>
              <a:lnSpc>
                <a:spcPct val="90000"/>
              </a:lnSpc>
            </a:pPr>
            <a:r>
              <a:rPr lang="it-IT" altLang="it-IT" sz="2800" dirty="0"/>
              <a:t>Minimo </a:t>
            </a:r>
            <a:r>
              <a:rPr lang="it-IT" altLang="it-IT" sz="2800" b="1" i="1" dirty="0"/>
              <a:t>cv </a:t>
            </a:r>
            <a:r>
              <a:rPr lang="it-IT" altLang="it-IT" sz="2400" b="1" dirty="0"/>
              <a:t>(4</a:t>
            </a:r>
            <a:r>
              <a:rPr lang="it-IT" altLang="it-IT" sz="2400" b="1" i="1" dirty="0"/>
              <a:t>Y</a:t>
            </a:r>
            <a:r>
              <a:rPr lang="it-IT" altLang="it-IT" sz="2400" b="1" baseline="30000" dirty="0"/>
              <a:t>2</a:t>
            </a:r>
            <a:r>
              <a:rPr lang="it-IT" altLang="it-IT" sz="2400" b="1" dirty="0"/>
              <a:t>-32</a:t>
            </a:r>
            <a:r>
              <a:rPr lang="it-IT" altLang="it-IT" sz="2400" b="1" i="1" dirty="0"/>
              <a:t>Y</a:t>
            </a:r>
            <a:r>
              <a:rPr lang="it-IT" altLang="it-IT" sz="2400" b="1" dirty="0"/>
              <a:t>+100)</a:t>
            </a:r>
            <a:endParaRPr lang="it-IT" altLang="it-IT" sz="2400" b="1" i="1" dirty="0"/>
          </a:p>
          <a:p>
            <a:pPr>
              <a:lnSpc>
                <a:spcPct val="90000"/>
              </a:lnSpc>
            </a:pPr>
            <a:r>
              <a:rPr lang="it-IT" altLang="it-IT" sz="2800" b="1" dirty="0"/>
              <a:t>Derivata = 0</a:t>
            </a:r>
          </a:p>
          <a:p>
            <a:pPr>
              <a:lnSpc>
                <a:spcPct val="90000"/>
              </a:lnSpc>
            </a:pPr>
            <a:r>
              <a:rPr lang="it-IT" altLang="it-IT" sz="2800" b="1" dirty="0"/>
              <a:t>8</a:t>
            </a:r>
            <a:r>
              <a:rPr lang="it-IT" altLang="it-IT" sz="2800" b="1" i="1" dirty="0"/>
              <a:t>Y-</a:t>
            </a:r>
            <a:r>
              <a:rPr lang="it-IT" altLang="it-IT" sz="2800" b="1" dirty="0"/>
              <a:t>32=0</a:t>
            </a:r>
          </a:p>
          <a:p>
            <a:pPr>
              <a:lnSpc>
                <a:spcPct val="90000"/>
              </a:lnSpc>
            </a:pPr>
            <a:r>
              <a:rPr lang="it-IT" altLang="it-IT" sz="2800" b="1" i="1" dirty="0"/>
              <a:t>Y</a:t>
            </a:r>
            <a:r>
              <a:rPr lang="it-IT" altLang="it-IT" sz="2800" b="1" dirty="0"/>
              <a:t>=32/8=4</a:t>
            </a:r>
          </a:p>
          <a:p>
            <a:pPr>
              <a:lnSpc>
                <a:spcPct val="90000"/>
              </a:lnSpc>
            </a:pPr>
            <a:r>
              <a:rPr lang="it-IT" altLang="it-IT" sz="2800" b="1" i="1" dirty="0"/>
              <a:t>cv=</a:t>
            </a:r>
            <a:r>
              <a:rPr lang="it-IT" altLang="it-IT" sz="2800" b="1" dirty="0"/>
              <a:t>4*16-32*4+100=36</a:t>
            </a:r>
          </a:p>
          <a:p>
            <a:pPr>
              <a:lnSpc>
                <a:spcPct val="90000"/>
              </a:lnSpc>
            </a:pPr>
            <a:r>
              <a:rPr lang="it-IT" altLang="it-IT" sz="2800" b="1" dirty="0"/>
              <a:t>Se </a:t>
            </a:r>
            <a:r>
              <a:rPr lang="it-IT" altLang="it-IT" sz="2800" b="1" i="1" dirty="0"/>
              <a:t>Y=</a:t>
            </a:r>
            <a:r>
              <a:rPr lang="it-IT" altLang="it-IT" sz="2800" b="1" dirty="0"/>
              <a:t>4</a:t>
            </a:r>
            <a:r>
              <a:rPr lang="it-IT" altLang="it-IT" sz="2800" b="1" i="1" dirty="0"/>
              <a:t> </a:t>
            </a:r>
            <a:r>
              <a:rPr lang="it-IT" altLang="it-IT" sz="2800" b="1" i="1" dirty="0" err="1"/>
              <a:t>cma</a:t>
            </a:r>
            <a:r>
              <a:rPr lang="it-IT" altLang="it-IT" sz="2800" b="1" i="1" dirty="0"/>
              <a:t>=</a:t>
            </a:r>
          </a:p>
          <a:p>
            <a:pPr>
              <a:lnSpc>
                <a:spcPct val="90000"/>
              </a:lnSpc>
            </a:pPr>
            <a:r>
              <a:rPr lang="it-IT" altLang="it-IT" sz="2800" b="1" dirty="0"/>
              <a:t>12*16-64*4+100=36</a:t>
            </a:r>
          </a:p>
          <a:p>
            <a:pPr>
              <a:lnSpc>
                <a:spcPct val="90000"/>
              </a:lnSpc>
            </a:pPr>
            <a:endParaRPr lang="it-IT" altLang="it-IT" sz="2800" b="1" dirty="0"/>
          </a:p>
        </p:txBody>
      </p:sp>
      <p:sp>
        <p:nvSpPr>
          <p:cNvPr id="39942" name="Text Box 6"/>
          <p:cNvSpPr txBox="1">
            <a:spLocks noChangeArrowheads="1"/>
          </p:cNvSpPr>
          <p:nvPr/>
        </p:nvSpPr>
        <p:spPr bwMode="auto">
          <a:xfrm>
            <a:off x="452438" y="5241655"/>
            <a:ext cx="5545137" cy="118745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dirty="0"/>
              <a:t>Minimo </a:t>
            </a:r>
            <a:r>
              <a:rPr lang="it-IT" altLang="it-IT" b="1" i="1" dirty="0" err="1"/>
              <a:t>cme</a:t>
            </a:r>
            <a:r>
              <a:rPr lang="it-IT" altLang="it-IT" b="1" dirty="0"/>
              <a:t>=80 con </a:t>
            </a:r>
            <a:r>
              <a:rPr lang="it-IT" altLang="it-IT" b="1" i="1" dirty="0"/>
              <a:t>Y</a:t>
            </a:r>
            <a:r>
              <a:rPr lang="it-IT" altLang="it-IT" b="1" dirty="0"/>
              <a:t>=5: </a:t>
            </a:r>
            <a:r>
              <a:rPr lang="it-IT" altLang="it-IT" b="1" i="1" dirty="0" err="1"/>
              <a:t>cma</a:t>
            </a:r>
            <a:r>
              <a:rPr lang="it-IT" altLang="it-IT" b="1" i="1" dirty="0"/>
              <a:t> </a:t>
            </a:r>
            <a:r>
              <a:rPr lang="it-IT" altLang="it-IT" b="1" dirty="0"/>
              <a:t>=80</a:t>
            </a:r>
          </a:p>
          <a:p>
            <a:pPr algn="l"/>
            <a:r>
              <a:rPr lang="it-IT" altLang="it-IT" dirty="0"/>
              <a:t>Minimo</a:t>
            </a:r>
            <a:r>
              <a:rPr lang="it-IT" altLang="it-IT" b="1" dirty="0"/>
              <a:t> </a:t>
            </a:r>
            <a:r>
              <a:rPr lang="it-IT" altLang="it-IT" b="1" i="1" dirty="0"/>
              <a:t>cma</a:t>
            </a:r>
            <a:r>
              <a:rPr lang="it-IT" altLang="it-IT" b="1" dirty="0">
                <a:sym typeface="Symbol" panose="05050102010706020507" pitchFamily="18" charset="2"/>
              </a:rPr>
              <a:t></a:t>
            </a:r>
            <a:r>
              <a:rPr lang="it-IT" altLang="it-IT" b="1" dirty="0"/>
              <a:t>24</a:t>
            </a:r>
            <a:r>
              <a:rPr lang="it-IT" altLang="it-IT" b="1" i="1" dirty="0"/>
              <a:t>Y-</a:t>
            </a:r>
            <a:r>
              <a:rPr lang="it-IT" altLang="it-IT" b="1" dirty="0"/>
              <a:t>64=0 </a:t>
            </a:r>
            <a:r>
              <a:rPr lang="it-IT" altLang="it-IT" b="1" i="1" dirty="0"/>
              <a:t>Y=</a:t>
            </a:r>
            <a:r>
              <a:rPr lang="it-IT" altLang="it-IT" b="1" dirty="0"/>
              <a:t>2,66</a:t>
            </a:r>
            <a:endParaRPr lang="it-IT" altLang="it-IT" b="1" i="1" dirty="0"/>
          </a:p>
          <a:p>
            <a:pPr algn="l"/>
            <a:r>
              <a:rPr lang="it-IT" altLang="it-IT" b="1" dirty="0"/>
              <a:t>Minimo </a:t>
            </a:r>
            <a:r>
              <a:rPr lang="it-IT" altLang="it-IT" b="1" i="1" dirty="0" err="1"/>
              <a:t>cma</a:t>
            </a:r>
            <a:r>
              <a:rPr lang="it-IT" altLang="it-IT" b="1" i="1" dirty="0"/>
              <a:t> </a:t>
            </a:r>
            <a:r>
              <a:rPr lang="it-IT" altLang="it-IT" b="1" dirty="0"/>
              <a:t>PUNTO DI FLESSO in </a:t>
            </a:r>
            <a:r>
              <a:rPr lang="it-IT" altLang="it-IT" b="1" i="1" dirty="0"/>
              <a:t>CT</a:t>
            </a:r>
            <a:endParaRPr lang="it-IT" altLang="it-IT" i="1" dirty="0"/>
          </a:p>
        </p:txBody>
      </p:sp>
      <p:graphicFrame>
        <p:nvGraphicFramePr>
          <p:cNvPr id="39943" name="Object 7"/>
          <p:cNvGraphicFramePr>
            <a:graphicFrameLocks noChangeAspect="1"/>
          </p:cNvGraphicFramePr>
          <p:nvPr/>
        </p:nvGraphicFramePr>
        <p:xfrm>
          <a:off x="785813" y="1900238"/>
          <a:ext cx="4292600" cy="3416300"/>
        </p:xfrm>
        <a:graphic>
          <a:graphicData uri="http://schemas.openxmlformats.org/presentationml/2006/ole">
            <mc:AlternateContent xmlns:mc="http://schemas.openxmlformats.org/markup-compatibility/2006">
              <mc:Choice xmlns:v="urn:schemas-microsoft-com:vml" Requires="v">
                <p:oleObj spid="_x0000_s14344" name="Grafico" r:id="rId3" imgW="3315140" imgH="2638877" progId="Excel.Chart.8">
                  <p:embed/>
                </p:oleObj>
              </mc:Choice>
              <mc:Fallback>
                <p:oleObj name="Grafico" r:id="rId3" imgW="3315140" imgH="2638877" progId="Excel.Chart.8">
                  <p:embed/>
                  <p:pic>
                    <p:nvPicPr>
                      <p:cNvPr id="39943"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813" y="1900238"/>
                        <a:ext cx="4292600" cy="341630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8641210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9943"/>
                                        </p:tgtEl>
                                        <p:attrNameLst>
                                          <p:attrName>style.visibility</p:attrName>
                                        </p:attrNameLst>
                                      </p:cBhvr>
                                      <p:to>
                                        <p:strVal val="visible"/>
                                      </p:to>
                                    </p:set>
                                    <p:anim calcmode="lin" valueType="num">
                                      <p:cBhvr additive="base">
                                        <p:cTn id="7" dur="500" fill="hold"/>
                                        <p:tgtEl>
                                          <p:spTgt spid="39943"/>
                                        </p:tgtEl>
                                        <p:attrNameLst>
                                          <p:attrName>ppt_x</p:attrName>
                                        </p:attrNameLst>
                                      </p:cBhvr>
                                      <p:tavLst>
                                        <p:tav tm="0">
                                          <p:val>
                                            <p:strVal val="0-#ppt_w/2"/>
                                          </p:val>
                                        </p:tav>
                                        <p:tav tm="100000">
                                          <p:val>
                                            <p:strVal val="#ppt_x"/>
                                          </p:val>
                                        </p:tav>
                                      </p:tavLst>
                                    </p:anim>
                                    <p:anim calcmode="lin" valueType="num">
                                      <p:cBhvr additive="base">
                                        <p:cTn id="8" dur="500" fill="hold"/>
                                        <p:tgtEl>
                                          <p:spTgt spid="3994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9939">
                                            <p:txEl>
                                              <p:pRg st="0" end="0"/>
                                            </p:txEl>
                                          </p:spTgt>
                                        </p:tgtEl>
                                        <p:attrNameLst>
                                          <p:attrName>style.visibility</p:attrName>
                                        </p:attrNameLst>
                                      </p:cBhvr>
                                      <p:to>
                                        <p:strVal val="visible"/>
                                      </p:to>
                                    </p:set>
                                    <p:anim calcmode="lin" valueType="num">
                                      <p:cBhvr additive="base">
                                        <p:cTn id="13" dur="500" fill="hold"/>
                                        <p:tgtEl>
                                          <p:spTgt spid="3993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99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9939">
                                            <p:txEl>
                                              <p:pRg st="1" end="1"/>
                                            </p:txEl>
                                          </p:spTgt>
                                        </p:tgtEl>
                                        <p:attrNameLst>
                                          <p:attrName>style.visibility</p:attrName>
                                        </p:attrNameLst>
                                      </p:cBhvr>
                                      <p:to>
                                        <p:strVal val="visible"/>
                                      </p:to>
                                    </p:set>
                                    <p:anim calcmode="lin" valueType="num">
                                      <p:cBhvr additive="base">
                                        <p:cTn id="19" dur="500" fill="hold"/>
                                        <p:tgtEl>
                                          <p:spTgt spid="3993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99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9939">
                                            <p:txEl>
                                              <p:pRg st="2" end="2"/>
                                            </p:txEl>
                                          </p:spTgt>
                                        </p:tgtEl>
                                        <p:attrNameLst>
                                          <p:attrName>style.visibility</p:attrName>
                                        </p:attrNameLst>
                                      </p:cBhvr>
                                      <p:to>
                                        <p:strVal val="visible"/>
                                      </p:to>
                                    </p:set>
                                    <p:anim calcmode="lin" valueType="num">
                                      <p:cBhvr additive="base">
                                        <p:cTn id="25" dur="500" fill="hold"/>
                                        <p:tgtEl>
                                          <p:spTgt spid="3993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99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9939">
                                            <p:txEl>
                                              <p:pRg st="3" end="3"/>
                                            </p:txEl>
                                          </p:spTgt>
                                        </p:tgtEl>
                                        <p:attrNameLst>
                                          <p:attrName>style.visibility</p:attrName>
                                        </p:attrNameLst>
                                      </p:cBhvr>
                                      <p:to>
                                        <p:strVal val="visible"/>
                                      </p:to>
                                    </p:set>
                                    <p:anim calcmode="lin" valueType="num">
                                      <p:cBhvr additive="base">
                                        <p:cTn id="31" dur="500" fill="hold"/>
                                        <p:tgtEl>
                                          <p:spTgt spid="3993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99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9939">
                                            <p:txEl>
                                              <p:pRg st="4" end="4"/>
                                            </p:txEl>
                                          </p:spTgt>
                                        </p:tgtEl>
                                        <p:attrNameLst>
                                          <p:attrName>style.visibility</p:attrName>
                                        </p:attrNameLst>
                                      </p:cBhvr>
                                      <p:to>
                                        <p:strVal val="visible"/>
                                      </p:to>
                                    </p:set>
                                    <p:anim calcmode="lin" valueType="num">
                                      <p:cBhvr additive="base">
                                        <p:cTn id="37" dur="500" fill="hold"/>
                                        <p:tgtEl>
                                          <p:spTgt spid="39939">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99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9939">
                                            <p:txEl>
                                              <p:pRg st="5" end="5"/>
                                            </p:txEl>
                                          </p:spTgt>
                                        </p:tgtEl>
                                        <p:attrNameLst>
                                          <p:attrName>style.visibility</p:attrName>
                                        </p:attrNameLst>
                                      </p:cBhvr>
                                      <p:to>
                                        <p:strVal val="visible"/>
                                      </p:to>
                                    </p:set>
                                    <p:anim calcmode="lin" valueType="num">
                                      <p:cBhvr additive="base">
                                        <p:cTn id="43" dur="500" fill="hold"/>
                                        <p:tgtEl>
                                          <p:spTgt spid="39939">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993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9939">
                                            <p:txEl>
                                              <p:pRg st="6" end="6"/>
                                            </p:txEl>
                                          </p:spTgt>
                                        </p:tgtEl>
                                        <p:attrNameLst>
                                          <p:attrName>style.visibility</p:attrName>
                                        </p:attrNameLst>
                                      </p:cBhvr>
                                      <p:to>
                                        <p:strVal val="visible"/>
                                      </p:to>
                                    </p:set>
                                    <p:anim calcmode="lin" valueType="num">
                                      <p:cBhvr additive="base">
                                        <p:cTn id="49" dur="500" fill="hold"/>
                                        <p:tgtEl>
                                          <p:spTgt spid="39939">
                                            <p:txEl>
                                              <p:pRg st="6" end="6"/>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993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9939">
                                            <p:txEl>
                                              <p:pRg st="7" end="7"/>
                                            </p:txEl>
                                          </p:spTgt>
                                        </p:tgtEl>
                                        <p:attrNameLst>
                                          <p:attrName>style.visibility</p:attrName>
                                        </p:attrNameLst>
                                      </p:cBhvr>
                                      <p:to>
                                        <p:strVal val="visible"/>
                                      </p:to>
                                    </p:set>
                                    <p:anim calcmode="lin" valueType="num">
                                      <p:cBhvr additive="base">
                                        <p:cTn id="55" dur="500" fill="hold"/>
                                        <p:tgtEl>
                                          <p:spTgt spid="39939">
                                            <p:txEl>
                                              <p:pRg st="7" end="7"/>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993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9942"/>
                                        </p:tgtEl>
                                        <p:attrNameLst>
                                          <p:attrName>style.visibility</p:attrName>
                                        </p:attrNameLst>
                                      </p:cBhvr>
                                      <p:to>
                                        <p:strVal val="visible"/>
                                      </p:to>
                                    </p:set>
                                    <p:anim calcmode="lin" valueType="num">
                                      <p:cBhvr additive="base">
                                        <p:cTn id="61" dur="500" fill="hold"/>
                                        <p:tgtEl>
                                          <p:spTgt spid="39942"/>
                                        </p:tgtEl>
                                        <p:attrNameLst>
                                          <p:attrName>ppt_x</p:attrName>
                                        </p:attrNameLst>
                                      </p:cBhvr>
                                      <p:tavLst>
                                        <p:tav tm="0">
                                          <p:val>
                                            <p:strVal val="0-#ppt_w/2"/>
                                          </p:val>
                                        </p:tav>
                                        <p:tav tm="100000">
                                          <p:val>
                                            <p:strVal val="#ppt_x"/>
                                          </p:val>
                                        </p:tav>
                                      </p:tavLst>
                                    </p:anim>
                                    <p:anim calcmode="lin" valueType="num">
                                      <p:cBhvr additive="base">
                                        <p:cTn id="62" dur="500" fill="hold"/>
                                        <p:tgtEl>
                                          <p:spTgt spid="399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autoUpdateAnimBg="0"/>
      <p:bldP spid="39942" grpId="0" autoUpdateAnimBg="0"/>
      <p:bldOleChart spid="39943"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Segnaposto numero diapositiva 5"/>
          <p:cNvSpPr>
            <a:spLocks noGrp="1"/>
          </p:cNvSpPr>
          <p:nvPr>
            <p:ph type="sldNum" sz="quarter" idx="12"/>
          </p:nvPr>
        </p:nvSpPr>
        <p:spPr/>
        <p:txBody>
          <a:bodyPr/>
          <a:lstStyle/>
          <a:p>
            <a:fld id="{F9B7D159-4503-4F16-9982-D2E145FCFC28}" type="slidenum">
              <a:rPr lang="it-IT" altLang="it-IT"/>
              <a:pPr/>
              <a:t>25</a:t>
            </a:fld>
            <a:endParaRPr lang="it-IT" altLang="it-IT"/>
          </a:p>
        </p:txBody>
      </p:sp>
      <p:sp>
        <p:nvSpPr>
          <p:cNvPr id="22530" name="Rectangle 2"/>
          <p:cNvSpPr>
            <a:spLocks noGrp="1" noChangeArrowheads="1"/>
          </p:cNvSpPr>
          <p:nvPr>
            <p:ph type="title"/>
          </p:nvPr>
        </p:nvSpPr>
        <p:spPr/>
        <p:txBody>
          <a:bodyPr>
            <a:normAutofit fontScale="90000"/>
          </a:bodyPr>
          <a:lstStyle/>
          <a:p>
            <a:r>
              <a:rPr lang="it-IT" altLang="it-IT"/>
              <a:t>I ricavi totali</a:t>
            </a:r>
          </a:p>
        </p:txBody>
      </p:sp>
      <p:sp>
        <p:nvSpPr>
          <p:cNvPr id="22531" name="Rectangle 3"/>
          <p:cNvSpPr>
            <a:spLocks noGrp="1" noChangeArrowheads="1"/>
          </p:cNvSpPr>
          <p:nvPr>
            <p:ph type="body" idx="1"/>
          </p:nvPr>
        </p:nvSpPr>
        <p:spPr>
          <a:xfrm>
            <a:off x="5245100" y="1966913"/>
            <a:ext cx="3602038" cy="4114800"/>
          </a:xfrm>
        </p:spPr>
        <p:txBody>
          <a:bodyPr/>
          <a:lstStyle/>
          <a:p>
            <a:pPr>
              <a:lnSpc>
                <a:spcPct val="90000"/>
              </a:lnSpc>
            </a:pPr>
            <a:r>
              <a:rPr lang="it-IT" altLang="it-IT" sz="2800"/>
              <a:t>I ricavi totali dell’impresa sono dati dalla quantità venduta per il prezzo. </a:t>
            </a:r>
            <a:r>
              <a:rPr lang="it-IT" altLang="it-IT" sz="2800" i="1"/>
              <a:t>RT</a:t>
            </a:r>
            <a:r>
              <a:rPr lang="it-IT" altLang="it-IT" sz="2800"/>
              <a:t> = </a:t>
            </a:r>
            <a:r>
              <a:rPr lang="it-IT" altLang="it-IT" sz="2800" i="1"/>
              <a:t>YP</a:t>
            </a:r>
          </a:p>
          <a:p>
            <a:pPr lvl="1">
              <a:lnSpc>
                <a:spcPct val="90000"/>
              </a:lnSpc>
            </a:pPr>
            <a:r>
              <a:rPr lang="it-IT" altLang="it-IT" sz="2400"/>
              <a:t>La rappresentazione grafica è una retta inclinata positivamente con pendenza </a:t>
            </a:r>
            <a:r>
              <a:rPr lang="it-IT" altLang="it-IT" sz="2400" b="1" i="1"/>
              <a:t>P</a:t>
            </a:r>
          </a:p>
          <a:p>
            <a:pPr>
              <a:lnSpc>
                <a:spcPct val="90000"/>
              </a:lnSpc>
            </a:pPr>
            <a:endParaRPr lang="it-IT" altLang="it-IT" sz="3600"/>
          </a:p>
        </p:txBody>
      </p:sp>
      <p:grpSp>
        <p:nvGrpSpPr>
          <p:cNvPr id="22538" name="Group 10"/>
          <p:cNvGrpSpPr>
            <a:grpSpLocks/>
          </p:cNvGrpSpPr>
          <p:nvPr/>
        </p:nvGrpSpPr>
        <p:grpSpPr bwMode="auto">
          <a:xfrm>
            <a:off x="838200" y="2514600"/>
            <a:ext cx="4711700" cy="3008313"/>
            <a:chOff x="584" y="1337"/>
            <a:chExt cx="2786" cy="1705"/>
          </a:xfrm>
        </p:grpSpPr>
        <p:sp>
          <p:nvSpPr>
            <p:cNvPr id="22532" name="Line 4"/>
            <p:cNvSpPr>
              <a:spLocks noChangeShapeType="1"/>
            </p:cNvSpPr>
            <p:nvPr/>
          </p:nvSpPr>
          <p:spPr bwMode="auto">
            <a:xfrm>
              <a:off x="948" y="1412"/>
              <a:ext cx="0" cy="1240"/>
            </a:xfrm>
            <a:prstGeom prst="line">
              <a:avLst/>
            </a:prstGeom>
            <a:noFill/>
            <a:ln w="19050">
              <a:solidFill>
                <a:srgbClr val="33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2533" name="Line 5"/>
            <p:cNvSpPr>
              <a:spLocks noChangeShapeType="1"/>
            </p:cNvSpPr>
            <p:nvPr/>
          </p:nvSpPr>
          <p:spPr bwMode="auto">
            <a:xfrm>
              <a:off x="948" y="2652"/>
              <a:ext cx="2246" cy="0"/>
            </a:xfrm>
            <a:prstGeom prst="line">
              <a:avLst/>
            </a:prstGeom>
            <a:noFill/>
            <a:ln w="19050">
              <a:solidFill>
                <a:srgbClr val="33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2534" name="Line 6"/>
            <p:cNvSpPr>
              <a:spLocks noChangeShapeType="1"/>
            </p:cNvSpPr>
            <p:nvPr/>
          </p:nvSpPr>
          <p:spPr bwMode="auto">
            <a:xfrm flipV="1">
              <a:off x="960" y="1488"/>
              <a:ext cx="1987" cy="1153"/>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2535" name="Text Box 7"/>
            <p:cNvSpPr txBox="1">
              <a:spLocks noChangeArrowheads="1"/>
            </p:cNvSpPr>
            <p:nvPr/>
          </p:nvSpPr>
          <p:spPr bwMode="auto">
            <a:xfrm>
              <a:off x="584" y="1337"/>
              <a:ext cx="330"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a:t>
              </a:r>
            </a:p>
          </p:txBody>
        </p:sp>
        <p:sp>
          <p:nvSpPr>
            <p:cNvPr id="22536" name="Text Box 8"/>
            <p:cNvSpPr txBox="1">
              <a:spLocks noChangeArrowheads="1"/>
            </p:cNvSpPr>
            <p:nvPr/>
          </p:nvSpPr>
          <p:spPr bwMode="auto">
            <a:xfrm>
              <a:off x="2923" y="2727"/>
              <a:ext cx="447"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Y</a:t>
              </a:r>
            </a:p>
          </p:txBody>
        </p:sp>
        <p:sp>
          <p:nvSpPr>
            <p:cNvPr id="22537" name="Text Box 9"/>
            <p:cNvSpPr txBox="1">
              <a:spLocks noChangeArrowheads="1"/>
            </p:cNvSpPr>
            <p:nvPr/>
          </p:nvSpPr>
          <p:spPr bwMode="auto">
            <a:xfrm>
              <a:off x="622" y="2783"/>
              <a:ext cx="330"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0</a:t>
              </a:r>
            </a:p>
          </p:txBody>
        </p:sp>
      </p:grpSp>
    </p:spTree>
    <p:extLst>
      <p:ext uri="{BB962C8B-B14F-4D97-AF65-F5344CB8AC3E}">
        <p14:creationId xmlns:p14="http://schemas.microsoft.com/office/powerpoint/2010/main" val="29462637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2538"/>
                                        </p:tgtEl>
                                        <p:attrNameLst>
                                          <p:attrName>style.visibility</p:attrName>
                                        </p:attrNameLst>
                                      </p:cBhvr>
                                      <p:to>
                                        <p:strVal val="visible"/>
                                      </p:to>
                                    </p:set>
                                    <p:anim calcmode="lin" valueType="num">
                                      <p:cBhvr additive="base">
                                        <p:cTn id="7" dur="500" fill="hold"/>
                                        <p:tgtEl>
                                          <p:spTgt spid="22538"/>
                                        </p:tgtEl>
                                        <p:attrNameLst>
                                          <p:attrName>ppt_x</p:attrName>
                                        </p:attrNameLst>
                                      </p:cBhvr>
                                      <p:tavLst>
                                        <p:tav tm="0">
                                          <p:val>
                                            <p:strVal val="0-#ppt_w/2"/>
                                          </p:val>
                                        </p:tav>
                                        <p:tav tm="100000">
                                          <p:val>
                                            <p:strVal val="#ppt_x"/>
                                          </p:val>
                                        </p:tav>
                                      </p:tavLst>
                                    </p:anim>
                                    <p:anim calcmode="lin" valueType="num">
                                      <p:cBhvr additive="base">
                                        <p:cTn id="8" dur="500" fill="hold"/>
                                        <p:tgtEl>
                                          <p:spTgt spid="2253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531">
                                            <p:txEl>
                                              <p:pRg st="0" end="0"/>
                                            </p:txEl>
                                          </p:spTgt>
                                        </p:tgtEl>
                                        <p:attrNameLst>
                                          <p:attrName>style.visibility</p:attrName>
                                        </p:attrNameLst>
                                      </p:cBhvr>
                                      <p:to>
                                        <p:strVal val="visible"/>
                                      </p:to>
                                    </p:set>
                                    <p:anim calcmode="lin" valueType="num">
                                      <p:cBhvr additive="base">
                                        <p:cTn id="13"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5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531">
                                            <p:txEl>
                                              <p:pRg st="1" end="1"/>
                                            </p:txEl>
                                          </p:spTgt>
                                        </p:tgtEl>
                                        <p:attrNameLst>
                                          <p:attrName>style.visibility</p:attrName>
                                        </p:attrNameLst>
                                      </p:cBhvr>
                                      <p:to>
                                        <p:strVal val="visible"/>
                                      </p:to>
                                    </p:set>
                                    <p:anim calcmode="lin" valueType="num">
                                      <p:cBhvr additive="base">
                                        <p:cTn id="19" dur="500" fill="hold"/>
                                        <p:tgtEl>
                                          <p:spTgt spid="2253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253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bldLvl="2"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Segnaposto numero diapositiva 5"/>
          <p:cNvSpPr>
            <a:spLocks noGrp="1"/>
          </p:cNvSpPr>
          <p:nvPr>
            <p:ph type="sldNum" sz="quarter" idx="12"/>
          </p:nvPr>
        </p:nvSpPr>
        <p:spPr/>
        <p:txBody>
          <a:bodyPr/>
          <a:lstStyle/>
          <a:p>
            <a:fld id="{2C93866B-F7B2-44B1-A416-E46F8DDA1D43}" type="slidenum">
              <a:rPr lang="it-IT" altLang="it-IT"/>
              <a:pPr/>
              <a:t>26</a:t>
            </a:fld>
            <a:endParaRPr lang="it-IT" altLang="it-IT"/>
          </a:p>
        </p:txBody>
      </p:sp>
      <p:sp>
        <p:nvSpPr>
          <p:cNvPr id="23554" name="Rectangle 2"/>
          <p:cNvSpPr>
            <a:spLocks noGrp="1" noChangeArrowheads="1"/>
          </p:cNvSpPr>
          <p:nvPr>
            <p:ph type="title"/>
          </p:nvPr>
        </p:nvSpPr>
        <p:spPr/>
        <p:txBody>
          <a:bodyPr>
            <a:normAutofit fontScale="90000"/>
          </a:bodyPr>
          <a:lstStyle/>
          <a:p>
            <a:r>
              <a:rPr lang="it-IT" altLang="it-IT"/>
              <a:t>Ricavi medi e ricavi marginali</a:t>
            </a:r>
          </a:p>
        </p:txBody>
      </p:sp>
      <p:sp>
        <p:nvSpPr>
          <p:cNvPr id="23560" name="Text Box 8"/>
          <p:cNvSpPr txBox="1">
            <a:spLocks noGrp="1" noChangeArrowheads="1"/>
          </p:cNvSpPr>
          <p:nvPr>
            <p:ph type="body" idx="1"/>
          </p:nvPr>
        </p:nvSpPr>
        <p:spPr>
          <a:xfrm>
            <a:off x="5029200" y="1795463"/>
            <a:ext cx="3429000" cy="4114800"/>
          </a:xfrm>
          <a:noFill/>
          <a:ln/>
        </p:spPr>
        <p:txBody>
          <a:bodyPr>
            <a:normAutofit fontScale="92500" lnSpcReduction="10000"/>
          </a:bodyPr>
          <a:lstStyle/>
          <a:p>
            <a:pPr>
              <a:lnSpc>
                <a:spcPct val="90000"/>
              </a:lnSpc>
            </a:pPr>
            <a:r>
              <a:rPr lang="it-IT" altLang="it-IT" sz="2800"/>
              <a:t>I ricavi medi sono uguali ai ricavi marginali e al prezzo.</a:t>
            </a:r>
          </a:p>
          <a:p>
            <a:pPr lvl="1">
              <a:lnSpc>
                <a:spcPct val="90000"/>
              </a:lnSpc>
            </a:pPr>
            <a:r>
              <a:rPr lang="it-IT" altLang="it-IT" sz="2400"/>
              <a:t>i ricavi medi sono uguali al </a:t>
            </a:r>
            <a:r>
              <a:rPr lang="it-IT" altLang="it-IT" sz="2400" b="1"/>
              <a:t>prezzo e </a:t>
            </a:r>
            <a:r>
              <a:rPr lang="it-IT" altLang="it-IT" sz="2400"/>
              <a:t>poiché l’impresa non influenza il prezzo, sono uguali ai</a:t>
            </a:r>
            <a:r>
              <a:rPr lang="it-IT" altLang="it-IT" sz="2400" b="1"/>
              <a:t> ricavi marginali </a:t>
            </a:r>
            <a:r>
              <a:rPr lang="it-IT" altLang="it-IT" sz="2400"/>
              <a:t>(un’unità in più venduta fa variare il ricavo totale di </a:t>
            </a:r>
            <a:r>
              <a:rPr lang="it-IT" altLang="it-IT" sz="2400" i="1"/>
              <a:t>P</a:t>
            </a:r>
            <a:r>
              <a:rPr lang="it-IT" altLang="it-IT" sz="2400"/>
              <a:t>)</a:t>
            </a:r>
          </a:p>
          <a:p>
            <a:pPr>
              <a:lnSpc>
                <a:spcPct val="90000"/>
              </a:lnSpc>
              <a:spcBef>
                <a:spcPct val="50000"/>
              </a:spcBef>
              <a:buFontTx/>
              <a:buNone/>
            </a:pPr>
            <a:endParaRPr lang="it-IT" altLang="it-IT" sz="2800" i="1"/>
          </a:p>
        </p:txBody>
      </p:sp>
      <p:grpSp>
        <p:nvGrpSpPr>
          <p:cNvPr id="23566" name="Group 14"/>
          <p:cNvGrpSpPr>
            <a:grpSpLocks/>
          </p:cNvGrpSpPr>
          <p:nvPr/>
        </p:nvGrpSpPr>
        <p:grpSpPr bwMode="auto">
          <a:xfrm>
            <a:off x="571500" y="2586038"/>
            <a:ext cx="4286250" cy="2843212"/>
            <a:chOff x="360" y="1629"/>
            <a:chExt cx="2700" cy="1791"/>
          </a:xfrm>
        </p:grpSpPr>
        <p:sp>
          <p:nvSpPr>
            <p:cNvPr id="23561" name="Text Box 9"/>
            <p:cNvSpPr txBox="1">
              <a:spLocks noChangeArrowheads="1"/>
            </p:cNvSpPr>
            <p:nvPr/>
          </p:nvSpPr>
          <p:spPr bwMode="auto">
            <a:xfrm>
              <a:off x="360" y="1629"/>
              <a:ext cx="36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a:t>
              </a:r>
            </a:p>
          </p:txBody>
        </p:sp>
        <p:grpSp>
          <p:nvGrpSpPr>
            <p:cNvPr id="23565" name="Group 13"/>
            <p:cNvGrpSpPr>
              <a:grpSpLocks/>
            </p:cNvGrpSpPr>
            <p:nvPr/>
          </p:nvGrpSpPr>
          <p:grpSpPr bwMode="auto">
            <a:xfrm>
              <a:off x="468" y="1698"/>
              <a:ext cx="2592" cy="1722"/>
              <a:chOff x="468" y="1698"/>
              <a:chExt cx="2592" cy="1722"/>
            </a:xfrm>
          </p:grpSpPr>
          <p:sp>
            <p:nvSpPr>
              <p:cNvPr id="23556" name="Line 4"/>
              <p:cNvSpPr>
                <a:spLocks noChangeShapeType="1"/>
              </p:cNvSpPr>
              <p:nvPr/>
            </p:nvSpPr>
            <p:spPr bwMode="auto">
              <a:xfrm>
                <a:off x="681" y="1698"/>
                <a:ext cx="0" cy="1364"/>
              </a:xfrm>
              <a:prstGeom prst="line">
                <a:avLst/>
              </a:prstGeom>
              <a:noFill/>
              <a:ln w="19050">
                <a:solidFill>
                  <a:srgbClr val="3333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3557" name="Line 5"/>
              <p:cNvSpPr>
                <a:spLocks noChangeShapeType="1"/>
              </p:cNvSpPr>
              <p:nvPr/>
            </p:nvSpPr>
            <p:spPr bwMode="auto">
              <a:xfrm>
                <a:off x="681" y="3060"/>
                <a:ext cx="2246" cy="0"/>
              </a:xfrm>
              <a:prstGeom prst="line">
                <a:avLst/>
              </a:prstGeom>
              <a:noFill/>
              <a:ln w="19050">
                <a:solidFill>
                  <a:srgbClr val="33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3558" name="Line 6"/>
              <p:cNvSpPr>
                <a:spLocks noChangeShapeType="1"/>
              </p:cNvSpPr>
              <p:nvPr/>
            </p:nvSpPr>
            <p:spPr bwMode="auto">
              <a:xfrm flipV="1">
                <a:off x="693" y="2418"/>
                <a:ext cx="2119" cy="12"/>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3562" name="Text Box 10"/>
              <p:cNvSpPr txBox="1">
                <a:spLocks noChangeArrowheads="1"/>
              </p:cNvSpPr>
              <p:nvPr/>
            </p:nvSpPr>
            <p:spPr bwMode="auto">
              <a:xfrm>
                <a:off x="2664" y="3132"/>
                <a:ext cx="3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Y</a:t>
                </a:r>
              </a:p>
            </p:txBody>
          </p:sp>
          <p:sp>
            <p:nvSpPr>
              <p:cNvPr id="23563" name="Text Box 11"/>
              <p:cNvSpPr txBox="1">
                <a:spLocks noChangeArrowheads="1"/>
              </p:cNvSpPr>
              <p:nvPr/>
            </p:nvSpPr>
            <p:spPr bwMode="auto">
              <a:xfrm>
                <a:off x="468" y="3087"/>
                <a:ext cx="40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0</a:t>
                </a:r>
              </a:p>
            </p:txBody>
          </p:sp>
          <p:sp>
            <p:nvSpPr>
              <p:cNvPr id="23564" name="Text Box 12"/>
              <p:cNvSpPr txBox="1">
                <a:spLocks noChangeArrowheads="1"/>
              </p:cNvSpPr>
              <p:nvPr/>
            </p:nvSpPr>
            <p:spPr bwMode="auto">
              <a:xfrm>
                <a:off x="1620" y="2007"/>
                <a:ext cx="141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P=rme=rma</a:t>
                </a:r>
              </a:p>
            </p:txBody>
          </p:sp>
        </p:grpSp>
      </p:grpSp>
    </p:spTree>
    <p:extLst>
      <p:ext uri="{BB962C8B-B14F-4D97-AF65-F5344CB8AC3E}">
        <p14:creationId xmlns:p14="http://schemas.microsoft.com/office/powerpoint/2010/main" val="10585072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3566"/>
                                        </p:tgtEl>
                                        <p:attrNameLst>
                                          <p:attrName>style.visibility</p:attrName>
                                        </p:attrNameLst>
                                      </p:cBhvr>
                                      <p:to>
                                        <p:strVal val="visible"/>
                                      </p:to>
                                    </p:set>
                                    <p:anim calcmode="lin" valueType="num">
                                      <p:cBhvr additive="base">
                                        <p:cTn id="7" dur="500" fill="hold"/>
                                        <p:tgtEl>
                                          <p:spTgt spid="23566"/>
                                        </p:tgtEl>
                                        <p:attrNameLst>
                                          <p:attrName>ppt_x</p:attrName>
                                        </p:attrNameLst>
                                      </p:cBhvr>
                                      <p:tavLst>
                                        <p:tav tm="0">
                                          <p:val>
                                            <p:strVal val="0-#ppt_w/2"/>
                                          </p:val>
                                        </p:tav>
                                        <p:tav tm="100000">
                                          <p:val>
                                            <p:strVal val="#ppt_x"/>
                                          </p:val>
                                        </p:tav>
                                      </p:tavLst>
                                    </p:anim>
                                    <p:anim calcmode="lin" valueType="num">
                                      <p:cBhvr additive="base">
                                        <p:cTn id="8" dur="500" fill="hold"/>
                                        <p:tgtEl>
                                          <p:spTgt spid="2356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60">
                                            <p:txEl>
                                              <p:pRg st="0" end="0"/>
                                            </p:txEl>
                                          </p:spTgt>
                                        </p:tgtEl>
                                        <p:attrNameLst>
                                          <p:attrName>style.visibility</p:attrName>
                                        </p:attrNameLst>
                                      </p:cBhvr>
                                      <p:to>
                                        <p:strVal val="visible"/>
                                      </p:to>
                                    </p:set>
                                    <p:anim calcmode="lin" valueType="num">
                                      <p:cBhvr additive="base">
                                        <p:cTn id="13" dur="500" fill="hold"/>
                                        <p:tgtEl>
                                          <p:spTgt spid="23560">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56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560">
                                            <p:txEl>
                                              <p:pRg st="1" end="1"/>
                                            </p:txEl>
                                          </p:spTgt>
                                        </p:tgtEl>
                                        <p:attrNameLst>
                                          <p:attrName>style.visibility</p:attrName>
                                        </p:attrNameLst>
                                      </p:cBhvr>
                                      <p:to>
                                        <p:strVal val="visible"/>
                                      </p:to>
                                    </p:set>
                                    <p:anim calcmode="lin" valueType="num">
                                      <p:cBhvr additive="base">
                                        <p:cTn id="19" dur="500" fill="hold"/>
                                        <p:tgtEl>
                                          <p:spTgt spid="23560">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56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0" grpId="0" build="p" bldLvl="2"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Segnaposto numero diapositiva 5"/>
          <p:cNvSpPr>
            <a:spLocks noGrp="1"/>
          </p:cNvSpPr>
          <p:nvPr>
            <p:ph type="sldNum" sz="quarter" idx="12"/>
          </p:nvPr>
        </p:nvSpPr>
        <p:spPr/>
        <p:txBody>
          <a:bodyPr/>
          <a:lstStyle/>
          <a:p>
            <a:fld id="{9BD94C50-8FDA-4917-87E2-AA5BDA1DF5ED}" type="slidenum">
              <a:rPr lang="it-IT" altLang="it-IT"/>
              <a:pPr/>
              <a:t>27</a:t>
            </a:fld>
            <a:endParaRPr lang="it-IT" altLang="it-IT"/>
          </a:p>
        </p:txBody>
      </p:sp>
      <p:sp>
        <p:nvSpPr>
          <p:cNvPr id="40962" name="Rectangle 2"/>
          <p:cNvSpPr>
            <a:spLocks noGrp="1" noChangeArrowheads="1"/>
          </p:cNvSpPr>
          <p:nvPr>
            <p:ph type="title"/>
          </p:nvPr>
        </p:nvSpPr>
        <p:spPr>
          <a:xfrm>
            <a:off x="457200" y="1046928"/>
            <a:ext cx="8229600" cy="557946"/>
          </a:xfrm>
        </p:spPr>
        <p:txBody>
          <a:bodyPr>
            <a:normAutofit fontScale="90000"/>
          </a:bodyPr>
          <a:lstStyle/>
          <a:p>
            <a:r>
              <a:rPr lang="it-IT" altLang="it-IT" dirty="0"/>
              <a:t>Un esempio di funzione del ricavo</a:t>
            </a:r>
          </a:p>
        </p:txBody>
      </p:sp>
      <p:sp>
        <p:nvSpPr>
          <p:cNvPr id="40963" name="Rectangle 3"/>
          <p:cNvSpPr>
            <a:spLocks noGrp="1" noChangeArrowheads="1"/>
          </p:cNvSpPr>
          <p:nvPr>
            <p:ph type="body" idx="1"/>
          </p:nvPr>
        </p:nvSpPr>
        <p:spPr>
          <a:xfrm>
            <a:off x="700088" y="1876425"/>
            <a:ext cx="7772400" cy="622300"/>
          </a:xfrm>
        </p:spPr>
        <p:txBody>
          <a:bodyPr>
            <a:normAutofit fontScale="92500"/>
          </a:bodyPr>
          <a:lstStyle/>
          <a:p>
            <a:r>
              <a:rPr lang="it-IT" altLang="it-IT" b="1" i="1"/>
              <a:t>RT</a:t>
            </a:r>
            <a:r>
              <a:rPr lang="it-IT" altLang="it-IT" b="1"/>
              <a:t>=148</a:t>
            </a:r>
            <a:r>
              <a:rPr lang="it-IT" altLang="it-IT" b="1" i="1"/>
              <a:t>Y; </a:t>
            </a:r>
            <a:r>
              <a:rPr lang="it-IT" altLang="it-IT" b="1"/>
              <a:t>Ricavo medio = prezzo =148</a:t>
            </a:r>
          </a:p>
        </p:txBody>
      </p:sp>
      <p:graphicFrame>
        <p:nvGraphicFramePr>
          <p:cNvPr id="40964" name="Object 4"/>
          <p:cNvGraphicFramePr>
            <a:graphicFrameLocks noChangeAspect="1"/>
          </p:cNvGraphicFramePr>
          <p:nvPr>
            <p:extLst>
              <p:ext uri="{D42A27DB-BD31-4B8C-83A1-F6EECF244321}">
                <p14:modId xmlns:p14="http://schemas.microsoft.com/office/powerpoint/2010/main" val="1426051224"/>
              </p:ext>
            </p:extLst>
          </p:nvPr>
        </p:nvGraphicFramePr>
        <p:xfrm>
          <a:off x="2178050" y="2378391"/>
          <a:ext cx="727075" cy="806450"/>
        </p:xfrm>
        <a:graphic>
          <a:graphicData uri="http://schemas.openxmlformats.org/presentationml/2006/ole">
            <mc:AlternateContent xmlns:mc="http://schemas.openxmlformats.org/markup-compatibility/2006">
              <mc:Choice xmlns:v="urn:schemas-microsoft-com:vml" Requires="v">
                <p:oleObj spid="_x0000_s15380" name="Equation" r:id="rId3" imgW="355320" imgH="393480" progId="Equation.3">
                  <p:embed/>
                </p:oleObj>
              </mc:Choice>
              <mc:Fallback>
                <p:oleObj name="Equation" r:id="rId3" imgW="355320" imgH="393480" progId="Equation.3">
                  <p:embed/>
                  <p:pic>
                    <p:nvPicPr>
                      <p:cNvPr id="40964"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8050" y="2378391"/>
                        <a:ext cx="727075" cy="806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966" name="Text Box 6"/>
          <p:cNvSpPr txBox="1">
            <a:spLocks noChangeArrowheads="1"/>
          </p:cNvSpPr>
          <p:nvPr/>
        </p:nvSpPr>
        <p:spPr bwMode="auto">
          <a:xfrm>
            <a:off x="704850" y="2459339"/>
            <a:ext cx="1349375" cy="5191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800" b="1" i="1" dirty="0" err="1"/>
              <a:t>Rma</a:t>
            </a:r>
            <a:r>
              <a:rPr lang="it-IT" altLang="it-IT" sz="2800" b="1" i="1" dirty="0"/>
              <a:t>=</a:t>
            </a:r>
          </a:p>
        </p:txBody>
      </p:sp>
      <p:sp>
        <p:nvSpPr>
          <p:cNvPr id="40967" name="Text Box 7"/>
          <p:cNvSpPr txBox="1">
            <a:spLocks noChangeArrowheads="1"/>
          </p:cNvSpPr>
          <p:nvPr/>
        </p:nvSpPr>
        <p:spPr bwMode="auto">
          <a:xfrm>
            <a:off x="3222625" y="2453858"/>
            <a:ext cx="3582988" cy="5191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sz="2800" dirty="0"/>
              <a:t>= </a:t>
            </a:r>
            <a:r>
              <a:rPr lang="it-IT" altLang="it-IT" sz="2800" b="1" dirty="0"/>
              <a:t>148 = prezzo</a:t>
            </a:r>
            <a:endParaRPr lang="it-IT" altLang="it-IT" sz="2800" dirty="0"/>
          </a:p>
        </p:txBody>
      </p:sp>
      <p:graphicFrame>
        <p:nvGraphicFramePr>
          <p:cNvPr id="40968" name="Object 8"/>
          <p:cNvGraphicFramePr>
            <a:graphicFrameLocks noChangeAspect="1"/>
          </p:cNvGraphicFramePr>
          <p:nvPr>
            <p:extLst>
              <p:ext uri="{D42A27DB-BD31-4B8C-83A1-F6EECF244321}">
                <p14:modId xmlns:p14="http://schemas.microsoft.com/office/powerpoint/2010/main" val="2205705244"/>
              </p:ext>
            </p:extLst>
          </p:nvPr>
        </p:nvGraphicFramePr>
        <p:xfrm>
          <a:off x="676275" y="3076158"/>
          <a:ext cx="3829050" cy="3179763"/>
        </p:xfrm>
        <a:graphic>
          <a:graphicData uri="http://schemas.openxmlformats.org/presentationml/2006/ole">
            <mc:AlternateContent xmlns:mc="http://schemas.openxmlformats.org/markup-compatibility/2006">
              <mc:Choice xmlns:v="urn:schemas-microsoft-com:vml" Requires="v">
                <p:oleObj spid="_x0000_s15381" name="Grafico" r:id="rId5" imgW="3143549" imgH="2610049" progId="Excel.Chart.8">
                  <p:embed/>
                </p:oleObj>
              </mc:Choice>
              <mc:Fallback>
                <p:oleObj name="Grafico" r:id="rId5" imgW="3143549" imgH="2610049" progId="Excel.Chart.8">
                  <p:embed/>
                  <p:pic>
                    <p:nvPicPr>
                      <p:cNvPr id="40968"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6275" y="3076158"/>
                        <a:ext cx="3829050" cy="3179763"/>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70" name="Object 10"/>
          <p:cNvGraphicFramePr>
            <a:graphicFrameLocks noChangeAspect="1"/>
          </p:cNvGraphicFramePr>
          <p:nvPr>
            <p:extLst>
              <p:ext uri="{D42A27DB-BD31-4B8C-83A1-F6EECF244321}">
                <p14:modId xmlns:p14="http://schemas.microsoft.com/office/powerpoint/2010/main" val="1158063005"/>
              </p:ext>
            </p:extLst>
          </p:nvPr>
        </p:nvGraphicFramePr>
        <p:xfrm>
          <a:off x="4598988" y="3100764"/>
          <a:ext cx="3546475" cy="3130550"/>
        </p:xfrm>
        <a:graphic>
          <a:graphicData uri="http://schemas.openxmlformats.org/presentationml/2006/ole">
            <mc:AlternateContent xmlns:mc="http://schemas.openxmlformats.org/markup-compatibility/2006">
              <mc:Choice xmlns:v="urn:schemas-microsoft-com:vml" Requires="v">
                <p:oleObj spid="_x0000_s15382" name="Grafico" r:id="rId7" imgW="3486370" imgH="3077069" progId="Excel.Chart.8">
                  <p:embed/>
                </p:oleObj>
              </mc:Choice>
              <mc:Fallback>
                <p:oleObj name="Grafico" r:id="rId7" imgW="3486370" imgH="3077069" progId="Excel.Chart.8">
                  <p:embed/>
                  <p:pic>
                    <p:nvPicPr>
                      <p:cNvPr id="4097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98988" y="3100764"/>
                        <a:ext cx="3546475" cy="313055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210294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66"/>
                                        </p:tgtEl>
                                        <p:attrNameLst>
                                          <p:attrName>style.visibility</p:attrName>
                                        </p:attrNameLst>
                                      </p:cBhvr>
                                      <p:to>
                                        <p:strVal val="visible"/>
                                      </p:to>
                                    </p:set>
                                    <p:anim calcmode="lin" valueType="num">
                                      <p:cBhvr additive="base">
                                        <p:cTn id="13" dur="500" fill="hold"/>
                                        <p:tgtEl>
                                          <p:spTgt spid="40966"/>
                                        </p:tgtEl>
                                        <p:attrNameLst>
                                          <p:attrName>ppt_x</p:attrName>
                                        </p:attrNameLst>
                                      </p:cBhvr>
                                      <p:tavLst>
                                        <p:tav tm="0">
                                          <p:val>
                                            <p:strVal val="0-#ppt_w/2"/>
                                          </p:val>
                                        </p:tav>
                                        <p:tav tm="100000">
                                          <p:val>
                                            <p:strVal val="#ppt_x"/>
                                          </p:val>
                                        </p:tav>
                                      </p:tavLst>
                                    </p:anim>
                                    <p:anim calcmode="lin" valueType="num">
                                      <p:cBhvr additive="base">
                                        <p:cTn id="14" dur="500" fill="hold"/>
                                        <p:tgtEl>
                                          <p:spTgt spid="4096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40964"/>
                                        </p:tgtEl>
                                        <p:attrNameLst>
                                          <p:attrName>style.visibility</p:attrName>
                                        </p:attrNameLst>
                                      </p:cBhvr>
                                      <p:to>
                                        <p:strVal val="visible"/>
                                      </p:to>
                                    </p:set>
                                    <p:anim calcmode="lin" valueType="num">
                                      <p:cBhvr additive="base">
                                        <p:cTn id="19" dur="500" fill="hold"/>
                                        <p:tgtEl>
                                          <p:spTgt spid="40964"/>
                                        </p:tgtEl>
                                        <p:attrNameLst>
                                          <p:attrName>ppt_x</p:attrName>
                                        </p:attrNameLst>
                                      </p:cBhvr>
                                      <p:tavLst>
                                        <p:tav tm="0">
                                          <p:val>
                                            <p:strVal val="0-#ppt_w/2"/>
                                          </p:val>
                                        </p:tav>
                                        <p:tav tm="100000">
                                          <p:val>
                                            <p:strVal val="#ppt_x"/>
                                          </p:val>
                                        </p:tav>
                                      </p:tavLst>
                                    </p:anim>
                                    <p:anim calcmode="lin" valueType="num">
                                      <p:cBhvr additive="base">
                                        <p:cTn id="20" dur="500" fill="hold"/>
                                        <p:tgtEl>
                                          <p:spTgt spid="4096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967"/>
                                        </p:tgtEl>
                                        <p:attrNameLst>
                                          <p:attrName>style.visibility</p:attrName>
                                        </p:attrNameLst>
                                      </p:cBhvr>
                                      <p:to>
                                        <p:strVal val="visible"/>
                                      </p:to>
                                    </p:set>
                                    <p:anim calcmode="lin" valueType="num">
                                      <p:cBhvr additive="base">
                                        <p:cTn id="25" dur="500" fill="hold"/>
                                        <p:tgtEl>
                                          <p:spTgt spid="40967"/>
                                        </p:tgtEl>
                                        <p:attrNameLst>
                                          <p:attrName>ppt_x</p:attrName>
                                        </p:attrNameLst>
                                      </p:cBhvr>
                                      <p:tavLst>
                                        <p:tav tm="0">
                                          <p:val>
                                            <p:strVal val="0-#ppt_w/2"/>
                                          </p:val>
                                        </p:tav>
                                        <p:tav tm="100000">
                                          <p:val>
                                            <p:strVal val="#ppt_x"/>
                                          </p:val>
                                        </p:tav>
                                      </p:tavLst>
                                    </p:anim>
                                    <p:anim calcmode="lin" valueType="num">
                                      <p:cBhvr additive="base">
                                        <p:cTn id="26" dur="500" fill="hold"/>
                                        <p:tgtEl>
                                          <p:spTgt spid="4096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968"/>
                                        </p:tgtEl>
                                        <p:attrNameLst>
                                          <p:attrName>style.visibility</p:attrName>
                                        </p:attrNameLst>
                                      </p:cBhvr>
                                      <p:to>
                                        <p:strVal val="visible"/>
                                      </p:to>
                                    </p:set>
                                    <p:anim calcmode="lin" valueType="num">
                                      <p:cBhvr additive="base">
                                        <p:cTn id="31" dur="500" fill="hold"/>
                                        <p:tgtEl>
                                          <p:spTgt spid="40968"/>
                                        </p:tgtEl>
                                        <p:attrNameLst>
                                          <p:attrName>ppt_x</p:attrName>
                                        </p:attrNameLst>
                                      </p:cBhvr>
                                      <p:tavLst>
                                        <p:tav tm="0">
                                          <p:val>
                                            <p:strVal val="0-#ppt_w/2"/>
                                          </p:val>
                                        </p:tav>
                                        <p:tav tm="100000">
                                          <p:val>
                                            <p:strVal val="#ppt_x"/>
                                          </p:val>
                                        </p:tav>
                                      </p:tavLst>
                                    </p:anim>
                                    <p:anim calcmode="lin" valueType="num">
                                      <p:cBhvr additive="base">
                                        <p:cTn id="32" dur="500" fill="hold"/>
                                        <p:tgtEl>
                                          <p:spTgt spid="4096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970"/>
                                        </p:tgtEl>
                                        <p:attrNameLst>
                                          <p:attrName>style.visibility</p:attrName>
                                        </p:attrNameLst>
                                      </p:cBhvr>
                                      <p:to>
                                        <p:strVal val="visible"/>
                                      </p:to>
                                    </p:set>
                                    <p:anim calcmode="lin" valueType="num">
                                      <p:cBhvr additive="base">
                                        <p:cTn id="37" dur="500" fill="hold"/>
                                        <p:tgtEl>
                                          <p:spTgt spid="40970"/>
                                        </p:tgtEl>
                                        <p:attrNameLst>
                                          <p:attrName>ppt_x</p:attrName>
                                        </p:attrNameLst>
                                      </p:cBhvr>
                                      <p:tavLst>
                                        <p:tav tm="0">
                                          <p:val>
                                            <p:strVal val="0-#ppt_w/2"/>
                                          </p:val>
                                        </p:tav>
                                        <p:tav tm="100000">
                                          <p:val>
                                            <p:strVal val="#ppt_x"/>
                                          </p:val>
                                        </p:tav>
                                      </p:tavLst>
                                    </p:anim>
                                    <p:anim calcmode="lin" valueType="num">
                                      <p:cBhvr additive="base">
                                        <p:cTn id="38" dur="500" fill="hold"/>
                                        <p:tgtEl>
                                          <p:spTgt spid="409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P spid="40966" grpId="0" autoUpdateAnimBg="0"/>
      <p:bldP spid="40967" grpId="0" autoUpdateAnimBg="0"/>
      <p:bldOleChart spid="40968" grpId="0"/>
      <p:bldOleChart spid="40970"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 name="Segnaposto numero diapositiva 5"/>
          <p:cNvSpPr>
            <a:spLocks noGrp="1"/>
          </p:cNvSpPr>
          <p:nvPr>
            <p:ph type="sldNum" sz="quarter" idx="12"/>
          </p:nvPr>
        </p:nvSpPr>
        <p:spPr/>
        <p:txBody>
          <a:bodyPr/>
          <a:lstStyle/>
          <a:p>
            <a:fld id="{ABF7934B-FEDA-4503-A203-6D51EF4BA92B}" type="slidenum">
              <a:rPr lang="it-IT" altLang="it-IT"/>
              <a:pPr/>
              <a:t>28</a:t>
            </a:fld>
            <a:endParaRPr lang="it-IT" altLang="it-IT"/>
          </a:p>
        </p:txBody>
      </p:sp>
      <p:sp>
        <p:nvSpPr>
          <p:cNvPr id="24578" name="Rectangle 2"/>
          <p:cNvSpPr>
            <a:spLocks noGrp="1" noChangeArrowheads="1"/>
          </p:cNvSpPr>
          <p:nvPr>
            <p:ph type="title"/>
          </p:nvPr>
        </p:nvSpPr>
        <p:spPr/>
        <p:txBody>
          <a:bodyPr>
            <a:normAutofit fontScale="90000"/>
          </a:bodyPr>
          <a:lstStyle/>
          <a:p>
            <a:r>
              <a:rPr lang="it-IT" altLang="it-IT"/>
              <a:t>La scelta dell’impresa</a:t>
            </a:r>
          </a:p>
        </p:txBody>
      </p:sp>
      <p:sp>
        <p:nvSpPr>
          <p:cNvPr id="24579" name="Rectangle 3"/>
          <p:cNvSpPr>
            <a:spLocks noGrp="1" noChangeArrowheads="1"/>
          </p:cNvSpPr>
          <p:nvPr>
            <p:ph type="body" idx="1"/>
          </p:nvPr>
        </p:nvSpPr>
        <p:spPr>
          <a:xfrm>
            <a:off x="685800" y="4575175"/>
            <a:ext cx="7772400" cy="1520825"/>
          </a:xfrm>
        </p:spPr>
        <p:txBody>
          <a:bodyPr>
            <a:normAutofit fontScale="85000" lnSpcReduction="10000"/>
          </a:bodyPr>
          <a:lstStyle/>
          <a:p>
            <a:pPr>
              <a:lnSpc>
                <a:spcPct val="90000"/>
              </a:lnSpc>
            </a:pPr>
            <a:r>
              <a:rPr lang="it-IT" altLang="it-IT" sz="2400"/>
              <a:t>L’impresa sceglie la quantità che massimizza il profitto</a:t>
            </a:r>
          </a:p>
          <a:p>
            <a:pPr lvl="1">
              <a:lnSpc>
                <a:spcPct val="90000"/>
              </a:lnSpc>
            </a:pPr>
            <a:r>
              <a:rPr lang="it-IT" altLang="it-IT" sz="2000"/>
              <a:t>Finché </a:t>
            </a:r>
            <a:r>
              <a:rPr lang="it-IT" altLang="it-IT" sz="2000" b="1" i="1"/>
              <a:t>cma</a:t>
            </a:r>
            <a:r>
              <a:rPr lang="it-IT" altLang="it-IT" sz="2000" b="1"/>
              <a:t> &lt; </a:t>
            </a:r>
            <a:r>
              <a:rPr lang="it-IT" altLang="it-IT" sz="2000" b="1" i="1"/>
              <a:t>p</a:t>
            </a:r>
            <a:r>
              <a:rPr lang="it-IT" altLang="it-IT" sz="2000" i="1"/>
              <a:t> </a:t>
            </a:r>
            <a:r>
              <a:rPr lang="it-IT" altLang="it-IT" sz="2000"/>
              <a:t>conviene produrre un’unità in più</a:t>
            </a:r>
          </a:p>
          <a:p>
            <a:pPr lvl="1">
              <a:lnSpc>
                <a:spcPct val="90000"/>
              </a:lnSpc>
            </a:pPr>
            <a:r>
              <a:rPr lang="it-IT" altLang="it-IT" sz="2000"/>
              <a:t>Finché </a:t>
            </a:r>
            <a:r>
              <a:rPr lang="it-IT" altLang="it-IT" sz="2000" b="1" i="1"/>
              <a:t>cma</a:t>
            </a:r>
            <a:r>
              <a:rPr lang="it-IT" altLang="it-IT" sz="2000" b="1"/>
              <a:t> &gt; </a:t>
            </a:r>
            <a:r>
              <a:rPr lang="it-IT" altLang="it-IT" sz="2000" b="1" i="1"/>
              <a:t>p</a:t>
            </a:r>
            <a:r>
              <a:rPr lang="it-IT" altLang="it-IT" sz="2000" i="1"/>
              <a:t> </a:t>
            </a:r>
            <a:r>
              <a:rPr lang="it-IT" altLang="it-IT" sz="2000"/>
              <a:t>conviene produrre un’unità in meno</a:t>
            </a:r>
          </a:p>
          <a:p>
            <a:pPr lvl="1">
              <a:lnSpc>
                <a:spcPct val="90000"/>
              </a:lnSpc>
            </a:pPr>
            <a:r>
              <a:rPr lang="it-IT" altLang="it-IT" sz="2000"/>
              <a:t>Il profitto è massimizzato quando </a:t>
            </a:r>
            <a:r>
              <a:rPr lang="it-IT" altLang="it-IT" sz="2000" b="1" i="1"/>
              <a:t>cma </a:t>
            </a:r>
            <a:r>
              <a:rPr lang="it-IT" altLang="it-IT" sz="2000" b="1"/>
              <a:t>= </a:t>
            </a:r>
            <a:r>
              <a:rPr lang="it-IT" altLang="it-IT" sz="2000" b="1" i="1"/>
              <a:t>p</a:t>
            </a:r>
            <a:endParaRPr lang="it-IT" altLang="it-IT" sz="2000" b="1"/>
          </a:p>
          <a:p>
            <a:pPr lvl="1">
              <a:lnSpc>
                <a:spcPct val="90000"/>
              </a:lnSpc>
            </a:pPr>
            <a:r>
              <a:rPr lang="it-IT" altLang="it-IT" sz="2000"/>
              <a:t>Il tratto crescente di </a:t>
            </a:r>
            <a:r>
              <a:rPr lang="it-IT" altLang="it-IT" sz="2000" b="1" i="1"/>
              <a:t>cma</a:t>
            </a:r>
            <a:r>
              <a:rPr lang="it-IT" altLang="it-IT" sz="2000"/>
              <a:t> rappresenta la curva di offerta</a:t>
            </a:r>
            <a:r>
              <a:rPr lang="it-IT" altLang="it-IT" sz="2400"/>
              <a:t> dell’impresa</a:t>
            </a:r>
          </a:p>
        </p:txBody>
      </p:sp>
      <p:grpSp>
        <p:nvGrpSpPr>
          <p:cNvPr id="24591" name="Group 15"/>
          <p:cNvGrpSpPr>
            <a:grpSpLocks/>
          </p:cNvGrpSpPr>
          <p:nvPr/>
        </p:nvGrpSpPr>
        <p:grpSpPr bwMode="auto">
          <a:xfrm>
            <a:off x="1808163" y="1809750"/>
            <a:ext cx="5614987" cy="2884488"/>
            <a:chOff x="1139" y="1140"/>
            <a:chExt cx="3537" cy="1817"/>
          </a:xfrm>
        </p:grpSpPr>
        <p:sp>
          <p:nvSpPr>
            <p:cNvPr id="24581" name="Line 5"/>
            <p:cNvSpPr>
              <a:spLocks noChangeShapeType="1"/>
            </p:cNvSpPr>
            <p:nvPr/>
          </p:nvSpPr>
          <p:spPr bwMode="auto">
            <a:xfrm>
              <a:off x="1727" y="1293"/>
              <a:ext cx="0" cy="1340"/>
            </a:xfrm>
            <a:prstGeom prst="line">
              <a:avLst/>
            </a:prstGeom>
            <a:noFill/>
            <a:ln w="19050">
              <a:solidFill>
                <a:srgbClr val="0000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4582" name="Line 6"/>
            <p:cNvSpPr>
              <a:spLocks noChangeShapeType="1"/>
            </p:cNvSpPr>
            <p:nvPr/>
          </p:nvSpPr>
          <p:spPr bwMode="auto">
            <a:xfrm>
              <a:off x="1727" y="2631"/>
              <a:ext cx="1905"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4583" name="Freeform 7"/>
            <p:cNvSpPr>
              <a:spLocks/>
            </p:cNvSpPr>
            <p:nvPr/>
          </p:nvSpPr>
          <p:spPr bwMode="auto">
            <a:xfrm>
              <a:off x="1903" y="1340"/>
              <a:ext cx="929" cy="921"/>
            </a:xfrm>
            <a:custGeom>
              <a:avLst/>
              <a:gdLst>
                <a:gd name="T0" fmla="*/ 0 w 929"/>
                <a:gd name="T1" fmla="*/ 670 h 921"/>
                <a:gd name="T2" fmla="*/ 130 w 929"/>
                <a:gd name="T3" fmla="*/ 859 h 921"/>
                <a:gd name="T4" fmla="*/ 341 w 929"/>
                <a:gd name="T5" fmla="*/ 917 h 921"/>
                <a:gd name="T6" fmla="*/ 494 w 929"/>
                <a:gd name="T7" fmla="*/ 835 h 921"/>
                <a:gd name="T8" fmla="*/ 635 w 929"/>
                <a:gd name="T9" fmla="*/ 682 h 921"/>
                <a:gd name="T10" fmla="*/ 800 w 929"/>
                <a:gd name="T11" fmla="*/ 353 h 921"/>
                <a:gd name="T12" fmla="*/ 929 w 929"/>
                <a:gd name="T13" fmla="*/ 0 h 921"/>
              </a:gdLst>
              <a:ahLst/>
              <a:cxnLst>
                <a:cxn ang="0">
                  <a:pos x="T0" y="T1"/>
                </a:cxn>
                <a:cxn ang="0">
                  <a:pos x="T2" y="T3"/>
                </a:cxn>
                <a:cxn ang="0">
                  <a:pos x="T4" y="T5"/>
                </a:cxn>
                <a:cxn ang="0">
                  <a:pos x="T6" y="T7"/>
                </a:cxn>
                <a:cxn ang="0">
                  <a:pos x="T8" y="T9"/>
                </a:cxn>
                <a:cxn ang="0">
                  <a:pos x="T10" y="T11"/>
                </a:cxn>
                <a:cxn ang="0">
                  <a:pos x="T12" y="T13"/>
                </a:cxn>
              </a:cxnLst>
              <a:rect l="0" t="0" r="r" b="b"/>
              <a:pathLst>
                <a:path w="929" h="921">
                  <a:moveTo>
                    <a:pt x="0" y="670"/>
                  </a:moveTo>
                  <a:cubicBezTo>
                    <a:pt x="36" y="744"/>
                    <a:pt x="73" y="818"/>
                    <a:pt x="130" y="859"/>
                  </a:cubicBezTo>
                  <a:cubicBezTo>
                    <a:pt x="187" y="900"/>
                    <a:pt x="280" y="921"/>
                    <a:pt x="341" y="917"/>
                  </a:cubicBezTo>
                  <a:cubicBezTo>
                    <a:pt x="402" y="913"/>
                    <a:pt x="445" y="874"/>
                    <a:pt x="494" y="835"/>
                  </a:cubicBezTo>
                  <a:cubicBezTo>
                    <a:pt x="543" y="796"/>
                    <a:pt x="584" y="762"/>
                    <a:pt x="635" y="682"/>
                  </a:cubicBezTo>
                  <a:cubicBezTo>
                    <a:pt x="686" y="602"/>
                    <a:pt x="751" y="467"/>
                    <a:pt x="800" y="353"/>
                  </a:cubicBezTo>
                  <a:cubicBezTo>
                    <a:pt x="849" y="239"/>
                    <a:pt x="889" y="119"/>
                    <a:pt x="929" y="0"/>
                  </a:cubicBezTo>
                </a:path>
              </a:pathLst>
            </a:custGeom>
            <a:noFill/>
            <a:ln w="28575"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4584" name="Text Box 8"/>
            <p:cNvSpPr txBox="1">
              <a:spLocks noChangeArrowheads="1"/>
            </p:cNvSpPr>
            <p:nvPr/>
          </p:nvSpPr>
          <p:spPr bwMode="auto">
            <a:xfrm>
              <a:off x="1139" y="1211"/>
              <a:ext cx="50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a:t>
              </a:r>
            </a:p>
          </p:txBody>
        </p:sp>
        <p:sp>
          <p:nvSpPr>
            <p:cNvPr id="24585" name="Text Box 9"/>
            <p:cNvSpPr txBox="1">
              <a:spLocks noChangeArrowheads="1"/>
            </p:cNvSpPr>
            <p:nvPr/>
          </p:nvSpPr>
          <p:spPr bwMode="auto">
            <a:xfrm>
              <a:off x="3461" y="2669"/>
              <a:ext cx="2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Y</a:t>
              </a:r>
            </a:p>
          </p:txBody>
        </p:sp>
        <p:sp>
          <p:nvSpPr>
            <p:cNvPr id="24586" name="Line 10"/>
            <p:cNvSpPr>
              <a:spLocks noChangeShapeType="1"/>
            </p:cNvSpPr>
            <p:nvPr/>
          </p:nvSpPr>
          <p:spPr bwMode="auto">
            <a:xfrm>
              <a:off x="1727" y="1787"/>
              <a:ext cx="1917"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4587" name="Line 11"/>
            <p:cNvSpPr>
              <a:spLocks noChangeShapeType="1"/>
            </p:cNvSpPr>
            <p:nvPr/>
          </p:nvSpPr>
          <p:spPr bwMode="auto">
            <a:xfrm flipH="1">
              <a:off x="2668" y="1775"/>
              <a:ext cx="0" cy="846"/>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4588" name="Text Box 12"/>
            <p:cNvSpPr txBox="1">
              <a:spLocks noChangeArrowheads="1"/>
            </p:cNvSpPr>
            <p:nvPr/>
          </p:nvSpPr>
          <p:spPr bwMode="auto">
            <a:xfrm>
              <a:off x="2515" y="2668"/>
              <a:ext cx="35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Y</a:t>
              </a:r>
              <a:r>
                <a:rPr lang="it-IT" altLang="it-IT" i="1" baseline="30000"/>
                <a:t>e</a:t>
              </a:r>
            </a:p>
          </p:txBody>
        </p:sp>
        <p:sp>
          <p:nvSpPr>
            <p:cNvPr id="24589" name="Text Box 13"/>
            <p:cNvSpPr txBox="1">
              <a:spLocks noChangeArrowheads="1"/>
            </p:cNvSpPr>
            <p:nvPr/>
          </p:nvSpPr>
          <p:spPr bwMode="auto">
            <a:xfrm>
              <a:off x="2410" y="1140"/>
              <a:ext cx="45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cma</a:t>
              </a:r>
            </a:p>
          </p:txBody>
        </p:sp>
        <p:sp>
          <p:nvSpPr>
            <p:cNvPr id="24590" name="Text Box 14"/>
            <p:cNvSpPr txBox="1">
              <a:spLocks noChangeArrowheads="1"/>
            </p:cNvSpPr>
            <p:nvPr/>
          </p:nvSpPr>
          <p:spPr bwMode="auto">
            <a:xfrm>
              <a:off x="3502" y="1764"/>
              <a:ext cx="117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p=rme=rma</a:t>
              </a:r>
            </a:p>
          </p:txBody>
        </p:sp>
      </p:grpSp>
    </p:spTree>
    <p:extLst>
      <p:ext uri="{BB962C8B-B14F-4D97-AF65-F5344CB8AC3E}">
        <p14:creationId xmlns:p14="http://schemas.microsoft.com/office/powerpoint/2010/main" val="3547953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4591"/>
                                        </p:tgtEl>
                                        <p:attrNameLst>
                                          <p:attrName>style.visibility</p:attrName>
                                        </p:attrNameLst>
                                      </p:cBhvr>
                                      <p:to>
                                        <p:strVal val="visible"/>
                                      </p:to>
                                    </p:set>
                                    <p:anim calcmode="lin" valueType="num">
                                      <p:cBhvr additive="base">
                                        <p:cTn id="7" dur="500" fill="hold"/>
                                        <p:tgtEl>
                                          <p:spTgt spid="24591"/>
                                        </p:tgtEl>
                                        <p:attrNameLst>
                                          <p:attrName>ppt_x</p:attrName>
                                        </p:attrNameLst>
                                      </p:cBhvr>
                                      <p:tavLst>
                                        <p:tav tm="0">
                                          <p:val>
                                            <p:strVal val="0-#ppt_w/2"/>
                                          </p:val>
                                        </p:tav>
                                        <p:tav tm="100000">
                                          <p:val>
                                            <p:strVal val="#ppt_x"/>
                                          </p:val>
                                        </p:tav>
                                      </p:tavLst>
                                    </p:anim>
                                    <p:anim calcmode="lin" valueType="num">
                                      <p:cBhvr additive="base">
                                        <p:cTn id="8" dur="500" fill="hold"/>
                                        <p:tgtEl>
                                          <p:spTgt spid="2459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9">
                                            <p:txEl>
                                              <p:pRg st="0" end="0"/>
                                            </p:txEl>
                                          </p:spTgt>
                                        </p:tgtEl>
                                        <p:attrNameLst>
                                          <p:attrName>style.visibility</p:attrName>
                                        </p:attrNameLst>
                                      </p:cBhvr>
                                      <p:to>
                                        <p:strVal val="visible"/>
                                      </p:to>
                                    </p:set>
                                    <p:anim calcmode="lin" valueType="num">
                                      <p:cBhvr additive="base">
                                        <p:cTn id="13"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79">
                                            <p:txEl>
                                              <p:pRg st="1" end="1"/>
                                            </p:txEl>
                                          </p:spTgt>
                                        </p:tgtEl>
                                        <p:attrNameLst>
                                          <p:attrName>style.visibility</p:attrName>
                                        </p:attrNameLst>
                                      </p:cBhvr>
                                      <p:to>
                                        <p:strVal val="visible"/>
                                      </p:to>
                                    </p:set>
                                    <p:anim calcmode="lin" valueType="num">
                                      <p:cBhvr additive="base">
                                        <p:cTn id="19"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579">
                                            <p:txEl>
                                              <p:pRg st="2" end="2"/>
                                            </p:txEl>
                                          </p:spTgt>
                                        </p:tgtEl>
                                        <p:attrNameLst>
                                          <p:attrName>style.visibility</p:attrName>
                                        </p:attrNameLst>
                                      </p:cBhvr>
                                      <p:to>
                                        <p:strVal val="visible"/>
                                      </p:to>
                                    </p:set>
                                    <p:anim calcmode="lin" valueType="num">
                                      <p:cBhvr additive="base">
                                        <p:cTn id="25" dur="500" fill="hold"/>
                                        <p:tgtEl>
                                          <p:spTgt spid="2457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4579">
                                            <p:txEl>
                                              <p:pRg st="3" end="3"/>
                                            </p:txEl>
                                          </p:spTgt>
                                        </p:tgtEl>
                                        <p:attrNameLst>
                                          <p:attrName>style.visibility</p:attrName>
                                        </p:attrNameLst>
                                      </p:cBhvr>
                                      <p:to>
                                        <p:strVal val="visible"/>
                                      </p:to>
                                    </p:set>
                                    <p:anim calcmode="lin" valueType="num">
                                      <p:cBhvr additive="base">
                                        <p:cTn id="31" dur="500" fill="hold"/>
                                        <p:tgtEl>
                                          <p:spTgt spid="2457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45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4579">
                                            <p:txEl>
                                              <p:pRg st="4" end="4"/>
                                            </p:txEl>
                                          </p:spTgt>
                                        </p:tgtEl>
                                        <p:attrNameLst>
                                          <p:attrName>style.visibility</p:attrName>
                                        </p:attrNameLst>
                                      </p:cBhvr>
                                      <p:to>
                                        <p:strVal val="visible"/>
                                      </p:to>
                                    </p:set>
                                    <p:anim calcmode="lin" valueType="num">
                                      <p:cBhvr additive="base">
                                        <p:cTn id="37" dur="500" fill="hold"/>
                                        <p:tgtEl>
                                          <p:spTgt spid="24579">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457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bldLvl="2"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egnaposto numero diapositiva 5"/>
          <p:cNvSpPr>
            <a:spLocks noGrp="1"/>
          </p:cNvSpPr>
          <p:nvPr>
            <p:ph type="sldNum" sz="quarter" idx="12"/>
          </p:nvPr>
        </p:nvSpPr>
        <p:spPr/>
        <p:txBody>
          <a:bodyPr/>
          <a:lstStyle/>
          <a:p>
            <a:fld id="{8B931566-A667-45B8-BE98-2BEDAE564BD1}" type="slidenum">
              <a:rPr lang="it-IT" altLang="it-IT"/>
              <a:pPr/>
              <a:t>29</a:t>
            </a:fld>
            <a:endParaRPr lang="it-IT" altLang="it-IT"/>
          </a:p>
        </p:txBody>
      </p:sp>
      <p:sp>
        <p:nvSpPr>
          <p:cNvPr id="49154" name="Rectangle 2"/>
          <p:cNvSpPr>
            <a:spLocks noGrp="1" noChangeArrowheads="1"/>
          </p:cNvSpPr>
          <p:nvPr>
            <p:ph type="title"/>
          </p:nvPr>
        </p:nvSpPr>
        <p:spPr/>
        <p:txBody>
          <a:bodyPr>
            <a:normAutofit fontScale="90000"/>
          </a:bodyPr>
          <a:lstStyle/>
          <a:p>
            <a:r>
              <a:rPr lang="it-IT" altLang="it-IT"/>
              <a:t>Cma&lt;rama</a:t>
            </a:r>
          </a:p>
        </p:txBody>
      </p:sp>
      <p:sp>
        <p:nvSpPr>
          <p:cNvPr id="49155" name="Rectangle 3"/>
          <p:cNvSpPr>
            <a:spLocks noGrp="1" noChangeArrowheads="1"/>
          </p:cNvSpPr>
          <p:nvPr>
            <p:ph type="body" idx="1"/>
          </p:nvPr>
        </p:nvSpPr>
        <p:spPr>
          <a:xfrm>
            <a:off x="685800" y="4862513"/>
            <a:ext cx="7772400" cy="1233487"/>
          </a:xfrm>
        </p:spPr>
        <p:txBody>
          <a:bodyPr/>
          <a:lstStyle/>
          <a:p>
            <a:pPr>
              <a:lnSpc>
                <a:spcPct val="80000"/>
              </a:lnSpc>
            </a:pPr>
            <a:r>
              <a:rPr lang="it-IT" altLang="it-IT" sz="2800"/>
              <a:t>Finché </a:t>
            </a:r>
            <a:r>
              <a:rPr lang="it-IT" altLang="it-IT" sz="2800" b="1" i="1"/>
              <a:t>rma&gt;cma</a:t>
            </a:r>
            <a:r>
              <a:rPr lang="it-IT" altLang="it-IT" sz="2800"/>
              <a:t> un’unità in più prodotta porta un ricavo maggiore del costo</a:t>
            </a:r>
          </a:p>
          <a:p>
            <a:pPr>
              <a:lnSpc>
                <a:spcPct val="80000"/>
              </a:lnSpc>
            </a:pPr>
            <a:r>
              <a:rPr lang="it-IT" altLang="it-IT" sz="2800" b="1">
                <a:latin typeface="Symbol" panose="05050102010706020507" pitchFamily="18" charset="2"/>
              </a:rPr>
              <a:t>D</a:t>
            </a:r>
            <a:r>
              <a:rPr lang="it-IT" altLang="it-IT" sz="2800" b="1" i="1"/>
              <a:t>RT</a:t>
            </a:r>
            <a:r>
              <a:rPr lang="it-IT" altLang="it-IT" sz="2800" b="1"/>
              <a:t>&gt;</a:t>
            </a:r>
            <a:r>
              <a:rPr lang="it-IT" altLang="it-IT" sz="2800" b="1">
                <a:latin typeface="Symbol" panose="05050102010706020507" pitchFamily="18" charset="2"/>
              </a:rPr>
              <a:t>D</a:t>
            </a:r>
            <a:r>
              <a:rPr lang="it-IT" altLang="it-IT" sz="2800" b="1" i="1"/>
              <a:t>CT</a:t>
            </a:r>
            <a:r>
              <a:rPr lang="it-IT" altLang="it-IT" sz="2800" b="1">
                <a:sym typeface="Symbol" panose="05050102010706020507" pitchFamily="18" charset="2"/>
              </a:rPr>
              <a:t></a:t>
            </a:r>
            <a:r>
              <a:rPr lang="it-IT" altLang="it-IT" sz="2800" b="1">
                <a:latin typeface="Symbol" panose="05050102010706020507" pitchFamily="18" charset="2"/>
                <a:sym typeface="Symbol" panose="05050102010706020507" pitchFamily="18" charset="2"/>
              </a:rPr>
              <a:t>DP</a:t>
            </a:r>
            <a:r>
              <a:rPr lang="it-IT" altLang="it-IT" sz="2800" b="1">
                <a:sym typeface="Symbol" panose="05050102010706020507" pitchFamily="18" charset="2"/>
              </a:rPr>
              <a:t> &gt; 0</a:t>
            </a:r>
          </a:p>
        </p:txBody>
      </p:sp>
      <p:sp>
        <p:nvSpPr>
          <p:cNvPr id="49159" name="Freeform 7"/>
          <p:cNvSpPr>
            <a:spLocks/>
          </p:cNvSpPr>
          <p:nvPr/>
        </p:nvSpPr>
        <p:spPr bwMode="auto">
          <a:xfrm>
            <a:off x="3021013" y="2178050"/>
            <a:ext cx="1474787" cy="1462088"/>
          </a:xfrm>
          <a:custGeom>
            <a:avLst/>
            <a:gdLst>
              <a:gd name="T0" fmla="*/ 0 w 929"/>
              <a:gd name="T1" fmla="*/ 670 h 921"/>
              <a:gd name="T2" fmla="*/ 130 w 929"/>
              <a:gd name="T3" fmla="*/ 859 h 921"/>
              <a:gd name="T4" fmla="*/ 341 w 929"/>
              <a:gd name="T5" fmla="*/ 917 h 921"/>
              <a:gd name="T6" fmla="*/ 494 w 929"/>
              <a:gd name="T7" fmla="*/ 835 h 921"/>
              <a:gd name="T8" fmla="*/ 635 w 929"/>
              <a:gd name="T9" fmla="*/ 682 h 921"/>
              <a:gd name="T10" fmla="*/ 800 w 929"/>
              <a:gd name="T11" fmla="*/ 353 h 921"/>
              <a:gd name="T12" fmla="*/ 929 w 929"/>
              <a:gd name="T13" fmla="*/ 0 h 921"/>
            </a:gdLst>
            <a:ahLst/>
            <a:cxnLst>
              <a:cxn ang="0">
                <a:pos x="T0" y="T1"/>
              </a:cxn>
              <a:cxn ang="0">
                <a:pos x="T2" y="T3"/>
              </a:cxn>
              <a:cxn ang="0">
                <a:pos x="T4" y="T5"/>
              </a:cxn>
              <a:cxn ang="0">
                <a:pos x="T6" y="T7"/>
              </a:cxn>
              <a:cxn ang="0">
                <a:pos x="T8" y="T9"/>
              </a:cxn>
              <a:cxn ang="0">
                <a:pos x="T10" y="T11"/>
              </a:cxn>
              <a:cxn ang="0">
                <a:pos x="T12" y="T13"/>
              </a:cxn>
            </a:cxnLst>
            <a:rect l="0" t="0" r="r" b="b"/>
            <a:pathLst>
              <a:path w="929" h="921">
                <a:moveTo>
                  <a:pt x="0" y="670"/>
                </a:moveTo>
                <a:cubicBezTo>
                  <a:pt x="36" y="744"/>
                  <a:pt x="73" y="818"/>
                  <a:pt x="130" y="859"/>
                </a:cubicBezTo>
                <a:cubicBezTo>
                  <a:pt x="187" y="900"/>
                  <a:pt x="280" y="921"/>
                  <a:pt x="341" y="917"/>
                </a:cubicBezTo>
                <a:cubicBezTo>
                  <a:pt x="402" y="913"/>
                  <a:pt x="445" y="874"/>
                  <a:pt x="494" y="835"/>
                </a:cubicBezTo>
                <a:cubicBezTo>
                  <a:pt x="543" y="796"/>
                  <a:pt x="584" y="762"/>
                  <a:pt x="635" y="682"/>
                </a:cubicBezTo>
                <a:cubicBezTo>
                  <a:pt x="686" y="602"/>
                  <a:pt x="751" y="467"/>
                  <a:pt x="800" y="353"/>
                </a:cubicBezTo>
                <a:cubicBezTo>
                  <a:pt x="849" y="239"/>
                  <a:pt x="889" y="119"/>
                  <a:pt x="929" y="0"/>
                </a:cubicBezTo>
              </a:path>
            </a:pathLst>
          </a:custGeom>
          <a:noFill/>
          <a:ln w="28575"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9163" name="Line 11"/>
          <p:cNvSpPr>
            <a:spLocks noChangeShapeType="1"/>
          </p:cNvSpPr>
          <p:nvPr/>
        </p:nvSpPr>
        <p:spPr bwMode="auto">
          <a:xfrm flipH="1">
            <a:off x="3824288" y="2847975"/>
            <a:ext cx="0" cy="1343025"/>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49191" name="Group 39"/>
          <p:cNvGrpSpPr>
            <a:grpSpLocks/>
          </p:cNvGrpSpPr>
          <p:nvPr/>
        </p:nvGrpSpPr>
        <p:grpSpPr bwMode="auto">
          <a:xfrm>
            <a:off x="2144713" y="1809750"/>
            <a:ext cx="5278437" cy="2882900"/>
            <a:chOff x="1351" y="1140"/>
            <a:chExt cx="3325" cy="1816"/>
          </a:xfrm>
        </p:grpSpPr>
        <p:sp>
          <p:nvSpPr>
            <p:cNvPr id="49157" name="Line 5"/>
            <p:cNvSpPr>
              <a:spLocks noChangeShapeType="1"/>
            </p:cNvSpPr>
            <p:nvPr/>
          </p:nvSpPr>
          <p:spPr bwMode="auto">
            <a:xfrm>
              <a:off x="1727" y="1293"/>
              <a:ext cx="0" cy="1340"/>
            </a:xfrm>
            <a:prstGeom prst="line">
              <a:avLst/>
            </a:prstGeom>
            <a:noFill/>
            <a:ln w="19050">
              <a:solidFill>
                <a:srgbClr val="0000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9158" name="Line 6"/>
            <p:cNvSpPr>
              <a:spLocks noChangeShapeType="1"/>
            </p:cNvSpPr>
            <p:nvPr/>
          </p:nvSpPr>
          <p:spPr bwMode="auto">
            <a:xfrm>
              <a:off x="1727" y="2631"/>
              <a:ext cx="1905"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9160" name="Text Box 8"/>
            <p:cNvSpPr txBox="1">
              <a:spLocks noChangeArrowheads="1"/>
            </p:cNvSpPr>
            <p:nvPr/>
          </p:nvSpPr>
          <p:spPr bwMode="auto">
            <a:xfrm>
              <a:off x="1351" y="1211"/>
              <a:ext cx="50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a:t>
              </a:r>
            </a:p>
          </p:txBody>
        </p:sp>
        <p:sp>
          <p:nvSpPr>
            <p:cNvPr id="49161" name="Text Box 9"/>
            <p:cNvSpPr txBox="1">
              <a:spLocks noChangeArrowheads="1"/>
            </p:cNvSpPr>
            <p:nvPr/>
          </p:nvSpPr>
          <p:spPr bwMode="auto">
            <a:xfrm>
              <a:off x="3461" y="2668"/>
              <a:ext cx="2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Y</a:t>
              </a:r>
            </a:p>
          </p:txBody>
        </p:sp>
        <p:sp>
          <p:nvSpPr>
            <p:cNvPr id="49162" name="Line 10"/>
            <p:cNvSpPr>
              <a:spLocks noChangeShapeType="1"/>
            </p:cNvSpPr>
            <p:nvPr/>
          </p:nvSpPr>
          <p:spPr bwMode="auto">
            <a:xfrm>
              <a:off x="1727" y="1787"/>
              <a:ext cx="1917"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9164" name="Text Box 12"/>
            <p:cNvSpPr txBox="1">
              <a:spLocks noChangeArrowheads="1"/>
            </p:cNvSpPr>
            <p:nvPr/>
          </p:nvSpPr>
          <p:spPr bwMode="auto">
            <a:xfrm>
              <a:off x="2515" y="2668"/>
              <a:ext cx="35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Y</a:t>
              </a:r>
              <a:r>
                <a:rPr lang="it-IT" altLang="it-IT" i="1" baseline="30000"/>
                <a:t>e</a:t>
              </a:r>
            </a:p>
          </p:txBody>
        </p:sp>
        <p:sp>
          <p:nvSpPr>
            <p:cNvPr id="49165" name="Text Box 13"/>
            <p:cNvSpPr txBox="1">
              <a:spLocks noChangeArrowheads="1"/>
            </p:cNvSpPr>
            <p:nvPr/>
          </p:nvSpPr>
          <p:spPr bwMode="auto">
            <a:xfrm>
              <a:off x="2410" y="1140"/>
              <a:ext cx="45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cma</a:t>
              </a:r>
            </a:p>
          </p:txBody>
        </p:sp>
        <p:sp>
          <p:nvSpPr>
            <p:cNvPr id="49166" name="Text Box 14"/>
            <p:cNvSpPr txBox="1">
              <a:spLocks noChangeArrowheads="1"/>
            </p:cNvSpPr>
            <p:nvPr/>
          </p:nvSpPr>
          <p:spPr bwMode="auto">
            <a:xfrm>
              <a:off x="3502" y="1764"/>
              <a:ext cx="117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p=rme=rma</a:t>
              </a:r>
            </a:p>
          </p:txBody>
        </p:sp>
        <p:sp>
          <p:nvSpPr>
            <p:cNvPr id="49190" name="Text Box 38"/>
            <p:cNvSpPr txBox="1">
              <a:spLocks noChangeArrowheads="1"/>
            </p:cNvSpPr>
            <p:nvPr/>
          </p:nvSpPr>
          <p:spPr bwMode="auto">
            <a:xfrm>
              <a:off x="2243" y="2668"/>
              <a:ext cx="2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Y</a:t>
              </a:r>
              <a:r>
                <a:rPr lang="it-IT" altLang="it-IT" baseline="-25000"/>
                <a:t>1</a:t>
              </a:r>
              <a:endParaRPr lang="it-IT" altLang="it-IT"/>
            </a:p>
          </p:txBody>
        </p:sp>
      </p:grpSp>
    </p:spTree>
    <p:extLst>
      <p:ext uri="{BB962C8B-B14F-4D97-AF65-F5344CB8AC3E}">
        <p14:creationId xmlns:p14="http://schemas.microsoft.com/office/powerpoint/2010/main" val="619516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9191"/>
                                        </p:tgtEl>
                                        <p:attrNameLst>
                                          <p:attrName>style.visibility</p:attrName>
                                        </p:attrNameLst>
                                      </p:cBhvr>
                                      <p:to>
                                        <p:strVal val="visible"/>
                                      </p:to>
                                    </p:set>
                                    <p:animEffect transition="in" filter="fade">
                                      <p:cBhvr>
                                        <p:cTn id="7" dur="2000"/>
                                        <p:tgtEl>
                                          <p:spTgt spid="49191"/>
                                        </p:tgtEl>
                                      </p:cBhvr>
                                    </p:animEffect>
                                  </p:childTnLst>
                                </p:cTn>
                              </p:par>
                              <p:par>
                                <p:cTn id="8" presetID="10" presetClass="entr" presetSubtype="0" fill="hold" nodeType="withEffect">
                                  <p:stCondLst>
                                    <p:cond delay="0"/>
                                  </p:stCondLst>
                                  <p:childTnLst>
                                    <p:set>
                                      <p:cBhvr>
                                        <p:cTn id="9" dur="1" fill="hold">
                                          <p:stCondLst>
                                            <p:cond delay="0"/>
                                          </p:stCondLst>
                                        </p:cTn>
                                        <p:tgtEl>
                                          <p:spTgt spid="49159"/>
                                        </p:tgtEl>
                                        <p:attrNameLst>
                                          <p:attrName>style.visibility</p:attrName>
                                        </p:attrNameLst>
                                      </p:cBhvr>
                                      <p:to>
                                        <p:strVal val="visible"/>
                                      </p:to>
                                    </p:set>
                                    <p:animEffect transition="in" filter="fade">
                                      <p:cBhvr>
                                        <p:cTn id="10" dur="2000"/>
                                        <p:tgtEl>
                                          <p:spTgt spid="49159"/>
                                        </p:tgtEl>
                                      </p:cBhvr>
                                    </p:animEffect>
                                  </p:childTnLst>
                                </p:cTn>
                              </p:par>
                              <p:par>
                                <p:cTn id="11" presetID="10" presetClass="entr" presetSubtype="0" fill="hold" nodeType="withEffect">
                                  <p:stCondLst>
                                    <p:cond delay="0"/>
                                  </p:stCondLst>
                                  <p:childTnLst>
                                    <p:set>
                                      <p:cBhvr>
                                        <p:cTn id="12" dur="1" fill="hold">
                                          <p:stCondLst>
                                            <p:cond delay="0"/>
                                          </p:stCondLst>
                                        </p:cTn>
                                        <p:tgtEl>
                                          <p:spTgt spid="49163"/>
                                        </p:tgtEl>
                                        <p:attrNameLst>
                                          <p:attrName>style.visibility</p:attrName>
                                        </p:attrNameLst>
                                      </p:cBhvr>
                                      <p:to>
                                        <p:strVal val="visible"/>
                                      </p:to>
                                    </p:set>
                                    <p:animEffect transition="in" filter="fade">
                                      <p:cBhvr>
                                        <p:cTn id="13" dur="2000"/>
                                        <p:tgtEl>
                                          <p:spTgt spid="4916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9155">
                                            <p:txEl>
                                              <p:pRg st="0" end="0"/>
                                            </p:txEl>
                                          </p:spTgt>
                                        </p:tgtEl>
                                        <p:attrNameLst>
                                          <p:attrName>style.visibility</p:attrName>
                                        </p:attrNameLst>
                                      </p:cBhvr>
                                      <p:to>
                                        <p:strVal val="visible"/>
                                      </p:to>
                                    </p:set>
                                    <p:animEffect transition="in" filter="fade">
                                      <p:cBhvr>
                                        <p:cTn id="18" dur="2000"/>
                                        <p:tgtEl>
                                          <p:spTgt spid="49155">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9155">
                                            <p:txEl>
                                              <p:pRg st="1" end="1"/>
                                            </p:txEl>
                                          </p:spTgt>
                                        </p:tgtEl>
                                        <p:attrNameLst>
                                          <p:attrName>style.visibility</p:attrName>
                                        </p:attrNameLst>
                                      </p:cBhvr>
                                      <p:to>
                                        <p:strVal val="visible"/>
                                      </p:to>
                                    </p:set>
                                    <p:animEffect transition="in" filter="fade">
                                      <p:cBhvr>
                                        <p:cTn id="23" dur="2000"/>
                                        <p:tgtEl>
                                          <p:spTgt spid="49155">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63" presetClass="path" presetSubtype="0" accel="50000" decel="50000" fill="hold" nodeType="clickEffect">
                                  <p:stCondLst>
                                    <p:cond delay="0"/>
                                  </p:stCondLst>
                                  <p:childTnLst>
                                    <p:animMotion origin="layout" path="M 8.33333E-7 -1.15607E-6 L 0.04826 -1.15607E-6 " pathEditMode="relative" rAng="0" ptsTypes="AA">
                                      <p:cBhvr>
                                        <p:cTn id="27" dur="2000" fill="hold"/>
                                        <p:tgtEl>
                                          <p:spTgt spid="49163"/>
                                        </p:tgtEl>
                                        <p:attrNameLst>
                                          <p:attrName>ppt_x</p:attrName>
                                          <p:attrName>ppt_y</p:attrName>
                                        </p:attrNameLst>
                                      </p:cBhvr>
                                      <p:rCtr x="241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AF8135AF-D01F-46E8-9E1B-AEAA9A6D4367}" type="slidenum">
              <a:rPr lang="it-IT" altLang="it-IT"/>
              <a:pPr/>
              <a:t>3</a:t>
            </a:fld>
            <a:endParaRPr lang="it-IT" altLang="it-IT"/>
          </a:p>
        </p:txBody>
      </p:sp>
      <p:sp>
        <p:nvSpPr>
          <p:cNvPr id="6146" name="Rectangle 2"/>
          <p:cNvSpPr>
            <a:spLocks noGrp="1" noChangeArrowheads="1"/>
          </p:cNvSpPr>
          <p:nvPr>
            <p:ph type="title"/>
          </p:nvPr>
        </p:nvSpPr>
        <p:spPr/>
        <p:txBody>
          <a:bodyPr>
            <a:normAutofit fontScale="90000"/>
          </a:bodyPr>
          <a:lstStyle/>
          <a:p>
            <a:r>
              <a:rPr lang="it-IT" altLang="it-IT"/>
              <a:t>Forme di mercato</a:t>
            </a:r>
          </a:p>
        </p:txBody>
      </p:sp>
      <p:sp>
        <p:nvSpPr>
          <p:cNvPr id="6147" name="Rectangle 3"/>
          <p:cNvSpPr>
            <a:spLocks noGrp="1" noChangeArrowheads="1"/>
          </p:cNvSpPr>
          <p:nvPr>
            <p:ph type="body" idx="1"/>
          </p:nvPr>
        </p:nvSpPr>
        <p:spPr/>
        <p:txBody>
          <a:bodyPr/>
          <a:lstStyle/>
          <a:p>
            <a:pPr>
              <a:lnSpc>
                <a:spcPct val="90000"/>
              </a:lnSpc>
            </a:pPr>
            <a:r>
              <a:rPr lang="it-IT" altLang="it-IT"/>
              <a:t>Concorrenza perfetta:</a:t>
            </a:r>
          </a:p>
          <a:p>
            <a:pPr lvl="1">
              <a:lnSpc>
                <a:spcPct val="90000"/>
              </a:lnSpc>
            </a:pPr>
            <a:r>
              <a:rPr lang="it-IT" altLang="it-IT"/>
              <a:t>Le imprese sono piccole e numerose</a:t>
            </a:r>
          </a:p>
          <a:p>
            <a:pPr lvl="1">
              <a:lnSpc>
                <a:spcPct val="90000"/>
              </a:lnSpc>
            </a:pPr>
            <a:r>
              <a:rPr lang="it-IT" altLang="it-IT"/>
              <a:t>Prodotto omogeneo</a:t>
            </a:r>
          </a:p>
          <a:p>
            <a:pPr lvl="1">
              <a:lnSpc>
                <a:spcPct val="90000"/>
              </a:lnSpc>
            </a:pPr>
            <a:r>
              <a:rPr lang="it-IT" altLang="it-IT"/>
              <a:t>Non ci sono barriere all’entrata e all’uscita</a:t>
            </a:r>
          </a:p>
          <a:p>
            <a:pPr lvl="1">
              <a:lnSpc>
                <a:spcPct val="90000"/>
              </a:lnSpc>
            </a:pPr>
            <a:r>
              <a:rPr lang="it-IT" altLang="it-IT"/>
              <a:t>L’informazione è diffusa omogeneamente</a:t>
            </a:r>
          </a:p>
          <a:p>
            <a:pPr>
              <a:lnSpc>
                <a:spcPct val="90000"/>
              </a:lnSpc>
            </a:pPr>
            <a:r>
              <a:rPr lang="it-IT" altLang="it-IT"/>
              <a:t>Le imprese sono </a:t>
            </a:r>
            <a:r>
              <a:rPr lang="it-IT" altLang="it-IT" b="1" i="1"/>
              <a:t>price-tacker</a:t>
            </a:r>
          </a:p>
          <a:p>
            <a:pPr>
              <a:lnSpc>
                <a:spcPct val="90000"/>
              </a:lnSpc>
            </a:pPr>
            <a:r>
              <a:rPr lang="it-IT" altLang="it-IT"/>
              <a:t>Possono decidere solo la quantità</a:t>
            </a:r>
            <a:r>
              <a:rPr lang="it-IT" altLang="it-IT">
                <a:sym typeface="Symbol" panose="05050102010706020507" pitchFamily="18" charset="2"/>
              </a:rPr>
              <a:t>profitto massimo</a:t>
            </a:r>
            <a:endParaRPr lang="it-IT" altLang="it-IT"/>
          </a:p>
        </p:txBody>
      </p:sp>
    </p:spTree>
    <p:extLst>
      <p:ext uri="{BB962C8B-B14F-4D97-AF65-F5344CB8AC3E}">
        <p14:creationId xmlns:p14="http://schemas.microsoft.com/office/powerpoint/2010/main" val="8345356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47">
                                            <p:txEl>
                                              <p:pRg st="4" end="4"/>
                                            </p:txEl>
                                          </p:spTgt>
                                        </p:tgtEl>
                                        <p:attrNameLst>
                                          <p:attrName>style.visibility</p:attrName>
                                        </p:attrNameLst>
                                      </p:cBhvr>
                                      <p:to>
                                        <p:strVal val="visible"/>
                                      </p:to>
                                    </p:set>
                                    <p:anim calcmode="lin" valueType="num">
                                      <p:cBhvr additive="base">
                                        <p:cTn id="31" dur="500" fill="hold"/>
                                        <p:tgtEl>
                                          <p:spTgt spid="61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4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147">
                                            <p:txEl>
                                              <p:pRg st="5" end="5"/>
                                            </p:txEl>
                                          </p:spTgt>
                                        </p:tgtEl>
                                        <p:attrNameLst>
                                          <p:attrName>style.visibility</p:attrName>
                                        </p:attrNameLst>
                                      </p:cBhvr>
                                      <p:to>
                                        <p:strVal val="visible"/>
                                      </p:to>
                                    </p:set>
                                    <p:anim calcmode="lin" valueType="num">
                                      <p:cBhvr additive="base">
                                        <p:cTn id="37" dur="500" fill="hold"/>
                                        <p:tgtEl>
                                          <p:spTgt spid="614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4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147">
                                            <p:txEl>
                                              <p:pRg st="6" end="6"/>
                                            </p:txEl>
                                          </p:spTgt>
                                        </p:tgtEl>
                                        <p:attrNameLst>
                                          <p:attrName>style.visibility</p:attrName>
                                        </p:attrNameLst>
                                      </p:cBhvr>
                                      <p:to>
                                        <p:strVal val="visible"/>
                                      </p:to>
                                    </p:set>
                                    <p:anim calcmode="lin" valueType="num">
                                      <p:cBhvr additive="base">
                                        <p:cTn id="43" dur="500" fill="hold"/>
                                        <p:tgtEl>
                                          <p:spTgt spid="614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14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bldLvl="2"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egnaposto numero diapositiva 5"/>
          <p:cNvSpPr>
            <a:spLocks noGrp="1"/>
          </p:cNvSpPr>
          <p:nvPr>
            <p:ph type="sldNum" sz="quarter" idx="12"/>
          </p:nvPr>
        </p:nvSpPr>
        <p:spPr/>
        <p:txBody>
          <a:bodyPr/>
          <a:lstStyle/>
          <a:p>
            <a:fld id="{27159B9E-2CB8-4029-A8C1-E645A8246AC1}" type="slidenum">
              <a:rPr lang="it-IT" altLang="it-IT"/>
              <a:pPr/>
              <a:t>30</a:t>
            </a:fld>
            <a:endParaRPr lang="it-IT" altLang="it-IT"/>
          </a:p>
        </p:txBody>
      </p:sp>
      <p:sp>
        <p:nvSpPr>
          <p:cNvPr id="50178" name="Rectangle 2"/>
          <p:cNvSpPr>
            <a:spLocks noGrp="1" noChangeArrowheads="1"/>
          </p:cNvSpPr>
          <p:nvPr>
            <p:ph type="title"/>
          </p:nvPr>
        </p:nvSpPr>
        <p:spPr/>
        <p:txBody>
          <a:bodyPr>
            <a:normAutofit fontScale="90000"/>
          </a:bodyPr>
          <a:lstStyle/>
          <a:p>
            <a:r>
              <a:rPr lang="it-IT" altLang="it-IT"/>
              <a:t>cma&gt;rma</a:t>
            </a:r>
          </a:p>
        </p:txBody>
      </p:sp>
      <p:sp>
        <p:nvSpPr>
          <p:cNvPr id="50181" name="Line 5"/>
          <p:cNvSpPr>
            <a:spLocks noChangeShapeType="1"/>
          </p:cNvSpPr>
          <p:nvPr/>
        </p:nvSpPr>
        <p:spPr bwMode="auto">
          <a:xfrm flipH="1">
            <a:off x="4691063" y="2832100"/>
            <a:ext cx="0" cy="1343025"/>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50193" name="Group 17"/>
          <p:cNvGrpSpPr>
            <a:grpSpLocks/>
          </p:cNvGrpSpPr>
          <p:nvPr/>
        </p:nvGrpSpPr>
        <p:grpSpPr bwMode="auto">
          <a:xfrm>
            <a:off x="2144713" y="1809750"/>
            <a:ext cx="5278437" cy="2882900"/>
            <a:chOff x="1351" y="1140"/>
            <a:chExt cx="3325" cy="1816"/>
          </a:xfrm>
        </p:grpSpPr>
        <p:sp>
          <p:nvSpPr>
            <p:cNvPr id="50180" name="Freeform 4"/>
            <p:cNvSpPr>
              <a:spLocks/>
            </p:cNvSpPr>
            <p:nvPr/>
          </p:nvSpPr>
          <p:spPr bwMode="auto">
            <a:xfrm>
              <a:off x="1903" y="1372"/>
              <a:ext cx="929" cy="921"/>
            </a:xfrm>
            <a:custGeom>
              <a:avLst/>
              <a:gdLst>
                <a:gd name="T0" fmla="*/ 0 w 929"/>
                <a:gd name="T1" fmla="*/ 670 h 921"/>
                <a:gd name="T2" fmla="*/ 130 w 929"/>
                <a:gd name="T3" fmla="*/ 859 h 921"/>
                <a:gd name="T4" fmla="*/ 341 w 929"/>
                <a:gd name="T5" fmla="*/ 917 h 921"/>
                <a:gd name="T6" fmla="*/ 494 w 929"/>
                <a:gd name="T7" fmla="*/ 835 h 921"/>
                <a:gd name="T8" fmla="*/ 635 w 929"/>
                <a:gd name="T9" fmla="*/ 682 h 921"/>
                <a:gd name="T10" fmla="*/ 800 w 929"/>
                <a:gd name="T11" fmla="*/ 353 h 921"/>
                <a:gd name="T12" fmla="*/ 929 w 929"/>
                <a:gd name="T13" fmla="*/ 0 h 921"/>
              </a:gdLst>
              <a:ahLst/>
              <a:cxnLst>
                <a:cxn ang="0">
                  <a:pos x="T0" y="T1"/>
                </a:cxn>
                <a:cxn ang="0">
                  <a:pos x="T2" y="T3"/>
                </a:cxn>
                <a:cxn ang="0">
                  <a:pos x="T4" y="T5"/>
                </a:cxn>
                <a:cxn ang="0">
                  <a:pos x="T6" y="T7"/>
                </a:cxn>
                <a:cxn ang="0">
                  <a:pos x="T8" y="T9"/>
                </a:cxn>
                <a:cxn ang="0">
                  <a:pos x="T10" y="T11"/>
                </a:cxn>
                <a:cxn ang="0">
                  <a:pos x="T12" y="T13"/>
                </a:cxn>
              </a:cxnLst>
              <a:rect l="0" t="0" r="r" b="b"/>
              <a:pathLst>
                <a:path w="929" h="921">
                  <a:moveTo>
                    <a:pt x="0" y="670"/>
                  </a:moveTo>
                  <a:cubicBezTo>
                    <a:pt x="36" y="744"/>
                    <a:pt x="73" y="818"/>
                    <a:pt x="130" y="859"/>
                  </a:cubicBezTo>
                  <a:cubicBezTo>
                    <a:pt x="187" y="900"/>
                    <a:pt x="280" y="921"/>
                    <a:pt x="341" y="917"/>
                  </a:cubicBezTo>
                  <a:cubicBezTo>
                    <a:pt x="402" y="913"/>
                    <a:pt x="445" y="874"/>
                    <a:pt x="494" y="835"/>
                  </a:cubicBezTo>
                  <a:cubicBezTo>
                    <a:pt x="543" y="796"/>
                    <a:pt x="584" y="762"/>
                    <a:pt x="635" y="682"/>
                  </a:cubicBezTo>
                  <a:cubicBezTo>
                    <a:pt x="686" y="602"/>
                    <a:pt x="751" y="467"/>
                    <a:pt x="800" y="353"/>
                  </a:cubicBezTo>
                  <a:cubicBezTo>
                    <a:pt x="849" y="239"/>
                    <a:pt x="889" y="119"/>
                    <a:pt x="929" y="0"/>
                  </a:cubicBezTo>
                </a:path>
              </a:pathLst>
            </a:custGeom>
            <a:noFill/>
            <a:ln w="28575"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0183" name="Line 7"/>
            <p:cNvSpPr>
              <a:spLocks noChangeShapeType="1"/>
            </p:cNvSpPr>
            <p:nvPr/>
          </p:nvSpPr>
          <p:spPr bwMode="auto">
            <a:xfrm>
              <a:off x="1727" y="1293"/>
              <a:ext cx="0" cy="1340"/>
            </a:xfrm>
            <a:prstGeom prst="line">
              <a:avLst/>
            </a:prstGeom>
            <a:noFill/>
            <a:ln w="19050">
              <a:solidFill>
                <a:srgbClr val="0000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0184" name="Line 8"/>
            <p:cNvSpPr>
              <a:spLocks noChangeShapeType="1"/>
            </p:cNvSpPr>
            <p:nvPr/>
          </p:nvSpPr>
          <p:spPr bwMode="auto">
            <a:xfrm>
              <a:off x="1727" y="2631"/>
              <a:ext cx="1905"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0185" name="Text Box 9"/>
            <p:cNvSpPr txBox="1">
              <a:spLocks noChangeArrowheads="1"/>
            </p:cNvSpPr>
            <p:nvPr/>
          </p:nvSpPr>
          <p:spPr bwMode="auto">
            <a:xfrm>
              <a:off x="1351" y="1211"/>
              <a:ext cx="50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a:t>
              </a:r>
            </a:p>
          </p:txBody>
        </p:sp>
        <p:sp>
          <p:nvSpPr>
            <p:cNvPr id="50186" name="Text Box 10"/>
            <p:cNvSpPr txBox="1">
              <a:spLocks noChangeArrowheads="1"/>
            </p:cNvSpPr>
            <p:nvPr/>
          </p:nvSpPr>
          <p:spPr bwMode="auto">
            <a:xfrm>
              <a:off x="3461" y="2668"/>
              <a:ext cx="2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Y</a:t>
              </a:r>
            </a:p>
          </p:txBody>
        </p:sp>
        <p:sp>
          <p:nvSpPr>
            <p:cNvPr id="50187" name="Line 11"/>
            <p:cNvSpPr>
              <a:spLocks noChangeShapeType="1"/>
            </p:cNvSpPr>
            <p:nvPr/>
          </p:nvSpPr>
          <p:spPr bwMode="auto">
            <a:xfrm>
              <a:off x="1727" y="1787"/>
              <a:ext cx="1917"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0188" name="Text Box 12"/>
            <p:cNvSpPr txBox="1">
              <a:spLocks noChangeArrowheads="1"/>
            </p:cNvSpPr>
            <p:nvPr/>
          </p:nvSpPr>
          <p:spPr bwMode="auto">
            <a:xfrm>
              <a:off x="2515" y="2668"/>
              <a:ext cx="35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Y</a:t>
              </a:r>
              <a:r>
                <a:rPr lang="it-IT" altLang="it-IT" i="1" baseline="30000"/>
                <a:t>e</a:t>
              </a:r>
            </a:p>
          </p:txBody>
        </p:sp>
        <p:sp>
          <p:nvSpPr>
            <p:cNvPr id="50189" name="Text Box 13"/>
            <p:cNvSpPr txBox="1">
              <a:spLocks noChangeArrowheads="1"/>
            </p:cNvSpPr>
            <p:nvPr/>
          </p:nvSpPr>
          <p:spPr bwMode="auto">
            <a:xfrm>
              <a:off x="2410" y="1140"/>
              <a:ext cx="45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cma</a:t>
              </a:r>
            </a:p>
          </p:txBody>
        </p:sp>
        <p:sp>
          <p:nvSpPr>
            <p:cNvPr id="50190" name="Text Box 14"/>
            <p:cNvSpPr txBox="1">
              <a:spLocks noChangeArrowheads="1"/>
            </p:cNvSpPr>
            <p:nvPr/>
          </p:nvSpPr>
          <p:spPr bwMode="auto">
            <a:xfrm>
              <a:off x="3502" y="1764"/>
              <a:ext cx="117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p=rme=rma</a:t>
              </a:r>
            </a:p>
          </p:txBody>
        </p:sp>
        <p:sp>
          <p:nvSpPr>
            <p:cNvPr id="50191" name="Text Box 15"/>
            <p:cNvSpPr txBox="1">
              <a:spLocks noChangeArrowheads="1"/>
            </p:cNvSpPr>
            <p:nvPr/>
          </p:nvSpPr>
          <p:spPr bwMode="auto">
            <a:xfrm>
              <a:off x="2789" y="2668"/>
              <a:ext cx="2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i="1"/>
                <a:t>Y</a:t>
              </a:r>
              <a:r>
                <a:rPr lang="it-IT" altLang="it-IT" baseline="-25000"/>
                <a:t>2</a:t>
              </a:r>
              <a:endParaRPr lang="it-IT" altLang="it-IT"/>
            </a:p>
          </p:txBody>
        </p:sp>
      </p:grpSp>
      <p:sp>
        <p:nvSpPr>
          <p:cNvPr id="50192" name="Rectangle 16"/>
          <p:cNvSpPr>
            <a:spLocks noGrp="1" noChangeArrowheads="1"/>
          </p:cNvSpPr>
          <p:nvPr>
            <p:ph type="body" idx="1"/>
          </p:nvPr>
        </p:nvSpPr>
        <p:spPr>
          <a:xfrm>
            <a:off x="685800" y="4991100"/>
            <a:ext cx="7772400" cy="1233488"/>
          </a:xfrm>
          <a:noFill/>
          <a:ln/>
        </p:spPr>
        <p:txBody>
          <a:bodyPr/>
          <a:lstStyle/>
          <a:p>
            <a:pPr>
              <a:lnSpc>
                <a:spcPct val="90000"/>
              </a:lnSpc>
            </a:pPr>
            <a:r>
              <a:rPr lang="it-IT" altLang="it-IT" sz="2400"/>
              <a:t>Finché </a:t>
            </a:r>
            <a:r>
              <a:rPr lang="it-IT" altLang="it-IT" sz="2400" b="1" i="1"/>
              <a:t>rma&lt;cma</a:t>
            </a:r>
            <a:r>
              <a:rPr lang="it-IT" altLang="it-IT" sz="2400"/>
              <a:t> un’unità in meno prodotta apporta un risparmio nei costi maggiore del suo ricavo</a:t>
            </a:r>
          </a:p>
          <a:p>
            <a:pPr>
              <a:lnSpc>
                <a:spcPct val="90000"/>
              </a:lnSpc>
            </a:pPr>
            <a:r>
              <a:rPr lang="it-IT" altLang="it-IT" sz="2400" b="1">
                <a:latin typeface="Symbol" panose="05050102010706020507" pitchFamily="18" charset="2"/>
              </a:rPr>
              <a:t>D</a:t>
            </a:r>
            <a:r>
              <a:rPr lang="it-IT" altLang="it-IT" sz="2400" b="1" i="1"/>
              <a:t>CT&gt;</a:t>
            </a:r>
            <a:r>
              <a:rPr lang="it-IT" altLang="it-IT" sz="2400" b="1">
                <a:latin typeface="Symbol" panose="05050102010706020507" pitchFamily="18" charset="2"/>
              </a:rPr>
              <a:t>D</a:t>
            </a:r>
            <a:r>
              <a:rPr lang="it-IT" altLang="it-IT" sz="2400" b="1" i="1"/>
              <a:t>RT </a:t>
            </a:r>
            <a:r>
              <a:rPr lang="it-IT" altLang="it-IT" sz="2400" b="1"/>
              <a:t>meno produzione</a:t>
            </a:r>
            <a:r>
              <a:rPr lang="it-IT" altLang="it-IT" sz="2400" b="1">
                <a:sym typeface="Symbol" panose="05050102010706020507" pitchFamily="18" charset="2"/>
              </a:rPr>
              <a:t></a:t>
            </a:r>
            <a:r>
              <a:rPr lang="it-IT" altLang="it-IT" sz="2400" b="1">
                <a:latin typeface="Symbol" panose="05050102010706020507" pitchFamily="18" charset="2"/>
                <a:sym typeface="Symbol" panose="05050102010706020507" pitchFamily="18" charset="2"/>
              </a:rPr>
              <a:t>DP</a:t>
            </a:r>
            <a:r>
              <a:rPr lang="it-IT" altLang="it-IT" sz="2400" b="1">
                <a:sym typeface="Symbol" panose="05050102010706020507" pitchFamily="18" charset="2"/>
              </a:rPr>
              <a:t> &gt; 0</a:t>
            </a:r>
          </a:p>
        </p:txBody>
      </p:sp>
    </p:spTree>
    <p:extLst>
      <p:ext uri="{BB962C8B-B14F-4D97-AF65-F5344CB8AC3E}">
        <p14:creationId xmlns:p14="http://schemas.microsoft.com/office/powerpoint/2010/main" val="434948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0193"/>
                                        </p:tgtEl>
                                        <p:attrNameLst>
                                          <p:attrName>style.visibility</p:attrName>
                                        </p:attrNameLst>
                                      </p:cBhvr>
                                      <p:to>
                                        <p:strVal val="visible"/>
                                      </p:to>
                                    </p:set>
                                    <p:animEffect transition="in" filter="fade">
                                      <p:cBhvr>
                                        <p:cTn id="7" dur="2000"/>
                                        <p:tgtEl>
                                          <p:spTgt spid="50193"/>
                                        </p:tgtEl>
                                      </p:cBhvr>
                                    </p:animEffect>
                                  </p:childTnLst>
                                </p:cTn>
                              </p:par>
                              <p:par>
                                <p:cTn id="8" presetID="10" presetClass="entr" presetSubtype="0" fill="hold" nodeType="withEffect">
                                  <p:stCondLst>
                                    <p:cond delay="0"/>
                                  </p:stCondLst>
                                  <p:childTnLst>
                                    <p:set>
                                      <p:cBhvr>
                                        <p:cTn id="9" dur="1" fill="hold">
                                          <p:stCondLst>
                                            <p:cond delay="0"/>
                                          </p:stCondLst>
                                        </p:cTn>
                                        <p:tgtEl>
                                          <p:spTgt spid="50181"/>
                                        </p:tgtEl>
                                        <p:attrNameLst>
                                          <p:attrName>style.visibility</p:attrName>
                                        </p:attrNameLst>
                                      </p:cBhvr>
                                      <p:to>
                                        <p:strVal val="visible"/>
                                      </p:to>
                                    </p:set>
                                    <p:animEffect transition="in" filter="fade">
                                      <p:cBhvr>
                                        <p:cTn id="10" dur="2000"/>
                                        <p:tgtEl>
                                          <p:spTgt spid="5018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0192">
                                            <p:txEl>
                                              <p:pRg st="0" end="0"/>
                                            </p:txEl>
                                          </p:spTgt>
                                        </p:tgtEl>
                                        <p:attrNameLst>
                                          <p:attrName>style.visibility</p:attrName>
                                        </p:attrNameLst>
                                      </p:cBhvr>
                                      <p:to>
                                        <p:strVal val="visible"/>
                                      </p:to>
                                    </p:set>
                                    <p:animEffect transition="in" filter="fade">
                                      <p:cBhvr>
                                        <p:cTn id="15" dur="2000"/>
                                        <p:tgtEl>
                                          <p:spTgt spid="50192">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0192">
                                            <p:txEl>
                                              <p:pRg st="1" end="1"/>
                                            </p:txEl>
                                          </p:spTgt>
                                        </p:tgtEl>
                                        <p:attrNameLst>
                                          <p:attrName>style.visibility</p:attrName>
                                        </p:attrNameLst>
                                      </p:cBhvr>
                                      <p:to>
                                        <p:strVal val="visible"/>
                                      </p:to>
                                    </p:set>
                                    <p:animEffect transition="in" filter="fade">
                                      <p:cBhvr>
                                        <p:cTn id="20" dur="2000"/>
                                        <p:tgtEl>
                                          <p:spTgt spid="50192">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5" presetClass="path" presetSubtype="0" accel="50000" decel="50000" fill="hold" nodeType="clickEffect">
                                  <p:stCondLst>
                                    <p:cond delay="0"/>
                                  </p:stCondLst>
                                  <p:childTnLst>
                                    <p:animMotion origin="layout" path="M 3.61111E-6 -1.15607E-6 L -0.0467 -1.15607E-6 " pathEditMode="relative" rAng="0" ptsTypes="AA">
                                      <p:cBhvr>
                                        <p:cTn id="24" dur="2000" fill="hold"/>
                                        <p:tgtEl>
                                          <p:spTgt spid="50181"/>
                                        </p:tgtEl>
                                        <p:attrNameLst>
                                          <p:attrName>ppt_x</p:attrName>
                                          <p:attrName>ppt_y</p:attrName>
                                        </p:attrNameLst>
                                      </p:cBhvr>
                                      <p:rCtr x="-234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92"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fld id="{C232C858-328A-4871-A7B5-B907DDE66284}" type="slidenum">
              <a:rPr lang="it-IT" altLang="it-IT"/>
              <a:pPr/>
              <a:t>31</a:t>
            </a:fld>
            <a:endParaRPr lang="it-IT" altLang="it-IT"/>
          </a:p>
        </p:txBody>
      </p:sp>
      <p:sp>
        <p:nvSpPr>
          <p:cNvPr id="26628" name="Rectangle 4"/>
          <p:cNvSpPr>
            <a:spLocks noGrp="1" noChangeArrowheads="1"/>
          </p:cNvSpPr>
          <p:nvPr>
            <p:ph type="title"/>
          </p:nvPr>
        </p:nvSpPr>
        <p:spPr>
          <a:xfrm>
            <a:off x="842963" y="652463"/>
            <a:ext cx="7772400" cy="1143000"/>
          </a:xfrm>
        </p:spPr>
        <p:txBody>
          <a:bodyPr/>
          <a:lstStyle/>
          <a:p>
            <a:r>
              <a:rPr lang="it-IT" altLang="it-IT"/>
              <a:t>I profitti nel breve periodo</a:t>
            </a:r>
          </a:p>
        </p:txBody>
      </p:sp>
      <p:sp>
        <p:nvSpPr>
          <p:cNvPr id="26629" name="Rectangle 5"/>
          <p:cNvSpPr>
            <a:spLocks noGrp="1" noChangeArrowheads="1"/>
          </p:cNvSpPr>
          <p:nvPr>
            <p:ph type="body" idx="1"/>
          </p:nvPr>
        </p:nvSpPr>
        <p:spPr>
          <a:xfrm>
            <a:off x="666750" y="4686300"/>
            <a:ext cx="7772400" cy="1354138"/>
          </a:xfrm>
        </p:spPr>
        <p:txBody>
          <a:bodyPr>
            <a:normAutofit fontScale="92500" lnSpcReduction="20000"/>
          </a:bodyPr>
          <a:lstStyle/>
          <a:p>
            <a:pPr>
              <a:lnSpc>
                <a:spcPct val="90000"/>
              </a:lnSpc>
            </a:pPr>
            <a:r>
              <a:rPr lang="it-IT" altLang="it-IT" sz="2400"/>
              <a:t>Nel breve periodo (non possono essere modificati gli impianti, né possono entrare nuove imprese) l’impresa può fare extra-profitti (ricavi superiori ai costi opportunità)</a:t>
            </a:r>
          </a:p>
          <a:p>
            <a:pPr lvl="1">
              <a:lnSpc>
                <a:spcPct val="90000"/>
              </a:lnSpc>
            </a:pPr>
            <a:r>
              <a:rPr lang="it-IT" altLang="it-IT" sz="2000"/>
              <a:t>Il profitto è rappresentato dall’area del rettangolo giallo (profitto unitario (</a:t>
            </a:r>
            <a:r>
              <a:rPr lang="it-IT" altLang="it-IT" sz="2000" b="1" i="1"/>
              <a:t>p</a:t>
            </a:r>
            <a:r>
              <a:rPr lang="it-IT" altLang="it-IT" sz="2000" b="1"/>
              <a:t>-</a:t>
            </a:r>
            <a:r>
              <a:rPr lang="it-IT" altLang="it-IT" sz="2000" b="1" i="1"/>
              <a:t>cme</a:t>
            </a:r>
            <a:r>
              <a:rPr lang="it-IT" altLang="it-IT" sz="2000"/>
              <a:t>) per la quantità prodotta </a:t>
            </a:r>
            <a:r>
              <a:rPr lang="it-IT" altLang="it-IT" sz="2000" b="1" i="1"/>
              <a:t>Y</a:t>
            </a:r>
            <a:r>
              <a:rPr lang="it-IT" altLang="it-IT" sz="2000" b="1" i="1" baseline="30000"/>
              <a:t>e</a:t>
            </a:r>
            <a:endParaRPr lang="it-IT" altLang="it-IT" sz="2000"/>
          </a:p>
        </p:txBody>
      </p:sp>
      <p:graphicFrame>
        <p:nvGraphicFramePr>
          <p:cNvPr id="26646" name="Object 22"/>
          <p:cNvGraphicFramePr>
            <a:graphicFrameLocks noChangeAspect="1"/>
          </p:cNvGraphicFramePr>
          <p:nvPr/>
        </p:nvGraphicFramePr>
        <p:xfrm>
          <a:off x="1919288" y="1762125"/>
          <a:ext cx="4792662" cy="3133725"/>
        </p:xfrm>
        <a:graphic>
          <a:graphicData uri="http://schemas.openxmlformats.org/presentationml/2006/ole">
            <mc:AlternateContent xmlns:mc="http://schemas.openxmlformats.org/markup-compatibility/2006">
              <mc:Choice xmlns:v="urn:schemas-microsoft-com:vml" Requires="v">
                <p:oleObj spid="_x0000_s16391" name="Immagine" r:id="rId3" imgW="3648240" imgH="2562120" progId="Word.Picture.8">
                  <p:embed/>
                </p:oleObj>
              </mc:Choice>
              <mc:Fallback>
                <p:oleObj name="Immagine" r:id="rId3" imgW="3648240" imgH="2562120" progId="Word.Picture.8">
                  <p:embed/>
                  <p:pic>
                    <p:nvPicPr>
                      <p:cNvPr id="26646" name="Object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9288" y="1762125"/>
                        <a:ext cx="4792662" cy="313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651875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6646"/>
                                        </p:tgtEl>
                                        <p:attrNameLst>
                                          <p:attrName>style.visibility</p:attrName>
                                        </p:attrNameLst>
                                      </p:cBhvr>
                                      <p:to>
                                        <p:strVal val="visible"/>
                                      </p:to>
                                    </p:set>
                                    <p:anim calcmode="lin" valueType="num">
                                      <p:cBhvr additive="base">
                                        <p:cTn id="7" dur="500" fill="hold"/>
                                        <p:tgtEl>
                                          <p:spTgt spid="26646"/>
                                        </p:tgtEl>
                                        <p:attrNameLst>
                                          <p:attrName>ppt_x</p:attrName>
                                        </p:attrNameLst>
                                      </p:cBhvr>
                                      <p:tavLst>
                                        <p:tav tm="0">
                                          <p:val>
                                            <p:strVal val="0-#ppt_w/2"/>
                                          </p:val>
                                        </p:tav>
                                        <p:tav tm="100000">
                                          <p:val>
                                            <p:strVal val="#ppt_x"/>
                                          </p:val>
                                        </p:tav>
                                      </p:tavLst>
                                    </p:anim>
                                    <p:anim calcmode="lin" valueType="num">
                                      <p:cBhvr additive="base">
                                        <p:cTn id="8" dur="500" fill="hold"/>
                                        <p:tgtEl>
                                          <p:spTgt spid="2664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629">
                                            <p:txEl>
                                              <p:pRg st="0" end="0"/>
                                            </p:txEl>
                                          </p:spTgt>
                                        </p:tgtEl>
                                        <p:attrNameLst>
                                          <p:attrName>style.visibility</p:attrName>
                                        </p:attrNameLst>
                                      </p:cBhvr>
                                      <p:to>
                                        <p:strVal val="visible"/>
                                      </p:to>
                                    </p:set>
                                    <p:anim calcmode="lin" valueType="num">
                                      <p:cBhvr additive="base">
                                        <p:cTn id="13" dur="500" fill="hold"/>
                                        <p:tgtEl>
                                          <p:spTgt spid="2662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62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629">
                                            <p:txEl>
                                              <p:pRg st="1" end="1"/>
                                            </p:txEl>
                                          </p:spTgt>
                                        </p:tgtEl>
                                        <p:attrNameLst>
                                          <p:attrName>style.visibility</p:attrName>
                                        </p:attrNameLst>
                                      </p:cBhvr>
                                      <p:to>
                                        <p:strVal val="visible"/>
                                      </p:to>
                                    </p:set>
                                    <p:anim calcmode="lin" valueType="num">
                                      <p:cBhvr additive="base">
                                        <p:cTn id="19" dur="500" fill="hold"/>
                                        <p:tgtEl>
                                          <p:spTgt spid="2662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662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build="p" bldLvl="2"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fld id="{BCD1B65D-B9EE-4DBB-97C1-2420F6837E56}" type="slidenum">
              <a:rPr lang="it-IT" altLang="it-IT"/>
              <a:pPr/>
              <a:t>32</a:t>
            </a:fld>
            <a:endParaRPr lang="it-IT" altLang="it-IT"/>
          </a:p>
        </p:txBody>
      </p:sp>
      <p:sp>
        <p:nvSpPr>
          <p:cNvPr id="27650" name="Rectangle 2"/>
          <p:cNvSpPr>
            <a:spLocks noGrp="1" noChangeArrowheads="1"/>
          </p:cNvSpPr>
          <p:nvPr>
            <p:ph type="title"/>
          </p:nvPr>
        </p:nvSpPr>
        <p:spPr/>
        <p:txBody>
          <a:bodyPr>
            <a:normAutofit fontScale="90000"/>
          </a:bodyPr>
          <a:lstStyle/>
          <a:p>
            <a:r>
              <a:rPr lang="it-IT" altLang="it-IT"/>
              <a:t>Le perdite nel breve periodo</a:t>
            </a:r>
          </a:p>
        </p:txBody>
      </p:sp>
      <p:sp>
        <p:nvSpPr>
          <p:cNvPr id="27651" name="Rectangle 3"/>
          <p:cNvSpPr>
            <a:spLocks noGrp="1" noChangeArrowheads="1"/>
          </p:cNvSpPr>
          <p:nvPr>
            <p:ph type="body" idx="1"/>
          </p:nvPr>
        </p:nvSpPr>
        <p:spPr>
          <a:xfrm>
            <a:off x="685800" y="1981200"/>
            <a:ext cx="3635375" cy="4340225"/>
          </a:xfrm>
        </p:spPr>
        <p:txBody>
          <a:bodyPr/>
          <a:lstStyle/>
          <a:p>
            <a:r>
              <a:rPr lang="it-IT" altLang="it-IT" sz="2400"/>
              <a:t>L’impresa se </a:t>
            </a:r>
            <a:r>
              <a:rPr lang="it-IT" altLang="it-IT" sz="2400" b="1" i="1"/>
              <a:t>p&lt;cme</a:t>
            </a:r>
            <a:r>
              <a:rPr lang="it-IT" altLang="it-IT" sz="2400" i="1"/>
              <a:t> </a:t>
            </a:r>
            <a:r>
              <a:rPr lang="it-IT" altLang="it-IT" sz="2400"/>
              <a:t>ha perdite</a:t>
            </a:r>
          </a:p>
          <a:p>
            <a:r>
              <a:rPr lang="it-IT" altLang="it-IT" sz="2400"/>
              <a:t>Può avere convenienza a produrre</a:t>
            </a:r>
          </a:p>
          <a:p>
            <a:r>
              <a:rPr lang="it-IT" altLang="it-IT" sz="2400" b="1" i="1"/>
              <a:t>p&gt;cv </a:t>
            </a:r>
          </a:p>
          <a:p>
            <a:r>
              <a:rPr lang="it-IT" altLang="it-IT" sz="2400"/>
              <a:t>L’impresa recupera una parte dei costi fissi</a:t>
            </a:r>
          </a:p>
          <a:p>
            <a:r>
              <a:rPr lang="it-IT" altLang="it-IT" sz="2400" b="1"/>
              <a:t>Minimizza le perdite</a:t>
            </a:r>
          </a:p>
        </p:txBody>
      </p:sp>
      <p:graphicFrame>
        <p:nvGraphicFramePr>
          <p:cNvPr id="27652" name="Object 4"/>
          <p:cNvGraphicFramePr>
            <a:graphicFrameLocks noChangeAspect="1"/>
          </p:cNvGraphicFramePr>
          <p:nvPr/>
        </p:nvGraphicFramePr>
        <p:xfrm>
          <a:off x="4318000" y="2092325"/>
          <a:ext cx="4462463" cy="3133725"/>
        </p:xfrm>
        <a:graphic>
          <a:graphicData uri="http://schemas.openxmlformats.org/presentationml/2006/ole">
            <mc:AlternateContent xmlns:mc="http://schemas.openxmlformats.org/markup-compatibility/2006">
              <mc:Choice xmlns:v="urn:schemas-microsoft-com:vml" Requires="v">
                <p:oleObj spid="_x0000_s17415" name="Immagine" r:id="rId3" imgW="3648240" imgH="2562120" progId="Word.Picture.8">
                  <p:embed/>
                </p:oleObj>
              </mc:Choice>
              <mc:Fallback>
                <p:oleObj name="Immagine" r:id="rId3" imgW="3648240" imgH="2562120" progId="Word.Picture.8">
                  <p:embed/>
                  <p:pic>
                    <p:nvPicPr>
                      <p:cNvPr id="2765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18000" y="2092325"/>
                        <a:ext cx="4462463" cy="313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690635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7652"/>
                                        </p:tgtEl>
                                        <p:attrNameLst>
                                          <p:attrName>style.visibility</p:attrName>
                                        </p:attrNameLst>
                                      </p:cBhvr>
                                      <p:to>
                                        <p:strVal val="visible"/>
                                      </p:to>
                                    </p:set>
                                    <p:anim calcmode="lin" valueType="num">
                                      <p:cBhvr additive="base">
                                        <p:cTn id="7" dur="500" fill="hold"/>
                                        <p:tgtEl>
                                          <p:spTgt spid="27652"/>
                                        </p:tgtEl>
                                        <p:attrNameLst>
                                          <p:attrName>ppt_x</p:attrName>
                                        </p:attrNameLst>
                                      </p:cBhvr>
                                      <p:tavLst>
                                        <p:tav tm="0">
                                          <p:val>
                                            <p:strVal val="0-#ppt_w/2"/>
                                          </p:val>
                                        </p:tav>
                                        <p:tav tm="100000">
                                          <p:val>
                                            <p:strVal val="#ppt_x"/>
                                          </p:val>
                                        </p:tav>
                                      </p:tavLst>
                                    </p:anim>
                                    <p:anim calcmode="lin" valueType="num">
                                      <p:cBhvr additive="base">
                                        <p:cTn id="8" dur="500" fill="hold"/>
                                        <p:tgtEl>
                                          <p:spTgt spid="2765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7651">
                                            <p:txEl>
                                              <p:pRg st="0" end="0"/>
                                            </p:txEl>
                                          </p:spTgt>
                                        </p:tgtEl>
                                        <p:attrNameLst>
                                          <p:attrName>style.visibility</p:attrName>
                                        </p:attrNameLst>
                                      </p:cBhvr>
                                      <p:to>
                                        <p:strVal val="visible"/>
                                      </p:to>
                                    </p:set>
                                    <p:anim calcmode="lin" valueType="num">
                                      <p:cBhvr additive="base">
                                        <p:cTn id="13" dur="500" fill="hold"/>
                                        <p:tgtEl>
                                          <p:spTgt spid="2765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76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7651">
                                            <p:txEl>
                                              <p:pRg st="1" end="1"/>
                                            </p:txEl>
                                          </p:spTgt>
                                        </p:tgtEl>
                                        <p:attrNameLst>
                                          <p:attrName>style.visibility</p:attrName>
                                        </p:attrNameLst>
                                      </p:cBhvr>
                                      <p:to>
                                        <p:strVal val="visible"/>
                                      </p:to>
                                    </p:set>
                                    <p:anim calcmode="lin" valueType="num">
                                      <p:cBhvr additive="base">
                                        <p:cTn id="19" dur="500" fill="hold"/>
                                        <p:tgtEl>
                                          <p:spTgt spid="2765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76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7651">
                                            <p:txEl>
                                              <p:pRg st="2" end="2"/>
                                            </p:txEl>
                                          </p:spTgt>
                                        </p:tgtEl>
                                        <p:attrNameLst>
                                          <p:attrName>style.visibility</p:attrName>
                                        </p:attrNameLst>
                                      </p:cBhvr>
                                      <p:to>
                                        <p:strVal val="visible"/>
                                      </p:to>
                                    </p:set>
                                    <p:anim calcmode="lin" valueType="num">
                                      <p:cBhvr additive="base">
                                        <p:cTn id="25" dur="500" fill="hold"/>
                                        <p:tgtEl>
                                          <p:spTgt spid="27651">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76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7651">
                                            <p:txEl>
                                              <p:pRg st="3" end="3"/>
                                            </p:txEl>
                                          </p:spTgt>
                                        </p:tgtEl>
                                        <p:attrNameLst>
                                          <p:attrName>style.visibility</p:attrName>
                                        </p:attrNameLst>
                                      </p:cBhvr>
                                      <p:to>
                                        <p:strVal val="visible"/>
                                      </p:to>
                                    </p:set>
                                    <p:anim calcmode="lin" valueType="num">
                                      <p:cBhvr additive="base">
                                        <p:cTn id="31" dur="500" fill="hold"/>
                                        <p:tgtEl>
                                          <p:spTgt spid="27651">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76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7651">
                                            <p:txEl>
                                              <p:pRg st="4" end="4"/>
                                            </p:txEl>
                                          </p:spTgt>
                                        </p:tgtEl>
                                        <p:attrNameLst>
                                          <p:attrName>style.visibility</p:attrName>
                                        </p:attrNameLst>
                                      </p:cBhvr>
                                      <p:to>
                                        <p:strVal val="visible"/>
                                      </p:to>
                                    </p:set>
                                    <p:anim calcmode="lin" valueType="num">
                                      <p:cBhvr additive="base">
                                        <p:cTn id="37" dur="500" fill="hold"/>
                                        <p:tgtEl>
                                          <p:spTgt spid="27651">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765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egnaposto numero diapositiva 5"/>
          <p:cNvSpPr>
            <a:spLocks noGrp="1"/>
          </p:cNvSpPr>
          <p:nvPr>
            <p:ph type="sldNum" sz="quarter" idx="12"/>
          </p:nvPr>
        </p:nvSpPr>
        <p:spPr/>
        <p:txBody>
          <a:bodyPr/>
          <a:lstStyle/>
          <a:p>
            <a:fld id="{C7152A61-EB27-4C64-904F-B1F621179B2D}" type="slidenum">
              <a:rPr lang="it-IT" altLang="it-IT"/>
              <a:pPr/>
              <a:t>33</a:t>
            </a:fld>
            <a:endParaRPr lang="it-IT" altLang="it-IT"/>
          </a:p>
        </p:txBody>
      </p:sp>
      <p:sp>
        <p:nvSpPr>
          <p:cNvPr id="51202" name="Rectangle 2"/>
          <p:cNvSpPr>
            <a:spLocks noGrp="1" noChangeArrowheads="1"/>
          </p:cNvSpPr>
          <p:nvPr>
            <p:ph type="title"/>
          </p:nvPr>
        </p:nvSpPr>
        <p:spPr>
          <a:xfrm>
            <a:off x="457200" y="1030715"/>
            <a:ext cx="8229600" cy="557946"/>
          </a:xfrm>
        </p:spPr>
        <p:txBody>
          <a:bodyPr>
            <a:normAutofit fontScale="90000"/>
          </a:bodyPr>
          <a:lstStyle/>
          <a:p>
            <a:r>
              <a:rPr lang="it-IT" altLang="it-IT" sz="4000" dirty="0"/>
              <a:t>La curva di offerta di breve periodo dell’impresa</a:t>
            </a:r>
          </a:p>
        </p:txBody>
      </p:sp>
      <p:grpSp>
        <p:nvGrpSpPr>
          <p:cNvPr id="51340" name="Group 140"/>
          <p:cNvGrpSpPr>
            <a:grpSpLocks/>
          </p:cNvGrpSpPr>
          <p:nvPr/>
        </p:nvGrpSpPr>
        <p:grpSpPr bwMode="auto">
          <a:xfrm>
            <a:off x="1174750" y="1858963"/>
            <a:ext cx="4395788" cy="3009900"/>
            <a:chOff x="740" y="1171"/>
            <a:chExt cx="2769" cy="1896"/>
          </a:xfrm>
        </p:grpSpPr>
        <p:sp>
          <p:nvSpPr>
            <p:cNvPr id="51323" name="Freeform 123"/>
            <p:cNvSpPr>
              <a:spLocks/>
            </p:cNvSpPr>
            <p:nvPr/>
          </p:nvSpPr>
          <p:spPr bwMode="auto">
            <a:xfrm>
              <a:off x="1357" y="1483"/>
              <a:ext cx="929" cy="921"/>
            </a:xfrm>
            <a:custGeom>
              <a:avLst/>
              <a:gdLst>
                <a:gd name="T0" fmla="*/ 0 w 929"/>
                <a:gd name="T1" fmla="*/ 670 h 921"/>
                <a:gd name="T2" fmla="*/ 130 w 929"/>
                <a:gd name="T3" fmla="*/ 859 h 921"/>
                <a:gd name="T4" fmla="*/ 341 w 929"/>
                <a:gd name="T5" fmla="*/ 917 h 921"/>
                <a:gd name="T6" fmla="*/ 494 w 929"/>
                <a:gd name="T7" fmla="*/ 835 h 921"/>
                <a:gd name="T8" fmla="*/ 635 w 929"/>
                <a:gd name="T9" fmla="*/ 682 h 921"/>
                <a:gd name="T10" fmla="*/ 800 w 929"/>
                <a:gd name="T11" fmla="*/ 353 h 921"/>
                <a:gd name="T12" fmla="*/ 929 w 929"/>
                <a:gd name="T13" fmla="*/ 0 h 921"/>
              </a:gdLst>
              <a:ahLst/>
              <a:cxnLst>
                <a:cxn ang="0">
                  <a:pos x="T0" y="T1"/>
                </a:cxn>
                <a:cxn ang="0">
                  <a:pos x="T2" y="T3"/>
                </a:cxn>
                <a:cxn ang="0">
                  <a:pos x="T4" y="T5"/>
                </a:cxn>
                <a:cxn ang="0">
                  <a:pos x="T6" y="T7"/>
                </a:cxn>
                <a:cxn ang="0">
                  <a:pos x="T8" y="T9"/>
                </a:cxn>
                <a:cxn ang="0">
                  <a:pos x="T10" y="T11"/>
                </a:cxn>
                <a:cxn ang="0">
                  <a:pos x="T12" y="T13"/>
                </a:cxn>
              </a:cxnLst>
              <a:rect l="0" t="0" r="r" b="b"/>
              <a:pathLst>
                <a:path w="929" h="921">
                  <a:moveTo>
                    <a:pt x="0" y="670"/>
                  </a:moveTo>
                  <a:cubicBezTo>
                    <a:pt x="36" y="744"/>
                    <a:pt x="73" y="818"/>
                    <a:pt x="130" y="859"/>
                  </a:cubicBezTo>
                  <a:cubicBezTo>
                    <a:pt x="187" y="900"/>
                    <a:pt x="280" y="921"/>
                    <a:pt x="341" y="917"/>
                  </a:cubicBezTo>
                  <a:cubicBezTo>
                    <a:pt x="402" y="913"/>
                    <a:pt x="445" y="874"/>
                    <a:pt x="494" y="835"/>
                  </a:cubicBezTo>
                  <a:cubicBezTo>
                    <a:pt x="543" y="796"/>
                    <a:pt x="584" y="762"/>
                    <a:pt x="635" y="682"/>
                  </a:cubicBezTo>
                  <a:cubicBezTo>
                    <a:pt x="686" y="602"/>
                    <a:pt x="751" y="467"/>
                    <a:pt x="800" y="353"/>
                  </a:cubicBezTo>
                  <a:cubicBezTo>
                    <a:pt x="849" y="239"/>
                    <a:pt x="889" y="119"/>
                    <a:pt x="929" y="0"/>
                  </a:cubicBezTo>
                </a:path>
              </a:pathLst>
            </a:custGeom>
            <a:noFill/>
            <a:ln w="28575" cmpd="sng">
              <a:solidFill>
                <a:schemeClr va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24" name="Line 124"/>
            <p:cNvSpPr>
              <a:spLocks noChangeShapeType="1"/>
            </p:cNvSpPr>
            <p:nvPr/>
          </p:nvSpPr>
          <p:spPr bwMode="auto">
            <a:xfrm>
              <a:off x="1181" y="1404"/>
              <a:ext cx="0" cy="1340"/>
            </a:xfrm>
            <a:prstGeom prst="line">
              <a:avLst/>
            </a:prstGeom>
            <a:noFill/>
            <a:ln w="19050">
              <a:solidFill>
                <a:srgbClr val="0000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25" name="Line 125"/>
            <p:cNvSpPr>
              <a:spLocks noChangeShapeType="1"/>
            </p:cNvSpPr>
            <p:nvPr/>
          </p:nvSpPr>
          <p:spPr bwMode="auto">
            <a:xfrm>
              <a:off x="1181" y="2742"/>
              <a:ext cx="1905"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26" name="Text Box 126"/>
            <p:cNvSpPr txBox="1">
              <a:spLocks noChangeArrowheads="1"/>
            </p:cNvSpPr>
            <p:nvPr/>
          </p:nvSpPr>
          <p:spPr bwMode="auto">
            <a:xfrm>
              <a:off x="836" y="1171"/>
              <a:ext cx="50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a:t>
              </a:r>
            </a:p>
          </p:txBody>
        </p:sp>
        <p:sp>
          <p:nvSpPr>
            <p:cNvPr id="51327" name="Text Box 127"/>
            <p:cNvSpPr txBox="1">
              <a:spLocks noChangeArrowheads="1"/>
            </p:cNvSpPr>
            <p:nvPr/>
          </p:nvSpPr>
          <p:spPr bwMode="auto">
            <a:xfrm>
              <a:off x="2915" y="2779"/>
              <a:ext cx="2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Y</a:t>
              </a:r>
            </a:p>
          </p:txBody>
        </p:sp>
        <p:sp>
          <p:nvSpPr>
            <p:cNvPr id="51328" name="Line 128"/>
            <p:cNvSpPr>
              <a:spLocks noChangeShapeType="1"/>
            </p:cNvSpPr>
            <p:nvPr/>
          </p:nvSpPr>
          <p:spPr bwMode="auto">
            <a:xfrm>
              <a:off x="1191" y="2120"/>
              <a:ext cx="1917"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29" name="Text Box 129"/>
            <p:cNvSpPr txBox="1">
              <a:spLocks noChangeArrowheads="1"/>
            </p:cNvSpPr>
            <p:nvPr/>
          </p:nvSpPr>
          <p:spPr bwMode="auto">
            <a:xfrm>
              <a:off x="1807" y="2779"/>
              <a:ext cx="35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Y</a:t>
              </a:r>
              <a:r>
                <a:rPr lang="it-IT" altLang="it-IT" b="1" baseline="-25000"/>
                <a:t>1</a:t>
              </a:r>
            </a:p>
          </p:txBody>
        </p:sp>
        <p:sp>
          <p:nvSpPr>
            <p:cNvPr id="51330" name="Text Box 130"/>
            <p:cNvSpPr txBox="1">
              <a:spLocks noChangeArrowheads="1"/>
            </p:cNvSpPr>
            <p:nvPr/>
          </p:nvSpPr>
          <p:spPr bwMode="auto">
            <a:xfrm>
              <a:off x="1864" y="1251"/>
              <a:ext cx="45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cma</a:t>
              </a:r>
            </a:p>
          </p:txBody>
        </p:sp>
        <p:sp>
          <p:nvSpPr>
            <p:cNvPr id="51333" name="Freeform 133"/>
            <p:cNvSpPr>
              <a:spLocks/>
            </p:cNvSpPr>
            <p:nvPr/>
          </p:nvSpPr>
          <p:spPr bwMode="auto">
            <a:xfrm>
              <a:off x="1434" y="1647"/>
              <a:ext cx="1536" cy="475"/>
            </a:xfrm>
            <a:custGeom>
              <a:avLst/>
              <a:gdLst>
                <a:gd name="T0" fmla="*/ 0 w 1536"/>
                <a:gd name="T1" fmla="*/ 111 h 475"/>
                <a:gd name="T2" fmla="*/ 122 w 1536"/>
                <a:gd name="T3" fmla="*/ 253 h 475"/>
                <a:gd name="T4" fmla="*/ 546 w 1536"/>
                <a:gd name="T5" fmla="*/ 465 h 475"/>
                <a:gd name="T6" fmla="*/ 1092 w 1536"/>
                <a:gd name="T7" fmla="*/ 313 h 475"/>
                <a:gd name="T8" fmla="*/ 1536 w 1536"/>
                <a:gd name="T9" fmla="*/ 0 h 475"/>
              </a:gdLst>
              <a:ahLst/>
              <a:cxnLst>
                <a:cxn ang="0">
                  <a:pos x="T0" y="T1"/>
                </a:cxn>
                <a:cxn ang="0">
                  <a:pos x="T2" y="T3"/>
                </a:cxn>
                <a:cxn ang="0">
                  <a:pos x="T4" y="T5"/>
                </a:cxn>
                <a:cxn ang="0">
                  <a:pos x="T6" y="T7"/>
                </a:cxn>
                <a:cxn ang="0">
                  <a:pos x="T8" y="T9"/>
                </a:cxn>
              </a:cxnLst>
              <a:rect l="0" t="0" r="r" b="b"/>
              <a:pathLst>
                <a:path w="1536" h="475">
                  <a:moveTo>
                    <a:pt x="0" y="111"/>
                  </a:moveTo>
                  <a:cubicBezTo>
                    <a:pt x="15" y="152"/>
                    <a:pt x="31" y="194"/>
                    <a:pt x="122" y="253"/>
                  </a:cubicBezTo>
                  <a:cubicBezTo>
                    <a:pt x="213" y="312"/>
                    <a:pt x="384" y="455"/>
                    <a:pt x="546" y="465"/>
                  </a:cubicBezTo>
                  <a:cubicBezTo>
                    <a:pt x="708" y="475"/>
                    <a:pt x="927" y="390"/>
                    <a:pt x="1092" y="313"/>
                  </a:cubicBezTo>
                  <a:cubicBezTo>
                    <a:pt x="1257" y="236"/>
                    <a:pt x="1396" y="118"/>
                    <a:pt x="1536" y="0"/>
                  </a:cubicBezTo>
                </a:path>
              </a:pathLst>
            </a:custGeom>
            <a:noFill/>
            <a:ln w="28575" cap="flat" cmpd="sng">
              <a:solidFill>
                <a:schemeClr val="hlink"/>
              </a:solidFill>
              <a:prstDash val="solid"/>
              <a:round/>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334" name="Text Box 134"/>
            <p:cNvSpPr txBox="1">
              <a:spLocks noChangeArrowheads="1"/>
            </p:cNvSpPr>
            <p:nvPr/>
          </p:nvSpPr>
          <p:spPr bwMode="auto">
            <a:xfrm>
              <a:off x="3051" y="1508"/>
              <a:ext cx="45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cv</a:t>
              </a:r>
            </a:p>
          </p:txBody>
        </p:sp>
        <p:sp>
          <p:nvSpPr>
            <p:cNvPr id="51335" name="Line 135"/>
            <p:cNvSpPr>
              <a:spLocks noChangeShapeType="1"/>
            </p:cNvSpPr>
            <p:nvPr/>
          </p:nvSpPr>
          <p:spPr bwMode="auto">
            <a:xfrm>
              <a:off x="2021" y="2112"/>
              <a:ext cx="0" cy="627"/>
            </a:xfrm>
            <a:prstGeom prst="line">
              <a:avLst/>
            </a:prstGeom>
            <a:noFill/>
            <a:ln w="19050">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336" name="Text Box 136"/>
            <p:cNvSpPr txBox="1">
              <a:spLocks noChangeArrowheads="1"/>
            </p:cNvSpPr>
            <p:nvPr/>
          </p:nvSpPr>
          <p:spPr bwMode="auto">
            <a:xfrm>
              <a:off x="740" y="2056"/>
              <a:ext cx="35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P</a:t>
              </a:r>
              <a:r>
                <a:rPr lang="it-IT" altLang="it-IT" b="1" baseline="-25000"/>
                <a:t>1</a:t>
              </a:r>
            </a:p>
          </p:txBody>
        </p:sp>
      </p:grpSp>
      <p:grpSp>
        <p:nvGrpSpPr>
          <p:cNvPr id="51342" name="Group 142"/>
          <p:cNvGrpSpPr>
            <a:grpSpLocks/>
          </p:cNvGrpSpPr>
          <p:nvPr/>
        </p:nvGrpSpPr>
        <p:grpSpPr bwMode="auto">
          <a:xfrm>
            <a:off x="1162050" y="2828925"/>
            <a:ext cx="3762375" cy="2119313"/>
            <a:chOff x="732" y="1782"/>
            <a:chExt cx="2370" cy="1335"/>
          </a:xfrm>
        </p:grpSpPr>
        <p:sp>
          <p:nvSpPr>
            <p:cNvPr id="51332" name="Text Box 132"/>
            <p:cNvSpPr txBox="1">
              <a:spLocks noChangeArrowheads="1"/>
            </p:cNvSpPr>
            <p:nvPr/>
          </p:nvSpPr>
          <p:spPr bwMode="auto">
            <a:xfrm>
              <a:off x="2082" y="2829"/>
              <a:ext cx="37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Y</a:t>
              </a:r>
              <a:r>
                <a:rPr lang="it-IT" altLang="it-IT" b="1" baseline="-25000"/>
                <a:t>2</a:t>
              </a:r>
              <a:endParaRPr lang="it-IT" altLang="it-IT" b="1"/>
            </a:p>
          </p:txBody>
        </p:sp>
        <p:sp>
          <p:nvSpPr>
            <p:cNvPr id="51338" name="Line 138"/>
            <p:cNvSpPr>
              <a:spLocks noChangeShapeType="1"/>
            </p:cNvSpPr>
            <p:nvPr/>
          </p:nvSpPr>
          <p:spPr bwMode="auto">
            <a:xfrm>
              <a:off x="1172" y="1890"/>
              <a:ext cx="1930"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339" name="Text Box 139"/>
            <p:cNvSpPr txBox="1">
              <a:spLocks noChangeArrowheads="1"/>
            </p:cNvSpPr>
            <p:nvPr/>
          </p:nvSpPr>
          <p:spPr bwMode="auto">
            <a:xfrm>
              <a:off x="732" y="1782"/>
              <a:ext cx="37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p</a:t>
              </a:r>
              <a:r>
                <a:rPr lang="it-IT" altLang="it-IT" b="1" baseline="-25000"/>
                <a:t>2</a:t>
              </a:r>
              <a:endParaRPr lang="it-IT" altLang="it-IT" b="1"/>
            </a:p>
          </p:txBody>
        </p:sp>
        <p:sp>
          <p:nvSpPr>
            <p:cNvPr id="51341" name="Line 141"/>
            <p:cNvSpPr>
              <a:spLocks noChangeShapeType="1"/>
            </p:cNvSpPr>
            <p:nvPr/>
          </p:nvSpPr>
          <p:spPr bwMode="auto">
            <a:xfrm>
              <a:off x="2142" y="1880"/>
              <a:ext cx="0" cy="859"/>
            </a:xfrm>
            <a:prstGeom prst="line">
              <a:avLst/>
            </a:prstGeom>
            <a:noFill/>
            <a:ln w="19050">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grpSp>
        <p:nvGrpSpPr>
          <p:cNvPr id="51348" name="Group 148"/>
          <p:cNvGrpSpPr>
            <a:grpSpLocks/>
          </p:cNvGrpSpPr>
          <p:nvPr/>
        </p:nvGrpSpPr>
        <p:grpSpPr bwMode="auto">
          <a:xfrm>
            <a:off x="1154113" y="2435225"/>
            <a:ext cx="3778250" cy="2541588"/>
            <a:chOff x="727" y="1534"/>
            <a:chExt cx="2380" cy="1601"/>
          </a:xfrm>
        </p:grpSpPr>
        <p:sp>
          <p:nvSpPr>
            <p:cNvPr id="51344" name="Text Box 144"/>
            <p:cNvSpPr txBox="1">
              <a:spLocks noChangeArrowheads="1"/>
            </p:cNvSpPr>
            <p:nvPr/>
          </p:nvSpPr>
          <p:spPr bwMode="auto">
            <a:xfrm>
              <a:off x="2270" y="2847"/>
              <a:ext cx="37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Y</a:t>
              </a:r>
              <a:r>
                <a:rPr lang="it-IT" altLang="it-IT" b="1" baseline="-25000"/>
                <a:t>3</a:t>
              </a:r>
              <a:endParaRPr lang="it-IT" altLang="it-IT" b="1"/>
            </a:p>
          </p:txBody>
        </p:sp>
        <p:sp>
          <p:nvSpPr>
            <p:cNvPr id="51345" name="Line 145"/>
            <p:cNvSpPr>
              <a:spLocks noChangeShapeType="1"/>
            </p:cNvSpPr>
            <p:nvPr/>
          </p:nvSpPr>
          <p:spPr bwMode="auto">
            <a:xfrm>
              <a:off x="1177" y="1630"/>
              <a:ext cx="1930"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346" name="Text Box 146"/>
            <p:cNvSpPr txBox="1">
              <a:spLocks noChangeArrowheads="1"/>
            </p:cNvSpPr>
            <p:nvPr/>
          </p:nvSpPr>
          <p:spPr bwMode="auto">
            <a:xfrm>
              <a:off x="727" y="1534"/>
              <a:ext cx="37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p</a:t>
              </a:r>
              <a:r>
                <a:rPr lang="it-IT" altLang="it-IT" b="1" baseline="-25000"/>
                <a:t>3</a:t>
              </a:r>
              <a:endParaRPr lang="it-IT" altLang="it-IT" b="1"/>
            </a:p>
          </p:txBody>
        </p:sp>
        <p:sp>
          <p:nvSpPr>
            <p:cNvPr id="51347" name="Line 147"/>
            <p:cNvSpPr>
              <a:spLocks noChangeShapeType="1"/>
            </p:cNvSpPr>
            <p:nvPr/>
          </p:nvSpPr>
          <p:spPr bwMode="auto">
            <a:xfrm>
              <a:off x="2258" y="1621"/>
              <a:ext cx="0" cy="1099"/>
            </a:xfrm>
            <a:prstGeom prst="line">
              <a:avLst/>
            </a:prstGeom>
            <a:noFill/>
            <a:ln w="19050">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sp>
        <p:nvSpPr>
          <p:cNvPr id="51349" name="Freeform 149"/>
          <p:cNvSpPr>
            <a:spLocks/>
          </p:cNvSpPr>
          <p:nvPr/>
        </p:nvSpPr>
        <p:spPr bwMode="auto">
          <a:xfrm>
            <a:off x="3208338" y="2341563"/>
            <a:ext cx="401637" cy="1011237"/>
          </a:xfrm>
          <a:custGeom>
            <a:avLst/>
            <a:gdLst>
              <a:gd name="T0" fmla="*/ 0 w 253"/>
              <a:gd name="T1" fmla="*/ 637 h 637"/>
              <a:gd name="T2" fmla="*/ 121 w 253"/>
              <a:gd name="T3" fmla="*/ 374 h 637"/>
              <a:gd name="T4" fmla="*/ 253 w 253"/>
              <a:gd name="T5" fmla="*/ 0 h 637"/>
            </a:gdLst>
            <a:ahLst/>
            <a:cxnLst>
              <a:cxn ang="0">
                <a:pos x="T0" y="T1"/>
              </a:cxn>
              <a:cxn ang="0">
                <a:pos x="T2" y="T3"/>
              </a:cxn>
              <a:cxn ang="0">
                <a:pos x="T4" y="T5"/>
              </a:cxn>
            </a:cxnLst>
            <a:rect l="0" t="0" r="r" b="b"/>
            <a:pathLst>
              <a:path w="253" h="637">
                <a:moveTo>
                  <a:pt x="0" y="637"/>
                </a:moveTo>
                <a:cubicBezTo>
                  <a:pt x="39" y="558"/>
                  <a:pt x="79" y="480"/>
                  <a:pt x="121" y="374"/>
                </a:cubicBezTo>
                <a:cubicBezTo>
                  <a:pt x="163" y="268"/>
                  <a:pt x="208" y="134"/>
                  <a:pt x="253" y="0"/>
                </a:cubicBezTo>
              </a:path>
            </a:pathLst>
          </a:custGeom>
          <a:noFill/>
          <a:ln w="57150" cap="flat" cmpd="sng">
            <a:solidFill>
              <a:srgbClr val="000099"/>
            </a:solidFill>
            <a:prstDash val="solid"/>
            <a:round/>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350" name="Text Box 150"/>
          <p:cNvSpPr txBox="1">
            <a:spLocks noChangeArrowheads="1"/>
          </p:cNvSpPr>
          <p:nvPr/>
        </p:nvSpPr>
        <p:spPr bwMode="auto">
          <a:xfrm>
            <a:off x="769938" y="5037138"/>
            <a:ext cx="7988300" cy="16081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15000"/>
              </a:spcBef>
            </a:pPr>
            <a:r>
              <a:rPr lang="it-IT" altLang="it-IT"/>
              <a:t>La curva di offerta dell’impresa di breve periodo coincide con il tratto crescente della curva del costo marginale.</a:t>
            </a:r>
          </a:p>
          <a:p>
            <a:pPr algn="l">
              <a:spcBef>
                <a:spcPct val="15000"/>
              </a:spcBef>
            </a:pPr>
            <a:r>
              <a:rPr lang="it-IT" altLang="it-IT"/>
              <a:t>Il punto di partenza coincide con il punto minimo dei costi medi variabili</a:t>
            </a:r>
          </a:p>
        </p:txBody>
      </p:sp>
    </p:spTree>
    <p:extLst>
      <p:ext uri="{BB962C8B-B14F-4D97-AF65-F5344CB8AC3E}">
        <p14:creationId xmlns:p14="http://schemas.microsoft.com/office/powerpoint/2010/main" val="32456540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1340"/>
                                        </p:tgtEl>
                                        <p:attrNameLst>
                                          <p:attrName>style.visibility</p:attrName>
                                        </p:attrNameLst>
                                      </p:cBhvr>
                                      <p:to>
                                        <p:strVal val="visible"/>
                                      </p:to>
                                    </p:set>
                                    <p:animEffect transition="in" filter="fade">
                                      <p:cBhvr>
                                        <p:cTn id="7" dur="2000"/>
                                        <p:tgtEl>
                                          <p:spTgt spid="513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1342"/>
                                        </p:tgtEl>
                                        <p:attrNameLst>
                                          <p:attrName>style.visibility</p:attrName>
                                        </p:attrNameLst>
                                      </p:cBhvr>
                                      <p:to>
                                        <p:strVal val="visible"/>
                                      </p:to>
                                    </p:set>
                                    <p:animEffect transition="in" filter="fade">
                                      <p:cBhvr>
                                        <p:cTn id="12" dur="2000"/>
                                        <p:tgtEl>
                                          <p:spTgt spid="513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1348"/>
                                        </p:tgtEl>
                                        <p:attrNameLst>
                                          <p:attrName>style.visibility</p:attrName>
                                        </p:attrNameLst>
                                      </p:cBhvr>
                                      <p:to>
                                        <p:strVal val="visible"/>
                                      </p:to>
                                    </p:set>
                                    <p:animEffect transition="in" filter="fade">
                                      <p:cBhvr>
                                        <p:cTn id="17" dur="2000"/>
                                        <p:tgtEl>
                                          <p:spTgt spid="513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51349"/>
                                        </p:tgtEl>
                                        <p:attrNameLst>
                                          <p:attrName>style.visibility</p:attrName>
                                        </p:attrNameLst>
                                      </p:cBhvr>
                                      <p:to>
                                        <p:strVal val="visible"/>
                                      </p:to>
                                    </p:set>
                                    <p:animEffect transition="in" filter="fade">
                                      <p:cBhvr>
                                        <p:cTn id="22" dur="2000"/>
                                        <p:tgtEl>
                                          <p:spTgt spid="5134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1350"/>
                                        </p:tgtEl>
                                        <p:attrNameLst>
                                          <p:attrName>style.visibility</p:attrName>
                                        </p:attrNameLst>
                                      </p:cBhvr>
                                      <p:to>
                                        <p:strVal val="visible"/>
                                      </p:to>
                                    </p:set>
                                    <p:animEffect transition="in" filter="fade">
                                      <p:cBhvr>
                                        <p:cTn id="27" dur="2000"/>
                                        <p:tgtEl>
                                          <p:spTgt spid="513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50" grpId="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Segnaposto numero diapositiva 5"/>
          <p:cNvSpPr>
            <a:spLocks noGrp="1"/>
          </p:cNvSpPr>
          <p:nvPr>
            <p:ph type="sldNum" sz="quarter" idx="12"/>
          </p:nvPr>
        </p:nvSpPr>
        <p:spPr/>
        <p:txBody>
          <a:bodyPr/>
          <a:lstStyle/>
          <a:p>
            <a:fld id="{22848CF8-52E6-45B4-B15B-06A1816E0CD0}" type="slidenum">
              <a:rPr lang="it-IT" altLang="it-IT"/>
              <a:pPr/>
              <a:t>34</a:t>
            </a:fld>
            <a:endParaRPr lang="it-IT" altLang="it-IT"/>
          </a:p>
        </p:txBody>
      </p:sp>
      <p:sp>
        <p:nvSpPr>
          <p:cNvPr id="41986" name="Rectangle 2"/>
          <p:cNvSpPr>
            <a:spLocks noGrp="1" noChangeArrowheads="1"/>
          </p:cNvSpPr>
          <p:nvPr>
            <p:ph type="title"/>
          </p:nvPr>
        </p:nvSpPr>
        <p:spPr/>
        <p:txBody>
          <a:bodyPr>
            <a:normAutofit fontScale="90000"/>
          </a:bodyPr>
          <a:lstStyle/>
          <a:p>
            <a:r>
              <a:rPr lang="it-IT" altLang="it-IT"/>
              <a:t>Esempio: il profitto</a:t>
            </a:r>
          </a:p>
        </p:txBody>
      </p:sp>
      <p:sp>
        <p:nvSpPr>
          <p:cNvPr id="41987" name="Rectangle 3"/>
          <p:cNvSpPr>
            <a:spLocks noGrp="1" noChangeArrowheads="1"/>
          </p:cNvSpPr>
          <p:nvPr>
            <p:ph type="body" idx="1"/>
          </p:nvPr>
        </p:nvSpPr>
        <p:spPr>
          <a:xfrm>
            <a:off x="731838" y="1715294"/>
            <a:ext cx="7772400" cy="427038"/>
          </a:xfrm>
        </p:spPr>
        <p:txBody>
          <a:bodyPr>
            <a:normAutofit fontScale="92500" lnSpcReduction="10000"/>
          </a:bodyPr>
          <a:lstStyle/>
          <a:p>
            <a:pPr>
              <a:lnSpc>
                <a:spcPct val="90000"/>
              </a:lnSpc>
            </a:pPr>
            <a:r>
              <a:rPr lang="it-IT" altLang="it-IT" sz="2800" b="1" dirty="0">
                <a:latin typeface="Symbol" panose="05050102010706020507" pitchFamily="18" charset="2"/>
              </a:rPr>
              <a:t>P=</a:t>
            </a:r>
            <a:r>
              <a:rPr lang="it-IT" altLang="it-IT" sz="2800" b="1" i="1" dirty="0"/>
              <a:t>RT-CT=</a:t>
            </a:r>
            <a:r>
              <a:rPr lang="it-IT" altLang="it-IT" sz="2800" b="1" dirty="0"/>
              <a:t>148</a:t>
            </a:r>
            <a:r>
              <a:rPr lang="it-IT" altLang="it-IT" sz="2800" b="1" i="1" dirty="0"/>
              <a:t>Y-</a:t>
            </a:r>
            <a:r>
              <a:rPr lang="it-IT" altLang="it-IT" sz="2800" b="1" dirty="0"/>
              <a:t>(4</a:t>
            </a:r>
            <a:r>
              <a:rPr lang="it-IT" altLang="it-IT" sz="2800" b="1" i="1" dirty="0"/>
              <a:t>Y</a:t>
            </a:r>
            <a:r>
              <a:rPr lang="it-IT" altLang="it-IT" sz="2800" b="1" baseline="30000" dirty="0"/>
              <a:t>3</a:t>
            </a:r>
            <a:r>
              <a:rPr lang="it-IT" altLang="it-IT" sz="2800" b="1" dirty="0"/>
              <a:t>-32</a:t>
            </a:r>
            <a:r>
              <a:rPr lang="it-IT" altLang="it-IT" sz="2800" b="1" i="1" dirty="0"/>
              <a:t>Y</a:t>
            </a:r>
            <a:r>
              <a:rPr lang="it-IT" altLang="it-IT" sz="2800" b="1" baseline="30000" dirty="0"/>
              <a:t>2</a:t>
            </a:r>
            <a:r>
              <a:rPr lang="it-IT" altLang="it-IT" sz="2800" b="1" dirty="0"/>
              <a:t>+100</a:t>
            </a:r>
            <a:r>
              <a:rPr lang="it-IT" altLang="it-IT" sz="2800" b="1" i="1" dirty="0"/>
              <a:t>Y</a:t>
            </a:r>
            <a:r>
              <a:rPr lang="it-IT" altLang="it-IT" sz="2800" b="1" dirty="0"/>
              <a:t>+200)</a:t>
            </a:r>
          </a:p>
          <a:p>
            <a:pPr>
              <a:lnSpc>
                <a:spcPct val="90000"/>
              </a:lnSpc>
            </a:pPr>
            <a:endParaRPr lang="it-IT" altLang="it-IT" sz="2800" b="1" dirty="0">
              <a:latin typeface="Symbol" panose="05050102010706020507" pitchFamily="18" charset="2"/>
            </a:endParaRPr>
          </a:p>
        </p:txBody>
      </p:sp>
      <p:graphicFrame>
        <p:nvGraphicFramePr>
          <p:cNvPr id="41988" name="Object 4"/>
          <p:cNvGraphicFramePr>
            <a:graphicFrameLocks noChangeAspect="1"/>
          </p:cNvGraphicFramePr>
          <p:nvPr>
            <p:extLst>
              <p:ext uri="{D42A27DB-BD31-4B8C-83A1-F6EECF244321}">
                <p14:modId xmlns:p14="http://schemas.microsoft.com/office/powerpoint/2010/main" val="2289296591"/>
              </p:ext>
            </p:extLst>
          </p:nvPr>
        </p:nvGraphicFramePr>
        <p:xfrm>
          <a:off x="731838" y="2407841"/>
          <a:ext cx="4035425" cy="2700337"/>
        </p:xfrm>
        <a:graphic>
          <a:graphicData uri="http://schemas.openxmlformats.org/presentationml/2006/ole">
            <mc:AlternateContent xmlns:mc="http://schemas.openxmlformats.org/markup-compatibility/2006">
              <mc:Choice xmlns:v="urn:schemas-microsoft-com:vml" Requires="v">
                <p:oleObj spid="_x0000_s18452" name="Grafico" r:id="rId3" imgW="3543808" imgH="2372215" progId="Excel.Chart.8">
                  <p:embed/>
                </p:oleObj>
              </mc:Choice>
              <mc:Fallback>
                <p:oleObj name="Grafico" r:id="rId3" imgW="3543808" imgH="2372215" progId="Excel.Chart.8">
                  <p:embed/>
                  <p:pic>
                    <p:nvPicPr>
                      <p:cNvPr id="4198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838" y="2407841"/>
                        <a:ext cx="4035425" cy="27003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3569936886"/>
              </p:ext>
            </p:extLst>
          </p:nvPr>
        </p:nvGraphicFramePr>
        <p:xfrm>
          <a:off x="4876065" y="2426891"/>
          <a:ext cx="3908425" cy="2681287"/>
        </p:xfrm>
        <a:graphic>
          <a:graphicData uri="http://schemas.openxmlformats.org/presentationml/2006/ole">
            <mc:AlternateContent xmlns:mc="http://schemas.openxmlformats.org/markup-compatibility/2006">
              <mc:Choice xmlns:v="urn:schemas-microsoft-com:vml" Requires="v">
                <p:oleObj spid="_x0000_s18453" name="Grafico" r:id="rId5" imgW="3429294" imgH="2353116" progId="Excel.Chart.8">
                  <p:embed/>
                </p:oleObj>
              </mc:Choice>
              <mc:Fallback>
                <p:oleObj name="Grafico" r:id="rId5" imgW="3429294" imgH="2353116" progId="Excel.Chart.8">
                  <p:embed/>
                  <p:pic>
                    <p:nvPicPr>
                      <p:cNvPr id="41989"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6065" y="2426891"/>
                        <a:ext cx="3908425" cy="268128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990" name="Text Box 6"/>
          <p:cNvSpPr txBox="1">
            <a:spLocks noChangeArrowheads="1"/>
          </p:cNvSpPr>
          <p:nvPr/>
        </p:nvSpPr>
        <p:spPr bwMode="auto">
          <a:xfrm>
            <a:off x="717273" y="5516758"/>
            <a:ext cx="1560513" cy="45720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dirty="0"/>
              <a:t>Massimo=</a:t>
            </a:r>
          </a:p>
        </p:txBody>
      </p:sp>
      <p:graphicFrame>
        <p:nvGraphicFramePr>
          <p:cNvPr id="41992" name="Object 8"/>
          <p:cNvGraphicFramePr>
            <a:graphicFrameLocks noChangeAspect="1"/>
          </p:cNvGraphicFramePr>
          <p:nvPr>
            <p:extLst>
              <p:ext uri="{D42A27DB-BD31-4B8C-83A1-F6EECF244321}">
                <p14:modId xmlns:p14="http://schemas.microsoft.com/office/powerpoint/2010/main" val="139684945"/>
              </p:ext>
            </p:extLst>
          </p:nvPr>
        </p:nvGraphicFramePr>
        <p:xfrm>
          <a:off x="2239109" y="5357813"/>
          <a:ext cx="546100" cy="806450"/>
        </p:xfrm>
        <a:graphic>
          <a:graphicData uri="http://schemas.openxmlformats.org/presentationml/2006/ole">
            <mc:AlternateContent xmlns:mc="http://schemas.openxmlformats.org/markup-compatibility/2006">
              <mc:Choice xmlns:v="urn:schemas-microsoft-com:vml" Requires="v">
                <p:oleObj spid="_x0000_s18454" name="Equation" r:id="rId7" imgW="266400" imgH="393480" progId="Equation.3">
                  <p:embed/>
                </p:oleObj>
              </mc:Choice>
              <mc:Fallback>
                <p:oleObj name="Equation" r:id="rId7" imgW="266400" imgH="393480" progId="Equation.3">
                  <p:embed/>
                  <p:pic>
                    <p:nvPicPr>
                      <p:cNvPr id="41992"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9109" y="5357813"/>
                        <a:ext cx="546100" cy="806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993" name="Text Box 9"/>
          <p:cNvSpPr txBox="1">
            <a:spLocks noChangeArrowheads="1"/>
          </p:cNvSpPr>
          <p:nvPr/>
        </p:nvSpPr>
        <p:spPr bwMode="auto">
          <a:xfrm>
            <a:off x="2968625" y="5472708"/>
            <a:ext cx="5307013" cy="5191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sz="2800" b="1" dirty="0"/>
              <a:t>=0 = 148-(12</a:t>
            </a:r>
            <a:r>
              <a:rPr lang="it-IT" altLang="it-IT" sz="2800" b="1" i="1" dirty="0"/>
              <a:t>Y</a:t>
            </a:r>
            <a:r>
              <a:rPr lang="it-IT" altLang="it-IT" sz="2800" b="1" baseline="30000" dirty="0"/>
              <a:t>2</a:t>
            </a:r>
            <a:r>
              <a:rPr lang="it-IT" altLang="it-IT" sz="2800" b="1" dirty="0"/>
              <a:t>-64</a:t>
            </a:r>
            <a:r>
              <a:rPr lang="it-IT" altLang="it-IT" sz="2800" b="1" i="1" dirty="0"/>
              <a:t>Y+</a:t>
            </a:r>
            <a:r>
              <a:rPr lang="it-IT" altLang="it-IT" sz="2800" b="1" dirty="0"/>
              <a:t>100)</a:t>
            </a:r>
          </a:p>
        </p:txBody>
      </p:sp>
    </p:spTree>
    <p:extLst>
      <p:ext uri="{BB962C8B-B14F-4D97-AF65-F5344CB8AC3E}">
        <p14:creationId xmlns:p14="http://schemas.microsoft.com/office/powerpoint/2010/main" val="24673613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additive="base">
                                        <p:cTn id="7" dur="500" fill="hold"/>
                                        <p:tgtEl>
                                          <p:spTgt spid="419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9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988"/>
                                        </p:tgtEl>
                                        <p:attrNameLst>
                                          <p:attrName>style.visibility</p:attrName>
                                        </p:attrNameLst>
                                      </p:cBhvr>
                                      <p:to>
                                        <p:strVal val="visible"/>
                                      </p:to>
                                    </p:set>
                                    <p:anim calcmode="lin" valueType="num">
                                      <p:cBhvr additive="base">
                                        <p:cTn id="13" dur="500" fill="hold"/>
                                        <p:tgtEl>
                                          <p:spTgt spid="41988"/>
                                        </p:tgtEl>
                                        <p:attrNameLst>
                                          <p:attrName>ppt_x</p:attrName>
                                        </p:attrNameLst>
                                      </p:cBhvr>
                                      <p:tavLst>
                                        <p:tav tm="0">
                                          <p:val>
                                            <p:strVal val="0-#ppt_w/2"/>
                                          </p:val>
                                        </p:tav>
                                        <p:tav tm="100000">
                                          <p:val>
                                            <p:strVal val="#ppt_x"/>
                                          </p:val>
                                        </p:tav>
                                      </p:tavLst>
                                    </p:anim>
                                    <p:anim calcmode="lin" valueType="num">
                                      <p:cBhvr additive="base">
                                        <p:cTn id="14" dur="500" fill="hold"/>
                                        <p:tgtEl>
                                          <p:spTgt spid="4198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989"/>
                                        </p:tgtEl>
                                        <p:attrNameLst>
                                          <p:attrName>style.visibility</p:attrName>
                                        </p:attrNameLst>
                                      </p:cBhvr>
                                      <p:to>
                                        <p:strVal val="visible"/>
                                      </p:to>
                                    </p:set>
                                    <p:anim calcmode="lin" valueType="num">
                                      <p:cBhvr additive="base">
                                        <p:cTn id="19" dur="500" fill="hold"/>
                                        <p:tgtEl>
                                          <p:spTgt spid="41989"/>
                                        </p:tgtEl>
                                        <p:attrNameLst>
                                          <p:attrName>ppt_x</p:attrName>
                                        </p:attrNameLst>
                                      </p:cBhvr>
                                      <p:tavLst>
                                        <p:tav tm="0">
                                          <p:val>
                                            <p:strVal val="0-#ppt_w/2"/>
                                          </p:val>
                                        </p:tav>
                                        <p:tav tm="100000">
                                          <p:val>
                                            <p:strVal val="#ppt_x"/>
                                          </p:val>
                                        </p:tav>
                                      </p:tavLst>
                                    </p:anim>
                                    <p:anim calcmode="lin" valueType="num">
                                      <p:cBhvr additive="base">
                                        <p:cTn id="20" dur="500" fill="hold"/>
                                        <p:tgtEl>
                                          <p:spTgt spid="4198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990"/>
                                        </p:tgtEl>
                                        <p:attrNameLst>
                                          <p:attrName>style.visibility</p:attrName>
                                        </p:attrNameLst>
                                      </p:cBhvr>
                                      <p:to>
                                        <p:strVal val="visible"/>
                                      </p:to>
                                    </p:set>
                                    <p:anim calcmode="lin" valueType="num">
                                      <p:cBhvr additive="base">
                                        <p:cTn id="25" dur="500" fill="hold"/>
                                        <p:tgtEl>
                                          <p:spTgt spid="41990"/>
                                        </p:tgtEl>
                                        <p:attrNameLst>
                                          <p:attrName>ppt_x</p:attrName>
                                        </p:attrNameLst>
                                      </p:cBhvr>
                                      <p:tavLst>
                                        <p:tav tm="0">
                                          <p:val>
                                            <p:strVal val="0-#ppt_w/2"/>
                                          </p:val>
                                        </p:tav>
                                        <p:tav tm="100000">
                                          <p:val>
                                            <p:strVal val="#ppt_x"/>
                                          </p:val>
                                        </p:tav>
                                      </p:tavLst>
                                    </p:anim>
                                    <p:anim calcmode="lin" valueType="num">
                                      <p:cBhvr additive="base">
                                        <p:cTn id="26" dur="500" fill="hold"/>
                                        <p:tgtEl>
                                          <p:spTgt spid="4199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41992"/>
                                        </p:tgtEl>
                                        <p:attrNameLst>
                                          <p:attrName>style.visibility</p:attrName>
                                        </p:attrNameLst>
                                      </p:cBhvr>
                                      <p:to>
                                        <p:strVal val="visible"/>
                                      </p:to>
                                    </p:set>
                                    <p:anim calcmode="lin" valueType="num">
                                      <p:cBhvr additive="base">
                                        <p:cTn id="31" dur="500" fill="hold"/>
                                        <p:tgtEl>
                                          <p:spTgt spid="41992"/>
                                        </p:tgtEl>
                                        <p:attrNameLst>
                                          <p:attrName>ppt_x</p:attrName>
                                        </p:attrNameLst>
                                      </p:cBhvr>
                                      <p:tavLst>
                                        <p:tav tm="0">
                                          <p:val>
                                            <p:strVal val="0-#ppt_w/2"/>
                                          </p:val>
                                        </p:tav>
                                        <p:tav tm="100000">
                                          <p:val>
                                            <p:strVal val="#ppt_x"/>
                                          </p:val>
                                        </p:tav>
                                      </p:tavLst>
                                    </p:anim>
                                    <p:anim calcmode="lin" valueType="num">
                                      <p:cBhvr additive="base">
                                        <p:cTn id="32" dur="500" fill="hold"/>
                                        <p:tgtEl>
                                          <p:spTgt spid="41992"/>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993"/>
                                        </p:tgtEl>
                                        <p:attrNameLst>
                                          <p:attrName>style.visibility</p:attrName>
                                        </p:attrNameLst>
                                      </p:cBhvr>
                                      <p:to>
                                        <p:strVal val="visible"/>
                                      </p:to>
                                    </p:set>
                                    <p:anim calcmode="lin" valueType="num">
                                      <p:cBhvr additive="base">
                                        <p:cTn id="37" dur="500" fill="hold"/>
                                        <p:tgtEl>
                                          <p:spTgt spid="41993"/>
                                        </p:tgtEl>
                                        <p:attrNameLst>
                                          <p:attrName>ppt_x</p:attrName>
                                        </p:attrNameLst>
                                      </p:cBhvr>
                                      <p:tavLst>
                                        <p:tav tm="0">
                                          <p:val>
                                            <p:strVal val="0-#ppt_w/2"/>
                                          </p:val>
                                        </p:tav>
                                        <p:tav tm="100000">
                                          <p:val>
                                            <p:strVal val="#ppt_x"/>
                                          </p:val>
                                        </p:tav>
                                      </p:tavLst>
                                    </p:anim>
                                    <p:anim calcmode="lin" valueType="num">
                                      <p:cBhvr additive="base">
                                        <p:cTn id="38" dur="500" fill="hold"/>
                                        <p:tgtEl>
                                          <p:spTgt spid="4199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autoUpdateAnimBg="0"/>
      <p:bldOleChart spid="41988" grpId="0"/>
      <p:bldOleChart spid="41989" grpId="0"/>
      <p:bldP spid="41990" grpId="0" autoUpdateAnimBg="0"/>
      <p:bldP spid="41993"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 name="Segnaposto numero diapositiva 5"/>
          <p:cNvSpPr>
            <a:spLocks noGrp="1"/>
          </p:cNvSpPr>
          <p:nvPr>
            <p:ph type="sldNum" sz="quarter" idx="12"/>
          </p:nvPr>
        </p:nvSpPr>
        <p:spPr/>
        <p:txBody>
          <a:bodyPr/>
          <a:lstStyle/>
          <a:p>
            <a:fld id="{29D9208C-C7E1-4FA3-A968-685D032D0C57}" type="slidenum">
              <a:rPr lang="it-IT" altLang="it-IT"/>
              <a:pPr/>
              <a:t>35</a:t>
            </a:fld>
            <a:endParaRPr lang="it-IT" altLang="it-IT"/>
          </a:p>
        </p:txBody>
      </p:sp>
      <p:sp>
        <p:nvSpPr>
          <p:cNvPr id="48130" name="Rectangle 2"/>
          <p:cNvSpPr>
            <a:spLocks noGrp="1" noChangeArrowheads="1"/>
          </p:cNvSpPr>
          <p:nvPr>
            <p:ph type="title"/>
          </p:nvPr>
        </p:nvSpPr>
        <p:spPr>
          <a:xfrm>
            <a:off x="474663" y="1051175"/>
            <a:ext cx="8229600" cy="557946"/>
          </a:xfrm>
        </p:spPr>
        <p:txBody>
          <a:bodyPr>
            <a:normAutofit fontScale="90000"/>
          </a:bodyPr>
          <a:lstStyle/>
          <a:p>
            <a:r>
              <a:rPr lang="it-IT" altLang="it-IT" dirty="0"/>
              <a:t>Massimizzazione equazione di secondo grado</a:t>
            </a:r>
          </a:p>
        </p:txBody>
      </p:sp>
      <p:sp>
        <p:nvSpPr>
          <p:cNvPr id="48131" name="Rectangle 3"/>
          <p:cNvSpPr>
            <a:spLocks noGrp="1" noChangeArrowheads="1"/>
          </p:cNvSpPr>
          <p:nvPr>
            <p:ph type="body" idx="1"/>
          </p:nvPr>
        </p:nvSpPr>
        <p:spPr>
          <a:xfrm>
            <a:off x="685800" y="1981200"/>
            <a:ext cx="7772400" cy="579438"/>
          </a:xfrm>
        </p:spPr>
        <p:txBody>
          <a:bodyPr/>
          <a:lstStyle/>
          <a:p>
            <a:pPr>
              <a:spcBef>
                <a:spcPct val="50000"/>
              </a:spcBef>
              <a:buFontTx/>
              <a:buNone/>
            </a:pPr>
            <a:r>
              <a:rPr lang="it-IT" altLang="it-IT" sz="2800" b="1"/>
              <a:t>0 = -12</a:t>
            </a:r>
            <a:r>
              <a:rPr lang="it-IT" altLang="it-IT" sz="2800" b="1" i="1"/>
              <a:t>Y</a:t>
            </a:r>
            <a:r>
              <a:rPr lang="it-IT" altLang="it-IT" sz="2800" b="1" baseline="30000"/>
              <a:t>2</a:t>
            </a:r>
            <a:r>
              <a:rPr lang="it-IT" altLang="it-IT" sz="2800" b="1"/>
              <a:t>+64</a:t>
            </a:r>
            <a:r>
              <a:rPr lang="it-IT" altLang="it-IT" sz="2800" b="1" i="1"/>
              <a:t>Y+</a:t>
            </a:r>
            <a:r>
              <a:rPr lang="it-IT" altLang="it-IT" sz="2800" b="1"/>
              <a:t>48</a:t>
            </a:r>
            <a:endParaRPr lang="it-IT" altLang="it-IT"/>
          </a:p>
        </p:txBody>
      </p:sp>
      <p:graphicFrame>
        <p:nvGraphicFramePr>
          <p:cNvPr id="48132" name="Object 4"/>
          <p:cNvGraphicFramePr>
            <a:graphicFrameLocks noChangeAspect="1"/>
          </p:cNvGraphicFramePr>
          <p:nvPr/>
        </p:nvGraphicFramePr>
        <p:xfrm>
          <a:off x="5343525" y="1949450"/>
          <a:ext cx="2817813" cy="860425"/>
        </p:xfrm>
        <a:graphic>
          <a:graphicData uri="http://schemas.openxmlformats.org/presentationml/2006/ole">
            <mc:AlternateContent xmlns:mc="http://schemas.openxmlformats.org/markup-compatibility/2006">
              <mc:Choice xmlns:v="urn:schemas-microsoft-com:vml" Requires="v">
                <p:oleObj spid="_x0000_s19494" name="Equation" r:id="rId3" imgW="1511280" imgH="457200" progId="Equation.3">
                  <p:embed/>
                </p:oleObj>
              </mc:Choice>
              <mc:Fallback>
                <p:oleObj name="Equation" r:id="rId3" imgW="1511280" imgH="457200" progId="Equation.3">
                  <p:embed/>
                  <p:pic>
                    <p:nvPicPr>
                      <p:cNvPr id="4813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3525" y="1949450"/>
                        <a:ext cx="2817813" cy="860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34" name="Text Box 6"/>
          <p:cNvSpPr txBox="1">
            <a:spLocks noChangeArrowheads="1"/>
          </p:cNvSpPr>
          <p:nvPr/>
        </p:nvSpPr>
        <p:spPr bwMode="auto">
          <a:xfrm>
            <a:off x="809625" y="2608263"/>
            <a:ext cx="3448050" cy="45720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b="1" i="1"/>
              <a:t>a</a:t>
            </a:r>
            <a:r>
              <a:rPr lang="it-IT" altLang="it-IT"/>
              <a:t>=</a:t>
            </a:r>
            <a:r>
              <a:rPr lang="it-IT" altLang="it-IT" b="1"/>
              <a:t>-12;   </a:t>
            </a:r>
            <a:r>
              <a:rPr lang="it-IT" altLang="it-IT" b="1" i="1"/>
              <a:t>b</a:t>
            </a:r>
            <a:r>
              <a:rPr lang="it-IT" altLang="it-IT" b="1"/>
              <a:t>=64; </a:t>
            </a:r>
            <a:r>
              <a:rPr lang="it-IT" altLang="it-IT" b="1" i="1"/>
              <a:t>c</a:t>
            </a:r>
            <a:r>
              <a:rPr lang="it-IT" altLang="it-IT" b="1"/>
              <a:t>=48</a:t>
            </a:r>
            <a:endParaRPr lang="it-IT" altLang="it-IT"/>
          </a:p>
        </p:txBody>
      </p:sp>
      <p:graphicFrame>
        <p:nvGraphicFramePr>
          <p:cNvPr id="48135" name="Object 7"/>
          <p:cNvGraphicFramePr>
            <a:graphicFrameLocks noChangeAspect="1"/>
          </p:cNvGraphicFramePr>
          <p:nvPr/>
        </p:nvGraphicFramePr>
        <p:xfrm>
          <a:off x="801688" y="3278188"/>
          <a:ext cx="3714750" cy="960437"/>
        </p:xfrm>
        <a:graphic>
          <a:graphicData uri="http://schemas.openxmlformats.org/presentationml/2006/ole">
            <mc:AlternateContent xmlns:mc="http://schemas.openxmlformats.org/markup-compatibility/2006">
              <mc:Choice xmlns:v="urn:schemas-microsoft-com:vml" Requires="v">
                <p:oleObj spid="_x0000_s19495" name="Equation" r:id="rId5" imgW="1866600" imgH="482400" progId="Equation.3">
                  <p:embed/>
                </p:oleObj>
              </mc:Choice>
              <mc:Fallback>
                <p:oleObj name="Equation" r:id="rId5" imgW="1866600" imgH="482400" progId="Equation.3">
                  <p:embed/>
                  <p:pic>
                    <p:nvPicPr>
                      <p:cNvPr id="48135"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1688" y="3278188"/>
                        <a:ext cx="3714750" cy="960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136" name="Object 8"/>
          <p:cNvGraphicFramePr>
            <a:graphicFrameLocks noChangeAspect="1"/>
          </p:cNvGraphicFramePr>
          <p:nvPr/>
        </p:nvGraphicFramePr>
        <p:xfrm>
          <a:off x="4589463" y="3278188"/>
          <a:ext cx="3079750" cy="911225"/>
        </p:xfrm>
        <a:graphic>
          <a:graphicData uri="http://schemas.openxmlformats.org/presentationml/2006/ole">
            <mc:AlternateContent xmlns:mc="http://schemas.openxmlformats.org/markup-compatibility/2006">
              <mc:Choice xmlns:v="urn:schemas-microsoft-com:vml" Requires="v">
                <p:oleObj spid="_x0000_s19496" name="Equation" r:id="rId7" imgW="1460160" imgH="431640" progId="Equation.3">
                  <p:embed/>
                </p:oleObj>
              </mc:Choice>
              <mc:Fallback>
                <p:oleObj name="Equation" r:id="rId7" imgW="1460160" imgH="431640" progId="Equation.3">
                  <p:embed/>
                  <p:pic>
                    <p:nvPicPr>
                      <p:cNvPr id="48136"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89463" y="3278188"/>
                        <a:ext cx="3079750"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137" name="Object 9"/>
          <p:cNvGraphicFramePr>
            <a:graphicFrameLocks noChangeAspect="1"/>
          </p:cNvGraphicFramePr>
          <p:nvPr/>
        </p:nvGraphicFramePr>
        <p:xfrm>
          <a:off x="985838" y="4298950"/>
          <a:ext cx="2033587" cy="863600"/>
        </p:xfrm>
        <a:graphic>
          <a:graphicData uri="http://schemas.openxmlformats.org/presentationml/2006/ole">
            <mc:AlternateContent xmlns:mc="http://schemas.openxmlformats.org/markup-compatibility/2006">
              <mc:Choice xmlns:v="urn:schemas-microsoft-com:vml" Requires="v">
                <p:oleObj spid="_x0000_s19497" name="Equation" r:id="rId9" imgW="1015920" imgH="431640" progId="Equation.3">
                  <p:embed/>
                </p:oleObj>
              </mc:Choice>
              <mc:Fallback>
                <p:oleObj name="Equation" r:id="rId9" imgW="1015920" imgH="431640" progId="Equation.3">
                  <p:embed/>
                  <p:pic>
                    <p:nvPicPr>
                      <p:cNvPr id="48137"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5838" y="4298950"/>
                        <a:ext cx="2033587"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138" name="Object 10"/>
          <p:cNvGraphicFramePr>
            <a:graphicFrameLocks noChangeAspect="1"/>
          </p:cNvGraphicFramePr>
          <p:nvPr/>
        </p:nvGraphicFramePr>
        <p:xfrm>
          <a:off x="2927350" y="4286250"/>
          <a:ext cx="1555750" cy="841375"/>
        </p:xfrm>
        <a:graphic>
          <a:graphicData uri="http://schemas.openxmlformats.org/presentationml/2006/ole">
            <mc:AlternateContent xmlns:mc="http://schemas.openxmlformats.org/markup-compatibility/2006">
              <mc:Choice xmlns:v="urn:schemas-microsoft-com:vml" Requires="v">
                <p:oleObj spid="_x0000_s19498" name="Equation" r:id="rId11" imgW="749160" imgH="406080" progId="Equation.3">
                  <p:embed/>
                </p:oleObj>
              </mc:Choice>
              <mc:Fallback>
                <p:oleObj name="Equation" r:id="rId11" imgW="749160" imgH="406080" progId="Equation.3">
                  <p:embed/>
                  <p:pic>
                    <p:nvPicPr>
                      <p:cNvPr id="48138"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27350" y="4286250"/>
                        <a:ext cx="1555750" cy="841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139" name="Object 11"/>
          <p:cNvGraphicFramePr>
            <a:graphicFrameLocks noChangeAspect="1"/>
          </p:cNvGraphicFramePr>
          <p:nvPr/>
        </p:nvGraphicFramePr>
        <p:xfrm>
          <a:off x="4354513" y="4284663"/>
          <a:ext cx="1146175" cy="873125"/>
        </p:xfrm>
        <a:graphic>
          <a:graphicData uri="http://schemas.openxmlformats.org/presentationml/2006/ole">
            <mc:AlternateContent xmlns:mc="http://schemas.openxmlformats.org/markup-compatibility/2006">
              <mc:Choice xmlns:v="urn:schemas-microsoft-com:vml" Requires="v">
                <p:oleObj spid="_x0000_s19499" name="Equation" r:id="rId13" imgW="533160" imgH="406080" progId="Equation.3">
                  <p:embed/>
                </p:oleObj>
              </mc:Choice>
              <mc:Fallback>
                <p:oleObj name="Equation" r:id="rId13" imgW="533160" imgH="406080" progId="Equation.3">
                  <p:embed/>
                  <p:pic>
                    <p:nvPicPr>
                      <p:cNvPr id="48139"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54513" y="4284663"/>
                        <a:ext cx="1146175" cy="873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8140" name="Text Box 12"/>
          <p:cNvSpPr txBox="1">
            <a:spLocks noChangeArrowheads="1"/>
          </p:cNvSpPr>
          <p:nvPr/>
        </p:nvSpPr>
        <p:spPr bwMode="auto">
          <a:xfrm>
            <a:off x="5416550" y="4478337"/>
            <a:ext cx="987425" cy="46166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a:t>6</a:t>
            </a:r>
          </a:p>
        </p:txBody>
      </p:sp>
    </p:spTree>
    <p:extLst>
      <p:ext uri="{BB962C8B-B14F-4D97-AF65-F5344CB8AC3E}">
        <p14:creationId xmlns:p14="http://schemas.microsoft.com/office/powerpoint/2010/main" val="5189948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 calcmode="lin" valueType="num">
                                      <p:cBhvr additive="base">
                                        <p:cTn id="7" dur="500" fill="hold"/>
                                        <p:tgtEl>
                                          <p:spTgt spid="481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81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48132"/>
                                        </p:tgtEl>
                                        <p:attrNameLst>
                                          <p:attrName>style.visibility</p:attrName>
                                        </p:attrNameLst>
                                      </p:cBhvr>
                                      <p:to>
                                        <p:strVal val="visible"/>
                                      </p:to>
                                    </p:set>
                                    <p:anim calcmode="lin" valueType="num">
                                      <p:cBhvr additive="base">
                                        <p:cTn id="13" dur="500" fill="hold"/>
                                        <p:tgtEl>
                                          <p:spTgt spid="48132"/>
                                        </p:tgtEl>
                                        <p:attrNameLst>
                                          <p:attrName>ppt_x</p:attrName>
                                        </p:attrNameLst>
                                      </p:cBhvr>
                                      <p:tavLst>
                                        <p:tav tm="0">
                                          <p:val>
                                            <p:strVal val="0-#ppt_w/2"/>
                                          </p:val>
                                        </p:tav>
                                        <p:tav tm="100000">
                                          <p:val>
                                            <p:strVal val="#ppt_x"/>
                                          </p:val>
                                        </p:tav>
                                      </p:tavLst>
                                    </p:anim>
                                    <p:anim calcmode="lin" valueType="num">
                                      <p:cBhvr additive="base">
                                        <p:cTn id="14" dur="500" fill="hold"/>
                                        <p:tgtEl>
                                          <p:spTgt spid="4813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8134"/>
                                        </p:tgtEl>
                                        <p:attrNameLst>
                                          <p:attrName>style.visibility</p:attrName>
                                        </p:attrNameLst>
                                      </p:cBhvr>
                                      <p:to>
                                        <p:strVal val="visible"/>
                                      </p:to>
                                    </p:set>
                                    <p:anim calcmode="lin" valueType="num">
                                      <p:cBhvr additive="base">
                                        <p:cTn id="19" dur="500" fill="hold"/>
                                        <p:tgtEl>
                                          <p:spTgt spid="48134"/>
                                        </p:tgtEl>
                                        <p:attrNameLst>
                                          <p:attrName>ppt_x</p:attrName>
                                        </p:attrNameLst>
                                      </p:cBhvr>
                                      <p:tavLst>
                                        <p:tav tm="0">
                                          <p:val>
                                            <p:strVal val="0-#ppt_w/2"/>
                                          </p:val>
                                        </p:tav>
                                        <p:tav tm="100000">
                                          <p:val>
                                            <p:strVal val="#ppt_x"/>
                                          </p:val>
                                        </p:tav>
                                      </p:tavLst>
                                    </p:anim>
                                    <p:anim calcmode="lin" valueType="num">
                                      <p:cBhvr additive="base">
                                        <p:cTn id="20" dur="500" fill="hold"/>
                                        <p:tgtEl>
                                          <p:spTgt spid="4813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48135"/>
                                        </p:tgtEl>
                                        <p:attrNameLst>
                                          <p:attrName>style.visibility</p:attrName>
                                        </p:attrNameLst>
                                      </p:cBhvr>
                                      <p:to>
                                        <p:strVal val="visible"/>
                                      </p:to>
                                    </p:set>
                                    <p:anim calcmode="lin" valueType="num">
                                      <p:cBhvr additive="base">
                                        <p:cTn id="25" dur="500" fill="hold"/>
                                        <p:tgtEl>
                                          <p:spTgt spid="48135"/>
                                        </p:tgtEl>
                                        <p:attrNameLst>
                                          <p:attrName>ppt_x</p:attrName>
                                        </p:attrNameLst>
                                      </p:cBhvr>
                                      <p:tavLst>
                                        <p:tav tm="0">
                                          <p:val>
                                            <p:strVal val="0-#ppt_w/2"/>
                                          </p:val>
                                        </p:tav>
                                        <p:tav tm="100000">
                                          <p:val>
                                            <p:strVal val="#ppt_x"/>
                                          </p:val>
                                        </p:tav>
                                      </p:tavLst>
                                    </p:anim>
                                    <p:anim calcmode="lin" valueType="num">
                                      <p:cBhvr additive="base">
                                        <p:cTn id="26" dur="500" fill="hold"/>
                                        <p:tgtEl>
                                          <p:spTgt spid="4813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48136"/>
                                        </p:tgtEl>
                                        <p:attrNameLst>
                                          <p:attrName>style.visibility</p:attrName>
                                        </p:attrNameLst>
                                      </p:cBhvr>
                                      <p:to>
                                        <p:strVal val="visible"/>
                                      </p:to>
                                    </p:set>
                                    <p:anim calcmode="lin" valueType="num">
                                      <p:cBhvr additive="base">
                                        <p:cTn id="31" dur="500" fill="hold"/>
                                        <p:tgtEl>
                                          <p:spTgt spid="48136"/>
                                        </p:tgtEl>
                                        <p:attrNameLst>
                                          <p:attrName>ppt_x</p:attrName>
                                        </p:attrNameLst>
                                      </p:cBhvr>
                                      <p:tavLst>
                                        <p:tav tm="0">
                                          <p:val>
                                            <p:strVal val="0-#ppt_w/2"/>
                                          </p:val>
                                        </p:tav>
                                        <p:tav tm="100000">
                                          <p:val>
                                            <p:strVal val="#ppt_x"/>
                                          </p:val>
                                        </p:tav>
                                      </p:tavLst>
                                    </p:anim>
                                    <p:anim calcmode="lin" valueType="num">
                                      <p:cBhvr additive="base">
                                        <p:cTn id="32" dur="500" fill="hold"/>
                                        <p:tgtEl>
                                          <p:spTgt spid="48136"/>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48137"/>
                                        </p:tgtEl>
                                        <p:attrNameLst>
                                          <p:attrName>style.visibility</p:attrName>
                                        </p:attrNameLst>
                                      </p:cBhvr>
                                      <p:to>
                                        <p:strVal val="visible"/>
                                      </p:to>
                                    </p:set>
                                    <p:anim calcmode="lin" valueType="num">
                                      <p:cBhvr additive="base">
                                        <p:cTn id="37" dur="500" fill="hold"/>
                                        <p:tgtEl>
                                          <p:spTgt spid="48137"/>
                                        </p:tgtEl>
                                        <p:attrNameLst>
                                          <p:attrName>ppt_x</p:attrName>
                                        </p:attrNameLst>
                                      </p:cBhvr>
                                      <p:tavLst>
                                        <p:tav tm="0">
                                          <p:val>
                                            <p:strVal val="0-#ppt_w/2"/>
                                          </p:val>
                                        </p:tav>
                                        <p:tav tm="100000">
                                          <p:val>
                                            <p:strVal val="#ppt_x"/>
                                          </p:val>
                                        </p:tav>
                                      </p:tavLst>
                                    </p:anim>
                                    <p:anim calcmode="lin" valueType="num">
                                      <p:cBhvr additive="base">
                                        <p:cTn id="38" dur="500" fill="hold"/>
                                        <p:tgtEl>
                                          <p:spTgt spid="48137"/>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48138"/>
                                        </p:tgtEl>
                                        <p:attrNameLst>
                                          <p:attrName>style.visibility</p:attrName>
                                        </p:attrNameLst>
                                      </p:cBhvr>
                                      <p:to>
                                        <p:strVal val="visible"/>
                                      </p:to>
                                    </p:set>
                                    <p:anim calcmode="lin" valueType="num">
                                      <p:cBhvr additive="base">
                                        <p:cTn id="43" dur="500" fill="hold"/>
                                        <p:tgtEl>
                                          <p:spTgt spid="48138"/>
                                        </p:tgtEl>
                                        <p:attrNameLst>
                                          <p:attrName>ppt_x</p:attrName>
                                        </p:attrNameLst>
                                      </p:cBhvr>
                                      <p:tavLst>
                                        <p:tav tm="0">
                                          <p:val>
                                            <p:strVal val="0-#ppt_w/2"/>
                                          </p:val>
                                        </p:tav>
                                        <p:tav tm="100000">
                                          <p:val>
                                            <p:strVal val="#ppt_x"/>
                                          </p:val>
                                        </p:tav>
                                      </p:tavLst>
                                    </p:anim>
                                    <p:anim calcmode="lin" valueType="num">
                                      <p:cBhvr additive="base">
                                        <p:cTn id="44" dur="500" fill="hold"/>
                                        <p:tgtEl>
                                          <p:spTgt spid="48138"/>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48139"/>
                                        </p:tgtEl>
                                        <p:attrNameLst>
                                          <p:attrName>style.visibility</p:attrName>
                                        </p:attrNameLst>
                                      </p:cBhvr>
                                      <p:to>
                                        <p:strVal val="visible"/>
                                      </p:to>
                                    </p:set>
                                    <p:anim calcmode="lin" valueType="num">
                                      <p:cBhvr additive="base">
                                        <p:cTn id="49" dur="500" fill="hold"/>
                                        <p:tgtEl>
                                          <p:spTgt spid="48139"/>
                                        </p:tgtEl>
                                        <p:attrNameLst>
                                          <p:attrName>ppt_x</p:attrName>
                                        </p:attrNameLst>
                                      </p:cBhvr>
                                      <p:tavLst>
                                        <p:tav tm="0">
                                          <p:val>
                                            <p:strVal val="0-#ppt_w/2"/>
                                          </p:val>
                                        </p:tav>
                                        <p:tav tm="100000">
                                          <p:val>
                                            <p:strVal val="#ppt_x"/>
                                          </p:val>
                                        </p:tav>
                                      </p:tavLst>
                                    </p:anim>
                                    <p:anim calcmode="lin" valueType="num">
                                      <p:cBhvr additive="base">
                                        <p:cTn id="50" dur="500" fill="hold"/>
                                        <p:tgtEl>
                                          <p:spTgt spid="48139"/>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8140"/>
                                        </p:tgtEl>
                                        <p:attrNameLst>
                                          <p:attrName>style.visibility</p:attrName>
                                        </p:attrNameLst>
                                      </p:cBhvr>
                                      <p:to>
                                        <p:strVal val="visible"/>
                                      </p:to>
                                    </p:set>
                                    <p:anim calcmode="lin" valueType="num">
                                      <p:cBhvr additive="base">
                                        <p:cTn id="55" dur="500" fill="hold"/>
                                        <p:tgtEl>
                                          <p:spTgt spid="48140"/>
                                        </p:tgtEl>
                                        <p:attrNameLst>
                                          <p:attrName>ppt_x</p:attrName>
                                        </p:attrNameLst>
                                      </p:cBhvr>
                                      <p:tavLst>
                                        <p:tav tm="0">
                                          <p:val>
                                            <p:strVal val="0-#ppt_w/2"/>
                                          </p:val>
                                        </p:tav>
                                        <p:tav tm="100000">
                                          <p:val>
                                            <p:strVal val="#ppt_x"/>
                                          </p:val>
                                        </p:tav>
                                      </p:tavLst>
                                    </p:anim>
                                    <p:anim calcmode="lin" valueType="num">
                                      <p:cBhvr additive="base">
                                        <p:cTn id="56" dur="500" fill="hold"/>
                                        <p:tgtEl>
                                          <p:spTgt spid="4814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autoUpdateAnimBg="0"/>
      <p:bldP spid="48134" grpId="0" autoUpdateAnimBg="0"/>
      <p:bldP spid="48140"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egnaposto numero diapositiva 5"/>
          <p:cNvSpPr>
            <a:spLocks noGrp="1"/>
          </p:cNvSpPr>
          <p:nvPr>
            <p:ph type="sldNum" sz="quarter" idx="12"/>
          </p:nvPr>
        </p:nvSpPr>
        <p:spPr/>
        <p:txBody>
          <a:bodyPr/>
          <a:lstStyle/>
          <a:p>
            <a:fld id="{DAECE850-7375-4204-8C3B-78BB100A4AAC}" type="slidenum">
              <a:rPr lang="it-IT" altLang="it-IT"/>
              <a:pPr/>
              <a:t>36</a:t>
            </a:fld>
            <a:endParaRPr lang="it-IT" altLang="it-IT"/>
          </a:p>
        </p:txBody>
      </p:sp>
      <p:sp>
        <p:nvSpPr>
          <p:cNvPr id="43010" name="Rectangle 2"/>
          <p:cNvSpPr>
            <a:spLocks noGrp="1" noChangeArrowheads="1"/>
          </p:cNvSpPr>
          <p:nvPr>
            <p:ph type="title"/>
          </p:nvPr>
        </p:nvSpPr>
        <p:spPr/>
        <p:txBody>
          <a:bodyPr>
            <a:normAutofit fontScale="90000"/>
          </a:bodyPr>
          <a:lstStyle/>
          <a:p>
            <a:r>
              <a:rPr lang="it-IT" altLang="it-IT"/>
              <a:t>Massimizzazione P=cma</a:t>
            </a:r>
          </a:p>
        </p:txBody>
      </p:sp>
      <p:sp>
        <p:nvSpPr>
          <p:cNvPr id="43011" name="Rectangle 3"/>
          <p:cNvSpPr>
            <a:spLocks noGrp="1" noChangeArrowheads="1"/>
          </p:cNvSpPr>
          <p:nvPr>
            <p:ph type="body" idx="1"/>
          </p:nvPr>
        </p:nvSpPr>
        <p:spPr>
          <a:xfrm>
            <a:off x="685800" y="5265738"/>
            <a:ext cx="7772400" cy="830262"/>
          </a:xfrm>
        </p:spPr>
        <p:txBody>
          <a:bodyPr>
            <a:normAutofit fontScale="92500" lnSpcReduction="10000"/>
          </a:bodyPr>
          <a:lstStyle/>
          <a:p>
            <a:pPr>
              <a:lnSpc>
                <a:spcPct val="90000"/>
              </a:lnSpc>
            </a:pPr>
            <a:r>
              <a:rPr lang="it-IT" altLang="it-IT" sz="2800"/>
              <a:t>La condizione equivale a </a:t>
            </a:r>
            <a:r>
              <a:rPr lang="it-IT" altLang="it-IT" sz="2800" b="1" i="1"/>
              <a:t>P=cma</a:t>
            </a:r>
          </a:p>
          <a:p>
            <a:pPr>
              <a:lnSpc>
                <a:spcPct val="90000"/>
              </a:lnSpc>
            </a:pPr>
            <a:r>
              <a:rPr lang="it-IT" altLang="it-IT" sz="2800" b="1" i="1"/>
              <a:t>Profitto =</a:t>
            </a:r>
            <a:r>
              <a:rPr lang="it-IT" altLang="it-IT" sz="2800" b="1"/>
              <a:t>148*6-85*6=378 </a:t>
            </a:r>
            <a:r>
              <a:rPr lang="it-IT" altLang="it-IT" sz="2800"/>
              <a:t>(valore approssimato)</a:t>
            </a:r>
          </a:p>
        </p:txBody>
      </p:sp>
      <p:sp>
        <p:nvSpPr>
          <p:cNvPr id="43013" name="Text Box 5"/>
          <p:cNvSpPr txBox="1">
            <a:spLocks noChangeArrowheads="1"/>
          </p:cNvSpPr>
          <p:nvPr/>
        </p:nvSpPr>
        <p:spPr bwMode="auto">
          <a:xfrm>
            <a:off x="5260975" y="1903413"/>
            <a:ext cx="3552825" cy="301307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b="1" i="1"/>
              <a:t>P</a:t>
            </a:r>
            <a:r>
              <a:rPr lang="it-IT" altLang="it-IT" b="1"/>
              <a:t>=148</a:t>
            </a:r>
          </a:p>
          <a:p>
            <a:pPr algn="l"/>
            <a:r>
              <a:rPr lang="it-IT" altLang="it-IT" b="1" i="1"/>
              <a:t>P=cma </a:t>
            </a:r>
            <a:r>
              <a:rPr lang="it-IT" altLang="it-IT"/>
              <a:t>per</a:t>
            </a:r>
            <a:r>
              <a:rPr lang="it-IT" altLang="it-IT" b="1" i="1"/>
              <a:t>Y</a:t>
            </a:r>
            <a:r>
              <a:rPr lang="it-IT" altLang="it-IT" b="1"/>
              <a:t>=6</a:t>
            </a:r>
          </a:p>
          <a:p>
            <a:pPr algn="l"/>
            <a:r>
              <a:rPr lang="it-IT" altLang="it-IT" b="1"/>
              <a:t>12</a:t>
            </a:r>
            <a:r>
              <a:rPr lang="it-IT" altLang="it-IT" b="1" i="1"/>
              <a:t>Y</a:t>
            </a:r>
            <a:r>
              <a:rPr lang="it-IT" altLang="it-IT" b="1" baseline="30000"/>
              <a:t>2</a:t>
            </a:r>
            <a:r>
              <a:rPr lang="it-IT" altLang="it-IT" b="1"/>
              <a:t>-64</a:t>
            </a:r>
            <a:r>
              <a:rPr lang="it-IT" altLang="it-IT" b="1" i="1"/>
              <a:t>Y</a:t>
            </a:r>
            <a:r>
              <a:rPr lang="it-IT" altLang="it-IT" b="1"/>
              <a:t>+100=148</a:t>
            </a:r>
          </a:p>
          <a:p>
            <a:pPr algn="l"/>
            <a:r>
              <a:rPr lang="it-IT" altLang="it-IT"/>
              <a:t>Si tratta della stessa equazione che abbiamo massimizzato nella slide precedente</a:t>
            </a:r>
          </a:p>
          <a:p>
            <a:pPr algn="l"/>
            <a:endParaRPr lang="it-IT" altLang="it-IT" b="1" i="1"/>
          </a:p>
        </p:txBody>
      </p:sp>
      <p:graphicFrame>
        <p:nvGraphicFramePr>
          <p:cNvPr id="43014" name="Object 6"/>
          <p:cNvGraphicFramePr>
            <a:graphicFrameLocks noChangeAspect="1"/>
          </p:cNvGraphicFramePr>
          <p:nvPr/>
        </p:nvGraphicFramePr>
        <p:xfrm>
          <a:off x="909638" y="1973263"/>
          <a:ext cx="4084637" cy="3303587"/>
        </p:xfrm>
        <a:graphic>
          <a:graphicData uri="http://schemas.openxmlformats.org/presentationml/2006/ole">
            <mc:AlternateContent xmlns:mc="http://schemas.openxmlformats.org/markup-compatibility/2006">
              <mc:Choice xmlns:v="urn:schemas-microsoft-com:vml" Requires="v">
                <p:oleObj spid="_x0000_s20487" name="Grafico" r:id="rId3" imgW="3305387" imgH="2734011" progId="Excel.Chart.8">
                  <p:embed/>
                </p:oleObj>
              </mc:Choice>
              <mc:Fallback>
                <p:oleObj name="Grafico" r:id="rId3" imgW="3305387" imgH="2734011" progId="Excel.Chart.8">
                  <p:embed/>
                  <p:pic>
                    <p:nvPicPr>
                      <p:cNvPr id="43014"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9638" y="1973263"/>
                        <a:ext cx="4084637" cy="330358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9613351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4"/>
                                        </p:tgtEl>
                                        <p:attrNameLst>
                                          <p:attrName>style.visibility</p:attrName>
                                        </p:attrNameLst>
                                      </p:cBhvr>
                                      <p:to>
                                        <p:strVal val="visible"/>
                                      </p:to>
                                    </p:set>
                                    <p:anim calcmode="lin" valueType="num">
                                      <p:cBhvr additive="base">
                                        <p:cTn id="7" dur="500" fill="hold"/>
                                        <p:tgtEl>
                                          <p:spTgt spid="43014"/>
                                        </p:tgtEl>
                                        <p:attrNameLst>
                                          <p:attrName>ppt_x</p:attrName>
                                        </p:attrNameLst>
                                      </p:cBhvr>
                                      <p:tavLst>
                                        <p:tav tm="0">
                                          <p:val>
                                            <p:strVal val="0-#ppt_w/2"/>
                                          </p:val>
                                        </p:tav>
                                        <p:tav tm="100000">
                                          <p:val>
                                            <p:strVal val="#ppt_x"/>
                                          </p:val>
                                        </p:tav>
                                      </p:tavLst>
                                    </p:anim>
                                    <p:anim calcmode="lin" valueType="num">
                                      <p:cBhvr additive="base">
                                        <p:cTn id="8" dur="500" fill="hold"/>
                                        <p:tgtEl>
                                          <p:spTgt spid="4301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13"/>
                                        </p:tgtEl>
                                        <p:attrNameLst>
                                          <p:attrName>style.visibility</p:attrName>
                                        </p:attrNameLst>
                                      </p:cBhvr>
                                      <p:to>
                                        <p:strVal val="visible"/>
                                      </p:to>
                                    </p:set>
                                    <p:anim calcmode="lin" valueType="num">
                                      <p:cBhvr additive="base">
                                        <p:cTn id="13" dur="500" fill="hold"/>
                                        <p:tgtEl>
                                          <p:spTgt spid="43013"/>
                                        </p:tgtEl>
                                        <p:attrNameLst>
                                          <p:attrName>ppt_x</p:attrName>
                                        </p:attrNameLst>
                                      </p:cBhvr>
                                      <p:tavLst>
                                        <p:tav tm="0">
                                          <p:val>
                                            <p:strVal val="0-#ppt_w/2"/>
                                          </p:val>
                                        </p:tav>
                                        <p:tav tm="100000">
                                          <p:val>
                                            <p:strVal val="#ppt_x"/>
                                          </p:val>
                                        </p:tav>
                                      </p:tavLst>
                                    </p:anim>
                                    <p:anim calcmode="lin" valueType="num">
                                      <p:cBhvr additive="base">
                                        <p:cTn id="14" dur="500" fill="hold"/>
                                        <p:tgtEl>
                                          <p:spTgt spid="4301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11">
                                            <p:txEl>
                                              <p:pRg st="0" end="0"/>
                                            </p:txEl>
                                          </p:spTgt>
                                        </p:tgtEl>
                                        <p:attrNameLst>
                                          <p:attrName>style.visibility</p:attrName>
                                        </p:attrNameLst>
                                      </p:cBhvr>
                                      <p:to>
                                        <p:strVal val="visible"/>
                                      </p:to>
                                    </p:set>
                                    <p:anim calcmode="lin" valueType="num">
                                      <p:cBhvr additive="base">
                                        <p:cTn id="19"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11">
                                            <p:txEl>
                                              <p:pRg st="1" end="1"/>
                                            </p:txEl>
                                          </p:spTgt>
                                        </p:tgtEl>
                                        <p:attrNameLst>
                                          <p:attrName>style.visibility</p:attrName>
                                        </p:attrNameLst>
                                      </p:cBhvr>
                                      <p:to>
                                        <p:strVal val="visible"/>
                                      </p:to>
                                    </p:set>
                                    <p:anim calcmode="lin" valueType="num">
                                      <p:cBhvr additive="base">
                                        <p:cTn id="25" dur="500" fill="hold"/>
                                        <p:tgtEl>
                                          <p:spTgt spid="43011">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01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P spid="43013" grpId="0" autoUpdateAnimBg="0"/>
      <p:bldOleChart spid="43014" grpId="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egnaposto numero diapositiva 5"/>
          <p:cNvSpPr>
            <a:spLocks noGrp="1"/>
          </p:cNvSpPr>
          <p:nvPr>
            <p:ph type="sldNum" sz="quarter" idx="12"/>
          </p:nvPr>
        </p:nvSpPr>
        <p:spPr/>
        <p:txBody>
          <a:bodyPr/>
          <a:lstStyle/>
          <a:p>
            <a:fld id="{8BE67121-7BBC-4BA5-9269-7834ED92B52F}" type="slidenum">
              <a:rPr lang="it-IT" altLang="it-IT"/>
              <a:pPr/>
              <a:t>37</a:t>
            </a:fld>
            <a:endParaRPr lang="it-IT" altLang="it-IT"/>
          </a:p>
        </p:txBody>
      </p:sp>
      <p:sp>
        <p:nvSpPr>
          <p:cNvPr id="44034" name="Rectangle 2"/>
          <p:cNvSpPr>
            <a:spLocks noGrp="1" noChangeArrowheads="1"/>
          </p:cNvSpPr>
          <p:nvPr>
            <p:ph type="title"/>
          </p:nvPr>
        </p:nvSpPr>
        <p:spPr/>
        <p:txBody>
          <a:bodyPr>
            <a:normAutofit fontScale="90000"/>
          </a:bodyPr>
          <a:lstStyle/>
          <a:p>
            <a:r>
              <a:rPr lang="it-IT" altLang="it-IT"/>
              <a:t>Minimizzazione perdite</a:t>
            </a:r>
          </a:p>
        </p:txBody>
      </p:sp>
      <p:sp>
        <p:nvSpPr>
          <p:cNvPr id="44035" name="Rectangle 3"/>
          <p:cNvSpPr>
            <a:spLocks noGrp="1" noChangeArrowheads="1"/>
          </p:cNvSpPr>
          <p:nvPr>
            <p:ph type="body" idx="1"/>
          </p:nvPr>
        </p:nvSpPr>
        <p:spPr>
          <a:xfrm>
            <a:off x="685800" y="5368925"/>
            <a:ext cx="7772400" cy="1117600"/>
          </a:xfrm>
        </p:spPr>
        <p:txBody>
          <a:bodyPr>
            <a:normAutofit fontScale="92500" lnSpcReduction="20000"/>
          </a:bodyPr>
          <a:lstStyle/>
          <a:p>
            <a:pPr>
              <a:lnSpc>
                <a:spcPct val="90000"/>
              </a:lnSpc>
            </a:pPr>
            <a:r>
              <a:rPr lang="it-IT" altLang="it-IT" sz="2800"/>
              <a:t>Se </a:t>
            </a:r>
            <a:r>
              <a:rPr lang="it-IT" altLang="it-IT" sz="2800" b="1"/>
              <a:t>cv&lt;</a:t>
            </a:r>
            <a:r>
              <a:rPr lang="it-IT" altLang="it-IT" sz="2800" b="1" i="1"/>
              <a:t>P&lt;cme</a:t>
            </a:r>
            <a:r>
              <a:rPr lang="it-IT" altLang="it-IT" sz="2800" b="1"/>
              <a:t> </a:t>
            </a:r>
            <a:r>
              <a:rPr lang="it-IT" altLang="it-IT" sz="2800"/>
              <a:t>l’impresa ha perdite.</a:t>
            </a:r>
          </a:p>
          <a:p>
            <a:pPr>
              <a:lnSpc>
                <a:spcPct val="90000"/>
              </a:lnSpc>
            </a:pPr>
            <a:r>
              <a:rPr lang="it-IT" altLang="it-IT" sz="2800"/>
              <a:t>Conviene però continuare a produrre per recuperare i costi fissi</a:t>
            </a:r>
          </a:p>
        </p:txBody>
      </p:sp>
      <p:sp>
        <p:nvSpPr>
          <p:cNvPr id="44037" name="Text Box 5"/>
          <p:cNvSpPr txBox="1">
            <a:spLocks noChangeArrowheads="1"/>
          </p:cNvSpPr>
          <p:nvPr/>
        </p:nvSpPr>
        <p:spPr bwMode="auto">
          <a:xfrm>
            <a:off x="5395913" y="2024063"/>
            <a:ext cx="3748087" cy="374332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a:t>Costi fissi = 200</a:t>
            </a:r>
          </a:p>
          <a:p>
            <a:pPr algn="l"/>
            <a:r>
              <a:rPr lang="it-IT" altLang="it-IT" b="1" i="1"/>
              <a:t>P</a:t>
            </a:r>
            <a:r>
              <a:rPr lang="it-IT" altLang="it-IT"/>
              <a:t>=55</a:t>
            </a:r>
          </a:p>
          <a:p>
            <a:pPr algn="l"/>
            <a:r>
              <a:rPr lang="it-IT" altLang="it-IT" b="1" i="1"/>
              <a:t>cma=P </a:t>
            </a:r>
            <a:r>
              <a:rPr lang="it-IT" altLang="it-IT"/>
              <a:t>alla quantità di 4,5</a:t>
            </a:r>
          </a:p>
          <a:p>
            <a:pPr algn="l"/>
            <a:r>
              <a:rPr lang="it-IT" altLang="it-IT" b="1"/>
              <a:t>12*4,5</a:t>
            </a:r>
            <a:r>
              <a:rPr lang="it-IT" altLang="it-IT" b="1" baseline="30000"/>
              <a:t>2</a:t>
            </a:r>
            <a:r>
              <a:rPr lang="it-IT" altLang="it-IT" b="1"/>
              <a:t>-64*4,5+100=55</a:t>
            </a:r>
          </a:p>
          <a:p>
            <a:pPr algn="l"/>
            <a:r>
              <a:rPr lang="it-IT" altLang="it-IT" b="1" i="1"/>
              <a:t>cme</a:t>
            </a:r>
            <a:r>
              <a:rPr lang="it-IT" altLang="it-IT" b="1"/>
              <a:t>=</a:t>
            </a:r>
          </a:p>
          <a:p>
            <a:pPr algn="l"/>
            <a:r>
              <a:rPr lang="it-IT" altLang="it-IT" b="1"/>
              <a:t>4*4,5</a:t>
            </a:r>
            <a:r>
              <a:rPr lang="it-IT" altLang="it-IT" b="1" baseline="30000"/>
              <a:t>2</a:t>
            </a:r>
            <a:r>
              <a:rPr lang="it-IT" altLang="it-IT" b="1"/>
              <a:t>-32*4,5+100+200/4,5 =81,4</a:t>
            </a:r>
          </a:p>
          <a:p>
            <a:pPr algn="l"/>
            <a:r>
              <a:rPr lang="it-IT" altLang="it-IT" b="1"/>
              <a:t>Perdita =(81,4-55)*4,5=119</a:t>
            </a:r>
            <a:endParaRPr lang="it-IT" altLang="it-IT" b="1" i="1"/>
          </a:p>
          <a:p>
            <a:pPr algn="l"/>
            <a:endParaRPr lang="it-IT" altLang="it-IT"/>
          </a:p>
          <a:p>
            <a:pPr algn="l"/>
            <a:endParaRPr lang="it-IT" altLang="it-IT"/>
          </a:p>
        </p:txBody>
      </p:sp>
      <p:graphicFrame>
        <p:nvGraphicFramePr>
          <p:cNvPr id="44038" name="Object 6"/>
          <p:cNvGraphicFramePr>
            <a:graphicFrameLocks noChangeAspect="1"/>
          </p:cNvGraphicFramePr>
          <p:nvPr/>
        </p:nvGraphicFramePr>
        <p:xfrm>
          <a:off x="614363" y="1914525"/>
          <a:ext cx="4616450" cy="3194050"/>
        </p:xfrm>
        <a:graphic>
          <a:graphicData uri="http://schemas.openxmlformats.org/presentationml/2006/ole">
            <mc:AlternateContent xmlns:mc="http://schemas.openxmlformats.org/markup-compatibility/2006">
              <mc:Choice xmlns:v="urn:schemas-microsoft-com:vml" Requires="v">
                <p:oleObj spid="_x0000_s21511" name="Grafico" r:id="rId3" imgW="3629423" imgH="2429151" progId="Excel.Chart.8">
                  <p:embed/>
                </p:oleObj>
              </mc:Choice>
              <mc:Fallback>
                <p:oleObj name="Grafico" r:id="rId3" imgW="3629423" imgH="2429151" progId="Excel.Chart.8">
                  <p:embed/>
                  <p:pic>
                    <p:nvPicPr>
                      <p:cNvPr id="44038"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363" y="1914525"/>
                        <a:ext cx="4616450" cy="319405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9458973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038"/>
                                        </p:tgtEl>
                                        <p:attrNameLst>
                                          <p:attrName>style.visibility</p:attrName>
                                        </p:attrNameLst>
                                      </p:cBhvr>
                                      <p:to>
                                        <p:strVal val="visible"/>
                                      </p:to>
                                    </p:set>
                                    <p:anim calcmode="lin" valueType="num">
                                      <p:cBhvr additive="base">
                                        <p:cTn id="7" dur="500" fill="hold"/>
                                        <p:tgtEl>
                                          <p:spTgt spid="44038"/>
                                        </p:tgtEl>
                                        <p:attrNameLst>
                                          <p:attrName>ppt_x</p:attrName>
                                        </p:attrNameLst>
                                      </p:cBhvr>
                                      <p:tavLst>
                                        <p:tav tm="0">
                                          <p:val>
                                            <p:strVal val="0-#ppt_w/2"/>
                                          </p:val>
                                        </p:tav>
                                        <p:tav tm="100000">
                                          <p:val>
                                            <p:strVal val="#ppt_x"/>
                                          </p:val>
                                        </p:tav>
                                      </p:tavLst>
                                    </p:anim>
                                    <p:anim calcmode="lin" valueType="num">
                                      <p:cBhvr additive="base">
                                        <p:cTn id="8" dur="500" fill="hold"/>
                                        <p:tgtEl>
                                          <p:spTgt spid="4403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037">
                                            <p:txEl>
                                              <p:pRg st="0" end="0"/>
                                            </p:txEl>
                                          </p:spTgt>
                                        </p:tgtEl>
                                        <p:attrNameLst>
                                          <p:attrName>style.visibility</p:attrName>
                                        </p:attrNameLst>
                                      </p:cBhvr>
                                      <p:to>
                                        <p:strVal val="visible"/>
                                      </p:to>
                                    </p:set>
                                    <p:anim calcmode="lin" valueType="num">
                                      <p:cBhvr additive="base">
                                        <p:cTn id="13" dur="500" fill="hold"/>
                                        <p:tgtEl>
                                          <p:spTgt spid="4403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03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037">
                                            <p:txEl>
                                              <p:pRg st="1" end="1"/>
                                            </p:txEl>
                                          </p:spTgt>
                                        </p:tgtEl>
                                        <p:attrNameLst>
                                          <p:attrName>style.visibility</p:attrName>
                                        </p:attrNameLst>
                                      </p:cBhvr>
                                      <p:to>
                                        <p:strVal val="visible"/>
                                      </p:to>
                                    </p:set>
                                    <p:anim calcmode="lin" valueType="num">
                                      <p:cBhvr additive="base">
                                        <p:cTn id="19" dur="500" fill="hold"/>
                                        <p:tgtEl>
                                          <p:spTgt spid="44037">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03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037">
                                            <p:txEl>
                                              <p:pRg st="2" end="2"/>
                                            </p:txEl>
                                          </p:spTgt>
                                        </p:tgtEl>
                                        <p:attrNameLst>
                                          <p:attrName>style.visibility</p:attrName>
                                        </p:attrNameLst>
                                      </p:cBhvr>
                                      <p:to>
                                        <p:strVal val="visible"/>
                                      </p:to>
                                    </p:set>
                                    <p:anim calcmode="lin" valueType="num">
                                      <p:cBhvr additive="base">
                                        <p:cTn id="25" dur="500" fill="hold"/>
                                        <p:tgtEl>
                                          <p:spTgt spid="44037">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03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037">
                                            <p:txEl>
                                              <p:pRg st="3" end="3"/>
                                            </p:txEl>
                                          </p:spTgt>
                                        </p:tgtEl>
                                        <p:attrNameLst>
                                          <p:attrName>style.visibility</p:attrName>
                                        </p:attrNameLst>
                                      </p:cBhvr>
                                      <p:to>
                                        <p:strVal val="visible"/>
                                      </p:to>
                                    </p:set>
                                    <p:anim calcmode="lin" valueType="num">
                                      <p:cBhvr additive="base">
                                        <p:cTn id="31" dur="500" fill="hold"/>
                                        <p:tgtEl>
                                          <p:spTgt spid="44037">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03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037">
                                            <p:txEl>
                                              <p:pRg st="4" end="4"/>
                                            </p:txEl>
                                          </p:spTgt>
                                        </p:tgtEl>
                                        <p:attrNameLst>
                                          <p:attrName>style.visibility</p:attrName>
                                        </p:attrNameLst>
                                      </p:cBhvr>
                                      <p:to>
                                        <p:strVal val="visible"/>
                                      </p:to>
                                    </p:set>
                                    <p:anim calcmode="lin" valueType="num">
                                      <p:cBhvr additive="base">
                                        <p:cTn id="37" dur="500" fill="hold"/>
                                        <p:tgtEl>
                                          <p:spTgt spid="44037">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403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4037">
                                            <p:txEl>
                                              <p:pRg st="5" end="5"/>
                                            </p:txEl>
                                          </p:spTgt>
                                        </p:tgtEl>
                                        <p:attrNameLst>
                                          <p:attrName>style.visibility</p:attrName>
                                        </p:attrNameLst>
                                      </p:cBhvr>
                                      <p:to>
                                        <p:strVal val="visible"/>
                                      </p:to>
                                    </p:set>
                                    <p:anim calcmode="lin" valueType="num">
                                      <p:cBhvr additive="base">
                                        <p:cTn id="43" dur="500" fill="hold"/>
                                        <p:tgtEl>
                                          <p:spTgt spid="44037">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403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4037">
                                            <p:txEl>
                                              <p:pRg st="6" end="6"/>
                                            </p:txEl>
                                          </p:spTgt>
                                        </p:tgtEl>
                                        <p:attrNameLst>
                                          <p:attrName>style.visibility</p:attrName>
                                        </p:attrNameLst>
                                      </p:cBhvr>
                                      <p:to>
                                        <p:strVal val="visible"/>
                                      </p:to>
                                    </p:set>
                                    <p:anim calcmode="lin" valueType="num">
                                      <p:cBhvr additive="base">
                                        <p:cTn id="49" dur="500" fill="hold"/>
                                        <p:tgtEl>
                                          <p:spTgt spid="44037">
                                            <p:txEl>
                                              <p:pRg st="6" end="6"/>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403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4035">
                                            <p:txEl>
                                              <p:pRg st="0" end="0"/>
                                            </p:txEl>
                                          </p:spTgt>
                                        </p:tgtEl>
                                        <p:attrNameLst>
                                          <p:attrName>style.visibility</p:attrName>
                                        </p:attrNameLst>
                                      </p:cBhvr>
                                      <p:to>
                                        <p:strVal val="visible"/>
                                      </p:to>
                                    </p:set>
                                    <p:anim calcmode="lin" valueType="num">
                                      <p:cBhvr additive="base">
                                        <p:cTn id="55" dur="500" fill="hold"/>
                                        <p:tgtEl>
                                          <p:spTgt spid="44035">
                                            <p:txEl>
                                              <p:pRg st="0" end="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40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4035">
                                            <p:txEl>
                                              <p:pRg st="1" end="1"/>
                                            </p:txEl>
                                          </p:spTgt>
                                        </p:tgtEl>
                                        <p:attrNameLst>
                                          <p:attrName>style.visibility</p:attrName>
                                        </p:attrNameLst>
                                      </p:cBhvr>
                                      <p:to>
                                        <p:strVal val="visible"/>
                                      </p:to>
                                    </p:set>
                                    <p:anim calcmode="lin" valueType="num">
                                      <p:cBhvr additive="base">
                                        <p:cTn id="61" dur="500" fill="hold"/>
                                        <p:tgtEl>
                                          <p:spTgt spid="44035">
                                            <p:txEl>
                                              <p:pRg st="1" end="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403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autoUpdateAnimBg="0"/>
      <p:bldP spid="44037" grpId="0" build="p" autoUpdateAnimBg="0"/>
      <p:bldOleChart spid="44038" grpId="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DD20F3B0-BBAB-4C3E-A420-1598C7F58A1F}" type="slidenum">
              <a:rPr lang="it-IT" altLang="it-IT"/>
              <a:pPr/>
              <a:t>38</a:t>
            </a:fld>
            <a:endParaRPr lang="it-IT" altLang="it-IT"/>
          </a:p>
        </p:txBody>
      </p:sp>
      <p:sp>
        <p:nvSpPr>
          <p:cNvPr id="45058" name="Rectangle 2"/>
          <p:cNvSpPr>
            <a:spLocks noGrp="1" noChangeArrowheads="1"/>
          </p:cNvSpPr>
          <p:nvPr>
            <p:ph type="title"/>
          </p:nvPr>
        </p:nvSpPr>
        <p:spPr/>
        <p:txBody>
          <a:bodyPr>
            <a:normAutofit fontScale="90000"/>
          </a:bodyPr>
          <a:lstStyle/>
          <a:p>
            <a:r>
              <a:rPr lang="it-IT" altLang="it-IT"/>
              <a:t>Esercitazione</a:t>
            </a:r>
          </a:p>
        </p:txBody>
      </p:sp>
      <p:sp>
        <p:nvSpPr>
          <p:cNvPr id="45059" name="Rectangle 3"/>
          <p:cNvSpPr>
            <a:spLocks noGrp="1" noChangeArrowheads="1"/>
          </p:cNvSpPr>
          <p:nvPr>
            <p:ph type="body" idx="1"/>
          </p:nvPr>
        </p:nvSpPr>
        <p:spPr/>
        <p:txBody>
          <a:bodyPr>
            <a:normAutofit lnSpcReduction="10000"/>
          </a:bodyPr>
          <a:lstStyle/>
          <a:p>
            <a:pPr>
              <a:lnSpc>
                <a:spcPct val="90000"/>
              </a:lnSpc>
            </a:pPr>
            <a:r>
              <a:rPr lang="it-IT" altLang="it-IT" sz="2600" b="1" i="1"/>
              <a:t>CT=Y</a:t>
            </a:r>
            <a:r>
              <a:rPr lang="it-IT" altLang="it-IT" sz="2600" b="1" baseline="30000"/>
              <a:t>2</a:t>
            </a:r>
            <a:r>
              <a:rPr lang="it-IT" altLang="it-IT" sz="2600" b="1"/>
              <a:t>+2</a:t>
            </a:r>
            <a:r>
              <a:rPr lang="it-IT" altLang="it-IT" sz="2600" b="1" i="1"/>
              <a:t>Y+</a:t>
            </a:r>
            <a:r>
              <a:rPr lang="it-IT" altLang="it-IT" sz="2600" b="1"/>
              <a:t>49</a:t>
            </a:r>
            <a:endParaRPr lang="it-IT" altLang="it-IT" sz="2600"/>
          </a:p>
          <a:p>
            <a:pPr>
              <a:lnSpc>
                <a:spcPct val="90000"/>
              </a:lnSpc>
            </a:pPr>
            <a:r>
              <a:rPr lang="it-IT" altLang="it-IT" sz="2600" b="1" i="1"/>
              <a:t>P=</a:t>
            </a:r>
            <a:r>
              <a:rPr lang="it-IT" altLang="it-IT" sz="2600" b="1"/>
              <a:t>22</a:t>
            </a:r>
          </a:p>
          <a:p>
            <a:pPr>
              <a:lnSpc>
                <a:spcPct val="90000"/>
              </a:lnSpc>
            </a:pPr>
            <a:r>
              <a:rPr lang="it-IT" altLang="it-IT" sz="2600" b="1"/>
              <a:t>Trovare</a:t>
            </a:r>
          </a:p>
          <a:p>
            <a:pPr>
              <a:lnSpc>
                <a:spcPct val="90000"/>
              </a:lnSpc>
            </a:pPr>
            <a:r>
              <a:rPr lang="it-IT" altLang="it-IT" sz="2600" b="1"/>
              <a:t>1) La quantità che massimizza il profitto</a:t>
            </a:r>
          </a:p>
          <a:p>
            <a:pPr>
              <a:lnSpc>
                <a:spcPct val="90000"/>
              </a:lnSpc>
            </a:pPr>
            <a:r>
              <a:rPr lang="it-IT" altLang="it-IT" sz="2600" b="1"/>
              <a:t>2) Il costo medio corrispondente a quella quantità</a:t>
            </a:r>
          </a:p>
          <a:p>
            <a:pPr>
              <a:lnSpc>
                <a:spcPct val="90000"/>
              </a:lnSpc>
            </a:pPr>
            <a:r>
              <a:rPr lang="it-IT" altLang="it-IT" sz="2600" b="1"/>
              <a:t>3) Il profitto totale</a:t>
            </a:r>
          </a:p>
          <a:p>
            <a:pPr>
              <a:lnSpc>
                <a:spcPct val="90000"/>
              </a:lnSpc>
            </a:pPr>
            <a:r>
              <a:rPr lang="it-IT" altLang="it-IT" sz="2600" b="1"/>
              <a:t>4) Il costo totale  </a:t>
            </a:r>
          </a:p>
          <a:p>
            <a:pPr>
              <a:lnSpc>
                <a:spcPct val="90000"/>
              </a:lnSpc>
            </a:pPr>
            <a:r>
              <a:rPr lang="it-IT" altLang="it-IT" sz="2600" b="1"/>
              <a:t>5) Il ricavo totale</a:t>
            </a:r>
          </a:p>
          <a:p>
            <a:pPr>
              <a:lnSpc>
                <a:spcPct val="90000"/>
              </a:lnSpc>
            </a:pPr>
            <a:r>
              <a:rPr lang="it-IT" altLang="it-IT" sz="2600" b="1"/>
              <a:t>6) Il punto di minimo della funzione del costo medio</a:t>
            </a:r>
          </a:p>
        </p:txBody>
      </p:sp>
    </p:spTree>
    <p:extLst>
      <p:ext uri="{BB962C8B-B14F-4D97-AF65-F5344CB8AC3E}">
        <p14:creationId xmlns:p14="http://schemas.microsoft.com/office/powerpoint/2010/main" val="14577135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9">
                                            <p:txEl>
                                              <p:pRg st="1" end="1"/>
                                            </p:txEl>
                                          </p:spTgt>
                                        </p:tgtEl>
                                        <p:attrNameLst>
                                          <p:attrName>style.visibility</p:attrName>
                                        </p:attrNameLst>
                                      </p:cBhvr>
                                      <p:to>
                                        <p:strVal val="visible"/>
                                      </p:to>
                                    </p:set>
                                    <p:anim calcmode="lin" valueType="num">
                                      <p:cBhvr additive="base">
                                        <p:cTn id="13" dur="500" fill="hold"/>
                                        <p:tgtEl>
                                          <p:spTgt spid="450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0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59">
                                            <p:txEl>
                                              <p:pRg st="2" end="2"/>
                                            </p:txEl>
                                          </p:spTgt>
                                        </p:tgtEl>
                                        <p:attrNameLst>
                                          <p:attrName>style.visibility</p:attrName>
                                        </p:attrNameLst>
                                      </p:cBhvr>
                                      <p:to>
                                        <p:strVal val="visible"/>
                                      </p:to>
                                    </p:set>
                                    <p:anim calcmode="lin" valueType="num">
                                      <p:cBhvr additive="base">
                                        <p:cTn id="19" dur="500" fill="hold"/>
                                        <p:tgtEl>
                                          <p:spTgt spid="450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0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59">
                                            <p:txEl>
                                              <p:pRg st="3" end="3"/>
                                            </p:txEl>
                                          </p:spTgt>
                                        </p:tgtEl>
                                        <p:attrNameLst>
                                          <p:attrName>style.visibility</p:attrName>
                                        </p:attrNameLst>
                                      </p:cBhvr>
                                      <p:to>
                                        <p:strVal val="visible"/>
                                      </p:to>
                                    </p:set>
                                    <p:anim calcmode="lin" valueType="num">
                                      <p:cBhvr additive="base">
                                        <p:cTn id="25" dur="500" fill="hold"/>
                                        <p:tgtEl>
                                          <p:spTgt spid="450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0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059">
                                            <p:txEl>
                                              <p:pRg st="4" end="4"/>
                                            </p:txEl>
                                          </p:spTgt>
                                        </p:tgtEl>
                                        <p:attrNameLst>
                                          <p:attrName>style.visibility</p:attrName>
                                        </p:attrNameLst>
                                      </p:cBhvr>
                                      <p:to>
                                        <p:strVal val="visible"/>
                                      </p:to>
                                    </p:set>
                                    <p:anim calcmode="lin" valueType="num">
                                      <p:cBhvr additive="base">
                                        <p:cTn id="31" dur="500" fill="hold"/>
                                        <p:tgtEl>
                                          <p:spTgt spid="450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50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5059">
                                            <p:txEl>
                                              <p:pRg st="5" end="5"/>
                                            </p:txEl>
                                          </p:spTgt>
                                        </p:tgtEl>
                                        <p:attrNameLst>
                                          <p:attrName>style.visibility</p:attrName>
                                        </p:attrNameLst>
                                      </p:cBhvr>
                                      <p:to>
                                        <p:strVal val="visible"/>
                                      </p:to>
                                    </p:set>
                                    <p:anim calcmode="lin" valueType="num">
                                      <p:cBhvr additive="base">
                                        <p:cTn id="37" dur="500" fill="hold"/>
                                        <p:tgtEl>
                                          <p:spTgt spid="4505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505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5059">
                                            <p:txEl>
                                              <p:pRg st="6" end="6"/>
                                            </p:txEl>
                                          </p:spTgt>
                                        </p:tgtEl>
                                        <p:attrNameLst>
                                          <p:attrName>style.visibility</p:attrName>
                                        </p:attrNameLst>
                                      </p:cBhvr>
                                      <p:to>
                                        <p:strVal val="visible"/>
                                      </p:to>
                                    </p:set>
                                    <p:anim calcmode="lin" valueType="num">
                                      <p:cBhvr additive="base">
                                        <p:cTn id="43" dur="500" fill="hold"/>
                                        <p:tgtEl>
                                          <p:spTgt spid="4505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505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5059">
                                            <p:txEl>
                                              <p:pRg st="7" end="7"/>
                                            </p:txEl>
                                          </p:spTgt>
                                        </p:tgtEl>
                                        <p:attrNameLst>
                                          <p:attrName>style.visibility</p:attrName>
                                        </p:attrNameLst>
                                      </p:cBhvr>
                                      <p:to>
                                        <p:strVal val="visible"/>
                                      </p:to>
                                    </p:set>
                                    <p:anim calcmode="lin" valueType="num">
                                      <p:cBhvr additive="base">
                                        <p:cTn id="49" dur="500" fill="hold"/>
                                        <p:tgtEl>
                                          <p:spTgt spid="4505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505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5059">
                                            <p:txEl>
                                              <p:pRg st="8" end="8"/>
                                            </p:txEl>
                                          </p:spTgt>
                                        </p:tgtEl>
                                        <p:attrNameLst>
                                          <p:attrName>style.visibility</p:attrName>
                                        </p:attrNameLst>
                                      </p:cBhvr>
                                      <p:to>
                                        <p:strVal val="visible"/>
                                      </p:to>
                                    </p:set>
                                    <p:anim calcmode="lin" valueType="num">
                                      <p:cBhvr additive="base">
                                        <p:cTn id="55" dur="500" fill="hold"/>
                                        <p:tgtEl>
                                          <p:spTgt spid="45059">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5059">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04FE01CE-49D3-41FC-9089-B43D0D7E55A3}" type="slidenum">
              <a:rPr lang="it-IT" altLang="it-IT"/>
              <a:pPr/>
              <a:t>39</a:t>
            </a:fld>
            <a:endParaRPr lang="it-IT" altLang="it-IT"/>
          </a:p>
        </p:txBody>
      </p:sp>
      <p:sp>
        <p:nvSpPr>
          <p:cNvPr id="46082" name="Rectangle 2"/>
          <p:cNvSpPr>
            <a:spLocks noGrp="1" noChangeArrowheads="1"/>
          </p:cNvSpPr>
          <p:nvPr>
            <p:ph type="title"/>
          </p:nvPr>
        </p:nvSpPr>
        <p:spPr/>
        <p:txBody>
          <a:bodyPr>
            <a:normAutofit fontScale="90000"/>
          </a:bodyPr>
          <a:lstStyle/>
          <a:p>
            <a:r>
              <a:rPr lang="it-IT" altLang="it-IT"/>
              <a:t>Soluzione 1</a:t>
            </a:r>
          </a:p>
        </p:txBody>
      </p:sp>
      <p:sp>
        <p:nvSpPr>
          <p:cNvPr id="46083" name="Rectangle 3"/>
          <p:cNvSpPr>
            <a:spLocks noGrp="1" noChangeArrowheads="1"/>
          </p:cNvSpPr>
          <p:nvPr>
            <p:ph type="body" idx="1"/>
          </p:nvPr>
        </p:nvSpPr>
        <p:spPr/>
        <p:txBody>
          <a:bodyPr/>
          <a:lstStyle/>
          <a:p>
            <a:r>
              <a:rPr lang="it-IT" altLang="it-IT" b="1" i="1"/>
              <a:t>cma</a:t>
            </a:r>
            <a:r>
              <a:rPr lang="it-IT" altLang="it-IT" b="1"/>
              <a:t>=2</a:t>
            </a:r>
            <a:r>
              <a:rPr lang="it-IT" altLang="it-IT" b="1" i="1"/>
              <a:t>Y</a:t>
            </a:r>
            <a:r>
              <a:rPr lang="it-IT" altLang="it-IT" b="1"/>
              <a:t>+2</a:t>
            </a:r>
          </a:p>
          <a:p>
            <a:r>
              <a:rPr lang="it-IT" altLang="it-IT" b="1"/>
              <a:t>1) Massimo</a:t>
            </a:r>
            <a:r>
              <a:rPr lang="it-IT" altLang="it-IT" b="1">
                <a:sym typeface="Symbol" panose="05050102010706020507" pitchFamily="18" charset="2"/>
              </a:rPr>
              <a:t>2</a:t>
            </a:r>
            <a:r>
              <a:rPr lang="it-IT" altLang="it-IT" b="1" i="1">
                <a:sym typeface="Symbol" panose="05050102010706020507" pitchFamily="18" charset="2"/>
              </a:rPr>
              <a:t>Y</a:t>
            </a:r>
            <a:r>
              <a:rPr lang="it-IT" altLang="it-IT" b="1">
                <a:sym typeface="Symbol" panose="05050102010706020507" pitchFamily="18" charset="2"/>
              </a:rPr>
              <a:t>+2=22; </a:t>
            </a:r>
            <a:r>
              <a:rPr lang="it-IT" altLang="it-IT" b="1" i="1">
                <a:sym typeface="Symbol" panose="05050102010706020507" pitchFamily="18" charset="2"/>
              </a:rPr>
              <a:t>Y=</a:t>
            </a:r>
            <a:r>
              <a:rPr lang="it-IT" altLang="it-IT" b="1">
                <a:sym typeface="Symbol" panose="05050102010706020507" pitchFamily="18" charset="2"/>
              </a:rPr>
              <a:t>20/2=10</a:t>
            </a:r>
          </a:p>
          <a:p>
            <a:r>
              <a:rPr lang="it-IT" altLang="it-IT" b="1">
                <a:sym typeface="Symbol" panose="05050102010706020507" pitchFamily="18" charset="2"/>
              </a:rPr>
              <a:t>2) </a:t>
            </a:r>
            <a:r>
              <a:rPr lang="it-IT" altLang="it-IT" b="1" i="1">
                <a:sym typeface="Symbol" panose="05050102010706020507" pitchFamily="18" charset="2"/>
              </a:rPr>
              <a:t>cme=Y</a:t>
            </a:r>
            <a:r>
              <a:rPr lang="it-IT" altLang="it-IT" b="1">
                <a:sym typeface="Symbol" panose="05050102010706020507" pitchFamily="18" charset="2"/>
              </a:rPr>
              <a:t>+2+49/</a:t>
            </a:r>
            <a:r>
              <a:rPr lang="it-IT" altLang="it-IT" b="1" i="1">
                <a:sym typeface="Symbol" panose="05050102010706020507" pitchFamily="18" charset="2"/>
              </a:rPr>
              <a:t>Y</a:t>
            </a:r>
            <a:r>
              <a:rPr lang="it-IT" altLang="it-IT" b="1">
                <a:sym typeface="Symbol" panose="05050102010706020507" pitchFamily="18" charset="2"/>
              </a:rPr>
              <a:t>; 10+2+49/10=16,9</a:t>
            </a:r>
          </a:p>
          <a:p>
            <a:r>
              <a:rPr lang="it-IT" altLang="it-IT" b="1">
                <a:sym typeface="Symbol" panose="05050102010706020507" pitchFamily="18" charset="2"/>
              </a:rPr>
              <a:t>3) (22-16,9)*10=51</a:t>
            </a:r>
          </a:p>
          <a:p>
            <a:r>
              <a:rPr lang="it-IT" altLang="it-IT" b="1">
                <a:sym typeface="Symbol" panose="05050102010706020507" pitchFamily="18" charset="2"/>
              </a:rPr>
              <a:t>4) 16,9*10=169</a:t>
            </a:r>
          </a:p>
          <a:p>
            <a:r>
              <a:rPr lang="it-IT" altLang="it-IT" b="1">
                <a:sym typeface="Symbol" panose="05050102010706020507" pitchFamily="18" charset="2"/>
              </a:rPr>
              <a:t>5) 22*10=220</a:t>
            </a:r>
            <a:endParaRPr lang="it-IT" altLang="it-IT" b="1" i="1">
              <a:sym typeface="Symbol" panose="05050102010706020507" pitchFamily="18" charset="2"/>
            </a:endParaRPr>
          </a:p>
        </p:txBody>
      </p:sp>
    </p:spTree>
    <p:extLst>
      <p:ext uri="{BB962C8B-B14F-4D97-AF65-F5344CB8AC3E}">
        <p14:creationId xmlns:p14="http://schemas.microsoft.com/office/powerpoint/2010/main" val="32493296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additive="base">
                                        <p:cTn id="7" dur="500" fill="hold"/>
                                        <p:tgtEl>
                                          <p:spTgt spid="460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6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anim calcmode="lin" valueType="num">
                                      <p:cBhvr additive="base">
                                        <p:cTn id="13" dur="500" fill="hold"/>
                                        <p:tgtEl>
                                          <p:spTgt spid="460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60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083">
                                            <p:txEl>
                                              <p:pRg st="2" end="2"/>
                                            </p:txEl>
                                          </p:spTgt>
                                        </p:tgtEl>
                                        <p:attrNameLst>
                                          <p:attrName>style.visibility</p:attrName>
                                        </p:attrNameLst>
                                      </p:cBhvr>
                                      <p:to>
                                        <p:strVal val="visible"/>
                                      </p:to>
                                    </p:set>
                                    <p:anim calcmode="lin" valueType="num">
                                      <p:cBhvr additive="base">
                                        <p:cTn id="19" dur="500" fill="hold"/>
                                        <p:tgtEl>
                                          <p:spTgt spid="460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60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6083">
                                            <p:txEl>
                                              <p:pRg st="3" end="3"/>
                                            </p:txEl>
                                          </p:spTgt>
                                        </p:tgtEl>
                                        <p:attrNameLst>
                                          <p:attrName>style.visibility</p:attrName>
                                        </p:attrNameLst>
                                      </p:cBhvr>
                                      <p:to>
                                        <p:strVal val="visible"/>
                                      </p:to>
                                    </p:set>
                                    <p:anim calcmode="lin" valueType="num">
                                      <p:cBhvr additive="base">
                                        <p:cTn id="25" dur="500" fill="hold"/>
                                        <p:tgtEl>
                                          <p:spTgt spid="460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60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6083">
                                            <p:txEl>
                                              <p:pRg st="4" end="4"/>
                                            </p:txEl>
                                          </p:spTgt>
                                        </p:tgtEl>
                                        <p:attrNameLst>
                                          <p:attrName>style.visibility</p:attrName>
                                        </p:attrNameLst>
                                      </p:cBhvr>
                                      <p:to>
                                        <p:strVal val="visible"/>
                                      </p:to>
                                    </p:set>
                                    <p:anim calcmode="lin" valueType="num">
                                      <p:cBhvr additive="base">
                                        <p:cTn id="31" dur="500" fill="hold"/>
                                        <p:tgtEl>
                                          <p:spTgt spid="4608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60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6083">
                                            <p:txEl>
                                              <p:pRg st="5" end="5"/>
                                            </p:txEl>
                                          </p:spTgt>
                                        </p:tgtEl>
                                        <p:attrNameLst>
                                          <p:attrName>style.visibility</p:attrName>
                                        </p:attrNameLst>
                                      </p:cBhvr>
                                      <p:to>
                                        <p:strVal val="visible"/>
                                      </p:to>
                                    </p:set>
                                    <p:anim calcmode="lin" valueType="num">
                                      <p:cBhvr additive="base">
                                        <p:cTn id="37" dur="500" fill="hold"/>
                                        <p:tgtEl>
                                          <p:spTgt spid="4608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608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34CD070B-68E3-411D-A533-E2374C9548DA}" type="slidenum">
              <a:rPr lang="it-IT" altLang="it-IT"/>
              <a:pPr/>
              <a:t>4</a:t>
            </a:fld>
            <a:endParaRPr lang="it-IT" altLang="it-IT"/>
          </a:p>
        </p:txBody>
      </p:sp>
      <p:sp>
        <p:nvSpPr>
          <p:cNvPr id="7170" name="Rectangle 2"/>
          <p:cNvSpPr>
            <a:spLocks noGrp="1" noChangeArrowheads="1"/>
          </p:cNvSpPr>
          <p:nvPr>
            <p:ph type="title"/>
          </p:nvPr>
        </p:nvSpPr>
        <p:spPr/>
        <p:txBody>
          <a:bodyPr>
            <a:normAutofit fontScale="90000"/>
          </a:bodyPr>
          <a:lstStyle/>
          <a:p>
            <a:r>
              <a:rPr lang="it-IT" altLang="it-IT"/>
              <a:t>I costi di produzione</a:t>
            </a:r>
          </a:p>
        </p:txBody>
      </p:sp>
      <p:sp>
        <p:nvSpPr>
          <p:cNvPr id="7171" name="Rectangle 3"/>
          <p:cNvSpPr>
            <a:spLocks noGrp="1" noChangeArrowheads="1"/>
          </p:cNvSpPr>
          <p:nvPr>
            <p:ph type="body" idx="1"/>
          </p:nvPr>
        </p:nvSpPr>
        <p:spPr/>
        <p:txBody>
          <a:bodyPr/>
          <a:lstStyle/>
          <a:p>
            <a:r>
              <a:rPr lang="it-IT" altLang="it-IT" sz="2800"/>
              <a:t>L’impresa utilizza i fattori (terra, capitale e lavoro)</a:t>
            </a:r>
          </a:p>
          <a:p>
            <a:r>
              <a:rPr lang="it-IT" altLang="it-IT" sz="2800"/>
              <a:t>Ha dei costi</a:t>
            </a:r>
          </a:p>
          <a:p>
            <a:r>
              <a:rPr lang="it-IT" altLang="it-IT" sz="2800"/>
              <a:t>Costo opportunità: anche l’interesse rientra tra i costi.</a:t>
            </a:r>
          </a:p>
          <a:p>
            <a:r>
              <a:rPr lang="it-IT" altLang="it-IT" sz="2800"/>
              <a:t>Distinzione tra breve e lungo periodo</a:t>
            </a:r>
          </a:p>
          <a:p>
            <a:r>
              <a:rPr lang="it-IT" altLang="it-IT" sz="2800"/>
              <a:t>Nel breve periodo</a:t>
            </a:r>
            <a:r>
              <a:rPr lang="it-IT" altLang="it-IT" sz="2800" b="1"/>
              <a:t> Costi fissi (CF) e costi variabili (CV)</a:t>
            </a:r>
          </a:p>
          <a:p>
            <a:r>
              <a:rPr lang="it-IT" altLang="it-IT" sz="2800" b="1"/>
              <a:t>CT=CF+CV</a:t>
            </a:r>
          </a:p>
        </p:txBody>
      </p:sp>
    </p:spTree>
    <p:extLst>
      <p:ext uri="{BB962C8B-B14F-4D97-AF65-F5344CB8AC3E}">
        <p14:creationId xmlns:p14="http://schemas.microsoft.com/office/powerpoint/2010/main" val="5508271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additive="base">
                                        <p:cTn id="13" dur="500" fill="hold"/>
                                        <p:tgtEl>
                                          <p:spTgt spid="71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1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171">
                                            <p:txEl>
                                              <p:pRg st="2" end="2"/>
                                            </p:txEl>
                                          </p:spTgt>
                                        </p:tgtEl>
                                        <p:attrNameLst>
                                          <p:attrName>style.visibility</p:attrName>
                                        </p:attrNameLst>
                                      </p:cBhvr>
                                      <p:to>
                                        <p:strVal val="visible"/>
                                      </p:to>
                                    </p:set>
                                    <p:anim calcmode="lin" valueType="num">
                                      <p:cBhvr additive="base">
                                        <p:cTn id="19" dur="500" fill="hold"/>
                                        <p:tgtEl>
                                          <p:spTgt spid="71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1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171">
                                            <p:txEl>
                                              <p:pRg st="3" end="3"/>
                                            </p:txEl>
                                          </p:spTgt>
                                        </p:tgtEl>
                                        <p:attrNameLst>
                                          <p:attrName>style.visibility</p:attrName>
                                        </p:attrNameLst>
                                      </p:cBhvr>
                                      <p:to>
                                        <p:strVal val="visible"/>
                                      </p:to>
                                    </p:set>
                                    <p:anim calcmode="lin" valueType="num">
                                      <p:cBhvr additive="base">
                                        <p:cTn id="25" dur="500" fill="hold"/>
                                        <p:tgtEl>
                                          <p:spTgt spid="717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1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171">
                                            <p:txEl>
                                              <p:pRg st="4" end="4"/>
                                            </p:txEl>
                                          </p:spTgt>
                                        </p:tgtEl>
                                        <p:attrNameLst>
                                          <p:attrName>style.visibility</p:attrName>
                                        </p:attrNameLst>
                                      </p:cBhvr>
                                      <p:to>
                                        <p:strVal val="visible"/>
                                      </p:to>
                                    </p:set>
                                    <p:anim calcmode="lin" valueType="num">
                                      <p:cBhvr additive="base">
                                        <p:cTn id="31" dur="500" fill="hold"/>
                                        <p:tgtEl>
                                          <p:spTgt spid="717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17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171">
                                            <p:txEl>
                                              <p:pRg st="5" end="5"/>
                                            </p:txEl>
                                          </p:spTgt>
                                        </p:tgtEl>
                                        <p:attrNameLst>
                                          <p:attrName>style.visibility</p:attrName>
                                        </p:attrNameLst>
                                      </p:cBhvr>
                                      <p:to>
                                        <p:strVal val="visible"/>
                                      </p:to>
                                    </p:set>
                                    <p:anim calcmode="lin" valueType="num">
                                      <p:cBhvr additive="base">
                                        <p:cTn id="37" dur="500" fill="hold"/>
                                        <p:tgtEl>
                                          <p:spTgt spid="717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17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fld id="{637043C1-A594-4740-BFBD-3321801A1AB2}" type="slidenum">
              <a:rPr lang="it-IT" altLang="it-IT"/>
              <a:pPr/>
              <a:t>40</a:t>
            </a:fld>
            <a:endParaRPr lang="it-IT" altLang="it-IT"/>
          </a:p>
        </p:txBody>
      </p:sp>
      <p:sp>
        <p:nvSpPr>
          <p:cNvPr id="47106" name="Rectangle 2"/>
          <p:cNvSpPr>
            <a:spLocks noGrp="1" noChangeArrowheads="1"/>
          </p:cNvSpPr>
          <p:nvPr>
            <p:ph type="title"/>
          </p:nvPr>
        </p:nvSpPr>
        <p:spPr/>
        <p:txBody>
          <a:bodyPr>
            <a:normAutofit fontScale="90000"/>
          </a:bodyPr>
          <a:lstStyle/>
          <a:p>
            <a:r>
              <a:rPr lang="it-IT" altLang="it-IT"/>
              <a:t>Soluzione 2</a:t>
            </a:r>
          </a:p>
        </p:txBody>
      </p:sp>
      <p:sp>
        <p:nvSpPr>
          <p:cNvPr id="47107" name="Rectangle 3"/>
          <p:cNvSpPr>
            <a:spLocks noGrp="1" noChangeArrowheads="1"/>
          </p:cNvSpPr>
          <p:nvPr>
            <p:ph type="body" idx="1"/>
          </p:nvPr>
        </p:nvSpPr>
        <p:spPr>
          <a:xfrm>
            <a:off x="685800" y="1981200"/>
            <a:ext cx="3470275" cy="4114800"/>
          </a:xfrm>
        </p:spPr>
        <p:txBody>
          <a:bodyPr/>
          <a:lstStyle/>
          <a:p>
            <a:r>
              <a:rPr lang="it-IT" altLang="it-IT"/>
              <a:t>6) </a:t>
            </a:r>
            <a:r>
              <a:rPr lang="it-IT" altLang="it-IT" b="1" i="1"/>
              <a:t>cma=cme</a:t>
            </a:r>
          </a:p>
          <a:p>
            <a:r>
              <a:rPr lang="it-IT" altLang="it-IT" b="1"/>
              <a:t>2</a:t>
            </a:r>
            <a:r>
              <a:rPr lang="it-IT" altLang="it-IT" b="1" i="1"/>
              <a:t>Y</a:t>
            </a:r>
            <a:r>
              <a:rPr lang="it-IT" altLang="it-IT" b="1"/>
              <a:t>+2=</a:t>
            </a:r>
            <a:r>
              <a:rPr lang="it-IT" altLang="it-IT" b="1" i="1"/>
              <a:t>Y+</a:t>
            </a:r>
            <a:r>
              <a:rPr lang="it-IT" altLang="it-IT" b="1"/>
              <a:t>2+49/</a:t>
            </a:r>
            <a:r>
              <a:rPr lang="it-IT" altLang="it-IT" b="1" i="1"/>
              <a:t>Y</a:t>
            </a:r>
          </a:p>
          <a:p>
            <a:r>
              <a:rPr lang="it-IT" altLang="it-IT" b="1" i="1"/>
              <a:t>Y=</a:t>
            </a:r>
            <a:r>
              <a:rPr lang="it-IT" altLang="it-IT" b="1"/>
              <a:t>49/</a:t>
            </a:r>
            <a:r>
              <a:rPr lang="it-IT" altLang="it-IT" b="1" i="1"/>
              <a:t>Y</a:t>
            </a:r>
          </a:p>
          <a:p>
            <a:r>
              <a:rPr lang="it-IT" altLang="it-IT" b="1" i="1"/>
              <a:t>Y</a:t>
            </a:r>
            <a:r>
              <a:rPr lang="it-IT" altLang="it-IT" b="1" baseline="30000"/>
              <a:t>2</a:t>
            </a:r>
            <a:r>
              <a:rPr lang="it-IT" altLang="it-IT" b="1"/>
              <a:t>=49</a:t>
            </a:r>
          </a:p>
          <a:p>
            <a:r>
              <a:rPr lang="it-IT" altLang="it-IT" b="1" i="1"/>
              <a:t>Y</a:t>
            </a:r>
            <a:r>
              <a:rPr lang="it-IT" altLang="it-IT" i="1"/>
              <a:t>=</a:t>
            </a:r>
            <a:r>
              <a:rPr lang="it-IT" altLang="it-IT" b="1"/>
              <a:t>7</a:t>
            </a:r>
            <a:endParaRPr lang="it-IT" altLang="it-IT" b="1" i="1"/>
          </a:p>
        </p:txBody>
      </p:sp>
      <p:graphicFrame>
        <p:nvGraphicFramePr>
          <p:cNvPr id="47108" name="Object 4"/>
          <p:cNvGraphicFramePr>
            <a:graphicFrameLocks noChangeAspect="1"/>
          </p:cNvGraphicFramePr>
          <p:nvPr/>
        </p:nvGraphicFramePr>
        <p:xfrm>
          <a:off x="3973513" y="2252663"/>
          <a:ext cx="4945062" cy="2890837"/>
        </p:xfrm>
        <a:graphic>
          <a:graphicData uri="http://schemas.openxmlformats.org/presentationml/2006/ole">
            <mc:AlternateContent xmlns:mc="http://schemas.openxmlformats.org/markup-compatibility/2006">
              <mc:Choice xmlns:v="urn:schemas-microsoft-com:vml" Requires="v">
                <p:oleObj spid="_x0000_s22535" name="Grafico" r:id="rId3" imgW="4286527" imgH="2591311" progId="Excel.Chart.8">
                  <p:embed/>
                </p:oleObj>
              </mc:Choice>
              <mc:Fallback>
                <p:oleObj name="Grafico" r:id="rId3" imgW="4286527" imgH="2591311" progId="Excel.Chart.8">
                  <p:embed/>
                  <p:pic>
                    <p:nvPicPr>
                      <p:cNvPr id="4710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73513" y="2252663"/>
                        <a:ext cx="4945062" cy="28908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0377600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 calcmode="lin" valueType="num">
                                      <p:cBhvr additive="base">
                                        <p:cTn id="7" dur="500" fill="hold"/>
                                        <p:tgtEl>
                                          <p:spTgt spid="471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1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7">
                                            <p:txEl>
                                              <p:pRg st="1" end="1"/>
                                            </p:txEl>
                                          </p:spTgt>
                                        </p:tgtEl>
                                        <p:attrNameLst>
                                          <p:attrName>style.visibility</p:attrName>
                                        </p:attrNameLst>
                                      </p:cBhvr>
                                      <p:to>
                                        <p:strVal val="visible"/>
                                      </p:to>
                                    </p:set>
                                    <p:anim calcmode="lin" valueType="num">
                                      <p:cBhvr additive="base">
                                        <p:cTn id="13" dur="500" fill="hold"/>
                                        <p:tgtEl>
                                          <p:spTgt spid="471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1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7">
                                            <p:txEl>
                                              <p:pRg st="2" end="2"/>
                                            </p:txEl>
                                          </p:spTgt>
                                        </p:tgtEl>
                                        <p:attrNameLst>
                                          <p:attrName>style.visibility</p:attrName>
                                        </p:attrNameLst>
                                      </p:cBhvr>
                                      <p:to>
                                        <p:strVal val="visible"/>
                                      </p:to>
                                    </p:set>
                                    <p:anim calcmode="lin" valueType="num">
                                      <p:cBhvr additive="base">
                                        <p:cTn id="19" dur="500" fill="hold"/>
                                        <p:tgtEl>
                                          <p:spTgt spid="471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1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107">
                                            <p:txEl>
                                              <p:pRg st="3" end="3"/>
                                            </p:txEl>
                                          </p:spTgt>
                                        </p:tgtEl>
                                        <p:attrNameLst>
                                          <p:attrName>style.visibility</p:attrName>
                                        </p:attrNameLst>
                                      </p:cBhvr>
                                      <p:to>
                                        <p:strVal val="visible"/>
                                      </p:to>
                                    </p:set>
                                    <p:anim calcmode="lin" valueType="num">
                                      <p:cBhvr additive="base">
                                        <p:cTn id="25" dur="500" fill="hold"/>
                                        <p:tgtEl>
                                          <p:spTgt spid="4710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71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107">
                                            <p:txEl>
                                              <p:pRg st="4" end="4"/>
                                            </p:txEl>
                                          </p:spTgt>
                                        </p:tgtEl>
                                        <p:attrNameLst>
                                          <p:attrName>style.visibility</p:attrName>
                                        </p:attrNameLst>
                                      </p:cBhvr>
                                      <p:to>
                                        <p:strVal val="visible"/>
                                      </p:to>
                                    </p:set>
                                    <p:anim calcmode="lin" valueType="num">
                                      <p:cBhvr additive="base">
                                        <p:cTn id="31" dur="500" fill="hold"/>
                                        <p:tgtEl>
                                          <p:spTgt spid="4710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710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7108"/>
                                        </p:tgtEl>
                                        <p:attrNameLst>
                                          <p:attrName>style.visibility</p:attrName>
                                        </p:attrNameLst>
                                      </p:cBhvr>
                                      <p:to>
                                        <p:strVal val="visible"/>
                                      </p:to>
                                    </p:set>
                                    <p:anim calcmode="lin" valueType="num">
                                      <p:cBhvr additive="base">
                                        <p:cTn id="37" dur="500" fill="hold"/>
                                        <p:tgtEl>
                                          <p:spTgt spid="47108"/>
                                        </p:tgtEl>
                                        <p:attrNameLst>
                                          <p:attrName>ppt_x</p:attrName>
                                        </p:attrNameLst>
                                      </p:cBhvr>
                                      <p:tavLst>
                                        <p:tav tm="0">
                                          <p:val>
                                            <p:strVal val="0-#ppt_w/2"/>
                                          </p:val>
                                        </p:tav>
                                        <p:tav tm="100000">
                                          <p:val>
                                            <p:strVal val="#ppt_x"/>
                                          </p:val>
                                        </p:tav>
                                      </p:tavLst>
                                    </p:anim>
                                    <p:anim calcmode="lin" valueType="num">
                                      <p:cBhvr additive="base">
                                        <p:cTn id="38" dur="500" fill="hold"/>
                                        <p:tgtEl>
                                          <p:spTgt spid="471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OleChart spid="47108" grpId="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Segnaposto numero diapositiva 5"/>
          <p:cNvSpPr>
            <a:spLocks noGrp="1"/>
          </p:cNvSpPr>
          <p:nvPr>
            <p:ph type="sldNum" sz="quarter" idx="12"/>
          </p:nvPr>
        </p:nvSpPr>
        <p:spPr/>
        <p:txBody>
          <a:bodyPr/>
          <a:lstStyle/>
          <a:p>
            <a:fld id="{BE4CF272-63D2-4379-B3BE-BF125913B53C}" type="slidenum">
              <a:rPr lang="it-IT" altLang="it-IT"/>
              <a:pPr/>
              <a:t>41</a:t>
            </a:fld>
            <a:endParaRPr lang="it-IT" altLang="it-IT"/>
          </a:p>
        </p:txBody>
      </p:sp>
      <p:sp>
        <p:nvSpPr>
          <p:cNvPr id="28674" name="Rectangle 2"/>
          <p:cNvSpPr>
            <a:spLocks noGrp="1" noChangeArrowheads="1"/>
          </p:cNvSpPr>
          <p:nvPr>
            <p:ph type="title"/>
          </p:nvPr>
        </p:nvSpPr>
        <p:spPr/>
        <p:txBody>
          <a:bodyPr>
            <a:normAutofit fontScale="90000"/>
          </a:bodyPr>
          <a:lstStyle/>
          <a:p>
            <a:r>
              <a:rPr lang="it-IT" altLang="it-IT"/>
              <a:t>Domanda di lavoro</a:t>
            </a:r>
          </a:p>
        </p:txBody>
      </p:sp>
      <p:sp>
        <p:nvSpPr>
          <p:cNvPr id="28675" name="Rectangle 3"/>
          <p:cNvSpPr>
            <a:spLocks noGrp="1" noChangeArrowheads="1"/>
          </p:cNvSpPr>
          <p:nvPr>
            <p:ph type="body" idx="1"/>
          </p:nvPr>
        </p:nvSpPr>
        <p:spPr>
          <a:xfrm>
            <a:off x="742950" y="1814513"/>
            <a:ext cx="7772400" cy="731837"/>
          </a:xfrm>
        </p:spPr>
        <p:txBody>
          <a:bodyPr>
            <a:normAutofit fontScale="92500"/>
          </a:bodyPr>
          <a:lstStyle/>
          <a:p>
            <a:r>
              <a:rPr lang="it-IT" altLang="it-IT" b="1" i="1"/>
              <a:t>cma=p </a:t>
            </a:r>
            <a:r>
              <a:rPr lang="it-IT" altLang="it-IT"/>
              <a:t>ci dice anche la domanda di lavoro</a:t>
            </a:r>
          </a:p>
          <a:p>
            <a:endParaRPr lang="it-IT" altLang="it-IT"/>
          </a:p>
          <a:p>
            <a:endParaRPr lang="it-IT" altLang="it-IT"/>
          </a:p>
          <a:p>
            <a:endParaRPr lang="it-IT" altLang="it-IT"/>
          </a:p>
          <a:p>
            <a:endParaRPr lang="it-IT" altLang="it-IT"/>
          </a:p>
        </p:txBody>
      </p:sp>
      <p:graphicFrame>
        <p:nvGraphicFramePr>
          <p:cNvPr id="28676" name="Object 4"/>
          <p:cNvGraphicFramePr>
            <a:graphicFrameLocks noChangeAspect="1"/>
          </p:cNvGraphicFramePr>
          <p:nvPr/>
        </p:nvGraphicFramePr>
        <p:xfrm>
          <a:off x="2176463" y="2509838"/>
          <a:ext cx="1746250" cy="1198562"/>
        </p:xfrm>
        <a:graphic>
          <a:graphicData uri="http://schemas.openxmlformats.org/presentationml/2006/ole">
            <mc:AlternateContent xmlns:mc="http://schemas.openxmlformats.org/markup-compatibility/2006">
              <mc:Choice xmlns:v="urn:schemas-microsoft-com:vml" Requires="v">
                <p:oleObj spid="_x0000_s23569" r:id="rId3" imgW="850531" imgH="583947" progId="Equation.3">
                  <p:embed/>
                </p:oleObj>
              </mc:Choice>
              <mc:Fallback>
                <p:oleObj r:id="rId3" imgW="850531" imgH="583947" progId="Equation.3">
                  <p:embed/>
                  <p:pic>
                    <p:nvPicPr>
                      <p:cNvPr id="2867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6463" y="2509838"/>
                        <a:ext cx="1746250" cy="1198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78" name="Object 6"/>
          <p:cNvGraphicFramePr>
            <a:graphicFrameLocks noChangeAspect="1"/>
          </p:cNvGraphicFramePr>
          <p:nvPr/>
        </p:nvGraphicFramePr>
        <p:xfrm>
          <a:off x="1828800" y="3629025"/>
          <a:ext cx="928688" cy="928688"/>
        </p:xfrm>
        <a:graphic>
          <a:graphicData uri="http://schemas.openxmlformats.org/presentationml/2006/ole">
            <mc:AlternateContent xmlns:mc="http://schemas.openxmlformats.org/markup-compatibility/2006">
              <mc:Choice xmlns:v="urn:schemas-microsoft-com:vml" Requires="v">
                <p:oleObj spid="_x0000_s23570" r:id="rId5" imgW="431613" imgH="431613" progId="Equation.3">
                  <p:embed/>
                </p:oleObj>
              </mc:Choice>
              <mc:Fallback>
                <p:oleObj r:id="rId5" imgW="431613" imgH="431613" progId="Equation.3">
                  <p:embed/>
                  <p:pic>
                    <p:nvPicPr>
                      <p:cNvPr id="28678"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3629025"/>
                        <a:ext cx="928688" cy="928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80" name="Object 8"/>
          <p:cNvGraphicFramePr>
            <a:graphicFrameLocks noChangeAspect="1"/>
          </p:cNvGraphicFramePr>
          <p:nvPr/>
        </p:nvGraphicFramePr>
        <p:xfrm>
          <a:off x="3957638" y="3733800"/>
          <a:ext cx="1400175" cy="796925"/>
        </p:xfrm>
        <a:graphic>
          <a:graphicData uri="http://schemas.openxmlformats.org/presentationml/2006/ole">
            <mc:AlternateContent xmlns:mc="http://schemas.openxmlformats.org/markup-compatibility/2006">
              <mc:Choice xmlns:v="urn:schemas-microsoft-com:vml" Requires="v">
                <p:oleObj spid="_x0000_s23571" r:id="rId7" imgW="685800" imgH="393700" progId="Equation.3">
                  <p:embed/>
                </p:oleObj>
              </mc:Choice>
              <mc:Fallback>
                <p:oleObj r:id="rId7" imgW="685800" imgH="393700" progId="Equation.3">
                  <p:embed/>
                  <p:pic>
                    <p:nvPicPr>
                      <p:cNvPr id="2868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57638" y="3733800"/>
                        <a:ext cx="1400175" cy="796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683" name="Text Box 11"/>
          <p:cNvSpPr txBox="1">
            <a:spLocks noChangeArrowheads="1"/>
          </p:cNvSpPr>
          <p:nvPr/>
        </p:nvSpPr>
        <p:spPr bwMode="auto">
          <a:xfrm>
            <a:off x="894093" y="4656917"/>
            <a:ext cx="7443787"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buFontTx/>
              <a:buChar char="•"/>
            </a:pPr>
            <a:r>
              <a:rPr lang="it-IT" altLang="it-IT" sz="2800" b="1" i="1" dirty="0"/>
              <a:t>w/P = </a:t>
            </a:r>
            <a:r>
              <a:rPr lang="it-IT" altLang="it-IT" sz="2800" b="1" dirty="0"/>
              <a:t>salario reale</a:t>
            </a:r>
          </a:p>
          <a:p>
            <a:pPr algn="l">
              <a:spcBef>
                <a:spcPct val="50000"/>
              </a:spcBef>
              <a:buFontTx/>
              <a:buChar char="•"/>
            </a:pPr>
            <a:r>
              <a:rPr lang="it-IT" altLang="it-IT" sz="2800" dirty="0">
                <a:cs typeface="Times New Roman" panose="02020603050405020304" pitchFamily="18" charset="0"/>
              </a:rPr>
              <a:t>l’impresa assume lavoro fino a quando il </a:t>
            </a:r>
            <a:r>
              <a:rPr lang="it-IT" altLang="it-IT" sz="2800" b="1" dirty="0">
                <a:cs typeface="Times New Roman" panose="02020603050405020304" pitchFamily="18" charset="0"/>
              </a:rPr>
              <a:t>salario reale</a:t>
            </a:r>
            <a:r>
              <a:rPr lang="it-IT" altLang="it-IT" sz="2800" dirty="0">
                <a:cs typeface="Times New Roman" panose="02020603050405020304" pitchFamily="18" charset="0"/>
              </a:rPr>
              <a:t> eguaglia il prodotto marginale del lavoro</a:t>
            </a:r>
            <a:r>
              <a:rPr lang="it-IT" altLang="it-IT" sz="2800" dirty="0"/>
              <a:t> </a:t>
            </a:r>
          </a:p>
        </p:txBody>
      </p:sp>
      <p:sp>
        <p:nvSpPr>
          <p:cNvPr id="28684" name="Rectangle 12"/>
          <p:cNvSpPr>
            <a:spLocks noChangeArrowheads="1"/>
          </p:cNvSpPr>
          <p:nvPr/>
        </p:nvSpPr>
        <p:spPr bwMode="auto">
          <a:xfrm>
            <a:off x="836613" y="2719388"/>
            <a:ext cx="1116012" cy="5794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3200" b="1" i="1">
                <a:cs typeface="Times New Roman" panose="02020603050405020304" pitchFamily="18" charset="0"/>
              </a:rPr>
              <a:t>cma=</a:t>
            </a:r>
          </a:p>
        </p:txBody>
      </p:sp>
      <p:sp>
        <p:nvSpPr>
          <p:cNvPr id="28685" name="Rectangle 13"/>
          <p:cNvSpPr>
            <a:spLocks noChangeArrowheads="1"/>
          </p:cNvSpPr>
          <p:nvPr/>
        </p:nvSpPr>
        <p:spPr bwMode="auto">
          <a:xfrm>
            <a:off x="941388" y="3784600"/>
            <a:ext cx="663575" cy="579438"/>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3200" b="1" i="1">
                <a:cs typeface="Times New Roman" panose="02020603050405020304" pitchFamily="18" charset="0"/>
              </a:rPr>
              <a:t>P=</a:t>
            </a:r>
          </a:p>
        </p:txBody>
      </p:sp>
    </p:spTree>
    <p:extLst>
      <p:ext uri="{BB962C8B-B14F-4D97-AF65-F5344CB8AC3E}">
        <p14:creationId xmlns:p14="http://schemas.microsoft.com/office/powerpoint/2010/main" val="24068682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684"/>
                                        </p:tgtEl>
                                        <p:attrNameLst>
                                          <p:attrName>style.visibility</p:attrName>
                                        </p:attrNameLst>
                                      </p:cBhvr>
                                      <p:to>
                                        <p:strVal val="visible"/>
                                      </p:to>
                                    </p:set>
                                    <p:anim calcmode="lin" valueType="num">
                                      <p:cBhvr additive="base">
                                        <p:cTn id="13" dur="500" fill="hold"/>
                                        <p:tgtEl>
                                          <p:spTgt spid="28684"/>
                                        </p:tgtEl>
                                        <p:attrNameLst>
                                          <p:attrName>ppt_x</p:attrName>
                                        </p:attrNameLst>
                                      </p:cBhvr>
                                      <p:tavLst>
                                        <p:tav tm="0">
                                          <p:val>
                                            <p:strVal val="0-#ppt_w/2"/>
                                          </p:val>
                                        </p:tav>
                                        <p:tav tm="100000">
                                          <p:val>
                                            <p:strVal val="#ppt_x"/>
                                          </p:val>
                                        </p:tav>
                                      </p:tavLst>
                                    </p:anim>
                                    <p:anim calcmode="lin" valueType="num">
                                      <p:cBhvr additive="base">
                                        <p:cTn id="14" dur="500" fill="hold"/>
                                        <p:tgtEl>
                                          <p:spTgt spid="2868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8676"/>
                                        </p:tgtEl>
                                        <p:attrNameLst>
                                          <p:attrName>style.visibility</p:attrName>
                                        </p:attrNameLst>
                                      </p:cBhvr>
                                      <p:to>
                                        <p:strVal val="visible"/>
                                      </p:to>
                                    </p:set>
                                    <p:anim calcmode="lin" valueType="num">
                                      <p:cBhvr additive="base">
                                        <p:cTn id="19" dur="500" fill="hold"/>
                                        <p:tgtEl>
                                          <p:spTgt spid="28676"/>
                                        </p:tgtEl>
                                        <p:attrNameLst>
                                          <p:attrName>ppt_x</p:attrName>
                                        </p:attrNameLst>
                                      </p:cBhvr>
                                      <p:tavLst>
                                        <p:tav tm="0">
                                          <p:val>
                                            <p:strVal val="0-#ppt_w/2"/>
                                          </p:val>
                                        </p:tav>
                                        <p:tav tm="100000">
                                          <p:val>
                                            <p:strVal val="#ppt_x"/>
                                          </p:val>
                                        </p:tav>
                                      </p:tavLst>
                                    </p:anim>
                                    <p:anim calcmode="lin" valueType="num">
                                      <p:cBhvr additive="base">
                                        <p:cTn id="20" dur="500" fill="hold"/>
                                        <p:tgtEl>
                                          <p:spTgt spid="2867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685"/>
                                        </p:tgtEl>
                                        <p:attrNameLst>
                                          <p:attrName>style.visibility</p:attrName>
                                        </p:attrNameLst>
                                      </p:cBhvr>
                                      <p:to>
                                        <p:strVal val="visible"/>
                                      </p:to>
                                    </p:set>
                                    <p:anim calcmode="lin" valueType="num">
                                      <p:cBhvr additive="base">
                                        <p:cTn id="25" dur="500" fill="hold"/>
                                        <p:tgtEl>
                                          <p:spTgt spid="28685"/>
                                        </p:tgtEl>
                                        <p:attrNameLst>
                                          <p:attrName>ppt_x</p:attrName>
                                        </p:attrNameLst>
                                      </p:cBhvr>
                                      <p:tavLst>
                                        <p:tav tm="0">
                                          <p:val>
                                            <p:strVal val="0-#ppt_w/2"/>
                                          </p:val>
                                        </p:tav>
                                        <p:tav tm="100000">
                                          <p:val>
                                            <p:strVal val="#ppt_x"/>
                                          </p:val>
                                        </p:tav>
                                      </p:tavLst>
                                    </p:anim>
                                    <p:anim calcmode="lin" valueType="num">
                                      <p:cBhvr additive="base">
                                        <p:cTn id="26" dur="500" fill="hold"/>
                                        <p:tgtEl>
                                          <p:spTgt spid="2868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28678"/>
                                        </p:tgtEl>
                                        <p:attrNameLst>
                                          <p:attrName>style.visibility</p:attrName>
                                        </p:attrNameLst>
                                      </p:cBhvr>
                                      <p:to>
                                        <p:strVal val="visible"/>
                                      </p:to>
                                    </p:set>
                                    <p:anim calcmode="lin" valueType="num">
                                      <p:cBhvr additive="base">
                                        <p:cTn id="31" dur="500" fill="hold"/>
                                        <p:tgtEl>
                                          <p:spTgt spid="28678"/>
                                        </p:tgtEl>
                                        <p:attrNameLst>
                                          <p:attrName>ppt_x</p:attrName>
                                        </p:attrNameLst>
                                      </p:cBhvr>
                                      <p:tavLst>
                                        <p:tav tm="0">
                                          <p:val>
                                            <p:strVal val="0-#ppt_w/2"/>
                                          </p:val>
                                        </p:tav>
                                        <p:tav tm="100000">
                                          <p:val>
                                            <p:strVal val="#ppt_x"/>
                                          </p:val>
                                        </p:tav>
                                      </p:tavLst>
                                    </p:anim>
                                    <p:anim calcmode="lin" valueType="num">
                                      <p:cBhvr additive="base">
                                        <p:cTn id="32" dur="500" fill="hold"/>
                                        <p:tgtEl>
                                          <p:spTgt spid="2867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28680"/>
                                        </p:tgtEl>
                                        <p:attrNameLst>
                                          <p:attrName>style.visibility</p:attrName>
                                        </p:attrNameLst>
                                      </p:cBhvr>
                                      <p:to>
                                        <p:strVal val="visible"/>
                                      </p:to>
                                    </p:set>
                                    <p:anim calcmode="lin" valueType="num">
                                      <p:cBhvr additive="base">
                                        <p:cTn id="37" dur="500" fill="hold"/>
                                        <p:tgtEl>
                                          <p:spTgt spid="28680"/>
                                        </p:tgtEl>
                                        <p:attrNameLst>
                                          <p:attrName>ppt_x</p:attrName>
                                        </p:attrNameLst>
                                      </p:cBhvr>
                                      <p:tavLst>
                                        <p:tav tm="0">
                                          <p:val>
                                            <p:strVal val="0-#ppt_w/2"/>
                                          </p:val>
                                        </p:tav>
                                        <p:tav tm="100000">
                                          <p:val>
                                            <p:strVal val="#ppt_x"/>
                                          </p:val>
                                        </p:tav>
                                      </p:tavLst>
                                    </p:anim>
                                    <p:anim calcmode="lin" valueType="num">
                                      <p:cBhvr additive="base">
                                        <p:cTn id="38" dur="500" fill="hold"/>
                                        <p:tgtEl>
                                          <p:spTgt spid="28680"/>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683"/>
                                        </p:tgtEl>
                                        <p:attrNameLst>
                                          <p:attrName>style.visibility</p:attrName>
                                        </p:attrNameLst>
                                      </p:cBhvr>
                                      <p:to>
                                        <p:strVal val="visible"/>
                                      </p:to>
                                    </p:set>
                                    <p:anim calcmode="lin" valueType="num">
                                      <p:cBhvr additive="base">
                                        <p:cTn id="43" dur="500" fill="hold"/>
                                        <p:tgtEl>
                                          <p:spTgt spid="28683"/>
                                        </p:tgtEl>
                                        <p:attrNameLst>
                                          <p:attrName>ppt_x</p:attrName>
                                        </p:attrNameLst>
                                      </p:cBhvr>
                                      <p:tavLst>
                                        <p:tav tm="0">
                                          <p:val>
                                            <p:strVal val="0-#ppt_w/2"/>
                                          </p:val>
                                        </p:tav>
                                        <p:tav tm="100000">
                                          <p:val>
                                            <p:strVal val="#ppt_x"/>
                                          </p:val>
                                        </p:tav>
                                      </p:tavLst>
                                    </p:anim>
                                    <p:anim calcmode="lin" valueType="num">
                                      <p:cBhvr additive="base">
                                        <p:cTn id="44" dur="500" fill="hold"/>
                                        <p:tgtEl>
                                          <p:spTgt spid="2868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P spid="28683" grpId="0" autoUpdateAnimBg="0"/>
      <p:bldP spid="28684" grpId="0" autoUpdateAnimBg="0"/>
      <p:bldP spid="28685"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fld id="{2C8DC773-6B79-49EC-ACCD-A982B977E1E1}" type="slidenum">
              <a:rPr lang="it-IT" altLang="it-IT"/>
              <a:pPr/>
              <a:t>42</a:t>
            </a:fld>
            <a:endParaRPr lang="it-IT" altLang="it-IT"/>
          </a:p>
        </p:txBody>
      </p:sp>
      <p:sp>
        <p:nvSpPr>
          <p:cNvPr id="29698" name="Rectangle 2"/>
          <p:cNvSpPr>
            <a:spLocks noGrp="1" noChangeArrowheads="1"/>
          </p:cNvSpPr>
          <p:nvPr>
            <p:ph type="title"/>
          </p:nvPr>
        </p:nvSpPr>
        <p:spPr>
          <a:xfrm>
            <a:off x="457200" y="1058129"/>
            <a:ext cx="8229600" cy="557946"/>
          </a:xfrm>
        </p:spPr>
        <p:txBody>
          <a:bodyPr>
            <a:normAutofit fontScale="90000"/>
          </a:bodyPr>
          <a:lstStyle/>
          <a:p>
            <a:r>
              <a:rPr lang="it-IT" altLang="it-IT" dirty="0"/>
              <a:t>Il grafico della domanda di lavoro dell’impresa</a:t>
            </a:r>
          </a:p>
        </p:txBody>
      </p:sp>
      <p:sp>
        <p:nvSpPr>
          <p:cNvPr id="29699" name="Rectangle 3"/>
          <p:cNvSpPr>
            <a:spLocks noGrp="1" noChangeArrowheads="1"/>
          </p:cNvSpPr>
          <p:nvPr>
            <p:ph type="body" idx="1"/>
          </p:nvPr>
        </p:nvSpPr>
        <p:spPr>
          <a:xfrm>
            <a:off x="5029200" y="1981200"/>
            <a:ext cx="3429000" cy="4114800"/>
          </a:xfrm>
        </p:spPr>
        <p:txBody>
          <a:bodyPr>
            <a:normAutofit fontScale="92500" lnSpcReduction="10000"/>
          </a:bodyPr>
          <a:lstStyle/>
          <a:p>
            <a:pPr>
              <a:lnSpc>
                <a:spcPct val="90000"/>
              </a:lnSpc>
            </a:pPr>
            <a:r>
              <a:rPr lang="it-IT" altLang="it-IT" sz="2800" dirty="0"/>
              <a:t>Se </a:t>
            </a:r>
            <a:r>
              <a:rPr lang="it-IT" altLang="it-IT" sz="2800" b="1" i="1" dirty="0"/>
              <a:t>w/P&lt;</a:t>
            </a:r>
            <a:r>
              <a:rPr lang="it-IT" altLang="it-IT" sz="2800" b="1" i="1" dirty="0" err="1"/>
              <a:t>pma</a:t>
            </a:r>
            <a:r>
              <a:rPr lang="it-IT" altLang="it-IT" sz="2800" b="1" i="1" baseline="-25000" dirty="0" err="1"/>
              <a:t>l</a:t>
            </a:r>
            <a:r>
              <a:rPr lang="it-IT" altLang="it-IT" sz="2800" b="1" i="1" baseline="-25000" dirty="0"/>
              <a:t> </a:t>
            </a:r>
            <a:r>
              <a:rPr lang="it-IT" altLang="it-IT" sz="2800" dirty="0"/>
              <a:t>conviene assumere lavoro</a:t>
            </a:r>
          </a:p>
          <a:p>
            <a:pPr>
              <a:lnSpc>
                <a:spcPct val="90000"/>
              </a:lnSpc>
            </a:pPr>
            <a:r>
              <a:rPr lang="it-IT" altLang="it-IT" sz="2800" dirty="0"/>
              <a:t>Se </a:t>
            </a:r>
            <a:r>
              <a:rPr lang="it-IT" altLang="it-IT" sz="2800" b="1" i="1" dirty="0"/>
              <a:t>w/P&gt;</a:t>
            </a:r>
            <a:r>
              <a:rPr lang="it-IT" altLang="it-IT" sz="2800" b="1" i="1" dirty="0" err="1"/>
              <a:t>pma</a:t>
            </a:r>
            <a:r>
              <a:rPr lang="it-IT" altLang="it-IT" sz="2800" b="1" i="1" baseline="-25000" dirty="0" err="1"/>
              <a:t>l</a:t>
            </a:r>
            <a:r>
              <a:rPr lang="it-IT" altLang="it-IT" sz="2800" b="1" i="1" baseline="-25000" dirty="0"/>
              <a:t> </a:t>
            </a:r>
            <a:r>
              <a:rPr lang="it-IT" altLang="it-IT" sz="2800" dirty="0"/>
              <a:t>conviene diminuire il lavoro</a:t>
            </a:r>
          </a:p>
          <a:p>
            <a:pPr>
              <a:lnSpc>
                <a:spcPct val="90000"/>
              </a:lnSpc>
            </a:pPr>
            <a:r>
              <a:rPr lang="it-IT" altLang="it-IT" sz="2800" dirty="0"/>
              <a:t>Equilibrio </a:t>
            </a:r>
            <a:r>
              <a:rPr lang="it-IT" altLang="it-IT" sz="2800" b="1" i="1" dirty="0"/>
              <a:t>w/P=</a:t>
            </a:r>
            <a:r>
              <a:rPr lang="it-IT" altLang="it-IT" sz="2800" b="1" i="1" dirty="0" err="1"/>
              <a:t>pma</a:t>
            </a:r>
            <a:r>
              <a:rPr lang="it-IT" altLang="it-IT" sz="2800" b="1" i="1" baseline="-25000" dirty="0" err="1"/>
              <a:t>l</a:t>
            </a:r>
            <a:r>
              <a:rPr lang="it-IT" altLang="it-IT" sz="2800" b="1" i="1" baseline="-25000" dirty="0"/>
              <a:t> </a:t>
            </a:r>
          </a:p>
          <a:p>
            <a:pPr>
              <a:lnSpc>
                <a:spcPct val="90000"/>
              </a:lnSpc>
            </a:pPr>
            <a:r>
              <a:rPr lang="it-IT" altLang="it-IT" sz="2800" dirty="0"/>
              <a:t>Curva di domanda= tratto decrescente della </a:t>
            </a:r>
            <a:r>
              <a:rPr lang="it-IT" altLang="it-IT" sz="2800" b="1" i="1" dirty="0" err="1"/>
              <a:t>pma</a:t>
            </a:r>
            <a:r>
              <a:rPr lang="it-IT" altLang="it-IT" sz="2800" b="1" i="1" baseline="-25000" dirty="0" err="1"/>
              <a:t>l</a:t>
            </a:r>
            <a:endParaRPr lang="it-IT" altLang="it-IT" sz="2800" b="1" i="1" baseline="-25000" dirty="0"/>
          </a:p>
        </p:txBody>
      </p:sp>
      <p:graphicFrame>
        <p:nvGraphicFramePr>
          <p:cNvPr id="29700" name="Object 4"/>
          <p:cNvGraphicFramePr>
            <a:graphicFrameLocks noChangeAspect="1"/>
          </p:cNvGraphicFramePr>
          <p:nvPr/>
        </p:nvGraphicFramePr>
        <p:xfrm>
          <a:off x="647700" y="1876425"/>
          <a:ext cx="4421188" cy="3105150"/>
        </p:xfrm>
        <a:graphic>
          <a:graphicData uri="http://schemas.openxmlformats.org/presentationml/2006/ole">
            <mc:AlternateContent xmlns:mc="http://schemas.openxmlformats.org/markup-compatibility/2006">
              <mc:Choice xmlns:v="urn:schemas-microsoft-com:vml" Requires="v">
                <p:oleObj spid="_x0000_s24583" r:id="rId3" imgW="3648456" imgH="2561844" progId="Word.Picture.8">
                  <p:embed/>
                </p:oleObj>
              </mc:Choice>
              <mc:Fallback>
                <p:oleObj r:id="rId3" imgW="3648456" imgH="2561844" progId="Word.Picture.8">
                  <p:embed/>
                  <p:pic>
                    <p:nvPicPr>
                      <p:cNvPr id="2970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 y="1876425"/>
                        <a:ext cx="4421188" cy="3105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672925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anim calcmode="lin" valueType="num">
                                      <p:cBhvr additive="base">
                                        <p:cTn id="7" dur="500" fill="hold"/>
                                        <p:tgtEl>
                                          <p:spTgt spid="29700"/>
                                        </p:tgtEl>
                                        <p:attrNameLst>
                                          <p:attrName>ppt_x</p:attrName>
                                        </p:attrNameLst>
                                      </p:cBhvr>
                                      <p:tavLst>
                                        <p:tav tm="0">
                                          <p:val>
                                            <p:strVal val="0-#ppt_w/2"/>
                                          </p:val>
                                        </p:tav>
                                        <p:tav tm="100000">
                                          <p:val>
                                            <p:strVal val="#ppt_x"/>
                                          </p:val>
                                        </p:tav>
                                      </p:tavLst>
                                    </p:anim>
                                    <p:anim calcmode="lin" valueType="num">
                                      <p:cBhvr additive="base">
                                        <p:cTn id="8" dur="500" fill="hold"/>
                                        <p:tgtEl>
                                          <p:spTgt spid="2970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699">
                                            <p:txEl>
                                              <p:pRg st="0" end="0"/>
                                            </p:txEl>
                                          </p:spTgt>
                                        </p:tgtEl>
                                        <p:attrNameLst>
                                          <p:attrName>style.visibility</p:attrName>
                                        </p:attrNameLst>
                                      </p:cBhvr>
                                      <p:to>
                                        <p:strVal val="visible"/>
                                      </p:to>
                                    </p:set>
                                    <p:anim calcmode="lin" valueType="num">
                                      <p:cBhvr additive="base">
                                        <p:cTn id="13" dur="500" fill="hold"/>
                                        <p:tgtEl>
                                          <p:spTgt spid="2969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6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699">
                                            <p:txEl>
                                              <p:pRg st="1" end="1"/>
                                            </p:txEl>
                                          </p:spTgt>
                                        </p:tgtEl>
                                        <p:attrNameLst>
                                          <p:attrName>style.visibility</p:attrName>
                                        </p:attrNameLst>
                                      </p:cBhvr>
                                      <p:to>
                                        <p:strVal val="visible"/>
                                      </p:to>
                                    </p:set>
                                    <p:anim calcmode="lin" valueType="num">
                                      <p:cBhvr additive="base">
                                        <p:cTn id="19" dur="500" fill="hold"/>
                                        <p:tgtEl>
                                          <p:spTgt spid="2969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6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699">
                                            <p:txEl>
                                              <p:pRg st="2" end="2"/>
                                            </p:txEl>
                                          </p:spTgt>
                                        </p:tgtEl>
                                        <p:attrNameLst>
                                          <p:attrName>style.visibility</p:attrName>
                                        </p:attrNameLst>
                                      </p:cBhvr>
                                      <p:to>
                                        <p:strVal val="visible"/>
                                      </p:to>
                                    </p:set>
                                    <p:anim calcmode="lin" valueType="num">
                                      <p:cBhvr additive="base">
                                        <p:cTn id="25" dur="500" fill="hold"/>
                                        <p:tgtEl>
                                          <p:spTgt spid="2969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6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699">
                                            <p:txEl>
                                              <p:pRg st="3" end="3"/>
                                            </p:txEl>
                                          </p:spTgt>
                                        </p:tgtEl>
                                        <p:attrNameLst>
                                          <p:attrName>style.visibility</p:attrName>
                                        </p:attrNameLst>
                                      </p:cBhvr>
                                      <p:to>
                                        <p:strVal val="visible"/>
                                      </p:to>
                                    </p:set>
                                    <p:anim calcmode="lin" valueType="num">
                                      <p:cBhvr additive="base">
                                        <p:cTn id="31" dur="500" fill="hold"/>
                                        <p:tgtEl>
                                          <p:spTgt spid="2969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69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egnaposto numero diapositiva 5"/>
          <p:cNvSpPr>
            <a:spLocks noGrp="1"/>
          </p:cNvSpPr>
          <p:nvPr>
            <p:ph type="sldNum" sz="quarter" idx="12"/>
          </p:nvPr>
        </p:nvSpPr>
        <p:spPr/>
        <p:txBody>
          <a:bodyPr/>
          <a:lstStyle/>
          <a:p>
            <a:fld id="{F3272E3D-0580-43C1-B380-809E96BBC536}" type="slidenum">
              <a:rPr lang="it-IT" altLang="it-IT"/>
              <a:pPr/>
              <a:t>5</a:t>
            </a:fld>
            <a:endParaRPr lang="it-IT" altLang="it-IT"/>
          </a:p>
        </p:txBody>
      </p:sp>
      <p:sp>
        <p:nvSpPr>
          <p:cNvPr id="8194" name="Rectangle 2"/>
          <p:cNvSpPr>
            <a:spLocks noGrp="1" noChangeArrowheads="1"/>
          </p:cNvSpPr>
          <p:nvPr>
            <p:ph type="title"/>
          </p:nvPr>
        </p:nvSpPr>
        <p:spPr/>
        <p:txBody>
          <a:bodyPr>
            <a:normAutofit fontScale="90000"/>
          </a:bodyPr>
          <a:lstStyle/>
          <a:p>
            <a:r>
              <a:rPr lang="it-IT" altLang="it-IT"/>
              <a:t>Costi medi e costi marginali</a:t>
            </a:r>
          </a:p>
        </p:txBody>
      </p:sp>
      <p:graphicFrame>
        <p:nvGraphicFramePr>
          <p:cNvPr id="8196" name="Object 4"/>
          <p:cNvGraphicFramePr>
            <a:graphicFrameLocks noChangeAspect="1"/>
          </p:cNvGraphicFramePr>
          <p:nvPr/>
        </p:nvGraphicFramePr>
        <p:xfrm>
          <a:off x="4648200" y="1905000"/>
          <a:ext cx="2819400" cy="739775"/>
        </p:xfrm>
        <a:graphic>
          <a:graphicData uri="http://schemas.openxmlformats.org/presentationml/2006/ole">
            <mc:AlternateContent xmlns:mc="http://schemas.openxmlformats.org/markup-compatibility/2006">
              <mc:Choice xmlns:v="urn:schemas-microsoft-com:vml" Requires="v">
                <p:oleObj spid="_x0000_s1046" r:id="rId3" imgW="1485900" imgH="393700" progId="Equation.3">
                  <p:embed/>
                </p:oleObj>
              </mc:Choice>
              <mc:Fallback>
                <p:oleObj r:id="rId3" imgW="1485900" imgH="393700" progId="Equation.3">
                  <p:embed/>
                  <p:pic>
                    <p:nvPicPr>
                      <p:cNvPr id="819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1905000"/>
                        <a:ext cx="2819400" cy="739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4191000" y="2514600"/>
          <a:ext cx="1143000" cy="731838"/>
        </p:xfrm>
        <a:graphic>
          <a:graphicData uri="http://schemas.openxmlformats.org/presentationml/2006/ole">
            <mc:AlternateContent xmlns:mc="http://schemas.openxmlformats.org/markup-compatibility/2006">
              <mc:Choice xmlns:v="urn:schemas-microsoft-com:vml" Requires="v">
                <p:oleObj spid="_x0000_s1047" r:id="rId5" imgW="609336" imgH="393529" progId="Equation.3">
                  <p:embed/>
                </p:oleObj>
              </mc:Choice>
              <mc:Fallback>
                <p:oleObj r:id="rId5" imgW="609336" imgH="393529" progId="Equation.3">
                  <p:embed/>
                  <p:pic>
                    <p:nvPicPr>
                      <p:cNvPr id="8198"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1000" y="2514600"/>
                        <a:ext cx="1143000" cy="731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0" name="Object 8"/>
          <p:cNvGraphicFramePr>
            <a:graphicFrameLocks noChangeAspect="1"/>
          </p:cNvGraphicFramePr>
          <p:nvPr/>
        </p:nvGraphicFramePr>
        <p:xfrm>
          <a:off x="5257800" y="2971800"/>
          <a:ext cx="1143000" cy="744538"/>
        </p:xfrm>
        <a:graphic>
          <a:graphicData uri="http://schemas.openxmlformats.org/presentationml/2006/ole">
            <mc:AlternateContent xmlns:mc="http://schemas.openxmlformats.org/markup-compatibility/2006">
              <mc:Choice xmlns:v="urn:schemas-microsoft-com:vml" Requires="v">
                <p:oleObj spid="_x0000_s1048" r:id="rId7" imgW="596641" imgH="393529" progId="Equation.3">
                  <p:embed/>
                </p:oleObj>
              </mc:Choice>
              <mc:Fallback>
                <p:oleObj r:id="rId7" imgW="596641" imgH="393529" progId="Equation.3">
                  <p:embed/>
                  <p:pic>
                    <p:nvPicPr>
                      <p:cNvPr id="820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57800" y="2971800"/>
                        <a:ext cx="1143000" cy="744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3764033202"/>
              </p:ext>
            </p:extLst>
          </p:nvPr>
        </p:nvGraphicFramePr>
        <p:xfrm>
          <a:off x="4354512" y="4686389"/>
          <a:ext cx="815975" cy="838200"/>
        </p:xfrm>
        <a:graphic>
          <a:graphicData uri="http://schemas.openxmlformats.org/presentationml/2006/ole">
            <mc:AlternateContent xmlns:mc="http://schemas.openxmlformats.org/markup-compatibility/2006">
              <mc:Choice xmlns:v="urn:schemas-microsoft-com:vml" Requires="v">
                <p:oleObj spid="_x0000_s1049" r:id="rId9" imgW="380835" imgH="393529" progId="Equation.3">
                  <p:embed/>
                </p:oleObj>
              </mc:Choice>
              <mc:Fallback>
                <p:oleObj r:id="rId9" imgW="380835" imgH="393529" progId="Equation.3">
                  <p:embed/>
                  <p:pic>
                    <p:nvPicPr>
                      <p:cNvPr id="8202"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54512" y="4686389"/>
                        <a:ext cx="815975"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05" name="Text Box 13"/>
          <p:cNvSpPr txBox="1">
            <a:spLocks noChangeArrowheads="1"/>
          </p:cNvSpPr>
          <p:nvPr/>
        </p:nvSpPr>
        <p:spPr bwMode="auto">
          <a:xfrm>
            <a:off x="658813" y="1858963"/>
            <a:ext cx="3838575" cy="5794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3200"/>
              <a:t>Costi medi unitari:</a:t>
            </a:r>
          </a:p>
        </p:txBody>
      </p:sp>
      <p:sp>
        <p:nvSpPr>
          <p:cNvPr id="8206" name="Text Box 14"/>
          <p:cNvSpPr txBox="1">
            <a:spLocks noChangeArrowheads="1"/>
          </p:cNvSpPr>
          <p:nvPr/>
        </p:nvSpPr>
        <p:spPr bwMode="auto">
          <a:xfrm>
            <a:off x="839788" y="2443163"/>
            <a:ext cx="3073400" cy="5794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3200">
                <a:cs typeface="Times New Roman" panose="02020603050405020304" pitchFamily="18" charset="0"/>
              </a:rPr>
              <a:t>Costi medi fissi:</a:t>
            </a:r>
          </a:p>
        </p:txBody>
      </p:sp>
      <p:sp>
        <p:nvSpPr>
          <p:cNvPr id="8207" name="Rectangle 15"/>
          <p:cNvSpPr>
            <a:spLocks noChangeArrowheads="1"/>
          </p:cNvSpPr>
          <p:nvPr/>
        </p:nvSpPr>
        <p:spPr bwMode="auto">
          <a:xfrm>
            <a:off x="922338" y="3140075"/>
            <a:ext cx="3525837" cy="579438"/>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3200">
                <a:cs typeface="Times New Roman" panose="02020603050405020304" pitchFamily="18" charset="0"/>
              </a:rPr>
              <a:t>Costi medi variabili:</a:t>
            </a:r>
          </a:p>
        </p:txBody>
      </p:sp>
      <p:sp>
        <p:nvSpPr>
          <p:cNvPr id="8208" name="Rectangle 16"/>
          <p:cNvSpPr>
            <a:spLocks noChangeArrowheads="1"/>
          </p:cNvSpPr>
          <p:nvPr/>
        </p:nvSpPr>
        <p:spPr bwMode="auto">
          <a:xfrm>
            <a:off x="922338" y="3716338"/>
            <a:ext cx="6954838" cy="155416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20000"/>
              </a:spcBef>
              <a:buFontTx/>
              <a:buChar char="•"/>
            </a:pPr>
            <a:r>
              <a:rPr lang="it-IT" altLang="it-IT" sz="3200" dirty="0"/>
              <a:t>Costo marginale </a:t>
            </a:r>
            <a:r>
              <a:rPr lang="it-IT" altLang="it-IT" sz="3200" b="1" dirty="0">
                <a:cs typeface="Times New Roman" panose="02020603050405020304" pitchFamily="18" charset="0"/>
              </a:rPr>
              <a:t>costo dell’ultima unità (l’unità marginale) del bene prodotta dall’impresa</a:t>
            </a:r>
            <a:r>
              <a:rPr lang="it-IT" altLang="it-IT" sz="3200" dirty="0"/>
              <a:t>: </a:t>
            </a:r>
            <a:r>
              <a:rPr lang="it-IT" altLang="it-IT" sz="3200" b="1" i="1" dirty="0" err="1"/>
              <a:t>cma</a:t>
            </a:r>
            <a:r>
              <a:rPr lang="it-IT" altLang="it-IT" sz="3200" b="1" i="1" dirty="0"/>
              <a:t>=</a:t>
            </a:r>
          </a:p>
        </p:txBody>
      </p:sp>
    </p:spTree>
    <p:extLst>
      <p:ext uri="{BB962C8B-B14F-4D97-AF65-F5344CB8AC3E}">
        <p14:creationId xmlns:p14="http://schemas.microsoft.com/office/powerpoint/2010/main" val="17301381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205"/>
                                        </p:tgtEl>
                                        <p:attrNameLst>
                                          <p:attrName>style.visibility</p:attrName>
                                        </p:attrNameLst>
                                      </p:cBhvr>
                                      <p:to>
                                        <p:strVal val="visible"/>
                                      </p:to>
                                    </p:set>
                                    <p:anim calcmode="lin" valueType="num">
                                      <p:cBhvr additive="base">
                                        <p:cTn id="7" dur="500" fill="hold"/>
                                        <p:tgtEl>
                                          <p:spTgt spid="8205"/>
                                        </p:tgtEl>
                                        <p:attrNameLst>
                                          <p:attrName>ppt_x</p:attrName>
                                        </p:attrNameLst>
                                      </p:cBhvr>
                                      <p:tavLst>
                                        <p:tav tm="0">
                                          <p:val>
                                            <p:strVal val="0-#ppt_w/2"/>
                                          </p:val>
                                        </p:tav>
                                        <p:tav tm="100000">
                                          <p:val>
                                            <p:strVal val="#ppt_x"/>
                                          </p:val>
                                        </p:tav>
                                      </p:tavLst>
                                    </p:anim>
                                    <p:anim calcmode="lin" valueType="num">
                                      <p:cBhvr additive="base">
                                        <p:cTn id="8" dur="500" fill="hold"/>
                                        <p:tgtEl>
                                          <p:spTgt spid="820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8196"/>
                                        </p:tgtEl>
                                        <p:attrNameLst>
                                          <p:attrName>style.visibility</p:attrName>
                                        </p:attrNameLst>
                                      </p:cBhvr>
                                      <p:to>
                                        <p:strVal val="visible"/>
                                      </p:to>
                                    </p:set>
                                    <p:anim calcmode="lin" valueType="num">
                                      <p:cBhvr additive="base">
                                        <p:cTn id="13" dur="500" fill="hold"/>
                                        <p:tgtEl>
                                          <p:spTgt spid="8196"/>
                                        </p:tgtEl>
                                        <p:attrNameLst>
                                          <p:attrName>ppt_x</p:attrName>
                                        </p:attrNameLst>
                                      </p:cBhvr>
                                      <p:tavLst>
                                        <p:tav tm="0">
                                          <p:val>
                                            <p:strVal val="0-#ppt_w/2"/>
                                          </p:val>
                                        </p:tav>
                                        <p:tav tm="100000">
                                          <p:val>
                                            <p:strVal val="#ppt_x"/>
                                          </p:val>
                                        </p:tav>
                                      </p:tavLst>
                                    </p:anim>
                                    <p:anim calcmode="lin" valueType="num">
                                      <p:cBhvr additive="base">
                                        <p:cTn id="14" dur="500" fill="hold"/>
                                        <p:tgtEl>
                                          <p:spTgt spid="819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206"/>
                                        </p:tgtEl>
                                        <p:attrNameLst>
                                          <p:attrName>style.visibility</p:attrName>
                                        </p:attrNameLst>
                                      </p:cBhvr>
                                      <p:to>
                                        <p:strVal val="visible"/>
                                      </p:to>
                                    </p:set>
                                    <p:anim calcmode="lin" valueType="num">
                                      <p:cBhvr additive="base">
                                        <p:cTn id="19" dur="500" fill="hold"/>
                                        <p:tgtEl>
                                          <p:spTgt spid="8206"/>
                                        </p:tgtEl>
                                        <p:attrNameLst>
                                          <p:attrName>ppt_x</p:attrName>
                                        </p:attrNameLst>
                                      </p:cBhvr>
                                      <p:tavLst>
                                        <p:tav tm="0">
                                          <p:val>
                                            <p:strVal val="0-#ppt_w/2"/>
                                          </p:val>
                                        </p:tav>
                                        <p:tav tm="100000">
                                          <p:val>
                                            <p:strVal val="#ppt_x"/>
                                          </p:val>
                                        </p:tav>
                                      </p:tavLst>
                                    </p:anim>
                                    <p:anim calcmode="lin" valueType="num">
                                      <p:cBhvr additive="base">
                                        <p:cTn id="20" dur="500" fill="hold"/>
                                        <p:tgtEl>
                                          <p:spTgt spid="820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8198"/>
                                        </p:tgtEl>
                                        <p:attrNameLst>
                                          <p:attrName>style.visibility</p:attrName>
                                        </p:attrNameLst>
                                      </p:cBhvr>
                                      <p:to>
                                        <p:strVal val="visible"/>
                                      </p:to>
                                    </p:set>
                                    <p:anim calcmode="lin" valueType="num">
                                      <p:cBhvr additive="base">
                                        <p:cTn id="25" dur="500" fill="hold"/>
                                        <p:tgtEl>
                                          <p:spTgt spid="8198"/>
                                        </p:tgtEl>
                                        <p:attrNameLst>
                                          <p:attrName>ppt_x</p:attrName>
                                        </p:attrNameLst>
                                      </p:cBhvr>
                                      <p:tavLst>
                                        <p:tav tm="0">
                                          <p:val>
                                            <p:strVal val="0-#ppt_w/2"/>
                                          </p:val>
                                        </p:tav>
                                        <p:tav tm="100000">
                                          <p:val>
                                            <p:strVal val="#ppt_x"/>
                                          </p:val>
                                        </p:tav>
                                      </p:tavLst>
                                    </p:anim>
                                    <p:anim calcmode="lin" valueType="num">
                                      <p:cBhvr additive="base">
                                        <p:cTn id="26" dur="500" fill="hold"/>
                                        <p:tgtEl>
                                          <p:spTgt spid="819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207"/>
                                        </p:tgtEl>
                                        <p:attrNameLst>
                                          <p:attrName>style.visibility</p:attrName>
                                        </p:attrNameLst>
                                      </p:cBhvr>
                                      <p:to>
                                        <p:strVal val="visible"/>
                                      </p:to>
                                    </p:set>
                                    <p:anim calcmode="lin" valueType="num">
                                      <p:cBhvr additive="base">
                                        <p:cTn id="31" dur="500" fill="hold"/>
                                        <p:tgtEl>
                                          <p:spTgt spid="8207"/>
                                        </p:tgtEl>
                                        <p:attrNameLst>
                                          <p:attrName>ppt_x</p:attrName>
                                        </p:attrNameLst>
                                      </p:cBhvr>
                                      <p:tavLst>
                                        <p:tav tm="0">
                                          <p:val>
                                            <p:strVal val="0-#ppt_w/2"/>
                                          </p:val>
                                        </p:tav>
                                        <p:tav tm="100000">
                                          <p:val>
                                            <p:strVal val="#ppt_x"/>
                                          </p:val>
                                        </p:tav>
                                      </p:tavLst>
                                    </p:anim>
                                    <p:anim calcmode="lin" valueType="num">
                                      <p:cBhvr additive="base">
                                        <p:cTn id="32" dur="500" fill="hold"/>
                                        <p:tgtEl>
                                          <p:spTgt spid="8207"/>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8200"/>
                                        </p:tgtEl>
                                        <p:attrNameLst>
                                          <p:attrName>style.visibility</p:attrName>
                                        </p:attrNameLst>
                                      </p:cBhvr>
                                      <p:to>
                                        <p:strVal val="visible"/>
                                      </p:to>
                                    </p:set>
                                    <p:anim calcmode="lin" valueType="num">
                                      <p:cBhvr additive="base">
                                        <p:cTn id="37" dur="500" fill="hold"/>
                                        <p:tgtEl>
                                          <p:spTgt spid="8200"/>
                                        </p:tgtEl>
                                        <p:attrNameLst>
                                          <p:attrName>ppt_x</p:attrName>
                                        </p:attrNameLst>
                                      </p:cBhvr>
                                      <p:tavLst>
                                        <p:tav tm="0">
                                          <p:val>
                                            <p:strVal val="0-#ppt_w/2"/>
                                          </p:val>
                                        </p:tav>
                                        <p:tav tm="100000">
                                          <p:val>
                                            <p:strVal val="#ppt_x"/>
                                          </p:val>
                                        </p:tav>
                                      </p:tavLst>
                                    </p:anim>
                                    <p:anim calcmode="lin" valueType="num">
                                      <p:cBhvr additive="base">
                                        <p:cTn id="38" dur="500" fill="hold"/>
                                        <p:tgtEl>
                                          <p:spTgt spid="8200"/>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208"/>
                                        </p:tgtEl>
                                        <p:attrNameLst>
                                          <p:attrName>style.visibility</p:attrName>
                                        </p:attrNameLst>
                                      </p:cBhvr>
                                      <p:to>
                                        <p:strVal val="visible"/>
                                      </p:to>
                                    </p:set>
                                    <p:anim calcmode="lin" valueType="num">
                                      <p:cBhvr additive="base">
                                        <p:cTn id="43" dur="500" fill="hold"/>
                                        <p:tgtEl>
                                          <p:spTgt spid="8208"/>
                                        </p:tgtEl>
                                        <p:attrNameLst>
                                          <p:attrName>ppt_x</p:attrName>
                                        </p:attrNameLst>
                                      </p:cBhvr>
                                      <p:tavLst>
                                        <p:tav tm="0">
                                          <p:val>
                                            <p:strVal val="0-#ppt_w/2"/>
                                          </p:val>
                                        </p:tav>
                                        <p:tav tm="100000">
                                          <p:val>
                                            <p:strVal val="#ppt_x"/>
                                          </p:val>
                                        </p:tav>
                                      </p:tavLst>
                                    </p:anim>
                                    <p:anim calcmode="lin" valueType="num">
                                      <p:cBhvr additive="base">
                                        <p:cTn id="44" dur="500" fill="hold"/>
                                        <p:tgtEl>
                                          <p:spTgt spid="8208"/>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8202"/>
                                        </p:tgtEl>
                                        <p:attrNameLst>
                                          <p:attrName>style.visibility</p:attrName>
                                        </p:attrNameLst>
                                      </p:cBhvr>
                                      <p:to>
                                        <p:strVal val="visible"/>
                                      </p:to>
                                    </p:set>
                                    <p:anim calcmode="lin" valueType="num">
                                      <p:cBhvr additive="base">
                                        <p:cTn id="49" dur="500" fill="hold"/>
                                        <p:tgtEl>
                                          <p:spTgt spid="8202"/>
                                        </p:tgtEl>
                                        <p:attrNameLst>
                                          <p:attrName>ppt_x</p:attrName>
                                        </p:attrNameLst>
                                      </p:cBhvr>
                                      <p:tavLst>
                                        <p:tav tm="0">
                                          <p:val>
                                            <p:strVal val="0-#ppt_w/2"/>
                                          </p:val>
                                        </p:tav>
                                        <p:tav tm="100000">
                                          <p:val>
                                            <p:strVal val="#ppt_x"/>
                                          </p:val>
                                        </p:tav>
                                      </p:tavLst>
                                    </p:anim>
                                    <p:anim calcmode="lin" valueType="num">
                                      <p:cBhvr additive="base">
                                        <p:cTn id="50" dur="500" fill="hold"/>
                                        <p:tgtEl>
                                          <p:spTgt spid="82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5" grpId="0" autoUpdateAnimBg="0"/>
      <p:bldP spid="8206" grpId="0" autoUpdateAnimBg="0"/>
      <p:bldP spid="8207" grpId="0" autoUpdateAnimBg="0"/>
      <p:bldP spid="820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Segnaposto numero diapositiva 5"/>
          <p:cNvSpPr>
            <a:spLocks noGrp="1"/>
          </p:cNvSpPr>
          <p:nvPr>
            <p:ph type="sldNum" sz="quarter" idx="12"/>
          </p:nvPr>
        </p:nvSpPr>
        <p:spPr/>
        <p:txBody>
          <a:bodyPr/>
          <a:lstStyle/>
          <a:p>
            <a:fld id="{47C73025-8B74-4CAA-8C96-1FFBD1BFE0CD}" type="slidenum">
              <a:rPr lang="it-IT" altLang="it-IT"/>
              <a:pPr/>
              <a:t>6</a:t>
            </a:fld>
            <a:endParaRPr lang="it-IT" altLang="it-IT"/>
          </a:p>
        </p:txBody>
      </p:sp>
      <p:sp>
        <p:nvSpPr>
          <p:cNvPr id="9218" name="Rectangle 2"/>
          <p:cNvSpPr>
            <a:spLocks noGrp="1" noChangeArrowheads="1"/>
          </p:cNvSpPr>
          <p:nvPr>
            <p:ph type="title"/>
          </p:nvPr>
        </p:nvSpPr>
        <p:spPr/>
        <p:txBody>
          <a:bodyPr>
            <a:normAutofit fontScale="90000"/>
          </a:bodyPr>
          <a:lstStyle/>
          <a:p>
            <a:r>
              <a:rPr lang="it-IT" altLang="it-IT"/>
              <a:t>I ricavi</a:t>
            </a:r>
          </a:p>
        </p:txBody>
      </p:sp>
      <p:sp>
        <p:nvSpPr>
          <p:cNvPr id="9219" name="Rectangle 3"/>
          <p:cNvSpPr>
            <a:spLocks noGrp="1" noChangeArrowheads="1"/>
          </p:cNvSpPr>
          <p:nvPr>
            <p:ph type="body" idx="1"/>
          </p:nvPr>
        </p:nvSpPr>
        <p:spPr>
          <a:xfrm>
            <a:off x="760413" y="5595144"/>
            <a:ext cx="7532688" cy="663575"/>
          </a:xfrm>
        </p:spPr>
        <p:txBody>
          <a:bodyPr/>
          <a:lstStyle/>
          <a:p>
            <a:r>
              <a:rPr lang="it-IT" altLang="it-IT" b="1" i="1" dirty="0"/>
              <a:t>Profitto = RT-CT=</a:t>
            </a:r>
            <a:r>
              <a:rPr lang="it-IT" altLang="it-IT" b="1" i="1" dirty="0">
                <a:latin typeface="Symbol" panose="05050102010706020507" pitchFamily="18" charset="2"/>
              </a:rPr>
              <a:t>P</a:t>
            </a:r>
            <a:endParaRPr lang="it-IT" altLang="it-IT" dirty="0"/>
          </a:p>
        </p:txBody>
      </p:sp>
      <p:graphicFrame>
        <p:nvGraphicFramePr>
          <p:cNvPr id="9221" name="Object 5"/>
          <p:cNvGraphicFramePr>
            <a:graphicFrameLocks noChangeAspect="1"/>
          </p:cNvGraphicFramePr>
          <p:nvPr>
            <p:extLst>
              <p:ext uri="{D42A27DB-BD31-4B8C-83A1-F6EECF244321}">
                <p14:modId xmlns:p14="http://schemas.microsoft.com/office/powerpoint/2010/main" val="2498447090"/>
              </p:ext>
            </p:extLst>
          </p:nvPr>
        </p:nvGraphicFramePr>
        <p:xfrm>
          <a:off x="4224337" y="3246438"/>
          <a:ext cx="2014538" cy="838200"/>
        </p:xfrm>
        <a:graphic>
          <a:graphicData uri="http://schemas.openxmlformats.org/presentationml/2006/ole">
            <mc:AlternateContent xmlns:mc="http://schemas.openxmlformats.org/markup-compatibility/2006">
              <mc:Choice xmlns:v="urn:schemas-microsoft-com:vml" Requires="v">
                <p:oleObj spid="_x0000_s2060" name="Equation" r:id="rId3" imgW="927000" imgH="393480" progId="Equation.3">
                  <p:embed/>
                </p:oleObj>
              </mc:Choice>
              <mc:Fallback>
                <p:oleObj name="Equation" r:id="rId3" imgW="927000" imgH="393480" progId="Equation.3">
                  <p:embed/>
                  <p:pic>
                    <p:nvPicPr>
                      <p:cNvPr id="922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4337" y="3246438"/>
                        <a:ext cx="2014538"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4" name="Object 8"/>
          <p:cNvGraphicFramePr>
            <a:graphicFrameLocks noChangeAspect="1"/>
          </p:cNvGraphicFramePr>
          <p:nvPr>
            <p:extLst>
              <p:ext uri="{D42A27DB-BD31-4B8C-83A1-F6EECF244321}">
                <p14:modId xmlns:p14="http://schemas.microsoft.com/office/powerpoint/2010/main" val="2157788236"/>
              </p:ext>
            </p:extLst>
          </p:nvPr>
        </p:nvGraphicFramePr>
        <p:xfrm>
          <a:off x="6368272" y="4818062"/>
          <a:ext cx="892175" cy="914400"/>
        </p:xfrm>
        <a:graphic>
          <a:graphicData uri="http://schemas.openxmlformats.org/presentationml/2006/ole">
            <mc:AlternateContent xmlns:mc="http://schemas.openxmlformats.org/markup-compatibility/2006">
              <mc:Choice xmlns:v="urn:schemas-microsoft-com:vml" Requires="v">
                <p:oleObj spid="_x0000_s2061" r:id="rId5" imgW="380835" imgH="393529" progId="Equation.3">
                  <p:embed/>
                </p:oleObj>
              </mc:Choice>
              <mc:Fallback>
                <p:oleObj r:id="rId5" imgW="380835" imgH="393529" progId="Equation.3">
                  <p:embed/>
                  <p:pic>
                    <p:nvPicPr>
                      <p:cNvPr id="9224"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68272" y="4818062"/>
                        <a:ext cx="892175"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6" name="Rectangle 10"/>
          <p:cNvSpPr>
            <a:spLocks noChangeArrowheads="1"/>
          </p:cNvSpPr>
          <p:nvPr/>
        </p:nvSpPr>
        <p:spPr bwMode="auto">
          <a:xfrm>
            <a:off x="760413" y="1692276"/>
            <a:ext cx="7172325" cy="155416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3200" dirty="0"/>
              <a:t>Ricavi totali </a:t>
            </a:r>
            <a:r>
              <a:rPr lang="it-IT" altLang="it-IT" sz="3200" b="1" dirty="0">
                <a:cs typeface="Times New Roman" panose="02020603050405020304" pitchFamily="18" charset="0"/>
              </a:rPr>
              <a:t>prodotto della quantità venduta per il prezzo (P) della singola unità del bene</a:t>
            </a:r>
            <a:r>
              <a:rPr lang="it-IT" altLang="it-IT" sz="3200" dirty="0"/>
              <a:t> </a:t>
            </a:r>
            <a:r>
              <a:rPr lang="it-IT" altLang="it-IT" sz="3200" b="1" i="1" dirty="0">
                <a:cs typeface="Times New Roman" panose="02020603050405020304" pitchFamily="18" charset="0"/>
              </a:rPr>
              <a:t>RT = YP</a:t>
            </a:r>
          </a:p>
        </p:txBody>
      </p:sp>
      <p:sp>
        <p:nvSpPr>
          <p:cNvPr id="9227" name="Rectangle 11"/>
          <p:cNvSpPr>
            <a:spLocks noChangeArrowheads="1"/>
          </p:cNvSpPr>
          <p:nvPr/>
        </p:nvSpPr>
        <p:spPr bwMode="auto">
          <a:xfrm>
            <a:off x="847725" y="3360738"/>
            <a:ext cx="3292475" cy="5794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FontTx/>
              <a:buChar char="•"/>
            </a:pPr>
            <a:r>
              <a:rPr lang="it-IT" altLang="it-IT" sz="3200" dirty="0"/>
              <a:t>Ricavi medi </a:t>
            </a:r>
            <a:r>
              <a:rPr lang="it-IT" altLang="it-IT" sz="3200" b="1" i="1" dirty="0" err="1">
                <a:cs typeface="Times New Roman" panose="02020603050405020304" pitchFamily="18" charset="0"/>
              </a:rPr>
              <a:t>rme</a:t>
            </a:r>
            <a:r>
              <a:rPr lang="it-IT" altLang="it-IT" sz="3200" b="1" i="1" dirty="0">
                <a:cs typeface="Times New Roman" panose="02020603050405020304" pitchFamily="18" charset="0"/>
              </a:rPr>
              <a:t>=</a:t>
            </a:r>
          </a:p>
        </p:txBody>
      </p:sp>
      <p:sp>
        <p:nvSpPr>
          <p:cNvPr id="9228" name="Rectangle 12"/>
          <p:cNvSpPr>
            <a:spLocks noChangeArrowheads="1"/>
          </p:cNvSpPr>
          <p:nvPr/>
        </p:nvSpPr>
        <p:spPr bwMode="auto">
          <a:xfrm>
            <a:off x="847725" y="4040981"/>
            <a:ext cx="6529388" cy="1554163"/>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3200" dirty="0"/>
              <a:t>Ricavi marginali: </a:t>
            </a:r>
            <a:r>
              <a:rPr lang="it-IT" altLang="it-IT" sz="3200" b="1" dirty="0">
                <a:cs typeface="Times New Roman" panose="02020603050405020304" pitchFamily="18" charset="0"/>
              </a:rPr>
              <a:t>il rapporto tra la variazione del ricavo totale e la variazione del prodotto</a:t>
            </a:r>
            <a:r>
              <a:rPr lang="it-IT" altLang="it-IT" sz="3200" dirty="0">
                <a:cs typeface="Times New Roman" panose="02020603050405020304" pitchFamily="18" charset="0"/>
              </a:rPr>
              <a:t>.</a:t>
            </a:r>
            <a:r>
              <a:rPr lang="it-IT" altLang="it-IT" sz="3200" dirty="0"/>
              <a:t> </a:t>
            </a:r>
            <a:r>
              <a:rPr lang="it-IT" altLang="it-IT" sz="3200" b="1" i="1" dirty="0" err="1"/>
              <a:t>rma</a:t>
            </a:r>
            <a:r>
              <a:rPr lang="it-IT" altLang="it-IT" sz="3200" b="1" i="1" dirty="0"/>
              <a:t>=</a:t>
            </a:r>
          </a:p>
        </p:txBody>
      </p:sp>
    </p:spTree>
    <p:extLst>
      <p:ext uri="{BB962C8B-B14F-4D97-AF65-F5344CB8AC3E}">
        <p14:creationId xmlns:p14="http://schemas.microsoft.com/office/powerpoint/2010/main" val="4505516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26"/>
                                        </p:tgtEl>
                                        <p:attrNameLst>
                                          <p:attrName>style.visibility</p:attrName>
                                        </p:attrNameLst>
                                      </p:cBhvr>
                                      <p:to>
                                        <p:strVal val="visible"/>
                                      </p:to>
                                    </p:set>
                                    <p:anim calcmode="lin" valueType="num">
                                      <p:cBhvr additive="base">
                                        <p:cTn id="7" dur="500" fill="hold"/>
                                        <p:tgtEl>
                                          <p:spTgt spid="9226"/>
                                        </p:tgtEl>
                                        <p:attrNameLst>
                                          <p:attrName>ppt_x</p:attrName>
                                        </p:attrNameLst>
                                      </p:cBhvr>
                                      <p:tavLst>
                                        <p:tav tm="0">
                                          <p:val>
                                            <p:strVal val="0-#ppt_w/2"/>
                                          </p:val>
                                        </p:tav>
                                        <p:tav tm="100000">
                                          <p:val>
                                            <p:strVal val="#ppt_x"/>
                                          </p:val>
                                        </p:tav>
                                      </p:tavLst>
                                    </p:anim>
                                    <p:anim calcmode="lin" valueType="num">
                                      <p:cBhvr additive="base">
                                        <p:cTn id="8" dur="500" fill="hold"/>
                                        <p:tgtEl>
                                          <p:spTgt spid="922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27"/>
                                        </p:tgtEl>
                                        <p:attrNameLst>
                                          <p:attrName>style.visibility</p:attrName>
                                        </p:attrNameLst>
                                      </p:cBhvr>
                                      <p:to>
                                        <p:strVal val="visible"/>
                                      </p:to>
                                    </p:set>
                                    <p:anim calcmode="lin" valueType="num">
                                      <p:cBhvr additive="base">
                                        <p:cTn id="13" dur="500" fill="hold"/>
                                        <p:tgtEl>
                                          <p:spTgt spid="9227"/>
                                        </p:tgtEl>
                                        <p:attrNameLst>
                                          <p:attrName>ppt_x</p:attrName>
                                        </p:attrNameLst>
                                      </p:cBhvr>
                                      <p:tavLst>
                                        <p:tav tm="0">
                                          <p:val>
                                            <p:strVal val="0-#ppt_w/2"/>
                                          </p:val>
                                        </p:tav>
                                        <p:tav tm="100000">
                                          <p:val>
                                            <p:strVal val="#ppt_x"/>
                                          </p:val>
                                        </p:tav>
                                      </p:tavLst>
                                    </p:anim>
                                    <p:anim calcmode="lin" valueType="num">
                                      <p:cBhvr additive="base">
                                        <p:cTn id="14" dur="500" fill="hold"/>
                                        <p:tgtEl>
                                          <p:spTgt spid="922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anim calcmode="lin" valueType="num">
                                      <p:cBhvr additive="base">
                                        <p:cTn id="19" dur="500" fill="hold"/>
                                        <p:tgtEl>
                                          <p:spTgt spid="9221"/>
                                        </p:tgtEl>
                                        <p:attrNameLst>
                                          <p:attrName>ppt_x</p:attrName>
                                        </p:attrNameLst>
                                      </p:cBhvr>
                                      <p:tavLst>
                                        <p:tav tm="0">
                                          <p:val>
                                            <p:strVal val="0-#ppt_w/2"/>
                                          </p:val>
                                        </p:tav>
                                        <p:tav tm="100000">
                                          <p:val>
                                            <p:strVal val="#ppt_x"/>
                                          </p:val>
                                        </p:tav>
                                      </p:tavLst>
                                    </p:anim>
                                    <p:anim calcmode="lin" valueType="num">
                                      <p:cBhvr additive="base">
                                        <p:cTn id="20" dur="500" fill="hold"/>
                                        <p:tgtEl>
                                          <p:spTgt spid="922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28"/>
                                        </p:tgtEl>
                                        <p:attrNameLst>
                                          <p:attrName>style.visibility</p:attrName>
                                        </p:attrNameLst>
                                      </p:cBhvr>
                                      <p:to>
                                        <p:strVal val="visible"/>
                                      </p:to>
                                    </p:set>
                                    <p:anim calcmode="lin" valueType="num">
                                      <p:cBhvr additive="base">
                                        <p:cTn id="25" dur="500" fill="hold"/>
                                        <p:tgtEl>
                                          <p:spTgt spid="9228"/>
                                        </p:tgtEl>
                                        <p:attrNameLst>
                                          <p:attrName>ppt_x</p:attrName>
                                        </p:attrNameLst>
                                      </p:cBhvr>
                                      <p:tavLst>
                                        <p:tav tm="0">
                                          <p:val>
                                            <p:strVal val="0-#ppt_w/2"/>
                                          </p:val>
                                        </p:tav>
                                        <p:tav tm="100000">
                                          <p:val>
                                            <p:strVal val="#ppt_x"/>
                                          </p:val>
                                        </p:tav>
                                      </p:tavLst>
                                    </p:anim>
                                    <p:anim calcmode="lin" valueType="num">
                                      <p:cBhvr additive="base">
                                        <p:cTn id="26" dur="500" fill="hold"/>
                                        <p:tgtEl>
                                          <p:spTgt spid="922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9224"/>
                                        </p:tgtEl>
                                        <p:attrNameLst>
                                          <p:attrName>style.visibility</p:attrName>
                                        </p:attrNameLst>
                                      </p:cBhvr>
                                      <p:to>
                                        <p:strVal val="visible"/>
                                      </p:to>
                                    </p:set>
                                    <p:anim calcmode="lin" valueType="num">
                                      <p:cBhvr additive="base">
                                        <p:cTn id="31" dur="500" fill="hold"/>
                                        <p:tgtEl>
                                          <p:spTgt spid="9224"/>
                                        </p:tgtEl>
                                        <p:attrNameLst>
                                          <p:attrName>ppt_x</p:attrName>
                                        </p:attrNameLst>
                                      </p:cBhvr>
                                      <p:tavLst>
                                        <p:tav tm="0">
                                          <p:val>
                                            <p:strVal val="0-#ppt_w/2"/>
                                          </p:val>
                                        </p:tav>
                                        <p:tav tm="100000">
                                          <p:val>
                                            <p:strVal val="#ppt_x"/>
                                          </p:val>
                                        </p:tav>
                                      </p:tavLst>
                                    </p:anim>
                                    <p:anim calcmode="lin" valueType="num">
                                      <p:cBhvr additive="base">
                                        <p:cTn id="32" dur="500" fill="hold"/>
                                        <p:tgtEl>
                                          <p:spTgt spid="922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219">
                                            <p:txEl>
                                              <p:pRg st="0" end="0"/>
                                            </p:txEl>
                                          </p:spTgt>
                                        </p:tgtEl>
                                        <p:attrNameLst>
                                          <p:attrName>style.visibility</p:attrName>
                                        </p:attrNameLst>
                                      </p:cBhvr>
                                      <p:to>
                                        <p:strVal val="visible"/>
                                      </p:to>
                                    </p:set>
                                    <p:anim calcmode="lin" valueType="num">
                                      <p:cBhvr additive="base">
                                        <p:cTn id="3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21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P spid="9226" grpId="0" autoUpdateAnimBg="0"/>
      <p:bldP spid="9227" grpId="0" autoUpdateAnimBg="0"/>
      <p:bldP spid="9228"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fld id="{0FEE1A2E-3AB7-405A-B568-28F073BD307C}" type="slidenum">
              <a:rPr lang="it-IT" altLang="it-IT"/>
              <a:pPr/>
              <a:t>7</a:t>
            </a:fld>
            <a:endParaRPr lang="it-IT" altLang="it-IT"/>
          </a:p>
        </p:txBody>
      </p:sp>
      <p:sp>
        <p:nvSpPr>
          <p:cNvPr id="10242" name="Rectangle 2"/>
          <p:cNvSpPr>
            <a:spLocks noGrp="1" noChangeArrowheads="1"/>
          </p:cNvSpPr>
          <p:nvPr>
            <p:ph type="title"/>
          </p:nvPr>
        </p:nvSpPr>
        <p:spPr/>
        <p:txBody>
          <a:bodyPr>
            <a:normAutofit fontScale="90000"/>
          </a:bodyPr>
          <a:lstStyle/>
          <a:p>
            <a:r>
              <a:rPr lang="it-IT" altLang="it-IT"/>
              <a:t>Funzione di produzione</a:t>
            </a:r>
          </a:p>
        </p:txBody>
      </p:sp>
      <p:sp>
        <p:nvSpPr>
          <p:cNvPr id="10243" name="Rectangle 3"/>
          <p:cNvSpPr>
            <a:spLocks noGrp="1" noChangeArrowheads="1"/>
          </p:cNvSpPr>
          <p:nvPr>
            <p:ph type="body" idx="1"/>
          </p:nvPr>
        </p:nvSpPr>
        <p:spPr>
          <a:xfrm>
            <a:off x="685800" y="1981200"/>
            <a:ext cx="7772400" cy="3335338"/>
          </a:xfrm>
        </p:spPr>
        <p:txBody>
          <a:bodyPr/>
          <a:lstStyle/>
          <a:p>
            <a:r>
              <a:rPr lang="it-IT" altLang="it-IT" sz="2800"/>
              <a:t>Tecnica Pareto-efficiente:</a:t>
            </a:r>
          </a:p>
          <a:p>
            <a:pPr lvl="1"/>
            <a:r>
              <a:rPr lang="it-IT" altLang="it-IT" sz="2400">
                <a:cs typeface="Times New Roman" panose="02020603050405020304" pitchFamily="18" charset="0"/>
              </a:rPr>
              <a:t>non esiste un’altra tecnica che permetta di ottenere la stessa quantità di output con una quantità minore di un input, senza che debba crescere la quantità utilizzata di qualche altro input</a:t>
            </a:r>
          </a:p>
          <a:p>
            <a:r>
              <a:rPr lang="it-IT" altLang="it-IT" sz="2800"/>
              <a:t> Funzione di produzione:</a:t>
            </a:r>
          </a:p>
          <a:p>
            <a:r>
              <a:rPr lang="de-DE" altLang="it-IT" sz="2800" b="1" i="1">
                <a:cs typeface="Times New Roman" panose="02020603050405020304" pitchFamily="18" charset="0"/>
              </a:rPr>
              <a:t>PT</a:t>
            </a:r>
            <a:r>
              <a:rPr lang="de-DE" altLang="it-IT" sz="2800" b="1">
                <a:cs typeface="Times New Roman" panose="02020603050405020304" pitchFamily="18" charset="0"/>
              </a:rPr>
              <a:t> = f (</a:t>
            </a:r>
            <a:r>
              <a:rPr lang="de-DE" altLang="it-IT" sz="2800" b="1" i="1">
                <a:cs typeface="Times New Roman" panose="02020603050405020304" pitchFamily="18" charset="0"/>
              </a:rPr>
              <a:t>T, L, K</a:t>
            </a:r>
            <a:r>
              <a:rPr lang="de-DE" altLang="it-IT" sz="2800" b="1">
                <a:cs typeface="Times New Roman" panose="02020603050405020304" pitchFamily="18" charset="0"/>
              </a:rPr>
              <a:t>)</a:t>
            </a:r>
            <a:r>
              <a:rPr lang="it-IT" altLang="it-IT" sz="2800"/>
              <a:t> </a:t>
            </a:r>
          </a:p>
          <a:p>
            <a:pPr lvl="1"/>
            <a:endParaRPr lang="it-IT" altLang="it-IT" sz="2400"/>
          </a:p>
        </p:txBody>
      </p:sp>
      <p:graphicFrame>
        <p:nvGraphicFramePr>
          <p:cNvPr id="10244" name="Object 4"/>
          <p:cNvGraphicFramePr>
            <a:graphicFrameLocks noChangeAspect="1"/>
          </p:cNvGraphicFramePr>
          <p:nvPr/>
        </p:nvGraphicFramePr>
        <p:xfrm>
          <a:off x="4271963" y="5027613"/>
          <a:ext cx="1460500" cy="485775"/>
        </p:xfrm>
        <a:graphic>
          <a:graphicData uri="http://schemas.openxmlformats.org/presentationml/2006/ole">
            <mc:AlternateContent xmlns:mc="http://schemas.openxmlformats.org/markup-compatibility/2006">
              <mc:Choice xmlns:v="urn:schemas-microsoft-com:vml" Requires="v">
                <p:oleObj spid="_x0000_s3079" name="Equation" r:id="rId3" imgW="711000" imgH="241200" progId="Equation.3">
                  <p:embed/>
                </p:oleObj>
              </mc:Choice>
              <mc:Fallback>
                <p:oleObj name="Equation" r:id="rId3" imgW="711000" imgH="241200" progId="Equation.3">
                  <p:embed/>
                  <p:pic>
                    <p:nvPicPr>
                      <p:cNvPr id="10244"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1963" y="5027613"/>
                        <a:ext cx="1460500"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6" name="Rectangle 6"/>
          <p:cNvSpPr>
            <a:spLocks noChangeArrowheads="1"/>
          </p:cNvSpPr>
          <p:nvPr/>
        </p:nvSpPr>
        <p:spPr bwMode="auto">
          <a:xfrm>
            <a:off x="1062038" y="5045075"/>
            <a:ext cx="3121025" cy="519113"/>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800"/>
              <a:t>Breve periodo: </a:t>
            </a:r>
            <a:r>
              <a:rPr lang="it-IT" altLang="it-IT" sz="2800" b="1" i="1">
                <a:cs typeface="Times New Roman" panose="02020603050405020304" pitchFamily="18" charset="0"/>
              </a:rPr>
              <a:t>PT</a:t>
            </a:r>
            <a:r>
              <a:rPr lang="it-IT" altLang="it-IT" sz="2800" b="1">
                <a:cs typeface="Times New Roman" panose="02020603050405020304" pitchFamily="18" charset="0"/>
              </a:rPr>
              <a:t> =</a:t>
            </a:r>
          </a:p>
        </p:txBody>
      </p:sp>
      <p:sp>
        <p:nvSpPr>
          <p:cNvPr id="10247" name="Rectangle 7"/>
          <p:cNvSpPr>
            <a:spLocks noChangeArrowheads="1"/>
          </p:cNvSpPr>
          <p:nvPr/>
        </p:nvSpPr>
        <p:spPr bwMode="auto">
          <a:xfrm>
            <a:off x="1200150" y="5553075"/>
            <a:ext cx="2343150" cy="519113"/>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it-IT" sz="2800">
                <a:cs typeface="Times New Roman" panose="02020603050405020304" pitchFamily="18" charset="0"/>
              </a:rPr>
              <a:t>cioè </a:t>
            </a:r>
            <a:r>
              <a:rPr lang="en-GB" altLang="it-IT" sz="2800" b="1" i="1">
                <a:cs typeface="Times New Roman" panose="02020603050405020304" pitchFamily="18" charset="0"/>
              </a:rPr>
              <a:t>PT</a:t>
            </a:r>
            <a:r>
              <a:rPr lang="en-GB" altLang="it-IT" sz="2800" b="1">
                <a:cs typeface="Times New Roman" panose="02020603050405020304" pitchFamily="18" charset="0"/>
              </a:rPr>
              <a:t> = f (</a:t>
            </a:r>
            <a:r>
              <a:rPr lang="en-GB" altLang="it-IT" sz="2800" b="1" i="1">
                <a:cs typeface="Times New Roman" panose="02020603050405020304" pitchFamily="18" charset="0"/>
              </a:rPr>
              <a:t>L</a:t>
            </a:r>
            <a:r>
              <a:rPr lang="en-GB" altLang="it-IT" sz="2800" b="1">
                <a:cs typeface="Times New Roman" panose="02020603050405020304" pitchFamily="18" charset="0"/>
              </a:rPr>
              <a:t>)</a:t>
            </a:r>
            <a:endParaRPr lang="it-IT" altLang="it-IT" sz="2800" b="1">
              <a:cs typeface="Times New Roman" panose="02020603050405020304" pitchFamily="18" charset="0"/>
            </a:endParaRPr>
          </a:p>
        </p:txBody>
      </p:sp>
    </p:spTree>
    <p:extLst>
      <p:ext uri="{BB962C8B-B14F-4D97-AF65-F5344CB8AC3E}">
        <p14:creationId xmlns:p14="http://schemas.microsoft.com/office/powerpoint/2010/main" val="22781648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additive="base">
                                        <p:cTn id="25" dur="500" fill="hold"/>
                                        <p:tgtEl>
                                          <p:spTgt spid="102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2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46"/>
                                        </p:tgtEl>
                                        <p:attrNameLst>
                                          <p:attrName>style.visibility</p:attrName>
                                        </p:attrNameLst>
                                      </p:cBhvr>
                                      <p:to>
                                        <p:strVal val="visible"/>
                                      </p:to>
                                    </p:set>
                                    <p:anim calcmode="lin" valueType="num">
                                      <p:cBhvr additive="base">
                                        <p:cTn id="31" dur="500" fill="hold"/>
                                        <p:tgtEl>
                                          <p:spTgt spid="10246"/>
                                        </p:tgtEl>
                                        <p:attrNameLst>
                                          <p:attrName>ppt_x</p:attrName>
                                        </p:attrNameLst>
                                      </p:cBhvr>
                                      <p:tavLst>
                                        <p:tav tm="0">
                                          <p:val>
                                            <p:strVal val="0-#ppt_w/2"/>
                                          </p:val>
                                        </p:tav>
                                        <p:tav tm="100000">
                                          <p:val>
                                            <p:strVal val="#ppt_x"/>
                                          </p:val>
                                        </p:tav>
                                      </p:tavLst>
                                    </p:anim>
                                    <p:anim calcmode="lin" valueType="num">
                                      <p:cBhvr additive="base">
                                        <p:cTn id="32" dur="500" fill="hold"/>
                                        <p:tgtEl>
                                          <p:spTgt spid="10246"/>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0244"/>
                                        </p:tgtEl>
                                        <p:attrNameLst>
                                          <p:attrName>style.visibility</p:attrName>
                                        </p:attrNameLst>
                                      </p:cBhvr>
                                      <p:to>
                                        <p:strVal val="visible"/>
                                      </p:to>
                                    </p:set>
                                    <p:anim calcmode="lin" valueType="num">
                                      <p:cBhvr additive="base">
                                        <p:cTn id="37" dur="500" fill="hold"/>
                                        <p:tgtEl>
                                          <p:spTgt spid="10244"/>
                                        </p:tgtEl>
                                        <p:attrNameLst>
                                          <p:attrName>ppt_x</p:attrName>
                                        </p:attrNameLst>
                                      </p:cBhvr>
                                      <p:tavLst>
                                        <p:tav tm="0">
                                          <p:val>
                                            <p:strVal val="0-#ppt_w/2"/>
                                          </p:val>
                                        </p:tav>
                                        <p:tav tm="100000">
                                          <p:val>
                                            <p:strVal val="#ppt_x"/>
                                          </p:val>
                                        </p:tav>
                                      </p:tavLst>
                                    </p:anim>
                                    <p:anim calcmode="lin" valueType="num">
                                      <p:cBhvr additive="base">
                                        <p:cTn id="38" dur="500" fill="hold"/>
                                        <p:tgtEl>
                                          <p:spTgt spid="10244"/>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0247"/>
                                        </p:tgtEl>
                                        <p:attrNameLst>
                                          <p:attrName>style.visibility</p:attrName>
                                        </p:attrNameLst>
                                      </p:cBhvr>
                                      <p:to>
                                        <p:strVal val="visible"/>
                                      </p:to>
                                    </p:set>
                                    <p:anim calcmode="lin" valueType="num">
                                      <p:cBhvr additive="base">
                                        <p:cTn id="43" dur="500" fill="hold"/>
                                        <p:tgtEl>
                                          <p:spTgt spid="10247"/>
                                        </p:tgtEl>
                                        <p:attrNameLst>
                                          <p:attrName>ppt_x</p:attrName>
                                        </p:attrNameLst>
                                      </p:cBhvr>
                                      <p:tavLst>
                                        <p:tav tm="0">
                                          <p:val>
                                            <p:strVal val="0-#ppt_w/2"/>
                                          </p:val>
                                        </p:tav>
                                        <p:tav tm="100000">
                                          <p:val>
                                            <p:strVal val="#ppt_x"/>
                                          </p:val>
                                        </p:tav>
                                      </p:tavLst>
                                    </p:anim>
                                    <p:anim calcmode="lin" valueType="num">
                                      <p:cBhvr additive="base">
                                        <p:cTn id="44" dur="500" fill="hold"/>
                                        <p:tgtEl>
                                          <p:spTgt spid="102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bldLvl="2" autoUpdateAnimBg="0"/>
      <p:bldP spid="10246" grpId="0" autoUpdateAnimBg="0"/>
      <p:bldP spid="10247"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Segnaposto numero diapositiva 5"/>
          <p:cNvSpPr>
            <a:spLocks noGrp="1"/>
          </p:cNvSpPr>
          <p:nvPr>
            <p:ph type="sldNum" sz="quarter" idx="12"/>
          </p:nvPr>
        </p:nvSpPr>
        <p:spPr/>
        <p:txBody>
          <a:bodyPr/>
          <a:lstStyle/>
          <a:p>
            <a:fld id="{94CE63F8-1EBA-46AD-A9F4-8E9D4D5020DC}" type="slidenum">
              <a:rPr lang="it-IT" altLang="it-IT"/>
              <a:pPr/>
              <a:t>8</a:t>
            </a:fld>
            <a:endParaRPr lang="it-IT" altLang="it-IT"/>
          </a:p>
        </p:txBody>
      </p:sp>
      <p:sp>
        <p:nvSpPr>
          <p:cNvPr id="11266" name="Rectangle 2"/>
          <p:cNvSpPr>
            <a:spLocks noGrp="1" noChangeArrowheads="1"/>
          </p:cNvSpPr>
          <p:nvPr>
            <p:ph type="title"/>
          </p:nvPr>
        </p:nvSpPr>
        <p:spPr>
          <a:xfrm>
            <a:off x="457200" y="1104167"/>
            <a:ext cx="8229600" cy="557946"/>
          </a:xfrm>
        </p:spPr>
        <p:txBody>
          <a:bodyPr>
            <a:normAutofit fontScale="90000"/>
          </a:bodyPr>
          <a:lstStyle/>
          <a:p>
            <a:r>
              <a:rPr lang="it-IT" altLang="it-IT" dirty="0"/>
              <a:t>Prodotto medio e prodotto marginale</a:t>
            </a:r>
          </a:p>
        </p:txBody>
      </p:sp>
      <p:sp>
        <p:nvSpPr>
          <p:cNvPr id="11267" name="Rectangle 3"/>
          <p:cNvSpPr>
            <a:spLocks noGrp="1" noChangeArrowheads="1"/>
          </p:cNvSpPr>
          <p:nvPr>
            <p:ph type="body" idx="1"/>
          </p:nvPr>
        </p:nvSpPr>
        <p:spPr>
          <a:xfrm>
            <a:off x="644525" y="2008188"/>
            <a:ext cx="7772400" cy="1295400"/>
          </a:xfrm>
        </p:spPr>
        <p:txBody>
          <a:bodyPr>
            <a:normAutofit fontScale="92500"/>
          </a:bodyPr>
          <a:lstStyle/>
          <a:p>
            <a:pPr>
              <a:lnSpc>
                <a:spcPct val="90000"/>
              </a:lnSpc>
            </a:pPr>
            <a:r>
              <a:rPr lang="it-IT" altLang="it-IT" sz="2800" b="1">
                <a:cs typeface="Times New Roman" panose="02020603050405020304" pitchFamily="18" charset="0"/>
              </a:rPr>
              <a:t>prodotto medio (</a:t>
            </a:r>
            <a:r>
              <a:rPr lang="it-IT" altLang="it-IT" sz="2800" b="1" i="1">
                <a:cs typeface="Times New Roman" panose="02020603050405020304" pitchFamily="18" charset="0"/>
              </a:rPr>
              <a:t>pme</a:t>
            </a:r>
            <a:r>
              <a:rPr lang="it-IT" altLang="it-IT" sz="2800" b="1">
                <a:cs typeface="Times New Roman" panose="02020603050405020304" pitchFamily="18" charset="0"/>
              </a:rPr>
              <a:t>)</a:t>
            </a:r>
            <a:r>
              <a:rPr lang="it-IT" altLang="it-IT" sz="2800">
                <a:cs typeface="Times New Roman" panose="02020603050405020304" pitchFamily="18" charset="0"/>
              </a:rPr>
              <a:t> di un fattore (es. il lavoro) </a:t>
            </a:r>
            <a:r>
              <a:rPr lang="it-IT" altLang="it-IT" sz="2800" b="1">
                <a:cs typeface="Times New Roman" panose="02020603050405020304" pitchFamily="18" charset="0"/>
              </a:rPr>
              <a:t>il rapporto tra l’output</a:t>
            </a:r>
            <a:r>
              <a:rPr lang="it-IT" altLang="it-IT" sz="2800">
                <a:cs typeface="Times New Roman" panose="02020603050405020304" pitchFamily="18" charset="0"/>
              </a:rPr>
              <a:t> </a:t>
            </a:r>
            <a:r>
              <a:rPr lang="it-IT" altLang="it-IT" sz="2800" b="1">
                <a:cs typeface="Times New Roman" panose="02020603050405020304" pitchFamily="18" charset="0"/>
              </a:rPr>
              <a:t>e la quantità del fattore</a:t>
            </a:r>
            <a:r>
              <a:rPr lang="it-IT" altLang="it-IT" sz="2800">
                <a:cs typeface="Times New Roman" panose="02020603050405020304" pitchFamily="18" charset="0"/>
              </a:rPr>
              <a:t> in questione complessivamente impiegata</a:t>
            </a:r>
            <a:r>
              <a:rPr lang="it-IT" altLang="it-IT" sz="2800"/>
              <a:t> </a:t>
            </a:r>
          </a:p>
          <a:p>
            <a:pPr>
              <a:lnSpc>
                <a:spcPct val="90000"/>
              </a:lnSpc>
            </a:pPr>
            <a:endParaRPr lang="it-IT" altLang="it-IT" sz="2800" b="1" i="1">
              <a:cs typeface="Times New Roman" panose="02020603050405020304" pitchFamily="18" charset="0"/>
            </a:endParaRPr>
          </a:p>
          <a:p>
            <a:pPr>
              <a:lnSpc>
                <a:spcPct val="90000"/>
              </a:lnSpc>
            </a:pPr>
            <a:endParaRPr lang="it-IT" altLang="it-IT" sz="2800"/>
          </a:p>
        </p:txBody>
      </p:sp>
      <p:graphicFrame>
        <p:nvGraphicFramePr>
          <p:cNvPr id="11268" name="Object 4"/>
          <p:cNvGraphicFramePr>
            <a:graphicFrameLocks noChangeAspect="1"/>
          </p:cNvGraphicFramePr>
          <p:nvPr/>
        </p:nvGraphicFramePr>
        <p:xfrm>
          <a:off x="2133600" y="3200400"/>
          <a:ext cx="539750" cy="762000"/>
        </p:xfrm>
        <a:graphic>
          <a:graphicData uri="http://schemas.openxmlformats.org/presentationml/2006/ole">
            <mc:AlternateContent xmlns:mc="http://schemas.openxmlformats.org/markup-compatibility/2006">
              <mc:Choice xmlns:v="urn:schemas-microsoft-com:vml" Requires="v">
                <p:oleObj spid="_x0000_s4108" r:id="rId3" imgW="279279" imgH="393529" progId="Equation.3">
                  <p:embed/>
                </p:oleObj>
              </mc:Choice>
              <mc:Fallback>
                <p:oleObj r:id="rId3" imgW="279279" imgH="393529" progId="Equation.3">
                  <p:embed/>
                  <p:pic>
                    <p:nvPicPr>
                      <p:cNvPr id="1126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3200400"/>
                        <a:ext cx="53975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2224088" y="5465763"/>
          <a:ext cx="725487" cy="762000"/>
        </p:xfrm>
        <a:graphic>
          <a:graphicData uri="http://schemas.openxmlformats.org/presentationml/2006/ole">
            <mc:AlternateContent xmlns:mc="http://schemas.openxmlformats.org/markup-compatibility/2006">
              <mc:Choice xmlns:v="urn:schemas-microsoft-com:vml" Requires="v">
                <p:oleObj spid="_x0000_s4109" r:id="rId5" imgW="368140" imgH="393529" progId="Equation.3">
                  <p:embed/>
                </p:oleObj>
              </mc:Choice>
              <mc:Fallback>
                <p:oleObj r:id="rId5" imgW="368140" imgH="393529" progId="Equation.3">
                  <p:embed/>
                  <p:pic>
                    <p:nvPicPr>
                      <p:cNvPr id="1127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4088" y="5465763"/>
                        <a:ext cx="725487"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2" name="Rectangle 8"/>
          <p:cNvSpPr>
            <a:spLocks noChangeArrowheads="1"/>
          </p:cNvSpPr>
          <p:nvPr/>
        </p:nvSpPr>
        <p:spPr bwMode="auto">
          <a:xfrm>
            <a:off x="982663" y="3335338"/>
            <a:ext cx="1065212" cy="5191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800" b="1" i="1">
                <a:cs typeface="Times New Roman" panose="02020603050405020304" pitchFamily="18" charset="0"/>
              </a:rPr>
              <a:t>pme</a:t>
            </a:r>
            <a:r>
              <a:rPr lang="it-IT" altLang="it-IT" sz="2800" b="1" i="1" baseline="-30000">
                <a:cs typeface="Times New Roman" panose="02020603050405020304" pitchFamily="18" charset="0"/>
              </a:rPr>
              <a:t>l</a:t>
            </a:r>
            <a:r>
              <a:rPr lang="it-IT" altLang="it-IT" sz="2800" b="1" i="1">
                <a:cs typeface="Times New Roman" panose="02020603050405020304" pitchFamily="18" charset="0"/>
              </a:rPr>
              <a:t>=</a:t>
            </a:r>
          </a:p>
        </p:txBody>
      </p:sp>
      <p:sp>
        <p:nvSpPr>
          <p:cNvPr id="11273" name="Rectangle 9"/>
          <p:cNvSpPr>
            <a:spLocks noChangeArrowheads="1"/>
          </p:cNvSpPr>
          <p:nvPr/>
        </p:nvSpPr>
        <p:spPr bwMode="auto">
          <a:xfrm>
            <a:off x="730250" y="3995738"/>
            <a:ext cx="7874000" cy="137318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20000"/>
              </a:spcBef>
              <a:buFontTx/>
              <a:buChar char="•"/>
            </a:pPr>
            <a:r>
              <a:rPr lang="it-IT" altLang="it-IT" sz="2800" b="1">
                <a:cs typeface="Times New Roman" panose="02020603050405020304" pitchFamily="18" charset="0"/>
              </a:rPr>
              <a:t>prodotto marginale </a:t>
            </a:r>
            <a:r>
              <a:rPr lang="it-IT" altLang="it-IT" sz="2800">
                <a:cs typeface="Times New Roman" panose="02020603050405020304" pitchFamily="18" charset="0"/>
              </a:rPr>
              <a:t>di un fattore (il lavoro)</a:t>
            </a:r>
            <a:r>
              <a:rPr lang="it-IT" altLang="it-IT" sz="2800" b="1">
                <a:cs typeface="Times New Roman" panose="02020603050405020304" pitchFamily="18" charset="0"/>
              </a:rPr>
              <a:t> la variazione del livello di output dovuta ad una dose aggiuntiva del fattore</a:t>
            </a:r>
          </a:p>
        </p:txBody>
      </p:sp>
      <p:sp>
        <p:nvSpPr>
          <p:cNvPr id="11274" name="Rectangle 10"/>
          <p:cNvSpPr>
            <a:spLocks noChangeArrowheads="1"/>
          </p:cNvSpPr>
          <p:nvPr/>
        </p:nvSpPr>
        <p:spPr bwMode="auto">
          <a:xfrm>
            <a:off x="908050" y="5538788"/>
            <a:ext cx="1212850" cy="579437"/>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3200" b="1" i="1">
                <a:cs typeface="Times New Roman" panose="02020603050405020304" pitchFamily="18" charset="0"/>
              </a:rPr>
              <a:t>pma</a:t>
            </a:r>
            <a:r>
              <a:rPr lang="it-IT" altLang="it-IT" sz="3200" b="1" i="1" baseline="-30000">
                <a:cs typeface="Times New Roman" panose="02020603050405020304" pitchFamily="18" charset="0"/>
              </a:rPr>
              <a:t>l</a:t>
            </a:r>
            <a:r>
              <a:rPr lang="it-IT" altLang="it-IT" sz="3200" b="1" i="1">
                <a:cs typeface="Times New Roman" panose="02020603050405020304" pitchFamily="18" charset="0"/>
              </a:rPr>
              <a:t>=</a:t>
            </a:r>
          </a:p>
        </p:txBody>
      </p:sp>
    </p:spTree>
    <p:extLst>
      <p:ext uri="{BB962C8B-B14F-4D97-AF65-F5344CB8AC3E}">
        <p14:creationId xmlns:p14="http://schemas.microsoft.com/office/powerpoint/2010/main" val="16521507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72"/>
                                        </p:tgtEl>
                                        <p:attrNameLst>
                                          <p:attrName>style.visibility</p:attrName>
                                        </p:attrNameLst>
                                      </p:cBhvr>
                                      <p:to>
                                        <p:strVal val="visible"/>
                                      </p:to>
                                    </p:set>
                                    <p:anim calcmode="lin" valueType="num">
                                      <p:cBhvr additive="base">
                                        <p:cTn id="13" dur="500" fill="hold"/>
                                        <p:tgtEl>
                                          <p:spTgt spid="11272"/>
                                        </p:tgtEl>
                                        <p:attrNameLst>
                                          <p:attrName>ppt_x</p:attrName>
                                        </p:attrNameLst>
                                      </p:cBhvr>
                                      <p:tavLst>
                                        <p:tav tm="0">
                                          <p:val>
                                            <p:strVal val="0-#ppt_w/2"/>
                                          </p:val>
                                        </p:tav>
                                        <p:tav tm="100000">
                                          <p:val>
                                            <p:strVal val="#ppt_x"/>
                                          </p:val>
                                        </p:tav>
                                      </p:tavLst>
                                    </p:anim>
                                    <p:anim calcmode="lin" valueType="num">
                                      <p:cBhvr additive="base">
                                        <p:cTn id="14" dur="500" fill="hold"/>
                                        <p:tgtEl>
                                          <p:spTgt spid="1127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1268"/>
                                        </p:tgtEl>
                                        <p:attrNameLst>
                                          <p:attrName>style.visibility</p:attrName>
                                        </p:attrNameLst>
                                      </p:cBhvr>
                                      <p:to>
                                        <p:strVal val="visible"/>
                                      </p:to>
                                    </p:set>
                                    <p:anim calcmode="lin" valueType="num">
                                      <p:cBhvr additive="base">
                                        <p:cTn id="19" dur="500" fill="hold"/>
                                        <p:tgtEl>
                                          <p:spTgt spid="11268"/>
                                        </p:tgtEl>
                                        <p:attrNameLst>
                                          <p:attrName>ppt_x</p:attrName>
                                        </p:attrNameLst>
                                      </p:cBhvr>
                                      <p:tavLst>
                                        <p:tav tm="0">
                                          <p:val>
                                            <p:strVal val="0-#ppt_w/2"/>
                                          </p:val>
                                        </p:tav>
                                        <p:tav tm="100000">
                                          <p:val>
                                            <p:strVal val="#ppt_x"/>
                                          </p:val>
                                        </p:tav>
                                      </p:tavLst>
                                    </p:anim>
                                    <p:anim calcmode="lin" valueType="num">
                                      <p:cBhvr additive="base">
                                        <p:cTn id="20" dur="500" fill="hold"/>
                                        <p:tgtEl>
                                          <p:spTgt spid="1126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273"/>
                                        </p:tgtEl>
                                        <p:attrNameLst>
                                          <p:attrName>style.visibility</p:attrName>
                                        </p:attrNameLst>
                                      </p:cBhvr>
                                      <p:to>
                                        <p:strVal val="visible"/>
                                      </p:to>
                                    </p:set>
                                    <p:anim calcmode="lin" valueType="num">
                                      <p:cBhvr additive="base">
                                        <p:cTn id="25" dur="500" fill="hold"/>
                                        <p:tgtEl>
                                          <p:spTgt spid="11273"/>
                                        </p:tgtEl>
                                        <p:attrNameLst>
                                          <p:attrName>ppt_x</p:attrName>
                                        </p:attrNameLst>
                                      </p:cBhvr>
                                      <p:tavLst>
                                        <p:tav tm="0">
                                          <p:val>
                                            <p:strVal val="0-#ppt_w/2"/>
                                          </p:val>
                                        </p:tav>
                                        <p:tav tm="100000">
                                          <p:val>
                                            <p:strVal val="#ppt_x"/>
                                          </p:val>
                                        </p:tav>
                                      </p:tavLst>
                                    </p:anim>
                                    <p:anim calcmode="lin" valueType="num">
                                      <p:cBhvr additive="base">
                                        <p:cTn id="26" dur="500" fill="hold"/>
                                        <p:tgtEl>
                                          <p:spTgt spid="1127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274"/>
                                        </p:tgtEl>
                                        <p:attrNameLst>
                                          <p:attrName>style.visibility</p:attrName>
                                        </p:attrNameLst>
                                      </p:cBhvr>
                                      <p:to>
                                        <p:strVal val="visible"/>
                                      </p:to>
                                    </p:set>
                                    <p:anim calcmode="lin" valueType="num">
                                      <p:cBhvr additive="base">
                                        <p:cTn id="31" dur="500" fill="hold"/>
                                        <p:tgtEl>
                                          <p:spTgt spid="11274"/>
                                        </p:tgtEl>
                                        <p:attrNameLst>
                                          <p:attrName>ppt_x</p:attrName>
                                        </p:attrNameLst>
                                      </p:cBhvr>
                                      <p:tavLst>
                                        <p:tav tm="0">
                                          <p:val>
                                            <p:strVal val="0-#ppt_w/2"/>
                                          </p:val>
                                        </p:tav>
                                        <p:tav tm="100000">
                                          <p:val>
                                            <p:strVal val="#ppt_x"/>
                                          </p:val>
                                        </p:tav>
                                      </p:tavLst>
                                    </p:anim>
                                    <p:anim calcmode="lin" valueType="num">
                                      <p:cBhvr additive="base">
                                        <p:cTn id="32" dur="500" fill="hold"/>
                                        <p:tgtEl>
                                          <p:spTgt spid="1127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1270"/>
                                        </p:tgtEl>
                                        <p:attrNameLst>
                                          <p:attrName>style.visibility</p:attrName>
                                        </p:attrNameLst>
                                      </p:cBhvr>
                                      <p:to>
                                        <p:strVal val="visible"/>
                                      </p:to>
                                    </p:set>
                                    <p:anim calcmode="lin" valueType="num">
                                      <p:cBhvr additive="base">
                                        <p:cTn id="37" dur="500" fill="hold"/>
                                        <p:tgtEl>
                                          <p:spTgt spid="11270"/>
                                        </p:tgtEl>
                                        <p:attrNameLst>
                                          <p:attrName>ppt_x</p:attrName>
                                        </p:attrNameLst>
                                      </p:cBhvr>
                                      <p:tavLst>
                                        <p:tav tm="0">
                                          <p:val>
                                            <p:strVal val="0-#ppt_w/2"/>
                                          </p:val>
                                        </p:tav>
                                        <p:tav tm="100000">
                                          <p:val>
                                            <p:strVal val="#ppt_x"/>
                                          </p:val>
                                        </p:tav>
                                      </p:tavLst>
                                    </p:anim>
                                    <p:anim calcmode="lin" valueType="num">
                                      <p:cBhvr additive="base">
                                        <p:cTn id="38" dur="500" fill="hold"/>
                                        <p:tgtEl>
                                          <p:spTgt spid="112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P spid="11272" grpId="0" autoUpdateAnimBg="0"/>
      <p:bldP spid="11273" grpId="0" autoUpdateAnimBg="0"/>
      <p:bldP spid="1127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90979022-8E00-4814-B045-F5C71389ECDC}" type="slidenum">
              <a:rPr lang="it-IT" altLang="it-IT"/>
              <a:pPr/>
              <a:t>9</a:t>
            </a:fld>
            <a:endParaRPr lang="it-IT" altLang="it-IT"/>
          </a:p>
        </p:txBody>
      </p:sp>
      <p:sp>
        <p:nvSpPr>
          <p:cNvPr id="12290" name="Rectangle 2"/>
          <p:cNvSpPr>
            <a:spLocks noGrp="1" noChangeArrowheads="1"/>
          </p:cNvSpPr>
          <p:nvPr>
            <p:ph type="title"/>
          </p:nvPr>
        </p:nvSpPr>
        <p:spPr>
          <a:xfrm>
            <a:off x="457200" y="1108811"/>
            <a:ext cx="8229600" cy="557946"/>
          </a:xfrm>
        </p:spPr>
        <p:txBody>
          <a:bodyPr>
            <a:normAutofit fontScale="90000"/>
          </a:bodyPr>
          <a:lstStyle/>
          <a:p>
            <a:r>
              <a:rPr lang="it-IT" altLang="it-IT" dirty="0"/>
              <a:t>La legge della produttività marginale decrescente</a:t>
            </a:r>
          </a:p>
        </p:txBody>
      </p:sp>
      <p:sp>
        <p:nvSpPr>
          <p:cNvPr id="12291" name="Rectangle 3"/>
          <p:cNvSpPr>
            <a:spLocks noGrp="1" noChangeArrowheads="1"/>
          </p:cNvSpPr>
          <p:nvPr>
            <p:ph type="body" idx="1"/>
          </p:nvPr>
        </p:nvSpPr>
        <p:spPr>
          <a:xfrm>
            <a:off x="457200" y="2025889"/>
            <a:ext cx="8229600" cy="4525963"/>
          </a:xfrm>
        </p:spPr>
        <p:txBody>
          <a:bodyPr/>
          <a:lstStyle/>
          <a:p>
            <a:r>
              <a:rPr lang="it-IT" altLang="it-IT" sz="2400" dirty="0"/>
              <a:t>Secondo la teoria marginalista, se aumentiamo progressivamente l’impiego di un fattore e teniamo tutti gli altri fattori fissi, da un certo punto in poi il prodotto marginale diviene decrescente</a:t>
            </a:r>
            <a:r>
              <a:rPr lang="it-IT" altLang="it-IT" sz="2800" dirty="0"/>
              <a:t>.</a:t>
            </a:r>
          </a:p>
          <a:p>
            <a:pPr lvl="1"/>
            <a:r>
              <a:rPr lang="it-IT" altLang="it-IT" sz="2000" dirty="0"/>
              <a:t>Si tratta di una legge “naturale” simmetrica a quella dell’utilità marginale decrescente</a:t>
            </a:r>
          </a:p>
          <a:p>
            <a:pPr lvl="1"/>
            <a:r>
              <a:rPr lang="it-IT" altLang="it-IT" sz="2000" dirty="0"/>
              <a:t>Aumentano i lavoratori che utilizzano lo stesso macchinario, </a:t>
            </a:r>
          </a:p>
          <a:p>
            <a:pPr lvl="1"/>
            <a:r>
              <a:rPr lang="it-IT" altLang="it-IT" sz="2000" dirty="0"/>
              <a:t>Quando i lavoratori sono “</a:t>
            </a:r>
            <a:r>
              <a:rPr lang="it-IT" altLang="it-IT" sz="2000" dirty="0" err="1"/>
              <a:t>pochi”</a:t>
            </a:r>
            <a:r>
              <a:rPr lang="it-IT" altLang="it-IT" sz="2000" dirty="0" err="1">
                <a:sym typeface="Symbol" panose="05050102010706020507" pitchFamily="18" charset="2"/>
              </a:rPr>
              <a:t>aumento</a:t>
            </a:r>
            <a:r>
              <a:rPr lang="it-IT" altLang="it-IT" sz="2000" dirty="0">
                <a:sym typeface="Symbol" panose="05050102010706020507" pitchFamily="18" charset="2"/>
              </a:rPr>
              <a:t> del prodotto dell’ultimo lavoratore</a:t>
            </a:r>
            <a:endParaRPr lang="it-IT" altLang="it-IT" sz="2000" dirty="0"/>
          </a:p>
          <a:p>
            <a:pPr lvl="1"/>
            <a:r>
              <a:rPr lang="it-IT" altLang="it-IT" sz="2000" dirty="0"/>
              <a:t>Quando diventano “tanti” alla fine si </a:t>
            </a:r>
            <a:r>
              <a:rPr lang="it-IT" altLang="it-IT" sz="2000" dirty="0" err="1"/>
              <a:t>ostacolano</a:t>
            </a:r>
            <a:r>
              <a:rPr lang="it-IT" altLang="it-IT" sz="2000" dirty="0" err="1">
                <a:sym typeface="Symbol" panose="05050102010706020507" pitchFamily="18" charset="2"/>
              </a:rPr>
              <a:t>diminuzione</a:t>
            </a:r>
            <a:r>
              <a:rPr lang="it-IT" altLang="it-IT" sz="2000" dirty="0">
                <a:sym typeface="Symbol" panose="05050102010706020507" pitchFamily="18" charset="2"/>
              </a:rPr>
              <a:t> del prodotto dell’ultimo lavoratore</a:t>
            </a:r>
            <a:endParaRPr lang="it-IT" altLang="it-IT" sz="2000" dirty="0"/>
          </a:p>
        </p:txBody>
      </p:sp>
    </p:spTree>
    <p:extLst>
      <p:ext uri="{BB962C8B-B14F-4D97-AF65-F5344CB8AC3E}">
        <p14:creationId xmlns:p14="http://schemas.microsoft.com/office/powerpoint/2010/main" val="19094861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291">
                                            <p:txEl>
                                              <p:pRg st="4" end="4"/>
                                            </p:txEl>
                                          </p:spTgt>
                                        </p:tgtEl>
                                        <p:attrNameLst>
                                          <p:attrName>style.visibility</p:attrName>
                                        </p:attrNameLst>
                                      </p:cBhvr>
                                      <p:to>
                                        <p:strVal val="visible"/>
                                      </p:to>
                                    </p:set>
                                    <p:anim calcmode="lin" valueType="num">
                                      <p:cBhvr additive="base">
                                        <p:cTn id="31" dur="500" fill="hold"/>
                                        <p:tgtEl>
                                          <p:spTgt spid="1229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29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bldLvl="3" autoUpdateAnimBg="0"/>
    </p:bldLst>
  </p:timing>
</p:sld>
</file>

<file path=ppt/theme/theme1.xml><?xml version="1.0" encoding="utf-8"?>
<a:theme xmlns:a="http://schemas.openxmlformats.org/drawingml/2006/main" name="Slide_DirezioneAmministrativa_UNIM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616E692615186349ADC1572FF2D92EBC" ma:contentTypeVersion="9" ma:contentTypeDescription="Creare un nuovo documento." ma:contentTypeScope="" ma:versionID="32ed6f2e6f4444221e00a523a06a7e98">
  <xsd:schema xmlns:xsd="http://www.w3.org/2001/XMLSchema" xmlns:xs="http://www.w3.org/2001/XMLSchema" xmlns:p="http://schemas.microsoft.com/office/2006/metadata/properties" xmlns:ns3="01510a4c-67e1-410d-b310-984d6c9b1061" targetNamespace="http://schemas.microsoft.com/office/2006/metadata/properties" ma:root="true" ma:fieldsID="1819e783a4b970ce792c8222c5b9ae7a" ns3:_="">
    <xsd:import namespace="01510a4c-67e1-410d-b310-984d6c9b106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510a4c-67e1-410d-b310-984d6c9b10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916663-32E5-48AA-8DA9-4FD32BE3DB33}">
  <ds:schemaRefs>
    <ds:schemaRef ds:uri="http://schemas.microsoft.com/sharepoint/v3/contenttype/forms"/>
  </ds:schemaRefs>
</ds:datastoreItem>
</file>

<file path=customXml/itemProps2.xml><?xml version="1.0" encoding="utf-8"?>
<ds:datastoreItem xmlns:ds="http://schemas.openxmlformats.org/officeDocument/2006/customXml" ds:itemID="{356602EB-C0D9-42BA-9711-58F56640D808}">
  <ds:schemaRefs>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 ds:uri="http://purl.org/dc/terms/"/>
    <ds:schemaRef ds:uri="01510a4c-67e1-410d-b310-984d6c9b1061"/>
    <ds:schemaRef ds:uri="http://purl.org/dc/elements/1.1/"/>
    <ds:schemaRef ds:uri="http://www.w3.org/XML/1998/namespace"/>
    <ds:schemaRef ds:uri="http://purl.org/dc/dcmitype/"/>
  </ds:schemaRefs>
</ds:datastoreItem>
</file>

<file path=customXml/itemProps3.xml><?xml version="1.0" encoding="utf-8"?>
<ds:datastoreItem xmlns:ds="http://schemas.openxmlformats.org/officeDocument/2006/customXml" ds:itemID="{CDC69E21-D532-4AFC-9383-C54AE2CBFE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510a4c-67e1-410d-b310-984d6c9b10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Slide__UNIMC_DipECONOMIA_DIRITTO</Template>
  <TotalTime>45</TotalTime>
  <Words>1478</Words>
  <Application>Microsoft Office PowerPoint</Application>
  <PresentationFormat>Presentazione su schermo (4:3)</PresentationFormat>
  <Paragraphs>323</Paragraphs>
  <Slides>42</Slides>
  <Notes>0</Notes>
  <HiddenSlides>0</HiddenSlides>
  <MMClips>0</MMClips>
  <ScaleCrop>false</ScaleCrop>
  <HeadingPairs>
    <vt:vector size="8" baseType="variant">
      <vt:variant>
        <vt:lpstr>Caratteri utilizzati</vt:lpstr>
      </vt:variant>
      <vt:variant>
        <vt:i4>5</vt:i4>
      </vt:variant>
      <vt:variant>
        <vt:lpstr>Tema</vt:lpstr>
      </vt:variant>
      <vt:variant>
        <vt:i4>1</vt:i4>
      </vt:variant>
      <vt:variant>
        <vt:lpstr>Server OLE incorporati</vt:lpstr>
      </vt:variant>
      <vt:variant>
        <vt:i4>6</vt:i4>
      </vt:variant>
      <vt:variant>
        <vt:lpstr>Titoli diapositive</vt:lpstr>
      </vt:variant>
      <vt:variant>
        <vt:i4>42</vt:i4>
      </vt:variant>
    </vt:vector>
  </HeadingPairs>
  <TitlesOfParts>
    <vt:vector size="54" baseType="lpstr">
      <vt:lpstr>Arial</vt:lpstr>
      <vt:lpstr>Arial Italic</vt:lpstr>
      <vt:lpstr>Calibri</vt:lpstr>
      <vt:lpstr>Symbol</vt:lpstr>
      <vt:lpstr>Times New Roman</vt:lpstr>
      <vt:lpstr>Slide_DirezioneAmministrativa_UNIMC</vt:lpstr>
      <vt:lpstr>Equation.3</vt:lpstr>
      <vt:lpstr>Equation</vt:lpstr>
      <vt:lpstr>Microsoft Word Picture</vt:lpstr>
      <vt:lpstr>Foglio di lavoro</vt:lpstr>
      <vt:lpstr>Grafico</vt:lpstr>
      <vt:lpstr>Immagine</vt:lpstr>
      <vt:lpstr>Dietro la curva di offerta</vt:lpstr>
      <vt:lpstr>L’impresa</vt:lpstr>
      <vt:lpstr>Forme di mercato</vt:lpstr>
      <vt:lpstr>I costi di produzione</vt:lpstr>
      <vt:lpstr>Costi medi e costi marginali</vt:lpstr>
      <vt:lpstr>I ricavi</vt:lpstr>
      <vt:lpstr>Funzione di produzione</vt:lpstr>
      <vt:lpstr>Prodotto medio e prodotto marginale</vt:lpstr>
      <vt:lpstr>La legge della produttività marginale decrescente</vt:lpstr>
      <vt:lpstr>Il grafico del prodotto marginale del lavoro</vt:lpstr>
      <vt:lpstr>Il grafico del prodotto totale</vt:lpstr>
      <vt:lpstr>Il prodotto medio e prodotto marginale</vt:lpstr>
      <vt:lpstr>Costi di breve periodo</vt:lpstr>
      <vt:lpstr>Il grafico del costo marginale</vt:lpstr>
      <vt:lpstr>Costi medi</vt:lpstr>
      <vt:lpstr>Il grafico</vt:lpstr>
      <vt:lpstr>Costi medi e marginali</vt:lpstr>
      <vt:lpstr>Costi variabili totali e funzione di produzione</vt:lpstr>
      <vt:lpstr>Da Costi  Variabili Totali ai Costi Totali</vt:lpstr>
      <vt:lpstr>Costi medi fissi</vt:lpstr>
      <vt:lpstr>Equazione del costo totale</vt:lpstr>
      <vt:lpstr>Equazioni del costo medio</vt:lpstr>
      <vt:lpstr>Equazione costo marginale</vt:lpstr>
      <vt:lpstr>Minimo dei costi medi</vt:lpstr>
      <vt:lpstr>I ricavi totali</vt:lpstr>
      <vt:lpstr>Ricavi medi e ricavi marginali</vt:lpstr>
      <vt:lpstr>Un esempio di funzione del ricavo</vt:lpstr>
      <vt:lpstr>La scelta dell’impresa</vt:lpstr>
      <vt:lpstr>Cma&lt;rama</vt:lpstr>
      <vt:lpstr>cma&gt;rma</vt:lpstr>
      <vt:lpstr>I profitti nel breve periodo</vt:lpstr>
      <vt:lpstr>Le perdite nel breve periodo</vt:lpstr>
      <vt:lpstr>La curva di offerta di breve periodo dell’impresa</vt:lpstr>
      <vt:lpstr>Esempio: il profitto</vt:lpstr>
      <vt:lpstr>Massimizzazione equazione di secondo grado</vt:lpstr>
      <vt:lpstr>Massimizzazione P=cma</vt:lpstr>
      <vt:lpstr>Minimizzazione perdite</vt:lpstr>
      <vt:lpstr>Esercitazione</vt:lpstr>
      <vt:lpstr>Soluzione 1</vt:lpstr>
      <vt:lpstr>Soluzione 2</vt:lpstr>
      <vt:lpstr>Domanda di lavoro</vt:lpstr>
      <vt:lpstr>Il grafico della domanda di lavoro dell’impresa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Dietro la curva di offerta</dc:title>
  <dc:creator>stefano.perri@unimc.it</dc:creator>
  <cp:lastModifiedBy>stefano.perri@unimc.it</cp:lastModifiedBy>
  <cp:revision>6</cp:revision>
  <cp:lastPrinted>2022-03-28T08:21:57Z</cp:lastPrinted>
  <dcterms:created xsi:type="dcterms:W3CDTF">2022-03-28T08:17:28Z</dcterms:created>
  <dcterms:modified xsi:type="dcterms:W3CDTF">2023-11-06T09:41:23Z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0x010100616E692615186349ADC1572FF2D92EBC</vt:lpwstr>
  </property>
</Properties>
</file>