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43"/>
  </p:notesMasterIdLst>
  <p:handoutMasterIdLst>
    <p:handoutMasterId r:id="rId44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95" r:id="rId16"/>
    <p:sldId id="294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4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5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22/04/2022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5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5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22/04/2022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5663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5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</a:endParaRPr>
          </a:p>
        </p:txBody>
      </p:sp>
      <p:sp>
        <p:nvSpPr>
          <p:cNvPr id="4301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6441F17-1B94-46AF-BDD6-74318A4B743D}" type="slidenum">
              <a:rPr lang="it-IT" altLang="it-IT" sz="1200">
                <a:latin typeface="Tahoma" panose="020B0604030504040204" pitchFamily="34" charset="0"/>
              </a:rPr>
              <a:pPr eaLnBrk="1" hangingPunct="1"/>
              <a:t>13</a:t>
            </a:fld>
            <a:endParaRPr lang="it-IT" altLang="it-IT" sz="12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71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1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2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3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646141FD-3D4F-4816-869F-94758CA5BAD0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it-IT" altLang="it-IT" sz="4400" dirty="0"/>
              <a:t>La scelta dell’impresa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it-IT" altLang="it-IT" sz="3200"/>
              <a:t>Il lungo periodo</a:t>
            </a:r>
          </a:p>
        </p:txBody>
      </p:sp>
    </p:spTree>
    <p:extLst>
      <p:ext uri="{BB962C8B-B14F-4D97-AF65-F5344CB8AC3E}">
        <p14:creationId xmlns:p14="http://schemas.microsoft.com/office/powerpoint/2010/main" val="635775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769A-B06A-4555-8582-7F8DAA557F36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Massimizzazione del prodotto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48275" y="1610474"/>
            <a:ext cx="3200400" cy="4114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it-IT" altLang="it-IT" sz="2400" dirty="0"/>
              <a:t>L’imprenditore vuole massimizzare il prodotto, dati i costi che può sostenere: sceglie l’isoquanto più alto raggiungibile</a:t>
            </a:r>
          </a:p>
          <a:p>
            <a:pPr>
              <a:lnSpc>
                <a:spcPct val="90000"/>
              </a:lnSpc>
            </a:pPr>
            <a:r>
              <a:rPr lang="it-IT" altLang="it-IT" sz="2400" dirty="0"/>
              <a:t>In entrambi i casi massimizza il profitto</a:t>
            </a:r>
          </a:p>
          <a:p>
            <a:pPr>
              <a:lnSpc>
                <a:spcPct val="90000"/>
              </a:lnSpc>
            </a:pPr>
            <a:r>
              <a:rPr lang="it-IT" altLang="it-IT" sz="2400" dirty="0"/>
              <a:t>In entrambi i casi eguaglia il rapporto tra i prezzi al </a:t>
            </a:r>
            <a:r>
              <a:rPr lang="it-IT" altLang="it-IT" sz="2400" i="1" dirty="0"/>
              <a:t>SMST</a:t>
            </a:r>
          </a:p>
          <a:p>
            <a:pPr>
              <a:lnSpc>
                <a:spcPct val="90000"/>
              </a:lnSpc>
            </a:pPr>
            <a:endParaRPr lang="it-IT" altLang="it-IT" sz="2400" i="1" dirty="0"/>
          </a:p>
        </p:txBody>
      </p:sp>
      <p:graphicFrame>
        <p:nvGraphicFramePr>
          <p:cNvPr id="1128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350165"/>
              </p:ext>
            </p:extLst>
          </p:nvPr>
        </p:nvGraphicFramePr>
        <p:xfrm>
          <a:off x="5553075" y="5148637"/>
          <a:ext cx="1295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571320" imgH="393480" progId="Equation.3">
                  <p:embed/>
                </p:oleObj>
              </mc:Choice>
              <mc:Fallback>
                <p:oleObj name="Equation" r:id="rId3" imgW="571320" imgH="393480" progId="Equation.3">
                  <p:embed/>
                  <p:pic>
                    <p:nvPicPr>
                      <p:cNvPr id="1128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3075" y="5148637"/>
                        <a:ext cx="129540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308" name="Group 44"/>
          <p:cNvGrpSpPr>
            <a:grpSpLocks/>
          </p:cNvGrpSpPr>
          <p:nvPr/>
        </p:nvGrpSpPr>
        <p:grpSpPr bwMode="auto">
          <a:xfrm>
            <a:off x="762000" y="2438400"/>
            <a:ext cx="4495800" cy="2724150"/>
            <a:chOff x="480" y="1536"/>
            <a:chExt cx="2832" cy="1716"/>
          </a:xfrm>
        </p:grpSpPr>
        <p:sp>
          <p:nvSpPr>
            <p:cNvPr id="11286" name="Line 22"/>
            <p:cNvSpPr>
              <a:spLocks noChangeShapeType="1"/>
            </p:cNvSpPr>
            <p:nvPr/>
          </p:nvSpPr>
          <p:spPr bwMode="auto">
            <a:xfrm flipH="1" flipV="1">
              <a:off x="897" y="1894"/>
              <a:ext cx="1437" cy="1013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87" name="Line 23"/>
            <p:cNvSpPr>
              <a:spLocks noChangeShapeType="1"/>
            </p:cNvSpPr>
            <p:nvPr/>
          </p:nvSpPr>
          <p:spPr bwMode="auto">
            <a:xfrm>
              <a:off x="901" y="1684"/>
              <a:ext cx="0" cy="1240"/>
            </a:xfrm>
            <a:prstGeom prst="line">
              <a:avLst/>
            </a:prstGeom>
            <a:noFill/>
            <a:ln w="1905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88" name="Line 24"/>
            <p:cNvSpPr>
              <a:spLocks noChangeShapeType="1"/>
            </p:cNvSpPr>
            <p:nvPr/>
          </p:nvSpPr>
          <p:spPr bwMode="auto">
            <a:xfrm>
              <a:off x="901" y="2924"/>
              <a:ext cx="1995" cy="0"/>
            </a:xfrm>
            <a:prstGeom prst="line">
              <a:avLst/>
            </a:prstGeom>
            <a:noFill/>
            <a:ln w="1905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89" name="Freeform 25"/>
            <p:cNvSpPr>
              <a:spLocks/>
            </p:cNvSpPr>
            <p:nvPr/>
          </p:nvSpPr>
          <p:spPr bwMode="auto">
            <a:xfrm>
              <a:off x="1442" y="1636"/>
              <a:ext cx="1372" cy="892"/>
            </a:xfrm>
            <a:custGeom>
              <a:avLst/>
              <a:gdLst>
                <a:gd name="T0" fmla="*/ 0 w 1872"/>
                <a:gd name="T1" fmla="*/ 0 h 1056"/>
                <a:gd name="T2" fmla="*/ 48 w 1872"/>
                <a:gd name="T3" fmla="*/ 336 h 1056"/>
                <a:gd name="T4" fmla="*/ 288 w 1872"/>
                <a:gd name="T5" fmla="*/ 672 h 1056"/>
                <a:gd name="T6" fmla="*/ 816 w 1872"/>
                <a:gd name="T7" fmla="*/ 912 h 1056"/>
                <a:gd name="T8" fmla="*/ 1872 w 1872"/>
                <a:gd name="T9" fmla="*/ 1056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2" h="1056">
                  <a:moveTo>
                    <a:pt x="0" y="0"/>
                  </a:moveTo>
                  <a:cubicBezTo>
                    <a:pt x="0" y="112"/>
                    <a:pt x="0" y="224"/>
                    <a:pt x="48" y="336"/>
                  </a:cubicBezTo>
                  <a:cubicBezTo>
                    <a:pt x="96" y="448"/>
                    <a:pt x="160" y="576"/>
                    <a:pt x="288" y="672"/>
                  </a:cubicBezTo>
                  <a:cubicBezTo>
                    <a:pt x="416" y="768"/>
                    <a:pt x="552" y="848"/>
                    <a:pt x="816" y="912"/>
                  </a:cubicBezTo>
                  <a:cubicBezTo>
                    <a:pt x="1080" y="976"/>
                    <a:pt x="1476" y="1016"/>
                    <a:pt x="1872" y="1056"/>
                  </a:cubicBezTo>
                </a:path>
              </a:pathLst>
            </a:custGeom>
            <a:noFill/>
            <a:ln w="28575" cmpd="sng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0" name="Freeform 26"/>
            <p:cNvSpPr>
              <a:spLocks/>
            </p:cNvSpPr>
            <p:nvPr/>
          </p:nvSpPr>
          <p:spPr bwMode="auto">
            <a:xfrm>
              <a:off x="1151" y="1684"/>
              <a:ext cx="1663" cy="1141"/>
            </a:xfrm>
            <a:custGeom>
              <a:avLst/>
              <a:gdLst>
                <a:gd name="T0" fmla="*/ 0 w 1872"/>
                <a:gd name="T1" fmla="*/ 0 h 1056"/>
                <a:gd name="T2" fmla="*/ 48 w 1872"/>
                <a:gd name="T3" fmla="*/ 336 h 1056"/>
                <a:gd name="T4" fmla="*/ 288 w 1872"/>
                <a:gd name="T5" fmla="*/ 672 h 1056"/>
                <a:gd name="T6" fmla="*/ 816 w 1872"/>
                <a:gd name="T7" fmla="*/ 912 h 1056"/>
                <a:gd name="T8" fmla="*/ 1872 w 1872"/>
                <a:gd name="T9" fmla="*/ 1056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2" h="1056">
                  <a:moveTo>
                    <a:pt x="0" y="0"/>
                  </a:moveTo>
                  <a:cubicBezTo>
                    <a:pt x="0" y="112"/>
                    <a:pt x="0" y="224"/>
                    <a:pt x="48" y="336"/>
                  </a:cubicBezTo>
                  <a:cubicBezTo>
                    <a:pt x="96" y="448"/>
                    <a:pt x="160" y="576"/>
                    <a:pt x="288" y="672"/>
                  </a:cubicBezTo>
                  <a:cubicBezTo>
                    <a:pt x="416" y="768"/>
                    <a:pt x="552" y="848"/>
                    <a:pt x="816" y="912"/>
                  </a:cubicBezTo>
                  <a:cubicBezTo>
                    <a:pt x="1080" y="976"/>
                    <a:pt x="1476" y="1016"/>
                    <a:pt x="1872" y="1056"/>
                  </a:cubicBezTo>
                </a:path>
              </a:pathLst>
            </a:custGeom>
            <a:noFill/>
            <a:ln w="28575" cmpd="sng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1" name="Freeform 27"/>
            <p:cNvSpPr>
              <a:spLocks/>
            </p:cNvSpPr>
            <p:nvPr/>
          </p:nvSpPr>
          <p:spPr bwMode="auto">
            <a:xfrm>
              <a:off x="1274" y="1636"/>
              <a:ext cx="1540" cy="1040"/>
            </a:xfrm>
            <a:custGeom>
              <a:avLst/>
              <a:gdLst>
                <a:gd name="T0" fmla="*/ 0 w 1872"/>
                <a:gd name="T1" fmla="*/ 0 h 1056"/>
                <a:gd name="T2" fmla="*/ 48 w 1872"/>
                <a:gd name="T3" fmla="*/ 336 h 1056"/>
                <a:gd name="T4" fmla="*/ 288 w 1872"/>
                <a:gd name="T5" fmla="*/ 672 h 1056"/>
                <a:gd name="T6" fmla="*/ 816 w 1872"/>
                <a:gd name="T7" fmla="*/ 912 h 1056"/>
                <a:gd name="T8" fmla="*/ 1872 w 1872"/>
                <a:gd name="T9" fmla="*/ 1056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2" h="1056">
                  <a:moveTo>
                    <a:pt x="0" y="0"/>
                  </a:moveTo>
                  <a:cubicBezTo>
                    <a:pt x="0" y="112"/>
                    <a:pt x="0" y="224"/>
                    <a:pt x="48" y="336"/>
                  </a:cubicBezTo>
                  <a:cubicBezTo>
                    <a:pt x="96" y="448"/>
                    <a:pt x="160" y="576"/>
                    <a:pt x="288" y="672"/>
                  </a:cubicBezTo>
                  <a:cubicBezTo>
                    <a:pt x="416" y="768"/>
                    <a:pt x="552" y="848"/>
                    <a:pt x="816" y="912"/>
                  </a:cubicBezTo>
                  <a:cubicBezTo>
                    <a:pt x="1080" y="976"/>
                    <a:pt x="1476" y="1016"/>
                    <a:pt x="1872" y="1056"/>
                  </a:cubicBezTo>
                </a:path>
              </a:pathLst>
            </a:custGeom>
            <a:noFill/>
            <a:ln w="28575" cmpd="sng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2" name="Text Box 28"/>
            <p:cNvSpPr txBox="1">
              <a:spLocks noChangeArrowheads="1"/>
            </p:cNvSpPr>
            <p:nvPr/>
          </p:nvSpPr>
          <p:spPr bwMode="auto">
            <a:xfrm>
              <a:off x="480" y="1536"/>
              <a:ext cx="3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K</a:t>
              </a:r>
            </a:p>
          </p:txBody>
        </p:sp>
        <p:sp>
          <p:nvSpPr>
            <p:cNvPr id="11293" name="Text Box 29"/>
            <p:cNvSpPr txBox="1">
              <a:spLocks noChangeArrowheads="1"/>
            </p:cNvSpPr>
            <p:nvPr/>
          </p:nvSpPr>
          <p:spPr bwMode="auto">
            <a:xfrm>
              <a:off x="2855" y="2975"/>
              <a:ext cx="45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L</a:t>
              </a:r>
            </a:p>
          </p:txBody>
        </p:sp>
        <p:sp>
          <p:nvSpPr>
            <p:cNvPr id="11294" name="Text Box 30"/>
            <p:cNvSpPr txBox="1">
              <a:spLocks noChangeArrowheads="1"/>
            </p:cNvSpPr>
            <p:nvPr/>
          </p:nvSpPr>
          <p:spPr bwMode="auto">
            <a:xfrm>
              <a:off x="2777" y="2681"/>
              <a:ext cx="51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 dirty="0">
                  <a:solidFill>
                    <a:srgbClr val="000000"/>
                  </a:solidFill>
                </a:rPr>
                <a:t>Y</a:t>
              </a:r>
              <a:r>
                <a:rPr lang="it-IT" altLang="it-IT" sz="1800" i="0" baseline="-25000" dirty="0">
                  <a:solidFill>
                    <a:srgbClr val="000000"/>
                  </a:solidFill>
                </a:rPr>
                <a:t>1</a:t>
              </a:r>
              <a:endParaRPr lang="it-IT" altLang="it-IT" sz="2800" b="0" i="0" dirty="0">
                <a:solidFill>
                  <a:srgbClr val="000000"/>
                </a:solidFill>
              </a:endParaRPr>
            </a:p>
          </p:txBody>
        </p:sp>
        <p:sp>
          <p:nvSpPr>
            <p:cNvPr id="11295" name="Text Box 31"/>
            <p:cNvSpPr txBox="1">
              <a:spLocks noChangeArrowheads="1"/>
            </p:cNvSpPr>
            <p:nvPr/>
          </p:nvSpPr>
          <p:spPr bwMode="auto">
            <a:xfrm>
              <a:off x="2855" y="2519"/>
              <a:ext cx="44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Y</a:t>
              </a:r>
              <a:r>
                <a:rPr lang="it-IT" altLang="it-IT" sz="1800" i="0" baseline="-25000">
                  <a:solidFill>
                    <a:srgbClr val="000000"/>
                  </a:solidFill>
                </a:rPr>
                <a:t>2</a:t>
              </a:r>
              <a:endParaRPr lang="it-IT" altLang="it-IT" sz="2800" b="0" i="0">
                <a:solidFill>
                  <a:srgbClr val="000000"/>
                </a:solidFill>
              </a:endParaRPr>
            </a:p>
          </p:txBody>
        </p:sp>
        <p:sp>
          <p:nvSpPr>
            <p:cNvPr id="11296" name="Text Box 32"/>
            <p:cNvSpPr txBox="1">
              <a:spLocks noChangeArrowheads="1"/>
            </p:cNvSpPr>
            <p:nvPr/>
          </p:nvSpPr>
          <p:spPr bwMode="auto">
            <a:xfrm>
              <a:off x="2723" y="2322"/>
              <a:ext cx="54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Y</a:t>
              </a:r>
              <a:r>
                <a:rPr lang="it-IT" altLang="it-IT" sz="1800" i="0" baseline="-25000">
                  <a:solidFill>
                    <a:srgbClr val="000000"/>
                  </a:solidFill>
                </a:rPr>
                <a:t>3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11297" name="Line 33"/>
            <p:cNvSpPr>
              <a:spLocks noChangeShapeType="1"/>
            </p:cNvSpPr>
            <p:nvPr/>
          </p:nvSpPr>
          <p:spPr bwMode="auto">
            <a:xfrm>
              <a:off x="901" y="2382"/>
              <a:ext cx="7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8" name="Line 34"/>
            <p:cNvSpPr>
              <a:spLocks noChangeShapeType="1"/>
            </p:cNvSpPr>
            <p:nvPr/>
          </p:nvSpPr>
          <p:spPr bwMode="auto">
            <a:xfrm>
              <a:off x="1624" y="2382"/>
              <a:ext cx="0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9" name="Text Box 35"/>
            <p:cNvSpPr txBox="1">
              <a:spLocks noChangeArrowheads="1"/>
            </p:cNvSpPr>
            <p:nvPr/>
          </p:nvSpPr>
          <p:spPr bwMode="auto">
            <a:xfrm>
              <a:off x="480" y="2220"/>
              <a:ext cx="35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K</a:t>
              </a:r>
              <a:r>
                <a:rPr lang="it-IT" altLang="it-IT" sz="1800" i="0" baseline="-25000">
                  <a:solidFill>
                    <a:srgbClr val="000000"/>
                  </a:solidFill>
                </a:rPr>
                <a:t>1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11300" name="Text Box 36"/>
            <p:cNvSpPr txBox="1">
              <a:spLocks noChangeArrowheads="1"/>
            </p:cNvSpPr>
            <p:nvPr/>
          </p:nvSpPr>
          <p:spPr bwMode="auto">
            <a:xfrm>
              <a:off x="1568" y="3021"/>
              <a:ext cx="3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L</a:t>
              </a:r>
              <a:r>
                <a:rPr lang="it-IT" altLang="it-IT" sz="1800" i="0" baseline="-25000">
                  <a:solidFill>
                    <a:srgbClr val="000000"/>
                  </a:solidFill>
                </a:rPr>
                <a:t>1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11302" name="Oval 38"/>
            <p:cNvSpPr>
              <a:spLocks noChangeArrowheads="1"/>
            </p:cNvSpPr>
            <p:nvPr/>
          </p:nvSpPr>
          <p:spPr bwMode="auto">
            <a:xfrm>
              <a:off x="1152" y="2064"/>
              <a:ext cx="96" cy="96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303" name="Text Box 39"/>
            <p:cNvSpPr txBox="1">
              <a:spLocks noChangeArrowheads="1"/>
            </p:cNvSpPr>
            <p:nvPr/>
          </p:nvSpPr>
          <p:spPr bwMode="auto">
            <a:xfrm>
              <a:off x="1008" y="2112"/>
              <a:ext cx="3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11304" name="Text Box 40"/>
            <p:cNvSpPr txBox="1">
              <a:spLocks noChangeArrowheads="1"/>
            </p:cNvSpPr>
            <p:nvPr/>
          </p:nvSpPr>
          <p:spPr bwMode="auto">
            <a:xfrm>
              <a:off x="1584" y="2208"/>
              <a:ext cx="3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1305" name="Oval 41"/>
            <p:cNvSpPr>
              <a:spLocks noChangeArrowheads="1"/>
            </p:cNvSpPr>
            <p:nvPr/>
          </p:nvSpPr>
          <p:spPr bwMode="auto">
            <a:xfrm>
              <a:off x="1584" y="2352"/>
              <a:ext cx="96" cy="96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11309" name="Group 45"/>
          <p:cNvGrpSpPr>
            <a:grpSpLocks/>
          </p:cNvGrpSpPr>
          <p:nvPr/>
        </p:nvGrpSpPr>
        <p:grpSpPr bwMode="auto">
          <a:xfrm>
            <a:off x="2743201" y="2081213"/>
            <a:ext cx="2493963" cy="1652588"/>
            <a:chOff x="1728" y="1311"/>
            <a:chExt cx="1571" cy="1041"/>
          </a:xfrm>
        </p:grpSpPr>
        <p:sp>
          <p:nvSpPr>
            <p:cNvPr id="11306" name="Line 42"/>
            <p:cNvSpPr>
              <a:spLocks noChangeShapeType="1"/>
            </p:cNvSpPr>
            <p:nvPr/>
          </p:nvSpPr>
          <p:spPr bwMode="auto">
            <a:xfrm flipH="1">
              <a:off x="1728" y="1536"/>
              <a:ext cx="105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307" name="Text Box 43"/>
            <p:cNvSpPr txBox="1">
              <a:spLocks noChangeArrowheads="1"/>
            </p:cNvSpPr>
            <p:nvPr/>
          </p:nvSpPr>
          <p:spPr bwMode="auto">
            <a:xfrm>
              <a:off x="2195" y="1311"/>
              <a:ext cx="11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dirty="0"/>
                <a:t>SMST=w/r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888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E3D1-C9C5-4834-84BA-7F40C2B70E3F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29981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Le condizioni di equilibrio di lungo periodo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828800"/>
          </a:xfrm>
        </p:spPr>
        <p:txBody>
          <a:bodyPr/>
          <a:lstStyle/>
          <a:p>
            <a:r>
              <a:rPr lang="it-IT" altLang="it-IT" b="1" i="1"/>
              <a:t>SMST=w/r</a:t>
            </a:r>
          </a:p>
          <a:p>
            <a:r>
              <a:rPr lang="it-IT" altLang="it-IT" b="1" i="1"/>
              <a:t>SMST=pma</a:t>
            </a:r>
            <a:r>
              <a:rPr lang="it-IT" altLang="it-IT" b="1" i="1" baseline="-25000"/>
              <a:t>l</a:t>
            </a:r>
            <a:r>
              <a:rPr lang="it-IT" altLang="it-IT" b="1" i="1"/>
              <a:t>/pma</a:t>
            </a:r>
            <a:r>
              <a:rPr lang="it-IT" altLang="it-IT" b="1" i="1" baseline="-25000"/>
              <a:t>k</a:t>
            </a:r>
          </a:p>
          <a:p>
            <a:r>
              <a:rPr lang="it-IT" altLang="it-IT" b="1" i="1"/>
              <a:t>pma</a:t>
            </a:r>
            <a:r>
              <a:rPr lang="it-IT" altLang="it-IT" b="1" i="1" baseline="-25000"/>
              <a:t>l</a:t>
            </a:r>
            <a:r>
              <a:rPr lang="it-IT" altLang="it-IT" b="1" i="1"/>
              <a:t>/pma</a:t>
            </a:r>
            <a:r>
              <a:rPr lang="it-IT" altLang="it-IT" b="1" i="1" baseline="-25000"/>
              <a:t>k</a:t>
            </a:r>
            <a:r>
              <a:rPr lang="it-IT" altLang="it-IT" b="1" i="1"/>
              <a:t>=w/r</a:t>
            </a:r>
          </a:p>
          <a:p>
            <a:endParaRPr lang="it-IT" altLang="it-IT" b="1" i="1"/>
          </a:p>
          <a:p>
            <a:endParaRPr lang="it-IT" altLang="it-IT" b="1" i="1"/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914400" y="3794185"/>
            <a:ext cx="3352800" cy="1066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it-IT" altLang="it-IT" sz="2800"/>
              <a:t>pma</a:t>
            </a:r>
            <a:r>
              <a:rPr lang="it-IT" altLang="it-IT" sz="2800" baseline="-25000"/>
              <a:t>l</a:t>
            </a:r>
            <a:r>
              <a:rPr lang="it-IT" altLang="it-IT" sz="2800"/>
              <a:t>/w=pma</a:t>
            </a:r>
            <a:r>
              <a:rPr lang="it-IT" altLang="it-IT" sz="2800" baseline="-25000"/>
              <a:t>k</a:t>
            </a:r>
            <a:r>
              <a:rPr lang="it-IT" altLang="it-IT" sz="2800"/>
              <a:t>/r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685800" y="4960189"/>
            <a:ext cx="7924800" cy="1196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b="0" i="0"/>
              <a:t>L’ottimo nella produzione è raggiunto eguagliando le produttività marginali ponderate per i saggi di remunerazione per tutti i fattori produttivi</a:t>
            </a:r>
          </a:p>
        </p:txBody>
      </p:sp>
    </p:spTree>
    <p:extLst>
      <p:ext uri="{BB962C8B-B14F-4D97-AF65-F5344CB8AC3E}">
        <p14:creationId xmlns:p14="http://schemas.microsoft.com/office/powerpoint/2010/main" val="37844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  <p:bldP spid="30724" grpId="0" animBg="1" autoUpdateAnimBg="0"/>
      <p:bldP spid="30725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produzione di due beni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Nel caso della produzione di due bene, possiamo determinare la combinazione efficiente nella produzione utilizzando la scatola di </a:t>
            </a:r>
            <a:r>
              <a:rPr lang="it-IT" dirty="0" err="1" smtClean="0"/>
              <a:t>Edgeworth</a:t>
            </a:r>
            <a:r>
              <a:rPr lang="it-IT" dirty="0" smtClean="0"/>
              <a:t> per gli isoquanti.</a:t>
            </a:r>
          </a:p>
          <a:p>
            <a:r>
              <a:rPr lang="it-IT" dirty="0" smtClean="0"/>
              <a:t>Si tratta di determinare i punti </a:t>
            </a:r>
            <a:r>
              <a:rPr lang="it-IT" dirty="0"/>
              <a:t>P</a:t>
            </a:r>
            <a:r>
              <a:rPr lang="it-IT" dirty="0" smtClean="0"/>
              <a:t>areto efficienti: dati i fattori produttivi esistenti nella società, quali sono le combinazioni della produzione per le quali non è possibile aumentare la produzione di un bene senza diminuire quella di un altro bene?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3F369-3775-6B49-950F-429C20F585EB}" type="datetime1">
              <a:rPr lang="it-IT" smtClean="0"/>
              <a:pPr/>
              <a:t>22/04/2022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TITOLO PRESENTAZIONE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94715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L’ottimo nella scelta dei fattori</a:t>
            </a:r>
            <a:endParaRPr lang="it-IT" dirty="0"/>
          </a:p>
        </p:txBody>
      </p:sp>
      <p:sp>
        <p:nvSpPr>
          <p:cNvPr id="1028" name="Segnaposto contenuto 2"/>
          <p:cNvSpPr>
            <a:spLocks noGrp="1"/>
          </p:cNvSpPr>
          <p:nvPr>
            <p:ph idx="1"/>
          </p:nvPr>
        </p:nvSpPr>
        <p:spPr>
          <a:xfrm>
            <a:off x="5000625" y="1785938"/>
            <a:ext cx="3486150" cy="4667250"/>
          </a:xfrm>
        </p:spPr>
        <p:txBody>
          <a:bodyPr/>
          <a:lstStyle/>
          <a:p>
            <a:r>
              <a:rPr lang="it-IT" altLang="it-IT" smtClean="0"/>
              <a:t>Con una distribuzione </a:t>
            </a:r>
            <a:r>
              <a:rPr lang="it-IT" altLang="it-IT" b="1" i="1" smtClean="0"/>
              <a:t>K</a:t>
            </a:r>
            <a:r>
              <a:rPr lang="it-IT" altLang="it-IT" smtClean="0"/>
              <a:t> e </a:t>
            </a:r>
            <a:r>
              <a:rPr lang="it-IT" altLang="it-IT" b="1" i="1" smtClean="0"/>
              <a:t>L</a:t>
            </a:r>
            <a:r>
              <a:rPr lang="it-IT" altLang="it-IT" smtClean="0"/>
              <a:t> in </a:t>
            </a:r>
            <a:r>
              <a:rPr lang="it-IT" altLang="it-IT" b="1" i="1" smtClean="0"/>
              <a:t>C</a:t>
            </a:r>
            <a:r>
              <a:rPr lang="it-IT" altLang="it-IT" smtClean="0"/>
              <a:t> la produzione non è massimizzata</a:t>
            </a:r>
          </a:p>
          <a:p>
            <a:r>
              <a:rPr lang="it-IT" altLang="it-IT" smtClean="0"/>
              <a:t>Condizione di massimo </a:t>
            </a:r>
            <a:r>
              <a:rPr lang="it-IT" altLang="it-IT" b="1" i="1" smtClean="0"/>
              <a:t>SMST</a:t>
            </a:r>
            <a:r>
              <a:rPr lang="it-IT" altLang="it-IT" b="1" baseline="-25000" smtClean="0"/>
              <a:t>1 </a:t>
            </a:r>
            <a:r>
              <a:rPr lang="it-IT" altLang="it-IT" smtClean="0"/>
              <a:t>= </a:t>
            </a:r>
            <a:r>
              <a:rPr lang="it-IT" altLang="it-IT" b="1" i="1" smtClean="0"/>
              <a:t>SMST</a:t>
            </a:r>
            <a:r>
              <a:rPr lang="it-IT" altLang="it-IT" b="1" baseline="-25000" smtClean="0"/>
              <a:t>2 </a:t>
            </a:r>
            <a:r>
              <a:rPr lang="it-IT" altLang="it-IT" smtClean="0"/>
              <a:t>= </a:t>
            </a:r>
            <a:r>
              <a:rPr lang="it-IT" altLang="it-IT" b="1" i="1" smtClean="0"/>
              <a:t>w/r</a:t>
            </a:r>
            <a:endParaRPr lang="it-IT" altLang="it-IT" smtClean="0"/>
          </a:p>
        </p:txBody>
      </p:sp>
      <p:sp>
        <p:nvSpPr>
          <p:cNvPr id="922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BFF4C2A-F01A-4D5F-9248-29A5C9CB264B}" type="slidenum">
              <a:rPr lang="it-IT" altLang="it-IT" sz="1400"/>
              <a:pPr eaLnBrk="1" hangingPunct="1"/>
              <a:t>13</a:t>
            </a:fld>
            <a:endParaRPr lang="it-IT" altLang="it-IT" sz="1400"/>
          </a:p>
        </p:txBody>
      </p:sp>
      <p:sp>
        <p:nvSpPr>
          <p:cNvPr id="9221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grpSp>
        <p:nvGrpSpPr>
          <p:cNvPr id="3" name="Group 6"/>
          <p:cNvGrpSpPr>
            <a:grpSpLocks noChangeAspect="1"/>
          </p:cNvGrpSpPr>
          <p:nvPr/>
        </p:nvGrpSpPr>
        <p:grpSpPr bwMode="auto">
          <a:xfrm>
            <a:off x="500063" y="2000250"/>
            <a:ext cx="4543425" cy="4071938"/>
            <a:chOff x="3171" y="1665"/>
            <a:chExt cx="5950" cy="5333"/>
          </a:xfrm>
        </p:grpSpPr>
        <p:sp>
          <p:nvSpPr>
            <p:cNvPr id="9223" name="AutoShape 39"/>
            <p:cNvSpPr>
              <a:spLocks noChangeAspect="1" noChangeArrowheads="1" noTextEdit="1"/>
            </p:cNvSpPr>
            <p:nvPr/>
          </p:nvSpPr>
          <p:spPr bwMode="auto">
            <a:xfrm>
              <a:off x="3171" y="1665"/>
              <a:ext cx="5950" cy="5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24" name="Line 38"/>
            <p:cNvSpPr>
              <a:spLocks noChangeShapeType="1"/>
            </p:cNvSpPr>
            <p:nvPr/>
          </p:nvSpPr>
          <p:spPr bwMode="auto">
            <a:xfrm>
              <a:off x="4256" y="2491"/>
              <a:ext cx="0" cy="30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25" name="Line 37"/>
            <p:cNvSpPr>
              <a:spLocks noChangeShapeType="1"/>
            </p:cNvSpPr>
            <p:nvPr/>
          </p:nvSpPr>
          <p:spPr bwMode="auto">
            <a:xfrm>
              <a:off x="4256" y="5580"/>
              <a:ext cx="406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26" name="Text Box 36"/>
            <p:cNvSpPr txBox="1">
              <a:spLocks noChangeArrowheads="1"/>
            </p:cNvSpPr>
            <p:nvPr/>
          </p:nvSpPr>
          <p:spPr bwMode="auto">
            <a:xfrm>
              <a:off x="3323" y="2637"/>
              <a:ext cx="942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2000" b="1" i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</a:t>
              </a:r>
              <a:endParaRPr lang="en-US" altLang="it-IT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27" name="Text Box 35"/>
            <p:cNvSpPr txBox="1">
              <a:spLocks noChangeArrowheads="1"/>
            </p:cNvSpPr>
            <p:nvPr/>
          </p:nvSpPr>
          <p:spPr bwMode="auto">
            <a:xfrm>
              <a:off x="7654" y="5756"/>
              <a:ext cx="691" cy="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altLang="it-IT" sz="1800" b="1" i="1">
                  <a:cs typeface="Times New Roman" panose="02020603050405020304" pitchFamily="18" charset="0"/>
                </a:rPr>
                <a:t>L</a:t>
              </a:r>
              <a:endParaRPr lang="en-US" altLang="it-IT"/>
            </a:p>
          </p:txBody>
        </p:sp>
        <p:sp>
          <p:nvSpPr>
            <p:cNvPr id="9228" name="Text Box 34"/>
            <p:cNvSpPr txBox="1">
              <a:spLocks noChangeArrowheads="1"/>
            </p:cNvSpPr>
            <p:nvPr/>
          </p:nvSpPr>
          <p:spPr bwMode="auto">
            <a:xfrm>
              <a:off x="3726" y="5695"/>
              <a:ext cx="689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1800" b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r>
                <a:rPr lang="en-US" altLang="it-IT" sz="1800" b="1" baseline="-30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altLang="it-IT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29" name="Line 33"/>
            <p:cNvSpPr>
              <a:spLocks noChangeShapeType="1"/>
            </p:cNvSpPr>
            <p:nvPr/>
          </p:nvSpPr>
          <p:spPr bwMode="auto">
            <a:xfrm rot="10800000">
              <a:off x="7930" y="2804"/>
              <a:ext cx="0" cy="30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30" name="Line 32"/>
            <p:cNvSpPr>
              <a:spLocks noChangeShapeType="1"/>
            </p:cNvSpPr>
            <p:nvPr/>
          </p:nvSpPr>
          <p:spPr bwMode="auto">
            <a:xfrm rot="10800000">
              <a:off x="3865" y="2804"/>
              <a:ext cx="40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31" name="Line 31"/>
            <p:cNvSpPr>
              <a:spLocks noChangeShapeType="1"/>
            </p:cNvSpPr>
            <p:nvPr/>
          </p:nvSpPr>
          <p:spPr bwMode="auto">
            <a:xfrm>
              <a:off x="4265" y="4331"/>
              <a:ext cx="367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32" name="Freeform 30"/>
            <p:cNvSpPr>
              <a:spLocks/>
            </p:cNvSpPr>
            <p:nvPr/>
          </p:nvSpPr>
          <p:spPr bwMode="auto">
            <a:xfrm>
              <a:off x="5597" y="3371"/>
              <a:ext cx="2073" cy="1545"/>
            </a:xfrm>
            <a:custGeom>
              <a:avLst/>
              <a:gdLst>
                <a:gd name="T0" fmla="*/ 13 w 2268"/>
                <a:gd name="T1" fmla="*/ 0 h 1965"/>
                <a:gd name="T2" fmla="*/ 96 w 2268"/>
                <a:gd name="T3" fmla="*/ 287 h 1965"/>
                <a:gd name="T4" fmla="*/ 589 w 2268"/>
                <a:gd name="T5" fmla="*/ 585 h 1965"/>
                <a:gd name="T6" fmla="*/ 1164 w 2268"/>
                <a:gd name="T7" fmla="*/ 722 h 1965"/>
                <a:gd name="T8" fmla="*/ 1583 w 2268"/>
                <a:gd name="T9" fmla="*/ 751 h 19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68"/>
                <a:gd name="T16" fmla="*/ 0 h 1965"/>
                <a:gd name="T17" fmla="*/ 2268 w 2268"/>
                <a:gd name="T18" fmla="*/ 1965 h 19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68" h="1965">
                  <a:moveTo>
                    <a:pt x="18" y="0"/>
                  </a:moveTo>
                  <a:cubicBezTo>
                    <a:pt x="9" y="247"/>
                    <a:pt x="0" y="495"/>
                    <a:pt x="138" y="750"/>
                  </a:cubicBezTo>
                  <a:cubicBezTo>
                    <a:pt x="276" y="1005"/>
                    <a:pt x="588" y="1340"/>
                    <a:pt x="843" y="1530"/>
                  </a:cubicBezTo>
                  <a:cubicBezTo>
                    <a:pt x="1098" y="1720"/>
                    <a:pt x="1431" y="1818"/>
                    <a:pt x="1668" y="1890"/>
                  </a:cubicBezTo>
                  <a:cubicBezTo>
                    <a:pt x="1905" y="1962"/>
                    <a:pt x="2086" y="1963"/>
                    <a:pt x="2268" y="1965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9233" name="Freeform 29"/>
            <p:cNvSpPr>
              <a:spLocks/>
            </p:cNvSpPr>
            <p:nvPr/>
          </p:nvSpPr>
          <p:spPr bwMode="auto">
            <a:xfrm rot="10800000">
              <a:off x="5193" y="3657"/>
              <a:ext cx="2253" cy="1605"/>
            </a:xfrm>
            <a:custGeom>
              <a:avLst/>
              <a:gdLst>
                <a:gd name="T0" fmla="*/ 18 w 2268"/>
                <a:gd name="T1" fmla="*/ 0 h 1965"/>
                <a:gd name="T2" fmla="*/ 134 w 2268"/>
                <a:gd name="T3" fmla="*/ 334 h 1965"/>
                <a:gd name="T4" fmla="*/ 821 w 2268"/>
                <a:gd name="T5" fmla="*/ 681 h 1965"/>
                <a:gd name="T6" fmla="*/ 1624 w 2268"/>
                <a:gd name="T7" fmla="*/ 841 h 1965"/>
                <a:gd name="T8" fmla="*/ 2208 w 2268"/>
                <a:gd name="T9" fmla="*/ 875 h 19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68"/>
                <a:gd name="T16" fmla="*/ 0 h 1965"/>
                <a:gd name="T17" fmla="*/ 2268 w 2268"/>
                <a:gd name="T18" fmla="*/ 1965 h 19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68" h="1965">
                  <a:moveTo>
                    <a:pt x="18" y="0"/>
                  </a:moveTo>
                  <a:cubicBezTo>
                    <a:pt x="9" y="247"/>
                    <a:pt x="0" y="495"/>
                    <a:pt x="138" y="750"/>
                  </a:cubicBezTo>
                  <a:cubicBezTo>
                    <a:pt x="276" y="1005"/>
                    <a:pt x="588" y="1340"/>
                    <a:pt x="843" y="1530"/>
                  </a:cubicBezTo>
                  <a:cubicBezTo>
                    <a:pt x="1098" y="1720"/>
                    <a:pt x="1431" y="1818"/>
                    <a:pt x="1668" y="1890"/>
                  </a:cubicBezTo>
                  <a:cubicBezTo>
                    <a:pt x="1905" y="1962"/>
                    <a:pt x="2086" y="1963"/>
                    <a:pt x="2268" y="1965"/>
                  </a:cubicBez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9234" name="Text Box 28"/>
            <p:cNvSpPr txBox="1">
              <a:spLocks noChangeArrowheads="1"/>
            </p:cNvSpPr>
            <p:nvPr/>
          </p:nvSpPr>
          <p:spPr bwMode="auto">
            <a:xfrm>
              <a:off x="7930" y="2235"/>
              <a:ext cx="690" cy="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1800" b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r>
                <a:rPr lang="en-US" altLang="it-IT" sz="1800" b="1" baseline="-30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altLang="it-IT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35" name="Freeform 27"/>
            <p:cNvSpPr>
              <a:spLocks/>
            </p:cNvSpPr>
            <p:nvPr/>
          </p:nvSpPr>
          <p:spPr bwMode="auto">
            <a:xfrm rot="10800000">
              <a:off x="4966" y="3911"/>
              <a:ext cx="2028" cy="1365"/>
            </a:xfrm>
            <a:custGeom>
              <a:avLst/>
              <a:gdLst>
                <a:gd name="T0" fmla="*/ 12 w 2268"/>
                <a:gd name="T1" fmla="*/ 0 h 1965"/>
                <a:gd name="T2" fmla="*/ 88 w 2268"/>
                <a:gd name="T3" fmla="*/ 174 h 1965"/>
                <a:gd name="T4" fmla="*/ 539 w 2268"/>
                <a:gd name="T5" fmla="*/ 356 h 1965"/>
                <a:gd name="T6" fmla="*/ 1066 w 2268"/>
                <a:gd name="T7" fmla="*/ 440 h 1965"/>
                <a:gd name="T8" fmla="*/ 1449 w 2268"/>
                <a:gd name="T9" fmla="*/ 458 h 19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68"/>
                <a:gd name="T16" fmla="*/ 0 h 1965"/>
                <a:gd name="T17" fmla="*/ 2268 w 2268"/>
                <a:gd name="T18" fmla="*/ 1965 h 19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68" h="1965">
                  <a:moveTo>
                    <a:pt x="18" y="0"/>
                  </a:moveTo>
                  <a:cubicBezTo>
                    <a:pt x="9" y="247"/>
                    <a:pt x="0" y="495"/>
                    <a:pt x="138" y="750"/>
                  </a:cubicBezTo>
                  <a:cubicBezTo>
                    <a:pt x="276" y="1005"/>
                    <a:pt x="588" y="1340"/>
                    <a:pt x="843" y="1530"/>
                  </a:cubicBezTo>
                  <a:cubicBezTo>
                    <a:pt x="1098" y="1720"/>
                    <a:pt x="1431" y="1818"/>
                    <a:pt x="1668" y="1890"/>
                  </a:cubicBezTo>
                  <a:cubicBezTo>
                    <a:pt x="1905" y="1962"/>
                    <a:pt x="2086" y="1963"/>
                    <a:pt x="2268" y="1965"/>
                  </a:cubicBez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9236" name="Freeform 26"/>
            <p:cNvSpPr>
              <a:spLocks/>
            </p:cNvSpPr>
            <p:nvPr/>
          </p:nvSpPr>
          <p:spPr bwMode="auto">
            <a:xfrm>
              <a:off x="5747" y="3205"/>
              <a:ext cx="1848" cy="1472"/>
            </a:xfrm>
            <a:custGeom>
              <a:avLst/>
              <a:gdLst>
                <a:gd name="T0" fmla="*/ 8 w 2268"/>
                <a:gd name="T1" fmla="*/ 0 h 1965"/>
                <a:gd name="T2" fmla="*/ 60 w 2268"/>
                <a:gd name="T3" fmla="*/ 236 h 1965"/>
                <a:gd name="T4" fmla="*/ 372 w 2268"/>
                <a:gd name="T5" fmla="*/ 482 h 1965"/>
                <a:gd name="T6" fmla="*/ 735 w 2268"/>
                <a:gd name="T7" fmla="*/ 596 h 1965"/>
                <a:gd name="T8" fmla="*/ 1000 w 2268"/>
                <a:gd name="T9" fmla="*/ 619 h 19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68"/>
                <a:gd name="T16" fmla="*/ 0 h 1965"/>
                <a:gd name="T17" fmla="*/ 2268 w 2268"/>
                <a:gd name="T18" fmla="*/ 1965 h 19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68" h="1965">
                  <a:moveTo>
                    <a:pt x="18" y="0"/>
                  </a:moveTo>
                  <a:cubicBezTo>
                    <a:pt x="9" y="247"/>
                    <a:pt x="0" y="495"/>
                    <a:pt x="138" y="750"/>
                  </a:cubicBezTo>
                  <a:cubicBezTo>
                    <a:pt x="276" y="1005"/>
                    <a:pt x="588" y="1340"/>
                    <a:pt x="843" y="1530"/>
                  </a:cubicBezTo>
                  <a:cubicBezTo>
                    <a:pt x="1098" y="1720"/>
                    <a:pt x="1431" y="1818"/>
                    <a:pt x="1668" y="1890"/>
                  </a:cubicBezTo>
                  <a:cubicBezTo>
                    <a:pt x="1905" y="1962"/>
                    <a:pt x="2086" y="1963"/>
                    <a:pt x="2268" y="1965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9237" name="Line 25"/>
            <p:cNvSpPr>
              <a:spLocks noChangeShapeType="1"/>
            </p:cNvSpPr>
            <p:nvPr/>
          </p:nvSpPr>
          <p:spPr bwMode="auto">
            <a:xfrm>
              <a:off x="6440" y="2786"/>
              <a:ext cx="0" cy="279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38" name="Text Box 24"/>
            <p:cNvSpPr txBox="1">
              <a:spLocks noChangeArrowheads="1"/>
            </p:cNvSpPr>
            <p:nvPr/>
          </p:nvSpPr>
          <p:spPr bwMode="auto">
            <a:xfrm>
              <a:off x="6065" y="3760"/>
              <a:ext cx="630" cy="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1800" b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</a:t>
              </a:r>
              <a:endParaRPr lang="en-US" altLang="it-IT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39" name="Text Box 23"/>
            <p:cNvSpPr txBox="1">
              <a:spLocks noChangeArrowheads="1"/>
            </p:cNvSpPr>
            <p:nvPr/>
          </p:nvSpPr>
          <p:spPr bwMode="auto">
            <a:xfrm>
              <a:off x="6994" y="2068"/>
              <a:ext cx="751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2000" b="1" i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lang="en-US" altLang="it-IT" sz="2000" b="1" baseline="-30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altLang="it-IT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40" name="Text Box 22"/>
            <p:cNvSpPr txBox="1">
              <a:spLocks noChangeArrowheads="1"/>
            </p:cNvSpPr>
            <p:nvPr/>
          </p:nvSpPr>
          <p:spPr bwMode="auto">
            <a:xfrm>
              <a:off x="8220" y="3343"/>
              <a:ext cx="901" cy="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2000" b="1" i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</a:t>
              </a:r>
              <a:r>
                <a:rPr lang="en-US" altLang="it-IT" sz="2000" b="1" baseline="-30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altLang="it-IT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41" name="Text Box 21"/>
            <p:cNvSpPr txBox="1">
              <a:spLocks noChangeArrowheads="1"/>
            </p:cNvSpPr>
            <p:nvPr/>
          </p:nvSpPr>
          <p:spPr bwMode="auto">
            <a:xfrm>
              <a:off x="4966" y="5695"/>
              <a:ext cx="974" cy="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2000" b="1" i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lang="en-US" altLang="it-IT" sz="2000" b="1" baseline="-30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altLang="it-IT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42" name="Text Box 20"/>
            <p:cNvSpPr txBox="1">
              <a:spLocks noChangeArrowheads="1"/>
            </p:cNvSpPr>
            <p:nvPr/>
          </p:nvSpPr>
          <p:spPr bwMode="auto">
            <a:xfrm>
              <a:off x="3323" y="4602"/>
              <a:ext cx="868" cy="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2000" b="1" i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</a:t>
              </a:r>
              <a:r>
                <a:rPr lang="en-US" altLang="it-IT" sz="2000" b="1" baseline="-30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altLang="it-IT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43" name="AutoShape 19"/>
            <p:cNvSpPr>
              <a:spLocks/>
            </p:cNvSpPr>
            <p:nvPr/>
          </p:nvSpPr>
          <p:spPr bwMode="auto">
            <a:xfrm>
              <a:off x="7969" y="2804"/>
              <a:ext cx="251" cy="1527"/>
            </a:xfrm>
            <a:prstGeom prst="rightBrace">
              <a:avLst>
                <a:gd name="adj1" fmla="val 50697"/>
                <a:gd name="adj2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9244" name="AutoShape 18"/>
            <p:cNvSpPr>
              <a:spLocks/>
            </p:cNvSpPr>
            <p:nvPr/>
          </p:nvSpPr>
          <p:spPr bwMode="auto">
            <a:xfrm>
              <a:off x="4009" y="4361"/>
              <a:ext cx="152" cy="1215"/>
            </a:xfrm>
            <a:prstGeom prst="leftBrace">
              <a:avLst>
                <a:gd name="adj1" fmla="val 66612"/>
                <a:gd name="adj2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9245" name="Text Box 17"/>
            <p:cNvSpPr txBox="1">
              <a:spLocks noChangeArrowheads="1"/>
            </p:cNvSpPr>
            <p:nvPr/>
          </p:nvSpPr>
          <p:spPr bwMode="auto">
            <a:xfrm>
              <a:off x="5116" y="3189"/>
              <a:ext cx="631" cy="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1800" b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endParaRPr lang="en-US" altLang="it-IT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46" name="AutoShape 16"/>
            <p:cNvSpPr>
              <a:spLocks/>
            </p:cNvSpPr>
            <p:nvPr/>
          </p:nvSpPr>
          <p:spPr bwMode="auto">
            <a:xfrm rot="5400000">
              <a:off x="5193" y="4717"/>
              <a:ext cx="225" cy="2100"/>
            </a:xfrm>
            <a:prstGeom prst="rightBrace">
              <a:avLst>
                <a:gd name="adj1" fmla="val 77778"/>
                <a:gd name="adj2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9247" name="AutoShape 15"/>
            <p:cNvSpPr>
              <a:spLocks/>
            </p:cNvSpPr>
            <p:nvPr/>
          </p:nvSpPr>
          <p:spPr bwMode="auto">
            <a:xfrm rot="-5400000">
              <a:off x="7083" y="1916"/>
              <a:ext cx="197" cy="1484"/>
            </a:xfrm>
            <a:prstGeom prst="rightBrace">
              <a:avLst>
                <a:gd name="adj1" fmla="val 62775"/>
                <a:gd name="adj2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9248" name="Oval 14"/>
            <p:cNvSpPr>
              <a:spLocks noChangeArrowheads="1"/>
            </p:cNvSpPr>
            <p:nvPr/>
          </p:nvSpPr>
          <p:spPr bwMode="auto">
            <a:xfrm>
              <a:off x="6365" y="4248"/>
              <a:ext cx="143" cy="143"/>
            </a:xfrm>
            <a:prstGeom prst="ellipse">
              <a:avLst/>
            </a:prstGeom>
            <a:solidFill>
              <a:srgbClr val="974706"/>
            </a:solidFill>
            <a:ln w="9525">
              <a:solidFill>
                <a:srgbClr val="974706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9249" name="Oval 13"/>
            <p:cNvSpPr>
              <a:spLocks noChangeArrowheads="1"/>
            </p:cNvSpPr>
            <p:nvPr/>
          </p:nvSpPr>
          <p:spPr bwMode="auto">
            <a:xfrm>
              <a:off x="5529" y="3588"/>
              <a:ext cx="143" cy="144"/>
            </a:xfrm>
            <a:prstGeom prst="ellipse">
              <a:avLst/>
            </a:prstGeom>
            <a:solidFill>
              <a:srgbClr val="974706"/>
            </a:solidFill>
            <a:ln w="9525">
              <a:solidFill>
                <a:srgbClr val="974706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cxnSp>
          <p:nvCxnSpPr>
            <p:cNvPr id="9250" name="AutoShape 12"/>
            <p:cNvCxnSpPr>
              <a:cxnSpLocks noChangeShapeType="1"/>
            </p:cNvCxnSpPr>
            <p:nvPr/>
          </p:nvCxnSpPr>
          <p:spPr bwMode="auto">
            <a:xfrm flipH="1" flipV="1">
              <a:off x="6979" y="5377"/>
              <a:ext cx="432" cy="88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51" name="AutoShape 11"/>
            <p:cNvCxnSpPr>
              <a:cxnSpLocks noChangeShapeType="1"/>
            </p:cNvCxnSpPr>
            <p:nvPr/>
          </p:nvCxnSpPr>
          <p:spPr bwMode="auto">
            <a:xfrm flipV="1">
              <a:off x="7411" y="5276"/>
              <a:ext cx="35" cy="9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52" name="Text Box 10"/>
            <p:cNvSpPr txBox="1">
              <a:spLocks noChangeArrowheads="1"/>
            </p:cNvSpPr>
            <p:nvPr/>
          </p:nvSpPr>
          <p:spPr bwMode="auto">
            <a:xfrm>
              <a:off x="6201" y="6266"/>
              <a:ext cx="2607" cy="5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1600" b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Isoquanti del bene 2</a:t>
              </a:r>
              <a:endParaRPr lang="en-US" altLang="it-IT" sz="3600" b="1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53" name="Text Box 9"/>
            <p:cNvSpPr txBox="1">
              <a:spLocks noChangeArrowheads="1"/>
            </p:cNvSpPr>
            <p:nvPr/>
          </p:nvSpPr>
          <p:spPr bwMode="auto">
            <a:xfrm>
              <a:off x="4256" y="1875"/>
              <a:ext cx="2419" cy="4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it-IT" sz="1400" b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Isoquanti del </a:t>
              </a:r>
              <a:r>
                <a:rPr lang="en-US" altLang="it-IT" sz="1600" b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bene</a:t>
              </a:r>
              <a:r>
                <a:rPr lang="en-US" altLang="it-IT" sz="1400" b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</a:t>
              </a:r>
              <a:endParaRPr lang="en-US" altLang="it-IT" sz="3200" b="1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254" name="AutoShape 8"/>
            <p:cNvCxnSpPr>
              <a:cxnSpLocks noChangeShapeType="1"/>
            </p:cNvCxnSpPr>
            <p:nvPr/>
          </p:nvCxnSpPr>
          <p:spPr bwMode="auto">
            <a:xfrm>
              <a:off x="5466" y="2359"/>
              <a:ext cx="53" cy="98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55" name="AutoShape 7"/>
            <p:cNvCxnSpPr>
              <a:cxnSpLocks noChangeShapeType="1"/>
            </p:cNvCxnSpPr>
            <p:nvPr/>
          </p:nvCxnSpPr>
          <p:spPr bwMode="auto">
            <a:xfrm>
              <a:off x="5466" y="2359"/>
              <a:ext cx="356" cy="84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5" name="Connettore diritto 4"/>
          <p:cNvCxnSpPr/>
          <p:nvPr/>
        </p:nvCxnSpPr>
        <p:spPr>
          <a:xfrm>
            <a:off x="1620982" y="3281464"/>
            <a:ext cx="2508095" cy="13182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>
          <a:xfrm>
            <a:off x="86955" y="3163879"/>
            <a:ext cx="1169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Pendenza: </a:t>
            </a:r>
            <a:r>
              <a:rPr lang="it-IT" b="1" i="1" dirty="0" smtClean="0"/>
              <a:t>w/r</a:t>
            </a:r>
            <a:endParaRPr lang="it-IT" b="1" i="1" dirty="0"/>
          </a:p>
        </p:txBody>
      </p:sp>
      <p:cxnSp>
        <p:nvCxnSpPr>
          <p:cNvPr id="9" name="Connettore 2 8"/>
          <p:cNvCxnSpPr/>
          <p:nvPr/>
        </p:nvCxnSpPr>
        <p:spPr>
          <a:xfrm flipV="1">
            <a:off x="799395" y="3468530"/>
            <a:ext cx="926248" cy="246622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67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0B42-5C15-4482-AADF-F3E4BF4BCEAE}" type="slidenum">
              <a:rPr lang="it-IT" altLang="it-IT"/>
              <a:pPr/>
              <a:t>14</a:t>
            </a:fld>
            <a:endParaRPr lang="it-IT" altLang="it-IT"/>
          </a:p>
        </p:txBody>
      </p:sp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100616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Cambiamento dei prezzi dei fattori e tecniche produttive</a:t>
            </a:r>
          </a:p>
        </p:txBody>
      </p:sp>
      <p:sp>
        <p:nvSpPr>
          <p:cNvPr id="317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2153658"/>
            <a:ext cx="7772400" cy="838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Un cambiamento dei prezzi dei fattori modifica la pendenza dell’isocosto </a:t>
            </a:r>
          </a:p>
          <a:p>
            <a:pPr>
              <a:lnSpc>
                <a:spcPct val="90000"/>
              </a:lnSpc>
            </a:pPr>
            <a:r>
              <a:rPr lang="it-IT" altLang="it-IT" sz="2800" dirty="0"/>
              <a:t>La tecnica più conveniente muta</a:t>
            </a:r>
          </a:p>
        </p:txBody>
      </p:sp>
      <p:sp>
        <p:nvSpPr>
          <p:cNvPr id="31776" name="Text Box 1056"/>
          <p:cNvSpPr txBox="1">
            <a:spLocks noChangeArrowheads="1"/>
          </p:cNvSpPr>
          <p:nvPr/>
        </p:nvSpPr>
        <p:spPr bwMode="auto">
          <a:xfrm>
            <a:off x="5257800" y="3657600"/>
            <a:ext cx="3657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b="0" i="0" dirty="0"/>
              <a:t>Se </a:t>
            </a:r>
            <a:r>
              <a:rPr lang="it-IT" altLang="it-IT" b="0" dirty="0"/>
              <a:t>w</a:t>
            </a:r>
            <a:r>
              <a:rPr lang="it-IT" altLang="it-IT" b="0" i="0" dirty="0"/>
              <a:t> aumenta rispetto a </a:t>
            </a:r>
            <a:r>
              <a:rPr lang="it-IT" altLang="it-IT" b="0" dirty="0"/>
              <a:t>r</a:t>
            </a:r>
            <a:r>
              <a:rPr lang="it-IT" altLang="it-IT" b="0" i="0" dirty="0"/>
              <a:t> diviene conveniente produrre </a:t>
            </a:r>
            <a:r>
              <a:rPr lang="it-IT" altLang="it-IT" b="0" i="0" dirty="0" smtClean="0"/>
              <a:t>la stessa </a:t>
            </a:r>
            <a:r>
              <a:rPr lang="it-IT" altLang="it-IT" b="0" i="0" dirty="0"/>
              <a:t>quantità con una quantità maggiore di capitale e minore di lavoro </a:t>
            </a:r>
          </a:p>
        </p:txBody>
      </p:sp>
      <p:grpSp>
        <p:nvGrpSpPr>
          <p:cNvPr id="2" name="Gruppo 1"/>
          <p:cNvGrpSpPr/>
          <p:nvPr/>
        </p:nvGrpSpPr>
        <p:grpSpPr>
          <a:xfrm>
            <a:off x="609600" y="3169046"/>
            <a:ext cx="4560094" cy="2971008"/>
            <a:chOff x="609600" y="3234531"/>
            <a:chExt cx="4560094" cy="2971008"/>
          </a:xfrm>
        </p:grpSpPr>
        <p:grpSp>
          <p:nvGrpSpPr>
            <p:cNvPr id="31789" name="Group 1069"/>
            <p:cNvGrpSpPr>
              <a:grpSpLocks/>
            </p:cNvGrpSpPr>
            <p:nvPr/>
          </p:nvGrpSpPr>
          <p:grpSpPr bwMode="auto">
            <a:xfrm>
              <a:off x="656431" y="3234531"/>
              <a:ext cx="4513263" cy="2963863"/>
              <a:chOff x="384" y="2112"/>
              <a:chExt cx="2843" cy="1867"/>
            </a:xfrm>
          </p:grpSpPr>
          <p:sp>
            <p:nvSpPr>
              <p:cNvPr id="31753" name="Line 1033"/>
              <p:cNvSpPr>
                <a:spLocks noChangeShapeType="1"/>
              </p:cNvSpPr>
              <p:nvPr/>
            </p:nvSpPr>
            <p:spPr bwMode="auto">
              <a:xfrm>
                <a:off x="816" y="3696"/>
                <a:ext cx="2219" cy="0"/>
              </a:xfrm>
              <a:prstGeom prst="line">
                <a:avLst/>
              </a:prstGeom>
              <a:noFill/>
              <a:ln w="19050">
                <a:solidFill>
                  <a:srgbClr val="3333CC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63" name="Line 1043"/>
              <p:cNvSpPr>
                <a:spLocks noChangeShapeType="1"/>
              </p:cNvSpPr>
              <p:nvPr/>
            </p:nvSpPr>
            <p:spPr bwMode="auto">
              <a:xfrm>
                <a:off x="1835" y="3268"/>
                <a:ext cx="0" cy="4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51" name="Line 1031"/>
              <p:cNvSpPr>
                <a:spLocks noChangeShapeType="1"/>
              </p:cNvSpPr>
              <p:nvPr/>
            </p:nvSpPr>
            <p:spPr bwMode="auto">
              <a:xfrm flipH="1" flipV="1">
                <a:off x="827" y="2903"/>
                <a:ext cx="2016" cy="797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52" name="Line 1032"/>
              <p:cNvSpPr>
                <a:spLocks noChangeShapeType="1"/>
              </p:cNvSpPr>
              <p:nvPr/>
            </p:nvSpPr>
            <p:spPr bwMode="auto">
              <a:xfrm>
                <a:off x="816" y="2116"/>
                <a:ext cx="0" cy="1580"/>
              </a:xfrm>
              <a:prstGeom prst="line">
                <a:avLst/>
              </a:prstGeom>
              <a:noFill/>
              <a:ln w="19050">
                <a:solidFill>
                  <a:srgbClr val="3333CC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56" name="Freeform 1036"/>
              <p:cNvSpPr>
                <a:spLocks/>
              </p:cNvSpPr>
              <p:nvPr/>
            </p:nvSpPr>
            <p:spPr bwMode="auto">
              <a:xfrm>
                <a:off x="1200" y="2400"/>
                <a:ext cx="1540" cy="1040"/>
              </a:xfrm>
              <a:custGeom>
                <a:avLst/>
                <a:gdLst>
                  <a:gd name="T0" fmla="*/ 0 w 1872"/>
                  <a:gd name="T1" fmla="*/ 0 h 1056"/>
                  <a:gd name="T2" fmla="*/ 48 w 1872"/>
                  <a:gd name="T3" fmla="*/ 336 h 1056"/>
                  <a:gd name="T4" fmla="*/ 288 w 1872"/>
                  <a:gd name="T5" fmla="*/ 672 h 1056"/>
                  <a:gd name="T6" fmla="*/ 816 w 1872"/>
                  <a:gd name="T7" fmla="*/ 912 h 1056"/>
                  <a:gd name="T8" fmla="*/ 1872 w 1872"/>
                  <a:gd name="T9" fmla="*/ 1056 h 10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72" h="1056">
                    <a:moveTo>
                      <a:pt x="0" y="0"/>
                    </a:moveTo>
                    <a:cubicBezTo>
                      <a:pt x="0" y="112"/>
                      <a:pt x="0" y="224"/>
                      <a:pt x="48" y="336"/>
                    </a:cubicBezTo>
                    <a:cubicBezTo>
                      <a:pt x="96" y="448"/>
                      <a:pt x="160" y="576"/>
                      <a:pt x="288" y="672"/>
                    </a:cubicBezTo>
                    <a:cubicBezTo>
                      <a:pt x="416" y="768"/>
                      <a:pt x="552" y="848"/>
                      <a:pt x="816" y="912"/>
                    </a:cubicBezTo>
                    <a:cubicBezTo>
                      <a:pt x="1080" y="976"/>
                      <a:pt x="1476" y="1016"/>
                      <a:pt x="1872" y="1056"/>
                    </a:cubicBezTo>
                  </a:path>
                </a:pathLst>
              </a:custGeom>
              <a:noFill/>
              <a:ln w="28575" cmpd="sng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57" name="Text Box 1037"/>
              <p:cNvSpPr txBox="1">
                <a:spLocks noChangeArrowheads="1"/>
              </p:cNvSpPr>
              <p:nvPr/>
            </p:nvSpPr>
            <p:spPr bwMode="auto">
              <a:xfrm>
                <a:off x="384" y="2112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800">
                    <a:solidFill>
                      <a:srgbClr val="000000"/>
                    </a:solidFill>
                  </a:rPr>
                  <a:t>K</a:t>
                </a:r>
              </a:p>
            </p:txBody>
          </p:sp>
          <p:sp>
            <p:nvSpPr>
              <p:cNvPr id="31758" name="Text Box 1038"/>
              <p:cNvSpPr txBox="1">
                <a:spLocks noChangeArrowheads="1"/>
              </p:cNvSpPr>
              <p:nvPr/>
            </p:nvSpPr>
            <p:spPr bwMode="auto">
              <a:xfrm>
                <a:off x="2770" y="3747"/>
                <a:ext cx="45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800">
                    <a:solidFill>
                      <a:srgbClr val="000000"/>
                    </a:solidFill>
                  </a:rPr>
                  <a:t>L</a:t>
                </a:r>
              </a:p>
            </p:txBody>
          </p:sp>
          <p:sp>
            <p:nvSpPr>
              <p:cNvPr id="31760" name="Text Box 1040"/>
              <p:cNvSpPr txBox="1">
                <a:spLocks noChangeArrowheads="1"/>
              </p:cNvSpPr>
              <p:nvPr/>
            </p:nvSpPr>
            <p:spPr bwMode="auto">
              <a:xfrm>
                <a:off x="2770" y="3291"/>
                <a:ext cx="44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800">
                    <a:solidFill>
                      <a:srgbClr val="000000"/>
                    </a:solidFill>
                  </a:rPr>
                  <a:t>Y</a:t>
                </a:r>
                <a:r>
                  <a:rPr lang="it-IT" altLang="it-IT" sz="1800" i="0" baseline="-25000">
                    <a:solidFill>
                      <a:srgbClr val="000000"/>
                    </a:solidFill>
                  </a:rPr>
                  <a:t>1</a:t>
                </a:r>
                <a:endParaRPr lang="it-IT" altLang="it-IT" sz="2800" b="0" i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762" name="Line 1042"/>
              <p:cNvSpPr>
                <a:spLocks noChangeShapeType="1"/>
              </p:cNvSpPr>
              <p:nvPr/>
            </p:nvSpPr>
            <p:spPr bwMode="auto">
              <a:xfrm>
                <a:off x="827" y="3268"/>
                <a:ext cx="9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64" name="Text Box 1044"/>
              <p:cNvSpPr txBox="1">
                <a:spLocks noChangeArrowheads="1"/>
              </p:cNvSpPr>
              <p:nvPr/>
            </p:nvSpPr>
            <p:spPr bwMode="auto">
              <a:xfrm>
                <a:off x="395" y="3172"/>
                <a:ext cx="35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800">
                    <a:solidFill>
                      <a:srgbClr val="000000"/>
                    </a:solidFill>
                  </a:rPr>
                  <a:t>K</a:t>
                </a:r>
                <a:r>
                  <a:rPr lang="it-IT" altLang="it-IT" sz="1800" i="0" baseline="-25000">
                    <a:solidFill>
                      <a:srgbClr val="000000"/>
                    </a:solidFill>
                  </a:rPr>
                  <a:t>1</a:t>
                </a:r>
                <a:endParaRPr lang="it-IT" altLang="it-I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1765" name="Text Box 1045"/>
              <p:cNvSpPr txBox="1">
                <a:spLocks noChangeArrowheads="1"/>
              </p:cNvSpPr>
              <p:nvPr/>
            </p:nvSpPr>
            <p:spPr bwMode="auto">
              <a:xfrm>
                <a:off x="1691" y="3748"/>
                <a:ext cx="37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800">
                    <a:solidFill>
                      <a:srgbClr val="000000"/>
                    </a:solidFill>
                  </a:rPr>
                  <a:t>L</a:t>
                </a:r>
                <a:r>
                  <a:rPr lang="it-IT" altLang="it-IT" sz="1800" i="0" baseline="-25000">
                    <a:solidFill>
                      <a:srgbClr val="000000"/>
                    </a:solidFill>
                  </a:rPr>
                  <a:t>1</a:t>
                </a:r>
                <a:endParaRPr lang="it-IT" altLang="it-I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1768" name="Text Box 1048"/>
              <p:cNvSpPr txBox="1">
                <a:spLocks noChangeArrowheads="1"/>
              </p:cNvSpPr>
              <p:nvPr/>
            </p:nvSpPr>
            <p:spPr bwMode="auto">
              <a:xfrm>
                <a:off x="1835" y="2980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8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31769" name="Oval 1049"/>
              <p:cNvSpPr>
                <a:spLocks noChangeArrowheads="1"/>
              </p:cNvSpPr>
              <p:nvPr/>
            </p:nvSpPr>
            <p:spPr bwMode="auto">
              <a:xfrm>
                <a:off x="1787" y="3242"/>
                <a:ext cx="96" cy="96"/>
              </a:xfrm>
              <a:prstGeom prst="ellipse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779" name="Text Box 1059"/>
              <p:cNvSpPr txBox="1">
                <a:spLocks noChangeArrowheads="1"/>
              </p:cNvSpPr>
              <p:nvPr/>
            </p:nvSpPr>
            <p:spPr bwMode="auto">
              <a:xfrm>
                <a:off x="2070" y="3462"/>
                <a:ext cx="72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sz="2000" dirty="0"/>
                  <a:t>w</a:t>
                </a:r>
                <a:r>
                  <a:rPr lang="it-IT" altLang="it-IT" sz="2000" i="0" baseline="-25000" dirty="0"/>
                  <a:t>1</a:t>
                </a:r>
                <a:r>
                  <a:rPr lang="it-IT" altLang="it-IT" sz="2000" i="0" dirty="0"/>
                  <a:t>/</a:t>
                </a:r>
                <a:r>
                  <a:rPr lang="it-IT" altLang="it-IT" sz="2000" dirty="0"/>
                  <a:t>r</a:t>
                </a:r>
                <a:r>
                  <a:rPr lang="it-IT" altLang="it-IT" sz="2000" i="0" baseline="-25000" dirty="0"/>
                  <a:t>1</a:t>
                </a:r>
                <a:endParaRPr lang="it-IT" altLang="it-IT" sz="2000" i="0" dirty="0"/>
              </a:p>
            </p:txBody>
          </p:sp>
          <p:sp>
            <p:nvSpPr>
              <p:cNvPr id="31781" name="Freeform 1061"/>
              <p:cNvSpPr>
                <a:spLocks/>
              </p:cNvSpPr>
              <p:nvPr/>
            </p:nvSpPr>
            <p:spPr bwMode="auto">
              <a:xfrm>
                <a:off x="2104" y="3456"/>
                <a:ext cx="152" cy="240"/>
              </a:xfrm>
              <a:custGeom>
                <a:avLst/>
                <a:gdLst>
                  <a:gd name="T0" fmla="*/ 8 w 152"/>
                  <a:gd name="T1" fmla="*/ 240 h 240"/>
                  <a:gd name="T2" fmla="*/ 8 w 152"/>
                  <a:gd name="T3" fmla="*/ 144 h 240"/>
                  <a:gd name="T4" fmla="*/ 56 w 152"/>
                  <a:gd name="T5" fmla="*/ 48 h 240"/>
                  <a:gd name="T6" fmla="*/ 152 w 152"/>
                  <a:gd name="T7" fmla="*/ 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2" h="240">
                    <a:moveTo>
                      <a:pt x="8" y="240"/>
                    </a:moveTo>
                    <a:cubicBezTo>
                      <a:pt x="4" y="208"/>
                      <a:pt x="0" y="176"/>
                      <a:pt x="8" y="144"/>
                    </a:cubicBezTo>
                    <a:cubicBezTo>
                      <a:pt x="16" y="112"/>
                      <a:pt x="32" y="72"/>
                      <a:pt x="56" y="48"/>
                    </a:cubicBezTo>
                    <a:cubicBezTo>
                      <a:pt x="80" y="24"/>
                      <a:pt x="116" y="12"/>
                      <a:pt x="152" y="0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31786" name="Group 1066"/>
            <p:cNvGrpSpPr>
              <a:grpSpLocks/>
            </p:cNvGrpSpPr>
            <p:nvPr/>
          </p:nvGrpSpPr>
          <p:grpSpPr bwMode="auto">
            <a:xfrm>
              <a:off x="609600" y="3335338"/>
              <a:ext cx="2835277" cy="2870201"/>
              <a:chOff x="384" y="2101"/>
              <a:chExt cx="1786" cy="1808"/>
            </a:xfrm>
          </p:grpSpPr>
          <p:sp>
            <p:nvSpPr>
              <p:cNvPr id="31772" name="Line 1052"/>
              <p:cNvSpPr>
                <a:spLocks noChangeShapeType="1"/>
              </p:cNvSpPr>
              <p:nvPr/>
            </p:nvSpPr>
            <p:spPr bwMode="auto">
              <a:xfrm flipH="1">
                <a:off x="858" y="2897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767" name="Text Box 1047"/>
              <p:cNvSpPr txBox="1">
                <a:spLocks noChangeArrowheads="1"/>
              </p:cNvSpPr>
              <p:nvPr/>
            </p:nvSpPr>
            <p:spPr bwMode="auto">
              <a:xfrm>
                <a:off x="1403" y="2740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800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31766" name="Oval 1046"/>
              <p:cNvSpPr>
                <a:spLocks noChangeArrowheads="1"/>
              </p:cNvSpPr>
              <p:nvPr/>
            </p:nvSpPr>
            <p:spPr bwMode="auto">
              <a:xfrm>
                <a:off x="1344" y="2849"/>
                <a:ext cx="96" cy="96"/>
              </a:xfrm>
              <a:prstGeom prst="ellipse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773" name="Line 1053"/>
              <p:cNvSpPr>
                <a:spLocks noChangeShapeType="1"/>
              </p:cNvSpPr>
              <p:nvPr/>
            </p:nvSpPr>
            <p:spPr bwMode="auto">
              <a:xfrm>
                <a:off x="1405" y="2901"/>
                <a:ext cx="0" cy="7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774" name="Text Box 1054"/>
              <p:cNvSpPr txBox="1">
                <a:spLocks noChangeArrowheads="1"/>
              </p:cNvSpPr>
              <p:nvPr/>
            </p:nvSpPr>
            <p:spPr bwMode="auto">
              <a:xfrm>
                <a:off x="1195" y="3678"/>
                <a:ext cx="37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800" dirty="0">
                    <a:solidFill>
                      <a:srgbClr val="000000"/>
                    </a:solidFill>
                  </a:rPr>
                  <a:t>L</a:t>
                </a:r>
                <a:r>
                  <a:rPr lang="it-IT" altLang="it-IT" sz="1800" i="0" baseline="-25000" dirty="0">
                    <a:solidFill>
                      <a:srgbClr val="000000"/>
                    </a:solidFill>
                  </a:rPr>
                  <a:t>2</a:t>
                </a:r>
                <a:endParaRPr lang="it-IT" altLang="it-IT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775" name="Text Box 1055"/>
              <p:cNvSpPr txBox="1">
                <a:spLocks noChangeArrowheads="1"/>
              </p:cNvSpPr>
              <p:nvPr/>
            </p:nvSpPr>
            <p:spPr bwMode="auto">
              <a:xfrm>
                <a:off x="384" y="2880"/>
                <a:ext cx="37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800">
                    <a:solidFill>
                      <a:srgbClr val="000000"/>
                    </a:solidFill>
                  </a:rPr>
                  <a:t>K</a:t>
                </a:r>
                <a:r>
                  <a:rPr lang="it-IT" altLang="it-IT" sz="1800" i="0" baseline="-25000">
                    <a:solidFill>
                      <a:srgbClr val="000000"/>
                    </a:solidFill>
                  </a:rPr>
                  <a:t>2</a:t>
                </a:r>
                <a:endParaRPr lang="it-IT" altLang="it-I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1771" name="Line 1051"/>
              <p:cNvSpPr>
                <a:spLocks noChangeShapeType="1"/>
              </p:cNvSpPr>
              <p:nvPr/>
            </p:nvSpPr>
            <p:spPr bwMode="auto">
              <a:xfrm flipH="1" flipV="1">
                <a:off x="844" y="2101"/>
                <a:ext cx="1084" cy="1536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80" name="Text Box 1060"/>
              <p:cNvSpPr txBox="1">
                <a:spLocks noChangeArrowheads="1"/>
              </p:cNvSpPr>
              <p:nvPr/>
            </p:nvSpPr>
            <p:spPr bwMode="auto">
              <a:xfrm>
                <a:off x="1450" y="3393"/>
                <a:ext cx="72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sz="2000" dirty="0" smtClean="0"/>
                  <a:t>w</a:t>
                </a:r>
                <a:r>
                  <a:rPr lang="it-IT" altLang="it-IT" sz="2000" i="0" baseline="-25000" dirty="0" smtClean="0"/>
                  <a:t>2</a:t>
                </a:r>
                <a:r>
                  <a:rPr lang="it-IT" altLang="it-IT" sz="2000" i="0" dirty="0" smtClean="0"/>
                  <a:t>/</a:t>
                </a:r>
                <a:r>
                  <a:rPr lang="it-IT" altLang="it-IT" sz="2000" dirty="0" smtClean="0"/>
                  <a:t>r</a:t>
                </a:r>
                <a:r>
                  <a:rPr lang="it-IT" altLang="it-IT" sz="2000" baseline="-25000" dirty="0" smtClean="0"/>
                  <a:t>1</a:t>
                </a:r>
                <a:endParaRPr lang="it-IT" altLang="it-IT" sz="2000" i="0" dirty="0"/>
              </a:p>
            </p:txBody>
          </p:sp>
          <p:sp>
            <p:nvSpPr>
              <p:cNvPr id="31782" name="Freeform 1062"/>
              <p:cNvSpPr>
                <a:spLocks/>
              </p:cNvSpPr>
              <p:nvPr/>
            </p:nvSpPr>
            <p:spPr bwMode="auto">
              <a:xfrm>
                <a:off x="1450" y="3406"/>
                <a:ext cx="315" cy="215"/>
              </a:xfrm>
              <a:custGeom>
                <a:avLst/>
                <a:gdLst>
                  <a:gd name="T0" fmla="*/ 16 w 304"/>
                  <a:gd name="T1" fmla="*/ 248 h 248"/>
                  <a:gd name="T2" fmla="*/ 16 w 304"/>
                  <a:gd name="T3" fmla="*/ 200 h 248"/>
                  <a:gd name="T4" fmla="*/ 112 w 304"/>
                  <a:gd name="T5" fmla="*/ 56 h 248"/>
                  <a:gd name="T6" fmla="*/ 256 w 304"/>
                  <a:gd name="T7" fmla="*/ 8 h 248"/>
                  <a:gd name="T8" fmla="*/ 304 w 304"/>
                  <a:gd name="T9" fmla="*/ 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4" h="248">
                    <a:moveTo>
                      <a:pt x="16" y="248"/>
                    </a:moveTo>
                    <a:cubicBezTo>
                      <a:pt x="8" y="240"/>
                      <a:pt x="0" y="232"/>
                      <a:pt x="16" y="200"/>
                    </a:cubicBezTo>
                    <a:cubicBezTo>
                      <a:pt x="32" y="168"/>
                      <a:pt x="72" y="88"/>
                      <a:pt x="112" y="56"/>
                    </a:cubicBezTo>
                    <a:cubicBezTo>
                      <a:pt x="152" y="24"/>
                      <a:pt x="224" y="16"/>
                      <a:pt x="256" y="8"/>
                    </a:cubicBezTo>
                    <a:cubicBezTo>
                      <a:pt x="288" y="0"/>
                      <a:pt x="296" y="4"/>
                      <a:pt x="304" y="8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sp>
        <p:nvSpPr>
          <p:cNvPr id="31787" name="Text Box 1067"/>
          <p:cNvSpPr txBox="1">
            <a:spLocks noChangeArrowheads="1"/>
          </p:cNvSpPr>
          <p:nvPr/>
        </p:nvSpPr>
        <p:spPr bwMode="auto">
          <a:xfrm>
            <a:off x="5334000" y="5791200"/>
            <a:ext cx="2590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dirty="0" smtClean="0"/>
              <a:t>w</a:t>
            </a:r>
            <a:r>
              <a:rPr lang="it-IT" altLang="it-IT" i="0" baseline="-25000" dirty="0" smtClean="0"/>
              <a:t>1</a:t>
            </a:r>
            <a:r>
              <a:rPr lang="it-IT" altLang="it-IT" i="0" dirty="0" smtClean="0"/>
              <a:t>/</a:t>
            </a:r>
            <a:r>
              <a:rPr lang="it-IT" altLang="it-IT" dirty="0" smtClean="0"/>
              <a:t>r</a:t>
            </a:r>
            <a:r>
              <a:rPr lang="it-IT" altLang="it-IT" i="0" baseline="-25000" dirty="0" smtClean="0"/>
              <a:t>1</a:t>
            </a:r>
            <a:r>
              <a:rPr lang="it-IT" altLang="it-IT" i="0" dirty="0" smtClean="0"/>
              <a:t>&lt;</a:t>
            </a:r>
            <a:r>
              <a:rPr lang="it-IT" altLang="it-IT" dirty="0" smtClean="0"/>
              <a:t>w</a:t>
            </a:r>
            <a:r>
              <a:rPr lang="it-IT" altLang="it-IT" i="0" baseline="-25000" dirty="0" smtClean="0"/>
              <a:t>2</a:t>
            </a:r>
            <a:r>
              <a:rPr lang="it-IT" altLang="it-IT" i="0" dirty="0" smtClean="0"/>
              <a:t>/</a:t>
            </a:r>
            <a:r>
              <a:rPr lang="it-IT" altLang="it-IT" dirty="0" smtClean="0"/>
              <a:t>r</a:t>
            </a:r>
            <a:r>
              <a:rPr lang="it-IT" altLang="it-IT" baseline="-25000" dirty="0" smtClean="0"/>
              <a:t>1</a:t>
            </a:r>
            <a:endParaRPr lang="it-IT" altLang="it-IT" i="0" baseline="-25000" dirty="0"/>
          </a:p>
        </p:txBody>
      </p:sp>
    </p:spTree>
    <p:extLst>
      <p:ext uri="{BB962C8B-B14F-4D97-AF65-F5344CB8AC3E}">
        <p14:creationId xmlns:p14="http://schemas.microsoft.com/office/powerpoint/2010/main" val="265742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  <p:bldP spid="31776" grpId="0" autoUpdateAnimBg="0"/>
      <p:bldP spid="3178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D06C-41B1-404B-B5DB-473BC306E2F0}" type="slidenum">
              <a:rPr lang="it-IT" altLang="it-IT"/>
              <a:pPr/>
              <a:t>15</a:t>
            </a:fld>
            <a:endParaRPr lang="it-IT" altLang="it-IT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sentiero di espansione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81600" y="1828800"/>
            <a:ext cx="3276600" cy="4114800"/>
          </a:xfrm>
        </p:spPr>
        <p:txBody>
          <a:bodyPr>
            <a:normAutofit fontScale="92500"/>
          </a:bodyPr>
          <a:lstStyle/>
          <a:p>
            <a:r>
              <a:rPr lang="it-IT" altLang="it-IT" sz="2400"/>
              <a:t>Quando l’impresa aumenta le dimensioni passa dalla combinazione a </a:t>
            </a:r>
            <a:r>
              <a:rPr lang="it-IT" altLang="it-IT" sz="2400" b="1">
                <a:latin typeface="Symbol" panose="05050102010706020507" pitchFamily="18" charset="2"/>
              </a:rPr>
              <a:t>a</a:t>
            </a:r>
            <a:r>
              <a:rPr lang="it-IT" altLang="it-IT" sz="2400"/>
              <a:t> quella </a:t>
            </a:r>
            <a:r>
              <a:rPr lang="it-IT" altLang="it-IT" sz="2400" b="1">
                <a:latin typeface="Symbol" panose="05050102010706020507" pitchFamily="18" charset="2"/>
              </a:rPr>
              <a:t>b</a:t>
            </a:r>
            <a:r>
              <a:rPr lang="it-IT" altLang="it-IT" sz="2400"/>
              <a:t> a quella </a:t>
            </a:r>
            <a:r>
              <a:rPr lang="it-IT" altLang="it-IT" sz="2400" b="1">
                <a:latin typeface="Symbol" panose="05050102010706020507" pitchFamily="18" charset="2"/>
              </a:rPr>
              <a:t>g</a:t>
            </a:r>
          </a:p>
          <a:p>
            <a:pPr lvl="1"/>
            <a:r>
              <a:rPr lang="it-IT" altLang="it-IT" sz="2000" b="1"/>
              <a:t>Possiamo calcolare le quantità e i costi cioè la funzione dei costi di lungo periodo</a:t>
            </a:r>
          </a:p>
          <a:p>
            <a:pPr lvl="1"/>
            <a:r>
              <a:rPr lang="it-IT" altLang="it-IT" sz="2000"/>
              <a:t>I prezzi dei fattori sono considerati dati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457200" y="2286000"/>
          <a:ext cx="4800600" cy="327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Immagine" r:id="rId3" imgW="3867120" imgH="2638440" progId="Word.Picture.8">
                  <p:embed/>
                </p:oleObj>
              </mc:Choice>
              <mc:Fallback>
                <p:oleObj name="Immagine" r:id="rId3" imgW="3867120" imgH="2638440" progId="Word.Picture.8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86000"/>
                        <a:ext cx="4800600" cy="327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108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7D77-71C1-4F3A-BA7C-AA6B7C1BFA96}" type="slidenum">
              <a:rPr lang="it-IT" altLang="it-IT"/>
              <a:pPr/>
              <a:t>16</a:t>
            </a:fld>
            <a:endParaRPr lang="it-IT" altLang="it-IT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0691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/>
              <a:t>La curva dei costi di lungo periodo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029200"/>
            <a:ext cx="7772400" cy="1066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Nel grafico sono riportati i costi totali (rappresentati dagli isocosti) e le quantità prodotte (rappresentate dagli isoquanti) per disegnare la curva dei costi di lungo periodo</a:t>
            </a:r>
          </a:p>
        </p:txBody>
      </p:sp>
      <p:grpSp>
        <p:nvGrpSpPr>
          <p:cNvPr id="35869" name="Group 29"/>
          <p:cNvGrpSpPr>
            <a:grpSpLocks/>
          </p:cNvGrpSpPr>
          <p:nvPr/>
        </p:nvGrpSpPr>
        <p:grpSpPr bwMode="auto">
          <a:xfrm>
            <a:off x="838200" y="1905000"/>
            <a:ext cx="4572000" cy="3063875"/>
            <a:chOff x="528" y="1200"/>
            <a:chExt cx="2880" cy="1930"/>
          </a:xfrm>
        </p:grpSpPr>
        <p:sp>
          <p:nvSpPr>
            <p:cNvPr id="35844" name="Line 4"/>
            <p:cNvSpPr>
              <a:spLocks noChangeShapeType="1"/>
            </p:cNvSpPr>
            <p:nvPr/>
          </p:nvSpPr>
          <p:spPr bwMode="auto">
            <a:xfrm flipV="1">
              <a:off x="1019" y="1200"/>
              <a:ext cx="0" cy="1583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45" name="Line 5"/>
            <p:cNvSpPr>
              <a:spLocks noChangeShapeType="1"/>
            </p:cNvSpPr>
            <p:nvPr/>
          </p:nvSpPr>
          <p:spPr bwMode="auto">
            <a:xfrm>
              <a:off x="1019" y="2783"/>
              <a:ext cx="2293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47" name="Freeform 7"/>
            <p:cNvSpPr>
              <a:spLocks/>
            </p:cNvSpPr>
            <p:nvPr/>
          </p:nvSpPr>
          <p:spPr bwMode="auto">
            <a:xfrm>
              <a:off x="1019" y="1364"/>
              <a:ext cx="1802" cy="1419"/>
            </a:xfrm>
            <a:custGeom>
              <a:avLst/>
              <a:gdLst>
                <a:gd name="T0" fmla="*/ 0 w 1584"/>
                <a:gd name="T1" fmla="*/ 1248 h 1248"/>
                <a:gd name="T2" fmla="*/ 48 w 1584"/>
                <a:gd name="T3" fmla="*/ 1200 h 1248"/>
                <a:gd name="T4" fmla="*/ 144 w 1584"/>
                <a:gd name="T5" fmla="*/ 1104 h 1248"/>
                <a:gd name="T6" fmla="*/ 480 w 1584"/>
                <a:gd name="T7" fmla="*/ 1008 h 1248"/>
                <a:gd name="T8" fmla="*/ 1104 w 1584"/>
                <a:gd name="T9" fmla="*/ 720 h 1248"/>
                <a:gd name="T10" fmla="*/ 1440 w 1584"/>
                <a:gd name="T11" fmla="*/ 336 h 1248"/>
                <a:gd name="T12" fmla="*/ 1584 w 1584"/>
                <a:gd name="T13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84" h="1248">
                  <a:moveTo>
                    <a:pt x="0" y="1248"/>
                  </a:moveTo>
                  <a:cubicBezTo>
                    <a:pt x="12" y="1236"/>
                    <a:pt x="24" y="1224"/>
                    <a:pt x="48" y="1200"/>
                  </a:cubicBezTo>
                  <a:cubicBezTo>
                    <a:pt x="72" y="1176"/>
                    <a:pt x="72" y="1136"/>
                    <a:pt x="144" y="1104"/>
                  </a:cubicBezTo>
                  <a:cubicBezTo>
                    <a:pt x="216" y="1072"/>
                    <a:pt x="320" y="1072"/>
                    <a:pt x="480" y="1008"/>
                  </a:cubicBezTo>
                  <a:cubicBezTo>
                    <a:pt x="640" y="944"/>
                    <a:pt x="944" y="832"/>
                    <a:pt x="1104" y="720"/>
                  </a:cubicBezTo>
                  <a:cubicBezTo>
                    <a:pt x="1264" y="608"/>
                    <a:pt x="1360" y="456"/>
                    <a:pt x="1440" y="336"/>
                  </a:cubicBezTo>
                  <a:cubicBezTo>
                    <a:pt x="1520" y="216"/>
                    <a:pt x="1552" y="108"/>
                    <a:pt x="1584" y="0"/>
                  </a:cubicBez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51" name="Text Box 11"/>
            <p:cNvSpPr txBox="1">
              <a:spLocks noChangeArrowheads="1"/>
            </p:cNvSpPr>
            <p:nvPr/>
          </p:nvSpPr>
          <p:spPr bwMode="auto">
            <a:xfrm>
              <a:off x="1200" y="2256"/>
              <a:ext cx="382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i="0">
                  <a:latin typeface="Symbol" panose="05050102010706020507" pitchFamily="18" charset="2"/>
                </a:rPr>
                <a:t>a</a:t>
              </a:r>
            </a:p>
          </p:txBody>
        </p:sp>
        <p:sp>
          <p:nvSpPr>
            <p:cNvPr id="35852" name="Text Box 12"/>
            <p:cNvSpPr txBox="1">
              <a:spLocks noChangeArrowheads="1"/>
            </p:cNvSpPr>
            <p:nvPr/>
          </p:nvSpPr>
          <p:spPr bwMode="auto">
            <a:xfrm>
              <a:off x="1620" y="2073"/>
              <a:ext cx="38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i="0">
                  <a:latin typeface="Symbol" panose="05050102010706020507" pitchFamily="18" charset="2"/>
                </a:rPr>
                <a:t>b</a:t>
              </a:r>
            </a:p>
          </p:txBody>
        </p:sp>
        <p:sp>
          <p:nvSpPr>
            <p:cNvPr id="35853" name="Text Box 13"/>
            <p:cNvSpPr txBox="1">
              <a:spLocks noChangeArrowheads="1"/>
            </p:cNvSpPr>
            <p:nvPr/>
          </p:nvSpPr>
          <p:spPr bwMode="auto">
            <a:xfrm>
              <a:off x="2160" y="1728"/>
              <a:ext cx="3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i="0">
                  <a:latin typeface="Symbol" panose="05050102010706020507" pitchFamily="18" charset="2"/>
                </a:rPr>
                <a:t>g</a:t>
              </a:r>
            </a:p>
          </p:txBody>
        </p:sp>
        <p:sp>
          <p:nvSpPr>
            <p:cNvPr id="35854" name="Text Box 14"/>
            <p:cNvSpPr txBox="1">
              <a:spLocks noChangeArrowheads="1"/>
            </p:cNvSpPr>
            <p:nvPr/>
          </p:nvSpPr>
          <p:spPr bwMode="auto">
            <a:xfrm>
              <a:off x="1292" y="2880"/>
              <a:ext cx="4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000"/>
                <a:t>Y</a:t>
              </a:r>
              <a:r>
                <a:rPr lang="it-IT" altLang="it-IT" sz="2000" i="0" baseline="-25000"/>
                <a:t>1</a:t>
              </a:r>
              <a:endParaRPr lang="it-IT" altLang="it-IT" sz="2000"/>
            </a:p>
          </p:txBody>
        </p:sp>
        <p:sp>
          <p:nvSpPr>
            <p:cNvPr id="35855" name="Text Box 15"/>
            <p:cNvSpPr txBox="1">
              <a:spLocks noChangeArrowheads="1"/>
            </p:cNvSpPr>
            <p:nvPr/>
          </p:nvSpPr>
          <p:spPr bwMode="auto">
            <a:xfrm>
              <a:off x="1674" y="2880"/>
              <a:ext cx="4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000"/>
                <a:t>Y</a:t>
              </a:r>
              <a:r>
                <a:rPr lang="it-IT" altLang="it-IT" sz="2000" i="0" baseline="-25000"/>
                <a:t>2</a:t>
              </a:r>
              <a:endParaRPr lang="it-IT" altLang="it-IT" sz="2000"/>
            </a:p>
          </p:txBody>
        </p:sp>
        <p:sp>
          <p:nvSpPr>
            <p:cNvPr id="35856" name="Text Box 16"/>
            <p:cNvSpPr txBox="1">
              <a:spLocks noChangeArrowheads="1"/>
            </p:cNvSpPr>
            <p:nvPr/>
          </p:nvSpPr>
          <p:spPr bwMode="auto">
            <a:xfrm>
              <a:off x="2220" y="2880"/>
              <a:ext cx="4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000"/>
                <a:t>Y</a:t>
              </a:r>
              <a:r>
                <a:rPr lang="it-IT" altLang="it-IT" sz="2000" i="0" baseline="-25000"/>
                <a:t>3</a:t>
              </a:r>
              <a:endParaRPr lang="it-IT" altLang="it-IT" sz="2000"/>
            </a:p>
          </p:txBody>
        </p:sp>
        <p:sp>
          <p:nvSpPr>
            <p:cNvPr id="35857" name="Line 17"/>
            <p:cNvSpPr>
              <a:spLocks noChangeShapeType="1"/>
            </p:cNvSpPr>
            <p:nvPr/>
          </p:nvSpPr>
          <p:spPr bwMode="auto">
            <a:xfrm>
              <a:off x="1511" y="2510"/>
              <a:ext cx="0" cy="2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58" name="Line 18"/>
            <p:cNvSpPr>
              <a:spLocks noChangeShapeType="1"/>
            </p:cNvSpPr>
            <p:nvPr/>
          </p:nvSpPr>
          <p:spPr bwMode="auto">
            <a:xfrm>
              <a:off x="1947" y="2346"/>
              <a:ext cx="0" cy="4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59" name="Line 19"/>
            <p:cNvSpPr>
              <a:spLocks noChangeShapeType="1"/>
            </p:cNvSpPr>
            <p:nvPr/>
          </p:nvSpPr>
          <p:spPr bwMode="auto">
            <a:xfrm>
              <a:off x="2439" y="2019"/>
              <a:ext cx="0" cy="7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60" name="Line 20"/>
            <p:cNvSpPr>
              <a:spLocks noChangeShapeType="1"/>
            </p:cNvSpPr>
            <p:nvPr/>
          </p:nvSpPr>
          <p:spPr bwMode="auto">
            <a:xfrm flipH="1">
              <a:off x="1019" y="2510"/>
              <a:ext cx="4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61" name="Line 21"/>
            <p:cNvSpPr>
              <a:spLocks noChangeShapeType="1"/>
            </p:cNvSpPr>
            <p:nvPr/>
          </p:nvSpPr>
          <p:spPr bwMode="auto">
            <a:xfrm flipH="1">
              <a:off x="1019" y="2346"/>
              <a:ext cx="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62" name="Line 22"/>
            <p:cNvSpPr>
              <a:spLocks noChangeShapeType="1"/>
            </p:cNvSpPr>
            <p:nvPr/>
          </p:nvSpPr>
          <p:spPr bwMode="auto">
            <a:xfrm flipH="1">
              <a:off x="1019" y="2019"/>
              <a:ext cx="1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50" name="Oval 10"/>
            <p:cNvSpPr>
              <a:spLocks noChangeArrowheads="1"/>
            </p:cNvSpPr>
            <p:nvPr/>
          </p:nvSpPr>
          <p:spPr bwMode="auto">
            <a:xfrm>
              <a:off x="2384" y="1964"/>
              <a:ext cx="109" cy="109"/>
            </a:xfrm>
            <a:prstGeom prst="ellipse">
              <a:avLst/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49" name="Oval 9"/>
            <p:cNvSpPr>
              <a:spLocks noChangeArrowheads="1"/>
            </p:cNvSpPr>
            <p:nvPr/>
          </p:nvSpPr>
          <p:spPr bwMode="auto">
            <a:xfrm>
              <a:off x="1893" y="2292"/>
              <a:ext cx="109" cy="109"/>
            </a:xfrm>
            <a:prstGeom prst="ellipse">
              <a:avLst/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48" name="Oval 8"/>
            <p:cNvSpPr>
              <a:spLocks noChangeArrowheads="1"/>
            </p:cNvSpPr>
            <p:nvPr/>
          </p:nvSpPr>
          <p:spPr bwMode="auto">
            <a:xfrm>
              <a:off x="1456" y="2456"/>
              <a:ext cx="109" cy="109"/>
            </a:xfrm>
            <a:prstGeom prst="ellipse">
              <a:avLst/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863" name="Text Box 23"/>
            <p:cNvSpPr txBox="1">
              <a:spLocks noChangeArrowheads="1"/>
            </p:cNvSpPr>
            <p:nvPr/>
          </p:nvSpPr>
          <p:spPr bwMode="auto">
            <a:xfrm>
              <a:off x="528" y="2456"/>
              <a:ext cx="49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000"/>
                <a:t>LCT</a:t>
              </a:r>
              <a:r>
                <a:rPr lang="it-IT" altLang="it-IT" sz="2000" i="0" baseline="-25000"/>
                <a:t>1</a:t>
              </a:r>
              <a:endParaRPr lang="it-IT" altLang="it-IT" sz="2000"/>
            </a:p>
          </p:txBody>
        </p:sp>
        <p:sp>
          <p:nvSpPr>
            <p:cNvPr id="35864" name="Text Box 24"/>
            <p:cNvSpPr txBox="1">
              <a:spLocks noChangeArrowheads="1"/>
            </p:cNvSpPr>
            <p:nvPr/>
          </p:nvSpPr>
          <p:spPr bwMode="auto">
            <a:xfrm>
              <a:off x="528" y="2237"/>
              <a:ext cx="49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000"/>
                <a:t>LCT</a:t>
              </a:r>
              <a:r>
                <a:rPr lang="it-IT" altLang="it-IT" sz="2000" i="0" baseline="-25000"/>
                <a:t>2</a:t>
              </a:r>
              <a:endParaRPr lang="it-IT" altLang="it-IT" sz="2000"/>
            </a:p>
          </p:txBody>
        </p:sp>
        <p:sp>
          <p:nvSpPr>
            <p:cNvPr id="35865" name="Text Box 25"/>
            <p:cNvSpPr txBox="1">
              <a:spLocks noChangeArrowheads="1"/>
            </p:cNvSpPr>
            <p:nvPr/>
          </p:nvSpPr>
          <p:spPr bwMode="auto">
            <a:xfrm>
              <a:off x="528" y="1910"/>
              <a:ext cx="49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000"/>
                <a:t>LCT</a:t>
              </a:r>
              <a:r>
                <a:rPr lang="it-IT" altLang="it-IT" sz="2000" i="0" baseline="-25000"/>
                <a:t>3</a:t>
              </a:r>
              <a:endParaRPr lang="it-IT" altLang="it-IT" sz="2000"/>
            </a:p>
          </p:txBody>
        </p:sp>
        <p:sp>
          <p:nvSpPr>
            <p:cNvPr id="35867" name="Text Box 27"/>
            <p:cNvSpPr txBox="1">
              <a:spLocks noChangeArrowheads="1"/>
            </p:cNvSpPr>
            <p:nvPr/>
          </p:nvSpPr>
          <p:spPr bwMode="auto">
            <a:xfrm>
              <a:off x="528" y="1296"/>
              <a:ext cx="4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000"/>
                <a:t>CT</a:t>
              </a:r>
              <a:r>
                <a:rPr lang="it-IT" altLang="it-IT" sz="2000" baseline="-25000"/>
                <a:t>l</a:t>
              </a:r>
              <a:endParaRPr lang="it-IT" altLang="it-IT" sz="2000"/>
            </a:p>
          </p:txBody>
        </p:sp>
        <p:sp>
          <p:nvSpPr>
            <p:cNvPr id="35868" name="Text Box 28"/>
            <p:cNvSpPr txBox="1">
              <a:spLocks noChangeArrowheads="1"/>
            </p:cNvSpPr>
            <p:nvPr/>
          </p:nvSpPr>
          <p:spPr bwMode="auto">
            <a:xfrm>
              <a:off x="2976" y="2880"/>
              <a:ext cx="4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000"/>
                <a:t>Y</a:t>
              </a:r>
            </a:p>
          </p:txBody>
        </p:sp>
      </p:grp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5638800" y="2514600"/>
            <a:ext cx="304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/>
              <a:t>LCT</a:t>
            </a:r>
            <a:r>
              <a:rPr lang="it-IT" altLang="it-IT" b="0" i="0"/>
              <a:t>= Costo totale di lungo periodo</a:t>
            </a:r>
          </a:p>
        </p:txBody>
      </p:sp>
    </p:spTree>
    <p:extLst>
      <p:ext uri="{BB962C8B-B14F-4D97-AF65-F5344CB8AC3E}">
        <p14:creationId xmlns:p14="http://schemas.microsoft.com/office/powerpoint/2010/main" val="176516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  <p:bldP spid="3587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5B23A-1536-4ECC-B5AF-FB0E4BBD9FE5}" type="slidenum">
              <a:rPr lang="it-IT" altLang="it-IT"/>
              <a:pPr/>
              <a:t>17</a:t>
            </a:fld>
            <a:endParaRPr lang="it-IT" altLang="it-IT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 rendimenti di scala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</a:pPr>
            <a:r>
              <a:rPr lang="it-IT" altLang="it-IT" sz="2800"/>
              <a:t>Che succede se aumentiamo tutti i fattori nella stessa proporzione?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it-IT" altLang="it-IT" sz="2400" b="1"/>
              <a:t>Rendimenti di scala crescenti: </a:t>
            </a:r>
            <a:r>
              <a:rPr lang="it-IT" altLang="it-IT" sz="2400"/>
              <a:t>il prodotto aumenta più che proporzionalmente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it-IT" altLang="it-IT" sz="2400" b="1"/>
              <a:t>Rendimenti di scala costanti: </a:t>
            </a:r>
            <a:r>
              <a:rPr lang="it-IT" altLang="it-IT" sz="2400"/>
              <a:t>il prodotto aumenta proporzionalmente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it-IT" altLang="it-IT" sz="2400" b="1"/>
              <a:t>Rendimenti di scala decrescenti</a:t>
            </a:r>
            <a:r>
              <a:rPr lang="it-IT" altLang="it-IT" sz="2400"/>
              <a:t>: il prodotto aumenta meno che proporzionalmente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it-IT" altLang="it-IT" sz="2800"/>
              <a:t>Nel primo caso abbiamo le </a:t>
            </a:r>
            <a:r>
              <a:rPr lang="it-IT" altLang="it-IT" sz="2800" b="1"/>
              <a:t>economie di scala</a:t>
            </a:r>
            <a:r>
              <a:rPr lang="it-IT" altLang="it-IT" sz="2800"/>
              <a:t> (i costi medi decrescono)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it-IT" altLang="it-IT" sz="2800"/>
              <a:t>Nel terzo caso le </a:t>
            </a:r>
            <a:r>
              <a:rPr lang="it-IT" altLang="it-IT" sz="2800" b="1"/>
              <a:t>diseconomie di scala </a:t>
            </a:r>
            <a:r>
              <a:rPr lang="it-IT" altLang="it-IT" sz="2800"/>
              <a:t>(i costi medi crescono)</a:t>
            </a:r>
          </a:p>
        </p:txBody>
      </p:sp>
    </p:spTree>
    <p:extLst>
      <p:ext uri="{BB962C8B-B14F-4D97-AF65-F5344CB8AC3E}">
        <p14:creationId xmlns:p14="http://schemas.microsoft.com/office/powerpoint/2010/main" val="148397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56B13-31D0-4AF3-8AC2-A65DCBCE03D0}" type="slidenum">
              <a:rPr lang="it-IT" altLang="it-IT"/>
              <a:pPr/>
              <a:t>18</a:t>
            </a:fld>
            <a:endParaRPr lang="it-IT" altLang="it-IT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Analisi dei rendimenti di scala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it-IT" altLang="it-IT" sz="2400" b="1">
                <a:latin typeface="Symbol" panose="05050102010706020507" pitchFamily="18" charset="2"/>
              </a:rPr>
              <a:t>D</a:t>
            </a:r>
            <a:r>
              <a:rPr lang="it-IT" altLang="it-IT" sz="2400" b="1" i="1"/>
              <a:t>Y</a:t>
            </a:r>
            <a:r>
              <a:rPr lang="it-IT" altLang="it-IT" sz="2400" b="1"/>
              <a:t>/</a:t>
            </a:r>
            <a:r>
              <a:rPr lang="it-IT" altLang="it-IT" sz="2400" b="1" i="1"/>
              <a:t>Y</a:t>
            </a:r>
            <a:r>
              <a:rPr lang="it-IT" altLang="it-IT" sz="2400" b="1"/>
              <a:t>&gt;</a:t>
            </a:r>
            <a:r>
              <a:rPr lang="it-IT" altLang="it-IT" sz="2400" b="1">
                <a:latin typeface="Symbol" panose="05050102010706020507" pitchFamily="18" charset="2"/>
              </a:rPr>
              <a:t>D</a:t>
            </a:r>
            <a:r>
              <a:rPr lang="it-IT" altLang="it-IT" sz="2400" b="1" i="1"/>
              <a:t>L</a:t>
            </a:r>
            <a:r>
              <a:rPr lang="it-IT" altLang="it-IT" sz="2400" b="1"/>
              <a:t>/</a:t>
            </a:r>
            <a:r>
              <a:rPr lang="it-IT" altLang="it-IT" sz="2400" b="1" i="1"/>
              <a:t>L</a:t>
            </a:r>
            <a:r>
              <a:rPr lang="it-IT" altLang="it-IT" sz="2400" b="1"/>
              <a:t>=</a:t>
            </a:r>
            <a:r>
              <a:rPr lang="it-IT" altLang="it-IT" sz="2400" b="1">
                <a:latin typeface="Symbol" panose="05050102010706020507" pitchFamily="18" charset="2"/>
              </a:rPr>
              <a:t>D</a:t>
            </a:r>
            <a:r>
              <a:rPr lang="it-IT" altLang="it-IT" sz="2400" b="1" i="1"/>
              <a:t>K</a:t>
            </a:r>
            <a:r>
              <a:rPr lang="it-IT" altLang="it-IT" sz="2400" b="1"/>
              <a:t>/</a:t>
            </a:r>
            <a:r>
              <a:rPr lang="it-IT" altLang="it-IT" sz="2400" b="1" i="1"/>
              <a:t>K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Il prodotto cresce più che proporzionalmente dell’incremento percentuale dei fattori</a:t>
            </a:r>
            <a:r>
              <a:rPr lang="it-IT" altLang="it-IT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=rendimenti di scala crescenti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altLang="it-IT" sz="2400" b="1">
                <a:latin typeface="Symbol" panose="05050102010706020507" pitchFamily="18" charset="2"/>
              </a:rPr>
              <a:t>D</a:t>
            </a:r>
            <a:r>
              <a:rPr lang="it-IT" altLang="it-IT" sz="2400" b="1" i="1"/>
              <a:t>Y</a:t>
            </a:r>
            <a:r>
              <a:rPr lang="it-IT" altLang="it-IT" sz="2400" b="1"/>
              <a:t>/</a:t>
            </a:r>
            <a:r>
              <a:rPr lang="it-IT" altLang="it-IT" sz="2400" b="1" i="1"/>
              <a:t>Y</a:t>
            </a:r>
            <a:r>
              <a:rPr lang="it-IT" altLang="it-IT" sz="2400" b="1"/>
              <a:t>=</a:t>
            </a:r>
            <a:r>
              <a:rPr lang="it-IT" altLang="it-IT" sz="2400" b="1">
                <a:latin typeface="Symbol" panose="05050102010706020507" pitchFamily="18" charset="2"/>
              </a:rPr>
              <a:t>D</a:t>
            </a:r>
            <a:r>
              <a:rPr lang="it-IT" altLang="it-IT" sz="2400" b="1" i="1"/>
              <a:t>L</a:t>
            </a:r>
            <a:r>
              <a:rPr lang="it-IT" altLang="it-IT" sz="2400" b="1"/>
              <a:t>/</a:t>
            </a:r>
            <a:r>
              <a:rPr lang="it-IT" altLang="it-IT" sz="2400" b="1" i="1"/>
              <a:t>L</a:t>
            </a:r>
            <a:r>
              <a:rPr lang="it-IT" altLang="it-IT" sz="2400" b="1"/>
              <a:t>=</a:t>
            </a:r>
            <a:r>
              <a:rPr lang="it-IT" altLang="it-IT" sz="2400" b="1">
                <a:latin typeface="Symbol" panose="05050102010706020507" pitchFamily="18" charset="2"/>
              </a:rPr>
              <a:t>D</a:t>
            </a:r>
            <a:r>
              <a:rPr lang="it-IT" altLang="it-IT" sz="2400" b="1" i="1"/>
              <a:t>K</a:t>
            </a:r>
            <a:r>
              <a:rPr lang="it-IT" altLang="it-IT" sz="2400" b="1"/>
              <a:t>/</a:t>
            </a:r>
            <a:r>
              <a:rPr lang="it-IT" altLang="it-IT" sz="2400" b="1" i="1"/>
              <a:t>K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Il prodotto cresce proporzionalmente all’incremento percentuale dei fattori</a:t>
            </a:r>
            <a:r>
              <a:rPr lang="it-IT" altLang="it-IT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=rendimenti di scala costanti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altLang="it-IT" sz="2400" b="1">
                <a:latin typeface="Symbol" panose="05050102010706020507" pitchFamily="18" charset="2"/>
              </a:rPr>
              <a:t>D</a:t>
            </a:r>
            <a:r>
              <a:rPr lang="it-IT" altLang="it-IT" sz="2400" b="1" i="1"/>
              <a:t>Y</a:t>
            </a:r>
            <a:r>
              <a:rPr lang="it-IT" altLang="it-IT" sz="2400" b="1"/>
              <a:t>/</a:t>
            </a:r>
            <a:r>
              <a:rPr lang="it-IT" altLang="it-IT" sz="2400" b="1" i="1"/>
              <a:t>Y</a:t>
            </a:r>
            <a:r>
              <a:rPr lang="it-IT" altLang="it-IT" sz="2400" b="1"/>
              <a:t>&lt;</a:t>
            </a:r>
            <a:r>
              <a:rPr lang="it-IT" altLang="it-IT" sz="2400" b="1">
                <a:latin typeface="Symbol" panose="05050102010706020507" pitchFamily="18" charset="2"/>
              </a:rPr>
              <a:t>D</a:t>
            </a:r>
            <a:r>
              <a:rPr lang="it-IT" altLang="it-IT" sz="2400" b="1" i="1"/>
              <a:t>L</a:t>
            </a:r>
            <a:r>
              <a:rPr lang="it-IT" altLang="it-IT" sz="2400" b="1"/>
              <a:t>/</a:t>
            </a:r>
            <a:r>
              <a:rPr lang="it-IT" altLang="it-IT" sz="2400" b="1" i="1"/>
              <a:t>L</a:t>
            </a:r>
            <a:r>
              <a:rPr lang="it-IT" altLang="it-IT" sz="2400" b="1"/>
              <a:t>=</a:t>
            </a:r>
            <a:r>
              <a:rPr lang="it-IT" altLang="it-IT" sz="2400" b="1">
                <a:latin typeface="Symbol" panose="05050102010706020507" pitchFamily="18" charset="2"/>
              </a:rPr>
              <a:t>D</a:t>
            </a:r>
            <a:r>
              <a:rPr lang="it-IT" altLang="it-IT" sz="2400" b="1" i="1"/>
              <a:t>K</a:t>
            </a:r>
            <a:r>
              <a:rPr lang="it-IT" altLang="it-IT" sz="2400" b="1"/>
              <a:t>/</a:t>
            </a:r>
            <a:r>
              <a:rPr lang="it-IT" altLang="it-IT" sz="2400" b="1" i="1"/>
              <a:t>K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Il prodotto cresce meno che proporzionalmente all’incremento percentuale dei fattori</a:t>
            </a:r>
            <a:r>
              <a:rPr lang="it-IT" altLang="it-IT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=rendimenti di scala decrescenti</a:t>
            </a:r>
          </a:p>
          <a:p>
            <a:pPr>
              <a:lnSpc>
                <a:spcPct val="90000"/>
              </a:lnSpc>
            </a:pPr>
            <a:endParaRPr lang="it-IT" altLang="it-IT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it-IT" altLang="it-IT" sz="2400"/>
          </a:p>
        </p:txBody>
      </p:sp>
    </p:spTree>
    <p:extLst>
      <p:ext uri="{BB962C8B-B14F-4D97-AF65-F5344CB8AC3E}">
        <p14:creationId xmlns:p14="http://schemas.microsoft.com/office/powerpoint/2010/main" val="17260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68B77-AB4A-4144-A6FC-2B4EA9C7CE72}" type="slidenum">
              <a:rPr lang="it-IT" altLang="it-IT"/>
              <a:pPr/>
              <a:t>19</a:t>
            </a:fld>
            <a:endParaRPr lang="it-IT" altLang="it-IT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Rendimenti di scala costanti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86400" y="1981200"/>
            <a:ext cx="2971800" cy="32004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it-IT" altLang="it-IT"/>
              <a:t>Ad una crescita pari a </a:t>
            </a:r>
            <a:r>
              <a:rPr lang="it-IT" altLang="it-IT">
                <a:latin typeface="Symbol" panose="05050102010706020507" pitchFamily="18" charset="2"/>
              </a:rPr>
              <a:t>l </a:t>
            </a:r>
            <a:r>
              <a:rPr lang="it-IT" altLang="it-IT"/>
              <a:t>di tutti i fattori corrisponde una crescita </a:t>
            </a:r>
            <a:r>
              <a:rPr lang="it-IT" altLang="it-IT">
                <a:latin typeface="Symbol" panose="05050102010706020507" pitchFamily="18" charset="2"/>
              </a:rPr>
              <a:t>l</a:t>
            </a:r>
            <a:r>
              <a:rPr lang="it-IT" altLang="it-IT"/>
              <a:t> del prodotto</a:t>
            </a:r>
          </a:p>
        </p:txBody>
      </p:sp>
      <p:grpSp>
        <p:nvGrpSpPr>
          <p:cNvPr id="33860" name="Group 68"/>
          <p:cNvGrpSpPr>
            <a:grpSpLocks/>
          </p:cNvGrpSpPr>
          <p:nvPr/>
        </p:nvGrpSpPr>
        <p:grpSpPr bwMode="auto">
          <a:xfrm>
            <a:off x="450850" y="1981200"/>
            <a:ext cx="4806950" cy="3576638"/>
            <a:chOff x="284" y="1248"/>
            <a:chExt cx="3028" cy="2253"/>
          </a:xfrm>
        </p:grpSpPr>
        <p:sp>
          <p:nvSpPr>
            <p:cNvPr id="33797" name="Rectangle 5"/>
            <p:cNvSpPr>
              <a:spLocks noChangeArrowheads="1"/>
            </p:cNvSpPr>
            <p:nvPr/>
          </p:nvSpPr>
          <p:spPr bwMode="auto">
            <a:xfrm>
              <a:off x="447" y="1440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700" b="0" i="0">
                  <a:solidFill>
                    <a:srgbClr val="000000"/>
                  </a:solidFill>
                </a:rPr>
                <a:t> </a:t>
              </a:r>
              <a:endParaRPr lang="it-IT" altLang="it-IT" sz="2800" b="0" i="0"/>
            </a:p>
          </p:txBody>
        </p:sp>
        <p:sp>
          <p:nvSpPr>
            <p:cNvPr id="33798" name="Rectangle 6"/>
            <p:cNvSpPr>
              <a:spLocks noChangeArrowheads="1"/>
            </p:cNvSpPr>
            <p:nvPr/>
          </p:nvSpPr>
          <p:spPr bwMode="auto">
            <a:xfrm>
              <a:off x="284" y="1572"/>
              <a:ext cx="36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799" name="Rectangle 7"/>
            <p:cNvSpPr>
              <a:spLocks noChangeArrowheads="1"/>
            </p:cNvSpPr>
            <p:nvPr/>
          </p:nvSpPr>
          <p:spPr bwMode="auto">
            <a:xfrm>
              <a:off x="507" y="1248"/>
              <a:ext cx="101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>
                  <a:solidFill>
                    <a:srgbClr val="000000"/>
                  </a:solidFill>
                </a:rPr>
                <a:t>K</a:t>
              </a:r>
              <a:endParaRPr lang="it-IT" altLang="it-IT" sz="2800" b="0" i="0"/>
            </a:p>
          </p:txBody>
        </p:sp>
        <p:sp>
          <p:nvSpPr>
            <p:cNvPr id="33800" name="Rectangle 8"/>
            <p:cNvSpPr>
              <a:spLocks noChangeArrowheads="1"/>
            </p:cNvSpPr>
            <p:nvPr/>
          </p:nvSpPr>
          <p:spPr bwMode="auto">
            <a:xfrm>
              <a:off x="616" y="1613"/>
              <a:ext cx="3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>
                  <a:solidFill>
                    <a:srgbClr val="000000"/>
                  </a:solidFill>
                </a:rPr>
                <a:t> </a:t>
              </a:r>
              <a:endParaRPr lang="it-IT" altLang="it-IT" sz="2800" b="0" i="0"/>
            </a:p>
          </p:txBody>
        </p:sp>
        <p:sp>
          <p:nvSpPr>
            <p:cNvPr id="33801" name="Rectangle 9"/>
            <p:cNvSpPr>
              <a:spLocks noChangeArrowheads="1"/>
            </p:cNvSpPr>
            <p:nvPr/>
          </p:nvSpPr>
          <p:spPr bwMode="auto">
            <a:xfrm>
              <a:off x="2807" y="3174"/>
              <a:ext cx="50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02" name="Rectangle 10"/>
            <p:cNvSpPr>
              <a:spLocks noChangeArrowheads="1"/>
            </p:cNvSpPr>
            <p:nvPr/>
          </p:nvSpPr>
          <p:spPr bwMode="auto">
            <a:xfrm>
              <a:off x="3044" y="3215"/>
              <a:ext cx="9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>
                  <a:solidFill>
                    <a:srgbClr val="000000"/>
                  </a:solidFill>
                </a:rPr>
                <a:t>L</a:t>
              </a:r>
              <a:endParaRPr lang="it-IT" altLang="it-IT" sz="2800" b="0" i="0"/>
            </a:p>
          </p:txBody>
        </p:sp>
        <p:sp>
          <p:nvSpPr>
            <p:cNvPr id="33803" name="Rectangle 11"/>
            <p:cNvSpPr>
              <a:spLocks noChangeArrowheads="1"/>
            </p:cNvSpPr>
            <p:nvPr/>
          </p:nvSpPr>
          <p:spPr bwMode="auto">
            <a:xfrm>
              <a:off x="3129" y="3215"/>
              <a:ext cx="3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>
                  <a:solidFill>
                    <a:srgbClr val="000000"/>
                  </a:solidFill>
                </a:rPr>
                <a:t> </a:t>
              </a:r>
              <a:endParaRPr lang="it-IT" altLang="it-IT" sz="2800" b="0" i="0"/>
            </a:p>
          </p:txBody>
        </p:sp>
        <p:sp>
          <p:nvSpPr>
            <p:cNvPr id="33804" name="Rectangle 12"/>
            <p:cNvSpPr>
              <a:spLocks noChangeArrowheads="1"/>
            </p:cNvSpPr>
            <p:nvPr/>
          </p:nvSpPr>
          <p:spPr bwMode="auto">
            <a:xfrm>
              <a:off x="2770" y="2883"/>
              <a:ext cx="36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05" name="Rectangle 13"/>
            <p:cNvSpPr>
              <a:spLocks noChangeArrowheads="1"/>
            </p:cNvSpPr>
            <p:nvPr/>
          </p:nvSpPr>
          <p:spPr bwMode="auto">
            <a:xfrm>
              <a:off x="2869" y="2925"/>
              <a:ext cx="9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>
                  <a:solidFill>
                    <a:srgbClr val="000000"/>
                  </a:solidFill>
                </a:rPr>
                <a:t>Y</a:t>
              </a:r>
              <a:endParaRPr lang="it-IT" altLang="it-IT" sz="2800" b="0" i="0"/>
            </a:p>
          </p:txBody>
        </p:sp>
        <p:sp>
          <p:nvSpPr>
            <p:cNvPr id="33807" name="Rectangle 15"/>
            <p:cNvSpPr>
              <a:spLocks noChangeArrowheads="1"/>
            </p:cNvSpPr>
            <p:nvPr/>
          </p:nvSpPr>
          <p:spPr bwMode="auto">
            <a:xfrm>
              <a:off x="3004" y="2923"/>
              <a:ext cx="3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 i="0">
                  <a:solidFill>
                    <a:srgbClr val="000000"/>
                  </a:solidFill>
                </a:rPr>
                <a:t> </a:t>
              </a:r>
              <a:endParaRPr lang="it-IT" altLang="it-IT" sz="2800" b="0" i="0"/>
            </a:p>
          </p:txBody>
        </p:sp>
        <p:sp>
          <p:nvSpPr>
            <p:cNvPr id="33808" name="Rectangle 16"/>
            <p:cNvSpPr>
              <a:spLocks noChangeArrowheads="1"/>
            </p:cNvSpPr>
            <p:nvPr/>
          </p:nvSpPr>
          <p:spPr bwMode="auto">
            <a:xfrm>
              <a:off x="421" y="3115"/>
              <a:ext cx="315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09" name="Rectangle 17"/>
            <p:cNvSpPr>
              <a:spLocks noChangeArrowheads="1"/>
            </p:cNvSpPr>
            <p:nvPr/>
          </p:nvSpPr>
          <p:spPr bwMode="auto">
            <a:xfrm>
              <a:off x="522" y="3152"/>
              <a:ext cx="7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 i="0">
                  <a:solidFill>
                    <a:srgbClr val="000000"/>
                  </a:solidFill>
                </a:rPr>
                <a:t>0</a:t>
              </a:r>
              <a:endParaRPr lang="it-IT" altLang="it-IT" sz="2800" b="0" i="0"/>
            </a:p>
          </p:txBody>
        </p:sp>
        <p:sp>
          <p:nvSpPr>
            <p:cNvPr id="33810" name="Rectangle 18"/>
            <p:cNvSpPr>
              <a:spLocks noChangeArrowheads="1"/>
            </p:cNvSpPr>
            <p:nvPr/>
          </p:nvSpPr>
          <p:spPr bwMode="auto">
            <a:xfrm>
              <a:off x="593" y="3152"/>
              <a:ext cx="3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 i="0">
                  <a:solidFill>
                    <a:srgbClr val="000000"/>
                  </a:solidFill>
                </a:rPr>
                <a:t> </a:t>
              </a:r>
              <a:endParaRPr lang="it-IT" altLang="it-IT" sz="2800" b="0" i="0"/>
            </a:p>
          </p:txBody>
        </p:sp>
        <p:sp>
          <p:nvSpPr>
            <p:cNvPr id="33811" name="Rectangle 19"/>
            <p:cNvSpPr>
              <a:spLocks noChangeArrowheads="1"/>
            </p:cNvSpPr>
            <p:nvPr/>
          </p:nvSpPr>
          <p:spPr bwMode="auto">
            <a:xfrm>
              <a:off x="1315" y="2899"/>
              <a:ext cx="411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12" name="Rectangle 20"/>
            <p:cNvSpPr>
              <a:spLocks noChangeArrowheads="1"/>
            </p:cNvSpPr>
            <p:nvPr/>
          </p:nvSpPr>
          <p:spPr bwMode="auto">
            <a:xfrm>
              <a:off x="1465" y="2928"/>
              <a:ext cx="19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>
                  <a:solidFill>
                    <a:srgbClr val="000000"/>
                  </a:solidFill>
                </a:rPr>
                <a:t>CT</a:t>
              </a:r>
              <a:endParaRPr lang="it-IT" altLang="it-IT" sz="2800" b="0" i="0"/>
            </a:p>
          </p:txBody>
        </p:sp>
        <p:sp>
          <p:nvSpPr>
            <p:cNvPr id="33815" name="Rectangle 23"/>
            <p:cNvSpPr>
              <a:spLocks noChangeArrowheads="1"/>
            </p:cNvSpPr>
            <p:nvPr/>
          </p:nvSpPr>
          <p:spPr bwMode="auto">
            <a:xfrm>
              <a:off x="1709" y="2899"/>
              <a:ext cx="389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16" name="Rectangle 24"/>
            <p:cNvSpPr>
              <a:spLocks noChangeArrowheads="1"/>
            </p:cNvSpPr>
            <p:nvPr/>
          </p:nvSpPr>
          <p:spPr bwMode="auto">
            <a:xfrm>
              <a:off x="1810" y="2928"/>
              <a:ext cx="27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>
                  <a:solidFill>
                    <a:srgbClr val="000000"/>
                  </a:solidFill>
                  <a:latin typeface="Symbol" panose="05050102010706020507" pitchFamily="18" charset="2"/>
                </a:rPr>
                <a:t>l</a:t>
              </a:r>
              <a:r>
                <a:rPr lang="it-IT" altLang="it-IT" sz="1900">
                  <a:solidFill>
                    <a:srgbClr val="000000"/>
                  </a:solidFill>
                </a:rPr>
                <a:t>CT</a:t>
              </a:r>
              <a:endParaRPr lang="it-IT" altLang="it-IT" sz="2800" b="0" i="0"/>
            </a:p>
          </p:txBody>
        </p:sp>
        <p:sp>
          <p:nvSpPr>
            <p:cNvPr id="33819" name="Rectangle 27"/>
            <p:cNvSpPr>
              <a:spLocks noChangeArrowheads="1"/>
            </p:cNvSpPr>
            <p:nvPr/>
          </p:nvSpPr>
          <p:spPr bwMode="auto">
            <a:xfrm>
              <a:off x="2016" y="2928"/>
              <a:ext cx="411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20" name="Rectangle 28"/>
            <p:cNvSpPr>
              <a:spLocks noChangeArrowheads="1"/>
            </p:cNvSpPr>
            <p:nvPr/>
          </p:nvSpPr>
          <p:spPr bwMode="auto">
            <a:xfrm>
              <a:off x="2236" y="2928"/>
              <a:ext cx="39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 i="0">
                  <a:solidFill>
                    <a:srgbClr val="000000"/>
                  </a:solidFill>
                </a:rPr>
                <a:t>2</a:t>
              </a:r>
              <a:r>
                <a:rPr lang="it-IT" altLang="it-IT" sz="1900" i="0">
                  <a:solidFill>
                    <a:srgbClr val="000000"/>
                  </a:solidFill>
                  <a:latin typeface="Symbol" panose="05050102010706020507" pitchFamily="18" charset="2"/>
                </a:rPr>
                <a:t>l</a:t>
              </a:r>
              <a:r>
                <a:rPr lang="it-IT" altLang="it-IT" sz="1900" i="0">
                  <a:solidFill>
                    <a:srgbClr val="000000"/>
                  </a:solidFill>
                </a:rPr>
                <a:t> </a:t>
              </a:r>
              <a:r>
                <a:rPr lang="it-IT" altLang="it-IT" sz="1900">
                  <a:solidFill>
                    <a:srgbClr val="000000"/>
                  </a:solidFill>
                </a:rPr>
                <a:t>CT</a:t>
              </a:r>
              <a:endParaRPr lang="it-IT" altLang="it-IT" sz="2800" b="0" i="0"/>
            </a:p>
          </p:txBody>
        </p:sp>
        <p:sp>
          <p:nvSpPr>
            <p:cNvPr id="33823" name="Freeform 31"/>
            <p:cNvSpPr>
              <a:spLocks/>
            </p:cNvSpPr>
            <p:nvPr/>
          </p:nvSpPr>
          <p:spPr bwMode="auto">
            <a:xfrm>
              <a:off x="698" y="2149"/>
              <a:ext cx="1146" cy="961"/>
            </a:xfrm>
            <a:custGeom>
              <a:avLst/>
              <a:gdLst>
                <a:gd name="T0" fmla="*/ 14 w 1146"/>
                <a:gd name="T1" fmla="*/ 0 h 961"/>
                <a:gd name="T2" fmla="*/ 0 w 1146"/>
                <a:gd name="T3" fmla="*/ 16 h 961"/>
                <a:gd name="T4" fmla="*/ 1132 w 1146"/>
                <a:gd name="T5" fmla="*/ 961 h 961"/>
                <a:gd name="T6" fmla="*/ 1146 w 1146"/>
                <a:gd name="T7" fmla="*/ 944 h 961"/>
                <a:gd name="T8" fmla="*/ 14 w 1146"/>
                <a:gd name="T9" fmla="*/ 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6" h="961">
                  <a:moveTo>
                    <a:pt x="14" y="0"/>
                  </a:moveTo>
                  <a:lnTo>
                    <a:pt x="0" y="16"/>
                  </a:lnTo>
                  <a:lnTo>
                    <a:pt x="1132" y="961"/>
                  </a:lnTo>
                  <a:lnTo>
                    <a:pt x="1146" y="94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9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24" name="Freeform 32"/>
            <p:cNvSpPr>
              <a:spLocks/>
            </p:cNvSpPr>
            <p:nvPr/>
          </p:nvSpPr>
          <p:spPr bwMode="auto">
            <a:xfrm>
              <a:off x="720" y="1748"/>
              <a:ext cx="1600" cy="1376"/>
            </a:xfrm>
            <a:custGeom>
              <a:avLst/>
              <a:gdLst>
                <a:gd name="T0" fmla="*/ 14 w 1456"/>
                <a:gd name="T1" fmla="*/ 0 h 1252"/>
                <a:gd name="T2" fmla="*/ 0 w 1456"/>
                <a:gd name="T3" fmla="*/ 17 h 1252"/>
                <a:gd name="T4" fmla="*/ 1442 w 1456"/>
                <a:gd name="T5" fmla="*/ 1252 h 1252"/>
                <a:gd name="T6" fmla="*/ 1456 w 1456"/>
                <a:gd name="T7" fmla="*/ 1235 h 1252"/>
                <a:gd name="T8" fmla="*/ 14 w 1456"/>
                <a:gd name="T9" fmla="*/ 0 h 1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6" h="1252">
                  <a:moveTo>
                    <a:pt x="14" y="0"/>
                  </a:moveTo>
                  <a:lnTo>
                    <a:pt x="0" y="17"/>
                  </a:lnTo>
                  <a:lnTo>
                    <a:pt x="1442" y="1252"/>
                  </a:lnTo>
                  <a:lnTo>
                    <a:pt x="1456" y="123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9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25" name="Freeform 33"/>
            <p:cNvSpPr>
              <a:spLocks/>
            </p:cNvSpPr>
            <p:nvPr/>
          </p:nvSpPr>
          <p:spPr bwMode="auto">
            <a:xfrm>
              <a:off x="720" y="1388"/>
              <a:ext cx="2064" cy="1746"/>
            </a:xfrm>
            <a:custGeom>
              <a:avLst/>
              <a:gdLst>
                <a:gd name="T0" fmla="*/ 14 w 1713"/>
                <a:gd name="T1" fmla="*/ 0 h 1449"/>
                <a:gd name="T2" fmla="*/ 0 w 1713"/>
                <a:gd name="T3" fmla="*/ 17 h 1449"/>
                <a:gd name="T4" fmla="*/ 1699 w 1713"/>
                <a:gd name="T5" fmla="*/ 1449 h 1449"/>
                <a:gd name="T6" fmla="*/ 1713 w 1713"/>
                <a:gd name="T7" fmla="*/ 1432 h 1449"/>
                <a:gd name="T8" fmla="*/ 14 w 1713"/>
                <a:gd name="T9" fmla="*/ 0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3" h="1449">
                  <a:moveTo>
                    <a:pt x="14" y="0"/>
                  </a:moveTo>
                  <a:lnTo>
                    <a:pt x="0" y="17"/>
                  </a:lnTo>
                  <a:lnTo>
                    <a:pt x="1699" y="1449"/>
                  </a:lnTo>
                  <a:lnTo>
                    <a:pt x="1713" y="143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9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26" name="Rectangle 34"/>
            <p:cNvSpPr>
              <a:spLocks noChangeArrowheads="1"/>
            </p:cNvSpPr>
            <p:nvPr/>
          </p:nvSpPr>
          <p:spPr bwMode="auto">
            <a:xfrm>
              <a:off x="706" y="1354"/>
              <a:ext cx="17" cy="1766"/>
            </a:xfrm>
            <a:prstGeom prst="rect">
              <a:avLst/>
            </a:prstGeom>
            <a:solidFill>
              <a:srgbClr val="33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27" name="Freeform 35"/>
            <p:cNvSpPr>
              <a:spLocks/>
            </p:cNvSpPr>
            <p:nvPr/>
          </p:nvSpPr>
          <p:spPr bwMode="auto">
            <a:xfrm>
              <a:off x="661" y="1248"/>
              <a:ext cx="108" cy="110"/>
            </a:xfrm>
            <a:custGeom>
              <a:avLst/>
              <a:gdLst>
                <a:gd name="T0" fmla="*/ 96 w 96"/>
                <a:gd name="T1" fmla="*/ 97 h 97"/>
                <a:gd name="T2" fmla="*/ 49 w 96"/>
                <a:gd name="T3" fmla="*/ 0 h 97"/>
                <a:gd name="T4" fmla="*/ 0 w 96"/>
                <a:gd name="T5" fmla="*/ 97 h 97"/>
                <a:gd name="T6" fmla="*/ 96 w 96"/>
                <a:gd name="T7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97">
                  <a:moveTo>
                    <a:pt x="96" y="97"/>
                  </a:moveTo>
                  <a:lnTo>
                    <a:pt x="49" y="0"/>
                  </a:lnTo>
                  <a:lnTo>
                    <a:pt x="0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33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29" name="Rectangle 37"/>
            <p:cNvSpPr>
              <a:spLocks noChangeArrowheads="1"/>
            </p:cNvSpPr>
            <p:nvPr/>
          </p:nvSpPr>
          <p:spPr bwMode="auto">
            <a:xfrm>
              <a:off x="709" y="3107"/>
              <a:ext cx="2446" cy="14"/>
            </a:xfrm>
            <a:prstGeom prst="rect">
              <a:avLst/>
            </a:prstGeom>
            <a:solidFill>
              <a:srgbClr val="33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30" name="Freeform 38"/>
            <p:cNvSpPr>
              <a:spLocks/>
            </p:cNvSpPr>
            <p:nvPr/>
          </p:nvSpPr>
          <p:spPr bwMode="auto">
            <a:xfrm>
              <a:off x="3152" y="3066"/>
              <a:ext cx="98" cy="97"/>
            </a:xfrm>
            <a:custGeom>
              <a:avLst/>
              <a:gdLst>
                <a:gd name="T0" fmla="*/ 0 w 98"/>
                <a:gd name="T1" fmla="*/ 97 h 97"/>
                <a:gd name="T2" fmla="*/ 98 w 98"/>
                <a:gd name="T3" fmla="*/ 49 h 97"/>
                <a:gd name="T4" fmla="*/ 0 w 98"/>
                <a:gd name="T5" fmla="*/ 0 h 97"/>
                <a:gd name="T6" fmla="*/ 0 w 98"/>
                <a:gd name="T7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97">
                  <a:moveTo>
                    <a:pt x="0" y="97"/>
                  </a:moveTo>
                  <a:lnTo>
                    <a:pt x="98" y="49"/>
                  </a:lnTo>
                  <a:lnTo>
                    <a:pt x="0" y="0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33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32" name="Freeform 40"/>
            <p:cNvSpPr>
              <a:spLocks/>
            </p:cNvSpPr>
            <p:nvPr/>
          </p:nvSpPr>
          <p:spPr bwMode="auto">
            <a:xfrm>
              <a:off x="1104" y="1632"/>
              <a:ext cx="1700" cy="1094"/>
            </a:xfrm>
            <a:custGeom>
              <a:avLst/>
              <a:gdLst>
                <a:gd name="T0" fmla="*/ 0 w 1700"/>
                <a:gd name="T1" fmla="*/ 0 h 1094"/>
                <a:gd name="T2" fmla="*/ 1 w 1700"/>
                <a:gd name="T3" fmla="*/ 128 h 1094"/>
                <a:gd name="T4" fmla="*/ 9 w 1700"/>
                <a:gd name="T5" fmla="*/ 215 h 1094"/>
                <a:gd name="T6" fmla="*/ 18 w 1700"/>
                <a:gd name="T7" fmla="*/ 262 h 1094"/>
                <a:gd name="T8" fmla="*/ 43 w 1700"/>
                <a:gd name="T9" fmla="*/ 349 h 1094"/>
                <a:gd name="T10" fmla="*/ 79 w 1700"/>
                <a:gd name="T11" fmla="*/ 437 h 1094"/>
                <a:gd name="T12" fmla="*/ 124 w 1700"/>
                <a:gd name="T13" fmla="*/ 526 h 1094"/>
                <a:gd name="T14" fmla="*/ 154 w 1700"/>
                <a:gd name="T15" fmla="*/ 574 h 1094"/>
                <a:gd name="T16" fmla="*/ 202 w 1700"/>
                <a:gd name="T17" fmla="*/ 638 h 1094"/>
                <a:gd name="T18" fmla="*/ 241 w 1700"/>
                <a:gd name="T19" fmla="*/ 677 h 1094"/>
                <a:gd name="T20" fmla="*/ 306 w 1700"/>
                <a:gd name="T21" fmla="*/ 732 h 1094"/>
                <a:gd name="T22" fmla="*/ 400 w 1700"/>
                <a:gd name="T23" fmla="*/ 800 h 1094"/>
                <a:gd name="T24" fmla="*/ 431 w 1700"/>
                <a:gd name="T25" fmla="*/ 819 h 1094"/>
                <a:gd name="T26" fmla="*/ 487 w 1700"/>
                <a:gd name="T27" fmla="*/ 850 h 1094"/>
                <a:gd name="T28" fmla="*/ 549 w 1700"/>
                <a:gd name="T29" fmla="*/ 879 h 1094"/>
                <a:gd name="T30" fmla="*/ 619 w 1700"/>
                <a:gd name="T31" fmla="*/ 907 h 1094"/>
                <a:gd name="T32" fmla="*/ 698 w 1700"/>
                <a:gd name="T33" fmla="*/ 933 h 1094"/>
                <a:gd name="T34" fmla="*/ 787 w 1700"/>
                <a:gd name="T35" fmla="*/ 957 h 1094"/>
                <a:gd name="T36" fmla="*/ 888 w 1700"/>
                <a:gd name="T37" fmla="*/ 980 h 1094"/>
                <a:gd name="T38" fmla="*/ 945 w 1700"/>
                <a:gd name="T39" fmla="*/ 991 h 1094"/>
                <a:gd name="T40" fmla="*/ 1058 w 1700"/>
                <a:gd name="T41" fmla="*/ 1011 h 1094"/>
                <a:gd name="T42" fmla="*/ 1178 w 1700"/>
                <a:gd name="T43" fmla="*/ 1029 h 1094"/>
                <a:gd name="T44" fmla="*/ 1303 w 1700"/>
                <a:gd name="T45" fmla="*/ 1045 h 1094"/>
                <a:gd name="T46" fmla="*/ 1565 w 1700"/>
                <a:gd name="T47" fmla="*/ 1078 h 1094"/>
                <a:gd name="T48" fmla="*/ 1700 w 1700"/>
                <a:gd name="T49" fmla="*/ 1072 h 1094"/>
                <a:gd name="T50" fmla="*/ 1433 w 1700"/>
                <a:gd name="T51" fmla="*/ 1040 h 1094"/>
                <a:gd name="T52" fmla="*/ 1240 w 1700"/>
                <a:gd name="T53" fmla="*/ 1014 h 1094"/>
                <a:gd name="T54" fmla="*/ 1117 w 1700"/>
                <a:gd name="T55" fmla="*/ 998 h 1094"/>
                <a:gd name="T56" fmla="*/ 1001 w 1700"/>
                <a:gd name="T57" fmla="*/ 979 h 1094"/>
                <a:gd name="T58" fmla="*/ 891 w 1700"/>
                <a:gd name="T59" fmla="*/ 957 h 1094"/>
                <a:gd name="T60" fmla="*/ 896 w 1700"/>
                <a:gd name="T61" fmla="*/ 959 h 1094"/>
                <a:gd name="T62" fmla="*/ 796 w 1700"/>
                <a:gd name="T63" fmla="*/ 936 h 1094"/>
                <a:gd name="T64" fmla="*/ 706 w 1700"/>
                <a:gd name="T65" fmla="*/ 912 h 1094"/>
                <a:gd name="T66" fmla="*/ 628 w 1700"/>
                <a:gd name="T67" fmla="*/ 886 h 1094"/>
                <a:gd name="T68" fmla="*/ 557 w 1700"/>
                <a:gd name="T69" fmla="*/ 857 h 1094"/>
                <a:gd name="T70" fmla="*/ 496 w 1700"/>
                <a:gd name="T71" fmla="*/ 829 h 1094"/>
                <a:gd name="T72" fmla="*/ 440 w 1700"/>
                <a:gd name="T73" fmla="*/ 798 h 1094"/>
                <a:gd name="T74" fmla="*/ 409 w 1700"/>
                <a:gd name="T75" fmla="*/ 793 h 1094"/>
                <a:gd name="T76" fmla="*/ 368 w 1700"/>
                <a:gd name="T77" fmla="*/ 751 h 1094"/>
                <a:gd name="T78" fmla="*/ 277 w 1700"/>
                <a:gd name="T79" fmla="*/ 680 h 1094"/>
                <a:gd name="T80" fmla="*/ 238 w 1700"/>
                <a:gd name="T81" fmla="*/ 643 h 1094"/>
                <a:gd name="T82" fmla="*/ 202 w 1700"/>
                <a:gd name="T83" fmla="*/ 601 h 1094"/>
                <a:gd name="T84" fmla="*/ 162 w 1700"/>
                <a:gd name="T85" fmla="*/ 567 h 1094"/>
                <a:gd name="T86" fmla="*/ 145 w 1700"/>
                <a:gd name="T87" fmla="*/ 518 h 1094"/>
                <a:gd name="T88" fmla="*/ 100 w 1700"/>
                <a:gd name="T89" fmla="*/ 428 h 1094"/>
                <a:gd name="T90" fmla="*/ 64 w 1700"/>
                <a:gd name="T91" fmla="*/ 340 h 1094"/>
                <a:gd name="T92" fmla="*/ 39 w 1700"/>
                <a:gd name="T93" fmla="*/ 253 h 1094"/>
                <a:gd name="T94" fmla="*/ 40 w 1700"/>
                <a:gd name="T95" fmla="*/ 258 h 1094"/>
                <a:gd name="T96" fmla="*/ 27 w 1700"/>
                <a:gd name="T97" fmla="*/ 172 h 1094"/>
                <a:gd name="T98" fmla="*/ 23 w 1700"/>
                <a:gd name="T99" fmla="*/ 85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700" h="1094">
                  <a:moveTo>
                    <a:pt x="23" y="0"/>
                  </a:moveTo>
                  <a:lnTo>
                    <a:pt x="0" y="0"/>
                  </a:lnTo>
                  <a:lnTo>
                    <a:pt x="0" y="85"/>
                  </a:lnTo>
                  <a:lnTo>
                    <a:pt x="1" y="128"/>
                  </a:lnTo>
                  <a:lnTo>
                    <a:pt x="5" y="172"/>
                  </a:lnTo>
                  <a:lnTo>
                    <a:pt x="9" y="215"/>
                  </a:lnTo>
                  <a:lnTo>
                    <a:pt x="18" y="258"/>
                  </a:lnTo>
                  <a:lnTo>
                    <a:pt x="18" y="262"/>
                  </a:lnTo>
                  <a:lnTo>
                    <a:pt x="28" y="305"/>
                  </a:lnTo>
                  <a:lnTo>
                    <a:pt x="43" y="349"/>
                  </a:lnTo>
                  <a:lnTo>
                    <a:pt x="59" y="391"/>
                  </a:lnTo>
                  <a:lnTo>
                    <a:pt x="79" y="437"/>
                  </a:lnTo>
                  <a:lnTo>
                    <a:pt x="100" y="482"/>
                  </a:lnTo>
                  <a:lnTo>
                    <a:pt x="124" y="526"/>
                  </a:lnTo>
                  <a:lnTo>
                    <a:pt x="151" y="570"/>
                  </a:lnTo>
                  <a:lnTo>
                    <a:pt x="154" y="574"/>
                  </a:lnTo>
                  <a:lnTo>
                    <a:pt x="186" y="617"/>
                  </a:lnTo>
                  <a:lnTo>
                    <a:pt x="202" y="638"/>
                  </a:lnTo>
                  <a:lnTo>
                    <a:pt x="221" y="658"/>
                  </a:lnTo>
                  <a:lnTo>
                    <a:pt x="241" y="677"/>
                  </a:lnTo>
                  <a:lnTo>
                    <a:pt x="263" y="696"/>
                  </a:lnTo>
                  <a:lnTo>
                    <a:pt x="306" y="732"/>
                  </a:lnTo>
                  <a:lnTo>
                    <a:pt x="351" y="767"/>
                  </a:lnTo>
                  <a:lnTo>
                    <a:pt x="400" y="800"/>
                  </a:lnTo>
                  <a:lnTo>
                    <a:pt x="405" y="804"/>
                  </a:lnTo>
                  <a:lnTo>
                    <a:pt x="431" y="819"/>
                  </a:lnTo>
                  <a:lnTo>
                    <a:pt x="459" y="835"/>
                  </a:lnTo>
                  <a:lnTo>
                    <a:pt x="487" y="850"/>
                  </a:lnTo>
                  <a:lnTo>
                    <a:pt x="517" y="864"/>
                  </a:lnTo>
                  <a:lnTo>
                    <a:pt x="549" y="879"/>
                  </a:lnTo>
                  <a:lnTo>
                    <a:pt x="584" y="893"/>
                  </a:lnTo>
                  <a:lnTo>
                    <a:pt x="619" y="907"/>
                  </a:lnTo>
                  <a:lnTo>
                    <a:pt x="658" y="920"/>
                  </a:lnTo>
                  <a:lnTo>
                    <a:pt x="698" y="933"/>
                  </a:lnTo>
                  <a:lnTo>
                    <a:pt x="743" y="945"/>
                  </a:lnTo>
                  <a:lnTo>
                    <a:pt x="787" y="957"/>
                  </a:lnTo>
                  <a:lnTo>
                    <a:pt x="836" y="969"/>
                  </a:lnTo>
                  <a:lnTo>
                    <a:pt x="888" y="980"/>
                  </a:lnTo>
                  <a:lnTo>
                    <a:pt x="891" y="980"/>
                  </a:lnTo>
                  <a:lnTo>
                    <a:pt x="945" y="991"/>
                  </a:lnTo>
                  <a:lnTo>
                    <a:pt x="1001" y="1001"/>
                  </a:lnTo>
                  <a:lnTo>
                    <a:pt x="1058" y="1011"/>
                  </a:lnTo>
                  <a:lnTo>
                    <a:pt x="1117" y="1020"/>
                  </a:lnTo>
                  <a:lnTo>
                    <a:pt x="1178" y="1029"/>
                  </a:lnTo>
                  <a:lnTo>
                    <a:pt x="1240" y="1037"/>
                  </a:lnTo>
                  <a:lnTo>
                    <a:pt x="1303" y="1045"/>
                  </a:lnTo>
                  <a:lnTo>
                    <a:pt x="1433" y="1062"/>
                  </a:lnTo>
                  <a:lnTo>
                    <a:pt x="1565" y="1078"/>
                  </a:lnTo>
                  <a:lnTo>
                    <a:pt x="1698" y="1094"/>
                  </a:lnTo>
                  <a:lnTo>
                    <a:pt x="1700" y="1072"/>
                  </a:lnTo>
                  <a:lnTo>
                    <a:pt x="1565" y="1055"/>
                  </a:lnTo>
                  <a:lnTo>
                    <a:pt x="1433" y="1040"/>
                  </a:lnTo>
                  <a:lnTo>
                    <a:pt x="1303" y="1023"/>
                  </a:lnTo>
                  <a:lnTo>
                    <a:pt x="1240" y="1014"/>
                  </a:lnTo>
                  <a:lnTo>
                    <a:pt x="1178" y="1006"/>
                  </a:lnTo>
                  <a:lnTo>
                    <a:pt x="1117" y="998"/>
                  </a:lnTo>
                  <a:lnTo>
                    <a:pt x="1058" y="988"/>
                  </a:lnTo>
                  <a:lnTo>
                    <a:pt x="1001" y="979"/>
                  </a:lnTo>
                  <a:lnTo>
                    <a:pt x="945" y="968"/>
                  </a:lnTo>
                  <a:lnTo>
                    <a:pt x="891" y="957"/>
                  </a:lnTo>
                  <a:lnTo>
                    <a:pt x="891" y="969"/>
                  </a:lnTo>
                  <a:lnTo>
                    <a:pt x="896" y="959"/>
                  </a:lnTo>
                  <a:lnTo>
                    <a:pt x="845" y="948"/>
                  </a:lnTo>
                  <a:lnTo>
                    <a:pt x="796" y="936"/>
                  </a:lnTo>
                  <a:lnTo>
                    <a:pt x="749" y="924"/>
                  </a:lnTo>
                  <a:lnTo>
                    <a:pt x="706" y="912"/>
                  </a:lnTo>
                  <a:lnTo>
                    <a:pt x="666" y="899"/>
                  </a:lnTo>
                  <a:lnTo>
                    <a:pt x="628" y="886"/>
                  </a:lnTo>
                  <a:lnTo>
                    <a:pt x="592" y="872"/>
                  </a:lnTo>
                  <a:lnTo>
                    <a:pt x="557" y="857"/>
                  </a:lnTo>
                  <a:lnTo>
                    <a:pt x="525" y="843"/>
                  </a:lnTo>
                  <a:lnTo>
                    <a:pt x="496" y="829"/>
                  </a:lnTo>
                  <a:lnTo>
                    <a:pt x="467" y="813"/>
                  </a:lnTo>
                  <a:lnTo>
                    <a:pt x="440" y="798"/>
                  </a:lnTo>
                  <a:lnTo>
                    <a:pt x="413" y="782"/>
                  </a:lnTo>
                  <a:lnTo>
                    <a:pt x="409" y="793"/>
                  </a:lnTo>
                  <a:lnTo>
                    <a:pt x="417" y="785"/>
                  </a:lnTo>
                  <a:lnTo>
                    <a:pt x="368" y="751"/>
                  </a:lnTo>
                  <a:lnTo>
                    <a:pt x="323" y="717"/>
                  </a:lnTo>
                  <a:lnTo>
                    <a:pt x="277" y="680"/>
                  </a:lnTo>
                  <a:lnTo>
                    <a:pt x="257" y="662"/>
                  </a:lnTo>
                  <a:lnTo>
                    <a:pt x="238" y="643"/>
                  </a:lnTo>
                  <a:lnTo>
                    <a:pt x="219" y="623"/>
                  </a:lnTo>
                  <a:lnTo>
                    <a:pt x="202" y="601"/>
                  </a:lnTo>
                  <a:lnTo>
                    <a:pt x="170" y="558"/>
                  </a:lnTo>
                  <a:lnTo>
                    <a:pt x="162" y="567"/>
                  </a:lnTo>
                  <a:lnTo>
                    <a:pt x="173" y="562"/>
                  </a:lnTo>
                  <a:lnTo>
                    <a:pt x="145" y="518"/>
                  </a:lnTo>
                  <a:lnTo>
                    <a:pt x="121" y="474"/>
                  </a:lnTo>
                  <a:lnTo>
                    <a:pt x="100" y="428"/>
                  </a:lnTo>
                  <a:lnTo>
                    <a:pt x="81" y="383"/>
                  </a:lnTo>
                  <a:lnTo>
                    <a:pt x="64" y="340"/>
                  </a:lnTo>
                  <a:lnTo>
                    <a:pt x="50" y="296"/>
                  </a:lnTo>
                  <a:lnTo>
                    <a:pt x="39" y="253"/>
                  </a:lnTo>
                  <a:lnTo>
                    <a:pt x="28" y="258"/>
                  </a:lnTo>
                  <a:lnTo>
                    <a:pt x="40" y="258"/>
                  </a:lnTo>
                  <a:lnTo>
                    <a:pt x="32" y="215"/>
                  </a:lnTo>
                  <a:lnTo>
                    <a:pt x="27" y="172"/>
                  </a:lnTo>
                  <a:lnTo>
                    <a:pt x="24" y="128"/>
                  </a:lnTo>
                  <a:lnTo>
                    <a:pt x="23" y="8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33" name="Freeform 41"/>
            <p:cNvSpPr>
              <a:spLocks/>
            </p:cNvSpPr>
            <p:nvPr/>
          </p:nvSpPr>
          <p:spPr bwMode="auto">
            <a:xfrm>
              <a:off x="1344" y="1488"/>
              <a:ext cx="1459" cy="979"/>
            </a:xfrm>
            <a:custGeom>
              <a:avLst/>
              <a:gdLst>
                <a:gd name="T0" fmla="*/ 0 w 1459"/>
                <a:gd name="T1" fmla="*/ 0 h 979"/>
                <a:gd name="T2" fmla="*/ 1 w 1459"/>
                <a:gd name="T3" fmla="*/ 115 h 979"/>
                <a:gd name="T4" fmla="*/ 8 w 1459"/>
                <a:gd name="T5" fmla="*/ 191 h 979"/>
                <a:gd name="T6" fmla="*/ 17 w 1459"/>
                <a:gd name="T7" fmla="*/ 234 h 979"/>
                <a:gd name="T8" fmla="*/ 38 w 1459"/>
                <a:gd name="T9" fmla="*/ 312 h 979"/>
                <a:gd name="T10" fmla="*/ 69 w 1459"/>
                <a:gd name="T11" fmla="*/ 390 h 979"/>
                <a:gd name="T12" fmla="*/ 107 w 1459"/>
                <a:gd name="T13" fmla="*/ 471 h 979"/>
                <a:gd name="T14" fmla="*/ 133 w 1459"/>
                <a:gd name="T15" fmla="*/ 514 h 979"/>
                <a:gd name="T16" fmla="*/ 191 w 1459"/>
                <a:gd name="T17" fmla="*/ 589 h 979"/>
                <a:gd name="T18" fmla="*/ 263 w 1459"/>
                <a:gd name="T19" fmla="*/ 655 h 979"/>
                <a:gd name="T20" fmla="*/ 344 w 1459"/>
                <a:gd name="T21" fmla="*/ 716 h 979"/>
                <a:gd name="T22" fmla="*/ 370 w 1459"/>
                <a:gd name="T23" fmla="*/ 732 h 979"/>
                <a:gd name="T24" fmla="*/ 419 w 1459"/>
                <a:gd name="T25" fmla="*/ 760 h 979"/>
                <a:gd name="T26" fmla="*/ 473 w 1459"/>
                <a:gd name="T27" fmla="*/ 786 h 979"/>
                <a:gd name="T28" fmla="*/ 532 w 1459"/>
                <a:gd name="T29" fmla="*/ 811 h 979"/>
                <a:gd name="T30" fmla="*/ 600 w 1459"/>
                <a:gd name="T31" fmla="*/ 835 h 979"/>
                <a:gd name="T32" fmla="*/ 678 w 1459"/>
                <a:gd name="T33" fmla="*/ 856 h 979"/>
                <a:gd name="T34" fmla="*/ 762 w 1459"/>
                <a:gd name="T35" fmla="*/ 876 h 979"/>
                <a:gd name="T36" fmla="*/ 812 w 1459"/>
                <a:gd name="T37" fmla="*/ 886 h 979"/>
                <a:gd name="T38" fmla="*/ 909 w 1459"/>
                <a:gd name="T39" fmla="*/ 904 h 979"/>
                <a:gd name="T40" fmla="*/ 1011 w 1459"/>
                <a:gd name="T41" fmla="*/ 921 h 979"/>
                <a:gd name="T42" fmla="*/ 1119 w 1459"/>
                <a:gd name="T43" fmla="*/ 936 h 979"/>
                <a:gd name="T44" fmla="*/ 1344 w 1459"/>
                <a:gd name="T45" fmla="*/ 965 h 979"/>
                <a:gd name="T46" fmla="*/ 1459 w 1459"/>
                <a:gd name="T47" fmla="*/ 956 h 979"/>
                <a:gd name="T48" fmla="*/ 1231 w 1459"/>
                <a:gd name="T49" fmla="*/ 928 h 979"/>
                <a:gd name="T50" fmla="*/ 1065 w 1459"/>
                <a:gd name="T51" fmla="*/ 905 h 979"/>
                <a:gd name="T52" fmla="*/ 960 w 1459"/>
                <a:gd name="T53" fmla="*/ 890 h 979"/>
                <a:gd name="T54" fmla="*/ 860 w 1459"/>
                <a:gd name="T55" fmla="*/ 873 h 979"/>
                <a:gd name="T56" fmla="*/ 812 w 1459"/>
                <a:gd name="T57" fmla="*/ 875 h 979"/>
                <a:gd name="T58" fmla="*/ 771 w 1459"/>
                <a:gd name="T59" fmla="*/ 855 h 979"/>
                <a:gd name="T60" fmla="*/ 686 w 1459"/>
                <a:gd name="T61" fmla="*/ 835 h 979"/>
                <a:gd name="T62" fmla="*/ 609 w 1459"/>
                <a:gd name="T63" fmla="*/ 813 h 979"/>
                <a:gd name="T64" fmla="*/ 541 w 1459"/>
                <a:gd name="T65" fmla="*/ 789 h 979"/>
                <a:gd name="T66" fmla="*/ 481 w 1459"/>
                <a:gd name="T67" fmla="*/ 764 h 979"/>
                <a:gd name="T68" fmla="*/ 428 w 1459"/>
                <a:gd name="T69" fmla="*/ 738 h 979"/>
                <a:gd name="T70" fmla="*/ 379 w 1459"/>
                <a:gd name="T71" fmla="*/ 711 h 979"/>
                <a:gd name="T72" fmla="*/ 353 w 1459"/>
                <a:gd name="T73" fmla="*/ 707 h 979"/>
                <a:gd name="T74" fmla="*/ 319 w 1459"/>
                <a:gd name="T75" fmla="*/ 670 h 979"/>
                <a:gd name="T76" fmla="*/ 242 w 1459"/>
                <a:gd name="T77" fmla="*/ 607 h 979"/>
                <a:gd name="T78" fmla="*/ 176 w 1459"/>
                <a:gd name="T79" fmla="*/ 537 h 979"/>
                <a:gd name="T80" fmla="*/ 142 w 1459"/>
                <a:gd name="T81" fmla="*/ 506 h 979"/>
                <a:gd name="T82" fmla="*/ 129 w 1459"/>
                <a:gd name="T83" fmla="*/ 463 h 979"/>
                <a:gd name="T84" fmla="*/ 90 w 1459"/>
                <a:gd name="T85" fmla="*/ 382 h 979"/>
                <a:gd name="T86" fmla="*/ 59 w 1459"/>
                <a:gd name="T87" fmla="*/ 303 h 979"/>
                <a:gd name="T88" fmla="*/ 38 w 1459"/>
                <a:gd name="T89" fmla="*/ 226 h 979"/>
                <a:gd name="T90" fmla="*/ 38 w 1459"/>
                <a:gd name="T91" fmla="*/ 231 h 979"/>
                <a:gd name="T92" fmla="*/ 27 w 1459"/>
                <a:gd name="T93" fmla="*/ 153 h 979"/>
                <a:gd name="T94" fmla="*/ 23 w 1459"/>
                <a:gd name="T95" fmla="*/ 77 h 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59" h="979">
                  <a:moveTo>
                    <a:pt x="23" y="0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" y="115"/>
                  </a:lnTo>
                  <a:lnTo>
                    <a:pt x="5" y="153"/>
                  </a:lnTo>
                  <a:lnTo>
                    <a:pt x="8" y="191"/>
                  </a:lnTo>
                  <a:lnTo>
                    <a:pt x="15" y="231"/>
                  </a:lnTo>
                  <a:lnTo>
                    <a:pt x="17" y="234"/>
                  </a:lnTo>
                  <a:lnTo>
                    <a:pt x="25" y="272"/>
                  </a:lnTo>
                  <a:lnTo>
                    <a:pt x="38" y="312"/>
                  </a:lnTo>
                  <a:lnTo>
                    <a:pt x="52" y="350"/>
                  </a:lnTo>
                  <a:lnTo>
                    <a:pt x="69" y="390"/>
                  </a:lnTo>
                  <a:lnTo>
                    <a:pt x="87" y="431"/>
                  </a:lnTo>
                  <a:lnTo>
                    <a:pt x="107" y="471"/>
                  </a:lnTo>
                  <a:lnTo>
                    <a:pt x="131" y="511"/>
                  </a:lnTo>
                  <a:lnTo>
                    <a:pt x="133" y="514"/>
                  </a:lnTo>
                  <a:lnTo>
                    <a:pt x="160" y="552"/>
                  </a:lnTo>
                  <a:lnTo>
                    <a:pt x="191" y="589"/>
                  </a:lnTo>
                  <a:lnTo>
                    <a:pt x="226" y="624"/>
                  </a:lnTo>
                  <a:lnTo>
                    <a:pt x="263" y="655"/>
                  </a:lnTo>
                  <a:lnTo>
                    <a:pt x="303" y="686"/>
                  </a:lnTo>
                  <a:lnTo>
                    <a:pt x="344" y="716"/>
                  </a:lnTo>
                  <a:lnTo>
                    <a:pt x="348" y="718"/>
                  </a:lnTo>
                  <a:lnTo>
                    <a:pt x="370" y="732"/>
                  </a:lnTo>
                  <a:lnTo>
                    <a:pt x="394" y="747"/>
                  </a:lnTo>
                  <a:lnTo>
                    <a:pt x="419" y="760"/>
                  </a:lnTo>
                  <a:lnTo>
                    <a:pt x="445" y="774"/>
                  </a:lnTo>
                  <a:lnTo>
                    <a:pt x="473" y="786"/>
                  </a:lnTo>
                  <a:lnTo>
                    <a:pt x="501" y="799"/>
                  </a:lnTo>
                  <a:lnTo>
                    <a:pt x="532" y="811"/>
                  </a:lnTo>
                  <a:lnTo>
                    <a:pt x="566" y="823"/>
                  </a:lnTo>
                  <a:lnTo>
                    <a:pt x="600" y="835"/>
                  </a:lnTo>
                  <a:lnTo>
                    <a:pt x="640" y="845"/>
                  </a:lnTo>
                  <a:lnTo>
                    <a:pt x="678" y="856"/>
                  </a:lnTo>
                  <a:lnTo>
                    <a:pt x="720" y="867"/>
                  </a:lnTo>
                  <a:lnTo>
                    <a:pt x="762" y="876"/>
                  </a:lnTo>
                  <a:lnTo>
                    <a:pt x="809" y="886"/>
                  </a:lnTo>
                  <a:lnTo>
                    <a:pt x="812" y="886"/>
                  </a:lnTo>
                  <a:lnTo>
                    <a:pt x="860" y="895"/>
                  </a:lnTo>
                  <a:lnTo>
                    <a:pt x="909" y="904"/>
                  </a:lnTo>
                  <a:lnTo>
                    <a:pt x="960" y="912"/>
                  </a:lnTo>
                  <a:lnTo>
                    <a:pt x="1011" y="921"/>
                  </a:lnTo>
                  <a:lnTo>
                    <a:pt x="1065" y="928"/>
                  </a:lnTo>
                  <a:lnTo>
                    <a:pt x="1119" y="936"/>
                  </a:lnTo>
                  <a:lnTo>
                    <a:pt x="1231" y="950"/>
                  </a:lnTo>
                  <a:lnTo>
                    <a:pt x="1344" y="965"/>
                  </a:lnTo>
                  <a:lnTo>
                    <a:pt x="1457" y="979"/>
                  </a:lnTo>
                  <a:lnTo>
                    <a:pt x="1459" y="956"/>
                  </a:lnTo>
                  <a:lnTo>
                    <a:pt x="1344" y="942"/>
                  </a:lnTo>
                  <a:lnTo>
                    <a:pt x="1231" y="928"/>
                  </a:lnTo>
                  <a:lnTo>
                    <a:pt x="1119" y="913"/>
                  </a:lnTo>
                  <a:lnTo>
                    <a:pt x="1065" y="905"/>
                  </a:lnTo>
                  <a:lnTo>
                    <a:pt x="1011" y="898"/>
                  </a:lnTo>
                  <a:lnTo>
                    <a:pt x="960" y="890"/>
                  </a:lnTo>
                  <a:lnTo>
                    <a:pt x="909" y="881"/>
                  </a:lnTo>
                  <a:lnTo>
                    <a:pt x="860" y="873"/>
                  </a:lnTo>
                  <a:lnTo>
                    <a:pt x="812" y="863"/>
                  </a:lnTo>
                  <a:lnTo>
                    <a:pt x="812" y="875"/>
                  </a:lnTo>
                  <a:lnTo>
                    <a:pt x="817" y="865"/>
                  </a:lnTo>
                  <a:lnTo>
                    <a:pt x="771" y="855"/>
                  </a:lnTo>
                  <a:lnTo>
                    <a:pt x="728" y="845"/>
                  </a:lnTo>
                  <a:lnTo>
                    <a:pt x="686" y="835"/>
                  </a:lnTo>
                  <a:lnTo>
                    <a:pt x="646" y="824"/>
                  </a:lnTo>
                  <a:lnTo>
                    <a:pt x="609" y="813"/>
                  </a:lnTo>
                  <a:lnTo>
                    <a:pt x="574" y="801"/>
                  </a:lnTo>
                  <a:lnTo>
                    <a:pt x="541" y="789"/>
                  </a:lnTo>
                  <a:lnTo>
                    <a:pt x="510" y="778"/>
                  </a:lnTo>
                  <a:lnTo>
                    <a:pt x="481" y="764"/>
                  </a:lnTo>
                  <a:lnTo>
                    <a:pt x="454" y="753"/>
                  </a:lnTo>
                  <a:lnTo>
                    <a:pt x="428" y="738"/>
                  </a:lnTo>
                  <a:lnTo>
                    <a:pt x="403" y="725"/>
                  </a:lnTo>
                  <a:lnTo>
                    <a:pt x="379" y="711"/>
                  </a:lnTo>
                  <a:lnTo>
                    <a:pt x="356" y="697"/>
                  </a:lnTo>
                  <a:lnTo>
                    <a:pt x="353" y="707"/>
                  </a:lnTo>
                  <a:lnTo>
                    <a:pt x="361" y="700"/>
                  </a:lnTo>
                  <a:lnTo>
                    <a:pt x="319" y="670"/>
                  </a:lnTo>
                  <a:lnTo>
                    <a:pt x="280" y="639"/>
                  </a:lnTo>
                  <a:lnTo>
                    <a:pt x="242" y="607"/>
                  </a:lnTo>
                  <a:lnTo>
                    <a:pt x="207" y="574"/>
                  </a:lnTo>
                  <a:lnTo>
                    <a:pt x="176" y="537"/>
                  </a:lnTo>
                  <a:lnTo>
                    <a:pt x="150" y="499"/>
                  </a:lnTo>
                  <a:lnTo>
                    <a:pt x="142" y="506"/>
                  </a:lnTo>
                  <a:lnTo>
                    <a:pt x="152" y="502"/>
                  </a:lnTo>
                  <a:lnTo>
                    <a:pt x="129" y="463"/>
                  </a:lnTo>
                  <a:lnTo>
                    <a:pt x="108" y="423"/>
                  </a:lnTo>
                  <a:lnTo>
                    <a:pt x="90" y="382"/>
                  </a:lnTo>
                  <a:lnTo>
                    <a:pt x="74" y="342"/>
                  </a:lnTo>
                  <a:lnTo>
                    <a:pt x="59" y="303"/>
                  </a:lnTo>
                  <a:lnTo>
                    <a:pt x="46" y="264"/>
                  </a:lnTo>
                  <a:lnTo>
                    <a:pt x="38" y="226"/>
                  </a:lnTo>
                  <a:lnTo>
                    <a:pt x="27" y="231"/>
                  </a:lnTo>
                  <a:lnTo>
                    <a:pt x="38" y="231"/>
                  </a:lnTo>
                  <a:lnTo>
                    <a:pt x="31" y="191"/>
                  </a:lnTo>
                  <a:lnTo>
                    <a:pt x="27" y="153"/>
                  </a:lnTo>
                  <a:lnTo>
                    <a:pt x="24" y="115"/>
                  </a:lnTo>
                  <a:lnTo>
                    <a:pt x="23" y="7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34" name="Freeform 42"/>
            <p:cNvSpPr>
              <a:spLocks/>
            </p:cNvSpPr>
            <p:nvPr/>
          </p:nvSpPr>
          <p:spPr bwMode="auto">
            <a:xfrm>
              <a:off x="900" y="1875"/>
              <a:ext cx="1873" cy="1112"/>
            </a:xfrm>
            <a:custGeom>
              <a:avLst/>
              <a:gdLst>
                <a:gd name="T0" fmla="*/ 0 w 1873"/>
                <a:gd name="T1" fmla="*/ 0 h 1112"/>
                <a:gd name="T2" fmla="*/ 3 w 1873"/>
                <a:gd name="T3" fmla="*/ 131 h 1112"/>
                <a:gd name="T4" fmla="*/ 11 w 1873"/>
                <a:gd name="T5" fmla="*/ 219 h 1112"/>
                <a:gd name="T6" fmla="*/ 21 w 1873"/>
                <a:gd name="T7" fmla="*/ 267 h 1112"/>
                <a:gd name="T8" fmla="*/ 49 w 1873"/>
                <a:gd name="T9" fmla="*/ 355 h 1112"/>
                <a:gd name="T10" fmla="*/ 87 w 1873"/>
                <a:gd name="T11" fmla="*/ 444 h 1112"/>
                <a:gd name="T12" fmla="*/ 137 w 1873"/>
                <a:gd name="T13" fmla="*/ 536 h 1112"/>
                <a:gd name="T14" fmla="*/ 170 w 1873"/>
                <a:gd name="T15" fmla="*/ 583 h 1112"/>
                <a:gd name="T16" fmla="*/ 204 w 1873"/>
                <a:gd name="T17" fmla="*/ 628 h 1112"/>
                <a:gd name="T18" fmla="*/ 243 w 1873"/>
                <a:gd name="T19" fmla="*/ 669 h 1112"/>
                <a:gd name="T20" fmla="*/ 290 w 1873"/>
                <a:gd name="T21" fmla="*/ 710 h 1112"/>
                <a:gd name="T22" fmla="*/ 388 w 1873"/>
                <a:gd name="T23" fmla="*/ 780 h 1112"/>
                <a:gd name="T24" fmla="*/ 419 w 1873"/>
                <a:gd name="T25" fmla="*/ 800 h 1112"/>
                <a:gd name="T26" fmla="*/ 475 w 1873"/>
                <a:gd name="T27" fmla="*/ 832 h 1112"/>
                <a:gd name="T28" fmla="*/ 537 w 1873"/>
                <a:gd name="T29" fmla="*/ 863 h 1112"/>
                <a:gd name="T30" fmla="*/ 606 w 1873"/>
                <a:gd name="T31" fmla="*/ 893 h 1112"/>
                <a:gd name="T32" fmla="*/ 683 w 1873"/>
                <a:gd name="T33" fmla="*/ 922 h 1112"/>
                <a:gd name="T34" fmla="*/ 770 w 1873"/>
                <a:gd name="T35" fmla="*/ 948 h 1112"/>
                <a:gd name="T36" fmla="*/ 869 w 1873"/>
                <a:gd name="T37" fmla="*/ 973 h 1112"/>
                <a:gd name="T38" fmla="*/ 926 w 1873"/>
                <a:gd name="T39" fmla="*/ 986 h 1112"/>
                <a:gd name="T40" fmla="*/ 1042 w 1873"/>
                <a:gd name="T41" fmla="*/ 1008 h 1112"/>
                <a:gd name="T42" fmla="*/ 1166 w 1873"/>
                <a:gd name="T43" fmla="*/ 1028 h 1112"/>
                <a:gd name="T44" fmla="*/ 1298 w 1873"/>
                <a:gd name="T45" fmla="*/ 1046 h 1112"/>
                <a:gd name="T46" fmla="*/ 1436 w 1873"/>
                <a:gd name="T47" fmla="*/ 1064 h 1112"/>
                <a:gd name="T48" fmla="*/ 1725 w 1873"/>
                <a:gd name="T49" fmla="*/ 1096 h 1112"/>
                <a:gd name="T50" fmla="*/ 1873 w 1873"/>
                <a:gd name="T51" fmla="*/ 1090 h 1112"/>
                <a:gd name="T52" fmla="*/ 1579 w 1873"/>
                <a:gd name="T53" fmla="*/ 1058 h 1112"/>
                <a:gd name="T54" fmla="*/ 1366 w 1873"/>
                <a:gd name="T55" fmla="*/ 1033 h 1112"/>
                <a:gd name="T56" fmla="*/ 1231 w 1873"/>
                <a:gd name="T57" fmla="*/ 1015 h 1112"/>
                <a:gd name="T58" fmla="*/ 1103 w 1873"/>
                <a:gd name="T59" fmla="*/ 996 h 1112"/>
                <a:gd name="T60" fmla="*/ 983 w 1873"/>
                <a:gd name="T61" fmla="*/ 974 h 1112"/>
                <a:gd name="T62" fmla="*/ 926 w 1873"/>
                <a:gd name="T63" fmla="*/ 974 h 1112"/>
                <a:gd name="T64" fmla="*/ 877 w 1873"/>
                <a:gd name="T65" fmla="*/ 952 h 1112"/>
                <a:gd name="T66" fmla="*/ 778 w 1873"/>
                <a:gd name="T67" fmla="*/ 927 h 1112"/>
                <a:gd name="T68" fmla="*/ 691 w 1873"/>
                <a:gd name="T69" fmla="*/ 900 h 1112"/>
                <a:gd name="T70" fmla="*/ 614 w 1873"/>
                <a:gd name="T71" fmla="*/ 872 h 1112"/>
                <a:gd name="T72" fmla="*/ 545 w 1873"/>
                <a:gd name="T73" fmla="*/ 842 h 1112"/>
                <a:gd name="T74" fmla="*/ 483 w 1873"/>
                <a:gd name="T75" fmla="*/ 811 h 1112"/>
                <a:gd name="T76" fmla="*/ 427 w 1873"/>
                <a:gd name="T77" fmla="*/ 779 h 1112"/>
                <a:gd name="T78" fmla="*/ 396 w 1873"/>
                <a:gd name="T79" fmla="*/ 772 h 1112"/>
                <a:gd name="T80" fmla="*/ 354 w 1873"/>
                <a:gd name="T81" fmla="*/ 729 h 1112"/>
                <a:gd name="T82" fmla="*/ 283 w 1873"/>
                <a:gd name="T83" fmla="*/ 673 h 1112"/>
                <a:gd name="T84" fmla="*/ 240 w 1873"/>
                <a:gd name="T85" fmla="*/ 634 h 1112"/>
                <a:gd name="T86" fmla="*/ 203 w 1873"/>
                <a:gd name="T87" fmla="*/ 591 h 1112"/>
                <a:gd name="T88" fmla="*/ 157 w 1873"/>
                <a:gd name="T89" fmla="*/ 524 h 1112"/>
                <a:gd name="T90" fmla="*/ 159 w 1873"/>
                <a:gd name="T91" fmla="*/ 528 h 1112"/>
                <a:gd name="T92" fmla="*/ 109 w 1873"/>
                <a:gd name="T93" fmla="*/ 436 h 1112"/>
                <a:gd name="T94" fmla="*/ 70 w 1873"/>
                <a:gd name="T95" fmla="*/ 346 h 1112"/>
                <a:gd name="T96" fmla="*/ 42 w 1873"/>
                <a:gd name="T97" fmla="*/ 258 h 1112"/>
                <a:gd name="T98" fmla="*/ 42 w 1873"/>
                <a:gd name="T99" fmla="*/ 263 h 1112"/>
                <a:gd name="T100" fmla="*/ 29 w 1873"/>
                <a:gd name="T101" fmla="*/ 175 h 1112"/>
                <a:gd name="T102" fmla="*/ 23 w 1873"/>
                <a:gd name="T103" fmla="*/ 88 h 1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873" h="1112">
                  <a:moveTo>
                    <a:pt x="23" y="0"/>
                  </a:moveTo>
                  <a:lnTo>
                    <a:pt x="0" y="0"/>
                  </a:lnTo>
                  <a:lnTo>
                    <a:pt x="0" y="88"/>
                  </a:lnTo>
                  <a:lnTo>
                    <a:pt x="3" y="131"/>
                  </a:lnTo>
                  <a:lnTo>
                    <a:pt x="6" y="175"/>
                  </a:lnTo>
                  <a:lnTo>
                    <a:pt x="11" y="219"/>
                  </a:lnTo>
                  <a:lnTo>
                    <a:pt x="19" y="263"/>
                  </a:lnTo>
                  <a:lnTo>
                    <a:pt x="21" y="267"/>
                  </a:lnTo>
                  <a:lnTo>
                    <a:pt x="33" y="311"/>
                  </a:lnTo>
                  <a:lnTo>
                    <a:pt x="49" y="355"/>
                  </a:lnTo>
                  <a:lnTo>
                    <a:pt x="67" y="399"/>
                  </a:lnTo>
                  <a:lnTo>
                    <a:pt x="87" y="444"/>
                  </a:lnTo>
                  <a:lnTo>
                    <a:pt x="111" y="489"/>
                  </a:lnTo>
                  <a:lnTo>
                    <a:pt x="137" y="536"/>
                  </a:lnTo>
                  <a:lnTo>
                    <a:pt x="140" y="539"/>
                  </a:lnTo>
                  <a:lnTo>
                    <a:pt x="170" y="583"/>
                  </a:lnTo>
                  <a:lnTo>
                    <a:pt x="186" y="606"/>
                  </a:lnTo>
                  <a:lnTo>
                    <a:pt x="204" y="628"/>
                  </a:lnTo>
                  <a:lnTo>
                    <a:pt x="223" y="649"/>
                  </a:lnTo>
                  <a:lnTo>
                    <a:pt x="243" y="669"/>
                  </a:lnTo>
                  <a:lnTo>
                    <a:pt x="266" y="688"/>
                  </a:lnTo>
                  <a:lnTo>
                    <a:pt x="290" y="710"/>
                  </a:lnTo>
                  <a:lnTo>
                    <a:pt x="338" y="744"/>
                  </a:lnTo>
                  <a:lnTo>
                    <a:pt x="388" y="780"/>
                  </a:lnTo>
                  <a:lnTo>
                    <a:pt x="392" y="782"/>
                  </a:lnTo>
                  <a:lnTo>
                    <a:pt x="419" y="800"/>
                  </a:lnTo>
                  <a:lnTo>
                    <a:pt x="446" y="817"/>
                  </a:lnTo>
                  <a:lnTo>
                    <a:pt x="475" y="832"/>
                  </a:lnTo>
                  <a:lnTo>
                    <a:pt x="504" y="849"/>
                  </a:lnTo>
                  <a:lnTo>
                    <a:pt x="537" y="863"/>
                  </a:lnTo>
                  <a:lnTo>
                    <a:pt x="570" y="879"/>
                  </a:lnTo>
                  <a:lnTo>
                    <a:pt x="606" y="893"/>
                  </a:lnTo>
                  <a:lnTo>
                    <a:pt x="643" y="908"/>
                  </a:lnTo>
                  <a:lnTo>
                    <a:pt x="683" y="922"/>
                  </a:lnTo>
                  <a:lnTo>
                    <a:pt x="726" y="935"/>
                  </a:lnTo>
                  <a:lnTo>
                    <a:pt x="770" y="948"/>
                  </a:lnTo>
                  <a:lnTo>
                    <a:pt x="820" y="961"/>
                  </a:lnTo>
                  <a:lnTo>
                    <a:pt x="869" y="973"/>
                  </a:lnTo>
                  <a:lnTo>
                    <a:pt x="923" y="985"/>
                  </a:lnTo>
                  <a:lnTo>
                    <a:pt x="926" y="986"/>
                  </a:lnTo>
                  <a:lnTo>
                    <a:pt x="983" y="997"/>
                  </a:lnTo>
                  <a:lnTo>
                    <a:pt x="1042" y="1008"/>
                  </a:lnTo>
                  <a:lnTo>
                    <a:pt x="1103" y="1018"/>
                  </a:lnTo>
                  <a:lnTo>
                    <a:pt x="1166" y="1028"/>
                  </a:lnTo>
                  <a:lnTo>
                    <a:pt x="1231" y="1037"/>
                  </a:lnTo>
                  <a:lnTo>
                    <a:pt x="1298" y="1046"/>
                  </a:lnTo>
                  <a:lnTo>
                    <a:pt x="1366" y="1055"/>
                  </a:lnTo>
                  <a:lnTo>
                    <a:pt x="1436" y="1064"/>
                  </a:lnTo>
                  <a:lnTo>
                    <a:pt x="1579" y="1080"/>
                  </a:lnTo>
                  <a:lnTo>
                    <a:pt x="1725" y="1096"/>
                  </a:lnTo>
                  <a:lnTo>
                    <a:pt x="1871" y="1112"/>
                  </a:lnTo>
                  <a:lnTo>
                    <a:pt x="1873" y="1090"/>
                  </a:lnTo>
                  <a:lnTo>
                    <a:pt x="1725" y="1073"/>
                  </a:lnTo>
                  <a:lnTo>
                    <a:pt x="1579" y="1058"/>
                  </a:lnTo>
                  <a:lnTo>
                    <a:pt x="1436" y="1041"/>
                  </a:lnTo>
                  <a:lnTo>
                    <a:pt x="1366" y="1033"/>
                  </a:lnTo>
                  <a:lnTo>
                    <a:pt x="1298" y="1023"/>
                  </a:lnTo>
                  <a:lnTo>
                    <a:pt x="1231" y="1015"/>
                  </a:lnTo>
                  <a:lnTo>
                    <a:pt x="1166" y="1005"/>
                  </a:lnTo>
                  <a:lnTo>
                    <a:pt x="1103" y="996"/>
                  </a:lnTo>
                  <a:lnTo>
                    <a:pt x="1042" y="985"/>
                  </a:lnTo>
                  <a:lnTo>
                    <a:pt x="983" y="974"/>
                  </a:lnTo>
                  <a:lnTo>
                    <a:pt x="926" y="963"/>
                  </a:lnTo>
                  <a:lnTo>
                    <a:pt x="926" y="974"/>
                  </a:lnTo>
                  <a:lnTo>
                    <a:pt x="931" y="963"/>
                  </a:lnTo>
                  <a:lnTo>
                    <a:pt x="877" y="952"/>
                  </a:lnTo>
                  <a:lnTo>
                    <a:pt x="826" y="940"/>
                  </a:lnTo>
                  <a:lnTo>
                    <a:pt x="778" y="927"/>
                  </a:lnTo>
                  <a:lnTo>
                    <a:pt x="734" y="913"/>
                  </a:lnTo>
                  <a:lnTo>
                    <a:pt x="691" y="900"/>
                  </a:lnTo>
                  <a:lnTo>
                    <a:pt x="651" y="886"/>
                  </a:lnTo>
                  <a:lnTo>
                    <a:pt x="614" y="872"/>
                  </a:lnTo>
                  <a:lnTo>
                    <a:pt x="578" y="857"/>
                  </a:lnTo>
                  <a:lnTo>
                    <a:pt x="545" y="842"/>
                  </a:lnTo>
                  <a:lnTo>
                    <a:pt x="513" y="828"/>
                  </a:lnTo>
                  <a:lnTo>
                    <a:pt x="483" y="811"/>
                  </a:lnTo>
                  <a:lnTo>
                    <a:pt x="454" y="796"/>
                  </a:lnTo>
                  <a:lnTo>
                    <a:pt x="427" y="779"/>
                  </a:lnTo>
                  <a:lnTo>
                    <a:pt x="401" y="761"/>
                  </a:lnTo>
                  <a:lnTo>
                    <a:pt x="396" y="772"/>
                  </a:lnTo>
                  <a:lnTo>
                    <a:pt x="404" y="765"/>
                  </a:lnTo>
                  <a:lnTo>
                    <a:pt x="354" y="729"/>
                  </a:lnTo>
                  <a:lnTo>
                    <a:pt x="304" y="692"/>
                  </a:lnTo>
                  <a:lnTo>
                    <a:pt x="283" y="673"/>
                  </a:lnTo>
                  <a:lnTo>
                    <a:pt x="260" y="654"/>
                  </a:lnTo>
                  <a:lnTo>
                    <a:pt x="240" y="634"/>
                  </a:lnTo>
                  <a:lnTo>
                    <a:pt x="221" y="612"/>
                  </a:lnTo>
                  <a:lnTo>
                    <a:pt x="203" y="591"/>
                  </a:lnTo>
                  <a:lnTo>
                    <a:pt x="186" y="568"/>
                  </a:lnTo>
                  <a:lnTo>
                    <a:pt x="157" y="524"/>
                  </a:lnTo>
                  <a:lnTo>
                    <a:pt x="148" y="531"/>
                  </a:lnTo>
                  <a:lnTo>
                    <a:pt x="159" y="528"/>
                  </a:lnTo>
                  <a:lnTo>
                    <a:pt x="133" y="481"/>
                  </a:lnTo>
                  <a:lnTo>
                    <a:pt x="109" y="436"/>
                  </a:lnTo>
                  <a:lnTo>
                    <a:pt x="89" y="391"/>
                  </a:lnTo>
                  <a:lnTo>
                    <a:pt x="70" y="346"/>
                  </a:lnTo>
                  <a:lnTo>
                    <a:pt x="54" y="302"/>
                  </a:lnTo>
                  <a:lnTo>
                    <a:pt x="42" y="258"/>
                  </a:lnTo>
                  <a:lnTo>
                    <a:pt x="31" y="263"/>
                  </a:lnTo>
                  <a:lnTo>
                    <a:pt x="42" y="263"/>
                  </a:lnTo>
                  <a:lnTo>
                    <a:pt x="34" y="219"/>
                  </a:lnTo>
                  <a:lnTo>
                    <a:pt x="29" y="175"/>
                  </a:lnTo>
                  <a:lnTo>
                    <a:pt x="25" y="131"/>
                  </a:lnTo>
                  <a:lnTo>
                    <a:pt x="23" y="88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36" name="Rectangle 44"/>
            <p:cNvSpPr>
              <a:spLocks noChangeArrowheads="1"/>
            </p:cNvSpPr>
            <p:nvPr/>
          </p:nvSpPr>
          <p:spPr bwMode="auto">
            <a:xfrm>
              <a:off x="2763" y="2748"/>
              <a:ext cx="36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37" name="Rectangle 45"/>
            <p:cNvSpPr>
              <a:spLocks noChangeArrowheads="1"/>
            </p:cNvSpPr>
            <p:nvPr/>
          </p:nvSpPr>
          <p:spPr bwMode="auto">
            <a:xfrm>
              <a:off x="2867" y="2688"/>
              <a:ext cx="17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>
                  <a:solidFill>
                    <a:srgbClr val="000000"/>
                  </a:solidFill>
                  <a:latin typeface="Symbol" panose="05050102010706020507" pitchFamily="18" charset="2"/>
                </a:rPr>
                <a:t>l</a:t>
              </a:r>
              <a:r>
                <a:rPr lang="it-IT" altLang="it-IT" sz="1900">
                  <a:solidFill>
                    <a:srgbClr val="000000"/>
                  </a:solidFill>
                </a:rPr>
                <a:t>Y</a:t>
              </a:r>
              <a:endParaRPr lang="it-IT" altLang="it-IT" sz="2800" b="0" i="0"/>
            </a:p>
          </p:txBody>
        </p:sp>
        <p:sp>
          <p:nvSpPr>
            <p:cNvPr id="33840" name="Rectangle 48"/>
            <p:cNvSpPr>
              <a:spLocks noChangeArrowheads="1"/>
            </p:cNvSpPr>
            <p:nvPr/>
          </p:nvSpPr>
          <p:spPr bwMode="auto">
            <a:xfrm>
              <a:off x="2778" y="2466"/>
              <a:ext cx="367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41" name="Rectangle 49"/>
            <p:cNvSpPr>
              <a:spLocks noChangeArrowheads="1"/>
            </p:cNvSpPr>
            <p:nvPr/>
          </p:nvSpPr>
          <p:spPr bwMode="auto">
            <a:xfrm>
              <a:off x="2890" y="2400"/>
              <a:ext cx="27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it-IT" altLang="it-IT" sz="1900">
                  <a:solidFill>
                    <a:srgbClr val="000000"/>
                  </a:solidFill>
                </a:rPr>
                <a:t>2</a:t>
              </a:r>
              <a:r>
                <a:rPr lang="it-IT" altLang="it-IT" sz="1900">
                  <a:solidFill>
                    <a:srgbClr val="000000"/>
                  </a:solidFill>
                  <a:latin typeface="Symbol" panose="05050102010706020507" pitchFamily="18" charset="2"/>
                </a:rPr>
                <a:t>l</a:t>
              </a:r>
              <a:r>
                <a:rPr lang="it-IT" altLang="it-IT" sz="1900">
                  <a:solidFill>
                    <a:srgbClr val="000000"/>
                  </a:solidFill>
                </a:rPr>
                <a:t>Y</a:t>
              </a:r>
              <a:endParaRPr lang="it-IT" altLang="it-IT" sz="2800" b="0" i="0"/>
            </a:p>
          </p:txBody>
        </p:sp>
        <p:sp>
          <p:nvSpPr>
            <p:cNvPr id="33848" name="Rectangle 56"/>
            <p:cNvSpPr>
              <a:spLocks noChangeArrowheads="1"/>
            </p:cNvSpPr>
            <p:nvPr/>
          </p:nvSpPr>
          <p:spPr bwMode="auto">
            <a:xfrm>
              <a:off x="1034" y="2554"/>
              <a:ext cx="96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 i="0">
                  <a:solidFill>
                    <a:srgbClr val="000000"/>
                  </a:solidFill>
                  <a:latin typeface="Symbol" panose="05050102010706020507" pitchFamily="18" charset="2"/>
                </a:rPr>
                <a:t>a</a:t>
              </a:r>
              <a:endParaRPr lang="it-IT" altLang="it-IT" sz="2800" b="0" i="0"/>
            </a:p>
          </p:txBody>
        </p:sp>
        <p:sp>
          <p:nvSpPr>
            <p:cNvPr id="33849" name="Rectangle 57"/>
            <p:cNvSpPr>
              <a:spLocks noChangeArrowheads="1"/>
            </p:cNvSpPr>
            <p:nvPr/>
          </p:nvSpPr>
          <p:spPr bwMode="auto">
            <a:xfrm>
              <a:off x="1127" y="2554"/>
              <a:ext cx="3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 i="0">
                  <a:solidFill>
                    <a:srgbClr val="000000"/>
                  </a:solidFill>
                  <a:latin typeface="Symbol" panose="05050102010706020507" pitchFamily="18" charset="2"/>
                </a:rPr>
                <a:t> </a:t>
              </a:r>
              <a:endParaRPr lang="it-IT" altLang="it-IT" sz="2800" b="0" i="0"/>
            </a:p>
          </p:txBody>
        </p:sp>
        <p:sp>
          <p:nvSpPr>
            <p:cNvPr id="33851" name="Rectangle 59"/>
            <p:cNvSpPr>
              <a:spLocks noChangeArrowheads="1"/>
            </p:cNvSpPr>
            <p:nvPr/>
          </p:nvSpPr>
          <p:spPr bwMode="auto">
            <a:xfrm>
              <a:off x="1292" y="2304"/>
              <a:ext cx="8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 i="0">
                  <a:solidFill>
                    <a:srgbClr val="000000"/>
                  </a:solidFill>
                  <a:latin typeface="Symbol" panose="05050102010706020507" pitchFamily="18" charset="2"/>
                </a:rPr>
                <a:t>b</a:t>
              </a:r>
              <a:endParaRPr lang="it-IT" altLang="it-IT" sz="2800" b="0" i="0"/>
            </a:p>
          </p:txBody>
        </p:sp>
        <p:sp>
          <p:nvSpPr>
            <p:cNvPr id="33854" name="Rectangle 62"/>
            <p:cNvSpPr>
              <a:spLocks noChangeArrowheads="1"/>
            </p:cNvSpPr>
            <p:nvPr/>
          </p:nvSpPr>
          <p:spPr bwMode="auto">
            <a:xfrm>
              <a:off x="1629" y="1968"/>
              <a:ext cx="6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 i="0">
                  <a:solidFill>
                    <a:srgbClr val="000000"/>
                  </a:solidFill>
                  <a:latin typeface="Symbol" panose="05050102010706020507" pitchFamily="18" charset="2"/>
                </a:rPr>
                <a:t>g</a:t>
              </a:r>
              <a:endParaRPr lang="it-IT" altLang="it-IT" sz="2800" b="0" i="0"/>
            </a:p>
          </p:txBody>
        </p:sp>
        <p:sp>
          <p:nvSpPr>
            <p:cNvPr id="33855" name="Rectangle 63"/>
            <p:cNvSpPr>
              <a:spLocks noChangeArrowheads="1"/>
            </p:cNvSpPr>
            <p:nvPr/>
          </p:nvSpPr>
          <p:spPr bwMode="auto">
            <a:xfrm>
              <a:off x="3212" y="1392"/>
              <a:ext cx="3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it-IT" altLang="it-IT" sz="1900" i="0">
                  <a:solidFill>
                    <a:srgbClr val="000000"/>
                  </a:solidFill>
                  <a:latin typeface="Symbol" panose="05050102010706020507" pitchFamily="18" charset="2"/>
                </a:rPr>
                <a:t> </a:t>
              </a:r>
              <a:endParaRPr lang="it-IT" altLang="it-IT" sz="2800" b="0" i="0"/>
            </a:p>
          </p:txBody>
        </p:sp>
        <p:sp>
          <p:nvSpPr>
            <p:cNvPr id="33858" name="Line 66"/>
            <p:cNvSpPr>
              <a:spLocks noChangeShapeType="1"/>
            </p:cNvSpPr>
            <p:nvPr/>
          </p:nvSpPr>
          <p:spPr bwMode="auto">
            <a:xfrm flipV="1">
              <a:off x="912" y="2016"/>
              <a:ext cx="1056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3845" name="Oval 53"/>
            <p:cNvSpPr>
              <a:spLocks noChangeArrowheads="1"/>
            </p:cNvSpPr>
            <p:nvPr/>
          </p:nvSpPr>
          <p:spPr bwMode="auto">
            <a:xfrm>
              <a:off x="1440" y="2352"/>
              <a:ext cx="72" cy="71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44" name="Oval 52"/>
            <p:cNvSpPr>
              <a:spLocks noChangeArrowheads="1"/>
            </p:cNvSpPr>
            <p:nvPr/>
          </p:nvSpPr>
          <p:spPr bwMode="auto">
            <a:xfrm>
              <a:off x="1189" y="2572"/>
              <a:ext cx="71" cy="71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846" name="Oval 54"/>
            <p:cNvSpPr>
              <a:spLocks noChangeArrowheads="1"/>
            </p:cNvSpPr>
            <p:nvPr/>
          </p:nvSpPr>
          <p:spPr bwMode="auto">
            <a:xfrm>
              <a:off x="1680" y="2160"/>
              <a:ext cx="72" cy="71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33859" name="Text Box 67"/>
          <p:cNvSpPr txBox="1">
            <a:spLocks noChangeArrowheads="1"/>
          </p:cNvSpPr>
          <p:nvPr/>
        </p:nvSpPr>
        <p:spPr bwMode="auto">
          <a:xfrm>
            <a:off x="990600" y="5181600"/>
            <a:ext cx="76962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i="0">
                <a:latin typeface="Symbol" panose="05050102010706020507" pitchFamily="18" charset="2"/>
              </a:rPr>
              <a:t>l</a:t>
            </a:r>
            <a:r>
              <a:rPr lang="it-IT" altLang="it-IT"/>
              <a:t>Y=f</a:t>
            </a:r>
            <a:r>
              <a:rPr lang="it-IT" altLang="it-IT" i="0"/>
              <a:t>(</a:t>
            </a:r>
            <a:r>
              <a:rPr lang="it-IT" altLang="it-IT" i="0">
                <a:latin typeface="Symbol" panose="05050102010706020507" pitchFamily="18" charset="2"/>
              </a:rPr>
              <a:t>l</a:t>
            </a:r>
            <a:r>
              <a:rPr lang="it-IT" altLang="it-IT"/>
              <a:t>L, </a:t>
            </a:r>
            <a:r>
              <a:rPr lang="it-IT" altLang="it-IT" i="0">
                <a:latin typeface="Symbol" panose="05050102010706020507" pitchFamily="18" charset="2"/>
              </a:rPr>
              <a:t>l</a:t>
            </a:r>
            <a:r>
              <a:rPr lang="it-IT" altLang="it-IT"/>
              <a:t>K</a:t>
            </a:r>
            <a:r>
              <a:rPr lang="it-IT" altLang="it-IT" i="0"/>
              <a:t>)  </a:t>
            </a:r>
            <a:r>
              <a:rPr lang="it-IT" altLang="it-IT" i="0">
                <a:latin typeface="Symbol" panose="05050102010706020507" pitchFamily="18" charset="2"/>
              </a:rPr>
              <a:t>l</a:t>
            </a:r>
            <a:r>
              <a:rPr lang="it-IT" altLang="it-IT" i="0"/>
              <a:t>&gt;0</a:t>
            </a:r>
          </a:p>
          <a:p>
            <a:pPr algn="l">
              <a:spcBef>
                <a:spcPct val="50000"/>
              </a:spcBef>
            </a:pPr>
            <a:r>
              <a:rPr lang="it-IT" altLang="it-IT" i="0"/>
              <a:t>A rendimenti costanti di scala corrispondono costi che crescono proporzionalmente al prodotto</a:t>
            </a:r>
            <a:endParaRPr lang="it-IT" altLang="it-IT" i="0">
              <a:latin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83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  <p:bldP spid="3385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C854F-F042-4DAD-9778-0CBA706E7B73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L’equilibrio di lungo periodo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/>
              <a:t>Il lungo periodo è quell’intervallo di tempo in cui possono essere modificati gli impianti o costruiti nuovi impianti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Le imprese che fanno perdite escono dall’industria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Se nell’industria si registrano profitti più alti dell’interesse nuove imprese entrano nel mercato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Aumenta l’offerta aggregata dell’industria e diminuiscono i prezzi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Il processo va avanti finché i profitti non si annullano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Nell’equilibrio di lungo periodo in concorrenza perfetta non si registrano né profitti né perdite</a:t>
            </a:r>
          </a:p>
        </p:txBody>
      </p:sp>
    </p:spTree>
    <p:extLst>
      <p:ext uri="{BB962C8B-B14F-4D97-AF65-F5344CB8AC3E}">
        <p14:creationId xmlns:p14="http://schemas.microsoft.com/office/powerpoint/2010/main" val="298619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F19F6-A363-41B2-AC88-D8548537350F}" type="slidenum">
              <a:rPr lang="it-IT" altLang="it-IT"/>
              <a:pPr/>
              <a:t>20</a:t>
            </a:fld>
            <a:endParaRPr lang="it-IT" altLang="it-IT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54527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Rendimenti costanti di scala e curve dei costi di lungo periodo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76800" y="1981200"/>
            <a:ext cx="4038600" cy="4114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Quando prevalgono rendimenti di scala costanti, la curva dei costi totali di lungo periodo è una retta che passa per l’origine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La curva dei costi medi unitari e quella dei costi marginali di lungo periodo coincidono (retta orizzontale)</a:t>
            </a:r>
          </a:p>
        </p:txBody>
      </p:sp>
      <p:grpSp>
        <p:nvGrpSpPr>
          <p:cNvPr id="34838" name="Group 22"/>
          <p:cNvGrpSpPr>
            <a:grpSpLocks/>
          </p:cNvGrpSpPr>
          <p:nvPr/>
        </p:nvGrpSpPr>
        <p:grpSpPr bwMode="auto">
          <a:xfrm>
            <a:off x="457200" y="1981200"/>
            <a:ext cx="4572000" cy="2547668"/>
            <a:chOff x="288" y="1248"/>
            <a:chExt cx="2880" cy="1728"/>
          </a:xfrm>
        </p:grpSpPr>
        <p:sp>
          <p:nvSpPr>
            <p:cNvPr id="34820" name="Line 4"/>
            <p:cNvSpPr>
              <a:spLocks noChangeShapeType="1"/>
            </p:cNvSpPr>
            <p:nvPr/>
          </p:nvSpPr>
          <p:spPr bwMode="auto">
            <a:xfrm flipV="1">
              <a:off x="768" y="1296"/>
              <a:ext cx="0" cy="134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>
              <a:off x="768" y="2640"/>
              <a:ext cx="2064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 flipV="1">
              <a:off x="768" y="1824"/>
              <a:ext cx="2016" cy="81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4826" name="Text Box 10"/>
            <p:cNvSpPr txBox="1">
              <a:spLocks noChangeArrowheads="1"/>
            </p:cNvSpPr>
            <p:nvPr/>
          </p:nvSpPr>
          <p:spPr bwMode="auto">
            <a:xfrm>
              <a:off x="288" y="1248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LCT</a:t>
              </a:r>
            </a:p>
          </p:txBody>
        </p:sp>
        <p:sp>
          <p:nvSpPr>
            <p:cNvPr id="34827" name="Text Box 11"/>
            <p:cNvSpPr txBox="1">
              <a:spLocks noChangeArrowheads="1"/>
            </p:cNvSpPr>
            <p:nvPr/>
          </p:nvSpPr>
          <p:spPr bwMode="auto">
            <a:xfrm>
              <a:off x="2544" y="2688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Y</a:t>
              </a:r>
            </a:p>
          </p:txBody>
        </p:sp>
      </p:grpSp>
      <p:grpSp>
        <p:nvGrpSpPr>
          <p:cNvPr id="34833" name="Group 17"/>
          <p:cNvGrpSpPr>
            <a:grpSpLocks/>
          </p:cNvGrpSpPr>
          <p:nvPr/>
        </p:nvGrpSpPr>
        <p:grpSpPr bwMode="auto">
          <a:xfrm>
            <a:off x="460075" y="4083417"/>
            <a:ext cx="4572000" cy="2381310"/>
            <a:chOff x="288" y="2736"/>
            <a:chExt cx="2880" cy="1584"/>
          </a:xfrm>
        </p:grpSpPr>
        <p:sp>
          <p:nvSpPr>
            <p:cNvPr id="34823" name="Line 7"/>
            <p:cNvSpPr>
              <a:spLocks noChangeShapeType="1"/>
            </p:cNvSpPr>
            <p:nvPr/>
          </p:nvSpPr>
          <p:spPr bwMode="auto">
            <a:xfrm flipV="1">
              <a:off x="768" y="2736"/>
              <a:ext cx="0" cy="134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4824" name="Line 8"/>
            <p:cNvSpPr>
              <a:spLocks noChangeShapeType="1"/>
            </p:cNvSpPr>
            <p:nvPr/>
          </p:nvSpPr>
          <p:spPr bwMode="auto">
            <a:xfrm>
              <a:off x="768" y="4080"/>
              <a:ext cx="2064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4828" name="Text Box 12"/>
            <p:cNvSpPr txBox="1">
              <a:spLocks noChangeArrowheads="1"/>
            </p:cNvSpPr>
            <p:nvPr/>
          </p:nvSpPr>
          <p:spPr bwMode="auto">
            <a:xfrm>
              <a:off x="2544" y="4032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Y</a:t>
              </a:r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288" y="2736"/>
              <a:ext cx="62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it-IT" altLang="it-IT" sz="2000"/>
                <a:t>Lcme,</a:t>
              </a:r>
            </a:p>
            <a:p>
              <a:pPr algn="l"/>
              <a:r>
                <a:rPr lang="it-IT" altLang="it-IT" sz="2000"/>
                <a:t>Lcma</a:t>
              </a:r>
            </a:p>
          </p:txBody>
        </p:sp>
        <p:sp>
          <p:nvSpPr>
            <p:cNvPr id="34830" name="Line 14"/>
            <p:cNvSpPr>
              <a:spLocks noChangeShapeType="1"/>
            </p:cNvSpPr>
            <p:nvPr/>
          </p:nvSpPr>
          <p:spPr bwMode="auto">
            <a:xfrm>
              <a:off x="768" y="3696"/>
              <a:ext cx="201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4831" name="Text Box 15"/>
            <p:cNvSpPr txBox="1">
              <a:spLocks noChangeArrowheads="1"/>
            </p:cNvSpPr>
            <p:nvPr/>
          </p:nvSpPr>
          <p:spPr bwMode="auto">
            <a:xfrm>
              <a:off x="1920" y="3360"/>
              <a:ext cx="10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it-IT" altLang="it-IT" sz="2000"/>
                <a:t>Lcme=Lcma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610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A1B88-4F06-4AE5-B724-88BB031FDBB4}" type="slidenum">
              <a:rPr lang="it-IT" altLang="it-IT"/>
              <a:pPr/>
              <a:t>21</a:t>
            </a:fld>
            <a:endParaRPr lang="it-IT" altLang="it-IT"/>
          </a:p>
        </p:txBody>
      </p:sp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19100" y="1034744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Rendimenti di scala decrescenti e costi</a:t>
            </a:r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953000" y="1981200"/>
            <a:ext cx="38862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it-IT" altLang="it-IT" sz="2400" b="1">
                <a:latin typeface="Symbol" panose="05050102010706020507" pitchFamily="18" charset="2"/>
              </a:rPr>
              <a:t>d</a:t>
            </a:r>
            <a:r>
              <a:rPr lang="it-IT" altLang="it-IT" sz="2400" b="1" i="1"/>
              <a:t>Y=f</a:t>
            </a:r>
            <a:r>
              <a:rPr lang="it-IT" altLang="it-IT" sz="2400" b="1"/>
              <a:t>(</a:t>
            </a:r>
            <a:r>
              <a:rPr lang="it-IT" altLang="it-IT" sz="2400" b="1">
                <a:latin typeface="Symbol" panose="05050102010706020507" pitchFamily="18" charset="2"/>
              </a:rPr>
              <a:t>l</a:t>
            </a:r>
            <a:r>
              <a:rPr lang="it-IT" altLang="it-IT" sz="2400" b="1" i="1"/>
              <a:t>L, </a:t>
            </a:r>
            <a:r>
              <a:rPr lang="it-IT" altLang="it-IT" sz="2400" b="1">
                <a:latin typeface="Symbol" panose="05050102010706020507" pitchFamily="18" charset="2"/>
              </a:rPr>
              <a:t>l</a:t>
            </a:r>
            <a:r>
              <a:rPr lang="it-IT" altLang="it-IT" sz="2400" b="1" i="1"/>
              <a:t>K</a:t>
            </a:r>
            <a:r>
              <a:rPr lang="it-IT" altLang="it-IT" sz="2400" b="1"/>
              <a:t>)        </a:t>
            </a:r>
            <a:r>
              <a:rPr lang="it-IT" altLang="it-IT" sz="2400" b="1">
                <a:latin typeface="Symbol" panose="05050102010706020507" pitchFamily="18" charset="2"/>
              </a:rPr>
              <a:t>l&gt;d</a:t>
            </a:r>
            <a:r>
              <a:rPr lang="it-IT" altLang="it-IT" sz="2400" b="1"/>
              <a:t>&gt;0</a:t>
            </a:r>
            <a:endParaRPr lang="it-IT" altLang="it-IT" sz="2800"/>
          </a:p>
          <a:p>
            <a:pPr>
              <a:lnSpc>
                <a:spcPct val="90000"/>
              </a:lnSpc>
            </a:pPr>
            <a:r>
              <a:rPr lang="it-IT" altLang="it-IT" sz="2800"/>
              <a:t>Rendimenti di scala decrescenti= curva dei costi totali concava verso l’alto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Curva dei costi medi e marginali crescenti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La curva dei costi medi corre sotto a quella dei costi marginali</a:t>
            </a:r>
          </a:p>
        </p:txBody>
      </p:sp>
      <p:grpSp>
        <p:nvGrpSpPr>
          <p:cNvPr id="36882" name="Group 1042"/>
          <p:cNvGrpSpPr>
            <a:grpSpLocks/>
          </p:cNvGrpSpPr>
          <p:nvPr/>
        </p:nvGrpSpPr>
        <p:grpSpPr bwMode="auto">
          <a:xfrm>
            <a:off x="571500" y="1721629"/>
            <a:ext cx="4572000" cy="2628997"/>
            <a:chOff x="288" y="1248"/>
            <a:chExt cx="2880" cy="1728"/>
          </a:xfrm>
        </p:grpSpPr>
        <p:sp>
          <p:nvSpPr>
            <p:cNvPr id="36869" name="Line 1029"/>
            <p:cNvSpPr>
              <a:spLocks noChangeShapeType="1"/>
            </p:cNvSpPr>
            <p:nvPr/>
          </p:nvSpPr>
          <p:spPr bwMode="auto">
            <a:xfrm flipV="1">
              <a:off x="768" y="1296"/>
              <a:ext cx="0" cy="134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6870" name="Line 1030"/>
            <p:cNvSpPr>
              <a:spLocks noChangeShapeType="1"/>
            </p:cNvSpPr>
            <p:nvPr/>
          </p:nvSpPr>
          <p:spPr bwMode="auto">
            <a:xfrm>
              <a:off x="768" y="2640"/>
              <a:ext cx="2064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6872" name="Text Box 1032"/>
            <p:cNvSpPr txBox="1">
              <a:spLocks noChangeArrowheads="1"/>
            </p:cNvSpPr>
            <p:nvPr/>
          </p:nvSpPr>
          <p:spPr bwMode="auto">
            <a:xfrm>
              <a:off x="288" y="1248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LCT</a:t>
              </a:r>
            </a:p>
          </p:txBody>
        </p:sp>
        <p:sp>
          <p:nvSpPr>
            <p:cNvPr id="36873" name="Text Box 1033"/>
            <p:cNvSpPr txBox="1">
              <a:spLocks noChangeArrowheads="1"/>
            </p:cNvSpPr>
            <p:nvPr/>
          </p:nvSpPr>
          <p:spPr bwMode="auto">
            <a:xfrm>
              <a:off x="2544" y="2688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Y</a:t>
              </a:r>
            </a:p>
          </p:txBody>
        </p:sp>
        <p:sp>
          <p:nvSpPr>
            <p:cNvPr id="36881" name="Freeform 1041"/>
            <p:cNvSpPr>
              <a:spLocks/>
            </p:cNvSpPr>
            <p:nvPr/>
          </p:nvSpPr>
          <p:spPr bwMode="auto">
            <a:xfrm>
              <a:off x="768" y="1392"/>
              <a:ext cx="1488" cy="1248"/>
            </a:xfrm>
            <a:custGeom>
              <a:avLst/>
              <a:gdLst>
                <a:gd name="T0" fmla="*/ 0 w 1488"/>
                <a:gd name="T1" fmla="*/ 1248 h 1248"/>
                <a:gd name="T2" fmla="*/ 384 w 1488"/>
                <a:gd name="T3" fmla="*/ 1152 h 1248"/>
                <a:gd name="T4" fmla="*/ 912 w 1488"/>
                <a:gd name="T5" fmla="*/ 864 h 1248"/>
                <a:gd name="T6" fmla="*/ 1344 w 1488"/>
                <a:gd name="T7" fmla="*/ 336 h 1248"/>
                <a:gd name="T8" fmla="*/ 1488 w 1488"/>
                <a:gd name="T9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8" h="1248">
                  <a:moveTo>
                    <a:pt x="0" y="1248"/>
                  </a:moveTo>
                  <a:cubicBezTo>
                    <a:pt x="116" y="1232"/>
                    <a:pt x="232" y="1216"/>
                    <a:pt x="384" y="1152"/>
                  </a:cubicBezTo>
                  <a:cubicBezTo>
                    <a:pt x="536" y="1088"/>
                    <a:pt x="752" y="1000"/>
                    <a:pt x="912" y="864"/>
                  </a:cubicBezTo>
                  <a:cubicBezTo>
                    <a:pt x="1072" y="728"/>
                    <a:pt x="1248" y="480"/>
                    <a:pt x="1344" y="336"/>
                  </a:cubicBezTo>
                  <a:cubicBezTo>
                    <a:pt x="1440" y="192"/>
                    <a:pt x="1464" y="96"/>
                    <a:pt x="1488" y="0"/>
                  </a:cubicBez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6885" name="Group 1045"/>
          <p:cNvGrpSpPr>
            <a:grpSpLocks/>
          </p:cNvGrpSpPr>
          <p:nvPr/>
        </p:nvGrpSpPr>
        <p:grpSpPr bwMode="auto">
          <a:xfrm>
            <a:off x="574375" y="3985405"/>
            <a:ext cx="4800600" cy="2370946"/>
            <a:chOff x="288" y="2732"/>
            <a:chExt cx="3024" cy="1584"/>
          </a:xfrm>
        </p:grpSpPr>
        <p:sp>
          <p:nvSpPr>
            <p:cNvPr id="36875" name="Line 1035"/>
            <p:cNvSpPr>
              <a:spLocks noChangeShapeType="1"/>
            </p:cNvSpPr>
            <p:nvPr/>
          </p:nvSpPr>
          <p:spPr bwMode="auto">
            <a:xfrm flipV="1">
              <a:off x="768" y="2732"/>
              <a:ext cx="0" cy="134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6876" name="Line 1036"/>
            <p:cNvSpPr>
              <a:spLocks noChangeShapeType="1"/>
            </p:cNvSpPr>
            <p:nvPr/>
          </p:nvSpPr>
          <p:spPr bwMode="auto">
            <a:xfrm>
              <a:off x="768" y="4076"/>
              <a:ext cx="2064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6877" name="Text Box 1037"/>
            <p:cNvSpPr txBox="1">
              <a:spLocks noChangeArrowheads="1"/>
            </p:cNvSpPr>
            <p:nvPr/>
          </p:nvSpPr>
          <p:spPr bwMode="auto">
            <a:xfrm>
              <a:off x="2544" y="4028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Y</a:t>
              </a:r>
            </a:p>
          </p:txBody>
        </p:sp>
        <p:sp>
          <p:nvSpPr>
            <p:cNvPr id="36878" name="Text Box 1038"/>
            <p:cNvSpPr txBox="1">
              <a:spLocks noChangeArrowheads="1"/>
            </p:cNvSpPr>
            <p:nvPr/>
          </p:nvSpPr>
          <p:spPr bwMode="auto">
            <a:xfrm>
              <a:off x="288" y="2732"/>
              <a:ext cx="62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it-IT" altLang="it-IT" sz="2000"/>
                <a:t>Lcme,</a:t>
              </a:r>
            </a:p>
            <a:p>
              <a:pPr algn="l"/>
              <a:r>
                <a:rPr lang="it-IT" altLang="it-IT" sz="2000"/>
                <a:t>Lcma</a:t>
              </a:r>
            </a:p>
          </p:txBody>
        </p:sp>
        <p:sp>
          <p:nvSpPr>
            <p:cNvPr id="36879" name="Line 1039"/>
            <p:cNvSpPr>
              <a:spLocks noChangeShapeType="1"/>
            </p:cNvSpPr>
            <p:nvPr/>
          </p:nvSpPr>
          <p:spPr bwMode="auto">
            <a:xfrm flipV="1">
              <a:off x="864" y="3024"/>
              <a:ext cx="1584" cy="96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6880" name="Text Box 1040"/>
            <p:cNvSpPr txBox="1">
              <a:spLocks noChangeArrowheads="1"/>
            </p:cNvSpPr>
            <p:nvPr/>
          </p:nvSpPr>
          <p:spPr bwMode="auto">
            <a:xfrm>
              <a:off x="1680" y="2976"/>
              <a:ext cx="10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it-IT" altLang="it-IT" sz="2000"/>
                <a:t>cma</a:t>
              </a:r>
            </a:p>
          </p:txBody>
        </p:sp>
        <p:sp>
          <p:nvSpPr>
            <p:cNvPr id="36883" name="Line 1043"/>
            <p:cNvSpPr>
              <a:spLocks noChangeShapeType="1"/>
            </p:cNvSpPr>
            <p:nvPr/>
          </p:nvSpPr>
          <p:spPr bwMode="auto">
            <a:xfrm flipV="1">
              <a:off x="864" y="3408"/>
              <a:ext cx="1872" cy="62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6884" name="Text Box 1044"/>
            <p:cNvSpPr txBox="1">
              <a:spLocks noChangeArrowheads="1"/>
            </p:cNvSpPr>
            <p:nvPr/>
          </p:nvSpPr>
          <p:spPr bwMode="auto">
            <a:xfrm>
              <a:off x="2256" y="3504"/>
              <a:ext cx="10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it-IT" altLang="it-IT" sz="2000"/>
                <a:t>cme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51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1CBA-1552-4E53-A457-863B75E2273E}" type="slidenum">
              <a:rPr lang="it-IT" altLang="it-IT"/>
              <a:pPr/>
              <a:t>22</a:t>
            </a:fld>
            <a:endParaRPr lang="it-IT" altLang="it-IT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12188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Rendimenti di scala crescenti e costi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4953000" y="1981200"/>
            <a:ext cx="3886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i="0">
                <a:latin typeface="Symbol" panose="05050102010706020507" pitchFamily="18" charset="2"/>
              </a:rPr>
              <a:t>g</a:t>
            </a:r>
            <a:r>
              <a:rPr lang="it-IT" altLang="it-IT"/>
              <a:t>Y=f</a:t>
            </a:r>
            <a:r>
              <a:rPr lang="it-IT" altLang="it-IT" i="0"/>
              <a:t>(</a:t>
            </a:r>
            <a:r>
              <a:rPr lang="it-IT" altLang="it-IT" i="0">
                <a:latin typeface="Symbol" panose="05050102010706020507" pitchFamily="18" charset="2"/>
              </a:rPr>
              <a:t>l</a:t>
            </a:r>
            <a:r>
              <a:rPr lang="it-IT" altLang="it-IT"/>
              <a:t>L, </a:t>
            </a:r>
            <a:r>
              <a:rPr lang="it-IT" altLang="it-IT" i="0">
                <a:latin typeface="Symbol" panose="05050102010706020507" pitchFamily="18" charset="2"/>
              </a:rPr>
              <a:t>l</a:t>
            </a:r>
            <a:r>
              <a:rPr lang="it-IT" altLang="it-IT"/>
              <a:t>K</a:t>
            </a:r>
            <a:r>
              <a:rPr lang="it-IT" altLang="it-IT" i="0"/>
              <a:t>)        </a:t>
            </a:r>
            <a:r>
              <a:rPr lang="it-IT" altLang="it-IT" i="0">
                <a:latin typeface="Symbol" panose="05050102010706020507" pitchFamily="18" charset="2"/>
              </a:rPr>
              <a:t>g</a:t>
            </a:r>
            <a:r>
              <a:rPr lang="it-IT" altLang="it-IT" i="0"/>
              <a:t>&gt;</a:t>
            </a:r>
            <a:r>
              <a:rPr lang="it-IT" altLang="it-IT" i="0">
                <a:latin typeface="Symbol" panose="05050102010706020507" pitchFamily="18" charset="2"/>
              </a:rPr>
              <a:t>l</a:t>
            </a:r>
            <a:r>
              <a:rPr lang="it-IT" altLang="it-IT" i="0"/>
              <a:t>&gt;0</a:t>
            </a:r>
            <a:endParaRPr lang="it-IT" altLang="it-IT" sz="2800" b="0" i="0"/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it-IT" altLang="it-IT" sz="2800" b="0" i="0"/>
              <a:t>Rendimenti di scala crescenti= curva dei costi totali concava verso il basso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it-IT" altLang="it-IT" sz="2800" b="0" i="0"/>
              <a:t>Curva dei costi medi e marginali decrescenti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it-IT" altLang="it-IT" sz="2800" b="0" i="0"/>
              <a:t>La curva dei costi medi corre sopra a quella dei costi marginali</a:t>
            </a:r>
          </a:p>
        </p:txBody>
      </p:sp>
      <p:grpSp>
        <p:nvGrpSpPr>
          <p:cNvPr id="37912" name="Group 24"/>
          <p:cNvGrpSpPr>
            <a:grpSpLocks/>
          </p:cNvGrpSpPr>
          <p:nvPr/>
        </p:nvGrpSpPr>
        <p:grpSpPr bwMode="auto">
          <a:xfrm>
            <a:off x="457200" y="4095121"/>
            <a:ext cx="4876800" cy="2261229"/>
            <a:chOff x="288" y="2732"/>
            <a:chExt cx="3072" cy="1584"/>
          </a:xfrm>
        </p:grpSpPr>
        <p:grpSp>
          <p:nvGrpSpPr>
            <p:cNvPr id="37910" name="Group 22"/>
            <p:cNvGrpSpPr>
              <a:grpSpLocks/>
            </p:cNvGrpSpPr>
            <p:nvPr/>
          </p:nvGrpSpPr>
          <p:grpSpPr bwMode="auto">
            <a:xfrm>
              <a:off x="288" y="2732"/>
              <a:ext cx="2880" cy="1584"/>
              <a:chOff x="288" y="2732"/>
              <a:chExt cx="2880" cy="1584"/>
            </a:xfrm>
          </p:grpSpPr>
          <p:sp>
            <p:nvSpPr>
              <p:cNvPr id="37901" name="Text Box 13"/>
              <p:cNvSpPr txBox="1">
                <a:spLocks noChangeArrowheads="1"/>
              </p:cNvSpPr>
              <p:nvPr/>
            </p:nvSpPr>
            <p:spPr bwMode="auto">
              <a:xfrm>
                <a:off x="2544" y="4028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/>
                  <a:t>Y</a:t>
                </a:r>
              </a:p>
            </p:txBody>
          </p:sp>
          <p:sp>
            <p:nvSpPr>
              <p:cNvPr id="37899" name="Line 11"/>
              <p:cNvSpPr>
                <a:spLocks noChangeShapeType="1"/>
              </p:cNvSpPr>
              <p:nvPr/>
            </p:nvSpPr>
            <p:spPr bwMode="auto">
              <a:xfrm flipV="1">
                <a:off x="768" y="2732"/>
                <a:ext cx="0" cy="1344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7900" name="Line 12"/>
              <p:cNvSpPr>
                <a:spLocks noChangeShapeType="1"/>
              </p:cNvSpPr>
              <p:nvPr/>
            </p:nvSpPr>
            <p:spPr bwMode="auto">
              <a:xfrm>
                <a:off x="768" y="4076"/>
                <a:ext cx="2064" cy="0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7902" name="Text Box 14"/>
              <p:cNvSpPr txBox="1">
                <a:spLocks noChangeArrowheads="1"/>
              </p:cNvSpPr>
              <p:nvPr/>
            </p:nvSpPr>
            <p:spPr bwMode="auto">
              <a:xfrm>
                <a:off x="288" y="2732"/>
                <a:ext cx="62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it-IT" altLang="it-IT" sz="2000"/>
                  <a:t>Lcme,</a:t>
                </a:r>
              </a:p>
              <a:p>
                <a:pPr algn="l"/>
                <a:r>
                  <a:rPr lang="it-IT" altLang="it-IT" sz="2000"/>
                  <a:t>Lcma</a:t>
                </a:r>
              </a:p>
            </p:txBody>
          </p:sp>
          <p:sp>
            <p:nvSpPr>
              <p:cNvPr id="37903" name="Line 15"/>
              <p:cNvSpPr>
                <a:spLocks noChangeShapeType="1"/>
              </p:cNvSpPr>
              <p:nvPr/>
            </p:nvSpPr>
            <p:spPr bwMode="auto">
              <a:xfrm>
                <a:off x="960" y="2976"/>
                <a:ext cx="1536" cy="768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7904" name="Text Box 16"/>
              <p:cNvSpPr txBox="1">
                <a:spLocks noChangeArrowheads="1"/>
              </p:cNvSpPr>
              <p:nvPr/>
            </p:nvSpPr>
            <p:spPr bwMode="auto">
              <a:xfrm>
                <a:off x="2016" y="3744"/>
                <a:ext cx="105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/>
                <a:r>
                  <a:rPr lang="it-IT" altLang="it-IT" sz="2000"/>
                  <a:t>cma</a:t>
                </a:r>
              </a:p>
            </p:txBody>
          </p:sp>
          <p:sp>
            <p:nvSpPr>
              <p:cNvPr id="37905" name="Line 17"/>
              <p:cNvSpPr>
                <a:spLocks noChangeShapeType="1"/>
              </p:cNvSpPr>
              <p:nvPr/>
            </p:nvSpPr>
            <p:spPr bwMode="auto">
              <a:xfrm>
                <a:off x="864" y="3072"/>
                <a:ext cx="1200" cy="912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7906" name="Text Box 18"/>
            <p:cNvSpPr txBox="1">
              <a:spLocks noChangeArrowheads="1"/>
            </p:cNvSpPr>
            <p:nvPr/>
          </p:nvSpPr>
          <p:spPr bwMode="auto">
            <a:xfrm>
              <a:off x="2304" y="3408"/>
              <a:ext cx="10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it-IT" altLang="it-IT" sz="2000"/>
                <a:t>cme</a:t>
              </a:r>
            </a:p>
          </p:txBody>
        </p:sp>
      </p:grpSp>
      <p:grpSp>
        <p:nvGrpSpPr>
          <p:cNvPr id="37911" name="Group 23"/>
          <p:cNvGrpSpPr>
            <a:grpSpLocks/>
          </p:cNvGrpSpPr>
          <p:nvPr/>
        </p:nvGrpSpPr>
        <p:grpSpPr bwMode="auto">
          <a:xfrm>
            <a:off x="457200" y="1866900"/>
            <a:ext cx="4572000" cy="2597150"/>
            <a:chOff x="288" y="1248"/>
            <a:chExt cx="2880" cy="1728"/>
          </a:xfrm>
        </p:grpSpPr>
        <p:sp>
          <p:nvSpPr>
            <p:cNvPr id="37896" name="Text Box 8"/>
            <p:cNvSpPr txBox="1">
              <a:spLocks noChangeArrowheads="1"/>
            </p:cNvSpPr>
            <p:nvPr/>
          </p:nvSpPr>
          <p:spPr bwMode="auto">
            <a:xfrm>
              <a:off x="2544" y="2688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Y</a:t>
              </a:r>
            </a:p>
          </p:txBody>
        </p:sp>
        <p:sp>
          <p:nvSpPr>
            <p:cNvPr id="37894" name="Line 6"/>
            <p:cNvSpPr>
              <a:spLocks noChangeShapeType="1"/>
            </p:cNvSpPr>
            <p:nvPr/>
          </p:nvSpPr>
          <p:spPr bwMode="auto">
            <a:xfrm>
              <a:off x="768" y="2640"/>
              <a:ext cx="2064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grpSp>
          <p:nvGrpSpPr>
            <p:cNvPr id="37908" name="Group 20"/>
            <p:cNvGrpSpPr>
              <a:grpSpLocks/>
            </p:cNvGrpSpPr>
            <p:nvPr/>
          </p:nvGrpSpPr>
          <p:grpSpPr bwMode="auto">
            <a:xfrm>
              <a:off x="288" y="1248"/>
              <a:ext cx="2688" cy="1392"/>
              <a:chOff x="288" y="1248"/>
              <a:chExt cx="2688" cy="1392"/>
            </a:xfrm>
          </p:grpSpPr>
          <p:sp>
            <p:nvSpPr>
              <p:cNvPr id="37893" name="Line 5"/>
              <p:cNvSpPr>
                <a:spLocks noChangeShapeType="1"/>
              </p:cNvSpPr>
              <p:nvPr/>
            </p:nvSpPr>
            <p:spPr bwMode="auto">
              <a:xfrm flipV="1">
                <a:off x="768" y="1296"/>
                <a:ext cx="0" cy="1344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7895" name="Text Box 7"/>
              <p:cNvSpPr txBox="1">
                <a:spLocks noChangeArrowheads="1"/>
              </p:cNvSpPr>
              <p:nvPr/>
            </p:nvSpPr>
            <p:spPr bwMode="auto">
              <a:xfrm>
                <a:off x="288" y="1248"/>
                <a:ext cx="9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it-IT" altLang="it-IT"/>
                  <a:t>LCT</a:t>
                </a:r>
              </a:p>
            </p:txBody>
          </p:sp>
          <p:sp>
            <p:nvSpPr>
              <p:cNvPr id="37907" name="Freeform 19"/>
              <p:cNvSpPr>
                <a:spLocks/>
              </p:cNvSpPr>
              <p:nvPr/>
            </p:nvSpPr>
            <p:spPr bwMode="auto">
              <a:xfrm>
                <a:off x="768" y="1728"/>
                <a:ext cx="2208" cy="912"/>
              </a:xfrm>
              <a:custGeom>
                <a:avLst/>
                <a:gdLst>
                  <a:gd name="T0" fmla="*/ 0 w 2208"/>
                  <a:gd name="T1" fmla="*/ 912 h 912"/>
                  <a:gd name="T2" fmla="*/ 48 w 2208"/>
                  <a:gd name="T3" fmla="*/ 816 h 912"/>
                  <a:gd name="T4" fmla="*/ 144 w 2208"/>
                  <a:gd name="T5" fmla="*/ 720 h 912"/>
                  <a:gd name="T6" fmla="*/ 576 w 2208"/>
                  <a:gd name="T7" fmla="*/ 432 h 912"/>
                  <a:gd name="T8" fmla="*/ 1392 w 2208"/>
                  <a:gd name="T9" fmla="*/ 144 h 912"/>
                  <a:gd name="T10" fmla="*/ 2208 w 2208"/>
                  <a:gd name="T11" fmla="*/ 0 h 9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08" h="912">
                    <a:moveTo>
                      <a:pt x="0" y="912"/>
                    </a:moveTo>
                    <a:cubicBezTo>
                      <a:pt x="12" y="880"/>
                      <a:pt x="24" y="848"/>
                      <a:pt x="48" y="816"/>
                    </a:cubicBezTo>
                    <a:cubicBezTo>
                      <a:pt x="72" y="784"/>
                      <a:pt x="56" y="784"/>
                      <a:pt x="144" y="720"/>
                    </a:cubicBezTo>
                    <a:cubicBezTo>
                      <a:pt x="232" y="656"/>
                      <a:pt x="368" y="528"/>
                      <a:pt x="576" y="432"/>
                    </a:cubicBezTo>
                    <a:cubicBezTo>
                      <a:pt x="784" y="336"/>
                      <a:pt x="1120" y="216"/>
                      <a:pt x="1392" y="144"/>
                    </a:cubicBezTo>
                    <a:cubicBezTo>
                      <a:pt x="1664" y="72"/>
                      <a:pt x="1936" y="36"/>
                      <a:pt x="2208" y="0"/>
                    </a:cubicBezTo>
                  </a:path>
                </a:pathLst>
              </a:custGeom>
              <a:noFill/>
              <a:ln w="38100" cap="flat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1180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EB5A-A537-4C9C-9B54-1D54A5C9FBB3}" type="slidenum">
              <a:rPr lang="it-IT" altLang="it-IT"/>
              <a:pPr/>
              <a:t>23</a:t>
            </a:fld>
            <a:endParaRPr lang="it-IT" altLang="it-IT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00184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Andamento dei rendimenti di lungo periodo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2949"/>
            <a:ext cx="8229600" cy="4525963"/>
          </a:xfrm>
        </p:spPr>
        <p:txBody>
          <a:bodyPr/>
          <a:lstStyle/>
          <a:p>
            <a:r>
              <a:rPr lang="it-IT" altLang="it-IT" sz="2800"/>
              <a:t>In concorrenza perfetta l’andamento dei rendimenti di scala è il seguente</a:t>
            </a:r>
          </a:p>
          <a:p>
            <a:r>
              <a:rPr lang="it-IT" altLang="it-IT" sz="2800" dirty="0"/>
              <a:t>1. In un primo tratto, per quantità relativamente basse, prevalgono i rendimenti crescenti (la curva del costo totale è concava verso il basso)</a:t>
            </a:r>
          </a:p>
          <a:p>
            <a:r>
              <a:rPr lang="it-IT" altLang="it-IT" sz="2800" dirty="0"/>
              <a:t>2. In un secondo tratto, quando la quantità è relativamente alta, prevalgono rendimenti di scala decrescenti (la curva del costo totale è concava verso l’alto) </a:t>
            </a:r>
          </a:p>
          <a:p>
            <a:endParaRPr lang="it-IT" altLang="it-IT" sz="2800" dirty="0"/>
          </a:p>
        </p:txBody>
      </p:sp>
    </p:spTree>
    <p:extLst>
      <p:ext uri="{BB962C8B-B14F-4D97-AF65-F5344CB8AC3E}">
        <p14:creationId xmlns:p14="http://schemas.microsoft.com/office/powerpoint/2010/main" val="16384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0CFD-12F2-4147-8F91-AAD4E04BDCE0}" type="slidenum">
              <a:rPr lang="it-IT" altLang="it-IT"/>
              <a:pPr/>
              <a:t>24</a:t>
            </a:fld>
            <a:endParaRPr lang="it-IT" altLang="it-IT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Curve dei costi di lungo periodo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57800" y="1981200"/>
            <a:ext cx="3200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/>
              <a:t>Costo medio e costo marginale di lungo periodo in concorrenza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Ovviamente non esistono costi fissi - solo costi variabili</a:t>
            </a:r>
          </a:p>
        </p:txBody>
      </p:sp>
      <p:grpSp>
        <p:nvGrpSpPr>
          <p:cNvPr id="13330" name="Group 18"/>
          <p:cNvGrpSpPr>
            <a:grpSpLocks/>
          </p:cNvGrpSpPr>
          <p:nvPr/>
        </p:nvGrpSpPr>
        <p:grpSpPr bwMode="auto">
          <a:xfrm>
            <a:off x="609600" y="2057400"/>
            <a:ext cx="5029200" cy="3049588"/>
            <a:chOff x="384" y="1296"/>
            <a:chExt cx="3168" cy="1921"/>
          </a:xfrm>
        </p:grpSpPr>
        <p:sp>
          <p:nvSpPr>
            <p:cNvPr id="13318" name="Line 6"/>
            <p:cNvSpPr>
              <a:spLocks noChangeShapeType="1"/>
            </p:cNvSpPr>
            <p:nvPr/>
          </p:nvSpPr>
          <p:spPr bwMode="auto">
            <a:xfrm>
              <a:off x="790" y="1296"/>
              <a:ext cx="0" cy="159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319" name="Line 7"/>
            <p:cNvSpPr>
              <a:spLocks noChangeShapeType="1"/>
            </p:cNvSpPr>
            <p:nvPr/>
          </p:nvSpPr>
          <p:spPr bwMode="auto">
            <a:xfrm>
              <a:off x="790" y="2898"/>
              <a:ext cx="2624" cy="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auto">
            <a:xfrm flipV="1">
              <a:off x="957" y="1801"/>
              <a:ext cx="1602" cy="858"/>
            </a:xfrm>
            <a:custGeom>
              <a:avLst/>
              <a:gdLst>
                <a:gd name="T0" fmla="*/ 0 w 2925"/>
                <a:gd name="T1" fmla="*/ 1445 h 2120"/>
                <a:gd name="T2" fmla="*/ 165 w 2925"/>
                <a:gd name="T3" fmla="*/ 905 h 2120"/>
                <a:gd name="T4" fmla="*/ 750 w 2925"/>
                <a:gd name="T5" fmla="*/ 110 h 2120"/>
                <a:gd name="T6" fmla="*/ 1635 w 2925"/>
                <a:gd name="T7" fmla="*/ 245 h 2120"/>
                <a:gd name="T8" fmla="*/ 2400 w 2925"/>
                <a:gd name="T9" fmla="*/ 1160 h 2120"/>
                <a:gd name="T10" fmla="*/ 2925 w 2925"/>
                <a:gd name="T11" fmla="*/ 2120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25" h="2120">
                  <a:moveTo>
                    <a:pt x="0" y="1445"/>
                  </a:moveTo>
                  <a:cubicBezTo>
                    <a:pt x="20" y="1286"/>
                    <a:pt x="40" y="1127"/>
                    <a:pt x="165" y="905"/>
                  </a:cubicBezTo>
                  <a:cubicBezTo>
                    <a:pt x="290" y="683"/>
                    <a:pt x="505" y="220"/>
                    <a:pt x="750" y="110"/>
                  </a:cubicBezTo>
                  <a:cubicBezTo>
                    <a:pt x="995" y="0"/>
                    <a:pt x="1360" y="70"/>
                    <a:pt x="1635" y="245"/>
                  </a:cubicBezTo>
                  <a:cubicBezTo>
                    <a:pt x="1910" y="420"/>
                    <a:pt x="2185" y="847"/>
                    <a:pt x="2400" y="1160"/>
                  </a:cubicBezTo>
                  <a:cubicBezTo>
                    <a:pt x="2615" y="1473"/>
                    <a:pt x="2770" y="1796"/>
                    <a:pt x="2925" y="2120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321" name="Text Box 9"/>
            <p:cNvSpPr txBox="1">
              <a:spLocks noChangeArrowheads="1"/>
            </p:cNvSpPr>
            <p:nvPr/>
          </p:nvSpPr>
          <p:spPr bwMode="auto">
            <a:xfrm>
              <a:off x="3023" y="2945"/>
              <a:ext cx="399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800"/>
                <a:t>Y</a:t>
              </a:r>
            </a:p>
          </p:txBody>
        </p:sp>
        <p:sp>
          <p:nvSpPr>
            <p:cNvPr id="13322" name="Text Box 10"/>
            <p:cNvSpPr txBox="1">
              <a:spLocks noChangeArrowheads="1"/>
            </p:cNvSpPr>
            <p:nvPr/>
          </p:nvSpPr>
          <p:spPr bwMode="auto">
            <a:xfrm>
              <a:off x="384" y="1310"/>
              <a:ext cx="379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800" i="0"/>
                <a:t>€</a:t>
              </a:r>
            </a:p>
          </p:txBody>
        </p:sp>
        <p:sp>
          <p:nvSpPr>
            <p:cNvPr id="13323" name="Text Box 11"/>
            <p:cNvSpPr txBox="1">
              <a:spLocks noChangeArrowheads="1"/>
            </p:cNvSpPr>
            <p:nvPr/>
          </p:nvSpPr>
          <p:spPr bwMode="auto">
            <a:xfrm>
              <a:off x="2015" y="1550"/>
              <a:ext cx="812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800"/>
                <a:t>Lcma</a:t>
              </a:r>
              <a:endParaRPr lang="it-IT" altLang="it-IT" sz="1800" baseline="-25000"/>
            </a:p>
          </p:txBody>
        </p:sp>
        <p:sp>
          <p:nvSpPr>
            <p:cNvPr id="13324" name="Text Box 12"/>
            <p:cNvSpPr txBox="1">
              <a:spLocks noChangeArrowheads="1"/>
            </p:cNvSpPr>
            <p:nvPr/>
          </p:nvSpPr>
          <p:spPr bwMode="auto">
            <a:xfrm>
              <a:off x="616" y="2971"/>
              <a:ext cx="326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800" i="0"/>
                <a:t>0</a:t>
              </a:r>
            </a:p>
          </p:txBody>
        </p:sp>
        <p:sp>
          <p:nvSpPr>
            <p:cNvPr id="13325" name="Freeform 13"/>
            <p:cNvSpPr>
              <a:spLocks/>
            </p:cNvSpPr>
            <p:nvPr/>
          </p:nvSpPr>
          <p:spPr bwMode="auto">
            <a:xfrm flipV="1">
              <a:off x="1225" y="1834"/>
              <a:ext cx="2095" cy="499"/>
            </a:xfrm>
            <a:custGeom>
              <a:avLst/>
              <a:gdLst>
                <a:gd name="T0" fmla="*/ 0 w 3420"/>
                <a:gd name="T1" fmla="*/ 942 h 1032"/>
                <a:gd name="T2" fmla="*/ 585 w 3420"/>
                <a:gd name="T3" fmla="*/ 342 h 1032"/>
                <a:gd name="T4" fmla="*/ 1455 w 3420"/>
                <a:gd name="T5" fmla="*/ 12 h 1032"/>
                <a:gd name="T6" fmla="*/ 2325 w 3420"/>
                <a:gd name="T7" fmla="*/ 267 h 1032"/>
                <a:gd name="T8" fmla="*/ 2805 w 3420"/>
                <a:gd name="T9" fmla="*/ 567 h 1032"/>
                <a:gd name="T10" fmla="*/ 3420 w 3420"/>
                <a:gd name="T11" fmla="*/ 1032 h 1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20" h="1032">
                  <a:moveTo>
                    <a:pt x="0" y="942"/>
                  </a:moveTo>
                  <a:cubicBezTo>
                    <a:pt x="171" y="719"/>
                    <a:pt x="343" y="497"/>
                    <a:pt x="585" y="342"/>
                  </a:cubicBezTo>
                  <a:cubicBezTo>
                    <a:pt x="827" y="187"/>
                    <a:pt x="1165" y="24"/>
                    <a:pt x="1455" y="12"/>
                  </a:cubicBezTo>
                  <a:cubicBezTo>
                    <a:pt x="1745" y="0"/>
                    <a:pt x="2100" y="175"/>
                    <a:pt x="2325" y="267"/>
                  </a:cubicBezTo>
                  <a:cubicBezTo>
                    <a:pt x="2550" y="359"/>
                    <a:pt x="2623" y="440"/>
                    <a:pt x="2805" y="567"/>
                  </a:cubicBezTo>
                  <a:cubicBezTo>
                    <a:pt x="2987" y="694"/>
                    <a:pt x="3203" y="863"/>
                    <a:pt x="3420" y="1032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326" name="Text Box 14"/>
            <p:cNvSpPr txBox="1">
              <a:spLocks noChangeArrowheads="1"/>
            </p:cNvSpPr>
            <p:nvPr/>
          </p:nvSpPr>
          <p:spPr bwMode="auto">
            <a:xfrm>
              <a:off x="2965" y="1600"/>
              <a:ext cx="587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800"/>
                <a:t>Lcme</a:t>
              </a:r>
              <a:endParaRPr lang="it-IT" altLang="it-IT" sz="1800" baseline="-25000"/>
            </a:p>
          </p:txBody>
        </p:sp>
        <p:sp>
          <p:nvSpPr>
            <p:cNvPr id="13327" name="Line 15"/>
            <p:cNvSpPr>
              <a:spLocks noChangeShapeType="1"/>
            </p:cNvSpPr>
            <p:nvPr/>
          </p:nvSpPr>
          <p:spPr bwMode="auto">
            <a:xfrm>
              <a:off x="2153" y="2333"/>
              <a:ext cx="0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328" name="Text Box 16"/>
            <p:cNvSpPr txBox="1">
              <a:spLocks noChangeArrowheads="1"/>
            </p:cNvSpPr>
            <p:nvPr/>
          </p:nvSpPr>
          <p:spPr bwMode="auto">
            <a:xfrm>
              <a:off x="1972" y="2938"/>
              <a:ext cx="449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800"/>
                <a:t>Y*</a:t>
              </a:r>
            </a:p>
          </p:txBody>
        </p:sp>
      </p:grp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609600" y="5257800"/>
            <a:ext cx="5029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b="0" i="0"/>
              <a:t>Da notare: il costo marginale di lungo periodo incontra il costo medio di lungo periodo nel suo punto di minimo</a:t>
            </a:r>
          </a:p>
        </p:txBody>
      </p:sp>
    </p:spTree>
    <p:extLst>
      <p:ext uri="{BB962C8B-B14F-4D97-AF65-F5344CB8AC3E}">
        <p14:creationId xmlns:p14="http://schemas.microsoft.com/office/powerpoint/2010/main" val="143619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2" autoUpdateAnimBg="0"/>
      <p:bldP spid="1333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6A15-5F0A-4742-86D4-96B456AA6331}" type="slidenum">
              <a:rPr lang="it-IT" altLang="it-IT"/>
              <a:pPr/>
              <a:t>25</a:t>
            </a:fld>
            <a:endParaRPr lang="it-IT" altLang="it-IT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57052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Economie e diseconomie di scala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30387"/>
            <a:ext cx="8229600" cy="4525963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it-IT" altLang="it-IT" sz="3600" dirty="0"/>
              <a:t>Perché le economie di scala</a:t>
            </a:r>
            <a:r>
              <a:rPr lang="it-IT" altLang="it-IT" dirty="0"/>
              <a:t>: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it-IT" altLang="it-IT" dirty="0"/>
              <a:t>Divisione del lavoro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it-IT" altLang="it-IT" dirty="0"/>
              <a:t>Indivisibilità delle tecniche</a:t>
            </a:r>
          </a:p>
          <a:p>
            <a:pPr marL="609600" indent="-609600">
              <a:lnSpc>
                <a:spcPct val="90000"/>
              </a:lnSpc>
              <a:buFontTx/>
              <a:buChar char="–"/>
            </a:pPr>
            <a:r>
              <a:rPr lang="it-IT" altLang="it-IT" dirty="0"/>
              <a:t>Perché diseconomie di scala:</a:t>
            </a:r>
          </a:p>
          <a:p>
            <a:pPr marL="990600" lvl="1" indent="-533400">
              <a:lnSpc>
                <a:spcPct val="90000"/>
              </a:lnSpc>
            </a:pPr>
            <a:r>
              <a:rPr lang="it-IT" altLang="it-IT" dirty="0"/>
              <a:t>Difficoltà organizzative e di comunicazione tra le parti</a:t>
            </a:r>
          </a:p>
          <a:p>
            <a:pPr marL="990600" lvl="1" indent="-533400">
              <a:lnSpc>
                <a:spcPct val="90000"/>
              </a:lnSpc>
            </a:pPr>
            <a:r>
              <a:rPr lang="it-IT" altLang="it-IT" dirty="0"/>
              <a:t>Fattore “</a:t>
            </a:r>
            <a:r>
              <a:rPr lang="it-IT" altLang="it-IT" dirty="0" smtClean="0"/>
              <a:t>nascosto scarso</a:t>
            </a:r>
            <a:r>
              <a:rPr lang="it-IT" altLang="it-IT" dirty="0"/>
              <a:t>” – fattore manageriale</a:t>
            </a:r>
          </a:p>
          <a:p>
            <a:pPr marL="609600" indent="-609600">
              <a:lnSpc>
                <a:spcPct val="90000"/>
              </a:lnSpc>
              <a:buFontTx/>
              <a:buChar char="–"/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85719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71B0-46D7-475D-8E8D-CE81E7F65BE8}" type="slidenum">
              <a:rPr lang="it-IT" altLang="it-IT"/>
              <a:pPr/>
              <a:t>26</a:t>
            </a:fld>
            <a:endParaRPr lang="it-IT" altLang="it-IT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Equilibrio di lungo periodo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800"/>
              <a:t>Nel caso dei costi ad U </a:t>
            </a:r>
          </a:p>
          <a:p>
            <a:pPr lvl="1"/>
            <a:r>
              <a:rPr lang="it-IT" altLang="it-IT" sz="2400"/>
              <a:t>Prima prevalgono le economie – poi le diseconomie</a:t>
            </a:r>
          </a:p>
          <a:p>
            <a:r>
              <a:rPr lang="it-IT" altLang="it-IT" sz="2800"/>
              <a:t>Nel lungo periodo</a:t>
            </a:r>
          </a:p>
          <a:p>
            <a:pPr lvl="1" algn="just"/>
            <a:r>
              <a:rPr lang="it-IT" altLang="it-IT" sz="2400" b="1">
                <a:cs typeface="Times New Roman" panose="02020603050405020304" pitchFamily="18" charset="0"/>
              </a:rPr>
              <a:t>1 </a:t>
            </a:r>
            <a:r>
              <a:rPr lang="it-IT" altLang="it-IT" sz="2400">
                <a:cs typeface="Times New Roman" panose="02020603050405020304" pitchFamily="18" charset="0"/>
              </a:rPr>
              <a:t>le imprese adeguano la dimensione degli impianti alle condizioni del mercato</a:t>
            </a:r>
          </a:p>
          <a:p>
            <a:pPr lvl="1" algn="just"/>
            <a:r>
              <a:rPr lang="it-IT" altLang="it-IT" sz="2400" b="1">
                <a:cs typeface="Times New Roman" panose="02020603050405020304" pitchFamily="18" charset="0"/>
              </a:rPr>
              <a:t>2 </a:t>
            </a:r>
            <a:r>
              <a:rPr lang="it-IT" altLang="it-IT" sz="2400">
                <a:cs typeface="Times New Roman" panose="02020603050405020304" pitchFamily="18" charset="0"/>
              </a:rPr>
              <a:t>nuove imprese entrano nel settore attratte da alti profitti</a:t>
            </a:r>
          </a:p>
          <a:p>
            <a:pPr lvl="1" algn="just"/>
            <a:r>
              <a:rPr lang="it-IT" altLang="it-IT" sz="2400" b="1">
                <a:cs typeface="Times New Roman" panose="02020603050405020304" pitchFamily="18" charset="0"/>
              </a:rPr>
              <a:t>3 </a:t>
            </a:r>
            <a:r>
              <a:rPr lang="it-IT" altLang="it-IT" sz="2400">
                <a:cs typeface="Times New Roman" panose="02020603050405020304" pitchFamily="18" charset="0"/>
              </a:rPr>
              <a:t>le imprese che non riescono a coprire i costi escono dal mercato.</a:t>
            </a:r>
          </a:p>
          <a:p>
            <a:pPr lvl="1"/>
            <a:endParaRPr lang="it-IT" altLang="it-IT" sz="2400"/>
          </a:p>
        </p:txBody>
      </p:sp>
    </p:spTree>
    <p:extLst>
      <p:ext uri="{BB962C8B-B14F-4D97-AF65-F5344CB8AC3E}">
        <p14:creationId xmlns:p14="http://schemas.microsoft.com/office/powerpoint/2010/main" val="384681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2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65E-F4E3-4B27-8622-7BD77AAE165C}" type="slidenum">
              <a:rPr lang="it-IT" altLang="it-IT"/>
              <a:pPr/>
              <a:t>27</a:t>
            </a:fld>
            <a:endParaRPr lang="it-IT" altLang="it-IT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83941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Relazione tra costi medi di breve e di lungo periodo</a:t>
            </a:r>
          </a:p>
        </p:txBody>
      </p:sp>
      <p:grpSp>
        <p:nvGrpSpPr>
          <p:cNvPr id="39977" name="Group 41"/>
          <p:cNvGrpSpPr>
            <a:grpSpLocks/>
          </p:cNvGrpSpPr>
          <p:nvPr/>
        </p:nvGrpSpPr>
        <p:grpSpPr bwMode="auto">
          <a:xfrm>
            <a:off x="381000" y="1981200"/>
            <a:ext cx="4800600" cy="3124200"/>
            <a:chOff x="240" y="1248"/>
            <a:chExt cx="3024" cy="1968"/>
          </a:xfrm>
        </p:grpSpPr>
        <p:sp>
          <p:nvSpPr>
            <p:cNvPr id="39945" name="Line 9"/>
            <p:cNvSpPr>
              <a:spLocks noChangeShapeType="1"/>
            </p:cNvSpPr>
            <p:nvPr/>
          </p:nvSpPr>
          <p:spPr bwMode="auto">
            <a:xfrm>
              <a:off x="1392" y="2160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9946" name="Line 10"/>
            <p:cNvSpPr>
              <a:spLocks noChangeShapeType="1"/>
            </p:cNvSpPr>
            <p:nvPr/>
          </p:nvSpPr>
          <p:spPr bwMode="auto">
            <a:xfrm>
              <a:off x="2016" y="220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9951" name="Text Box 15"/>
            <p:cNvSpPr txBox="1">
              <a:spLocks noChangeArrowheads="1"/>
            </p:cNvSpPr>
            <p:nvPr/>
          </p:nvSpPr>
          <p:spPr bwMode="auto">
            <a:xfrm>
              <a:off x="1104" y="2880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Q</a:t>
              </a:r>
              <a:r>
                <a:rPr lang="it-IT" altLang="it-IT" i="0" baseline="-25000"/>
                <a:t>1</a:t>
              </a:r>
              <a:endParaRPr lang="it-IT" altLang="it-IT"/>
            </a:p>
          </p:txBody>
        </p:sp>
        <p:sp>
          <p:nvSpPr>
            <p:cNvPr id="39953" name="Text Box 17"/>
            <p:cNvSpPr txBox="1">
              <a:spLocks noChangeArrowheads="1"/>
            </p:cNvSpPr>
            <p:nvPr/>
          </p:nvSpPr>
          <p:spPr bwMode="auto">
            <a:xfrm>
              <a:off x="1728" y="2880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Q</a:t>
              </a:r>
              <a:r>
                <a:rPr lang="it-IT" altLang="it-IT" i="0" baseline="-25000"/>
                <a:t>2</a:t>
              </a:r>
              <a:endParaRPr lang="it-IT" altLang="it-IT"/>
            </a:p>
          </p:txBody>
        </p:sp>
        <p:sp>
          <p:nvSpPr>
            <p:cNvPr id="39949" name="Text Box 13"/>
            <p:cNvSpPr txBox="1">
              <a:spLocks noChangeArrowheads="1"/>
            </p:cNvSpPr>
            <p:nvPr/>
          </p:nvSpPr>
          <p:spPr bwMode="auto">
            <a:xfrm>
              <a:off x="1440" y="240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cme</a:t>
              </a:r>
              <a:r>
                <a:rPr lang="it-IT" altLang="it-IT" i="0"/>
                <a:t>2</a:t>
              </a:r>
            </a:p>
          </p:txBody>
        </p:sp>
        <p:sp>
          <p:nvSpPr>
            <p:cNvPr id="39942" name="Freeform 6"/>
            <p:cNvSpPr>
              <a:spLocks/>
            </p:cNvSpPr>
            <p:nvPr/>
          </p:nvSpPr>
          <p:spPr bwMode="auto">
            <a:xfrm>
              <a:off x="960" y="1728"/>
              <a:ext cx="768" cy="488"/>
            </a:xfrm>
            <a:custGeom>
              <a:avLst/>
              <a:gdLst>
                <a:gd name="T0" fmla="*/ 0 w 768"/>
                <a:gd name="T1" fmla="*/ 0 h 488"/>
                <a:gd name="T2" fmla="*/ 48 w 768"/>
                <a:gd name="T3" fmla="*/ 240 h 488"/>
                <a:gd name="T4" fmla="*/ 192 w 768"/>
                <a:gd name="T5" fmla="*/ 432 h 488"/>
                <a:gd name="T6" fmla="*/ 336 w 768"/>
                <a:gd name="T7" fmla="*/ 480 h 488"/>
                <a:gd name="T8" fmla="*/ 528 w 768"/>
                <a:gd name="T9" fmla="*/ 384 h 488"/>
                <a:gd name="T10" fmla="*/ 720 w 768"/>
                <a:gd name="T11" fmla="*/ 144 h 488"/>
                <a:gd name="T12" fmla="*/ 768 w 768"/>
                <a:gd name="T13" fmla="*/ 48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8" h="488">
                  <a:moveTo>
                    <a:pt x="0" y="0"/>
                  </a:moveTo>
                  <a:cubicBezTo>
                    <a:pt x="8" y="84"/>
                    <a:pt x="16" y="168"/>
                    <a:pt x="48" y="240"/>
                  </a:cubicBezTo>
                  <a:cubicBezTo>
                    <a:pt x="80" y="312"/>
                    <a:pt x="144" y="392"/>
                    <a:pt x="192" y="432"/>
                  </a:cubicBezTo>
                  <a:cubicBezTo>
                    <a:pt x="240" y="472"/>
                    <a:pt x="280" y="488"/>
                    <a:pt x="336" y="480"/>
                  </a:cubicBezTo>
                  <a:cubicBezTo>
                    <a:pt x="392" y="472"/>
                    <a:pt x="464" y="440"/>
                    <a:pt x="528" y="384"/>
                  </a:cubicBezTo>
                  <a:cubicBezTo>
                    <a:pt x="592" y="328"/>
                    <a:pt x="680" y="200"/>
                    <a:pt x="720" y="144"/>
                  </a:cubicBezTo>
                  <a:cubicBezTo>
                    <a:pt x="760" y="88"/>
                    <a:pt x="760" y="64"/>
                    <a:pt x="768" y="48"/>
                  </a:cubicBez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9943" name="Freeform 7"/>
            <p:cNvSpPr>
              <a:spLocks/>
            </p:cNvSpPr>
            <p:nvPr/>
          </p:nvSpPr>
          <p:spPr bwMode="auto">
            <a:xfrm>
              <a:off x="1344" y="1968"/>
              <a:ext cx="768" cy="488"/>
            </a:xfrm>
            <a:custGeom>
              <a:avLst/>
              <a:gdLst>
                <a:gd name="T0" fmla="*/ 0 w 768"/>
                <a:gd name="T1" fmla="*/ 0 h 488"/>
                <a:gd name="T2" fmla="*/ 48 w 768"/>
                <a:gd name="T3" fmla="*/ 240 h 488"/>
                <a:gd name="T4" fmla="*/ 192 w 768"/>
                <a:gd name="T5" fmla="*/ 432 h 488"/>
                <a:gd name="T6" fmla="*/ 336 w 768"/>
                <a:gd name="T7" fmla="*/ 480 h 488"/>
                <a:gd name="T8" fmla="*/ 528 w 768"/>
                <a:gd name="T9" fmla="*/ 384 h 488"/>
                <a:gd name="T10" fmla="*/ 720 w 768"/>
                <a:gd name="T11" fmla="*/ 144 h 488"/>
                <a:gd name="T12" fmla="*/ 768 w 768"/>
                <a:gd name="T13" fmla="*/ 48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8" h="488">
                  <a:moveTo>
                    <a:pt x="0" y="0"/>
                  </a:moveTo>
                  <a:cubicBezTo>
                    <a:pt x="8" y="84"/>
                    <a:pt x="16" y="168"/>
                    <a:pt x="48" y="240"/>
                  </a:cubicBezTo>
                  <a:cubicBezTo>
                    <a:pt x="80" y="312"/>
                    <a:pt x="144" y="392"/>
                    <a:pt x="192" y="432"/>
                  </a:cubicBezTo>
                  <a:cubicBezTo>
                    <a:pt x="240" y="472"/>
                    <a:pt x="280" y="488"/>
                    <a:pt x="336" y="480"/>
                  </a:cubicBezTo>
                  <a:cubicBezTo>
                    <a:pt x="392" y="472"/>
                    <a:pt x="464" y="440"/>
                    <a:pt x="528" y="384"/>
                  </a:cubicBezTo>
                  <a:cubicBezTo>
                    <a:pt x="592" y="328"/>
                    <a:pt x="680" y="200"/>
                    <a:pt x="720" y="144"/>
                  </a:cubicBezTo>
                  <a:cubicBezTo>
                    <a:pt x="760" y="88"/>
                    <a:pt x="760" y="64"/>
                    <a:pt x="768" y="48"/>
                  </a:cubicBez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9944" name="Freeform 8"/>
            <p:cNvSpPr>
              <a:spLocks/>
            </p:cNvSpPr>
            <p:nvPr/>
          </p:nvSpPr>
          <p:spPr bwMode="auto">
            <a:xfrm>
              <a:off x="1824" y="1776"/>
              <a:ext cx="768" cy="488"/>
            </a:xfrm>
            <a:custGeom>
              <a:avLst/>
              <a:gdLst>
                <a:gd name="T0" fmla="*/ 0 w 768"/>
                <a:gd name="T1" fmla="*/ 0 h 488"/>
                <a:gd name="T2" fmla="*/ 48 w 768"/>
                <a:gd name="T3" fmla="*/ 240 h 488"/>
                <a:gd name="T4" fmla="*/ 192 w 768"/>
                <a:gd name="T5" fmla="*/ 432 h 488"/>
                <a:gd name="T6" fmla="*/ 336 w 768"/>
                <a:gd name="T7" fmla="*/ 480 h 488"/>
                <a:gd name="T8" fmla="*/ 528 w 768"/>
                <a:gd name="T9" fmla="*/ 384 h 488"/>
                <a:gd name="T10" fmla="*/ 720 w 768"/>
                <a:gd name="T11" fmla="*/ 144 h 488"/>
                <a:gd name="T12" fmla="*/ 768 w 768"/>
                <a:gd name="T13" fmla="*/ 48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8" h="488">
                  <a:moveTo>
                    <a:pt x="0" y="0"/>
                  </a:moveTo>
                  <a:cubicBezTo>
                    <a:pt x="8" y="84"/>
                    <a:pt x="16" y="168"/>
                    <a:pt x="48" y="240"/>
                  </a:cubicBezTo>
                  <a:cubicBezTo>
                    <a:pt x="80" y="312"/>
                    <a:pt x="144" y="392"/>
                    <a:pt x="192" y="432"/>
                  </a:cubicBezTo>
                  <a:cubicBezTo>
                    <a:pt x="240" y="472"/>
                    <a:pt x="280" y="488"/>
                    <a:pt x="336" y="480"/>
                  </a:cubicBezTo>
                  <a:cubicBezTo>
                    <a:pt x="392" y="472"/>
                    <a:pt x="464" y="440"/>
                    <a:pt x="528" y="384"/>
                  </a:cubicBezTo>
                  <a:cubicBezTo>
                    <a:pt x="592" y="328"/>
                    <a:pt x="680" y="200"/>
                    <a:pt x="720" y="144"/>
                  </a:cubicBezTo>
                  <a:cubicBezTo>
                    <a:pt x="760" y="88"/>
                    <a:pt x="760" y="64"/>
                    <a:pt x="768" y="48"/>
                  </a:cubicBez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9948" name="Text Box 12"/>
            <p:cNvSpPr txBox="1">
              <a:spLocks noChangeArrowheads="1"/>
            </p:cNvSpPr>
            <p:nvPr/>
          </p:nvSpPr>
          <p:spPr bwMode="auto">
            <a:xfrm>
              <a:off x="816" y="144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cme</a:t>
              </a:r>
              <a:r>
                <a:rPr lang="it-IT" altLang="it-IT" i="0"/>
                <a:t>1</a:t>
              </a:r>
            </a:p>
          </p:txBody>
        </p:sp>
        <p:sp>
          <p:nvSpPr>
            <p:cNvPr id="39950" name="Text Box 14"/>
            <p:cNvSpPr txBox="1">
              <a:spLocks noChangeArrowheads="1"/>
            </p:cNvSpPr>
            <p:nvPr/>
          </p:nvSpPr>
          <p:spPr bwMode="auto">
            <a:xfrm>
              <a:off x="2352" y="1584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cme</a:t>
              </a:r>
              <a:r>
                <a:rPr lang="it-IT" altLang="it-IT" i="0"/>
                <a:t>3</a:t>
              </a:r>
            </a:p>
          </p:txBody>
        </p:sp>
        <p:sp>
          <p:nvSpPr>
            <p:cNvPr id="39940" name="Line 4"/>
            <p:cNvSpPr>
              <a:spLocks noChangeShapeType="1"/>
            </p:cNvSpPr>
            <p:nvPr/>
          </p:nvSpPr>
          <p:spPr bwMode="auto">
            <a:xfrm flipV="1">
              <a:off x="816" y="1296"/>
              <a:ext cx="0" cy="153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9941" name="Line 5"/>
            <p:cNvSpPr>
              <a:spLocks noChangeShapeType="1"/>
            </p:cNvSpPr>
            <p:nvPr/>
          </p:nvSpPr>
          <p:spPr bwMode="auto">
            <a:xfrm>
              <a:off x="816" y="2832"/>
              <a:ext cx="2112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9947" name="Text Box 11"/>
            <p:cNvSpPr txBox="1">
              <a:spLocks noChangeArrowheads="1"/>
            </p:cNvSpPr>
            <p:nvPr/>
          </p:nvSpPr>
          <p:spPr bwMode="auto">
            <a:xfrm>
              <a:off x="240" y="1248"/>
              <a:ext cx="67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0"/>
                <a:t>cme, Lcme</a:t>
              </a:r>
            </a:p>
          </p:txBody>
        </p:sp>
        <p:sp>
          <p:nvSpPr>
            <p:cNvPr id="39954" name="Text Box 18"/>
            <p:cNvSpPr txBox="1">
              <a:spLocks noChangeArrowheads="1"/>
            </p:cNvSpPr>
            <p:nvPr/>
          </p:nvSpPr>
          <p:spPr bwMode="auto">
            <a:xfrm>
              <a:off x="2592" y="2928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Q</a:t>
              </a:r>
            </a:p>
          </p:txBody>
        </p:sp>
        <p:sp>
          <p:nvSpPr>
            <p:cNvPr id="39955" name="Text Box 19"/>
            <p:cNvSpPr txBox="1">
              <a:spLocks noChangeArrowheads="1"/>
            </p:cNvSpPr>
            <p:nvPr/>
          </p:nvSpPr>
          <p:spPr bwMode="auto">
            <a:xfrm>
              <a:off x="432" y="2928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O</a:t>
              </a:r>
            </a:p>
          </p:txBody>
        </p:sp>
      </p:grp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4858109" y="2012950"/>
            <a:ext cx="3657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b="0" i="0" dirty="0"/>
              <a:t>L’impresa deve scegliere tra tre impianti (1, 2, 3)</a:t>
            </a:r>
          </a:p>
          <a:p>
            <a:pPr algn="l"/>
            <a:r>
              <a:rPr lang="it-IT" altLang="it-IT" b="0" i="0" dirty="0"/>
              <a:t>Tre curve dei costi medi di breve periodo</a:t>
            </a:r>
          </a:p>
        </p:txBody>
      </p:sp>
      <p:sp>
        <p:nvSpPr>
          <p:cNvPr id="39960" name="Freeform 24"/>
          <p:cNvSpPr>
            <a:spLocks/>
          </p:cNvSpPr>
          <p:nvPr/>
        </p:nvSpPr>
        <p:spPr bwMode="auto">
          <a:xfrm>
            <a:off x="1524000" y="2743200"/>
            <a:ext cx="685800" cy="762000"/>
          </a:xfrm>
          <a:custGeom>
            <a:avLst/>
            <a:gdLst>
              <a:gd name="T0" fmla="*/ 0 w 432"/>
              <a:gd name="T1" fmla="*/ 0 h 480"/>
              <a:gd name="T2" fmla="*/ 48 w 432"/>
              <a:gd name="T3" fmla="*/ 240 h 480"/>
              <a:gd name="T4" fmla="*/ 192 w 432"/>
              <a:gd name="T5" fmla="*/ 432 h 480"/>
              <a:gd name="T6" fmla="*/ 288 w 432"/>
              <a:gd name="T7" fmla="*/ 480 h 480"/>
              <a:gd name="T8" fmla="*/ 432 w 432"/>
              <a:gd name="T9" fmla="*/ 432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2" h="480">
                <a:moveTo>
                  <a:pt x="0" y="0"/>
                </a:moveTo>
                <a:cubicBezTo>
                  <a:pt x="8" y="84"/>
                  <a:pt x="16" y="168"/>
                  <a:pt x="48" y="240"/>
                </a:cubicBezTo>
                <a:cubicBezTo>
                  <a:pt x="80" y="312"/>
                  <a:pt x="152" y="392"/>
                  <a:pt x="192" y="432"/>
                </a:cubicBezTo>
                <a:cubicBezTo>
                  <a:pt x="232" y="472"/>
                  <a:pt x="248" y="480"/>
                  <a:pt x="288" y="480"/>
                </a:cubicBezTo>
                <a:cubicBezTo>
                  <a:pt x="328" y="480"/>
                  <a:pt x="380" y="456"/>
                  <a:pt x="432" y="432"/>
                </a:cubicBezTo>
              </a:path>
            </a:pathLst>
          </a:custGeom>
          <a:noFill/>
          <a:ln w="57150" cap="flat" cmpd="sng">
            <a:solidFill>
              <a:srgbClr val="000099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9961" name="Freeform 25"/>
          <p:cNvSpPr>
            <a:spLocks/>
          </p:cNvSpPr>
          <p:nvPr/>
        </p:nvSpPr>
        <p:spPr bwMode="auto">
          <a:xfrm>
            <a:off x="2209800" y="3429000"/>
            <a:ext cx="990600" cy="482600"/>
          </a:xfrm>
          <a:custGeom>
            <a:avLst/>
            <a:gdLst>
              <a:gd name="T0" fmla="*/ 0 w 624"/>
              <a:gd name="T1" fmla="*/ 0 h 304"/>
              <a:gd name="T2" fmla="*/ 48 w 624"/>
              <a:gd name="T3" fmla="*/ 144 h 304"/>
              <a:gd name="T4" fmla="*/ 144 w 624"/>
              <a:gd name="T5" fmla="*/ 240 h 304"/>
              <a:gd name="T6" fmla="*/ 240 w 624"/>
              <a:gd name="T7" fmla="*/ 288 h 304"/>
              <a:gd name="T8" fmla="*/ 336 w 624"/>
              <a:gd name="T9" fmla="*/ 288 h 304"/>
              <a:gd name="T10" fmla="*/ 480 w 624"/>
              <a:gd name="T11" fmla="*/ 192 h 304"/>
              <a:gd name="T12" fmla="*/ 576 w 624"/>
              <a:gd name="T13" fmla="*/ 96 h 304"/>
              <a:gd name="T14" fmla="*/ 624 w 624"/>
              <a:gd name="T15" fmla="*/ 48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24" h="304">
                <a:moveTo>
                  <a:pt x="0" y="0"/>
                </a:moveTo>
                <a:cubicBezTo>
                  <a:pt x="12" y="52"/>
                  <a:pt x="24" y="104"/>
                  <a:pt x="48" y="144"/>
                </a:cubicBezTo>
                <a:cubicBezTo>
                  <a:pt x="72" y="184"/>
                  <a:pt x="112" y="216"/>
                  <a:pt x="144" y="240"/>
                </a:cubicBezTo>
                <a:cubicBezTo>
                  <a:pt x="176" y="264"/>
                  <a:pt x="208" y="280"/>
                  <a:pt x="240" y="288"/>
                </a:cubicBezTo>
                <a:cubicBezTo>
                  <a:pt x="272" y="296"/>
                  <a:pt x="296" y="304"/>
                  <a:pt x="336" y="288"/>
                </a:cubicBezTo>
                <a:cubicBezTo>
                  <a:pt x="376" y="272"/>
                  <a:pt x="440" y="224"/>
                  <a:pt x="480" y="192"/>
                </a:cubicBezTo>
                <a:cubicBezTo>
                  <a:pt x="520" y="160"/>
                  <a:pt x="552" y="120"/>
                  <a:pt x="576" y="96"/>
                </a:cubicBezTo>
                <a:cubicBezTo>
                  <a:pt x="600" y="72"/>
                  <a:pt x="612" y="60"/>
                  <a:pt x="624" y="48"/>
                </a:cubicBezTo>
              </a:path>
            </a:pathLst>
          </a:custGeom>
          <a:noFill/>
          <a:ln w="57150" cap="flat" cmpd="sng">
            <a:solidFill>
              <a:srgbClr val="000099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4953000" y="35052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l"/>
            <a:r>
              <a:rPr lang="it-IT" altLang="it-IT" b="0" i="0"/>
              <a:t>Produzione da </a:t>
            </a:r>
            <a:r>
              <a:rPr lang="it-IT" altLang="it-IT" i="0"/>
              <a:t>0</a:t>
            </a:r>
            <a:r>
              <a:rPr lang="it-IT" altLang="it-IT" b="0" i="0"/>
              <a:t> a </a:t>
            </a:r>
            <a:r>
              <a:rPr lang="it-IT" altLang="it-IT"/>
              <a:t>Q</a:t>
            </a:r>
            <a:r>
              <a:rPr lang="it-IT" altLang="it-IT" i="0" baseline="-25000"/>
              <a:t>1 </a:t>
            </a:r>
            <a:r>
              <a:rPr lang="it-IT" altLang="it-IT" b="0" i="0"/>
              <a:t>impianto </a:t>
            </a:r>
            <a:r>
              <a:rPr lang="it-IT" altLang="it-IT" i="0"/>
              <a:t>1</a:t>
            </a:r>
          </a:p>
        </p:txBody>
      </p:sp>
      <p:sp>
        <p:nvSpPr>
          <p:cNvPr id="39969" name="Text Box 33"/>
          <p:cNvSpPr txBox="1">
            <a:spLocks noChangeArrowheads="1"/>
          </p:cNvSpPr>
          <p:nvPr/>
        </p:nvSpPr>
        <p:spPr bwMode="auto">
          <a:xfrm>
            <a:off x="838200" y="5410200"/>
            <a:ext cx="807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b="0" i="0"/>
              <a:t>La curva dei costi di lungo periodo coincide con le curva dei costi di breve periodo nei punti in cui l’impianto produce a costi minori</a:t>
            </a:r>
          </a:p>
        </p:txBody>
      </p:sp>
      <p:sp>
        <p:nvSpPr>
          <p:cNvPr id="39971" name="Text Box 35"/>
          <p:cNvSpPr txBox="1">
            <a:spLocks noChangeArrowheads="1"/>
          </p:cNvSpPr>
          <p:nvPr/>
        </p:nvSpPr>
        <p:spPr bwMode="auto">
          <a:xfrm>
            <a:off x="4953000" y="40386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b="0" i="0"/>
              <a:t>Produzione da </a:t>
            </a:r>
            <a:r>
              <a:rPr lang="it-IT" altLang="it-IT"/>
              <a:t>Q</a:t>
            </a:r>
            <a:r>
              <a:rPr lang="it-IT" altLang="it-IT" i="0" baseline="-25000"/>
              <a:t>1</a:t>
            </a:r>
            <a:r>
              <a:rPr lang="it-IT" altLang="it-IT" b="0" i="0"/>
              <a:t> a </a:t>
            </a:r>
            <a:r>
              <a:rPr lang="it-IT" altLang="it-IT"/>
              <a:t>Q</a:t>
            </a:r>
            <a:r>
              <a:rPr lang="it-IT" altLang="it-IT" i="0" baseline="-25000"/>
              <a:t>2</a:t>
            </a:r>
            <a:r>
              <a:rPr lang="it-IT" altLang="it-IT" b="0" i="0"/>
              <a:t> impianto </a:t>
            </a:r>
            <a:r>
              <a:rPr lang="it-IT" altLang="it-IT" i="0"/>
              <a:t>2</a:t>
            </a:r>
            <a:endParaRPr lang="it-IT" altLang="it-IT" b="0" i="0"/>
          </a:p>
        </p:txBody>
      </p:sp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4953000" y="45720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b="0" i="0"/>
              <a:t>Produzione sopra  </a:t>
            </a:r>
            <a:r>
              <a:rPr lang="it-IT" altLang="it-IT"/>
              <a:t>Q</a:t>
            </a:r>
            <a:r>
              <a:rPr lang="it-IT" altLang="it-IT" i="0" baseline="-25000"/>
              <a:t>2</a:t>
            </a:r>
            <a:r>
              <a:rPr lang="it-IT" altLang="it-IT" b="0" i="0"/>
              <a:t> impianto </a:t>
            </a:r>
            <a:r>
              <a:rPr lang="it-IT" altLang="it-IT" i="0"/>
              <a:t>3</a:t>
            </a:r>
          </a:p>
        </p:txBody>
      </p:sp>
      <p:grpSp>
        <p:nvGrpSpPr>
          <p:cNvPr id="39974" name="Group 38"/>
          <p:cNvGrpSpPr>
            <a:grpSpLocks/>
          </p:cNvGrpSpPr>
          <p:nvPr/>
        </p:nvGrpSpPr>
        <p:grpSpPr bwMode="auto">
          <a:xfrm>
            <a:off x="3200400" y="2895600"/>
            <a:ext cx="1371600" cy="990600"/>
            <a:chOff x="2016" y="1824"/>
            <a:chExt cx="864" cy="624"/>
          </a:xfrm>
        </p:grpSpPr>
        <p:sp>
          <p:nvSpPr>
            <p:cNvPr id="39964" name="Freeform 28"/>
            <p:cNvSpPr>
              <a:spLocks/>
            </p:cNvSpPr>
            <p:nvPr/>
          </p:nvSpPr>
          <p:spPr bwMode="auto">
            <a:xfrm>
              <a:off x="2016" y="1824"/>
              <a:ext cx="576" cy="432"/>
            </a:xfrm>
            <a:custGeom>
              <a:avLst/>
              <a:gdLst>
                <a:gd name="T0" fmla="*/ 0 w 576"/>
                <a:gd name="T1" fmla="*/ 384 h 432"/>
                <a:gd name="T2" fmla="*/ 96 w 576"/>
                <a:gd name="T3" fmla="*/ 432 h 432"/>
                <a:gd name="T4" fmla="*/ 288 w 576"/>
                <a:gd name="T5" fmla="*/ 384 h 432"/>
                <a:gd name="T6" fmla="*/ 432 w 576"/>
                <a:gd name="T7" fmla="*/ 240 h 432"/>
                <a:gd name="T8" fmla="*/ 576 w 576"/>
                <a:gd name="T9" fmla="*/ 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" h="432">
                  <a:moveTo>
                    <a:pt x="0" y="384"/>
                  </a:moveTo>
                  <a:cubicBezTo>
                    <a:pt x="24" y="408"/>
                    <a:pt x="48" y="432"/>
                    <a:pt x="96" y="432"/>
                  </a:cubicBezTo>
                  <a:cubicBezTo>
                    <a:pt x="144" y="432"/>
                    <a:pt x="232" y="416"/>
                    <a:pt x="288" y="384"/>
                  </a:cubicBezTo>
                  <a:cubicBezTo>
                    <a:pt x="344" y="352"/>
                    <a:pt x="384" y="304"/>
                    <a:pt x="432" y="240"/>
                  </a:cubicBezTo>
                  <a:cubicBezTo>
                    <a:pt x="480" y="176"/>
                    <a:pt x="528" y="88"/>
                    <a:pt x="576" y="0"/>
                  </a:cubicBezTo>
                </a:path>
              </a:pathLst>
            </a:custGeom>
            <a:noFill/>
            <a:ln w="57150" cap="flat" cmpd="sng">
              <a:solidFill>
                <a:srgbClr val="000099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9973" name="Text Box 37"/>
            <p:cNvSpPr txBox="1">
              <a:spLocks noChangeArrowheads="1"/>
            </p:cNvSpPr>
            <p:nvPr/>
          </p:nvSpPr>
          <p:spPr bwMode="auto">
            <a:xfrm>
              <a:off x="2256" y="2160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Lcme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210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9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6" grpId="0" autoUpdateAnimBg="0"/>
      <p:bldP spid="39968" grpId="0" autoUpdateAnimBg="0"/>
      <p:bldP spid="39969" grpId="0" autoUpdateAnimBg="0"/>
      <p:bldP spid="39971" grpId="0" autoUpdateAnimBg="0"/>
      <p:bldP spid="39972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B3698-D8C5-4FCE-8B6A-0515B97809BF}" type="slidenum">
              <a:rPr lang="it-IT" altLang="it-IT"/>
              <a:pPr/>
              <a:t>28</a:t>
            </a:fld>
            <a:endParaRPr lang="it-IT" altLang="it-IT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Curva </a:t>
            </a:r>
            <a:r>
              <a:rPr lang="it-IT" altLang="it-IT" i="1"/>
              <a:t>Lcme</a:t>
            </a:r>
            <a:r>
              <a:rPr lang="it-IT" altLang="it-IT"/>
              <a:t> continua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0112" y="4779814"/>
            <a:ext cx="7676791" cy="135569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Se la scelta è tra un numero alto di impianti la curva del costo medio diventa continua</a:t>
            </a:r>
          </a:p>
          <a:p>
            <a:pPr>
              <a:lnSpc>
                <a:spcPct val="90000"/>
              </a:lnSpc>
            </a:pPr>
            <a:r>
              <a:rPr lang="it-IT" altLang="it-IT" sz="2800" dirty="0"/>
              <a:t>Curva di inviluppo: tangente alla curva dei costi medi di breve periodo in un solo punto</a:t>
            </a:r>
          </a:p>
        </p:txBody>
      </p:sp>
      <p:graphicFrame>
        <p:nvGraphicFramePr>
          <p:cNvPr id="4099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23077"/>
              </p:ext>
            </p:extLst>
          </p:nvPr>
        </p:nvGraphicFramePr>
        <p:xfrm>
          <a:off x="1619250" y="1468349"/>
          <a:ext cx="5329238" cy="330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Micrografx Windows Draw 6.0 Drawing" r:id="rId3" imgW="6337800" imgH="3932280" progId="Draw.Document.6">
                  <p:embed/>
                </p:oleObj>
              </mc:Choice>
              <mc:Fallback>
                <p:oleObj name="Micrografx Windows Draw 6.0 Drawing" r:id="rId3" imgW="6337800" imgH="3932280" progId="Draw.Document.6">
                  <p:embed/>
                  <p:pic>
                    <p:nvPicPr>
                      <p:cNvPr id="40994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468349"/>
                        <a:ext cx="5329238" cy="330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002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F26E-4F9B-4448-A03C-EEC064EC9665}" type="slidenum">
              <a:rPr lang="it-IT" altLang="it-IT"/>
              <a:pPr/>
              <a:t>29</a:t>
            </a:fld>
            <a:endParaRPr lang="it-IT" altLang="it-IT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Cma, cme, Lcma e Lcme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800600"/>
            <a:ext cx="7772400" cy="1524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400"/>
              <a:t>Il punto di minimo di </a:t>
            </a:r>
            <a:r>
              <a:rPr lang="it-IT" altLang="it-IT" sz="2400" b="1" i="1"/>
              <a:t>Lcme </a:t>
            </a:r>
            <a:r>
              <a:rPr lang="it-IT" altLang="it-IT" sz="2400"/>
              <a:t>coincide con il punto di minimo di</a:t>
            </a:r>
            <a:r>
              <a:rPr lang="it-IT" altLang="it-IT" sz="2400" b="1" i="1"/>
              <a:t> cme </a:t>
            </a:r>
            <a:r>
              <a:rPr lang="it-IT" altLang="it-IT" sz="2400"/>
              <a:t>dell’impianto corrispondente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In questo punto </a:t>
            </a:r>
            <a:r>
              <a:rPr lang="it-IT" altLang="it-IT" sz="2400" b="1" i="1"/>
              <a:t>cma=Lcma =cme =Lcme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Solo in questo punto l’impianto scelto produce ai costi medi minimi</a:t>
            </a:r>
          </a:p>
        </p:txBody>
      </p:sp>
      <p:graphicFrame>
        <p:nvGraphicFramePr>
          <p:cNvPr id="42014" name="Object 30"/>
          <p:cNvGraphicFramePr>
            <a:graphicFrameLocks noChangeAspect="1"/>
          </p:cNvGraphicFramePr>
          <p:nvPr/>
        </p:nvGraphicFramePr>
        <p:xfrm>
          <a:off x="1870075" y="1751013"/>
          <a:ext cx="4911725" cy="304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Micrografx Windows Draw 6.0 Drawing" r:id="rId3" imgW="5401800" imgH="3354840" progId="Draw.Document.6">
                  <p:embed/>
                </p:oleObj>
              </mc:Choice>
              <mc:Fallback>
                <p:oleObj name="Micrografx Windows Draw 6.0 Drawing" r:id="rId3" imgW="5401800" imgH="3354840" progId="Draw.Document.6">
                  <p:embed/>
                  <p:pic>
                    <p:nvPicPr>
                      <p:cNvPr id="42014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075" y="1751013"/>
                        <a:ext cx="4911725" cy="304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2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98E-1576-4F6C-9BD1-3BF18750B263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Isoquanti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400"/>
              <a:t>Analogamente alle curve di indifferenza possiamo definire gli </a:t>
            </a:r>
            <a:r>
              <a:rPr lang="it-IT" altLang="it-IT" sz="2400" b="1"/>
              <a:t>isoquanti</a:t>
            </a:r>
          </a:p>
          <a:p>
            <a:pPr lvl="1"/>
            <a:r>
              <a:rPr lang="it-IT" altLang="it-IT" sz="2000" b="1"/>
              <a:t>Gli isoquanti </a:t>
            </a:r>
            <a:r>
              <a:rPr lang="it-IT" altLang="it-IT" sz="2000"/>
              <a:t>rappresentano le differenti combinazioni di capitale e lavoro con cui è possibile ottenere la stessa quantità di prodotto</a:t>
            </a:r>
          </a:p>
          <a:p>
            <a:pPr lvl="1"/>
            <a:r>
              <a:rPr lang="it-IT" altLang="it-IT" sz="2000"/>
              <a:t>Gli isoquanti hanno un’inclinazione negativa (se diminuiamo l’uso di un fattore produttivo dobbiamo aumentare l’impiego di un altro per ottenere la stessa quantità di prodotto)</a:t>
            </a:r>
          </a:p>
          <a:p>
            <a:pPr lvl="1"/>
            <a:r>
              <a:rPr lang="it-IT" altLang="it-IT" sz="2000"/>
              <a:t>Gli isoquanti hanno una forma concava verso l’alto per il principio della produttività marginale decrescente</a:t>
            </a:r>
          </a:p>
          <a:p>
            <a:pPr lvl="1"/>
            <a:r>
              <a:rPr lang="it-IT" altLang="it-IT" sz="2000"/>
              <a:t>L’inclinazione dell’isoquanto è il </a:t>
            </a:r>
            <a:r>
              <a:rPr lang="it-IT" altLang="it-IT" sz="2000" i="1"/>
              <a:t>saggio marginale di sostituzione tecnica </a:t>
            </a:r>
            <a:r>
              <a:rPr lang="it-IT" altLang="it-IT" sz="20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SMST</a:t>
            </a:r>
            <a:r>
              <a:rPr lang="it-IT" altLang="it-IT" sz="2000" b="1" i="1"/>
              <a:t>=</a:t>
            </a:r>
            <a:r>
              <a:rPr lang="it-IT" altLang="it-IT" sz="2000" i="1"/>
              <a:t> </a:t>
            </a:r>
            <a:r>
              <a:rPr lang="it-IT" altLang="it-IT" sz="2000" b="1">
                <a:latin typeface="Symbol" panose="05050102010706020507" pitchFamily="18" charset="2"/>
              </a:rPr>
              <a:t>D</a:t>
            </a:r>
            <a:r>
              <a:rPr lang="it-IT" altLang="it-IT" sz="2000" b="1" i="1"/>
              <a:t>K</a:t>
            </a:r>
            <a:r>
              <a:rPr lang="it-IT" altLang="it-IT" sz="2000" b="1"/>
              <a:t>/</a:t>
            </a:r>
            <a:r>
              <a:rPr lang="it-IT" altLang="it-IT" sz="2000" b="1">
                <a:latin typeface="Symbol" panose="05050102010706020507" pitchFamily="18" charset="2"/>
              </a:rPr>
              <a:t>D</a:t>
            </a:r>
            <a:r>
              <a:rPr lang="it-IT" altLang="it-IT" sz="2000" b="1" i="1"/>
              <a:t>L</a:t>
            </a:r>
            <a:endParaRPr lang="it-IT" altLang="it-IT" sz="2000" i="1"/>
          </a:p>
        </p:txBody>
      </p:sp>
    </p:spTree>
    <p:extLst>
      <p:ext uri="{BB962C8B-B14F-4D97-AF65-F5344CB8AC3E}">
        <p14:creationId xmlns:p14="http://schemas.microsoft.com/office/powerpoint/2010/main" val="262213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bldLvl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AA00-AB4F-46B6-8E4E-FE21B753198B}" type="slidenum">
              <a:rPr lang="it-IT" altLang="it-IT"/>
              <a:pPr/>
              <a:t>30</a:t>
            </a:fld>
            <a:endParaRPr lang="it-IT" altLang="it-IT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8352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Importanza della ipotesi dell’andamento ad U dei </a:t>
            </a:r>
            <a:r>
              <a:rPr lang="it-IT" altLang="it-IT" i="1" dirty="0" err="1"/>
              <a:t>Lcme</a:t>
            </a:r>
            <a:endParaRPr lang="it-IT" altLang="it-IT" i="1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924245"/>
            <a:ext cx="7772400" cy="132559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400" dirty="0"/>
              <a:t>Con curve dei costi medi decrescenti si ha un’industria concentrata</a:t>
            </a:r>
          </a:p>
          <a:p>
            <a:pPr>
              <a:lnSpc>
                <a:spcPct val="90000"/>
              </a:lnSpc>
            </a:pPr>
            <a:r>
              <a:rPr lang="it-IT" altLang="it-IT" sz="2400" dirty="0"/>
              <a:t>La concorrenza è sostenibile solo se le imprese hanno </a:t>
            </a:r>
            <a:r>
              <a:rPr lang="it-IT" altLang="it-IT" sz="2400" b="1" i="1" dirty="0" err="1"/>
              <a:t>Lcme</a:t>
            </a:r>
            <a:r>
              <a:rPr lang="it-IT" altLang="it-IT" sz="2400" dirty="0"/>
              <a:t> che incontrano il punto di minimo per quantità molto piccole rispetto al mercato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3073344"/>
              </p:ext>
            </p:extLst>
          </p:nvPr>
        </p:nvGraphicFramePr>
        <p:xfrm>
          <a:off x="1066800" y="1873789"/>
          <a:ext cx="6716713" cy="301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Micrografx Windows Draw 6.0 Drawing" r:id="rId3" imgW="6716160" imgH="3013200" progId="Draw.Document.6">
                  <p:embed/>
                </p:oleObj>
              </mc:Choice>
              <mc:Fallback>
                <p:oleObj name="Micrografx Windows Draw 6.0 Drawing" r:id="rId3" imgW="6716160" imgH="3013200" progId="Draw.Document.6">
                  <p:embed/>
                  <p:pic>
                    <p:nvPicPr>
                      <p:cNvPr id="430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73789"/>
                        <a:ext cx="6716713" cy="301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684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EAD6-143B-4AE3-9F8C-762BD0F6B5BB}" type="slidenum">
              <a:rPr lang="it-IT" altLang="it-IT"/>
              <a:pPr/>
              <a:t>31</a:t>
            </a:fld>
            <a:endParaRPr lang="it-IT" altLang="it-IT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L’equilibrio di lungo periodo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1200" y="1981200"/>
            <a:ext cx="2667000" cy="4114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Se ci sono extra-profitti entrano nuove imprese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L’offerta aumenta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Il prezzo cade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Fino a che </a:t>
            </a:r>
            <a:r>
              <a:rPr lang="it-IT" altLang="it-IT" sz="2800" b="1" i="1"/>
              <a:t>p=cma</a:t>
            </a:r>
            <a:r>
              <a:rPr lang="it-IT" altLang="it-IT" sz="2800" b="1" i="1" baseline="-25000"/>
              <a:t>l</a:t>
            </a:r>
            <a:r>
              <a:rPr lang="it-IT" altLang="it-IT" sz="2800" b="1" i="1"/>
              <a:t>=cme</a:t>
            </a:r>
            <a:r>
              <a:rPr lang="it-IT" altLang="it-IT" sz="2800" b="1" i="1" baseline="-25000"/>
              <a:t>l</a:t>
            </a:r>
            <a:endParaRPr lang="it-IT" altLang="it-IT" sz="2800"/>
          </a:p>
        </p:txBody>
      </p:sp>
      <p:grpSp>
        <p:nvGrpSpPr>
          <p:cNvPr id="17427" name="Group 19"/>
          <p:cNvGrpSpPr>
            <a:grpSpLocks/>
          </p:cNvGrpSpPr>
          <p:nvPr/>
        </p:nvGrpSpPr>
        <p:grpSpPr bwMode="auto">
          <a:xfrm>
            <a:off x="838200" y="1981200"/>
            <a:ext cx="4876800" cy="2957513"/>
            <a:chOff x="624" y="1248"/>
            <a:chExt cx="2622" cy="1590"/>
          </a:xfrm>
        </p:grpSpPr>
        <p:sp>
          <p:nvSpPr>
            <p:cNvPr id="17414" name="Line 6"/>
            <p:cNvSpPr>
              <a:spLocks noChangeShapeType="1"/>
            </p:cNvSpPr>
            <p:nvPr/>
          </p:nvSpPr>
          <p:spPr bwMode="auto">
            <a:xfrm>
              <a:off x="960" y="1248"/>
              <a:ext cx="0" cy="132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15" name="Line 7"/>
            <p:cNvSpPr>
              <a:spLocks noChangeShapeType="1"/>
            </p:cNvSpPr>
            <p:nvPr/>
          </p:nvSpPr>
          <p:spPr bwMode="auto">
            <a:xfrm>
              <a:off x="960" y="2574"/>
              <a:ext cx="2172" cy="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16" name="Freeform 8"/>
            <p:cNvSpPr>
              <a:spLocks/>
            </p:cNvSpPr>
            <p:nvPr/>
          </p:nvSpPr>
          <p:spPr bwMode="auto">
            <a:xfrm flipV="1">
              <a:off x="1098" y="1666"/>
              <a:ext cx="1326" cy="710"/>
            </a:xfrm>
            <a:custGeom>
              <a:avLst/>
              <a:gdLst>
                <a:gd name="T0" fmla="*/ 0 w 2925"/>
                <a:gd name="T1" fmla="*/ 1445 h 2120"/>
                <a:gd name="T2" fmla="*/ 165 w 2925"/>
                <a:gd name="T3" fmla="*/ 905 h 2120"/>
                <a:gd name="T4" fmla="*/ 750 w 2925"/>
                <a:gd name="T5" fmla="*/ 110 h 2120"/>
                <a:gd name="T6" fmla="*/ 1635 w 2925"/>
                <a:gd name="T7" fmla="*/ 245 h 2120"/>
                <a:gd name="T8" fmla="*/ 2400 w 2925"/>
                <a:gd name="T9" fmla="*/ 1160 h 2120"/>
                <a:gd name="T10" fmla="*/ 2925 w 2925"/>
                <a:gd name="T11" fmla="*/ 2120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25" h="2120">
                  <a:moveTo>
                    <a:pt x="0" y="1445"/>
                  </a:moveTo>
                  <a:cubicBezTo>
                    <a:pt x="20" y="1286"/>
                    <a:pt x="40" y="1127"/>
                    <a:pt x="165" y="905"/>
                  </a:cubicBezTo>
                  <a:cubicBezTo>
                    <a:pt x="290" y="683"/>
                    <a:pt x="505" y="220"/>
                    <a:pt x="750" y="110"/>
                  </a:cubicBezTo>
                  <a:cubicBezTo>
                    <a:pt x="995" y="0"/>
                    <a:pt x="1360" y="70"/>
                    <a:pt x="1635" y="245"/>
                  </a:cubicBezTo>
                  <a:cubicBezTo>
                    <a:pt x="1910" y="420"/>
                    <a:pt x="2185" y="847"/>
                    <a:pt x="2400" y="1160"/>
                  </a:cubicBezTo>
                  <a:cubicBezTo>
                    <a:pt x="2615" y="1473"/>
                    <a:pt x="2770" y="1796"/>
                    <a:pt x="2925" y="212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17" name="Text Box 9"/>
            <p:cNvSpPr txBox="1">
              <a:spLocks noChangeArrowheads="1"/>
            </p:cNvSpPr>
            <p:nvPr/>
          </p:nvSpPr>
          <p:spPr bwMode="auto">
            <a:xfrm>
              <a:off x="2808" y="2613"/>
              <a:ext cx="330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/>
                <a:t>Y</a:t>
              </a:r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624" y="1260"/>
              <a:ext cx="31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 i="0"/>
                <a:t>€</a:t>
              </a:r>
            </a:p>
          </p:txBody>
        </p:sp>
        <p:sp>
          <p:nvSpPr>
            <p:cNvPr id="17419" name="Text Box 11"/>
            <p:cNvSpPr txBox="1">
              <a:spLocks noChangeArrowheads="1"/>
            </p:cNvSpPr>
            <p:nvPr/>
          </p:nvSpPr>
          <p:spPr bwMode="auto">
            <a:xfrm>
              <a:off x="1974" y="1458"/>
              <a:ext cx="672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/>
                <a:t>Lcma</a:t>
              </a:r>
              <a:endParaRPr lang="it-IT" altLang="it-IT" sz="2000" baseline="-25000"/>
            </a:p>
          </p:txBody>
        </p:sp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816" y="2634"/>
              <a:ext cx="27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 i="0"/>
                <a:t>0</a:t>
              </a:r>
            </a:p>
          </p:txBody>
        </p:sp>
        <p:sp>
          <p:nvSpPr>
            <p:cNvPr id="17421" name="Freeform 13"/>
            <p:cNvSpPr>
              <a:spLocks/>
            </p:cNvSpPr>
            <p:nvPr/>
          </p:nvSpPr>
          <p:spPr bwMode="auto">
            <a:xfrm flipV="1">
              <a:off x="1320" y="1693"/>
              <a:ext cx="1734" cy="413"/>
            </a:xfrm>
            <a:custGeom>
              <a:avLst/>
              <a:gdLst>
                <a:gd name="T0" fmla="*/ 0 w 3420"/>
                <a:gd name="T1" fmla="*/ 942 h 1032"/>
                <a:gd name="T2" fmla="*/ 585 w 3420"/>
                <a:gd name="T3" fmla="*/ 342 h 1032"/>
                <a:gd name="T4" fmla="*/ 1455 w 3420"/>
                <a:gd name="T5" fmla="*/ 12 h 1032"/>
                <a:gd name="T6" fmla="*/ 2325 w 3420"/>
                <a:gd name="T7" fmla="*/ 267 h 1032"/>
                <a:gd name="T8" fmla="*/ 2805 w 3420"/>
                <a:gd name="T9" fmla="*/ 567 h 1032"/>
                <a:gd name="T10" fmla="*/ 3420 w 3420"/>
                <a:gd name="T11" fmla="*/ 1032 h 1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20" h="1032">
                  <a:moveTo>
                    <a:pt x="0" y="942"/>
                  </a:moveTo>
                  <a:cubicBezTo>
                    <a:pt x="171" y="719"/>
                    <a:pt x="343" y="497"/>
                    <a:pt x="585" y="342"/>
                  </a:cubicBezTo>
                  <a:cubicBezTo>
                    <a:pt x="827" y="187"/>
                    <a:pt x="1165" y="24"/>
                    <a:pt x="1455" y="12"/>
                  </a:cubicBezTo>
                  <a:cubicBezTo>
                    <a:pt x="1745" y="0"/>
                    <a:pt x="2100" y="175"/>
                    <a:pt x="2325" y="267"/>
                  </a:cubicBezTo>
                  <a:cubicBezTo>
                    <a:pt x="2550" y="359"/>
                    <a:pt x="2623" y="440"/>
                    <a:pt x="2805" y="567"/>
                  </a:cubicBezTo>
                  <a:cubicBezTo>
                    <a:pt x="2987" y="694"/>
                    <a:pt x="3203" y="863"/>
                    <a:pt x="3420" y="1032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22" name="Text Box 14"/>
            <p:cNvSpPr txBox="1">
              <a:spLocks noChangeArrowheads="1"/>
            </p:cNvSpPr>
            <p:nvPr/>
          </p:nvSpPr>
          <p:spPr bwMode="auto">
            <a:xfrm>
              <a:off x="2760" y="1500"/>
              <a:ext cx="486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/>
                <a:t>Lcme</a:t>
              </a:r>
              <a:endParaRPr lang="it-IT" altLang="it-IT" sz="2000" baseline="-25000"/>
            </a:p>
          </p:txBody>
        </p:sp>
        <p:sp>
          <p:nvSpPr>
            <p:cNvPr id="17423" name="Line 15"/>
            <p:cNvSpPr>
              <a:spLocks noChangeShapeType="1"/>
            </p:cNvSpPr>
            <p:nvPr/>
          </p:nvSpPr>
          <p:spPr bwMode="auto">
            <a:xfrm>
              <a:off x="2088" y="2106"/>
              <a:ext cx="0" cy="4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24" name="Text Box 16"/>
            <p:cNvSpPr txBox="1">
              <a:spLocks noChangeArrowheads="1"/>
            </p:cNvSpPr>
            <p:nvPr/>
          </p:nvSpPr>
          <p:spPr bwMode="auto">
            <a:xfrm>
              <a:off x="1938" y="2607"/>
              <a:ext cx="372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/>
                <a:t>Y*</a:t>
              </a:r>
            </a:p>
          </p:txBody>
        </p:sp>
        <p:sp>
          <p:nvSpPr>
            <p:cNvPr id="17425" name="Line 17"/>
            <p:cNvSpPr>
              <a:spLocks noChangeShapeType="1"/>
            </p:cNvSpPr>
            <p:nvPr/>
          </p:nvSpPr>
          <p:spPr bwMode="auto">
            <a:xfrm flipH="1">
              <a:off x="954" y="2106"/>
              <a:ext cx="2082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426" name="Text Box 18"/>
            <p:cNvSpPr txBox="1">
              <a:spLocks noChangeArrowheads="1"/>
            </p:cNvSpPr>
            <p:nvPr/>
          </p:nvSpPr>
          <p:spPr bwMode="auto">
            <a:xfrm>
              <a:off x="624" y="1998"/>
              <a:ext cx="294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/>
                <a:t>P*</a:t>
              </a:r>
            </a:p>
          </p:txBody>
        </p:sp>
      </p:grp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533400" y="5105400"/>
            <a:ext cx="5638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b="0" i="0"/>
              <a:t>In concorrenza perfetta il prezzo è uguale al costo medio e il costo medio è il minore possibile. Gli impianti sono sfruttati efficientemente</a:t>
            </a:r>
          </a:p>
        </p:txBody>
      </p:sp>
    </p:spTree>
    <p:extLst>
      <p:ext uri="{BB962C8B-B14F-4D97-AF65-F5344CB8AC3E}">
        <p14:creationId xmlns:p14="http://schemas.microsoft.com/office/powerpoint/2010/main" val="362865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  <p:bldP spid="17428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5E3C-2932-44B3-8AA8-8DE713CDFD1A}" type="slidenum">
              <a:rPr lang="it-IT" altLang="it-IT"/>
              <a:pPr/>
              <a:t>32</a:t>
            </a:fld>
            <a:endParaRPr lang="it-IT" altLang="it-IT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42255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/>
              <a:t>Importanza della posizione di equilibrio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78444"/>
            <a:ext cx="8229600" cy="4377906"/>
          </a:xfrm>
        </p:spPr>
        <p:txBody>
          <a:bodyPr>
            <a:normAutofit lnSpcReduction="10000"/>
          </a:bodyPr>
          <a:lstStyle/>
          <a:p>
            <a:r>
              <a:rPr lang="it-IT" altLang="it-IT" sz="2800" dirty="0"/>
              <a:t>Punto minimo della curva dei costi medi significa:</a:t>
            </a:r>
          </a:p>
          <a:p>
            <a:pPr lvl="1"/>
            <a:r>
              <a:rPr lang="it-IT" altLang="it-IT" sz="2400" dirty="0"/>
              <a:t>L’impianto è utilizzato in modo ottimo</a:t>
            </a:r>
          </a:p>
          <a:p>
            <a:pPr lvl="1"/>
            <a:r>
              <a:rPr lang="it-IT" altLang="it-IT" sz="2400" dirty="0"/>
              <a:t>I costi sono minimizzati</a:t>
            </a:r>
          </a:p>
          <a:p>
            <a:pPr lvl="1"/>
            <a:r>
              <a:rPr lang="it-IT" altLang="it-IT" sz="2400" dirty="0"/>
              <a:t>Il prezzo è il più basso possibile</a:t>
            </a:r>
          </a:p>
          <a:p>
            <a:r>
              <a:rPr lang="it-IT" altLang="it-IT" sz="2800" dirty="0"/>
              <a:t>Prezzo = costo marginale</a:t>
            </a:r>
          </a:p>
          <a:p>
            <a:pPr lvl="1"/>
            <a:r>
              <a:rPr lang="it-IT" altLang="it-IT" sz="2400" dirty="0"/>
              <a:t>Il prezzo riflette il beneficio marginale dei consumatori</a:t>
            </a:r>
          </a:p>
          <a:p>
            <a:pPr lvl="1"/>
            <a:r>
              <a:rPr lang="it-IT" altLang="it-IT" sz="2400" dirty="0"/>
              <a:t>Beneficio marginale=costo marginale: i benefici legati al consumo del bene sono massimizzati</a:t>
            </a:r>
          </a:p>
          <a:p>
            <a:pPr lvl="1"/>
            <a:r>
              <a:rPr lang="it-IT" altLang="it-IT" sz="2400" dirty="0"/>
              <a:t>Perciò importanza della concorrenza</a:t>
            </a:r>
          </a:p>
        </p:txBody>
      </p:sp>
    </p:spTree>
    <p:extLst>
      <p:ext uri="{BB962C8B-B14F-4D97-AF65-F5344CB8AC3E}">
        <p14:creationId xmlns:p14="http://schemas.microsoft.com/office/powerpoint/2010/main" val="189039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bldLvl="2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8C07-620C-43DA-93D9-7E8E73E9FF58}" type="slidenum">
              <a:rPr lang="it-IT" altLang="it-IT"/>
              <a:pPr/>
              <a:t>33</a:t>
            </a:fld>
            <a:endParaRPr lang="it-IT" altLang="it-IT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15" y="1142574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La curva di offerta dell’impresa nel lungo periodo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7389" y="2113472"/>
            <a:ext cx="29718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Curva di offerta dell’impresa: il tratto della curva dei costi marginali a partire dall’incontro coi costi medi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Curva di mercato : somma orizzontale o delle quantità 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683403"/>
              </p:ext>
            </p:extLst>
          </p:nvPr>
        </p:nvGraphicFramePr>
        <p:xfrm>
          <a:off x="611187" y="2334359"/>
          <a:ext cx="4875213" cy="320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Immagine" r:id="rId3" imgW="4162320" imgH="2543040" progId="Word.Picture.8">
                  <p:embed/>
                </p:oleObj>
              </mc:Choice>
              <mc:Fallback>
                <p:oleObj name="Immagine" r:id="rId3" imgW="4162320" imgH="2543040" progId="Word.Picture.8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7" y="2334359"/>
                        <a:ext cx="4875213" cy="320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155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E8F4E-6EF8-4B4A-9D91-EC83AE2BE776}" type="slidenum">
              <a:rPr lang="it-IT" altLang="it-IT"/>
              <a:pPr/>
              <a:t>34</a:t>
            </a:fld>
            <a:endParaRPr lang="it-IT" altLang="it-IT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Equilibrio del mercato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5029200"/>
            <a:ext cx="7391400" cy="10668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/>
              <a:t>Impresa rappresentativa</a:t>
            </a:r>
          </a:p>
          <a:p>
            <a:pPr>
              <a:lnSpc>
                <a:spcPct val="90000"/>
              </a:lnSpc>
            </a:pPr>
            <a:r>
              <a:rPr lang="it-IT" altLang="it-IT" sz="2400" i="1"/>
              <a:t>S</a:t>
            </a:r>
            <a:r>
              <a:rPr lang="it-IT" altLang="it-IT" sz="2400" i="1" baseline="-25000"/>
              <a:t>i </a:t>
            </a:r>
            <a:r>
              <a:rPr lang="it-IT" altLang="it-IT" sz="2400"/>
              <a:t>curva di offerta</a:t>
            </a:r>
            <a:r>
              <a:rPr lang="it-IT" altLang="it-IT" sz="2400" i="1"/>
              <a:t> </a:t>
            </a:r>
            <a:r>
              <a:rPr lang="it-IT" altLang="it-IT" sz="2400"/>
              <a:t>dell’impresa </a:t>
            </a:r>
            <a:r>
              <a:rPr lang="it-IT" altLang="it-IT" sz="2400" i="1"/>
              <a:t>S</a:t>
            </a:r>
            <a:r>
              <a:rPr lang="it-IT" altLang="it-IT" sz="2400" i="1" baseline="-25000"/>
              <a:t>n</a:t>
            </a:r>
            <a:r>
              <a:rPr lang="it-IT" altLang="it-IT" sz="2400" i="1"/>
              <a:t> </a:t>
            </a:r>
            <a:r>
              <a:rPr lang="it-IT" altLang="it-IT" sz="2400"/>
              <a:t>curva di offerta di mercato</a:t>
            </a:r>
          </a:p>
          <a:p>
            <a:pPr>
              <a:lnSpc>
                <a:spcPct val="90000"/>
              </a:lnSpc>
            </a:pPr>
            <a:r>
              <a:rPr lang="it-IT" altLang="it-IT" sz="2400" i="1"/>
              <a:t>S</a:t>
            </a:r>
            <a:r>
              <a:rPr lang="it-IT" altLang="it-IT" sz="2400" i="1" baseline="-25000"/>
              <a:t>i</a:t>
            </a:r>
            <a:r>
              <a:rPr lang="it-IT" altLang="it-IT" sz="2400"/>
              <a:t>x</a:t>
            </a:r>
            <a:r>
              <a:rPr lang="it-IT" altLang="it-IT" sz="2400" i="1"/>
              <a:t>n 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762000" y="1828800"/>
          <a:ext cx="5789613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Immagine" r:id="rId3" imgW="4762440" imgH="2886120" progId="Word.Picture.8">
                  <p:embed/>
                </p:oleObj>
              </mc:Choice>
              <mc:Fallback>
                <p:oleObj name="Immagine" r:id="rId3" imgW="4762440" imgH="2886120" progId="Word.Picture.8">
                  <p:embed/>
                  <p:pic>
                    <p:nvPicPr>
                      <p:cNvPr id="2048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828800"/>
                        <a:ext cx="5789613" cy="351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338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AD862-4EF8-456D-B588-FE1E20DB1885}" type="slidenum">
              <a:rPr lang="it-IT" altLang="it-IT"/>
              <a:pPr/>
              <a:t>35</a:t>
            </a:fld>
            <a:endParaRPr lang="it-IT" altLang="it-IT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Quante imprese?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b="1" i="1"/>
              <a:t>p*</a:t>
            </a:r>
            <a:r>
              <a:rPr lang="it-IT" altLang="it-IT"/>
              <a:t>=</a:t>
            </a:r>
            <a:r>
              <a:rPr lang="it-IT" altLang="it-IT" b="1" i="1"/>
              <a:t>cme</a:t>
            </a:r>
            <a:r>
              <a:rPr lang="it-IT" altLang="it-IT" b="1" i="1" baseline="-25000"/>
              <a:t>l</a:t>
            </a:r>
            <a:endParaRPr lang="it-IT" altLang="it-IT"/>
          </a:p>
          <a:p>
            <a:r>
              <a:rPr lang="it-IT" altLang="it-IT"/>
              <a:t>Nel mercato entreranno tante imprese in modo che l’offerta incontra la domanda nel punto corrispondente a </a:t>
            </a:r>
            <a:r>
              <a:rPr lang="it-IT" altLang="it-IT" b="1" i="1"/>
              <a:t>p*</a:t>
            </a:r>
          </a:p>
          <a:p>
            <a:r>
              <a:rPr lang="it-IT" altLang="it-IT" b="1" i="1"/>
              <a:t>La quantità è nY*</a:t>
            </a:r>
            <a:endParaRPr lang="it-IT" altLang="it-IT" b="1"/>
          </a:p>
        </p:txBody>
      </p:sp>
    </p:spTree>
    <p:extLst>
      <p:ext uri="{BB962C8B-B14F-4D97-AF65-F5344CB8AC3E}">
        <p14:creationId xmlns:p14="http://schemas.microsoft.com/office/powerpoint/2010/main" val="298147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C7090-C799-4D85-8D18-BD6999A8E996}" type="slidenum">
              <a:rPr lang="it-IT" altLang="it-IT"/>
              <a:pPr/>
              <a:t>36</a:t>
            </a:fld>
            <a:endParaRPr lang="it-IT" altLang="it-IT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Esempio equilibrio di lungo periodo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2949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Domanda di mercato per il bene </a:t>
            </a:r>
            <a:r>
              <a:rPr lang="it-IT" altLang="it-IT" sz="2800" b="1" i="1" dirty="0"/>
              <a:t>Y=</a:t>
            </a:r>
            <a:r>
              <a:rPr lang="it-IT" altLang="it-IT" sz="2800" b="1" dirty="0"/>
              <a:t>172-2*</a:t>
            </a:r>
            <a:r>
              <a:rPr lang="it-IT" altLang="it-IT" sz="2800" b="1" i="1" dirty="0"/>
              <a:t>p</a:t>
            </a:r>
          </a:p>
          <a:p>
            <a:pPr algn="just">
              <a:lnSpc>
                <a:spcPct val="90000"/>
              </a:lnSpc>
            </a:pPr>
            <a:r>
              <a:rPr lang="it-IT" altLang="it-IT" sz="2800" dirty="0"/>
              <a:t>Funzione dei costi totali dell’impresa media: </a:t>
            </a:r>
            <a:r>
              <a:rPr lang="it-IT" altLang="it-IT" sz="2800" b="1" i="1" dirty="0"/>
              <a:t>LCT=Y</a:t>
            </a:r>
            <a:r>
              <a:rPr lang="it-IT" altLang="it-IT" sz="2800" b="1" baseline="30000" dirty="0"/>
              <a:t>2</a:t>
            </a:r>
            <a:r>
              <a:rPr lang="it-IT" altLang="it-IT" sz="2800" b="1" dirty="0"/>
              <a:t>+2</a:t>
            </a:r>
            <a:r>
              <a:rPr lang="it-IT" altLang="it-IT" sz="2800" b="1" i="1" dirty="0"/>
              <a:t>Y</a:t>
            </a:r>
            <a:r>
              <a:rPr lang="it-IT" altLang="it-IT" sz="2800" b="1" dirty="0"/>
              <a:t>+49</a:t>
            </a:r>
          </a:p>
          <a:p>
            <a:pPr algn="just">
              <a:lnSpc>
                <a:spcPct val="90000"/>
              </a:lnSpc>
            </a:pPr>
            <a:r>
              <a:rPr lang="it-IT" altLang="it-IT" sz="2800" dirty="0"/>
              <a:t>Trovare:</a:t>
            </a:r>
          </a:p>
          <a:p>
            <a:pPr algn="just">
              <a:lnSpc>
                <a:spcPct val="90000"/>
              </a:lnSpc>
            </a:pPr>
            <a:r>
              <a:rPr lang="it-IT" altLang="it-IT" sz="2800" dirty="0"/>
              <a:t>1. La quantità prodotta da ciascuna impresa </a:t>
            </a:r>
          </a:p>
          <a:p>
            <a:pPr algn="just">
              <a:lnSpc>
                <a:spcPct val="90000"/>
              </a:lnSpc>
            </a:pPr>
            <a:r>
              <a:rPr lang="it-IT" altLang="it-IT" sz="2800" dirty="0"/>
              <a:t>2. Il prezzo di equilibrio di lungo periodo</a:t>
            </a:r>
          </a:p>
          <a:p>
            <a:pPr algn="just">
              <a:lnSpc>
                <a:spcPct val="90000"/>
              </a:lnSpc>
            </a:pPr>
            <a:r>
              <a:rPr lang="it-IT" altLang="it-IT" sz="2800" dirty="0"/>
              <a:t>3. La quantità acquistata del bene nel mercato</a:t>
            </a:r>
          </a:p>
          <a:p>
            <a:pPr algn="just">
              <a:lnSpc>
                <a:spcPct val="90000"/>
              </a:lnSpc>
            </a:pPr>
            <a:r>
              <a:rPr lang="it-IT" altLang="it-IT" sz="2800" dirty="0"/>
              <a:t>4. Il numero di imprese che soddisfa la domanda di mercato</a:t>
            </a:r>
          </a:p>
          <a:p>
            <a:pPr algn="just">
              <a:lnSpc>
                <a:spcPct val="90000"/>
              </a:lnSpc>
            </a:pPr>
            <a:r>
              <a:rPr lang="it-IT" altLang="it-IT" sz="2800" dirty="0"/>
              <a:t>5. La funzione di offerta di mercato</a:t>
            </a:r>
          </a:p>
          <a:p>
            <a:pPr algn="just">
              <a:lnSpc>
                <a:spcPct val="90000"/>
              </a:lnSpc>
            </a:pPr>
            <a:endParaRPr lang="it-IT" altLang="it-IT" sz="2800" dirty="0"/>
          </a:p>
        </p:txBody>
      </p:sp>
    </p:spTree>
    <p:extLst>
      <p:ext uri="{BB962C8B-B14F-4D97-AF65-F5344CB8AC3E}">
        <p14:creationId xmlns:p14="http://schemas.microsoft.com/office/powerpoint/2010/main" val="12064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3A63-078E-4FA3-A369-FFAB25D5DE09}" type="slidenum">
              <a:rPr lang="it-IT" altLang="it-IT"/>
              <a:pPr/>
              <a:t>37</a:t>
            </a:fld>
            <a:endParaRPr lang="it-IT" altLang="it-IT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Soluzione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it-IT" altLang="it-IT" sz="2800"/>
              <a:t>1. Trovare il punto di minimo di </a:t>
            </a:r>
            <a:r>
              <a:rPr lang="it-IT" altLang="it-IT" sz="2800" b="1" i="1"/>
              <a:t>Lcme</a:t>
            </a:r>
          </a:p>
          <a:p>
            <a:pPr>
              <a:lnSpc>
                <a:spcPct val="80000"/>
              </a:lnSpc>
            </a:pPr>
            <a:r>
              <a:rPr lang="it-IT" altLang="it-IT" sz="2800" b="1" i="1"/>
              <a:t>Lcme=Lcma = Y+</a:t>
            </a:r>
            <a:r>
              <a:rPr lang="it-IT" altLang="it-IT" sz="2800" b="1"/>
              <a:t>2+49/</a:t>
            </a:r>
            <a:r>
              <a:rPr lang="it-IT" altLang="it-IT" sz="2800" b="1" i="1"/>
              <a:t>Y=</a:t>
            </a:r>
            <a:r>
              <a:rPr lang="it-IT" altLang="it-IT" sz="2800" b="1"/>
              <a:t>2</a:t>
            </a:r>
            <a:r>
              <a:rPr lang="it-IT" altLang="it-IT" sz="2800" b="1" i="1"/>
              <a:t>Y+</a:t>
            </a:r>
            <a:r>
              <a:rPr lang="it-IT" altLang="it-IT" sz="2800" b="1"/>
              <a:t>2; </a:t>
            </a:r>
            <a:r>
              <a:rPr lang="it-IT" altLang="it-IT" sz="2800" b="1" i="1"/>
              <a:t>Y=</a:t>
            </a:r>
            <a:r>
              <a:rPr lang="it-IT" altLang="it-IT" sz="2800" b="1"/>
              <a:t>49/</a:t>
            </a:r>
            <a:r>
              <a:rPr lang="it-IT" altLang="it-IT" sz="2800" b="1" i="1"/>
              <a:t>Y</a:t>
            </a:r>
            <a:r>
              <a:rPr lang="it-IT" altLang="it-IT" sz="2800" b="1"/>
              <a:t>; </a:t>
            </a:r>
            <a:r>
              <a:rPr lang="it-IT" altLang="it-IT" sz="2800" b="1" i="1"/>
              <a:t>Y</a:t>
            </a:r>
            <a:r>
              <a:rPr lang="it-IT" altLang="it-IT" sz="2800" b="1" baseline="30000"/>
              <a:t>2</a:t>
            </a:r>
            <a:r>
              <a:rPr lang="it-IT" altLang="it-IT" sz="2800" b="1"/>
              <a:t>=49; </a:t>
            </a:r>
            <a:r>
              <a:rPr lang="it-IT" altLang="it-IT" sz="28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  <a:r>
              <a:rPr lang="it-IT" altLang="it-IT" sz="28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7:quantità prodotta dall’impresa</a:t>
            </a:r>
            <a:endParaRPr lang="it-IT" altLang="it-IT" sz="2800" b="1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it-IT" altLang="it-IT" sz="28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lang="it-IT" altLang="it-IT" sz="2800" b="1" i="1"/>
              <a:t>= Lcma=</a:t>
            </a:r>
            <a:r>
              <a:rPr lang="it-IT" altLang="it-IT" sz="2800" b="1"/>
              <a:t>2</a:t>
            </a:r>
            <a:r>
              <a:rPr lang="it-IT" altLang="it-IT" sz="2800" b="1" i="1"/>
              <a:t>*7+</a:t>
            </a:r>
            <a:r>
              <a:rPr lang="it-IT" altLang="it-IT" sz="2800" b="1"/>
              <a:t>2=14+2=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 =prezzo di equilibrio</a:t>
            </a:r>
            <a:endParaRPr lang="it-IT" altLang="it-IT" sz="28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Quantità domandata</a:t>
            </a:r>
            <a:r>
              <a:rPr lang="it-IT" altLang="it-IT" sz="2800"/>
              <a:t> = </a:t>
            </a:r>
            <a:r>
              <a:rPr lang="it-IT" altLang="it-IT" sz="2800" b="1"/>
              <a:t>172-2*16=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140</a:t>
            </a:r>
          </a:p>
          <a:p>
            <a:pPr>
              <a:lnSpc>
                <a:spcPct val="80000"/>
              </a:lnSpc>
            </a:pP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Numero di imprese </a:t>
            </a:r>
            <a:r>
              <a:rPr lang="it-IT" altLang="it-IT" sz="2800" b="1"/>
              <a:t>= 140/7</a:t>
            </a:r>
            <a:r>
              <a:rPr lang="it-IT" altLang="it-IT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</a:p>
          <a:p>
            <a:pPr>
              <a:lnSpc>
                <a:spcPct val="80000"/>
              </a:lnSpc>
            </a:pPr>
            <a:r>
              <a:rPr lang="it-IT" altLang="it-IT" sz="2800" b="1"/>
              <a:t>Offerta dell’impresa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it-IT" altLang="it-IT" sz="2800" b="1" i="1"/>
              <a:t>p=</a:t>
            </a:r>
            <a:r>
              <a:rPr lang="it-IT" altLang="it-IT" sz="2800" b="1"/>
              <a:t>2</a:t>
            </a:r>
            <a:r>
              <a:rPr lang="it-IT" altLang="it-IT" sz="2800" b="1" i="1"/>
              <a:t>Y</a:t>
            </a:r>
            <a:r>
              <a:rPr lang="it-IT" altLang="it-IT" sz="2800" b="1"/>
              <a:t>+2; </a:t>
            </a:r>
            <a:r>
              <a:rPr lang="it-IT" altLang="it-IT" sz="2800" b="1" i="1"/>
              <a:t>Y</a:t>
            </a:r>
            <a:r>
              <a:rPr lang="it-IT" altLang="it-IT" sz="2800" b="1"/>
              <a:t>=-1+1/2</a:t>
            </a:r>
            <a:r>
              <a:rPr lang="it-IT" altLang="it-IT" sz="2800" b="1" i="1"/>
              <a:t>p </a:t>
            </a:r>
            <a:r>
              <a:rPr lang="it-IT" altLang="it-IT" sz="2800" b="1"/>
              <a:t>(</a:t>
            </a:r>
            <a:r>
              <a:rPr lang="it-IT" altLang="it-IT" sz="2800" b="1" i="1"/>
              <a:t>p</a:t>
            </a:r>
            <a:r>
              <a:rPr lang="it-IT" altLang="it-IT" sz="2800" b="1">
                <a:sym typeface="Symbol" panose="05050102010706020507" pitchFamily="18" charset="2"/>
              </a:rPr>
              <a:t>16)</a:t>
            </a:r>
            <a:endParaRPr lang="it-IT" altLang="it-IT" sz="2800" b="1" i="1"/>
          </a:p>
          <a:p>
            <a:pPr>
              <a:lnSpc>
                <a:spcPct val="80000"/>
              </a:lnSpc>
            </a:pP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Offerta di mercato: </a:t>
            </a:r>
            <a:r>
              <a:rPr lang="it-IT" altLang="it-IT" sz="28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Y=-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  <a:r>
              <a:rPr lang="it-IT" altLang="it-IT" sz="28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it-IT" altLang="it-IT" sz="28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</a:p>
          <a:p>
            <a:pPr>
              <a:lnSpc>
                <a:spcPct val="80000"/>
              </a:lnSpc>
            </a:pPr>
            <a:r>
              <a:rPr lang="it-IT" altLang="it-IT" sz="2800" b="1"/>
              <a:t>Funzione della curva = </a:t>
            </a:r>
            <a:r>
              <a:rPr lang="it-IT" altLang="it-IT" sz="2800" b="1" i="1"/>
              <a:t>p=</a:t>
            </a:r>
            <a:r>
              <a:rPr lang="it-IT" altLang="it-IT" sz="2800" b="1"/>
              <a:t>2+1/10</a:t>
            </a:r>
            <a:r>
              <a:rPr lang="it-IT" altLang="it-IT" sz="2800" b="1" i="1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979510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7B58-508E-47F3-BB94-B5E80B7C0102}" type="slidenum">
              <a:rPr lang="it-IT" altLang="it-IT"/>
              <a:pPr/>
              <a:t>38</a:t>
            </a:fld>
            <a:endParaRPr lang="it-IT" altLang="it-IT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Grafico del problema</a:t>
            </a:r>
          </a:p>
        </p:txBody>
      </p:sp>
      <p:graphicFrame>
        <p:nvGraphicFramePr>
          <p:cNvPr id="46085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1476375" y="1828800"/>
          <a:ext cx="6480175" cy="462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Grafico" r:id="rId3" imgW="4095902" imgH="2924251" progId="Excel.Chart.8">
                  <p:embed/>
                </p:oleObj>
              </mc:Choice>
              <mc:Fallback>
                <p:oleObj name="Grafico" r:id="rId3" imgW="4095902" imgH="2924251" progId="Excel.Chart.8">
                  <p:embed/>
                  <p:pic>
                    <p:nvPicPr>
                      <p:cNvPr id="4608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828800"/>
                        <a:ext cx="6480175" cy="462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998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60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7DB5-F35F-498B-99FF-18C5DB4455B6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grafico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4508500"/>
            <a:ext cx="7772400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400"/>
              <a:t>Il grafico mostra come la stessa quantità di prodotto (</a:t>
            </a:r>
            <a:r>
              <a:rPr lang="it-IT" altLang="it-IT" sz="2400" b="1" i="1"/>
              <a:t>Y</a:t>
            </a:r>
            <a:r>
              <a:rPr lang="it-IT" altLang="it-IT" sz="2400" b="1" baseline="-25000"/>
              <a:t>1</a:t>
            </a:r>
            <a:r>
              <a:rPr lang="it-IT" altLang="it-IT" sz="2400"/>
              <a:t>) può esser ottenuta con diverse combinazioni di capitale e lavoro (</a:t>
            </a:r>
            <a:r>
              <a:rPr lang="it-IT" altLang="it-IT" sz="2400" b="1" i="1"/>
              <a:t>K</a:t>
            </a:r>
            <a:r>
              <a:rPr lang="it-IT" altLang="it-IT" sz="2400" b="1" baseline="-25000"/>
              <a:t>1</a:t>
            </a:r>
            <a:r>
              <a:rPr lang="it-IT" altLang="it-IT" sz="2400" b="1"/>
              <a:t>-</a:t>
            </a:r>
            <a:r>
              <a:rPr lang="it-IT" altLang="it-IT" sz="2400" b="1" i="1"/>
              <a:t>L</a:t>
            </a:r>
            <a:r>
              <a:rPr lang="it-IT" altLang="it-IT" sz="2400" b="1" baseline="-25000"/>
              <a:t>1</a:t>
            </a:r>
            <a:r>
              <a:rPr lang="it-IT" altLang="it-IT" sz="2400" b="1"/>
              <a:t>, </a:t>
            </a:r>
            <a:r>
              <a:rPr lang="it-IT" altLang="it-IT" sz="2400" b="1" i="1"/>
              <a:t>K</a:t>
            </a:r>
            <a:r>
              <a:rPr lang="it-IT" altLang="it-IT" sz="2400" b="1" baseline="-25000"/>
              <a:t>2</a:t>
            </a:r>
            <a:r>
              <a:rPr lang="it-IT" altLang="it-IT" sz="2400" b="1"/>
              <a:t>-</a:t>
            </a:r>
            <a:r>
              <a:rPr lang="it-IT" altLang="it-IT" sz="2400" b="1" i="1"/>
              <a:t>L</a:t>
            </a:r>
            <a:r>
              <a:rPr lang="it-IT" altLang="it-IT" sz="2400" b="1" baseline="-25000"/>
              <a:t>2</a:t>
            </a:r>
            <a:r>
              <a:rPr lang="it-IT" altLang="it-IT" sz="2400" b="1"/>
              <a:t>, </a:t>
            </a:r>
            <a:r>
              <a:rPr lang="it-IT" altLang="it-IT" sz="2400" b="1" i="1"/>
              <a:t>K</a:t>
            </a:r>
            <a:r>
              <a:rPr lang="it-IT" altLang="it-IT" sz="2400" b="1" baseline="-25000"/>
              <a:t>3</a:t>
            </a:r>
            <a:r>
              <a:rPr lang="it-IT" altLang="it-IT" sz="2400" b="1"/>
              <a:t>-</a:t>
            </a:r>
            <a:r>
              <a:rPr lang="it-IT" altLang="it-IT" sz="2400" b="1" i="1"/>
              <a:t>L</a:t>
            </a:r>
            <a:r>
              <a:rPr lang="it-IT" altLang="it-IT" sz="2400" b="1" baseline="-25000"/>
              <a:t>3</a:t>
            </a:r>
            <a:r>
              <a:rPr lang="it-IT" altLang="it-IT" sz="2400" b="1"/>
              <a:t>, </a:t>
            </a:r>
            <a:r>
              <a:rPr lang="it-IT" altLang="it-IT" sz="2400" b="1" i="1"/>
              <a:t>K</a:t>
            </a:r>
            <a:r>
              <a:rPr lang="it-IT" altLang="it-IT" sz="2400" b="1" baseline="-25000"/>
              <a:t>4</a:t>
            </a:r>
            <a:r>
              <a:rPr lang="it-IT" altLang="it-IT" sz="2400" b="1"/>
              <a:t>-</a:t>
            </a:r>
            <a:r>
              <a:rPr lang="it-IT" altLang="it-IT" sz="2400" b="1" i="1"/>
              <a:t>L</a:t>
            </a:r>
            <a:r>
              <a:rPr lang="it-IT" altLang="it-IT" sz="2400" b="1" baseline="-25000"/>
              <a:t>4</a:t>
            </a:r>
            <a:r>
              <a:rPr lang="it-IT" altLang="it-IT" sz="2400"/>
              <a:t>).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Le curve più alte indicano quantità più alte di prodotto</a:t>
            </a:r>
          </a:p>
        </p:txBody>
      </p:sp>
      <p:grpSp>
        <p:nvGrpSpPr>
          <p:cNvPr id="8254" name="Group 62"/>
          <p:cNvGrpSpPr>
            <a:grpSpLocks/>
          </p:cNvGrpSpPr>
          <p:nvPr/>
        </p:nvGrpSpPr>
        <p:grpSpPr bwMode="auto">
          <a:xfrm>
            <a:off x="2268538" y="1828800"/>
            <a:ext cx="4681537" cy="2555875"/>
            <a:chOff x="1429" y="1152"/>
            <a:chExt cx="2949" cy="1610"/>
          </a:xfrm>
        </p:grpSpPr>
        <p:grpSp>
          <p:nvGrpSpPr>
            <p:cNvPr id="8253" name="Group 61"/>
            <p:cNvGrpSpPr>
              <a:grpSpLocks/>
            </p:cNvGrpSpPr>
            <p:nvPr/>
          </p:nvGrpSpPr>
          <p:grpSpPr bwMode="auto">
            <a:xfrm>
              <a:off x="1440" y="1152"/>
              <a:ext cx="2938" cy="1600"/>
              <a:chOff x="1429" y="1162"/>
              <a:chExt cx="2938" cy="1600"/>
            </a:xfrm>
          </p:grpSpPr>
          <p:sp>
            <p:nvSpPr>
              <p:cNvPr id="8224" name="Line 32"/>
              <p:cNvSpPr>
                <a:spLocks noChangeShapeType="1"/>
              </p:cNvSpPr>
              <p:nvPr/>
            </p:nvSpPr>
            <p:spPr bwMode="auto">
              <a:xfrm flipV="1">
                <a:off x="1799" y="1162"/>
                <a:ext cx="0" cy="1279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8225" name="Line 33"/>
              <p:cNvSpPr>
                <a:spLocks noChangeShapeType="1"/>
              </p:cNvSpPr>
              <p:nvPr/>
            </p:nvSpPr>
            <p:spPr bwMode="auto">
              <a:xfrm>
                <a:off x="1792" y="2441"/>
                <a:ext cx="2236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8226" name="Text Box 34"/>
              <p:cNvSpPr txBox="1">
                <a:spLocks noChangeArrowheads="1"/>
              </p:cNvSpPr>
              <p:nvPr/>
            </p:nvSpPr>
            <p:spPr bwMode="auto">
              <a:xfrm>
                <a:off x="3742" y="2478"/>
                <a:ext cx="62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r>
                  <a:rPr lang="it-IT" altLang="it-IT" sz="1800"/>
                  <a:t>L</a:t>
                </a:r>
                <a:endParaRPr lang="it-IT" altLang="it-IT" sz="3600"/>
              </a:p>
            </p:txBody>
          </p:sp>
          <p:sp>
            <p:nvSpPr>
              <p:cNvPr id="8227" name="Text Box 35"/>
              <p:cNvSpPr txBox="1">
                <a:spLocks noChangeArrowheads="1"/>
              </p:cNvSpPr>
              <p:nvPr/>
            </p:nvSpPr>
            <p:spPr bwMode="auto">
              <a:xfrm>
                <a:off x="1429" y="1162"/>
                <a:ext cx="625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r>
                  <a:rPr lang="it-IT" altLang="it-IT" sz="2000"/>
                  <a:t>K</a:t>
                </a:r>
                <a:endParaRPr lang="it-IT" altLang="it-IT" sz="4000" b="0" i="0"/>
              </a:p>
            </p:txBody>
          </p:sp>
          <p:sp>
            <p:nvSpPr>
              <p:cNvPr id="8228" name="Text Box 36"/>
              <p:cNvSpPr txBox="1">
                <a:spLocks noChangeArrowheads="1"/>
              </p:cNvSpPr>
              <p:nvPr/>
            </p:nvSpPr>
            <p:spPr bwMode="auto">
              <a:xfrm>
                <a:off x="1515" y="2478"/>
                <a:ext cx="384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/>
                <a:r>
                  <a:rPr lang="it-IT" altLang="it-IT" sz="1800" i="0"/>
                  <a:t>0</a:t>
                </a:r>
                <a:endParaRPr lang="it-IT" altLang="it-IT" sz="3600" i="0"/>
              </a:p>
            </p:txBody>
          </p:sp>
          <p:sp>
            <p:nvSpPr>
              <p:cNvPr id="8229" name="Freeform 37"/>
              <p:cNvSpPr>
                <a:spLocks/>
              </p:cNvSpPr>
              <p:nvPr/>
            </p:nvSpPr>
            <p:spPr bwMode="auto">
              <a:xfrm>
                <a:off x="2601" y="1189"/>
                <a:ext cx="1250" cy="826"/>
              </a:xfrm>
              <a:custGeom>
                <a:avLst/>
                <a:gdLst>
                  <a:gd name="T0" fmla="*/ 0 w 2895"/>
                  <a:gd name="T1" fmla="*/ 0 h 1860"/>
                  <a:gd name="T2" fmla="*/ 165 w 2895"/>
                  <a:gd name="T3" fmla="*/ 750 h 1860"/>
                  <a:gd name="T4" fmla="*/ 765 w 2895"/>
                  <a:gd name="T5" fmla="*/ 1365 h 1860"/>
                  <a:gd name="T6" fmla="*/ 1770 w 2895"/>
                  <a:gd name="T7" fmla="*/ 1680 h 1860"/>
                  <a:gd name="T8" fmla="*/ 2895 w 2895"/>
                  <a:gd name="T9" fmla="*/ 1860 h 1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95" h="1860">
                    <a:moveTo>
                      <a:pt x="0" y="0"/>
                    </a:moveTo>
                    <a:cubicBezTo>
                      <a:pt x="19" y="261"/>
                      <a:pt x="38" y="523"/>
                      <a:pt x="165" y="750"/>
                    </a:cubicBezTo>
                    <a:cubicBezTo>
                      <a:pt x="292" y="977"/>
                      <a:pt x="498" y="1210"/>
                      <a:pt x="765" y="1365"/>
                    </a:cubicBezTo>
                    <a:cubicBezTo>
                      <a:pt x="1032" y="1520"/>
                      <a:pt x="1415" y="1598"/>
                      <a:pt x="1770" y="1680"/>
                    </a:cubicBezTo>
                    <a:cubicBezTo>
                      <a:pt x="2125" y="1762"/>
                      <a:pt x="2510" y="1811"/>
                      <a:pt x="2895" y="1860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8230" name="Freeform 38"/>
              <p:cNvSpPr>
                <a:spLocks/>
              </p:cNvSpPr>
              <p:nvPr/>
            </p:nvSpPr>
            <p:spPr bwMode="auto">
              <a:xfrm>
                <a:off x="2289" y="1284"/>
                <a:ext cx="1405" cy="893"/>
              </a:xfrm>
              <a:custGeom>
                <a:avLst/>
                <a:gdLst>
                  <a:gd name="T0" fmla="*/ 0 w 2895"/>
                  <a:gd name="T1" fmla="*/ 0 h 1860"/>
                  <a:gd name="T2" fmla="*/ 165 w 2895"/>
                  <a:gd name="T3" fmla="*/ 750 h 1860"/>
                  <a:gd name="T4" fmla="*/ 765 w 2895"/>
                  <a:gd name="T5" fmla="*/ 1365 h 1860"/>
                  <a:gd name="T6" fmla="*/ 1770 w 2895"/>
                  <a:gd name="T7" fmla="*/ 1680 h 1860"/>
                  <a:gd name="T8" fmla="*/ 2895 w 2895"/>
                  <a:gd name="T9" fmla="*/ 1860 h 1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95" h="1860">
                    <a:moveTo>
                      <a:pt x="0" y="0"/>
                    </a:moveTo>
                    <a:cubicBezTo>
                      <a:pt x="19" y="261"/>
                      <a:pt x="38" y="523"/>
                      <a:pt x="165" y="750"/>
                    </a:cubicBezTo>
                    <a:cubicBezTo>
                      <a:pt x="292" y="977"/>
                      <a:pt x="498" y="1210"/>
                      <a:pt x="765" y="1365"/>
                    </a:cubicBezTo>
                    <a:cubicBezTo>
                      <a:pt x="1032" y="1520"/>
                      <a:pt x="1415" y="1598"/>
                      <a:pt x="1770" y="1680"/>
                    </a:cubicBezTo>
                    <a:cubicBezTo>
                      <a:pt x="2125" y="1762"/>
                      <a:pt x="2510" y="1811"/>
                      <a:pt x="2895" y="1860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8231" name="Freeform 39"/>
              <p:cNvSpPr>
                <a:spLocks/>
              </p:cNvSpPr>
              <p:nvPr/>
            </p:nvSpPr>
            <p:spPr bwMode="auto">
              <a:xfrm>
                <a:off x="1977" y="1372"/>
                <a:ext cx="1639" cy="968"/>
              </a:xfrm>
              <a:custGeom>
                <a:avLst/>
                <a:gdLst>
                  <a:gd name="T0" fmla="*/ 0 w 2895"/>
                  <a:gd name="T1" fmla="*/ 0 h 1860"/>
                  <a:gd name="T2" fmla="*/ 165 w 2895"/>
                  <a:gd name="T3" fmla="*/ 750 h 1860"/>
                  <a:gd name="T4" fmla="*/ 765 w 2895"/>
                  <a:gd name="T5" fmla="*/ 1365 h 1860"/>
                  <a:gd name="T6" fmla="*/ 1770 w 2895"/>
                  <a:gd name="T7" fmla="*/ 1680 h 1860"/>
                  <a:gd name="T8" fmla="*/ 2895 w 2895"/>
                  <a:gd name="T9" fmla="*/ 1860 h 1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95" h="1860">
                    <a:moveTo>
                      <a:pt x="0" y="0"/>
                    </a:moveTo>
                    <a:cubicBezTo>
                      <a:pt x="19" y="261"/>
                      <a:pt x="38" y="523"/>
                      <a:pt x="165" y="750"/>
                    </a:cubicBezTo>
                    <a:cubicBezTo>
                      <a:pt x="292" y="977"/>
                      <a:pt x="498" y="1210"/>
                      <a:pt x="765" y="1365"/>
                    </a:cubicBezTo>
                    <a:cubicBezTo>
                      <a:pt x="1032" y="1520"/>
                      <a:pt x="1415" y="1598"/>
                      <a:pt x="1770" y="1680"/>
                    </a:cubicBezTo>
                    <a:cubicBezTo>
                      <a:pt x="2125" y="1762"/>
                      <a:pt x="2510" y="1811"/>
                      <a:pt x="2895" y="1860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8232" name="Text Box 40"/>
              <p:cNvSpPr txBox="1">
                <a:spLocks noChangeArrowheads="1"/>
              </p:cNvSpPr>
              <p:nvPr/>
            </p:nvSpPr>
            <p:spPr bwMode="auto">
              <a:xfrm>
                <a:off x="3751" y="2082"/>
                <a:ext cx="334" cy="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r>
                  <a:rPr lang="it-IT" altLang="it-IT" sz="1800">
                    <a:solidFill>
                      <a:srgbClr val="FF0000"/>
                    </a:solidFill>
                  </a:rPr>
                  <a:t>Y</a:t>
                </a:r>
                <a:r>
                  <a:rPr lang="it-IT" altLang="it-IT" sz="1800" i="0" baseline="30000">
                    <a:solidFill>
                      <a:srgbClr val="FF0000"/>
                    </a:solidFill>
                  </a:rPr>
                  <a:t>2</a:t>
                </a:r>
                <a:endParaRPr lang="it-IT" altLang="it-IT" sz="3600" b="0" i="0"/>
              </a:p>
            </p:txBody>
          </p:sp>
          <p:sp>
            <p:nvSpPr>
              <p:cNvPr id="8233" name="Text Box 41"/>
              <p:cNvSpPr txBox="1">
                <a:spLocks noChangeArrowheads="1"/>
              </p:cNvSpPr>
              <p:nvPr/>
            </p:nvSpPr>
            <p:spPr bwMode="auto">
              <a:xfrm>
                <a:off x="3606" y="2251"/>
                <a:ext cx="333" cy="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r>
                  <a:rPr lang="it-IT" altLang="it-IT" sz="1800">
                    <a:solidFill>
                      <a:srgbClr val="FF0000"/>
                    </a:solidFill>
                  </a:rPr>
                  <a:t>Y</a:t>
                </a:r>
                <a:r>
                  <a:rPr lang="it-IT" altLang="it-IT" sz="1800" i="0" baseline="30000">
                    <a:solidFill>
                      <a:srgbClr val="FF0000"/>
                    </a:solidFill>
                  </a:rPr>
                  <a:t>1</a:t>
                </a:r>
                <a:endParaRPr lang="it-IT" altLang="it-IT" sz="3600" b="0" i="0"/>
              </a:p>
            </p:txBody>
          </p:sp>
          <p:sp>
            <p:nvSpPr>
              <p:cNvPr id="8234" name="Text Box 42"/>
              <p:cNvSpPr txBox="1">
                <a:spLocks noChangeArrowheads="1"/>
              </p:cNvSpPr>
              <p:nvPr/>
            </p:nvSpPr>
            <p:spPr bwMode="auto">
              <a:xfrm>
                <a:off x="3858" y="1866"/>
                <a:ext cx="333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r>
                  <a:rPr lang="it-IT" altLang="it-IT" sz="1800">
                    <a:solidFill>
                      <a:srgbClr val="FF0000"/>
                    </a:solidFill>
                  </a:rPr>
                  <a:t>Y</a:t>
                </a:r>
                <a:r>
                  <a:rPr lang="it-IT" altLang="it-IT" sz="1800" i="0" baseline="30000">
                    <a:solidFill>
                      <a:srgbClr val="FF0000"/>
                    </a:solidFill>
                  </a:rPr>
                  <a:t>3</a:t>
                </a:r>
                <a:endParaRPr lang="it-IT" altLang="it-IT" sz="3600" b="0" i="0"/>
              </a:p>
            </p:txBody>
          </p:sp>
          <p:sp>
            <p:nvSpPr>
              <p:cNvPr id="8243" name="Line 51"/>
              <p:cNvSpPr>
                <a:spLocks noChangeShapeType="1"/>
              </p:cNvSpPr>
              <p:nvPr/>
            </p:nvSpPr>
            <p:spPr bwMode="auto">
              <a:xfrm>
                <a:off x="2744" y="2205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8236" name="Line 44"/>
            <p:cNvSpPr>
              <a:spLocks noChangeShapeType="1"/>
            </p:cNvSpPr>
            <p:nvPr/>
          </p:nvSpPr>
          <p:spPr bwMode="auto">
            <a:xfrm>
              <a:off x="1791" y="1661"/>
              <a:ext cx="22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7" name="Line 45"/>
            <p:cNvSpPr>
              <a:spLocks noChangeShapeType="1"/>
            </p:cNvSpPr>
            <p:nvPr/>
          </p:nvSpPr>
          <p:spPr bwMode="auto">
            <a:xfrm>
              <a:off x="2018" y="1661"/>
              <a:ext cx="0" cy="7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8" name="Line 46"/>
            <p:cNvSpPr>
              <a:spLocks noChangeShapeType="1"/>
            </p:cNvSpPr>
            <p:nvPr/>
          </p:nvSpPr>
          <p:spPr bwMode="auto">
            <a:xfrm>
              <a:off x="1791" y="1888"/>
              <a:ext cx="3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39" name="Line 47"/>
            <p:cNvSpPr>
              <a:spLocks noChangeShapeType="1"/>
            </p:cNvSpPr>
            <p:nvPr/>
          </p:nvSpPr>
          <p:spPr bwMode="auto">
            <a:xfrm>
              <a:off x="2154" y="1888"/>
              <a:ext cx="0" cy="5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40" name="Line 48"/>
            <p:cNvSpPr>
              <a:spLocks noChangeShapeType="1"/>
            </p:cNvSpPr>
            <p:nvPr/>
          </p:nvSpPr>
          <p:spPr bwMode="auto">
            <a:xfrm>
              <a:off x="1791" y="2069"/>
              <a:ext cx="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41" name="Line 49"/>
            <p:cNvSpPr>
              <a:spLocks noChangeShapeType="1"/>
            </p:cNvSpPr>
            <p:nvPr/>
          </p:nvSpPr>
          <p:spPr bwMode="auto">
            <a:xfrm>
              <a:off x="2381" y="2069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42" name="Line 50"/>
            <p:cNvSpPr>
              <a:spLocks noChangeShapeType="1"/>
            </p:cNvSpPr>
            <p:nvPr/>
          </p:nvSpPr>
          <p:spPr bwMode="auto">
            <a:xfrm>
              <a:off x="1791" y="2205"/>
              <a:ext cx="9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44" name="Text Box 52"/>
            <p:cNvSpPr txBox="1">
              <a:spLocks noChangeArrowheads="1"/>
            </p:cNvSpPr>
            <p:nvPr/>
          </p:nvSpPr>
          <p:spPr bwMode="auto">
            <a:xfrm>
              <a:off x="1837" y="2478"/>
              <a:ext cx="625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1800"/>
                <a:t>L</a:t>
              </a:r>
              <a:r>
                <a:rPr lang="it-IT" altLang="it-IT" sz="1800" i="0" baseline="-25000"/>
                <a:t>4</a:t>
              </a:r>
              <a:endParaRPr lang="it-IT" altLang="it-IT" sz="3600"/>
            </a:p>
          </p:txBody>
        </p:sp>
        <p:sp>
          <p:nvSpPr>
            <p:cNvPr id="8245" name="Text Box 53"/>
            <p:cNvSpPr txBox="1">
              <a:spLocks noChangeArrowheads="1"/>
            </p:cNvSpPr>
            <p:nvPr/>
          </p:nvSpPr>
          <p:spPr bwMode="auto">
            <a:xfrm>
              <a:off x="2064" y="2478"/>
              <a:ext cx="625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1800"/>
                <a:t>L</a:t>
              </a:r>
              <a:r>
                <a:rPr lang="it-IT" altLang="it-IT" sz="1800" i="0" baseline="-25000"/>
                <a:t>3</a:t>
              </a:r>
              <a:endParaRPr lang="it-IT" altLang="it-IT" sz="3600"/>
            </a:p>
          </p:txBody>
        </p:sp>
        <p:sp>
          <p:nvSpPr>
            <p:cNvPr id="8246" name="Text Box 54"/>
            <p:cNvSpPr txBox="1">
              <a:spLocks noChangeArrowheads="1"/>
            </p:cNvSpPr>
            <p:nvPr/>
          </p:nvSpPr>
          <p:spPr bwMode="auto">
            <a:xfrm>
              <a:off x="2290" y="2478"/>
              <a:ext cx="625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1800"/>
                <a:t>L</a:t>
              </a:r>
              <a:r>
                <a:rPr lang="it-IT" altLang="it-IT" sz="1800" i="0" baseline="-25000"/>
                <a:t>2</a:t>
              </a:r>
              <a:endParaRPr lang="it-IT" altLang="it-IT" sz="3600"/>
            </a:p>
          </p:txBody>
        </p:sp>
        <p:sp>
          <p:nvSpPr>
            <p:cNvPr id="8247" name="Text Box 55"/>
            <p:cNvSpPr txBox="1">
              <a:spLocks noChangeArrowheads="1"/>
            </p:cNvSpPr>
            <p:nvPr/>
          </p:nvSpPr>
          <p:spPr bwMode="auto">
            <a:xfrm>
              <a:off x="2562" y="2478"/>
              <a:ext cx="625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1800"/>
                <a:t>L</a:t>
              </a:r>
              <a:r>
                <a:rPr lang="it-IT" altLang="it-IT" sz="1800" i="0" baseline="-25000"/>
                <a:t>1</a:t>
              </a:r>
              <a:endParaRPr lang="it-IT" altLang="it-IT" sz="3600"/>
            </a:p>
          </p:txBody>
        </p:sp>
        <p:sp>
          <p:nvSpPr>
            <p:cNvPr id="8248" name="Text Box 56"/>
            <p:cNvSpPr txBox="1">
              <a:spLocks noChangeArrowheads="1"/>
            </p:cNvSpPr>
            <p:nvPr/>
          </p:nvSpPr>
          <p:spPr bwMode="auto">
            <a:xfrm>
              <a:off x="1429" y="2069"/>
              <a:ext cx="625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1800"/>
                <a:t>K</a:t>
              </a:r>
              <a:r>
                <a:rPr lang="it-IT" altLang="it-IT" sz="1800" i="0" baseline="-25000"/>
                <a:t>1</a:t>
              </a:r>
              <a:endParaRPr lang="it-IT" altLang="it-IT" sz="3600"/>
            </a:p>
          </p:txBody>
        </p:sp>
        <p:sp>
          <p:nvSpPr>
            <p:cNvPr id="8249" name="Text Box 57"/>
            <p:cNvSpPr txBox="1">
              <a:spLocks noChangeArrowheads="1"/>
            </p:cNvSpPr>
            <p:nvPr/>
          </p:nvSpPr>
          <p:spPr bwMode="auto">
            <a:xfrm>
              <a:off x="1429" y="1888"/>
              <a:ext cx="625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1800"/>
                <a:t>K</a:t>
              </a:r>
              <a:r>
                <a:rPr lang="it-IT" altLang="it-IT" sz="1800" i="0" baseline="-25000"/>
                <a:t>2</a:t>
              </a:r>
              <a:endParaRPr lang="it-IT" altLang="it-IT" sz="3600"/>
            </a:p>
          </p:txBody>
        </p:sp>
        <p:sp>
          <p:nvSpPr>
            <p:cNvPr id="8250" name="Text Box 58"/>
            <p:cNvSpPr txBox="1">
              <a:spLocks noChangeArrowheads="1"/>
            </p:cNvSpPr>
            <p:nvPr/>
          </p:nvSpPr>
          <p:spPr bwMode="auto">
            <a:xfrm>
              <a:off x="1429" y="1706"/>
              <a:ext cx="625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1800"/>
                <a:t>K</a:t>
              </a:r>
              <a:r>
                <a:rPr lang="it-IT" altLang="it-IT" sz="1800" i="0" baseline="-25000"/>
                <a:t>3</a:t>
              </a:r>
              <a:endParaRPr lang="it-IT" altLang="it-IT" sz="3600"/>
            </a:p>
          </p:txBody>
        </p:sp>
        <p:sp>
          <p:nvSpPr>
            <p:cNvPr id="8251" name="Text Box 59"/>
            <p:cNvSpPr txBox="1">
              <a:spLocks noChangeArrowheads="1"/>
            </p:cNvSpPr>
            <p:nvPr/>
          </p:nvSpPr>
          <p:spPr bwMode="auto">
            <a:xfrm>
              <a:off x="1440" y="1536"/>
              <a:ext cx="625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1800"/>
                <a:t>K</a:t>
              </a:r>
              <a:r>
                <a:rPr lang="it-IT" altLang="it-IT" sz="1800" i="0" baseline="-25000"/>
                <a:t>4</a:t>
              </a:r>
              <a:endParaRPr lang="it-IT" altLang="it-IT" sz="3600"/>
            </a:p>
          </p:txBody>
        </p:sp>
      </p:grpSp>
    </p:spTree>
    <p:extLst>
      <p:ext uri="{BB962C8B-B14F-4D97-AF65-F5344CB8AC3E}">
        <p14:creationId xmlns:p14="http://schemas.microsoft.com/office/powerpoint/2010/main" val="199017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1B45E-2F08-476C-8BAD-E767FA107A08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sz="4000"/>
              <a:t>Produttività marginale decrescente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697413"/>
            <a:ext cx="7772400" cy="16589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altLang="it-IT" sz="2400" dirty="0"/>
              <a:t>Per il principio della produttività marginale del lavoro, un’unità di lavoro in più sostituisce una quantità alta di capitale quando il lavoro è poco utilizzato, ed una quantità piccola di capitale, quando il lavoro è molto utilizzato relativamente al capitale</a:t>
            </a:r>
          </a:p>
          <a:p>
            <a:pPr>
              <a:lnSpc>
                <a:spcPct val="80000"/>
              </a:lnSpc>
            </a:pPr>
            <a:endParaRPr lang="it-IT" altLang="it-IT" sz="2400" dirty="0"/>
          </a:p>
        </p:txBody>
      </p:sp>
      <p:grpSp>
        <p:nvGrpSpPr>
          <p:cNvPr id="27680" name="Group 32"/>
          <p:cNvGrpSpPr>
            <a:grpSpLocks/>
          </p:cNvGrpSpPr>
          <p:nvPr/>
        </p:nvGrpSpPr>
        <p:grpSpPr bwMode="auto">
          <a:xfrm>
            <a:off x="1295400" y="1828800"/>
            <a:ext cx="4751388" cy="2795588"/>
            <a:chOff x="1565" y="1162"/>
            <a:chExt cx="2993" cy="1761"/>
          </a:xfrm>
        </p:grpSpPr>
        <p:sp>
          <p:nvSpPr>
            <p:cNvPr id="27652" name="Line 4"/>
            <p:cNvSpPr>
              <a:spLocks noChangeShapeType="1"/>
            </p:cNvSpPr>
            <p:nvPr/>
          </p:nvSpPr>
          <p:spPr bwMode="auto">
            <a:xfrm flipV="1">
              <a:off x="2030" y="1162"/>
              <a:ext cx="0" cy="1389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53" name="Line 5"/>
            <p:cNvSpPr>
              <a:spLocks noChangeShapeType="1"/>
            </p:cNvSpPr>
            <p:nvPr/>
          </p:nvSpPr>
          <p:spPr bwMode="auto">
            <a:xfrm>
              <a:off x="2022" y="2551"/>
              <a:ext cx="231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54" name="Text Box 6"/>
            <p:cNvSpPr txBox="1">
              <a:spLocks noChangeArrowheads="1"/>
            </p:cNvSpPr>
            <p:nvPr/>
          </p:nvSpPr>
          <p:spPr bwMode="auto">
            <a:xfrm>
              <a:off x="3911" y="2598"/>
              <a:ext cx="647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2000"/>
                <a:t>L</a:t>
              </a:r>
              <a:endParaRPr lang="it-IT" altLang="it-IT" sz="4000" b="0" i="0"/>
            </a:p>
          </p:txBody>
        </p:sp>
        <p:sp>
          <p:nvSpPr>
            <p:cNvPr id="27655" name="Text Box 7"/>
            <p:cNvSpPr txBox="1">
              <a:spLocks noChangeArrowheads="1"/>
            </p:cNvSpPr>
            <p:nvPr/>
          </p:nvSpPr>
          <p:spPr bwMode="auto">
            <a:xfrm>
              <a:off x="1655" y="1235"/>
              <a:ext cx="647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2000"/>
                <a:t>K</a:t>
              </a:r>
              <a:endParaRPr lang="it-IT" altLang="it-IT" sz="4000" b="0" i="0"/>
            </a:p>
          </p:txBody>
        </p:sp>
        <p:sp>
          <p:nvSpPr>
            <p:cNvPr id="27656" name="Text Box 8"/>
            <p:cNvSpPr txBox="1">
              <a:spLocks noChangeArrowheads="1"/>
            </p:cNvSpPr>
            <p:nvPr/>
          </p:nvSpPr>
          <p:spPr bwMode="auto">
            <a:xfrm>
              <a:off x="1677" y="2609"/>
              <a:ext cx="397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/>
              <a:r>
                <a:rPr lang="it-IT" altLang="it-IT" sz="2000" i="0"/>
                <a:t>0</a:t>
              </a:r>
              <a:endParaRPr lang="it-IT" altLang="it-IT" sz="4000" b="0" i="0"/>
            </a:p>
          </p:txBody>
        </p:sp>
        <p:sp>
          <p:nvSpPr>
            <p:cNvPr id="27657" name="Freeform 9"/>
            <p:cNvSpPr>
              <a:spLocks/>
            </p:cNvSpPr>
            <p:nvPr/>
          </p:nvSpPr>
          <p:spPr bwMode="auto">
            <a:xfrm>
              <a:off x="2214" y="1390"/>
              <a:ext cx="1697" cy="1050"/>
            </a:xfrm>
            <a:custGeom>
              <a:avLst/>
              <a:gdLst>
                <a:gd name="T0" fmla="*/ 0 w 2895"/>
                <a:gd name="T1" fmla="*/ 0 h 1860"/>
                <a:gd name="T2" fmla="*/ 165 w 2895"/>
                <a:gd name="T3" fmla="*/ 750 h 1860"/>
                <a:gd name="T4" fmla="*/ 765 w 2895"/>
                <a:gd name="T5" fmla="*/ 1365 h 1860"/>
                <a:gd name="T6" fmla="*/ 1770 w 2895"/>
                <a:gd name="T7" fmla="*/ 1680 h 1860"/>
                <a:gd name="T8" fmla="*/ 2895 w 2895"/>
                <a:gd name="T9" fmla="*/ 1860 h 1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95" h="1860">
                  <a:moveTo>
                    <a:pt x="0" y="0"/>
                  </a:moveTo>
                  <a:cubicBezTo>
                    <a:pt x="19" y="261"/>
                    <a:pt x="38" y="523"/>
                    <a:pt x="165" y="750"/>
                  </a:cubicBezTo>
                  <a:cubicBezTo>
                    <a:pt x="292" y="977"/>
                    <a:pt x="498" y="1210"/>
                    <a:pt x="765" y="1365"/>
                  </a:cubicBezTo>
                  <a:cubicBezTo>
                    <a:pt x="1032" y="1520"/>
                    <a:pt x="1415" y="1598"/>
                    <a:pt x="1770" y="1680"/>
                  </a:cubicBezTo>
                  <a:cubicBezTo>
                    <a:pt x="2125" y="1762"/>
                    <a:pt x="2510" y="1811"/>
                    <a:pt x="2895" y="186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58" name="Text Box 10"/>
            <p:cNvSpPr txBox="1">
              <a:spLocks noChangeArrowheads="1"/>
            </p:cNvSpPr>
            <p:nvPr/>
          </p:nvSpPr>
          <p:spPr bwMode="auto">
            <a:xfrm>
              <a:off x="3969" y="2296"/>
              <a:ext cx="345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2000">
                  <a:solidFill>
                    <a:srgbClr val="FF0000"/>
                  </a:solidFill>
                </a:rPr>
                <a:t>Y</a:t>
              </a:r>
              <a:r>
                <a:rPr lang="it-IT" altLang="it-IT" sz="2000" i="0" baseline="30000">
                  <a:solidFill>
                    <a:srgbClr val="FF0000"/>
                  </a:solidFill>
                </a:rPr>
                <a:t>1</a:t>
              </a:r>
              <a:endParaRPr lang="it-IT" altLang="it-IT" sz="4000" b="0" i="0"/>
            </a:p>
          </p:txBody>
        </p:sp>
        <p:sp>
          <p:nvSpPr>
            <p:cNvPr id="27659" name="Line 11"/>
            <p:cNvSpPr>
              <a:spLocks noChangeShapeType="1"/>
            </p:cNvSpPr>
            <p:nvPr/>
          </p:nvSpPr>
          <p:spPr bwMode="auto">
            <a:xfrm>
              <a:off x="2030" y="1610"/>
              <a:ext cx="1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>
              <a:off x="2037" y="1809"/>
              <a:ext cx="27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>
              <a:off x="2228" y="1610"/>
              <a:ext cx="0" cy="9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62" name="Line 14"/>
            <p:cNvSpPr>
              <a:spLocks noChangeShapeType="1"/>
            </p:cNvSpPr>
            <p:nvPr/>
          </p:nvSpPr>
          <p:spPr bwMode="auto">
            <a:xfrm>
              <a:off x="2316" y="1809"/>
              <a:ext cx="0" cy="7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63" name="Line 15"/>
            <p:cNvSpPr>
              <a:spLocks noChangeShapeType="1"/>
            </p:cNvSpPr>
            <p:nvPr/>
          </p:nvSpPr>
          <p:spPr bwMode="auto">
            <a:xfrm>
              <a:off x="2022" y="2205"/>
              <a:ext cx="7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64" name="Line 16"/>
            <p:cNvSpPr>
              <a:spLocks noChangeShapeType="1"/>
            </p:cNvSpPr>
            <p:nvPr/>
          </p:nvSpPr>
          <p:spPr bwMode="auto">
            <a:xfrm>
              <a:off x="2022" y="2411"/>
              <a:ext cx="16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65" name="Line 17"/>
            <p:cNvSpPr>
              <a:spLocks noChangeShapeType="1"/>
            </p:cNvSpPr>
            <p:nvPr/>
          </p:nvSpPr>
          <p:spPr bwMode="auto">
            <a:xfrm>
              <a:off x="2735" y="2198"/>
              <a:ext cx="0" cy="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66" name="Line 18"/>
            <p:cNvSpPr>
              <a:spLocks noChangeShapeType="1"/>
            </p:cNvSpPr>
            <p:nvPr/>
          </p:nvSpPr>
          <p:spPr bwMode="auto">
            <a:xfrm>
              <a:off x="3654" y="2411"/>
              <a:ext cx="0" cy="1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70" name="Text Box 22"/>
            <p:cNvSpPr txBox="1">
              <a:spLocks noChangeArrowheads="1"/>
            </p:cNvSpPr>
            <p:nvPr/>
          </p:nvSpPr>
          <p:spPr bwMode="auto">
            <a:xfrm>
              <a:off x="2064" y="2614"/>
              <a:ext cx="647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2000">
                  <a:latin typeface="Symbol" panose="05050102010706020507" pitchFamily="18" charset="2"/>
                </a:rPr>
                <a:t>D</a:t>
              </a:r>
              <a:r>
                <a:rPr lang="it-IT" altLang="it-IT" sz="2000"/>
                <a:t>L</a:t>
              </a:r>
              <a:r>
                <a:rPr lang="it-IT" altLang="it-IT" sz="2000" i="0" baseline="-25000"/>
                <a:t>1</a:t>
              </a:r>
              <a:endParaRPr lang="it-IT" altLang="it-IT" sz="4000" b="0" i="0"/>
            </a:p>
          </p:txBody>
        </p:sp>
        <p:sp>
          <p:nvSpPr>
            <p:cNvPr id="27671" name="AutoShape 23"/>
            <p:cNvSpPr>
              <a:spLocks/>
            </p:cNvSpPr>
            <p:nvPr/>
          </p:nvSpPr>
          <p:spPr bwMode="auto">
            <a:xfrm>
              <a:off x="1927" y="1610"/>
              <a:ext cx="70" cy="177"/>
            </a:xfrm>
            <a:prstGeom prst="leftBrace">
              <a:avLst>
                <a:gd name="adj1" fmla="val 21071"/>
                <a:gd name="adj2" fmla="val 50000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72" name="Text Box 24"/>
            <p:cNvSpPr txBox="1">
              <a:spLocks noChangeArrowheads="1"/>
            </p:cNvSpPr>
            <p:nvPr/>
          </p:nvSpPr>
          <p:spPr bwMode="auto">
            <a:xfrm>
              <a:off x="1565" y="2205"/>
              <a:ext cx="647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2000" i="0">
                  <a:latin typeface="Symbol" panose="05050102010706020507" pitchFamily="18" charset="2"/>
                </a:rPr>
                <a:t>D</a:t>
              </a:r>
              <a:r>
                <a:rPr lang="it-IT" altLang="it-IT" sz="2000"/>
                <a:t>K</a:t>
              </a:r>
              <a:r>
                <a:rPr lang="it-IT" altLang="it-IT" sz="2000" i="0" baseline="-25000"/>
                <a:t>2</a:t>
              </a:r>
              <a:endParaRPr lang="it-IT" altLang="it-IT" sz="4000" b="0" i="0"/>
            </a:p>
          </p:txBody>
        </p:sp>
        <p:sp>
          <p:nvSpPr>
            <p:cNvPr id="27673" name="Text Box 25"/>
            <p:cNvSpPr txBox="1">
              <a:spLocks noChangeArrowheads="1"/>
            </p:cNvSpPr>
            <p:nvPr/>
          </p:nvSpPr>
          <p:spPr bwMode="auto">
            <a:xfrm>
              <a:off x="1565" y="1570"/>
              <a:ext cx="647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2000" i="0">
                  <a:latin typeface="Symbol" panose="05050102010706020507" pitchFamily="18" charset="2"/>
                </a:rPr>
                <a:t>D</a:t>
              </a:r>
              <a:r>
                <a:rPr lang="it-IT" altLang="it-IT" sz="2000"/>
                <a:t>K</a:t>
              </a:r>
              <a:r>
                <a:rPr lang="it-IT" altLang="it-IT" sz="2000" i="0" baseline="-25000"/>
                <a:t>1</a:t>
              </a:r>
              <a:endParaRPr lang="it-IT" altLang="it-IT" sz="4000" b="0" i="0"/>
            </a:p>
          </p:txBody>
        </p:sp>
        <p:sp>
          <p:nvSpPr>
            <p:cNvPr id="27674" name="AutoShape 26"/>
            <p:cNvSpPr>
              <a:spLocks/>
            </p:cNvSpPr>
            <p:nvPr/>
          </p:nvSpPr>
          <p:spPr bwMode="auto">
            <a:xfrm>
              <a:off x="1927" y="2220"/>
              <a:ext cx="70" cy="176"/>
            </a:xfrm>
            <a:prstGeom prst="leftBrace">
              <a:avLst>
                <a:gd name="adj1" fmla="val 20952"/>
                <a:gd name="adj2" fmla="val 50000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677" name="AutoShape 29"/>
            <p:cNvSpPr>
              <a:spLocks/>
            </p:cNvSpPr>
            <p:nvPr/>
          </p:nvSpPr>
          <p:spPr bwMode="auto">
            <a:xfrm rot="16200000">
              <a:off x="2245" y="2569"/>
              <a:ext cx="45" cy="136"/>
            </a:xfrm>
            <a:prstGeom prst="leftBrace">
              <a:avLst>
                <a:gd name="adj1" fmla="val 25185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7678" name="AutoShape 30"/>
            <p:cNvSpPr>
              <a:spLocks/>
            </p:cNvSpPr>
            <p:nvPr/>
          </p:nvSpPr>
          <p:spPr bwMode="auto">
            <a:xfrm rot="16200000">
              <a:off x="3175" y="2183"/>
              <a:ext cx="45" cy="907"/>
            </a:xfrm>
            <a:prstGeom prst="leftBrace">
              <a:avLst>
                <a:gd name="adj1" fmla="val 16796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7679" name="Text Box 31"/>
            <p:cNvSpPr txBox="1">
              <a:spLocks noChangeArrowheads="1"/>
            </p:cNvSpPr>
            <p:nvPr/>
          </p:nvSpPr>
          <p:spPr bwMode="auto">
            <a:xfrm>
              <a:off x="3061" y="2614"/>
              <a:ext cx="647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r>
                <a:rPr lang="it-IT" altLang="it-IT" sz="2000">
                  <a:latin typeface="Symbol" panose="05050102010706020507" pitchFamily="18" charset="2"/>
                </a:rPr>
                <a:t>D</a:t>
              </a:r>
              <a:r>
                <a:rPr lang="it-IT" altLang="it-IT" sz="2000"/>
                <a:t>L</a:t>
              </a:r>
              <a:r>
                <a:rPr lang="it-IT" altLang="it-IT" sz="2000" i="0" baseline="-25000"/>
                <a:t>2</a:t>
              </a:r>
              <a:endParaRPr lang="it-IT" altLang="it-IT" sz="4000" b="0" i="0"/>
            </a:p>
          </p:txBody>
        </p:sp>
      </p:grpSp>
      <p:graphicFrame>
        <p:nvGraphicFramePr>
          <p:cNvPr id="27681" name="Object 33"/>
          <p:cNvGraphicFramePr>
            <a:graphicFrameLocks noChangeAspect="1"/>
          </p:cNvGraphicFramePr>
          <p:nvPr/>
        </p:nvGraphicFramePr>
        <p:xfrm>
          <a:off x="6400800" y="2743200"/>
          <a:ext cx="1600200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787320" imgH="431640" progId="Equation.3">
                  <p:embed/>
                </p:oleObj>
              </mc:Choice>
              <mc:Fallback>
                <p:oleObj name="Equation" r:id="rId3" imgW="787320" imgH="431640" progId="Equation.3">
                  <p:embed/>
                  <p:pic>
                    <p:nvPicPr>
                      <p:cNvPr id="2768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743200"/>
                        <a:ext cx="1600200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106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F045-53B8-447F-9509-9BA2DC6F6912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904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Il rapporto tra le produttività marginali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5638" y="1840108"/>
            <a:ext cx="77724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Spostandoci lungo l’isoquanto il prodotto in più ottenuto con l’incremento di un fattore è compensato dal prodotto in meno dovuto alla diminuzione dell’altro fattore</a:t>
            </a:r>
          </a:p>
          <a:p>
            <a:pPr>
              <a:lnSpc>
                <a:spcPct val="90000"/>
              </a:lnSpc>
            </a:pPr>
            <a:r>
              <a:rPr lang="it-IT" altLang="it-IT" sz="2800" b="1" dirty="0">
                <a:latin typeface="Symbol" panose="05050102010706020507" pitchFamily="18" charset="2"/>
              </a:rPr>
              <a:t>D</a:t>
            </a:r>
            <a:r>
              <a:rPr lang="it-IT" altLang="it-IT" sz="2800" b="1" i="1" dirty="0"/>
              <a:t>L*</a:t>
            </a:r>
            <a:r>
              <a:rPr lang="it-IT" altLang="it-IT" sz="2800" b="1" i="1" dirty="0" err="1"/>
              <a:t>pma</a:t>
            </a:r>
            <a:r>
              <a:rPr lang="it-IT" altLang="it-IT" sz="2800" b="1" i="1" baseline="-25000" dirty="0" err="1"/>
              <a:t>l</a:t>
            </a:r>
            <a:r>
              <a:rPr lang="it-IT" altLang="it-IT" sz="2800" b="1" i="1" dirty="0"/>
              <a:t>-</a:t>
            </a:r>
            <a:r>
              <a:rPr lang="it-IT" altLang="it-IT" sz="2800" b="1" dirty="0">
                <a:latin typeface="Symbol" panose="05050102010706020507" pitchFamily="18" charset="2"/>
              </a:rPr>
              <a:t>D</a:t>
            </a:r>
            <a:r>
              <a:rPr lang="it-IT" altLang="it-IT" sz="2800" b="1" i="1" dirty="0"/>
              <a:t>K*</a:t>
            </a:r>
            <a:r>
              <a:rPr lang="it-IT" altLang="it-IT" sz="2800" b="1" i="1" dirty="0" err="1"/>
              <a:t>pma</a:t>
            </a:r>
            <a:r>
              <a:rPr lang="it-IT" altLang="it-IT" sz="2800" b="1" i="1" baseline="-25000" dirty="0" err="1"/>
              <a:t>k</a:t>
            </a:r>
            <a:r>
              <a:rPr lang="it-IT" altLang="it-IT" sz="2800" b="1" i="1" dirty="0"/>
              <a:t>=</a:t>
            </a:r>
            <a:r>
              <a:rPr lang="it-IT" altLang="it-IT" sz="2800" b="1" dirty="0"/>
              <a:t>0</a:t>
            </a:r>
          </a:p>
          <a:p>
            <a:pPr>
              <a:lnSpc>
                <a:spcPct val="90000"/>
              </a:lnSpc>
            </a:pPr>
            <a:endParaRPr lang="it-IT" altLang="it-IT" sz="2800" b="1" dirty="0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466166"/>
              </p:ext>
            </p:extLst>
          </p:nvPr>
        </p:nvGraphicFramePr>
        <p:xfrm>
          <a:off x="5724525" y="3175377"/>
          <a:ext cx="1676400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838080" imgH="444240" progId="Equation.3">
                  <p:embed/>
                </p:oleObj>
              </mc:Choice>
              <mc:Fallback>
                <p:oleObj name="Equation" r:id="rId3" imgW="838080" imgH="444240" progId="Equation.3">
                  <p:embed/>
                  <p:pic>
                    <p:nvPicPr>
                      <p:cNvPr id="286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175377"/>
                        <a:ext cx="1676400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121968"/>
              </p:ext>
            </p:extLst>
          </p:nvPr>
        </p:nvGraphicFramePr>
        <p:xfrm>
          <a:off x="967072" y="3973708"/>
          <a:ext cx="7326313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5" imgW="3187440" imgH="393480" progId="Equation.3">
                  <p:embed/>
                </p:oleObj>
              </mc:Choice>
              <mc:Fallback>
                <p:oleObj name="Equation" r:id="rId5" imgW="3187440" imgH="393480" progId="Equation.3">
                  <p:embed/>
                  <p:pic>
                    <p:nvPicPr>
                      <p:cNvPr id="286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072" y="3973708"/>
                        <a:ext cx="7326313" cy="89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32907"/>
              </p:ext>
            </p:extLst>
          </p:nvPr>
        </p:nvGraphicFramePr>
        <p:xfrm>
          <a:off x="999982" y="4872233"/>
          <a:ext cx="3551238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7" imgW="1562040" imgH="431640" progId="Equation.3">
                  <p:embed/>
                </p:oleObj>
              </mc:Choice>
              <mc:Fallback>
                <p:oleObj name="Equation" r:id="rId7" imgW="1562040" imgH="431640" progId="Equation.3">
                  <p:embed/>
                  <p:pic>
                    <p:nvPicPr>
                      <p:cNvPr id="286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982" y="4872233"/>
                        <a:ext cx="3551238" cy="982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4706937" y="4910333"/>
            <a:ext cx="4437063" cy="1196975"/>
          </a:xfrm>
          <a:prstGeom prst="rect">
            <a:avLst/>
          </a:prstGeom>
          <a:solidFill>
            <a:srgbClr val="FFEC9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/>
              <a:t>SMST= rapporto tra le produttività marginali= </a:t>
            </a:r>
            <a:r>
              <a:rPr lang="it-IT" altLang="it-IT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rapporto tra le derivate parziali</a:t>
            </a:r>
          </a:p>
        </p:txBody>
      </p:sp>
    </p:spTree>
    <p:extLst>
      <p:ext uri="{BB962C8B-B14F-4D97-AF65-F5344CB8AC3E}">
        <p14:creationId xmlns:p14="http://schemas.microsoft.com/office/powerpoint/2010/main" val="327087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  <p:bldP spid="28679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B725-86EF-4C7D-AC02-C583A2E3F76B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L’isocosto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063750"/>
          </a:xfrm>
        </p:spPr>
        <p:txBody>
          <a:bodyPr>
            <a:normAutofit fontScale="92500"/>
          </a:bodyPr>
          <a:lstStyle/>
          <a:p>
            <a:r>
              <a:rPr lang="it-IT" altLang="it-IT" sz="2400"/>
              <a:t>Per utilizzare determinate quantità dei fattori produttivi, dati i prezzi, è necessario effettuare una spesa.</a:t>
            </a:r>
          </a:p>
          <a:p>
            <a:r>
              <a:rPr lang="it-IT" altLang="it-IT" sz="2400"/>
              <a:t>Analogamente al vincolo di bilancio del consumatore, l’</a:t>
            </a:r>
            <a:r>
              <a:rPr lang="it-IT" altLang="it-IT" sz="2400" b="1"/>
              <a:t>isocosto</a:t>
            </a:r>
            <a:r>
              <a:rPr lang="it-IT" altLang="it-IT" sz="2400"/>
              <a:t>, posto</a:t>
            </a:r>
            <a:r>
              <a:rPr lang="it-IT" altLang="it-IT" sz="2400" b="1"/>
              <a:t> </a:t>
            </a:r>
            <a:r>
              <a:rPr lang="it-IT" altLang="it-IT" sz="2400" b="1" i="1"/>
              <a:t>r</a:t>
            </a:r>
            <a:r>
              <a:rPr lang="it-IT" altLang="it-IT" sz="2400"/>
              <a:t> il prezzo dei servizi del capitale e </a:t>
            </a:r>
            <a:r>
              <a:rPr lang="it-IT" altLang="it-IT" sz="2400" b="1" i="1"/>
              <a:t>w</a:t>
            </a:r>
            <a:r>
              <a:rPr lang="it-IT" altLang="it-IT" sz="2400"/>
              <a:t> il prezzo dei servizi del lavoro, è: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136650" y="4089400"/>
          <a:ext cx="2905125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1054080" imgH="545760" progId="Equation.3">
                  <p:embed/>
                </p:oleObj>
              </mc:Choice>
              <mc:Fallback>
                <p:oleObj name="Equation" r:id="rId3" imgW="1054080" imgH="545760" progId="Equation.3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4089400"/>
                        <a:ext cx="2905125" cy="150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441825" y="4776788"/>
            <a:ext cx="38814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b="0" i="0"/>
              <a:t>Questa è l’equazione di una retta la cui pendenza è data dal rapporto </a:t>
            </a:r>
            <a:r>
              <a:rPr lang="it-IT" altLang="it-IT"/>
              <a:t>w/r</a:t>
            </a:r>
            <a:endParaRPr lang="it-IT" altLang="it-IT" i="0"/>
          </a:p>
        </p:txBody>
      </p:sp>
    </p:spTree>
    <p:extLst>
      <p:ext uri="{BB962C8B-B14F-4D97-AF65-F5344CB8AC3E}">
        <p14:creationId xmlns:p14="http://schemas.microsoft.com/office/powerpoint/2010/main" val="331936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3C05-4DDA-4B3D-926A-639E70CB2067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grafico dell’isocosto</a:t>
            </a:r>
          </a:p>
        </p:txBody>
      </p:sp>
      <p:grpSp>
        <p:nvGrpSpPr>
          <p:cNvPr id="29711" name="Group 15"/>
          <p:cNvGrpSpPr>
            <a:grpSpLocks/>
          </p:cNvGrpSpPr>
          <p:nvPr/>
        </p:nvGrpSpPr>
        <p:grpSpPr bwMode="auto">
          <a:xfrm>
            <a:off x="1828800" y="1828800"/>
            <a:ext cx="5257800" cy="3082925"/>
            <a:chOff x="1152" y="1152"/>
            <a:chExt cx="3312" cy="1942"/>
          </a:xfrm>
        </p:grpSpPr>
        <p:sp>
          <p:nvSpPr>
            <p:cNvPr id="29703" name="Text Box 7"/>
            <p:cNvSpPr txBox="1">
              <a:spLocks noChangeArrowheads="1"/>
            </p:cNvSpPr>
            <p:nvPr/>
          </p:nvSpPr>
          <p:spPr bwMode="auto">
            <a:xfrm>
              <a:off x="1152" y="1480"/>
              <a:ext cx="52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CT/r</a:t>
              </a:r>
            </a:p>
          </p:txBody>
        </p:sp>
        <p:sp>
          <p:nvSpPr>
            <p:cNvPr id="29699" name="Line 3"/>
            <p:cNvSpPr>
              <a:spLocks noChangeShapeType="1"/>
            </p:cNvSpPr>
            <p:nvPr/>
          </p:nvSpPr>
          <p:spPr bwMode="auto">
            <a:xfrm flipV="1">
              <a:off x="1632" y="1296"/>
              <a:ext cx="0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9700" name="Line 4"/>
            <p:cNvSpPr>
              <a:spLocks noChangeShapeType="1"/>
            </p:cNvSpPr>
            <p:nvPr/>
          </p:nvSpPr>
          <p:spPr bwMode="auto">
            <a:xfrm>
              <a:off x="1632" y="2784"/>
              <a:ext cx="20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9701" name="Line 5"/>
            <p:cNvSpPr>
              <a:spLocks noChangeShapeType="1"/>
            </p:cNvSpPr>
            <p:nvPr/>
          </p:nvSpPr>
          <p:spPr bwMode="auto">
            <a:xfrm>
              <a:off x="1632" y="1632"/>
              <a:ext cx="1632" cy="11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9702" name="Text Box 6"/>
            <p:cNvSpPr txBox="1">
              <a:spLocks noChangeArrowheads="1"/>
            </p:cNvSpPr>
            <p:nvPr/>
          </p:nvSpPr>
          <p:spPr bwMode="auto">
            <a:xfrm>
              <a:off x="1152" y="115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K</a:t>
              </a:r>
            </a:p>
          </p:txBody>
        </p:sp>
        <p:sp>
          <p:nvSpPr>
            <p:cNvPr id="29704" name="Text Box 8"/>
            <p:cNvSpPr txBox="1">
              <a:spLocks noChangeArrowheads="1"/>
            </p:cNvSpPr>
            <p:nvPr/>
          </p:nvSpPr>
          <p:spPr bwMode="auto">
            <a:xfrm>
              <a:off x="3024" y="2806"/>
              <a:ext cx="11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dirty="0"/>
                <a:t>CT/w</a:t>
              </a:r>
            </a:p>
          </p:txBody>
        </p:sp>
        <p:sp>
          <p:nvSpPr>
            <p:cNvPr id="29705" name="Freeform 9"/>
            <p:cNvSpPr>
              <a:spLocks/>
            </p:cNvSpPr>
            <p:nvPr/>
          </p:nvSpPr>
          <p:spPr bwMode="auto">
            <a:xfrm>
              <a:off x="2784" y="2592"/>
              <a:ext cx="192" cy="192"/>
            </a:xfrm>
            <a:custGeom>
              <a:avLst/>
              <a:gdLst>
                <a:gd name="T0" fmla="*/ 0 w 192"/>
                <a:gd name="T1" fmla="*/ 192 h 192"/>
                <a:gd name="T2" fmla="*/ 48 w 192"/>
                <a:gd name="T3" fmla="*/ 48 h 192"/>
                <a:gd name="T4" fmla="*/ 192 w 192"/>
                <a:gd name="T5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92">
                  <a:moveTo>
                    <a:pt x="0" y="192"/>
                  </a:moveTo>
                  <a:cubicBezTo>
                    <a:pt x="8" y="136"/>
                    <a:pt x="16" y="80"/>
                    <a:pt x="48" y="48"/>
                  </a:cubicBezTo>
                  <a:cubicBezTo>
                    <a:pt x="80" y="16"/>
                    <a:pt x="136" y="8"/>
                    <a:pt x="192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9706" name="Line 10"/>
            <p:cNvSpPr>
              <a:spLocks noChangeShapeType="1"/>
            </p:cNvSpPr>
            <p:nvPr/>
          </p:nvSpPr>
          <p:spPr bwMode="auto">
            <a:xfrm flipH="1">
              <a:off x="2928" y="2496"/>
              <a:ext cx="57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9708" name="Text Box 12"/>
            <p:cNvSpPr txBox="1">
              <a:spLocks noChangeArrowheads="1"/>
            </p:cNvSpPr>
            <p:nvPr/>
          </p:nvSpPr>
          <p:spPr bwMode="auto">
            <a:xfrm>
              <a:off x="3552" y="2160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w/r</a:t>
              </a:r>
            </a:p>
          </p:txBody>
        </p:sp>
      </p:grp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762000" y="5181600"/>
            <a:ext cx="7924800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b="0" i="0"/>
              <a:t>Intercetta asse ordinate = </a:t>
            </a:r>
            <a:r>
              <a:rPr lang="it-IT" altLang="it-IT"/>
              <a:t>CT/r</a:t>
            </a:r>
          </a:p>
          <a:p>
            <a:pPr algn="l">
              <a:spcBef>
                <a:spcPct val="5000"/>
              </a:spcBef>
            </a:pPr>
            <a:r>
              <a:rPr lang="it-IT" altLang="it-IT" b="0" i="0"/>
              <a:t>Intercetta asse ascisse =</a:t>
            </a:r>
            <a:r>
              <a:rPr lang="it-IT" altLang="it-IT"/>
              <a:t>CT/w</a:t>
            </a:r>
          </a:p>
          <a:p>
            <a:pPr algn="l">
              <a:spcBef>
                <a:spcPct val="5000"/>
              </a:spcBef>
            </a:pPr>
            <a:r>
              <a:rPr lang="it-IT" altLang="it-IT" b="0" i="0"/>
              <a:t>Pendenza isocosto = </a:t>
            </a:r>
            <a:r>
              <a:rPr lang="it-IT" altLang="it-IT"/>
              <a:t>w/r</a:t>
            </a:r>
            <a:endParaRPr lang="it-IT" altLang="it-IT" b="0" i="0"/>
          </a:p>
        </p:txBody>
      </p:sp>
    </p:spTree>
    <p:extLst>
      <p:ext uri="{BB962C8B-B14F-4D97-AF65-F5344CB8AC3E}">
        <p14:creationId xmlns:p14="http://schemas.microsoft.com/office/powerpoint/2010/main" val="269525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ECA5-D6CB-4BAB-811E-9D4B2E9D85BD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Minimizzazione dei costi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84775" y="1635125"/>
            <a:ext cx="3429000" cy="3657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L’imprenditore vuole minimizzare i costi, data la quantità </a:t>
            </a:r>
            <a:r>
              <a:rPr lang="it-IT" altLang="it-IT" sz="2800" i="1" dirty="0"/>
              <a:t>Y</a:t>
            </a:r>
            <a:r>
              <a:rPr lang="it-IT" altLang="it-IT" sz="2800" baseline="-25000" dirty="0"/>
              <a:t>1</a:t>
            </a:r>
            <a:r>
              <a:rPr lang="it-IT" altLang="it-IT" sz="2800" dirty="0"/>
              <a:t> da produrre: sceglie l’isocosto più basso </a:t>
            </a:r>
            <a:r>
              <a:rPr lang="it-IT" altLang="it-IT" sz="2800" b="1" i="1" dirty="0"/>
              <a:t>CT</a:t>
            </a:r>
            <a:r>
              <a:rPr lang="it-IT" altLang="it-IT" sz="2800" b="1" baseline="-25000" dirty="0"/>
              <a:t>2</a:t>
            </a:r>
            <a:endParaRPr lang="it-IT" altLang="it-IT" sz="2800" dirty="0"/>
          </a:p>
          <a:p>
            <a:pPr>
              <a:lnSpc>
                <a:spcPct val="90000"/>
              </a:lnSpc>
            </a:pPr>
            <a:r>
              <a:rPr lang="it-IT" altLang="it-IT" sz="2800" dirty="0"/>
              <a:t>eguaglia il rapporto tra i prezzi al </a:t>
            </a:r>
            <a:r>
              <a:rPr lang="it-IT" altLang="it-IT" sz="2800" i="1" dirty="0"/>
              <a:t>SMST</a:t>
            </a:r>
          </a:p>
        </p:txBody>
      </p:sp>
      <p:grpSp>
        <p:nvGrpSpPr>
          <p:cNvPr id="5179" name="Group 59"/>
          <p:cNvGrpSpPr>
            <a:grpSpLocks/>
          </p:cNvGrpSpPr>
          <p:nvPr/>
        </p:nvGrpSpPr>
        <p:grpSpPr bwMode="auto">
          <a:xfrm>
            <a:off x="914400" y="2286000"/>
            <a:ext cx="4419600" cy="2919413"/>
            <a:chOff x="576" y="1440"/>
            <a:chExt cx="2784" cy="1839"/>
          </a:xfrm>
        </p:grpSpPr>
        <p:sp>
          <p:nvSpPr>
            <p:cNvPr id="5154" name="Line 34"/>
            <p:cNvSpPr>
              <a:spLocks noChangeShapeType="1"/>
            </p:cNvSpPr>
            <p:nvPr/>
          </p:nvSpPr>
          <p:spPr bwMode="auto">
            <a:xfrm>
              <a:off x="864" y="2160"/>
              <a:ext cx="912" cy="738"/>
            </a:xfrm>
            <a:prstGeom prst="line">
              <a:avLst/>
            </a:prstGeom>
            <a:noFill/>
            <a:ln w="28575">
              <a:solidFill>
                <a:srgbClr val="99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55" name="Line 35"/>
            <p:cNvSpPr>
              <a:spLocks noChangeShapeType="1"/>
            </p:cNvSpPr>
            <p:nvPr/>
          </p:nvSpPr>
          <p:spPr bwMode="auto">
            <a:xfrm>
              <a:off x="883" y="1896"/>
              <a:ext cx="1237" cy="1027"/>
            </a:xfrm>
            <a:prstGeom prst="line">
              <a:avLst/>
            </a:prstGeom>
            <a:noFill/>
            <a:ln w="28575">
              <a:solidFill>
                <a:srgbClr val="99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56" name="Line 36"/>
            <p:cNvSpPr>
              <a:spLocks noChangeShapeType="1"/>
            </p:cNvSpPr>
            <p:nvPr/>
          </p:nvSpPr>
          <p:spPr bwMode="auto">
            <a:xfrm>
              <a:off x="864" y="1649"/>
              <a:ext cx="1553" cy="1271"/>
            </a:xfrm>
            <a:prstGeom prst="line">
              <a:avLst/>
            </a:prstGeom>
            <a:noFill/>
            <a:ln w="28575">
              <a:solidFill>
                <a:srgbClr val="99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57" name="Line 37"/>
            <p:cNvSpPr>
              <a:spLocks noChangeShapeType="1"/>
            </p:cNvSpPr>
            <p:nvPr/>
          </p:nvSpPr>
          <p:spPr bwMode="auto">
            <a:xfrm>
              <a:off x="870" y="1440"/>
              <a:ext cx="0" cy="1484"/>
            </a:xfrm>
            <a:prstGeom prst="line">
              <a:avLst/>
            </a:prstGeom>
            <a:noFill/>
            <a:ln w="19050">
              <a:solidFill>
                <a:srgbClr val="3333CC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58" name="Line 38"/>
            <p:cNvSpPr>
              <a:spLocks noChangeShapeType="1"/>
            </p:cNvSpPr>
            <p:nvPr/>
          </p:nvSpPr>
          <p:spPr bwMode="auto">
            <a:xfrm>
              <a:off x="870" y="2924"/>
              <a:ext cx="2178" cy="0"/>
            </a:xfrm>
            <a:prstGeom prst="line">
              <a:avLst/>
            </a:prstGeom>
            <a:noFill/>
            <a:ln w="1905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59" name="Freeform 39"/>
            <p:cNvSpPr>
              <a:spLocks/>
            </p:cNvSpPr>
            <p:nvPr/>
          </p:nvSpPr>
          <p:spPr bwMode="auto">
            <a:xfrm>
              <a:off x="1198" y="1792"/>
              <a:ext cx="1676" cy="915"/>
            </a:xfrm>
            <a:custGeom>
              <a:avLst/>
              <a:gdLst>
                <a:gd name="T0" fmla="*/ 0 w 1872"/>
                <a:gd name="T1" fmla="*/ 0 h 1056"/>
                <a:gd name="T2" fmla="*/ 48 w 1872"/>
                <a:gd name="T3" fmla="*/ 336 h 1056"/>
                <a:gd name="T4" fmla="*/ 288 w 1872"/>
                <a:gd name="T5" fmla="*/ 672 h 1056"/>
                <a:gd name="T6" fmla="*/ 816 w 1872"/>
                <a:gd name="T7" fmla="*/ 912 h 1056"/>
                <a:gd name="T8" fmla="*/ 1872 w 1872"/>
                <a:gd name="T9" fmla="*/ 1056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2" h="1056">
                  <a:moveTo>
                    <a:pt x="0" y="0"/>
                  </a:moveTo>
                  <a:cubicBezTo>
                    <a:pt x="0" y="112"/>
                    <a:pt x="0" y="224"/>
                    <a:pt x="48" y="336"/>
                  </a:cubicBezTo>
                  <a:cubicBezTo>
                    <a:pt x="96" y="448"/>
                    <a:pt x="160" y="576"/>
                    <a:pt x="288" y="672"/>
                  </a:cubicBezTo>
                  <a:cubicBezTo>
                    <a:pt x="416" y="768"/>
                    <a:pt x="552" y="848"/>
                    <a:pt x="816" y="912"/>
                  </a:cubicBezTo>
                  <a:cubicBezTo>
                    <a:pt x="1080" y="976"/>
                    <a:pt x="1476" y="1016"/>
                    <a:pt x="1872" y="1056"/>
                  </a:cubicBezTo>
                </a:path>
              </a:pathLst>
            </a:custGeom>
            <a:noFill/>
            <a:ln w="28575" cmpd="sng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0" name="Text Box 40"/>
            <p:cNvSpPr txBox="1">
              <a:spLocks noChangeArrowheads="1"/>
            </p:cNvSpPr>
            <p:nvPr/>
          </p:nvSpPr>
          <p:spPr bwMode="auto">
            <a:xfrm>
              <a:off x="576" y="1440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K</a:t>
              </a:r>
            </a:p>
          </p:txBody>
        </p:sp>
        <p:sp>
          <p:nvSpPr>
            <p:cNvPr id="5161" name="Text Box 41"/>
            <p:cNvSpPr txBox="1">
              <a:spLocks noChangeArrowheads="1"/>
            </p:cNvSpPr>
            <p:nvPr/>
          </p:nvSpPr>
          <p:spPr bwMode="auto">
            <a:xfrm>
              <a:off x="2861" y="2976"/>
              <a:ext cx="4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L</a:t>
              </a:r>
            </a:p>
          </p:txBody>
        </p:sp>
        <p:sp>
          <p:nvSpPr>
            <p:cNvPr id="5162" name="Text Box 42"/>
            <p:cNvSpPr txBox="1">
              <a:spLocks noChangeArrowheads="1"/>
            </p:cNvSpPr>
            <p:nvPr/>
          </p:nvSpPr>
          <p:spPr bwMode="auto">
            <a:xfrm>
              <a:off x="2994" y="2540"/>
              <a:ext cx="36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Y</a:t>
              </a:r>
              <a:r>
                <a:rPr lang="it-IT" altLang="it-IT" sz="1800" i="0" baseline="-25000">
                  <a:solidFill>
                    <a:srgbClr val="000000"/>
                  </a:solidFill>
                </a:rPr>
                <a:t>1</a:t>
              </a:r>
              <a:endParaRPr lang="it-IT" altLang="it-IT" sz="1800" i="0">
                <a:solidFill>
                  <a:srgbClr val="000000"/>
                </a:solidFill>
              </a:endParaRPr>
            </a:p>
          </p:txBody>
        </p:sp>
        <p:sp>
          <p:nvSpPr>
            <p:cNvPr id="5163" name="Line 43"/>
            <p:cNvSpPr>
              <a:spLocks noChangeShapeType="1"/>
            </p:cNvSpPr>
            <p:nvPr/>
          </p:nvSpPr>
          <p:spPr bwMode="auto">
            <a:xfrm flipV="1">
              <a:off x="1475" y="2388"/>
              <a:ext cx="0" cy="5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4" name="Line 44"/>
            <p:cNvSpPr>
              <a:spLocks noChangeShapeType="1"/>
            </p:cNvSpPr>
            <p:nvPr/>
          </p:nvSpPr>
          <p:spPr bwMode="auto">
            <a:xfrm flipH="1">
              <a:off x="878" y="2381"/>
              <a:ext cx="58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5" name="Text Box 45"/>
            <p:cNvSpPr txBox="1">
              <a:spLocks noChangeArrowheads="1"/>
            </p:cNvSpPr>
            <p:nvPr/>
          </p:nvSpPr>
          <p:spPr bwMode="auto">
            <a:xfrm>
              <a:off x="576" y="2256"/>
              <a:ext cx="35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K</a:t>
              </a:r>
              <a:r>
                <a:rPr lang="it-IT" altLang="it-IT" sz="1800" i="0" baseline="-25000">
                  <a:solidFill>
                    <a:srgbClr val="000000"/>
                  </a:solidFill>
                </a:rPr>
                <a:t>1</a:t>
              </a:r>
              <a:endParaRPr lang="it-IT" altLang="it-IT" sz="1800">
                <a:solidFill>
                  <a:srgbClr val="000000"/>
                </a:solidFill>
              </a:endParaRPr>
            </a:p>
          </p:txBody>
        </p:sp>
        <p:sp>
          <p:nvSpPr>
            <p:cNvPr id="5166" name="Text Box 46"/>
            <p:cNvSpPr txBox="1">
              <a:spLocks noChangeArrowheads="1"/>
            </p:cNvSpPr>
            <p:nvPr/>
          </p:nvSpPr>
          <p:spPr bwMode="auto">
            <a:xfrm>
              <a:off x="1305" y="2976"/>
              <a:ext cx="4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L</a:t>
              </a:r>
              <a:r>
                <a:rPr lang="it-IT" altLang="it-IT" sz="1800" i="0" baseline="-25000">
                  <a:solidFill>
                    <a:srgbClr val="000000"/>
                  </a:solidFill>
                </a:rPr>
                <a:t>1</a:t>
              </a:r>
              <a:endParaRPr lang="it-IT" altLang="it-IT" sz="1800" i="0">
                <a:solidFill>
                  <a:srgbClr val="000000"/>
                </a:solidFill>
              </a:endParaRPr>
            </a:p>
          </p:txBody>
        </p:sp>
        <p:sp>
          <p:nvSpPr>
            <p:cNvPr id="5167" name="Text Box 47"/>
            <p:cNvSpPr txBox="1">
              <a:spLocks noChangeArrowheads="1"/>
            </p:cNvSpPr>
            <p:nvPr/>
          </p:nvSpPr>
          <p:spPr bwMode="auto">
            <a:xfrm>
              <a:off x="576" y="2976"/>
              <a:ext cx="31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800" i="0"/>
                <a:t>0</a:t>
              </a:r>
            </a:p>
          </p:txBody>
        </p:sp>
        <p:sp>
          <p:nvSpPr>
            <p:cNvPr id="5168" name="Text Box 48"/>
            <p:cNvSpPr txBox="1">
              <a:spLocks noChangeArrowheads="1"/>
            </p:cNvSpPr>
            <p:nvPr/>
          </p:nvSpPr>
          <p:spPr bwMode="auto">
            <a:xfrm>
              <a:off x="864" y="2064"/>
              <a:ext cx="406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800"/>
                <a:t>CT</a:t>
              </a:r>
              <a:r>
                <a:rPr lang="it-IT" altLang="it-IT" sz="1800" i="0" baseline="-25000"/>
                <a:t>1</a:t>
              </a:r>
            </a:p>
          </p:txBody>
        </p:sp>
        <p:sp>
          <p:nvSpPr>
            <p:cNvPr id="5169" name="Text Box 49"/>
            <p:cNvSpPr txBox="1">
              <a:spLocks noChangeArrowheads="1"/>
            </p:cNvSpPr>
            <p:nvPr/>
          </p:nvSpPr>
          <p:spPr bwMode="auto">
            <a:xfrm>
              <a:off x="864" y="1776"/>
              <a:ext cx="384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800"/>
                <a:t>CT</a:t>
              </a:r>
              <a:r>
                <a:rPr lang="it-IT" altLang="it-IT" sz="1800" i="0" baseline="-25000"/>
                <a:t>2</a:t>
              </a:r>
            </a:p>
          </p:txBody>
        </p:sp>
        <p:sp>
          <p:nvSpPr>
            <p:cNvPr id="5170" name="Text Box 50"/>
            <p:cNvSpPr txBox="1">
              <a:spLocks noChangeArrowheads="1"/>
            </p:cNvSpPr>
            <p:nvPr/>
          </p:nvSpPr>
          <p:spPr bwMode="auto">
            <a:xfrm>
              <a:off x="960" y="1536"/>
              <a:ext cx="406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800"/>
                <a:t>CT</a:t>
              </a:r>
              <a:r>
                <a:rPr lang="it-IT" altLang="it-IT" sz="1800" i="0" baseline="-25000"/>
                <a:t>3</a:t>
              </a:r>
            </a:p>
          </p:txBody>
        </p:sp>
        <p:sp>
          <p:nvSpPr>
            <p:cNvPr id="5172" name="Oval 52"/>
            <p:cNvSpPr>
              <a:spLocks noChangeArrowheads="1"/>
            </p:cNvSpPr>
            <p:nvPr/>
          </p:nvSpPr>
          <p:spPr bwMode="auto">
            <a:xfrm>
              <a:off x="1440" y="2352"/>
              <a:ext cx="96" cy="96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73" name="Oval 53"/>
            <p:cNvSpPr>
              <a:spLocks noChangeArrowheads="1"/>
            </p:cNvSpPr>
            <p:nvPr/>
          </p:nvSpPr>
          <p:spPr bwMode="auto">
            <a:xfrm>
              <a:off x="2016" y="2544"/>
              <a:ext cx="96" cy="96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74" name="Text Box 54"/>
            <p:cNvSpPr txBox="1">
              <a:spLocks noChangeArrowheads="1"/>
            </p:cNvSpPr>
            <p:nvPr/>
          </p:nvSpPr>
          <p:spPr bwMode="auto">
            <a:xfrm>
              <a:off x="1392" y="2160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175" name="Text Box 55"/>
            <p:cNvSpPr txBox="1">
              <a:spLocks noChangeArrowheads="1"/>
            </p:cNvSpPr>
            <p:nvPr/>
          </p:nvSpPr>
          <p:spPr bwMode="auto">
            <a:xfrm>
              <a:off x="1968" y="2304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800">
                  <a:solidFill>
                    <a:srgbClr val="000000"/>
                  </a:solidFill>
                </a:rPr>
                <a:t>B</a:t>
              </a:r>
            </a:p>
          </p:txBody>
        </p:sp>
      </p:grpSp>
      <p:grpSp>
        <p:nvGrpSpPr>
          <p:cNvPr id="5176" name="Group 56"/>
          <p:cNvGrpSpPr>
            <a:grpSpLocks/>
          </p:cNvGrpSpPr>
          <p:nvPr/>
        </p:nvGrpSpPr>
        <p:grpSpPr bwMode="auto">
          <a:xfrm>
            <a:off x="2514600" y="2057400"/>
            <a:ext cx="1905000" cy="1676400"/>
            <a:chOff x="1728" y="1296"/>
            <a:chExt cx="1200" cy="1056"/>
          </a:xfrm>
        </p:grpSpPr>
        <p:sp>
          <p:nvSpPr>
            <p:cNvPr id="5177" name="Line 57"/>
            <p:cNvSpPr>
              <a:spLocks noChangeShapeType="1"/>
            </p:cNvSpPr>
            <p:nvPr/>
          </p:nvSpPr>
          <p:spPr bwMode="auto">
            <a:xfrm flipH="1">
              <a:off x="1728" y="1536"/>
              <a:ext cx="105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78" name="Text Box 58"/>
            <p:cNvSpPr txBox="1">
              <a:spLocks noChangeArrowheads="1"/>
            </p:cNvSpPr>
            <p:nvPr/>
          </p:nvSpPr>
          <p:spPr bwMode="auto">
            <a:xfrm>
              <a:off x="1824" y="1296"/>
              <a:ext cx="11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SMST=w/r</a:t>
              </a:r>
            </a:p>
          </p:txBody>
        </p:sp>
      </p:grpSp>
      <p:graphicFrame>
        <p:nvGraphicFramePr>
          <p:cNvPr id="5180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785718"/>
              </p:ext>
            </p:extLst>
          </p:nvPr>
        </p:nvGraphicFramePr>
        <p:xfrm>
          <a:off x="5603875" y="5292725"/>
          <a:ext cx="1295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571320" imgH="393480" progId="Equation.3">
                  <p:embed/>
                </p:oleObj>
              </mc:Choice>
              <mc:Fallback>
                <p:oleObj name="Equation" r:id="rId3" imgW="571320" imgH="393480" progId="Equation.3">
                  <p:embed/>
                  <p:pic>
                    <p:nvPicPr>
                      <p:cNvPr id="518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5292725"/>
                        <a:ext cx="129540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8096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theme/theme1.xml><?xml version="1.0" encoding="utf-8"?>
<a:theme xmlns:a="http://schemas.openxmlformats.org/drawingml/2006/main" name="Slide_DirezioneAmministrativa_UNIM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9" ma:contentTypeDescription="Creare un nuovo documento." ma:contentTypeScope="" ma:versionID="32ed6f2e6f4444221e00a523a06a7e98">
  <xsd:schema xmlns:xsd="http://www.w3.org/2001/XMLSchema" xmlns:xs="http://www.w3.org/2001/XMLSchema" xmlns:p="http://schemas.microsoft.com/office/2006/metadata/properties" xmlns:ns3="01510a4c-67e1-410d-b310-984d6c9b1061" targetNamespace="http://schemas.microsoft.com/office/2006/metadata/properties" ma:root="true" ma:fieldsID="1819e783a4b970ce792c8222c5b9ae7a" ns3:_="">
    <xsd:import namespace="01510a4c-67e1-410d-b310-984d6c9b10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64E926-E77F-41E0-9433-2F7D860692F0}">
  <ds:schemaRefs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1510a4c-67e1-410d-b310-984d6c9b1061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66B5F9D-AA82-4DCD-9B55-0265D2A2C1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18F1E7-03EB-49D9-BD02-DB83C50050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98</TotalTime>
  <Words>1928</Words>
  <Application>Microsoft Office PowerPoint</Application>
  <PresentationFormat>Presentazione su schermo (4:3)</PresentationFormat>
  <Paragraphs>362</Paragraphs>
  <Slides>38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4</vt:i4>
      </vt:variant>
      <vt:variant>
        <vt:lpstr>Titoli diapositive</vt:lpstr>
      </vt:variant>
      <vt:variant>
        <vt:i4>38</vt:i4>
      </vt:variant>
    </vt:vector>
  </HeadingPairs>
  <TitlesOfParts>
    <vt:vector size="49" baseType="lpstr">
      <vt:lpstr>Arial</vt:lpstr>
      <vt:lpstr>Arial Italic</vt:lpstr>
      <vt:lpstr>Calibri</vt:lpstr>
      <vt:lpstr>Symbol</vt:lpstr>
      <vt:lpstr>Tahoma</vt:lpstr>
      <vt:lpstr>Times New Roman</vt:lpstr>
      <vt:lpstr>Slide_DirezioneAmministrativa_UNIMC</vt:lpstr>
      <vt:lpstr>Micrografx Windows Draw 6.0 Drawing</vt:lpstr>
      <vt:lpstr>Equation</vt:lpstr>
      <vt:lpstr>Immagine</vt:lpstr>
      <vt:lpstr>Grafico</vt:lpstr>
      <vt:lpstr>La scelta dell’impresa</vt:lpstr>
      <vt:lpstr>L’equilibrio di lungo periodo</vt:lpstr>
      <vt:lpstr>Isoquanti</vt:lpstr>
      <vt:lpstr>Il grafico</vt:lpstr>
      <vt:lpstr>Produttività marginale decrescente</vt:lpstr>
      <vt:lpstr>Il rapporto tra le produttività marginali</vt:lpstr>
      <vt:lpstr>L’isocosto</vt:lpstr>
      <vt:lpstr>Il grafico dell’isocosto</vt:lpstr>
      <vt:lpstr>Minimizzazione dei costi</vt:lpstr>
      <vt:lpstr>Massimizzazione del prodotto</vt:lpstr>
      <vt:lpstr>Le condizioni di equilibrio di lungo periodo</vt:lpstr>
      <vt:lpstr>La produzione di due beni</vt:lpstr>
      <vt:lpstr>L’ottimo nella scelta dei fattori</vt:lpstr>
      <vt:lpstr>Cambiamento dei prezzi dei fattori e tecniche produttive</vt:lpstr>
      <vt:lpstr>Il sentiero di espansione</vt:lpstr>
      <vt:lpstr>La curva dei costi di lungo periodo</vt:lpstr>
      <vt:lpstr>I rendimenti di scala</vt:lpstr>
      <vt:lpstr>Analisi dei rendimenti di scala</vt:lpstr>
      <vt:lpstr>Rendimenti di scala costanti</vt:lpstr>
      <vt:lpstr>Rendimenti costanti di scala e curve dei costi di lungo periodo</vt:lpstr>
      <vt:lpstr>Rendimenti di scala decrescenti e costi</vt:lpstr>
      <vt:lpstr>Rendimenti di scala crescenti e costi</vt:lpstr>
      <vt:lpstr>Andamento dei rendimenti di lungo periodo</vt:lpstr>
      <vt:lpstr>Curve dei costi di lungo periodo</vt:lpstr>
      <vt:lpstr>Economie e diseconomie di scala</vt:lpstr>
      <vt:lpstr>Equilibrio di lungo periodo</vt:lpstr>
      <vt:lpstr>Relazione tra costi medi di breve e di lungo periodo</vt:lpstr>
      <vt:lpstr>Curva Lcme continua </vt:lpstr>
      <vt:lpstr>Cma, cme, Lcma e Lcme</vt:lpstr>
      <vt:lpstr>Importanza della ipotesi dell’andamento ad U dei Lcme</vt:lpstr>
      <vt:lpstr>L’equilibrio di lungo periodo</vt:lpstr>
      <vt:lpstr>Importanza della posizione di equilibrio</vt:lpstr>
      <vt:lpstr>La curva di offerta dell’impresa nel lungo periodo</vt:lpstr>
      <vt:lpstr>Equilibrio del mercato</vt:lpstr>
      <vt:lpstr>Quante imprese?</vt:lpstr>
      <vt:lpstr>Esempio equilibrio di lungo periodo</vt:lpstr>
      <vt:lpstr>Soluzione</vt:lpstr>
      <vt:lpstr>Grafico del problema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scelta dell’impresa</dc:title>
  <dc:creator>stefano.perri@unimc.it</dc:creator>
  <cp:lastModifiedBy>stefano.perri@unimc.it</cp:lastModifiedBy>
  <cp:revision>8</cp:revision>
  <cp:lastPrinted>2022-04-04T08:39:01Z</cp:lastPrinted>
  <dcterms:created xsi:type="dcterms:W3CDTF">2022-03-28T15:01:45Z</dcterms:created>
  <dcterms:modified xsi:type="dcterms:W3CDTF">2022-04-22T16:16:52Z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