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9872663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21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5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07/04/2022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5" y="6456612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25" y="0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07/04/2022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25" y="6456612"/>
            <a:ext cx="4278154" cy="3398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07/04/2022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8E2029E-4D77-374B-99B9-8F7400CAF970}" type="datetime1">
              <a:rPr lang="it-IT" smtClean="0"/>
              <a:pPr/>
              <a:t>07/04/2022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FF47CD3-70AF-D149-AC5D-DFD802178410}" type="datetime1">
              <a:rPr lang="it-IT" smtClean="0"/>
              <a:pPr/>
              <a:t>07/04/2022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4B3F369-3775-6B49-950F-429C20F585EB}" type="datetime1">
              <a:rPr lang="it-IT" smtClean="0"/>
              <a:pPr/>
              <a:t>07/04/2022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07/04/2022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F33633-BF34-1E4A-B798-B62B808660BD}" type="datetime1">
              <a:rPr lang="it-IT" smtClean="0"/>
              <a:pPr/>
              <a:t>07/04/2022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F008CD7-C430-C641-89A0-AAA5EC89DCB6}" type="datetime1">
              <a:rPr lang="it-IT" smtClean="0"/>
              <a:pPr/>
              <a:t>07/04/2022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8D2961-7752-8147-9F32-6FFB67B11C2A}" type="datetime1">
              <a:rPr lang="it-IT" smtClean="0"/>
              <a:pPr/>
              <a:t>07/04/2022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TITOLO PRESENTAZIONE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DD5883-3593-A747-89B4-77730AAAD6BC}" type="datetime1">
              <a:rPr lang="it-IT" smtClean="0"/>
              <a:pPr/>
              <a:t>07/04/2022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1F2E32B-AFB4-7448-A9E4-F7446110BAB7}" type="datetime1">
              <a:rPr lang="it-IT" smtClean="0"/>
              <a:pPr/>
              <a:t>07/04/2022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62DFF53-BA88-8842-A3B1-977899737ADB}" type="datetime1">
              <a:rPr lang="it-IT" smtClean="0"/>
              <a:pPr/>
              <a:t>07/04/2022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07/04/2022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TITOLO PRESENTAZIONE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CCB2421F-C558-4361-B9D0-0F67E29DFA97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>
            <a:normAutofit fontScale="90000"/>
          </a:bodyPr>
          <a:lstStyle/>
          <a:p>
            <a:r>
              <a:rPr lang="it-IT" altLang="it-IT" sz="4400"/>
              <a:t>Approfondimento equilibrio di lungo periodo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it-IT" altLang="it-IT" sz="3200"/>
              <a:t>La funzione di produzione di </a:t>
            </a:r>
          </a:p>
          <a:p>
            <a:r>
              <a:rPr lang="it-IT" altLang="it-IT" sz="3200"/>
              <a:t>Cobb-Douglas</a:t>
            </a:r>
          </a:p>
        </p:txBody>
      </p:sp>
    </p:spTree>
    <p:extLst>
      <p:ext uri="{BB962C8B-B14F-4D97-AF65-F5344CB8AC3E}">
        <p14:creationId xmlns:p14="http://schemas.microsoft.com/office/powerpoint/2010/main" val="66215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8FEA8-42C6-4C40-8083-7DC0F20D3641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Distribuzione e prodotto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La teoria microeconomica afferma che i fattori ricevono un compenso proporzionale al loro prodotto marginale</a:t>
            </a:r>
          </a:p>
          <a:p>
            <a:pPr>
              <a:lnSpc>
                <a:spcPct val="90000"/>
              </a:lnSpc>
            </a:pPr>
            <a:r>
              <a:rPr lang="it-IT" altLang="it-IT" sz="2800" b="1" i="1"/>
              <a:t>w/p=pma</a:t>
            </a:r>
            <a:r>
              <a:rPr lang="it-IT" altLang="it-IT" sz="2800" b="1" i="1" baseline="-25000"/>
              <a:t>l</a:t>
            </a:r>
            <a:r>
              <a:rPr lang="it-IT" altLang="it-IT" sz="2800" b="1" i="1" baseline="30000"/>
              <a:t> </a:t>
            </a:r>
            <a:r>
              <a:rPr lang="it-IT" altLang="it-IT" sz="2800" b="1" i="1"/>
              <a:t>e r/p=pma</a:t>
            </a:r>
            <a:r>
              <a:rPr lang="it-IT" altLang="it-IT" sz="2800" b="1" i="1" baseline="-25000"/>
              <a:t>k</a:t>
            </a:r>
            <a:endParaRPr lang="it-IT" altLang="it-IT" sz="2800" b="1" baseline="-25000"/>
          </a:p>
          <a:p>
            <a:pPr>
              <a:lnSpc>
                <a:spcPct val="90000"/>
              </a:lnSpc>
            </a:pPr>
            <a:r>
              <a:rPr lang="it-IT" altLang="it-IT" sz="2800"/>
              <a:t>La teoria può essere sostenuta se</a:t>
            </a:r>
          </a:p>
          <a:p>
            <a:pPr>
              <a:lnSpc>
                <a:spcPct val="90000"/>
              </a:lnSpc>
            </a:pPr>
            <a:r>
              <a:rPr lang="it-IT" altLang="it-IT" sz="2800" b="1" i="1"/>
              <a:t>w/pL+r/pK=pma</a:t>
            </a:r>
            <a:r>
              <a:rPr lang="it-IT" altLang="it-IT" sz="2800" b="1" i="1" baseline="-25000"/>
              <a:t>l</a:t>
            </a:r>
            <a:r>
              <a:rPr lang="it-IT" altLang="it-IT" sz="2800" b="1" i="1"/>
              <a:t>L+pma</a:t>
            </a:r>
            <a:r>
              <a:rPr lang="it-IT" altLang="it-IT" sz="2800" b="1" i="1" baseline="-25000"/>
              <a:t>k</a:t>
            </a:r>
            <a:r>
              <a:rPr lang="it-IT" altLang="it-IT" sz="2800" b="1" i="1"/>
              <a:t>K=Y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Cioè il prodotto si distribuisce esattamente tra i fattori che concorrono alla sua produzione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Matematicamente questa condizione si verifica solo quando la funzione di produzione è omogenea di I grado (teorema di Eulero)</a:t>
            </a:r>
          </a:p>
        </p:txBody>
      </p:sp>
    </p:spTree>
    <p:extLst>
      <p:ext uri="{BB962C8B-B14F-4D97-AF65-F5344CB8AC3E}">
        <p14:creationId xmlns:p14="http://schemas.microsoft.com/office/powerpoint/2010/main" val="118389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CCB9-6768-4EBA-B6FF-5FF669400EA8}" type="slidenum">
              <a:rPr lang="it-IT" altLang="it-IT"/>
              <a:pPr/>
              <a:t>11</a:t>
            </a:fld>
            <a:endParaRPr lang="it-IT" altLang="it-IT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Funzione di I grado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94624"/>
            <a:ext cx="7772400" cy="1752600"/>
          </a:xfrm>
        </p:spPr>
        <p:txBody>
          <a:bodyPr>
            <a:normAutofit fontScale="92500"/>
          </a:bodyPr>
          <a:lstStyle/>
          <a:p>
            <a:r>
              <a:rPr lang="it-IT" altLang="it-IT" dirty="0"/>
              <a:t>Economicamente la funzione omogenea di I grado mostra rendimenti costanti di scala</a:t>
            </a:r>
          </a:p>
          <a:p>
            <a:r>
              <a:rPr lang="it-IT" altLang="it-IT" dirty="0" err="1"/>
              <a:t>Cobb</a:t>
            </a:r>
            <a:r>
              <a:rPr lang="it-IT" altLang="it-IT" dirty="0"/>
              <a:t>-Douglas </a:t>
            </a:r>
            <a:r>
              <a:rPr lang="it-IT" altLang="it-IT" b="1" i="1" dirty="0" err="1"/>
              <a:t>L</a:t>
            </a:r>
            <a:r>
              <a:rPr lang="it-IT" altLang="it-IT" b="1" baseline="30000" dirty="0" err="1">
                <a:latin typeface="Symbol" panose="05050102010706020507" pitchFamily="18" charset="2"/>
              </a:rPr>
              <a:t>a</a:t>
            </a:r>
            <a:r>
              <a:rPr lang="it-IT" altLang="it-IT" b="1" i="1" dirty="0" err="1"/>
              <a:t>K</a:t>
            </a:r>
            <a:r>
              <a:rPr lang="it-IT" altLang="it-IT" b="1" baseline="30000" dirty="0" err="1">
                <a:latin typeface="Symbol" panose="05050102010706020507" pitchFamily="18" charset="2"/>
              </a:rPr>
              <a:t>b</a:t>
            </a:r>
            <a:r>
              <a:rPr lang="it-IT" altLang="it-IT" b="1" dirty="0"/>
              <a:t>=</a:t>
            </a:r>
            <a:r>
              <a:rPr lang="it-IT" altLang="it-IT" b="1" i="1" dirty="0"/>
              <a:t>Y  </a:t>
            </a:r>
            <a:r>
              <a:rPr lang="it-IT" altLang="it-IT" dirty="0"/>
              <a:t>con </a:t>
            </a:r>
            <a:r>
              <a:rPr lang="it-IT" altLang="it-IT" b="1" dirty="0" err="1">
                <a:latin typeface="Symbol" panose="05050102010706020507" pitchFamily="18" charset="2"/>
              </a:rPr>
              <a:t>a+b</a:t>
            </a:r>
            <a:r>
              <a:rPr lang="it-IT" altLang="it-IT" b="1" dirty="0"/>
              <a:t>=1</a:t>
            </a:r>
          </a:p>
          <a:p>
            <a:endParaRPr lang="it-IT" altLang="it-IT" b="1" i="1" dirty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662398"/>
              </p:ext>
            </p:extLst>
          </p:nvPr>
        </p:nvGraphicFramePr>
        <p:xfrm>
          <a:off x="500063" y="3436936"/>
          <a:ext cx="84486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3911400" imgH="406080" progId="Equation.3">
                  <p:embed/>
                </p:oleObj>
              </mc:Choice>
              <mc:Fallback>
                <p:oleObj name="Equation" r:id="rId3" imgW="3911400" imgH="406080" progId="Equation.3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3436936"/>
                        <a:ext cx="8448675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609600" y="4314374"/>
            <a:ext cx="81534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it-IT" altLang="it-IT" sz="2800" dirty="0"/>
              <a:t>Se </a:t>
            </a:r>
            <a:r>
              <a:rPr lang="it-IT" altLang="it-IT" sz="2800" b="1" dirty="0" err="1">
                <a:latin typeface="Symbol" panose="05050102010706020507" pitchFamily="18" charset="2"/>
              </a:rPr>
              <a:t>a+b</a:t>
            </a:r>
            <a:r>
              <a:rPr lang="it-IT" altLang="it-IT" sz="2800" b="1" dirty="0"/>
              <a:t>&gt;1 </a:t>
            </a:r>
            <a:r>
              <a:rPr lang="it-IT" altLang="it-IT" sz="2800" b="1" i="1" dirty="0" err="1"/>
              <a:t>pma</a:t>
            </a:r>
            <a:r>
              <a:rPr lang="it-IT" altLang="it-IT" sz="2800" b="1" i="1" baseline="-25000" dirty="0" err="1"/>
              <a:t>l</a:t>
            </a:r>
            <a:r>
              <a:rPr lang="it-IT" altLang="it-IT" sz="2800" b="1" i="1" dirty="0" err="1"/>
              <a:t>L+pma</a:t>
            </a:r>
            <a:r>
              <a:rPr lang="it-IT" altLang="it-IT" sz="2800" b="1" i="1" baseline="-25000" dirty="0" err="1"/>
              <a:t>k</a:t>
            </a:r>
            <a:r>
              <a:rPr lang="it-IT" altLang="it-IT" sz="2800" b="1" i="1" dirty="0" err="1"/>
              <a:t>K</a:t>
            </a:r>
            <a:r>
              <a:rPr lang="it-IT" altLang="it-IT" sz="2800" b="1" i="1" dirty="0"/>
              <a:t>=</a:t>
            </a:r>
            <a:r>
              <a:rPr lang="it-IT" altLang="it-IT" sz="2800" b="1" dirty="0"/>
              <a:t>(</a:t>
            </a:r>
            <a:r>
              <a:rPr lang="it-IT" altLang="it-IT" sz="2800" b="1" dirty="0" err="1">
                <a:latin typeface="Symbol" panose="05050102010706020507" pitchFamily="18" charset="2"/>
              </a:rPr>
              <a:t>a+b</a:t>
            </a:r>
            <a:r>
              <a:rPr lang="it-IT" altLang="it-IT" sz="2800" b="1" dirty="0"/>
              <a:t>)</a:t>
            </a:r>
            <a:r>
              <a:rPr lang="it-IT" altLang="it-IT" sz="2800" b="1" i="1" dirty="0"/>
              <a:t>Y&gt;Y</a:t>
            </a:r>
            <a:r>
              <a:rPr lang="it-IT" altLang="it-IT" sz="2800" b="1" dirty="0"/>
              <a:t> </a:t>
            </a:r>
            <a:r>
              <a:rPr lang="it-IT" altLang="it-IT" sz="2800" dirty="0"/>
              <a:t>(rendimenti crescenti – funzione </a:t>
            </a:r>
            <a:r>
              <a:rPr lang="it-IT" altLang="it-IT" sz="2800" dirty="0" smtClean="0"/>
              <a:t>omogenea </a:t>
            </a:r>
            <a:r>
              <a:rPr lang="it-IT" altLang="it-IT" sz="2800" dirty="0"/>
              <a:t>di grado &gt;1)</a:t>
            </a:r>
          </a:p>
          <a:p>
            <a:pPr algn="l"/>
            <a:r>
              <a:rPr lang="it-IT" altLang="it-IT" sz="2800" dirty="0"/>
              <a:t>Se </a:t>
            </a:r>
            <a:r>
              <a:rPr lang="it-IT" altLang="it-IT" sz="2800" b="1" dirty="0" err="1">
                <a:latin typeface="Symbol" panose="05050102010706020507" pitchFamily="18" charset="2"/>
              </a:rPr>
              <a:t>a+b</a:t>
            </a:r>
            <a:r>
              <a:rPr lang="it-IT" altLang="it-IT" sz="2800" b="1" dirty="0"/>
              <a:t>&lt;1 </a:t>
            </a:r>
            <a:r>
              <a:rPr lang="it-IT" altLang="it-IT" sz="2800" b="1" i="1" dirty="0" err="1"/>
              <a:t>pma</a:t>
            </a:r>
            <a:r>
              <a:rPr lang="it-IT" altLang="it-IT" sz="2800" b="1" i="1" baseline="-25000" dirty="0" err="1"/>
              <a:t>l</a:t>
            </a:r>
            <a:r>
              <a:rPr lang="it-IT" altLang="it-IT" sz="2800" b="1" i="1" dirty="0" err="1"/>
              <a:t>L+pma</a:t>
            </a:r>
            <a:r>
              <a:rPr lang="it-IT" altLang="it-IT" sz="2800" b="1" i="1" baseline="-25000" dirty="0" err="1"/>
              <a:t>k</a:t>
            </a:r>
            <a:r>
              <a:rPr lang="it-IT" altLang="it-IT" sz="2800" b="1" i="1" dirty="0" err="1"/>
              <a:t>K</a:t>
            </a:r>
            <a:r>
              <a:rPr lang="it-IT" altLang="it-IT" sz="2800" b="1" i="1" dirty="0"/>
              <a:t>=</a:t>
            </a:r>
            <a:r>
              <a:rPr lang="it-IT" altLang="it-IT" sz="2800" b="1" dirty="0"/>
              <a:t>(</a:t>
            </a:r>
            <a:r>
              <a:rPr lang="it-IT" altLang="it-IT" sz="2800" b="1" dirty="0" err="1">
                <a:latin typeface="Symbol" panose="05050102010706020507" pitchFamily="18" charset="2"/>
              </a:rPr>
              <a:t>a+b</a:t>
            </a:r>
            <a:r>
              <a:rPr lang="it-IT" altLang="it-IT" sz="2800" b="1" dirty="0"/>
              <a:t>)</a:t>
            </a:r>
            <a:r>
              <a:rPr lang="it-IT" altLang="it-IT" sz="2800" b="1" i="1" dirty="0"/>
              <a:t>Y&lt;Y</a:t>
            </a:r>
            <a:r>
              <a:rPr lang="it-IT" altLang="it-IT" sz="2800" b="1" dirty="0"/>
              <a:t> </a:t>
            </a:r>
            <a:r>
              <a:rPr lang="it-IT" altLang="it-IT" sz="2800" dirty="0"/>
              <a:t>(rendimenti decrescenti – funzione </a:t>
            </a:r>
            <a:r>
              <a:rPr lang="it-IT" altLang="it-IT" sz="2800" dirty="0" smtClean="0"/>
              <a:t>omogenea </a:t>
            </a:r>
            <a:r>
              <a:rPr lang="it-IT" altLang="it-IT" sz="2800" dirty="0"/>
              <a:t>di grado &lt;1)</a:t>
            </a:r>
          </a:p>
        </p:txBody>
      </p:sp>
    </p:spTree>
    <p:extLst>
      <p:ext uri="{BB962C8B-B14F-4D97-AF65-F5344CB8AC3E}">
        <p14:creationId xmlns:p14="http://schemas.microsoft.com/office/powerpoint/2010/main" val="17660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4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286AE-1F5D-4CFE-9BC7-ACF0BDDCEC28}" type="slidenum">
              <a:rPr lang="it-IT" altLang="it-IT"/>
              <a:pPr/>
              <a:t>12</a:t>
            </a:fld>
            <a:endParaRPr lang="it-IT" altLang="it-IT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Ipotesi dei costi ad U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105400"/>
            <a:ext cx="7772400" cy="9906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 sz="2400"/>
              <a:t>Nel punto di minimo dei costi medi: rendimenti costanti di scala</a:t>
            </a:r>
          </a:p>
          <a:p>
            <a:pPr>
              <a:lnSpc>
                <a:spcPct val="90000"/>
              </a:lnSpc>
            </a:pPr>
            <a:r>
              <a:rPr lang="it-IT" altLang="it-IT" sz="2400"/>
              <a:t>Equilibrio=compatibile con la concorrenza perfetta e necessario per la teoria della distribuzione</a:t>
            </a:r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1600200" y="1828800"/>
            <a:ext cx="4876800" cy="2957513"/>
            <a:chOff x="624" y="1248"/>
            <a:chExt cx="2622" cy="1590"/>
          </a:xfrm>
        </p:grpSpPr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>
              <a:off x="960" y="1248"/>
              <a:ext cx="0" cy="1320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366" name="Line 6"/>
            <p:cNvSpPr>
              <a:spLocks noChangeShapeType="1"/>
            </p:cNvSpPr>
            <p:nvPr/>
          </p:nvSpPr>
          <p:spPr bwMode="auto">
            <a:xfrm>
              <a:off x="960" y="2574"/>
              <a:ext cx="2172" cy="0"/>
            </a:xfrm>
            <a:prstGeom prst="line">
              <a:avLst/>
            </a:prstGeom>
            <a:noFill/>
            <a:ln w="19050">
              <a:solidFill>
                <a:srgbClr val="000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367" name="Freeform 7"/>
            <p:cNvSpPr>
              <a:spLocks/>
            </p:cNvSpPr>
            <p:nvPr/>
          </p:nvSpPr>
          <p:spPr bwMode="auto">
            <a:xfrm flipV="1">
              <a:off x="1098" y="1666"/>
              <a:ext cx="1326" cy="710"/>
            </a:xfrm>
            <a:custGeom>
              <a:avLst/>
              <a:gdLst>
                <a:gd name="T0" fmla="*/ 0 w 2925"/>
                <a:gd name="T1" fmla="*/ 1445 h 2120"/>
                <a:gd name="T2" fmla="*/ 165 w 2925"/>
                <a:gd name="T3" fmla="*/ 905 h 2120"/>
                <a:gd name="T4" fmla="*/ 750 w 2925"/>
                <a:gd name="T5" fmla="*/ 110 h 2120"/>
                <a:gd name="T6" fmla="*/ 1635 w 2925"/>
                <a:gd name="T7" fmla="*/ 245 h 2120"/>
                <a:gd name="T8" fmla="*/ 2400 w 2925"/>
                <a:gd name="T9" fmla="*/ 1160 h 2120"/>
                <a:gd name="T10" fmla="*/ 2925 w 2925"/>
                <a:gd name="T11" fmla="*/ 2120 h 2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25" h="2120">
                  <a:moveTo>
                    <a:pt x="0" y="1445"/>
                  </a:moveTo>
                  <a:cubicBezTo>
                    <a:pt x="20" y="1286"/>
                    <a:pt x="40" y="1127"/>
                    <a:pt x="165" y="905"/>
                  </a:cubicBezTo>
                  <a:cubicBezTo>
                    <a:pt x="290" y="683"/>
                    <a:pt x="505" y="220"/>
                    <a:pt x="750" y="110"/>
                  </a:cubicBezTo>
                  <a:cubicBezTo>
                    <a:pt x="995" y="0"/>
                    <a:pt x="1360" y="70"/>
                    <a:pt x="1635" y="245"/>
                  </a:cubicBezTo>
                  <a:cubicBezTo>
                    <a:pt x="1910" y="420"/>
                    <a:pt x="2185" y="847"/>
                    <a:pt x="2400" y="1160"/>
                  </a:cubicBezTo>
                  <a:cubicBezTo>
                    <a:pt x="2615" y="1473"/>
                    <a:pt x="2770" y="1796"/>
                    <a:pt x="2925" y="212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368" name="Text Box 8"/>
            <p:cNvSpPr txBox="1">
              <a:spLocks noChangeArrowheads="1"/>
            </p:cNvSpPr>
            <p:nvPr/>
          </p:nvSpPr>
          <p:spPr bwMode="auto">
            <a:xfrm>
              <a:off x="2808" y="2613"/>
              <a:ext cx="330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 b="1" i="1"/>
                <a:t>Y</a:t>
              </a:r>
            </a:p>
          </p:txBody>
        </p:sp>
        <p:sp>
          <p:nvSpPr>
            <p:cNvPr id="15369" name="Text Box 9"/>
            <p:cNvSpPr txBox="1">
              <a:spLocks noChangeArrowheads="1"/>
            </p:cNvSpPr>
            <p:nvPr/>
          </p:nvSpPr>
          <p:spPr bwMode="auto">
            <a:xfrm>
              <a:off x="624" y="1260"/>
              <a:ext cx="31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 b="1"/>
                <a:t>€</a:t>
              </a:r>
            </a:p>
          </p:txBody>
        </p:sp>
        <p:sp>
          <p:nvSpPr>
            <p:cNvPr id="15370" name="Text Box 10"/>
            <p:cNvSpPr txBox="1">
              <a:spLocks noChangeArrowheads="1"/>
            </p:cNvSpPr>
            <p:nvPr/>
          </p:nvSpPr>
          <p:spPr bwMode="auto">
            <a:xfrm>
              <a:off x="1974" y="1458"/>
              <a:ext cx="672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 b="1" i="1"/>
                <a:t>Lcma</a:t>
              </a:r>
              <a:endParaRPr lang="it-IT" altLang="it-IT" sz="2000" b="1" i="1" baseline="-25000"/>
            </a:p>
          </p:txBody>
        </p:sp>
        <p:sp>
          <p:nvSpPr>
            <p:cNvPr id="15371" name="Text Box 11"/>
            <p:cNvSpPr txBox="1">
              <a:spLocks noChangeArrowheads="1"/>
            </p:cNvSpPr>
            <p:nvPr/>
          </p:nvSpPr>
          <p:spPr bwMode="auto">
            <a:xfrm>
              <a:off x="816" y="2634"/>
              <a:ext cx="270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 b="1"/>
                <a:t>0</a:t>
              </a:r>
            </a:p>
          </p:txBody>
        </p:sp>
        <p:sp>
          <p:nvSpPr>
            <p:cNvPr id="15372" name="Freeform 12"/>
            <p:cNvSpPr>
              <a:spLocks/>
            </p:cNvSpPr>
            <p:nvPr/>
          </p:nvSpPr>
          <p:spPr bwMode="auto">
            <a:xfrm flipV="1">
              <a:off x="1320" y="1693"/>
              <a:ext cx="1734" cy="413"/>
            </a:xfrm>
            <a:custGeom>
              <a:avLst/>
              <a:gdLst>
                <a:gd name="T0" fmla="*/ 0 w 3420"/>
                <a:gd name="T1" fmla="*/ 942 h 1032"/>
                <a:gd name="T2" fmla="*/ 585 w 3420"/>
                <a:gd name="T3" fmla="*/ 342 h 1032"/>
                <a:gd name="T4" fmla="*/ 1455 w 3420"/>
                <a:gd name="T5" fmla="*/ 12 h 1032"/>
                <a:gd name="T6" fmla="*/ 2325 w 3420"/>
                <a:gd name="T7" fmla="*/ 267 h 1032"/>
                <a:gd name="T8" fmla="*/ 2805 w 3420"/>
                <a:gd name="T9" fmla="*/ 567 h 1032"/>
                <a:gd name="T10" fmla="*/ 3420 w 3420"/>
                <a:gd name="T11" fmla="*/ 1032 h 1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20" h="1032">
                  <a:moveTo>
                    <a:pt x="0" y="942"/>
                  </a:moveTo>
                  <a:cubicBezTo>
                    <a:pt x="171" y="719"/>
                    <a:pt x="343" y="497"/>
                    <a:pt x="585" y="342"/>
                  </a:cubicBezTo>
                  <a:cubicBezTo>
                    <a:pt x="827" y="187"/>
                    <a:pt x="1165" y="24"/>
                    <a:pt x="1455" y="12"/>
                  </a:cubicBezTo>
                  <a:cubicBezTo>
                    <a:pt x="1745" y="0"/>
                    <a:pt x="2100" y="175"/>
                    <a:pt x="2325" y="267"/>
                  </a:cubicBezTo>
                  <a:cubicBezTo>
                    <a:pt x="2550" y="359"/>
                    <a:pt x="2623" y="440"/>
                    <a:pt x="2805" y="567"/>
                  </a:cubicBezTo>
                  <a:cubicBezTo>
                    <a:pt x="2987" y="694"/>
                    <a:pt x="3203" y="863"/>
                    <a:pt x="3420" y="1032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373" name="Text Box 13"/>
            <p:cNvSpPr txBox="1">
              <a:spLocks noChangeArrowheads="1"/>
            </p:cNvSpPr>
            <p:nvPr/>
          </p:nvSpPr>
          <p:spPr bwMode="auto">
            <a:xfrm>
              <a:off x="2760" y="1500"/>
              <a:ext cx="486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 b="1" i="1"/>
                <a:t>Lcme</a:t>
              </a:r>
              <a:endParaRPr lang="it-IT" altLang="it-IT" sz="2000" b="1" i="1" baseline="-25000"/>
            </a:p>
          </p:txBody>
        </p:sp>
        <p:sp>
          <p:nvSpPr>
            <p:cNvPr id="15374" name="Line 14"/>
            <p:cNvSpPr>
              <a:spLocks noChangeShapeType="1"/>
            </p:cNvSpPr>
            <p:nvPr/>
          </p:nvSpPr>
          <p:spPr bwMode="auto">
            <a:xfrm>
              <a:off x="2088" y="2106"/>
              <a:ext cx="0" cy="4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375" name="Text Box 15"/>
            <p:cNvSpPr txBox="1">
              <a:spLocks noChangeArrowheads="1"/>
            </p:cNvSpPr>
            <p:nvPr/>
          </p:nvSpPr>
          <p:spPr bwMode="auto">
            <a:xfrm>
              <a:off x="1938" y="2607"/>
              <a:ext cx="372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 b="1" i="1"/>
                <a:t>Y*</a:t>
              </a:r>
            </a:p>
          </p:txBody>
        </p:sp>
        <p:sp>
          <p:nvSpPr>
            <p:cNvPr id="15376" name="Line 16"/>
            <p:cNvSpPr>
              <a:spLocks noChangeShapeType="1"/>
            </p:cNvSpPr>
            <p:nvPr/>
          </p:nvSpPr>
          <p:spPr bwMode="auto">
            <a:xfrm flipH="1">
              <a:off x="954" y="2106"/>
              <a:ext cx="2082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377" name="Text Box 17"/>
            <p:cNvSpPr txBox="1">
              <a:spLocks noChangeArrowheads="1"/>
            </p:cNvSpPr>
            <p:nvPr/>
          </p:nvSpPr>
          <p:spPr bwMode="auto">
            <a:xfrm>
              <a:off x="624" y="1998"/>
              <a:ext cx="294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 eaLnBrk="0" hangingPunct="0"/>
              <a:r>
                <a:rPr lang="it-IT" altLang="it-IT" sz="2000" b="1" i="1"/>
                <a:t>P*</a:t>
              </a:r>
            </a:p>
          </p:txBody>
        </p:sp>
      </p:grpSp>
      <p:grpSp>
        <p:nvGrpSpPr>
          <p:cNvPr id="15380" name="Group 20"/>
          <p:cNvGrpSpPr>
            <a:grpSpLocks/>
          </p:cNvGrpSpPr>
          <p:nvPr/>
        </p:nvGrpSpPr>
        <p:grpSpPr bwMode="auto">
          <a:xfrm>
            <a:off x="609600" y="2209800"/>
            <a:ext cx="2667000" cy="1311275"/>
            <a:chOff x="384" y="1392"/>
            <a:chExt cx="1680" cy="826"/>
          </a:xfrm>
        </p:grpSpPr>
        <p:sp>
          <p:nvSpPr>
            <p:cNvPr id="15378" name="Line 18"/>
            <p:cNvSpPr>
              <a:spLocks noChangeShapeType="1"/>
            </p:cNvSpPr>
            <p:nvPr/>
          </p:nvSpPr>
          <p:spPr bwMode="auto">
            <a:xfrm flipH="1" flipV="1">
              <a:off x="1152" y="1776"/>
              <a:ext cx="912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379" name="Text Box 19"/>
            <p:cNvSpPr txBox="1">
              <a:spLocks noChangeArrowheads="1"/>
            </p:cNvSpPr>
            <p:nvPr/>
          </p:nvSpPr>
          <p:spPr bwMode="auto">
            <a:xfrm>
              <a:off x="384" y="1392"/>
              <a:ext cx="816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000"/>
                <a:t>Tratto con rendimenti crescenti di scala</a:t>
              </a:r>
            </a:p>
          </p:txBody>
        </p:sp>
      </p:grpSp>
      <p:grpSp>
        <p:nvGrpSpPr>
          <p:cNvPr id="15383" name="Group 23"/>
          <p:cNvGrpSpPr>
            <a:grpSpLocks/>
          </p:cNvGrpSpPr>
          <p:nvPr/>
        </p:nvGrpSpPr>
        <p:grpSpPr bwMode="auto">
          <a:xfrm>
            <a:off x="5791200" y="1981200"/>
            <a:ext cx="3048000" cy="1311275"/>
            <a:chOff x="3648" y="1248"/>
            <a:chExt cx="1920" cy="826"/>
          </a:xfrm>
        </p:grpSpPr>
        <p:sp>
          <p:nvSpPr>
            <p:cNvPr id="15381" name="Line 21"/>
            <p:cNvSpPr>
              <a:spLocks noChangeShapeType="1"/>
            </p:cNvSpPr>
            <p:nvPr/>
          </p:nvSpPr>
          <p:spPr bwMode="auto">
            <a:xfrm flipH="1">
              <a:off x="3648" y="1776"/>
              <a:ext cx="86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382" name="Text Box 22"/>
            <p:cNvSpPr txBox="1">
              <a:spLocks noChangeArrowheads="1"/>
            </p:cNvSpPr>
            <p:nvPr/>
          </p:nvSpPr>
          <p:spPr bwMode="auto">
            <a:xfrm>
              <a:off x="4416" y="1248"/>
              <a:ext cx="1152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2000"/>
                <a:t>Tratto con rendimenti di scala decrescenti</a:t>
              </a:r>
            </a:p>
          </p:txBody>
        </p:sp>
      </p:grpSp>
      <p:grpSp>
        <p:nvGrpSpPr>
          <p:cNvPr id="15386" name="Group 26"/>
          <p:cNvGrpSpPr>
            <a:grpSpLocks/>
          </p:cNvGrpSpPr>
          <p:nvPr/>
        </p:nvGrpSpPr>
        <p:grpSpPr bwMode="auto">
          <a:xfrm>
            <a:off x="4343400" y="3429000"/>
            <a:ext cx="4572000" cy="1349375"/>
            <a:chOff x="2736" y="2160"/>
            <a:chExt cx="2880" cy="850"/>
          </a:xfrm>
        </p:grpSpPr>
        <p:sp>
          <p:nvSpPr>
            <p:cNvPr id="15384" name="Line 24"/>
            <p:cNvSpPr>
              <a:spLocks noChangeShapeType="1"/>
            </p:cNvSpPr>
            <p:nvPr/>
          </p:nvSpPr>
          <p:spPr bwMode="auto">
            <a:xfrm flipH="1" flipV="1">
              <a:off x="2736" y="2160"/>
              <a:ext cx="168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5385" name="Text Box 25"/>
            <p:cNvSpPr txBox="1">
              <a:spLocks noChangeArrowheads="1"/>
            </p:cNvSpPr>
            <p:nvPr/>
          </p:nvSpPr>
          <p:spPr bwMode="auto">
            <a:xfrm>
              <a:off x="4368" y="2256"/>
              <a:ext cx="1248" cy="7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Rendimenti costanti di scala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080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17A955AD-E3C6-49E7-BE6E-DC27CAD51726}" type="slidenum">
              <a:rPr lang="it-IT" altLang="it-IT"/>
              <a:pPr/>
              <a:t>13</a:t>
            </a:fld>
            <a:endParaRPr lang="it-IT" altLang="it-IT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>
            <a:normAutofit fontScale="90000"/>
          </a:bodyPr>
          <a:lstStyle/>
          <a:p>
            <a:r>
              <a:rPr lang="it-IT" altLang="it-IT" sz="4400"/>
              <a:t>Surplus del produttore e surplus totale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it-IT" altLang="it-IT" sz="3200"/>
              <a:t>I benefici dello scambio</a:t>
            </a:r>
          </a:p>
        </p:txBody>
      </p:sp>
    </p:spTree>
    <p:extLst>
      <p:ext uri="{BB962C8B-B14F-4D97-AF65-F5344CB8AC3E}">
        <p14:creationId xmlns:p14="http://schemas.microsoft.com/office/powerpoint/2010/main" val="270380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F35C-3D17-45C8-A067-763A5E04FB19}" type="slidenum">
              <a:rPr lang="it-IT" altLang="it-IT"/>
              <a:pPr/>
              <a:t>14</a:t>
            </a:fld>
            <a:endParaRPr lang="it-IT" altLang="it-IT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Surplus del produttore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/>
              <a:t>Analogamente al surplus del consumatore </a:t>
            </a:r>
            <a:r>
              <a:rPr lang="it-IT" altLang="it-IT" sz="2800">
                <a:sym typeface="Symbol" panose="05050102010706020507" pitchFamily="18" charset="2"/>
              </a:rPr>
              <a:t> 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anose="05050102010706020507" pitchFamily="18" charset="2"/>
              </a:rPr>
              <a:t>surplus del produttore</a:t>
            </a:r>
            <a:endParaRPr lang="it-IT" altLang="it-IT" sz="2800"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</a:pPr>
            <a:r>
              <a:rPr lang="it-IT" altLang="it-IT" sz="2800">
                <a:sym typeface="Symbol" panose="05050102010706020507" pitchFamily="18" charset="2"/>
              </a:rPr>
              <a:t>È la differenza tra il prezzo che il produttore riceve e il prezzo che sarebbe stato disposto ad accettare per ciascuna unità portata sul mercato</a:t>
            </a:r>
          </a:p>
          <a:p>
            <a:pPr>
              <a:lnSpc>
                <a:spcPct val="90000"/>
              </a:lnSpc>
            </a:pPr>
            <a:r>
              <a:rPr lang="it-IT" altLang="it-IT" sz="2400"/>
              <a:t>Il produttore riceve per tutte le unità vendute lo stesso prezzo.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Tuttavia sarebbe stato disposto a ricevere un prezzo minore per la penultima unità, ancora minore per quella precedente ecc.. (pendenza positiva della curva di offerta).</a:t>
            </a:r>
          </a:p>
          <a:p>
            <a:pPr lvl="1">
              <a:lnSpc>
                <a:spcPct val="90000"/>
              </a:lnSpc>
            </a:pPr>
            <a:r>
              <a:rPr lang="it-IT" altLang="it-IT" sz="2000"/>
              <a:t>Per tutte le unità prima dell’ultima, il produttore ha un surplus  rispetto al costo sopportato</a:t>
            </a:r>
            <a:endParaRPr lang="it-IT" altLang="it-IT" sz="240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43799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bldLvl="2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F2CD7-5976-49EB-9A54-D3B39FB67503}" type="slidenum">
              <a:rPr lang="it-IT" altLang="it-IT"/>
              <a:pPr/>
              <a:t>15</a:t>
            </a:fld>
            <a:endParaRPr lang="it-IT" altLang="it-IT"/>
          </a:p>
        </p:txBody>
      </p:sp>
      <p:sp>
        <p:nvSpPr>
          <p:cNvPr id="18447" name="Freeform 15"/>
          <p:cNvSpPr>
            <a:spLocks/>
          </p:cNvSpPr>
          <p:nvPr/>
        </p:nvSpPr>
        <p:spPr bwMode="auto">
          <a:xfrm>
            <a:off x="1295400" y="3657600"/>
            <a:ext cx="2362200" cy="1752600"/>
          </a:xfrm>
          <a:custGeom>
            <a:avLst/>
            <a:gdLst>
              <a:gd name="T0" fmla="*/ 0 w 1488"/>
              <a:gd name="T1" fmla="*/ 0 h 1104"/>
              <a:gd name="T2" fmla="*/ 1488 w 1488"/>
              <a:gd name="T3" fmla="*/ 0 h 1104"/>
              <a:gd name="T4" fmla="*/ 0 w 1488"/>
              <a:gd name="T5" fmla="*/ 1104 h 1104"/>
              <a:gd name="T6" fmla="*/ 0 w 1488"/>
              <a:gd name="T7" fmla="*/ 0 h 1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88" h="1104">
                <a:moveTo>
                  <a:pt x="0" y="0"/>
                </a:moveTo>
                <a:lnTo>
                  <a:pt x="1488" y="0"/>
                </a:lnTo>
                <a:lnTo>
                  <a:pt x="0" y="1104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Il grafico del surplus del produttore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05400" y="1981200"/>
            <a:ext cx="3352800" cy="4114800"/>
          </a:xfrm>
        </p:spPr>
        <p:txBody>
          <a:bodyPr>
            <a:normAutofit lnSpcReduction="10000"/>
          </a:bodyPr>
          <a:lstStyle/>
          <a:p>
            <a:r>
              <a:rPr lang="it-IT" altLang="it-IT"/>
              <a:t>Il surplus del produttore è rappresentato dall’area compresa tra la curva di offerta, il prezzo e l’asse delle ordinate</a:t>
            </a:r>
          </a:p>
          <a:p>
            <a:endParaRPr lang="it-IT" altLang="it-IT"/>
          </a:p>
        </p:txBody>
      </p:sp>
      <p:grpSp>
        <p:nvGrpSpPr>
          <p:cNvPr id="18466" name="Group 34"/>
          <p:cNvGrpSpPr>
            <a:grpSpLocks/>
          </p:cNvGrpSpPr>
          <p:nvPr/>
        </p:nvGrpSpPr>
        <p:grpSpPr bwMode="auto">
          <a:xfrm>
            <a:off x="457200" y="3429000"/>
            <a:ext cx="4038600" cy="2590800"/>
            <a:chOff x="288" y="2160"/>
            <a:chExt cx="2544" cy="1632"/>
          </a:xfrm>
        </p:grpSpPr>
        <p:sp>
          <p:nvSpPr>
            <p:cNvPr id="18439" name="Line 7"/>
            <p:cNvSpPr>
              <a:spLocks noChangeShapeType="1"/>
            </p:cNvSpPr>
            <p:nvPr/>
          </p:nvSpPr>
          <p:spPr bwMode="auto">
            <a:xfrm>
              <a:off x="816" y="2304"/>
              <a:ext cx="1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40" name="Line 8"/>
            <p:cNvSpPr>
              <a:spLocks noChangeShapeType="1"/>
            </p:cNvSpPr>
            <p:nvPr/>
          </p:nvSpPr>
          <p:spPr bwMode="auto">
            <a:xfrm>
              <a:off x="2304" y="2304"/>
              <a:ext cx="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2160" y="3504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Q</a:t>
              </a:r>
              <a:r>
                <a:rPr lang="it-IT" altLang="it-IT" b="1" i="1" baseline="-25000"/>
                <a:t>e</a:t>
              </a:r>
            </a:p>
          </p:txBody>
        </p:sp>
        <p:sp>
          <p:nvSpPr>
            <p:cNvPr id="18444" name="Text Box 12"/>
            <p:cNvSpPr txBox="1">
              <a:spLocks noChangeArrowheads="1"/>
            </p:cNvSpPr>
            <p:nvPr/>
          </p:nvSpPr>
          <p:spPr bwMode="auto">
            <a:xfrm>
              <a:off x="288" y="2160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p</a:t>
              </a:r>
              <a:r>
                <a:rPr lang="it-IT" altLang="it-IT" b="1" i="1" baseline="-25000"/>
                <a:t>e</a:t>
              </a:r>
            </a:p>
          </p:txBody>
        </p:sp>
      </p:grpSp>
      <p:grpSp>
        <p:nvGrpSpPr>
          <p:cNvPr id="18462" name="Group 30"/>
          <p:cNvGrpSpPr>
            <a:grpSpLocks/>
          </p:cNvGrpSpPr>
          <p:nvPr/>
        </p:nvGrpSpPr>
        <p:grpSpPr bwMode="auto">
          <a:xfrm>
            <a:off x="457200" y="2286000"/>
            <a:ext cx="4648200" cy="3733800"/>
            <a:chOff x="288" y="1440"/>
            <a:chExt cx="2928" cy="2352"/>
          </a:xfrm>
        </p:grpSpPr>
        <p:sp>
          <p:nvSpPr>
            <p:cNvPr id="18442" name="Text Box 10"/>
            <p:cNvSpPr txBox="1">
              <a:spLocks noChangeArrowheads="1"/>
            </p:cNvSpPr>
            <p:nvPr/>
          </p:nvSpPr>
          <p:spPr bwMode="auto">
            <a:xfrm>
              <a:off x="480" y="3504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/>
                <a:t>0</a:t>
              </a:r>
            </a:p>
          </p:txBody>
        </p:sp>
        <p:sp>
          <p:nvSpPr>
            <p:cNvPr id="18436" name="Line 4"/>
            <p:cNvSpPr>
              <a:spLocks noChangeShapeType="1"/>
            </p:cNvSpPr>
            <p:nvPr/>
          </p:nvSpPr>
          <p:spPr bwMode="auto">
            <a:xfrm flipV="1">
              <a:off x="816" y="1440"/>
              <a:ext cx="0" cy="196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37" name="Line 5"/>
            <p:cNvSpPr>
              <a:spLocks noChangeShapeType="1"/>
            </p:cNvSpPr>
            <p:nvPr/>
          </p:nvSpPr>
          <p:spPr bwMode="auto">
            <a:xfrm>
              <a:off x="816" y="3408"/>
              <a:ext cx="230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38" name="Line 6"/>
            <p:cNvSpPr>
              <a:spLocks noChangeShapeType="1"/>
            </p:cNvSpPr>
            <p:nvPr/>
          </p:nvSpPr>
          <p:spPr bwMode="auto">
            <a:xfrm flipV="1">
              <a:off x="816" y="1920"/>
              <a:ext cx="2016" cy="148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41" name="Text Box 9"/>
            <p:cNvSpPr txBox="1">
              <a:spLocks noChangeArrowheads="1"/>
            </p:cNvSpPr>
            <p:nvPr/>
          </p:nvSpPr>
          <p:spPr bwMode="auto">
            <a:xfrm>
              <a:off x="288" y="1440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p</a:t>
              </a:r>
            </a:p>
          </p:txBody>
        </p:sp>
        <p:sp>
          <p:nvSpPr>
            <p:cNvPr id="18445" name="Text Box 13"/>
            <p:cNvSpPr txBox="1">
              <a:spLocks noChangeArrowheads="1"/>
            </p:cNvSpPr>
            <p:nvPr/>
          </p:nvSpPr>
          <p:spPr bwMode="auto">
            <a:xfrm>
              <a:off x="2688" y="3504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Q</a:t>
              </a:r>
            </a:p>
          </p:txBody>
        </p:sp>
      </p:grpSp>
      <p:grpSp>
        <p:nvGrpSpPr>
          <p:cNvPr id="18463" name="Group 31"/>
          <p:cNvGrpSpPr>
            <a:grpSpLocks/>
          </p:cNvGrpSpPr>
          <p:nvPr/>
        </p:nvGrpSpPr>
        <p:grpSpPr bwMode="auto">
          <a:xfrm>
            <a:off x="457200" y="4724400"/>
            <a:ext cx="1981200" cy="1295400"/>
            <a:chOff x="288" y="2976"/>
            <a:chExt cx="1248" cy="816"/>
          </a:xfrm>
        </p:grpSpPr>
        <p:sp>
          <p:nvSpPr>
            <p:cNvPr id="18448" name="Line 16"/>
            <p:cNvSpPr>
              <a:spLocks noChangeShapeType="1"/>
            </p:cNvSpPr>
            <p:nvPr/>
          </p:nvSpPr>
          <p:spPr bwMode="auto">
            <a:xfrm>
              <a:off x="816" y="312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49" name="Line 17"/>
            <p:cNvSpPr>
              <a:spLocks noChangeShapeType="1"/>
            </p:cNvSpPr>
            <p:nvPr/>
          </p:nvSpPr>
          <p:spPr bwMode="auto">
            <a:xfrm>
              <a:off x="1200" y="312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288" y="2976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p</a:t>
              </a:r>
              <a:r>
                <a:rPr lang="it-IT" altLang="it-IT" b="1" baseline="-25000"/>
                <a:t>1</a:t>
              </a:r>
            </a:p>
          </p:txBody>
        </p:sp>
        <p:sp>
          <p:nvSpPr>
            <p:cNvPr id="18457" name="Text Box 25"/>
            <p:cNvSpPr txBox="1">
              <a:spLocks noChangeArrowheads="1"/>
            </p:cNvSpPr>
            <p:nvPr/>
          </p:nvSpPr>
          <p:spPr bwMode="auto">
            <a:xfrm>
              <a:off x="912" y="3504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Q</a:t>
              </a:r>
              <a:r>
                <a:rPr lang="it-IT" altLang="it-IT" b="1" baseline="-25000"/>
                <a:t>1</a:t>
              </a:r>
            </a:p>
          </p:txBody>
        </p:sp>
      </p:grpSp>
      <p:grpSp>
        <p:nvGrpSpPr>
          <p:cNvPr id="18464" name="Group 32"/>
          <p:cNvGrpSpPr>
            <a:grpSpLocks/>
          </p:cNvGrpSpPr>
          <p:nvPr/>
        </p:nvGrpSpPr>
        <p:grpSpPr bwMode="auto">
          <a:xfrm>
            <a:off x="457200" y="4419600"/>
            <a:ext cx="2514600" cy="1600200"/>
            <a:chOff x="288" y="2784"/>
            <a:chExt cx="1584" cy="1008"/>
          </a:xfrm>
        </p:grpSpPr>
        <p:sp>
          <p:nvSpPr>
            <p:cNvPr id="18450" name="Line 18"/>
            <p:cNvSpPr>
              <a:spLocks noChangeShapeType="1"/>
            </p:cNvSpPr>
            <p:nvPr/>
          </p:nvSpPr>
          <p:spPr bwMode="auto">
            <a:xfrm>
              <a:off x="816" y="288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51" name="Line 19"/>
            <p:cNvSpPr>
              <a:spLocks noChangeShapeType="1"/>
            </p:cNvSpPr>
            <p:nvPr/>
          </p:nvSpPr>
          <p:spPr bwMode="auto">
            <a:xfrm>
              <a:off x="1536" y="288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55" name="Text Box 23"/>
            <p:cNvSpPr txBox="1">
              <a:spLocks noChangeArrowheads="1"/>
            </p:cNvSpPr>
            <p:nvPr/>
          </p:nvSpPr>
          <p:spPr bwMode="auto">
            <a:xfrm>
              <a:off x="288" y="2784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p</a:t>
              </a:r>
              <a:r>
                <a:rPr lang="it-IT" altLang="it-IT" b="1" baseline="-25000"/>
                <a:t>2</a:t>
              </a:r>
            </a:p>
          </p:txBody>
        </p:sp>
        <p:sp>
          <p:nvSpPr>
            <p:cNvPr id="18458" name="Text Box 26"/>
            <p:cNvSpPr txBox="1">
              <a:spLocks noChangeArrowheads="1"/>
            </p:cNvSpPr>
            <p:nvPr/>
          </p:nvSpPr>
          <p:spPr bwMode="auto">
            <a:xfrm>
              <a:off x="1248" y="3504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Q</a:t>
              </a:r>
              <a:r>
                <a:rPr lang="it-IT" altLang="it-IT" b="1" baseline="-25000"/>
                <a:t>2</a:t>
              </a:r>
            </a:p>
          </p:txBody>
        </p:sp>
      </p:grpSp>
      <p:grpSp>
        <p:nvGrpSpPr>
          <p:cNvPr id="18465" name="Group 33"/>
          <p:cNvGrpSpPr>
            <a:grpSpLocks/>
          </p:cNvGrpSpPr>
          <p:nvPr/>
        </p:nvGrpSpPr>
        <p:grpSpPr bwMode="auto">
          <a:xfrm>
            <a:off x="457200" y="3962400"/>
            <a:ext cx="3048000" cy="2057400"/>
            <a:chOff x="288" y="2496"/>
            <a:chExt cx="1920" cy="1296"/>
          </a:xfrm>
        </p:grpSpPr>
        <p:sp>
          <p:nvSpPr>
            <p:cNvPr id="18452" name="Line 20"/>
            <p:cNvSpPr>
              <a:spLocks noChangeShapeType="1"/>
            </p:cNvSpPr>
            <p:nvPr/>
          </p:nvSpPr>
          <p:spPr bwMode="auto">
            <a:xfrm>
              <a:off x="816" y="2640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53" name="Line 21"/>
            <p:cNvSpPr>
              <a:spLocks noChangeShapeType="1"/>
            </p:cNvSpPr>
            <p:nvPr/>
          </p:nvSpPr>
          <p:spPr bwMode="auto">
            <a:xfrm>
              <a:off x="1872" y="2640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456" name="Text Box 24"/>
            <p:cNvSpPr txBox="1">
              <a:spLocks noChangeArrowheads="1"/>
            </p:cNvSpPr>
            <p:nvPr/>
          </p:nvSpPr>
          <p:spPr bwMode="auto">
            <a:xfrm>
              <a:off x="288" y="2496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p</a:t>
              </a:r>
              <a:r>
                <a:rPr lang="it-IT" altLang="it-IT" b="1" baseline="-25000"/>
                <a:t>3</a:t>
              </a:r>
            </a:p>
          </p:txBody>
        </p:sp>
        <p:sp>
          <p:nvSpPr>
            <p:cNvPr id="18459" name="Text Box 27"/>
            <p:cNvSpPr txBox="1">
              <a:spLocks noChangeArrowheads="1"/>
            </p:cNvSpPr>
            <p:nvPr/>
          </p:nvSpPr>
          <p:spPr bwMode="auto">
            <a:xfrm>
              <a:off x="1584" y="3504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Q</a:t>
              </a:r>
              <a:r>
                <a:rPr lang="it-IT" altLang="it-IT" b="1" baseline="-25000"/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6884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B1BC-DB31-4CF9-A048-A7E273693308}" type="slidenum">
              <a:rPr lang="it-IT" altLang="it-IT"/>
              <a:pPr/>
              <a:t>16</a:t>
            </a:fld>
            <a:endParaRPr lang="it-IT" altLang="it-IT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Variazione del surplus</a:t>
            </a:r>
          </a:p>
        </p:txBody>
      </p:sp>
      <p:grpSp>
        <p:nvGrpSpPr>
          <p:cNvPr id="19490" name="Group 34"/>
          <p:cNvGrpSpPr>
            <a:grpSpLocks/>
          </p:cNvGrpSpPr>
          <p:nvPr/>
        </p:nvGrpSpPr>
        <p:grpSpPr bwMode="auto">
          <a:xfrm>
            <a:off x="457200" y="2133600"/>
            <a:ext cx="4648200" cy="3733800"/>
            <a:chOff x="288" y="1344"/>
            <a:chExt cx="2928" cy="2352"/>
          </a:xfrm>
        </p:grpSpPr>
        <p:grpSp>
          <p:nvGrpSpPr>
            <p:cNvPr id="19483" name="Group 27"/>
            <p:cNvGrpSpPr>
              <a:grpSpLocks/>
            </p:cNvGrpSpPr>
            <p:nvPr/>
          </p:nvGrpSpPr>
          <p:grpSpPr bwMode="auto">
            <a:xfrm>
              <a:off x="288" y="1344"/>
              <a:ext cx="2928" cy="2352"/>
              <a:chOff x="288" y="1344"/>
              <a:chExt cx="2928" cy="2352"/>
            </a:xfrm>
          </p:grpSpPr>
          <p:sp>
            <p:nvSpPr>
              <p:cNvPr id="19478" name="Freeform 22"/>
              <p:cNvSpPr>
                <a:spLocks/>
              </p:cNvSpPr>
              <p:nvPr/>
            </p:nvSpPr>
            <p:spPr bwMode="auto">
              <a:xfrm>
                <a:off x="816" y="2208"/>
                <a:ext cx="1488" cy="1104"/>
              </a:xfrm>
              <a:custGeom>
                <a:avLst/>
                <a:gdLst>
                  <a:gd name="T0" fmla="*/ 0 w 1488"/>
                  <a:gd name="T1" fmla="*/ 0 h 1104"/>
                  <a:gd name="T2" fmla="*/ 1488 w 1488"/>
                  <a:gd name="T3" fmla="*/ 0 h 1104"/>
                  <a:gd name="T4" fmla="*/ 0 w 1488"/>
                  <a:gd name="T5" fmla="*/ 1104 h 1104"/>
                  <a:gd name="T6" fmla="*/ 0 w 1488"/>
                  <a:gd name="T7" fmla="*/ 0 h 1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88" h="1104">
                    <a:moveTo>
                      <a:pt x="0" y="0"/>
                    </a:moveTo>
                    <a:lnTo>
                      <a:pt x="1488" y="0"/>
                    </a:lnTo>
                    <a:lnTo>
                      <a:pt x="0" y="110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C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grpSp>
            <p:nvGrpSpPr>
              <p:cNvPr id="19460" name="Group 4"/>
              <p:cNvGrpSpPr>
                <a:grpSpLocks/>
              </p:cNvGrpSpPr>
              <p:nvPr/>
            </p:nvGrpSpPr>
            <p:grpSpPr bwMode="auto">
              <a:xfrm>
                <a:off x="288" y="2064"/>
                <a:ext cx="2544" cy="1632"/>
                <a:chOff x="288" y="2160"/>
                <a:chExt cx="2544" cy="1632"/>
              </a:xfrm>
            </p:grpSpPr>
            <p:sp>
              <p:nvSpPr>
                <p:cNvPr id="19461" name="Line 5"/>
                <p:cNvSpPr>
                  <a:spLocks noChangeShapeType="1"/>
                </p:cNvSpPr>
                <p:nvPr/>
              </p:nvSpPr>
              <p:spPr bwMode="auto">
                <a:xfrm>
                  <a:off x="816" y="2304"/>
                  <a:ext cx="148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19462" name="Line 6"/>
                <p:cNvSpPr>
                  <a:spLocks noChangeShapeType="1"/>
                </p:cNvSpPr>
                <p:nvPr/>
              </p:nvSpPr>
              <p:spPr bwMode="auto">
                <a:xfrm>
                  <a:off x="2304" y="2304"/>
                  <a:ext cx="0" cy="110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1946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2160" y="3504"/>
                  <a:ext cx="672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 i="1"/>
                    <a:t>Q</a:t>
                  </a:r>
                  <a:r>
                    <a:rPr lang="it-IT" altLang="it-IT" b="1" baseline="-25000"/>
                    <a:t>1</a:t>
                  </a:r>
                </a:p>
              </p:txBody>
            </p:sp>
            <p:sp>
              <p:nvSpPr>
                <p:cNvPr id="19464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88" y="2160"/>
                  <a:ext cx="62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 i="1"/>
                    <a:t>p</a:t>
                  </a:r>
                  <a:r>
                    <a:rPr lang="it-IT" altLang="it-IT" b="1" baseline="-25000"/>
                    <a:t>1</a:t>
                  </a:r>
                </a:p>
              </p:txBody>
            </p:sp>
          </p:grpSp>
          <p:grpSp>
            <p:nvGrpSpPr>
              <p:cNvPr id="19465" name="Group 9"/>
              <p:cNvGrpSpPr>
                <a:grpSpLocks/>
              </p:cNvGrpSpPr>
              <p:nvPr/>
            </p:nvGrpSpPr>
            <p:grpSpPr bwMode="auto">
              <a:xfrm>
                <a:off x="288" y="1344"/>
                <a:ext cx="2928" cy="2352"/>
                <a:chOff x="288" y="1440"/>
                <a:chExt cx="2928" cy="2352"/>
              </a:xfrm>
            </p:grpSpPr>
            <p:sp>
              <p:nvSpPr>
                <p:cNvPr id="19466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80" y="3504"/>
                  <a:ext cx="480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/>
                    <a:t>0</a:t>
                  </a:r>
                </a:p>
              </p:txBody>
            </p:sp>
            <p:sp>
              <p:nvSpPr>
                <p:cNvPr id="19467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816" y="1440"/>
                  <a:ext cx="0" cy="1968"/>
                </a:xfrm>
                <a:prstGeom prst="line">
                  <a:avLst/>
                </a:prstGeom>
                <a:noFill/>
                <a:ln w="28575">
                  <a:solidFill>
                    <a:schemeClr val="accent2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19468" name="Line 12"/>
                <p:cNvSpPr>
                  <a:spLocks noChangeShapeType="1"/>
                </p:cNvSpPr>
                <p:nvPr/>
              </p:nvSpPr>
              <p:spPr bwMode="auto">
                <a:xfrm>
                  <a:off x="816" y="3408"/>
                  <a:ext cx="2304" cy="0"/>
                </a:xfrm>
                <a:prstGeom prst="line">
                  <a:avLst/>
                </a:prstGeom>
                <a:noFill/>
                <a:ln w="28575">
                  <a:solidFill>
                    <a:schemeClr val="accent2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19469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816" y="1920"/>
                  <a:ext cx="2016" cy="1488"/>
                </a:xfrm>
                <a:prstGeom prst="line">
                  <a:avLst/>
                </a:prstGeom>
                <a:noFill/>
                <a:ln w="38100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19470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88" y="1440"/>
                  <a:ext cx="52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 i="1"/>
                    <a:t>p</a:t>
                  </a:r>
                </a:p>
              </p:txBody>
            </p:sp>
            <p:sp>
              <p:nvSpPr>
                <p:cNvPr id="19471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688" y="3504"/>
                  <a:ext cx="52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 i="1"/>
                    <a:t>Q</a:t>
                  </a:r>
                </a:p>
              </p:txBody>
            </p:sp>
          </p:grpSp>
        </p:grpSp>
        <p:sp>
          <p:nvSpPr>
            <p:cNvPr id="19489" name="Text Box 33"/>
            <p:cNvSpPr txBox="1">
              <a:spLocks noChangeArrowheads="1"/>
            </p:cNvSpPr>
            <p:nvPr/>
          </p:nvSpPr>
          <p:spPr bwMode="auto">
            <a:xfrm>
              <a:off x="2400" y="1440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O</a:t>
              </a:r>
            </a:p>
          </p:txBody>
        </p:sp>
      </p:grp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9200" y="1981200"/>
            <a:ext cx="3429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800"/>
              <a:t>Diminuzione del prezzo da </a:t>
            </a:r>
            <a:r>
              <a:rPr lang="it-IT" altLang="it-IT" sz="2800" b="1" i="1"/>
              <a:t>p</a:t>
            </a:r>
            <a:r>
              <a:rPr lang="it-IT" altLang="it-IT" sz="2800" b="1"/>
              <a:t>1 </a:t>
            </a:r>
            <a:r>
              <a:rPr lang="it-IT" altLang="it-IT" sz="2800"/>
              <a:t>a </a:t>
            </a:r>
            <a:r>
              <a:rPr lang="it-IT" altLang="it-IT" sz="2800" b="1"/>
              <a:t>p2</a:t>
            </a:r>
            <a:endParaRPr lang="it-IT" altLang="it-IT" sz="2800" i="1"/>
          </a:p>
          <a:p>
            <a:pPr>
              <a:lnSpc>
                <a:spcPct val="90000"/>
              </a:lnSpc>
            </a:pPr>
            <a:r>
              <a:rPr lang="it-IT" altLang="it-IT" sz="2800"/>
              <a:t>Il surplus passa da </a:t>
            </a:r>
            <a:r>
              <a:rPr lang="it-IT" altLang="it-IT" sz="2800" b="1" i="1"/>
              <a:t>p</a:t>
            </a:r>
            <a:r>
              <a:rPr lang="it-IT" altLang="it-IT" sz="2800" b="1" baseline="-25000"/>
              <a:t>1</a:t>
            </a:r>
            <a:r>
              <a:rPr lang="it-IT" altLang="it-IT" sz="2800" b="1"/>
              <a:t>0</a:t>
            </a:r>
            <a:r>
              <a:rPr lang="it-IT" altLang="it-IT" sz="2800" b="1" i="1"/>
              <a:t>A</a:t>
            </a:r>
            <a:r>
              <a:rPr lang="it-IT" altLang="it-IT" sz="2800" i="1"/>
              <a:t> </a:t>
            </a:r>
            <a:r>
              <a:rPr lang="it-IT" altLang="it-IT" sz="2800"/>
              <a:t>a </a:t>
            </a:r>
            <a:r>
              <a:rPr lang="it-IT" altLang="it-IT" sz="2800" b="1" i="1"/>
              <a:t>p</a:t>
            </a:r>
            <a:r>
              <a:rPr lang="it-IT" altLang="it-IT" sz="2800" b="1" baseline="-25000"/>
              <a:t>2</a:t>
            </a:r>
            <a:r>
              <a:rPr lang="it-IT" altLang="it-IT" sz="2800" b="1"/>
              <a:t>0</a:t>
            </a:r>
            <a:r>
              <a:rPr lang="it-IT" altLang="it-IT" sz="2800" b="1" i="1"/>
              <a:t>B</a:t>
            </a:r>
            <a:endParaRPr lang="it-IT" altLang="it-IT" sz="2800"/>
          </a:p>
          <a:p>
            <a:pPr>
              <a:lnSpc>
                <a:spcPct val="90000"/>
              </a:lnSpc>
            </a:pPr>
            <a:r>
              <a:rPr lang="it-IT" altLang="it-IT" sz="2800"/>
              <a:t>Perdita di surplus = Area </a:t>
            </a:r>
            <a:r>
              <a:rPr lang="it-IT" altLang="it-IT" sz="2800" b="1" i="1"/>
              <a:t>p</a:t>
            </a:r>
            <a:r>
              <a:rPr lang="it-IT" altLang="it-IT" sz="2800" b="1" baseline="-25000"/>
              <a:t>1</a:t>
            </a:r>
            <a:r>
              <a:rPr lang="it-IT" altLang="it-IT" sz="2800" b="1" i="1"/>
              <a:t>ABp</a:t>
            </a:r>
            <a:r>
              <a:rPr lang="it-IT" altLang="it-IT" sz="2800" b="1" baseline="-25000"/>
              <a:t>2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Riduzione del prezzo=riduzione del surplus</a:t>
            </a:r>
          </a:p>
        </p:txBody>
      </p:sp>
      <p:grpSp>
        <p:nvGrpSpPr>
          <p:cNvPr id="19488" name="Group 32"/>
          <p:cNvGrpSpPr>
            <a:grpSpLocks/>
          </p:cNvGrpSpPr>
          <p:nvPr/>
        </p:nvGrpSpPr>
        <p:grpSpPr bwMode="auto">
          <a:xfrm>
            <a:off x="457200" y="2971800"/>
            <a:ext cx="3505200" cy="2895600"/>
            <a:chOff x="288" y="1872"/>
            <a:chExt cx="2208" cy="1824"/>
          </a:xfrm>
        </p:grpSpPr>
        <p:sp>
          <p:nvSpPr>
            <p:cNvPr id="19484" name="Text Box 28"/>
            <p:cNvSpPr txBox="1">
              <a:spLocks noChangeArrowheads="1"/>
            </p:cNvSpPr>
            <p:nvPr/>
          </p:nvSpPr>
          <p:spPr bwMode="auto">
            <a:xfrm>
              <a:off x="2064" y="1872"/>
              <a:ext cx="4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A</a:t>
              </a:r>
            </a:p>
          </p:txBody>
        </p:sp>
        <p:sp>
          <p:nvSpPr>
            <p:cNvPr id="19485" name="Text Box 29"/>
            <p:cNvSpPr txBox="1">
              <a:spLocks noChangeArrowheads="1"/>
            </p:cNvSpPr>
            <p:nvPr/>
          </p:nvSpPr>
          <p:spPr bwMode="auto">
            <a:xfrm>
              <a:off x="1824" y="2496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B</a:t>
              </a:r>
            </a:p>
          </p:txBody>
        </p:sp>
        <p:grpSp>
          <p:nvGrpSpPr>
            <p:cNvPr id="19487" name="Group 31"/>
            <p:cNvGrpSpPr>
              <a:grpSpLocks/>
            </p:cNvGrpSpPr>
            <p:nvPr/>
          </p:nvGrpSpPr>
          <p:grpSpPr bwMode="auto">
            <a:xfrm>
              <a:off x="288" y="2400"/>
              <a:ext cx="1920" cy="1296"/>
              <a:chOff x="288" y="2400"/>
              <a:chExt cx="1920" cy="1296"/>
            </a:xfrm>
          </p:grpSpPr>
          <p:grpSp>
            <p:nvGrpSpPr>
              <p:cNvPr id="19472" name="Group 16"/>
              <p:cNvGrpSpPr>
                <a:grpSpLocks/>
              </p:cNvGrpSpPr>
              <p:nvPr/>
            </p:nvGrpSpPr>
            <p:grpSpPr bwMode="auto">
              <a:xfrm>
                <a:off x="288" y="2400"/>
                <a:ext cx="1920" cy="1296"/>
                <a:chOff x="288" y="2496"/>
                <a:chExt cx="1920" cy="1296"/>
              </a:xfrm>
            </p:grpSpPr>
            <p:sp>
              <p:nvSpPr>
                <p:cNvPr id="19473" name="Line 17"/>
                <p:cNvSpPr>
                  <a:spLocks noChangeShapeType="1"/>
                </p:cNvSpPr>
                <p:nvPr/>
              </p:nvSpPr>
              <p:spPr bwMode="auto">
                <a:xfrm>
                  <a:off x="816" y="2640"/>
                  <a:ext cx="105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19474" name="Line 18"/>
                <p:cNvSpPr>
                  <a:spLocks noChangeShapeType="1"/>
                </p:cNvSpPr>
                <p:nvPr/>
              </p:nvSpPr>
              <p:spPr bwMode="auto">
                <a:xfrm>
                  <a:off x="1872" y="2640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1947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88" y="2496"/>
                  <a:ext cx="62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 i="1"/>
                    <a:t>p</a:t>
                  </a:r>
                  <a:r>
                    <a:rPr lang="it-IT" altLang="it-IT" b="1" baseline="-25000"/>
                    <a:t>2</a:t>
                  </a:r>
                </a:p>
              </p:txBody>
            </p:sp>
            <p:sp>
              <p:nvSpPr>
                <p:cNvPr id="19476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1584" y="3504"/>
                  <a:ext cx="62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 i="1"/>
                    <a:t>Q</a:t>
                  </a:r>
                  <a:r>
                    <a:rPr lang="it-IT" altLang="it-IT" b="1" baseline="-25000"/>
                    <a:t>2</a:t>
                  </a:r>
                </a:p>
              </p:txBody>
            </p:sp>
          </p:grpSp>
          <p:sp>
            <p:nvSpPr>
              <p:cNvPr id="19482" name="Freeform 26"/>
              <p:cNvSpPr>
                <a:spLocks/>
              </p:cNvSpPr>
              <p:nvPr/>
            </p:nvSpPr>
            <p:spPr bwMode="auto">
              <a:xfrm>
                <a:off x="816" y="2544"/>
                <a:ext cx="1056" cy="768"/>
              </a:xfrm>
              <a:custGeom>
                <a:avLst/>
                <a:gdLst>
                  <a:gd name="T0" fmla="*/ 0 w 1056"/>
                  <a:gd name="T1" fmla="*/ 0 h 768"/>
                  <a:gd name="T2" fmla="*/ 1056 w 1056"/>
                  <a:gd name="T3" fmla="*/ 0 h 768"/>
                  <a:gd name="T4" fmla="*/ 0 w 1056"/>
                  <a:gd name="T5" fmla="*/ 768 h 768"/>
                  <a:gd name="T6" fmla="*/ 0 w 1056"/>
                  <a:gd name="T7" fmla="*/ 0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56" h="768">
                    <a:moveTo>
                      <a:pt x="0" y="0"/>
                    </a:moveTo>
                    <a:lnTo>
                      <a:pt x="1056" y="0"/>
                    </a:lnTo>
                    <a:lnTo>
                      <a:pt x="0" y="7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94661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C3410-9227-47B6-89BB-09BABC0D69AB}" type="slidenum">
              <a:rPr lang="it-IT" altLang="it-IT"/>
              <a:pPr/>
              <a:t>17</a:t>
            </a:fld>
            <a:endParaRPr lang="it-IT" altLang="it-IT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Surplus sociale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86400" y="1981200"/>
            <a:ext cx="2971800" cy="4114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altLang="it-IT"/>
              <a:t>Il surplus sociale è dato dalla somma del surplus dei consumatori (</a:t>
            </a:r>
            <a:r>
              <a:rPr lang="it-IT" altLang="it-IT" b="1" i="1"/>
              <a:t>AEp</a:t>
            </a:r>
            <a:r>
              <a:rPr lang="it-IT" altLang="it-IT" b="1" baseline="-25000"/>
              <a:t>1</a:t>
            </a:r>
            <a:r>
              <a:rPr lang="it-IT" altLang="it-IT"/>
              <a:t>)</a:t>
            </a:r>
            <a:r>
              <a:rPr lang="it-IT" altLang="it-IT" b="1" i="1"/>
              <a:t> </a:t>
            </a:r>
            <a:r>
              <a:rPr lang="it-IT" altLang="it-IT"/>
              <a:t>e surplus dei produttori (</a:t>
            </a:r>
            <a:r>
              <a:rPr lang="it-IT" altLang="it-IT" b="1" i="1"/>
              <a:t>p</a:t>
            </a:r>
            <a:r>
              <a:rPr lang="it-IT" altLang="it-IT" b="1" i="1" baseline="-25000"/>
              <a:t>e</a:t>
            </a:r>
            <a:r>
              <a:rPr lang="it-IT" altLang="it-IT" b="1" i="1"/>
              <a:t>E</a:t>
            </a:r>
            <a:r>
              <a:rPr lang="it-IT" altLang="it-IT" b="1"/>
              <a:t>0</a:t>
            </a:r>
            <a:r>
              <a:rPr lang="it-IT" altLang="it-IT"/>
              <a:t>)</a:t>
            </a:r>
          </a:p>
        </p:txBody>
      </p:sp>
      <p:grpSp>
        <p:nvGrpSpPr>
          <p:cNvPr id="20501" name="Group 21"/>
          <p:cNvGrpSpPr>
            <a:grpSpLocks/>
          </p:cNvGrpSpPr>
          <p:nvPr/>
        </p:nvGrpSpPr>
        <p:grpSpPr bwMode="auto">
          <a:xfrm>
            <a:off x="298450" y="2219325"/>
            <a:ext cx="5008563" cy="4189413"/>
            <a:chOff x="188" y="1398"/>
            <a:chExt cx="3155" cy="2639"/>
          </a:xfrm>
        </p:grpSpPr>
        <p:sp>
          <p:nvSpPr>
            <p:cNvPr id="20490" name="Text Box 10"/>
            <p:cNvSpPr txBox="1">
              <a:spLocks noChangeArrowheads="1"/>
            </p:cNvSpPr>
            <p:nvPr/>
          </p:nvSpPr>
          <p:spPr bwMode="auto">
            <a:xfrm>
              <a:off x="198" y="1398"/>
              <a:ext cx="6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p</a:t>
              </a:r>
            </a:p>
          </p:txBody>
        </p:sp>
        <p:sp>
          <p:nvSpPr>
            <p:cNvPr id="20491" name="Text Box 11"/>
            <p:cNvSpPr txBox="1">
              <a:spLocks noChangeArrowheads="1"/>
            </p:cNvSpPr>
            <p:nvPr/>
          </p:nvSpPr>
          <p:spPr bwMode="auto">
            <a:xfrm>
              <a:off x="188" y="2757"/>
              <a:ext cx="7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p</a:t>
              </a:r>
              <a:r>
                <a:rPr lang="it-IT" altLang="it-IT" b="1" baseline="-25000"/>
                <a:t>e</a:t>
              </a:r>
              <a:endParaRPr lang="it-IT" altLang="it-IT" b="1" i="1"/>
            </a:p>
          </p:txBody>
        </p:sp>
        <p:sp>
          <p:nvSpPr>
            <p:cNvPr id="20492" name="Text Box 12"/>
            <p:cNvSpPr txBox="1">
              <a:spLocks noChangeArrowheads="1"/>
            </p:cNvSpPr>
            <p:nvPr/>
          </p:nvSpPr>
          <p:spPr bwMode="auto">
            <a:xfrm>
              <a:off x="189" y="2049"/>
              <a:ext cx="5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A</a:t>
              </a:r>
            </a:p>
          </p:txBody>
        </p:sp>
        <p:sp>
          <p:nvSpPr>
            <p:cNvPr id="20494" name="Text Box 14"/>
            <p:cNvSpPr txBox="1">
              <a:spLocks noChangeArrowheads="1"/>
            </p:cNvSpPr>
            <p:nvPr/>
          </p:nvSpPr>
          <p:spPr bwMode="auto">
            <a:xfrm>
              <a:off x="340" y="3617"/>
              <a:ext cx="3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/>
                <a:t>0</a:t>
              </a:r>
            </a:p>
          </p:txBody>
        </p:sp>
        <p:sp>
          <p:nvSpPr>
            <p:cNvPr id="20496" name="Text Box 16"/>
            <p:cNvSpPr txBox="1">
              <a:spLocks noChangeArrowheads="1"/>
            </p:cNvSpPr>
            <p:nvPr/>
          </p:nvSpPr>
          <p:spPr bwMode="auto">
            <a:xfrm>
              <a:off x="2757" y="3749"/>
              <a:ext cx="5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Q</a:t>
              </a:r>
            </a:p>
          </p:txBody>
        </p:sp>
        <p:sp>
          <p:nvSpPr>
            <p:cNvPr id="20497" name="Freeform 17"/>
            <p:cNvSpPr>
              <a:spLocks/>
            </p:cNvSpPr>
            <p:nvPr/>
          </p:nvSpPr>
          <p:spPr bwMode="auto">
            <a:xfrm>
              <a:off x="661" y="2257"/>
              <a:ext cx="1001" cy="651"/>
            </a:xfrm>
            <a:custGeom>
              <a:avLst/>
              <a:gdLst>
                <a:gd name="T0" fmla="*/ 0 w 1001"/>
                <a:gd name="T1" fmla="*/ 651 h 651"/>
                <a:gd name="T2" fmla="*/ 1001 w 1001"/>
                <a:gd name="T3" fmla="*/ 651 h 651"/>
                <a:gd name="T4" fmla="*/ 0 w 1001"/>
                <a:gd name="T5" fmla="*/ 0 h 651"/>
                <a:gd name="T6" fmla="*/ 0 w 1001"/>
                <a:gd name="T7" fmla="*/ 651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1" h="651">
                  <a:moveTo>
                    <a:pt x="0" y="651"/>
                  </a:moveTo>
                  <a:lnTo>
                    <a:pt x="1001" y="651"/>
                  </a:lnTo>
                  <a:lnTo>
                    <a:pt x="0" y="0"/>
                  </a:lnTo>
                  <a:lnTo>
                    <a:pt x="0" y="651"/>
                  </a:lnTo>
                  <a:close/>
                </a:path>
              </a:pathLst>
            </a:custGeom>
            <a:gradFill rotWithShape="0">
              <a:gsLst>
                <a:gs pos="0">
                  <a:srgbClr val="FFFF66">
                    <a:gamma/>
                    <a:shade val="46275"/>
                    <a:invGamma/>
                  </a:srgbClr>
                </a:gs>
                <a:gs pos="50000">
                  <a:srgbClr val="FFFF66"/>
                </a:gs>
                <a:gs pos="100000">
                  <a:srgbClr val="FFFF66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485" name="Line 5"/>
            <p:cNvSpPr>
              <a:spLocks noChangeShapeType="1"/>
            </p:cNvSpPr>
            <p:nvPr/>
          </p:nvSpPr>
          <p:spPr bwMode="auto">
            <a:xfrm>
              <a:off x="661" y="3677"/>
              <a:ext cx="2448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487" name="Line 7"/>
            <p:cNvSpPr>
              <a:spLocks noChangeShapeType="1"/>
            </p:cNvSpPr>
            <p:nvPr/>
          </p:nvSpPr>
          <p:spPr bwMode="auto">
            <a:xfrm>
              <a:off x="661" y="2256"/>
              <a:ext cx="2114" cy="139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489" name="Line 9"/>
            <p:cNvSpPr>
              <a:spLocks noChangeShapeType="1"/>
            </p:cNvSpPr>
            <p:nvPr/>
          </p:nvSpPr>
          <p:spPr bwMode="auto">
            <a:xfrm>
              <a:off x="1698" y="2890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493" name="Text Box 13"/>
            <p:cNvSpPr txBox="1">
              <a:spLocks noChangeArrowheads="1"/>
            </p:cNvSpPr>
            <p:nvPr/>
          </p:nvSpPr>
          <p:spPr bwMode="auto">
            <a:xfrm>
              <a:off x="1407" y="2484"/>
              <a:ext cx="61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E</a:t>
              </a:r>
            </a:p>
          </p:txBody>
        </p:sp>
        <p:sp>
          <p:nvSpPr>
            <p:cNvPr id="20495" name="Text Box 15"/>
            <p:cNvSpPr txBox="1">
              <a:spLocks noChangeArrowheads="1"/>
            </p:cNvSpPr>
            <p:nvPr/>
          </p:nvSpPr>
          <p:spPr bwMode="auto">
            <a:xfrm>
              <a:off x="1407" y="3730"/>
              <a:ext cx="8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Q</a:t>
              </a:r>
              <a:r>
                <a:rPr lang="it-IT" altLang="it-IT" b="1" baseline="-25000"/>
                <a:t>e</a:t>
              </a:r>
              <a:endParaRPr lang="it-IT" altLang="it-IT" b="1" i="1"/>
            </a:p>
          </p:txBody>
        </p:sp>
        <p:sp>
          <p:nvSpPr>
            <p:cNvPr id="20499" name="Freeform 19"/>
            <p:cNvSpPr>
              <a:spLocks/>
            </p:cNvSpPr>
            <p:nvPr/>
          </p:nvSpPr>
          <p:spPr bwMode="auto">
            <a:xfrm>
              <a:off x="652" y="2918"/>
              <a:ext cx="1019" cy="746"/>
            </a:xfrm>
            <a:custGeom>
              <a:avLst/>
              <a:gdLst>
                <a:gd name="T0" fmla="*/ 0 w 1019"/>
                <a:gd name="T1" fmla="*/ 746 h 746"/>
                <a:gd name="T2" fmla="*/ 1019 w 1019"/>
                <a:gd name="T3" fmla="*/ 0 h 746"/>
                <a:gd name="T4" fmla="*/ 9 w 1019"/>
                <a:gd name="T5" fmla="*/ 0 h 746"/>
                <a:gd name="T6" fmla="*/ 0 w 1019"/>
                <a:gd name="T7" fmla="*/ 746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9" h="746">
                  <a:moveTo>
                    <a:pt x="0" y="746"/>
                  </a:moveTo>
                  <a:lnTo>
                    <a:pt x="1019" y="0"/>
                  </a:lnTo>
                  <a:lnTo>
                    <a:pt x="9" y="0"/>
                  </a:lnTo>
                  <a:lnTo>
                    <a:pt x="0" y="746"/>
                  </a:lnTo>
                  <a:close/>
                </a:path>
              </a:pathLst>
            </a:custGeom>
            <a:gradFill rotWithShape="0">
              <a:gsLst>
                <a:gs pos="0">
                  <a:srgbClr val="33CCFF">
                    <a:gamma/>
                    <a:shade val="46275"/>
                    <a:invGamma/>
                  </a:srgbClr>
                </a:gs>
                <a:gs pos="50000">
                  <a:srgbClr val="33CCFF"/>
                </a:gs>
                <a:gs pos="100000">
                  <a:srgbClr val="33CC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486" name="Line 6"/>
            <p:cNvSpPr>
              <a:spLocks noChangeShapeType="1"/>
            </p:cNvSpPr>
            <p:nvPr/>
          </p:nvSpPr>
          <p:spPr bwMode="auto">
            <a:xfrm flipV="1">
              <a:off x="661" y="2160"/>
              <a:ext cx="2064" cy="148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484" name="Line 4"/>
            <p:cNvSpPr>
              <a:spLocks noChangeShapeType="1"/>
            </p:cNvSpPr>
            <p:nvPr/>
          </p:nvSpPr>
          <p:spPr bwMode="auto">
            <a:xfrm flipV="1">
              <a:off x="661" y="1440"/>
              <a:ext cx="0" cy="225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488" name="Line 8"/>
            <p:cNvSpPr>
              <a:spLocks noChangeShapeType="1"/>
            </p:cNvSpPr>
            <p:nvPr/>
          </p:nvSpPr>
          <p:spPr bwMode="auto">
            <a:xfrm flipH="1">
              <a:off x="661" y="2909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37400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1DD5F-6D3C-4943-A779-D4F59F7910BB}" type="slidenum">
              <a:rPr lang="it-IT" altLang="it-IT"/>
              <a:pPr/>
              <a:t>18</a:t>
            </a:fld>
            <a:endParaRPr lang="it-IT" altLang="it-IT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Surplus sociale: un esempio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11725" y="1981200"/>
            <a:ext cx="4160838" cy="41148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it-IT" altLang="it-IT" sz="2800"/>
              <a:t>Mercato delle sigarette. 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Il mercato è in equilibrio con un prezzo di €3 e una quantità di 500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Surplus consumatori= [(5-3)*500)]/2= € 500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Surplus produttori =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(3*500)/2= € 750</a:t>
            </a:r>
          </a:p>
          <a:p>
            <a:pPr>
              <a:lnSpc>
                <a:spcPct val="90000"/>
              </a:lnSpc>
            </a:pPr>
            <a:r>
              <a:rPr lang="it-IT" altLang="it-IT" sz="2800"/>
              <a:t>Surplus sociale = 1250</a:t>
            </a:r>
          </a:p>
        </p:txBody>
      </p:sp>
      <p:grpSp>
        <p:nvGrpSpPr>
          <p:cNvPr id="21526" name="Group 22"/>
          <p:cNvGrpSpPr>
            <a:grpSpLocks/>
          </p:cNvGrpSpPr>
          <p:nvPr/>
        </p:nvGrpSpPr>
        <p:grpSpPr bwMode="auto">
          <a:xfrm>
            <a:off x="207963" y="2219325"/>
            <a:ext cx="5099050" cy="4189413"/>
            <a:chOff x="131" y="1398"/>
            <a:chExt cx="3212" cy="2639"/>
          </a:xfrm>
        </p:grpSpPr>
        <p:grpSp>
          <p:nvGrpSpPr>
            <p:cNvPr id="21524" name="Group 20"/>
            <p:cNvGrpSpPr>
              <a:grpSpLocks/>
            </p:cNvGrpSpPr>
            <p:nvPr/>
          </p:nvGrpSpPr>
          <p:grpSpPr bwMode="auto">
            <a:xfrm>
              <a:off x="131" y="1398"/>
              <a:ext cx="3212" cy="2639"/>
              <a:chOff x="131" y="1398"/>
              <a:chExt cx="3212" cy="2639"/>
            </a:xfrm>
          </p:grpSpPr>
          <p:sp>
            <p:nvSpPr>
              <p:cNvPr id="21509" name="Text Box 5"/>
              <p:cNvSpPr txBox="1">
                <a:spLocks noChangeArrowheads="1"/>
              </p:cNvSpPr>
              <p:nvPr/>
            </p:nvSpPr>
            <p:spPr bwMode="auto">
              <a:xfrm>
                <a:off x="198" y="1398"/>
                <a:ext cx="61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b="1" i="1"/>
                  <a:t>p</a:t>
                </a:r>
              </a:p>
            </p:txBody>
          </p:sp>
          <p:sp>
            <p:nvSpPr>
              <p:cNvPr id="21510" name="Text Box 6"/>
              <p:cNvSpPr txBox="1">
                <a:spLocks noChangeArrowheads="1"/>
              </p:cNvSpPr>
              <p:nvPr/>
            </p:nvSpPr>
            <p:spPr bwMode="auto">
              <a:xfrm>
                <a:off x="131" y="2757"/>
                <a:ext cx="73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b="1"/>
                  <a:t>3</a:t>
                </a:r>
              </a:p>
            </p:txBody>
          </p:sp>
          <p:sp>
            <p:nvSpPr>
              <p:cNvPr id="21511" name="Text Box 7"/>
              <p:cNvSpPr txBox="1">
                <a:spLocks noChangeArrowheads="1"/>
              </p:cNvSpPr>
              <p:nvPr/>
            </p:nvSpPr>
            <p:spPr bwMode="auto">
              <a:xfrm>
                <a:off x="189" y="2049"/>
                <a:ext cx="52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b="1"/>
                  <a:t>5</a:t>
                </a:r>
              </a:p>
            </p:txBody>
          </p:sp>
          <p:sp>
            <p:nvSpPr>
              <p:cNvPr id="21512" name="Text Box 8"/>
              <p:cNvSpPr txBox="1">
                <a:spLocks noChangeArrowheads="1"/>
              </p:cNvSpPr>
              <p:nvPr/>
            </p:nvSpPr>
            <p:spPr bwMode="auto">
              <a:xfrm>
                <a:off x="340" y="3617"/>
                <a:ext cx="36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b="1"/>
                  <a:t>0</a:t>
                </a:r>
              </a:p>
            </p:txBody>
          </p:sp>
          <p:sp>
            <p:nvSpPr>
              <p:cNvPr id="21513" name="Text Box 9"/>
              <p:cNvSpPr txBox="1">
                <a:spLocks noChangeArrowheads="1"/>
              </p:cNvSpPr>
              <p:nvPr/>
            </p:nvSpPr>
            <p:spPr bwMode="auto">
              <a:xfrm>
                <a:off x="2757" y="3749"/>
                <a:ext cx="58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b="1" i="1"/>
                  <a:t>Q</a:t>
                </a:r>
              </a:p>
            </p:txBody>
          </p:sp>
          <p:sp>
            <p:nvSpPr>
              <p:cNvPr id="21514" name="Freeform 10"/>
              <p:cNvSpPr>
                <a:spLocks/>
              </p:cNvSpPr>
              <p:nvPr/>
            </p:nvSpPr>
            <p:spPr bwMode="auto">
              <a:xfrm>
                <a:off x="661" y="2257"/>
                <a:ext cx="1001" cy="651"/>
              </a:xfrm>
              <a:custGeom>
                <a:avLst/>
                <a:gdLst>
                  <a:gd name="T0" fmla="*/ 0 w 1001"/>
                  <a:gd name="T1" fmla="*/ 651 h 651"/>
                  <a:gd name="T2" fmla="*/ 1001 w 1001"/>
                  <a:gd name="T3" fmla="*/ 651 h 651"/>
                  <a:gd name="T4" fmla="*/ 0 w 1001"/>
                  <a:gd name="T5" fmla="*/ 0 h 651"/>
                  <a:gd name="T6" fmla="*/ 0 w 1001"/>
                  <a:gd name="T7" fmla="*/ 651 h 6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01" h="651">
                    <a:moveTo>
                      <a:pt x="0" y="651"/>
                    </a:moveTo>
                    <a:lnTo>
                      <a:pt x="1001" y="651"/>
                    </a:lnTo>
                    <a:lnTo>
                      <a:pt x="0" y="0"/>
                    </a:lnTo>
                    <a:lnTo>
                      <a:pt x="0" y="651"/>
                    </a:lnTo>
                    <a:close/>
                  </a:path>
                </a:pathLst>
              </a:custGeom>
              <a:solidFill>
                <a:srgbClr val="F0C2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1515" name="Line 11"/>
              <p:cNvSpPr>
                <a:spLocks noChangeShapeType="1"/>
              </p:cNvSpPr>
              <p:nvPr/>
            </p:nvSpPr>
            <p:spPr bwMode="auto">
              <a:xfrm>
                <a:off x="661" y="3677"/>
                <a:ext cx="2448" cy="0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1516" name="Line 12"/>
              <p:cNvSpPr>
                <a:spLocks noChangeShapeType="1"/>
              </p:cNvSpPr>
              <p:nvPr/>
            </p:nvSpPr>
            <p:spPr bwMode="auto">
              <a:xfrm>
                <a:off x="661" y="2256"/>
                <a:ext cx="2114" cy="139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1517" name="Line 13"/>
              <p:cNvSpPr>
                <a:spLocks noChangeShapeType="1"/>
              </p:cNvSpPr>
              <p:nvPr/>
            </p:nvSpPr>
            <p:spPr bwMode="auto">
              <a:xfrm>
                <a:off x="1698" y="289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1518" name="Text Box 14"/>
              <p:cNvSpPr txBox="1">
                <a:spLocks noChangeArrowheads="1"/>
              </p:cNvSpPr>
              <p:nvPr/>
            </p:nvSpPr>
            <p:spPr bwMode="auto">
              <a:xfrm>
                <a:off x="1407" y="2484"/>
                <a:ext cx="61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b="1" i="1"/>
                  <a:t>E</a:t>
                </a:r>
              </a:p>
            </p:txBody>
          </p:sp>
          <p:sp>
            <p:nvSpPr>
              <p:cNvPr id="21519" name="Text Box 15"/>
              <p:cNvSpPr txBox="1">
                <a:spLocks noChangeArrowheads="1"/>
              </p:cNvSpPr>
              <p:nvPr/>
            </p:nvSpPr>
            <p:spPr bwMode="auto">
              <a:xfrm>
                <a:off x="1407" y="3730"/>
                <a:ext cx="82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b="1"/>
                  <a:t>500</a:t>
                </a:r>
              </a:p>
            </p:txBody>
          </p:sp>
          <p:sp>
            <p:nvSpPr>
              <p:cNvPr id="21520" name="Freeform 16"/>
              <p:cNvSpPr>
                <a:spLocks/>
              </p:cNvSpPr>
              <p:nvPr/>
            </p:nvSpPr>
            <p:spPr bwMode="auto">
              <a:xfrm>
                <a:off x="652" y="2918"/>
                <a:ext cx="1019" cy="746"/>
              </a:xfrm>
              <a:custGeom>
                <a:avLst/>
                <a:gdLst>
                  <a:gd name="T0" fmla="*/ 0 w 1019"/>
                  <a:gd name="T1" fmla="*/ 746 h 746"/>
                  <a:gd name="T2" fmla="*/ 1019 w 1019"/>
                  <a:gd name="T3" fmla="*/ 0 h 746"/>
                  <a:gd name="T4" fmla="*/ 9 w 1019"/>
                  <a:gd name="T5" fmla="*/ 0 h 746"/>
                  <a:gd name="T6" fmla="*/ 0 w 1019"/>
                  <a:gd name="T7" fmla="*/ 746 h 7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19" h="746">
                    <a:moveTo>
                      <a:pt x="0" y="746"/>
                    </a:moveTo>
                    <a:lnTo>
                      <a:pt x="1019" y="0"/>
                    </a:lnTo>
                    <a:lnTo>
                      <a:pt x="9" y="0"/>
                    </a:lnTo>
                    <a:lnTo>
                      <a:pt x="0" y="746"/>
                    </a:lnTo>
                    <a:close/>
                  </a:path>
                </a:pathLst>
              </a:custGeom>
              <a:solidFill>
                <a:srgbClr val="33C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1521" name="Line 17"/>
              <p:cNvSpPr>
                <a:spLocks noChangeShapeType="1"/>
              </p:cNvSpPr>
              <p:nvPr/>
            </p:nvSpPr>
            <p:spPr bwMode="auto">
              <a:xfrm flipV="1">
                <a:off x="661" y="2160"/>
                <a:ext cx="2064" cy="1488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1522" name="Line 18"/>
              <p:cNvSpPr>
                <a:spLocks noChangeShapeType="1"/>
              </p:cNvSpPr>
              <p:nvPr/>
            </p:nvSpPr>
            <p:spPr bwMode="auto">
              <a:xfrm flipV="1">
                <a:off x="661" y="1440"/>
                <a:ext cx="0" cy="2256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1523" name="Line 19"/>
              <p:cNvSpPr>
                <a:spLocks noChangeShapeType="1"/>
              </p:cNvSpPr>
              <p:nvPr/>
            </p:nvSpPr>
            <p:spPr bwMode="auto">
              <a:xfrm flipH="1">
                <a:off x="661" y="2909"/>
                <a:ext cx="10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21525" name="Text Box 21"/>
            <p:cNvSpPr txBox="1">
              <a:spLocks noChangeArrowheads="1"/>
            </p:cNvSpPr>
            <p:nvPr/>
          </p:nvSpPr>
          <p:spPr bwMode="auto">
            <a:xfrm>
              <a:off x="2304" y="1851"/>
              <a:ext cx="77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O</a:t>
              </a:r>
              <a:r>
                <a:rPr lang="it-IT" altLang="it-IT" b="1" baseline="-25000"/>
                <a:t>1</a:t>
              </a:r>
              <a:endParaRPr lang="it-IT" altLang="it-IT" b="1" i="1"/>
            </a:p>
          </p:txBody>
        </p:sp>
      </p:grpSp>
    </p:spTree>
    <p:extLst>
      <p:ext uri="{BB962C8B-B14F-4D97-AF65-F5344CB8AC3E}">
        <p14:creationId xmlns:p14="http://schemas.microsoft.com/office/powerpoint/2010/main" val="3498715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232FF-AAC0-47C6-9706-67FE8EEE5166}" type="slidenum">
              <a:rPr lang="it-IT" altLang="it-IT"/>
              <a:pPr/>
              <a:t>19</a:t>
            </a:fld>
            <a:endParaRPr lang="it-IT" altLang="it-IT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Tasse e variazione del surplus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73638" y="1846263"/>
            <a:ext cx="3979862" cy="149383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it-IT" altLang="it-IT" sz="2400"/>
              <a:t>Una tassa di 0,50 per pacchetto alla produzione: sposta verso l’alto la curva di offerta </a:t>
            </a:r>
          </a:p>
        </p:txBody>
      </p:sp>
      <p:grpSp>
        <p:nvGrpSpPr>
          <p:cNvPr id="22570" name="Group 42"/>
          <p:cNvGrpSpPr>
            <a:grpSpLocks/>
          </p:cNvGrpSpPr>
          <p:nvPr/>
        </p:nvGrpSpPr>
        <p:grpSpPr bwMode="auto">
          <a:xfrm>
            <a:off x="417513" y="1935163"/>
            <a:ext cx="5099050" cy="4189412"/>
            <a:chOff x="263" y="1219"/>
            <a:chExt cx="3212" cy="2639"/>
          </a:xfrm>
        </p:grpSpPr>
        <p:sp>
          <p:nvSpPr>
            <p:cNvPr id="22535" name="Text Box 7"/>
            <p:cNvSpPr txBox="1">
              <a:spLocks noChangeArrowheads="1"/>
            </p:cNvSpPr>
            <p:nvPr/>
          </p:nvSpPr>
          <p:spPr bwMode="auto">
            <a:xfrm>
              <a:off x="340" y="1861"/>
              <a:ext cx="5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/>
                <a:t>5</a:t>
              </a:r>
            </a:p>
          </p:txBody>
        </p:sp>
        <p:grpSp>
          <p:nvGrpSpPr>
            <p:cNvPr id="22569" name="Group 41"/>
            <p:cNvGrpSpPr>
              <a:grpSpLocks/>
            </p:cNvGrpSpPr>
            <p:nvPr/>
          </p:nvGrpSpPr>
          <p:grpSpPr bwMode="auto">
            <a:xfrm>
              <a:off x="263" y="1219"/>
              <a:ext cx="3212" cy="2639"/>
              <a:chOff x="263" y="1219"/>
              <a:chExt cx="3212" cy="2639"/>
            </a:xfrm>
          </p:grpSpPr>
          <p:sp>
            <p:nvSpPr>
              <p:cNvPr id="22534" name="Text Box 6"/>
              <p:cNvSpPr txBox="1">
                <a:spLocks noChangeArrowheads="1"/>
              </p:cNvSpPr>
              <p:nvPr/>
            </p:nvSpPr>
            <p:spPr bwMode="auto">
              <a:xfrm>
                <a:off x="263" y="2569"/>
                <a:ext cx="73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b="1"/>
                  <a:t>3</a:t>
                </a:r>
              </a:p>
            </p:txBody>
          </p:sp>
          <p:grpSp>
            <p:nvGrpSpPr>
              <p:cNvPr id="22555" name="Group 27"/>
              <p:cNvGrpSpPr>
                <a:grpSpLocks/>
              </p:cNvGrpSpPr>
              <p:nvPr/>
            </p:nvGrpSpPr>
            <p:grpSpPr bwMode="auto">
              <a:xfrm>
                <a:off x="330" y="1219"/>
                <a:ext cx="3145" cy="2639"/>
                <a:chOff x="273" y="1200"/>
                <a:chExt cx="3145" cy="2639"/>
              </a:xfrm>
            </p:grpSpPr>
            <p:sp>
              <p:nvSpPr>
                <p:cNvPr id="22533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273" y="1200"/>
                  <a:ext cx="6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 i="1"/>
                    <a:t>p</a:t>
                  </a:r>
                </a:p>
              </p:txBody>
            </p:sp>
            <p:sp>
              <p:nvSpPr>
                <p:cNvPr id="2253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15" y="3419"/>
                  <a:ext cx="36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/>
                    <a:t>0</a:t>
                  </a:r>
                </a:p>
              </p:txBody>
            </p:sp>
            <p:sp>
              <p:nvSpPr>
                <p:cNvPr id="22537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832" y="3551"/>
                  <a:ext cx="586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 i="1"/>
                    <a:t>Q</a:t>
                  </a:r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auto">
                <a:xfrm>
                  <a:off x="736" y="2059"/>
                  <a:ext cx="1001" cy="651"/>
                </a:xfrm>
                <a:custGeom>
                  <a:avLst/>
                  <a:gdLst>
                    <a:gd name="T0" fmla="*/ 0 w 1001"/>
                    <a:gd name="T1" fmla="*/ 651 h 651"/>
                    <a:gd name="T2" fmla="*/ 1001 w 1001"/>
                    <a:gd name="T3" fmla="*/ 651 h 651"/>
                    <a:gd name="T4" fmla="*/ 0 w 1001"/>
                    <a:gd name="T5" fmla="*/ 0 h 651"/>
                    <a:gd name="T6" fmla="*/ 0 w 1001"/>
                    <a:gd name="T7" fmla="*/ 651 h 6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01" h="651">
                      <a:moveTo>
                        <a:pt x="0" y="651"/>
                      </a:moveTo>
                      <a:lnTo>
                        <a:pt x="1001" y="651"/>
                      </a:lnTo>
                      <a:lnTo>
                        <a:pt x="0" y="0"/>
                      </a:lnTo>
                      <a:lnTo>
                        <a:pt x="0" y="651"/>
                      </a:lnTo>
                      <a:close/>
                    </a:path>
                  </a:pathLst>
                </a:custGeom>
                <a:solidFill>
                  <a:srgbClr val="F0C20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2539" name="Line 11"/>
                <p:cNvSpPr>
                  <a:spLocks noChangeShapeType="1"/>
                </p:cNvSpPr>
                <p:nvPr/>
              </p:nvSpPr>
              <p:spPr bwMode="auto">
                <a:xfrm>
                  <a:off x="736" y="3479"/>
                  <a:ext cx="2448" cy="0"/>
                </a:xfrm>
                <a:prstGeom prst="line">
                  <a:avLst/>
                </a:prstGeom>
                <a:noFill/>
                <a:ln w="28575">
                  <a:solidFill>
                    <a:schemeClr val="accent2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2540" name="Line 12"/>
                <p:cNvSpPr>
                  <a:spLocks noChangeShapeType="1"/>
                </p:cNvSpPr>
                <p:nvPr/>
              </p:nvSpPr>
              <p:spPr bwMode="auto">
                <a:xfrm>
                  <a:off x="736" y="2058"/>
                  <a:ext cx="2114" cy="1392"/>
                </a:xfrm>
                <a:prstGeom prst="line">
                  <a:avLst/>
                </a:prstGeom>
                <a:noFill/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2541" name="Line 13"/>
                <p:cNvSpPr>
                  <a:spLocks noChangeShapeType="1"/>
                </p:cNvSpPr>
                <p:nvPr/>
              </p:nvSpPr>
              <p:spPr bwMode="auto">
                <a:xfrm>
                  <a:off x="1773" y="2692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254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492" y="2410"/>
                  <a:ext cx="61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 i="1"/>
                    <a:t>E</a:t>
                  </a:r>
                </a:p>
              </p:txBody>
            </p:sp>
            <p:sp>
              <p:nvSpPr>
                <p:cNvPr id="22543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1591" y="3507"/>
                  <a:ext cx="821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 dirty="0"/>
                    <a:t>500</a:t>
                  </a:r>
                </a:p>
              </p:txBody>
            </p:sp>
            <p:sp>
              <p:nvSpPr>
                <p:cNvPr id="22544" name="Freeform 16"/>
                <p:cNvSpPr>
                  <a:spLocks/>
                </p:cNvSpPr>
                <p:nvPr/>
              </p:nvSpPr>
              <p:spPr bwMode="auto">
                <a:xfrm>
                  <a:off x="727" y="2720"/>
                  <a:ext cx="1019" cy="746"/>
                </a:xfrm>
                <a:custGeom>
                  <a:avLst/>
                  <a:gdLst>
                    <a:gd name="T0" fmla="*/ 0 w 1019"/>
                    <a:gd name="T1" fmla="*/ 746 h 746"/>
                    <a:gd name="T2" fmla="*/ 1019 w 1019"/>
                    <a:gd name="T3" fmla="*/ 0 h 746"/>
                    <a:gd name="T4" fmla="*/ 9 w 1019"/>
                    <a:gd name="T5" fmla="*/ 0 h 746"/>
                    <a:gd name="T6" fmla="*/ 0 w 1019"/>
                    <a:gd name="T7" fmla="*/ 746 h 7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19" h="746">
                      <a:moveTo>
                        <a:pt x="0" y="746"/>
                      </a:moveTo>
                      <a:lnTo>
                        <a:pt x="1019" y="0"/>
                      </a:lnTo>
                      <a:lnTo>
                        <a:pt x="9" y="0"/>
                      </a:lnTo>
                      <a:lnTo>
                        <a:pt x="0" y="746"/>
                      </a:lnTo>
                      <a:close/>
                    </a:path>
                  </a:pathLst>
                </a:custGeom>
                <a:solidFill>
                  <a:srgbClr val="33CC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2545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736" y="1962"/>
                  <a:ext cx="2064" cy="1488"/>
                </a:xfrm>
                <a:prstGeom prst="line">
                  <a:avLst/>
                </a:prstGeom>
                <a:noFill/>
                <a:ln w="38100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2546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736" y="1242"/>
                  <a:ext cx="0" cy="2256"/>
                </a:xfrm>
                <a:prstGeom prst="line">
                  <a:avLst/>
                </a:prstGeom>
                <a:noFill/>
                <a:ln w="28575">
                  <a:solidFill>
                    <a:schemeClr val="accent2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2547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736" y="2711"/>
                  <a:ext cx="100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2549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747" y="1973"/>
                  <a:ext cx="38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 i="1"/>
                    <a:t>O</a:t>
                  </a:r>
                  <a:r>
                    <a:rPr lang="it-IT" altLang="it-IT" b="1" baseline="-25000"/>
                    <a:t>1</a:t>
                  </a:r>
                  <a:endParaRPr lang="it-IT" altLang="it-IT" b="1" i="1"/>
                </a:p>
              </p:txBody>
            </p:sp>
          </p:grpSp>
        </p:grpSp>
      </p:grpSp>
      <p:grpSp>
        <p:nvGrpSpPr>
          <p:cNvPr id="22572" name="Group 44"/>
          <p:cNvGrpSpPr>
            <a:grpSpLocks/>
          </p:cNvGrpSpPr>
          <p:nvPr/>
        </p:nvGrpSpPr>
        <p:grpSpPr bwMode="auto">
          <a:xfrm>
            <a:off x="420688" y="2386013"/>
            <a:ext cx="3840162" cy="3670300"/>
            <a:chOff x="265" y="1503"/>
            <a:chExt cx="2419" cy="2312"/>
          </a:xfrm>
        </p:grpSpPr>
        <p:grpSp>
          <p:nvGrpSpPr>
            <p:cNvPr id="22571" name="Group 43"/>
            <p:cNvGrpSpPr>
              <a:grpSpLocks/>
            </p:cNvGrpSpPr>
            <p:nvPr/>
          </p:nvGrpSpPr>
          <p:grpSpPr bwMode="auto">
            <a:xfrm>
              <a:off x="265" y="1503"/>
              <a:ext cx="2419" cy="2312"/>
              <a:chOff x="265" y="1503"/>
              <a:chExt cx="2419" cy="2312"/>
            </a:xfrm>
          </p:grpSpPr>
          <p:sp>
            <p:nvSpPr>
              <p:cNvPr id="22551" name="Line 23"/>
              <p:cNvSpPr>
                <a:spLocks noChangeShapeType="1"/>
              </p:cNvSpPr>
              <p:nvPr/>
            </p:nvSpPr>
            <p:spPr bwMode="auto">
              <a:xfrm flipV="1">
                <a:off x="2125" y="2258"/>
                <a:ext cx="0" cy="2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grpSp>
            <p:nvGrpSpPr>
              <p:cNvPr id="22561" name="Group 33"/>
              <p:cNvGrpSpPr>
                <a:grpSpLocks/>
              </p:cNvGrpSpPr>
              <p:nvPr/>
            </p:nvGrpSpPr>
            <p:grpSpPr bwMode="auto">
              <a:xfrm>
                <a:off x="265" y="1503"/>
                <a:ext cx="2419" cy="2312"/>
                <a:chOff x="265" y="1503"/>
                <a:chExt cx="2419" cy="2312"/>
              </a:xfrm>
            </p:grpSpPr>
            <p:sp>
              <p:nvSpPr>
                <p:cNvPr id="22550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296" y="1503"/>
                  <a:ext cx="388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 i="1"/>
                    <a:t>O</a:t>
                  </a:r>
                  <a:r>
                    <a:rPr lang="it-IT" altLang="it-IT" b="1" baseline="-25000"/>
                    <a:t>2</a:t>
                  </a:r>
                  <a:endParaRPr lang="it-IT" altLang="it-IT" b="1" i="1"/>
                </a:p>
              </p:txBody>
            </p:sp>
            <p:sp>
              <p:nvSpPr>
                <p:cNvPr id="22552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107" y="2059"/>
                  <a:ext cx="491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/>
                    <a:t>0,50</a:t>
                  </a:r>
                </a:p>
              </p:txBody>
            </p:sp>
            <p:sp>
              <p:nvSpPr>
                <p:cNvPr id="22548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797" y="1789"/>
                  <a:ext cx="1873" cy="1351"/>
                </a:xfrm>
                <a:prstGeom prst="line">
                  <a:avLst/>
                </a:prstGeom>
                <a:noFill/>
                <a:ln w="38100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2556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813" y="2569"/>
                  <a:ext cx="75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2557" name="Line 29"/>
                <p:cNvSpPr>
                  <a:spLocks noChangeShapeType="1"/>
                </p:cNvSpPr>
                <p:nvPr/>
              </p:nvSpPr>
              <p:spPr bwMode="auto">
                <a:xfrm>
                  <a:off x="1577" y="2569"/>
                  <a:ext cx="0" cy="91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2255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265" y="2361"/>
                  <a:ext cx="61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/>
                    <a:t>3,20</a:t>
                  </a:r>
                </a:p>
              </p:txBody>
            </p:sp>
            <p:sp>
              <p:nvSpPr>
                <p:cNvPr id="22559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362" y="3527"/>
                  <a:ext cx="46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CC00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b="1" dirty="0"/>
                    <a:t>450</a:t>
                  </a:r>
                </a:p>
              </p:txBody>
            </p:sp>
          </p:grpSp>
        </p:grpSp>
        <p:sp>
          <p:nvSpPr>
            <p:cNvPr id="22562" name="Text Box 34"/>
            <p:cNvSpPr txBox="1">
              <a:spLocks noChangeArrowheads="1"/>
            </p:cNvSpPr>
            <p:nvPr/>
          </p:nvSpPr>
          <p:spPr bwMode="auto">
            <a:xfrm>
              <a:off x="1332" y="2171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E</a:t>
              </a:r>
              <a:r>
                <a:rPr lang="it-IT" altLang="it-IT" b="1" baseline="-25000"/>
                <a:t>t</a:t>
              </a:r>
              <a:endParaRPr lang="it-IT" altLang="it-IT" b="1" i="1"/>
            </a:p>
          </p:txBody>
        </p:sp>
      </p:grpSp>
      <p:grpSp>
        <p:nvGrpSpPr>
          <p:cNvPr id="22566" name="Group 38"/>
          <p:cNvGrpSpPr>
            <a:grpSpLocks/>
          </p:cNvGrpSpPr>
          <p:nvPr/>
        </p:nvGrpSpPr>
        <p:grpSpPr bwMode="auto">
          <a:xfrm>
            <a:off x="493713" y="4497388"/>
            <a:ext cx="1993900" cy="457200"/>
            <a:chOff x="311" y="2833"/>
            <a:chExt cx="1256" cy="288"/>
          </a:xfrm>
        </p:grpSpPr>
        <p:sp>
          <p:nvSpPr>
            <p:cNvPr id="22563" name="Line 35"/>
            <p:cNvSpPr>
              <a:spLocks noChangeShapeType="1"/>
            </p:cNvSpPr>
            <p:nvPr/>
          </p:nvSpPr>
          <p:spPr bwMode="auto">
            <a:xfrm flipH="1">
              <a:off x="784" y="2918"/>
              <a:ext cx="78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2564" name="Text Box 36"/>
            <p:cNvSpPr txBox="1">
              <a:spLocks noChangeArrowheads="1"/>
            </p:cNvSpPr>
            <p:nvPr/>
          </p:nvSpPr>
          <p:spPr bwMode="auto">
            <a:xfrm>
              <a:off x="311" y="2833"/>
              <a:ext cx="5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/>
                <a:t>2.70</a:t>
              </a:r>
            </a:p>
          </p:txBody>
        </p:sp>
      </p:grpSp>
      <p:sp>
        <p:nvSpPr>
          <p:cNvPr id="22565" name="Text Box 37"/>
          <p:cNvSpPr txBox="1">
            <a:spLocks noChangeArrowheads="1"/>
          </p:cNvSpPr>
          <p:nvPr/>
        </p:nvSpPr>
        <p:spPr bwMode="auto">
          <a:xfrm>
            <a:off x="5210175" y="4014788"/>
            <a:ext cx="373221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/>
              <a:t>Di questo nuovo prezzo i produttori pagano 0,50 allo stato e per loro resta solo € 2,70 (3,20-0.50)</a:t>
            </a:r>
          </a:p>
        </p:txBody>
      </p:sp>
      <p:sp>
        <p:nvSpPr>
          <p:cNvPr id="22567" name="Text Box 39"/>
          <p:cNvSpPr txBox="1">
            <a:spLocks noChangeArrowheads="1"/>
          </p:cNvSpPr>
          <p:nvPr/>
        </p:nvSpPr>
        <p:spPr bwMode="auto">
          <a:xfrm>
            <a:off x="5337175" y="5168900"/>
            <a:ext cx="38068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dirty="0"/>
              <a:t>Traslazione imposta= 0,20 è pagata dai consumatori e 0,30 dai produttori</a:t>
            </a:r>
          </a:p>
        </p:txBody>
      </p:sp>
      <p:sp>
        <p:nvSpPr>
          <p:cNvPr id="22573" name="Text Box 45"/>
          <p:cNvSpPr txBox="1">
            <a:spLocks noChangeArrowheads="1"/>
          </p:cNvSpPr>
          <p:nvPr/>
        </p:nvSpPr>
        <p:spPr bwMode="auto">
          <a:xfrm>
            <a:off x="5137150" y="3309938"/>
            <a:ext cx="400685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it-IT" altLang="it-IT"/>
              <a:t>Nuovo equilibrio </a:t>
            </a:r>
            <a:r>
              <a:rPr lang="it-IT" altLang="it-IT" b="1" i="1"/>
              <a:t>E</a:t>
            </a:r>
            <a:r>
              <a:rPr lang="it-IT" altLang="it-IT" b="1" i="1" baseline="-25000"/>
              <a:t>t</a:t>
            </a:r>
            <a:r>
              <a:rPr lang="it-IT" altLang="it-IT" b="1" i="1"/>
              <a:t> </a:t>
            </a:r>
            <a:r>
              <a:rPr lang="it-IT" altLang="it-IT"/>
              <a:t>prezzo =€3.20 quantità =450 </a:t>
            </a:r>
          </a:p>
        </p:txBody>
      </p:sp>
    </p:spTree>
    <p:extLst>
      <p:ext uri="{BB962C8B-B14F-4D97-AF65-F5344CB8AC3E}">
        <p14:creationId xmlns:p14="http://schemas.microsoft.com/office/powerpoint/2010/main" val="12822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  <p:bldP spid="22565" grpId="0" autoUpdateAnimBg="0"/>
      <p:bldP spid="22567" grpId="0" autoUpdateAnimBg="0"/>
      <p:bldP spid="2257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817B0-F830-40C5-9B80-3356C6E8D3AE}" type="slidenum">
              <a:rPr lang="it-IT" altLang="it-IT"/>
              <a:pPr/>
              <a:t>2</a:t>
            </a:fld>
            <a:endParaRPr lang="it-IT" altLang="it-IT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La funzione di Cobb-Douglas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16764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Gli economisti utilizzano spesso come funzione di produzione la funzione di </a:t>
            </a:r>
            <a:r>
              <a:rPr lang="it-IT" altLang="it-IT" sz="2800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Cobb</a:t>
            </a:r>
            <a:r>
              <a:rPr lang="it-IT" altLang="it-IT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-Douglas</a:t>
            </a:r>
          </a:p>
          <a:p>
            <a:pPr>
              <a:lnSpc>
                <a:spcPct val="90000"/>
              </a:lnSpc>
            </a:pPr>
            <a:r>
              <a:rPr lang="it-IT" altLang="it-IT" sz="2800" b="1" i="1" dirty="0"/>
              <a:t>Y= f</a:t>
            </a:r>
            <a:r>
              <a:rPr lang="it-IT" altLang="it-IT" sz="2800" b="1" dirty="0"/>
              <a:t>(</a:t>
            </a:r>
            <a:r>
              <a:rPr lang="it-IT" altLang="it-IT" sz="2800" b="1" i="1" dirty="0"/>
              <a:t>L,K</a:t>
            </a:r>
            <a:r>
              <a:rPr lang="it-IT" altLang="it-IT" sz="2800" b="1" dirty="0"/>
              <a:t>)=</a:t>
            </a:r>
            <a:r>
              <a:rPr lang="it-IT" altLang="it-IT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altLang="it-IT" sz="2800" b="1" i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it-IT" altLang="it-IT" sz="2800" b="1" baseline="30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a</a:t>
            </a:r>
            <a:r>
              <a:rPr lang="it-IT" altLang="it-IT" sz="2800" b="1" i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it-IT" altLang="it-IT" sz="2800" b="1" baseline="30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b</a:t>
            </a:r>
            <a:r>
              <a:rPr lang="it-IT" altLang="it-IT" sz="2800" b="1" baseline="300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   </a:t>
            </a:r>
            <a:r>
              <a:rPr lang="it-IT" altLang="it-IT" sz="2800" dirty="0"/>
              <a:t> con 0&lt;</a:t>
            </a:r>
            <a:r>
              <a:rPr lang="it-IT" altLang="it-IT" sz="2800" dirty="0">
                <a:latin typeface="Symbol" panose="05050102010706020507" pitchFamily="18" charset="2"/>
              </a:rPr>
              <a:t>a&lt;1; </a:t>
            </a:r>
            <a:r>
              <a:rPr lang="it-IT" altLang="it-IT" sz="2800" dirty="0"/>
              <a:t>0&lt;</a:t>
            </a:r>
            <a:r>
              <a:rPr lang="it-IT" altLang="it-IT" sz="2800" dirty="0">
                <a:latin typeface="Symbol" panose="05050102010706020507" pitchFamily="18" charset="2"/>
              </a:rPr>
              <a:t>b&lt;1</a:t>
            </a:r>
          </a:p>
          <a:p>
            <a:pPr>
              <a:lnSpc>
                <a:spcPct val="90000"/>
              </a:lnSpc>
            </a:pPr>
            <a:r>
              <a:rPr lang="it-IT" altLang="it-IT" sz="2800" dirty="0"/>
              <a:t>Funzione dell’isoquanto: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741066"/>
              </p:ext>
            </p:extLst>
          </p:nvPr>
        </p:nvGraphicFramePr>
        <p:xfrm>
          <a:off x="1311275" y="3357518"/>
          <a:ext cx="1947863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825480" imgH="469800" progId="Equation.3">
                  <p:embed/>
                </p:oleObj>
              </mc:Choice>
              <mc:Fallback>
                <p:oleObj name="Equation" r:id="rId3" imgW="825480" imgH="469800" progId="Equation.3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3357518"/>
                        <a:ext cx="1947863" cy="110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255934"/>
              </p:ext>
            </p:extLst>
          </p:nvPr>
        </p:nvGraphicFramePr>
        <p:xfrm>
          <a:off x="1311275" y="4215830"/>
          <a:ext cx="5511800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2298600" imgH="419040" progId="Equation.3">
                  <p:embed/>
                </p:oleObj>
              </mc:Choice>
              <mc:Fallback>
                <p:oleObj name="Equation" r:id="rId5" imgW="2298600" imgH="419040" progId="Equation.3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4215830"/>
                        <a:ext cx="5511800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889682"/>
              </p:ext>
            </p:extLst>
          </p:nvPr>
        </p:nvGraphicFramePr>
        <p:xfrm>
          <a:off x="1311275" y="5217543"/>
          <a:ext cx="5808663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7" imgW="2412720" imgH="419040" progId="Equation.3">
                  <p:embed/>
                </p:oleObj>
              </mc:Choice>
              <mc:Fallback>
                <p:oleObj name="Equation" r:id="rId7" imgW="2412720" imgH="419040" progId="Equation.3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5217543"/>
                        <a:ext cx="5808663" cy="1006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0914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4335A-0135-4237-961B-28B96DAA466A}" type="slidenum">
              <a:rPr lang="it-IT" altLang="it-IT"/>
              <a:pPr/>
              <a:t>20</a:t>
            </a:fld>
            <a:endParaRPr lang="it-IT" altLang="it-IT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Perdita di surplus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13363" y="2101850"/>
            <a:ext cx="3830637" cy="41148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</a:pPr>
            <a:r>
              <a:rPr lang="it-IT" altLang="it-IT" sz="2400"/>
              <a:t>Il Surplus del consumatore è ora il triangolo </a:t>
            </a:r>
            <a:r>
              <a:rPr lang="it-IT" altLang="it-IT" sz="2400" b="1" i="1"/>
              <a:t>A</a:t>
            </a:r>
            <a:r>
              <a:rPr lang="it-IT" altLang="it-IT" sz="2400"/>
              <a:t> [(5-3.20)*450]/2=405</a:t>
            </a:r>
          </a:p>
          <a:p>
            <a:pPr marL="0" indent="0">
              <a:lnSpc>
                <a:spcPct val="90000"/>
              </a:lnSpc>
            </a:pPr>
            <a:r>
              <a:rPr lang="it-IT" altLang="it-IT" sz="2400"/>
              <a:t>Surplus dei produttori (triangolo </a:t>
            </a:r>
            <a:r>
              <a:rPr lang="it-IT" altLang="it-IT" sz="2400" b="1" i="1"/>
              <a:t>B</a:t>
            </a:r>
            <a:r>
              <a:rPr lang="it-IT" altLang="it-IT" sz="2400"/>
              <a:t>)=(2,70*450)/2=</a:t>
            </a:r>
            <a:r>
              <a:rPr lang="it-IT" altLang="it-IT" sz="2400" b="1"/>
              <a:t>607,50</a:t>
            </a:r>
          </a:p>
          <a:p>
            <a:pPr marL="0" indent="0">
              <a:lnSpc>
                <a:spcPct val="90000"/>
              </a:lnSpc>
            </a:pPr>
            <a:r>
              <a:rPr lang="it-IT" altLang="it-IT" sz="2400"/>
              <a:t>Entrate stato (rettangolo </a:t>
            </a:r>
            <a:r>
              <a:rPr lang="it-IT" altLang="it-IT" sz="2400" b="1" i="1"/>
              <a:t>D</a:t>
            </a:r>
            <a:r>
              <a:rPr lang="it-IT" altLang="it-IT" sz="2400"/>
              <a:t>)=450*0.50=225</a:t>
            </a:r>
          </a:p>
          <a:p>
            <a:pPr marL="0" indent="0">
              <a:lnSpc>
                <a:spcPct val="90000"/>
              </a:lnSpc>
            </a:pPr>
            <a:r>
              <a:rPr lang="it-IT" altLang="it-IT" sz="2400"/>
              <a:t>Perdita di surplus sociale (triangolo </a:t>
            </a:r>
            <a:r>
              <a:rPr lang="it-IT" altLang="it-IT" sz="2400" b="1" i="1"/>
              <a:t>F</a:t>
            </a:r>
            <a:r>
              <a:rPr lang="it-IT" altLang="it-IT" sz="2400"/>
              <a:t>)=(0.50*50)/2=12,50</a:t>
            </a:r>
          </a:p>
        </p:txBody>
      </p:sp>
      <p:grpSp>
        <p:nvGrpSpPr>
          <p:cNvPr id="23603" name="Group 51"/>
          <p:cNvGrpSpPr>
            <a:grpSpLocks/>
          </p:cNvGrpSpPr>
          <p:nvPr/>
        </p:nvGrpSpPr>
        <p:grpSpPr bwMode="auto">
          <a:xfrm>
            <a:off x="417513" y="1935163"/>
            <a:ext cx="5099050" cy="4189412"/>
            <a:chOff x="263" y="1219"/>
            <a:chExt cx="3212" cy="2639"/>
          </a:xfrm>
        </p:grpSpPr>
        <p:sp>
          <p:nvSpPr>
            <p:cNvPr id="23557" name="Text Box 5"/>
            <p:cNvSpPr txBox="1">
              <a:spLocks noChangeArrowheads="1"/>
            </p:cNvSpPr>
            <p:nvPr/>
          </p:nvSpPr>
          <p:spPr bwMode="auto">
            <a:xfrm>
              <a:off x="340" y="1861"/>
              <a:ext cx="5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/>
                <a:t>5</a:t>
              </a:r>
            </a:p>
          </p:txBody>
        </p:sp>
        <p:sp>
          <p:nvSpPr>
            <p:cNvPr id="23559" name="Text Box 7"/>
            <p:cNvSpPr txBox="1">
              <a:spLocks noChangeArrowheads="1"/>
            </p:cNvSpPr>
            <p:nvPr/>
          </p:nvSpPr>
          <p:spPr bwMode="auto">
            <a:xfrm>
              <a:off x="263" y="2569"/>
              <a:ext cx="7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/>
                <a:t>3</a:t>
              </a:r>
            </a:p>
          </p:txBody>
        </p:sp>
        <p:sp>
          <p:nvSpPr>
            <p:cNvPr id="23561" name="Text Box 9"/>
            <p:cNvSpPr txBox="1">
              <a:spLocks noChangeArrowheads="1"/>
            </p:cNvSpPr>
            <p:nvPr/>
          </p:nvSpPr>
          <p:spPr bwMode="auto">
            <a:xfrm>
              <a:off x="330" y="1219"/>
              <a:ext cx="6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p</a:t>
              </a:r>
            </a:p>
          </p:txBody>
        </p:sp>
        <p:sp>
          <p:nvSpPr>
            <p:cNvPr id="23584" name="Text Box 32"/>
            <p:cNvSpPr txBox="1">
              <a:spLocks noChangeArrowheads="1"/>
            </p:cNvSpPr>
            <p:nvPr/>
          </p:nvSpPr>
          <p:spPr bwMode="auto">
            <a:xfrm>
              <a:off x="265" y="2361"/>
              <a:ext cx="6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/>
                <a:t>3,20</a:t>
              </a:r>
            </a:p>
          </p:txBody>
        </p:sp>
        <p:sp>
          <p:nvSpPr>
            <p:cNvPr id="23588" name="Line 36"/>
            <p:cNvSpPr>
              <a:spLocks noChangeShapeType="1"/>
            </p:cNvSpPr>
            <p:nvPr/>
          </p:nvSpPr>
          <p:spPr bwMode="auto">
            <a:xfrm flipH="1">
              <a:off x="784" y="2918"/>
              <a:ext cx="78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89" name="Text Box 37"/>
            <p:cNvSpPr txBox="1">
              <a:spLocks noChangeArrowheads="1"/>
            </p:cNvSpPr>
            <p:nvPr/>
          </p:nvSpPr>
          <p:spPr bwMode="auto">
            <a:xfrm>
              <a:off x="311" y="2833"/>
              <a:ext cx="5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/>
                <a:t>2.70</a:t>
              </a:r>
            </a:p>
          </p:txBody>
        </p:sp>
        <p:sp>
          <p:nvSpPr>
            <p:cNvPr id="23600" name="Freeform 48"/>
            <p:cNvSpPr>
              <a:spLocks/>
            </p:cNvSpPr>
            <p:nvPr/>
          </p:nvSpPr>
          <p:spPr bwMode="auto">
            <a:xfrm>
              <a:off x="1578" y="2604"/>
              <a:ext cx="228" cy="294"/>
            </a:xfrm>
            <a:custGeom>
              <a:avLst/>
              <a:gdLst>
                <a:gd name="T0" fmla="*/ 0 w 228"/>
                <a:gd name="T1" fmla="*/ 294 h 294"/>
                <a:gd name="T2" fmla="*/ 0 w 228"/>
                <a:gd name="T3" fmla="*/ 0 h 294"/>
                <a:gd name="T4" fmla="*/ 228 w 228"/>
                <a:gd name="T5" fmla="*/ 144 h 294"/>
                <a:gd name="T6" fmla="*/ 0 w 228"/>
                <a:gd name="T7" fmla="*/ 294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8" h="294">
                  <a:moveTo>
                    <a:pt x="0" y="294"/>
                  </a:moveTo>
                  <a:lnTo>
                    <a:pt x="0" y="0"/>
                  </a:lnTo>
                  <a:lnTo>
                    <a:pt x="228" y="144"/>
                  </a:lnTo>
                  <a:lnTo>
                    <a:pt x="0" y="294"/>
                  </a:lnTo>
                  <a:close/>
                </a:path>
              </a:pathLst>
            </a:custGeom>
            <a:solidFill>
              <a:srgbClr val="CC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95" name="Rectangle 43"/>
            <p:cNvSpPr>
              <a:spLocks noChangeArrowheads="1"/>
            </p:cNvSpPr>
            <p:nvPr/>
          </p:nvSpPr>
          <p:spPr bwMode="auto">
            <a:xfrm>
              <a:off x="793" y="2568"/>
              <a:ext cx="784" cy="350"/>
            </a:xfrm>
            <a:prstGeom prst="rect">
              <a:avLst/>
            </a:prstGeom>
            <a:solidFill>
              <a:srgbClr val="CC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92" name="Freeform 40"/>
            <p:cNvSpPr>
              <a:spLocks/>
            </p:cNvSpPr>
            <p:nvPr/>
          </p:nvSpPr>
          <p:spPr bwMode="auto">
            <a:xfrm>
              <a:off x="793" y="2087"/>
              <a:ext cx="774" cy="481"/>
            </a:xfrm>
            <a:custGeom>
              <a:avLst/>
              <a:gdLst>
                <a:gd name="T0" fmla="*/ 0 w 774"/>
                <a:gd name="T1" fmla="*/ 0 h 481"/>
                <a:gd name="T2" fmla="*/ 0 w 774"/>
                <a:gd name="T3" fmla="*/ 481 h 481"/>
                <a:gd name="T4" fmla="*/ 774 w 774"/>
                <a:gd name="T5" fmla="*/ 481 h 481"/>
                <a:gd name="T6" fmla="*/ 0 w 774"/>
                <a:gd name="T7" fmla="*/ 0 h 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4" h="481">
                  <a:moveTo>
                    <a:pt x="0" y="0"/>
                  </a:moveTo>
                  <a:lnTo>
                    <a:pt x="0" y="481"/>
                  </a:lnTo>
                  <a:lnTo>
                    <a:pt x="774" y="4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62" name="Text Box 10"/>
            <p:cNvSpPr txBox="1">
              <a:spLocks noChangeArrowheads="1"/>
            </p:cNvSpPr>
            <p:nvPr/>
          </p:nvSpPr>
          <p:spPr bwMode="auto">
            <a:xfrm>
              <a:off x="472" y="3438"/>
              <a:ext cx="3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/>
                <a:t>0</a:t>
              </a:r>
            </a:p>
          </p:txBody>
        </p:sp>
        <p:sp>
          <p:nvSpPr>
            <p:cNvPr id="23563" name="Text Box 11"/>
            <p:cNvSpPr txBox="1">
              <a:spLocks noChangeArrowheads="1"/>
            </p:cNvSpPr>
            <p:nvPr/>
          </p:nvSpPr>
          <p:spPr bwMode="auto">
            <a:xfrm>
              <a:off x="2889" y="3570"/>
              <a:ext cx="58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Q</a:t>
              </a:r>
            </a:p>
          </p:txBody>
        </p:sp>
        <p:sp>
          <p:nvSpPr>
            <p:cNvPr id="23565" name="Line 13"/>
            <p:cNvSpPr>
              <a:spLocks noChangeShapeType="1"/>
            </p:cNvSpPr>
            <p:nvPr/>
          </p:nvSpPr>
          <p:spPr bwMode="auto">
            <a:xfrm>
              <a:off x="793" y="3498"/>
              <a:ext cx="2448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66" name="Line 14"/>
            <p:cNvSpPr>
              <a:spLocks noChangeShapeType="1"/>
            </p:cNvSpPr>
            <p:nvPr/>
          </p:nvSpPr>
          <p:spPr bwMode="auto">
            <a:xfrm>
              <a:off x="793" y="2077"/>
              <a:ext cx="2114" cy="139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67" name="Line 15"/>
            <p:cNvSpPr>
              <a:spLocks noChangeShapeType="1"/>
            </p:cNvSpPr>
            <p:nvPr/>
          </p:nvSpPr>
          <p:spPr bwMode="auto">
            <a:xfrm>
              <a:off x="1830" y="2711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68" name="Text Box 16"/>
            <p:cNvSpPr txBox="1">
              <a:spLocks noChangeArrowheads="1"/>
            </p:cNvSpPr>
            <p:nvPr/>
          </p:nvSpPr>
          <p:spPr bwMode="auto">
            <a:xfrm>
              <a:off x="1726" y="2510"/>
              <a:ext cx="61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 dirty="0"/>
                <a:t>E</a:t>
              </a:r>
            </a:p>
          </p:txBody>
        </p:sp>
        <p:sp>
          <p:nvSpPr>
            <p:cNvPr id="23569" name="Text Box 17"/>
            <p:cNvSpPr txBox="1">
              <a:spLocks noChangeArrowheads="1"/>
            </p:cNvSpPr>
            <p:nvPr/>
          </p:nvSpPr>
          <p:spPr bwMode="auto">
            <a:xfrm>
              <a:off x="1539" y="3551"/>
              <a:ext cx="8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/>
                <a:t>500</a:t>
              </a:r>
            </a:p>
          </p:txBody>
        </p:sp>
        <p:sp>
          <p:nvSpPr>
            <p:cNvPr id="23570" name="Freeform 18"/>
            <p:cNvSpPr>
              <a:spLocks/>
            </p:cNvSpPr>
            <p:nvPr/>
          </p:nvSpPr>
          <p:spPr bwMode="auto">
            <a:xfrm>
              <a:off x="784" y="2919"/>
              <a:ext cx="811" cy="566"/>
            </a:xfrm>
            <a:custGeom>
              <a:avLst/>
              <a:gdLst>
                <a:gd name="T0" fmla="*/ 0 w 1019"/>
                <a:gd name="T1" fmla="*/ 746 h 746"/>
                <a:gd name="T2" fmla="*/ 1019 w 1019"/>
                <a:gd name="T3" fmla="*/ 0 h 746"/>
                <a:gd name="T4" fmla="*/ 9 w 1019"/>
                <a:gd name="T5" fmla="*/ 0 h 746"/>
                <a:gd name="T6" fmla="*/ 0 w 1019"/>
                <a:gd name="T7" fmla="*/ 746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9" h="746">
                  <a:moveTo>
                    <a:pt x="0" y="746"/>
                  </a:moveTo>
                  <a:lnTo>
                    <a:pt x="1019" y="0"/>
                  </a:lnTo>
                  <a:lnTo>
                    <a:pt x="9" y="0"/>
                  </a:lnTo>
                  <a:lnTo>
                    <a:pt x="0" y="746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71" name="Line 19"/>
            <p:cNvSpPr>
              <a:spLocks noChangeShapeType="1"/>
            </p:cNvSpPr>
            <p:nvPr/>
          </p:nvSpPr>
          <p:spPr bwMode="auto">
            <a:xfrm flipV="1">
              <a:off x="793" y="1981"/>
              <a:ext cx="2064" cy="1488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72" name="Line 20"/>
            <p:cNvSpPr>
              <a:spLocks noChangeShapeType="1"/>
            </p:cNvSpPr>
            <p:nvPr/>
          </p:nvSpPr>
          <p:spPr bwMode="auto">
            <a:xfrm flipV="1">
              <a:off x="793" y="1261"/>
              <a:ext cx="0" cy="225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73" name="Line 21"/>
            <p:cNvSpPr>
              <a:spLocks noChangeShapeType="1"/>
            </p:cNvSpPr>
            <p:nvPr/>
          </p:nvSpPr>
          <p:spPr bwMode="auto">
            <a:xfrm flipH="1">
              <a:off x="793" y="2730"/>
              <a:ext cx="10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74" name="Text Box 22"/>
            <p:cNvSpPr txBox="1">
              <a:spLocks noChangeArrowheads="1"/>
            </p:cNvSpPr>
            <p:nvPr/>
          </p:nvSpPr>
          <p:spPr bwMode="auto">
            <a:xfrm>
              <a:off x="2804" y="1992"/>
              <a:ext cx="3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O</a:t>
              </a:r>
              <a:r>
                <a:rPr lang="it-IT" altLang="it-IT" b="1" baseline="-25000"/>
                <a:t>1</a:t>
              </a:r>
              <a:endParaRPr lang="it-IT" altLang="it-IT" b="1" i="1"/>
            </a:p>
          </p:txBody>
        </p:sp>
        <p:sp>
          <p:nvSpPr>
            <p:cNvPr id="23577" name="Line 25"/>
            <p:cNvSpPr>
              <a:spLocks noChangeShapeType="1"/>
            </p:cNvSpPr>
            <p:nvPr/>
          </p:nvSpPr>
          <p:spPr bwMode="auto">
            <a:xfrm flipV="1">
              <a:off x="2125" y="2258"/>
              <a:ext cx="0" cy="2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79" name="Text Box 27"/>
            <p:cNvSpPr txBox="1">
              <a:spLocks noChangeArrowheads="1"/>
            </p:cNvSpPr>
            <p:nvPr/>
          </p:nvSpPr>
          <p:spPr bwMode="auto">
            <a:xfrm>
              <a:off x="2296" y="1503"/>
              <a:ext cx="3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O</a:t>
              </a:r>
              <a:r>
                <a:rPr lang="it-IT" altLang="it-IT" b="1" baseline="-25000"/>
                <a:t>2</a:t>
              </a:r>
              <a:endParaRPr lang="it-IT" altLang="it-IT" b="1" i="1"/>
            </a:p>
          </p:txBody>
        </p:sp>
        <p:sp>
          <p:nvSpPr>
            <p:cNvPr id="23580" name="Text Box 28"/>
            <p:cNvSpPr txBox="1">
              <a:spLocks noChangeArrowheads="1"/>
            </p:cNvSpPr>
            <p:nvPr/>
          </p:nvSpPr>
          <p:spPr bwMode="auto">
            <a:xfrm>
              <a:off x="2172" y="2077"/>
              <a:ext cx="4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dirty="0"/>
                <a:t>0,50</a:t>
              </a:r>
            </a:p>
          </p:txBody>
        </p:sp>
        <p:sp>
          <p:nvSpPr>
            <p:cNvPr id="23581" name="Line 29"/>
            <p:cNvSpPr>
              <a:spLocks noChangeShapeType="1"/>
            </p:cNvSpPr>
            <p:nvPr/>
          </p:nvSpPr>
          <p:spPr bwMode="auto">
            <a:xfrm flipV="1">
              <a:off x="797" y="1789"/>
              <a:ext cx="1873" cy="1351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82" name="Line 30"/>
            <p:cNvSpPr>
              <a:spLocks noChangeShapeType="1"/>
            </p:cNvSpPr>
            <p:nvPr/>
          </p:nvSpPr>
          <p:spPr bwMode="auto">
            <a:xfrm flipH="1">
              <a:off x="813" y="2569"/>
              <a:ext cx="7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83" name="Line 31"/>
            <p:cNvSpPr>
              <a:spLocks noChangeShapeType="1"/>
            </p:cNvSpPr>
            <p:nvPr/>
          </p:nvSpPr>
          <p:spPr bwMode="auto">
            <a:xfrm>
              <a:off x="1577" y="2569"/>
              <a:ext cx="0" cy="9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585" name="Text Box 33"/>
            <p:cNvSpPr txBox="1">
              <a:spLocks noChangeArrowheads="1"/>
            </p:cNvSpPr>
            <p:nvPr/>
          </p:nvSpPr>
          <p:spPr bwMode="auto">
            <a:xfrm>
              <a:off x="1350" y="3541"/>
              <a:ext cx="46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/>
                <a:t>450</a:t>
              </a:r>
            </a:p>
          </p:txBody>
        </p:sp>
        <p:sp>
          <p:nvSpPr>
            <p:cNvPr id="23586" name="Text Box 34"/>
            <p:cNvSpPr txBox="1">
              <a:spLocks noChangeArrowheads="1"/>
            </p:cNvSpPr>
            <p:nvPr/>
          </p:nvSpPr>
          <p:spPr bwMode="auto">
            <a:xfrm>
              <a:off x="1468" y="2296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 dirty="0"/>
                <a:t>E</a:t>
              </a:r>
              <a:r>
                <a:rPr lang="it-IT" altLang="it-IT" b="1" baseline="-25000" dirty="0"/>
                <a:t>t</a:t>
              </a:r>
              <a:endParaRPr lang="it-IT" altLang="it-IT" b="1" i="1" dirty="0"/>
            </a:p>
          </p:txBody>
        </p:sp>
        <p:sp>
          <p:nvSpPr>
            <p:cNvPr id="23593" name="Text Box 41"/>
            <p:cNvSpPr txBox="1">
              <a:spLocks noChangeArrowheads="1"/>
            </p:cNvSpPr>
            <p:nvPr/>
          </p:nvSpPr>
          <p:spPr bwMode="auto">
            <a:xfrm>
              <a:off x="906" y="2295"/>
              <a:ext cx="29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A</a:t>
              </a:r>
            </a:p>
          </p:txBody>
        </p:sp>
        <p:sp>
          <p:nvSpPr>
            <p:cNvPr id="23594" name="Text Box 42"/>
            <p:cNvSpPr txBox="1">
              <a:spLocks noChangeArrowheads="1"/>
            </p:cNvSpPr>
            <p:nvPr/>
          </p:nvSpPr>
          <p:spPr bwMode="auto">
            <a:xfrm>
              <a:off x="764" y="3012"/>
              <a:ext cx="5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B</a:t>
              </a:r>
            </a:p>
          </p:txBody>
        </p:sp>
        <p:sp>
          <p:nvSpPr>
            <p:cNvPr id="23596" name="Text Box 44"/>
            <p:cNvSpPr txBox="1">
              <a:spLocks noChangeArrowheads="1"/>
            </p:cNvSpPr>
            <p:nvPr/>
          </p:nvSpPr>
          <p:spPr bwMode="auto">
            <a:xfrm>
              <a:off x="821" y="2634"/>
              <a:ext cx="48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/>
                <a:t>D</a:t>
              </a:r>
            </a:p>
          </p:txBody>
        </p:sp>
        <p:sp>
          <p:nvSpPr>
            <p:cNvPr id="23601" name="Text Box 49"/>
            <p:cNvSpPr txBox="1">
              <a:spLocks noChangeArrowheads="1"/>
            </p:cNvSpPr>
            <p:nvPr/>
          </p:nvSpPr>
          <p:spPr bwMode="auto">
            <a:xfrm>
              <a:off x="1542" y="261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b="1" i="1" dirty="0"/>
                <a:t>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976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FD70-E5F5-4B41-A07D-92ED3688825D}" type="slidenum">
              <a:rPr lang="it-IT" altLang="it-IT"/>
              <a:pPr/>
              <a:t>3</a:t>
            </a:fld>
            <a:endParaRPr lang="it-IT" altLang="it-IT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Prodotto medio e SMST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8598" y="3477360"/>
            <a:ext cx="7924800" cy="1143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Per ipotesi </a:t>
            </a:r>
            <a:r>
              <a:rPr lang="it-IT" altLang="it-IT" sz="2800" b="1" i="1" dirty="0" err="1"/>
              <a:t>pme</a:t>
            </a:r>
            <a:r>
              <a:rPr lang="it-IT" altLang="it-IT" sz="2800" b="1" i="1" baseline="-25000" dirty="0" err="1"/>
              <a:t>l</a:t>
            </a:r>
            <a:r>
              <a:rPr lang="it-IT" altLang="it-IT" sz="2800" b="1" i="1" baseline="-25000" dirty="0"/>
              <a:t> </a:t>
            </a:r>
            <a:r>
              <a:rPr lang="it-IT" altLang="it-IT" sz="2800" b="1" dirty="0"/>
              <a:t>e </a:t>
            </a:r>
            <a:r>
              <a:rPr lang="it-IT" altLang="it-IT" sz="2800" b="1" i="1" dirty="0" err="1"/>
              <a:t>pme</a:t>
            </a:r>
            <a:r>
              <a:rPr lang="it-IT" altLang="it-IT" sz="2800" b="1" i="1" baseline="-25000" dirty="0" err="1"/>
              <a:t>k</a:t>
            </a:r>
            <a:r>
              <a:rPr lang="it-IT" altLang="it-IT" sz="2800" b="1" i="1" dirty="0"/>
              <a:t>&gt;</a:t>
            </a:r>
            <a:r>
              <a:rPr lang="it-IT" altLang="it-IT" sz="2800" b="1" dirty="0"/>
              <a:t>0; </a:t>
            </a:r>
            <a:r>
              <a:rPr lang="it-IT" altLang="it-IT" sz="2800" dirty="0"/>
              <a:t>poiché 0&lt;</a:t>
            </a:r>
            <a:r>
              <a:rPr lang="it-IT" altLang="it-IT" sz="2800" b="1" dirty="0">
                <a:latin typeface="Symbol" panose="05050102010706020507" pitchFamily="18" charset="2"/>
              </a:rPr>
              <a:t>a </a:t>
            </a:r>
            <a:r>
              <a:rPr lang="it-IT" altLang="it-IT" sz="2800" dirty="0"/>
              <a:t>e</a:t>
            </a:r>
            <a:r>
              <a:rPr lang="it-IT" altLang="it-IT" sz="2800" b="1" dirty="0">
                <a:latin typeface="Symbol" panose="05050102010706020507" pitchFamily="18" charset="2"/>
              </a:rPr>
              <a:t> b&lt;1 </a:t>
            </a:r>
            <a:r>
              <a:rPr lang="it-IT" altLang="it-IT" sz="2800" b="1" i="1" dirty="0" err="1"/>
              <a:t>pma</a:t>
            </a:r>
            <a:r>
              <a:rPr lang="it-IT" altLang="it-IT" sz="2800" b="1" i="1" baseline="-25000" dirty="0" err="1"/>
              <a:t>l</a:t>
            </a:r>
            <a:r>
              <a:rPr lang="it-IT" altLang="it-IT" sz="2800" b="1" i="1" dirty="0"/>
              <a:t> &lt;</a:t>
            </a:r>
            <a:r>
              <a:rPr lang="it-IT" altLang="it-IT" sz="2800" b="1" dirty="0">
                <a:latin typeface="Symbol" panose="05050102010706020507" pitchFamily="18" charset="2"/>
              </a:rPr>
              <a:t> </a:t>
            </a:r>
            <a:r>
              <a:rPr lang="it-IT" altLang="it-IT" sz="2800" b="1" i="1" dirty="0" err="1"/>
              <a:t>pme</a:t>
            </a:r>
            <a:r>
              <a:rPr lang="it-IT" altLang="it-IT" sz="2800" b="1" i="1" baseline="-25000" dirty="0" err="1"/>
              <a:t>l</a:t>
            </a:r>
            <a:r>
              <a:rPr lang="it-IT" altLang="it-IT" sz="2800" b="1" i="1" dirty="0"/>
              <a:t> </a:t>
            </a:r>
            <a:r>
              <a:rPr lang="it-IT" altLang="it-IT" sz="2800" dirty="0"/>
              <a:t>e </a:t>
            </a:r>
            <a:r>
              <a:rPr lang="it-IT" altLang="it-IT" sz="2800" b="1" i="1" dirty="0" err="1"/>
              <a:t>pma</a:t>
            </a:r>
            <a:r>
              <a:rPr lang="it-IT" altLang="it-IT" sz="2800" b="1" i="1" baseline="-25000" dirty="0" err="1"/>
              <a:t>k</a:t>
            </a:r>
            <a:r>
              <a:rPr lang="it-IT" altLang="it-IT" sz="2800" b="1" i="1" dirty="0"/>
              <a:t>&lt;</a:t>
            </a:r>
            <a:r>
              <a:rPr lang="it-IT" altLang="it-IT" sz="2800" b="1" i="1" dirty="0" err="1"/>
              <a:t>pme</a:t>
            </a:r>
            <a:r>
              <a:rPr lang="it-IT" altLang="it-IT" sz="2800" b="1" i="1" baseline="-25000" dirty="0" err="1"/>
              <a:t>k</a:t>
            </a:r>
            <a:endParaRPr lang="it-IT" altLang="it-IT" sz="2800" b="1" i="1" dirty="0"/>
          </a:p>
          <a:p>
            <a:pPr>
              <a:lnSpc>
                <a:spcPct val="90000"/>
              </a:lnSpc>
            </a:pPr>
            <a:r>
              <a:rPr lang="it-IT" altLang="it-IT" sz="2800" dirty="0"/>
              <a:t>Per queste condizioni i prodotti medi e marginali sono positivi e decrescenti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203194"/>
              </p:ext>
            </p:extLst>
          </p:nvPr>
        </p:nvGraphicFramePr>
        <p:xfrm>
          <a:off x="990600" y="1572330"/>
          <a:ext cx="6121400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3009600" imgH="406080" progId="Equation.3">
                  <p:embed/>
                </p:oleObj>
              </mc:Choice>
              <mc:Fallback>
                <p:oleObj name="Equation" r:id="rId3" imgW="3009600" imgH="406080" progId="Equation.3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72330"/>
                        <a:ext cx="6121400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38063"/>
              </p:ext>
            </p:extLst>
          </p:nvPr>
        </p:nvGraphicFramePr>
        <p:xfrm>
          <a:off x="990600" y="2449483"/>
          <a:ext cx="640715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3149280" imgH="431640" progId="Equation.3">
                  <p:embed/>
                </p:oleObj>
              </mc:Choice>
              <mc:Fallback>
                <p:oleObj name="Equation" r:id="rId5" imgW="3149280" imgH="431640" progId="Equation.3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449483"/>
                        <a:ext cx="640715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54" name="Group 10"/>
          <p:cNvGrpSpPr>
            <a:grpSpLocks/>
          </p:cNvGrpSpPr>
          <p:nvPr/>
        </p:nvGrpSpPr>
        <p:grpSpPr bwMode="auto">
          <a:xfrm>
            <a:off x="990600" y="4755356"/>
            <a:ext cx="6629400" cy="1158875"/>
            <a:chOff x="624" y="3494"/>
            <a:chExt cx="4176" cy="730"/>
          </a:xfrm>
        </p:grpSpPr>
        <p:sp>
          <p:nvSpPr>
            <p:cNvPr id="6152" name="Rectangle 8"/>
            <p:cNvSpPr>
              <a:spLocks noChangeArrowheads="1"/>
            </p:cNvSpPr>
            <p:nvPr/>
          </p:nvSpPr>
          <p:spPr bwMode="auto">
            <a:xfrm>
              <a:off x="624" y="3504"/>
              <a:ext cx="4176" cy="720"/>
            </a:xfrm>
            <a:prstGeom prst="rect">
              <a:avLst/>
            </a:prstGeom>
            <a:solidFill>
              <a:srgbClr val="F0C2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graphicFrame>
          <p:nvGraphicFramePr>
            <p:cNvPr id="6153" name="Object 9"/>
            <p:cNvGraphicFramePr>
              <a:graphicFrameLocks noChangeAspect="1"/>
            </p:cNvGraphicFramePr>
            <p:nvPr/>
          </p:nvGraphicFramePr>
          <p:xfrm>
            <a:off x="940" y="3494"/>
            <a:ext cx="3593" cy="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" name="Equation" r:id="rId7" imgW="2209680" imgH="444240" progId="Equation.3">
                    <p:embed/>
                  </p:oleObj>
                </mc:Choice>
                <mc:Fallback>
                  <p:oleObj name="Equation" r:id="rId7" imgW="2209680" imgH="444240" progId="Equation.3">
                    <p:embed/>
                    <p:pic>
                      <p:nvPicPr>
                        <p:cNvPr id="6153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0" y="3494"/>
                          <a:ext cx="3593" cy="7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37473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FDCD-781C-455B-A54E-69C6AAA0821E}" type="slidenum">
              <a:rPr lang="it-IT" altLang="it-IT"/>
              <a:pPr/>
              <a:t>4</a:t>
            </a:fld>
            <a:endParaRPr lang="it-IT" altLang="it-IT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Massimizzazione prodotto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62000" y="1519238"/>
            <a:ext cx="7848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it-IT" altLang="it-IT" sz="2800" b="1" dirty="0">
                <a:cs typeface="Times New Roman" panose="02020603050405020304" pitchFamily="18" charset="0"/>
              </a:rPr>
              <a:t>Max </a:t>
            </a:r>
            <a:r>
              <a:rPr lang="it-IT" altLang="it-IT" sz="2800" b="1" i="1" dirty="0">
                <a:cs typeface="Times New Roman" panose="02020603050405020304" pitchFamily="18" charset="0"/>
              </a:rPr>
              <a:t>Y</a:t>
            </a:r>
            <a:r>
              <a:rPr lang="it-IT" altLang="it-IT" sz="2800" b="1" dirty="0">
                <a:cs typeface="Times New Roman" panose="02020603050405020304" pitchFamily="18" charset="0"/>
              </a:rPr>
              <a:t>=</a:t>
            </a:r>
            <a:r>
              <a:rPr lang="it-IT" altLang="it-IT" sz="2800" b="1" i="1" dirty="0" err="1">
                <a:cs typeface="Times New Roman" panose="02020603050405020304" pitchFamily="18" charset="0"/>
              </a:rPr>
              <a:t>L</a:t>
            </a:r>
            <a:r>
              <a:rPr lang="it-IT" altLang="it-IT" sz="2800" b="1" baseline="30000" dirty="0" err="1">
                <a:latin typeface="Symbol" panose="05050102010706020507" pitchFamily="18" charset="2"/>
                <a:cs typeface="Times New Roman" panose="02020603050405020304" pitchFamily="18" charset="0"/>
              </a:rPr>
              <a:t>a</a:t>
            </a:r>
            <a:r>
              <a:rPr lang="it-IT" altLang="it-IT" sz="2800" b="1" i="1" dirty="0" err="1">
                <a:cs typeface="Times New Roman" panose="02020603050405020304" pitchFamily="18" charset="0"/>
              </a:rPr>
              <a:t>K</a:t>
            </a:r>
            <a:r>
              <a:rPr lang="it-IT" altLang="it-IT" sz="2800" b="1" baseline="30000" dirty="0" err="1">
                <a:latin typeface="Symbol" panose="05050102010706020507" pitchFamily="18" charset="2"/>
                <a:cs typeface="Times New Roman" panose="02020603050405020304" pitchFamily="18" charset="0"/>
              </a:rPr>
              <a:t>b</a:t>
            </a:r>
            <a:r>
              <a:rPr lang="it-IT" altLang="it-IT" sz="2800" dirty="0">
                <a:cs typeface="Times New Roman" panose="02020603050405020304" pitchFamily="18" charset="0"/>
              </a:rPr>
              <a:t> sotto il vincolo </a:t>
            </a:r>
            <a:r>
              <a:rPr lang="it-IT" altLang="it-IT" sz="2800" b="1" i="1" dirty="0">
                <a:cs typeface="Times New Roman" panose="02020603050405020304" pitchFamily="18" charset="0"/>
              </a:rPr>
              <a:t>CT =</a:t>
            </a:r>
            <a:r>
              <a:rPr lang="it-IT" altLang="it-IT" sz="2800" b="1" i="1" dirty="0" err="1">
                <a:cs typeface="Times New Roman" panose="02020603050405020304" pitchFamily="18" charset="0"/>
              </a:rPr>
              <a:t>wL</a:t>
            </a:r>
            <a:r>
              <a:rPr lang="it-IT" altLang="it-IT" sz="2800" b="1" dirty="0" err="1">
                <a:cs typeface="Times New Roman" panose="02020603050405020304" pitchFamily="18" charset="0"/>
              </a:rPr>
              <a:t>+</a:t>
            </a:r>
            <a:r>
              <a:rPr lang="it-IT" altLang="it-IT" sz="2800" b="1" i="1" dirty="0" err="1">
                <a:cs typeface="Times New Roman" panose="02020603050405020304" pitchFamily="18" charset="0"/>
              </a:rPr>
              <a:t>rK</a:t>
            </a:r>
            <a:endParaRPr lang="it-IT" altLang="it-IT" sz="2800" dirty="0"/>
          </a:p>
          <a:p>
            <a:pPr>
              <a:spcBef>
                <a:spcPct val="20000"/>
              </a:spcBef>
              <a:buFontTx/>
              <a:buChar char="•"/>
            </a:pPr>
            <a:r>
              <a:rPr lang="it-IT" altLang="it-IT" sz="2800" dirty="0"/>
              <a:t>Trovare valori </a:t>
            </a:r>
            <a:r>
              <a:rPr lang="it-IT" altLang="it-IT" sz="2800" b="1" i="1" dirty="0"/>
              <a:t>L e K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it-IT" altLang="it-IT" sz="2800" dirty="0"/>
              <a:t>Soluzione analoga curve di indifferenza= punto di massimo </a:t>
            </a:r>
            <a:r>
              <a:rPr lang="it-IT" altLang="it-IT" sz="2800" b="1" i="1" dirty="0"/>
              <a:t>SMST=w/r</a:t>
            </a:r>
            <a:endParaRPr lang="it-IT" altLang="it-IT" sz="2800" dirty="0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63335"/>
              </p:ext>
            </p:extLst>
          </p:nvPr>
        </p:nvGraphicFramePr>
        <p:xfrm>
          <a:off x="1052513" y="3413874"/>
          <a:ext cx="150177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647640" imgH="431640" progId="Equation.3">
                  <p:embed/>
                </p:oleObj>
              </mc:Choice>
              <mc:Fallback>
                <p:oleObj name="Equation" r:id="rId3" imgW="647640" imgH="431640" progId="Equation.3">
                  <p:embed/>
                  <p:pic>
                    <p:nvPicPr>
                      <p:cNvPr id="71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3413874"/>
                        <a:ext cx="1501775" cy="996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265208"/>
              </p:ext>
            </p:extLst>
          </p:nvPr>
        </p:nvGraphicFramePr>
        <p:xfrm>
          <a:off x="2792442" y="3413874"/>
          <a:ext cx="17367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749160" imgH="406080" progId="Equation.3">
                  <p:embed/>
                </p:oleObj>
              </mc:Choice>
              <mc:Fallback>
                <p:oleObj name="Equation" r:id="rId5" imgW="749160" imgH="406080" progId="Equation.3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442" y="3413874"/>
                        <a:ext cx="1736725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541267"/>
              </p:ext>
            </p:extLst>
          </p:nvPr>
        </p:nvGraphicFramePr>
        <p:xfrm>
          <a:off x="1061619" y="4322464"/>
          <a:ext cx="2819400" cy="9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7" imgW="1244520" imgH="406080" progId="Equation.3">
                  <p:embed/>
                </p:oleObj>
              </mc:Choice>
              <mc:Fallback>
                <p:oleObj name="Equation" r:id="rId7" imgW="1244520" imgH="406080" progId="Equation.3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619" y="4322464"/>
                        <a:ext cx="2819400" cy="922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859053" y="3363824"/>
            <a:ext cx="3429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dirty="0"/>
              <a:t>Sostituiamo </a:t>
            </a:r>
            <a:r>
              <a:rPr lang="it-IT" altLang="it-IT" b="1" i="1" dirty="0"/>
              <a:t>K</a:t>
            </a:r>
            <a:r>
              <a:rPr lang="it-IT" altLang="it-IT" dirty="0"/>
              <a:t> nella retta dell’isocosto</a:t>
            </a:r>
          </a:p>
        </p:txBody>
      </p:sp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334973"/>
              </p:ext>
            </p:extLst>
          </p:nvPr>
        </p:nvGraphicFramePr>
        <p:xfrm>
          <a:off x="4252912" y="4293097"/>
          <a:ext cx="2624137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9" imgW="1155600" imgH="406080" progId="Equation.3">
                  <p:embed/>
                </p:oleObj>
              </mc:Choice>
              <mc:Fallback>
                <p:oleObj name="Equation" r:id="rId9" imgW="1155600" imgH="406080" progId="Equation.3">
                  <p:embed/>
                  <p:pic>
                    <p:nvPicPr>
                      <p:cNvPr id="717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2912" y="4293097"/>
                        <a:ext cx="2624137" cy="925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84" name="Group 16"/>
          <p:cNvGrpSpPr>
            <a:grpSpLocks/>
          </p:cNvGrpSpPr>
          <p:nvPr/>
        </p:nvGrpSpPr>
        <p:grpSpPr bwMode="auto">
          <a:xfrm>
            <a:off x="5257800" y="5162958"/>
            <a:ext cx="2549525" cy="1155700"/>
            <a:chOff x="3312" y="3496"/>
            <a:chExt cx="1606" cy="728"/>
          </a:xfrm>
        </p:grpSpPr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312" y="3504"/>
              <a:ext cx="1606" cy="720"/>
            </a:xfrm>
            <a:prstGeom prst="rect">
              <a:avLst/>
            </a:prstGeom>
            <a:solidFill>
              <a:srgbClr val="F0C2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graphicFrame>
          <p:nvGraphicFramePr>
            <p:cNvPr id="7180" name="Object 12"/>
            <p:cNvGraphicFramePr>
              <a:graphicFrameLocks noChangeAspect="1"/>
            </p:cNvGraphicFramePr>
            <p:nvPr/>
          </p:nvGraphicFramePr>
          <p:xfrm>
            <a:off x="3489" y="3496"/>
            <a:ext cx="1075" cy="7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0" name="Equation" r:id="rId11" imgW="888840" imgH="596880" progId="Equation.3">
                    <p:embed/>
                  </p:oleObj>
                </mc:Choice>
                <mc:Fallback>
                  <p:oleObj name="Equation" r:id="rId11" imgW="888840" imgH="596880" progId="Equation.3">
                    <p:embed/>
                    <p:pic>
                      <p:nvPicPr>
                        <p:cNvPr id="718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89" y="3496"/>
                          <a:ext cx="1075" cy="72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81" name="Group 13"/>
          <p:cNvGrpSpPr>
            <a:grpSpLocks/>
          </p:cNvGrpSpPr>
          <p:nvPr/>
        </p:nvGrpSpPr>
        <p:grpSpPr bwMode="auto">
          <a:xfrm>
            <a:off x="788988" y="5486400"/>
            <a:ext cx="4070350" cy="762000"/>
            <a:chOff x="520" y="3290"/>
            <a:chExt cx="2564" cy="480"/>
          </a:xfrm>
        </p:grpSpPr>
        <p:sp>
          <p:nvSpPr>
            <p:cNvPr id="7182" name="Text Box 14"/>
            <p:cNvSpPr txBox="1">
              <a:spLocks noChangeArrowheads="1"/>
            </p:cNvSpPr>
            <p:nvPr/>
          </p:nvSpPr>
          <p:spPr bwMode="auto">
            <a:xfrm>
              <a:off x="520" y="3290"/>
              <a:ext cx="2316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altLang="it-IT" sz="4400" b="1" dirty="0">
                  <a:solidFill>
                    <a:schemeClr val="hlink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Soluzione</a:t>
              </a:r>
            </a:p>
          </p:txBody>
        </p:sp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>
              <a:off x="2238" y="3542"/>
              <a:ext cx="8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07363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autoUpdateAnimBg="0"/>
      <p:bldP spid="717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D78B0-0CA4-4208-BC99-3CE215676EDC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Esempio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3900" y="1642224"/>
            <a:ext cx="8001000" cy="5334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</a:pPr>
            <a:r>
              <a:rPr lang="it-IT" altLang="it-IT" sz="2800" dirty="0"/>
              <a:t>Isoquanto </a:t>
            </a:r>
            <a:r>
              <a:rPr lang="it-IT" altLang="it-IT" sz="2800" b="1" i="1" dirty="0"/>
              <a:t>Y=L</a:t>
            </a:r>
            <a:r>
              <a:rPr lang="it-IT" altLang="it-IT" sz="2800" b="1" baseline="30000" dirty="0"/>
              <a:t>1/2</a:t>
            </a:r>
            <a:r>
              <a:rPr lang="it-IT" altLang="it-IT" sz="2800" b="1" i="1" dirty="0"/>
              <a:t>K</a:t>
            </a:r>
            <a:r>
              <a:rPr lang="it-IT" altLang="it-IT" sz="2800" b="1" baseline="30000" dirty="0"/>
              <a:t>2/3</a:t>
            </a:r>
            <a:r>
              <a:rPr lang="it-IT" altLang="it-IT" sz="2800" i="1" dirty="0"/>
              <a:t>   </a:t>
            </a:r>
            <a:r>
              <a:rPr lang="it-IT" altLang="it-IT" sz="2800" dirty="0"/>
              <a:t>isocosto:</a:t>
            </a:r>
            <a:r>
              <a:rPr lang="it-IT" altLang="it-IT" sz="2800" i="1" dirty="0"/>
              <a:t> </a:t>
            </a:r>
            <a:r>
              <a:rPr lang="it-IT" altLang="it-IT" sz="2800" b="1" dirty="0"/>
              <a:t>140</a:t>
            </a:r>
            <a:r>
              <a:rPr lang="it-IT" altLang="it-IT" sz="2800" b="1" i="1" dirty="0"/>
              <a:t>=</a:t>
            </a:r>
            <a:r>
              <a:rPr lang="it-IT" altLang="it-IT" sz="2800" b="1" dirty="0"/>
              <a:t>10</a:t>
            </a:r>
            <a:r>
              <a:rPr lang="it-IT" altLang="it-IT" sz="2800" b="1" i="1" dirty="0"/>
              <a:t>K+2L</a:t>
            </a:r>
          </a:p>
          <a:p>
            <a:pPr>
              <a:lnSpc>
                <a:spcPct val="90000"/>
              </a:lnSpc>
            </a:pPr>
            <a:r>
              <a:rPr lang="it-IT" altLang="it-IT" sz="2800" b="1" i="1" dirty="0"/>
              <a:t>K=</a:t>
            </a:r>
            <a:r>
              <a:rPr lang="it-IT" altLang="it-IT" sz="2800" b="1" dirty="0"/>
              <a:t>140</a:t>
            </a:r>
            <a:r>
              <a:rPr lang="it-IT" altLang="it-IT" sz="2800" b="1" i="1" dirty="0"/>
              <a:t>/</a:t>
            </a:r>
            <a:r>
              <a:rPr lang="it-IT" altLang="it-IT" sz="2800" b="1" dirty="0"/>
              <a:t>10</a:t>
            </a:r>
            <a:r>
              <a:rPr lang="it-IT" altLang="it-IT" sz="2800" b="1" i="1" dirty="0"/>
              <a:t>-</a:t>
            </a:r>
            <a:r>
              <a:rPr lang="it-IT" altLang="it-IT" sz="2800" b="1" dirty="0"/>
              <a:t>1/5</a:t>
            </a:r>
            <a:r>
              <a:rPr lang="it-IT" altLang="it-IT" sz="2800" b="1" i="1" dirty="0"/>
              <a:t>L</a:t>
            </a:r>
          </a:p>
          <a:p>
            <a:pPr>
              <a:lnSpc>
                <a:spcPct val="90000"/>
              </a:lnSpc>
            </a:pPr>
            <a:endParaRPr lang="it-IT" altLang="it-IT" sz="2800" b="1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734005"/>
              </p:ext>
            </p:extLst>
          </p:nvPr>
        </p:nvGraphicFramePr>
        <p:xfrm>
          <a:off x="1041400" y="2223294"/>
          <a:ext cx="3937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1968480" imgH="431640" progId="Equation.3">
                  <p:embed/>
                </p:oleObj>
              </mc:Choice>
              <mc:Fallback>
                <p:oleObj name="Equation" r:id="rId3" imgW="1968480" imgH="431640" progId="Equation.3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223294"/>
                        <a:ext cx="39370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871987" y="3181619"/>
            <a:ext cx="541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sz="2800" dirty="0"/>
              <a:t>Condizione di massimo </a:t>
            </a:r>
            <a:r>
              <a:rPr lang="it-IT" altLang="it-IT" sz="2800" b="1" dirty="0"/>
              <a:t>SMST=</a:t>
            </a:r>
            <a:r>
              <a:rPr lang="it-IT" altLang="it-IT" sz="2800" b="1" i="1" dirty="0"/>
              <a:t>w/r</a:t>
            </a: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923491"/>
              </p:ext>
            </p:extLst>
          </p:nvPr>
        </p:nvGraphicFramePr>
        <p:xfrm>
          <a:off x="6282187" y="3061180"/>
          <a:ext cx="11684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5" imgW="583920" imgH="406080" progId="Equation.3">
                  <p:embed/>
                </p:oleObj>
              </mc:Choice>
              <mc:Fallback>
                <p:oleObj name="Equation" r:id="rId5" imgW="583920" imgH="406080" progId="Equation.3">
                  <p:embed/>
                  <p:pic>
                    <p:nvPicPr>
                      <p:cNvPr id="81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2187" y="3061180"/>
                        <a:ext cx="11684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558013"/>
              </p:ext>
            </p:extLst>
          </p:nvPr>
        </p:nvGraphicFramePr>
        <p:xfrm>
          <a:off x="1041400" y="3738696"/>
          <a:ext cx="2235200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7" imgW="1117440" imgH="406080" progId="Equation.3">
                  <p:embed/>
                </p:oleObj>
              </mc:Choice>
              <mc:Fallback>
                <p:oleObj name="Equation" r:id="rId7" imgW="1117440" imgH="406080" progId="Equation.3">
                  <p:embed/>
                  <p:pic>
                    <p:nvPicPr>
                      <p:cNvPr id="819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3738696"/>
                        <a:ext cx="2235200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914400" y="4879137"/>
            <a:ext cx="7315200" cy="1458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sz="2800" b="1" dirty="0"/>
              <a:t>4/15</a:t>
            </a:r>
            <a:r>
              <a:rPr lang="it-IT" altLang="it-IT" sz="2800" b="1" i="1" dirty="0"/>
              <a:t>L=</a:t>
            </a:r>
            <a:r>
              <a:rPr lang="it-IT" altLang="it-IT" sz="2800" b="1" dirty="0"/>
              <a:t>14-1/5</a:t>
            </a:r>
            <a:r>
              <a:rPr lang="it-IT" altLang="it-IT" sz="2800" b="1" i="1" dirty="0"/>
              <a:t>L;  </a:t>
            </a:r>
            <a:r>
              <a:rPr lang="it-IT" altLang="it-IT" sz="2800" b="1" dirty="0"/>
              <a:t>4/15</a:t>
            </a:r>
            <a:r>
              <a:rPr lang="it-IT" altLang="it-IT" sz="2800" b="1" i="1" dirty="0"/>
              <a:t>L+</a:t>
            </a:r>
            <a:r>
              <a:rPr lang="it-IT" altLang="it-IT" sz="2800" b="1" dirty="0"/>
              <a:t>1/5</a:t>
            </a:r>
            <a:r>
              <a:rPr lang="it-IT" altLang="it-IT" sz="2800" b="1" i="1" dirty="0"/>
              <a:t>L=</a:t>
            </a:r>
            <a:r>
              <a:rPr lang="it-IT" altLang="it-IT" sz="2800" b="1" dirty="0"/>
              <a:t>14; 7/15</a:t>
            </a:r>
            <a:r>
              <a:rPr lang="it-IT" altLang="it-IT" sz="2800" b="1" i="1" dirty="0"/>
              <a:t>L=</a:t>
            </a:r>
            <a:r>
              <a:rPr lang="it-IT" altLang="it-IT" sz="2800" b="1" dirty="0"/>
              <a:t>14</a:t>
            </a:r>
          </a:p>
          <a:p>
            <a:pPr algn="l">
              <a:spcBef>
                <a:spcPct val="10000"/>
              </a:spcBef>
            </a:pPr>
            <a:r>
              <a:rPr lang="it-IT" altLang="it-IT" sz="2800" b="1" i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L=</a:t>
            </a:r>
            <a:r>
              <a:rPr lang="it-IT" altLang="it-IT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30</a:t>
            </a:r>
          </a:p>
          <a:p>
            <a:pPr algn="l">
              <a:spcBef>
                <a:spcPct val="10000"/>
              </a:spcBef>
            </a:pPr>
            <a:r>
              <a:rPr lang="it-IT" altLang="it-IT" sz="2800" b="1" i="1" dirty="0"/>
              <a:t>K=</a:t>
            </a:r>
            <a:r>
              <a:rPr lang="it-IT" altLang="it-IT" sz="2800" b="1" dirty="0"/>
              <a:t>14-1/5*</a:t>
            </a:r>
            <a:r>
              <a:rPr lang="it-IT" altLang="it-IT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30</a:t>
            </a:r>
            <a:r>
              <a:rPr lang="it-IT" altLang="it-IT" sz="2800" b="1" dirty="0"/>
              <a:t>=14-6=</a:t>
            </a:r>
            <a:r>
              <a:rPr lang="it-IT" altLang="it-IT" sz="28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it-IT" altLang="it-IT" sz="2800" b="1" i="1" dirty="0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838200" y="4446333"/>
            <a:ext cx="3886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altLang="it-IT" sz="2800" dirty="0"/>
              <a:t>Sostituiamo</a:t>
            </a:r>
            <a:r>
              <a:rPr lang="it-IT" altLang="it-IT" dirty="0"/>
              <a:t> </a:t>
            </a:r>
            <a:r>
              <a:rPr lang="it-IT" altLang="it-IT" sz="2800" b="1" i="1" dirty="0"/>
              <a:t>K</a:t>
            </a:r>
            <a:r>
              <a:rPr lang="it-IT" altLang="it-IT" dirty="0"/>
              <a:t> nell’isocosto</a:t>
            </a:r>
          </a:p>
        </p:txBody>
      </p:sp>
    </p:spTree>
    <p:extLst>
      <p:ext uri="{BB962C8B-B14F-4D97-AF65-F5344CB8AC3E}">
        <p14:creationId xmlns:p14="http://schemas.microsoft.com/office/powerpoint/2010/main" val="4006904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7" grpId="0"/>
      <p:bldP spid="8200" grpId="0" build="p"/>
      <p:bldP spid="82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69F2D-5CDA-4A7D-AE10-A4A4A3C310C8}" type="slidenum">
              <a:rPr lang="it-IT" altLang="it-IT"/>
              <a:pPr/>
              <a:t>6</a:t>
            </a:fld>
            <a:endParaRPr lang="it-IT" altLang="it-IT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54890" y="1114091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Utilizzando la formula semplificata</a:t>
            </a:r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1371600" y="2133600"/>
            <a:ext cx="2895600" cy="1295400"/>
            <a:chOff x="3312" y="3504"/>
            <a:chExt cx="1606" cy="720"/>
          </a:xfrm>
        </p:grpSpPr>
        <p:sp>
          <p:nvSpPr>
            <p:cNvPr id="9221" name="Rectangle 5"/>
            <p:cNvSpPr>
              <a:spLocks noChangeArrowheads="1"/>
            </p:cNvSpPr>
            <p:nvPr/>
          </p:nvSpPr>
          <p:spPr bwMode="auto">
            <a:xfrm>
              <a:off x="3312" y="3504"/>
              <a:ext cx="1606" cy="720"/>
            </a:xfrm>
            <a:prstGeom prst="rect">
              <a:avLst/>
            </a:prstGeom>
            <a:solidFill>
              <a:srgbClr val="F0C2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graphicFrame>
          <p:nvGraphicFramePr>
            <p:cNvPr id="9222" name="Object 6"/>
            <p:cNvGraphicFramePr>
              <a:graphicFrameLocks noChangeAspect="1"/>
            </p:cNvGraphicFramePr>
            <p:nvPr/>
          </p:nvGraphicFramePr>
          <p:xfrm>
            <a:off x="3504" y="3504"/>
            <a:ext cx="1044" cy="7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7" name="Equation" r:id="rId3" imgW="863280" imgH="583920" progId="Equation.3">
                    <p:embed/>
                  </p:oleObj>
                </mc:Choice>
                <mc:Fallback>
                  <p:oleObj name="Equation" r:id="rId3" imgW="863280" imgH="583920" progId="Equation.3">
                    <p:embed/>
                    <p:pic>
                      <p:nvPicPr>
                        <p:cNvPr id="9222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4" y="3504"/>
                          <a:ext cx="1044" cy="71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174750" y="3719513"/>
          <a:ext cx="49657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5" imgW="2120760" imgH="634680" progId="Equation.3">
                  <p:embed/>
                </p:oleObj>
              </mc:Choice>
              <mc:Fallback>
                <p:oleObj name="Equation" r:id="rId5" imgW="2120760" imgH="634680" progId="Equation.3">
                  <p:embed/>
                  <p:pic>
                    <p:nvPicPr>
                      <p:cNvPr id="92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3719513"/>
                        <a:ext cx="4965700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943600" y="3810000"/>
            <a:ext cx="2057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4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30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762000" y="5562600"/>
            <a:ext cx="533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3200" b="1" i="1"/>
              <a:t>Y=</a:t>
            </a:r>
            <a:r>
              <a:rPr lang="it-IT" altLang="it-IT" sz="3200" b="1"/>
              <a:t>30</a:t>
            </a:r>
            <a:r>
              <a:rPr lang="it-IT" altLang="it-IT" sz="3200" b="1" baseline="30000"/>
              <a:t>1/2</a:t>
            </a:r>
            <a:r>
              <a:rPr lang="it-IT" altLang="it-IT" sz="3200" b="1"/>
              <a:t>8</a:t>
            </a:r>
            <a:r>
              <a:rPr lang="it-IT" altLang="it-IT" sz="3200" b="1" baseline="30000"/>
              <a:t>2/3</a:t>
            </a:r>
            <a:r>
              <a:rPr lang="it-IT" altLang="it-IT" sz="3200" b="1"/>
              <a:t>=</a:t>
            </a:r>
            <a:r>
              <a:rPr lang="it-IT" altLang="it-IT" sz="3200" b="1">
                <a:cs typeface="Arial" panose="020B0604020202020204" pitchFamily="34" charset="0"/>
              </a:rPr>
              <a:t>21,9089</a:t>
            </a:r>
            <a:endParaRPr lang="it-IT" altLang="it-IT" sz="3200" b="1"/>
          </a:p>
        </p:txBody>
      </p:sp>
    </p:spTree>
    <p:extLst>
      <p:ext uri="{BB962C8B-B14F-4D97-AF65-F5344CB8AC3E}">
        <p14:creationId xmlns:p14="http://schemas.microsoft.com/office/powerpoint/2010/main" val="44974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EBD25-ECFC-47CF-8545-D37315F471C5}" type="slidenum">
              <a:rPr lang="it-IT" altLang="it-IT"/>
              <a:pPr/>
              <a:t>7</a:t>
            </a:fld>
            <a:endParaRPr lang="it-IT" altLang="it-IT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Grafico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905000" y="1981200"/>
          <a:ext cx="5815013" cy="429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Grafico" r:id="rId3" imgW="3876875" imgH="2838874" progId="Excel.Chart.8">
                  <p:embed/>
                </p:oleObj>
              </mc:Choice>
              <mc:Fallback>
                <p:oleObj name="Grafico" r:id="rId3" imgW="3876875" imgH="2838874" progId="Excel.Chart.8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981200"/>
                        <a:ext cx="5815013" cy="429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038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3047-6648-4593-8E43-C828BBE62CEC}" type="slidenum">
              <a:rPr lang="it-IT" altLang="it-IT"/>
              <a:pPr/>
              <a:t>8</a:t>
            </a:fld>
            <a:endParaRPr lang="it-IT" altLang="it-IT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Funzione di </a:t>
            </a:r>
            <a:r>
              <a:rPr lang="it-IT" altLang="it-IT" dirty="0" err="1"/>
              <a:t>Cobb</a:t>
            </a:r>
            <a:r>
              <a:rPr lang="it-IT" altLang="it-IT" dirty="0"/>
              <a:t>-Douglas e rendimenti di scala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4890" y="2126411"/>
            <a:ext cx="8229600" cy="4525963"/>
          </a:xfrm>
        </p:spPr>
        <p:txBody>
          <a:bodyPr/>
          <a:lstStyle/>
          <a:p>
            <a:r>
              <a:rPr lang="it-IT" altLang="it-IT" dirty="0"/>
              <a:t>La funzione di </a:t>
            </a:r>
            <a:r>
              <a:rPr lang="it-IT" altLang="it-IT" dirty="0" err="1"/>
              <a:t>Cobb</a:t>
            </a:r>
            <a:r>
              <a:rPr lang="it-IT" altLang="it-IT" dirty="0"/>
              <a:t>-Douglas permette di verificare subito i rendimenti di scala</a:t>
            </a:r>
          </a:p>
          <a:p>
            <a:r>
              <a:rPr lang="it-IT" altLang="it-IT" dirty="0"/>
              <a:t>Infatti si ha: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altLang="it-IT" b="1" dirty="0" err="1">
                <a:latin typeface="Symbol" panose="05050102010706020507" pitchFamily="18" charset="2"/>
              </a:rPr>
              <a:t>a+b</a:t>
            </a:r>
            <a:r>
              <a:rPr lang="it-IT" altLang="it-IT" b="1" dirty="0"/>
              <a:t>&lt;1</a:t>
            </a:r>
            <a:r>
              <a:rPr lang="it-IT" altLang="it-IT" b="1" dirty="0">
                <a:sym typeface="Symbol" panose="05050102010706020507" pitchFamily="18" charset="2"/>
              </a:rPr>
              <a:t></a:t>
            </a:r>
            <a:r>
              <a:rPr lang="it-IT" altLang="it-IT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rendimenti di scala decrescenti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altLang="it-IT" b="1" dirty="0" err="1">
                <a:latin typeface="Symbol" panose="05050102010706020507" pitchFamily="18" charset="2"/>
              </a:rPr>
              <a:t>a+b</a:t>
            </a:r>
            <a:r>
              <a:rPr lang="it-IT" altLang="it-IT" b="1" dirty="0"/>
              <a:t>=1 </a:t>
            </a:r>
            <a:r>
              <a:rPr lang="it-IT" altLang="it-IT" b="1" dirty="0">
                <a:sym typeface="Symbol" panose="05050102010706020507" pitchFamily="18" charset="2"/>
              </a:rPr>
              <a:t></a:t>
            </a:r>
            <a:r>
              <a:rPr lang="it-IT" altLang="it-IT" b="1" dirty="0"/>
              <a:t> </a:t>
            </a:r>
            <a:r>
              <a:rPr lang="it-IT" altLang="it-IT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rendimenti di scala costanti</a:t>
            </a:r>
            <a:endParaRPr lang="it-IT" altLang="it-IT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it-IT" altLang="it-IT" b="1" dirty="0" err="1">
                <a:latin typeface="Symbol" panose="05050102010706020507" pitchFamily="18" charset="2"/>
              </a:rPr>
              <a:t>a+b</a:t>
            </a:r>
            <a:r>
              <a:rPr lang="it-IT" altLang="it-IT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&gt;1 </a:t>
            </a:r>
            <a:r>
              <a:rPr lang="it-IT" altLang="it-IT" b="1" dirty="0">
                <a:sym typeface="Symbol" panose="05050102010706020507" pitchFamily="18" charset="2"/>
              </a:rPr>
              <a:t></a:t>
            </a:r>
            <a:r>
              <a:rPr lang="it-IT" altLang="it-IT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anose="05050102010706020507" pitchFamily="18" charset="2"/>
              </a:rPr>
              <a:t>rendimenti di scala crescenti</a:t>
            </a:r>
            <a:endParaRPr lang="it-IT" altLang="it-IT" b="1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6551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1BA0B-560A-4ADB-852D-034C3FCCD638}" type="slidenum">
              <a:rPr lang="it-IT" altLang="it-IT"/>
              <a:pPr/>
              <a:t>9</a:t>
            </a:fld>
            <a:endParaRPr lang="it-IT" altLang="it-IT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/>
              <a:t>Dimostrazione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it-IT" altLang="it-IT" sz="2800"/>
              <a:t>Si aumenti della percentuale </a:t>
            </a:r>
            <a:r>
              <a:rPr lang="it-IT" altLang="it-IT" sz="2800" b="1">
                <a:latin typeface="Symbol" panose="05050102010706020507" pitchFamily="18" charset="2"/>
              </a:rPr>
              <a:t>l</a:t>
            </a:r>
            <a:r>
              <a:rPr lang="it-IT" altLang="it-IT" sz="2800"/>
              <a:t> sia il capitale che il lavoro: dalla situazione iniziale </a:t>
            </a:r>
            <a:r>
              <a:rPr lang="it-IT" altLang="it-IT" sz="2800" b="1" i="1"/>
              <a:t>L</a:t>
            </a:r>
            <a:r>
              <a:rPr lang="it-IT" altLang="it-IT" sz="2800" b="1" baseline="30000">
                <a:latin typeface="Symbol" panose="05050102010706020507" pitchFamily="18" charset="2"/>
              </a:rPr>
              <a:t>a</a:t>
            </a:r>
            <a:r>
              <a:rPr lang="it-IT" altLang="it-IT" sz="2800" b="1" i="1"/>
              <a:t>K</a:t>
            </a:r>
            <a:r>
              <a:rPr lang="it-IT" altLang="it-IT" sz="2800" b="1" baseline="30000">
                <a:latin typeface="Symbol" panose="05050102010706020507" pitchFamily="18" charset="2"/>
              </a:rPr>
              <a:t>b</a:t>
            </a:r>
            <a:r>
              <a:rPr lang="it-IT" altLang="it-IT" sz="2800"/>
              <a:t> si ottiene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it-IT" altLang="it-IT" sz="2800" b="1"/>
              <a:t>(</a:t>
            </a:r>
            <a:r>
              <a:rPr lang="it-IT" altLang="it-IT" sz="2800" b="1">
                <a:latin typeface="Symbol" panose="05050102010706020507" pitchFamily="18" charset="2"/>
              </a:rPr>
              <a:t>l</a:t>
            </a:r>
            <a:r>
              <a:rPr lang="it-IT" altLang="it-IT" sz="2800" b="1" i="1"/>
              <a:t>L</a:t>
            </a:r>
            <a:r>
              <a:rPr lang="it-IT" altLang="it-IT" sz="2800" b="1"/>
              <a:t>)</a:t>
            </a:r>
            <a:r>
              <a:rPr lang="it-IT" altLang="it-IT" sz="2800" b="1" baseline="30000">
                <a:latin typeface="Symbol" panose="05050102010706020507" pitchFamily="18" charset="2"/>
              </a:rPr>
              <a:t>a</a:t>
            </a:r>
            <a:r>
              <a:rPr lang="it-IT" altLang="it-IT" sz="2800" b="1"/>
              <a:t>(</a:t>
            </a:r>
            <a:r>
              <a:rPr lang="it-IT" altLang="it-IT" sz="2800" b="1">
                <a:latin typeface="Symbol" panose="05050102010706020507" pitchFamily="18" charset="2"/>
              </a:rPr>
              <a:t>l</a:t>
            </a:r>
            <a:r>
              <a:rPr lang="it-IT" altLang="it-IT" sz="2800" b="1" i="1"/>
              <a:t>K</a:t>
            </a:r>
            <a:r>
              <a:rPr lang="it-IT" altLang="it-IT" sz="2800" b="1"/>
              <a:t>)</a:t>
            </a:r>
            <a:r>
              <a:rPr lang="it-IT" altLang="it-IT" sz="2800" b="1" baseline="30000">
                <a:latin typeface="Symbol" panose="05050102010706020507" pitchFamily="18" charset="2"/>
              </a:rPr>
              <a:t>b</a:t>
            </a:r>
            <a:r>
              <a:rPr lang="it-IT" altLang="it-IT" sz="2800" b="1">
                <a:latin typeface="Symbol" panose="05050102010706020507" pitchFamily="18" charset="2"/>
              </a:rPr>
              <a:t>=(l</a:t>
            </a:r>
            <a:r>
              <a:rPr lang="it-IT" altLang="it-IT" sz="2800" b="1" baseline="30000">
                <a:latin typeface="Symbol" panose="05050102010706020507" pitchFamily="18" charset="2"/>
              </a:rPr>
              <a:t>a</a:t>
            </a:r>
            <a:r>
              <a:rPr lang="it-IT" altLang="it-IT" sz="2800" b="1">
                <a:latin typeface="Symbol" panose="05050102010706020507" pitchFamily="18" charset="2"/>
              </a:rPr>
              <a:t>l</a:t>
            </a:r>
            <a:r>
              <a:rPr lang="it-IT" altLang="it-IT" sz="2800" b="1" baseline="30000">
                <a:latin typeface="Symbol" panose="05050102010706020507" pitchFamily="18" charset="2"/>
              </a:rPr>
              <a:t>b</a:t>
            </a:r>
            <a:r>
              <a:rPr lang="it-IT" altLang="it-IT" sz="2800" b="1"/>
              <a:t>)(</a:t>
            </a:r>
            <a:r>
              <a:rPr lang="it-IT" altLang="it-IT" sz="2800" b="1" i="1"/>
              <a:t>L</a:t>
            </a:r>
            <a:r>
              <a:rPr lang="it-IT" altLang="it-IT" sz="2800" b="1" baseline="30000">
                <a:latin typeface="Symbol" panose="05050102010706020507" pitchFamily="18" charset="2"/>
              </a:rPr>
              <a:t>a</a:t>
            </a:r>
            <a:r>
              <a:rPr lang="it-IT" altLang="it-IT" sz="2800" b="1" i="1"/>
              <a:t>K</a:t>
            </a:r>
            <a:r>
              <a:rPr lang="it-IT" altLang="it-IT" sz="2800" b="1" baseline="30000">
                <a:latin typeface="Symbol" panose="05050102010706020507" pitchFamily="18" charset="2"/>
              </a:rPr>
              <a:t>b</a:t>
            </a:r>
            <a:r>
              <a:rPr lang="it-IT" altLang="it-IT" sz="2800" b="1"/>
              <a:t>)=</a:t>
            </a:r>
            <a:r>
              <a:rPr lang="it-IT" altLang="it-IT" sz="2800" b="1">
                <a:latin typeface="Symbol" panose="05050102010706020507" pitchFamily="18" charset="2"/>
              </a:rPr>
              <a:t>l</a:t>
            </a:r>
            <a:r>
              <a:rPr lang="it-IT" altLang="it-IT" sz="2800" b="1" baseline="30000">
                <a:latin typeface="Symbol" panose="05050102010706020507" pitchFamily="18" charset="2"/>
              </a:rPr>
              <a:t>(a+b)</a:t>
            </a:r>
            <a:r>
              <a:rPr lang="it-IT" altLang="it-IT" sz="2800" b="1"/>
              <a:t>(</a:t>
            </a:r>
            <a:r>
              <a:rPr lang="it-IT" altLang="it-IT" sz="2800" b="1" i="1"/>
              <a:t>L</a:t>
            </a:r>
            <a:r>
              <a:rPr lang="it-IT" altLang="it-IT" sz="2800" b="1" baseline="30000">
                <a:latin typeface="Symbol" panose="05050102010706020507" pitchFamily="18" charset="2"/>
              </a:rPr>
              <a:t>a</a:t>
            </a:r>
            <a:r>
              <a:rPr lang="it-IT" altLang="it-IT" sz="2800" b="1" i="1"/>
              <a:t>K</a:t>
            </a:r>
            <a:r>
              <a:rPr lang="it-IT" altLang="it-IT" sz="2800" b="1" baseline="30000">
                <a:latin typeface="Symbol" panose="05050102010706020507" pitchFamily="18" charset="2"/>
              </a:rPr>
              <a:t>b</a:t>
            </a:r>
            <a:r>
              <a:rPr lang="it-IT" altLang="it-IT" sz="2800" b="1"/>
              <a:t>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it-IT" altLang="it-IT" sz="2800"/>
              <a:t>Se </a:t>
            </a:r>
            <a:r>
              <a:rPr lang="it-IT" altLang="it-IT" sz="2800" b="1">
                <a:latin typeface="Symbol" panose="05050102010706020507" pitchFamily="18" charset="2"/>
              </a:rPr>
              <a:t>a+b</a:t>
            </a:r>
            <a:r>
              <a:rPr lang="it-IT" altLang="it-IT" sz="2800" b="1"/>
              <a:t>=1 </a:t>
            </a:r>
            <a:r>
              <a:rPr lang="it-IT" altLang="it-IT" sz="2800"/>
              <a:t>allora si può scrivere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it-IT" altLang="it-IT" sz="2800" b="1">
                <a:latin typeface="Symbol" panose="05050102010706020507" pitchFamily="18" charset="2"/>
              </a:rPr>
              <a:t>l</a:t>
            </a:r>
            <a:r>
              <a:rPr lang="it-IT" altLang="it-IT" sz="2800" b="1"/>
              <a:t>(</a:t>
            </a:r>
            <a:r>
              <a:rPr lang="it-IT" altLang="it-IT" sz="2800" b="1" i="1"/>
              <a:t>L</a:t>
            </a:r>
            <a:r>
              <a:rPr lang="it-IT" altLang="it-IT" sz="2800" b="1" baseline="30000">
                <a:latin typeface="Symbol" panose="05050102010706020507" pitchFamily="18" charset="2"/>
              </a:rPr>
              <a:t>a</a:t>
            </a:r>
            <a:r>
              <a:rPr lang="it-IT" altLang="it-IT" sz="2800" b="1" i="1"/>
              <a:t>K</a:t>
            </a:r>
            <a:r>
              <a:rPr lang="it-IT" altLang="it-IT" sz="2800" b="1" baseline="30000">
                <a:latin typeface="Symbol" panose="05050102010706020507" pitchFamily="18" charset="2"/>
              </a:rPr>
              <a:t>b</a:t>
            </a:r>
            <a:r>
              <a:rPr lang="it-IT" altLang="it-IT" sz="2800" b="1"/>
              <a:t>)=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l</a:t>
            </a:r>
            <a:r>
              <a:rPr lang="it-IT" altLang="it-IT" sz="28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     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rendimenti costanti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it-IT" altLang="it-IT" sz="2800"/>
              <a:t>Se </a:t>
            </a:r>
            <a:r>
              <a:rPr lang="it-IT" altLang="it-IT" sz="2800" b="1">
                <a:latin typeface="Symbol" panose="05050102010706020507" pitchFamily="18" charset="2"/>
              </a:rPr>
              <a:t>a+b</a:t>
            </a:r>
            <a:r>
              <a:rPr lang="it-IT" altLang="it-IT" sz="2800" b="1"/>
              <a:t>&gt;1 </a:t>
            </a:r>
            <a:r>
              <a:rPr lang="it-IT" altLang="it-IT" sz="2800"/>
              <a:t>allora </a:t>
            </a:r>
            <a:r>
              <a:rPr lang="it-IT" altLang="it-IT" sz="2800" b="1">
                <a:latin typeface="Symbol" panose="05050102010706020507" pitchFamily="18" charset="2"/>
              </a:rPr>
              <a:t>l</a:t>
            </a:r>
            <a:r>
              <a:rPr lang="it-IT" altLang="it-IT" sz="2800" b="1" baseline="30000">
                <a:latin typeface="Symbol" panose="05050102010706020507" pitchFamily="18" charset="2"/>
              </a:rPr>
              <a:t>(a+b)</a:t>
            </a:r>
            <a:r>
              <a:rPr lang="it-IT" altLang="it-IT" sz="2800" b="1">
                <a:latin typeface="Symbol" panose="05050102010706020507" pitchFamily="18" charset="2"/>
              </a:rPr>
              <a:t>=g&gt;l </a:t>
            </a:r>
            <a:r>
              <a:rPr lang="it-IT" altLang="it-IT" sz="2800"/>
              <a:t>e si può scrivere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it-IT" altLang="it-IT" sz="2800" b="1">
                <a:latin typeface="Symbol" panose="05050102010706020507" pitchFamily="18" charset="2"/>
              </a:rPr>
              <a:t>l</a:t>
            </a:r>
            <a:r>
              <a:rPr lang="it-IT" altLang="it-IT" sz="2800" b="1" baseline="30000">
                <a:latin typeface="Symbol" panose="05050102010706020507" pitchFamily="18" charset="2"/>
              </a:rPr>
              <a:t>(a+b)</a:t>
            </a:r>
            <a:r>
              <a:rPr lang="it-IT" altLang="it-IT" sz="2800" b="1">
                <a:latin typeface="Symbol" panose="05050102010706020507" pitchFamily="18" charset="2"/>
              </a:rPr>
              <a:t> </a:t>
            </a:r>
            <a:r>
              <a:rPr lang="it-IT" altLang="it-IT" sz="2800" b="1"/>
              <a:t>(</a:t>
            </a:r>
            <a:r>
              <a:rPr lang="it-IT" altLang="it-IT" sz="2800" b="1" i="1"/>
              <a:t>L</a:t>
            </a:r>
            <a:r>
              <a:rPr lang="it-IT" altLang="it-IT" sz="2800" b="1" baseline="30000">
                <a:latin typeface="Symbol" panose="05050102010706020507" pitchFamily="18" charset="2"/>
              </a:rPr>
              <a:t>a</a:t>
            </a:r>
            <a:r>
              <a:rPr lang="it-IT" altLang="it-IT" sz="2800" b="1" i="1"/>
              <a:t>K</a:t>
            </a:r>
            <a:r>
              <a:rPr lang="it-IT" altLang="it-IT" sz="2800" b="1" baseline="30000">
                <a:latin typeface="Symbol" panose="05050102010706020507" pitchFamily="18" charset="2"/>
              </a:rPr>
              <a:t>b</a:t>
            </a:r>
            <a:r>
              <a:rPr lang="it-IT" altLang="it-IT" sz="2800" b="1"/>
              <a:t>)=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g</a:t>
            </a:r>
            <a:r>
              <a:rPr lang="it-IT" altLang="it-IT" sz="28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    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rendimenti crescenti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it-IT" altLang="it-IT" sz="2800"/>
              <a:t>Se </a:t>
            </a:r>
            <a:r>
              <a:rPr lang="it-IT" altLang="it-IT" sz="2800" b="1">
                <a:latin typeface="Symbol" panose="05050102010706020507" pitchFamily="18" charset="2"/>
              </a:rPr>
              <a:t>a+b</a:t>
            </a:r>
            <a:r>
              <a:rPr lang="it-IT" altLang="it-IT" sz="2800" b="1"/>
              <a:t>&lt;1 </a:t>
            </a:r>
            <a:r>
              <a:rPr lang="it-IT" altLang="it-IT" sz="2800"/>
              <a:t>allora </a:t>
            </a:r>
            <a:r>
              <a:rPr lang="it-IT" altLang="it-IT" sz="2800" b="1">
                <a:latin typeface="Symbol" panose="05050102010706020507" pitchFamily="18" charset="2"/>
              </a:rPr>
              <a:t>l</a:t>
            </a:r>
            <a:r>
              <a:rPr lang="it-IT" altLang="it-IT" sz="2800" b="1" baseline="30000">
                <a:latin typeface="Symbol" panose="05050102010706020507" pitchFamily="18" charset="2"/>
              </a:rPr>
              <a:t>(a+b)</a:t>
            </a:r>
            <a:r>
              <a:rPr lang="it-IT" altLang="it-IT" sz="2800" b="1">
                <a:latin typeface="Symbol" panose="05050102010706020507" pitchFamily="18" charset="2"/>
              </a:rPr>
              <a:t>=d&lt;l </a:t>
            </a:r>
            <a:r>
              <a:rPr lang="it-IT" altLang="it-IT" sz="2800"/>
              <a:t>e si può scrivere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it-IT" altLang="it-IT" sz="2800" b="1">
                <a:latin typeface="Symbol" panose="05050102010706020507" pitchFamily="18" charset="2"/>
              </a:rPr>
              <a:t>l</a:t>
            </a:r>
            <a:r>
              <a:rPr lang="it-IT" altLang="it-IT" sz="2800" b="1" baseline="30000">
                <a:latin typeface="Symbol" panose="05050102010706020507" pitchFamily="18" charset="2"/>
              </a:rPr>
              <a:t>(a+b)</a:t>
            </a:r>
            <a:r>
              <a:rPr lang="it-IT" altLang="it-IT" sz="2800" b="1">
                <a:latin typeface="Symbol" panose="05050102010706020507" pitchFamily="18" charset="2"/>
              </a:rPr>
              <a:t> </a:t>
            </a:r>
            <a:r>
              <a:rPr lang="it-IT" altLang="it-IT" sz="2800" b="1"/>
              <a:t>(</a:t>
            </a:r>
            <a:r>
              <a:rPr lang="it-IT" altLang="it-IT" sz="2800" b="1" i="1"/>
              <a:t>L</a:t>
            </a:r>
            <a:r>
              <a:rPr lang="it-IT" altLang="it-IT" sz="2800" b="1" baseline="30000">
                <a:latin typeface="Symbol" panose="05050102010706020507" pitchFamily="18" charset="2"/>
              </a:rPr>
              <a:t>a</a:t>
            </a:r>
            <a:r>
              <a:rPr lang="it-IT" altLang="it-IT" sz="2800" b="1" i="1"/>
              <a:t>K</a:t>
            </a:r>
            <a:r>
              <a:rPr lang="it-IT" altLang="it-IT" sz="2800" b="1" baseline="30000">
                <a:latin typeface="Symbol" panose="05050102010706020507" pitchFamily="18" charset="2"/>
              </a:rPr>
              <a:t>b</a:t>
            </a:r>
            <a:r>
              <a:rPr lang="it-IT" altLang="it-IT" sz="2800" b="1"/>
              <a:t>)=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ymbol" panose="05050102010706020507" pitchFamily="18" charset="2"/>
              </a:rPr>
              <a:t>d</a:t>
            </a:r>
            <a:r>
              <a:rPr lang="it-IT" altLang="it-IT" sz="28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    </a:t>
            </a:r>
            <a:r>
              <a:rPr lang="it-IT" altLang="it-IT" sz="28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rendimenti decrescenti</a:t>
            </a:r>
          </a:p>
        </p:txBody>
      </p:sp>
    </p:spTree>
    <p:extLst>
      <p:ext uri="{BB962C8B-B14F-4D97-AF65-F5344CB8AC3E}">
        <p14:creationId xmlns:p14="http://schemas.microsoft.com/office/powerpoint/2010/main" val="417420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theme/theme1.xml><?xml version="1.0" encoding="utf-8"?>
<a:theme xmlns:a="http://schemas.openxmlformats.org/drawingml/2006/main" name="Slide_DirezioneAmministrativa_UNIM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9" ma:contentTypeDescription="Creare un nuovo documento." ma:contentTypeScope="" ma:versionID="32ed6f2e6f4444221e00a523a06a7e98">
  <xsd:schema xmlns:xsd="http://www.w3.org/2001/XMLSchema" xmlns:xs="http://www.w3.org/2001/XMLSchema" xmlns:p="http://schemas.microsoft.com/office/2006/metadata/properties" xmlns:ns3="01510a4c-67e1-410d-b310-984d6c9b1061" targetNamespace="http://schemas.microsoft.com/office/2006/metadata/properties" ma:root="true" ma:fieldsID="1819e783a4b970ce792c8222c5b9ae7a" ns3:_="">
    <xsd:import namespace="01510a4c-67e1-410d-b310-984d6c9b106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34D7259-9111-42F0-A6B4-1ED68065EF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7E76C6-5090-40D8-A4C4-F5458513EF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5BC04F-0861-439E-8166-053A874AA5A9}">
  <ds:schemaRefs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01510a4c-67e1-410d-b310-984d6c9b1061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36</TotalTime>
  <Words>845</Words>
  <Application>Microsoft Office PowerPoint</Application>
  <PresentationFormat>Presentazione su schermo (4:3)</PresentationFormat>
  <Paragraphs>190</Paragraphs>
  <Slides>20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20</vt:i4>
      </vt:variant>
    </vt:vector>
  </HeadingPairs>
  <TitlesOfParts>
    <vt:vector size="29" baseType="lpstr">
      <vt:lpstr>Arial</vt:lpstr>
      <vt:lpstr>Arial Italic</vt:lpstr>
      <vt:lpstr>Calibri</vt:lpstr>
      <vt:lpstr>Symbol</vt:lpstr>
      <vt:lpstr>Times New Roman</vt:lpstr>
      <vt:lpstr>Wingdings</vt:lpstr>
      <vt:lpstr>Slide_DirezioneAmministrativa_UNIMC</vt:lpstr>
      <vt:lpstr>Equation</vt:lpstr>
      <vt:lpstr>Grafico</vt:lpstr>
      <vt:lpstr>Approfondimento equilibrio di lungo periodo</vt:lpstr>
      <vt:lpstr>La funzione di Cobb-Douglas</vt:lpstr>
      <vt:lpstr>Prodotto medio e SMST</vt:lpstr>
      <vt:lpstr>Massimizzazione prodotto</vt:lpstr>
      <vt:lpstr>Esempio</vt:lpstr>
      <vt:lpstr>Utilizzando la formula semplificata</vt:lpstr>
      <vt:lpstr>Grafico</vt:lpstr>
      <vt:lpstr>Funzione di Cobb-Douglas e rendimenti di scala</vt:lpstr>
      <vt:lpstr>Dimostrazione</vt:lpstr>
      <vt:lpstr>Distribuzione e prodotto</vt:lpstr>
      <vt:lpstr>Funzione di I grado</vt:lpstr>
      <vt:lpstr>Ipotesi dei costi ad U</vt:lpstr>
      <vt:lpstr>Surplus del produttore e surplus totale</vt:lpstr>
      <vt:lpstr>Surplus del produttore</vt:lpstr>
      <vt:lpstr>Il grafico del surplus del produttore</vt:lpstr>
      <vt:lpstr>Variazione del surplus</vt:lpstr>
      <vt:lpstr>Surplus sociale</vt:lpstr>
      <vt:lpstr>Surplus sociale: un esempio</vt:lpstr>
      <vt:lpstr>Tasse e variazione del surplus</vt:lpstr>
      <vt:lpstr>Perdita di surplus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Approfondimento equilibrio di lungo periodo</dc:title>
  <dc:creator>stefano.perri@unimc.it</dc:creator>
  <cp:lastModifiedBy>stefano.perri@unimc.it</cp:lastModifiedBy>
  <cp:revision>5</cp:revision>
  <cp:lastPrinted>2022-04-07T08:36:02Z</cp:lastPrinted>
  <dcterms:created xsi:type="dcterms:W3CDTF">2022-03-28T15:23:18Z</dcterms:created>
  <dcterms:modified xsi:type="dcterms:W3CDTF">2022-04-07T08:55:59Z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