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2"/>
  </p:notesMasterIdLst>
  <p:handoutMasterIdLst>
    <p:handoutMasterId r:id="rId33"/>
  </p:handoutMasterIdLst>
  <p:sldIdLst>
    <p:sldId id="257" r:id="rId5"/>
    <p:sldId id="280" r:id="rId6"/>
    <p:sldId id="281" r:id="rId7"/>
    <p:sldId id="282" r:id="rId8"/>
    <p:sldId id="283" r:id="rId9"/>
    <p:sldId id="284"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Lst>
  <p:sldSz cx="9144000" cy="6858000" type="screen4x3"/>
  <p:notesSz cx="9866313" cy="673576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123"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275402" cy="33834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5589198" y="0"/>
            <a:ext cx="4275402" cy="338348"/>
          </a:xfrm>
          <a:prstGeom prst="rect">
            <a:avLst/>
          </a:prstGeom>
        </p:spPr>
        <p:txBody>
          <a:bodyPr vert="horz" lIns="91440" tIns="45720" rIns="91440" bIns="45720" rtlCol="0"/>
          <a:lstStyle>
            <a:lvl1pPr algn="r">
              <a:defRPr sz="1200"/>
            </a:lvl1pPr>
          </a:lstStyle>
          <a:p>
            <a:fld id="{4E1ACB62-A880-4077-875B-EFC10E9AA48D}" type="datetimeFigureOut">
              <a:rPr lang="it-IT" smtClean="0"/>
              <a:t>26/09/2024</a:t>
            </a:fld>
            <a:endParaRPr lang="it-IT"/>
          </a:p>
        </p:txBody>
      </p:sp>
      <p:sp>
        <p:nvSpPr>
          <p:cNvPr id="4" name="Segnaposto piè di pagina 3"/>
          <p:cNvSpPr>
            <a:spLocks noGrp="1"/>
          </p:cNvSpPr>
          <p:nvPr>
            <p:ph type="ftr" sz="quarter" idx="2"/>
          </p:nvPr>
        </p:nvSpPr>
        <p:spPr>
          <a:xfrm>
            <a:off x="0" y="6397417"/>
            <a:ext cx="4275402" cy="33834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5589198" y="6397417"/>
            <a:ext cx="4275402" cy="338347"/>
          </a:xfrm>
          <a:prstGeom prst="rect">
            <a:avLst/>
          </a:prstGeom>
        </p:spPr>
        <p:txBody>
          <a:bodyPr vert="horz" lIns="91440" tIns="45720" rIns="91440" bIns="45720" rtlCol="0" anchor="b"/>
          <a:lstStyle>
            <a:lvl1pPr algn="r">
              <a:defRPr sz="1200"/>
            </a:lvl1pPr>
          </a:lstStyle>
          <a:p>
            <a:fld id="{C0BA376E-14C1-4D98-8A0E-8992D397D240}" type="slidenum">
              <a:rPr lang="it-IT" smtClean="0"/>
              <a:t>‹N›</a:t>
            </a:fld>
            <a:endParaRPr lang="it-IT"/>
          </a:p>
        </p:txBody>
      </p:sp>
    </p:spTree>
    <p:extLst>
      <p:ext uri="{BB962C8B-B14F-4D97-AF65-F5344CB8AC3E}">
        <p14:creationId xmlns:p14="http://schemas.microsoft.com/office/powerpoint/2010/main" val="655801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275402" cy="336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588628" y="0"/>
            <a:ext cx="4275402" cy="336788"/>
          </a:xfrm>
          <a:prstGeom prst="rect">
            <a:avLst/>
          </a:prstGeom>
        </p:spPr>
        <p:txBody>
          <a:bodyPr vert="horz" lIns="91440" tIns="45720" rIns="91440" bIns="45720" rtlCol="0"/>
          <a:lstStyle>
            <a:lvl1pPr algn="r">
              <a:defRPr sz="1200"/>
            </a:lvl1pPr>
          </a:lstStyle>
          <a:p>
            <a:fld id="{01E18E73-2397-4B34-8C89-8B0106DE60C1}" type="datetimeFigureOut">
              <a:rPr lang="it-IT" smtClean="0"/>
              <a:t>26/09/2024</a:t>
            </a:fld>
            <a:endParaRPr lang="it-IT"/>
          </a:p>
        </p:txBody>
      </p:sp>
      <p:sp>
        <p:nvSpPr>
          <p:cNvPr id="4" name="Segnaposto immagine diapositiva 3"/>
          <p:cNvSpPr>
            <a:spLocks noGrp="1" noRot="1" noChangeAspect="1"/>
          </p:cNvSpPr>
          <p:nvPr>
            <p:ph type="sldImg" idx="2"/>
          </p:nvPr>
        </p:nvSpPr>
        <p:spPr>
          <a:xfrm>
            <a:off x="3249613" y="504825"/>
            <a:ext cx="3367087" cy="2525713"/>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86632" y="3199488"/>
            <a:ext cx="7893050" cy="3031093"/>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6397806"/>
            <a:ext cx="4275402" cy="336788"/>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588628" y="6397806"/>
            <a:ext cx="4275402" cy="336788"/>
          </a:xfrm>
          <a:prstGeom prst="rect">
            <a:avLst/>
          </a:prstGeom>
        </p:spPr>
        <p:txBody>
          <a:bodyPr vert="horz" lIns="91440" tIns="45720" rIns="91440" bIns="45720" rtlCol="0" anchor="b"/>
          <a:lstStyle>
            <a:lvl1pPr algn="r">
              <a:defRPr sz="1200"/>
            </a:lvl1pPr>
          </a:lstStyle>
          <a:p>
            <a:fld id="{56490156-2762-459A-A2E2-95F59A2D5044}" type="slidenum">
              <a:rPr lang="it-IT" smtClean="0"/>
              <a:t>‹N›</a:t>
            </a:fld>
            <a:endParaRPr lang="it-IT"/>
          </a:p>
        </p:txBody>
      </p:sp>
    </p:spTree>
    <p:extLst>
      <p:ext uri="{BB962C8B-B14F-4D97-AF65-F5344CB8AC3E}">
        <p14:creationId xmlns:p14="http://schemas.microsoft.com/office/powerpoint/2010/main" val="958655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7D9AFFB-A531-2245-8930-D012CEB0EB8B}" type="slidenum">
              <a:rPr lang="it-IT" smtClean="0">
                <a:solidFill>
                  <a:prstClr val="black"/>
                </a:solidFill>
              </a:rPr>
              <a:pPr/>
              <a:t>1</a:t>
            </a:fld>
            <a:endParaRPr lang="it-IT">
              <a:solidFill>
                <a:prstClr val="black"/>
              </a:solidFill>
            </a:endParaRPr>
          </a:p>
        </p:txBody>
      </p:sp>
    </p:spTree>
    <p:extLst>
      <p:ext uri="{BB962C8B-B14F-4D97-AF65-F5344CB8AC3E}">
        <p14:creationId xmlns:p14="http://schemas.microsoft.com/office/powerpoint/2010/main" val="799169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3249613" y="504825"/>
            <a:ext cx="3367087" cy="2525713"/>
          </a:xfrm>
          <a:noFill/>
          <a:ln/>
          <a:extLst>
            <a:ext uri="{909E8E84-426E-40DD-AFC4-6F175D3DCCD1}">
              <a14:hiddenFill xmlns:a14="http://schemas.microsoft.com/office/drawing/2010/main">
                <a:solidFill>
                  <a:srgbClr val="FFFFFF"/>
                </a:solidFill>
              </a14:hiddenFill>
            </a:ext>
          </a:extLst>
        </p:spPr>
      </p:sp>
      <p:sp>
        <p:nvSpPr>
          <p:cNvPr id="35843"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3249613" y="504825"/>
            <a:ext cx="3367087" cy="2525713"/>
          </a:xfrm>
          <a:noFill/>
          <a:ln/>
          <a:extLst>
            <a:ext uri="{909E8E84-426E-40DD-AFC4-6F175D3DCCD1}">
              <a14:hiddenFill xmlns:a14="http://schemas.microsoft.com/office/drawing/2010/main">
                <a:solidFill>
                  <a:srgbClr val="FFFFFF"/>
                </a:solidFill>
              </a14:hiddenFill>
            </a:ext>
          </a:extLst>
        </p:spPr>
      </p:sp>
      <p:sp>
        <p:nvSpPr>
          <p:cNvPr id="3891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it-IT" smtClean="0"/>
              <a:t>Fare clic per modificare lo stile del titolo</a:t>
            </a:r>
            <a:endParaRPr lang="it-IT"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dirty="0"/>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2AE31428-EB51-417A-99CA-67BA8C4B17AD}" type="datetime1">
              <a:rPr lang="it-IT" smtClean="0">
                <a:solidFill>
                  <a:prstClr val="black">
                    <a:tint val="75000"/>
                  </a:prstClr>
                </a:solidFill>
              </a:rPr>
              <a:pPr/>
              <a:t>26/09/2024</a:t>
            </a:fld>
            <a:endParaRPr lang="it-IT" dirty="0">
              <a:solidFill>
                <a:prstClr val="black">
                  <a:tint val="75000"/>
                </a:prstClr>
              </a:solidFill>
            </a:endParaRPr>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it-IT" smtClean="0"/>
              <a:t>Storia delle teorie dello sviluppo</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spTree>
    <p:extLst>
      <p:ext uri="{BB962C8B-B14F-4D97-AF65-F5344CB8AC3E}">
        <p14:creationId xmlns:p14="http://schemas.microsoft.com/office/powerpoint/2010/main" val="2967378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smtClean="0"/>
              <a:t>Fare clic per modificare lo stile del titolo</a:t>
            </a:r>
            <a:endParaRPr lang="it-IT" dirty="0"/>
          </a:p>
        </p:txBody>
      </p:sp>
      <p:sp>
        <p:nvSpPr>
          <p:cNvPr id="3" name="Vertical Text Placeholder 2"/>
          <p:cNvSpPr>
            <a:spLocks noGrp="1"/>
          </p:cNvSpPr>
          <p:nvPr>
            <p:ph type="body" orient="vert" idx="1"/>
          </p:nvPr>
        </p:nvSpPr>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76F606D3-C7A2-49B1-890A-128B072C4597}" type="datetime1">
              <a:rPr lang="it-IT" smtClean="0">
                <a:solidFill>
                  <a:prstClr val="black">
                    <a:tint val="75000"/>
                  </a:prstClr>
                </a:solidFill>
              </a:rPr>
              <a:pPr/>
              <a:t>26/09/2024</a:t>
            </a:fld>
            <a:endParaRPr lang="it-IT" dirty="0">
              <a:solidFill>
                <a:prstClr val="black">
                  <a:tint val="75000"/>
                </a:prstClr>
              </a:solidFill>
            </a:endParaRPr>
          </a:p>
        </p:txBody>
      </p:sp>
      <p:sp>
        <p:nvSpPr>
          <p:cNvPr id="8"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smtClean="0"/>
              <a:t>Storia delle teorie dello sviluppo</a:t>
            </a:r>
            <a:endParaRPr lang="it-IT" dirty="0"/>
          </a:p>
        </p:txBody>
      </p:sp>
      <p:sp>
        <p:nvSpPr>
          <p:cNvPr id="9"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09255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20802"/>
            <a:ext cx="2057400" cy="5405361"/>
          </a:xfrm>
        </p:spPr>
        <p:txBody>
          <a:bodyPr vert="eaVert"/>
          <a:lstStyle/>
          <a:p>
            <a:r>
              <a:rPr lang="it-IT" smtClean="0"/>
              <a:t>Fare clic per modificare lo stile del titolo</a:t>
            </a:r>
            <a:endParaRPr lang="it-IT" dirty="0"/>
          </a:p>
        </p:txBody>
      </p:sp>
      <p:sp>
        <p:nvSpPr>
          <p:cNvPr id="3" name="Vertical Text Placeholder 2"/>
          <p:cNvSpPr>
            <a:spLocks noGrp="1"/>
          </p:cNvSpPr>
          <p:nvPr>
            <p:ph type="body" orient="vert" idx="1"/>
          </p:nvPr>
        </p:nvSpPr>
        <p:spPr>
          <a:xfrm>
            <a:off x="457200" y="720802"/>
            <a:ext cx="6019800" cy="5405361"/>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13"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7A68F3B9-055F-4E68-BC0A-7F243BCB7E69}" type="datetime1">
              <a:rPr lang="it-IT" smtClean="0">
                <a:solidFill>
                  <a:prstClr val="black">
                    <a:tint val="75000"/>
                  </a:prstClr>
                </a:solidFill>
              </a:rPr>
              <a:pPr/>
              <a:t>26/09/2024</a:t>
            </a:fld>
            <a:endParaRPr lang="it-IT" dirty="0">
              <a:solidFill>
                <a:prstClr val="black">
                  <a:tint val="75000"/>
                </a:prstClr>
              </a:solidFill>
            </a:endParaRPr>
          </a:p>
        </p:txBody>
      </p:sp>
      <p:sp>
        <p:nvSpPr>
          <p:cNvPr id="14"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smtClean="0"/>
              <a:t>Storia delle teorie dello sviluppo</a:t>
            </a:r>
            <a:endParaRPr lang="it-IT" dirty="0"/>
          </a:p>
        </p:txBody>
      </p:sp>
      <p:sp>
        <p:nvSpPr>
          <p:cNvPr id="15"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6" name="Straight Connector 15"/>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9669226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it-IT"/>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FB850918-A31C-4B12-A649-ED0420E3A4F5}" type="datetime1">
              <a:rPr lang="it-IT" smtClean="0">
                <a:solidFill>
                  <a:prstClr val="black">
                    <a:tint val="75000"/>
                  </a:prstClr>
                </a:solidFill>
              </a:rPr>
              <a:pPr/>
              <a:t>26/09/2024</a:t>
            </a:fld>
            <a:endParaRPr lang="it-IT" dirty="0">
              <a:solidFill>
                <a:prstClr val="black">
                  <a:tint val="75000"/>
                </a:prstClr>
              </a:solidFill>
            </a:endParaRPr>
          </a:p>
        </p:txBody>
      </p:sp>
      <p:sp>
        <p:nvSpPr>
          <p:cNvPr id="8"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it-IT" smtClean="0">
                <a:solidFill>
                  <a:prstClr val="black"/>
                </a:solidFill>
              </a:rPr>
              <a:t>Storia delle teorie dello sviluppo</a:t>
            </a:r>
            <a:endParaRPr lang="it-IT" dirty="0">
              <a:solidFill>
                <a:prstClr val="black"/>
              </a:solidFill>
            </a:endParaRPr>
          </a:p>
        </p:txBody>
      </p:sp>
      <p:sp>
        <p:nvSpPr>
          <p:cNvPr id="9"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795449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Arial"/>
                <a:cs typeface="Arial"/>
              </a:defRPr>
            </a:lvl1pPr>
          </a:lstStyle>
          <a:p>
            <a:r>
              <a:rPr lang="it-IT" smtClean="0"/>
              <a:t>Fare clic per modificare lo stile del titolo</a:t>
            </a:r>
            <a:endParaRPr lang="it-IT"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b="0" i="1">
                <a:solidFill>
                  <a:schemeClr val="tx1">
                    <a:tint val="75000"/>
                  </a:schemeClr>
                </a:solidFill>
                <a:latin typeface="Arial Italic"/>
                <a:cs typeface="Arial Italic"/>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9A7D4DB7-4FD8-453F-967E-DB337F3E474D}" type="datetime1">
              <a:rPr lang="it-IT" smtClean="0">
                <a:solidFill>
                  <a:prstClr val="black">
                    <a:tint val="75000"/>
                  </a:prstClr>
                </a:solidFill>
              </a:rPr>
              <a:pPr/>
              <a:t>26/09/2024</a:t>
            </a:fld>
            <a:endParaRPr lang="it-IT" dirty="0">
              <a:solidFill>
                <a:prstClr val="black">
                  <a:tint val="75000"/>
                </a:prstClr>
              </a:solidFill>
            </a:endParaRPr>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it-IT" smtClean="0"/>
              <a:t>Storia delle teorie dello sviluppo</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spTree>
    <p:extLst>
      <p:ext uri="{BB962C8B-B14F-4D97-AF65-F5344CB8AC3E}">
        <p14:creationId xmlns:p14="http://schemas.microsoft.com/office/powerpoint/2010/main" val="286004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b="1">
                <a:latin typeface="Arial"/>
                <a:cs typeface="Arial"/>
              </a:defRPr>
            </a:lvl1pPr>
          </a:lstStyle>
          <a:p>
            <a:r>
              <a:rPr lang="it-IT" smtClean="0"/>
              <a:t>Fare clic per modificare lo stile del titolo</a:t>
            </a:r>
            <a:endParaRPr lang="it-IT" dirty="0"/>
          </a:p>
        </p:txBody>
      </p:sp>
      <p:sp>
        <p:nvSpPr>
          <p:cNvPr id="3" name="Content Placeholder 2"/>
          <p:cNvSpPr>
            <a:spLocks noGrp="1"/>
          </p:cNvSpPr>
          <p:nvPr>
            <p:ph sz="half" idx="1"/>
          </p:nvPr>
        </p:nvSpPr>
        <p:spPr>
          <a:xfrm>
            <a:off x="457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Content Placeholder 3"/>
          <p:cNvSpPr>
            <a:spLocks noGrp="1"/>
          </p:cNvSpPr>
          <p:nvPr>
            <p:ph sz="half" idx="2"/>
          </p:nvPr>
        </p:nvSpPr>
        <p:spPr>
          <a:xfrm>
            <a:off x="4648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2"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F550E92A-32F8-4F09-9A23-8BD692ED097E}" type="datetime1">
              <a:rPr lang="it-IT" smtClean="0">
                <a:solidFill>
                  <a:prstClr val="black">
                    <a:tint val="75000"/>
                  </a:prstClr>
                </a:solidFill>
              </a:rPr>
              <a:pPr/>
              <a:t>26/09/2024</a:t>
            </a:fld>
            <a:endParaRPr lang="it-IT" dirty="0">
              <a:solidFill>
                <a:prstClr val="black">
                  <a:tint val="75000"/>
                </a:prstClr>
              </a:solidFill>
            </a:endParaRPr>
          </a:p>
        </p:txBody>
      </p:sp>
      <p:sp>
        <p:nvSpPr>
          <p:cNvPr id="13" name="Footer Placeholder 3"/>
          <p:cNvSpPr>
            <a:spLocks noGrp="1"/>
          </p:cNvSpPr>
          <p:nvPr>
            <p:ph type="ftr" sz="quarter" idx="11"/>
          </p:nvPr>
        </p:nvSpPr>
        <p:spPr>
          <a:xfrm>
            <a:off x="3124200" y="6356350"/>
            <a:ext cx="2895600" cy="365125"/>
          </a:xfrm>
        </p:spPr>
        <p:txBody>
          <a:bodyPr/>
          <a:lstStyle>
            <a:lvl1pPr>
              <a:defRPr sz="800" b="1" i="0">
                <a:solidFill>
                  <a:srgbClr val="000000"/>
                </a:solidFill>
                <a:latin typeface="Arial"/>
                <a:cs typeface="Arial"/>
              </a:defRPr>
            </a:lvl1pPr>
          </a:lstStyle>
          <a:p>
            <a:r>
              <a:rPr lang="it-IT" smtClean="0"/>
              <a:t>Storia delle teorie dello sviluppo</a:t>
            </a:r>
            <a:endParaRPr lang="it-IT" dirty="0"/>
          </a:p>
        </p:txBody>
      </p:sp>
      <p:sp>
        <p:nvSpPr>
          <p:cNvPr id="14"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spTree>
    <p:extLst>
      <p:ext uri="{BB962C8B-B14F-4D97-AF65-F5344CB8AC3E}">
        <p14:creationId xmlns:p14="http://schemas.microsoft.com/office/powerpoint/2010/main" val="2273177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smtClean="0"/>
              <a:t>Fare clic per modificare lo stile del titolo</a:t>
            </a:r>
            <a:endParaRPr lang="it-IT"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174875"/>
            <a:ext cx="4040188" cy="3951288"/>
          </a:xfr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lang="it-IT" sz="2000" b="1" kern="1200" dirty="0" smtClean="0">
                <a:solidFill>
                  <a:schemeClr val="tx1"/>
                </a:solidFill>
                <a:latin typeface="Arial"/>
                <a:ea typeface="+mn-ea"/>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457200" rtl="0" eaLnBrk="1" latinLnBrk="0" hangingPunct="1">
              <a:spcBef>
                <a:spcPct val="20000"/>
              </a:spcBef>
              <a:buFont typeface="Arial"/>
              <a:buNone/>
            </a:pPr>
            <a:r>
              <a:rPr lang="it-IT" smtClean="0"/>
              <a:t>Fare clic per modificare stili del testo dello schema</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457200" rtl="0" eaLnBrk="1" latinLnBrk="0" hangingPunct="1">
              <a:spcBef>
                <a:spcPct val="20000"/>
              </a:spcBef>
              <a:buFont typeface="Arial"/>
              <a:defRPr lang="it-IT" sz="2400" kern="1200" dirty="0" smtClean="0">
                <a:solidFill>
                  <a:schemeClr val="tx1"/>
                </a:solidFill>
                <a:latin typeface="Arial"/>
                <a:ea typeface="+mn-ea"/>
                <a:cs typeface="Arial"/>
              </a:defRPr>
            </a:lvl1pPr>
            <a:lvl2pPr algn="l" defTabSz="457200" rtl="0" eaLnBrk="1" latinLnBrk="0" hangingPunct="1">
              <a:spcBef>
                <a:spcPct val="20000"/>
              </a:spcBef>
              <a:buFont typeface="Arial"/>
              <a:defRPr lang="it-IT" sz="2400" kern="1200" dirty="0" smtClean="0">
                <a:solidFill>
                  <a:schemeClr val="tx1"/>
                </a:solidFill>
                <a:latin typeface="Arial"/>
                <a:ea typeface="+mn-ea"/>
                <a:cs typeface="Arial"/>
              </a:defRPr>
            </a:lvl2pPr>
            <a:lvl3pPr algn="l" defTabSz="457200" rtl="0" eaLnBrk="1" latinLnBrk="0" hangingPunct="1">
              <a:spcBef>
                <a:spcPct val="20000"/>
              </a:spcBef>
              <a:buFont typeface="Arial"/>
              <a:defRPr lang="it-IT" sz="2400" kern="1200" dirty="0" smtClean="0">
                <a:solidFill>
                  <a:schemeClr val="tx1"/>
                </a:solidFill>
                <a:latin typeface="Arial"/>
                <a:ea typeface="+mn-ea"/>
                <a:cs typeface="Arial"/>
              </a:defRPr>
            </a:lvl3pPr>
            <a:lvl4pPr algn="l" defTabSz="457200" rtl="0" eaLnBrk="1" latinLnBrk="0" hangingPunct="1">
              <a:spcBef>
                <a:spcPct val="20000"/>
              </a:spcBef>
              <a:buFont typeface="Arial"/>
              <a:defRPr lang="it-IT" sz="2400" kern="1200" dirty="0" smtClean="0">
                <a:solidFill>
                  <a:schemeClr val="tx1"/>
                </a:solidFill>
                <a:latin typeface="Arial"/>
                <a:ea typeface="+mn-ea"/>
                <a:cs typeface="Arial"/>
              </a:defRPr>
            </a:lvl4pPr>
            <a:lvl5pPr algn="l" defTabSz="457200" rtl="0" eaLnBrk="1" latinLnBrk="0" hangingPunct="1">
              <a:spcBef>
                <a:spcPct val="20000"/>
              </a:spcBef>
              <a:buFont typeface="Arial"/>
              <a:defRPr lang="it-IT" sz="2400" kern="1200" dirty="0" smtClean="0">
                <a:solidFill>
                  <a:schemeClr val="tx1"/>
                </a:solidFill>
                <a:latin typeface="Arial"/>
                <a:ea typeface="+mn-ea"/>
                <a:cs typeface="Arial"/>
              </a:defRPr>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14"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40E697A8-53E5-490F-B0F5-0DDEDDB517B1}" type="datetime1">
              <a:rPr lang="it-IT" smtClean="0">
                <a:solidFill>
                  <a:prstClr val="black">
                    <a:tint val="75000"/>
                  </a:prstClr>
                </a:solidFill>
              </a:rPr>
              <a:pPr/>
              <a:t>26/09/2024</a:t>
            </a:fld>
            <a:endParaRPr lang="it-IT" dirty="0">
              <a:solidFill>
                <a:prstClr val="black">
                  <a:tint val="75000"/>
                </a:prstClr>
              </a:solidFill>
            </a:endParaRPr>
          </a:p>
        </p:txBody>
      </p:sp>
      <p:sp>
        <p:nvSpPr>
          <p:cNvPr id="15"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it-IT" smtClean="0">
                <a:solidFill>
                  <a:prstClr val="black"/>
                </a:solidFill>
              </a:rPr>
              <a:t>Storia delle teorie dello sviluppo</a:t>
            </a:r>
            <a:endParaRPr lang="it-IT" dirty="0">
              <a:solidFill>
                <a:prstClr val="black"/>
              </a:solidFill>
            </a:endParaRPr>
          </a:p>
        </p:txBody>
      </p:sp>
      <p:sp>
        <p:nvSpPr>
          <p:cNvPr id="16"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7" name="Straight Connector 1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0253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a:cs typeface="Arial"/>
              </a:defRPr>
            </a:lvl1pPr>
          </a:lstStyle>
          <a:p>
            <a:r>
              <a:rPr lang="it-IT" smtClean="0"/>
              <a:t>Fare clic per modificare lo stile del titolo</a:t>
            </a:r>
            <a:endParaRPr lang="it-IT" dirty="0"/>
          </a:p>
        </p:txBody>
      </p:sp>
      <p:sp>
        <p:nvSpPr>
          <p:cNvPr id="3" name="Date Placeholder 2"/>
          <p:cNvSpPr>
            <a:spLocks noGrp="1"/>
          </p:cNvSpPr>
          <p:nvPr>
            <p:ph type="dt" sz="half" idx="10"/>
          </p:nvPr>
        </p:nvSpPr>
        <p:spPr/>
        <p:txBody>
          <a:bodyPr/>
          <a:lstStyle>
            <a:lvl1pPr>
              <a:defRPr sz="800">
                <a:latin typeface="Arial"/>
                <a:cs typeface="Arial"/>
              </a:defRPr>
            </a:lvl1pPr>
          </a:lstStyle>
          <a:p>
            <a:fld id="{A7267EC8-C3E5-44DA-AFFE-D68E11C0F07F}" type="datetime1">
              <a:rPr lang="it-IT" smtClean="0">
                <a:solidFill>
                  <a:prstClr val="black">
                    <a:tint val="75000"/>
                  </a:prstClr>
                </a:solidFill>
              </a:rPr>
              <a:pPr/>
              <a:t>26/09/2024</a:t>
            </a:fld>
            <a:endParaRPr lang="it-IT" dirty="0">
              <a:solidFill>
                <a:prstClr val="black">
                  <a:tint val="75000"/>
                </a:prstClr>
              </a:solidFill>
            </a:endParaRPr>
          </a:p>
        </p:txBody>
      </p:sp>
      <p:sp>
        <p:nvSpPr>
          <p:cNvPr id="4" name="Footer Placeholder 3"/>
          <p:cNvSpPr>
            <a:spLocks noGrp="1"/>
          </p:cNvSpPr>
          <p:nvPr>
            <p:ph type="ftr" sz="quarter" idx="11"/>
          </p:nvPr>
        </p:nvSpPr>
        <p:spPr/>
        <p:txBody>
          <a:bodyPr/>
          <a:lstStyle>
            <a:lvl1pPr>
              <a:defRPr sz="800" b="1" i="0">
                <a:latin typeface="Arial"/>
                <a:cs typeface="Arial"/>
              </a:defRPr>
            </a:lvl1pPr>
          </a:lstStyle>
          <a:p>
            <a:r>
              <a:rPr lang="it-IT" smtClean="0"/>
              <a:t>Storia delle teorie dello sviluppo</a:t>
            </a:r>
            <a:endParaRPr lang="it-IT" dirty="0"/>
          </a:p>
        </p:txBody>
      </p:sp>
      <p:sp>
        <p:nvSpPr>
          <p:cNvPr id="5" name="Slide Number Placeholder 4"/>
          <p:cNvSpPr>
            <a:spLocks noGrp="1"/>
          </p:cNvSpPr>
          <p:nvPr>
            <p:ph type="sldNum" sz="quarter" idx="12"/>
          </p:nvPr>
        </p:nvSpPr>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7" name="Straight Connector 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9634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1"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6DF957A9-9A3B-40A0-AD0A-4092EEB96F10}" type="datetime1">
              <a:rPr lang="it-IT" smtClean="0">
                <a:solidFill>
                  <a:prstClr val="black">
                    <a:tint val="75000"/>
                  </a:prstClr>
                </a:solidFill>
              </a:rPr>
              <a:pPr/>
              <a:t>26/09/2024</a:t>
            </a:fld>
            <a:endParaRPr lang="it-IT" dirty="0">
              <a:solidFill>
                <a:prstClr val="black">
                  <a:tint val="75000"/>
                </a:prstClr>
              </a:solidFill>
            </a:endParaRPr>
          </a:p>
        </p:txBody>
      </p:sp>
      <p:sp>
        <p:nvSpPr>
          <p:cNvPr id="12"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smtClean="0"/>
              <a:t>Storia delle teorie dello sviluppo</a:t>
            </a:r>
            <a:endParaRPr lang="it-IT" dirty="0"/>
          </a:p>
        </p:txBody>
      </p:sp>
      <p:sp>
        <p:nvSpPr>
          <p:cNvPr id="13" name="Slide Number Placeholder 4"/>
          <p:cNvSpPr>
            <a:spLocks noGrp="1"/>
          </p:cNvSpPr>
          <p:nvPr>
            <p:ph type="sldNum" sz="quarter" idx="12"/>
          </p:nvPr>
        </p:nvSpPr>
        <p:spPr>
          <a:xfrm>
            <a:off x="655320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spTree>
    <p:extLst>
      <p:ext uri="{BB962C8B-B14F-4D97-AF65-F5344CB8AC3E}">
        <p14:creationId xmlns:p14="http://schemas.microsoft.com/office/powerpoint/2010/main" val="1136094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864000"/>
            <a:ext cx="3008313" cy="571100"/>
          </a:xfrm>
        </p:spPr>
        <p:txBody>
          <a:bodyPr anchor="b"/>
          <a:lstStyle>
            <a:lvl1pPr algn="l">
              <a:defRPr sz="2000" b="1">
                <a:latin typeface="Arial"/>
                <a:cs typeface="Arial"/>
              </a:defRPr>
            </a:lvl1pPr>
          </a:lstStyle>
          <a:p>
            <a:r>
              <a:rPr lang="it-IT" smtClean="0"/>
              <a:t>Fare clic per modificare lo stile del titolo</a:t>
            </a:r>
            <a:endParaRPr lang="it-IT" dirty="0"/>
          </a:p>
        </p:txBody>
      </p:sp>
      <p:sp>
        <p:nvSpPr>
          <p:cNvPr id="3" name="Content Placeholder 2"/>
          <p:cNvSpPr>
            <a:spLocks noGrp="1"/>
          </p:cNvSpPr>
          <p:nvPr>
            <p:ph idx="1"/>
          </p:nvPr>
        </p:nvSpPr>
        <p:spPr>
          <a:xfrm>
            <a:off x="3575050" y="864000"/>
            <a:ext cx="5111750" cy="5262163"/>
          </a:xfrm>
        </p:spPr>
        <p:txBody>
          <a:bodyPr/>
          <a:lstStyle>
            <a:lvl1pPr>
              <a:defRPr sz="3200">
                <a:latin typeface="Arial"/>
                <a:cs typeface="Arial"/>
              </a:defRPr>
            </a:lvl1pPr>
            <a:lvl2pPr>
              <a:defRPr sz="2800">
                <a:latin typeface="Arial"/>
                <a:cs typeface="Arial"/>
              </a:defRPr>
            </a:lvl2pPr>
            <a:lvl3pPr>
              <a:defRPr sz="2400">
                <a:latin typeface="Arial"/>
                <a:cs typeface="Arial"/>
              </a:defRPr>
            </a:lvl3pPr>
            <a:lvl4pPr>
              <a:defRPr sz="2000">
                <a:latin typeface="Arial"/>
                <a:cs typeface="Arial"/>
              </a:defRPr>
            </a:lvl4pPr>
            <a:lvl5pPr>
              <a:defRPr sz="2000">
                <a:latin typeface="Arial"/>
                <a:cs typeface="Arial"/>
              </a:defRPr>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8"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3009DBDC-531C-4277-B1D7-DCF7247132F8}" type="datetime1">
              <a:rPr lang="it-IT" smtClean="0">
                <a:solidFill>
                  <a:prstClr val="black">
                    <a:tint val="75000"/>
                  </a:prstClr>
                </a:solidFill>
              </a:rPr>
              <a:pPr/>
              <a:t>26/09/2024</a:t>
            </a:fld>
            <a:endParaRPr lang="it-IT" dirty="0">
              <a:solidFill>
                <a:prstClr val="black">
                  <a:tint val="75000"/>
                </a:prstClr>
              </a:solidFill>
            </a:endParaRPr>
          </a:p>
        </p:txBody>
      </p:sp>
      <p:sp>
        <p:nvSpPr>
          <p:cNvPr id="9"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smtClean="0"/>
              <a:t>Storia delle teorie dello sviluppo</a:t>
            </a:r>
            <a:endParaRPr lang="it-IT" dirty="0"/>
          </a:p>
        </p:txBody>
      </p:sp>
      <p:sp>
        <p:nvSpPr>
          <p:cNvPr id="10"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82720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Arial"/>
                <a:cs typeface="Arial"/>
              </a:defRPr>
            </a:lvl1pPr>
          </a:lstStyle>
          <a:p>
            <a:r>
              <a:rPr lang="it-IT" smtClean="0"/>
              <a:t>Fare clic per modificare lo stile del titolo</a:t>
            </a:r>
            <a:endParaRPr lang="it-IT" dirty="0"/>
          </a:p>
        </p:txBody>
      </p:sp>
      <p:sp>
        <p:nvSpPr>
          <p:cNvPr id="3" name="Picture Placeholder 2"/>
          <p:cNvSpPr>
            <a:spLocks noGrp="1"/>
          </p:cNvSpPr>
          <p:nvPr>
            <p:ph type="pic" idx="1"/>
          </p:nvPr>
        </p:nvSpPr>
        <p:spPr>
          <a:xfrm>
            <a:off x="1792288" y="915839"/>
            <a:ext cx="5486400" cy="3811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it-IT"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9"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4A84E86D-E734-4D36-B6E2-93FC6DE6D425}" type="datetime1">
              <a:rPr lang="it-IT" smtClean="0">
                <a:solidFill>
                  <a:prstClr val="black">
                    <a:tint val="75000"/>
                  </a:prstClr>
                </a:solidFill>
              </a:rPr>
              <a:pPr/>
              <a:t>26/09/2024</a:t>
            </a:fld>
            <a:endParaRPr lang="it-IT" dirty="0">
              <a:solidFill>
                <a:prstClr val="black">
                  <a:tint val="75000"/>
                </a:prstClr>
              </a:solidFill>
            </a:endParaRPr>
          </a:p>
        </p:txBody>
      </p:sp>
      <p:sp>
        <p:nvSpPr>
          <p:cNvPr id="10"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smtClean="0"/>
              <a:t>Storia delle teorie dello sviluppo</a:t>
            </a:r>
            <a:endParaRPr lang="it-IT" dirty="0"/>
          </a:p>
        </p:txBody>
      </p:sp>
      <p:sp>
        <p:nvSpPr>
          <p:cNvPr id="11"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2" name="Straight Connector 11"/>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8247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0403"/>
            <a:ext cx="8229600" cy="557946"/>
          </a:xfrm>
          <a:prstGeom prst="rect">
            <a:avLst/>
          </a:prstGeom>
        </p:spPr>
        <p:txBody>
          <a:bodyPr vert="horz" lIns="91440" tIns="45720" rIns="91440" bIns="45720" rtlCol="0" anchor="ctr">
            <a:normAutofit/>
          </a:bodyPr>
          <a:lstStyle/>
          <a:p>
            <a:r>
              <a:rPr lang="it-IT" smtClean="0"/>
              <a:t>Fare clic per modificare lo stile del titolo</a:t>
            </a:r>
            <a:endParaRPr lang="it-IT"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pPr defTabSz="457200"/>
            <a:fld id="{2061F581-95E5-4F43-94F3-85DC2C61B069}" type="datetime1">
              <a:rPr lang="it-IT" smtClean="0">
                <a:solidFill>
                  <a:prstClr val="black">
                    <a:tint val="75000"/>
                  </a:prstClr>
                </a:solidFill>
              </a:rPr>
              <a:pPr defTabSz="457200"/>
              <a:t>26/09/2024</a:t>
            </a:fld>
            <a:endParaRPr lang="it-IT"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pPr defTabSz="457200"/>
            <a:r>
              <a:rPr lang="it-IT" smtClean="0"/>
              <a:t>Storia delle teorie dello sviluppo</a:t>
            </a:r>
            <a:endParaRPr lang="it-IT"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pPr defTabSz="457200"/>
            <a:fld id="{65A5D2F2-A109-7144-80E6-3AAACABD5BA2}" type="slidenum">
              <a:rPr lang="it-IT" smtClean="0">
                <a:solidFill>
                  <a:prstClr val="black">
                    <a:tint val="75000"/>
                  </a:prstClr>
                </a:solidFill>
              </a:rPr>
              <a:pPr defTabSz="457200"/>
              <a:t>‹N›</a:t>
            </a:fld>
            <a:endParaRPr lang="it-IT" dirty="0">
              <a:solidFill>
                <a:prstClr val="black">
                  <a:tint val="75000"/>
                </a:prstClr>
              </a:solidFill>
            </a:endParaRPr>
          </a:p>
        </p:txBody>
      </p:sp>
      <p:cxnSp>
        <p:nvCxnSpPr>
          <p:cNvPr id="9" name="Straight Connector 8"/>
          <p:cNvCxnSpPr/>
          <p:nvPr/>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pic>
        <p:nvPicPr>
          <p:cNvPr id="10" name="Picture 9" descr="Slide_DIp_EconomiaeDiritto.png"/>
          <p:cNvPicPr>
            <a:picLocks noChangeAspect="1"/>
          </p:cNvPicPr>
          <p:nvPr/>
        </p:nvPicPr>
        <p:blipFill>
          <a:blip r:embed="rId13"/>
          <a:stretch>
            <a:fillRect/>
          </a:stretch>
        </p:blipFill>
        <p:spPr>
          <a:xfrm>
            <a:off x="457200" y="152525"/>
            <a:ext cx="8229600" cy="685935"/>
          </a:xfrm>
          <a:prstGeom prst="rect">
            <a:avLst/>
          </a:prstGeom>
        </p:spPr>
      </p:pic>
    </p:spTree>
    <p:extLst>
      <p:ext uri="{BB962C8B-B14F-4D97-AF65-F5344CB8AC3E}">
        <p14:creationId xmlns:p14="http://schemas.microsoft.com/office/powerpoint/2010/main" val="17989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457200" rtl="0" eaLnBrk="1" latinLnBrk="0" hangingPunct="1">
        <a:spcBef>
          <a:spcPct val="0"/>
        </a:spcBef>
        <a:buNone/>
        <a:defRPr sz="44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smtClean="0"/>
              <a:t>Economia e Politica dello Sviluppo </a:t>
            </a:r>
            <a:r>
              <a:rPr lang="it-IT" dirty="0"/>
              <a:t>I</a:t>
            </a:r>
            <a:r>
              <a:rPr lang="it-IT" dirty="0" smtClean="0"/>
              <a:t>nternazionale modulo A</a:t>
            </a:r>
            <a:br>
              <a:rPr lang="it-IT" dirty="0" smtClean="0"/>
            </a:br>
            <a:r>
              <a:rPr lang="it-IT" dirty="0" smtClean="0"/>
              <a:t>Sviluppo Economico e Distribuzione del reddito.</a:t>
            </a:r>
            <a:endParaRPr lang="it-IT" dirty="0"/>
          </a:p>
        </p:txBody>
      </p:sp>
      <p:sp>
        <p:nvSpPr>
          <p:cNvPr id="3" name="Sottotitolo 2"/>
          <p:cNvSpPr>
            <a:spLocks noGrp="1"/>
          </p:cNvSpPr>
          <p:nvPr>
            <p:ph type="subTitle" idx="1"/>
          </p:nvPr>
        </p:nvSpPr>
        <p:spPr>
          <a:xfrm>
            <a:off x="1371600" y="4797152"/>
            <a:ext cx="6368752" cy="841648"/>
          </a:xfrm>
        </p:spPr>
        <p:txBody>
          <a:bodyPr/>
          <a:lstStyle/>
          <a:p>
            <a:r>
              <a:rPr lang="it-IT" dirty="0" smtClean="0"/>
              <a:t>AA 2024-2025</a:t>
            </a:r>
          </a:p>
        </p:txBody>
      </p:sp>
    </p:spTree>
    <p:extLst>
      <p:ext uri="{BB962C8B-B14F-4D97-AF65-F5344CB8AC3E}">
        <p14:creationId xmlns:p14="http://schemas.microsoft.com/office/powerpoint/2010/main" val="25278607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sovrappiù agricolo</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Lo sviluppo nasce con la produzione di </a:t>
            </a:r>
            <a:r>
              <a:rPr lang="it-IT" b="1" dirty="0" smtClean="0"/>
              <a:t>sovrappiù sui beni di sussistenza.</a:t>
            </a:r>
          </a:p>
          <a:p>
            <a:r>
              <a:rPr lang="it-IT" dirty="0" smtClean="0"/>
              <a:t>L’esistenza di questo sovrappiù permette di la nascita delle città e di sviluppare altri settori:</a:t>
            </a:r>
          </a:p>
          <a:p>
            <a:r>
              <a:rPr lang="it-IT" dirty="0" smtClean="0"/>
              <a:t>Divisione del lavoro e élite improduttiva (di sussistenze): politici e militari: si formano gli stati e le comunità divengono più numerose</a:t>
            </a:r>
          </a:p>
          <a:p>
            <a:r>
              <a:rPr lang="it-IT" dirty="0" smtClean="0"/>
              <a:t>Lavoratori dell’artigianato (la futura industria)</a:t>
            </a:r>
          </a:p>
          <a:p>
            <a:r>
              <a:rPr lang="it-IT" dirty="0" smtClean="0"/>
              <a:t>Infine lavoratori che producono conoscenza (progresso scientifico)</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10</a:t>
            </a:fld>
            <a:endParaRPr lang="it-IT" dirty="0"/>
          </a:p>
        </p:txBody>
      </p:sp>
    </p:spTree>
    <p:extLst>
      <p:ext uri="{BB962C8B-B14F-4D97-AF65-F5344CB8AC3E}">
        <p14:creationId xmlns:p14="http://schemas.microsoft.com/office/powerpoint/2010/main" val="4165119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smtClean="0"/>
              <a:t>Dove ha origine il sovrappiù agricolo</a:t>
            </a:r>
            <a:endParaRPr lang="it-IT" sz="3600" dirty="0"/>
          </a:p>
        </p:txBody>
      </p:sp>
      <p:sp>
        <p:nvSpPr>
          <p:cNvPr id="3" name="Segnaposto contenuto 2"/>
          <p:cNvSpPr>
            <a:spLocks noGrp="1"/>
          </p:cNvSpPr>
          <p:nvPr>
            <p:ph idx="1"/>
          </p:nvPr>
        </p:nvSpPr>
        <p:spPr/>
        <p:txBody>
          <a:bodyPr>
            <a:normAutofit fontScale="92500" lnSpcReduction="10000"/>
          </a:bodyPr>
          <a:lstStyle/>
          <a:p>
            <a:r>
              <a:rPr lang="it-IT" dirty="0" smtClean="0"/>
              <a:t>Il passaggio all’agricoltura avviene dove esistono specie sia vegetali coltivabili che animali addomesticabili e commestibili e nutrienti (vegetali) o adatte ad essere utilizzate per il trasporto (animali).</a:t>
            </a:r>
          </a:p>
          <a:p>
            <a:r>
              <a:rPr lang="it-IT" dirty="0" smtClean="0"/>
              <a:t>Le zone del globo in cui si realizzarono all’inizio queste condizioni sono la «mezzaluna fertile», la Cina, l’America centrale, le Ande e l’America del nord orientale. </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11</a:t>
            </a:fld>
            <a:endParaRPr lang="it-IT" dirty="0"/>
          </a:p>
        </p:txBody>
      </p:sp>
    </p:spTree>
    <p:extLst>
      <p:ext uri="{BB962C8B-B14F-4D97-AF65-F5344CB8AC3E}">
        <p14:creationId xmlns:p14="http://schemas.microsoft.com/office/powerpoint/2010/main" val="3081825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54890" y="926502"/>
            <a:ext cx="8229600" cy="557946"/>
          </a:xfrm>
        </p:spPr>
        <p:txBody>
          <a:bodyPr>
            <a:normAutofit fontScale="90000"/>
          </a:bodyPr>
          <a:lstStyle/>
          <a:p>
            <a:r>
              <a:rPr lang="it-IT" dirty="0" smtClean="0"/>
              <a:t>La mezzaluna fertile</a:t>
            </a:r>
            <a:endParaRPr lang="it-IT" dirty="0"/>
          </a:p>
        </p:txBody>
      </p:sp>
      <p:pic>
        <p:nvPicPr>
          <p:cNvPr id="6" name="Segnaposto contenuto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03177" y="1910191"/>
            <a:ext cx="3011853" cy="3700818"/>
          </a:xfrm>
        </p:spPr>
      </p:pic>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12</a:t>
            </a:fld>
            <a:endParaRPr lang="it-IT" dirty="0"/>
          </a:p>
        </p:txBody>
      </p:sp>
      <p:sp>
        <p:nvSpPr>
          <p:cNvPr id="8" name="CasellaDiTesto 7"/>
          <p:cNvSpPr txBox="1"/>
          <p:nvPr/>
        </p:nvSpPr>
        <p:spPr>
          <a:xfrm>
            <a:off x="3850783" y="1704129"/>
            <a:ext cx="5035640" cy="4524315"/>
          </a:xfrm>
          <a:prstGeom prst="rect">
            <a:avLst/>
          </a:prstGeom>
          <a:noFill/>
        </p:spPr>
        <p:txBody>
          <a:bodyPr wrap="square" rtlCol="0">
            <a:spAutoFit/>
          </a:bodyPr>
          <a:lstStyle/>
          <a:p>
            <a:pPr defTabSz="457200"/>
            <a:r>
              <a:rPr lang="it-IT" sz="2400" dirty="0">
                <a:solidFill>
                  <a:prstClr val="black"/>
                </a:solidFill>
                <a:latin typeface="Arial" panose="020B0604020202020204" pitchFamily="34" charset="0"/>
                <a:cs typeface="Arial" panose="020B0604020202020204" pitchFamily="34" charset="0"/>
              </a:rPr>
              <a:t>L’America restò però indietro nello sviluppo per le scarse specie di animali addomesticabili presenti. Viceversa dalla mezzaluna fertile  le conoscenze e le tecniche agricole furono successivamente esportate nell’Europa mediterranea (condizioni climatiche simili) e poi nell’Europa del nord.</a:t>
            </a:r>
          </a:p>
          <a:p>
            <a:pPr defTabSz="457200"/>
            <a:r>
              <a:rPr lang="it-IT" sz="2400" dirty="0">
                <a:solidFill>
                  <a:prstClr val="black"/>
                </a:solidFill>
                <a:latin typeface="Arial" panose="020B0604020202020204" pitchFamily="34" charset="0"/>
                <a:cs typeface="Arial" panose="020B0604020202020204" pitchFamily="34" charset="0"/>
              </a:rPr>
              <a:t>La Cina mantenne un alto sviluppo anche tecnologico almeno fino al 1450 dc.</a:t>
            </a:r>
          </a:p>
        </p:txBody>
      </p:sp>
    </p:spTree>
    <p:extLst>
      <p:ext uri="{BB962C8B-B14F-4D97-AF65-F5344CB8AC3E}">
        <p14:creationId xmlns:p14="http://schemas.microsoft.com/office/powerpoint/2010/main" val="3431403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smtClean="0"/>
              <a:t>Le tappe dello sviluppo «moderno»</a:t>
            </a:r>
            <a:endParaRPr lang="it-IT" sz="3600" dirty="0"/>
          </a:p>
        </p:txBody>
      </p:sp>
      <p:sp>
        <p:nvSpPr>
          <p:cNvPr id="3" name="Segnaposto contenuto 2"/>
          <p:cNvSpPr>
            <a:spLocks noGrp="1"/>
          </p:cNvSpPr>
          <p:nvPr>
            <p:ph idx="1"/>
          </p:nvPr>
        </p:nvSpPr>
        <p:spPr/>
        <p:txBody>
          <a:bodyPr>
            <a:normAutofit fontScale="92500" lnSpcReduction="20000"/>
          </a:bodyPr>
          <a:lstStyle/>
          <a:p>
            <a:r>
              <a:rPr lang="it-IT" dirty="0" smtClean="0"/>
              <a:t>Lento progredire della crescita della popolazione e della tecnologia</a:t>
            </a:r>
          </a:p>
          <a:p>
            <a:r>
              <a:rPr lang="it-IT" dirty="0" smtClean="0"/>
              <a:t>Tappe significative</a:t>
            </a:r>
          </a:p>
          <a:p>
            <a:r>
              <a:rPr lang="it-IT" dirty="0" smtClean="0"/>
              <a:t>XV secolo: sviluppo delle città e dei mercati: ricchezza commerciale e finanziaria. Scoperte geografiche</a:t>
            </a:r>
          </a:p>
          <a:p>
            <a:r>
              <a:rPr lang="it-IT" dirty="0" smtClean="0"/>
              <a:t>XVI secolo: consolidamento degli stati nazione</a:t>
            </a:r>
          </a:p>
          <a:p>
            <a:r>
              <a:rPr lang="it-IT" dirty="0" smtClean="0"/>
              <a:t>XVIII secolo: inizia l’industrializzazione (Gran Bretagna) che si estende in Europa e in America nel XIX secolo</a:t>
            </a:r>
            <a:endParaRPr lang="it-IT" dirty="0"/>
          </a:p>
        </p:txBody>
      </p:sp>
      <p:sp>
        <p:nvSpPr>
          <p:cNvPr id="6" name="Segnaposto numero diapositiva 5"/>
          <p:cNvSpPr>
            <a:spLocks noGrp="1"/>
          </p:cNvSpPr>
          <p:nvPr>
            <p:ph type="sldNum" sz="quarter" idx="12"/>
          </p:nvPr>
        </p:nvSpPr>
        <p:spPr/>
        <p:txBody>
          <a:bodyPr/>
          <a:lstStyle/>
          <a:p>
            <a:fld id="{65A5D2F2-A109-7144-80E6-3AAACABD5BA2}" type="slidenum">
              <a:rPr lang="it-IT" smtClean="0"/>
              <a:pPr/>
              <a:t>13</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16219406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teorie dello sviluppo</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Teorie del sovrappiù nell’economia di mercato capitalistica</a:t>
            </a:r>
          </a:p>
          <a:p>
            <a:r>
              <a:rPr lang="it-IT" dirty="0" smtClean="0"/>
              <a:t>Economia classica: lo studio dell’accumulazione del capitale in un sistema capitalistico.</a:t>
            </a:r>
          </a:p>
          <a:p>
            <a:r>
              <a:rPr lang="it-IT" dirty="0" smtClean="0"/>
              <a:t>L’accumulazione dipende dal sovrappiù (ciò che resta dopo i costi)</a:t>
            </a:r>
          </a:p>
          <a:p>
            <a:r>
              <a:rPr lang="it-IT" dirty="0" smtClean="0"/>
              <a:t>Con l’accumulazione cresce la produttività del lavoro</a:t>
            </a:r>
          </a:p>
          <a:p>
            <a:r>
              <a:rPr lang="it-IT" dirty="0" smtClean="0"/>
              <a:t>Il sovrappiù può essere individuato fisicamente o almeno come valore</a:t>
            </a:r>
          </a:p>
          <a:p>
            <a:r>
              <a:rPr lang="it-IT" dirty="0" smtClean="0"/>
              <a:t>Se il sovrappiù è investito produttivamente si ha crescita. </a:t>
            </a:r>
            <a:endParaRPr lang="it-IT" dirty="0"/>
          </a:p>
        </p:txBody>
      </p:sp>
      <p:sp>
        <p:nvSpPr>
          <p:cNvPr id="6" name="Segnaposto numero diapositiva 5"/>
          <p:cNvSpPr>
            <a:spLocks noGrp="1"/>
          </p:cNvSpPr>
          <p:nvPr>
            <p:ph type="sldNum" sz="quarter" idx="12"/>
          </p:nvPr>
        </p:nvSpPr>
        <p:spPr/>
        <p:txBody>
          <a:bodyPr/>
          <a:lstStyle/>
          <a:p>
            <a:fld id="{65A5D2F2-A109-7144-80E6-3AAACABD5BA2}" type="slidenum">
              <a:rPr lang="it-IT" smtClean="0"/>
              <a:pPr/>
              <a:t>14</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27995131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fld id="{A72ADA22-23B2-4994-AD05-C853B58CD7CE}" type="slidenum">
              <a:rPr lang="it-IT" altLang="it-IT" sz="1400" smtClean="0">
                <a:solidFill>
                  <a:prstClr val="black"/>
                </a:solidFill>
              </a:rPr>
              <a:pPr>
                <a:spcBef>
                  <a:spcPct val="0"/>
                </a:spcBef>
                <a:buFontTx/>
                <a:buNone/>
              </a:pPr>
              <a:t>15</a:t>
            </a:fld>
            <a:endParaRPr lang="it-IT" altLang="it-IT" sz="1400" smtClean="0">
              <a:solidFill>
                <a:prstClr val="black"/>
              </a:solidFill>
            </a:endParaRPr>
          </a:p>
        </p:txBody>
      </p:sp>
      <p:sp>
        <p:nvSpPr>
          <p:cNvPr id="69634" name="Rectangle 2"/>
          <p:cNvSpPr>
            <a:spLocks noGrp="1" noChangeArrowheads="1"/>
          </p:cNvSpPr>
          <p:nvPr>
            <p:ph type="title"/>
          </p:nvPr>
        </p:nvSpPr>
        <p:spPr/>
        <p:txBody>
          <a:bodyPr>
            <a:normAutofit fontScale="90000"/>
          </a:bodyPr>
          <a:lstStyle/>
          <a:p>
            <a:pPr eaLnBrk="1" hangingPunct="1">
              <a:defRPr/>
            </a:pPr>
            <a:r>
              <a:rPr lang="it-IT" smtClean="0"/>
              <a:t>Il Concetto di Sovrappiù</a:t>
            </a:r>
          </a:p>
        </p:txBody>
      </p:sp>
      <p:sp>
        <p:nvSpPr>
          <p:cNvPr id="69636" name="Text Box 4"/>
          <p:cNvSpPr txBox="1">
            <a:spLocks noChangeArrowheads="1"/>
          </p:cNvSpPr>
          <p:nvPr/>
        </p:nvSpPr>
        <p:spPr bwMode="auto">
          <a:xfrm>
            <a:off x="707290" y="1671670"/>
            <a:ext cx="8077200" cy="946150"/>
          </a:xfrm>
          <a:prstGeom prst="rect">
            <a:avLst/>
          </a:prstGeom>
          <a:noFill/>
          <a:ln w="9525">
            <a:noFill/>
            <a:miter lim="800000"/>
            <a:headEnd/>
            <a:tailEnd/>
          </a:ln>
          <a:effectLst/>
        </p:spPr>
        <p:txBody>
          <a:bodyPr>
            <a:spAutoFit/>
          </a:bodyPr>
          <a:lstStyle/>
          <a:p>
            <a:pPr defTabSz="457200">
              <a:spcBef>
                <a:spcPct val="20000"/>
              </a:spcBef>
              <a:buFontTx/>
              <a:buChar char="•"/>
              <a:defRPr/>
            </a:pPr>
            <a:r>
              <a:rPr lang="it-IT" sz="2800" dirty="0">
                <a:solidFill>
                  <a:prstClr val="black"/>
                </a:solidFill>
              </a:rPr>
              <a:t>Produzione di “</a:t>
            </a:r>
            <a:r>
              <a:rPr lang="it-IT" sz="2800" dirty="0">
                <a:solidFill>
                  <a:srgbClr val="CC0000"/>
                </a:solidFill>
                <a:effectLst>
                  <a:outerShdw blurRad="38100" dist="38100" dir="2700000" algn="tl">
                    <a:srgbClr val="C0C0C0"/>
                  </a:outerShdw>
                </a:effectLst>
              </a:rPr>
              <a:t>merci a mezzo di merci</a:t>
            </a:r>
            <a:r>
              <a:rPr lang="it-IT" sz="2800" dirty="0">
                <a:solidFill>
                  <a:prstClr val="black"/>
                </a:solidFill>
              </a:rPr>
              <a:t>” = visione “</a:t>
            </a:r>
            <a:r>
              <a:rPr lang="it-IT" sz="2800" dirty="0">
                <a:solidFill>
                  <a:srgbClr val="CC0000"/>
                </a:solidFill>
                <a:effectLst>
                  <a:outerShdw blurRad="38100" dist="38100" dir="2700000" algn="tl">
                    <a:srgbClr val="C0C0C0"/>
                  </a:outerShdw>
                </a:effectLst>
              </a:rPr>
              <a:t>circolare</a:t>
            </a:r>
            <a:r>
              <a:rPr lang="it-IT" sz="2800" dirty="0">
                <a:solidFill>
                  <a:prstClr val="black"/>
                </a:solidFill>
              </a:rPr>
              <a:t>”</a:t>
            </a:r>
            <a:endParaRPr lang="it-IT" sz="2000" dirty="0">
              <a:solidFill>
                <a:prstClr val="black"/>
              </a:solidFill>
            </a:endParaRPr>
          </a:p>
        </p:txBody>
      </p:sp>
      <p:sp>
        <p:nvSpPr>
          <p:cNvPr id="69637" name="Text Box 5"/>
          <p:cNvSpPr txBox="1">
            <a:spLocks noChangeArrowheads="1"/>
          </p:cNvSpPr>
          <p:nvPr/>
        </p:nvSpPr>
        <p:spPr bwMode="auto">
          <a:xfrm>
            <a:off x="681038" y="2784287"/>
            <a:ext cx="7696200" cy="522288"/>
          </a:xfrm>
          <a:prstGeom prst="rect">
            <a:avLst/>
          </a:prstGeom>
          <a:noFill/>
          <a:ln w="9525">
            <a:noFill/>
            <a:miter lim="800000"/>
            <a:headEnd/>
            <a:tailEnd/>
          </a:ln>
          <a:effectLst/>
        </p:spPr>
        <p:txBody>
          <a:bodyPr>
            <a:spAutoFit/>
          </a:bodyPr>
          <a:lstStyle/>
          <a:p>
            <a:pPr defTabSz="457200">
              <a:spcBef>
                <a:spcPct val="50000"/>
              </a:spcBef>
              <a:defRPr/>
            </a:pPr>
            <a:r>
              <a:rPr lang="it-IT" sz="2800" dirty="0">
                <a:solidFill>
                  <a:srgbClr val="CC0000"/>
                </a:solidFill>
                <a:effectLst>
                  <a:outerShdw blurRad="38100" dist="38100" dir="2700000" algn="tl">
                    <a:srgbClr val="C0C0C0"/>
                  </a:outerShdw>
                </a:effectLst>
              </a:rPr>
              <a:t>Input</a:t>
            </a:r>
            <a:r>
              <a:rPr lang="it-IT" sz="2800" dirty="0">
                <a:solidFill>
                  <a:prstClr val="black"/>
                </a:solidFill>
              </a:rPr>
              <a:t> </a:t>
            </a:r>
            <a:r>
              <a:rPr lang="it-IT" sz="2800" dirty="0">
                <a:solidFill>
                  <a:srgbClr val="CC0000"/>
                </a:solidFill>
                <a:effectLst>
                  <a:outerShdw blurRad="38100" dist="38100" dir="2700000" algn="tl">
                    <a:srgbClr val="C0C0C0"/>
                  </a:outerShdw>
                </a:effectLst>
              </a:rPr>
              <a:t>omogenei</a:t>
            </a:r>
            <a:r>
              <a:rPr lang="it-IT" sz="2800" dirty="0">
                <a:solidFill>
                  <a:prstClr val="black"/>
                </a:solidFill>
              </a:rPr>
              <a:t> agli </a:t>
            </a:r>
            <a:r>
              <a:rPr lang="it-IT" sz="2800" dirty="0">
                <a:solidFill>
                  <a:srgbClr val="CC0000"/>
                </a:solidFill>
                <a:effectLst>
                  <a:outerShdw blurRad="38100" dist="38100" dir="2700000" algn="tl">
                    <a:srgbClr val="C0C0C0"/>
                  </a:outerShdw>
                </a:effectLst>
              </a:rPr>
              <a:t>output</a:t>
            </a:r>
            <a:endParaRPr lang="it-IT" sz="2800" dirty="0">
              <a:solidFill>
                <a:prstClr val="black"/>
              </a:solidFill>
            </a:endParaRPr>
          </a:p>
        </p:txBody>
      </p:sp>
      <p:sp>
        <p:nvSpPr>
          <p:cNvPr id="69638" name="Text Box 6"/>
          <p:cNvSpPr txBox="1">
            <a:spLocks noChangeArrowheads="1"/>
          </p:cNvSpPr>
          <p:nvPr/>
        </p:nvSpPr>
        <p:spPr bwMode="auto">
          <a:xfrm>
            <a:off x="707290" y="3526325"/>
            <a:ext cx="7848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r>
              <a:rPr lang="it-IT" altLang="it-IT" sz="2800" dirty="0">
                <a:solidFill>
                  <a:srgbClr val="CC0000"/>
                </a:solidFill>
              </a:rPr>
              <a:t>Condizioni materiali e condizioni sociali della produzione</a:t>
            </a:r>
            <a:endParaRPr lang="it-IT" altLang="it-IT" sz="2000" dirty="0">
              <a:solidFill>
                <a:srgbClr val="CC0000"/>
              </a:solidFill>
            </a:endParaRPr>
          </a:p>
        </p:txBody>
      </p:sp>
      <p:sp>
        <p:nvSpPr>
          <p:cNvPr id="69639" name="Text Box 7"/>
          <p:cNvSpPr txBox="1">
            <a:spLocks noChangeArrowheads="1"/>
          </p:cNvSpPr>
          <p:nvPr/>
        </p:nvSpPr>
        <p:spPr bwMode="auto">
          <a:xfrm>
            <a:off x="681038" y="4651218"/>
            <a:ext cx="7924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Times New Roman" pitchFamily="18" charset="0"/>
              </a:defRPr>
            </a:lvl1pPr>
            <a:lvl2pPr>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lvl="1" defTabSz="457200">
              <a:buFontTx/>
              <a:buNone/>
            </a:pPr>
            <a:r>
              <a:rPr lang="it-IT" altLang="it-IT" dirty="0">
                <a:solidFill>
                  <a:prstClr val="black"/>
                </a:solidFill>
              </a:rPr>
              <a:t>Ciò che è prodotto in più può essere reinvestito </a:t>
            </a:r>
            <a:endParaRPr lang="it-IT" altLang="it-IT" sz="2400" dirty="0">
              <a:solidFill>
                <a:prstClr val="black"/>
              </a:solidFill>
            </a:endParaRPr>
          </a:p>
        </p:txBody>
      </p:sp>
      <p:sp>
        <p:nvSpPr>
          <p:cNvPr id="69640" name="Text Box 8"/>
          <p:cNvSpPr txBox="1">
            <a:spLocks noChangeArrowheads="1"/>
          </p:cNvSpPr>
          <p:nvPr/>
        </p:nvSpPr>
        <p:spPr bwMode="auto">
          <a:xfrm>
            <a:off x="745390" y="5291751"/>
            <a:ext cx="800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800" dirty="0">
                <a:solidFill>
                  <a:srgbClr val="CC0000"/>
                </a:solidFill>
              </a:rPr>
              <a:t>Accumulazione del capitale e sviluppo economico</a:t>
            </a:r>
          </a:p>
        </p:txBody>
      </p:sp>
    </p:spTree>
    <p:extLst>
      <p:ext uri="{BB962C8B-B14F-4D97-AF65-F5344CB8AC3E}">
        <p14:creationId xmlns:p14="http://schemas.microsoft.com/office/powerpoint/2010/main" val="14682680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9636"/>
                                        </p:tgtEl>
                                        <p:attrNameLst>
                                          <p:attrName>style.visibility</p:attrName>
                                        </p:attrNameLst>
                                      </p:cBhvr>
                                      <p:to>
                                        <p:strVal val="visible"/>
                                      </p:to>
                                    </p:set>
                                    <p:animEffect transition="in" filter="dissolve">
                                      <p:cBhvr>
                                        <p:cTn id="7" dur="500"/>
                                        <p:tgtEl>
                                          <p:spTgt spid="696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9637"/>
                                        </p:tgtEl>
                                        <p:attrNameLst>
                                          <p:attrName>style.visibility</p:attrName>
                                        </p:attrNameLst>
                                      </p:cBhvr>
                                      <p:to>
                                        <p:strVal val="visible"/>
                                      </p:to>
                                    </p:set>
                                    <p:animEffect transition="in" filter="dissolve">
                                      <p:cBhvr>
                                        <p:cTn id="12" dur="500"/>
                                        <p:tgtEl>
                                          <p:spTgt spid="696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9638"/>
                                        </p:tgtEl>
                                        <p:attrNameLst>
                                          <p:attrName>style.visibility</p:attrName>
                                        </p:attrNameLst>
                                      </p:cBhvr>
                                      <p:to>
                                        <p:strVal val="visible"/>
                                      </p:to>
                                    </p:set>
                                    <p:animEffect transition="in" filter="dissolve">
                                      <p:cBhvr>
                                        <p:cTn id="17" dur="500"/>
                                        <p:tgtEl>
                                          <p:spTgt spid="6963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9639"/>
                                        </p:tgtEl>
                                        <p:attrNameLst>
                                          <p:attrName>style.visibility</p:attrName>
                                        </p:attrNameLst>
                                      </p:cBhvr>
                                      <p:to>
                                        <p:strVal val="visible"/>
                                      </p:to>
                                    </p:set>
                                    <p:animEffect transition="in" filter="dissolve">
                                      <p:cBhvr>
                                        <p:cTn id="22" dur="500"/>
                                        <p:tgtEl>
                                          <p:spTgt spid="6963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9640"/>
                                        </p:tgtEl>
                                        <p:attrNameLst>
                                          <p:attrName>style.visibility</p:attrName>
                                        </p:attrNameLst>
                                      </p:cBhvr>
                                      <p:to>
                                        <p:strVal val="visible"/>
                                      </p:to>
                                    </p:set>
                                    <p:animEffect transition="in" filter="dissolve">
                                      <p:cBhvr>
                                        <p:cTn id="27" dur="500"/>
                                        <p:tgtEl>
                                          <p:spTgt spid="696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6" grpId="0" autoUpdateAnimBg="0"/>
      <p:bldP spid="69637" grpId="0" autoUpdateAnimBg="0"/>
      <p:bldP spid="69638" grpId="0" autoUpdateAnimBg="0"/>
      <p:bldP spid="69639" grpId="0" autoUpdateAnimBg="0"/>
      <p:bldP spid="69640"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numero diapositiva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fld id="{18F7B22B-9B80-4C9B-83BB-32F84342FC95}" type="slidenum">
              <a:rPr lang="it-IT" altLang="it-IT" sz="1400" smtClean="0">
                <a:solidFill>
                  <a:prstClr val="black"/>
                </a:solidFill>
              </a:rPr>
              <a:pPr>
                <a:spcBef>
                  <a:spcPct val="0"/>
                </a:spcBef>
                <a:buFontTx/>
                <a:buNone/>
              </a:pPr>
              <a:t>16</a:t>
            </a:fld>
            <a:endParaRPr lang="it-IT" altLang="it-IT" sz="1400" smtClean="0">
              <a:solidFill>
                <a:prstClr val="black"/>
              </a:solidFill>
            </a:endParaRPr>
          </a:p>
        </p:txBody>
      </p:sp>
      <p:sp>
        <p:nvSpPr>
          <p:cNvPr id="131074" name="Rectangle 2"/>
          <p:cNvSpPr>
            <a:spLocks noGrp="1" noChangeArrowheads="1"/>
          </p:cNvSpPr>
          <p:nvPr>
            <p:ph type="title"/>
          </p:nvPr>
        </p:nvSpPr>
        <p:spPr>
          <a:xfrm>
            <a:off x="457200" y="1055258"/>
            <a:ext cx="8229600" cy="557946"/>
          </a:xfrm>
        </p:spPr>
        <p:txBody>
          <a:bodyPr>
            <a:normAutofit fontScale="90000"/>
          </a:bodyPr>
          <a:lstStyle/>
          <a:p>
            <a:pPr>
              <a:defRPr/>
            </a:pPr>
            <a:r>
              <a:rPr lang="it-IT" dirty="0">
                <a:solidFill>
                  <a:srgbClr val="CC0000"/>
                </a:solidFill>
                <a:effectLst>
                  <a:outerShdw blurRad="38100" dist="38100" dir="2700000" algn="tl">
                    <a:srgbClr val="000000"/>
                  </a:outerShdw>
                </a:effectLst>
              </a:rPr>
              <a:t>Rappresentazione </a:t>
            </a:r>
            <a:r>
              <a:rPr lang="it-IT" dirty="0" smtClean="0">
                <a:solidFill>
                  <a:srgbClr val="CC0000"/>
                </a:solidFill>
                <a:effectLst>
                  <a:outerShdw blurRad="38100" dist="38100" dir="2700000" algn="tl">
                    <a:srgbClr val="000000"/>
                  </a:outerShdw>
                </a:effectLst>
              </a:rPr>
              <a:t>grafica</a:t>
            </a:r>
            <a:r>
              <a:rPr lang="it-IT" dirty="0">
                <a:solidFill>
                  <a:srgbClr val="CC0000"/>
                </a:solidFill>
                <a:effectLst>
                  <a:outerShdw blurRad="38100" dist="38100" dir="2700000" algn="tl">
                    <a:srgbClr val="000000"/>
                  </a:outerShdw>
                </a:effectLst>
              </a:rPr>
              <a:t/>
            </a:r>
            <a:br>
              <a:rPr lang="it-IT" dirty="0">
                <a:solidFill>
                  <a:srgbClr val="CC0000"/>
                </a:solidFill>
                <a:effectLst>
                  <a:outerShdw blurRad="38100" dist="38100" dir="2700000" algn="tl">
                    <a:srgbClr val="000000"/>
                  </a:outerShdw>
                </a:effectLst>
              </a:rPr>
            </a:br>
            <a:endParaRPr lang="it-IT" dirty="0" smtClean="0"/>
          </a:p>
        </p:txBody>
      </p:sp>
      <p:sp>
        <p:nvSpPr>
          <p:cNvPr id="131076" name="Text Box 4"/>
          <p:cNvSpPr txBox="1">
            <a:spLocks noChangeArrowheads="1"/>
          </p:cNvSpPr>
          <p:nvPr/>
        </p:nvSpPr>
        <p:spPr bwMode="auto">
          <a:xfrm>
            <a:off x="852488" y="5353050"/>
            <a:ext cx="7848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800">
                <a:solidFill>
                  <a:prstClr val="black"/>
                </a:solidFill>
              </a:rPr>
              <a:t>La produzione permette di ottenere una quantità maggiore degli stessi beni utilizzati come input</a:t>
            </a:r>
          </a:p>
        </p:txBody>
      </p:sp>
      <p:grpSp>
        <p:nvGrpSpPr>
          <p:cNvPr id="2" name="Group 26"/>
          <p:cNvGrpSpPr>
            <a:grpSpLocks/>
          </p:cNvGrpSpPr>
          <p:nvPr/>
        </p:nvGrpSpPr>
        <p:grpSpPr bwMode="auto">
          <a:xfrm>
            <a:off x="1190625" y="1755775"/>
            <a:ext cx="7213600" cy="3562350"/>
            <a:chOff x="750" y="1106"/>
            <a:chExt cx="4544" cy="2244"/>
          </a:xfrm>
        </p:grpSpPr>
        <p:sp>
          <p:nvSpPr>
            <p:cNvPr id="6151" name="AutoShape 5"/>
            <p:cNvSpPr>
              <a:spLocks noChangeArrowheads="1"/>
            </p:cNvSpPr>
            <p:nvPr/>
          </p:nvSpPr>
          <p:spPr bwMode="auto">
            <a:xfrm>
              <a:off x="2261" y="1812"/>
              <a:ext cx="1321" cy="538"/>
            </a:xfrm>
            <a:prstGeom prst="rightArrow">
              <a:avLst>
                <a:gd name="adj1" fmla="val 50000"/>
                <a:gd name="adj2" fmla="val 61385"/>
              </a:avLst>
            </a:prstGeom>
            <a:solidFill>
              <a:srgbClr val="FFCC99"/>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400" dirty="0">
                  <a:solidFill>
                    <a:prstClr val="black"/>
                  </a:solidFill>
                  <a:latin typeface="Times" pitchFamily="18" charset="0"/>
                </a:rPr>
                <a:t>Produzione</a:t>
              </a:r>
            </a:p>
          </p:txBody>
        </p:sp>
        <p:sp>
          <p:nvSpPr>
            <p:cNvPr id="6152" name="Rectangle 7"/>
            <p:cNvSpPr>
              <a:spLocks noChangeArrowheads="1"/>
            </p:cNvSpPr>
            <p:nvPr/>
          </p:nvSpPr>
          <p:spPr bwMode="auto">
            <a:xfrm>
              <a:off x="750" y="3129"/>
              <a:ext cx="196" cy="161"/>
            </a:xfrm>
            <a:prstGeom prst="rect">
              <a:avLst/>
            </a:prstGeom>
            <a:solidFill>
              <a:srgbClr val="FFFF00"/>
            </a:solidFill>
            <a:ln w="9525">
              <a:solidFill>
                <a:srgbClr val="000000"/>
              </a:solidFill>
              <a:miter lim="800000"/>
              <a:headEnd/>
              <a:tailEnd/>
            </a:ln>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endParaRPr lang="it-IT" altLang="it-IT" sz="1400">
                <a:solidFill>
                  <a:prstClr val="black"/>
                </a:solidFill>
              </a:endParaRPr>
            </a:p>
          </p:txBody>
        </p:sp>
        <p:sp>
          <p:nvSpPr>
            <p:cNvPr id="6153" name="Text Box 8"/>
            <p:cNvSpPr txBox="1">
              <a:spLocks noChangeArrowheads="1"/>
            </p:cNvSpPr>
            <p:nvPr/>
          </p:nvSpPr>
          <p:spPr bwMode="auto">
            <a:xfrm>
              <a:off x="1038" y="3077"/>
              <a:ext cx="834"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r>
                <a:rPr lang="it-IT" altLang="it-IT" sz="2400">
                  <a:solidFill>
                    <a:prstClr val="black"/>
                  </a:solidFill>
                </a:rPr>
                <a:t>Grano</a:t>
              </a:r>
            </a:p>
          </p:txBody>
        </p:sp>
        <p:sp>
          <p:nvSpPr>
            <p:cNvPr id="6154" name="Rectangle 9"/>
            <p:cNvSpPr>
              <a:spLocks noChangeArrowheads="1"/>
            </p:cNvSpPr>
            <p:nvPr/>
          </p:nvSpPr>
          <p:spPr bwMode="auto">
            <a:xfrm>
              <a:off x="2142" y="3129"/>
              <a:ext cx="196" cy="161"/>
            </a:xfrm>
            <a:prstGeom prst="rect">
              <a:avLst/>
            </a:prstGeom>
            <a:solidFill>
              <a:srgbClr val="CC0000"/>
            </a:solidFill>
            <a:ln w="9525">
              <a:solidFill>
                <a:srgbClr val="000000"/>
              </a:solidFill>
              <a:miter lim="800000"/>
              <a:headEnd/>
              <a:tailEnd/>
            </a:ln>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endParaRPr lang="it-IT" altLang="it-IT" sz="1400">
                <a:solidFill>
                  <a:prstClr val="black"/>
                </a:solidFill>
              </a:endParaRPr>
            </a:p>
          </p:txBody>
        </p:sp>
        <p:sp>
          <p:nvSpPr>
            <p:cNvPr id="6155" name="Text Box 10"/>
            <p:cNvSpPr txBox="1">
              <a:spLocks noChangeArrowheads="1"/>
            </p:cNvSpPr>
            <p:nvPr/>
          </p:nvSpPr>
          <p:spPr bwMode="auto">
            <a:xfrm>
              <a:off x="2323" y="3069"/>
              <a:ext cx="731" cy="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r>
                <a:rPr lang="it-IT" altLang="it-IT" sz="2400">
                  <a:solidFill>
                    <a:prstClr val="black"/>
                  </a:solidFill>
                </a:rPr>
                <a:t>Ferro</a:t>
              </a:r>
            </a:p>
          </p:txBody>
        </p:sp>
        <p:sp>
          <p:nvSpPr>
            <p:cNvPr id="6156" name="Rectangle 11"/>
            <p:cNvSpPr>
              <a:spLocks noChangeArrowheads="1"/>
            </p:cNvSpPr>
            <p:nvPr/>
          </p:nvSpPr>
          <p:spPr bwMode="auto">
            <a:xfrm>
              <a:off x="3607" y="3129"/>
              <a:ext cx="196" cy="161"/>
            </a:xfrm>
            <a:prstGeom prst="rect">
              <a:avLst/>
            </a:prstGeom>
            <a:solidFill>
              <a:srgbClr val="9999FF"/>
            </a:solidFill>
            <a:ln w="9525">
              <a:solidFill>
                <a:srgbClr val="000000"/>
              </a:solidFill>
              <a:miter lim="800000"/>
              <a:headEnd/>
              <a:tailEnd/>
            </a:ln>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endParaRPr lang="it-IT" altLang="it-IT" sz="1400">
                <a:solidFill>
                  <a:prstClr val="black"/>
                </a:solidFill>
              </a:endParaRPr>
            </a:p>
          </p:txBody>
        </p:sp>
        <p:sp>
          <p:nvSpPr>
            <p:cNvPr id="6157" name="Text Box 12"/>
            <p:cNvSpPr txBox="1">
              <a:spLocks noChangeArrowheads="1"/>
            </p:cNvSpPr>
            <p:nvPr/>
          </p:nvSpPr>
          <p:spPr bwMode="auto">
            <a:xfrm>
              <a:off x="3783" y="3077"/>
              <a:ext cx="120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r>
                <a:rPr lang="it-IT" altLang="it-IT" sz="2400">
                  <a:solidFill>
                    <a:prstClr val="black"/>
                  </a:solidFill>
                </a:rPr>
                <a:t>Carbone</a:t>
              </a:r>
            </a:p>
          </p:txBody>
        </p:sp>
        <p:sp>
          <p:nvSpPr>
            <p:cNvPr id="6158" name="Rectangle 16"/>
            <p:cNvSpPr>
              <a:spLocks noChangeArrowheads="1"/>
            </p:cNvSpPr>
            <p:nvPr/>
          </p:nvSpPr>
          <p:spPr bwMode="auto">
            <a:xfrm>
              <a:off x="3737" y="1352"/>
              <a:ext cx="1554" cy="632"/>
            </a:xfrm>
            <a:prstGeom prst="rect">
              <a:avLst/>
            </a:prstGeom>
            <a:solidFill>
              <a:srgbClr val="FFFF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black"/>
                  </a:solidFill>
                </a:rPr>
                <a:t>G</a:t>
              </a:r>
            </a:p>
          </p:txBody>
        </p:sp>
        <p:sp>
          <p:nvSpPr>
            <p:cNvPr id="6159" name="Rectangle 17"/>
            <p:cNvSpPr>
              <a:spLocks noChangeArrowheads="1"/>
            </p:cNvSpPr>
            <p:nvPr/>
          </p:nvSpPr>
          <p:spPr bwMode="auto">
            <a:xfrm>
              <a:off x="3737" y="1980"/>
              <a:ext cx="1557" cy="512"/>
            </a:xfrm>
            <a:prstGeom prst="rect">
              <a:avLst/>
            </a:prstGeom>
            <a:solidFill>
              <a:srgbClr val="CC00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F</a:t>
              </a:r>
            </a:p>
          </p:txBody>
        </p:sp>
        <p:sp>
          <p:nvSpPr>
            <p:cNvPr id="6160" name="Rectangle 18"/>
            <p:cNvSpPr>
              <a:spLocks noChangeArrowheads="1"/>
            </p:cNvSpPr>
            <p:nvPr/>
          </p:nvSpPr>
          <p:spPr bwMode="auto">
            <a:xfrm>
              <a:off x="3737" y="2492"/>
              <a:ext cx="1554" cy="496"/>
            </a:xfrm>
            <a:prstGeom prst="rect">
              <a:avLst/>
            </a:prstGeom>
            <a:solidFill>
              <a:srgbClr val="9999FF"/>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C</a:t>
              </a:r>
            </a:p>
          </p:txBody>
        </p:sp>
        <p:sp>
          <p:nvSpPr>
            <p:cNvPr id="6161" name="Rectangle 21"/>
            <p:cNvSpPr>
              <a:spLocks noChangeArrowheads="1"/>
            </p:cNvSpPr>
            <p:nvPr/>
          </p:nvSpPr>
          <p:spPr bwMode="auto">
            <a:xfrm>
              <a:off x="935" y="1352"/>
              <a:ext cx="1051" cy="632"/>
            </a:xfrm>
            <a:prstGeom prst="rect">
              <a:avLst/>
            </a:prstGeom>
            <a:solidFill>
              <a:srgbClr val="FFFF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G</a:t>
              </a:r>
            </a:p>
          </p:txBody>
        </p:sp>
        <p:sp>
          <p:nvSpPr>
            <p:cNvPr id="6162" name="Rectangle 22"/>
            <p:cNvSpPr>
              <a:spLocks noChangeArrowheads="1"/>
            </p:cNvSpPr>
            <p:nvPr/>
          </p:nvSpPr>
          <p:spPr bwMode="auto">
            <a:xfrm>
              <a:off x="935" y="1980"/>
              <a:ext cx="1053" cy="512"/>
            </a:xfrm>
            <a:prstGeom prst="rect">
              <a:avLst/>
            </a:prstGeom>
            <a:solidFill>
              <a:srgbClr val="CC00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F</a:t>
              </a:r>
            </a:p>
          </p:txBody>
        </p:sp>
        <p:sp>
          <p:nvSpPr>
            <p:cNvPr id="6163" name="Rectangle 23"/>
            <p:cNvSpPr>
              <a:spLocks noChangeArrowheads="1"/>
            </p:cNvSpPr>
            <p:nvPr/>
          </p:nvSpPr>
          <p:spPr bwMode="auto">
            <a:xfrm>
              <a:off x="935" y="2492"/>
              <a:ext cx="1051" cy="496"/>
            </a:xfrm>
            <a:prstGeom prst="rect">
              <a:avLst/>
            </a:prstGeom>
            <a:solidFill>
              <a:srgbClr val="9999FF"/>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C</a:t>
              </a:r>
            </a:p>
          </p:txBody>
        </p:sp>
        <p:sp>
          <p:nvSpPr>
            <p:cNvPr id="6164" name="Text Box 24"/>
            <p:cNvSpPr txBox="1">
              <a:spLocks noChangeArrowheads="1"/>
            </p:cNvSpPr>
            <p:nvPr/>
          </p:nvSpPr>
          <p:spPr bwMode="auto">
            <a:xfrm>
              <a:off x="1097" y="1116"/>
              <a:ext cx="7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400">
                  <a:solidFill>
                    <a:prstClr val="black"/>
                  </a:solidFill>
                </a:rPr>
                <a:t>INPUT</a:t>
              </a:r>
            </a:p>
          </p:txBody>
        </p:sp>
        <p:sp>
          <p:nvSpPr>
            <p:cNvPr id="6165" name="Text Box 25"/>
            <p:cNvSpPr txBox="1">
              <a:spLocks noChangeArrowheads="1"/>
            </p:cNvSpPr>
            <p:nvPr/>
          </p:nvSpPr>
          <p:spPr bwMode="auto">
            <a:xfrm>
              <a:off x="4077" y="1106"/>
              <a:ext cx="112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400">
                  <a:solidFill>
                    <a:prstClr val="black"/>
                  </a:solidFill>
                </a:rPr>
                <a:t>OUTPUT</a:t>
              </a:r>
            </a:p>
          </p:txBody>
        </p:sp>
      </p:grpSp>
    </p:spTree>
    <p:extLst>
      <p:ext uri="{BB962C8B-B14F-4D97-AF65-F5344CB8AC3E}">
        <p14:creationId xmlns:p14="http://schemas.microsoft.com/office/powerpoint/2010/main" val="4291637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1076"/>
                                        </p:tgtEl>
                                        <p:attrNameLst>
                                          <p:attrName>style.visibility</p:attrName>
                                        </p:attrNameLst>
                                      </p:cBhvr>
                                      <p:to>
                                        <p:strVal val="visible"/>
                                      </p:to>
                                    </p:set>
                                    <p:anim calcmode="lin" valueType="num">
                                      <p:cBhvr additive="base">
                                        <p:cTn id="13" dur="500" fill="hold"/>
                                        <p:tgtEl>
                                          <p:spTgt spid="131076"/>
                                        </p:tgtEl>
                                        <p:attrNameLst>
                                          <p:attrName>ppt_x</p:attrName>
                                        </p:attrNameLst>
                                      </p:cBhvr>
                                      <p:tavLst>
                                        <p:tav tm="0">
                                          <p:val>
                                            <p:strVal val="0-#ppt_w/2"/>
                                          </p:val>
                                        </p:tav>
                                        <p:tav tm="100000">
                                          <p:val>
                                            <p:strVal val="#ppt_x"/>
                                          </p:val>
                                        </p:tav>
                                      </p:tavLst>
                                    </p:anim>
                                    <p:anim calcmode="lin" valueType="num">
                                      <p:cBhvr additive="base">
                                        <p:cTn id="14" dur="500" fill="hold"/>
                                        <p:tgtEl>
                                          <p:spTgt spid="13107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6"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Iniziamo l’analisi</a:t>
            </a:r>
            <a:endParaRPr lang="it-IT" dirty="0"/>
          </a:p>
        </p:txBody>
      </p:sp>
      <p:sp>
        <p:nvSpPr>
          <p:cNvPr id="5" name="Segnaposto contenuto 4"/>
          <p:cNvSpPr>
            <a:spLocks noGrp="1"/>
          </p:cNvSpPr>
          <p:nvPr>
            <p:ph idx="1"/>
          </p:nvPr>
        </p:nvSpPr>
        <p:spPr/>
        <p:txBody>
          <a:bodyPr>
            <a:normAutofit fontScale="70000" lnSpcReduction="20000"/>
          </a:bodyPr>
          <a:lstStyle/>
          <a:p>
            <a:r>
              <a:rPr lang="it-IT" dirty="0" smtClean="0"/>
              <a:t>Per semplicità: un solo prodotto nel settore beni di prima necessità</a:t>
            </a:r>
          </a:p>
          <a:p>
            <a:r>
              <a:rPr lang="it-IT" dirty="0" smtClean="0"/>
              <a:t>Bene </a:t>
            </a:r>
            <a:r>
              <a:rPr lang="it-IT" i="1" dirty="0" smtClean="0"/>
              <a:t>a</a:t>
            </a:r>
          </a:p>
          <a:p>
            <a:r>
              <a:rPr lang="it-IT" i="1" dirty="0" err="1" smtClean="0"/>
              <a:t>A</a:t>
            </a:r>
            <a:r>
              <a:rPr lang="it-IT" i="1" baseline="-25000" dirty="0" err="1" smtClean="0"/>
              <a:t>a</a:t>
            </a:r>
            <a:r>
              <a:rPr lang="it-IT" dirty="0" err="1" smtClean="0"/>
              <a:t>+</a:t>
            </a:r>
            <a:r>
              <a:rPr lang="it-IT" i="1" dirty="0" err="1" smtClean="0"/>
              <a:t>c</a:t>
            </a:r>
            <a:r>
              <a:rPr lang="it-IT" i="1" baseline="-25000" dirty="0" err="1" smtClean="0"/>
              <a:t>a</a:t>
            </a:r>
            <a:r>
              <a:rPr lang="it-IT" i="1" dirty="0" err="1" smtClean="0"/>
              <a:t>L</a:t>
            </a:r>
            <a:r>
              <a:rPr lang="it-IT" i="1" baseline="-25000" dirty="0" err="1" smtClean="0"/>
              <a:t>a</a:t>
            </a:r>
            <a:r>
              <a:rPr lang="it-IT" i="1" dirty="0" err="1" smtClean="0">
                <a:sym typeface="Symbol"/>
              </a:rPr>
              <a:t>A</a:t>
            </a:r>
            <a:endParaRPr lang="it-IT" i="1" dirty="0" smtClean="0">
              <a:sym typeface="Symbol"/>
            </a:endParaRPr>
          </a:p>
          <a:p>
            <a:r>
              <a:rPr lang="it-IT" dirty="0" smtClean="0">
                <a:sym typeface="Symbol"/>
              </a:rPr>
              <a:t>Utilizzando la quantità </a:t>
            </a:r>
            <a:r>
              <a:rPr lang="it-IT" i="1" dirty="0" smtClean="0">
                <a:sym typeface="Symbol"/>
              </a:rPr>
              <a:t>A</a:t>
            </a:r>
            <a:r>
              <a:rPr lang="it-IT" i="1" baseline="-25000" dirty="0" smtClean="0">
                <a:sym typeface="Symbol"/>
              </a:rPr>
              <a:t>a</a:t>
            </a:r>
            <a:r>
              <a:rPr lang="it-IT" i="1" dirty="0" smtClean="0">
                <a:sym typeface="Symbol"/>
              </a:rPr>
              <a:t> </a:t>
            </a:r>
            <a:r>
              <a:rPr lang="it-IT" dirty="0" smtClean="0">
                <a:sym typeface="Symbol"/>
              </a:rPr>
              <a:t>come mezzo di produzione e la quantità </a:t>
            </a:r>
            <a:r>
              <a:rPr lang="it-IT" i="1" dirty="0" smtClean="0">
                <a:sym typeface="Symbol"/>
              </a:rPr>
              <a:t>L</a:t>
            </a:r>
            <a:r>
              <a:rPr lang="it-IT" i="1" baseline="-25000" dirty="0" smtClean="0">
                <a:sym typeface="Symbol"/>
              </a:rPr>
              <a:t>a</a:t>
            </a:r>
            <a:r>
              <a:rPr lang="it-IT" i="1" dirty="0" smtClean="0">
                <a:sym typeface="Symbol"/>
              </a:rPr>
              <a:t> </a:t>
            </a:r>
            <a:r>
              <a:rPr lang="it-IT" dirty="0">
                <a:sym typeface="Symbol"/>
              </a:rPr>
              <a:t>di </a:t>
            </a:r>
            <a:r>
              <a:rPr lang="it-IT" dirty="0" smtClean="0">
                <a:sym typeface="Symbol"/>
              </a:rPr>
              <a:t>lavoro si produce la quantità </a:t>
            </a:r>
            <a:r>
              <a:rPr lang="it-IT" i="1" dirty="0" smtClean="0">
                <a:sym typeface="Symbol"/>
              </a:rPr>
              <a:t>A. </a:t>
            </a:r>
            <a:r>
              <a:rPr lang="it-IT" dirty="0" smtClean="0">
                <a:sym typeface="Symbol"/>
              </a:rPr>
              <a:t>La sussistenza di una unità di lavoro è </a:t>
            </a:r>
            <a:r>
              <a:rPr lang="it-IT" i="1" dirty="0" err="1" smtClean="0"/>
              <a:t>c</a:t>
            </a:r>
            <a:r>
              <a:rPr lang="it-IT" i="1" baseline="-25000" dirty="0" err="1" smtClean="0"/>
              <a:t>a</a:t>
            </a:r>
            <a:r>
              <a:rPr lang="it-IT" i="1" baseline="-25000" dirty="0" smtClean="0"/>
              <a:t>.</a:t>
            </a:r>
          </a:p>
          <a:p>
            <a:r>
              <a:rPr lang="it-IT" dirty="0" smtClean="0"/>
              <a:t>C’è sovrappiù se </a:t>
            </a:r>
            <a:r>
              <a:rPr lang="it-IT" i="1" dirty="0" smtClean="0">
                <a:sym typeface="Symbol"/>
              </a:rPr>
              <a:t>A-</a:t>
            </a:r>
            <a:r>
              <a:rPr lang="it-IT" i="1" dirty="0"/>
              <a:t> </a:t>
            </a:r>
            <a:r>
              <a:rPr lang="it-IT" dirty="0" smtClean="0"/>
              <a:t>(</a:t>
            </a:r>
            <a:r>
              <a:rPr lang="it-IT" i="1" dirty="0" err="1" smtClean="0"/>
              <a:t>A</a:t>
            </a:r>
            <a:r>
              <a:rPr lang="it-IT" i="1" baseline="-25000" dirty="0" err="1" smtClean="0"/>
              <a:t>a</a:t>
            </a:r>
            <a:r>
              <a:rPr lang="it-IT" dirty="0" err="1" smtClean="0"/>
              <a:t>+</a:t>
            </a:r>
            <a:r>
              <a:rPr lang="it-IT" i="1" dirty="0" err="1" smtClean="0"/>
              <a:t>c</a:t>
            </a:r>
            <a:r>
              <a:rPr lang="it-IT" i="1" baseline="-25000" dirty="0" err="1" smtClean="0"/>
              <a:t>a</a:t>
            </a:r>
            <a:r>
              <a:rPr lang="it-IT" i="1" dirty="0" err="1" smtClean="0"/>
              <a:t>L</a:t>
            </a:r>
            <a:r>
              <a:rPr lang="it-IT" i="1" baseline="-25000" dirty="0" err="1" smtClean="0"/>
              <a:t>a</a:t>
            </a:r>
            <a:r>
              <a:rPr lang="it-IT" dirty="0" smtClean="0"/>
              <a:t>)&gt;0</a:t>
            </a:r>
          </a:p>
          <a:p>
            <a:r>
              <a:rPr lang="it-IT" dirty="0" smtClean="0"/>
              <a:t>In questo caso il sovrappiù può essere utilizzato per impiegare lavoratori in altri settori economici che non producono sussistenze: es.</a:t>
            </a:r>
          </a:p>
          <a:p>
            <a:r>
              <a:rPr lang="it-IT" i="1" dirty="0">
                <a:sym typeface="Symbol"/>
              </a:rPr>
              <a:t>A-</a:t>
            </a:r>
            <a:r>
              <a:rPr lang="it-IT" i="1" dirty="0"/>
              <a:t> </a:t>
            </a:r>
            <a:r>
              <a:rPr lang="it-IT" dirty="0"/>
              <a:t>(</a:t>
            </a:r>
            <a:r>
              <a:rPr lang="it-IT" i="1" dirty="0" err="1"/>
              <a:t>A</a:t>
            </a:r>
            <a:r>
              <a:rPr lang="it-IT" i="1" baseline="-25000" dirty="0" err="1"/>
              <a:t>a</a:t>
            </a:r>
            <a:r>
              <a:rPr lang="it-IT" dirty="0" err="1"/>
              <a:t>+</a:t>
            </a:r>
            <a:r>
              <a:rPr lang="it-IT" i="1" dirty="0" err="1"/>
              <a:t>c</a:t>
            </a:r>
            <a:r>
              <a:rPr lang="it-IT" i="1" baseline="-25000" dirty="0" err="1"/>
              <a:t>a</a:t>
            </a:r>
            <a:r>
              <a:rPr lang="it-IT" i="1" dirty="0" err="1"/>
              <a:t>L</a:t>
            </a:r>
            <a:r>
              <a:rPr lang="it-IT" i="1" baseline="-25000" dirty="0" err="1"/>
              <a:t>a</a:t>
            </a:r>
            <a:r>
              <a:rPr lang="it-IT" dirty="0" smtClean="0"/>
              <a:t>)=</a:t>
            </a:r>
            <a:r>
              <a:rPr lang="it-IT" i="1" dirty="0" err="1" smtClean="0"/>
              <a:t>c</a:t>
            </a:r>
            <a:r>
              <a:rPr lang="it-IT" i="1" baseline="-25000" dirty="0" err="1" smtClean="0"/>
              <a:t>a</a:t>
            </a:r>
            <a:r>
              <a:rPr lang="it-IT" i="1" dirty="0" err="1" smtClean="0"/>
              <a:t>L</a:t>
            </a:r>
            <a:r>
              <a:rPr lang="it-IT" i="1" baseline="-25000" dirty="0" err="1" smtClean="0"/>
              <a:t>b</a:t>
            </a:r>
            <a:endParaRPr lang="it-IT" i="1" baseline="-25000" dirty="0" smtClean="0"/>
          </a:p>
          <a:p>
            <a:r>
              <a:rPr lang="it-IT" i="1" dirty="0" err="1" smtClean="0"/>
              <a:t>c</a:t>
            </a:r>
            <a:r>
              <a:rPr lang="it-IT" i="1" baseline="-25000" dirty="0" err="1" smtClean="0"/>
              <a:t>a</a:t>
            </a:r>
            <a:r>
              <a:rPr lang="it-IT" i="1" dirty="0" err="1" smtClean="0"/>
              <a:t>L</a:t>
            </a:r>
            <a:r>
              <a:rPr lang="it-IT" i="1" baseline="-25000" dirty="0" err="1" smtClean="0"/>
              <a:t>b</a:t>
            </a:r>
            <a:r>
              <a:rPr lang="it-IT" i="1" dirty="0">
                <a:sym typeface="Symbol"/>
              </a:rPr>
              <a:t> </a:t>
            </a:r>
            <a:r>
              <a:rPr lang="it-IT" i="1" dirty="0" smtClean="0">
                <a:sym typeface="Symbol"/>
              </a:rPr>
              <a:t>B. </a:t>
            </a:r>
            <a:r>
              <a:rPr lang="it-IT" dirty="0" smtClean="0">
                <a:sym typeface="Symbol"/>
              </a:rPr>
              <a:t> Per esempio il bene </a:t>
            </a:r>
            <a:r>
              <a:rPr lang="it-IT" i="1" dirty="0" smtClean="0">
                <a:sym typeface="Symbol"/>
              </a:rPr>
              <a:t>b </a:t>
            </a:r>
            <a:r>
              <a:rPr lang="it-IT" dirty="0" smtClean="0">
                <a:sym typeface="Symbol"/>
              </a:rPr>
              <a:t>può essere il vestiario oppure anche la conoscenza.</a:t>
            </a:r>
            <a:endParaRPr lang="it-IT" baseline="-25000" dirty="0"/>
          </a:p>
          <a:p>
            <a:endParaRPr lang="it-IT" dirty="0"/>
          </a:p>
          <a:p>
            <a:endParaRPr lang="it-IT" dirty="0"/>
          </a:p>
        </p:txBody>
      </p:sp>
      <p:sp>
        <p:nvSpPr>
          <p:cNvPr id="3" name="Segnaposto piè di pagina 2"/>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4" name="Segnaposto numero diapositiva 3"/>
          <p:cNvSpPr>
            <a:spLocks noGrp="1"/>
          </p:cNvSpPr>
          <p:nvPr>
            <p:ph type="sldNum" sz="quarter" idx="12"/>
          </p:nvPr>
        </p:nvSpPr>
        <p:spPr/>
        <p:txBody>
          <a:bodyPr/>
          <a:lstStyle/>
          <a:p>
            <a:fld id="{65A5D2F2-A109-7144-80E6-3AAACABD5BA2}" type="slidenum">
              <a:rPr lang="it-IT" smtClean="0"/>
              <a:pPr/>
              <a:t>17</a:t>
            </a:fld>
            <a:endParaRPr lang="it-IT" dirty="0"/>
          </a:p>
        </p:txBody>
      </p:sp>
    </p:spTree>
    <p:extLst>
      <p:ext uri="{BB962C8B-B14F-4D97-AF65-F5344CB8AC3E}">
        <p14:creationId xmlns:p14="http://schemas.microsoft.com/office/powerpoint/2010/main" val="2787273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1- I mercantilisti</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Mercantilismo: corrente di scrittori di questioni economiche: dal 1500 al 1700.</a:t>
            </a:r>
          </a:p>
          <a:p>
            <a:r>
              <a:rPr lang="it-IT" dirty="0" smtClean="0"/>
              <a:t>In generale sostenevano la necessità di una bilancia commerciale positiva (afflusso di valuta=oro) e di politiche protezioniste.</a:t>
            </a:r>
          </a:p>
          <a:p>
            <a:r>
              <a:rPr lang="it-IT" dirty="0" smtClean="0"/>
              <a:t>Accusati di confondere la ricchezza con l’oro e di collocare l’origine della ricchezza nello scambio.</a:t>
            </a:r>
          </a:p>
          <a:p>
            <a:r>
              <a:rPr lang="it-IT" dirty="0" smtClean="0"/>
              <a:t>Tuttavia ci sono alcuni primi cenni al concetto di sovrappiù</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18</a:t>
            </a:fld>
            <a:endParaRPr lang="it-IT" dirty="0"/>
          </a:p>
        </p:txBody>
      </p:sp>
    </p:spTree>
    <p:extLst>
      <p:ext uri="{BB962C8B-B14F-4D97-AF65-F5344CB8AC3E}">
        <p14:creationId xmlns:p14="http://schemas.microsoft.com/office/powerpoint/2010/main" val="37884403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Sovrappiù per l’esportazione</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Torniamo all’esempio precedente. Il bene </a:t>
            </a:r>
            <a:r>
              <a:rPr lang="it-IT" i="1" dirty="0" smtClean="0"/>
              <a:t>a</a:t>
            </a:r>
            <a:r>
              <a:rPr lang="it-IT" dirty="0" smtClean="0"/>
              <a:t> è il bene di sussistenza e il bene </a:t>
            </a:r>
            <a:r>
              <a:rPr lang="it-IT" i="1" dirty="0" smtClean="0"/>
              <a:t>b </a:t>
            </a:r>
            <a:r>
              <a:rPr lang="it-IT" dirty="0" smtClean="0"/>
              <a:t>è un bene esportato</a:t>
            </a:r>
          </a:p>
          <a:p>
            <a:r>
              <a:rPr lang="it-IT" dirty="0" smtClean="0"/>
              <a:t>E’ evidente che anche in questo caso occorre che il settore delle sussistenze produca un sovrappiù per permettere di impiegare lavoratori nel settore esportatore.</a:t>
            </a:r>
          </a:p>
          <a:p>
            <a:r>
              <a:rPr lang="it-IT" i="1" dirty="0" err="1"/>
              <a:t>A</a:t>
            </a:r>
            <a:r>
              <a:rPr lang="it-IT" i="1" baseline="-25000" dirty="0" err="1"/>
              <a:t>a</a:t>
            </a:r>
            <a:r>
              <a:rPr lang="it-IT" dirty="0" err="1"/>
              <a:t>+</a:t>
            </a:r>
            <a:r>
              <a:rPr lang="it-IT" i="1" dirty="0" err="1"/>
              <a:t>c</a:t>
            </a:r>
            <a:r>
              <a:rPr lang="it-IT" i="1" baseline="-25000" dirty="0" err="1"/>
              <a:t>a</a:t>
            </a:r>
            <a:r>
              <a:rPr lang="it-IT" i="1" dirty="0" err="1"/>
              <a:t>L</a:t>
            </a:r>
            <a:r>
              <a:rPr lang="it-IT" i="1" baseline="-25000" dirty="0" err="1"/>
              <a:t>a</a:t>
            </a:r>
            <a:r>
              <a:rPr lang="it-IT" i="1" dirty="0" err="1">
                <a:sym typeface="Symbol"/>
              </a:rPr>
              <a:t></a:t>
            </a:r>
            <a:r>
              <a:rPr lang="it-IT" i="1" dirty="0" err="1" smtClean="0">
                <a:sym typeface="Symbol"/>
              </a:rPr>
              <a:t>A</a:t>
            </a:r>
            <a:endParaRPr lang="it-IT" i="1" dirty="0" smtClean="0">
              <a:sym typeface="Symbol"/>
            </a:endParaRPr>
          </a:p>
          <a:p>
            <a:r>
              <a:rPr lang="it-IT" i="1" dirty="0" err="1"/>
              <a:t>c</a:t>
            </a:r>
            <a:r>
              <a:rPr lang="it-IT" i="1" baseline="-25000" dirty="0" err="1"/>
              <a:t>a</a:t>
            </a:r>
            <a:r>
              <a:rPr lang="it-IT" i="1" dirty="0" err="1"/>
              <a:t>L</a:t>
            </a:r>
            <a:r>
              <a:rPr lang="it-IT" i="1" baseline="-25000" dirty="0" err="1"/>
              <a:t>b</a:t>
            </a:r>
            <a:r>
              <a:rPr lang="it-IT" i="1" dirty="0">
                <a:sym typeface="Symbol"/>
              </a:rPr>
              <a:t> </a:t>
            </a:r>
            <a:r>
              <a:rPr lang="it-IT" i="1" dirty="0" smtClean="0">
                <a:sym typeface="Symbol"/>
              </a:rPr>
              <a:t>B</a:t>
            </a:r>
          </a:p>
          <a:p>
            <a:r>
              <a:rPr lang="it-IT" i="1" dirty="0">
                <a:sym typeface="Symbol"/>
              </a:rPr>
              <a:t>A-</a:t>
            </a:r>
            <a:r>
              <a:rPr lang="it-IT" i="1" dirty="0"/>
              <a:t> </a:t>
            </a:r>
            <a:r>
              <a:rPr lang="it-IT" dirty="0"/>
              <a:t>(</a:t>
            </a:r>
            <a:r>
              <a:rPr lang="it-IT" i="1" dirty="0" err="1"/>
              <a:t>A</a:t>
            </a:r>
            <a:r>
              <a:rPr lang="it-IT" i="1" baseline="-25000" dirty="0" err="1"/>
              <a:t>a</a:t>
            </a:r>
            <a:r>
              <a:rPr lang="it-IT" dirty="0" err="1"/>
              <a:t>+</a:t>
            </a:r>
            <a:r>
              <a:rPr lang="it-IT" i="1" dirty="0" err="1"/>
              <a:t>c</a:t>
            </a:r>
            <a:r>
              <a:rPr lang="it-IT" i="1" baseline="-25000" dirty="0" err="1"/>
              <a:t>a</a:t>
            </a:r>
            <a:r>
              <a:rPr lang="it-IT" i="1" dirty="0" err="1"/>
              <a:t>L</a:t>
            </a:r>
            <a:r>
              <a:rPr lang="it-IT" i="1" baseline="-25000" dirty="0" err="1"/>
              <a:t>a</a:t>
            </a:r>
            <a:r>
              <a:rPr lang="it-IT" dirty="0"/>
              <a:t>)=</a:t>
            </a:r>
            <a:r>
              <a:rPr lang="it-IT" i="1" dirty="0" err="1"/>
              <a:t>c</a:t>
            </a:r>
            <a:r>
              <a:rPr lang="it-IT" i="1" baseline="-25000" dirty="0" err="1"/>
              <a:t>a</a:t>
            </a:r>
            <a:r>
              <a:rPr lang="it-IT" i="1" dirty="0" err="1"/>
              <a:t>L</a:t>
            </a:r>
            <a:r>
              <a:rPr lang="it-IT" i="1" baseline="-25000" dirty="0" err="1"/>
              <a:t>b</a:t>
            </a:r>
            <a:endParaRPr lang="it-IT" i="1" baseline="-25000" dirty="0"/>
          </a:p>
          <a:p>
            <a:endParaRPr lang="it-IT" i="1" dirty="0">
              <a:sym typeface="Symbol"/>
            </a:endParaRPr>
          </a:p>
          <a:p>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19</a:t>
            </a:fld>
            <a:endParaRPr lang="it-IT" dirty="0"/>
          </a:p>
        </p:txBody>
      </p:sp>
    </p:spTree>
    <p:extLst>
      <p:ext uri="{BB962C8B-B14F-4D97-AF65-F5344CB8AC3E}">
        <p14:creationId xmlns:p14="http://schemas.microsoft.com/office/powerpoint/2010/main" val="24726107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struttura del corso</a:t>
            </a:r>
            <a:endParaRPr lang="it-IT" dirty="0"/>
          </a:p>
        </p:txBody>
      </p:sp>
      <p:sp>
        <p:nvSpPr>
          <p:cNvPr id="3" name="Segnaposto contenuto 2"/>
          <p:cNvSpPr>
            <a:spLocks noGrp="1"/>
          </p:cNvSpPr>
          <p:nvPr>
            <p:ph idx="1"/>
          </p:nvPr>
        </p:nvSpPr>
        <p:spPr/>
        <p:txBody>
          <a:bodyPr>
            <a:normAutofit lnSpcReduction="10000"/>
          </a:bodyPr>
          <a:lstStyle/>
          <a:p>
            <a:r>
              <a:rPr lang="it-IT" b="1" dirty="0" smtClean="0"/>
              <a:t>Economia e Politica dello sviluppo economico internazionale </a:t>
            </a:r>
            <a:r>
              <a:rPr lang="it-IT" dirty="0" smtClean="0"/>
              <a:t>– </a:t>
            </a:r>
            <a:r>
              <a:rPr lang="it-IT" b="1" dirty="0" smtClean="0"/>
              <a:t>modulo A</a:t>
            </a:r>
            <a:r>
              <a:rPr lang="it-IT" dirty="0" smtClean="0"/>
              <a:t> CFU 6 di 12 Corso Management e marketing internazionale –curriculum Marketing e mercati globali – in alternativa a </a:t>
            </a:r>
            <a:r>
              <a:rPr lang="it-IT" dirty="0" err="1" smtClean="0"/>
              <a:t>Firms</a:t>
            </a:r>
            <a:r>
              <a:rPr lang="it-IT" dirty="0" smtClean="0"/>
              <a:t> and trends in global market.</a:t>
            </a:r>
          </a:p>
          <a:p>
            <a:r>
              <a:rPr lang="it-IT" b="1" dirty="0" smtClean="0"/>
              <a:t>Sviluppo economico e distribuzione del reddito</a:t>
            </a:r>
            <a:r>
              <a:rPr lang="it-IT" dirty="0" smtClean="0"/>
              <a:t> CFU 6 – Corso di Laurea Finanza e Mercati LM-16. Tra gli esami consigliati.</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a:t>
            </a:fld>
            <a:endParaRPr lang="it-IT" dirty="0"/>
          </a:p>
        </p:txBody>
      </p:sp>
    </p:spTree>
    <p:extLst>
      <p:ext uri="{BB962C8B-B14F-4D97-AF65-F5344CB8AC3E}">
        <p14:creationId xmlns:p14="http://schemas.microsoft.com/office/powerpoint/2010/main" val="40594968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dirty="0" smtClean="0"/>
              <a:t>La battaglia contro la disoccupazione</a:t>
            </a:r>
            <a:endParaRPr lang="it-IT" sz="3200" dirty="0"/>
          </a:p>
        </p:txBody>
      </p:sp>
      <p:sp>
        <p:nvSpPr>
          <p:cNvPr id="3" name="Segnaposto contenuto 2"/>
          <p:cNvSpPr>
            <a:spLocks noGrp="1"/>
          </p:cNvSpPr>
          <p:nvPr>
            <p:ph idx="1"/>
          </p:nvPr>
        </p:nvSpPr>
        <p:spPr/>
        <p:txBody>
          <a:bodyPr>
            <a:normAutofit fontScale="85000" lnSpcReduction="20000"/>
          </a:bodyPr>
          <a:lstStyle/>
          <a:p>
            <a:r>
              <a:rPr lang="it-IT" dirty="0" smtClean="0"/>
              <a:t>Anche nell’idea dei mercantilisti della disoccupazione come spreco è implicito il concetto di sovrappiù</a:t>
            </a:r>
          </a:p>
          <a:p>
            <a:r>
              <a:rPr lang="it-IT" dirty="0" smtClean="0"/>
              <a:t>Charles Davenant (1656-1714)</a:t>
            </a:r>
          </a:p>
          <a:p>
            <a:r>
              <a:rPr lang="it-IT" dirty="0" smtClean="0"/>
              <a:t>«se tutte le braccia in questo regno che sono abili fossero impiegate in lavori utili le nostre manifatture crescerebbero in modo tale che la ricchezza comune verrebbe in questo modo grandemente arricchita e i poveri, invece di essere un peso, sarebbero un vantaggio»</a:t>
            </a:r>
          </a:p>
          <a:p>
            <a:r>
              <a:rPr lang="it-IT" dirty="0" smtClean="0"/>
              <a:t>Messi al lavoro, i disoccupati riproducono la propria sussistenza più un sovrappiù addizionale.</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20</a:t>
            </a:fld>
            <a:endParaRPr lang="it-IT" dirty="0"/>
          </a:p>
        </p:txBody>
      </p:sp>
    </p:spTree>
    <p:extLst>
      <p:ext uri="{BB962C8B-B14F-4D97-AF65-F5344CB8AC3E}">
        <p14:creationId xmlns:p14="http://schemas.microsoft.com/office/powerpoint/2010/main" val="838689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Petty</a:t>
            </a:r>
            <a:r>
              <a:rPr lang="it-IT" dirty="0" smtClean="0"/>
              <a:t> e gli altri</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L’idea chiara del sovrappiù come sovrappiù di sussistenze e di divisione del lavoro si ha con William </a:t>
            </a:r>
            <a:r>
              <a:rPr lang="it-IT" dirty="0" err="1" smtClean="0"/>
              <a:t>Petty</a:t>
            </a:r>
            <a:r>
              <a:rPr lang="it-IT" dirty="0" smtClean="0"/>
              <a:t> (1623-1687):</a:t>
            </a:r>
          </a:p>
          <a:p>
            <a:r>
              <a:rPr lang="it-IT" dirty="0" smtClean="0"/>
              <a:t>Società=1000 individui</a:t>
            </a:r>
          </a:p>
          <a:p>
            <a:r>
              <a:rPr lang="it-IT" dirty="0" smtClean="0"/>
              <a:t>100 producono i beni di prima necessità per tutti</a:t>
            </a:r>
          </a:p>
          <a:p>
            <a:r>
              <a:rPr lang="it-IT" dirty="0" smtClean="0"/>
              <a:t>200</a:t>
            </a:r>
            <a:r>
              <a:rPr lang="it-IT" dirty="0" smtClean="0">
                <a:sym typeface="Symbol"/>
              </a:rPr>
              <a:t>beni esportabili in cambio di altri beni o moneta</a:t>
            </a:r>
          </a:p>
          <a:p>
            <a:r>
              <a:rPr lang="it-IT" dirty="0" smtClean="0">
                <a:sym typeface="Symbol"/>
              </a:rPr>
              <a:t>400</a:t>
            </a:r>
            <a:r>
              <a:rPr lang="it-IT" dirty="0">
                <a:sym typeface="Symbol"/>
              </a:rPr>
              <a:t> </a:t>
            </a:r>
            <a:r>
              <a:rPr lang="it-IT" dirty="0" smtClean="0">
                <a:sym typeface="Symbol"/>
              </a:rPr>
              <a:t>produzione di beni di lusso</a:t>
            </a:r>
          </a:p>
          <a:p>
            <a:r>
              <a:rPr lang="it-IT" dirty="0" smtClean="0">
                <a:sym typeface="Symbol"/>
              </a:rPr>
              <a:t>200</a:t>
            </a:r>
            <a:r>
              <a:rPr lang="it-IT" dirty="0">
                <a:sym typeface="Symbol"/>
              </a:rPr>
              <a:t> </a:t>
            </a:r>
            <a:r>
              <a:rPr lang="it-IT" dirty="0" smtClean="0">
                <a:sym typeface="Symbol"/>
              </a:rPr>
              <a:t>impiegati nei servizi (governanti, sacerdoti, medici, avvocati, mercanti e venditori)</a:t>
            </a:r>
          </a:p>
          <a:p>
            <a:r>
              <a:rPr lang="it-IT" dirty="0" smtClean="0">
                <a:sym typeface="Symbol"/>
              </a:rPr>
              <a:t>100</a:t>
            </a:r>
            <a:r>
              <a:rPr lang="it-IT" dirty="0">
                <a:sym typeface="Symbol"/>
              </a:rPr>
              <a:t> </a:t>
            </a:r>
            <a:r>
              <a:rPr lang="it-IT" dirty="0" smtClean="0">
                <a:sym typeface="Symbol"/>
              </a:rPr>
              <a:t>disoccupati (ladri e mendicanti)</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21</a:t>
            </a:fld>
            <a:endParaRPr lang="it-IT" dirty="0"/>
          </a:p>
        </p:txBody>
      </p:sp>
    </p:spTree>
    <p:extLst>
      <p:ext uri="{BB962C8B-B14F-4D97-AF65-F5344CB8AC3E}">
        <p14:creationId xmlns:p14="http://schemas.microsoft.com/office/powerpoint/2010/main" val="17731262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Cantillon</a:t>
            </a:r>
            <a:r>
              <a:rPr lang="it-IT" dirty="0" smtClean="0"/>
              <a:t> (1697-1734)</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Ricchezza = le cose che servono per il mantenimento, le comodità e le superfluità della vita.</a:t>
            </a:r>
          </a:p>
          <a:p>
            <a:r>
              <a:rPr lang="it-IT" b="1" dirty="0" smtClean="0">
                <a:solidFill>
                  <a:srgbClr val="C00000"/>
                </a:solidFill>
                <a:effectLst>
                  <a:outerShdw blurRad="38100" dist="38100" dir="2700000" algn="tl">
                    <a:srgbClr val="000000">
                      <a:alpha val="43137"/>
                    </a:srgbClr>
                  </a:outerShdw>
                </a:effectLst>
              </a:rPr>
              <a:t>Divisione del lavoro </a:t>
            </a:r>
            <a:r>
              <a:rPr lang="it-IT" dirty="0" smtClean="0"/>
              <a:t>e sovrappiù dei beni di suss</a:t>
            </a:r>
            <a:r>
              <a:rPr lang="it-IT" dirty="0"/>
              <a:t>istenza</a:t>
            </a:r>
            <a:endParaRPr lang="it-IT" dirty="0" smtClean="0"/>
          </a:p>
          <a:p>
            <a:r>
              <a:rPr lang="it-IT" dirty="0" smtClean="0"/>
              <a:t>Esempio più semplice di </a:t>
            </a:r>
            <a:r>
              <a:rPr lang="it-IT" dirty="0" err="1" smtClean="0"/>
              <a:t>Petty</a:t>
            </a:r>
            <a:r>
              <a:rPr lang="it-IT" dirty="0" smtClean="0"/>
              <a:t>:</a:t>
            </a:r>
          </a:p>
          <a:p>
            <a:r>
              <a:rPr lang="it-IT" dirty="0" smtClean="0"/>
              <a:t>Popolazione di 100:</a:t>
            </a:r>
          </a:p>
          <a:p>
            <a:r>
              <a:rPr lang="it-IT" dirty="0" smtClean="0"/>
              <a:t>25 persone producono le sussistenza per tutti</a:t>
            </a:r>
          </a:p>
          <a:p>
            <a:r>
              <a:rPr lang="it-IT" dirty="0" smtClean="0"/>
              <a:t>75 producono le altre cose</a:t>
            </a:r>
          </a:p>
          <a:p>
            <a:r>
              <a:rPr lang="it-IT" dirty="0" smtClean="0"/>
              <a:t>Questa è la ricchezza</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22</a:t>
            </a:fld>
            <a:endParaRPr lang="it-IT" dirty="0"/>
          </a:p>
        </p:txBody>
      </p:sp>
    </p:spTree>
    <p:extLst>
      <p:ext uri="{BB962C8B-B14F-4D97-AF65-F5344CB8AC3E}">
        <p14:creationId xmlns:p14="http://schemas.microsoft.com/office/powerpoint/2010/main" val="2516429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Una formalizzazione</a:t>
            </a:r>
            <a:endParaRPr lang="it-IT" dirty="0"/>
          </a:p>
        </p:txBody>
      </p:sp>
      <p:sp>
        <p:nvSpPr>
          <p:cNvPr id="3" name="Segnaposto contenuto 2"/>
          <p:cNvSpPr>
            <a:spLocks noGrp="1"/>
          </p:cNvSpPr>
          <p:nvPr>
            <p:ph idx="1"/>
          </p:nvPr>
        </p:nvSpPr>
        <p:spPr/>
        <p:txBody>
          <a:bodyPr>
            <a:normAutofit fontScale="70000" lnSpcReduction="20000"/>
          </a:bodyPr>
          <a:lstStyle/>
          <a:p>
            <a:r>
              <a:rPr lang="it-IT" i="1" dirty="0" smtClean="0"/>
              <a:t>P=</a:t>
            </a:r>
            <a:r>
              <a:rPr lang="it-IT" dirty="0" smtClean="0"/>
              <a:t>popolazione totale, </a:t>
            </a:r>
          </a:p>
          <a:p>
            <a:r>
              <a:rPr lang="it-IT" i="1" dirty="0" smtClean="0"/>
              <a:t>n=</a:t>
            </a:r>
            <a:r>
              <a:rPr lang="it-IT" dirty="0" smtClean="0"/>
              <a:t>quota della forza lavoro sulla popolazione, </a:t>
            </a:r>
          </a:p>
          <a:p>
            <a:r>
              <a:rPr lang="it-IT" i="1" dirty="0" smtClean="0"/>
              <a:t>L </a:t>
            </a:r>
            <a:r>
              <a:rPr lang="it-IT" dirty="0" smtClean="0"/>
              <a:t>=occupazione totale, </a:t>
            </a:r>
          </a:p>
          <a:p>
            <a:r>
              <a:rPr lang="it-IT" i="1" dirty="0" smtClean="0"/>
              <a:t>L</a:t>
            </a:r>
            <a:r>
              <a:rPr lang="it-IT" i="1" baseline="-25000" dirty="0" smtClean="0"/>
              <a:t>a</a:t>
            </a:r>
            <a:r>
              <a:rPr lang="it-IT" i="1" dirty="0" smtClean="0"/>
              <a:t> </a:t>
            </a:r>
            <a:r>
              <a:rPr lang="it-IT" dirty="0" smtClean="0"/>
              <a:t>=quantità di lavoro impiegata nella produzione di beni di sussistenza, </a:t>
            </a:r>
          </a:p>
          <a:p>
            <a:r>
              <a:rPr lang="it-IT" i="1" dirty="0" smtClean="0">
                <a:sym typeface="Symbol"/>
              </a:rPr>
              <a:t> </a:t>
            </a:r>
            <a:r>
              <a:rPr lang="it-IT" dirty="0" smtClean="0">
                <a:sym typeface="Symbol"/>
              </a:rPr>
              <a:t>=produttività del lavoro in questo settore,</a:t>
            </a:r>
            <a:r>
              <a:rPr lang="it-IT" i="1" baseline="-25000" dirty="0" smtClean="0"/>
              <a:t> </a:t>
            </a:r>
          </a:p>
          <a:p>
            <a:r>
              <a:rPr lang="it-IT" i="1" dirty="0" smtClean="0"/>
              <a:t>c=</a:t>
            </a:r>
            <a:r>
              <a:rPr lang="it-IT" dirty="0" smtClean="0"/>
              <a:t>consumo necessario per la sussistenza di una persona.</a:t>
            </a:r>
          </a:p>
          <a:p>
            <a:r>
              <a:rPr lang="it-IT" dirty="0" smtClean="0"/>
              <a:t>Si ha </a:t>
            </a:r>
            <a:r>
              <a:rPr lang="it-IT" i="1" dirty="0" smtClean="0"/>
              <a:t>L=</a:t>
            </a:r>
            <a:r>
              <a:rPr lang="it-IT" i="1" dirty="0" err="1" smtClean="0"/>
              <a:t>nP</a:t>
            </a:r>
            <a:r>
              <a:rPr lang="it-IT" i="1" dirty="0" smtClean="0"/>
              <a:t> e L-L</a:t>
            </a:r>
            <a:r>
              <a:rPr lang="it-IT" i="1" baseline="-25000" dirty="0"/>
              <a:t>a</a:t>
            </a:r>
            <a:r>
              <a:rPr lang="it-IT" i="1" dirty="0" smtClean="0"/>
              <a:t>=</a:t>
            </a:r>
            <a:r>
              <a:rPr lang="it-IT" dirty="0" smtClean="0"/>
              <a:t>lavoro da impiegare negli altri settori.</a:t>
            </a:r>
          </a:p>
          <a:p>
            <a:r>
              <a:rPr lang="it-IT" dirty="0" smtClean="0"/>
              <a:t>Il sistema si riproduce se tutti hanno la sussistenza:</a:t>
            </a:r>
          </a:p>
          <a:p>
            <a:r>
              <a:rPr lang="it-IT" i="1" dirty="0" smtClean="0">
                <a:sym typeface="Symbol"/>
              </a:rPr>
              <a:t></a:t>
            </a:r>
            <a:r>
              <a:rPr lang="it-IT" i="1" dirty="0" smtClean="0"/>
              <a:t>L</a:t>
            </a:r>
            <a:r>
              <a:rPr lang="it-IT" i="1" baseline="-25000" dirty="0"/>
              <a:t>a</a:t>
            </a:r>
            <a:r>
              <a:rPr lang="it-IT" i="1" dirty="0" smtClean="0"/>
              <a:t>=</a:t>
            </a:r>
            <a:r>
              <a:rPr lang="it-IT" i="1" dirty="0" err="1" smtClean="0"/>
              <a:t>cP</a:t>
            </a:r>
            <a:r>
              <a:rPr lang="it-IT" dirty="0" smtClean="0"/>
              <a:t>.		Poiché </a:t>
            </a:r>
            <a:r>
              <a:rPr lang="it-IT" i="1" dirty="0" smtClean="0"/>
              <a:t>P=L/n</a:t>
            </a:r>
          </a:p>
          <a:p>
            <a:r>
              <a:rPr lang="it-IT" i="1" dirty="0">
                <a:sym typeface="Symbol"/>
              </a:rPr>
              <a:t></a:t>
            </a:r>
            <a:r>
              <a:rPr lang="it-IT" i="1" dirty="0" smtClean="0"/>
              <a:t>L</a:t>
            </a:r>
            <a:r>
              <a:rPr lang="it-IT" i="1" baseline="-25000" dirty="0"/>
              <a:t>a</a:t>
            </a:r>
            <a:r>
              <a:rPr lang="it-IT" i="1" dirty="0" smtClean="0"/>
              <a:t>=c(L/n)</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23</a:t>
            </a:fld>
            <a:endParaRPr lang="it-IT" dirty="0"/>
          </a:p>
        </p:txBody>
      </p:sp>
    </p:spTree>
    <p:extLst>
      <p:ext uri="{BB962C8B-B14F-4D97-AF65-F5344CB8AC3E}">
        <p14:creationId xmlns:p14="http://schemas.microsoft.com/office/powerpoint/2010/main" val="14702344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quota dei lavoratori produttivi</a:t>
            </a:r>
            <a:endParaRPr lang="it-IT" dirty="0"/>
          </a:p>
        </p:txBody>
      </p:sp>
      <mc:AlternateContent xmlns:mc="http://schemas.openxmlformats.org/markup-compatibility/2006" xmlns:a14="http://schemas.microsoft.com/office/drawing/2010/main">
        <mc:Choice Requires="a14">
          <p:sp>
            <p:nvSpPr>
              <p:cNvPr id="3" name="Segnaposto contenuto 2"/>
              <p:cNvSpPr>
                <a:spLocks noGrp="1"/>
              </p:cNvSpPr>
              <p:nvPr>
                <p:ph idx="1"/>
              </p:nvPr>
            </p:nvSpPr>
            <p:spPr/>
            <p:txBody>
              <a:bodyPr>
                <a:normAutofit fontScale="62500" lnSpcReduction="20000"/>
              </a:bodyPr>
              <a:lstStyle/>
              <a:p>
                <a:r>
                  <a:rPr lang="it-IT" dirty="0" smtClean="0"/>
                  <a:t>La quota</a:t>
                </a:r>
                <a:r>
                  <a:rPr lang="it-IT" i="1" dirty="0" smtClean="0"/>
                  <a:t> </a:t>
                </a:r>
                <a:r>
                  <a:rPr lang="it-IT" i="1" dirty="0" smtClean="0">
                    <a:sym typeface="Symbol"/>
                  </a:rPr>
                  <a:t> </a:t>
                </a:r>
                <a:r>
                  <a:rPr lang="it-IT" dirty="0" smtClean="0">
                    <a:sym typeface="Symbol"/>
                  </a:rPr>
                  <a:t>di lavoratori produttivi di sussistenza sull’occupazione totale deve essere, riprendendo l’equazione precedente:</a:t>
                </a:r>
              </a:p>
              <a:p>
                <a14:m>
                  <m:oMath xmlns:m="http://schemas.openxmlformats.org/officeDocument/2006/math">
                    <m:sSub>
                      <m:sSubPr>
                        <m:ctrlPr>
                          <a:rPr lang="it-IT" i="1">
                            <a:latin typeface="Cambria Math" panose="02040503050406030204" pitchFamily="18" charset="0"/>
                            <a:sym typeface="Symbol"/>
                          </a:rPr>
                        </m:ctrlPr>
                      </m:sSubPr>
                      <m:e>
                        <m:r>
                          <a:rPr lang="it-IT" i="1">
                            <a:latin typeface="Cambria Math"/>
                            <a:sym typeface="Symbol"/>
                          </a:rPr>
                          <m:t>𝐿</m:t>
                        </m:r>
                      </m:e>
                      <m:sub>
                        <m:r>
                          <a:rPr lang="it-IT" b="0" i="1" smtClean="0">
                            <a:latin typeface="Cambria Math"/>
                            <a:sym typeface="Symbol"/>
                          </a:rPr>
                          <m:t>𝑎</m:t>
                        </m:r>
                      </m:sub>
                    </m:sSub>
                    <m:r>
                      <a:rPr lang="it-IT" i="1">
                        <a:latin typeface="Cambria Math"/>
                        <a:sym typeface="Symbol"/>
                      </a:rPr>
                      <m:t>=</m:t>
                    </m:r>
                    <m:f>
                      <m:fPr>
                        <m:ctrlPr>
                          <a:rPr lang="it-IT" i="1">
                            <a:latin typeface="Cambria Math" panose="02040503050406030204" pitchFamily="18" charset="0"/>
                            <a:sym typeface="Symbol"/>
                          </a:rPr>
                        </m:ctrlPr>
                      </m:fPr>
                      <m:num>
                        <m:r>
                          <a:rPr lang="it-IT" b="0" i="1" smtClean="0">
                            <a:latin typeface="Cambria Math" panose="02040503050406030204" pitchFamily="18" charset="0"/>
                            <a:sym typeface="Symbol"/>
                          </a:rPr>
                          <m:t>𝑐</m:t>
                        </m:r>
                      </m:num>
                      <m:den>
                        <m:r>
                          <a:rPr lang="it-IT" i="1">
                            <a:latin typeface="Cambria Math"/>
                            <a:sym typeface="Symbol"/>
                          </a:rPr>
                          <m:t></m:t>
                        </m:r>
                        <m:r>
                          <m:rPr>
                            <m:nor/>
                          </m:rPr>
                          <a:rPr lang="it-IT" dirty="0">
                            <a:sym typeface="Symbol"/>
                          </a:rPr>
                          <m:t> </m:t>
                        </m:r>
                      </m:den>
                    </m:f>
                    <m:f>
                      <m:fPr>
                        <m:ctrlPr>
                          <a:rPr lang="it-IT" i="1" dirty="0" smtClean="0">
                            <a:latin typeface="Cambria Math" panose="02040503050406030204" pitchFamily="18" charset="0"/>
                            <a:sym typeface="Symbol"/>
                          </a:rPr>
                        </m:ctrlPr>
                      </m:fPr>
                      <m:num>
                        <m:r>
                          <a:rPr lang="it-IT" b="0" i="1" dirty="0" smtClean="0">
                            <a:latin typeface="Cambria Math"/>
                            <a:sym typeface="Symbol"/>
                          </a:rPr>
                          <m:t>𝐿</m:t>
                        </m:r>
                      </m:num>
                      <m:den>
                        <m:r>
                          <a:rPr lang="it-IT" b="0" i="1" dirty="0" smtClean="0">
                            <a:latin typeface="Cambria Math"/>
                            <a:sym typeface="Symbol"/>
                          </a:rPr>
                          <m:t>𝑛</m:t>
                        </m:r>
                      </m:den>
                    </m:f>
                  </m:oMath>
                </a14:m>
                <a:endParaRPr lang="it-IT" i="1" dirty="0">
                  <a:sym typeface="Symbol"/>
                </a:endParaRPr>
              </a:p>
              <a:p>
                <a14:m>
                  <m:oMath xmlns:m="http://schemas.openxmlformats.org/officeDocument/2006/math">
                    <m:r>
                      <m:rPr>
                        <m:nor/>
                      </m:rPr>
                      <a:rPr lang="it-IT" i="1" dirty="0" smtClean="0">
                        <a:sym typeface="Symbol"/>
                      </a:rPr>
                      <m:t></m:t>
                    </m:r>
                  </m:oMath>
                </a14:m>
                <a:r>
                  <a:rPr lang="it-IT" i="1" dirty="0" smtClean="0"/>
                  <a:t>=</a:t>
                </a:r>
                <a14:m>
                  <m:oMath xmlns:m="http://schemas.openxmlformats.org/officeDocument/2006/math">
                    <m:f>
                      <m:fPr>
                        <m:ctrlPr>
                          <a:rPr lang="it-IT" i="1" dirty="0">
                            <a:latin typeface="Cambria Math" panose="02040503050406030204" pitchFamily="18" charset="0"/>
                            <a:sym typeface="Symbol"/>
                          </a:rPr>
                        </m:ctrlPr>
                      </m:fPr>
                      <m:num>
                        <m:sSub>
                          <m:sSubPr>
                            <m:ctrlPr>
                              <a:rPr lang="it-IT" i="1" dirty="0" smtClean="0">
                                <a:latin typeface="Cambria Math" panose="02040503050406030204" pitchFamily="18" charset="0"/>
                                <a:sym typeface="Symbol"/>
                              </a:rPr>
                            </m:ctrlPr>
                          </m:sSubPr>
                          <m:e>
                            <m:r>
                              <a:rPr lang="it-IT" b="0" i="1" dirty="0" smtClean="0">
                                <a:latin typeface="Cambria Math"/>
                                <a:sym typeface="Symbol"/>
                              </a:rPr>
                              <m:t>𝐿</m:t>
                            </m:r>
                          </m:e>
                          <m:sub>
                            <m:r>
                              <a:rPr lang="it-IT" b="0" i="1" dirty="0" smtClean="0">
                                <a:latin typeface="Cambria Math"/>
                                <a:sym typeface="Symbol"/>
                              </a:rPr>
                              <m:t>𝑎</m:t>
                            </m:r>
                          </m:sub>
                        </m:sSub>
                      </m:num>
                      <m:den>
                        <m:r>
                          <a:rPr lang="it-IT" b="0" i="1" dirty="0" smtClean="0">
                            <a:latin typeface="Cambria Math"/>
                            <a:sym typeface="Symbol"/>
                          </a:rPr>
                          <m:t>𝐿</m:t>
                        </m:r>
                      </m:den>
                    </m:f>
                    <m:r>
                      <a:rPr lang="it-IT" b="0" i="1" dirty="0" smtClean="0">
                        <a:latin typeface="Cambria Math"/>
                        <a:sym typeface="Symbol"/>
                      </a:rPr>
                      <m:t>=</m:t>
                    </m:r>
                    <m:f>
                      <m:fPr>
                        <m:ctrlPr>
                          <a:rPr lang="it-IT" b="0" i="1" dirty="0" smtClean="0">
                            <a:latin typeface="Cambria Math" panose="02040503050406030204" pitchFamily="18" charset="0"/>
                            <a:sym typeface="Symbol"/>
                          </a:rPr>
                        </m:ctrlPr>
                      </m:fPr>
                      <m:num>
                        <m:r>
                          <a:rPr lang="it-IT" b="0" i="1" dirty="0" smtClean="0">
                            <a:latin typeface="Cambria Math"/>
                            <a:sym typeface="Symbol"/>
                          </a:rPr>
                          <m:t>𝑐</m:t>
                        </m:r>
                      </m:num>
                      <m:den>
                        <m:r>
                          <a:rPr lang="it-IT" b="0" i="1" dirty="0" smtClean="0">
                            <a:latin typeface="Cambria Math"/>
                            <a:sym typeface="Symbol"/>
                          </a:rPr>
                          <m:t></m:t>
                        </m:r>
                      </m:den>
                    </m:f>
                    <m:f>
                      <m:fPr>
                        <m:ctrlPr>
                          <a:rPr lang="it-IT" b="0" i="1" dirty="0" smtClean="0">
                            <a:latin typeface="Cambria Math" panose="02040503050406030204" pitchFamily="18" charset="0"/>
                            <a:sym typeface="Symbol"/>
                          </a:rPr>
                        </m:ctrlPr>
                      </m:fPr>
                      <m:num>
                        <m:r>
                          <a:rPr lang="it-IT" b="0" i="1" dirty="0" smtClean="0">
                            <a:latin typeface="Cambria Math"/>
                            <a:sym typeface="Symbol"/>
                          </a:rPr>
                          <m:t>1</m:t>
                        </m:r>
                      </m:num>
                      <m:den>
                        <m:r>
                          <a:rPr lang="it-IT" b="0" i="1" dirty="0" smtClean="0">
                            <a:latin typeface="Cambria Math"/>
                            <a:sym typeface="Symbol"/>
                          </a:rPr>
                          <m:t>𝑛</m:t>
                        </m:r>
                      </m:den>
                    </m:f>
                  </m:oMath>
                </a14:m>
                <a:endParaRPr lang="it-IT" i="1" dirty="0" smtClean="0"/>
              </a:p>
              <a:p>
                <a14:m>
                  <m:oMath xmlns:m="http://schemas.openxmlformats.org/officeDocument/2006/math">
                    <m:r>
                      <m:rPr>
                        <m:nor/>
                      </m:rPr>
                      <a:rPr lang="it-IT" i="1" dirty="0">
                        <a:sym typeface="Symbol"/>
                      </a:rPr>
                      <m:t></m:t>
                    </m:r>
                  </m:oMath>
                </a14:m>
                <a:r>
                  <a:rPr lang="it-IT" i="1" dirty="0" smtClean="0"/>
                  <a:t> </a:t>
                </a:r>
              </a:p>
              <a:p>
                <a:pPr lvl="1"/>
                <a:r>
                  <a:rPr lang="it-IT" dirty="0" smtClean="0"/>
                  <a:t>direttamente proporzionale a </a:t>
                </a:r>
                <a:r>
                  <a:rPr lang="it-IT" i="1" dirty="0" smtClean="0"/>
                  <a:t>c </a:t>
                </a:r>
                <a:r>
                  <a:rPr lang="it-IT" dirty="0" smtClean="0"/>
                  <a:t>(consumo di sussistenza) (distribuzione del reddito)</a:t>
                </a:r>
              </a:p>
              <a:p>
                <a:pPr lvl="1"/>
                <a:r>
                  <a:rPr lang="it-IT" dirty="0" smtClean="0"/>
                  <a:t> inversamente proporzionale alla produttività del lavoro (progresso tecnico)</a:t>
                </a:r>
              </a:p>
              <a:p>
                <a:pPr lvl="1"/>
                <a:r>
                  <a:rPr lang="it-IT" dirty="0" smtClean="0"/>
                  <a:t>inversamente proporzionale alla quota della forza lavoro sulla popolazione (tasso di partecipazione della forza lavoro: se aumenta la quota di lavoratori possono essere impiegati più lavoratori negli altri settori, dato che i beni di prima necessità già sono sufficienti per l’intera popolazione)</a:t>
                </a:r>
                <a:endParaRPr lang="it-IT" dirty="0"/>
              </a:p>
            </p:txBody>
          </p:sp>
        </mc:Choice>
        <mc:Fallback xmlns="">
          <p:sp>
            <p:nvSpPr>
              <p:cNvPr id="3" name="Segnaposto contenuto 2"/>
              <p:cNvSpPr>
                <a:spLocks noGrp="1" noRot="1" noChangeAspect="1" noMove="1" noResize="1" noEditPoints="1" noAdjustHandles="1" noChangeArrowheads="1" noChangeShapeType="1" noTextEdit="1"/>
              </p:cNvSpPr>
              <p:nvPr>
                <p:ph idx="1"/>
              </p:nvPr>
            </p:nvSpPr>
            <p:spPr>
              <a:blipFill>
                <a:blip r:embed="rId2"/>
                <a:stretch>
                  <a:fillRect l="-667" t="-2156" r="-222"/>
                </a:stretch>
              </a:blipFill>
            </p:spPr>
            <p:txBody>
              <a:bodyPr/>
              <a:lstStyle/>
              <a:p>
                <a:r>
                  <a:rPr lang="it-IT">
                    <a:noFill/>
                  </a:rPr>
                  <a:t> </a:t>
                </a:r>
              </a:p>
            </p:txBody>
          </p:sp>
        </mc:Fallback>
      </mc:AlternateContent>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24</a:t>
            </a:fld>
            <a:endParaRPr lang="it-IT" dirty="0"/>
          </a:p>
        </p:txBody>
      </p:sp>
    </p:spTree>
    <p:extLst>
      <p:ext uri="{BB962C8B-B14F-4D97-AF65-F5344CB8AC3E}">
        <p14:creationId xmlns:p14="http://schemas.microsoft.com/office/powerpoint/2010/main" val="8319054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2</a:t>
            </a:r>
            <a:r>
              <a:rPr lang="it-IT" dirty="0" smtClean="0"/>
              <a:t>: i fisiocratici</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Il sovrappiù è stimolato dall’istituzione del mercato concorrenziale</a:t>
            </a:r>
          </a:p>
          <a:p>
            <a:r>
              <a:rPr lang="it-IT" dirty="0" smtClean="0"/>
              <a:t>Il mercato concorrenziale permette di effettuare gli scambi tra i settori di produzione</a:t>
            </a:r>
          </a:p>
          <a:p>
            <a:r>
              <a:rPr lang="it-IT" dirty="0" smtClean="0"/>
              <a:t>Per crescere ciascun settore ha bisogno di quanto prodotto dagli altri settori per aumentare i suoi mezzi di produzione (interdipendenza tra i settori).</a:t>
            </a:r>
          </a:p>
          <a:p>
            <a:r>
              <a:rPr lang="it-IT" dirty="0" smtClean="0"/>
              <a:t>Questi mezzi di produzione sono ottenuti dallo scambio tra i settori</a:t>
            </a:r>
            <a:endParaRPr lang="it-IT" dirty="0"/>
          </a:p>
        </p:txBody>
      </p:sp>
      <p:sp>
        <p:nvSpPr>
          <p:cNvPr id="6" name="Segnaposto numero diapositiva 5"/>
          <p:cNvSpPr>
            <a:spLocks noGrp="1"/>
          </p:cNvSpPr>
          <p:nvPr>
            <p:ph type="sldNum" sz="quarter" idx="12"/>
          </p:nvPr>
        </p:nvSpPr>
        <p:spPr/>
        <p:txBody>
          <a:bodyPr/>
          <a:lstStyle/>
          <a:p>
            <a:fld id="{65A5D2F2-A109-7144-80E6-3AAACABD5BA2}" type="slidenum">
              <a:rPr lang="it-IT" smtClean="0"/>
              <a:pPr/>
              <a:t>25</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39153809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dirty="0" smtClean="0"/>
              <a:t>I fisiocratici e l’interdipendenza dei settori economici: un esempio</a:t>
            </a:r>
            <a:endParaRPr lang="it-IT" sz="3200" dirty="0"/>
          </a:p>
        </p:txBody>
      </p:sp>
      <p:sp>
        <p:nvSpPr>
          <p:cNvPr id="3" name="Segnaposto contenuto 2"/>
          <p:cNvSpPr>
            <a:spLocks noGrp="1"/>
          </p:cNvSpPr>
          <p:nvPr>
            <p:ph idx="1"/>
          </p:nvPr>
        </p:nvSpPr>
        <p:spPr>
          <a:xfrm>
            <a:off x="462047" y="1830387"/>
            <a:ext cx="8229600" cy="4525963"/>
          </a:xfrm>
        </p:spPr>
        <p:txBody>
          <a:bodyPr>
            <a:normAutofit fontScale="85000" lnSpcReduction="20000"/>
          </a:bodyPr>
          <a:lstStyle/>
          <a:p>
            <a:r>
              <a:rPr lang="it-IT" dirty="0" smtClean="0"/>
              <a:t>Due settori: industria e agricoltura</a:t>
            </a:r>
          </a:p>
          <a:p>
            <a:r>
              <a:rPr lang="it-IT" dirty="0" smtClean="0"/>
              <a:t>Industria </a:t>
            </a:r>
            <a:r>
              <a:rPr lang="it-IT" dirty="0">
                <a:sym typeface="Symbol"/>
              </a:rPr>
              <a:t></a:t>
            </a:r>
            <a:r>
              <a:rPr lang="it-IT" dirty="0" smtClean="0"/>
              <a:t> strumenti di produzione</a:t>
            </a:r>
          </a:p>
          <a:p>
            <a:r>
              <a:rPr lang="it-IT" dirty="0" smtClean="0"/>
              <a:t>Agricoltura </a:t>
            </a:r>
            <a:r>
              <a:rPr lang="it-IT" dirty="0">
                <a:sym typeface="Symbol"/>
              </a:rPr>
              <a:t></a:t>
            </a:r>
            <a:r>
              <a:rPr lang="it-IT" dirty="0" smtClean="0"/>
              <a:t> materie prime.</a:t>
            </a:r>
          </a:p>
          <a:p>
            <a:r>
              <a:rPr lang="it-IT" dirty="0" smtClean="0"/>
              <a:t>Per produrre l’industria ha bisogno di materie prime e l’agricoltura di strumenti di produzione.</a:t>
            </a:r>
          </a:p>
          <a:p>
            <a:r>
              <a:rPr lang="it-IT" dirty="0" smtClean="0"/>
              <a:t>Ciascun settore domanda la produzione dell’altro e offre in cambio il proprio prodotto</a:t>
            </a:r>
          </a:p>
          <a:p>
            <a:r>
              <a:rPr lang="it-IT" dirty="0" smtClean="0"/>
              <a:t>Se gli scambi sono efficienti ciascun settore può continuare a produrre e può svilupparsi: aumentano le materie prime e gli strumenti di produzione impiegati </a:t>
            </a:r>
            <a:r>
              <a:rPr lang="it-IT" dirty="0" smtClean="0"/>
              <a:t>efficientemente </a:t>
            </a:r>
            <a:r>
              <a:rPr lang="it-IT" dirty="0" smtClean="0">
                <a:sym typeface="Symbol"/>
              </a:rPr>
              <a:t> </a:t>
            </a:r>
            <a:r>
              <a:rPr lang="it-IT" b="1" dirty="0" smtClean="0">
                <a:sym typeface="Symbol"/>
              </a:rPr>
              <a:t>crescita</a:t>
            </a:r>
            <a:r>
              <a:rPr lang="it-IT" dirty="0" smtClean="0">
                <a:sym typeface="Symbol"/>
              </a:rPr>
              <a:t>.</a:t>
            </a:r>
            <a:endParaRPr lang="it-IT" dirty="0"/>
          </a:p>
        </p:txBody>
      </p:sp>
      <p:sp>
        <p:nvSpPr>
          <p:cNvPr id="6" name="Segnaposto numero diapositiva 5"/>
          <p:cNvSpPr>
            <a:spLocks noGrp="1"/>
          </p:cNvSpPr>
          <p:nvPr>
            <p:ph type="sldNum" sz="quarter" idx="12"/>
          </p:nvPr>
        </p:nvSpPr>
        <p:spPr/>
        <p:txBody>
          <a:bodyPr/>
          <a:lstStyle/>
          <a:p>
            <a:fld id="{65A5D2F2-A109-7144-80E6-3AAACABD5BA2}" type="slidenum">
              <a:rPr lang="it-IT" smtClean="0"/>
              <a:pPr/>
              <a:t>26</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17954200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settore produttivo</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Idea di interdipendenza tra i settori, ma rigida definizione di settore produttivo: solo l’agricoltura.</a:t>
            </a:r>
          </a:p>
          <a:p>
            <a:r>
              <a:rPr lang="it-IT" dirty="0" smtClean="0"/>
              <a:t>Idea che dalla produzione del sovrappiù di beni di sussistenza dipende l’esistenza e la possibilità di svilupparsi del settore «sterile»</a:t>
            </a:r>
          </a:p>
          <a:p>
            <a:r>
              <a:rPr lang="it-IT" dirty="0" smtClean="0"/>
              <a:t>Ideologicamente: solo la natura (agricoltura) è produttiva, mentre la manifattura è «sterile», cioè semplicemente trasforma le materie prime.</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27</a:t>
            </a:fld>
            <a:endParaRPr lang="it-IT" dirty="0"/>
          </a:p>
        </p:txBody>
      </p:sp>
    </p:spTree>
    <p:extLst>
      <p:ext uri="{BB962C8B-B14F-4D97-AF65-F5344CB8AC3E}">
        <p14:creationId xmlns:p14="http://schemas.microsoft.com/office/powerpoint/2010/main" val="1529991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Gli esami</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Nome diverso, ma stesso programma.</a:t>
            </a:r>
          </a:p>
          <a:p>
            <a:r>
              <a:rPr lang="it-IT" dirty="0" smtClean="0"/>
              <a:t>Per gli esami: nel caso del modulo A (Economia e politica..) l’esame è un parziale. Il voto sarà registrato solo dopo aver sostenuto la prova del modulo B è sarà una media delle due prove.</a:t>
            </a:r>
          </a:p>
          <a:p>
            <a:r>
              <a:rPr lang="it-IT" dirty="0" smtClean="0"/>
              <a:t>Nel caso del corso Sviluppo economico… la prova è unica e il voto sarà registrato subito. </a:t>
            </a:r>
          </a:p>
          <a:p>
            <a:r>
              <a:rPr lang="it-IT" dirty="0" smtClean="0"/>
              <a:t>La prova di esame è la stessa per entrambi i casi e potrà essere sostenuta nei normali appelli.</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3</a:t>
            </a:fld>
            <a:endParaRPr lang="it-IT" dirty="0"/>
          </a:p>
        </p:txBody>
      </p:sp>
    </p:spTree>
    <p:extLst>
      <p:ext uri="{BB962C8B-B14F-4D97-AF65-F5344CB8AC3E}">
        <p14:creationId xmlns:p14="http://schemas.microsoft.com/office/powerpoint/2010/main" val="3832618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programma</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Il programma del corso è suddiviso in due parti</a:t>
            </a:r>
          </a:p>
          <a:p>
            <a:r>
              <a:rPr lang="it-IT" dirty="0" smtClean="0"/>
              <a:t>La prima parte affronta la storia delle teorie dello sviluppo economico, dai mercantilisti (1500-1700) alle teorie contemporanee </a:t>
            </a:r>
          </a:p>
          <a:p>
            <a:r>
              <a:rPr lang="it-IT" dirty="0" smtClean="0"/>
              <a:t>La seconda parte affronta in modo analitico tre diversi modelli di sviluppo:</a:t>
            </a:r>
          </a:p>
          <a:p>
            <a:pPr lvl="1"/>
            <a:r>
              <a:rPr lang="it-IT" dirty="0" smtClean="0"/>
              <a:t>Il modello classico</a:t>
            </a:r>
          </a:p>
          <a:p>
            <a:pPr lvl="1"/>
            <a:r>
              <a:rPr lang="it-IT" dirty="0" smtClean="0"/>
              <a:t>Il modello neoclassico</a:t>
            </a:r>
          </a:p>
          <a:p>
            <a:pPr lvl="1"/>
            <a:r>
              <a:rPr lang="it-IT" dirty="0" smtClean="0"/>
              <a:t>Il modello keynesiano</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4</a:t>
            </a:fld>
            <a:endParaRPr lang="it-IT" dirty="0"/>
          </a:p>
        </p:txBody>
      </p:sp>
    </p:spTree>
    <p:extLst>
      <p:ext uri="{BB962C8B-B14F-4D97-AF65-F5344CB8AC3E}">
        <p14:creationId xmlns:p14="http://schemas.microsoft.com/office/powerpoint/2010/main" val="110528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modalità dell’esame</a:t>
            </a:r>
            <a:endParaRPr lang="it-IT" dirty="0"/>
          </a:p>
        </p:txBody>
      </p:sp>
      <p:sp>
        <p:nvSpPr>
          <p:cNvPr id="3" name="Segnaposto contenuto 2"/>
          <p:cNvSpPr>
            <a:spLocks noGrp="1"/>
          </p:cNvSpPr>
          <p:nvPr>
            <p:ph idx="1"/>
          </p:nvPr>
        </p:nvSpPr>
        <p:spPr/>
        <p:txBody>
          <a:bodyPr/>
          <a:lstStyle/>
          <a:p>
            <a:r>
              <a:rPr lang="it-IT" dirty="0" smtClean="0"/>
              <a:t>L’esame prevede che sia preparata e presentata una relazione su uno degli argomenti del corso</a:t>
            </a:r>
          </a:p>
          <a:p>
            <a:r>
              <a:rPr lang="it-IT" dirty="0" smtClean="0"/>
              <a:t>Inoltre lo studente dovrà rispondere ad una domanda che verterà sulla parte del programma (I o II) diversa da quella a cui appartiene l’argomento della relazione</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5</a:t>
            </a:fld>
            <a:endParaRPr lang="it-IT" dirty="0"/>
          </a:p>
        </p:txBody>
      </p:sp>
    </p:spTree>
    <p:extLst>
      <p:ext uri="{BB962C8B-B14F-4D97-AF65-F5344CB8AC3E}">
        <p14:creationId xmlns:p14="http://schemas.microsoft.com/office/powerpoint/2010/main" val="2192502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 testi</a:t>
            </a:r>
            <a:endParaRPr lang="it-IT" dirty="0"/>
          </a:p>
        </p:txBody>
      </p:sp>
      <p:sp>
        <p:nvSpPr>
          <p:cNvPr id="3" name="Segnaposto contenuto 2"/>
          <p:cNvSpPr>
            <a:spLocks noGrp="1"/>
          </p:cNvSpPr>
          <p:nvPr>
            <p:ph idx="1"/>
          </p:nvPr>
        </p:nvSpPr>
        <p:spPr/>
        <p:txBody>
          <a:bodyPr/>
          <a:lstStyle/>
          <a:p>
            <a:r>
              <a:rPr lang="it-IT" dirty="0" smtClean="0"/>
              <a:t>I testi su cui studiare sono le diapositive delle lezioni e le dispense.</a:t>
            </a:r>
          </a:p>
          <a:p>
            <a:r>
              <a:rPr lang="it-IT" dirty="0" smtClean="0"/>
              <a:t>Questo materiale sarà scaricabile dalla pagina del corso all’interno delle mie pagine raggiungibili dal sito internet dell’Università</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6</a:t>
            </a:fld>
            <a:endParaRPr lang="it-IT" dirty="0"/>
          </a:p>
        </p:txBody>
      </p:sp>
    </p:spTree>
    <p:extLst>
      <p:ext uri="{BB962C8B-B14F-4D97-AF65-F5344CB8AC3E}">
        <p14:creationId xmlns:p14="http://schemas.microsoft.com/office/powerpoint/2010/main" val="3129529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teorie dello sviluppo</a:t>
            </a:r>
            <a:endParaRPr lang="it-IT" dirty="0"/>
          </a:p>
        </p:txBody>
      </p:sp>
      <p:sp>
        <p:nvSpPr>
          <p:cNvPr id="3" name="Segnaposto contenuto 2"/>
          <p:cNvSpPr>
            <a:spLocks noGrp="1"/>
          </p:cNvSpPr>
          <p:nvPr>
            <p:ph idx="1"/>
          </p:nvPr>
        </p:nvSpPr>
        <p:spPr/>
        <p:txBody>
          <a:bodyPr>
            <a:normAutofit lnSpcReduction="10000"/>
          </a:bodyPr>
          <a:lstStyle/>
          <a:p>
            <a:r>
              <a:rPr lang="it-IT" dirty="0" smtClean="0"/>
              <a:t>Centralità del tema della crescita e dello sviluppo economico</a:t>
            </a:r>
          </a:p>
          <a:p>
            <a:r>
              <a:rPr lang="it-IT" dirty="0" smtClean="0"/>
              <a:t>Crescita: guarda all’aspetto quantitativo</a:t>
            </a:r>
          </a:p>
          <a:p>
            <a:pPr lvl="1"/>
            <a:r>
              <a:rPr lang="it-IT" dirty="0" smtClean="0"/>
              <a:t>Crescita del PIL</a:t>
            </a:r>
          </a:p>
          <a:p>
            <a:r>
              <a:rPr lang="it-IT" dirty="0" smtClean="0"/>
              <a:t>Sviluppo: guarda agli aspetti qualitativi</a:t>
            </a:r>
          </a:p>
          <a:p>
            <a:pPr lvl="1"/>
            <a:r>
              <a:rPr lang="it-IT" dirty="0" smtClean="0"/>
              <a:t>Cambiano gli aspetti qualitativi: come viviamo e come pensiamo</a:t>
            </a:r>
          </a:p>
          <a:p>
            <a:pPr lvl="1"/>
            <a:r>
              <a:rPr lang="it-IT" dirty="0" smtClean="0"/>
              <a:t>Il benessere e anche le forme di organizzazione politica e sociale.</a:t>
            </a:r>
            <a:endParaRPr lang="it-IT" dirty="0"/>
          </a:p>
        </p:txBody>
      </p:sp>
      <p:sp>
        <p:nvSpPr>
          <p:cNvPr id="6" name="Segnaposto numero diapositiva 5"/>
          <p:cNvSpPr>
            <a:spLocks noGrp="1"/>
          </p:cNvSpPr>
          <p:nvPr>
            <p:ph type="sldNum" sz="quarter" idx="12"/>
          </p:nvPr>
        </p:nvSpPr>
        <p:spPr/>
        <p:txBody>
          <a:bodyPr/>
          <a:lstStyle/>
          <a:p>
            <a:fld id="{65A5D2F2-A109-7144-80E6-3AAACABD5BA2}" type="slidenum">
              <a:rPr lang="it-IT" smtClean="0"/>
              <a:pPr/>
              <a:t>7</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493818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L’accelerazione della crescita</a:t>
            </a:r>
            <a:endParaRPr lang="it-IT" dirty="0"/>
          </a:p>
        </p:txBody>
      </p:sp>
      <p:sp>
        <p:nvSpPr>
          <p:cNvPr id="3" name="Segnaposto contenuto 2"/>
          <p:cNvSpPr>
            <a:spLocks noGrp="1"/>
          </p:cNvSpPr>
          <p:nvPr>
            <p:ph idx="1"/>
          </p:nvPr>
        </p:nvSpPr>
        <p:spPr>
          <a:xfrm>
            <a:off x="457200" y="4636532"/>
            <a:ext cx="8229600" cy="1182688"/>
          </a:xfrm>
        </p:spPr>
        <p:txBody>
          <a:bodyPr>
            <a:normAutofit fontScale="55000" lnSpcReduction="20000"/>
          </a:bodyPr>
          <a:lstStyle/>
          <a:p>
            <a:r>
              <a:rPr lang="it-IT" dirty="0" smtClean="0"/>
              <a:t>Per la stragrande maggioranza del tempo storico il PIL è rimasto stabile. Solo negli ultimi tre secoli ha cominciato a crescere in modo esponenziale.</a:t>
            </a:r>
          </a:p>
          <a:p>
            <a:r>
              <a:rPr lang="it-IT" dirty="0" smtClean="0"/>
              <a:t>E’ sostenibile una tale crescita?</a:t>
            </a:r>
          </a:p>
          <a:p>
            <a:r>
              <a:rPr lang="it-IT" dirty="0" smtClean="0"/>
              <a:t>Si può crescere all’infinito in un modo dalle risorse finite?</a:t>
            </a:r>
            <a:endParaRPr lang="it-IT" dirty="0"/>
          </a:p>
        </p:txBody>
      </p:sp>
      <p:cxnSp>
        <p:nvCxnSpPr>
          <p:cNvPr id="7" name="Connettore 2 6"/>
          <p:cNvCxnSpPr/>
          <p:nvPr/>
        </p:nvCxnSpPr>
        <p:spPr>
          <a:xfrm flipV="1">
            <a:off x="1638300" y="1724025"/>
            <a:ext cx="0" cy="24193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Connettore 2 8"/>
          <p:cNvCxnSpPr/>
          <p:nvPr/>
        </p:nvCxnSpPr>
        <p:spPr>
          <a:xfrm>
            <a:off x="1638300" y="4143375"/>
            <a:ext cx="622935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Figura a mano libera 10"/>
          <p:cNvSpPr/>
          <p:nvPr/>
        </p:nvSpPr>
        <p:spPr>
          <a:xfrm>
            <a:off x="1638301" y="1800402"/>
            <a:ext cx="5886450" cy="2066748"/>
          </a:xfrm>
          <a:custGeom>
            <a:avLst/>
            <a:gdLst>
              <a:gd name="connsiteX0" fmla="*/ 0 w 5521911"/>
              <a:gd name="connsiteY0" fmla="*/ 2175029 h 2205949"/>
              <a:gd name="connsiteX1" fmla="*/ 3595456 w 5521911"/>
              <a:gd name="connsiteY1" fmla="*/ 2183907 h 2205949"/>
              <a:gd name="connsiteX2" fmla="*/ 4607511 w 5521911"/>
              <a:gd name="connsiteY2" fmla="*/ 1926454 h 2205949"/>
              <a:gd name="connsiteX3" fmla="*/ 5335480 w 5521911"/>
              <a:gd name="connsiteY3" fmla="*/ 949911 h 2205949"/>
              <a:gd name="connsiteX4" fmla="*/ 5521911 w 5521911"/>
              <a:gd name="connsiteY4" fmla="*/ 0 h 2205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1911" h="2205949">
                <a:moveTo>
                  <a:pt x="0" y="2175029"/>
                </a:moveTo>
                <a:cubicBezTo>
                  <a:pt x="1413769" y="2200182"/>
                  <a:pt x="2827538" y="2225336"/>
                  <a:pt x="3595456" y="2183907"/>
                </a:cubicBezTo>
                <a:cubicBezTo>
                  <a:pt x="4363374" y="2142478"/>
                  <a:pt x="4317507" y="2132120"/>
                  <a:pt x="4607511" y="1926454"/>
                </a:cubicBezTo>
                <a:cubicBezTo>
                  <a:pt x="4897515" y="1720788"/>
                  <a:pt x="5183080" y="1270987"/>
                  <a:pt x="5335480" y="949911"/>
                </a:cubicBezTo>
                <a:cubicBezTo>
                  <a:pt x="5487880" y="628835"/>
                  <a:pt x="5504895" y="314417"/>
                  <a:pt x="5521911" y="0"/>
                </a:cubicBezTo>
              </a:path>
            </a:pathLst>
          </a:cu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it-IT">
              <a:solidFill>
                <a:prstClr val="white"/>
              </a:solidFill>
            </a:endParaRPr>
          </a:p>
        </p:txBody>
      </p:sp>
      <p:sp>
        <p:nvSpPr>
          <p:cNvPr id="12" name="CasellaDiTesto 11"/>
          <p:cNvSpPr txBox="1"/>
          <p:nvPr/>
        </p:nvSpPr>
        <p:spPr>
          <a:xfrm>
            <a:off x="1162050" y="1615736"/>
            <a:ext cx="1133475" cy="369332"/>
          </a:xfrm>
          <a:prstGeom prst="rect">
            <a:avLst/>
          </a:prstGeom>
          <a:noFill/>
        </p:spPr>
        <p:txBody>
          <a:bodyPr wrap="square" rtlCol="0">
            <a:spAutoFit/>
          </a:bodyPr>
          <a:lstStyle/>
          <a:p>
            <a:pPr defTabSz="457200"/>
            <a:r>
              <a:rPr lang="it-IT" dirty="0">
                <a:solidFill>
                  <a:prstClr val="black"/>
                </a:solidFill>
              </a:rPr>
              <a:t>PIL</a:t>
            </a:r>
          </a:p>
        </p:txBody>
      </p:sp>
      <p:sp>
        <p:nvSpPr>
          <p:cNvPr id="13" name="CasellaDiTesto 12"/>
          <p:cNvSpPr txBox="1"/>
          <p:nvPr/>
        </p:nvSpPr>
        <p:spPr>
          <a:xfrm>
            <a:off x="6877050" y="4286250"/>
            <a:ext cx="1809750" cy="369332"/>
          </a:xfrm>
          <a:prstGeom prst="rect">
            <a:avLst/>
          </a:prstGeom>
          <a:noFill/>
        </p:spPr>
        <p:txBody>
          <a:bodyPr wrap="square" rtlCol="0">
            <a:spAutoFit/>
          </a:bodyPr>
          <a:lstStyle/>
          <a:p>
            <a:pPr defTabSz="457200"/>
            <a:r>
              <a:rPr lang="it-IT" dirty="0">
                <a:solidFill>
                  <a:prstClr val="black"/>
                </a:solidFill>
              </a:rPr>
              <a:t>Tempo</a:t>
            </a:r>
          </a:p>
        </p:txBody>
      </p:sp>
      <p:sp>
        <p:nvSpPr>
          <p:cNvPr id="14" name="Segnaposto numero diapositiva 13"/>
          <p:cNvSpPr>
            <a:spLocks noGrp="1"/>
          </p:cNvSpPr>
          <p:nvPr>
            <p:ph type="sldNum" sz="quarter" idx="12"/>
          </p:nvPr>
        </p:nvSpPr>
        <p:spPr/>
        <p:txBody>
          <a:bodyPr/>
          <a:lstStyle/>
          <a:p>
            <a:fld id="{65A5D2F2-A109-7144-80E6-3AAACABD5BA2}" type="slidenum">
              <a:rPr lang="it-IT" smtClean="0"/>
              <a:pPr/>
              <a:t>8</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1887488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dirty="0" smtClean="0"/>
              <a:t>L’inizio dello sviluppo: le tesi di Diamond</a:t>
            </a:r>
            <a:endParaRPr lang="it-IT" sz="3200" dirty="0"/>
          </a:p>
        </p:txBody>
      </p:sp>
      <p:sp>
        <p:nvSpPr>
          <p:cNvPr id="3" name="Segnaposto contenuto 2"/>
          <p:cNvSpPr>
            <a:spLocks noGrp="1"/>
          </p:cNvSpPr>
          <p:nvPr>
            <p:ph idx="1"/>
          </p:nvPr>
        </p:nvSpPr>
        <p:spPr/>
        <p:txBody>
          <a:bodyPr>
            <a:normAutofit fontScale="92500" lnSpcReduction="20000"/>
          </a:bodyPr>
          <a:lstStyle/>
          <a:p>
            <a:r>
              <a:rPr lang="it-IT" dirty="0" smtClean="0"/>
              <a:t>Jared Diamond: storico e biologo, non economista. </a:t>
            </a:r>
            <a:r>
              <a:rPr lang="it-IT" dirty="0"/>
              <a:t> </a:t>
            </a:r>
            <a:r>
              <a:rPr lang="it-IT" i="1" u="sng" dirty="0"/>
              <a:t>Armi, acciaio e malattie</a:t>
            </a:r>
            <a:r>
              <a:rPr lang="it-IT" dirty="0"/>
              <a:t> (1997)</a:t>
            </a:r>
            <a:endParaRPr lang="it-IT" dirty="0" smtClean="0"/>
          </a:p>
          <a:p>
            <a:r>
              <a:rPr lang="it-IT" dirty="0" smtClean="0"/>
              <a:t>Suo problema: quando parte lo sviluppo e perché alcune regioni si sviluppano più di altre.</a:t>
            </a:r>
          </a:p>
          <a:p>
            <a:r>
              <a:rPr lang="it-IT" dirty="0" smtClean="0"/>
              <a:t>Lo sviluppo parte (11 mila anni fa) con l’agricoltura e l’allevamento. Prima società di cacciatori raccoglitori. Tribù nomadi.</a:t>
            </a:r>
          </a:p>
          <a:p>
            <a:r>
              <a:rPr lang="it-IT" dirty="0" smtClean="0"/>
              <a:t>Agricoltura: sovrappiù. I lavoratori agricoli producono </a:t>
            </a:r>
            <a:r>
              <a:rPr lang="it-IT" i="1" dirty="0" smtClean="0"/>
              <a:t>più beni di sussistenza </a:t>
            </a:r>
            <a:r>
              <a:rPr lang="it-IT" dirty="0" smtClean="0"/>
              <a:t>di quelli necessari al loro </a:t>
            </a:r>
            <a:r>
              <a:rPr lang="it-IT" i="1" dirty="0" smtClean="0"/>
              <a:t>sostentamento</a:t>
            </a:r>
            <a:endParaRPr lang="it-IT" i="1"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9</a:t>
            </a:fld>
            <a:endParaRPr lang="it-IT" dirty="0"/>
          </a:p>
        </p:txBody>
      </p:sp>
    </p:spTree>
    <p:extLst>
      <p:ext uri="{BB962C8B-B14F-4D97-AF65-F5344CB8AC3E}">
        <p14:creationId xmlns:p14="http://schemas.microsoft.com/office/powerpoint/2010/main" val="3874148530"/>
      </p:ext>
    </p:extLst>
  </p:cSld>
  <p:clrMapOvr>
    <a:masterClrMapping/>
  </p:clrMapOvr>
</p:sld>
</file>

<file path=ppt/theme/theme1.xml><?xml version="1.0" encoding="utf-8"?>
<a:theme xmlns:a="http://schemas.openxmlformats.org/drawingml/2006/main" name="Slide__UNIMC_DipECONOMIA_DIRITT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616E692615186349ADC1572FF2D92EBC" ma:contentTypeVersion="17" ma:contentTypeDescription="Creare un nuovo documento." ma:contentTypeScope="" ma:versionID="53d8b57f4391416a80c5b30f665e7fed">
  <xsd:schema xmlns:xsd="http://www.w3.org/2001/XMLSchema" xmlns:xs="http://www.w3.org/2001/XMLSchema" xmlns:p="http://schemas.microsoft.com/office/2006/metadata/properties" xmlns:ns3="01510a4c-67e1-410d-b310-984d6c9b1061" xmlns:ns4="83daf61e-777c-49d6-807d-ede0f7c0ba28" targetNamespace="http://schemas.microsoft.com/office/2006/metadata/properties" ma:root="true" ma:fieldsID="3792f028a5f8d016dc24831c8cc9de7e" ns3:_="" ns4:_="">
    <xsd:import namespace="01510a4c-67e1-410d-b310-984d6c9b1061"/>
    <xsd:import namespace="83daf61e-777c-49d6-807d-ede0f7c0ba2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4:SharedWithUsers" minOccurs="0"/>
                <xsd:element ref="ns4:SharedWithDetails" minOccurs="0"/>
                <xsd:element ref="ns4:SharingHintHash" minOccurs="0"/>
                <xsd:element ref="ns3:MediaServiceObjectDetectorVersions" minOccurs="0"/>
                <xsd:element ref="ns3:MediaServiceSystemTag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510a4c-67e1-410d-b310-984d6c9b10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3daf61e-777c-49d6-807d-ede0f7c0ba28" elementFormDefault="qualified">
    <xsd:import namespace="http://schemas.microsoft.com/office/2006/documentManagement/types"/>
    <xsd:import namespace="http://schemas.microsoft.com/office/infopath/2007/PartnerControls"/>
    <xsd:element name="SharedWithUsers" ma:index="1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Condiviso con dettagli" ma:internalName="SharedWithDetails" ma:readOnly="true">
      <xsd:simpleType>
        <xsd:restriction base="dms:Note">
          <xsd:maxLength value="255"/>
        </xsd:restriction>
      </xsd:simpleType>
    </xsd:element>
    <xsd:element name="SharingHintHash" ma:index="20"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57C55F-1A76-424C-952C-7461BDBE8BAE}">
  <ds:schemaRefs>
    <ds:schemaRef ds:uri="http://www.w3.org/XML/1998/namespace"/>
    <ds:schemaRef ds:uri="http://schemas.microsoft.com/office/2006/documentManagement/types"/>
    <ds:schemaRef ds:uri="http://schemas.openxmlformats.org/package/2006/metadata/core-properties"/>
    <ds:schemaRef ds:uri="http://purl.org/dc/dcmitype/"/>
    <ds:schemaRef ds:uri="01510a4c-67e1-410d-b310-984d6c9b1061"/>
    <ds:schemaRef ds:uri="http://purl.org/dc/terms/"/>
    <ds:schemaRef ds:uri="http://schemas.microsoft.com/office/2006/metadata/properties"/>
    <ds:schemaRef ds:uri="http://purl.org/dc/elements/1.1/"/>
    <ds:schemaRef ds:uri="http://schemas.microsoft.com/office/infopath/2007/PartnerControls"/>
    <ds:schemaRef ds:uri="83daf61e-777c-49d6-807d-ede0f7c0ba28"/>
  </ds:schemaRefs>
</ds:datastoreItem>
</file>

<file path=customXml/itemProps2.xml><?xml version="1.0" encoding="utf-8"?>
<ds:datastoreItem xmlns:ds="http://schemas.openxmlformats.org/officeDocument/2006/customXml" ds:itemID="{93231C66-AED8-4899-A88A-4DC84549B84C}">
  <ds:schemaRefs>
    <ds:schemaRef ds:uri="http://schemas.microsoft.com/sharepoint/v3/contenttype/forms"/>
  </ds:schemaRefs>
</ds:datastoreItem>
</file>

<file path=customXml/itemProps3.xml><?xml version="1.0" encoding="utf-8"?>
<ds:datastoreItem xmlns:ds="http://schemas.openxmlformats.org/officeDocument/2006/customXml" ds:itemID="{40E7023B-780E-4E08-BB7C-8A4205D3B9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510a4c-67e1-410d-b310-984d6c9b1061"/>
    <ds:schemaRef ds:uri="83daf61e-777c-49d6-807d-ede0f7c0ba2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278</TotalTime>
  <Words>1895</Words>
  <Application>Microsoft Office PowerPoint</Application>
  <PresentationFormat>Presentazione su schermo (4:3)</PresentationFormat>
  <Paragraphs>213</Paragraphs>
  <Slides>27</Slides>
  <Notes>3</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27</vt:i4>
      </vt:variant>
    </vt:vector>
  </HeadingPairs>
  <TitlesOfParts>
    <vt:vector size="35" baseType="lpstr">
      <vt:lpstr>Arial</vt:lpstr>
      <vt:lpstr>Arial Italic</vt:lpstr>
      <vt:lpstr>Calibri</vt:lpstr>
      <vt:lpstr>Cambria Math</vt:lpstr>
      <vt:lpstr>Symbol</vt:lpstr>
      <vt:lpstr>Times</vt:lpstr>
      <vt:lpstr>Times New Roman</vt:lpstr>
      <vt:lpstr>Slide__UNIMC_DipECONOMIA_DIRITTO</vt:lpstr>
      <vt:lpstr>Economia e Politica dello Sviluppo Internazionale modulo A Sviluppo Economico e Distribuzione del reddito.</vt:lpstr>
      <vt:lpstr>La struttura del corso</vt:lpstr>
      <vt:lpstr>Gli esami</vt:lpstr>
      <vt:lpstr>Il programma</vt:lpstr>
      <vt:lpstr>Le modalità dell’esame</vt:lpstr>
      <vt:lpstr>I testi</vt:lpstr>
      <vt:lpstr>Le teorie dello sviluppo</vt:lpstr>
      <vt:lpstr>L’accelerazione della crescita</vt:lpstr>
      <vt:lpstr>L’inizio dello sviluppo: le tesi di Diamond</vt:lpstr>
      <vt:lpstr>Il sovrappiù agricolo</vt:lpstr>
      <vt:lpstr>Dove ha origine il sovrappiù agricolo</vt:lpstr>
      <vt:lpstr>La mezzaluna fertile</vt:lpstr>
      <vt:lpstr>Le tappe dello sviluppo «moderno»</vt:lpstr>
      <vt:lpstr>Le teorie dello sviluppo</vt:lpstr>
      <vt:lpstr>Il Concetto di Sovrappiù</vt:lpstr>
      <vt:lpstr>Rappresentazione grafica </vt:lpstr>
      <vt:lpstr>Iniziamo l’analisi</vt:lpstr>
      <vt:lpstr>1- I mercantilisti</vt:lpstr>
      <vt:lpstr>Sovrappiù per l’esportazione</vt:lpstr>
      <vt:lpstr>La battaglia contro la disoccupazione</vt:lpstr>
      <vt:lpstr>Petty e gli altri</vt:lpstr>
      <vt:lpstr>Cantillon (1697-1734)</vt:lpstr>
      <vt:lpstr>Una formalizzazione</vt:lpstr>
      <vt:lpstr>La quota dei lavoratori produttivi</vt:lpstr>
      <vt:lpstr>2: i fisiocratici</vt:lpstr>
      <vt:lpstr>I fisiocratici e l’interdipendenza dei settori economici: un esempio</vt:lpstr>
      <vt:lpstr>Il settore produttivo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Sviluppo economico e distribuzione</dc:title>
  <dc:creator>Stefano Perri</dc:creator>
  <cp:lastModifiedBy>stefano.perri@unimc.it</cp:lastModifiedBy>
  <cp:revision>22</cp:revision>
  <cp:lastPrinted>2018-02-26T10:34:58Z</cp:lastPrinted>
  <dcterms:created xsi:type="dcterms:W3CDTF">2016-10-05T14:48:39Z</dcterms:created>
  <dcterms:modified xsi:type="dcterms:W3CDTF">2024-09-26T08:03:28Z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0x010100616E692615186349ADC1572FF2D92EBC</vt:lpwstr>
  </property>
</Properties>
</file>