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5"/>
  </p:notes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7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8" autoAdjust="0"/>
    <p:restoredTop sz="94660"/>
  </p:normalViewPr>
  <p:slideViewPr>
    <p:cSldViewPr>
      <p:cViewPr varScale="1">
        <p:scale>
          <a:sx n="84" d="100"/>
          <a:sy n="84" d="100"/>
        </p:scale>
        <p:origin x="87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8BC5A8-7818-472D-933C-2683C19AB4AF}" type="datetimeFigureOut">
              <a:rPr lang="it-IT" smtClean="0"/>
              <a:t>26/09/2024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A723A-CDA3-4E0A-80CB-9A8DB92E655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7451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30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30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915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30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017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30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0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30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325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30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427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30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30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349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3058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31428-EB51-417A-99CA-67BA8C4B17A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26/09/2024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911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6F606D3-C7A2-49B1-890A-128B072C4597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26/09/2024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5714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7A68F3B9-055F-4E68-BC0A-7F243BCB7E6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26/09/2024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97474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B850918-A31C-4B12-A649-ED0420E3A4F5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26/09/2024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03241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D4DB7-4FD8-453F-967E-DB337F3E474D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26/09/2024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565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F550E92A-32F8-4F09-9A23-8BD692ED097E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26/09/2024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07955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0E697A8-53E5-490F-B0F5-0DDEDDB517B1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26/09/2024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6495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A7267EC8-C3E5-44DA-AFFE-D68E11C0F07F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26/09/2024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8660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DF957A9-9A3B-40A0-AD0A-4092EEB96F10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26/09/2024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4867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3009DBDC-531C-4277-B1D7-DCF7247132F8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26/09/2024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3165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4A84E86D-E734-4D36-B6E2-93FC6DE6D425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26/09/2024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87078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061F581-95E5-4F43-94F3-85DC2C61B069}" type="datetime1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457200"/>
              <a:t>26/09/2024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pPr defTabSz="457200"/>
            <a:r>
              <a:rPr lang="it-IT" smtClean="0"/>
              <a:t>Storia delle teorie dello sviluppo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 defTabSz="457200"/>
              <a:t>‹N›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2772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3 Adam Smith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crescita endogena</a:t>
            </a:r>
          </a:p>
          <a:p>
            <a:r>
              <a:rPr lang="it-IT" dirty="0" smtClean="0"/>
              <a:t>Alla base dello sviluppo: progresso tecnologico e accumulazione del capitale.</a:t>
            </a:r>
          </a:p>
          <a:p>
            <a:r>
              <a:rPr lang="it-IT" dirty="0" smtClean="0"/>
              <a:t>Progresso tecnologico </a:t>
            </a:r>
            <a:r>
              <a:rPr lang="it-IT" dirty="0" smtClean="0">
                <a:sym typeface="Symbol"/>
              </a:rPr>
              <a:t> divisione del lavoro (abilità, risparmio dei tempi, filosofi)</a:t>
            </a:r>
          </a:p>
          <a:p>
            <a:r>
              <a:rPr lang="it-IT" dirty="0" smtClean="0">
                <a:sym typeface="Symbol"/>
              </a:rPr>
              <a:t>Allargamento dei mercati permette di approfondire la divisione del lavoro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954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Classi sociali e reddito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it-IT" altLang="it-IT" dirty="0" smtClean="0"/>
              <a:t>Proprietari terrieri – rendita – consumi di lusso</a:t>
            </a:r>
          </a:p>
          <a:p>
            <a:pPr eaLnBrk="1" hangingPunct="1"/>
            <a:r>
              <a:rPr lang="it-IT" altLang="it-IT" dirty="0" smtClean="0"/>
              <a:t>Lavoratori – salario – è al livello di sussistenza – consumato</a:t>
            </a:r>
          </a:p>
          <a:p>
            <a:pPr eaLnBrk="1" hangingPunct="1"/>
            <a:r>
              <a:rPr lang="it-IT" altLang="it-IT" dirty="0" smtClean="0"/>
              <a:t>Capitalisti – profitto – può essere investito per accelerare lo sviluppo</a:t>
            </a:r>
          </a:p>
          <a:p>
            <a:pPr lvl="1" eaLnBrk="1" hangingPunct="1"/>
            <a:r>
              <a:rPr lang="it-IT" altLang="it-IT" dirty="0" smtClean="0"/>
              <a:t>Quadro istituzionale: concorrenza</a:t>
            </a:r>
          </a:p>
          <a:p>
            <a:pPr lvl="1" eaLnBrk="1" hangingPunct="1"/>
            <a:r>
              <a:rPr lang="it-IT" altLang="it-IT" dirty="0" smtClean="0"/>
              <a:t>Profitti facili o alti – consumi di lusso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10</a:t>
            </a:fld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256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8982" y="1073519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Il circolo virtuoso del lavoro produttivo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132856"/>
            <a:ext cx="8231382" cy="3993307"/>
          </a:xfrm>
        </p:spPr>
        <p:txBody>
          <a:bodyPr/>
          <a:lstStyle/>
          <a:p>
            <a:r>
              <a:rPr lang="it-IT" dirty="0" smtClean="0"/>
              <a:t>Aumenta l’occupazione del lavoro produttivo → aumenta la produzione  → aumenta il sovrappiù </a:t>
            </a:r>
            <a:r>
              <a:rPr lang="it-IT" dirty="0"/>
              <a:t>→ </a:t>
            </a:r>
            <a:r>
              <a:rPr lang="it-IT" dirty="0" smtClean="0"/>
              <a:t>aumentano </a:t>
            </a:r>
            <a:r>
              <a:rPr lang="it-IT" dirty="0"/>
              <a:t>i </a:t>
            </a:r>
            <a:r>
              <a:rPr lang="it-IT" dirty="0" smtClean="0"/>
              <a:t>profitti → aumentano gli investimenti e l’accumulazione di capitale → aumenta l’occupazione di lavoro produttivo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588863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4</a:t>
            </a:r>
            <a:r>
              <a:rPr lang="it-IT" dirty="0" smtClean="0"/>
              <a:t>: David Ricardo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Da una parte Ricardo sviluppò il modo tipico di ragionare degli economisti, dall’altra approfondì il tema dei limiti dello sviluppo.</a:t>
            </a:r>
          </a:p>
          <a:p>
            <a:r>
              <a:rPr lang="it-IT" dirty="0" smtClean="0"/>
              <a:t>Accetta la teoria della popolazione di Malthus. Il salario tende al livello della sussistenza.</a:t>
            </a:r>
          </a:p>
          <a:p>
            <a:r>
              <a:rPr lang="it-IT" dirty="0" smtClean="0"/>
              <a:t>Determinazione del sovrappiù: residuo. Ciò che resta del prodotto nazionale una volta messe da parte le sussistenze dei lavoratori.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12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78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Lo schema logico</a:t>
            </a:r>
          </a:p>
        </p:txBody>
      </p:sp>
      <p:sp>
        <p:nvSpPr>
          <p:cNvPr id="76942" name="Line 142"/>
          <p:cNvSpPr>
            <a:spLocks noChangeShapeType="1"/>
          </p:cNvSpPr>
          <p:nvPr/>
        </p:nvSpPr>
        <p:spPr bwMode="auto">
          <a:xfrm>
            <a:off x="3913189" y="3836194"/>
            <a:ext cx="0" cy="195262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457200"/>
            <a:endParaRPr lang="it-IT">
              <a:solidFill>
                <a:prstClr val="black"/>
              </a:solidFill>
            </a:endParaRPr>
          </a:p>
        </p:txBody>
      </p:sp>
      <p:sp>
        <p:nvSpPr>
          <p:cNvPr id="76943" name="Oval 143"/>
          <p:cNvSpPr>
            <a:spLocks noChangeArrowheads="1"/>
          </p:cNvSpPr>
          <p:nvPr/>
        </p:nvSpPr>
        <p:spPr bwMode="auto">
          <a:xfrm>
            <a:off x="3163889" y="2642394"/>
            <a:ext cx="1531938" cy="1163638"/>
          </a:xfrm>
          <a:prstGeom prst="ellipse">
            <a:avLst/>
          </a:prstGeom>
          <a:solidFill>
            <a:srgbClr val="CCFFCC"/>
          </a:solidFill>
          <a:ln w="19050">
            <a:solidFill>
              <a:srgbClr val="000000"/>
            </a:solidFill>
            <a:round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defTabSz="457200">
              <a:defRPr/>
            </a:pPr>
            <a:r>
              <a:rPr lang="it-IT" sz="1600" b="1" dirty="0">
                <a:solidFill>
                  <a:prstClr val="black"/>
                </a:solidFill>
              </a:rPr>
              <a:t>Valore prodotto lordo</a:t>
            </a:r>
          </a:p>
          <a:p>
            <a:pPr defTabSz="457200">
              <a:defRPr/>
            </a:pPr>
            <a:endParaRPr lang="it-IT" sz="1600" dirty="0">
              <a:solidFill>
                <a:prstClr val="black"/>
              </a:solidFill>
            </a:endParaRPr>
          </a:p>
        </p:txBody>
      </p:sp>
      <p:grpSp>
        <p:nvGrpSpPr>
          <p:cNvPr id="2" name="Group 158"/>
          <p:cNvGrpSpPr>
            <a:grpSpLocks/>
          </p:cNvGrpSpPr>
          <p:nvPr/>
        </p:nvGrpSpPr>
        <p:grpSpPr bwMode="auto">
          <a:xfrm>
            <a:off x="1520827" y="2642395"/>
            <a:ext cx="1333500" cy="2786274"/>
            <a:chOff x="993" y="2046"/>
            <a:chExt cx="840" cy="1844"/>
          </a:xfrm>
        </p:grpSpPr>
        <p:sp>
          <p:nvSpPr>
            <p:cNvPr id="16409" name="Rectangle 144"/>
            <p:cNvSpPr>
              <a:spLocks noChangeArrowheads="1"/>
            </p:cNvSpPr>
            <p:nvPr/>
          </p:nvSpPr>
          <p:spPr bwMode="auto">
            <a:xfrm>
              <a:off x="993" y="2046"/>
              <a:ext cx="840" cy="1844"/>
            </a:xfrm>
            <a:prstGeom prst="rect">
              <a:avLst/>
            </a:prstGeom>
            <a:solidFill>
              <a:srgbClr val="FFFFFF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76945" name="AutoShape 145"/>
            <p:cNvSpPr>
              <a:spLocks noChangeArrowheads="1"/>
            </p:cNvSpPr>
            <p:nvPr/>
          </p:nvSpPr>
          <p:spPr bwMode="auto">
            <a:xfrm>
              <a:off x="1076" y="2157"/>
              <a:ext cx="670" cy="419"/>
            </a:xfrm>
            <a:prstGeom prst="roundRect">
              <a:avLst>
                <a:gd name="adj" fmla="val 16667"/>
              </a:avLst>
            </a:prstGeom>
            <a:solidFill>
              <a:srgbClr val="99CCFF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>
              <a:outerShdw dist="107763" dir="135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 defTabSz="457200">
                <a:defRPr/>
              </a:pPr>
              <a:r>
                <a:rPr lang="it-IT" sz="1600" b="1">
                  <a:solidFill>
                    <a:prstClr val="black"/>
                  </a:solidFill>
                </a:rPr>
                <a:t>Lavoro diretto</a:t>
              </a:r>
              <a:endParaRPr lang="it-IT" sz="1600">
                <a:solidFill>
                  <a:prstClr val="black"/>
                </a:solidFill>
              </a:endParaRPr>
            </a:p>
          </p:txBody>
        </p:sp>
        <p:sp>
          <p:nvSpPr>
            <p:cNvPr id="76946" name="AutoShape 146"/>
            <p:cNvSpPr>
              <a:spLocks noChangeArrowheads="1"/>
            </p:cNvSpPr>
            <p:nvPr/>
          </p:nvSpPr>
          <p:spPr bwMode="auto">
            <a:xfrm>
              <a:off x="1064" y="2715"/>
              <a:ext cx="726" cy="1018"/>
            </a:xfrm>
            <a:prstGeom prst="roundRect">
              <a:avLst>
                <a:gd name="adj" fmla="val 16667"/>
              </a:avLst>
            </a:prstGeom>
            <a:solidFill>
              <a:srgbClr val="99CCFF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>
              <a:outerShdw dist="107763" dir="135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 defTabSz="457200">
                <a:defRPr/>
              </a:pPr>
              <a:r>
                <a:rPr lang="it-IT" sz="1600" b="1" dirty="0">
                  <a:solidFill>
                    <a:prstClr val="black"/>
                  </a:solidFill>
                </a:rPr>
                <a:t>Lavoro indiretto (mezzi di produzione)</a:t>
              </a:r>
              <a:endParaRPr lang="it-IT" sz="1600" dirty="0">
                <a:solidFill>
                  <a:prstClr val="black"/>
                </a:solidFill>
              </a:endParaRPr>
            </a:p>
          </p:txBody>
        </p:sp>
      </p:grpSp>
      <p:sp>
        <p:nvSpPr>
          <p:cNvPr id="76947" name="Line 147"/>
          <p:cNvSpPr>
            <a:spLocks noChangeShapeType="1"/>
          </p:cNvSpPr>
          <p:nvPr/>
        </p:nvSpPr>
        <p:spPr bwMode="auto">
          <a:xfrm flipH="1">
            <a:off x="2392364" y="5788819"/>
            <a:ext cx="15208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457200"/>
            <a:endParaRPr lang="it-IT">
              <a:solidFill>
                <a:prstClr val="black"/>
              </a:solidFill>
            </a:endParaRPr>
          </a:p>
        </p:txBody>
      </p:sp>
      <p:sp>
        <p:nvSpPr>
          <p:cNvPr id="76948" name="Line 148"/>
          <p:cNvSpPr>
            <a:spLocks noChangeShapeType="1"/>
          </p:cNvSpPr>
          <p:nvPr/>
        </p:nvSpPr>
        <p:spPr bwMode="auto">
          <a:xfrm flipV="1">
            <a:off x="2392364" y="5428668"/>
            <a:ext cx="0" cy="35649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defTabSz="457200"/>
            <a:endParaRPr lang="it-IT">
              <a:solidFill>
                <a:prstClr val="black"/>
              </a:solidFill>
            </a:endParaRPr>
          </a:p>
        </p:txBody>
      </p:sp>
      <p:sp>
        <p:nvSpPr>
          <p:cNvPr id="76949" name="Oval 149"/>
          <p:cNvSpPr>
            <a:spLocks noChangeArrowheads="1"/>
          </p:cNvSpPr>
          <p:nvPr/>
        </p:nvSpPr>
        <p:spPr bwMode="auto">
          <a:xfrm>
            <a:off x="5114927" y="2745582"/>
            <a:ext cx="1444625" cy="1165225"/>
          </a:xfrm>
          <a:prstGeom prst="ellipse">
            <a:avLst/>
          </a:prstGeom>
          <a:solidFill>
            <a:srgbClr val="CCFFCC"/>
          </a:solidFill>
          <a:ln w="19050">
            <a:solidFill>
              <a:srgbClr val="000000"/>
            </a:solidFill>
            <a:round/>
            <a:headEnd/>
            <a:tailEnd/>
          </a:ln>
          <a:effectLst>
            <a:outerShdw dist="107763" dir="13500000" algn="ctr" rotWithShape="0">
              <a:srgbClr val="808080">
                <a:alpha val="50000"/>
              </a:srgbClr>
            </a:outerShdw>
          </a:effectLst>
        </p:spPr>
        <p:txBody>
          <a:bodyPr/>
          <a:lstStyle/>
          <a:p>
            <a:pPr defTabSz="457200">
              <a:defRPr/>
            </a:pPr>
            <a:r>
              <a:rPr lang="it-IT" sz="1600" b="1" dirty="0">
                <a:solidFill>
                  <a:prstClr val="black"/>
                </a:solidFill>
              </a:rPr>
              <a:t>Valore prodotto nazionale</a:t>
            </a:r>
            <a:endParaRPr lang="it-IT" sz="1600" dirty="0">
              <a:solidFill>
                <a:prstClr val="black"/>
              </a:solidFill>
            </a:endParaRPr>
          </a:p>
        </p:txBody>
      </p:sp>
      <p:grpSp>
        <p:nvGrpSpPr>
          <p:cNvPr id="3" name="Group 160"/>
          <p:cNvGrpSpPr>
            <a:grpSpLocks/>
          </p:cNvGrpSpPr>
          <p:nvPr/>
        </p:nvGrpSpPr>
        <p:grpSpPr bwMode="auto">
          <a:xfrm>
            <a:off x="1525589" y="1756569"/>
            <a:ext cx="4313238" cy="974725"/>
            <a:chOff x="996" y="1488"/>
            <a:chExt cx="2717" cy="614"/>
          </a:xfrm>
        </p:grpSpPr>
        <p:sp>
          <p:nvSpPr>
            <p:cNvPr id="76950" name="AutoShape 150"/>
            <p:cNvSpPr>
              <a:spLocks noChangeArrowheads="1"/>
            </p:cNvSpPr>
            <p:nvPr/>
          </p:nvSpPr>
          <p:spPr bwMode="auto">
            <a:xfrm>
              <a:off x="996" y="1488"/>
              <a:ext cx="774" cy="465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>
              <a:outerShdw dist="107763" dir="135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 defTabSz="457200">
                <a:defRPr/>
              </a:pPr>
              <a:r>
                <a:rPr lang="it-IT" sz="1600" b="1">
                  <a:solidFill>
                    <a:prstClr val="black"/>
                  </a:solidFill>
                </a:rPr>
                <a:t>Valore sussistenze</a:t>
              </a:r>
              <a:endParaRPr lang="it-IT" sz="1600">
                <a:solidFill>
                  <a:prstClr val="black"/>
                </a:solidFill>
              </a:endParaRPr>
            </a:p>
          </p:txBody>
        </p:sp>
        <p:sp>
          <p:nvSpPr>
            <p:cNvPr id="16407" name="Line 151"/>
            <p:cNvSpPr>
              <a:spLocks noChangeShapeType="1"/>
            </p:cNvSpPr>
            <p:nvPr/>
          </p:nvSpPr>
          <p:spPr bwMode="auto">
            <a:xfrm flipV="1">
              <a:off x="3713" y="1694"/>
              <a:ext cx="0" cy="408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6408" name="Line 152"/>
            <p:cNvSpPr>
              <a:spLocks noChangeShapeType="1"/>
            </p:cNvSpPr>
            <p:nvPr/>
          </p:nvSpPr>
          <p:spPr bwMode="auto">
            <a:xfrm flipH="1">
              <a:off x="1773" y="1693"/>
              <a:ext cx="1939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</p:grpSp>
      <p:grpSp>
        <p:nvGrpSpPr>
          <p:cNvPr id="4" name="Group 161"/>
          <p:cNvGrpSpPr>
            <a:grpSpLocks/>
          </p:cNvGrpSpPr>
          <p:nvPr/>
        </p:nvGrpSpPr>
        <p:grpSpPr bwMode="auto">
          <a:xfrm>
            <a:off x="6586539" y="2939257"/>
            <a:ext cx="2168525" cy="796925"/>
            <a:chOff x="4184" y="2233"/>
            <a:chExt cx="1366" cy="502"/>
          </a:xfrm>
        </p:grpSpPr>
        <p:sp>
          <p:nvSpPr>
            <p:cNvPr id="16404" name="Line 153"/>
            <p:cNvSpPr>
              <a:spLocks noChangeShapeType="1"/>
            </p:cNvSpPr>
            <p:nvPr/>
          </p:nvSpPr>
          <p:spPr bwMode="auto">
            <a:xfrm>
              <a:off x="4184" y="2492"/>
              <a:ext cx="410" cy="0"/>
            </a:xfrm>
            <a:prstGeom prst="line">
              <a:avLst/>
            </a:prstGeom>
            <a:noFill/>
            <a:ln w="2857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76954" name="Oval 154"/>
            <p:cNvSpPr>
              <a:spLocks noChangeArrowheads="1"/>
            </p:cNvSpPr>
            <p:nvPr/>
          </p:nvSpPr>
          <p:spPr bwMode="auto">
            <a:xfrm>
              <a:off x="4599" y="2233"/>
              <a:ext cx="951" cy="502"/>
            </a:xfrm>
            <a:prstGeom prst="ellipse">
              <a:avLst/>
            </a:prstGeom>
            <a:solidFill>
              <a:srgbClr val="CCFFCC"/>
            </a:solidFill>
            <a:ln w="19050">
              <a:solidFill>
                <a:srgbClr val="000000"/>
              </a:solidFill>
              <a:round/>
              <a:headEnd/>
              <a:tailEnd/>
            </a:ln>
            <a:effectLst>
              <a:outerShdw dist="107763" dir="13500000" algn="ctr" rotWithShape="0">
                <a:srgbClr val="808080">
                  <a:alpha val="50000"/>
                </a:srgbClr>
              </a:outerShdw>
            </a:effectLst>
          </p:spPr>
          <p:txBody>
            <a:bodyPr lIns="54000" rIns="54000"/>
            <a:lstStyle/>
            <a:p>
              <a:pPr defTabSz="457200">
                <a:defRPr/>
              </a:pPr>
              <a:r>
                <a:rPr lang="it-IT" sz="1600" b="1">
                  <a:solidFill>
                    <a:prstClr val="black"/>
                  </a:solidFill>
                </a:rPr>
                <a:t>Valore sovrappiù</a:t>
              </a:r>
              <a:endParaRPr lang="it-IT" sz="1600">
                <a:solidFill>
                  <a:prstClr val="black"/>
                </a:solidFill>
              </a:endParaRPr>
            </a:p>
          </p:txBody>
        </p:sp>
      </p:grpSp>
      <p:sp>
        <p:nvSpPr>
          <p:cNvPr id="76955" name="Rectangle 155"/>
          <p:cNvSpPr>
            <a:spLocks noChangeArrowheads="1"/>
          </p:cNvSpPr>
          <p:nvPr/>
        </p:nvSpPr>
        <p:spPr bwMode="auto">
          <a:xfrm flipH="1">
            <a:off x="946152" y="2466182"/>
            <a:ext cx="357187" cy="25304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/>
            <a:r>
              <a:rPr lang="it-IT" altLang="it-IT" sz="1600" b="1">
                <a:solidFill>
                  <a:prstClr val="black"/>
                </a:solidFill>
              </a:rPr>
              <a:t>PRODUZIONE</a:t>
            </a:r>
            <a:endParaRPr lang="it-IT" altLang="it-IT" sz="1600">
              <a:solidFill>
                <a:prstClr val="black"/>
              </a:solidFill>
            </a:endParaRPr>
          </a:p>
        </p:txBody>
      </p:sp>
      <p:sp>
        <p:nvSpPr>
          <p:cNvPr id="76957" name="Line 157"/>
          <p:cNvSpPr>
            <a:spLocks noChangeShapeType="1"/>
          </p:cNvSpPr>
          <p:nvPr/>
        </p:nvSpPr>
        <p:spPr bwMode="auto">
          <a:xfrm>
            <a:off x="2867027" y="3231357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457200"/>
            <a:endParaRPr lang="it-IT">
              <a:solidFill>
                <a:prstClr val="black"/>
              </a:solidFill>
            </a:endParaRPr>
          </a:p>
        </p:txBody>
      </p:sp>
      <p:sp>
        <p:nvSpPr>
          <p:cNvPr id="76959" name="Line 159"/>
          <p:cNvSpPr>
            <a:spLocks noChangeShapeType="1"/>
          </p:cNvSpPr>
          <p:nvPr/>
        </p:nvSpPr>
        <p:spPr bwMode="auto">
          <a:xfrm>
            <a:off x="4695827" y="3231357"/>
            <a:ext cx="4159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defTabSz="457200"/>
            <a:endParaRPr lang="it-IT">
              <a:solidFill>
                <a:prstClr val="black"/>
              </a:solidFill>
            </a:endParaRPr>
          </a:p>
        </p:txBody>
      </p:sp>
      <p:sp>
        <p:nvSpPr>
          <p:cNvPr id="76965" name="Rectangle 165" descr="Pergamena"/>
          <p:cNvSpPr>
            <a:spLocks noChangeArrowheads="1"/>
          </p:cNvSpPr>
          <p:nvPr/>
        </p:nvSpPr>
        <p:spPr bwMode="auto">
          <a:xfrm>
            <a:off x="4398170" y="4213225"/>
            <a:ext cx="4376737" cy="1760538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/>
            <a:r>
              <a:rPr lang="it-IT" altLang="it-IT" dirty="0">
                <a:solidFill>
                  <a:prstClr val="black"/>
                </a:solidFill>
              </a:rPr>
              <a:t>Sottraendo il valore delle </a:t>
            </a:r>
            <a:r>
              <a:rPr lang="it-IT" altLang="it-IT" dirty="0" smtClean="0">
                <a:solidFill>
                  <a:prstClr val="black"/>
                </a:solidFill>
              </a:rPr>
              <a:t>sussistenze dal prodotto nazionale </a:t>
            </a:r>
            <a:r>
              <a:rPr lang="it-IT" altLang="it-IT" dirty="0">
                <a:solidFill>
                  <a:prstClr val="black"/>
                </a:solidFill>
              </a:rPr>
              <a:t>abbiamo il valore del </a:t>
            </a:r>
            <a:r>
              <a:rPr lang="it-IT" altLang="it-IT" dirty="0" smtClean="0">
                <a:solidFill>
                  <a:prstClr val="black"/>
                </a:solidFill>
              </a:rPr>
              <a:t>sovrappiù.</a:t>
            </a:r>
          </a:p>
          <a:p>
            <a:pPr defTabSz="457200" eaLnBrk="1" hangingPunct="1"/>
            <a:r>
              <a:rPr lang="it-IT" altLang="it-IT" dirty="0" smtClean="0">
                <a:solidFill>
                  <a:prstClr val="black"/>
                </a:solidFill>
              </a:rPr>
              <a:t>Se il sovrappiù è investito: sviluppo</a:t>
            </a:r>
            <a:endParaRPr lang="it-IT" altLang="it-IT" dirty="0">
              <a:solidFill>
                <a:prstClr val="black"/>
              </a:solidFill>
            </a:endParaRPr>
          </a:p>
        </p:txBody>
      </p:sp>
      <p:cxnSp>
        <p:nvCxnSpPr>
          <p:cNvPr id="6" name="Connettore 2 5"/>
          <p:cNvCxnSpPr>
            <a:stCxn id="76950" idx="2"/>
            <a:endCxn id="76945" idx="0"/>
          </p:cNvCxnSpPr>
          <p:nvPr/>
        </p:nvCxnSpPr>
        <p:spPr>
          <a:xfrm>
            <a:off x="2139952" y="2494757"/>
            <a:ext cx="44451" cy="31535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13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193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La distribuzione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smtClean="0"/>
              <a:t>Problema più importante: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distribuzione</a:t>
            </a:r>
            <a:r>
              <a:rPr lang="it-IT" dirty="0" smtClean="0"/>
              <a:t> del reddito</a:t>
            </a:r>
          </a:p>
          <a:p>
            <a:pPr eaLnBrk="1" hangingPunct="1">
              <a:defRPr/>
            </a:pP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Profitti 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 Investimenti</a:t>
            </a:r>
          </a:p>
          <a:p>
            <a:pPr eaLnBrk="1" hangingPunct="1">
              <a:defRPr/>
            </a:pP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Saggio di profitto  saggio di sviluppo</a:t>
            </a:r>
          </a:p>
          <a:p>
            <a:pPr eaLnBrk="1" hangingPunct="1">
              <a:defRPr/>
            </a:pPr>
            <a:r>
              <a:rPr lang="it-IT" dirty="0">
                <a:sym typeface="Symbol" pitchFamily="18" charset="2"/>
              </a:rPr>
              <a:t>I proprietari fondiari non </a:t>
            </a:r>
            <a:r>
              <a:rPr lang="it-IT" dirty="0" smtClean="0">
                <a:sym typeface="Symbol" pitchFamily="18" charset="2"/>
              </a:rPr>
              <a:t>investono: consumi di lusso</a:t>
            </a:r>
          </a:p>
          <a:p>
            <a:pPr eaLnBrk="1" hangingPunct="1">
              <a:defRPr/>
            </a:pPr>
            <a:r>
              <a:rPr lang="it-IT" dirty="0" smtClean="0">
                <a:sym typeface="Symbol" pitchFamily="18" charset="2"/>
              </a:rPr>
              <a:t>I salariati non possono investire: redditi di sussistenza</a:t>
            </a:r>
            <a:endParaRPr lang="it-IT" dirty="0">
              <a:sym typeface="Symbol" pitchFamily="18" charset="2"/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14</a:t>
            </a:fld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326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Profitti e rendite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it-IT" dirty="0" smtClean="0"/>
              <a:t>Come si divide il sovrappiù tra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profitti e rendita</a:t>
            </a:r>
            <a:r>
              <a:rPr lang="it-IT" dirty="0" smtClean="0"/>
              <a:t>?</a:t>
            </a:r>
          </a:p>
          <a:p>
            <a:pPr eaLnBrk="1" hangingPunct="1">
              <a:defRPr/>
            </a:pPr>
            <a:r>
              <a:rPr lang="it-IT" dirty="0" smtClean="0"/>
              <a:t>Data la torta, se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aumenta la rendita</a:t>
            </a:r>
            <a:r>
              <a:rPr lang="it-IT" dirty="0" smtClean="0"/>
              <a:t> dovrà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diminuire il profitto</a:t>
            </a:r>
            <a:r>
              <a:rPr lang="it-IT" dirty="0" smtClean="0"/>
              <a:t> e viceversa</a:t>
            </a:r>
          </a:p>
          <a:p>
            <a:pPr eaLnBrk="1" hangingPunct="1">
              <a:defRPr/>
            </a:pP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Conflitto di interesse</a:t>
            </a:r>
            <a:r>
              <a:rPr lang="it-IT" dirty="0" smtClean="0"/>
              <a:t> tra proprietari terrieri e capitalisti</a:t>
            </a:r>
          </a:p>
          <a:p>
            <a:pPr eaLnBrk="1" hangingPunct="1">
              <a:defRPr/>
            </a:pPr>
            <a:r>
              <a:rPr lang="it-IT" dirty="0" smtClean="0"/>
              <a:t>Ricardo si schiera con i capitalisti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15</a:t>
            </a:fld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505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La rendita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dirty="0" smtClean="0"/>
              <a:t>Reddito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differenziale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dirty="0"/>
              <a:t>La rendita dipende dalla </a:t>
            </a:r>
            <a:r>
              <a:rPr lang="it-IT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scarsità delle risorse </a:t>
            </a:r>
            <a:r>
              <a:rPr lang="it-I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naturali</a:t>
            </a:r>
            <a:endParaRPr lang="it-IT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it-IT" dirty="0" smtClean="0"/>
              <a:t>Terreni a disposizione: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limitati e di differente qualità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dirty="0" smtClean="0"/>
              <a:t>Terreni più fertili </a:t>
            </a:r>
            <a:r>
              <a:rPr lang="it-IT" dirty="0" smtClean="0">
                <a:sym typeface="Symbol" pitchFamily="18" charset="2"/>
              </a:rPr>
              <a:t></a:t>
            </a:r>
            <a:r>
              <a:rPr lang="it-IT" dirty="0" smtClean="0"/>
              <a:t>  maggior sovrappiù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dirty="0" smtClean="0"/>
              <a:t>concorrenza tra imprenditori agricoli: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differenza di prodotto</a:t>
            </a:r>
            <a:r>
              <a:rPr lang="it-IT" b="1" dirty="0" smtClean="0"/>
              <a:t> </a:t>
            </a:r>
            <a:r>
              <a:rPr lang="it-IT" dirty="0" smtClean="0"/>
              <a:t> tra i diversi terreni </a:t>
            </a:r>
            <a:r>
              <a:rPr lang="it-IT" dirty="0" smtClean="0">
                <a:sym typeface="Symbol" pitchFamily="18" charset="2"/>
              </a:rPr>
              <a:t></a:t>
            </a:r>
            <a:r>
              <a:rPr lang="it-IT" dirty="0" smtClean="0"/>
              <a:t>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rendita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16</a:t>
            </a:fld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267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1062803"/>
            <a:ext cx="8229600" cy="557946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>Il meccanismo che limita lo sviluppo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962150"/>
            <a:ext cx="8229600" cy="4164013"/>
          </a:xfrm>
        </p:spPr>
        <p:txBody>
          <a:bodyPr>
            <a:normAutofit fontScale="85000" lnSpcReduction="20000"/>
          </a:bodyPr>
          <a:lstStyle/>
          <a:p>
            <a:r>
              <a:rPr lang="it-IT" dirty="0" smtClean="0"/>
              <a:t>Sviluppo: aumenta la popolazione</a:t>
            </a:r>
          </a:p>
          <a:p>
            <a:r>
              <a:rPr lang="it-IT" dirty="0" smtClean="0"/>
              <a:t>Per sfamare la popolazione occorre coltivare </a:t>
            </a:r>
            <a:r>
              <a:rPr lang="it-I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nuovi terreni</a:t>
            </a:r>
            <a:endParaRPr lang="it-IT" dirty="0"/>
          </a:p>
          <a:p>
            <a:r>
              <a:rPr lang="it-IT" dirty="0" smtClean="0"/>
              <a:t>I nuovi terreni sono </a:t>
            </a:r>
            <a:r>
              <a:rPr lang="it-I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meno fertili. </a:t>
            </a:r>
            <a:r>
              <a:rPr lang="it-IT" dirty="0"/>
              <a:t>Diminuisce il </a:t>
            </a:r>
            <a:r>
              <a:rPr lang="it-IT" dirty="0" smtClean="0"/>
              <a:t>sovrappiù sui nuovi terreni.</a:t>
            </a:r>
            <a:endParaRPr lang="it-IT" dirty="0"/>
          </a:p>
          <a:p>
            <a:r>
              <a:rPr lang="it-IT" dirty="0" smtClean="0"/>
              <a:t>Aumenta la differenza di prodotto tra terreni più fertili e meno fertili.</a:t>
            </a:r>
          </a:p>
          <a:p>
            <a:r>
              <a:rPr lang="it-IT" dirty="0" smtClean="0"/>
              <a:t>Aumenta la rendita e diminuisce il saggio di profitto.</a:t>
            </a:r>
          </a:p>
          <a:p>
            <a:r>
              <a:rPr lang="it-IT" dirty="0" smtClean="0"/>
              <a:t>Minore saggio di profitto=minore sviluppo</a:t>
            </a: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17</a:t>
            </a:fld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37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modello analitico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Prodotto del lavoro sul terreno meno fertile = prodotto marginale del lavoro.</a:t>
            </a:r>
          </a:p>
          <a:p>
            <a:r>
              <a:rPr lang="it-IT" dirty="0" smtClean="0"/>
              <a:t>Il prodotto marginale meno i costi (sussistenze dei lavoratori)= profitto</a:t>
            </a:r>
          </a:p>
          <a:p>
            <a:r>
              <a:rPr lang="it-IT" dirty="0" smtClean="0"/>
              <a:t>Profitto/sussistenze= saggio di profitto</a:t>
            </a:r>
          </a:p>
          <a:p>
            <a:r>
              <a:rPr lang="it-IT" dirty="0" smtClean="0"/>
              <a:t>Differenza tra prodotto medio e prodotto marginale =rendita</a:t>
            </a:r>
          </a:p>
          <a:p>
            <a:r>
              <a:rPr lang="it-IT" dirty="0" smtClean="0"/>
              <a:t>Mano a mano che sono coltivati terreni meno fertili diminuisce il prodotto marginale = diminuisce il saggio di profitto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18</a:t>
            </a:fld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593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2A7E720-EA65-4C06-B728-6C91BBAC416E}" type="slidenum">
              <a:rPr lang="it-IT" altLang="it-IT" sz="1400" smtClean="0">
                <a:solidFill>
                  <a:prstClr val="black"/>
                </a:solidFill>
              </a:rPr>
              <a:pPr eaLnBrk="1" hangingPunct="1"/>
              <a:t>19</a:t>
            </a:fld>
            <a:endParaRPr lang="it-IT" altLang="it-IT" sz="1400" smtClean="0">
              <a:solidFill>
                <a:prstClr val="black"/>
              </a:solidFill>
            </a:endParaRPr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Il grafico </a:t>
            </a:r>
            <a:r>
              <a:rPr lang="it-IT" smtClean="0"/>
              <a:t>del modello</a:t>
            </a:r>
            <a:endParaRPr lang="it-IT" dirty="0" smtClean="0"/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2790825" y="2062163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/>
            <a:endParaRPr lang="it-IT" altLang="it-IT">
              <a:solidFill>
                <a:prstClr val="black"/>
              </a:solidFill>
            </a:endParaRPr>
          </a:p>
        </p:txBody>
      </p:sp>
      <p:graphicFrame>
        <p:nvGraphicFramePr>
          <p:cNvPr id="880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5019223"/>
              </p:ext>
            </p:extLst>
          </p:nvPr>
        </p:nvGraphicFramePr>
        <p:xfrm>
          <a:off x="209550" y="1581150"/>
          <a:ext cx="5791200" cy="4443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r:id="rId4" imgW="3962520" imgH="2743200" progId="Word.Picture.8">
                  <p:embed/>
                </p:oleObj>
              </mc:Choice>
              <mc:Fallback>
                <p:oleObj r:id="rId4" imgW="3962520" imgH="2743200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" y="1581150"/>
                        <a:ext cx="5791200" cy="4443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asellaDiTesto 1"/>
          <p:cNvSpPr txBox="1"/>
          <p:nvPr/>
        </p:nvSpPr>
        <p:spPr>
          <a:xfrm>
            <a:off x="5819775" y="1581150"/>
            <a:ext cx="28670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it-IT" dirty="0">
                <a:solidFill>
                  <a:prstClr val="black"/>
                </a:solidFill>
              </a:rPr>
              <a:t>PnATN0=prodotto totale</a:t>
            </a:r>
          </a:p>
          <a:p>
            <a:pPr defTabSz="457200"/>
            <a:r>
              <a:rPr lang="it-IT" dirty="0">
                <a:solidFill>
                  <a:prstClr val="black"/>
                </a:solidFill>
              </a:rPr>
              <a:t>WCTn0=costi</a:t>
            </a:r>
          </a:p>
          <a:p>
            <a:pPr defTabSz="457200"/>
            <a:r>
              <a:rPr lang="it-IT" dirty="0" err="1">
                <a:solidFill>
                  <a:prstClr val="black"/>
                </a:solidFill>
              </a:rPr>
              <a:t>PmaBCW</a:t>
            </a:r>
            <a:r>
              <a:rPr lang="it-IT" dirty="0">
                <a:solidFill>
                  <a:prstClr val="black"/>
                </a:solidFill>
              </a:rPr>
              <a:t>= profitti</a:t>
            </a:r>
          </a:p>
          <a:p>
            <a:pPr defTabSz="457200"/>
            <a:r>
              <a:rPr lang="it-IT" dirty="0" err="1">
                <a:solidFill>
                  <a:prstClr val="black"/>
                </a:solidFill>
              </a:rPr>
              <a:t>PmaW</a:t>
            </a:r>
            <a:r>
              <a:rPr lang="it-IT" dirty="0">
                <a:solidFill>
                  <a:prstClr val="black"/>
                </a:solidFill>
              </a:rPr>
              <a:t>/W0= saggio del profitto</a:t>
            </a:r>
          </a:p>
          <a:p>
            <a:pPr defTabSz="457200"/>
            <a:r>
              <a:rPr lang="it-IT" dirty="0" err="1">
                <a:solidFill>
                  <a:prstClr val="black"/>
                </a:solidFill>
              </a:rPr>
              <a:t>PnABPma</a:t>
            </a:r>
            <a:r>
              <a:rPr lang="it-IT" dirty="0">
                <a:solidFill>
                  <a:prstClr val="black"/>
                </a:solidFill>
              </a:rPr>
              <a:t> = rendite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delle teorie dello sviluppo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9985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80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80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375719" y="1468349"/>
            <a:ext cx="8229600" cy="557946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it-IT" sz="3600" dirty="0" smtClean="0"/>
              <a:t>2. Adam Smith. Il meccanismo dello sviluppo e del benessere nell’economia di mercato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996697"/>
            <a:ext cx="8229600" cy="3251704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defRPr/>
            </a:pPr>
            <a:r>
              <a:rPr lang="it-IT" dirty="0" smtClean="0"/>
              <a:t>Indice del benessere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prodotto nazionale pro-capite. </a:t>
            </a:r>
            <a:r>
              <a:rPr lang="it-IT" dirty="0" smtClean="0"/>
              <a:t>Se cresce il prodotto nazionale pro-capite si ha </a:t>
            </a:r>
            <a:r>
              <a:rPr lang="it-I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sviluppo</a:t>
            </a:r>
            <a:endParaRPr lang="it-IT" dirty="0" smtClean="0"/>
          </a:p>
          <a:p>
            <a:pPr eaLnBrk="1" hangingPunct="1">
              <a:defRPr/>
            </a:pPr>
            <a:r>
              <a:rPr lang="it-IT" dirty="0" smtClean="0"/>
              <a:t>Quanto delle “cose necessarie o comode” ciascuno può in media consumare</a:t>
            </a:r>
          </a:p>
          <a:p>
            <a:pPr eaLnBrk="1" hangingPunct="1">
              <a:defRPr/>
            </a:pPr>
            <a:r>
              <a:rPr lang="it-IT" dirty="0" smtClean="0"/>
              <a:t>Il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sovrappiù</a:t>
            </a:r>
            <a:r>
              <a:rPr lang="it-IT" dirty="0" smtClean="0"/>
              <a:t> permette di aumentare nel tempo il benessere – </a:t>
            </a:r>
            <a:r>
              <a:rPr lang="it-IT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ben utilizzato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1416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mtClean="0"/>
              <a:t>Sintesi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mtClean="0"/>
              <a:t>1. Problema che cosa determina la crescita? L’accumulazione del capitale</a:t>
            </a:r>
          </a:p>
          <a:p>
            <a:r>
              <a:rPr lang="it-IT" smtClean="0"/>
              <a:t>2.L’accumulazione del capitale dipende dall’investimento dei profitti: più alto il saggio di profitto più veloce l’accumulazione</a:t>
            </a:r>
          </a:p>
          <a:p>
            <a:r>
              <a:rPr lang="it-IT" smtClean="0"/>
              <a:t>3. Profitti=prodotto meno costi</a:t>
            </a:r>
          </a:p>
          <a:p>
            <a:r>
              <a:rPr lang="it-IT" smtClean="0"/>
              <a:t>4 Importanza della distribuzione</a:t>
            </a:r>
          </a:p>
          <a:p>
            <a:pPr lvl="1"/>
            <a:r>
              <a:rPr lang="it-IT" smtClean="0"/>
              <a:t>A. Relazione inversa tra profitti e salari</a:t>
            </a:r>
          </a:p>
          <a:p>
            <a:pPr lvl="1"/>
            <a:r>
              <a:rPr lang="it-IT" smtClean="0"/>
              <a:t>B. relazione diretta con la produttività del lavoro (e inversa con la rendita)	</a:t>
            </a:r>
            <a:endParaRPr lang="it-IT" dirty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20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70018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Come cresce la ricchezza?</a:t>
            </a:r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3897313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mtClean="0"/>
              <a:t>Due cause: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mtClean="0"/>
              <a:t>1. Aumento della </a:t>
            </a:r>
            <a:r>
              <a:rPr lang="it-IT" b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produttività del lavoro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smtClean="0"/>
              <a:t>“l’arte, la destrezza e l’intelligenza con cui si esercita il lavoro”: dipendono dalla </a:t>
            </a:r>
            <a:r>
              <a:rPr lang="it-IT" b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divisione del lavoro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mtClean="0"/>
              <a:t>2. L’aumento </a:t>
            </a:r>
            <a:r>
              <a:rPr lang="it-IT" b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dell’occupazione del lavoro produttivo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smtClean="0"/>
              <a:t>Dipende </a:t>
            </a:r>
            <a:r>
              <a:rPr lang="it-IT" b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dall’accumulazione di capitale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3</a:t>
            </a:fld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251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La divisione del lavoro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0813" cy="44005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400" dirty="0" smtClean="0"/>
              <a:t>Divisione “orizzontale”: mestieri e professioni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dirty="0" smtClean="0"/>
              <a:t>Divisione “verticale”: diverse mansioni nella stessa industria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 divisione  verticale</a:t>
            </a:r>
            <a:r>
              <a:rPr lang="it-IT" sz="2400" dirty="0" smtClean="0"/>
              <a:t> è la </a:t>
            </a:r>
            <a:r>
              <a:rPr lang="it-IT" sz="2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principale causa</a:t>
            </a:r>
            <a:r>
              <a:rPr lang="it-IT" sz="2400" dirty="0" smtClean="0"/>
              <a:t> dell’aumento della </a:t>
            </a:r>
            <a:r>
              <a:rPr lang="it-IT" sz="2400" smtClean="0"/>
              <a:t>produttività del </a:t>
            </a:r>
            <a:r>
              <a:rPr lang="it-IT" sz="2400" dirty="0" smtClean="0"/>
              <a:t>lavoro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dirty="0" smtClean="0"/>
              <a:t>La fabbrica di spilli: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sz="2400" dirty="0" smtClean="0"/>
              <a:t>Operaio isolato: 20 spilli al giorno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sz="2400" dirty="0" smtClean="0"/>
              <a:t>10 operai che si dividono il lavoro: 48.000 spilli al giorno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sz="2400" dirty="0" smtClean="0"/>
              <a:t>Produttività media: 48.000/10=4.800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sz="2400" dirty="0" smtClean="0"/>
              <a:t>La produttività aumenta di 4.800/20 volte=240 volte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4</a:t>
            </a:fld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8136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z="4000" smtClean="0"/>
              <a:t>Gli effetti della divisione del lavoro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09751"/>
            <a:ext cx="8229600" cy="4364712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400" dirty="0" smtClean="0"/>
              <a:t>1. Aumento dell’abilità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dirty="0" smtClean="0"/>
              <a:t>2. Risparmio di tempo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dirty="0" smtClean="0"/>
              <a:t>3. Introduzione delle macchine (movimenti semplici) e ingegneri («filosofi»)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dirty="0" smtClean="0"/>
              <a:t>La divisione del lavoro dipende </a:t>
            </a:r>
            <a:r>
              <a:rPr lang="it-IT" sz="24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dall’ampiezza dei mercati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dirty="0"/>
              <a:t>Se il mercato è </a:t>
            </a:r>
            <a:r>
              <a:rPr lang="it-IT" sz="2400" dirty="0" smtClean="0"/>
              <a:t>ristretto </a:t>
            </a:r>
            <a:r>
              <a:rPr lang="it-IT" sz="2400" dirty="0" smtClean="0">
                <a:sym typeface="Symbol"/>
              </a:rPr>
              <a:t></a:t>
            </a:r>
            <a:r>
              <a:rPr lang="it-IT" sz="2400" dirty="0" smtClean="0"/>
              <a:t> </a:t>
            </a:r>
            <a:r>
              <a:rPr lang="it-IT" sz="2400" dirty="0"/>
              <a:t>sovrapproduzione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400" dirty="0" smtClean="0"/>
              <a:t>Se si allargano i mercati (infrastrutture, eliminazione delle barriere doganali ecc.) si amplia la domanda e si può allargare la divisione del lavoro. Il lavoro diviene più produttivo e si ha crescita economica.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5</a:t>
            </a:fld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2698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Il benessere e lo sviluppo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9175" y="1745810"/>
            <a:ext cx="7770813" cy="4343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it-IT" sz="2800" dirty="0" smtClean="0"/>
              <a:t>Aumenta la produttività del lavoro aumenta la ricchezza per i singoli e per la società   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sz="2800" b="1" i="1" dirty="0" smtClean="0"/>
              <a:t>Y= prodotto nazionale; N=popolazione; L= Lavoro produttivo, </a:t>
            </a:r>
            <a:r>
              <a:rPr lang="it-IT" sz="2800" b="1" i="1" dirty="0" smtClean="0">
                <a:latin typeface="Symbol" pitchFamily="18" charset="2"/>
              </a:rPr>
              <a:t>p</a:t>
            </a:r>
            <a:r>
              <a:rPr lang="it-IT" sz="2800" b="1" i="1" dirty="0" smtClean="0"/>
              <a:t>=produttività del lavoro </a:t>
            </a:r>
            <a:r>
              <a:rPr lang="it-IT" sz="2800" dirty="0" smtClean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it-IT" b="1" i="1" dirty="0" smtClean="0"/>
              <a:t>Y=</a:t>
            </a:r>
            <a:r>
              <a:rPr lang="it-IT" b="1" i="1" dirty="0" smtClean="0">
                <a:sym typeface="Symbol" pitchFamily="18" charset="2"/>
              </a:rPr>
              <a:t>L</a:t>
            </a:r>
            <a:endParaRPr lang="it-IT" sz="2400" b="1" i="1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it-IT" sz="2800" b="1" i="1" dirty="0" smtClean="0"/>
              <a:t>Reddito pro capite = Y/N</a:t>
            </a:r>
          </a:p>
          <a:p>
            <a:pPr algn="ctr" eaLnBrk="1" hangingPunct="1">
              <a:lnSpc>
                <a:spcPct val="80000"/>
              </a:lnSpc>
              <a:defRPr/>
            </a:pPr>
            <a:r>
              <a:rPr lang="it-IT" sz="2400" dirty="0" smtClean="0"/>
              <a:t>Se</a:t>
            </a:r>
            <a:r>
              <a:rPr lang="it-IT" sz="3600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 </a:t>
            </a:r>
            <a:r>
              <a:rPr lang="it-IT" sz="3600" b="1" i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p</a:t>
            </a:r>
            <a:r>
              <a:rPr lang="it-IT" sz="3600" b="1" i="1" dirty="0" err="1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</a:t>
            </a:r>
            <a:r>
              <a:rPr lang="it-IT" sz="2800" dirty="0" smtClean="0">
                <a:sym typeface="Symbol" pitchFamily="18" charset="2"/>
              </a:rPr>
              <a:t> allora </a:t>
            </a:r>
            <a:r>
              <a:rPr lang="it-IT" b="1" i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Y/N</a:t>
            </a:r>
            <a:r>
              <a:rPr lang="it-IT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 </a:t>
            </a:r>
            <a:endParaRPr lang="it-IT" b="1" dirty="0" smtClean="0">
              <a:solidFill>
                <a:srgbClr val="CC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ymbol" pitchFamily="18" charset="2"/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it-IT" sz="2800" dirty="0" smtClean="0"/>
              <a:t>Il processo di sviluppo si autoalimenta (crescita </a:t>
            </a:r>
            <a:r>
              <a:rPr lang="it-IT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endogena</a:t>
            </a:r>
            <a:r>
              <a:rPr lang="it-IT" sz="2800" dirty="0" smtClean="0"/>
              <a:t>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6</a:t>
            </a:fld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456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Il circolo virtuoso</a:t>
            </a:r>
          </a:p>
        </p:txBody>
      </p:sp>
      <p:sp>
        <p:nvSpPr>
          <p:cNvPr id="18436" name="Rectangle 3"/>
          <p:cNvSpPr>
            <a:spLocks noChangeArrowheads="1"/>
          </p:cNvSpPr>
          <p:nvPr/>
        </p:nvSpPr>
        <p:spPr bwMode="auto">
          <a:xfrm>
            <a:off x="2176463" y="27432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/>
            <a:endParaRPr lang="it-IT" altLang="it-IT">
              <a:solidFill>
                <a:prstClr val="black"/>
              </a:solidFill>
            </a:endParaRPr>
          </a:p>
        </p:txBody>
      </p:sp>
      <p:sp>
        <p:nvSpPr>
          <p:cNvPr id="18437" name="Rectangle 12"/>
          <p:cNvSpPr>
            <a:spLocks noChangeArrowheads="1"/>
          </p:cNvSpPr>
          <p:nvPr/>
        </p:nvSpPr>
        <p:spPr bwMode="auto">
          <a:xfrm>
            <a:off x="5654675" y="2514600"/>
            <a:ext cx="3103563" cy="719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/>
            <a:endParaRPr lang="it-IT" altLang="it-IT">
              <a:solidFill>
                <a:prstClr val="black"/>
              </a:solidFill>
            </a:endParaRPr>
          </a:p>
        </p:txBody>
      </p:sp>
      <p:sp>
        <p:nvSpPr>
          <p:cNvPr id="18438" name="Rectangle 14"/>
          <p:cNvSpPr>
            <a:spLocks noChangeArrowheads="1"/>
          </p:cNvSpPr>
          <p:nvPr/>
        </p:nvSpPr>
        <p:spPr bwMode="auto">
          <a:xfrm>
            <a:off x="8488363" y="2582863"/>
            <a:ext cx="2000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/>
            <a:r>
              <a:rPr lang="it-IT" altLang="it-IT" sz="2200" b="1">
                <a:solidFill>
                  <a:srgbClr val="000000"/>
                </a:solidFill>
                <a:latin typeface="Times" pitchFamily="18" charset="0"/>
              </a:rPr>
              <a:t> </a:t>
            </a:r>
            <a:endParaRPr lang="it-IT" altLang="it-IT">
              <a:solidFill>
                <a:prstClr val="white"/>
              </a:solidFill>
            </a:endParaRPr>
          </a:p>
        </p:txBody>
      </p:sp>
      <p:sp>
        <p:nvSpPr>
          <p:cNvPr id="66590" name="Text Box 30"/>
          <p:cNvSpPr txBox="1">
            <a:spLocks noChangeArrowheads="1"/>
          </p:cNvSpPr>
          <p:nvPr/>
        </p:nvSpPr>
        <p:spPr bwMode="auto">
          <a:xfrm>
            <a:off x="900113" y="1844675"/>
            <a:ext cx="7848600" cy="145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lnSpc>
                <a:spcPct val="80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Times New Roman" pitchFamily="18" charset="0"/>
              <a:buChar char="•"/>
            </a:pPr>
            <a:r>
              <a:rPr lang="it-IT" altLang="it-IT" sz="2800">
                <a:solidFill>
                  <a:srgbClr val="000000"/>
                </a:solidFill>
              </a:rPr>
              <a:t>Ampliamento del mercato</a:t>
            </a:r>
            <a:r>
              <a:rPr lang="it-IT" altLang="it-IT" sz="2800">
                <a:solidFill>
                  <a:srgbClr val="000000"/>
                </a:solidFill>
                <a:sym typeface="Symbol" pitchFamily="18" charset="2"/>
              </a:rPr>
              <a:t>aumenta la divisione del lavoro cresce la produttività cresce il reddito pro-capite aumenta la domanda  si amplia il mercato</a:t>
            </a:r>
            <a:endParaRPr lang="it-IT" altLang="it-IT" sz="2800">
              <a:solidFill>
                <a:prstClr val="white"/>
              </a:solidFill>
            </a:endParaRPr>
          </a:p>
        </p:txBody>
      </p:sp>
      <p:grpSp>
        <p:nvGrpSpPr>
          <p:cNvPr id="2" name="Group 76"/>
          <p:cNvGrpSpPr>
            <a:grpSpLocks/>
          </p:cNvGrpSpPr>
          <p:nvPr/>
        </p:nvGrpSpPr>
        <p:grpSpPr bwMode="auto">
          <a:xfrm>
            <a:off x="3500438" y="4267200"/>
            <a:ext cx="2192337" cy="960438"/>
            <a:chOff x="2205" y="2688"/>
            <a:chExt cx="1381" cy="605"/>
          </a:xfrm>
        </p:grpSpPr>
        <p:sp>
          <p:nvSpPr>
            <p:cNvPr id="18481" name="Freeform 42"/>
            <p:cNvSpPr>
              <a:spLocks/>
            </p:cNvSpPr>
            <p:nvPr/>
          </p:nvSpPr>
          <p:spPr bwMode="auto">
            <a:xfrm>
              <a:off x="2205" y="2963"/>
              <a:ext cx="1331" cy="330"/>
            </a:xfrm>
            <a:custGeom>
              <a:avLst/>
              <a:gdLst>
                <a:gd name="T0" fmla="*/ 50 w 2663"/>
                <a:gd name="T1" fmla="*/ 0 h 660"/>
                <a:gd name="T2" fmla="*/ 39 w 2663"/>
                <a:gd name="T3" fmla="*/ 3 h 660"/>
                <a:gd name="T4" fmla="*/ 29 w 2663"/>
                <a:gd name="T5" fmla="*/ 7 h 660"/>
                <a:gd name="T6" fmla="*/ 20 w 2663"/>
                <a:gd name="T7" fmla="*/ 13 h 660"/>
                <a:gd name="T8" fmla="*/ 12 w 2663"/>
                <a:gd name="T9" fmla="*/ 20 h 660"/>
                <a:gd name="T10" fmla="*/ 6 w 2663"/>
                <a:gd name="T11" fmla="*/ 28 h 660"/>
                <a:gd name="T12" fmla="*/ 2 w 2663"/>
                <a:gd name="T13" fmla="*/ 39 h 660"/>
                <a:gd name="T14" fmla="*/ 0 w 2663"/>
                <a:gd name="T15" fmla="*/ 49 h 660"/>
                <a:gd name="T16" fmla="*/ 0 w 2663"/>
                <a:gd name="T17" fmla="*/ 275 h 660"/>
                <a:gd name="T18" fmla="*/ 0 w 2663"/>
                <a:gd name="T19" fmla="*/ 286 h 660"/>
                <a:gd name="T20" fmla="*/ 4 w 2663"/>
                <a:gd name="T21" fmla="*/ 297 h 660"/>
                <a:gd name="T22" fmla="*/ 9 w 2663"/>
                <a:gd name="T23" fmla="*/ 306 h 660"/>
                <a:gd name="T24" fmla="*/ 16 w 2663"/>
                <a:gd name="T25" fmla="*/ 314 h 660"/>
                <a:gd name="T26" fmla="*/ 24 w 2663"/>
                <a:gd name="T27" fmla="*/ 320 h 660"/>
                <a:gd name="T28" fmla="*/ 34 w 2663"/>
                <a:gd name="T29" fmla="*/ 326 h 660"/>
                <a:gd name="T30" fmla="*/ 45 w 2663"/>
                <a:gd name="T31" fmla="*/ 329 h 660"/>
                <a:gd name="T32" fmla="*/ 56 w 2663"/>
                <a:gd name="T33" fmla="*/ 330 h 660"/>
                <a:gd name="T34" fmla="*/ 1282 w 2663"/>
                <a:gd name="T35" fmla="*/ 330 h 660"/>
                <a:gd name="T36" fmla="*/ 1293 w 2663"/>
                <a:gd name="T37" fmla="*/ 328 h 660"/>
                <a:gd name="T38" fmla="*/ 1302 w 2663"/>
                <a:gd name="T39" fmla="*/ 323 h 660"/>
                <a:gd name="T40" fmla="*/ 1311 w 2663"/>
                <a:gd name="T41" fmla="*/ 317 h 660"/>
                <a:gd name="T42" fmla="*/ 1318 w 2663"/>
                <a:gd name="T43" fmla="*/ 311 h 660"/>
                <a:gd name="T44" fmla="*/ 1324 w 2663"/>
                <a:gd name="T45" fmla="*/ 302 h 660"/>
                <a:gd name="T46" fmla="*/ 1329 w 2663"/>
                <a:gd name="T47" fmla="*/ 292 h 660"/>
                <a:gd name="T48" fmla="*/ 1331 w 2663"/>
                <a:gd name="T49" fmla="*/ 281 h 660"/>
                <a:gd name="T50" fmla="*/ 1331 w 2663"/>
                <a:gd name="T51" fmla="*/ 55 h 660"/>
                <a:gd name="T52" fmla="*/ 1330 w 2663"/>
                <a:gd name="T53" fmla="*/ 44 h 660"/>
                <a:gd name="T54" fmla="*/ 1327 w 2663"/>
                <a:gd name="T55" fmla="*/ 34 h 660"/>
                <a:gd name="T56" fmla="*/ 1321 w 2663"/>
                <a:gd name="T57" fmla="*/ 24 h 660"/>
                <a:gd name="T58" fmla="*/ 1315 w 2663"/>
                <a:gd name="T59" fmla="*/ 15 h 660"/>
                <a:gd name="T60" fmla="*/ 1306 w 2663"/>
                <a:gd name="T61" fmla="*/ 10 h 660"/>
                <a:gd name="T62" fmla="*/ 1297 w 2663"/>
                <a:gd name="T63" fmla="*/ 4 h 660"/>
                <a:gd name="T64" fmla="*/ 1287 w 2663"/>
                <a:gd name="T65" fmla="*/ 1 h 660"/>
                <a:gd name="T66" fmla="*/ 1276 w 2663"/>
                <a:gd name="T67" fmla="*/ 0 h 66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663"/>
                <a:gd name="T103" fmla="*/ 0 h 660"/>
                <a:gd name="T104" fmla="*/ 2663 w 2663"/>
                <a:gd name="T105" fmla="*/ 660 h 66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663" h="660">
                  <a:moveTo>
                    <a:pt x="112" y="0"/>
                  </a:moveTo>
                  <a:lnTo>
                    <a:pt x="101" y="0"/>
                  </a:lnTo>
                  <a:lnTo>
                    <a:pt x="91" y="2"/>
                  </a:lnTo>
                  <a:lnTo>
                    <a:pt x="79" y="6"/>
                  </a:lnTo>
                  <a:lnTo>
                    <a:pt x="69" y="8"/>
                  </a:lnTo>
                  <a:lnTo>
                    <a:pt x="59" y="14"/>
                  </a:lnTo>
                  <a:lnTo>
                    <a:pt x="49" y="20"/>
                  </a:lnTo>
                  <a:lnTo>
                    <a:pt x="41" y="26"/>
                  </a:lnTo>
                  <a:lnTo>
                    <a:pt x="33" y="31"/>
                  </a:lnTo>
                  <a:lnTo>
                    <a:pt x="25" y="39"/>
                  </a:lnTo>
                  <a:lnTo>
                    <a:pt x="19" y="49"/>
                  </a:lnTo>
                  <a:lnTo>
                    <a:pt x="13" y="57"/>
                  </a:lnTo>
                  <a:lnTo>
                    <a:pt x="9" y="67"/>
                  </a:lnTo>
                  <a:lnTo>
                    <a:pt x="5" y="77"/>
                  </a:lnTo>
                  <a:lnTo>
                    <a:pt x="1" y="88"/>
                  </a:lnTo>
                  <a:lnTo>
                    <a:pt x="0" y="98"/>
                  </a:lnTo>
                  <a:lnTo>
                    <a:pt x="0" y="110"/>
                  </a:lnTo>
                  <a:lnTo>
                    <a:pt x="0" y="550"/>
                  </a:lnTo>
                  <a:lnTo>
                    <a:pt x="0" y="562"/>
                  </a:lnTo>
                  <a:lnTo>
                    <a:pt x="1" y="572"/>
                  </a:lnTo>
                  <a:lnTo>
                    <a:pt x="5" y="583"/>
                  </a:lnTo>
                  <a:lnTo>
                    <a:pt x="9" y="593"/>
                  </a:lnTo>
                  <a:lnTo>
                    <a:pt x="13" y="603"/>
                  </a:lnTo>
                  <a:lnTo>
                    <a:pt x="19" y="611"/>
                  </a:lnTo>
                  <a:lnTo>
                    <a:pt x="25" y="621"/>
                  </a:lnTo>
                  <a:lnTo>
                    <a:pt x="33" y="628"/>
                  </a:lnTo>
                  <a:lnTo>
                    <a:pt x="41" y="634"/>
                  </a:lnTo>
                  <a:lnTo>
                    <a:pt x="49" y="640"/>
                  </a:lnTo>
                  <a:lnTo>
                    <a:pt x="59" y="646"/>
                  </a:lnTo>
                  <a:lnTo>
                    <a:pt x="69" y="652"/>
                  </a:lnTo>
                  <a:lnTo>
                    <a:pt x="79" y="656"/>
                  </a:lnTo>
                  <a:lnTo>
                    <a:pt x="91" y="658"/>
                  </a:lnTo>
                  <a:lnTo>
                    <a:pt x="101" y="660"/>
                  </a:lnTo>
                  <a:lnTo>
                    <a:pt x="112" y="660"/>
                  </a:lnTo>
                  <a:lnTo>
                    <a:pt x="2552" y="660"/>
                  </a:lnTo>
                  <a:lnTo>
                    <a:pt x="2564" y="660"/>
                  </a:lnTo>
                  <a:lnTo>
                    <a:pt x="2574" y="658"/>
                  </a:lnTo>
                  <a:lnTo>
                    <a:pt x="2586" y="656"/>
                  </a:lnTo>
                  <a:lnTo>
                    <a:pt x="2595" y="652"/>
                  </a:lnTo>
                  <a:lnTo>
                    <a:pt x="2605" y="646"/>
                  </a:lnTo>
                  <a:lnTo>
                    <a:pt x="2613" y="640"/>
                  </a:lnTo>
                  <a:lnTo>
                    <a:pt x="2623" y="634"/>
                  </a:lnTo>
                  <a:lnTo>
                    <a:pt x="2631" y="628"/>
                  </a:lnTo>
                  <a:lnTo>
                    <a:pt x="2637" y="621"/>
                  </a:lnTo>
                  <a:lnTo>
                    <a:pt x="2643" y="611"/>
                  </a:lnTo>
                  <a:lnTo>
                    <a:pt x="2649" y="603"/>
                  </a:lnTo>
                  <a:lnTo>
                    <a:pt x="2655" y="593"/>
                  </a:lnTo>
                  <a:lnTo>
                    <a:pt x="2659" y="583"/>
                  </a:lnTo>
                  <a:lnTo>
                    <a:pt x="2661" y="572"/>
                  </a:lnTo>
                  <a:lnTo>
                    <a:pt x="2663" y="562"/>
                  </a:lnTo>
                  <a:lnTo>
                    <a:pt x="2663" y="550"/>
                  </a:lnTo>
                  <a:lnTo>
                    <a:pt x="2663" y="110"/>
                  </a:lnTo>
                  <a:lnTo>
                    <a:pt x="2663" y="98"/>
                  </a:lnTo>
                  <a:lnTo>
                    <a:pt x="2661" y="88"/>
                  </a:lnTo>
                  <a:lnTo>
                    <a:pt x="2659" y="77"/>
                  </a:lnTo>
                  <a:lnTo>
                    <a:pt x="2655" y="67"/>
                  </a:lnTo>
                  <a:lnTo>
                    <a:pt x="2649" y="57"/>
                  </a:lnTo>
                  <a:lnTo>
                    <a:pt x="2643" y="49"/>
                  </a:lnTo>
                  <a:lnTo>
                    <a:pt x="2637" y="39"/>
                  </a:lnTo>
                  <a:lnTo>
                    <a:pt x="2631" y="31"/>
                  </a:lnTo>
                  <a:lnTo>
                    <a:pt x="2623" y="26"/>
                  </a:lnTo>
                  <a:lnTo>
                    <a:pt x="2613" y="20"/>
                  </a:lnTo>
                  <a:lnTo>
                    <a:pt x="2605" y="14"/>
                  </a:lnTo>
                  <a:lnTo>
                    <a:pt x="2595" y="8"/>
                  </a:lnTo>
                  <a:lnTo>
                    <a:pt x="2586" y="6"/>
                  </a:lnTo>
                  <a:lnTo>
                    <a:pt x="2574" y="2"/>
                  </a:lnTo>
                  <a:lnTo>
                    <a:pt x="2564" y="0"/>
                  </a:lnTo>
                  <a:lnTo>
                    <a:pt x="2552" y="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82" name="Freeform 43"/>
            <p:cNvSpPr>
              <a:spLocks/>
            </p:cNvSpPr>
            <p:nvPr/>
          </p:nvSpPr>
          <p:spPr bwMode="auto">
            <a:xfrm>
              <a:off x="2254" y="2914"/>
              <a:ext cx="1332" cy="330"/>
            </a:xfrm>
            <a:custGeom>
              <a:avLst/>
              <a:gdLst>
                <a:gd name="T0" fmla="*/ 51 w 2663"/>
                <a:gd name="T1" fmla="*/ 0 h 660"/>
                <a:gd name="T2" fmla="*/ 40 w 2663"/>
                <a:gd name="T3" fmla="*/ 3 h 660"/>
                <a:gd name="T4" fmla="*/ 30 w 2663"/>
                <a:gd name="T5" fmla="*/ 7 h 660"/>
                <a:gd name="T6" fmla="*/ 21 w 2663"/>
                <a:gd name="T7" fmla="*/ 13 h 660"/>
                <a:gd name="T8" fmla="*/ 13 w 2663"/>
                <a:gd name="T9" fmla="*/ 20 h 660"/>
                <a:gd name="T10" fmla="*/ 7 w 2663"/>
                <a:gd name="T11" fmla="*/ 28 h 660"/>
                <a:gd name="T12" fmla="*/ 3 w 2663"/>
                <a:gd name="T13" fmla="*/ 39 h 660"/>
                <a:gd name="T14" fmla="*/ 0 w 2663"/>
                <a:gd name="T15" fmla="*/ 49 h 660"/>
                <a:gd name="T16" fmla="*/ 0 w 2663"/>
                <a:gd name="T17" fmla="*/ 275 h 660"/>
                <a:gd name="T18" fmla="*/ 1 w 2663"/>
                <a:gd name="T19" fmla="*/ 286 h 660"/>
                <a:gd name="T20" fmla="*/ 5 w 2663"/>
                <a:gd name="T21" fmla="*/ 297 h 660"/>
                <a:gd name="T22" fmla="*/ 10 w 2663"/>
                <a:gd name="T23" fmla="*/ 306 h 660"/>
                <a:gd name="T24" fmla="*/ 17 w 2663"/>
                <a:gd name="T25" fmla="*/ 315 h 660"/>
                <a:gd name="T26" fmla="*/ 25 w 2663"/>
                <a:gd name="T27" fmla="*/ 320 h 660"/>
                <a:gd name="T28" fmla="*/ 35 w 2663"/>
                <a:gd name="T29" fmla="*/ 326 h 660"/>
                <a:gd name="T30" fmla="*/ 46 w 2663"/>
                <a:gd name="T31" fmla="*/ 329 h 660"/>
                <a:gd name="T32" fmla="*/ 57 w 2663"/>
                <a:gd name="T33" fmla="*/ 330 h 660"/>
                <a:gd name="T34" fmla="*/ 1282 w 2663"/>
                <a:gd name="T35" fmla="*/ 330 h 660"/>
                <a:gd name="T36" fmla="*/ 1293 w 2663"/>
                <a:gd name="T37" fmla="*/ 328 h 660"/>
                <a:gd name="T38" fmla="*/ 1303 w 2663"/>
                <a:gd name="T39" fmla="*/ 323 h 660"/>
                <a:gd name="T40" fmla="*/ 1312 w 2663"/>
                <a:gd name="T41" fmla="*/ 317 h 660"/>
                <a:gd name="T42" fmla="*/ 1319 w 2663"/>
                <a:gd name="T43" fmla="*/ 311 h 660"/>
                <a:gd name="T44" fmla="*/ 1325 w 2663"/>
                <a:gd name="T45" fmla="*/ 302 h 660"/>
                <a:gd name="T46" fmla="*/ 1330 w 2663"/>
                <a:gd name="T47" fmla="*/ 292 h 660"/>
                <a:gd name="T48" fmla="*/ 1332 w 2663"/>
                <a:gd name="T49" fmla="*/ 281 h 660"/>
                <a:gd name="T50" fmla="*/ 1332 w 2663"/>
                <a:gd name="T51" fmla="*/ 55 h 660"/>
                <a:gd name="T52" fmla="*/ 1331 w 2663"/>
                <a:gd name="T53" fmla="*/ 44 h 660"/>
                <a:gd name="T54" fmla="*/ 1328 w 2663"/>
                <a:gd name="T55" fmla="*/ 34 h 660"/>
                <a:gd name="T56" fmla="*/ 1322 w 2663"/>
                <a:gd name="T57" fmla="*/ 24 h 660"/>
                <a:gd name="T58" fmla="*/ 1316 w 2663"/>
                <a:gd name="T59" fmla="*/ 16 h 660"/>
                <a:gd name="T60" fmla="*/ 1307 w 2663"/>
                <a:gd name="T61" fmla="*/ 10 h 660"/>
                <a:gd name="T62" fmla="*/ 1298 w 2663"/>
                <a:gd name="T63" fmla="*/ 4 h 660"/>
                <a:gd name="T64" fmla="*/ 1287 w 2663"/>
                <a:gd name="T65" fmla="*/ 1 h 660"/>
                <a:gd name="T66" fmla="*/ 1276 w 2663"/>
                <a:gd name="T67" fmla="*/ 0 h 66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663"/>
                <a:gd name="T103" fmla="*/ 0 h 660"/>
                <a:gd name="T104" fmla="*/ 2663 w 2663"/>
                <a:gd name="T105" fmla="*/ 660 h 66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663" h="660">
                  <a:moveTo>
                    <a:pt x="113" y="0"/>
                  </a:moveTo>
                  <a:lnTo>
                    <a:pt x="101" y="0"/>
                  </a:lnTo>
                  <a:lnTo>
                    <a:pt x="91" y="2"/>
                  </a:lnTo>
                  <a:lnTo>
                    <a:pt x="79" y="6"/>
                  </a:lnTo>
                  <a:lnTo>
                    <a:pt x="69" y="8"/>
                  </a:lnTo>
                  <a:lnTo>
                    <a:pt x="59" y="14"/>
                  </a:lnTo>
                  <a:lnTo>
                    <a:pt x="49" y="20"/>
                  </a:lnTo>
                  <a:lnTo>
                    <a:pt x="41" y="26"/>
                  </a:lnTo>
                  <a:lnTo>
                    <a:pt x="33" y="32"/>
                  </a:lnTo>
                  <a:lnTo>
                    <a:pt x="25" y="39"/>
                  </a:lnTo>
                  <a:lnTo>
                    <a:pt x="19" y="49"/>
                  </a:lnTo>
                  <a:lnTo>
                    <a:pt x="13" y="57"/>
                  </a:lnTo>
                  <a:lnTo>
                    <a:pt x="10" y="67"/>
                  </a:lnTo>
                  <a:lnTo>
                    <a:pt x="6" y="77"/>
                  </a:lnTo>
                  <a:lnTo>
                    <a:pt x="2" y="88"/>
                  </a:lnTo>
                  <a:lnTo>
                    <a:pt x="0" y="98"/>
                  </a:lnTo>
                  <a:lnTo>
                    <a:pt x="0" y="110"/>
                  </a:lnTo>
                  <a:lnTo>
                    <a:pt x="0" y="550"/>
                  </a:lnTo>
                  <a:lnTo>
                    <a:pt x="0" y="562"/>
                  </a:lnTo>
                  <a:lnTo>
                    <a:pt x="2" y="572"/>
                  </a:lnTo>
                  <a:lnTo>
                    <a:pt x="6" y="584"/>
                  </a:lnTo>
                  <a:lnTo>
                    <a:pt x="10" y="593"/>
                  </a:lnTo>
                  <a:lnTo>
                    <a:pt x="13" y="603"/>
                  </a:lnTo>
                  <a:lnTo>
                    <a:pt x="19" y="611"/>
                  </a:lnTo>
                  <a:lnTo>
                    <a:pt x="25" y="621"/>
                  </a:lnTo>
                  <a:lnTo>
                    <a:pt x="33" y="629"/>
                  </a:lnTo>
                  <a:lnTo>
                    <a:pt x="41" y="634"/>
                  </a:lnTo>
                  <a:lnTo>
                    <a:pt x="49" y="640"/>
                  </a:lnTo>
                  <a:lnTo>
                    <a:pt x="59" y="646"/>
                  </a:lnTo>
                  <a:lnTo>
                    <a:pt x="69" y="652"/>
                  </a:lnTo>
                  <a:lnTo>
                    <a:pt x="79" y="656"/>
                  </a:lnTo>
                  <a:lnTo>
                    <a:pt x="91" y="658"/>
                  </a:lnTo>
                  <a:lnTo>
                    <a:pt x="101" y="660"/>
                  </a:lnTo>
                  <a:lnTo>
                    <a:pt x="113" y="660"/>
                  </a:lnTo>
                  <a:lnTo>
                    <a:pt x="2552" y="660"/>
                  </a:lnTo>
                  <a:lnTo>
                    <a:pt x="2564" y="660"/>
                  </a:lnTo>
                  <a:lnTo>
                    <a:pt x="2574" y="658"/>
                  </a:lnTo>
                  <a:lnTo>
                    <a:pt x="2586" y="656"/>
                  </a:lnTo>
                  <a:lnTo>
                    <a:pt x="2596" y="652"/>
                  </a:lnTo>
                  <a:lnTo>
                    <a:pt x="2605" y="646"/>
                  </a:lnTo>
                  <a:lnTo>
                    <a:pt x="2613" y="640"/>
                  </a:lnTo>
                  <a:lnTo>
                    <a:pt x="2623" y="634"/>
                  </a:lnTo>
                  <a:lnTo>
                    <a:pt x="2631" y="629"/>
                  </a:lnTo>
                  <a:lnTo>
                    <a:pt x="2637" y="621"/>
                  </a:lnTo>
                  <a:lnTo>
                    <a:pt x="2643" y="611"/>
                  </a:lnTo>
                  <a:lnTo>
                    <a:pt x="2649" y="603"/>
                  </a:lnTo>
                  <a:lnTo>
                    <a:pt x="2655" y="593"/>
                  </a:lnTo>
                  <a:lnTo>
                    <a:pt x="2659" y="584"/>
                  </a:lnTo>
                  <a:lnTo>
                    <a:pt x="2661" y="572"/>
                  </a:lnTo>
                  <a:lnTo>
                    <a:pt x="2663" y="562"/>
                  </a:lnTo>
                  <a:lnTo>
                    <a:pt x="2663" y="550"/>
                  </a:lnTo>
                  <a:lnTo>
                    <a:pt x="2663" y="110"/>
                  </a:lnTo>
                  <a:lnTo>
                    <a:pt x="2663" y="98"/>
                  </a:lnTo>
                  <a:lnTo>
                    <a:pt x="2661" y="88"/>
                  </a:lnTo>
                  <a:lnTo>
                    <a:pt x="2659" y="77"/>
                  </a:lnTo>
                  <a:lnTo>
                    <a:pt x="2655" y="67"/>
                  </a:lnTo>
                  <a:lnTo>
                    <a:pt x="2649" y="57"/>
                  </a:lnTo>
                  <a:lnTo>
                    <a:pt x="2643" y="49"/>
                  </a:lnTo>
                  <a:lnTo>
                    <a:pt x="2637" y="39"/>
                  </a:lnTo>
                  <a:lnTo>
                    <a:pt x="2631" y="32"/>
                  </a:lnTo>
                  <a:lnTo>
                    <a:pt x="2623" y="26"/>
                  </a:lnTo>
                  <a:lnTo>
                    <a:pt x="2613" y="20"/>
                  </a:lnTo>
                  <a:lnTo>
                    <a:pt x="2605" y="14"/>
                  </a:lnTo>
                  <a:lnTo>
                    <a:pt x="2596" y="8"/>
                  </a:lnTo>
                  <a:lnTo>
                    <a:pt x="2586" y="6"/>
                  </a:lnTo>
                  <a:lnTo>
                    <a:pt x="2574" y="2"/>
                  </a:lnTo>
                  <a:lnTo>
                    <a:pt x="2564" y="0"/>
                  </a:lnTo>
                  <a:lnTo>
                    <a:pt x="2552" y="0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83" name="Freeform 44"/>
            <p:cNvSpPr>
              <a:spLocks/>
            </p:cNvSpPr>
            <p:nvPr/>
          </p:nvSpPr>
          <p:spPr bwMode="auto">
            <a:xfrm>
              <a:off x="2254" y="2914"/>
              <a:ext cx="1332" cy="330"/>
            </a:xfrm>
            <a:custGeom>
              <a:avLst/>
              <a:gdLst>
                <a:gd name="T0" fmla="*/ 51 w 2663"/>
                <a:gd name="T1" fmla="*/ 0 h 660"/>
                <a:gd name="T2" fmla="*/ 40 w 2663"/>
                <a:gd name="T3" fmla="*/ 3 h 660"/>
                <a:gd name="T4" fmla="*/ 30 w 2663"/>
                <a:gd name="T5" fmla="*/ 7 h 660"/>
                <a:gd name="T6" fmla="*/ 21 w 2663"/>
                <a:gd name="T7" fmla="*/ 13 h 660"/>
                <a:gd name="T8" fmla="*/ 13 w 2663"/>
                <a:gd name="T9" fmla="*/ 20 h 660"/>
                <a:gd name="T10" fmla="*/ 7 w 2663"/>
                <a:gd name="T11" fmla="*/ 28 h 660"/>
                <a:gd name="T12" fmla="*/ 3 w 2663"/>
                <a:gd name="T13" fmla="*/ 39 h 660"/>
                <a:gd name="T14" fmla="*/ 0 w 2663"/>
                <a:gd name="T15" fmla="*/ 49 h 660"/>
                <a:gd name="T16" fmla="*/ 0 w 2663"/>
                <a:gd name="T17" fmla="*/ 275 h 660"/>
                <a:gd name="T18" fmla="*/ 1 w 2663"/>
                <a:gd name="T19" fmla="*/ 286 h 660"/>
                <a:gd name="T20" fmla="*/ 5 w 2663"/>
                <a:gd name="T21" fmla="*/ 297 h 660"/>
                <a:gd name="T22" fmla="*/ 10 w 2663"/>
                <a:gd name="T23" fmla="*/ 306 h 660"/>
                <a:gd name="T24" fmla="*/ 17 w 2663"/>
                <a:gd name="T25" fmla="*/ 315 h 660"/>
                <a:gd name="T26" fmla="*/ 25 w 2663"/>
                <a:gd name="T27" fmla="*/ 320 h 660"/>
                <a:gd name="T28" fmla="*/ 35 w 2663"/>
                <a:gd name="T29" fmla="*/ 326 h 660"/>
                <a:gd name="T30" fmla="*/ 46 w 2663"/>
                <a:gd name="T31" fmla="*/ 329 h 660"/>
                <a:gd name="T32" fmla="*/ 57 w 2663"/>
                <a:gd name="T33" fmla="*/ 330 h 660"/>
                <a:gd name="T34" fmla="*/ 1282 w 2663"/>
                <a:gd name="T35" fmla="*/ 330 h 660"/>
                <a:gd name="T36" fmla="*/ 1293 w 2663"/>
                <a:gd name="T37" fmla="*/ 328 h 660"/>
                <a:gd name="T38" fmla="*/ 1303 w 2663"/>
                <a:gd name="T39" fmla="*/ 323 h 660"/>
                <a:gd name="T40" fmla="*/ 1312 w 2663"/>
                <a:gd name="T41" fmla="*/ 317 h 660"/>
                <a:gd name="T42" fmla="*/ 1319 w 2663"/>
                <a:gd name="T43" fmla="*/ 311 h 660"/>
                <a:gd name="T44" fmla="*/ 1325 w 2663"/>
                <a:gd name="T45" fmla="*/ 302 h 660"/>
                <a:gd name="T46" fmla="*/ 1330 w 2663"/>
                <a:gd name="T47" fmla="*/ 292 h 660"/>
                <a:gd name="T48" fmla="*/ 1332 w 2663"/>
                <a:gd name="T49" fmla="*/ 281 h 660"/>
                <a:gd name="T50" fmla="*/ 1332 w 2663"/>
                <a:gd name="T51" fmla="*/ 55 h 660"/>
                <a:gd name="T52" fmla="*/ 1331 w 2663"/>
                <a:gd name="T53" fmla="*/ 44 h 660"/>
                <a:gd name="T54" fmla="*/ 1328 w 2663"/>
                <a:gd name="T55" fmla="*/ 34 h 660"/>
                <a:gd name="T56" fmla="*/ 1322 w 2663"/>
                <a:gd name="T57" fmla="*/ 24 h 660"/>
                <a:gd name="T58" fmla="*/ 1316 w 2663"/>
                <a:gd name="T59" fmla="*/ 16 h 660"/>
                <a:gd name="T60" fmla="*/ 1307 w 2663"/>
                <a:gd name="T61" fmla="*/ 10 h 660"/>
                <a:gd name="T62" fmla="*/ 1298 w 2663"/>
                <a:gd name="T63" fmla="*/ 4 h 660"/>
                <a:gd name="T64" fmla="*/ 1287 w 2663"/>
                <a:gd name="T65" fmla="*/ 1 h 660"/>
                <a:gd name="T66" fmla="*/ 1276 w 2663"/>
                <a:gd name="T67" fmla="*/ 0 h 66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663"/>
                <a:gd name="T103" fmla="*/ 0 h 660"/>
                <a:gd name="T104" fmla="*/ 2663 w 2663"/>
                <a:gd name="T105" fmla="*/ 660 h 66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663" h="660">
                  <a:moveTo>
                    <a:pt x="113" y="0"/>
                  </a:moveTo>
                  <a:lnTo>
                    <a:pt x="101" y="0"/>
                  </a:lnTo>
                  <a:lnTo>
                    <a:pt x="91" y="2"/>
                  </a:lnTo>
                  <a:lnTo>
                    <a:pt x="79" y="6"/>
                  </a:lnTo>
                  <a:lnTo>
                    <a:pt x="69" y="8"/>
                  </a:lnTo>
                  <a:lnTo>
                    <a:pt x="59" y="14"/>
                  </a:lnTo>
                  <a:lnTo>
                    <a:pt x="49" y="20"/>
                  </a:lnTo>
                  <a:lnTo>
                    <a:pt x="41" y="26"/>
                  </a:lnTo>
                  <a:lnTo>
                    <a:pt x="33" y="32"/>
                  </a:lnTo>
                  <a:lnTo>
                    <a:pt x="25" y="39"/>
                  </a:lnTo>
                  <a:lnTo>
                    <a:pt x="19" y="49"/>
                  </a:lnTo>
                  <a:lnTo>
                    <a:pt x="13" y="57"/>
                  </a:lnTo>
                  <a:lnTo>
                    <a:pt x="10" y="67"/>
                  </a:lnTo>
                  <a:lnTo>
                    <a:pt x="6" y="77"/>
                  </a:lnTo>
                  <a:lnTo>
                    <a:pt x="2" y="88"/>
                  </a:lnTo>
                  <a:lnTo>
                    <a:pt x="0" y="98"/>
                  </a:lnTo>
                  <a:lnTo>
                    <a:pt x="0" y="110"/>
                  </a:lnTo>
                  <a:lnTo>
                    <a:pt x="0" y="550"/>
                  </a:lnTo>
                  <a:lnTo>
                    <a:pt x="0" y="562"/>
                  </a:lnTo>
                  <a:lnTo>
                    <a:pt x="2" y="572"/>
                  </a:lnTo>
                  <a:lnTo>
                    <a:pt x="6" y="584"/>
                  </a:lnTo>
                  <a:lnTo>
                    <a:pt x="10" y="593"/>
                  </a:lnTo>
                  <a:lnTo>
                    <a:pt x="13" y="603"/>
                  </a:lnTo>
                  <a:lnTo>
                    <a:pt x="19" y="611"/>
                  </a:lnTo>
                  <a:lnTo>
                    <a:pt x="25" y="621"/>
                  </a:lnTo>
                  <a:lnTo>
                    <a:pt x="33" y="629"/>
                  </a:lnTo>
                  <a:lnTo>
                    <a:pt x="41" y="634"/>
                  </a:lnTo>
                  <a:lnTo>
                    <a:pt x="49" y="640"/>
                  </a:lnTo>
                  <a:lnTo>
                    <a:pt x="59" y="646"/>
                  </a:lnTo>
                  <a:lnTo>
                    <a:pt x="69" y="652"/>
                  </a:lnTo>
                  <a:lnTo>
                    <a:pt x="79" y="656"/>
                  </a:lnTo>
                  <a:lnTo>
                    <a:pt x="91" y="658"/>
                  </a:lnTo>
                  <a:lnTo>
                    <a:pt x="101" y="660"/>
                  </a:lnTo>
                  <a:lnTo>
                    <a:pt x="113" y="660"/>
                  </a:lnTo>
                  <a:lnTo>
                    <a:pt x="2552" y="660"/>
                  </a:lnTo>
                  <a:lnTo>
                    <a:pt x="2564" y="660"/>
                  </a:lnTo>
                  <a:lnTo>
                    <a:pt x="2574" y="658"/>
                  </a:lnTo>
                  <a:lnTo>
                    <a:pt x="2586" y="656"/>
                  </a:lnTo>
                  <a:lnTo>
                    <a:pt x="2596" y="652"/>
                  </a:lnTo>
                  <a:lnTo>
                    <a:pt x="2605" y="646"/>
                  </a:lnTo>
                  <a:lnTo>
                    <a:pt x="2613" y="640"/>
                  </a:lnTo>
                  <a:lnTo>
                    <a:pt x="2623" y="634"/>
                  </a:lnTo>
                  <a:lnTo>
                    <a:pt x="2631" y="629"/>
                  </a:lnTo>
                  <a:lnTo>
                    <a:pt x="2637" y="621"/>
                  </a:lnTo>
                  <a:lnTo>
                    <a:pt x="2643" y="611"/>
                  </a:lnTo>
                  <a:lnTo>
                    <a:pt x="2649" y="603"/>
                  </a:lnTo>
                  <a:lnTo>
                    <a:pt x="2655" y="593"/>
                  </a:lnTo>
                  <a:lnTo>
                    <a:pt x="2659" y="584"/>
                  </a:lnTo>
                  <a:lnTo>
                    <a:pt x="2661" y="572"/>
                  </a:lnTo>
                  <a:lnTo>
                    <a:pt x="2663" y="562"/>
                  </a:lnTo>
                  <a:lnTo>
                    <a:pt x="2663" y="550"/>
                  </a:lnTo>
                  <a:lnTo>
                    <a:pt x="2663" y="110"/>
                  </a:lnTo>
                  <a:lnTo>
                    <a:pt x="2663" y="98"/>
                  </a:lnTo>
                  <a:lnTo>
                    <a:pt x="2661" y="88"/>
                  </a:lnTo>
                  <a:lnTo>
                    <a:pt x="2659" y="77"/>
                  </a:lnTo>
                  <a:lnTo>
                    <a:pt x="2655" y="67"/>
                  </a:lnTo>
                  <a:lnTo>
                    <a:pt x="2649" y="57"/>
                  </a:lnTo>
                  <a:lnTo>
                    <a:pt x="2643" y="49"/>
                  </a:lnTo>
                  <a:lnTo>
                    <a:pt x="2637" y="39"/>
                  </a:lnTo>
                  <a:lnTo>
                    <a:pt x="2631" y="32"/>
                  </a:lnTo>
                  <a:lnTo>
                    <a:pt x="2623" y="26"/>
                  </a:lnTo>
                  <a:lnTo>
                    <a:pt x="2613" y="20"/>
                  </a:lnTo>
                  <a:lnTo>
                    <a:pt x="2605" y="14"/>
                  </a:lnTo>
                  <a:lnTo>
                    <a:pt x="2596" y="8"/>
                  </a:lnTo>
                  <a:lnTo>
                    <a:pt x="2586" y="6"/>
                  </a:lnTo>
                  <a:lnTo>
                    <a:pt x="2574" y="2"/>
                  </a:lnTo>
                  <a:lnTo>
                    <a:pt x="2564" y="0"/>
                  </a:lnTo>
                  <a:lnTo>
                    <a:pt x="2552" y="0"/>
                  </a:lnTo>
                  <a:lnTo>
                    <a:pt x="113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84" name="Rectangle 45"/>
            <p:cNvSpPr>
              <a:spLocks noChangeArrowheads="1"/>
            </p:cNvSpPr>
            <p:nvPr/>
          </p:nvSpPr>
          <p:spPr bwMode="auto">
            <a:xfrm>
              <a:off x="2517" y="2963"/>
              <a:ext cx="946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r>
                <a:rPr lang="it-IT" altLang="it-IT" sz="1400" b="1">
                  <a:solidFill>
                    <a:srgbClr val="000000"/>
                  </a:solidFill>
                </a:rPr>
                <a:t>Divisione del lavoro</a:t>
              </a:r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18485" name="Rectangle 46"/>
            <p:cNvSpPr>
              <a:spLocks noChangeArrowheads="1"/>
            </p:cNvSpPr>
            <p:nvPr/>
          </p:nvSpPr>
          <p:spPr bwMode="auto">
            <a:xfrm>
              <a:off x="3445" y="2980"/>
              <a:ext cx="2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r>
                <a:rPr lang="it-IT" altLang="it-IT" sz="1200">
                  <a:solidFill>
                    <a:srgbClr val="000000"/>
                  </a:solidFill>
                </a:rPr>
                <a:t> </a:t>
              </a:r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18486" name="Freeform 58"/>
            <p:cNvSpPr>
              <a:spLocks noEditPoints="1"/>
            </p:cNvSpPr>
            <p:nvPr/>
          </p:nvSpPr>
          <p:spPr bwMode="auto">
            <a:xfrm>
              <a:off x="2861" y="2688"/>
              <a:ext cx="83" cy="213"/>
            </a:xfrm>
            <a:custGeom>
              <a:avLst/>
              <a:gdLst>
                <a:gd name="T0" fmla="*/ 47 w 167"/>
                <a:gd name="T1" fmla="*/ 0 h 427"/>
                <a:gd name="T2" fmla="*/ 47 w 167"/>
                <a:gd name="T3" fmla="*/ 140 h 427"/>
                <a:gd name="T4" fmla="*/ 35 w 167"/>
                <a:gd name="T5" fmla="*/ 140 h 427"/>
                <a:gd name="T6" fmla="*/ 35 w 167"/>
                <a:gd name="T7" fmla="*/ 0 h 427"/>
                <a:gd name="T8" fmla="*/ 47 w 167"/>
                <a:gd name="T9" fmla="*/ 0 h 427"/>
                <a:gd name="T10" fmla="*/ 83 w 167"/>
                <a:gd name="T11" fmla="*/ 132 h 427"/>
                <a:gd name="T12" fmla="*/ 41 w 167"/>
                <a:gd name="T13" fmla="*/ 213 h 427"/>
                <a:gd name="T14" fmla="*/ 0 w 167"/>
                <a:gd name="T15" fmla="*/ 132 h 427"/>
                <a:gd name="T16" fmla="*/ 83 w 167"/>
                <a:gd name="T17" fmla="*/ 132 h 42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67"/>
                <a:gd name="T28" fmla="*/ 0 h 427"/>
                <a:gd name="T29" fmla="*/ 167 w 167"/>
                <a:gd name="T30" fmla="*/ 427 h 427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67" h="427">
                  <a:moveTo>
                    <a:pt x="95" y="0"/>
                  </a:moveTo>
                  <a:lnTo>
                    <a:pt x="95" y="280"/>
                  </a:lnTo>
                  <a:lnTo>
                    <a:pt x="71" y="280"/>
                  </a:lnTo>
                  <a:lnTo>
                    <a:pt x="71" y="0"/>
                  </a:lnTo>
                  <a:lnTo>
                    <a:pt x="95" y="0"/>
                  </a:lnTo>
                  <a:close/>
                  <a:moveTo>
                    <a:pt x="167" y="264"/>
                  </a:moveTo>
                  <a:lnTo>
                    <a:pt x="83" y="427"/>
                  </a:lnTo>
                  <a:lnTo>
                    <a:pt x="0" y="264"/>
                  </a:lnTo>
                  <a:lnTo>
                    <a:pt x="167" y="264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</p:grpSp>
      <p:grpSp>
        <p:nvGrpSpPr>
          <p:cNvPr id="3" name="Group 74"/>
          <p:cNvGrpSpPr>
            <a:grpSpLocks/>
          </p:cNvGrpSpPr>
          <p:nvPr/>
        </p:nvGrpSpPr>
        <p:grpSpPr bwMode="auto">
          <a:xfrm>
            <a:off x="3036888" y="3741738"/>
            <a:ext cx="2700337" cy="603250"/>
            <a:chOff x="1913" y="2357"/>
            <a:chExt cx="1701" cy="380"/>
          </a:xfrm>
        </p:grpSpPr>
        <p:sp>
          <p:nvSpPr>
            <p:cNvPr id="18475" name="Freeform 37"/>
            <p:cNvSpPr>
              <a:spLocks/>
            </p:cNvSpPr>
            <p:nvPr/>
          </p:nvSpPr>
          <p:spPr bwMode="auto">
            <a:xfrm>
              <a:off x="2177" y="2406"/>
              <a:ext cx="1387" cy="331"/>
            </a:xfrm>
            <a:custGeom>
              <a:avLst/>
              <a:gdLst>
                <a:gd name="T0" fmla="*/ 49 w 2774"/>
                <a:gd name="T1" fmla="*/ 0 h 661"/>
                <a:gd name="T2" fmla="*/ 39 w 2774"/>
                <a:gd name="T3" fmla="*/ 3 h 661"/>
                <a:gd name="T4" fmla="*/ 28 w 2774"/>
                <a:gd name="T5" fmla="*/ 7 h 661"/>
                <a:gd name="T6" fmla="*/ 20 w 2774"/>
                <a:gd name="T7" fmla="*/ 13 h 661"/>
                <a:gd name="T8" fmla="*/ 13 w 2774"/>
                <a:gd name="T9" fmla="*/ 20 h 661"/>
                <a:gd name="T10" fmla="*/ 7 w 2774"/>
                <a:gd name="T11" fmla="*/ 28 h 661"/>
                <a:gd name="T12" fmla="*/ 3 w 2774"/>
                <a:gd name="T13" fmla="*/ 38 h 661"/>
                <a:gd name="T14" fmla="*/ 0 w 2774"/>
                <a:gd name="T15" fmla="*/ 49 h 661"/>
                <a:gd name="T16" fmla="*/ 0 w 2774"/>
                <a:gd name="T17" fmla="*/ 275 h 661"/>
                <a:gd name="T18" fmla="*/ 1 w 2774"/>
                <a:gd name="T19" fmla="*/ 286 h 661"/>
                <a:gd name="T20" fmla="*/ 4 w 2774"/>
                <a:gd name="T21" fmla="*/ 297 h 661"/>
                <a:gd name="T22" fmla="*/ 10 w 2774"/>
                <a:gd name="T23" fmla="*/ 306 h 661"/>
                <a:gd name="T24" fmla="*/ 16 w 2774"/>
                <a:gd name="T25" fmla="*/ 314 h 661"/>
                <a:gd name="T26" fmla="*/ 25 w 2774"/>
                <a:gd name="T27" fmla="*/ 321 h 661"/>
                <a:gd name="T28" fmla="*/ 34 w 2774"/>
                <a:gd name="T29" fmla="*/ 326 h 661"/>
                <a:gd name="T30" fmla="*/ 44 w 2774"/>
                <a:gd name="T31" fmla="*/ 330 h 661"/>
                <a:gd name="T32" fmla="*/ 55 w 2774"/>
                <a:gd name="T33" fmla="*/ 331 h 661"/>
                <a:gd name="T34" fmla="*/ 1338 w 2774"/>
                <a:gd name="T35" fmla="*/ 331 h 661"/>
                <a:gd name="T36" fmla="*/ 1349 w 2774"/>
                <a:gd name="T37" fmla="*/ 328 h 661"/>
                <a:gd name="T38" fmla="*/ 1359 w 2774"/>
                <a:gd name="T39" fmla="*/ 324 h 661"/>
                <a:gd name="T40" fmla="*/ 1368 w 2774"/>
                <a:gd name="T41" fmla="*/ 318 h 661"/>
                <a:gd name="T42" fmla="*/ 1375 w 2774"/>
                <a:gd name="T43" fmla="*/ 310 h 661"/>
                <a:gd name="T44" fmla="*/ 1380 w 2774"/>
                <a:gd name="T45" fmla="*/ 301 h 661"/>
                <a:gd name="T46" fmla="*/ 1385 w 2774"/>
                <a:gd name="T47" fmla="*/ 292 h 661"/>
                <a:gd name="T48" fmla="*/ 1387 w 2774"/>
                <a:gd name="T49" fmla="*/ 281 h 661"/>
                <a:gd name="T50" fmla="*/ 1387 w 2774"/>
                <a:gd name="T51" fmla="*/ 55 h 661"/>
                <a:gd name="T52" fmla="*/ 1386 w 2774"/>
                <a:gd name="T53" fmla="*/ 44 h 661"/>
                <a:gd name="T54" fmla="*/ 1383 w 2774"/>
                <a:gd name="T55" fmla="*/ 33 h 661"/>
                <a:gd name="T56" fmla="*/ 1378 w 2774"/>
                <a:gd name="T57" fmla="*/ 25 h 661"/>
                <a:gd name="T58" fmla="*/ 1372 w 2774"/>
                <a:gd name="T59" fmla="*/ 16 h 661"/>
                <a:gd name="T60" fmla="*/ 1363 w 2774"/>
                <a:gd name="T61" fmla="*/ 10 h 661"/>
                <a:gd name="T62" fmla="*/ 1354 w 2774"/>
                <a:gd name="T63" fmla="*/ 4 h 661"/>
                <a:gd name="T64" fmla="*/ 1343 w 2774"/>
                <a:gd name="T65" fmla="*/ 1 h 661"/>
                <a:gd name="T66" fmla="*/ 1332 w 2774"/>
                <a:gd name="T67" fmla="*/ 0 h 66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774"/>
                <a:gd name="T103" fmla="*/ 0 h 661"/>
                <a:gd name="T104" fmla="*/ 2774 w 2774"/>
                <a:gd name="T105" fmla="*/ 661 h 66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774" h="661">
                  <a:moveTo>
                    <a:pt x="111" y="0"/>
                  </a:moveTo>
                  <a:lnTo>
                    <a:pt x="99" y="0"/>
                  </a:lnTo>
                  <a:lnTo>
                    <a:pt x="89" y="2"/>
                  </a:lnTo>
                  <a:lnTo>
                    <a:pt x="77" y="5"/>
                  </a:lnTo>
                  <a:lnTo>
                    <a:pt x="67" y="7"/>
                  </a:lnTo>
                  <a:lnTo>
                    <a:pt x="57" y="13"/>
                  </a:lnTo>
                  <a:lnTo>
                    <a:pt x="50" y="19"/>
                  </a:lnTo>
                  <a:lnTo>
                    <a:pt x="40" y="25"/>
                  </a:lnTo>
                  <a:lnTo>
                    <a:pt x="32" y="31"/>
                  </a:lnTo>
                  <a:lnTo>
                    <a:pt x="26" y="39"/>
                  </a:lnTo>
                  <a:lnTo>
                    <a:pt x="20" y="49"/>
                  </a:lnTo>
                  <a:lnTo>
                    <a:pt x="14" y="56"/>
                  </a:lnTo>
                  <a:lnTo>
                    <a:pt x="8" y="66"/>
                  </a:lnTo>
                  <a:lnTo>
                    <a:pt x="6" y="76"/>
                  </a:lnTo>
                  <a:lnTo>
                    <a:pt x="2" y="88"/>
                  </a:lnTo>
                  <a:lnTo>
                    <a:pt x="0" y="97"/>
                  </a:lnTo>
                  <a:lnTo>
                    <a:pt x="0" y="109"/>
                  </a:lnTo>
                  <a:lnTo>
                    <a:pt x="0" y="550"/>
                  </a:lnTo>
                  <a:lnTo>
                    <a:pt x="0" y="561"/>
                  </a:lnTo>
                  <a:lnTo>
                    <a:pt x="2" y="571"/>
                  </a:lnTo>
                  <a:lnTo>
                    <a:pt x="6" y="583"/>
                  </a:lnTo>
                  <a:lnTo>
                    <a:pt x="8" y="593"/>
                  </a:lnTo>
                  <a:lnTo>
                    <a:pt x="14" y="602"/>
                  </a:lnTo>
                  <a:lnTo>
                    <a:pt x="20" y="612"/>
                  </a:lnTo>
                  <a:lnTo>
                    <a:pt x="26" y="620"/>
                  </a:lnTo>
                  <a:lnTo>
                    <a:pt x="32" y="628"/>
                  </a:lnTo>
                  <a:lnTo>
                    <a:pt x="40" y="636"/>
                  </a:lnTo>
                  <a:lnTo>
                    <a:pt x="50" y="642"/>
                  </a:lnTo>
                  <a:lnTo>
                    <a:pt x="57" y="647"/>
                  </a:lnTo>
                  <a:lnTo>
                    <a:pt x="67" y="651"/>
                  </a:lnTo>
                  <a:lnTo>
                    <a:pt x="77" y="655"/>
                  </a:lnTo>
                  <a:lnTo>
                    <a:pt x="89" y="659"/>
                  </a:lnTo>
                  <a:lnTo>
                    <a:pt x="99" y="661"/>
                  </a:lnTo>
                  <a:lnTo>
                    <a:pt x="111" y="661"/>
                  </a:lnTo>
                  <a:lnTo>
                    <a:pt x="2663" y="661"/>
                  </a:lnTo>
                  <a:lnTo>
                    <a:pt x="2675" y="661"/>
                  </a:lnTo>
                  <a:lnTo>
                    <a:pt x="2685" y="659"/>
                  </a:lnTo>
                  <a:lnTo>
                    <a:pt x="2697" y="655"/>
                  </a:lnTo>
                  <a:lnTo>
                    <a:pt x="2707" y="651"/>
                  </a:lnTo>
                  <a:lnTo>
                    <a:pt x="2717" y="647"/>
                  </a:lnTo>
                  <a:lnTo>
                    <a:pt x="2725" y="642"/>
                  </a:lnTo>
                  <a:lnTo>
                    <a:pt x="2735" y="636"/>
                  </a:lnTo>
                  <a:lnTo>
                    <a:pt x="2743" y="628"/>
                  </a:lnTo>
                  <a:lnTo>
                    <a:pt x="2749" y="620"/>
                  </a:lnTo>
                  <a:lnTo>
                    <a:pt x="2755" y="612"/>
                  </a:lnTo>
                  <a:lnTo>
                    <a:pt x="2760" y="602"/>
                  </a:lnTo>
                  <a:lnTo>
                    <a:pt x="2766" y="593"/>
                  </a:lnTo>
                  <a:lnTo>
                    <a:pt x="2770" y="583"/>
                  </a:lnTo>
                  <a:lnTo>
                    <a:pt x="2772" y="571"/>
                  </a:lnTo>
                  <a:lnTo>
                    <a:pt x="2774" y="561"/>
                  </a:lnTo>
                  <a:lnTo>
                    <a:pt x="2774" y="550"/>
                  </a:lnTo>
                  <a:lnTo>
                    <a:pt x="2774" y="109"/>
                  </a:lnTo>
                  <a:lnTo>
                    <a:pt x="2774" y="97"/>
                  </a:lnTo>
                  <a:lnTo>
                    <a:pt x="2772" y="88"/>
                  </a:lnTo>
                  <a:lnTo>
                    <a:pt x="2770" y="76"/>
                  </a:lnTo>
                  <a:lnTo>
                    <a:pt x="2766" y="66"/>
                  </a:lnTo>
                  <a:lnTo>
                    <a:pt x="2760" y="56"/>
                  </a:lnTo>
                  <a:lnTo>
                    <a:pt x="2755" y="49"/>
                  </a:lnTo>
                  <a:lnTo>
                    <a:pt x="2749" y="39"/>
                  </a:lnTo>
                  <a:lnTo>
                    <a:pt x="2743" y="31"/>
                  </a:lnTo>
                  <a:lnTo>
                    <a:pt x="2735" y="25"/>
                  </a:lnTo>
                  <a:lnTo>
                    <a:pt x="2725" y="19"/>
                  </a:lnTo>
                  <a:lnTo>
                    <a:pt x="2717" y="13"/>
                  </a:lnTo>
                  <a:lnTo>
                    <a:pt x="2707" y="7"/>
                  </a:lnTo>
                  <a:lnTo>
                    <a:pt x="2697" y="5"/>
                  </a:lnTo>
                  <a:lnTo>
                    <a:pt x="2685" y="2"/>
                  </a:lnTo>
                  <a:lnTo>
                    <a:pt x="2675" y="0"/>
                  </a:lnTo>
                  <a:lnTo>
                    <a:pt x="2663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76" name="Freeform 38"/>
            <p:cNvSpPr>
              <a:spLocks/>
            </p:cNvSpPr>
            <p:nvPr/>
          </p:nvSpPr>
          <p:spPr bwMode="auto">
            <a:xfrm>
              <a:off x="2227" y="2357"/>
              <a:ext cx="1387" cy="331"/>
            </a:xfrm>
            <a:custGeom>
              <a:avLst/>
              <a:gdLst>
                <a:gd name="T0" fmla="*/ 49 w 2774"/>
                <a:gd name="T1" fmla="*/ 0 h 661"/>
                <a:gd name="T2" fmla="*/ 39 w 2774"/>
                <a:gd name="T3" fmla="*/ 3 h 661"/>
                <a:gd name="T4" fmla="*/ 29 w 2774"/>
                <a:gd name="T5" fmla="*/ 7 h 661"/>
                <a:gd name="T6" fmla="*/ 20 w 2774"/>
                <a:gd name="T7" fmla="*/ 13 h 661"/>
                <a:gd name="T8" fmla="*/ 13 w 2774"/>
                <a:gd name="T9" fmla="*/ 20 h 661"/>
                <a:gd name="T10" fmla="*/ 7 w 2774"/>
                <a:gd name="T11" fmla="*/ 29 h 661"/>
                <a:gd name="T12" fmla="*/ 3 w 2774"/>
                <a:gd name="T13" fmla="*/ 38 h 661"/>
                <a:gd name="T14" fmla="*/ 0 w 2774"/>
                <a:gd name="T15" fmla="*/ 49 h 661"/>
                <a:gd name="T16" fmla="*/ 0 w 2774"/>
                <a:gd name="T17" fmla="*/ 275 h 661"/>
                <a:gd name="T18" fmla="*/ 1 w 2774"/>
                <a:gd name="T19" fmla="*/ 286 h 661"/>
                <a:gd name="T20" fmla="*/ 4 w 2774"/>
                <a:gd name="T21" fmla="*/ 297 h 661"/>
                <a:gd name="T22" fmla="*/ 10 w 2774"/>
                <a:gd name="T23" fmla="*/ 306 h 661"/>
                <a:gd name="T24" fmla="*/ 16 w 2774"/>
                <a:gd name="T25" fmla="*/ 314 h 661"/>
                <a:gd name="T26" fmla="*/ 25 w 2774"/>
                <a:gd name="T27" fmla="*/ 321 h 661"/>
                <a:gd name="T28" fmla="*/ 34 w 2774"/>
                <a:gd name="T29" fmla="*/ 326 h 661"/>
                <a:gd name="T30" fmla="*/ 44 w 2774"/>
                <a:gd name="T31" fmla="*/ 330 h 661"/>
                <a:gd name="T32" fmla="*/ 55 w 2774"/>
                <a:gd name="T33" fmla="*/ 331 h 661"/>
                <a:gd name="T34" fmla="*/ 1338 w 2774"/>
                <a:gd name="T35" fmla="*/ 331 h 661"/>
                <a:gd name="T36" fmla="*/ 1349 w 2774"/>
                <a:gd name="T37" fmla="*/ 328 h 661"/>
                <a:gd name="T38" fmla="*/ 1359 w 2774"/>
                <a:gd name="T39" fmla="*/ 324 h 661"/>
                <a:gd name="T40" fmla="*/ 1368 w 2774"/>
                <a:gd name="T41" fmla="*/ 318 h 661"/>
                <a:gd name="T42" fmla="*/ 1375 w 2774"/>
                <a:gd name="T43" fmla="*/ 310 h 661"/>
                <a:gd name="T44" fmla="*/ 1381 w 2774"/>
                <a:gd name="T45" fmla="*/ 302 h 661"/>
                <a:gd name="T46" fmla="*/ 1385 w 2774"/>
                <a:gd name="T47" fmla="*/ 292 h 661"/>
                <a:gd name="T48" fmla="*/ 1387 w 2774"/>
                <a:gd name="T49" fmla="*/ 281 h 661"/>
                <a:gd name="T50" fmla="*/ 1387 w 2774"/>
                <a:gd name="T51" fmla="*/ 55 h 661"/>
                <a:gd name="T52" fmla="*/ 1386 w 2774"/>
                <a:gd name="T53" fmla="*/ 44 h 661"/>
                <a:gd name="T54" fmla="*/ 1384 w 2774"/>
                <a:gd name="T55" fmla="*/ 33 h 661"/>
                <a:gd name="T56" fmla="*/ 1378 w 2774"/>
                <a:gd name="T57" fmla="*/ 25 h 661"/>
                <a:gd name="T58" fmla="*/ 1372 w 2774"/>
                <a:gd name="T59" fmla="*/ 16 h 661"/>
                <a:gd name="T60" fmla="*/ 1363 w 2774"/>
                <a:gd name="T61" fmla="*/ 10 h 661"/>
                <a:gd name="T62" fmla="*/ 1354 w 2774"/>
                <a:gd name="T63" fmla="*/ 4 h 661"/>
                <a:gd name="T64" fmla="*/ 1343 w 2774"/>
                <a:gd name="T65" fmla="*/ 1 h 661"/>
                <a:gd name="T66" fmla="*/ 1332 w 2774"/>
                <a:gd name="T67" fmla="*/ 0 h 66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774"/>
                <a:gd name="T103" fmla="*/ 0 h 661"/>
                <a:gd name="T104" fmla="*/ 2774 w 2774"/>
                <a:gd name="T105" fmla="*/ 661 h 66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774" h="661">
                  <a:moveTo>
                    <a:pt x="111" y="0"/>
                  </a:moveTo>
                  <a:lnTo>
                    <a:pt x="99" y="0"/>
                  </a:lnTo>
                  <a:lnTo>
                    <a:pt x="89" y="2"/>
                  </a:lnTo>
                  <a:lnTo>
                    <a:pt x="77" y="6"/>
                  </a:lnTo>
                  <a:lnTo>
                    <a:pt x="67" y="8"/>
                  </a:lnTo>
                  <a:lnTo>
                    <a:pt x="58" y="13"/>
                  </a:lnTo>
                  <a:lnTo>
                    <a:pt x="50" y="19"/>
                  </a:lnTo>
                  <a:lnTo>
                    <a:pt x="40" y="25"/>
                  </a:lnTo>
                  <a:lnTo>
                    <a:pt x="32" y="31"/>
                  </a:lnTo>
                  <a:lnTo>
                    <a:pt x="26" y="39"/>
                  </a:lnTo>
                  <a:lnTo>
                    <a:pt x="20" y="49"/>
                  </a:lnTo>
                  <a:lnTo>
                    <a:pt x="14" y="57"/>
                  </a:lnTo>
                  <a:lnTo>
                    <a:pt x="8" y="66"/>
                  </a:lnTo>
                  <a:lnTo>
                    <a:pt x="6" y="76"/>
                  </a:lnTo>
                  <a:lnTo>
                    <a:pt x="2" y="88"/>
                  </a:lnTo>
                  <a:lnTo>
                    <a:pt x="0" y="98"/>
                  </a:lnTo>
                  <a:lnTo>
                    <a:pt x="0" y="109"/>
                  </a:lnTo>
                  <a:lnTo>
                    <a:pt x="0" y="550"/>
                  </a:lnTo>
                  <a:lnTo>
                    <a:pt x="0" y="561"/>
                  </a:lnTo>
                  <a:lnTo>
                    <a:pt x="2" y="571"/>
                  </a:lnTo>
                  <a:lnTo>
                    <a:pt x="6" y="583"/>
                  </a:lnTo>
                  <a:lnTo>
                    <a:pt x="8" y="593"/>
                  </a:lnTo>
                  <a:lnTo>
                    <a:pt x="14" y="603"/>
                  </a:lnTo>
                  <a:lnTo>
                    <a:pt x="20" y="612"/>
                  </a:lnTo>
                  <a:lnTo>
                    <a:pt x="26" y="620"/>
                  </a:lnTo>
                  <a:lnTo>
                    <a:pt x="32" y="628"/>
                  </a:lnTo>
                  <a:lnTo>
                    <a:pt x="40" y="636"/>
                  </a:lnTo>
                  <a:lnTo>
                    <a:pt x="50" y="642"/>
                  </a:lnTo>
                  <a:lnTo>
                    <a:pt x="58" y="648"/>
                  </a:lnTo>
                  <a:lnTo>
                    <a:pt x="67" y="651"/>
                  </a:lnTo>
                  <a:lnTo>
                    <a:pt x="77" y="655"/>
                  </a:lnTo>
                  <a:lnTo>
                    <a:pt x="89" y="659"/>
                  </a:lnTo>
                  <a:lnTo>
                    <a:pt x="99" y="661"/>
                  </a:lnTo>
                  <a:lnTo>
                    <a:pt x="111" y="661"/>
                  </a:lnTo>
                  <a:lnTo>
                    <a:pt x="2663" y="661"/>
                  </a:lnTo>
                  <a:lnTo>
                    <a:pt x="2675" y="661"/>
                  </a:lnTo>
                  <a:lnTo>
                    <a:pt x="2685" y="659"/>
                  </a:lnTo>
                  <a:lnTo>
                    <a:pt x="2697" y="655"/>
                  </a:lnTo>
                  <a:lnTo>
                    <a:pt x="2707" y="651"/>
                  </a:lnTo>
                  <a:lnTo>
                    <a:pt x="2717" y="648"/>
                  </a:lnTo>
                  <a:lnTo>
                    <a:pt x="2725" y="642"/>
                  </a:lnTo>
                  <a:lnTo>
                    <a:pt x="2735" y="636"/>
                  </a:lnTo>
                  <a:lnTo>
                    <a:pt x="2743" y="628"/>
                  </a:lnTo>
                  <a:lnTo>
                    <a:pt x="2749" y="620"/>
                  </a:lnTo>
                  <a:lnTo>
                    <a:pt x="2755" y="612"/>
                  </a:lnTo>
                  <a:lnTo>
                    <a:pt x="2761" y="603"/>
                  </a:lnTo>
                  <a:lnTo>
                    <a:pt x="2767" y="593"/>
                  </a:lnTo>
                  <a:lnTo>
                    <a:pt x="2770" y="583"/>
                  </a:lnTo>
                  <a:lnTo>
                    <a:pt x="2772" y="571"/>
                  </a:lnTo>
                  <a:lnTo>
                    <a:pt x="2774" y="561"/>
                  </a:lnTo>
                  <a:lnTo>
                    <a:pt x="2774" y="550"/>
                  </a:lnTo>
                  <a:lnTo>
                    <a:pt x="2774" y="109"/>
                  </a:lnTo>
                  <a:lnTo>
                    <a:pt x="2774" y="98"/>
                  </a:lnTo>
                  <a:lnTo>
                    <a:pt x="2772" y="88"/>
                  </a:lnTo>
                  <a:lnTo>
                    <a:pt x="2770" y="76"/>
                  </a:lnTo>
                  <a:lnTo>
                    <a:pt x="2767" y="66"/>
                  </a:lnTo>
                  <a:lnTo>
                    <a:pt x="2761" y="57"/>
                  </a:lnTo>
                  <a:lnTo>
                    <a:pt x="2755" y="49"/>
                  </a:lnTo>
                  <a:lnTo>
                    <a:pt x="2749" y="39"/>
                  </a:lnTo>
                  <a:lnTo>
                    <a:pt x="2743" y="31"/>
                  </a:lnTo>
                  <a:lnTo>
                    <a:pt x="2735" y="25"/>
                  </a:lnTo>
                  <a:lnTo>
                    <a:pt x="2725" y="19"/>
                  </a:lnTo>
                  <a:lnTo>
                    <a:pt x="2717" y="13"/>
                  </a:lnTo>
                  <a:lnTo>
                    <a:pt x="2707" y="8"/>
                  </a:lnTo>
                  <a:lnTo>
                    <a:pt x="2697" y="6"/>
                  </a:lnTo>
                  <a:lnTo>
                    <a:pt x="2685" y="2"/>
                  </a:lnTo>
                  <a:lnTo>
                    <a:pt x="2675" y="0"/>
                  </a:lnTo>
                  <a:lnTo>
                    <a:pt x="2663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77" name="Freeform 39"/>
            <p:cNvSpPr>
              <a:spLocks/>
            </p:cNvSpPr>
            <p:nvPr/>
          </p:nvSpPr>
          <p:spPr bwMode="auto">
            <a:xfrm>
              <a:off x="2227" y="2357"/>
              <a:ext cx="1387" cy="331"/>
            </a:xfrm>
            <a:custGeom>
              <a:avLst/>
              <a:gdLst>
                <a:gd name="T0" fmla="*/ 49 w 2774"/>
                <a:gd name="T1" fmla="*/ 0 h 661"/>
                <a:gd name="T2" fmla="*/ 39 w 2774"/>
                <a:gd name="T3" fmla="*/ 3 h 661"/>
                <a:gd name="T4" fmla="*/ 29 w 2774"/>
                <a:gd name="T5" fmla="*/ 7 h 661"/>
                <a:gd name="T6" fmla="*/ 20 w 2774"/>
                <a:gd name="T7" fmla="*/ 13 h 661"/>
                <a:gd name="T8" fmla="*/ 13 w 2774"/>
                <a:gd name="T9" fmla="*/ 20 h 661"/>
                <a:gd name="T10" fmla="*/ 7 w 2774"/>
                <a:gd name="T11" fmla="*/ 29 h 661"/>
                <a:gd name="T12" fmla="*/ 3 w 2774"/>
                <a:gd name="T13" fmla="*/ 38 h 661"/>
                <a:gd name="T14" fmla="*/ 0 w 2774"/>
                <a:gd name="T15" fmla="*/ 49 h 661"/>
                <a:gd name="T16" fmla="*/ 0 w 2774"/>
                <a:gd name="T17" fmla="*/ 275 h 661"/>
                <a:gd name="T18" fmla="*/ 1 w 2774"/>
                <a:gd name="T19" fmla="*/ 286 h 661"/>
                <a:gd name="T20" fmla="*/ 4 w 2774"/>
                <a:gd name="T21" fmla="*/ 297 h 661"/>
                <a:gd name="T22" fmla="*/ 10 w 2774"/>
                <a:gd name="T23" fmla="*/ 306 h 661"/>
                <a:gd name="T24" fmla="*/ 16 w 2774"/>
                <a:gd name="T25" fmla="*/ 314 h 661"/>
                <a:gd name="T26" fmla="*/ 25 w 2774"/>
                <a:gd name="T27" fmla="*/ 321 h 661"/>
                <a:gd name="T28" fmla="*/ 34 w 2774"/>
                <a:gd name="T29" fmla="*/ 326 h 661"/>
                <a:gd name="T30" fmla="*/ 44 w 2774"/>
                <a:gd name="T31" fmla="*/ 330 h 661"/>
                <a:gd name="T32" fmla="*/ 55 w 2774"/>
                <a:gd name="T33" fmla="*/ 331 h 661"/>
                <a:gd name="T34" fmla="*/ 1338 w 2774"/>
                <a:gd name="T35" fmla="*/ 331 h 661"/>
                <a:gd name="T36" fmla="*/ 1349 w 2774"/>
                <a:gd name="T37" fmla="*/ 328 h 661"/>
                <a:gd name="T38" fmla="*/ 1359 w 2774"/>
                <a:gd name="T39" fmla="*/ 324 h 661"/>
                <a:gd name="T40" fmla="*/ 1368 w 2774"/>
                <a:gd name="T41" fmla="*/ 318 h 661"/>
                <a:gd name="T42" fmla="*/ 1375 w 2774"/>
                <a:gd name="T43" fmla="*/ 310 h 661"/>
                <a:gd name="T44" fmla="*/ 1381 w 2774"/>
                <a:gd name="T45" fmla="*/ 302 h 661"/>
                <a:gd name="T46" fmla="*/ 1385 w 2774"/>
                <a:gd name="T47" fmla="*/ 292 h 661"/>
                <a:gd name="T48" fmla="*/ 1387 w 2774"/>
                <a:gd name="T49" fmla="*/ 281 h 661"/>
                <a:gd name="T50" fmla="*/ 1387 w 2774"/>
                <a:gd name="T51" fmla="*/ 55 h 661"/>
                <a:gd name="T52" fmla="*/ 1386 w 2774"/>
                <a:gd name="T53" fmla="*/ 44 h 661"/>
                <a:gd name="T54" fmla="*/ 1384 w 2774"/>
                <a:gd name="T55" fmla="*/ 33 h 661"/>
                <a:gd name="T56" fmla="*/ 1378 w 2774"/>
                <a:gd name="T57" fmla="*/ 25 h 661"/>
                <a:gd name="T58" fmla="*/ 1372 w 2774"/>
                <a:gd name="T59" fmla="*/ 16 h 661"/>
                <a:gd name="T60" fmla="*/ 1363 w 2774"/>
                <a:gd name="T61" fmla="*/ 10 h 661"/>
                <a:gd name="T62" fmla="*/ 1354 w 2774"/>
                <a:gd name="T63" fmla="*/ 4 h 661"/>
                <a:gd name="T64" fmla="*/ 1343 w 2774"/>
                <a:gd name="T65" fmla="*/ 1 h 661"/>
                <a:gd name="T66" fmla="*/ 1332 w 2774"/>
                <a:gd name="T67" fmla="*/ 0 h 661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774"/>
                <a:gd name="T103" fmla="*/ 0 h 661"/>
                <a:gd name="T104" fmla="*/ 2774 w 2774"/>
                <a:gd name="T105" fmla="*/ 661 h 661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774" h="661">
                  <a:moveTo>
                    <a:pt x="111" y="0"/>
                  </a:moveTo>
                  <a:lnTo>
                    <a:pt x="99" y="0"/>
                  </a:lnTo>
                  <a:lnTo>
                    <a:pt x="89" y="2"/>
                  </a:lnTo>
                  <a:lnTo>
                    <a:pt x="77" y="6"/>
                  </a:lnTo>
                  <a:lnTo>
                    <a:pt x="67" y="8"/>
                  </a:lnTo>
                  <a:lnTo>
                    <a:pt x="58" y="13"/>
                  </a:lnTo>
                  <a:lnTo>
                    <a:pt x="50" y="19"/>
                  </a:lnTo>
                  <a:lnTo>
                    <a:pt x="40" y="25"/>
                  </a:lnTo>
                  <a:lnTo>
                    <a:pt x="32" y="31"/>
                  </a:lnTo>
                  <a:lnTo>
                    <a:pt x="26" y="39"/>
                  </a:lnTo>
                  <a:lnTo>
                    <a:pt x="20" y="49"/>
                  </a:lnTo>
                  <a:lnTo>
                    <a:pt x="14" y="57"/>
                  </a:lnTo>
                  <a:lnTo>
                    <a:pt x="8" y="66"/>
                  </a:lnTo>
                  <a:lnTo>
                    <a:pt x="6" y="76"/>
                  </a:lnTo>
                  <a:lnTo>
                    <a:pt x="2" y="88"/>
                  </a:lnTo>
                  <a:lnTo>
                    <a:pt x="0" y="98"/>
                  </a:lnTo>
                  <a:lnTo>
                    <a:pt x="0" y="109"/>
                  </a:lnTo>
                  <a:lnTo>
                    <a:pt x="0" y="550"/>
                  </a:lnTo>
                  <a:lnTo>
                    <a:pt x="0" y="561"/>
                  </a:lnTo>
                  <a:lnTo>
                    <a:pt x="2" y="571"/>
                  </a:lnTo>
                  <a:lnTo>
                    <a:pt x="6" y="583"/>
                  </a:lnTo>
                  <a:lnTo>
                    <a:pt x="8" y="593"/>
                  </a:lnTo>
                  <a:lnTo>
                    <a:pt x="14" y="603"/>
                  </a:lnTo>
                  <a:lnTo>
                    <a:pt x="20" y="612"/>
                  </a:lnTo>
                  <a:lnTo>
                    <a:pt x="26" y="620"/>
                  </a:lnTo>
                  <a:lnTo>
                    <a:pt x="32" y="628"/>
                  </a:lnTo>
                  <a:lnTo>
                    <a:pt x="40" y="636"/>
                  </a:lnTo>
                  <a:lnTo>
                    <a:pt x="50" y="642"/>
                  </a:lnTo>
                  <a:lnTo>
                    <a:pt x="58" y="648"/>
                  </a:lnTo>
                  <a:lnTo>
                    <a:pt x="67" y="651"/>
                  </a:lnTo>
                  <a:lnTo>
                    <a:pt x="77" y="655"/>
                  </a:lnTo>
                  <a:lnTo>
                    <a:pt x="89" y="659"/>
                  </a:lnTo>
                  <a:lnTo>
                    <a:pt x="99" y="661"/>
                  </a:lnTo>
                  <a:lnTo>
                    <a:pt x="111" y="661"/>
                  </a:lnTo>
                  <a:lnTo>
                    <a:pt x="2663" y="661"/>
                  </a:lnTo>
                  <a:lnTo>
                    <a:pt x="2675" y="661"/>
                  </a:lnTo>
                  <a:lnTo>
                    <a:pt x="2685" y="659"/>
                  </a:lnTo>
                  <a:lnTo>
                    <a:pt x="2697" y="655"/>
                  </a:lnTo>
                  <a:lnTo>
                    <a:pt x="2707" y="651"/>
                  </a:lnTo>
                  <a:lnTo>
                    <a:pt x="2717" y="648"/>
                  </a:lnTo>
                  <a:lnTo>
                    <a:pt x="2725" y="642"/>
                  </a:lnTo>
                  <a:lnTo>
                    <a:pt x="2735" y="636"/>
                  </a:lnTo>
                  <a:lnTo>
                    <a:pt x="2743" y="628"/>
                  </a:lnTo>
                  <a:lnTo>
                    <a:pt x="2749" y="620"/>
                  </a:lnTo>
                  <a:lnTo>
                    <a:pt x="2755" y="612"/>
                  </a:lnTo>
                  <a:lnTo>
                    <a:pt x="2761" y="603"/>
                  </a:lnTo>
                  <a:lnTo>
                    <a:pt x="2767" y="593"/>
                  </a:lnTo>
                  <a:lnTo>
                    <a:pt x="2770" y="583"/>
                  </a:lnTo>
                  <a:lnTo>
                    <a:pt x="2772" y="571"/>
                  </a:lnTo>
                  <a:lnTo>
                    <a:pt x="2774" y="561"/>
                  </a:lnTo>
                  <a:lnTo>
                    <a:pt x="2774" y="550"/>
                  </a:lnTo>
                  <a:lnTo>
                    <a:pt x="2774" y="109"/>
                  </a:lnTo>
                  <a:lnTo>
                    <a:pt x="2774" y="98"/>
                  </a:lnTo>
                  <a:lnTo>
                    <a:pt x="2772" y="88"/>
                  </a:lnTo>
                  <a:lnTo>
                    <a:pt x="2770" y="76"/>
                  </a:lnTo>
                  <a:lnTo>
                    <a:pt x="2767" y="66"/>
                  </a:lnTo>
                  <a:lnTo>
                    <a:pt x="2761" y="57"/>
                  </a:lnTo>
                  <a:lnTo>
                    <a:pt x="2755" y="49"/>
                  </a:lnTo>
                  <a:lnTo>
                    <a:pt x="2749" y="39"/>
                  </a:lnTo>
                  <a:lnTo>
                    <a:pt x="2743" y="31"/>
                  </a:lnTo>
                  <a:lnTo>
                    <a:pt x="2735" y="25"/>
                  </a:lnTo>
                  <a:lnTo>
                    <a:pt x="2725" y="19"/>
                  </a:lnTo>
                  <a:lnTo>
                    <a:pt x="2717" y="13"/>
                  </a:lnTo>
                  <a:lnTo>
                    <a:pt x="2707" y="8"/>
                  </a:lnTo>
                  <a:lnTo>
                    <a:pt x="2697" y="6"/>
                  </a:lnTo>
                  <a:lnTo>
                    <a:pt x="2685" y="2"/>
                  </a:lnTo>
                  <a:lnTo>
                    <a:pt x="2675" y="0"/>
                  </a:lnTo>
                  <a:lnTo>
                    <a:pt x="2663" y="0"/>
                  </a:lnTo>
                  <a:lnTo>
                    <a:pt x="111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78" name="Rectangle 40"/>
            <p:cNvSpPr>
              <a:spLocks noChangeArrowheads="1"/>
            </p:cNvSpPr>
            <p:nvPr/>
          </p:nvSpPr>
          <p:spPr bwMode="auto">
            <a:xfrm>
              <a:off x="2490" y="2407"/>
              <a:ext cx="1039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r>
                <a:rPr lang="it-IT" altLang="it-IT" sz="1400" b="1">
                  <a:solidFill>
                    <a:srgbClr val="000000"/>
                  </a:solidFill>
                </a:rPr>
                <a:t>Ampiezza dei mercati</a:t>
              </a:r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18479" name="Rectangle 41"/>
            <p:cNvSpPr>
              <a:spLocks noChangeArrowheads="1"/>
            </p:cNvSpPr>
            <p:nvPr/>
          </p:nvSpPr>
          <p:spPr bwMode="auto">
            <a:xfrm>
              <a:off x="3514" y="2424"/>
              <a:ext cx="2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r>
                <a:rPr lang="it-IT" altLang="it-IT" sz="1200">
                  <a:solidFill>
                    <a:srgbClr val="000000"/>
                  </a:solidFill>
                </a:rPr>
                <a:t> </a:t>
              </a:r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18480" name="Freeform 59"/>
            <p:cNvSpPr>
              <a:spLocks noEditPoints="1"/>
            </p:cNvSpPr>
            <p:nvPr/>
          </p:nvSpPr>
          <p:spPr bwMode="auto">
            <a:xfrm>
              <a:off x="1913" y="2536"/>
              <a:ext cx="314" cy="92"/>
            </a:xfrm>
            <a:custGeom>
              <a:avLst/>
              <a:gdLst>
                <a:gd name="T0" fmla="*/ 0 w 626"/>
                <a:gd name="T1" fmla="*/ 36 h 183"/>
                <a:gd name="T2" fmla="*/ 231 w 626"/>
                <a:gd name="T3" fmla="*/ 36 h 183"/>
                <a:gd name="T4" fmla="*/ 231 w 626"/>
                <a:gd name="T5" fmla="*/ 55 h 183"/>
                <a:gd name="T6" fmla="*/ 0 w 626"/>
                <a:gd name="T7" fmla="*/ 55 h 183"/>
                <a:gd name="T8" fmla="*/ 0 w 626"/>
                <a:gd name="T9" fmla="*/ 36 h 183"/>
                <a:gd name="T10" fmla="*/ 221 w 626"/>
                <a:gd name="T11" fmla="*/ 0 h 183"/>
                <a:gd name="T12" fmla="*/ 314 w 626"/>
                <a:gd name="T13" fmla="*/ 46 h 183"/>
                <a:gd name="T14" fmla="*/ 221 w 626"/>
                <a:gd name="T15" fmla="*/ 92 h 183"/>
                <a:gd name="T16" fmla="*/ 221 w 626"/>
                <a:gd name="T17" fmla="*/ 0 h 18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626"/>
                <a:gd name="T28" fmla="*/ 0 h 183"/>
                <a:gd name="T29" fmla="*/ 626 w 626"/>
                <a:gd name="T30" fmla="*/ 183 h 18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26" h="183">
                  <a:moveTo>
                    <a:pt x="0" y="72"/>
                  </a:moveTo>
                  <a:lnTo>
                    <a:pt x="460" y="72"/>
                  </a:lnTo>
                  <a:lnTo>
                    <a:pt x="460" y="109"/>
                  </a:lnTo>
                  <a:lnTo>
                    <a:pt x="0" y="109"/>
                  </a:lnTo>
                  <a:lnTo>
                    <a:pt x="0" y="72"/>
                  </a:lnTo>
                  <a:close/>
                  <a:moveTo>
                    <a:pt x="440" y="0"/>
                  </a:moveTo>
                  <a:lnTo>
                    <a:pt x="626" y="91"/>
                  </a:lnTo>
                  <a:lnTo>
                    <a:pt x="440" y="183"/>
                  </a:lnTo>
                  <a:lnTo>
                    <a:pt x="440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</p:grpSp>
      <p:grpSp>
        <p:nvGrpSpPr>
          <p:cNvPr id="4" name="Group 72"/>
          <p:cNvGrpSpPr>
            <a:grpSpLocks/>
          </p:cNvGrpSpPr>
          <p:nvPr/>
        </p:nvGrpSpPr>
        <p:grpSpPr bwMode="auto">
          <a:xfrm>
            <a:off x="717550" y="3706813"/>
            <a:ext cx="2368550" cy="893762"/>
            <a:chOff x="434" y="2579"/>
            <a:chExt cx="1492" cy="563"/>
          </a:xfrm>
        </p:grpSpPr>
        <p:sp>
          <p:nvSpPr>
            <p:cNvPr id="18468" name="Freeform 60"/>
            <p:cNvSpPr>
              <a:spLocks/>
            </p:cNvSpPr>
            <p:nvPr/>
          </p:nvSpPr>
          <p:spPr bwMode="auto">
            <a:xfrm>
              <a:off x="434" y="2628"/>
              <a:ext cx="1443" cy="514"/>
            </a:xfrm>
            <a:custGeom>
              <a:avLst/>
              <a:gdLst>
                <a:gd name="T0" fmla="*/ 78 w 2885"/>
                <a:gd name="T1" fmla="*/ 0 h 1027"/>
                <a:gd name="T2" fmla="*/ 61 w 2885"/>
                <a:gd name="T3" fmla="*/ 4 h 1027"/>
                <a:gd name="T4" fmla="*/ 46 w 2885"/>
                <a:gd name="T5" fmla="*/ 11 h 1027"/>
                <a:gd name="T6" fmla="*/ 32 w 2885"/>
                <a:gd name="T7" fmla="*/ 20 h 1027"/>
                <a:gd name="T8" fmla="*/ 20 w 2885"/>
                <a:gd name="T9" fmla="*/ 31 h 1027"/>
                <a:gd name="T10" fmla="*/ 11 w 2885"/>
                <a:gd name="T11" fmla="*/ 45 h 1027"/>
                <a:gd name="T12" fmla="*/ 4 w 2885"/>
                <a:gd name="T13" fmla="*/ 60 h 1027"/>
                <a:gd name="T14" fmla="*/ 0 w 2885"/>
                <a:gd name="T15" fmla="*/ 76 h 1027"/>
                <a:gd name="T16" fmla="*/ 0 w 2885"/>
                <a:gd name="T17" fmla="*/ 428 h 1027"/>
                <a:gd name="T18" fmla="*/ 2 w 2885"/>
                <a:gd name="T19" fmla="*/ 445 h 1027"/>
                <a:gd name="T20" fmla="*/ 7 w 2885"/>
                <a:gd name="T21" fmla="*/ 461 h 1027"/>
                <a:gd name="T22" fmla="*/ 15 w 2885"/>
                <a:gd name="T23" fmla="*/ 476 h 1027"/>
                <a:gd name="T24" fmla="*/ 26 w 2885"/>
                <a:gd name="T25" fmla="*/ 488 h 1027"/>
                <a:gd name="T26" fmla="*/ 38 w 2885"/>
                <a:gd name="T27" fmla="*/ 499 h 1027"/>
                <a:gd name="T28" fmla="*/ 53 w 2885"/>
                <a:gd name="T29" fmla="*/ 507 h 1027"/>
                <a:gd name="T30" fmla="*/ 70 w 2885"/>
                <a:gd name="T31" fmla="*/ 512 h 1027"/>
                <a:gd name="T32" fmla="*/ 86 w 2885"/>
                <a:gd name="T33" fmla="*/ 514 h 1027"/>
                <a:gd name="T34" fmla="*/ 1366 w 2885"/>
                <a:gd name="T35" fmla="*/ 514 h 1027"/>
                <a:gd name="T36" fmla="*/ 1382 w 2885"/>
                <a:gd name="T37" fmla="*/ 510 h 1027"/>
                <a:gd name="T38" fmla="*/ 1397 w 2885"/>
                <a:gd name="T39" fmla="*/ 503 h 1027"/>
                <a:gd name="T40" fmla="*/ 1411 w 2885"/>
                <a:gd name="T41" fmla="*/ 494 h 1027"/>
                <a:gd name="T42" fmla="*/ 1423 w 2885"/>
                <a:gd name="T43" fmla="*/ 482 h 1027"/>
                <a:gd name="T44" fmla="*/ 1433 w 2885"/>
                <a:gd name="T45" fmla="*/ 469 h 1027"/>
                <a:gd name="T46" fmla="*/ 1439 w 2885"/>
                <a:gd name="T47" fmla="*/ 453 h 1027"/>
                <a:gd name="T48" fmla="*/ 1443 w 2885"/>
                <a:gd name="T49" fmla="*/ 436 h 1027"/>
                <a:gd name="T50" fmla="*/ 1443 w 2885"/>
                <a:gd name="T51" fmla="*/ 85 h 1027"/>
                <a:gd name="T52" fmla="*/ 1441 w 2885"/>
                <a:gd name="T53" fmla="*/ 69 h 1027"/>
                <a:gd name="T54" fmla="*/ 1436 w 2885"/>
                <a:gd name="T55" fmla="*/ 52 h 1027"/>
                <a:gd name="T56" fmla="*/ 1428 w 2885"/>
                <a:gd name="T57" fmla="*/ 37 h 1027"/>
                <a:gd name="T58" fmla="*/ 1418 w 2885"/>
                <a:gd name="T59" fmla="*/ 25 h 1027"/>
                <a:gd name="T60" fmla="*/ 1405 w 2885"/>
                <a:gd name="T61" fmla="*/ 15 h 1027"/>
                <a:gd name="T62" fmla="*/ 1390 w 2885"/>
                <a:gd name="T63" fmla="*/ 7 h 1027"/>
                <a:gd name="T64" fmla="*/ 1375 w 2885"/>
                <a:gd name="T65" fmla="*/ 2 h 1027"/>
                <a:gd name="T66" fmla="*/ 1357 w 2885"/>
                <a:gd name="T67" fmla="*/ 0 h 102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885"/>
                <a:gd name="T103" fmla="*/ 0 h 1027"/>
                <a:gd name="T104" fmla="*/ 2885 w 2885"/>
                <a:gd name="T105" fmla="*/ 1027 h 102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885" h="1027">
                  <a:moveTo>
                    <a:pt x="172" y="0"/>
                  </a:moveTo>
                  <a:lnTo>
                    <a:pt x="155" y="0"/>
                  </a:lnTo>
                  <a:lnTo>
                    <a:pt x="139" y="4"/>
                  </a:lnTo>
                  <a:lnTo>
                    <a:pt x="121" y="7"/>
                  </a:lnTo>
                  <a:lnTo>
                    <a:pt x="105" y="13"/>
                  </a:lnTo>
                  <a:lnTo>
                    <a:pt x="91" y="21"/>
                  </a:lnTo>
                  <a:lnTo>
                    <a:pt x="75" y="29"/>
                  </a:lnTo>
                  <a:lnTo>
                    <a:pt x="63" y="39"/>
                  </a:lnTo>
                  <a:lnTo>
                    <a:pt x="51" y="50"/>
                  </a:lnTo>
                  <a:lnTo>
                    <a:pt x="40" y="62"/>
                  </a:lnTo>
                  <a:lnTo>
                    <a:pt x="30" y="74"/>
                  </a:lnTo>
                  <a:lnTo>
                    <a:pt x="22" y="90"/>
                  </a:lnTo>
                  <a:lnTo>
                    <a:pt x="14" y="103"/>
                  </a:lnTo>
                  <a:lnTo>
                    <a:pt x="8" y="119"/>
                  </a:lnTo>
                  <a:lnTo>
                    <a:pt x="4" y="137"/>
                  </a:lnTo>
                  <a:lnTo>
                    <a:pt x="0" y="152"/>
                  </a:lnTo>
                  <a:lnTo>
                    <a:pt x="0" y="170"/>
                  </a:lnTo>
                  <a:lnTo>
                    <a:pt x="0" y="855"/>
                  </a:lnTo>
                  <a:lnTo>
                    <a:pt x="0" y="872"/>
                  </a:lnTo>
                  <a:lnTo>
                    <a:pt x="4" y="890"/>
                  </a:lnTo>
                  <a:lnTo>
                    <a:pt x="8" y="906"/>
                  </a:lnTo>
                  <a:lnTo>
                    <a:pt x="14" y="921"/>
                  </a:lnTo>
                  <a:lnTo>
                    <a:pt x="22" y="937"/>
                  </a:lnTo>
                  <a:lnTo>
                    <a:pt x="30" y="951"/>
                  </a:lnTo>
                  <a:lnTo>
                    <a:pt x="40" y="964"/>
                  </a:lnTo>
                  <a:lnTo>
                    <a:pt x="51" y="976"/>
                  </a:lnTo>
                  <a:lnTo>
                    <a:pt x="63" y="988"/>
                  </a:lnTo>
                  <a:lnTo>
                    <a:pt x="75" y="998"/>
                  </a:lnTo>
                  <a:lnTo>
                    <a:pt x="91" y="1006"/>
                  </a:lnTo>
                  <a:lnTo>
                    <a:pt x="105" y="1013"/>
                  </a:lnTo>
                  <a:lnTo>
                    <a:pt x="121" y="1019"/>
                  </a:lnTo>
                  <a:lnTo>
                    <a:pt x="139" y="1023"/>
                  </a:lnTo>
                  <a:lnTo>
                    <a:pt x="155" y="1027"/>
                  </a:lnTo>
                  <a:lnTo>
                    <a:pt x="172" y="1027"/>
                  </a:lnTo>
                  <a:lnTo>
                    <a:pt x="2713" y="1027"/>
                  </a:lnTo>
                  <a:lnTo>
                    <a:pt x="2731" y="1027"/>
                  </a:lnTo>
                  <a:lnTo>
                    <a:pt x="2749" y="1023"/>
                  </a:lnTo>
                  <a:lnTo>
                    <a:pt x="2764" y="1019"/>
                  </a:lnTo>
                  <a:lnTo>
                    <a:pt x="2780" y="1013"/>
                  </a:lnTo>
                  <a:lnTo>
                    <a:pt x="2794" y="1006"/>
                  </a:lnTo>
                  <a:lnTo>
                    <a:pt x="2810" y="998"/>
                  </a:lnTo>
                  <a:lnTo>
                    <a:pt x="2822" y="988"/>
                  </a:lnTo>
                  <a:lnTo>
                    <a:pt x="2836" y="976"/>
                  </a:lnTo>
                  <a:lnTo>
                    <a:pt x="2846" y="964"/>
                  </a:lnTo>
                  <a:lnTo>
                    <a:pt x="2856" y="951"/>
                  </a:lnTo>
                  <a:lnTo>
                    <a:pt x="2865" y="937"/>
                  </a:lnTo>
                  <a:lnTo>
                    <a:pt x="2871" y="921"/>
                  </a:lnTo>
                  <a:lnTo>
                    <a:pt x="2877" y="906"/>
                  </a:lnTo>
                  <a:lnTo>
                    <a:pt x="2881" y="890"/>
                  </a:lnTo>
                  <a:lnTo>
                    <a:pt x="2885" y="872"/>
                  </a:lnTo>
                  <a:lnTo>
                    <a:pt x="2885" y="855"/>
                  </a:lnTo>
                  <a:lnTo>
                    <a:pt x="2885" y="170"/>
                  </a:lnTo>
                  <a:lnTo>
                    <a:pt x="2885" y="152"/>
                  </a:lnTo>
                  <a:lnTo>
                    <a:pt x="2881" y="137"/>
                  </a:lnTo>
                  <a:lnTo>
                    <a:pt x="2877" y="119"/>
                  </a:lnTo>
                  <a:lnTo>
                    <a:pt x="2871" y="103"/>
                  </a:lnTo>
                  <a:lnTo>
                    <a:pt x="2865" y="90"/>
                  </a:lnTo>
                  <a:lnTo>
                    <a:pt x="2856" y="74"/>
                  </a:lnTo>
                  <a:lnTo>
                    <a:pt x="2846" y="62"/>
                  </a:lnTo>
                  <a:lnTo>
                    <a:pt x="2836" y="50"/>
                  </a:lnTo>
                  <a:lnTo>
                    <a:pt x="2822" y="39"/>
                  </a:lnTo>
                  <a:lnTo>
                    <a:pt x="2810" y="29"/>
                  </a:lnTo>
                  <a:lnTo>
                    <a:pt x="2794" y="21"/>
                  </a:lnTo>
                  <a:lnTo>
                    <a:pt x="2780" y="13"/>
                  </a:lnTo>
                  <a:lnTo>
                    <a:pt x="2764" y="7"/>
                  </a:lnTo>
                  <a:lnTo>
                    <a:pt x="2749" y="4"/>
                  </a:lnTo>
                  <a:lnTo>
                    <a:pt x="2731" y="0"/>
                  </a:lnTo>
                  <a:lnTo>
                    <a:pt x="2713" y="0"/>
                  </a:lnTo>
                  <a:lnTo>
                    <a:pt x="172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69" name="Freeform 61"/>
            <p:cNvSpPr>
              <a:spLocks/>
            </p:cNvSpPr>
            <p:nvPr/>
          </p:nvSpPr>
          <p:spPr bwMode="auto">
            <a:xfrm>
              <a:off x="484" y="2579"/>
              <a:ext cx="1442" cy="514"/>
            </a:xfrm>
            <a:custGeom>
              <a:avLst/>
              <a:gdLst>
                <a:gd name="T0" fmla="*/ 77 w 2885"/>
                <a:gd name="T1" fmla="*/ 0 h 1027"/>
                <a:gd name="T2" fmla="*/ 60 w 2885"/>
                <a:gd name="T3" fmla="*/ 4 h 1027"/>
                <a:gd name="T4" fmla="*/ 45 w 2885"/>
                <a:gd name="T5" fmla="*/ 11 h 1027"/>
                <a:gd name="T6" fmla="*/ 31 w 2885"/>
                <a:gd name="T7" fmla="*/ 20 h 1027"/>
                <a:gd name="T8" fmla="*/ 20 w 2885"/>
                <a:gd name="T9" fmla="*/ 31 h 1027"/>
                <a:gd name="T10" fmla="*/ 11 w 2885"/>
                <a:gd name="T11" fmla="*/ 45 h 1027"/>
                <a:gd name="T12" fmla="*/ 4 w 2885"/>
                <a:gd name="T13" fmla="*/ 60 h 1027"/>
                <a:gd name="T14" fmla="*/ 0 w 2885"/>
                <a:gd name="T15" fmla="*/ 76 h 1027"/>
                <a:gd name="T16" fmla="*/ 0 w 2885"/>
                <a:gd name="T17" fmla="*/ 428 h 1027"/>
                <a:gd name="T18" fmla="*/ 2 w 2885"/>
                <a:gd name="T19" fmla="*/ 445 h 1027"/>
                <a:gd name="T20" fmla="*/ 7 w 2885"/>
                <a:gd name="T21" fmla="*/ 461 h 1027"/>
                <a:gd name="T22" fmla="*/ 15 w 2885"/>
                <a:gd name="T23" fmla="*/ 476 h 1027"/>
                <a:gd name="T24" fmla="*/ 26 w 2885"/>
                <a:gd name="T25" fmla="*/ 488 h 1027"/>
                <a:gd name="T26" fmla="*/ 37 w 2885"/>
                <a:gd name="T27" fmla="*/ 499 h 1027"/>
                <a:gd name="T28" fmla="*/ 52 w 2885"/>
                <a:gd name="T29" fmla="*/ 507 h 1027"/>
                <a:gd name="T30" fmla="*/ 69 w 2885"/>
                <a:gd name="T31" fmla="*/ 512 h 1027"/>
                <a:gd name="T32" fmla="*/ 86 w 2885"/>
                <a:gd name="T33" fmla="*/ 514 h 1027"/>
                <a:gd name="T34" fmla="*/ 1365 w 2885"/>
                <a:gd name="T35" fmla="*/ 514 h 1027"/>
                <a:gd name="T36" fmla="*/ 1382 w 2885"/>
                <a:gd name="T37" fmla="*/ 510 h 1027"/>
                <a:gd name="T38" fmla="*/ 1397 w 2885"/>
                <a:gd name="T39" fmla="*/ 503 h 1027"/>
                <a:gd name="T40" fmla="*/ 1411 w 2885"/>
                <a:gd name="T41" fmla="*/ 494 h 1027"/>
                <a:gd name="T42" fmla="*/ 1423 w 2885"/>
                <a:gd name="T43" fmla="*/ 483 h 1027"/>
                <a:gd name="T44" fmla="*/ 1433 w 2885"/>
                <a:gd name="T45" fmla="*/ 469 h 1027"/>
                <a:gd name="T46" fmla="*/ 1438 w 2885"/>
                <a:gd name="T47" fmla="*/ 453 h 1027"/>
                <a:gd name="T48" fmla="*/ 1442 w 2885"/>
                <a:gd name="T49" fmla="*/ 437 h 1027"/>
                <a:gd name="T50" fmla="*/ 1442 w 2885"/>
                <a:gd name="T51" fmla="*/ 85 h 1027"/>
                <a:gd name="T52" fmla="*/ 1440 w 2885"/>
                <a:gd name="T53" fmla="*/ 69 h 1027"/>
                <a:gd name="T54" fmla="*/ 1435 w 2885"/>
                <a:gd name="T55" fmla="*/ 52 h 1027"/>
                <a:gd name="T56" fmla="*/ 1428 w 2885"/>
                <a:gd name="T57" fmla="*/ 37 h 1027"/>
                <a:gd name="T58" fmla="*/ 1418 w 2885"/>
                <a:gd name="T59" fmla="*/ 26 h 1027"/>
                <a:gd name="T60" fmla="*/ 1405 w 2885"/>
                <a:gd name="T61" fmla="*/ 15 h 1027"/>
                <a:gd name="T62" fmla="*/ 1390 w 2885"/>
                <a:gd name="T63" fmla="*/ 7 h 1027"/>
                <a:gd name="T64" fmla="*/ 1374 w 2885"/>
                <a:gd name="T65" fmla="*/ 2 h 1027"/>
                <a:gd name="T66" fmla="*/ 1356 w 2885"/>
                <a:gd name="T67" fmla="*/ 0 h 102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885"/>
                <a:gd name="T103" fmla="*/ 0 h 1027"/>
                <a:gd name="T104" fmla="*/ 2885 w 2885"/>
                <a:gd name="T105" fmla="*/ 1027 h 102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885" h="1027">
                  <a:moveTo>
                    <a:pt x="172" y="0"/>
                  </a:moveTo>
                  <a:lnTo>
                    <a:pt x="155" y="0"/>
                  </a:lnTo>
                  <a:lnTo>
                    <a:pt x="139" y="4"/>
                  </a:lnTo>
                  <a:lnTo>
                    <a:pt x="121" y="8"/>
                  </a:lnTo>
                  <a:lnTo>
                    <a:pt x="105" y="13"/>
                  </a:lnTo>
                  <a:lnTo>
                    <a:pt x="91" y="21"/>
                  </a:lnTo>
                  <a:lnTo>
                    <a:pt x="75" y="29"/>
                  </a:lnTo>
                  <a:lnTo>
                    <a:pt x="63" y="39"/>
                  </a:lnTo>
                  <a:lnTo>
                    <a:pt x="52" y="51"/>
                  </a:lnTo>
                  <a:lnTo>
                    <a:pt x="40" y="62"/>
                  </a:lnTo>
                  <a:lnTo>
                    <a:pt x="30" y="74"/>
                  </a:lnTo>
                  <a:lnTo>
                    <a:pt x="22" y="90"/>
                  </a:lnTo>
                  <a:lnTo>
                    <a:pt x="14" y="103"/>
                  </a:lnTo>
                  <a:lnTo>
                    <a:pt x="8" y="119"/>
                  </a:lnTo>
                  <a:lnTo>
                    <a:pt x="4" y="137"/>
                  </a:lnTo>
                  <a:lnTo>
                    <a:pt x="0" y="152"/>
                  </a:lnTo>
                  <a:lnTo>
                    <a:pt x="0" y="170"/>
                  </a:lnTo>
                  <a:lnTo>
                    <a:pt x="0" y="855"/>
                  </a:lnTo>
                  <a:lnTo>
                    <a:pt x="0" y="873"/>
                  </a:lnTo>
                  <a:lnTo>
                    <a:pt x="4" y="890"/>
                  </a:lnTo>
                  <a:lnTo>
                    <a:pt x="8" y="906"/>
                  </a:lnTo>
                  <a:lnTo>
                    <a:pt x="14" y="922"/>
                  </a:lnTo>
                  <a:lnTo>
                    <a:pt x="22" y="937"/>
                  </a:lnTo>
                  <a:lnTo>
                    <a:pt x="30" y="951"/>
                  </a:lnTo>
                  <a:lnTo>
                    <a:pt x="40" y="965"/>
                  </a:lnTo>
                  <a:lnTo>
                    <a:pt x="52" y="976"/>
                  </a:lnTo>
                  <a:lnTo>
                    <a:pt x="63" y="988"/>
                  </a:lnTo>
                  <a:lnTo>
                    <a:pt x="75" y="998"/>
                  </a:lnTo>
                  <a:lnTo>
                    <a:pt x="91" y="1006"/>
                  </a:lnTo>
                  <a:lnTo>
                    <a:pt x="105" y="1014"/>
                  </a:lnTo>
                  <a:lnTo>
                    <a:pt x="121" y="1019"/>
                  </a:lnTo>
                  <a:lnTo>
                    <a:pt x="139" y="1023"/>
                  </a:lnTo>
                  <a:lnTo>
                    <a:pt x="155" y="1027"/>
                  </a:lnTo>
                  <a:lnTo>
                    <a:pt x="172" y="1027"/>
                  </a:lnTo>
                  <a:lnTo>
                    <a:pt x="2713" y="1027"/>
                  </a:lnTo>
                  <a:lnTo>
                    <a:pt x="2731" y="1027"/>
                  </a:lnTo>
                  <a:lnTo>
                    <a:pt x="2749" y="1023"/>
                  </a:lnTo>
                  <a:lnTo>
                    <a:pt x="2764" y="1019"/>
                  </a:lnTo>
                  <a:lnTo>
                    <a:pt x="2780" y="1014"/>
                  </a:lnTo>
                  <a:lnTo>
                    <a:pt x="2794" y="1006"/>
                  </a:lnTo>
                  <a:lnTo>
                    <a:pt x="2810" y="998"/>
                  </a:lnTo>
                  <a:lnTo>
                    <a:pt x="2822" y="988"/>
                  </a:lnTo>
                  <a:lnTo>
                    <a:pt x="2836" y="976"/>
                  </a:lnTo>
                  <a:lnTo>
                    <a:pt x="2846" y="965"/>
                  </a:lnTo>
                  <a:lnTo>
                    <a:pt x="2856" y="951"/>
                  </a:lnTo>
                  <a:lnTo>
                    <a:pt x="2866" y="937"/>
                  </a:lnTo>
                  <a:lnTo>
                    <a:pt x="2871" y="922"/>
                  </a:lnTo>
                  <a:lnTo>
                    <a:pt x="2877" y="906"/>
                  </a:lnTo>
                  <a:lnTo>
                    <a:pt x="2881" y="890"/>
                  </a:lnTo>
                  <a:lnTo>
                    <a:pt x="2885" y="873"/>
                  </a:lnTo>
                  <a:lnTo>
                    <a:pt x="2885" y="855"/>
                  </a:lnTo>
                  <a:lnTo>
                    <a:pt x="2885" y="170"/>
                  </a:lnTo>
                  <a:lnTo>
                    <a:pt x="2885" y="152"/>
                  </a:lnTo>
                  <a:lnTo>
                    <a:pt x="2881" y="137"/>
                  </a:lnTo>
                  <a:lnTo>
                    <a:pt x="2877" y="119"/>
                  </a:lnTo>
                  <a:lnTo>
                    <a:pt x="2871" y="103"/>
                  </a:lnTo>
                  <a:lnTo>
                    <a:pt x="2866" y="90"/>
                  </a:lnTo>
                  <a:lnTo>
                    <a:pt x="2856" y="74"/>
                  </a:lnTo>
                  <a:lnTo>
                    <a:pt x="2846" y="62"/>
                  </a:lnTo>
                  <a:lnTo>
                    <a:pt x="2836" y="51"/>
                  </a:lnTo>
                  <a:lnTo>
                    <a:pt x="2822" y="39"/>
                  </a:lnTo>
                  <a:lnTo>
                    <a:pt x="2810" y="29"/>
                  </a:lnTo>
                  <a:lnTo>
                    <a:pt x="2794" y="21"/>
                  </a:lnTo>
                  <a:lnTo>
                    <a:pt x="2780" y="13"/>
                  </a:lnTo>
                  <a:lnTo>
                    <a:pt x="2764" y="8"/>
                  </a:lnTo>
                  <a:lnTo>
                    <a:pt x="2749" y="4"/>
                  </a:lnTo>
                  <a:lnTo>
                    <a:pt x="2731" y="0"/>
                  </a:lnTo>
                  <a:lnTo>
                    <a:pt x="2713" y="0"/>
                  </a:lnTo>
                  <a:lnTo>
                    <a:pt x="172" y="0"/>
                  </a:lnTo>
                  <a:close/>
                </a:path>
              </a:pathLst>
            </a:cu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70" name="Freeform 62"/>
            <p:cNvSpPr>
              <a:spLocks/>
            </p:cNvSpPr>
            <p:nvPr/>
          </p:nvSpPr>
          <p:spPr bwMode="auto">
            <a:xfrm>
              <a:off x="484" y="2579"/>
              <a:ext cx="1442" cy="514"/>
            </a:xfrm>
            <a:custGeom>
              <a:avLst/>
              <a:gdLst>
                <a:gd name="T0" fmla="*/ 77 w 2885"/>
                <a:gd name="T1" fmla="*/ 0 h 1027"/>
                <a:gd name="T2" fmla="*/ 60 w 2885"/>
                <a:gd name="T3" fmla="*/ 4 h 1027"/>
                <a:gd name="T4" fmla="*/ 45 w 2885"/>
                <a:gd name="T5" fmla="*/ 11 h 1027"/>
                <a:gd name="T6" fmla="*/ 31 w 2885"/>
                <a:gd name="T7" fmla="*/ 20 h 1027"/>
                <a:gd name="T8" fmla="*/ 20 w 2885"/>
                <a:gd name="T9" fmla="*/ 31 h 1027"/>
                <a:gd name="T10" fmla="*/ 11 w 2885"/>
                <a:gd name="T11" fmla="*/ 45 h 1027"/>
                <a:gd name="T12" fmla="*/ 4 w 2885"/>
                <a:gd name="T13" fmla="*/ 60 h 1027"/>
                <a:gd name="T14" fmla="*/ 0 w 2885"/>
                <a:gd name="T15" fmla="*/ 76 h 1027"/>
                <a:gd name="T16" fmla="*/ 0 w 2885"/>
                <a:gd name="T17" fmla="*/ 428 h 1027"/>
                <a:gd name="T18" fmla="*/ 2 w 2885"/>
                <a:gd name="T19" fmla="*/ 445 h 1027"/>
                <a:gd name="T20" fmla="*/ 7 w 2885"/>
                <a:gd name="T21" fmla="*/ 461 h 1027"/>
                <a:gd name="T22" fmla="*/ 15 w 2885"/>
                <a:gd name="T23" fmla="*/ 476 h 1027"/>
                <a:gd name="T24" fmla="*/ 26 w 2885"/>
                <a:gd name="T25" fmla="*/ 488 h 1027"/>
                <a:gd name="T26" fmla="*/ 37 w 2885"/>
                <a:gd name="T27" fmla="*/ 499 h 1027"/>
                <a:gd name="T28" fmla="*/ 52 w 2885"/>
                <a:gd name="T29" fmla="*/ 507 h 1027"/>
                <a:gd name="T30" fmla="*/ 69 w 2885"/>
                <a:gd name="T31" fmla="*/ 512 h 1027"/>
                <a:gd name="T32" fmla="*/ 86 w 2885"/>
                <a:gd name="T33" fmla="*/ 514 h 1027"/>
                <a:gd name="T34" fmla="*/ 1365 w 2885"/>
                <a:gd name="T35" fmla="*/ 514 h 1027"/>
                <a:gd name="T36" fmla="*/ 1382 w 2885"/>
                <a:gd name="T37" fmla="*/ 510 h 1027"/>
                <a:gd name="T38" fmla="*/ 1397 w 2885"/>
                <a:gd name="T39" fmla="*/ 503 h 1027"/>
                <a:gd name="T40" fmla="*/ 1411 w 2885"/>
                <a:gd name="T41" fmla="*/ 494 h 1027"/>
                <a:gd name="T42" fmla="*/ 1423 w 2885"/>
                <a:gd name="T43" fmla="*/ 483 h 1027"/>
                <a:gd name="T44" fmla="*/ 1433 w 2885"/>
                <a:gd name="T45" fmla="*/ 469 h 1027"/>
                <a:gd name="T46" fmla="*/ 1438 w 2885"/>
                <a:gd name="T47" fmla="*/ 453 h 1027"/>
                <a:gd name="T48" fmla="*/ 1442 w 2885"/>
                <a:gd name="T49" fmla="*/ 437 h 1027"/>
                <a:gd name="T50" fmla="*/ 1442 w 2885"/>
                <a:gd name="T51" fmla="*/ 85 h 1027"/>
                <a:gd name="T52" fmla="*/ 1440 w 2885"/>
                <a:gd name="T53" fmla="*/ 69 h 1027"/>
                <a:gd name="T54" fmla="*/ 1435 w 2885"/>
                <a:gd name="T55" fmla="*/ 52 h 1027"/>
                <a:gd name="T56" fmla="*/ 1428 w 2885"/>
                <a:gd name="T57" fmla="*/ 37 h 1027"/>
                <a:gd name="T58" fmla="*/ 1418 w 2885"/>
                <a:gd name="T59" fmla="*/ 26 h 1027"/>
                <a:gd name="T60" fmla="*/ 1405 w 2885"/>
                <a:gd name="T61" fmla="*/ 15 h 1027"/>
                <a:gd name="T62" fmla="*/ 1390 w 2885"/>
                <a:gd name="T63" fmla="*/ 7 h 1027"/>
                <a:gd name="T64" fmla="*/ 1374 w 2885"/>
                <a:gd name="T65" fmla="*/ 2 h 1027"/>
                <a:gd name="T66" fmla="*/ 1356 w 2885"/>
                <a:gd name="T67" fmla="*/ 0 h 1027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885"/>
                <a:gd name="T103" fmla="*/ 0 h 1027"/>
                <a:gd name="T104" fmla="*/ 2885 w 2885"/>
                <a:gd name="T105" fmla="*/ 1027 h 1027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885" h="1027">
                  <a:moveTo>
                    <a:pt x="172" y="0"/>
                  </a:moveTo>
                  <a:lnTo>
                    <a:pt x="155" y="0"/>
                  </a:lnTo>
                  <a:lnTo>
                    <a:pt x="139" y="4"/>
                  </a:lnTo>
                  <a:lnTo>
                    <a:pt x="121" y="8"/>
                  </a:lnTo>
                  <a:lnTo>
                    <a:pt x="105" y="13"/>
                  </a:lnTo>
                  <a:lnTo>
                    <a:pt x="91" y="21"/>
                  </a:lnTo>
                  <a:lnTo>
                    <a:pt x="75" y="29"/>
                  </a:lnTo>
                  <a:lnTo>
                    <a:pt x="63" y="39"/>
                  </a:lnTo>
                  <a:lnTo>
                    <a:pt x="52" y="51"/>
                  </a:lnTo>
                  <a:lnTo>
                    <a:pt x="40" y="62"/>
                  </a:lnTo>
                  <a:lnTo>
                    <a:pt x="30" y="74"/>
                  </a:lnTo>
                  <a:lnTo>
                    <a:pt x="22" y="90"/>
                  </a:lnTo>
                  <a:lnTo>
                    <a:pt x="14" y="103"/>
                  </a:lnTo>
                  <a:lnTo>
                    <a:pt x="8" y="119"/>
                  </a:lnTo>
                  <a:lnTo>
                    <a:pt x="4" y="137"/>
                  </a:lnTo>
                  <a:lnTo>
                    <a:pt x="0" y="152"/>
                  </a:lnTo>
                  <a:lnTo>
                    <a:pt x="0" y="170"/>
                  </a:lnTo>
                  <a:lnTo>
                    <a:pt x="0" y="855"/>
                  </a:lnTo>
                  <a:lnTo>
                    <a:pt x="0" y="873"/>
                  </a:lnTo>
                  <a:lnTo>
                    <a:pt x="4" y="890"/>
                  </a:lnTo>
                  <a:lnTo>
                    <a:pt x="8" y="906"/>
                  </a:lnTo>
                  <a:lnTo>
                    <a:pt x="14" y="922"/>
                  </a:lnTo>
                  <a:lnTo>
                    <a:pt x="22" y="937"/>
                  </a:lnTo>
                  <a:lnTo>
                    <a:pt x="30" y="951"/>
                  </a:lnTo>
                  <a:lnTo>
                    <a:pt x="40" y="965"/>
                  </a:lnTo>
                  <a:lnTo>
                    <a:pt x="52" y="976"/>
                  </a:lnTo>
                  <a:lnTo>
                    <a:pt x="63" y="988"/>
                  </a:lnTo>
                  <a:lnTo>
                    <a:pt x="75" y="998"/>
                  </a:lnTo>
                  <a:lnTo>
                    <a:pt x="91" y="1006"/>
                  </a:lnTo>
                  <a:lnTo>
                    <a:pt x="105" y="1014"/>
                  </a:lnTo>
                  <a:lnTo>
                    <a:pt x="121" y="1019"/>
                  </a:lnTo>
                  <a:lnTo>
                    <a:pt x="139" y="1023"/>
                  </a:lnTo>
                  <a:lnTo>
                    <a:pt x="155" y="1027"/>
                  </a:lnTo>
                  <a:lnTo>
                    <a:pt x="172" y="1027"/>
                  </a:lnTo>
                  <a:lnTo>
                    <a:pt x="2713" y="1027"/>
                  </a:lnTo>
                  <a:lnTo>
                    <a:pt x="2731" y="1027"/>
                  </a:lnTo>
                  <a:lnTo>
                    <a:pt x="2749" y="1023"/>
                  </a:lnTo>
                  <a:lnTo>
                    <a:pt x="2764" y="1019"/>
                  </a:lnTo>
                  <a:lnTo>
                    <a:pt x="2780" y="1014"/>
                  </a:lnTo>
                  <a:lnTo>
                    <a:pt x="2794" y="1006"/>
                  </a:lnTo>
                  <a:lnTo>
                    <a:pt x="2810" y="998"/>
                  </a:lnTo>
                  <a:lnTo>
                    <a:pt x="2822" y="988"/>
                  </a:lnTo>
                  <a:lnTo>
                    <a:pt x="2836" y="976"/>
                  </a:lnTo>
                  <a:lnTo>
                    <a:pt x="2846" y="965"/>
                  </a:lnTo>
                  <a:lnTo>
                    <a:pt x="2856" y="951"/>
                  </a:lnTo>
                  <a:lnTo>
                    <a:pt x="2866" y="937"/>
                  </a:lnTo>
                  <a:lnTo>
                    <a:pt x="2871" y="922"/>
                  </a:lnTo>
                  <a:lnTo>
                    <a:pt x="2877" y="906"/>
                  </a:lnTo>
                  <a:lnTo>
                    <a:pt x="2881" y="890"/>
                  </a:lnTo>
                  <a:lnTo>
                    <a:pt x="2885" y="873"/>
                  </a:lnTo>
                  <a:lnTo>
                    <a:pt x="2885" y="855"/>
                  </a:lnTo>
                  <a:lnTo>
                    <a:pt x="2885" y="170"/>
                  </a:lnTo>
                  <a:lnTo>
                    <a:pt x="2885" y="152"/>
                  </a:lnTo>
                  <a:lnTo>
                    <a:pt x="2881" y="137"/>
                  </a:lnTo>
                  <a:lnTo>
                    <a:pt x="2877" y="119"/>
                  </a:lnTo>
                  <a:lnTo>
                    <a:pt x="2871" y="103"/>
                  </a:lnTo>
                  <a:lnTo>
                    <a:pt x="2866" y="90"/>
                  </a:lnTo>
                  <a:lnTo>
                    <a:pt x="2856" y="74"/>
                  </a:lnTo>
                  <a:lnTo>
                    <a:pt x="2846" y="62"/>
                  </a:lnTo>
                  <a:lnTo>
                    <a:pt x="2836" y="51"/>
                  </a:lnTo>
                  <a:lnTo>
                    <a:pt x="2822" y="39"/>
                  </a:lnTo>
                  <a:lnTo>
                    <a:pt x="2810" y="29"/>
                  </a:lnTo>
                  <a:lnTo>
                    <a:pt x="2794" y="21"/>
                  </a:lnTo>
                  <a:lnTo>
                    <a:pt x="2780" y="13"/>
                  </a:lnTo>
                  <a:lnTo>
                    <a:pt x="2764" y="8"/>
                  </a:lnTo>
                  <a:lnTo>
                    <a:pt x="2749" y="4"/>
                  </a:lnTo>
                  <a:lnTo>
                    <a:pt x="2731" y="0"/>
                  </a:lnTo>
                  <a:lnTo>
                    <a:pt x="2713" y="0"/>
                  </a:lnTo>
                  <a:lnTo>
                    <a:pt x="172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71" name="Rectangle 63"/>
            <p:cNvSpPr>
              <a:spLocks noChangeArrowheads="1"/>
            </p:cNvSpPr>
            <p:nvPr/>
          </p:nvSpPr>
          <p:spPr bwMode="auto">
            <a:xfrm>
              <a:off x="734" y="2633"/>
              <a:ext cx="1086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r>
                <a:rPr lang="it-IT" altLang="it-IT" sz="1400" b="1">
                  <a:solidFill>
                    <a:srgbClr val="000000"/>
                  </a:solidFill>
                </a:rPr>
                <a:t>Condizioni: sicurezza, </a:t>
              </a:r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18472" name="Rectangle 64"/>
            <p:cNvSpPr>
              <a:spLocks noChangeArrowheads="1"/>
            </p:cNvSpPr>
            <p:nvPr/>
          </p:nvSpPr>
          <p:spPr bwMode="auto">
            <a:xfrm>
              <a:off x="664" y="2765"/>
              <a:ext cx="1234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r>
                <a:rPr lang="it-IT" altLang="it-IT" sz="1400" b="1">
                  <a:solidFill>
                    <a:srgbClr val="000000"/>
                  </a:solidFill>
                </a:rPr>
                <a:t>infrastrutture, abolizione </a:t>
              </a:r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18473" name="Rectangle 65"/>
            <p:cNvSpPr>
              <a:spLocks noChangeArrowheads="1"/>
            </p:cNvSpPr>
            <p:nvPr/>
          </p:nvSpPr>
          <p:spPr bwMode="auto">
            <a:xfrm>
              <a:off x="1026" y="2900"/>
              <a:ext cx="43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r>
                <a:rPr lang="it-IT" altLang="it-IT" sz="1400" b="1">
                  <a:solidFill>
                    <a:srgbClr val="000000"/>
                  </a:solidFill>
                </a:rPr>
                <a:t>dazi, ecc.</a:t>
              </a:r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18474" name="Rectangle 66"/>
            <p:cNvSpPr>
              <a:spLocks noChangeArrowheads="1"/>
            </p:cNvSpPr>
            <p:nvPr/>
          </p:nvSpPr>
          <p:spPr bwMode="auto">
            <a:xfrm>
              <a:off x="1455" y="2900"/>
              <a:ext cx="28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r>
                <a:rPr lang="it-IT" altLang="it-IT" sz="1400" b="1">
                  <a:solidFill>
                    <a:srgbClr val="000000"/>
                  </a:solidFill>
                </a:rPr>
                <a:t> </a:t>
              </a:r>
              <a:endParaRPr lang="it-IT" altLang="it-IT">
                <a:solidFill>
                  <a:prstClr val="black"/>
                </a:solidFill>
              </a:endParaRPr>
            </a:p>
          </p:txBody>
        </p:sp>
      </p:grpSp>
      <p:grpSp>
        <p:nvGrpSpPr>
          <p:cNvPr id="5" name="Group 78"/>
          <p:cNvGrpSpPr>
            <a:grpSpLocks/>
          </p:cNvGrpSpPr>
          <p:nvPr/>
        </p:nvGrpSpPr>
        <p:grpSpPr bwMode="auto">
          <a:xfrm>
            <a:off x="5722938" y="4638675"/>
            <a:ext cx="1571625" cy="639763"/>
            <a:chOff x="3605" y="2922"/>
            <a:chExt cx="990" cy="403"/>
          </a:xfrm>
        </p:grpSpPr>
        <p:sp>
          <p:nvSpPr>
            <p:cNvPr id="18461" name="Freeform 47"/>
            <p:cNvSpPr>
              <a:spLocks/>
            </p:cNvSpPr>
            <p:nvPr/>
          </p:nvSpPr>
          <p:spPr bwMode="auto">
            <a:xfrm>
              <a:off x="3796" y="2971"/>
              <a:ext cx="749" cy="354"/>
            </a:xfrm>
            <a:custGeom>
              <a:avLst/>
              <a:gdLst>
                <a:gd name="T0" fmla="*/ 53 w 1498"/>
                <a:gd name="T1" fmla="*/ 0 h 708"/>
                <a:gd name="T2" fmla="*/ 42 w 1498"/>
                <a:gd name="T3" fmla="*/ 3 h 708"/>
                <a:gd name="T4" fmla="*/ 30 w 1498"/>
                <a:gd name="T5" fmla="*/ 7 h 708"/>
                <a:gd name="T6" fmla="*/ 22 w 1498"/>
                <a:gd name="T7" fmla="*/ 13 h 708"/>
                <a:gd name="T8" fmla="*/ 14 w 1498"/>
                <a:gd name="T9" fmla="*/ 22 h 708"/>
                <a:gd name="T10" fmla="*/ 7 w 1498"/>
                <a:gd name="T11" fmla="*/ 30 h 708"/>
                <a:gd name="T12" fmla="*/ 3 w 1498"/>
                <a:gd name="T13" fmla="*/ 41 h 708"/>
                <a:gd name="T14" fmla="*/ 0 w 1498"/>
                <a:gd name="T15" fmla="*/ 53 h 708"/>
                <a:gd name="T16" fmla="*/ 0 w 1498"/>
                <a:gd name="T17" fmla="*/ 296 h 708"/>
                <a:gd name="T18" fmla="*/ 1 w 1498"/>
                <a:gd name="T19" fmla="*/ 307 h 708"/>
                <a:gd name="T20" fmla="*/ 5 w 1498"/>
                <a:gd name="T21" fmla="*/ 318 h 708"/>
                <a:gd name="T22" fmla="*/ 10 w 1498"/>
                <a:gd name="T23" fmla="*/ 329 h 708"/>
                <a:gd name="T24" fmla="*/ 18 w 1498"/>
                <a:gd name="T25" fmla="*/ 337 h 708"/>
                <a:gd name="T26" fmla="*/ 27 w 1498"/>
                <a:gd name="T27" fmla="*/ 345 h 708"/>
                <a:gd name="T28" fmla="*/ 37 w 1498"/>
                <a:gd name="T29" fmla="*/ 350 h 708"/>
                <a:gd name="T30" fmla="*/ 47 w 1498"/>
                <a:gd name="T31" fmla="*/ 353 h 708"/>
                <a:gd name="T32" fmla="*/ 59 w 1498"/>
                <a:gd name="T33" fmla="*/ 354 h 708"/>
                <a:gd name="T34" fmla="*/ 696 w 1498"/>
                <a:gd name="T35" fmla="*/ 354 h 708"/>
                <a:gd name="T36" fmla="*/ 708 w 1498"/>
                <a:gd name="T37" fmla="*/ 351 h 708"/>
                <a:gd name="T38" fmla="*/ 719 w 1498"/>
                <a:gd name="T39" fmla="*/ 348 h 708"/>
                <a:gd name="T40" fmla="*/ 728 w 1498"/>
                <a:gd name="T41" fmla="*/ 341 h 708"/>
                <a:gd name="T42" fmla="*/ 735 w 1498"/>
                <a:gd name="T43" fmla="*/ 333 h 708"/>
                <a:gd name="T44" fmla="*/ 742 w 1498"/>
                <a:gd name="T45" fmla="*/ 324 h 708"/>
                <a:gd name="T46" fmla="*/ 746 w 1498"/>
                <a:gd name="T47" fmla="*/ 313 h 708"/>
                <a:gd name="T48" fmla="*/ 749 w 1498"/>
                <a:gd name="T49" fmla="*/ 302 h 708"/>
                <a:gd name="T50" fmla="*/ 749 w 1498"/>
                <a:gd name="T51" fmla="*/ 58 h 708"/>
                <a:gd name="T52" fmla="*/ 748 w 1498"/>
                <a:gd name="T53" fmla="*/ 47 h 708"/>
                <a:gd name="T54" fmla="*/ 744 w 1498"/>
                <a:gd name="T55" fmla="*/ 36 h 708"/>
                <a:gd name="T56" fmla="*/ 739 w 1498"/>
                <a:gd name="T57" fmla="*/ 26 h 708"/>
                <a:gd name="T58" fmla="*/ 732 w 1498"/>
                <a:gd name="T59" fmla="*/ 18 h 708"/>
                <a:gd name="T60" fmla="*/ 724 w 1498"/>
                <a:gd name="T61" fmla="*/ 10 h 708"/>
                <a:gd name="T62" fmla="*/ 713 w 1498"/>
                <a:gd name="T63" fmla="*/ 5 h 708"/>
                <a:gd name="T64" fmla="*/ 702 w 1498"/>
                <a:gd name="T65" fmla="*/ 1 h 708"/>
                <a:gd name="T66" fmla="*/ 690 w 1498"/>
                <a:gd name="T67" fmla="*/ 0 h 7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498"/>
                <a:gd name="T103" fmla="*/ 0 h 708"/>
                <a:gd name="T104" fmla="*/ 1498 w 1498"/>
                <a:gd name="T105" fmla="*/ 708 h 7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498" h="708">
                  <a:moveTo>
                    <a:pt x="119" y="0"/>
                  </a:moveTo>
                  <a:lnTo>
                    <a:pt x="107" y="0"/>
                  </a:lnTo>
                  <a:lnTo>
                    <a:pt x="95" y="2"/>
                  </a:lnTo>
                  <a:lnTo>
                    <a:pt x="83" y="6"/>
                  </a:lnTo>
                  <a:lnTo>
                    <a:pt x="73" y="10"/>
                  </a:lnTo>
                  <a:lnTo>
                    <a:pt x="61" y="14"/>
                  </a:lnTo>
                  <a:lnTo>
                    <a:pt x="54" y="19"/>
                  </a:lnTo>
                  <a:lnTo>
                    <a:pt x="44" y="27"/>
                  </a:lnTo>
                  <a:lnTo>
                    <a:pt x="36" y="35"/>
                  </a:lnTo>
                  <a:lnTo>
                    <a:pt x="28" y="43"/>
                  </a:lnTo>
                  <a:lnTo>
                    <a:pt x="20" y="53"/>
                  </a:lnTo>
                  <a:lnTo>
                    <a:pt x="14" y="61"/>
                  </a:lnTo>
                  <a:lnTo>
                    <a:pt x="10" y="72"/>
                  </a:lnTo>
                  <a:lnTo>
                    <a:pt x="6" y="82"/>
                  </a:lnTo>
                  <a:lnTo>
                    <a:pt x="2" y="94"/>
                  </a:lnTo>
                  <a:lnTo>
                    <a:pt x="0" y="106"/>
                  </a:lnTo>
                  <a:lnTo>
                    <a:pt x="0" y="117"/>
                  </a:lnTo>
                  <a:lnTo>
                    <a:pt x="0" y="591"/>
                  </a:lnTo>
                  <a:lnTo>
                    <a:pt x="0" y="603"/>
                  </a:lnTo>
                  <a:lnTo>
                    <a:pt x="2" y="614"/>
                  </a:lnTo>
                  <a:lnTo>
                    <a:pt x="6" y="626"/>
                  </a:lnTo>
                  <a:lnTo>
                    <a:pt x="10" y="636"/>
                  </a:lnTo>
                  <a:lnTo>
                    <a:pt x="14" y="648"/>
                  </a:lnTo>
                  <a:lnTo>
                    <a:pt x="20" y="657"/>
                  </a:lnTo>
                  <a:lnTo>
                    <a:pt x="28" y="665"/>
                  </a:lnTo>
                  <a:lnTo>
                    <a:pt x="36" y="673"/>
                  </a:lnTo>
                  <a:lnTo>
                    <a:pt x="44" y="681"/>
                  </a:lnTo>
                  <a:lnTo>
                    <a:pt x="54" y="689"/>
                  </a:lnTo>
                  <a:lnTo>
                    <a:pt x="61" y="695"/>
                  </a:lnTo>
                  <a:lnTo>
                    <a:pt x="73" y="699"/>
                  </a:lnTo>
                  <a:lnTo>
                    <a:pt x="83" y="702"/>
                  </a:lnTo>
                  <a:lnTo>
                    <a:pt x="95" y="706"/>
                  </a:lnTo>
                  <a:lnTo>
                    <a:pt x="107" y="708"/>
                  </a:lnTo>
                  <a:lnTo>
                    <a:pt x="119" y="708"/>
                  </a:lnTo>
                  <a:lnTo>
                    <a:pt x="1379" y="708"/>
                  </a:lnTo>
                  <a:lnTo>
                    <a:pt x="1391" y="708"/>
                  </a:lnTo>
                  <a:lnTo>
                    <a:pt x="1403" y="706"/>
                  </a:lnTo>
                  <a:lnTo>
                    <a:pt x="1415" y="702"/>
                  </a:lnTo>
                  <a:lnTo>
                    <a:pt x="1425" y="699"/>
                  </a:lnTo>
                  <a:lnTo>
                    <a:pt x="1437" y="695"/>
                  </a:lnTo>
                  <a:lnTo>
                    <a:pt x="1447" y="689"/>
                  </a:lnTo>
                  <a:lnTo>
                    <a:pt x="1455" y="681"/>
                  </a:lnTo>
                  <a:lnTo>
                    <a:pt x="1463" y="673"/>
                  </a:lnTo>
                  <a:lnTo>
                    <a:pt x="1470" y="665"/>
                  </a:lnTo>
                  <a:lnTo>
                    <a:pt x="1478" y="657"/>
                  </a:lnTo>
                  <a:lnTo>
                    <a:pt x="1484" y="648"/>
                  </a:lnTo>
                  <a:lnTo>
                    <a:pt x="1488" y="636"/>
                  </a:lnTo>
                  <a:lnTo>
                    <a:pt x="1492" y="626"/>
                  </a:lnTo>
                  <a:lnTo>
                    <a:pt x="1496" y="614"/>
                  </a:lnTo>
                  <a:lnTo>
                    <a:pt x="1498" y="603"/>
                  </a:lnTo>
                  <a:lnTo>
                    <a:pt x="1498" y="591"/>
                  </a:lnTo>
                  <a:lnTo>
                    <a:pt x="1498" y="117"/>
                  </a:lnTo>
                  <a:lnTo>
                    <a:pt x="1498" y="106"/>
                  </a:lnTo>
                  <a:lnTo>
                    <a:pt x="1496" y="94"/>
                  </a:lnTo>
                  <a:lnTo>
                    <a:pt x="1492" y="82"/>
                  </a:lnTo>
                  <a:lnTo>
                    <a:pt x="1488" y="72"/>
                  </a:lnTo>
                  <a:lnTo>
                    <a:pt x="1484" y="61"/>
                  </a:lnTo>
                  <a:lnTo>
                    <a:pt x="1478" y="53"/>
                  </a:lnTo>
                  <a:lnTo>
                    <a:pt x="1470" y="43"/>
                  </a:lnTo>
                  <a:lnTo>
                    <a:pt x="1463" y="35"/>
                  </a:lnTo>
                  <a:lnTo>
                    <a:pt x="1455" y="27"/>
                  </a:lnTo>
                  <a:lnTo>
                    <a:pt x="1447" y="19"/>
                  </a:lnTo>
                  <a:lnTo>
                    <a:pt x="1437" y="14"/>
                  </a:lnTo>
                  <a:lnTo>
                    <a:pt x="1425" y="10"/>
                  </a:lnTo>
                  <a:lnTo>
                    <a:pt x="1415" y="6"/>
                  </a:lnTo>
                  <a:lnTo>
                    <a:pt x="1403" y="2"/>
                  </a:lnTo>
                  <a:lnTo>
                    <a:pt x="1391" y="0"/>
                  </a:lnTo>
                  <a:lnTo>
                    <a:pt x="1379" y="0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62" name="Freeform 48"/>
            <p:cNvSpPr>
              <a:spLocks/>
            </p:cNvSpPr>
            <p:nvPr/>
          </p:nvSpPr>
          <p:spPr bwMode="auto">
            <a:xfrm>
              <a:off x="3846" y="2922"/>
              <a:ext cx="749" cy="354"/>
            </a:xfrm>
            <a:custGeom>
              <a:avLst/>
              <a:gdLst>
                <a:gd name="T0" fmla="*/ 53 w 1498"/>
                <a:gd name="T1" fmla="*/ 0 h 708"/>
                <a:gd name="T2" fmla="*/ 42 w 1498"/>
                <a:gd name="T3" fmla="*/ 3 h 708"/>
                <a:gd name="T4" fmla="*/ 31 w 1498"/>
                <a:gd name="T5" fmla="*/ 7 h 708"/>
                <a:gd name="T6" fmla="*/ 22 w 1498"/>
                <a:gd name="T7" fmla="*/ 13 h 708"/>
                <a:gd name="T8" fmla="*/ 14 w 1498"/>
                <a:gd name="T9" fmla="*/ 22 h 708"/>
                <a:gd name="T10" fmla="*/ 7 w 1498"/>
                <a:gd name="T11" fmla="*/ 30 h 708"/>
                <a:gd name="T12" fmla="*/ 3 w 1498"/>
                <a:gd name="T13" fmla="*/ 41 h 708"/>
                <a:gd name="T14" fmla="*/ 0 w 1498"/>
                <a:gd name="T15" fmla="*/ 53 h 708"/>
                <a:gd name="T16" fmla="*/ 0 w 1498"/>
                <a:gd name="T17" fmla="*/ 296 h 708"/>
                <a:gd name="T18" fmla="*/ 1 w 1498"/>
                <a:gd name="T19" fmla="*/ 308 h 708"/>
                <a:gd name="T20" fmla="*/ 5 w 1498"/>
                <a:gd name="T21" fmla="*/ 318 h 708"/>
                <a:gd name="T22" fmla="*/ 10 w 1498"/>
                <a:gd name="T23" fmla="*/ 329 h 708"/>
                <a:gd name="T24" fmla="*/ 18 w 1498"/>
                <a:gd name="T25" fmla="*/ 337 h 708"/>
                <a:gd name="T26" fmla="*/ 27 w 1498"/>
                <a:gd name="T27" fmla="*/ 345 h 708"/>
                <a:gd name="T28" fmla="*/ 37 w 1498"/>
                <a:gd name="T29" fmla="*/ 350 h 708"/>
                <a:gd name="T30" fmla="*/ 47 w 1498"/>
                <a:gd name="T31" fmla="*/ 353 h 708"/>
                <a:gd name="T32" fmla="*/ 59 w 1498"/>
                <a:gd name="T33" fmla="*/ 354 h 708"/>
                <a:gd name="T34" fmla="*/ 696 w 1498"/>
                <a:gd name="T35" fmla="*/ 354 h 708"/>
                <a:gd name="T36" fmla="*/ 708 w 1498"/>
                <a:gd name="T37" fmla="*/ 352 h 708"/>
                <a:gd name="T38" fmla="*/ 719 w 1498"/>
                <a:gd name="T39" fmla="*/ 348 h 708"/>
                <a:gd name="T40" fmla="*/ 728 w 1498"/>
                <a:gd name="T41" fmla="*/ 341 h 708"/>
                <a:gd name="T42" fmla="*/ 736 w 1498"/>
                <a:gd name="T43" fmla="*/ 333 h 708"/>
                <a:gd name="T44" fmla="*/ 742 w 1498"/>
                <a:gd name="T45" fmla="*/ 324 h 708"/>
                <a:gd name="T46" fmla="*/ 746 w 1498"/>
                <a:gd name="T47" fmla="*/ 313 h 708"/>
                <a:gd name="T48" fmla="*/ 749 w 1498"/>
                <a:gd name="T49" fmla="*/ 302 h 708"/>
                <a:gd name="T50" fmla="*/ 749 w 1498"/>
                <a:gd name="T51" fmla="*/ 58 h 708"/>
                <a:gd name="T52" fmla="*/ 748 w 1498"/>
                <a:gd name="T53" fmla="*/ 47 h 708"/>
                <a:gd name="T54" fmla="*/ 744 w 1498"/>
                <a:gd name="T55" fmla="*/ 36 h 708"/>
                <a:gd name="T56" fmla="*/ 739 w 1498"/>
                <a:gd name="T57" fmla="*/ 26 h 708"/>
                <a:gd name="T58" fmla="*/ 732 w 1498"/>
                <a:gd name="T59" fmla="*/ 18 h 708"/>
                <a:gd name="T60" fmla="*/ 724 w 1498"/>
                <a:gd name="T61" fmla="*/ 10 h 708"/>
                <a:gd name="T62" fmla="*/ 713 w 1498"/>
                <a:gd name="T63" fmla="*/ 5 h 708"/>
                <a:gd name="T64" fmla="*/ 702 w 1498"/>
                <a:gd name="T65" fmla="*/ 1 h 708"/>
                <a:gd name="T66" fmla="*/ 690 w 1498"/>
                <a:gd name="T67" fmla="*/ 0 h 7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498"/>
                <a:gd name="T103" fmla="*/ 0 h 708"/>
                <a:gd name="T104" fmla="*/ 1498 w 1498"/>
                <a:gd name="T105" fmla="*/ 708 h 7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498" h="708">
                  <a:moveTo>
                    <a:pt x="119" y="0"/>
                  </a:moveTo>
                  <a:lnTo>
                    <a:pt x="107" y="0"/>
                  </a:lnTo>
                  <a:lnTo>
                    <a:pt x="95" y="2"/>
                  </a:lnTo>
                  <a:lnTo>
                    <a:pt x="83" y="6"/>
                  </a:lnTo>
                  <a:lnTo>
                    <a:pt x="73" y="10"/>
                  </a:lnTo>
                  <a:lnTo>
                    <a:pt x="62" y="14"/>
                  </a:lnTo>
                  <a:lnTo>
                    <a:pt x="54" y="20"/>
                  </a:lnTo>
                  <a:lnTo>
                    <a:pt x="44" y="27"/>
                  </a:lnTo>
                  <a:lnTo>
                    <a:pt x="36" y="35"/>
                  </a:lnTo>
                  <a:lnTo>
                    <a:pt x="28" y="43"/>
                  </a:lnTo>
                  <a:lnTo>
                    <a:pt x="20" y="53"/>
                  </a:lnTo>
                  <a:lnTo>
                    <a:pt x="14" y="61"/>
                  </a:lnTo>
                  <a:lnTo>
                    <a:pt x="10" y="72"/>
                  </a:lnTo>
                  <a:lnTo>
                    <a:pt x="6" y="82"/>
                  </a:lnTo>
                  <a:lnTo>
                    <a:pt x="2" y="94"/>
                  </a:lnTo>
                  <a:lnTo>
                    <a:pt x="0" y="106"/>
                  </a:lnTo>
                  <a:lnTo>
                    <a:pt x="0" y="117"/>
                  </a:lnTo>
                  <a:lnTo>
                    <a:pt x="0" y="591"/>
                  </a:lnTo>
                  <a:lnTo>
                    <a:pt x="0" y="603"/>
                  </a:lnTo>
                  <a:lnTo>
                    <a:pt x="2" y="615"/>
                  </a:lnTo>
                  <a:lnTo>
                    <a:pt x="6" y="626"/>
                  </a:lnTo>
                  <a:lnTo>
                    <a:pt x="10" y="636"/>
                  </a:lnTo>
                  <a:lnTo>
                    <a:pt x="14" y="648"/>
                  </a:lnTo>
                  <a:lnTo>
                    <a:pt x="20" y="658"/>
                  </a:lnTo>
                  <a:lnTo>
                    <a:pt x="28" y="665"/>
                  </a:lnTo>
                  <a:lnTo>
                    <a:pt x="36" y="673"/>
                  </a:lnTo>
                  <a:lnTo>
                    <a:pt x="44" y="681"/>
                  </a:lnTo>
                  <a:lnTo>
                    <a:pt x="54" y="689"/>
                  </a:lnTo>
                  <a:lnTo>
                    <a:pt x="62" y="695"/>
                  </a:lnTo>
                  <a:lnTo>
                    <a:pt x="73" y="699"/>
                  </a:lnTo>
                  <a:lnTo>
                    <a:pt x="83" y="703"/>
                  </a:lnTo>
                  <a:lnTo>
                    <a:pt x="95" y="706"/>
                  </a:lnTo>
                  <a:lnTo>
                    <a:pt x="107" y="708"/>
                  </a:lnTo>
                  <a:lnTo>
                    <a:pt x="119" y="708"/>
                  </a:lnTo>
                  <a:lnTo>
                    <a:pt x="1379" y="708"/>
                  </a:lnTo>
                  <a:lnTo>
                    <a:pt x="1391" y="708"/>
                  </a:lnTo>
                  <a:lnTo>
                    <a:pt x="1403" y="706"/>
                  </a:lnTo>
                  <a:lnTo>
                    <a:pt x="1415" y="703"/>
                  </a:lnTo>
                  <a:lnTo>
                    <a:pt x="1425" y="699"/>
                  </a:lnTo>
                  <a:lnTo>
                    <a:pt x="1437" y="695"/>
                  </a:lnTo>
                  <a:lnTo>
                    <a:pt x="1447" y="689"/>
                  </a:lnTo>
                  <a:lnTo>
                    <a:pt x="1455" y="681"/>
                  </a:lnTo>
                  <a:lnTo>
                    <a:pt x="1463" y="673"/>
                  </a:lnTo>
                  <a:lnTo>
                    <a:pt x="1471" y="665"/>
                  </a:lnTo>
                  <a:lnTo>
                    <a:pt x="1478" y="658"/>
                  </a:lnTo>
                  <a:lnTo>
                    <a:pt x="1484" y="648"/>
                  </a:lnTo>
                  <a:lnTo>
                    <a:pt x="1488" y="636"/>
                  </a:lnTo>
                  <a:lnTo>
                    <a:pt x="1492" y="626"/>
                  </a:lnTo>
                  <a:lnTo>
                    <a:pt x="1496" y="615"/>
                  </a:lnTo>
                  <a:lnTo>
                    <a:pt x="1498" y="603"/>
                  </a:lnTo>
                  <a:lnTo>
                    <a:pt x="1498" y="591"/>
                  </a:lnTo>
                  <a:lnTo>
                    <a:pt x="1498" y="117"/>
                  </a:lnTo>
                  <a:lnTo>
                    <a:pt x="1498" y="106"/>
                  </a:lnTo>
                  <a:lnTo>
                    <a:pt x="1496" y="94"/>
                  </a:lnTo>
                  <a:lnTo>
                    <a:pt x="1492" y="82"/>
                  </a:lnTo>
                  <a:lnTo>
                    <a:pt x="1488" y="72"/>
                  </a:lnTo>
                  <a:lnTo>
                    <a:pt x="1484" y="61"/>
                  </a:lnTo>
                  <a:lnTo>
                    <a:pt x="1478" y="53"/>
                  </a:lnTo>
                  <a:lnTo>
                    <a:pt x="1471" y="43"/>
                  </a:lnTo>
                  <a:lnTo>
                    <a:pt x="1463" y="35"/>
                  </a:lnTo>
                  <a:lnTo>
                    <a:pt x="1455" y="27"/>
                  </a:lnTo>
                  <a:lnTo>
                    <a:pt x="1447" y="20"/>
                  </a:lnTo>
                  <a:lnTo>
                    <a:pt x="1437" y="14"/>
                  </a:lnTo>
                  <a:lnTo>
                    <a:pt x="1425" y="10"/>
                  </a:lnTo>
                  <a:lnTo>
                    <a:pt x="1415" y="6"/>
                  </a:lnTo>
                  <a:lnTo>
                    <a:pt x="1403" y="2"/>
                  </a:lnTo>
                  <a:lnTo>
                    <a:pt x="1391" y="0"/>
                  </a:lnTo>
                  <a:lnTo>
                    <a:pt x="1379" y="0"/>
                  </a:lnTo>
                  <a:lnTo>
                    <a:pt x="119" y="0"/>
                  </a:lnTo>
                  <a:close/>
                </a:path>
              </a:pathLst>
            </a:cu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63" name="Freeform 49"/>
            <p:cNvSpPr>
              <a:spLocks/>
            </p:cNvSpPr>
            <p:nvPr/>
          </p:nvSpPr>
          <p:spPr bwMode="auto">
            <a:xfrm>
              <a:off x="3846" y="2922"/>
              <a:ext cx="749" cy="354"/>
            </a:xfrm>
            <a:custGeom>
              <a:avLst/>
              <a:gdLst>
                <a:gd name="T0" fmla="*/ 53 w 1498"/>
                <a:gd name="T1" fmla="*/ 0 h 708"/>
                <a:gd name="T2" fmla="*/ 42 w 1498"/>
                <a:gd name="T3" fmla="*/ 3 h 708"/>
                <a:gd name="T4" fmla="*/ 31 w 1498"/>
                <a:gd name="T5" fmla="*/ 7 h 708"/>
                <a:gd name="T6" fmla="*/ 22 w 1498"/>
                <a:gd name="T7" fmla="*/ 13 h 708"/>
                <a:gd name="T8" fmla="*/ 14 w 1498"/>
                <a:gd name="T9" fmla="*/ 22 h 708"/>
                <a:gd name="T10" fmla="*/ 7 w 1498"/>
                <a:gd name="T11" fmla="*/ 30 h 708"/>
                <a:gd name="T12" fmla="*/ 3 w 1498"/>
                <a:gd name="T13" fmla="*/ 41 h 708"/>
                <a:gd name="T14" fmla="*/ 0 w 1498"/>
                <a:gd name="T15" fmla="*/ 53 h 708"/>
                <a:gd name="T16" fmla="*/ 0 w 1498"/>
                <a:gd name="T17" fmla="*/ 296 h 708"/>
                <a:gd name="T18" fmla="*/ 1 w 1498"/>
                <a:gd name="T19" fmla="*/ 308 h 708"/>
                <a:gd name="T20" fmla="*/ 5 w 1498"/>
                <a:gd name="T21" fmla="*/ 318 h 708"/>
                <a:gd name="T22" fmla="*/ 10 w 1498"/>
                <a:gd name="T23" fmla="*/ 329 h 708"/>
                <a:gd name="T24" fmla="*/ 18 w 1498"/>
                <a:gd name="T25" fmla="*/ 337 h 708"/>
                <a:gd name="T26" fmla="*/ 27 w 1498"/>
                <a:gd name="T27" fmla="*/ 345 h 708"/>
                <a:gd name="T28" fmla="*/ 37 w 1498"/>
                <a:gd name="T29" fmla="*/ 350 h 708"/>
                <a:gd name="T30" fmla="*/ 47 w 1498"/>
                <a:gd name="T31" fmla="*/ 353 h 708"/>
                <a:gd name="T32" fmla="*/ 59 w 1498"/>
                <a:gd name="T33" fmla="*/ 354 h 708"/>
                <a:gd name="T34" fmla="*/ 696 w 1498"/>
                <a:gd name="T35" fmla="*/ 354 h 708"/>
                <a:gd name="T36" fmla="*/ 708 w 1498"/>
                <a:gd name="T37" fmla="*/ 352 h 708"/>
                <a:gd name="T38" fmla="*/ 719 w 1498"/>
                <a:gd name="T39" fmla="*/ 348 h 708"/>
                <a:gd name="T40" fmla="*/ 728 w 1498"/>
                <a:gd name="T41" fmla="*/ 341 h 708"/>
                <a:gd name="T42" fmla="*/ 736 w 1498"/>
                <a:gd name="T43" fmla="*/ 333 h 708"/>
                <a:gd name="T44" fmla="*/ 742 w 1498"/>
                <a:gd name="T45" fmla="*/ 324 h 708"/>
                <a:gd name="T46" fmla="*/ 746 w 1498"/>
                <a:gd name="T47" fmla="*/ 313 h 708"/>
                <a:gd name="T48" fmla="*/ 749 w 1498"/>
                <a:gd name="T49" fmla="*/ 302 h 708"/>
                <a:gd name="T50" fmla="*/ 749 w 1498"/>
                <a:gd name="T51" fmla="*/ 58 h 708"/>
                <a:gd name="T52" fmla="*/ 748 w 1498"/>
                <a:gd name="T53" fmla="*/ 47 h 708"/>
                <a:gd name="T54" fmla="*/ 744 w 1498"/>
                <a:gd name="T55" fmla="*/ 36 h 708"/>
                <a:gd name="T56" fmla="*/ 739 w 1498"/>
                <a:gd name="T57" fmla="*/ 26 h 708"/>
                <a:gd name="T58" fmla="*/ 732 w 1498"/>
                <a:gd name="T59" fmla="*/ 18 h 708"/>
                <a:gd name="T60" fmla="*/ 724 w 1498"/>
                <a:gd name="T61" fmla="*/ 10 h 708"/>
                <a:gd name="T62" fmla="*/ 713 w 1498"/>
                <a:gd name="T63" fmla="*/ 5 h 708"/>
                <a:gd name="T64" fmla="*/ 702 w 1498"/>
                <a:gd name="T65" fmla="*/ 1 h 708"/>
                <a:gd name="T66" fmla="*/ 690 w 1498"/>
                <a:gd name="T67" fmla="*/ 0 h 70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498"/>
                <a:gd name="T103" fmla="*/ 0 h 708"/>
                <a:gd name="T104" fmla="*/ 1498 w 1498"/>
                <a:gd name="T105" fmla="*/ 708 h 70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498" h="708">
                  <a:moveTo>
                    <a:pt x="119" y="0"/>
                  </a:moveTo>
                  <a:lnTo>
                    <a:pt x="107" y="0"/>
                  </a:lnTo>
                  <a:lnTo>
                    <a:pt x="95" y="2"/>
                  </a:lnTo>
                  <a:lnTo>
                    <a:pt x="83" y="6"/>
                  </a:lnTo>
                  <a:lnTo>
                    <a:pt x="73" y="10"/>
                  </a:lnTo>
                  <a:lnTo>
                    <a:pt x="62" y="14"/>
                  </a:lnTo>
                  <a:lnTo>
                    <a:pt x="54" y="20"/>
                  </a:lnTo>
                  <a:lnTo>
                    <a:pt x="44" y="27"/>
                  </a:lnTo>
                  <a:lnTo>
                    <a:pt x="36" y="35"/>
                  </a:lnTo>
                  <a:lnTo>
                    <a:pt x="28" y="43"/>
                  </a:lnTo>
                  <a:lnTo>
                    <a:pt x="20" y="53"/>
                  </a:lnTo>
                  <a:lnTo>
                    <a:pt x="14" y="61"/>
                  </a:lnTo>
                  <a:lnTo>
                    <a:pt x="10" y="72"/>
                  </a:lnTo>
                  <a:lnTo>
                    <a:pt x="6" y="82"/>
                  </a:lnTo>
                  <a:lnTo>
                    <a:pt x="2" y="94"/>
                  </a:lnTo>
                  <a:lnTo>
                    <a:pt x="0" y="106"/>
                  </a:lnTo>
                  <a:lnTo>
                    <a:pt x="0" y="117"/>
                  </a:lnTo>
                  <a:lnTo>
                    <a:pt x="0" y="591"/>
                  </a:lnTo>
                  <a:lnTo>
                    <a:pt x="0" y="603"/>
                  </a:lnTo>
                  <a:lnTo>
                    <a:pt x="2" y="615"/>
                  </a:lnTo>
                  <a:lnTo>
                    <a:pt x="6" y="626"/>
                  </a:lnTo>
                  <a:lnTo>
                    <a:pt x="10" y="636"/>
                  </a:lnTo>
                  <a:lnTo>
                    <a:pt x="14" y="648"/>
                  </a:lnTo>
                  <a:lnTo>
                    <a:pt x="20" y="658"/>
                  </a:lnTo>
                  <a:lnTo>
                    <a:pt x="28" y="665"/>
                  </a:lnTo>
                  <a:lnTo>
                    <a:pt x="36" y="673"/>
                  </a:lnTo>
                  <a:lnTo>
                    <a:pt x="44" y="681"/>
                  </a:lnTo>
                  <a:lnTo>
                    <a:pt x="54" y="689"/>
                  </a:lnTo>
                  <a:lnTo>
                    <a:pt x="62" y="695"/>
                  </a:lnTo>
                  <a:lnTo>
                    <a:pt x="73" y="699"/>
                  </a:lnTo>
                  <a:lnTo>
                    <a:pt x="83" y="703"/>
                  </a:lnTo>
                  <a:lnTo>
                    <a:pt x="95" y="706"/>
                  </a:lnTo>
                  <a:lnTo>
                    <a:pt x="107" y="708"/>
                  </a:lnTo>
                  <a:lnTo>
                    <a:pt x="119" y="708"/>
                  </a:lnTo>
                  <a:lnTo>
                    <a:pt x="1379" y="708"/>
                  </a:lnTo>
                  <a:lnTo>
                    <a:pt x="1391" y="708"/>
                  </a:lnTo>
                  <a:lnTo>
                    <a:pt x="1403" y="706"/>
                  </a:lnTo>
                  <a:lnTo>
                    <a:pt x="1415" y="703"/>
                  </a:lnTo>
                  <a:lnTo>
                    <a:pt x="1425" y="699"/>
                  </a:lnTo>
                  <a:lnTo>
                    <a:pt x="1437" y="695"/>
                  </a:lnTo>
                  <a:lnTo>
                    <a:pt x="1447" y="689"/>
                  </a:lnTo>
                  <a:lnTo>
                    <a:pt x="1455" y="681"/>
                  </a:lnTo>
                  <a:lnTo>
                    <a:pt x="1463" y="673"/>
                  </a:lnTo>
                  <a:lnTo>
                    <a:pt x="1471" y="665"/>
                  </a:lnTo>
                  <a:lnTo>
                    <a:pt x="1478" y="658"/>
                  </a:lnTo>
                  <a:lnTo>
                    <a:pt x="1484" y="648"/>
                  </a:lnTo>
                  <a:lnTo>
                    <a:pt x="1488" y="636"/>
                  </a:lnTo>
                  <a:lnTo>
                    <a:pt x="1492" y="626"/>
                  </a:lnTo>
                  <a:lnTo>
                    <a:pt x="1496" y="615"/>
                  </a:lnTo>
                  <a:lnTo>
                    <a:pt x="1498" y="603"/>
                  </a:lnTo>
                  <a:lnTo>
                    <a:pt x="1498" y="591"/>
                  </a:lnTo>
                  <a:lnTo>
                    <a:pt x="1498" y="117"/>
                  </a:lnTo>
                  <a:lnTo>
                    <a:pt x="1498" y="106"/>
                  </a:lnTo>
                  <a:lnTo>
                    <a:pt x="1496" y="94"/>
                  </a:lnTo>
                  <a:lnTo>
                    <a:pt x="1492" y="82"/>
                  </a:lnTo>
                  <a:lnTo>
                    <a:pt x="1488" y="72"/>
                  </a:lnTo>
                  <a:lnTo>
                    <a:pt x="1484" y="61"/>
                  </a:lnTo>
                  <a:lnTo>
                    <a:pt x="1478" y="53"/>
                  </a:lnTo>
                  <a:lnTo>
                    <a:pt x="1471" y="43"/>
                  </a:lnTo>
                  <a:lnTo>
                    <a:pt x="1463" y="35"/>
                  </a:lnTo>
                  <a:lnTo>
                    <a:pt x="1455" y="27"/>
                  </a:lnTo>
                  <a:lnTo>
                    <a:pt x="1447" y="20"/>
                  </a:lnTo>
                  <a:lnTo>
                    <a:pt x="1437" y="14"/>
                  </a:lnTo>
                  <a:lnTo>
                    <a:pt x="1425" y="10"/>
                  </a:lnTo>
                  <a:lnTo>
                    <a:pt x="1415" y="6"/>
                  </a:lnTo>
                  <a:lnTo>
                    <a:pt x="1403" y="2"/>
                  </a:lnTo>
                  <a:lnTo>
                    <a:pt x="1391" y="0"/>
                  </a:lnTo>
                  <a:lnTo>
                    <a:pt x="1379" y="0"/>
                  </a:lnTo>
                  <a:lnTo>
                    <a:pt x="119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64" name="Rectangle 50"/>
            <p:cNvSpPr>
              <a:spLocks noChangeArrowheads="1"/>
            </p:cNvSpPr>
            <p:nvPr/>
          </p:nvSpPr>
          <p:spPr bwMode="auto">
            <a:xfrm>
              <a:off x="4193" y="2968"/>
              <a:ext cx="62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r>
                <a:rPr lang="it-IT" altLang="it-IT" sz="1400" b="1">
                  <a:solidFill>
                    <a:srgbClr val="000000"/>
                  </a:solidFill>
                  <a:latin typeface="Symbol" pitchFamily="18" charset="2"/>
                </a:rPr>
                <a:t>p</a:t>
              </a:r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18465" name="Rectangle 51"/>
            <p:cNvSpPr>
              <a:spLocks noChangeArrowheads="1"/>
            </p:cNvSpPr>
            <p:nvPr/>
          </p:nvSpPr>
          <p:spPr bwMode="auto">
            <a:xfrm>
              <a:off x="4244" y="2980"/>
              <a:ext cx="68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r>
                <a:rPr lang="it-IT" altLang="it-IT" sz="1400" b="1" i="1">
                  <a:solidFill>
                    <a:srgbClr val="000000"/>
                  </a:solidFill>
                </a:rPr>
                <a:t>L</a:t>
              </a:r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18466" name="Rectangle 52"/>
            <p:cNvSpPr>
              <a:spLocks noChangeArrowheads="1"/>
            </p:cNvSpPr>
            <p:nvPr/>
          </p:nvSpPr>
          <p:spPr bwMode="auto">
            <a:xfrm>
              <a:off x="4308" y="2995"/>
              <a:ext cx="2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r>
                <a:rPr lang="it-IT" altLang="it-IT" sz="1200" i="1">
                  <a:solidFill>
                    <a:srgbClr val="000000"/>
                  </a:solidFill>
                </a:rPr>
                <a:t> </a:t>
              </a:r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18467" name="Freeform 67"/>
            <p:cNvSpPr>
              <a:spLocks noEditPoints="1"/>
            </p:cNvSpPr>
            <p:nvPr/>
          </p:nvSpPr>
          <p:spPr bwMode="auto">
            <a:xfrm>
              <a:off x="3605" y="3021"/>
              <a:ext cx="223" cy="92"/>
            </a:xfrm>
            <a:custGeom>
              <a:avLst/>
              <a:gdLst>
                <a:gd name="T0" fmla="*/ 0 w 445"/>
                <a:gd name="T1" fmla="*/ 37 h 184"/>
                <a:gd name="T2" fmla="*/ 140 w 445"/>
                <a:gd name="T3" fmla="*/ 37 h 184"/>
                <a:gd name="T4" fmla="*/ 140 w 445"/>
                <a:gd name="T5" fmla="*/ 54 h 184"/>
                <a:gd name="T6" fmla="*/ 0 w 445"/>
                <a:gd name="T7" fmla="*/ 54 h 184"/>
                <a:gd name="T8" fmla="*/ 0 w 445"/>
                <a:gd name="T9" fmla="*/ 37 h 184"/>
                <a:gd name="T10" fmla="*/ 130 w 445"/>
                <a:gd name="T11" fmla="*/ 0 h 184"/>
                <a:gd name="T12" fmla="*/ 223 w 445"/>
                <a:gd name="T13" fmla="*/ 46 h 184"/>
                <a:gd name="T14" fmla="*/ 130 w 445"/>
                <a:gd name="T15" fmla="*/ 92 h 184"/>
                <a:gd name="T16" fmla="*/ 130 w 445"/>
                <a:gd name="T17" fmla="*/ 0 h 1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445"/>
                <a:gd name="T28" fmla="*/ 0 h 184"/>
                <a:gd name="T29" fmla="*/ 445 w 445"/>
                <a:gd name="T30" fmla="*/ 184 h 1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445" h="184">
                  <a:moveTo>
                    <a:pt x="0" y="74"/>
                  </a:moveTo>
                  <a:lnTo>
                    <a:pt x="279" y="74"/>
                  </a:lnTo>
                  <a:lnTo>
                    <a:pt x="279" y="109"/>
                  </a:lnTo>
                  <a:lnTo>
                    <a:pt x="0" y="109"/>
                  </a:lnTo>
                  <a:lnTo>
                    <a:pt x="0" y="74"/>
                  </a:lnTo>
                  <a:close/>
                  <a:moveTo>
                    <a:pt x="259" y="0"/>
                  </a:moveTo>
                  <a:lnTo>
                    <a:pt x="445" y="92"/>
                  </a:lnTo>
                  <a:lnTo>
                    <a:pt x="259" y="184"/>
                  </a:lnTo>
                  <a:lnTo>
                    <a:pt x="259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</p:grpSp>
      <p:grpSp>
        <p:nvGrpSpPr>
          <p:cNvPr id="6" name="Group 80"/>
          <p:cNvGrpSpPr>
            <a:grpSpLocks/>
          </p:cNvGrpSpPr>
          <p:nvPr/>
        </p:nvGrpSpPr>
        <p:grpSpPr bwMode="auto">
          <a:xfrm>
            <a:off x="7283450" y="4638675"/>
            <a:ext cx="1465263" cy="601663"/>
            <a:chOff x="4588" y="2922"/>
            <a:chExt cx="923" cy="379"/>
          </a:xfrm>
        </p:grpSpPr>
        <p:sp>
          <p:nvSpPr>
            <p:cNvPr id="18455" name="Freeform 53"/>
            <p:cNvSpPr>
              <a:spLocks/>
            </p:cNvSpPr>
            <p:nvPr/>
          </p:nvSpPr>
          <p:spPr bwMode="auto">
            <a:xfrm>
              <a:off x="4688" y="2971"/>
              <a:ext cx="774" cy="330"/>
            </a:xfrm>
            <a:custGeom>
              <a:avLst/>
              <a:gdLst>
                <a:gd name="T0" fmla="*/ 50 w 1547"/>
                <a:gd name="T1" fmla="*/ 0 h 659"/>
                <a:gd name="T2" fmla="*/ 39 w 1547"/>
                <a:gd name="T3" fmla="*/ 3 h 659"/>
                <a:gd name="T4" fmla="*/ 29 w 1547"/>
                <a:gd name="T5" fmla="*/ 7 h 659"/>
                <a:gd name="T6" fmla="*/ 20 w 1547"/>
                <a:gd name="T7" fmla="*/ 13 h 659"/>
                <a:gd name="T8" fmla="*/ 13 w 1547"/>
                <a:gd name="T9" fmla="*/ 20 h 659"/>
                <a:gd name="T10" fmla="*/ 7 w 1547"/>
                <a:gd name="T11" fmla="*/ 29 h 659"/>
                <a:gd name="T12" fmla="*/ 3 w 1547"/>
                <a:gd name="T13" fmla="*/ 38 h 659"/>
                <a:gd name="T14" fmla="*/ 0 w 1547"/>
                <a:gd name="T15" fmla="*/ 49 h 659"/>
                <a:gd name="T16" fmla="*/ 0 w 1547"/>
                <a:gd name="T17" fmla="*/ 275 h 659"/>
                <a:gd name="T18" fmla="*/ 1 w 1547"/>
                <a:gd name="T19" fmla="*/ 286 h 659"/>
                <a:gd name="T20" fmla="*/ 4 w 1547"/>
                <a:gd name="T21" fmla="*/ 297 h 659"/>
                <a:gd name="T22" fmla="*/ 10 w 1547"/>
                <a:gd name="T23" fmla="*/ 305 h 659"/>
                <a:gd name="T24" fmla="*/ 16 w 1547"/>
                <a:gd name="T25" fmla="*/ 314 h 659"/>
                <a:gd name="T26" fmla="*/ 25 w 1547"/>
                <a:gd name="T27" fmla="*/ 320 h 659"/>
                <a:gd name="T28" fmla="*/ 34 w 1547"/>
                <a:gd name="T29" fmla="*/ 326 h 659"/>
                <a:gd name="T30" fmla="*/ 45 w 1547"/>
                <a:gd name="T31" fmla="*/ 329 h 659"/>
                <a:gd name="T32" fmla="*/ 56 w 1547"/>
                <a:gd name="T33" fmla="*/ 330 h 659"/>
                <a:gd name="T34" fmla="*/ 724 w 1547"/>
                <a:gd name="T35" fmla="*/ 330 h 659"/>
                <a:gd name="T36" fmla="*/ 735 w 1547"/>
                <a:gd name="T37" fmla="*/ 328 h 659"/>
                <a:gd name="T38" fmla="*/ 745 w 1547"/>
                <a:gd name="T39" fmla="*/ 323 h 659"/>
                <a:gd name="T40" fmla="*/ 754 w 1547"/>
                <a:gd name="T41" fmla="*/ 317 h 659"/>
                <a:gd name="T42" fmla="*/ 761 w 1547"/>
                <a:gd name="T43" fmla="*/ 310 h 659"/>
                <a:gd name="T44" fmla="*/ 767 w 1547"/>
                <a:gd name="T45" fmla="*/ 302 h 659"/>
                <a:gd name="T46" fmla="*/ 772 w 1547"/>
                <a:gd name="T47" fmla="*/ 292 h 659"/>
                <a:gd name="T48" fmla="*/ 774 w 1547"/>
                <a:gd name="T49" fmla="*/ 281 h 659"/>
                <a:gd name="T50" fmla="*/ 774 w 1547"/>
                <a:gd name="T51" fmla="*/ 55 h 659"/>
                <a:gd name="T52" fmla="*/ 773 w 1547"/>
                <a:gd name="T53" fmla="*/ 44 h 659"/>
                <a:gd name="T54" fmla="*/ 770 w 1547"/>
                <a:gd name="T55" fmla="*/ 33 h 659"/>
                <a:gd name="T56" fmla="*/ 764 w 1547"/>
                <a:gd name="T57" fmla="*/ 25 h 659"/>
                <a:gd name="T58" fmla="*/ 758 w 1547"/>
                <a:gd name="T59" fmla="*/ 16 h 659"/>
                <a:gd name="T60" fmla="*/ 749 w 1547"/>
                <a:gd name="T61" fmla="*/ 10 h 659"/>
                <a:gd name="T62" fmla="*/ 740 w 1547"/>
                <a:gd name="T63" fmla="*/ 4 h 659"/>
                <a:gd name="T64" fmla="*/ 729 w 1547"/>
                <a:gd name="T65" fmla="*/ 1 h 659"/>
                <a:gd name="T66" fmla="*/ 718 w 1547"/>
                <a:gd name="T67" fmla="*/ 0 h 659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547"/>
                <a:gd name="T103" fmla="*/ 0 h 659"/>
                <a:gd name="T104" fmla="*/ 1547 w 1547"/>
                <a:gd name="T105" fmla="*/ 659 h 659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547" h="659">
                  <a:moveTo>
                    <a:pt x="111" y="0"/>
                  </a:moveTo>
                  <a:lnTo>
                    <a:pt x="99" y="0"/>
                  </a:lnTo>
                  <a:lnTo>
                    <a:pt x="89" y="2"/>
                  </a:lnTo>
                  <a:lnTo>
                    <a:pt x="77" y="6"/>
                  </a:lnTo>
                  <a:lnTo>
                    <a:pt x="67" y="8"/>
                  </a:lnTo>
                  <a:lnTo>
                    <a:pt x="57" y="14"/>
                  </a:lnTo>
                  <a:lnTo>
                    <a:pt x="49" y="19"/>
                  </a:lnTo>
                  <a:lnTo>
                    <a:pt x="39" y="25"/>
                  </a:lnTo>
                  <a:lnTo>
                    <a:pt x="31" y="31"/>
                  </a:lnTo>
                  <a:lnTo>
                    <a:pt x="25" y="39"/>
                  </a:lnTo>
                  <a:lnTo>
                    <a:pt x="19" y="49"/>
                  </a:lnTo>
                  <a:lnTo>
                    <a:pt x="13" y="57"/>
                  </a:lnTo>
                  <a:lnTo>
                    <a:pt x="7" y="66"/>
                  </a:lnTo>
                  <a:lnTo>
                    <a:pt x="6" y="76"/>
                  </a:lnTo>
                  <a:lnTo>
                    <a:pt x="2" y="88"/>
                  </a:lnTo>
                  <a:lnTo>
                    <a:pt x="0" y="98"/>
                  </a:lnTo>
                  <a:lnTo>
                    <a:pt x="0" y="109"/>
                  </a:lnTo>
                  <a:lnTo>
                    <a:pt x="0" y="550"/>
                  </a:lnTo>
                  <a:lnTo>
                    <a:pt x="0" y="562"/>
                  </a:lnTo>
                  <a:lnTo>
                    <a:pt x="2" y="571"/>
                  </a:lnTo>
                  <a:lnTo>
                    <a:pt x="6" y="583"/>
                  </a:lnTo>
                  <a:lnTo>
                    <a:pt x="7" y="593"/>
                  </a:lnTo>
                  <a:lnTo>
                    <a:pt x="13" y="603"/>
                  </a:lnTo>
                  <a:lnTo>
                    <a:pt x="19" y="610"/>
                  </a:lnTo>
                  <a:lnTo>
                    <a:pt x="25" y="620"/>
                  </a:lnTo>
                  <a:lnTo>
                    <a:pt x="31" y="628"/>
                  </a:lnTo>
                  <a:lnTo>
                    <a:pt x="39" y="634"/>
                  </a:lnTo>
                  <a:lnTo>
                    <a:pt x="49" y="640"/>
                  </a:lnTo>
                  <a:lnTo>
                    <a:pt x="57" y="646"/>
                  </a:lnTo>
                  <a:lnTo>
                    <a:pt x="67" y="652"/>
                  </a:lnTo>
                  <a:lnTo>
                    <a:pt x="77" y="655"/>
                  </a:lnTo>
                  <a:lnTo>
                    <a:pt x="89" y="657"/>
                  </a:lnTo>
                  <a:lnTo>
                    <a:pt x="99" y="659"/>
                  </a:lnTo>
                  <a:lnTo>
                    <a:pt x="111" y="659"/>
                  </a:lnTo>
                  <a:lnTo>
                    <a:pt x="1436" y="659"/>
                  </a:lnTo>
                  <a:lnTo>
                    <a:pt x="1448" y="659"/>
                  </a:lnTo>
                  <a:lnTo>
                    <a:pt x="1458" y="657"/>
                  </a:lnTo>
                  <a:lnTo>
                    <a:pt x="1470" y="655"/>
                  </a:lnTo>
                  <a:lnTo>
                    <a:pt x="1480" y="652"/>
                  </a:lnTo>
                  <a:lnTo>
                    <a:pt x="1490" y="646"/>
                  </a:lnTo>
                  <a:lnTo>
                    <a:pt x="1498" y="640"/>
                  </a:lnTo>
                  <a:lnTo>
                    <a:pt x="1508" y="634"/>
                  </a:lnTo>
                  <a:lnTo>
                    <a:pt x="1516" y="628"/>
                  </a:lnTo>
                  <a:lnTo>
                    <a:pt x="1521" y="620"/>
                  </a:lnTo>
                  <a:lnTo>
                    <a:pt x="1527" y="610"/>
                  </a:lnTo>
                  <a:lnTo>
                    <a:pt x="1533" y="603"/>
                  </a:lnTo>
                  <a:lnTo>
                    <a:pt x="1539" y="593"/>
                  </a:lnTo>
                  <a:lnTo>
                    <a:pt x="1543" y="583"/>
                  </a:lnTo>
                  <a:lnTo>
                    <a:pt x="1545" y="571"/>
                  </a:lnTo>
                  <a:lnTo>
                    <a:pt x="1547" y="562"/>
                  </a:lnTo>
                  <a:lnTo>
                    <a:pt x="1547" y="550"/>
                  </a:lnTo>
                  <a:lnTo>
                    <a:pt x="1547" y="109"/>
                  </a:lnTo>
                  <a:lnTo>
                    <a:pt x="1547" y="98"/>
                  </a:lnTo>
                  <a:lnTo>
                    <a:pt x="1545" y="88"/>
                  </a:lnTo>
                  <a:lnTo>
                    <a:pt x="1543" y="76"/>
                  </a:lnTo>
                  <a:lnTo>
                    <a:pt x="1539" y="66"/>
                  </a:lnTo>
                  <a:lnTo>
                    <a:pt x="1533" y="57"/>
                  </a:lnTo>
                  <a:lnTo>
                    <a:pt x="1527" y="49"/>
                  </a:lnTo>
                  <a:lnTo>
                    <a:pt x="1521" y="39"/>
                  </a:lnTo>
                  <a:lnTo>
                    <a:pt x="1516" y="31"/>
                  </a:lnTo>
                  <a:lnTo>
                    <a:pt x="1508" y="25"/>
                  </a:lnTo>
                  <a:lnTo>
                    <a:pt x="1498" y="19"/>
                  </a:lnTo>
                  <a:lnTo>
                    <a:pt x="1490" y="14"/>
                  </a:lnTo>
                  <a:lnTo>
                    <a:pt x="1480" y="8"/>
                  </a:lnTo>
                  <a:lnTo>
                    <a:pt x="1470" y="6"/>
                  </a:lnTo>
                  <a:lnTo>
                    <a:pt x="1458" y="2"/>
                  </a:lnTo>
                  <a:lnTo>
                    <a:pt x="1448" y="0"/>
                  </a:lnTo>
                  <a:lnTo>
                    <a:pt x="1436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808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56" name="Freeform 54"/>
            <p:cNvSpPr>
              <a:spLocks/>
            </p:cNvSpPr>
            <p:nvPr/>
          </p:nvSpPr>
          <p:spPr bwMode="auto">
            <a:xfrm>
              <a:off x="4737" y="2922"/>
              <a:ext cx="774" cy="330"/>
            </a:xfrm>
            <a:custGeom>
              <a:avLst/>
              <a:gdLst>
                <a:gd name="T0" fmla="*/ 50 w 1547"/>
                <a:gd name="T1" fmla="*/ 0 h 660"/>
                <a:gd name="T2" fmla="*/ 39 w 1547"/>
                <a:gd name="T3" fmla="*/ 3 h 660"/>
                <a:gd name="T4" fmla="*/ 29 w 1547"/>
                <a:gd name="T5" fmla="*/ 7 h 660"/>
                <a:gd name="T6" fmla="*/ 20 w 1547"/>
                <a:gd name="T7" fmla="*/ 12 h 660"/>
                <a:gd name="T8" fmla="*/ 13 w 1547"/>
                <a:gd name="T9" fmla="*/ 20 h 660"/>
                <a:gd name="T10" fmla="*/ 7 w 1547"/>
                <a:gd name="T11" fmla="*/ 28 h 660"/>
                <a:gd name="T12" fmla="*/ 3 w 1547"/>
                <a:gd name="T13" fmla="*/ 38 h 660"/>
                <a:gd name="T14" fmla="*/ 0 w 1547"/>
                <a:gd name="T15" fmla="*/ 49 h 660"/>
                <a:gd name="T16" fmla="*/ 0 w 1547"/>
                <a:gd name="T17" fmla="*/ 275 h 660"/>
                <a:gd name="T18" fmla="*/ 1 w 1547"/>
                <a:gd name="T19" fmla="*/ 286 h 660"/>
                <a:gd name="T20" fmla="*/ 4 w 1547"/>
                <a:gd name="T21" fmla="*/ 297 h 660"/>
                <a:gd name="T22" fmla="*/ 10 w 1547"/>
                <a:gd name="T23" fmla="*/ 306 h 660"/>
                <a:gd name="T24" fmla="*/ 16 w 1547"/>
                <a:gd name="T25" fmla="*/ 314 h 660"/>
                <a:gd name="T26" fmla="*/ 25 w 1547"/>
                <a:gd name="T27" fmla="*/ 320 h 660"/>
                <a:gd name="T28" fmla="*/ 34 w 1547"/>
                <a:gd name="T29" fmla="*/ 326 h 660"/>
                <a:gd name="T30" fmla="*/ 45 w 1547"/>
                <a:gd name="T31" fmla="*/ 329 h 660"/>
                <a:gd name="T32" fmla="*/ 56 w 1547"/>
                <a:gd name="T33" fmla="*/ 330 h 660"/>
                <a:gd name="T34" fmla="*/ 724 w 1547"/>
                <a:gd name="T35" fmla="*/ 330 h 660"/>
                <a:gd name="T36" fmla="*/ 735 w 1547"/>
                <a:gd name="T37" fmla="*/ 328 h 660"/>
                <a:gd name="T38" fmla="*/ 745 w 1547"/>
                <a:gd name="T39" fmla="*/ 323 h 660"/>
                <a:gd name="T40" fmla="*/ 754 w 1547"/>
                <a:gd name="T41" fmla="*/ 317 h 660"/>
                <a:gd name="T42" fmla="*/ 761 w 1547"/>
                <a:gd name="T43" fmla="*/ 310 h 660"/>
                <a:gd name="T44" fmla="*/ 767 w 1547"/>
                <a:gd name="T45" fmla="*/ 302 h 660"/>
                <a:gd name="T46" fmla="*/ 772 w 1547"/>
                <a:gd name="T47" fmla="*/ 292 h 660"/>
                <a:gd name="T48" fmla="*/ 774 w 1547"/>
                <a:gd name="T49" fmla="*/ 281 h 660"/>
                <a:gd name="T50" fmla="*/ 774 w 1547"/>
                <a:gd name="T51" fmla="*/ 55 h 660"/>
                <a:gd name="T52" fmla="*/ 773 w 1547"/>
                <a:gd name="T53" fmla="*/ 44 h 660"/>
                <a:gd name="T54" fmla="*/ 770 w 1547"/>
                <a:gd name="T55" fmla="*/ 34 h 660"/>
                <a:gd name="T56" fmla="*/ 764 w 1547"/>
                <a:gd name="T57" fmla="*/ 24 h 660"/>
                <a:gd name="T58" fmla="*/ 758 w 1547"/>
                <a:gd name="T59" fmla="*/ 15 h 660"/>
                <a:gd name="T60" fmla="*/ 749 w 1547"/>
                <a:gd name="T61" fmla="*/ 10 h 660"/>
                <a:gd name="T62" fmla="*/ 740 w 1547"/>
                <a:gd name="T63" fmla="*/ 4 h 660"/>
                <a:gd name="T64" fmla="*/ 729 w 1547"/>
                <a:gd name="T65" fmla="*/ 1 h 660"/>
                <a:gd name="T66" fmla="*/ 718 w 1547"/>
                <a:gd name="T67" fmla="*/ 0 h 66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547"/>
                <a:gd name="T103" fmla="*/ 0 h 660"/>
                <a:gd name="T104" fmla="*/ 1547 w 1547"/>
                <a:gd name="T105" fmla="*/ 660 h 66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547" h="660">
                  <a:moveTo>
                    <a:pt x="111" y="0"/>
                  </a:moveTo>
                  <a:lnTo>
                    <a:pt x="99" y="0"/>
                  </a:lnTo>
                  <a:lnTo>
                    <a:pt x="89" y="2"/>
                  </a:lnTo>
                  <a:lnTo>
                    <a:pt x="77" y="6"/>
                  </a:lnTo>
                  <a:lnTo>
                    <a:pt x="67" y="8"/>
                  </a:lnTo>
                  <a:lnTo>
                    <a:pt x="57" y="14"/>
                  </a:lnTo>
                  <a:lnTo>
                    <a:pt x="49" y="20"/>
                  </a:lnTo>
                  <a:lnTo>
                    <a:pt x="39" y="25"/>
                  </a:lnTo>
                  <a:lnTo>
                    <a:pt x="31" y="31"/>
                  </a:lnTo>
                  <a:lnTo>
                    <a:pt x="25" y="39"/>
                  </a:lnTo>
                  <a:lnTo>
                    <a:pt x="19" y="49"/>
                  </a:lnTo>
                  <a:lnTo>
                    <a:pt x="14" y="57"/>
                  </a:lnTo>
                  <a:lnTo>
                    <a:pt x="8" y="67"/>
                  </a:lnTo>
                  <a:lnTo>
                    <a:pt x="6" y="76"/>
                  </a:lnTo>
                  <a:lnTo>
                    <a:pt x="2" y="88"/>
                  </a:lnTo>
                  <a:lnTo>
                    <a:pt x="0" y="98"/>
                  </a:lnTo>
                  <a:lnTo>
                    <a:pt x="0" y="110"/>
                  </a:lnTo>
                  <a:lnTo>
                    <a:pt x="0" y="550"/>
                  </a:lnTo>
                  <a:lnTo>
                    <a:pt x="0" y="562"/>
                  </a:lnTo>
                  <a:lnTo>
                    <a:pt x="2" y="571"/>
                  </a:lnTo>
                  <a:lnTo>
                    <a:pt x="6" y="583"/>
                  </a:lnTo>
                  <a:lnTo>
                    <a:pt x="8" y="593"/>
                  </a:lnTo>
                  <a:lnTo>
                    <a:pt x="14" y="603"/>
                  </a:lnTo>
                  <a:lnTo>
                    <a:pt x="19" y="611"/>
                  </a:lnTo>
                  <a:lnTo>
                    <a:pt x="25" y="620"/>
                  </a:lnTo>
                  <a:lnTo>
                    <a:pt x="31" y="628"/>
                  </a:lnTo>
                  <a:lnTo>
                    <a:pt x="39" y="634"/>
                  </a:lnTo>
                  <a:lnTo>
                    <a:pt x="49" y="640"/>
                  </a:lnTo>
                  <a:lnTo>
                    <a:pt x="57" y="646"/>
                  </a:lnTo>
                  <a:lnTo>
                    <a:pt x="67" y="652"/>
                  </a:lnTo>
                  <a:lnTo>
                    <a:pt x="77" y="656"/>
                  </a:lnTo>
                  <a:lnTo>
                    <a:pt x="89" y="658"/>
                  </a:lnTo>
                  <a:lnTo>
                    <a:pt x="99" y="660"/>
                  </a:lnTo>
                  <a:lnTo>
                    <a:pt x="111" y="660"/>
                  </a:lnTo>
                  <a:lnTo>
                    <a:pt x="1436" y="660"/>
                  </a:lnTo>
                  <a:lnTo>
                    <a:pt x="1448" y="660"/>
                  </a:lnTo>
                  <a:lnTo>
                    <a:pt x="1458" y="658"/>
                  </a:lnTo>
                  <a:lnTo>
                    <a:pt x="1470" y="656"/>
                  </a:lnTo>
                  <a:lnTo>
                    <a:pt x="1480" y="652"/>
                  </a:lnTo>
                  <a:lnTo>
                    <a:pt x="1490" y="646"/>
                  </a:lnTo>
                  <a:lnTo>
                    <a:pt x="1498" y="640"/>
                  </a:lnTo>
                  <a:lnTo>
                    <a:pt x="1508" y="634"/>
                  </a:lnTo>
                  <a:lnTo>
                    <a:pt x="1516" y="628"/>
                  </a:lnTo>
                  <a:lnTo>
                    <a:pt x="1522" y="620"/>
                  </a:lnTo>
                  <a:lnTo>
                    <a:pt x="1528" y="611"/>
                  </a:lnTo>
                  <a:lnTo>
                    <a:pt x="1533" y="603"/>
                  </a:lnTo>
                  <a:lnTo>
                    <a:pt x="1539" y="593"/>
                  </a:lnTo>
                  <a:lnTo>
                    <a:pt x="1543" y="583"/>
                  </a:lnTo>
                  <a:lnTo>
                    <a:pt x="1545" y="571"/>
                  </a:lnTo>
                  <a:lnTo>
                    <a:pt x="1547" y="562"/>
                  </a:lnTo>
                  <a:lnTo>
                    <a:pt x="1547" y="550"/>
                  </a:lnTo>
                  <a:lnTo>
                    <a:pt x="1547" y="110"/>
                  </a:lnTo>
                  <a:lnTo>
                    <a:pt x="1547" y="98"/>
                  </a:lnTo>
                  <a:lnTo>
                    <a:pt x="1545" y="88"/>
                  </a:lnTo>
                  <a:lnTo>
                    <a:pt x="1543" y="76"/>
                  </a:lnTo>
                  <a:lnTo>
                    <a:pt x="1539" y="67"/>
                  </a:lnTo>
                  <a:lnTo>
                    <a:pt x="1533" y="57"/>
                  </a:lnTo>
                  <a:lnTo>
                    <a:pt x="1528" y="49"/>
                  </a:lnTo>
                  <a:lnTo>
                    <a:pt x="1522" y="39"/>
                  </a:lnTo>
                  <a:lnTo>
                    <a:pt x="1516" y="31"/>
                  </a:lnTo>
                  <a:lnTo>
                    <a:pt x="1508" y="25"/>
                  </a:lnTo>
                  <a:lnTo>
                    <a:pt x="1498" y="20"/>
                  </a:lnTo>
                  <a:lnTo>
                    <a:pt x="1490" y="14"/>
                  </a:lnTo>
                  <a:lnTo>
                    <a:pt x="1480" y="8"/>
                  </a:lnTo>
                  <a:lnTo>
                    <a:pt x="1470" y="6"/>
                  </a:lnTo>
                  <a:lnTo>
                    <a:pt x="1458" y="2"/>
                  </a:lnTo>
                  <a:lnTo>
                    <a:pt x="1448" y="0"/>
                  </a:lnTo>
                  <a:lnTo>
                    <a:pt x="1436" y="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CCE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57" name="Freeform 55"/>
            <p:cNvSpPr>
              <a:spLocks/>
            </p:cNvSpPr>
            <p:nvPr/>
          </p:nvSpPr>
          <p:spPr bwMode="auto">
            <a:xfrm>
              <a:off x="4737" y="2922"/>
              <a:ext cx="774" cy="330"/>
            </a:xfrm>
            <a:custGeom>
              <a:avLst/>
              <a:gdLst>
                <a:gd name="T0" fmla="*/ 50 w 1547"/>
                <a:gd name="T1" fmla="*/ 0 h 660"/>
                <a:gd name="T2" fmla="*/ 39 w 1547"/>
                <a:gd name="T3" fmla="*/ 3 h 660"/>
                <a:gd name="T4" fmla="*/ 29 w 1547"/>
                <a:gd name="T5" fmla="*/ 7 h 660"/>
                <a:gd name="T6" fmla="*/ 20 w 1547"/>
                <a:gd name="T7" fmla="*/ 12 h 660"/>
                <a:gd name="T8" fmla="*/ 13 w 1547"/>
                <a:gd name="T9" fmla="*/ 20 h 660"/>
                <a:gd name="T10" fmla="*/ 7 w 1547"/>
                <a:gd name="T11" fmla="*/ 28 h 660"/>
                <a:gd name="T12" fmla="*/ 3 w 1547"/>
                <a:gd name="T13" fmla="*/ 38 h 660"/>
                <a:gd name="T14" fmla="*/ 0 w 1547"/>
                <a:gd name="T15" fmla="*/ 49 h 660"/>
                <a:gd name="T16" fmla="*/ 0 w 1547"/>
                <a:gd name="T17" fmla="*/ 275 h 660"/>
                <a:gd name="T18" fmla="*/ 1 w 1547"/>
                <a:gd name="T19" fmla="*/ 286 h 660"/>
                <a:gd name="T20" fmla="*/ 4 w 1547"/>
                <a:gd name="T21" fmla="*/ 297 h 660"/>
                <a:gd name="T22" fmla="*/ 10 w 1547"/>
                <a:gd name="T23" fmla="*/ 306 h 660"/>
                <a:gd name="T24" fmla="*/ 16 w 1547"/>
                <a:gd name="T25" fmla="*/ 314 h 660"/>
                <a:gd name="T26" fmla="*/ 25 w 1547"/>
                <a:gd name="T27" fmla="*/ 320 h 660"/>
                <a:gd name="T28" fmla="*/ 34 w 1547"/>
                <a:gd name="T29" fmla="*/ 326 h 660"/>
                <a:gd name="T30" fmla="*/ 45 w 1547"/>
                <a:gd name="T31" fmla="*/ 329 h 660"/>
                <a:gd name="T32" fmla="*/ 56 w 1547"/>
                <a:gd name="T33" fmla="*/ 330 h 660"/>
                <a:gd name="T34" fmla="*/ 724 w 1547"/>
                <a:gd name="T35" fmla="*/ 330 h 660"/>
                <a:gd name="T36" fmla="*/ 735 w 1547"/>
                <a:gd name="T37" fmla="*/ 328 h 660"/>
                <a:gd name="T38" fmla="*/ 745 w 1547"/>
                <a:gd name="T39" fmla="*/ 323 h 660"/>
                <a:gd name="T40" fmla="*/ 754 w 1547"/>
                <a:gd name="T41" fmla="*/ 317 h 660"/>
                <a:gd name="T42" fmla="*/ 761 w 1547"/>
                <a:gd name="T43" fmla="*/ 310 h 660"/>
                <a:gd name="T44" fmla="*/ 767 w 1547"/>
                <a:gd name="T45" fmla="*/ 302 h 660"/>
                <a:gd name="T46" fmla="*/ 772 w 1547"/>
                <a:gd name="T47" fmla="*/ 292 h 660"/>
                <a:gd name="T48" fmla="*/ 774 w 1547"/>
                <a:gd name="T49" fmla="*/ 281 h 660"/>
                <a:gd name="T50" fmla="*/ 774 w 1547"/>
                <a:gd name="T51" fmla="*/ 55 h 660"/>
                <a:gd name="T52" fmla="*/ 773 w 1547"/>
                <a:gd name="T53" fmla="*/ 44 h 660"/>
                <a:gd name="T54" fmla="*/ 770 w 1547"/>
                <a:gd name="T55" fmla="*/ 34 h 660"/>
                <a:gd name="T56" fmla="*/ 764 w 1547"/>
                <a:gd name="T57" fmla="*/ 24 h 660"/>
                <a:gd name="T58" fmla="*/ 758 w 1547"/>
                <a:gd name="T59" fmla="*/ 15 h 660"/>
                <a:gd name="T60" fmla="*/ 749 w 1547"/>
                <a:gd name="T61" fmla="*/ 10 h 660"/>
                <a:gd name="T62" fmla="*/ 740 w 1547"/>
                <a:gd name="T63" fmla="*/ 4 h 660"/>
                <a:gd name="T64" fmla="*/ 729 w 1547"/>
                <a:gd name="T65" fmla="*/ 1 h 660"/>
                <a:gd name="T66" fmla="*/ 718 w 1547"/>
                <a:gd name="T67" fmla="*/ 0 h 66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547"/>
                <a:gd name="T103" fmla="*/ 0 h 660"/>
                <a:gd name="T104" fmla="*/ 1547 w 1547"/>
                <a:gd name="T105" fmla="*/ 660 h 660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547" h="660">
                  <a:moveTo>
                    <a:pt x="111" y="0"/>
                  </a:moveTo>
                  <a:lnTo>
                    <a:pt x="99" y="0"/>
                  </a:lnTo>
                  <a:lnTo>
                    <a:pt x="89" y="2"/>
                  </a:lnTo>
                  <a:lnTo>
                    <a:pt x="77" y="6"/>
                  </a:lnTo>
                  <a:lnTo>
                    <a:pt x="67" y="8"/>
                  </a:lnTo>
                  <a:lnTo>
                    <a:pt x="57" y="14"/>
                  </a:lnTo>
                  <a:lnTo>
                    <a:pt x="49" y="20"/>
                  </a:lnTo>
                  <a:lnTo>
                    <a:pt x="39" y="25"/>
                  </a:lnTo>
                  <a:lnTo>
                    <a:pt x="31" y="31"/>
                  </a:lnTo>
                  <a:lnTo>
                    <a:pt x="25" y="39"/>
                  </a:lnTo>
                  <a:lnTo>
                    <a:pt x="19" y="49"/>
                  </a:lnTo>
                  <a:lnTo>
                    <a:pt x="14" y="57"/>
                  </a:lnTo>
                  <a:lnTo>
                    <a:pt x="8" y="67"/>
                  </a:lnTo>
                  <a:lnTo>
                    <a:pt x="6" y="76"/>
                  </a:lnTo>
                  <a:lnTo>
                    <a:pt x="2" y="88"/>
                  </a:lnTo>
                  <a:lnTo>
                    <a:pt x="0" y="98"/>
                  </a:lnTo>
                  <a:lnTo>
                    <a:pt x="0" y="110"/>
                  </a:lnTo>
                  <a:lnTo>
                    <a:pt x="0" y="550"/>
                  </a:lnTo>
                  <a:lnTo>
                    <a:pt x="0" y="562"/>
                  </a:lnTo>
                  <a:lnTo>
                    <a:pt x="2" y="571"/>
                  </a:lnTo>
                  <a:lnTo>
                    <a:pt x="6" y="583"/>
                  </a:lnTo>
                  <a:lnTo>
                    <a:pt x="8" y="593"/>
                  </a:lnTo>
                  <a:lnTo>
                    <a:pt x="14" y="603"/>
                  </a:lnTo>
                  <a:lnTo>
                    <a:pt x="19" y="611"/>
                  </a:lnTo>
                  <a:lnTo>
                    <a:pt x="25" y="620"/>
                  </a:lnTo>
                  <a:lnTo>
                    <a:pt x="31" y="628"/>
                  </a:lnTo>
                  <a:lnTo>
                    <a:pt x="39" y="634"/>
                  </a:lnTo>
                  <a:lnTo>
                    <a:pt x="49" y="640"/>
                  </a:lnTo>
                  <a:lnTo>
                    <a:pt x="57" y="646"/>
                  </a:lnTo>
                  <a:lnTo>
                    <a:pt x="67" y="652"/>
                  </a:lnTo>
                  <a:lnTo>
                    <a:pt x="77" y="656"/>
                  </a:lnTo>
                  <a:lnTo>
                    <a:pt x="89" y="658"/>
                  </a:lnTo>
                  <a:lnTo>
                    <a:pt x="99" y="660"/>
                  </a:lnTo>
                  <a:lnTo>
                    <a:pt x="111" y="660"/>
                  </a:lnTo>
                  <a:lnTo>
                    <a:pt x="1436" y="660"/>
                  </a:lnTo>
                  <a:lnTo>
                    <a:pt x="1448" y="660"/>
                  </a:lnTo>
                  <a:lnTo>
                    <a:pt x="1458" y="658"/>
                  </a:lnTo>
                  <a:lnTo>
                    <a:pt x="1470" y="656"/>
                  </a:lnTo>
                  <a:lnTo>
                    <a:pt x="1480" y="652"/>
                  </a:lnTo>
                  <a:lnTo>
                    <a:pt x="1490" y="646"/>
                  </a:lnTo>
                  <a:lnTo>
                    <a:pt x="1498" y="640"/>
                  </a:lnTo>
                  <a:lnTo>
                    <a:pt x="1508" y="634"/>
                  </a:lnTo>
                  <a:lnTo>
                    <a:pt x="1516" y="628"/>
                  </a:lnTo>
                  <a:lnTo>
                    <a:pt x="1522" y="620"/>
                  </a:lnTo>
                  <a:lnTo>
                    <a:pt x="1528" y="611"/>
                  </a:lnTo>
                  <a:lnTo>
                    <a:pt x="1533" y="603"/>
                  </a:lnTo>
                  <a:lnTo>
                    <a:pt x="1539" y="593"/>
                  </a:lnTo>
                  <a:lnTo>
                    <a:pt x="1543" y="583"/>
                  </a:lnTo>
                  <a:lnTo>
                    <a:pt x="1545" y="571"/>
                  </a:lnTo>
                  <a:lnTo>
                    <a:pt x="1547" y="562"/>
                  </a:lnTo>
                  <a:lnTo>
                    <a:pt x="1547" y="550"/>
                  </a:lnTo>
                  <a:lnTo>
                    <a:pt x="1547" y="110"/>
                  </a:lnTo>
                  <a:lnTo>
                    <a:pt x="1547" y="98"/>
                  </a:lnTo>
                  <a:lnTo>
                    <a:pt x="1545" y="88"/>
                  </a:lnTo>
                  <a:lnTo>
                    <a:pt x="1543" y="76"/>
                  </a:lnTo>
                  <a:lnTo>
                    <a:pt x="1539" y="67"/>
                  </a:lnTo>
                  <a:lnTo>
                    <a:pt x="1533" y="57"/>
                  </a:lnTo>
                  <a:lnTo>
                    <a:pt x="1528" y="49"/>
                  </a:lnTo>
                  <a:lnTo>
                    <a:pt x="1522" y="39"/>
                  </a:lnTo>
                  <a:lnTo>
                    <a:pt x="1516" y="31"/>
                  </a:lnTo>
                  <a:lnTo>
                    <a:pt x="1508" y="25"/>
                  </a:lnTo>
                  <a:lnTo>
                    <a:pt x="1498" y="20"/>
                  </a:lnTo>
                  <a:lnTo>
                    <a:pt x="1490" y="14"/>
                  </a:lnTo>
                  <a:lnTo>
                    <a:pt x="1480" y="8"/>
                  </a:lnTo>
                  <a:lnTo>
                    <a:pt x="1470" y="6"/>
                  </a:lnTo>
                  <a:lnTo>
                    <a:pt x="1458" y="2"/>
                  </a:lnTo>
                  <a:lnTo>
                    <a:pt x="1448" y="0"/>
                  </a:lnTo>
                  <a:lnTo>
                    <a:pt x="1436" y="0"/>
                  </a:lnTo>
                  <a:lnTo>
                    <a:pt x="111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58" name="Rectangle 56"/>
            <p:cNvSpPr>
              <a:spLocks noChangeArrowheads="1"/>
            </p:cNvSpPr>
            <p:nvPr/>
          </p:nvSpPr>
          <p:spPr bwMode="auto">
            <a:xfrm>
              <a:off x="5059" y="2971"/>
              <a:ext cx="193" cy="1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r>
                <a:rPr lang="it-IT" altLang="it-IT" sz="1400" b="1">
                  <a:solidFill>
                    <a:srgbClr val="000000"/>
                  </a:solidFill>
                </a:rPr>
                <a:t>Y/N</a:t>
              </a:r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18459" name="Rectangle 57"/>
            <p:cNvSpPr>
              <a:spLocks noChangeArrowheads="1"/>
            </p:cNvSpPr>
            <p:nvPr/>
          </p:nvSpPr>
          <p:spPr bwMode="auto">
            <a:xfrm>
              <a:off x="5246" y="2988"/>
              <a:ext cx="24" cy="1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defTabSz="457200" eaLnBrk="1" hangingPunct="1"/>
              <a:r>
                <a:rPr lang="it-IT" altLang="it-IT" sz="1200">
                  <a:solidFill>
                    <a:srgbClr val="000000"/>
                  </a:solidFill>
                </a:rPr>
                <a:t> </a:t>
              </a:r>
              <a:endParaRPr lang="it-IT" altLang="it-IT">
                <a:solidFill>
                  <a:prstClr val="black"/>
                </a:solidFill>
              </a:endParaRPr>
            </a:p>
          </p:txBody>
        </p:sp>
        <p:sp>
          <p:nvSpPr>
            <p:cNvPr id="18460" name="Freeform 68"/>
            <p:cNvSpPr>
              <a:spLocks noEditPoints="1"/>
            </p:cNvSpPr>
            <p:nvPr/>
          </p:nvSpPr>
          <p:spPr bwMode="auto">
            <a:xfrm>
              <a:off x="4588" y="3023"/>
              <a:ext cx="148" cy="92"/>
            </a:xfrm>
            <a:custGeom>
              <a:avLst/>
              <a:gdLst>
                <a:gd name="T0" fmla="*/ 0 w 298"/>
                <a:gd name="T1" fmla="*/ 36 h 184"/>
                <a:gd name="T2" fmla="*/ 64 w 298"/>
                <a:gd name="T3" fmla="*/ 36 h 184"/>
                <a:gd name="T4" fmla="*/ 64 w 298"/>
                <a:gd name="T5" fmla="*/ 54 h 184"/>
                <a:gd name="T6" fmla="*/ 0 w 298"/>
                <a:gd name="T7" fmla="*/ 54 h 184"/>
                <a:gd name="T8" fmla="*/ 0 w 298"/>
                <a:gd name="T9" fmla="*/ 36 h 184"/>
                <a:gd name="T10" fmla="*/ 55 w 298"/>
                <a:gd name="T11" fmla="*/ 0 h 184"/>
                <a:gd name="T12" fmla="*/ 148 w 298"/>
                <a:gd name="T13" fmla="*/ 46 h 184"/>
                <a:gd name="T14" fmla="*/ 55 w 298"/>
                <a:gd name="T15" fmla="*/ 92 h 184"/>
                <a:gd name="T16" fmla="*/ 55 w 298"/>
                <a:gd name="T17" fmla="*/ 0 h 184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298"/>
                <a:gd name="T28" fmla="*/ 0 h 184"/>
                <a:gd name="T29" fmla="*/ 298 w 298"/>
                <a:gd name="T30" fmla="*/ 184 h 184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298" h="184">
                  <a:moveTo>
                    <a:pt x="0" y="72"/>
                  </a:moveTo>
                  <a:lnTo>
                    <a:pt x="129" y="72"/>
                  </a:lnTo>
                  <a:lnTo>
                    <a:pt x="129" y="109"/>
                  </a:lnTo>
                  <a:lnTo>
                    <a:pt x="0" y="109"/>
                  </a:lnTo>
                  <a:lnTo>
                    <a:pt x="0" y="72"/>
                  </a:lnTo>
                  <a:close/>
                  <a:moveTo>
                    <a:pt x="111" y="0"/>
                  </a:moveTo>
                  <a:lnTo>
                    <a:pt x="298" y="92"/>
                  </a:lnTo>
                  <a:lnTo>
                    <a:pt x="111" y="184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</p:grpSp>
      <p:grpSp>
        <p:nvGrpSpPr>
          <p:cNvPr id="7" name="Group 82"/>
          <p:cNvGrpSpPr>
            <a:grpSpLocks/>
          </p:cNvGrpSpPr>
          <p:nvPr/>
        </p:nvGrpSpPr>
        <p:grpSpPr bwMode="auto">
          <a:xfrm>
            <a:off x="4497388" y="3357563"/>
            <a:ext cx="3497262" cy="1281112"/>
            <a:chOff x="2833" y="2115"/>
            <a:chExt cx="2203" cy="807"/>
          </a:xfrm>
        </p:grpSpPr>
        <p:sp>
          <p:nvSpPr>
            <p:cNvPr id="18452" name="Line 69"/>
            <p:cNvSpPr>
              <a:spLocks noChangeShapeType="1"/>
            </p:cNvSpPr>
            <p:nvPr/>
          </p:nvSpPr>
          <p:spPr bwMode="auto">
            <a:xfrm flipV="1">
              <a:off x="5035" y="2115"/>
              <a:ext cx="1" cy="807"/>
            </a:xfrm>
            <a:prstGeom prst="line">
              <a:avLst/>
            </a:prstGeom>
            <a:noFill/>
            <a:ln w="301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53" name="Line 70"/>
            <p:cNvSpPr>
              <a:spLocks noChangeShapeType="1"/>
            </p:cNvSpPr>
            <p:nvPr/>
          </p:nvSpPr>
          <p:spPr bwMode="auto">
            <a:xfrm flipH="1">
              <a:off x="2880" y="2115"/>
              <a:ext cx="2155" cy="1"/>
            </a:xfrm>
            <a:prstGeom prst="line">
              <a:avLst/>
            </a:prstGeom>
            <a:noFill/>
            <a:ln w="301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  <p:sp>
          <p:nvSpPr>
            <p:cNvPr id="18454" name="Freeform 71"/>
            <p:cNvSpPr>
              <a:spLocks noEditPoints="1"/>
            </p:cNvSpPr>
            <p:nvPr/>
          </p:nvSpPr>
          <p:spPr bwMode="auto">
            <a:xfrm>
              <a:off x="2833" y="2115"/>
              <a:ext cx="93" cy="220"/>
            </a:xfrm>
            <a:custGeom>
              <a:avLst/>
              <a:gdLst>
                <a:gd name="T0" fmla="*/ 55 w 186"/>
                <a:gd name="T1" fmla="*/ 0 h 441"/>
                <a:gd name="T2" fmla="*/ 55 w 186"/>
                <a:gd name="T3" fmla="*/ 137 h 441"/>
                <a:gd name="T4" fmla="*/ 38 w 186"/>
                <a:gd name="T5" fmla="*/ 137 h 441"/>
                <a:gd name="T6" fmla="*/ 38 w 186"/>
                <a:gd name="T7" fmla="*/ 0 h 441"/>
                <a:gd name="T8" fmla="*/ 55 w 186"/>
                <a:gd name="T9" fmla="*/ 0 h 441"/>
                <a:gd name="T10" fmla="*/ 93 w 186"/>
                <a:gd name="T11" fmla="*/ 128 h 441"/>
                <a:gd name="T12" fmla="*/ 47 w 186"/>
                <a:gd name="T13" fmla="*/ 220 h 441"/>
                <a:gd name="T14" fmla="*/ 0 w 186"/>
                <a:gd name="T15" fmla="*/ 128 h 441"/>
                <a:gd name="T16" fmla="*/ 93 w 186"/>
                <a:gd name="T17" fmla="*/ 128 h 441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86"/>
                <a:gd name="T28" fmla="*/ 0 h 441"/>
                <a:gd name="T29" fmla="*/ 186 w 186"/>
                <a:gd name="T30" fmla="*/ 441 h 441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86" h="441">
                  <a:moveTo>
                    <a:pt x="111" y="0"/>
                  </a:moveTo>
                  <a:lnTo>
                    <a:pt x="111" y="274"/>
                  </a:lnTo>
                  <a:lnTo>
                    <a:pt x="75" y="274"/>
                  </a:lnTo>
                  <a:lnTo>
                    <a:pt x="75" y="0"/>
                  </a:lnTo>
                  <a:lnTo>
                    <a:pt x="111" y="0"/>
                  </a:lnTo>
                  <a:close/>
                  <a:moveTo>
                    <a:pt x="186" y="257"/>
                  </a:moveTo>
                  <a:lnTo>
                    <a:pt x="93" y="441"/>
                  </a:lnTo>
                  <a:lnTo>
                    <a:pt x="0" y="257"/>
                  </a:lnTo>
                  <a:lnTo>
                    <a:pt x="186" y="257"/>
                  </a:lnTo>
                  <a:close/>
                </a:path>
              </a:pathLst>
            </a:custGeom>
            <a:solidFill>
              <a:srgbClr val="000000"/>
            </a:solidFill>
            <a:ln w="1588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pPr defTabSz="457200"/>
              <a:endParaRPr lang="it-IT">
                <a:solidFill>
                  <a:prstClr val="black"/>
                </a:solidFill>
              </a:endParaRPr>
            </a:p>
          </p:txBody>
        </p:sp>
      </p:grpSp>
      <p:sp>
        <p:nvSpPr>
          <p:cNvPr id="66633" name="Text Box 73" descr="Pergamena"/>
          <p:cNvSpPr txBox="1">
            <a:spLocks noChangeArrowheads="1"/>
          </p:cNvSpPr>
          <p:nvPr/>
        </p:nvSpPr>
        <p:spPr bwMode="auto">
          <a:xfrm>
            <a:off x="755650" y="5589588"/>
            <a:ext cx="7129463" cy="82232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>
              <a:spcBef>
                <a:spcPct val="50000"/>
              </a:spcBef>
            </a:pPr>
            <a:r>
              <a:rPr lang="it-IT" altLang="it-IT">
                <a:solidFill>
                  <a:prstClr val="black"/>
                </a:solidFill>
              </a:rPr>
              <a:t>Le condizioni istituzionali favoriscono l’allargamento di mercati</a:t>
            </a:r>
          </a:p>
        </p:txBody>
      </p:sp>
      <p:sp>
        <p:nvSpPr>
          <p:cNvPr id="66635" name="Rectangle 75" descr="Pergamena"/>
          <p:cNvSpPr>
            <a:spLocks noChangeArrowheads="1"/>
          </p:cNvSpPr>
          <p:nvPr/>
        </p:nvSpPr>
        <p:spPr bwMode="auto">
          <a:xfrm>
            <a:off x="582613" y="5516563"/>
            <a:ext cx="8064500" cy="115252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/>
            <a:r>
              <a:rPr lang="it-IT" altLang="it-IT">
                <a:solidFill>
                  <a:prstClr val="black"/>
                </a:solidFill>
              </a:rPr>
              <a:t>L’ampiezza dei mercati stimola l’approfondimento della divisione del lavoro</a:t>
            </a:r>
          </a:p>
        </p:txBody>
      </p:sp>
      <p:sp>
        <p:nvSpPr>
          <p:cNvPr id="66637" name="Rectangle 77" descr="Pergamena"/>
          <p:cNvSpPr>
            <a:spLocks noChangeArrowheads="1"/>
          </p:cNvSpPr>
          <p:nvPr/>
        </p:nvSpPr>
        <p:spPr bwMode="auto">
          <a:xfrm>
            <a:off x="684213" y="5589588"/>
            <a:ext cx="8280400" cy="10795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/>
            <a:r>
              <a:rPr lang="it-IT" altLang="it-IT">
                <a:solidFill>
                  <a:prstClr val="black"/>
                </a:solidFill>
              </a:rPr>
              <a:t>L’approfondimento della divisione del lavoro causa un aumento della produttività del lavoro</a:t>
            </a:r>
          </a:p>
        </p:txBody>
      </p:sp>
      <p:sp>
        <p:nvSpPr>
          <p:cNvPr id="66639" name="Rectangle 79" descr="Pergamena"/>
          <p:cNvSpPr>
            <a:spLocks noChangeArrowheads="1"/>
          </p:cNvSpPr>
          <p:nvPr/>
        </p:nvSpPr>
        <p:spPr bwMode="auto">
          <a:xfrm>
            <a:off x="684213" y="5589588"/>
            <a:ext cx="8208962" cy="10795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/>
            <a:r>
              <a:rPr lang="it-IT" altLang="it-IT">
                <a:solidFill>
                  <a:prstClr val="black"/>
                </a:solidFill>
              </a:rPr>
              <a:t>L’approfondimento della divisione del lavoro causa un aumento del reddito pro-capite</a:t>
            </a:r>
          </a:p>
        </p:txBody>
      </p:sp>
      <p:sp>
        <p:nvSpPr>
          <p:cNvPr id="66641" name="Rectangle 81" descr="Pergamena"/>
          <p:cNvSpPr>
            <a:spLocks noChangeArrowheads="1"/>
          </p:cNvSpPr>
          <p:nvPr/>
        </p:nvSpPr>
        <p:spPr bwMode="auto">
          <a:xfrm>
            <a:off x="684213" y="5516563"/>
            <a:ext cx="8280400" cy="115252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defTabSz="457200" eaLnBrk="1" hangingPunct="1"/>
            <a:r>
              <a:rPr lang="it-IT" altLang="it-IT">
                <a:solidFill>
                  <a:prstClr val="black"/>
                </a:solidFill>
              </a:rPr>
              <a:t>L’aumento del reddito pro-capite causa un ampliamento dei mercati</a:t>
            </a:r>
          </a:p>
        </p:txBody>
      </p:sp>
      <p:sp>
        <p:nvSpPr>
          <p:cNvPr id="66643" name="Rectangle 83" descr="Pergamena"/>
          <p:cNvSpPr>
            <a:spLocks noChangeArrowheads="1"/>
          </p:cNvSpPr>
          <p:nvPr/>
        </p:nvSpPr>
        <p:spPr bwMode="auto">
          <a:xfrm>
            <a:off x="539750" y="5445125"/>
            <a:ext cx="8280400" cy="1223963"/>
          </a:xfrm>
          <a:prstGeom prst="rect">
            <a:avLst/>
          </a:prstGeom>
          <a:blipFill dpi="0" rotWithShape="1">
            <a:blip r:embed="rId3" cstate="print"/>
            <a:srcRect/>
            <a:tile tx="0" ty="0" sx="100000" sy="100000" flip="none" algn="tl"/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457200">
              <a:defRPr/>
            </a:pPr>
            <a:r>
              <a:rPr lang="it-IT" sz="2800" b="1">
                <a:solidFill>
                  <a:srgbClr val="80008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CIRCOLO VIRTUOSO</a:t>
            </a:r>
          </a:p>
        </p:txBody>
      </p:sp>
      <p:sp>
        <p:nvSpPr>
          <p:cNvPr id="10" name="Segnaposto numero diapositiva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7</a:t>
            </a:fld>
            <a:endParaRPr lang="it-IT" dirty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150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Lavoro produttivo e improduttivo</a:t>
            </a:r>
          </a:p>
        </p:txBody>
      </p:sp>
      <p:sp>
        <p:nvSpPr>
          <p:cNvPr id="92171" name="Text Box 11"/>
          <p:cNvSpPr txBox="1">
            <a:spLocks noChangeArrowheads="1"/>
          </p:cNvSpPr>
          <p:nvPr/>
        </p:nvSpPr>
        <p:spPr bwMode="auto">
          <a:xfrm>
            <a:off x="762000" y="3664089"/>
            <a:ext cx="7848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 eaLnBrk="0" hangingPunct="0">
              <a:defRPr/>
            </a:pPr>
            <a:r>
              <a:rPr lang="it-IT" sz="2400" b="1" dirty="0">
                <a:solidFill>
                  <a:prstClr val="black"/>
                </a:solidFill>
              </a:rPr>
              <a:t>Lavoro improduttivo: non produce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valore</a:t>
            </a:r>
            <a:r>
              <a:rPr lang="it-IT" sz="2400" b="1" dirty="0">
                <a:solidFill>
                  <a:prstClr val="black"/>
                </a:solidFill>
              </a:rPr>
              <a:t>, è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consumo</a:t>
            </a:r>
            <a:r>
              <a:rPr lang="it-IT" sz="2400" b="1" dirty="0">
                <a:solidFill>
                  <a:prstClr val="black"/>
                </a:solidFill>
              </a:rPr>
              <a:t> di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reddito</a:t>
            </a:r>
            <a:r>
              <a:rPr lang="it-IT" sz="2400" b="1" dirty="0">
                <a:solidFill>
                  <a:prstClr val="black"/>
                </a:solidFill>
              </a:rPr>
              <a:t>, produce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servizi</a:t>
            </a:r>
            <a:r>
              <a:rPr lang="it-IT" sz="2400" b="1" dirty="0">
                <a:solidFill>
                  <a:prstClr val="black"/>
                </a:solidFill>
              </a:rPr>
              <a:t> al di fuori dal mercato</a:t>
            </a:r>
          </a:p>
        </p:txBody>
      </p:sp>
      <p:sp>
        <p:nvSpPr>
          <p:cNvPr id="92172" name="Text Box 12"/>
          <p:cNvSpPr txBox="1">
            <a:spLocks noChangeArrowheads="1"/>
          </p:cNvSpPr>
          <p:nvPr/>
        </p:nvSpPr>
        <p:spPr bwMode="auto">
          <a:xfrm>
            <a:off x="827087" y="1922715"/>
            <a:ext cx="73453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 eaLnBrk="0" hangingPunct="0">
              <a:spcBef>
                <a:spcPct val="50000"/>
              </a:spcBef>
              <a:defRPr/>
            </a:pPr>
            <a:r>
              <a:rPr lang="it-IT" sz="2400" b="1" dirty="0">
                <a:solidFill>
                  <a:prstClr val="black"/>
                </a:solidFill>
              </a:rPr>
              <a:t>Distinzione tra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Lavoro Produttivo</a:t>
            </a:r>
            <a:r>
              <a:rPr lang="it-IT" sz="2400" b="1" dirty="0">
                <a:solidFill>
                  <a:prstClr val="black"/>
                </a:solidFill>
              </a:rPr>
              <a:t> e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Lavoro Improduttivo</a:t>
            </a:r>
          </a:p>
        </p:txBody>
      </p:sp>
      <p:sp>
        <p:nvSpPr>
          <p:cNvPr id="92174" name="Text Box 14"/>
          <p:cNvSpPr txBox="1">
            <a:spLocks noChangeArrowheads="1"/>
          </p:cNvSpPr>
          <p:nvPr/>
        </p:nvSpPr>
        <p:spPr bwMode="auto">
          <a:xfrm>
            <a:off x="827087" y="2463831"/>
            <a:ext cx="74168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 eaLnBrk="0" hangingPunct="0">
              <a:spcBef>
                <a:spcPct val="50000"/>
              </a:spcBef>
              <a:defRPr/>
            </a:pPr>
            <a:r>
              <a:rPr lang="it-IT" sz="2400" b="1" dirty="0">
                <a:solidFill>
                  <a:prstClr val="black"/>
                </a:solidFill>
              </a:rPr>
              <a:t>Lavoro produttivo: produce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sovrappiù</a:t>
            </a:r>
            <a:r>
              <a:rPr lang="it-IT" sz="2400" b="1" dirty="0">
                <a:solidFill>
                  <a:prstClr val="black"/>
                </a:solidFill>
              </a:rPr>
              <a:t>, è impiegato attraverso l’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investimento</a:t>
            </a:r>
            <a:r>
              <a:rPr lang="it-IT" sz="2400" b="1" dirty="0">
                <a:solidFill>
                  <a:prstClr val="black"/>
                </a:solidFill>
              </a:rPr>
              <a:t> di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capitale</a:t>
            </a:r>
            <a:r>
              <a:rPr lang="it-IT" sz="2400" b="1" dirty="0">
                <a:solidFill>
                  <a:prstClr val="black"/>
                </a:solidFill>
              </a:rPr>
              <a:t>; produce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merci </a:t>
            </a:r>
            <a:r>
              <a:rPr lang="it-IT" sz="2400" b="1" dirty="0">
                <a:solidFill>
                  <a:prstClr val="black"/>
                </a:solidFill>
              </a:rPr>
              <a:t>per il </a:t>
            </a:r>
            <a:r>
              <a:rPr lang="it-IT" sz="24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mercato</a:t>
            </a:r>
          </a:p>
        </p:txBody>
      </p:sp>
      <p:sp>
        <p:nvSpPr>
          <p:cNvPr id="92176" name="Text Box 16"/>
          <p:cNvSpPr txBox="1">
            <a:spLocks noChangeArrowheads="1"/>
          </p:cNvSpPr>
          <p:nvPr/>
        </p:nvSpPr>
        <p:spPr bwMode="auto">
          <a:xfrm>
            <a:off x="762000" y="4485565"/>
            <a:ext cx="77057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 eaLnBrk="0" hangingPunct="0">
              <a:spcBef>
                <a:spcPct val="50000"/>
              </a:spcBef>
              <a:defRPr/>
            </a:pPr>
            <a:r>
              <a:rPr lang="it-IT" sz="2400" b="1" dirty="0">
                <a:solidFill>
                  <a:prstClr val="black"/>
                </a:solidFill>
              </a:rPr>
              <a:t>Acquisto un bene di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lusso </a:t>
            </a:r>
            <a:r>
              <a:rPr lang="it-IT" sz="2400" b="1" dirty="0">
                <a:solidFill>
                  <a:prstClr val="black"/>
                </a:solidFill>
                <a:sym typeface="Symbol" pitchFamily="18" charset="2"/>
              </a:rPr>
              <a:t> consumo di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reddito</a:t>
            </a:r>
            <a:r>
              <a:rPr lang="it-IT" sz="2400" b="1" dirty="0">
                <a:solidFill>
                  <a:prstClr val="black"/>
                </a:solidFill>
                <a:sym typeface="Symbol" pitchFamily="18" charset="2"/>
              </a:rPr>
              <a:t>; Mezzo di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produzione</a:t>
            </a:r>
            <a:r>
              <a:rPr lang="it-IT" sz="2400" b="1" dirty="0">
                <a:solidFill>
                  <a:prstClr val="black"/>
                </a:solidFill>
                <a:sym typeface="Symbol" pitchFamily="18" charset="2"/>
              </a:rPr>
              <a:t>  investimento di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capitale</a:t>
            </a:r>
          </a:p>
        </p:txBody>
      </p:sp>
      <p:sp>
        <p:nvSpPr>
          <p:cNvPr id="92177" name="Text Box 17"/>
          <p:cNvSpPr txBox="1">
            <a:spLocks noChangeArrowheads="1"/>
          </p:cNvSpPr>
          <p:nvPr/>
        </p:nvSpPr>
        <p:spPr bwMode="auto">
          <a:xfrm>
            <a:off x="762000" y="5316562"/>
            <a:ext cx="80645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 eaLnBrk="0" hangingPunct="0">
              <a:spcBef>
                <a:spcPct val="50000"/>
              </a:spcBef>
              <a:defRPr/>
            </a:pPr>
            <a:r>
              <a:rPr lang="it-IT" sz="2400" b="1" dirty="0">
                <a:solidFill>
                  <a:prstClr val="black"/>
                </a:solidFill>
              </a:rPr>
              <a:t>Impiego lavoro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improduttivo </a:t>
            </a:r>
            <a:r>
              <a:rPr lang="it-IT" sz="2400" b="1" dirty="0">
                <a:solidFill>
                  <a:prstClr val="black"/>
                </a:solidFill>
                <a:sym typeface="Symbol"/>
              </a:rPr>
              <a:t> </a:t>
            </a:r>
            <a:r>
              <a:rPr lang="it-IT" sz="2400" b="1" dirty="0">
                <a:solidFill>
                  <a:prstClr val="black"/>
                </a:solidFill>
                <a:sym typeface="Symbol" pitchFamily="18" charset="2"/>
              </a:rPr>
              <a:t>consumo di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reddito</a:t>
            </a:r>
            <a:r>
              <a:rPr lang="it-IT" sz="2400" b="1" dirty="0">
                <a:solidFill>
                  <a:prstClr val="black"/>
                </a:solidFill>
                <a:sym typeface="Symbol" pitchFamily="18" charset="2"/>
              </a:rPr>
              <a:t>; lavoro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produttivo</a:t>
            </a:r>
            <a:r>
              <a:rPr lang="it-IT" sz="2400" b="1" dirty="0">
                <a:solidFill>
                  <a:prstClr val="black"/>
                </a:solidFill>
                <a:sym typeface="Symbol" pitchFamily="18" charset="2"/>
              </a:rPr>
              <a:t> </a:t>
            </a:r>
            <a:r>
              <a:rPr lang="it-IT" sz="2400" b="1" dirty="0">
                <a:solidFill>
                  <a:prstClr val="black"/>
                </a:solidFill>
                <a:sym typeface="Symbol"/>
              </a:rPr>
              <a:t></a:t>
            </a:r>
            <a:r>
              <a:rPr lang="it-IT" sz="2400" dirty="0">
                <a:solidFill>
                  <a:prstClr val="black"/>
                </a:solidFill>
                <a:sym typeface="Symbol" pitchFamily="18" charset="2"/>
              </a:rPr>
              <a:t> </a:t>
            </a:r>
            <a:r>
              <a:rPr lang="it-IT" sz="2400" b="1" dirty="0">
                <a:solidFill>
                  <a:prstClr val="black"/>
                </a:solidFill>
                <a:sym typeface="Symbol" pitchFamily="18" charset="2"/>
              </a:rPr>
              <a:t>investimento di </a:t>
            </a:r>
            <a:r>
              <a:rPr lang="it-IT" sz="24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sym typeface="Symbol" pitchFamily="18" charset="2"/>
              </a:rPr>
              <a:t>capitale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8</a:t>
            </a:fld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>
                <a:solidFill>
                  <a:prstClr val="black"/>
                </a:solidFill>
              </a:rPr>
              <a:t>Storia delle teorie dello sviluppo</a:t>
            </a:r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8985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Distribuzione del reddito</a:t>
            </a:r>
          </a:p>
        </p:txBody>
      </p:sp>
      <p:sp>
        <p:nvSpPr>
          <p:cNvPr id="89091" name="Text Box 3"/>
          <p:cNvSpPr txBox="1">
            <a:spLocks noChangeArrowheads="1"/>
          </p:cNvSpPr>
          <p:nvPr/>
        </p:nvSpPr>
        <p:spPr bwMode="auto">
          <a:xfrm>
            <a:off x="1066800" y="1787305"/>
            <a:ext cx="7620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 eaLnBrk="0" hangingPunct="0">
              <a:spcBef>
                <a:spcPct val="50000"/>
              </a:spcBef>
              <a:defRPr/>
            </a:pPr>
            <a:r>
              <a:rPr lang="it-IT" sz="2800" b="1" dirty="0">
                <a:solidFill>
                  <a:prstClr val="black"/>
                </a:solidFill>
              </a:rPr>
              <a:t>Salari = livello di 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sussistenza </a:t>
            </a:r>
            <a:r>
              <a:rPr lang="it-IT" sz="2800" b="1" dirty="0">
                <a:solidFill>
                  <a:prstClr val="black"/>
                </a:solidFill>
              </a:rPr>
              <a:t>– poi teoria della popolazione di Malthus</a:t>
            </a:r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990600" y="2912198"/>
            <a:ext cx="7543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 eaLnBrk="0" hangingPunct="0">
              <a:spcBef>
                <a:spcPct val="50000"/>
              </a:spcBef>
              <a:defRPr/>
            </a:pPr>
            <a:r>
              <a:rPr lang="it-IT" sz="2800" b="1" dirty="0">
                <a:solidFill>
                  <a:prstClr val="black"/>
                </a:solidFill>
              </a:rPr>
              <a:t>Rendita – dipende dal valore. Ciò che resta 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 più </a:t>
            </a:r>
            <a:r>
              <a:rPr lang="it-IT" sz="2800" b="1" dirty="0">
                <a:solidFill>
                  <a:prstClr val="black"/>
                </a:solidFill>
              </a:rPr>
              <a:t>rispetto ai costi e al profitto </a:t>
            </a:r>
            <a:r>
              <a:rPr lang="it-IT" sz="2800" b="1" dirty="0" smtClean="0">
                <a:solidFill>
                  <a:prstClr val="black"/>
                </a:solidFill>
              </a:rPr>
              <a:t>medio. </a:t>
            </a:r>
            <a:endParaRPr lang="it-IT" sz="2800" b="1" dirty="0">
              <a:solidFill>
                <a:prstClr val="black"/>
              </a:solidFill>
            </a:endParaRP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990600" y="4648200"/>
            <a:ext cx="7391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 eaLnBrk="0" hangingPunct="0">
              <a:spcBef>
                <a:spcPct val="50000"/>
              </a:spcBef>
              <a:defRPr/>
            </a:pPr>
            <a:r>
              <a:rPr lang="it-IT" sz="2800" b="1" dirty="0">
                <a:solidFill>
                  <a:prstClr val="black"/>
                </a:solidFill>
              </a:rPr>
              <a:t>Profitti – 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proporzionali al capitale investito</a:t>
            </a:r>
            <a:r>
              <a:rPr lang="it-IT" sz="2800" b="1" dirty="0">
                <a:solidFill>
                  <a:prstClr val="black"/>
                </a:solidFill>
              </a:rPr>
              <a:t>. </a:t>
            </a: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Forma tipica di sovrappiù</a:t>
            </a:r>
            <a:r>
              <a:rPr lang="it-IT" sz="2800" b="1" dirty="0">
                <a:solidFill>
                  <a:prstClr val="black"/>
                </a:solidFill>
              </a:rPr>
              <a:t> nella società capitalistica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9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delle teorie dello sviluppo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6752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de__UNIMC_DipECONOMIA_DIRIT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78E25C03B8DA45B327F3EFB0918AF4" ma:contentTypeVersion="4" ma:contentTypeDescription="Creare un nuovo documento." ma:contentTypeScope="" ma:versionID="6e2233c80f8a2139fae5fa953a6dcaf6">
  <xsd:schema xmlns:xsd="http://www.w3.org/2001/XMLSchema" xmlns:xs="http://www.w3.org/2001/XMLSchema" xmlns:p="http://schemas.microsoft.com/office/2006/metadata/properties" xmlns:ns2="0c2cf549-3f5d-4cb1-9f2c-5f5e1f2fabdf" targetNamespace="http://schemas.microsoft.com/office/2006/metadata/properties" ma:root="true" ma:fieldsID="a00af838eefec9a808fd55d7c1116b99" ns2:_="">
    <xsd:import namespace="0c2cf549-3f5d-4cb1-9f2c-5f5e1f2fabd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c2cf549-3f5d-4cb1-9f2c-5f5e1f2fab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C8EF93-309B-41CF-A8E4-F240D174B4E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93940516-2ACC-484F-85D8-2B2385067A5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B285592-08E5-4D03-A5E8-64E1A196C4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c2cf549-3f5d-4cb1-9f2c-5f5e1f2fabd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1222</Words>
  <Application>Microsoft Office PowerPoint</Application>
  <PresentationFormat>Presentazione su schermo (4:3)</PresentationFormat>
  <Paragraphs>175</Paragraphs>
  <Slides>20</Slides>
  <Notes>14</Notes>
  <HiddenSlides>0</HiddenSlides>
  <MMClips>0</MMClips>
  <ScaleCrop>false</ScaleCrop>
  <HeadingPairs>
    <vt:vector size="8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8" baseType="lpstr">
      <vt:lpstr>Arial</vt:lpstr>
      <vt:lpstr>Arial Italic</vt:lpstr>
      <vt:lpstr>Calibri</vt:lpstr>
      <vt:lpstr>Symbol</vt:lpstr>
      <vt:lpstr>Times</vt:lpstr>
      <vt:lpstr>Times New Roman</vt:lpstr>
      <vt:lpstr>Slide__UNIMC_DipECONOMIA_DIRITTO</vt:lpstr>
      <vt:lpstr>Microsoft Word Picture</vt:lpstr>
      <vt:lpstr>3 Adam Smith</vt:lpstr>
      <vt:lpstr>2. Adam Smith. Il meccanismo dello sviluppo e del benessere nell’economia di mercato</vt:lpstr>
      <vt:lpstr>Come cresce la ricchezza?</vt:lpstr>
      <vt:lpstr>La divisione del lavoro</vt:lpstr>
      <vt:lpstr>Gli effetti della divisione del lavoro</vt:lpstr>
      <vt:lpstr>Il benessere e lo sviluppo</vt:lpstr>
      <vt:lpstr>Il circolo virtuoso</vt:lpstr>
      <vt:lpstr>Lavoro produttivo e improduttivo</vt:lpstr>
      <vt:lpstr>Distribuzione del reddito</vt:lpstr>
      <vt:lpstr>Classi sociali e reddito</vt:lpstr>
      <vt:lpstr>Il circolo virtuoso del lavoro produttivo</vt:lpstr>
      <vt:lpstr>4: David Ricardo</vt:lpstr>
      <vt:lpstr>Lo schema logico</vt:lpstr>
      <vt:lpstr>La distribuzione</vt:lpstr>
      <vt:lpstr>Profitti e rendite</vt:lpstr>
      <vt:lpstr>La rendita</vt:lpstr>
      <vt:lpstr>Il meccanismo che limita lo sviluppo</vt:lpstr>
      <vt:lpstr>Il modello analitico</vt:lpstr>
      <vt:lpstr>Il grafico del modello</vt:lpstr>
      <vt:lpstr>Sintesi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 Adam Smith</dc:title>
  <dc:creator>Stefano Perri</dc:creator>
  <cp:lastModifiedBy>stefano.perri@unimc.it</cp:lastModifiedBy>
  <cp:revision>4</cp:revision>
  <dcterms:created xsi:type="dcterms:W3CDTF">2016-10-05T14:51:10Z</dcterms:created>
  <dcterms:modified xsi:type="dcterms:W3CDTF">2024-09-26T08:03:22Z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0x0101006F78E25C03B8DA45B327F3EFB0918AF4</vt:lpwstr>
  </property>
</Properties>
</file>