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1"/>
  </p:notesMasterIdLst>
  <p:handoutMasterIdLst>
    <p:handoutMasterId r:id="rId32"/>
  </p:handoutMasterIdLst>
  <p:sldIdLst>
    <p:sldId id="257" r:id="rId5"/>
    <p:sldId id="280" r:id="rId6"/>
    <p:sldId id="279" r:id="rId7"/>
    <p:sldId id="258" r:id="rId8"/>
    <p:sldId id="259" r:id="rId9"/>
    <p:sldId id="260" r:id="rId10"/>
    <p:sldId id="282" r:id="rId11"/>
    <p:sldId id="281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9144000" cy="6858000" type="screen4x3"/>
  <p:notesSz cx="9872663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23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592796" y="0"/>
            <a:ext cx="4278154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ADDBEA-8B17-4B59-87BC-F5DA3AFC405B}" type="datetimeFigureOut">
              <a:rPr lang="it-IT" smtClean="0"/>
              <a:t>03/10/2024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219"/>
            <a:ext cx="4278154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592796" y="6456219"/>
            <a:ext cx="4278154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D4CDD-8CA6-478A-A0B3-F3BD5021EA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1458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AD7FE-8530-4550-8E18-29AF0FC35856}" type="datetimeFigureOut">
              <a:rPr lang="it-IT" smtClean="0"/>
              <a:t>03/10/2024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87267" y="3228896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9F3AE-7FBB-4709-9760-3804D1990C3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2704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1238EA7-E7F8-4FB5-B09E-E992FEB3EE3B}" type="slidenum">
              <a:rPr lang="it-IT" altLang="it-IT" sz="1200">
                <a:solidFill>
                  <a:prstClr val="black"/>
                </a:solidFill>
              </a:rPr>
              <a:pPr eaLnBrk="1" hangingPunct="1"/>
              <a:t>5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A28E591-D4A0-4E99-BCE5-C00E361CA067}" type="slidenum">
              <a:rPr lang="it-IT" altLang="it-IT" sz="1200">
                <a:solidFill>
                  <a:prstClr val="black"/>
                </a:solidFill>
              </a:rPr>
              <a:pPr eaLnBrk="1" hangingPunct="1"/>
              <a:t>6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11675E-ABA4-4104-ACE0-94D6D48B6771}" type="slidenum">
              <a:rPr lang="it-IT" altLang="it-IT" sz="1200">
                <a:solidFill>
                  <a:prstClr val="black"/>
                </a:solidFill>
              </a:rPr>
              <a:pPr eaLnBrk="1" hangingPunct="1"/>
              <a:t>14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C6DD371-FD74-4025-A504-13D4A38DCB74}" type="slidenum">
              <a:rPr lang="it-IT" altLang="it-IT" sz="1200">
                <a:solidFill>
                  <a:prstClr val="black"/>
                </a:solidFill>
              </a:rPr>
              <a:pPr eaLnBrk="1" hangingPunct="1"/>
              <a:t>15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2BCAD33C-31F0-4BD2-9393-D0351F6C8D8D}" type="slidenum">
              <a:rPr lang="it-IT" altLang="it-IT" sz="1200">
                <a:solidFill>
                  <a:prstClr val="black"/>
                </a:solidFill>
              </a:rPr>
              <a:pPr eaLnBrk="1" hangingPunct="1"/>
              <a:t>19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AE2FF4E-3436-4A94-9424-863B51EF0DD9}" type="slidenum">
              <a:rPr lang="it-IT" altLang="it-IT" sz="1200">
                <a:solidFill>
                  <a:prstClr val="black"/>
                </a:solidFill>
              </a:rPr>
              <a:pPr eaLnBrk="1" hangingPunct="1"/>
              <a:t>25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39904" indent="-28457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38314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93639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48965" indent="-227663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04290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59616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14941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70267" indent="-227663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8374B5C-D940-4C9D-8889-1A2403F7BCC0}" type="slidenum">
              <a:rPr lang="it-IT" altLang="it-IT" sz="1200">
                <a:solidFill>
                  <a:prstClr val="black"/>
                </a:solidFill>
              </a:rPr>
              <a:pPr eaLnBrk="1" hangingPunct="1"/>
              <a:t>26</a:t>
            </a:fld>
            <a:endParaRPr lang="it-IT" altLang="it-IT" sz="1200">
              <a:solidFill>
                <a:prstClr val="black"/>
              </a:solidFill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31428-EB51-417A-99CA-67BA8C4B17A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71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6F606D3-C7A2-49B1-890A-128B072C459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846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A68F3B9-055F-4E68-BC0A-7F243BCB7E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8138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B850918-A31C-4B12-A649-ED0420E3A4F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0750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D4DB7-4FD8-453F-967E-DB337F3E474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8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550E92A-32F8-4F09-9A23-8BD692ED097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111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E697A8-53E5-490F-B0F5-0DDEDDB517B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0018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7267EC8-C3E5-44DA-AFFE-D68E11C0F07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09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F957A9-9A3B-40A0-AD0A-4092EEB96F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33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009DBDC-531C-4277-B1D7-DCF7247132F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102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A84E86D-E734-4D36-B6E2-93FC6DE6D42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526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1F581-95E5-4F43-94F3-85DC2C61B0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03/10/2024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22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5. Karl </a:t>
            </a:r>
            <a:r>
              <a:rPr lang="it-IT" dirty="0" err="1"/>
              <a:t>M</a:t>
            </a:r>
            <a:r>
              <a:rPr lang="it-IT" dirty="0" err="1" smtClean="0"/>
              <a:t>arx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Materialismo storico: le relazioni di produzione determinano la struttura della società.</a:t>
            </a:r>
          </a:p>
          <a:p>
            <a:r>
              <a:rPr lang="it-IT" dirty="0" smtClean="0"/>
              <a:t>I. Società di mercato: i bisogni sono soddisfatti attraverso lo scambio.</a:t>
            </a:r>
          </a:p>
          <a:p>
            <a:r>
              <a:rPr lang="it-IT" dirty="0" smtClean="0"/>
              <a:t>Per produrre le merci, occorre che il lavoro sociale sia diviso tra i produttori in determinate quantità per produrre i diversi beni.</a:t>
            </a:r>
          </a:p>
          <a:p>
            <a:r>
              <a:rPr lang="it-IT" dirty="0" smtClean="0"/>
              <a:t>Dietro i rapporti di scambio ci sono le relazioni tra i produttori che si dividono il lavoro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31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Teoria endogena dello sviluppo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Il capitalismo è il più dinamico tra i modi di produzione mai esistiti.</a:t>
            </a:r>
          </a:p>
          <a:p>
            <a:r>
              <a:rPr lang="it-IT" dirty="0" smtClean="0"/>
              <a:t>Nella ricerca del massimo profitto i capitalisti sono indotti a trovare sempre metodi di produzione più efficienti.</a:t>
            </a:r>
          </a:p>
          <a:p>
            <a:r>
              <a:rPr lang="it-IT" dirty="0" smtClean="0"/>
              <a:t>La scienza viene messa al servizio della tecnica.</a:t>
            </a:r>
          </a:p>
          <a:p>
            <a:r>
              <a:rPr lang="it-IT" dirty="0" smtClean="0"/>
              <a:t>L’introduzione di una tecnica più efficiente (una nuova macchina) permette al capitalista che la adotta di avere extra-profitti.</a:t>
            </a:r>
          </a:p>
          <a:p>
            <a:r>
              <a:rPr lang="it-IT" dirty="0" smtClean="0"/>
              <a:t>I concorrenti lo imitano e la nuova tecnica si diffonde. Progresso tecnologico indotto dall’economia.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10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0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L’instabilità dello sviluppo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Schema D-M-D’</a:t>
            </a:r>
          </a:p>
          <a:p>
            <a:r>
              <a:rPr lang="it-IT" dirty="0" smtClean="0"/>
              <a:t>Qualsiasi causa che non permette ai capitalisti di realizzare un </a:t>
            </a:r>
            <a:r>
              <a:rPr lang="it-IT" dirty="0" smtClean="0">
                <a:sym typeface="Symbol"/>
              </a:rPr>
              <a:t>D soddisfacente può frenare il processo.</a:t>
            </a:r>
          </a:p>
          <a:p>
            <a:r>
              <a:rPr lang="it-IT" dirty="0" smtClean="0">
                <a:sym typeface="Symbol"/>
              </a:rPr>
              <a:t>1. Crisi di sproporzione.</a:t>
            </a:r>
          </a:p>
          <a:p>
            <a:r>
              <a:rPr lang="it-IT" dirty="0" smtClean="0">
                <a:sym typeface="Symbol"/>
              </a:rPr>
              <a:t>2. Andamento ciclico della crescita</a:t>
            </a:r>
          </a:p>
          <a:p>
            <a:r>
              <a:rPr lang="it-IT" dirty="0" smtClean="0">
                <a:sym typeface="Symbol"/>
              </a:rPr>
              <a:t>3. </a:t>
            </a:r>
            <a:r>
              <a:rPr lang="it-IT" dirty="0">
                <a:sym typeface="Symbol"/>
              </a:rPr>
              <a:t>T</a:t>
            </a:r>
            <a:r>
              <a:rPr lang="it-IT" dirty="0" smtClean="0">
                <a:sym typeface="Symbol"/>
              </a:rPr>
              <a:t>endenza alla scarsità della domanda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14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contabilità del valore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it-IT" dirty="0"/>
              <a:t> = capitale </a:t>
            </a:r>
            <a:r>
              <a:rPr lang="it-IT" dirty="0" smtClean="0"/>
              <a:t>costante (i mezzi di produzione: materie prime, macchinari, strumenti)</a:t>
            </a:r>
            <a:endParaRPr lang="it-IT" dirty="0"/>
          </a:p>
          <a:p>
            <a:pPr>
              <a:defRPr/>
            </a:pP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it-IT" b="1" dirty="0"/>
              <a:t> = </a:t>
            </a:r>
            <a:r>
              <a:rPr lang="it-IT" dirty="0"/>
              <a:t>capitale variabile </a:t>
            </a:r>
            <a:r>
              <a:rPr lang="it-IT" dirty="0" smtClean="0"/>
              <a:t>(i salari</a:t>
            </a:r>
            <a:r>
              <a:rPr lang="it-IT" dirty="0"/>
              <a:t>)</a:t>
            </a:r>
          </a:p>
          <a:p>
            <a:pPr>
              <a:defRPr/>
            </a:pPr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S= plusvalore</a:t>
            </a:r>
          </a:p>
          <a:p>
            <a:pPr>
              <a:defRPr/>
            </a:pPr>
            <a:r>
              <a:rPr lang="it-IT" dirty="0"/>
              <a:t>Valore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 </a:t>
            </a:r>
            <a:r>
              <a:rPr lang="it-IT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C+V+S</a:t>
            </a:r>
          </a:p>
          <a:p>
            <a:pPr>
              <a:defRPr/>
            </a:pPr>
            <a:r>
              <a:rPr lang="it-IT" b="1" dirty="0"/>
              <a:t>Saggio del plusvalore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s’ = S/V</a:t>
            </a:r>
          </a:p>
          <a:p>
            <a:pPr>
              <a:defRPr/>
            </a:pPr>
            <a:r>
              <a:rPr lang="it-IT" b="1" dirty="0"/>
              <a:t>Saggio di profitto </a:t>
            </a:r>
            <a:r>
              <a:rPr lang="it-IT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 = S/(C+V)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638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Crisi di sproporzione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19425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Per </a:t>
            </a:r>
            <a:r>
              <a:rPr lang="it-IT" dirty="0" err="1" smtClean="0"/>
              <a:t>Marx</a:t>
            </a:r>
            <a:r>
              <a:rPr lang="it-IT" dirty="0" smtClean="0"/>
              <a:t> i diversi settori produttivi devono coesistere in determinati rapporti tra loro, altrimenti non si r</a:t>
            </a:r>
            <a:r>
              <a:rPr lang="it-IT" dirty="0"/>
              <a:t>ealizzano i </a:t>
            </a:r>
            <a:r>
              <a:rPr lang="it-IT" dirty="0" smtClean="0"/>
              <a:t>profitti</a:t>
            </a:r>
          </a:p>
          <a:p>
            <a:r>
              <a:rPr lang="it-IT" altLang="it-IT" dirty="0"/>
              <a:t>Ripresa dell’analisi del </a:t>
            </a:r>
            <a:r>
              <a:rPr lang="it-IT" altLang="it-IT" i="1" dirty="0"/>
              <a:t>Tableau </a:t>
            </a:r>
            <a:r>
              <a:rPr lang="it-IT" altLang="it-IT" dirty="0"/>
              <a:t>di Quesnay</a:t>
            </a:r>
          </a:p>
          <a:p>
            <a:r>
              <a:rPr lang="it-IT" altLang="it-IT" dirty="0"/>
              <a:t>riproduzione semplice</a:t>
            </a:r>
          </a:p>
          <a:p>
            <a:r>
              <a:rPr lang="it-IT" altLang="it-IT" dirty="0" err="1"/>
              <a:t>I</a:t>
            </a:r>
            <a:r>
              <a:rPr lang="it-IT" altLang="it-IT" dirty="0" err="1">
                <a:sym typeface="Symbol" pitchFamily="18" charset="2"/>
              </a:rPr>
              <a:t>settore</a:t>
            </a:r>
            <a:r>
              <a:rPr lang="it-IT" altLang="it-IT" dirty="0">
                <a:sym typeface="Symbol" pitchFamily="18" charset="2"/>
              </a:rPr>
              <a:t> beni salario</a:t>
            </a:r>
          </a:p>
          <a:p>
            <a:r>
              <a:rPr lang="it-IT" altLang="it-IT" dirty="0" err="1">
                <a:sym typeface="Symbol" pitchFamily="18" charset="2"/>
              </a:rPr>
              <a:t>IIsettore</a:t>
            </a:r>
            <a:r>
              <a:rPr lang="it-IT" altLang="it-IT" dirty="0">
                <a:sym typeface="Symbol" pitchFamily="18" charset="2"/>
              </a:rPr>
              <a:t> mezzi di </a:t>
            </a:r>
            <a:r>
              <a:rPr lang="it-IT" altLang="it-IT" dirty="0" smtClean="0">
                <a:sym typeface="Symbol" pitchFamily="18" charset="2"/>
              </a:rPr>
              <a:t>produzione</a:t>
            </a:r>
            <a:endParaRPr lang="it-IT" altLang="it-IT" dirty="0">
              <a:sym typeface="Symbol" pitchFamily="18" charset="2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13</a:t>
            </a:fld>
            <a:endParaRPr lang="it-IT" dirty="0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925726"/>
              </p:ext>
            </p:extLst>
          </p:nvPr>
        </p:nvGraphicFramePr>
        <p:xfrm>
          <a:off x="542925" y="4676775"/>
          <a:ext cx="3886200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1308100" imgH="457200" progId="Equation.3">
                  <p:embed/>
                </p:oleObj>
              </mc:Choice>
              <mc:Fallback>
                <p:oleObj name="Equation" r:id="rId3" imgW="1308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4676775"/>
                        <a:ext cx="3886200" cy="1354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4953000" y="4676775"/>
            <a:ext cx="35337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it-IT" dirty="0">
                <a:solidFill>
                  <a:prstClr val="black"/>
                </a:solidFill>
              </a:rPr>
              <a:t>C= valore mezzi di produzione</a:t>
            </a:r>
          </a:p>
          <a:p>
            <a:pPr defTabSz="457200"/>
            <a:r>
              <a:rPr lang="it-IT" dirty="0">
                <a:solidFill>
                  <a:prstClr val="black"/>
                </a:solidFill>
              </a:rPr>
              <a:t>V= valore forza lavoro (salari)</a:t>
            </a:r>
          </a:p>
          <a:p>
            <a:pPr defTabSz="457200"/>
            <a:r>
              <a:rPr lang="it-IT" dirty="0">
                <a:solidFill>
                  <a:prstClr val="black"/>
                </a:solidFill>
              </a:rPr>
              <a:t>S = plusvalore (profitti)</a:t>
            </a:r>
          </a:p>
          <a:p>
            <a:pPr defTabSz="457200"/>
            <a:r>
              <a:rPr lang="it-IT" dirty="0">
                <a:solidFill>
                  <a:prstClr val="black"/>
                </a:solidFill>
              </a:rPr>
              <a:t>M valore della produzione</a:t>
            </a:r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75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7FAA530-9595-46AC-A9D6-1D9B2E087294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14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Condizioni di equilibrio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2574"/>
            <a:ext cx="7772400" cy="2295525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it-IT" altLang="it-IT" dirty="0" smtClean="0"/>
              <a:t>Domanda = Offerta</a:t>
            </a:r>
          </a:p>
          <a:p>
            <a:pPr eaLnBrk="1" hangingPunct="1"/>
            <a:r>
              <a:rPr lang="it-IT" altLang="it-IT" dirty="0" smtClean="0"/>
              <a:t>Domanda mezzi di produzione = </a:t>
            </a:r>
            <a:r>
              <a:rPr lang="it-IT" altLang="it-IT" b="1" i="1" dirty="0" smtClean="0"/>
              <a:t>C</a:t>
            </a:r>
            <a:r>
              <a:rPr lang="it-IT" altLang="it-IT" b="1" baseline="-25000" dirty="0" smtClean="0"/>
              <a:t>1</a:t>
            </a:r>
            <a:r>
              <a:rPr lang="it-IT" altLang="it-IT" b="1" dirty="0" smtClean="0"/>
              <a:t>+</a:t>
            </a:r>
            <a:r>
              <a:rPr lang="it-IT" altLang="it-IT" b="1" i="1" dirty="0" smtClean="0"/>
              <a:t>C</a:t>
            </a:r>
            <a:r>
              <a:rPr lang="it-IT" altLang="it-IT" b="1" baseline="-25000" dirty="0" smtClean="0"/>
              <a:t>2</a:t>
            </a:r>
            <a:endParaRPr lang="it-IT" altLang="it-IT" dirty="0" smtClean="0"/>
          </a:p>
          <a:p>
            <a:pPr eaLnBrk="1" hangingPunct="1"/>
            <a:r>
              <a:rPr lang="it-IT" altLang="it-IT" dirty="0" smtClean="0"/>
              <a:t>Domanda beni di consumo = </a:t>
            </a:r>
            <a:r>
              <a:rPr lang="it-IT" altLang="it-IT" b="1" i="1" dirty="0" smtClean="0"/>
              <a:t>V</a:t>
            </a:r>
            <a:r>
              <a:rPr lang="it-IT" altLang="it-IT" b="1" baseline="-25000" dirty="0" smtClean="0"/>
              <a:t>1</a:t>
            </a:r>
            <a:r>
              <a:rPr lang="it-IT" altLang="it-IT" b="1" dirty="0" smtClean="0"/>
              <a:t>+</a:t>
            </a:r>
            <a:r>
              <a:rPr lang="it-IT" altLang="it-IT" b="1" i="1" dirty="0" smtClean="0"/>
              <a:t>S</a:t>
            </a:r>
            <a:r>
              <a:rPr lang="it-IT" altLang="it-IT" b="1" baseline="-25000" dirty="0" smtClean="0"/>
              <a:t>1</a:t>
            </a:r>
            <a:r>
              <a:rPr lang="it-IT" altLang="it-IT" b="1" dirty="0" smtClean="0"/>
              <a:t>+</a:t>
            </a:r>
            <a:r>
              <a:rPr lang="it-IT" altLang="it-IT" b="1" i="1" dirty="0" smtClean="0"/>
              <a:t>V</a:t>
            </a:r>
            <a:r>
              <a:rPr lang="it-IT" altLang="it-IT" b="1" baseline="-25000" dirty="0" smtClean="0"/>
              <a:t>2</a:t>
            </a:r>
            <a:r>
              <a:rPr lang="it-IT" altLang="it-IT" b="1" dirty="0" smtClean="0"/>
              <a:t>+</a:t>
            </a:r>
            <a:r>
              <a:rPr lang="it-IT" altLang="it-IT" b="1" i="1" dirty="0" smtClean="0"/>
              <a:t>S</a:t>
            </a:r>
            <a:r>
              <a:rPr lang="it-IT" altLang="it-IT" b="1" baseline="-25000" dirty="0" smtClean="0"/>
              <a:t>2</a:t>
            </a:r>
          </a:p>
          <a:p>
            <a:pPr eaLnBrk="1" hangingPunct="1"/>
            <a:r>
              <a:rPr lang="it-IT" altLang="it-IT" dirty="0"/>
              <a:t>Offerta di </a:t>
            </a:r>
            <a:r>
              <a:rPr lang="it-IT" altLang="it-IT" dirty="0" smtClean="0"/>
              <a:t>mezzi di produzione = </a:t>
            </a:r>
            <a:r>
              <a:rPr lang="it-IT" altLang="it-IT" b="1" i="1" dirty="0" smtClean="0"/>
              <a:t>M</a:t>
            </a:r>
            <a:r>
              <a:rPr lang="it-IT" altLang="it-IT" b="1" baseline="-25000" dirty="0"/>
              <a:t>2</a:t>
            </a:r>
            <a:endParaRPr lang="it-IT" altLang="it-IT" b="1" baseline="-25000" dirty="0" smtClean="0"/>
          </a:p>
          <a:p>
            <a:pPr eaLnBrk="1" hangingPunct="1"/>
            <a:r>
              <a:rPr lang="it-IT" altLang="it-IT" dirty="0"/>
              <a:t>Offerta di beni di consumo =</a:t>
            </a:r>
            <a:r>
              <a:rPr lang="it-IT" altLang="it-IT" b="1" dirty="0" smtClean="0"/>
              <a:t> </a:t>
            </a:r>
            <a:r>
              <a:rPr lang="it-IT" altLang="it-IT" b="1" i="1" dirty="0" smtClean="0"/>
              <a:t>M</a:t>
            </a:r>
            <a:r>
              <a:rPr lang="it-IT" altLang="it-IT" b="1" baseline="-25000" dirty="0" smtClean="0"/>
              <a:t>1</a:t>
            </a:r>
            <a:endParaRPr lang="it-IT" altLang="it-IT" dirty="0"/>
          </a:p>
          <a:p>
            <a:pPr eaLnBrk="1" hangingPunct="1"/>
            <a:endParaRPr lang="it-IT" altLang="it-IT" i="1" dirty="0" smtClean="0"/>
          </a:p>
          <a:p>
            <a:pPr eaLnBrk="1" hangingPunct="1"/>
            <a:endParaRPr lang="it-IT" altLang="it-IT" dirty="0" smtClean="0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143000" y="5084763"/>
            <a:ext cx="708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defRPr/>
            </a:pPr>
            <a:r>
              <a:rPr lang="it-IT" sz="3200" dirty="0">
                <a:solidFill>
                  <a:prstClr val="black"/>
                </a:solidFill>
              </a:rPr>
              <a:t>Semplificazione:</a:t>
            </a:r>
          </a:p>
          <a:p>
            <a:pPr defTabSz="457200" eaLnBrk="0" hangingPunct="0">
              <a:defRPr/>
            </a:pP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it-IT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+</a:t>
            </a: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it-IT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 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= </a:t>
            </a:r>
            <a:r>
              <a:rPr lang="it-IT" sz="32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it-IT" sz="3200" b="1" baseline="-25000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endParaRPr lang="it-IT" sz="3200" b="1" i="1" baseline="-25000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307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719012"/>
              </p:ext>
            </p:extLst>
          </p:nvPr>
        </p:nvGraphicFramePr>
        <p:xfrm>
          <a:off x="1905000" y="3981450"/>
          <a:ext cx="5562600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r:id="rId4" imgW="2006600" imgH="457200" progId="Equation.3">
                  <p:embed/>
                </p:oleObj>
              </mc:Choice>
              <mc:Fallback>
                <p:oleObj r:id="rId4" imgW="2006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981450"/>
                        <a:ext cx="5562600" cy="1265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97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603B8BE-643D-48FA-B666-C55AF3E9C7C3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15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Domande e offerte</a:t>
            </a:r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1476375" y="3190876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E5E5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E5E5FF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457200"/>
            <a:r>
              <a:rPr lang="it-IT" altLang="it-IT" b="1" i="1" dirty="0">
                <a:solidFill>
                  <a:prstClr val="black"/>
                </a:solidFill>
              </a:rPr>
              <a:t>V</a:t>
            </a:r>
            <a:r>
              <a:rPr lang="it-IT" altLang="it-IT" b="1" baseline="-25000" dirty="0">
                <a:solidFill>
                  <a:prstClr val="black"/>
                </a:solidFill>
              </a:rPr>
              <a:t>2</a:t>
            </a:r>
            <a:r>
              <a:rPr lang="it-IT" altLang="it-IT" b="1" dirty="0">
                <a:solidFill>
                  <a:prstClr val="black"/>
                </a:solidFill>
              </a:rPr>
              <a:t>+</a:t>
            </a:r>
            <a:r>
              <a:rPr lang="it-IT" altLang="it-IT" b="1" i="1" dirty="0">
                <a:solidFill>
                  <a:prstClr val="black"/>
                </a:solidFill>
              </a:rPr>
              <a:t>S</a:t>
            </a:r>
            <a:r>
              <a:rPr lang="it-IT" altLang="it-IT" b="1" baseline="-25000" dirty="0">
                <a:solidFill>
                  <a:prstClr val="black"/>
                </a:solidFill>
              </a:rPr>
              <a:t>2</a:t>
            </a:r>
            <a:endParaRPr lang="it-IT" altLang="it-IT" b="1" dirty="0">
              <a:solidFill>
                <a:prstClr val="black"/>
              </a:solidFill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041400" y="1479462"/>
            <a:ext cx="2743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>
              <a:spcBef>
                <a:spcPct val="50000"/>
              </a:spcBef>
            </a:pPr>
            <a:r>
              <a:rPr lang="it-IT" altLang="it-IT" dirty="0">
                <a:solidFill>
                  <a:prstClr val="black"/>
                </a:solidFill>
              </a:rPr>
              <a:t>Domanda di beni di consumo del II settore al I settore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041400" y="4325939"/>
            <a:ext cx="3048000" cy="167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>
              <a:spcBef>
                <a:spcPct val="50000"/>
              </a:spcBef>
            </a:pPr>
            <a:r>
              <a:rPr lang="it-IT" altLang="it-IT" dirty="0">
                <a:solidFill>
                  <a:prstClr val="black"/>
                </a:solidFill>
              </a:rPr>
              <a:t>Valore dell’offerta di mezzi di produzione del II settore al I </a:t>
            </a:r>
            <a:r>
              <a:rPr lang="it-IT" altLang="it-IT" sz="3200" dirty="0">
                <a:solidFill>
                  <a:srgbClr val="000000"/>
                </a:solidFill>
                <a:ea typeface="Lucida Sans Unicode" pitchFamily="34" charset="0"/>
                <a:cs typeface="Lucida Sans Unicode" pitchFamily="34" charset="0"/>
                <a:sym typeface="Symbol" pitchFamily="18" charset="2"/>
              </a:rPr>
              <a:t></a:t>
            </a:r>
            <a:r>
              <a:rPr lang="it-IT" altLang="it-IT" dirty="0">
                <a:solidFill>
                  <a:prstClr val="black"/>
                </a:solidFill>
              </a:rPr>
              <a:t>(</a:t>
            </a:r>
            <a:r>
              <a:rPr lang="it-IT" altLang="it-IT" b="1" i="1" dirty="0">
                <a:solidFill>
                  <a:prstClr val="black"/>
                </a:solidFill>
              </a:rPr>
              <a:t>M</a:t>
            </a:r>
            <a:r>
              <a:rPr lang="it-IT" altLang="it-IT" b="1" baseline="-25000" dirty="0">
                <a:solidFill>
                  <a:prstClr val="black"/>
                </a:solidFill>
              </a:rPr>
              <a:t>2</a:t>
            </a:r>
            <a:r>
              <a:rPr lang="it-IT" altLang="it-IT" b="1" dirty="0">
                <a:solidFill>
                  <a:prstClr val="black"/>
                </a:solidFill>
              </a:rPr>
              <a:t>-</a:t>
            </a:r>
            <a:r>
              <a:rPr lang="it-IT" altLang="it-IT" b="1" i="1" dirty="0">
                <a:solidFill>
                  <a:prstClr val="black"/>
                </a:solidFill>
              </a:rPr>
              <a:t>C</a:t>
            </a:r>
            <a:r>
              <a:rPr lang="it-IT" altLang="it-IT" b="1" baseline="-25000" dirty="0">
                <a:solidFill>
                  <a:prstClr val="black"/>
                </a:solidFill>
              </a:rPr>
              <a:t>2</a:t>
            </a:r>
            <a:r>
              <a:rPr lang="it-IT" altLang="it-IT" b="1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V="1">
            <a:off x="2270125" y="3952876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5537200" y="3190876"/>
            <a:ext cx="1524000" cy="762000"/>
          </a:xfrm>
          <a:prstGeom prst="roundRect">
            <a:avLst>
              <a:gd name="adj" fmla="val 16667"/>
            </a:avLst>
          </a:prstGeom>
          <a:solidFill>
            <a:srgbClr val="E5E5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E5E5FF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457200"/>
            <a:r>
              <a:rPr lang="it-IT" altLang="it-IT" b="1" i="1" dirty="0">
                <a:solidFill>
                  <a:prstClr val="black"/>
                </a:solidFill>
              </a:rPr>
              <a:t>C</a:t>
            </a:r>
            <a:r>
              <a:rPr lang="it-IT" altLang="it-IT" b="1" baseline="-25000" dirty="0">
                <a:solidFill>
                  <a:prstClr val="black"/>
                </a:solidFill>
              </a:rPr>
              <a:t>1</a:t>
            </a:r>
            <a:endParaRPr lang="it-IT" altLang="it-IT" b="1" dirty="0">
              <a:solidFill>
                <a:prstClr val="black"/>
              </a:solidFill>
            </a:endParaRP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016500" y="3952876"/>
            <a:ext cx="2667000" cy="1568450"/>
            <a:chOff x="3200" y="2845"/>
            <a:chExt cx="1680" cy="988"/>
          </a:xfrm>
        </p:grpSpPr>
        <p:sp>
          <p:nvSpPr>
            <p:cNvPr id="28685" name="Text Box 12"/>
            <p:cNvSpPr txBox="1">
              <a:spLocks noChangeArrowheads="1"/>
            </p:cNvSpPr>
            <p:nvPr/>
          </p:nvSpPr>
          <p:spPr bwMode="auto">
            <a:xfrm>
              <a:off x="3200" y="3085"/>
              <a:ext cx="1680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>
                <a:spcBef>
                  <a:spcPct val="50000"/>
                </a:spcBef>
              </a:pPr>
              <a:r>
                <a:rPr lang="it-IT" altLang="it-IT">
                  <a:solidFill>
                    <a:prstClr val="black"/>
                  </a:solidFill>
                </a:rPr>
                <a:t>Domanda di mezzi di produzione del I settore al II settore</a:t>
              </a:r>
            </a:p>
          </p:txBody>
        </p:sp>
        <p:sp>
          <p:nvSpPr>
            <p:cNvPr id="28686" name="Line 13"/>
            <p:cNvSpPr>
              <a:spLocks noChangeShapeType="1"/>
            </p:cNvSpPr>
            <p:nvPr/>
          </p:nvSpPr>
          <p:spPr bwMode="auto">
            <a:xfrm flipV="1">
              <a:off x="4064" y="284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721100" y="3036887"/>
            <a:ext cx="16002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457200">
              <a:spcBef>
                <a:spcPct val="50000"/>
              </a:spcBef>
            </a:pPr>
            <a:r>
              <a:rPr lang="it-IT" altLang="it-IT" sz="3200" b="1" dirty="0">
                <a:solidFill>
                  <a:prstClr val="black"/>
                </a:solidFill>
              </a:rPr>
              <a:t>=</a:t>
            </a:r>
          </a:p>
          <a:p>
            <a:pPr algn="ctr" defTabSz="457200">
              <a:spcBef>
                <a:spcPct val="50000"/>
              </a:spcBef>
            </a:pPr>
            <a:r>
              <a:rPr lang="it-IT" altLang="it-IT" b="1" dirty="0">
                <a:solidFill>
                  <a:prstClr val="black"/>
                </a:solidFill>
              </a:rPr>
              <a:t>Equilibrio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2266950" y="26701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grpSp>
        <p:nvGrpSpPr>
          <p:cNvPr id="17" name="Group 18"/>
          <p:cNvGrpSpPr>
            <a:grpSpLocks/>
          </p:cNvGrpSpPr>
          <p:nvPr/>
        </p:nvGrpSpPr>
        <p:grpSpPr bwMode="auto">
          <a:xfrm>
            <a:off x="5003800" y="1663700"/>
            <a:ext cx="3048000" cy="1527175"/>
            <a:chOff x="3152" y="1117"/>
            <a:chExt cx="1920" cy="962"/>
          </a:xfrm>
        </p:grpSpPr>
        <p:sp>
          <p:nvSpPr>
            <p:cNvPr id="18" name="Text Box 10"/>
            <p:cNvSpPr txBox="1">
              <a:spLocks noChangeArrowheads="1"/>
            </p:cNvSpPr>
            <p:nvPr/>
          </p:nvSpPr>
          <p:spPr bwMode="auto">
            <a:xfrm>
              <a:off x="3152" y="1117"/>
              <a:ext cx="1920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>
                <a:spcBef>
                  <a:spcPct val="50000"/>
                </a:spcBef>
              </a:pPr>
              <a:r>
                <a:rPr lang="it-IT" altLang="it-IT" dirty="0">
                  <a:solidFill>
                    <a:prstClr val="black"/>
                  </a:solidFill>
                </a:rPr>
                <a:t>Offerta di beni di consumo del I settore al II </a:t>
              </a:r>
              <a:r>
                <a:rPr lang="it-IT" altLang="it-IT" sz="3200" dirty="0">
                  <a:solidFill>
                    <a:srgbClr val="000000"/>
                  </a:solidFill>
                  <a:ea typeface="Lucida Sans Unicode" pitchFamily="34" charset="0"/>
                  <a:cs typeface="Lucida Sans Unicode" pitchFamily="34" charset="0"/>
                  <a:sym typeface="Symbol" pitchFamily="18" charset="2"/>
                </a:rPr>
                <a:t></a:t>
              </a:r>
              <a:r>
                <a:rPr lang="it-IT" altLang="it-IT" dirty="0">
                  <a:solidFill>
                    <a:prstClr val="black"/>
                  </a:solidFill>
                </a:rPr>
                <a:t> </a:t>
              </a:r>
              <a:r>
                <a:rPr lang="it-IT" altLang="it-IT" b="1" i="1" dirty="0">
                  <a:solidFill>
                    <a:prstClr val="black"/>
                  </a:solidFill>
                </a:rPr>
                <a:t>M</a:t>
              </a:r>
              <a:r>
                <a:rPr lang="it-IT" altLang="it-IT" b="1" baseline="-25000" dirty="0">
                  <a:solidFill>
                    <a:prstClr val="black"/>
                  </a:solidFill>
                </a:rPr>
                <a:t>1</a:t>
              </a:r>
              <a:r>
                <a:rPr lang="it-IT" altLang="it-IT" b="1" dirty="0">
                  <a:solidFill>
                    <a:prstClr val="black"/>
                  </a:solidFill>
                </a:rPr>
                <a:t>-(</a:t>
              </a:r>
              <a:r>
                <a:rPr lang="it-IT" altLang="it-IT" b="1" i="1" dirty="0">
                  <a:solidFill>
                    <a:prstClr val="black"/>
                  </a:solidFill>
                </a:rPr>
                <a:t>V</a:t>
              </a:r>
              <a:r>
                <a:rPr lang="it-IT" altLang="it-IT" b="1" baseline="-25000" dirty="0">
                  <a:solidFill>
                    <a:prstClr val="black"/>
                  </a:solidFill>
                </a:rPr>
                <a:t>1</a:t>
              </a:r>
              <a:r>
                <a:rPr lang="it-IT" altLang="it-IT" b="1" i="1" dirty="0">
                  <a:solidFill>
                    <a:prstClr val="black"/>
                  </a:solidFill>
                </a:rPr>
                <a:t>+S</a:t>
              </a:r>
              <a:r>
                <a:rPr lang="it-IT" altLang="it-IT" b="1" baseline="-25000" dirty="0">
                  <a:solidFill>
                    <a:prstClr val="black"/>
                  </a:solidFill>
                </a:rPr>
                <a:t>1</a:t>
              </a:r>
              <a:r>
                <a:rPr lang="it-IT" altLang="it-IT" b="1" dirty="0">
                  <a:solidFill>
                    <a:prstClr val="black"/>
                  </a:solidFill>
                </a:rPr>
                <a:t>)</a:t>
              </a:r>
            </a:p>
          </p:txBody>
        </p:sp>
        <p:sp>
          <p:nvSpPr>
            <p:cNvPr id="19" name="Line 11"/>
            <p:cNvSpPr>
              <a:spLocks noChangeShapeType="1"/>
            </p:cNvSpPr>
            <p:nvPr/>
          </p:nvSpPr>
          <p:spPr bwMode="auto">
            <a:xfrm>
              <a:off x="4016" y="1885"/>
              <a:ext cx="0" cy="19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39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riproduzione allargata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Una parte dei profitti sono investiti (nuovo capitale e nuovi lavoratori occupati)</a:t>
            </a:r>
          </a:p>
          <a:p>
            <a:r>
              <a:rPr lang="it-IT" dirty="0" smtClean="0"/>
              <a:t>Il plusvalore si divide in tre parti:</a:t>
            </a:r>
          </a:p>
          <a:p>
            <a:r>
              <a:rPr lang="it-IT" i="1" dirty="0" smtClean="0"/>
              <a:t>S</a:t>
            </a:r>
            <a:r>
              <a:rPr lang="it-IT" i="1" baseline="-25000" dirty="0" smtClean="0"/>
              <a:t>c</a:t>
            </a:r>
            <a:r>
              <a:rPr lang="it-IT" i="1" dirty="0" smtClean="0"/>
              <a:t>:</a:t>
            </a:r>
            <a:r>
              <a:rPr lang="it-IT" dirty="0" smtClean="0"/>
              <a:t> consumo </a:t>
            </a:r>
            <a:r>
              <a:rPr lang="it-IT" dirty="0"/>
              <a:t>dei capitalisti, </a:t>
            </a:r>
            <a:endParaRPr lang="it-IT" dirty="0" smtClean="0"/>
          </a:p>
          <a:p>
            <a:r>
              <a:rPr lang="it-IT" i="1" dirty="0" err="1" smtClean="0"/>
              <a:t>S</a:t>
            </a:r>
            <a:r>
              <a:rPr lang="it-IT" i="1" baseline="-25000" dirty="0" err="1" smtClean="0"/>
              <a:t>av</a:t>
            </a:r>
            <a:r>
              <a:rPr lang="it-IT" dirty="0"/>
              <a:t>:</a:t>
            </a:r>
            <a:r>
              <a:rPr lang="it-IT" dirty="0" smtClean="0"/>
              <a:t> accumulazione </a:t>
            </a:r>
            <a:r>
              <a:rPr lang="it-IT" dirty="0"/>
              <a:t>di nuovo capitale </a:t>
            </a:r>
            <a:r>
              <a:rPr lang="it-IT" dirty="0" smtClean="0"/>
              <a:t>variabile (incremento occupazione)</a:t>
            </a:r>
          </a:p>
          <a:p>
            <a:r>
              <a:rPr lang="it-IT" i="1" dirty="0" err="1" smtClean="0"/>
              <a:t>S</a:t>
            </a:r>
            <a:r>
              <a:rPr lang="it-IT" i="1" baseline="-25000" dirty="0" err="1" smtClean="0"/>
              <a:t>ac</a:t>
            </a:r>
            <a:r>
              <a:rPr lang="it-IT" dirty="0"/>
              <a:t>:</a:t>
            </a:r>
            <a:r>
              <a:rPr lang="it-IT" dirty="0" smtClean="0"/>
              <a:t> accumulazione </a:t>
            </a:r>
            <a:r>
              <a:rPr lang="it-IT" dirty="0"/>
              <a:t>di nuovo capitale costante.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59538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nuove equazioni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4890" y="2547125"/>
            <a:ext cx="8229600" cy="2272419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C</a:t>
            </a:r>
            <a:r>
              <a:rPr lang="it-IT" dirty="0" smtClean="0"/>
              <a:t>ondizioni </a:t>
            </a:r>
            <a:r>
              <a:rPr lang="it-IT" dirty="0"/>
              <a:t>di equilibrio del sistema </a:t>
            </a:r>
            <a:r>
              <a:rPr lang="it-IT" dirty="0" smtClean="0"/>
              <a:t>: </a:t>
            </a:r>
          </a:p>
          <a:p>
            <a:pPr lvl="1"/>
            <a:r>
              <a:rPr lang="it-IT" dirty="0" smtClean="0"/>
              <a:t>il valore della produzione del secondo settore = al valore dei mezzi di produzione consumati più i nuovi beni di produzione domandati dai due settori, </a:t>
            </a:r>
          </a:p>
          <a:p>
            <a:pPr lvl="1"/>
            <a:r>
              <a:rPr lang="it-IT" dirty="0" smtClean="0"/>
              <a:t>il valore della produzione del primo settore = al valore dei consumi più i nuovi beni salario necessari per l’occupazione dei nuovi lavoratori.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17</a:t>
            </a:fld>
            <a:endParaRPr lang="it-IT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2317068"/>
              </p:ext>
            </p:extLst>
          </p:nvPr>
        </p:nvGraphicFramePr>
        <p:xfrm>
          <a:off x="2299581" y="1683945"/>
          <a:ext cx="3938258" cy="863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zione" r:id="rId3" imgW="2082800" imgH="457200" progId="Equation.3">
                  <p:embed/>
                </p:oleObj>
              </mc:Choice>
              <mc:Fallback>
                <p:oleObj name="Equazione" r:id="rId3" imgW="20828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9581" y="1683945"/>
                        <a:ext cx="3938258" cy="8631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graphicFrame>
        <p:nvGraphicFramePr>
          <p:cNvPr id="9" name="Ogget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6005284"/>
              </p:ext>
            </p:extLst>
          </p:nvPr>
        </p:nvGraphicFramePr>
        <p:xfrm>
          <a:off x="1978025" y="4694238"/>
          <a:ext cx="552132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zione" r:id="rId5" imgW="3403440" imgH="406080" progId="Equation.3">
                  <p:embed/>
                </p:oleObj>
              </mc:Choice>
              <mc:Fallback>
                <p:oleObj name="Equazione" r:id="rId5" imgW="3403440" imgH="406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5" y="4694238"/>
                        <a:ext cx="5521325" cy="660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ttangolo 9"/>
          <p:cNvSpPr/>
          <p:nvPr/>
        </p:nvSpPr>
        <p:spPr>
          <a:xfrm>
            <a:off x="1653284" y="5507700"/>
            <a:ext cx="69813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/>
            <a:r>
              <a:rPr lang="it-IT" sz="2800" i="1" dirty="0">
                <a:solidFill>
                  <a:prstClr val="black"/>
                </a:solidFill>
              </a:rPr>
              <a:t>C</a:t>
            </a:r>
            <a:r>
              <a:rPr lang="it-IT" sz="2800" baseline="-25000" dirty="0">
                <a:solidFill>
                  <a:prstClr val="black"/>
                </a:solidFill>
              </a:rPr>
              <a:t>1</a:t>
            </a:r>
            <a:r>
              <a:rPr lang="it-IT" sz="2800" dirty="0">
                <a:solidFill>
                  <a:prstClr val="black"/>
                </a:solidFill>
              </a:rPr>
              <a:t>+</a:t>
            </a:r>
            <a:r>
              <a:rPr lang="it-IT" sz="2800" i="1" dirty="0">
                <a:solidFill>
                  <a:prstClr val="black"/>
                </a:solidFill>
              </a:rPr>
              <a:t>S</a:t>
            </a:r>
            <a:r>
              <a:rPr lang="it-IT" sz="2800" i="1" baseline="-25000" dirty="0">
                <a:solidFill>
                  <a:prstClr val="black"/>
                </a:solidFill>
              </a:rPr>
              <a:t>ac</a:t>
            </a:r>
            <a:r>
              <a:rPr lang="it-IT" sz="2800" baseline="-25000" dirty="0">
                <a:solidFill>
                  <a:prstClr val="black"/>
                </a:solidFill>
              </a:rPr>
              <a:t>1</a:t>
            </a:r>
            <a:r>
              <a:rPr lang="it-IT" sz="2800" dirty="0">
                <a:solidFill>
                  <a:prstClr val="black"/>
                </a:solidFill>
              </a:rPr>
              <a:t>=</a:t>
            </a:r>
            <a:r>
              <a:rPr lang="it-IT" sz="2800" i="1" dirty="0">
                <a:solidFill>
                  <a:prstClr val="black"/>
                </a:solidFill>
              </a:rPr>
              <a:t>V</a:t>
            </a:r>
            <a:r>
              <a:rPr lang="it-IT" sz="2800" baseline="-25000" dirty="0">
                <a:solidFill>
                  <a:prstClr val="black"/>
                </a:solidFill>
              </a:rPr>
              <a:t>2</a:t>
            </a:r>
            <a:r>
              <a:rPr lang="it-IT" sz="2800" dirty="0">
                <a:solidFill>
                  <a:prstClr val="black"/>
                </a:solidFill>
              </a:rPr>
              <a:t>+</a:t>
            </a:r>
            <a:r>
              <a:rPr lang="it-IT" sz="2800" i="1" dirty="0">
                <a:solidFill>
                  <a:prstClr val="black"/>
                </a:solidFill>
              </a:rPr>
              <a:t>S</a:t>
            </a:r>
            <a:r>
              <a:rPr lang="it-IT" sz="2800" i="1" baseline="-25000" dirty="0">
                <a:solidFill>
                  <a:prstClr val="black"/>
                </a:solidFill>
              </a:rPr>
              <a:t>c</a:t>
            </a:r>
            <a:r>
              <a:rPr lang="it-IT" sz="2800" baseline="-25000" dirty="0">
                <a:solidFill>
                  <a:prstClr val="black"/>
                </a:solidFill>
              </a:rPr>
              <a:t>2</a:t>
            </a:r>
            <a:r>
              <a:rPr lang="it-IT" sz="2800" dirty="0">
                <a:solidFill>
                  <a:prstClr val="black"/>
                </a:solidFill>
              </a:rPr>
              <a:t>+</a:t>
            </a:r>
            <a:r>
              <a:rPr lang="it-IT" sz="2800" i="1" dirty="0">
                <a:solidFill>
                  <a:prstClr val="black"/>
                </a:solidFill>
              </a:rPr>
              <a:t>S</a:t>
            </a:r>
            <a:r>
              <a:rPr lang="it-IT" sz="2800" i="1" baseline="-25000" dirty="0">
                <a:solidFill>
                  <a:prstClr val="black"/>
                </a:solidFill>
              </a:rPr>
              <a:t>av</a:t>
            </a:r>
            <a:r>
              <a:rPr lang="it-IT" sz="2800" baseline="-25000" dirty="0">
                <a:solidFill>
                  <a:prstClr val="black"/>
                </a:solidFill>
              </a:rPr>
              <a:t>2</a:t>
            </a:r>
            <a:r>
              <a:rPr lang="it-IT" sz="2800" dirty="0">
                <a:solidFill>
                  <a:prstClr val="black"/>
                </a:solidFill>
              </a:rPr>
              <a:t>  </a:t>
            </a:r>
            <a:r>
              <a:rPr lang="it-IT" sz="2800" dirty="0">
                <a:solidFill>
                  <a:prstClr val="black"/>
                </a:solidFill>
                <a:sym typeface="Symbol"/>
              </a:rPr>
              <a:t> </a:t>
            </a:r>
            <a:r>
              <a:rPr lang="it-IT" sz="2800" dirty="0">
                <a:solidFill>
                  <a:prstClr val="black"/>
                </a:solidFill>
              </a:rPr>
              <a:t>Condizione di equilibrio</a:t>
            </a:r>
          </a:p>
        </p:txBody>
      </p:sp>
    </p:spTree>
    <p:extLst>
      <p:ext uri="{BB962C8B-B14F-4D97-AF65-F5344CB8AC3E}">
        <p14:creationId xmlns:p14="http://schemas.microsoft.com/office/powerpoint/2010/main" val="3738912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Equilibrio e instabilità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Il sistema economico può crescere in equilibrio quando le decisioni di investimento nei due </a:t>
            </a:r>
            <a:r>
              <a:rPr lang="it-IT" dirty="0" smtClean="0"/>
              <a:t>settori crescono secondo determinate proporzioni. </a:t>
            </a:r>
          </a:p>
          <a:p>
            <a:r>
              <a:rPr lang="it-IT" dirty="0" smtClean="0"/>
              <a:t>Per </a:t>
            </a:r>
            <a:r>
              <a:rPr lang="it-IT" dirty="0" err="1" smtClean="0"/>
              <a:t>Marx</a:t>
            </a:r>
            <a:r>
              <a:rPr lang="it-IT" dirty="0"/>
              <a:t>, </a:t>
            </a:r>
            <a:r>
              <a:rPr lang="it-IT" dirty="0" smtClean="0"/>
              <a:t>ogni </a:t>
            </a:r>
            <a:r>
              <a:rPr lang="it-IT" dirty="0"/>
              <a:t>capitalista prende le sue decisioni di investimento senza conoscere le condizioni di equilibrio del sistema e le decisioni degli altri capitalisti. </a:t>
            </a:r>
            <a:endParaRPr lang="it-IT" dirty="0" smtClean="0"/>
          </a:p>
          <a:p>
            <a:r>
              <a:rPr lang="it-IT" dirty="0" smtClean="0"/>
              <a:t>Non </a:t>
            </a:r>
            <a:r>
              <a:rPr lang="it-IT" dirty="0"/>
              <a:t>esiste </a:t>
            </a:r>
            <a:r>
              <a:rPr lang="it-IT" dirty="0" smtClean="0"/>
              <a:t>nessun </a:t>
            </a:r>
            <a:r>
              <a:rPr lang="it-IT" dirty="0"/>
              <a:t>automatismo di mercato che generi una tendenza alla crescita equilibrata. Le possibilità di crisi nel sistema capitalistico sono connaturate alla legge della sua circolazione. </a:t>
            </a:r>
            <a:endParaRPr lang="it-IT" dirty="0" smtClean="0"/>
          </a:p>
          <a:p>
            <a:r>
              <a:rPr lang="it-IT" dirty="0" smtClean="0"/>
              <a:t>«La </a:t>
            </a:r>
            <a:r>
              <a:rPr lang="it-IT" dirty="0"/>
              <a:t>difficoltà di trasformare le merci … in denaro è insita … nel fatto che chi ha venduto, e quindi possiede la merce nella forma denaro, non è obbligato a ricomprare immediatamente, a riconvertire il denaro in prodotto particolare del lavoro </a:t>
            </a:r>
            <a:r>
              <a:rPr lang="it-IT" dirty="0" smtClean="0"/>
              <a:t>individuale»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8376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8949BDB-9FE8-46DB-ADD8-A595240E7843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19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Instabilità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000" dirty="0" smtClean="0"/>
              <a:t>Se l’equilibrio non si realizza: instabilità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 smtClean="0"/>
              <a:t>Gli investimenti sono volatili e poco prevedibili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 smtClean="0"/>
              <a:t>Il futuro è incerto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 smtClean="0"/>
              <a:t>I capitalisti prendono le proprie decisioni separatamente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000" dirty="0" smtClean="0"/>
              <a:t>Solo a posteriori sanno se la decisione era giusta</a:t>
            </a:r>
          </a:p>
          <a:p>
            <a:pPr>
              <a:lnSpc>
                <a:spcPct val="90000"/>
              </a:lnSpc>
            </a:pPr>
            <a:endParaRPr lang="it-IT" sz="2000" dirty="0" smtClean="0"/>
          </a:p>
          <a:p>
            <a:pPr>
              <a:lnSpc>
                <a:spcPct val="90000"/>
              </a:lnSpc>
            </a:pPr>
            <a:r>
              <a:rPr lang="it-IT" sz="2000" dirty="0" smtClean="0"/>
              <a:t>«sulla </a:t>
            </a:r>
            <a:r>
              <a:rPr lang="it-IT" sz="2000" dirty="0"/>
              <a:t>base della produzione capitalistica, dove ognuno lavora per sé, e il lavoro particolare si rappresenta nello stesso tempo come il suo contrario, come lavoro astrattamente generale, e deve rappresentarsi in questa forma come lavoro sociale, la necessaria compensazione e connessione delle differenti sfere di produzione, la misura e la proporzione fra le medesime, come dovrebbero essere possibili se non mediante un costante superamento di una costante disarmonia</a:t>
            </a:r>
            <a:r>
              <a:rPr lang="it-IT" sz="2000" dirty="0" smtClean="0"/>
              <a:t>?»</a:t>
            </a:r>
            <a:endParaRPr lang="it-IT" altLang="it-IT" sz="2000" dirty="0" smtClean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55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circolazione delle merci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I singoli produttori portano sul mercato la Merce prodotta, la scambiano con moneta (Denaro) e acquistano la Merce utile (M’).</a:t>
            </a:r>
          </a:p>
          <a:p>
            <a:r>
              <a:rPr lang="it-IT" dirty="0" smtClean="0"/>
              <a:t>M’ è qualitativamente diversa da M.</a:t>
            </a:r>
          </a:p>
          <a:p>
            <a:r>
              <a:rPr lang="it-IT" dirty="0" smtClean="0"/>
              <a:t>Resta il fatto che la circolazione presuppone la produzione dei beni, cioè la divisione del </a:t>
            </a:r>
            <a:r>
              <a:rPr lang="it-IT" dirty="0" smtClean="0"/>
              <a:t>lavoro.</a:t>
            </a:r>
            <a:endParaRPr lang="it-IT" dirty="0" smtClean="0"/>
          </a:p>
          <a:p>
            <a:r>
              <a:rPr lang="it-IT" dirty="0" smtClean="0"/>
              <a:t>Il rapporto sociale tra i produttori è mediato dallo scambio dei beni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475656" y="2038330"/>
            <a:ext cx="1447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defTabSz="457200" eaLnBrk="0" hangingPunct="0">
              <a:defRPr/>
            </a:pPr>
            <a:r>
              <a:rPr lang="it-IT" sz="32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</a:t>
            </a:r>
          </a:p>
        </p:txBody>
      </p:sp>
      <p:grpSp>
        <p:nvGrpSpPr>
          <p:cNvPr id="7" name="Group 11"/>
          <p:cNvGrpSpPr>
            <a:grpSpLocks/>
          </p:cNvGrpSpPr>
          <p:nvPr/>
        </p:nvGrpSpPr>
        <p:grpSpPr bwMode="auto">
          <a:xfrm>
            <a:off x="2923456" y="2038330"/>
            <a:ext cx="2286000" cy="609600"/>
            <a:chOff x="1728" y="2880"/>
            <a:chExt cx="1440" cy="384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172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225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defTabSz="457200" eaLnBrk="0" hangingPunct="0">
                <a:defRPr/>
              </a:pPr>
              <a:r>
                <a:rPr lang="it-IT" sz="3200" b="1" dirty="0" smtClean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  <a:endParaRPr lang="it-IT" sz="32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5209456" y="2038330"/>
            <a:ext cx="2286000" cy="609600"/>
            <a:chOff x="3168" y="2880"/>
            <a:chExt cx="1440" cy="384"/>
          </a:xfrm>
        </p:grpSpPr>
        <p:sp>
          <p:nvSpPr>
            <p:cNvPr id="11" name="AutoShape 8"/>
            <p:cNvSpPr>
              <a:spLocks noChangeArrowheads="1"/>
            </p:cNvSpPr>
            <p:nvPr/>
          </p:nvSpPr>
          <p:spPr bwMode="auto">
            <a:xfrm>
              <a:off x="316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auto">
            <a:xfrm>
              <a:off x="369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defTabSz="457200" eaLnBrk="0" hangingPunct="0">
                <a:defRPr/>
              </a:pPr>
              <a:r>
                <a:rPr lang="it-IT" sz="3200" b="1" dirty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</a:t>
              </a:r>
              <a:r>
                <a:rPr lang="it-IT" sz="3200" b="1" dirty="0" smtClean="0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’</a:t>
              </a:r>
              <a:endParaRPr lang="it-IT" sz="32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8269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Autofit/>
          </a:bodyPr>
          <a:lstStyle/>
          <a:p>
            <a:r>
              <a:rPr lang="it-IT" sz="3600" dirty="0"/>
              <a:t>2</a:t>
            </a:r>
            <a:r>
              <a:rPr lang="it-IT" sz="3600" dirty="0" smtClean="0"/>
              <a:t>. Tendenza alla scarsità della domanda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90725"/>
            <a:ext cx="8229600" cy="4135438"/>
          </a:xfrm>
        </p:spPr>
        <p:txBody>
          <a:bodyPr>
            <a:noAutofit/>
          </a:bodyPr>
          <a:lstStyle/>
          <a:p>
            <a:r>
              <a:rPr lang="it-IT" sz="2200" dirty="0" smtClean="0"/>
              <a:t>In realtà è collegata alla sproporzione tra i settori.</a:t>
            </a:r>
          </a:p>
          <a:p>
            <a:r>
              <a:rPr lang="it-IT" sz="2200" dirty="0" smtClean="0"/>
              <a:t>La maggioranza della popolazione è costituita da lavoratori.</a:t>
            </a:r>
          </a:p>
          <a:p>
            <a:r>
              <a:rPr lang="it-IT" sz="2200" dirty="0" smtClean="0"/>
              <a:t>Il salario tende ai livelli di sussistenza – quindi la domanda di beni di consumo non cresce a sufficienza</a:t>
            </a:r>
          </a:p>
          <a:p>
            <a:r>
              <a:rPr lang="it-IT" sz="2200" dirty="0" smtClean="0"/>
              <a:t>Se questa mancata crescita non è compensata dagli investimenti si ha stagnazione per domanda insufficiente</a:t>
            </a:r>
          </a:p>
          <a:p>
            <a:r>
              <a:rPr lang="it-IT" sz="2200" dirty="0" smtClean="0"/>
              <a:t>«La </a:t>
            </a:r>
            <a:r>
              <a:rPr lang="it-IT" sz="2200" dirty="0"/>
              <a:t>causa ultima di tutte le crisi effettive è pur sempre la povertà e la limitazione del consumo delle masse in contrasto con la tendenza della produzione capitalistica a sviluppare le forze produttive ad un grado che pone come unico suo limite la capacità di consumo assoluta della </a:t>
            </a:r>
            <a:r>
              <a:rPr lang="it-IT" sz="2200" dirty="0" smtClean="0"/>
              <a:t>società»</a:t>
            </a:r>
            <a:endParaRPr lang="it-IT" sz="22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12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dirty="0" smtClean="0"/>
              <a:t>Il dibattito: l’equilibrio con un solo lavoratore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err="1" smtClean="0"/>
              <a:t>Tugan</a:t>
            </a:r>
            <a:r>
              <a:rPr lang="it-IT" dirty="0" err="1"/>
              <a:t>-</a:t>
            </a:r>
            <a:r>
              <a:rPr lang="it-IT" dirty="0" err="1" smtClean="0"/>
              <a:t>Baranowskij</a:t>
            </a:r>
            <a:r>
              <a:rPr lang="it-IT" dirty="0" smtClean="0"/>
              <a:t>:</a:t>
            </a:r>
          </a:p>
          <a:p>
            <a:r>
              <a:rPr lang="it-IT" dirty="0"/>
              <a:t>le </a:t>
            </a:r>
            <a:r>
              <a:rPr lang="it-IT" dirty="0" smtClean="0"/>
              <a:t>leggi del capitalismo non </a:t>
            </a:r>
            <a:r>
              <a:rPr lang="it-IT" dirty="0"/>
              <a:t>obbediscono allo scopo del soddisfacimento dei bisogni sociali. Solo una classe sociale (i capitalisti) è soggetto </a:t>
            </a:r>
            <a:r>
              <a:rPr lang="it-IT" dirty="0" smtClean="0"/>
              <a:t>economico e l’obbiettivo è il profitto.</a:t>
            </a:r>
          </a:p>
          <a:p>
            <a:r>
              <a:rPr lang="it-IT" dirty="0"/>
              <a:t>se le condizioni di realizzazione del plusvalore sono </a:t>
            </a:r>
            <a:r>
              <a:rPr lang="it-IT" dirty="0" smtClean="0"/>
              <a:t>soddisfatte, l’economia </a:t>
            </a:r>
            <a:r>
              <a:rPr lang="it-IT" dirty="0"/>
              <a:t>capitalista può svilupparsi anche nell’ipotesi che il peso del settore di produzione dei beni di consumo </a:t>
            </a:r>
            <a:r>
              <a:rPr lang="it-IT" dirty="0" smtClean="0"/>
              <a:t>diminuisca continuamente anche in termini assoluti.</a:t>
            </a:r>
          </a:p>
          <a:p>
            <a:r>
              <a:rPr lang="it-IT" dirty="0" smtClean="0"/>
              <a:t>Economia basata sui robot.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52678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Rosa </a:t>
            </a:r>
            <a:r>
              <a:rPr lang="it-IT" sz="3600" dirty="0" err="1" smtClean="0"/>
              <a:t>Luxemburg</a:t>
            </a:r>
            <a:r>
              <a:rPr lang="it-IT" sz="3600" dirty="0" smtClean="0"/>
              <a:t>: il sottoconsumo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Il sistema cresce, deve crescere anche la domanda.</a:t>
            </a:r>
          </a:p>
          <a:p>
            <a:r>
              <a:rPr lang="it-IT" dirty="0" smtClean="0"/>
              <a:t>Ma i lavoratori hanno redditi di sussistenza, mentre i capitalisti accumulano il capitale.</a:t>
            </a:r>
          </a:p>
          <a:p>
            <a:r>
              <a:rPr lang="it-IT" dirty="0" smtClean="0"/>
              <a:t>Imperialismo: mercati esterni di sbocco per i beni di consumo.</a:t>
            </a:r>
          </a:p>
          <a:p>
            <a:r>
              <a:rPr lang="it-IT" dirty="0">
                <a:sym typeface="Symbol"/>
              </a:rPr>
              <a:t> </a:t>
            </a:r>
            <a:r>
              <a:rPr lang="it-IT" dirty="0" smtClean="0">
                <a:sym typeface="Symbol"/>
              </a:rPr>
              <a:t>tasso di crescita della produzione dei beni di consumo</a:t>
            </a:r>
          </a:p>
          <a:p>
            <a:r>
              <a:rPr lang="it-IT" dirty="0">
                <a:sym typeface="Symbol"/>
              </a:rPr>
              <a:t> </a:t>
            </a:r>
            <a:r>
              <a:rPr lang="it-IT" dirty="0" smtClean="0">
                <a:sym typeface="Symbol"/>
              </a:rPr>
              <a:t>tasso di crescita della produzione dei mezzi di produzione.</a:t>
            </a:r>
          </a:p>
          <a:p>
            <a:r>
              <a:rPr lang="it-IT" dirty="0" smtClean="0">
                <a:sym typeface="Symbol"/>
              </a:rPr>
              <a:t></a:t>
            </a:r>
            <a:r>
              <a:rPr lang="it-IT" dirty="0">
                <a:sym typeface="Symbol"/>
              </a:rPr>
              <a:t>&gt;  (</a:t>
            </a:r>
            <a:r>
              <a:rPr lang="it-IT" dirty="0" smtClean="0">
                <a:sym typeface="Symbol"/>
              </a:rPr>
              <a:t>macchinismo e industrializzazione)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39873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Le condizioni di crescita di equilibrio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42788"/>
            <a:ext cx="8229600" cy="3358836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Le condizioni di equilibrio saranno:</a:t>
            </a:r>
          </a:p>
          <a:p>
            <a:r>
              <a:rPr lang="it-IT" i="1" dirty="0"/>
              <a:t>C</a:t>
            </a:r>
            <a:r>
              <a:rPr lang="it-IT" baseline="-25000" dirty="0"/>
              <a:t>20</a:t>
            </a:r>
            <a:r>
              <a:rPr lang="it-IT" dirty="0"/>
              <a:t> (1+</a:t>
            </a:r>
            <a:r>
              <a:rPr lang="it-IT" dirty="0">
                <a:latin typeface="Symbol" panose="05050102010706020507" pitchFamily="18" charset="2"/>
              </a:rPr>
              <a:t>a</a:t>
            </a:r>
            <a:r>
              <a:rPr lang="it-IT" dirty="0"/>
              <a:t>)</a:t>
            </a:r>
            <a:r>
              <a:rPr lang="it-IT" i="1" baseline="30000" dirty="0"/>
              <a:t>t</a:t>
            </a:r>
            <a:r>
              <a:rPr lang="it-IT" dirty="0"/>
              <a:t>=</a:t>
            </a:r>
            <a:r>
              <a:rPr lang="it-IT" i="1" dirty="0"/>
              <a:t>V</a:t>
            </a:r>
            <a:r>
              <a:rPr lang="it-IT" baseline="-25000" dirty="0"/>
              <a:t>10</a:t>
            </a:r>
            <a:r>
              <a:rPr lang="it-IT" dirty="0"/>
              <a:t>(1+</a:t>
            </a:r>
            <a:r>
              <a:rPr lang="it-IT" dirty="0">
                <a:latin typeface="Symbol" panose="05050102010706020507" pitchFamily="18" charset="2"/>
              </a:rPr>
              <a:t>b</a:t>
            </a:r>
            <a:r>
              <a:rPr lang="it-IT" dirty="0"/>
              <a:t>)</a:t>
            </a:r>
            <a:r>
              <a:rPr lang="it-IT" i="1" baseline="30000" dirty="0"/>
              <a:t>t</a:t>
            </a:r>
            <a:r>
              <a:rPr lang="it-IT" dirty="0"/>
              <a:t>+</a:t>
            </a:r>
            <a:r>
              <a:rPr lang="it-IT" i="1" dirty="0"/>
              <a:t>S</a:t>
            </a:r>
            <a:r>
              <a:rPr lang="it-IT" i="1" baseline="-25000" dirty="0"/>
              <a:t>c</a:t>
            </a:r>
            <a:r>
              <a:rPr lang="it-IT" baseline="-25000" dirty="0"/>
              <a:t>1</a:t>
            </a:r>
            <a:r>
              <a:rPr lang="it-IT" i="1" baseline="-25000" dirty="0"/>
              <a:t>t</a:t>
            </a:r>
            <a:endParaRPr lang="it-IT" dirty="0"/>
          </a:p>
          <a:p>
            <a:r>
              <a:rPr lang="it-IT" dirty="0" smtClean="0"/>
              <a:t>Poiché </a:t>
            </a:r>
            <a:r>
              <a:rPr lang="it-IT" dirty="0" smtClean="0">
                <a:sym typeface="Symbol"/>
              </a:rPr>
              <a:t></a:t>
            </a:r>
            <a:r>
              <a:rPr lang="it-IT" dirty="0">
                <a:sym typeface="Symbol"/>
              </a:rPr>
              <a:t>&gt;</a:t>
            </a:r>
            <a:r>
              <a:rPr lang="it-IT" dirty="0" smtClean="0">
                <a:sym typeface="Symbol"/>
              </a:rPr>
              <a:t> il plusvalore utilizzato per i consumi di lusso dai capitalisti del II settore (</a:t>
            </a:r>
            <a:r>
              <a:rPr lang="it-IT" i="1" dirty="0" smtClean="0">
                <a:sym typeface="Symbol"/>
              </a:rPr>
              <a:t>S</a:t>
            </a:r>
            <a:r>
              <a:rPr lang="it-IT" i="1" baseline="-25000" dirty="0" smtClean="0">
                <a:sym typeface="Symbol"/>
              </a:rPr>
              <a:t>c</a:t>
            </a:r>
            <a:r>
              <a:rPr lang="it-IT" baseline="-25000" dirty="0" smtClean="0">
                <a:sym typeface="Symbol"/>
              </a:rPr>
              <a:t>2</a:t>
            </a:r>
            <a:r>
              <a:rPr lang="it-IT" i="1" baseline="-25000" dirty="0" smtClean="0">
                <a:sym typeface="Symbol"/>
              </a:rPr>
              <a:t>t</a:t>
            </a:r>
            <a:r>
              <a:rPr lang="it-IT" dirty="0" smtClean="0">
                <a:sym typeface="Symbol"/>
              </a:rPr>
              <a:t>) deve crescere continuamente. Secondo Rosa </a:t>
            </a:r>
            <a:r>
              <a:rPr lang="it-IT" dirty="0" err="1" smtClean="0">
                <a:sym typeface="Symbol"/>
              </a:rPr>
              <a:t>Luxemburg</a:t>
            </a:r>
            <a:r>
              <a:rPr lang="it-IT" dirty="0" smtClean="0">
                <a:sym typeface="Symbol"/>
              </a:rPr>
              <a:t> questo è improbabile, perché questa spesa dei capitalisti avverrebbe a spese dell’accumulazione di capitale, che è il loro obbiettivo.</a:t>
            </a:r>
          </a:p>
          <a:p>
            <a:r>
              <a:rPr lang="it-IT" dirty="0" smtClean="0">
                <a:sym typeface="Symbol"/>
              </a:rPr>
              <a:t>Necessità di mercati esterni.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23</a:t>
            </a:fld>
            <a:endParaRPr lang="it-IT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585172" y="1602463"/>
            <a:ext cx="46534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it-IT" sz="3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Capitale </a:t>
            </a:r>
            <a:r>
              <a:rPr lang="it-IT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costante e variabile al tempo </a:t>
            </a:r>
            <a:r>
              <a:rPr lang="it-IT" sz="32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75656" y="123815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" name="Ogget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037716"/>
              </p:ext>
            </p:extLst>
          </p:nvPr>
        </p:nvGraphicFramePr>
        <p:xfrm>
          <a:off x="827583" y="1723767"/>
          <a:ext cx="1934497" cy="8888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r:id="rId3" imgW="939800" imgH="431800" progId="Equation.3">
                  <p:embed/>
                </p:oleObj>
              </mc:Choice>
              <mc:Fallback>
                <p:oleObj r:id="rId3" imgW="939800" imgH="431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3" y="1723767"/>
                        <a:ext cx="1934497" cy="8888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16559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/>
              <a:t>3</a:t>
            </a:r>
            <a:r>
              <a:rPr lang="it-IT" sz="3600" dirty="0" smtClean="0"/>
              <a:t>. Andamento ciclico della crescita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4890" y="1830387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La crescita ha un andamento ciclico: boom e depressione</a:t>
            </a:r>
          </a:p>
          <a:p>
            <a:r>
              <a:rPr lang="it-IT" dirty="0" smtClean="0"/>
              <a:t>Nelle fasi iniziale ci sono alti profitti e alti investimenti</a:t>
            </a:r>
          </a:p>
          <a:p>
            <a:r>
              <a:rPr lang="it-IT" dirty="0" smtClean="0"/>
              <a:t>Gli investimenti fanno aumentare la domanda di lavoro: i salari crescono</a:t>
            </a:r>
          </a:p>
          <a:p>
            <a:r>
              <a:rPr lang="it-IT" dirty="0" smtClean="0"/>
              <a:t>I profitti diminuiscono e comincia la fase discendente del ciclo</a:t>
            </a:r>
          </a:p>
          <a:p>
            <a:r>
              <a:rPr lang="it-IT" dirty="0" smtClean="0"/>
              <a:t>Aumenta la disoccupazione –si sostituiscono le macchine al lavoro</a:t>
            </a:r>
          </a:p>
          <a:p>
            <a:r>
              <a:rPr lang="it-IT" dirty="0" smtClean="0"/>
              <a:t>Diminuiscono i salari e si ricostituiscono i profitti riparte la fase positiva del ciclo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24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35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A6A1B54C-3ED8-4DF1-8375-F162BF7998BF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25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706349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I limiti della crescita - valore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4890" y="1468349"/>
            <a:ext cx="8229600" cy="4627651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dirty="0"/>
              <a:t>La stessa dinamica </a:t>
            </a:r>
            <a:r>
              <a:rPr lang="it-IT" dirty="0" smtClean="0"/>
              <a:t>capitalistica conduce alla crisi: </a:t>
            </a:r>
            <a:r>
              <a:rPr lang="it-IT" dirty="0"/>
              <a:t>p</a:t>
            </a:r>
            <a:r>
              <a:rPr lang="it-IT" dirty="0" smtClean="0"/>
              <a:t>er aumentare la produttività i capitalisti sostituiscono le macchine al lavoro (</a:t>
            </a:r>
            <a:r>
              <a:rPr lang="it-IT" dirty="0" err="1" smtClean="0"/>
              <a:t>Marx</a:t>
            </a:r>
            <a:r>
              <a:rPr lang="it-IT" dirty="0" smtClean="0"/>
              <a:t> è testimone dell’industrializzazione, cioè del crescente uso delle macchine)</a:t>
            </a:r>
          </a:p>
          <a:p>
            <a:pPr eaLnBrk="1" hangingPunct="1">
              <a:defRPr/>
            </a:pPr>
            <a:r>
              <a:rPr lang="it-IT" dirty="0" smtClean="0"/>
              <a:t>Cresce il capitale per lavoratore e diminuisce il saggio di profitto. </a:t>
            </a:r>
            <a:endParaRPr lang="it-IT" b="1" dirty="0" smtClean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805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53345AD-0151-43E3-9139-D75FA7E785A1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26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24703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4. La caduta tendenziale del saggio di profitto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4890" y="1816100"/>
            <a:ext cx="8229600" cy="2784475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it-IT" dirty="0" smtClean="0"/>
              <a:t>Le macchine sostituiscono il lavoro </a:t>
            </a:r>
            <a:r>
              <a:rPr lang="it-IT" dirty="0" smtClean="0">
                <a:sym typeface="Symbol" pitchFamily="18" charset="2"/>
              </a:rPr>
              <a:t>aumento della produttività aumento del plusvalore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q= composizione organica del capitale</a:t>
            </a:r>
          </a:p>
          <a:p>
            <a:pPr lvl="1" eaLnBrk="1" hangingPunct="1">
              <a:buClr>
                <a:schemeClr val="tx1"/>
              </a:buClr>
              <a:buFontTx/>
              <a:buChar char="•"/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q = C/V		</a:t>
            </a:r>
            <a:r>
              <a:rPr lang="it-IT" dirty="0" smtClean="0">
                <a:sym typeface="Symbol" pitchFamily="18" charset="2"/>
              </a:rPr>
              <a:t>Aumenta con l’introduzione delle macchine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464646"/>
              </p:ext>
            </p:extLst>
          </p:nvPr>
        </p:nvGraphicFramePr>
        <p:xfrm>
          <a:off x="1722437" y="4523582"/>
          <a:ext cx="1554163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4" imgW="647640" imgH="393480" progId="Equation.3">
                  <p:embed/>
                </p:oleObj>
              </mc:Choice>
              <mc:Fallback>
                <p:oleObj name="Equation" r:id="rId4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37" y="4523582"/>
                        <a:ext cx="1554163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350796"/>
              </p:ext>
            </p:extLst>
          </p:nvPr>
        </p:nvGraphicFramePr>
        <p:xfrm>
          <a:off x="3551237" y="4328319"/>
          <a:ext cx="1947863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6" imgW="888840" imgH="609480" progId="Equation.3">
                  <p:embed/>
                </p:oleObj>
              </mc:Choice>
              <mc:Fallback>
                <p:oleObj name="Equation" r:id="rId6" imgW="88884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237" y="4328319"/>
                        <a:ext cx="1947863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1644829"/>
              </p:ext>
            </p:extLst>
          </p:nvPr>
        </p:nvGraphicFramePr>
        <p:xfrm>
          <a:off x="5684837" y="4480719"/>
          <a:ext cx="1371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8" imgW="558720" imgH="419040" progId="Equation.3">
                  <p:embed/>
                </p:oleObj>
              </mc:Choice>
              <mc:Fallback>
                <p:oleObj name="Equation" r:id="rId8" imgW="558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837" y="4480719"/>
                        <a:ext cx="1371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304925" y="5642769"/>
            <a:ext cx="647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Aumenta q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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Cade il saggio di profitto</a:t>
            </a:r>
          </a:p>
        </p:txBody>
      </p:sp>
    </p:spTree>
    <p:extLst>
      <p:ext uri="{BB962C8B-B14F-4D97-AF65-F5344CB8AC3E}">
        <p14:creationId xmlns:p14="http://schemas.microsoft.com/office/powerpoint/2010/main" val="309461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Rapporti di classe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II. Capitalismo: Relazioni </a:t>
            </a:r>
            <a:r>
              <a:rPr lang="it-IT" dirty="0"/>
              <a:t>di produzione = </a:t>
            </a:r>
            <a:r>
              <a:rPr lang="it-IT" dirty="0" smtClean="0"/>
              <a:t>i rapporti </a:t>
            </a:r>
            <a:r>
              <a:rPr lang="it-IT" dirty="0"/>
              <a:t>di classe nel controllo della produzione del sovrappiù e nel suo utilizzo.</a:t>
            </a:r>
          </a:p>
          <a:p>
            <a:r>
              <a:rPr lang="it-IT" dirty="0"/>
              <a:t>Secondo </a:t>
            </a:r>
            <a:r>
              <a:rPr lang="it-IT" dirty="0" err="1"/>
              <a:t>Marx</a:t>
            </a:r>
            <a:r>
              <a:rPr lang="it-IT" dirty="0"/>
              <a:t> il sovrappiù (plusvalore) deriva dal lavoro (</a:t>
            </a:r>
            <a:r>
              <a:rPr lang="it-IT" dirty="0" err="1"/>
              <a:t>pluslavoro</a:t>
            </a:r>
            <a:r>
              <a:rPr lang="it-IT" dirty="0"/>
              <a:t>)</a:t>
            </a:r>
          </a:p>
          <a:p>
            <a:r>
              <a:rPr lang="it-IT" dirty="0"/>
              <a:t>Nella società feudale il contadino lavorava alcuni giorni nel terreno del padrone e i giorni rimanenti nel terreno a sua disposizione producendo la sua sussistenza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2953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capitalismo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Nel capitalismo la relazione fondamentale è tra capitalisti e lavoratori</a:t>
            </a:r>
          </a:p>
          <a:p>
            <a:r>
              <a:rPr lang="it-IT" dirty="0" smtClean="0"/>
              <a:t>Il lavoratore è libero e vende la propria forza lavoro.</a:t>
            </a:r>
          </a:p>
          <a:p>
            <a:r>
              <a:rPr lang="it-IT" dirty="0" smtClean="0"/>
              <a:t>Il suo tempo non è più fisicamente diviso tra lavoro necessario (produzione delle proprie sussistenze) e </a:t>
            </a:r>
            <a:r>
              <a:rPr lang="it-IT" dirty="0" err="1" smtClean="0"/>
              <a:t>pluslavoro</a:t>
            </a:r>
            <a:r>
              <a:rPr lang="it-IT" dirty="0" smtClean="0"/>
              <a:t> →plusvalore</a:t>
            </a:r>
          </a:p>
          <a:p>
            <a:r>
              <a:rPr lang="it-IT" dirty="0" smtClean="0"/>
              <a:t>Tuttavia il profitto deriva dal fatto che la giornata lavorativa è più lunga di quella necessaria a ricostituire il valore della forza lavoro.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16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6D764D6F-9533-4C41-BEF3-915DB8983CD7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5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Società capitalistica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135188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Divisione in classi della società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I capitalisti possiedono il capitale → mezzi di produzione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I lavoratori possiedono solo la capacità di lavorare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 smtClean="0"/>
              <a:t>I capitalisti impiegano la loro ricchezza (moneta) al fine di avere più ricchezza (profitto)</a:t>
            </a: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1257300" y="4267200"/>
            <a:ext cx="1447800" cy="609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pPr defTabSz="457200" eaLnBrk="0" hangingPunct="0">
              <a:defRPr/>
            </a:pPr>
            <a:r>
              <a:rPr lang="it-IT" sz="3200" b="1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705100" y="4267200"/>
            <a:ext cx="2286000" cy="609600"/>
            <a:chOff x="1728" y="2880"/>
            <a:chExt cx="1440" cy="384"/>
          </a:xfrm>
        </p:grpSpPr>
        <p:sp>
          <p:nvSpPr>
            <p:cNvPr id="13326" name="AutoShape 6"/>
            <p:cNvSpPr>
              <a:spLocks noChangeArrowheads="1"/>
            </p:cNvSpPr>
            <p:nvPr/>
          </p:nvSpPr>
          <p:spPr bwMode="auto">
            <a:xfrm>
              <a:off x="172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25607" name="AutoShape 7"/>
            <p:cNvSpPr>
              <a:spLocks noChangeArrowheads="1"/>
            </p:cNvSpPr>
            <p:nvPr/>
          </p:nvSpPr>
          <p:spPr bwMode="auto">
            <a:xfrm>
              <a:off x="225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defTabSz="457200"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991100" y="4267200"/>
            <a:ext cx="2286000" cy="609600"/>
            <a:chOff x="3168" y="2880"/>
            <a:chExt cx="1440" cy="384"/>
          </a:xfrm>
        </p:grpSpPr>
        <p:sp>
          <p:nvSpPr>
            <p:cNvPr id="13324" name="AutoShape 8"/>
            <p:cNvSpPr>
              <a:spLocks noChangeArrowheads="1"/>
            </p:cNvSpPr>
            <p:nvPr/>
          </p:nvSpPr>
          <p:spPr bwMode="auto">
            <a:xfrm>
              <a:off x="3168" y="2952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25609" name="AutoShape 9"/>
            <p:cNvSpPr>
              <a:spLocks noChangeArrowheads="1"/>
            </p:cNvSpPr>
            <p:nvPr/>
          </p:nvSpPr>
          <p:spPr bwMode="auto">
            <a:xfrm>
              <a:off x="3696" y="2880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defTabSz="457200"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D’</a:t>
              </a:r>
            </a:p>
          </p:txBody>
        </p:sp>
      </p:grpSp>
      <p:sp>
        <p:nvSpPr>
          <p:cNvPr id="25616" name="Rectangle 16" descr="Pergamena"/>
          <p:cNvSpPr>
            <a:spLocks noChangeArrowheads="1"/>
          </p:cNvSpPr>
          <p:nvPr/>
        </p:nvSpPr>
        <p:spPr bwMode="auto">
          <a:xfrm>
            <a:off x="914400" y="50768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400" dirty="0">
                <a:solidFill>
                  <a:prstClr val="black"/>
                </a:solidFill>
              </a:rPr>
              <a:t>Fine </a:t>
            </a:r>
            <a:r>
              <a:rPr lang="it-IT" sz="2400" dirty="0">
                <a:solidFill>
                  <a:prstClr val="black"/>
                </a:solidFill>
                <a:sym typeface="Symbol" pitchFamily="18" charset="2"/>
              </a:rPr>
              <a:t> ottenere maggiore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valore di scambio</a:t>
            </a:r>
          </a:p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sym typeface="Symbol" pitchFamily="18" charset="2"/>
              </a:rPr>
              <a:t>+D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 = D’		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sym typeface="Symbol" pitchFamily="18" charset="2"/>
              </a:rPr>
              <a:t>D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D&gt;0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92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48950A5-B3CE-4F90-8F91-11217C17C8AA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6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19953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Spiegazione della creazione di valore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1257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Creazione di valore non si spiega nello scambio (tra equivalenti)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Scomposizione della circolazione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/>
              <a:t>D </a:t>
            </a:r>
            <a:r>
              <a:rPr lang="it-IT" altLang="it-IT" sz="2800" smtClean="0">
                <a:sym typeface="Symbol" pitchFamily="18" charset="2"/>
              </a:rPr>
              <a:t> M  Produzione  M’  D’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smtClean="0">
                <a:sym typeface="Symbol" pitchFamily="18" charset="2"/>
              </a:rPr>
              <a:t>M  acquisto di mezzi di produzione e forza lavoro  Produzione (il lavoro utilizza i mezzi di produzione)  merci finali M’</a:t>
            </a: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519117"/>
              </p:ext>
            </p:extLst>
          </p:nvPr>
        </p:nvGraphicFramePr>
        <p:xfrm>
          <a:off x="1328738" y="5252944"/>
          <a:ext cx="6564312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zione" r:id="rId4" imgW="3886200" imgH="431640" progId="Equation.3">
                  <p:embed/>
                </p:oleObj>
              </mc:Choice>
              <mc:Fallback>
                <p:oleObj name="Equazione" r:id="rId4" imgW="38862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5252944"/>
                        <a:ext cx="6564312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7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Capitale costante e variabile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err="1" smtClean="0"/>
              <a:t>Marx</a:t>
            </a:r>
            <a:r>
              <a:rPr lang="it-IT" dirty="0" smtClean="0"/>
              <a:t> divide </a:t>
            </a:r>
            <a:r>
              <a:rPr lang="it-IT" b="1" dirty="0" smtClean="0"/>
              <a:t>D</a:t>
            </a:r>
            <a:r>
              <a:rPr lang="it-IT" dirty="0" smtClean="0"/>
              <a:t> in valore del capitale costante e variabile</a:t>
            </a:r>
          </a:p>
          <a:p>
            <a:r>
              <a:rPr lang="it-IT" dirty="0" smtClean="0"/>
              <a:t>Capitale costante: i mezzi di produzione</a:t>
            </a:r>
          </a:p>
          <a:p>
            <a:r>
              <a:rPr lang="it-IT" dirty="0" smtClean="0"/>
              <a:t>Capitale variabile: i beni salario</a:t>
            </a:r>
          </a:p>
          <a:p>
            <a:r>
              <a:rPr lang="it-IT" dirty="0" smtClean="0"/>
              <a:t>Capitale costante: entra in quanto tale nel processo produttivo (come macchine, materie prime e strumenti del lavoro).</a:t>
            </a:r>
          </a:p>
          <a:p>
            <a:r>
              <a:rPr lang="it-IT" dirty="0" smtClean="0"/>
              <a:t>Capitale variabile: non entra nel processo produttivo, i beni salario sono consumati dai lavoratori nelle loro case, come tutti i beni di consumo.</a:t>
            </a:r>
          </a:p>
          <a:p>
            <a:r>
              <a:rPr lang="it-IT" dirty="0" smtClean="0"/>
              <a:t>Al posto del capitale variabile nel processo produttivo entra il </a:t>
            </a:r>
            <a:r>
              <a:rPr lang="it-IT" b="1" dirty="0" smtClean="0"/>
              <a:t>LAVORO</a:t>
            </a:r>
          </a:p>
          <a:p>
            <a:r>
              <a:rPr lang="it-IT" dirty="0" smtClean="0"/>
              <a:t>Il lavoro crea il neo-valore prodotto.</a:t>
            </a:r>
          </a:p>
          <a:p>
            <a:r>
              <a:rPr lang="it-IT" dirty="0" smtClean="0"/>
              <a:t>Differenza tra neo-valore e plusvalore. </a:t>
            </a:r>
            <a:r>
              <a:rPr lang="it-IT" dirty="0" err="1" smtClean="0"/>
              <a:t>Neovalore</a:t>
            </a:r>
            <a:r>
              <a:rPr lang="it-IT" dirty="0" smtClean="0"/>
              <a:t>&gt;plusvalore</a:t>
            </a:r>
          </a:p>
          <a:p>
            <a:r>
              <a:rPr lang="it-IT" dirty="0" smtClean="0"/>
              <a:t>I salari fanno parte del reddito=neo-valore, ma non del plusvalore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8644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processo di valorizzazione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" y="4508341"/>
            <a:ext cx="8229600" cy="1674972"/>
          </a:xfrm>
        </p:spPr>
        <p:txBody>
          <a:bodyPr>
            <a:normAutofit fontScale="55000" lnSpcReduction="20000"/>
          </a:bodyPr>
          <a:lstStyle/>
          <a:p>
            <a:r>
              <a:rPr lang="it-IT" dirty="0" smtClean="0"/>
              <a:t>I lavoratori consumano nella parte alta dello schema (M-D-M)</a:t>
            </a:r>
          </a:p>
          <a:p>
            <a:r>
              <a:rPr lang="it-IT" dirty="0" smtClean="0"/>
              <a:t>Tuttavia entrano nella parte bassa dello schema (D-M-D) in quanto, in cambio del salario, prestano nel processo produttivo la loro attività lavorativa.</a:t>
            </a:r>
          </a:p>
          <a:p>
            <a:r>
              <a:rPr lang="it-IT" dirty="0" smtClean="0"/>
              <a:t>FL=forza lavoro, BS=beni salario, V= capitale variabile, C = capitale costante, MP= mezzi di produzione, L = </a:t>
            </a:r>
            <a:r>
              <a:rPr lang="it-IT" b="1" dirty="0" smtClean="0"/>
              <a:t>lavoro, </a:t>
            </a:r>
            <a:r>
              <a:rPr lang="it-IT" dirty="0" smtClean="0"/>
              <a:t>p=prezzi, </a:t>
            </a:r>
            <a:r>
              <a:rPr lang="it-IT" dirty="0" smtClean="0">
                <a:sym typeface="Symbol" panose="05050102010706020507" pitchFamily="18" charset="2"/>
              </a:rPr>
              <a:t>=profitti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8</a:t>
            </a:fld>
            <a:endParaRPr lang="it-IT" dirty="0"/>
          </a:p>
        </p:txBody>
      </p:sp>
      <p:grpSp>
        <p:nvGrpSpPr>
          <p:cNvPr id="7" name="Area di disegno 1"/>
          <p:cNvGrpSpPr/>
          <p:nvPr/>
        </p:nvGrpSpPr>
        <p:grpSpPr>
          <a:xfrm>
            <a:off x="1619672" y="1313022"/>
            <a:ext cx="5486400" cy="3285490"/>
            <a:chOff x="0" y="0"/>
            <a:chExt cx="5486400" cy="3285490"/>
          </a:xfrm>
        </p:grpSpPr>
        <p:sp>
          <p:nvSpPr>
            <p:cNvPr id="8" name="Rettangolo 7"/>
            <p:cNvSpPr/>
            <p:nvPr/>
          </p:nvSpPr>
          <p:spPr>
            <a:xfrm>
              <a:off x="0" y="0"/>
              <a:ext cx="5486400" cy="3285490"/>
            </a:xfrm>
            <a:prstGeom prst="rect">
              <a:avLst/>
            </a:prstGeom>
          </p:spPr>
        </p:sp>
        <p:sp>
          <p:nvSpPr>
            <p:cNvPr id="9" name="Rettangolo arrotondato 8"/>
            <p:cNvSpPr/>
            <p:nvPr/>
          </p:nvSpPr>
          <p:spPr>
            <a:xfrm>
              <a:off x="285751" y="504825"/>
              <a:ext cx="895350" cy="3619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Lavoratori</a:t>
              </a:r>
            </a:p>
          </p:txBody>
        </p:sp>
        <p:sp>
          <p:nvSpPr>
            <p:cNvPr id="10" name="Rettangolo arrotondato 9"/>
            <p:cNvSpPr/>
            <p:nvPr/>
          </p:nvSpPr>
          <p:spPr>
            <a:xfrm>
              <a:off x="1533526" y="504825"/>
              <a:ext cx="695325" cy="3619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FL=V</a:t>
              </a:r>
              <a:endParaRPr lang="it-IT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ttangolo arrotondato 10"/>
            <p:cNvSpPr/>
            <p:nvPr/>
          </p:nvSpPr>
          <p:spPr>
            <a:xfrm>
              <a:off x="2505075" y="504825"/>
              <a:ext cx="933450" cy="36195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V=</a:t>
              </a:r>
              <a:r>
                <a:rPr lang="it-IT" sz="1100" dirty="0" err="1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pBS</a:t>
              </a:r>
              <a:endParaRPr lang="it-IT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ttangolo arrotondato 11"/>
            <p:cNvSpPr/>
            <p:nvPr/>
          </p:nvSpPr>
          <p:spPr>
            <a:xfrm>
              <a:off x="4133850" y="190500"/>
              <a:ext cx="1076325" cy="39052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M-D-M</a:t>
              </a:r>
            </a:p>
          </p:txBody>
        </p:sp>
        <p:sp>
          <p:nvSpPr>
            <p:cNvPr id="13" name="Rettangolo arrotondato 12"/>
            <p:cNvSpPr/>
            <p:nvPr/>
          </p:nvSpPr>
          <p:spPr>
            <a:xfrm>
              <a:off x="409575" y="1995170"/>
              <a:ext cx="800100" cy="43815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Capitalisti</a:t>
              </a:r>
            </a:p>
          </p:txBody>
        </p:sp>
        <p:sp>
          <p:nvSpPr>
            <p:cNvPr id="14" name="Rettangolo arrotondato 13"/>
            <p:cNvSpPr/>
            <p:nvPr/>
          </p:nvSpPr>
          <p:spPr>
            <a:xfrm>
              <a:off x="1457326" y="1995170"/>
              <a:ext cx="628650" cy="43815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C+ V </a:t>
              </a:r>
            </a:p>
          </p:txBody>
        </p:sp>
        <p:sp>
          <p:nvSpPr>
            <p:cNvPr id="15" name="Rettangolo arrotondato 14"/>
            <p:cNvSpPr/>
            <p:nvPr/>
          </p:nvSpPr>
          <p:spPr>
            <a:xfrm>
              <a:off x="2257426" y="1581150"/>
              <a:ext cx="647700" cy="371475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V=FL</a:t>
              </a:r>
            </a:p>
          </p:txBody>
        </p:sp>
        <p:sp>
          <p:nvSpPr>
            <p:cNvPr id="16" name="Rettangolo arrotondato 15"/>
            <p:cNvSpPr/>
            <p:nvPr/>
          </p:nvSpPr>
          <p:spPr>
            <a:xfrm>
              <a:off x="2257427" y="2314575"/>
              <a:ext cx="714374" cy="428625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C = </a:t>
              </a:r>
              <a:r>
                <a:rPr lang="it-IT" sz="1100" dirty="0" err="1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pMP</a:t>
              </a:r>
              <a:endParaRPr lang="it-IT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Rettangolo arrotondato 16"/>
            <p:cNvSpPr/>
            <p:nvPr/>
          </p:nvSpPr>
          <p:spPr>
            <a:xfrm>
              <a:off x="3209926" y="1200150"/>
              <a:ext cx="342900" cy="46672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L</a:t>
              </a:r>
              <a:endParaRPr lang="it-IT" sz="14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ttangolo arrotondato 17"/>
            <p:cNvSpPr/>
            <p:nvPr/>
          </p:nvSpPr>
          <p:spPr>
            <a:xfrm>
              <a:off x="3143250" y="2009775"/>
              <a:ext cx="895350" cy="409575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Produzione</a:t>
              </a:r>
              <a:endParaRPr lang="it-IT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ettangolo arrotondato 18"/>
            <p:cNvSpPr/>
            <p:nvPr/>
          </p:nvSpPr>
          <p:spPr>
            <a:xfrm>
              <a:off x="4219575" y="1809749"/>
              <a:ext cx="1143000" cy="733426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Prodotto =Costi + </a:t>
              </a:r>
              <a:r>
                <a:rPr lang="it-IT" sz="1100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profitto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1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=</a:t>
              </a:r>
              <a:r>
                <a:rPr lang="it-IT" sz="1100" dirty="0" err="1" smtClean="0">
                  <a:ea typeface="Calibri" panose="020F0502020204030204" pitchFamily="34" charset="0"/>
                  <a:cs typeface="Times New Roman" panose="02020603050405020304" pitchFamily="18" charset="0"/>
                </a:rPr>
                <a:t>pPM+pBS</a:t>
              </a:r>
              <a:r>
                <a:rPr lang="it-IT" sz="1100" dirty="0" smtClean="0">
                  <a:ea typeface="Calibri" panose="020F0502020204030204" pitchFamily="34" charset="0"/>
                  <a:cs typeface="Times New Roman" panose="02020603050405020304" pitchFamily="18" charset="0"/>
                </a:rPr>
                <a:t>+</a:t>
              </a:r>
              <a:r>
                <a:rPr lang="it-IT" sz="1100" dirty="0" smtClean="0">
                  <a:ea typeface="Calibri" panose="020F0502020204030204" pitchFamily="34" charset="0"/>
                  <a:cs typeface="Times New Roman" panose="02020603050405020304" pitchFamily="18" charset="0"/>
                  <a:sym typeface="Symbol" panose="05050102010706020507" pitchFamily="18" charset="2"/>
                </a:rPr>
                <a:t></a:t>
              </a:r>
              <a:endParaRPr lang="it-IT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ttangolo arrotondato 19"/>
            <p:cNvSpPr/>
            <p:nvPr/>
          </p:nvSpPr>
          <p:spPr>
            <a:xfrm>
              <a:off x="4219576" y="2743201"/>
              <a:ext cx="990600" cy="40005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 dirty="0" smtClean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D-M-D’</a:t>
              </a:r>
              <a:endParaRPr lang="it-IT" sz="1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Connettore diritto 20"/>
            <p:cNvCxnSpPr/>
            <p:nvPr/>
          </p:nvCxnSpPr>
          <p:spPr>
            <a:xfrm>
              <a:off x="228600" y="1104900"/>
              <a:ext cx="5133975" cy="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ttore 2 21"/>
            <p:cNvCxnSpPr>
              <a:endCxn id="10" idx="1"/>
            </p:cNvCxnSpPr>
            <p:nvPr/>
          </p:nvCxnSpPr>
          <p:spPr>
            <a:xfrm flipV="1">
              <a:off x="1209675" y="685800"/>
              <a:ext cx="323851" cy="19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ttore 2 22"/>
            <p:cNvCxnSpPr>
              <a:endCxn id="15" idx="0"/>
            </p:cNvCxnSpPr>
            <p:nvPr/>
          </p:nvCxnSpPr>
          <p:spPr>
            <a:xfrm>
              <a:off x="1924050" y="866775"/>
              <a:ext cx="657226" cy="714375"/>
            </a:xfrm>
            <a:prstGeom prst="straightConnector1">
              <a:avLst/>
            </a:prstGeom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24" name="Connettore 2 23"/>
            <p:cNvCxnSpPr/>
            <p:nvPr/>
          </p:nvCxnSpPr>
          <p:spPr>
            <a:xfrm>
              <a:off x="2257426" y="695325"/>
              <a:ext cx="24765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ttore 2 24"/>
            <p:cNvCxnSpPr>
              <a:stCxn id="15" idx="0"/>
              <a:endCxn id="11" idx="2"/>
            </p:cNvCxnSpPr>
            <p:nvPr/>
          </p:nvCxnSpPr>
          <p:spPr>
            <a:xfrm flipV="1">
              <a:off x="2581276" y="866775"/>
              <a:ext cx="390524" cy="7143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ttore 2 25"/>
            <p:cNvCxnSpPr>
              <a:endCxn id="14" idx="1"/>
            </p:cNvCxnSpPr>
            <p:nvPr/>
          </p:nvCxnSpPr>
          <p:spPr>
            <a:xfrm flipV="1">
              <a:off x="1257300" y="2214245"/>
              <a:ext cx="200026" cy="190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ttore 2 26"/>
            <p:cNvCxnSpPr/>
            <p:nvPr/>
          </p:nvCxnSpPr>
          <p:spPr>
            <a:xfrm flipV="1">
              <a:off x="2085976" y="1752600"/>
              <a:ext cx="171450" cy="4806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ttore 2 27"/>
            <p:cNvCxnSpPr/>
            <p:nvPr/>
          </p:nvCxnSpPr>
          <p:spPr>
            <a:xfrm>
              <a:off x="2085976" y="2214245"/>
              <a:ext cx="171450" cy="32893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ttore 2 28"/>
            <p:cNvCxnSpPr>
              <a:endCxn id="18" idx="1"/>
            </p:cNvCxnSpPr>
            <p:nvPr/>
          </p:nvCxnSpPr>
          <p:spPr>
            <a:xfrm flipV="1">
              <a:off x="2971801" y="2214563"/>
              <a:ext cx="171449" cy="32861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ttore 2 29"/>
            <p:cNvCxnSpPr/>
            <p:nvPr/>
          </p:nvCxnSpPr>
          <p:spPr>
            <a:xfrm>
              <a:off x="3400425" y="1666875"/>
              <a:ext cx="9525" cy="32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ttore 2 30"/>
            <p:cNvCxnSpPr>
              <a:endCxn id="19" idx="1"/>
            </p:cNvCxnSpPr>
            <p:nvPr/>
          </p:nvCxnSpPr>
          <p:spPr>
            <a:xfrm flipV="1">
              <a:off x="4038600" y="2176462"/>
              <a:ext cx="180975" cy="377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ttore diritto 31"/>
            <p:cNvCxnSpPr/>
            <p:nvPr/>
          </p:nvCxnSpPr>
          <p:spPr>
            <a:xfrm>
              <a:off x="752475" y="866775"/>
              <a:ext cx="0" cy="4857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ttore 2 32"/>
            <p:cNvCxnSpPr/>
            <p:nvPr/>
          </p:nvCxnSpPr>
          <p:spPr>
            <a:xfrm>
              <a:off x="752475" y="1352550"/>
              <a:ext cx="245745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63449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Plusvalore e accumulazione del capitale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it-IT" dirty="0" smtClean="0"/>
              <a:t>Anche per </a:t>
            </a:r>
            <a:r>
              <a:rPr lang="it-IT" dirty="0" err="1" smtClean="0"/>
              <a:t>Marx</a:t>
            </a:r>
            <a:r>
              <a:rPr lang="it-IT" dirty="0" smtClean="0"/>
              <a:t> nel capitalismo la crescita dipende dall’accumulazione del capitale e quindi dai profitti dei capitalisti.</a:t>
            </a:r>
          </a:p>
          <a:p>
            <a:r>
              <a:rPr lang="it-IT" dirty="0" smtClean="0"/>
              <a:t>I profitti dipendono dai salari, ma…</a:t>
            </a:r>
          </a:p>
          <a:p>
            <a:r>
              <a:rPr lang="it-IT" dirty="0" smtClean="0"/>
              <a:t>Anche se i salari non diminuiscono i profitti possono aumentare quando cresce la produttività del lavoro.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9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24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0392F5-C394-4191-9D42-467BDF084B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958AD2-CFB2-4D09-9A2E-FC80F664EC9D}">
  <ds:schemaRefs>
    <ds:schemaRef ds:uri="http://purl.org/dc/dcmitype/"/>
    <ds:schemaRef ds:uri="http://schemas.microsoft.com/office/2006/documentManagement/types"/>
    <ds:schemaRef ds:uri="http://purl.org/dc/terms/"/>
    <ds:schemaRef ds:uri="0c2cf549-3f5d-4cb1-9f2c-5f5e1f2fabdf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7F916D0-456B-472D-B8DA-C20E4ECB2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1999</Words>
  <Application>Microsoft Office PowerPoint</Application>
  <PresentationFormat>Presentazione su schermo (4:3)</PresentationFormat>
  <Paragraphs>234</Paragraphs>
  <Slides>26</Slides>
  <Notes>7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26</vt:i4>
      </vt:variant>
    </vt:vector>
  </HeadingPairs>
  <TitlesOfParts>
    <vt:vector size="36" baseType="lpstr">
      <vt:lpstr>Arial</vt:lpstr>
      <vt:lpstr>Arial Italic</vt:lpstr>
      <vt:lpstr>Calibri</vt:lpstr>
      <vt:lpstr>Lucida Sans Unicode</vt:lpstr>
      <vt:lpstr>Symbol</vt:lpstr>
      <vt:lpstr>Times New Roman</vt:lpstr>
      <vt:lpstr>Slide__UNIMC_DipECONOMIA_DIRITTO</vt:lpstr>
      <vt:lpstr>Equazione</vt:lpstr>
      <vt:lpstr>Equation</vt:lpstr>
      <vt:lpstr>Equation.3</vt:lpstr>
      <vt:lpstr>5. Karl Marx</vt:lpstr>
      <vt:lpstr>La circolazione delle merci</vt:lpstr>
      <vt:lpstr>Rapporti di classe</vt:lpstr>
      <vt:lpstr>Il capitalismo</vt:lpstr>
      <vt:lpstr>Società capitalistica</vt:lpstr>
      <vt:lpstr>Spiegazione della creazione di valore</vt:lpstr>
      <vt:lpstr>Capitale costante e variabile</vt:lpstr>
      <vt:lpstr>Il processo di valorizzazione</vt:lpstr>
      <vt:lpstr>Plusvalore e accumulazione del capitale</vt:lpstr>
      <vt:lpstr>Teoria endogena dello sviluppo</vt:lpstr>
      <vt:lpstr>L’instabilità dello sviluppo</vt:lpstr>
      <vt:lpstr>La contabilità del valore</vt:lpstr>
      <vt:lpstr>Crisi di sproporzione</vt:lpstr>
      <vt:lpstr>Condizioni di equilibrio</vt:lpstr>
      <vt:lpstr>Domande e offerte</vt:lpstr>
      <vt:lpstr>La riproduzione allargata</vt:lpstr>
      <vt:lpstr>Le nuove equazioni</vt:lpstr>
      <vt:lpstr>Equilibrio e instabilità</vt:lpstr>
      <vt:lpstr>Instabilità</vt:lpstr>
      <vt:lpstr>2. Tendenza alla scarsità della domanda</vt:lpstr>
      <vt:lpstr>Il dibattito: l’equilibrio con un solo lavoratore</vt:lpstr>
      <vt:lpstr>Rosa Luxemburg: il sottoconsumo</vt:lpstr>
      <vt:lpstr>Le condizioni di crescita di equilibrio</vt:lpstr>
      <vt:lpstr>3. Andamento ciclico della crescita</vt:lpstr>
      <vt:lpstr>I limiti della crescita - valore</vt:lpstr>
      <vt:lpstr>4. La caduta tendenziale del saggio di profitto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Karl Marx</dc:title>
  <dc:creator>Stefano Perri</dc:creator>
  <cp:lastModifiedBy>stefano.perri@unimc.it</cp:lastModifiedBy>
  <cp:revision>13</cp:revision>
  <cp:lastPrinted>2018-03-08T09:41:39Z</cp:lastPrinted>
  <dcterms:created xsi:type="dcterms:W3CDTF">2016-10-05T14:52:33Z</dcterms:created>
  <dcterms:modified xsi:type="dcterms:W3CDTF">2024-10-03T08:40:47Z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