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7"/>
  </p:notesMasterIdLst>
  <p:handoutMasterIdLst>
    <p:handoutMasterId r:id="rId38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6858000" type="screen4x3"/>
  <p:notesSz cx="9872663" cy="6797675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619" autoAdjust="0"/>
  </p:normalViewPr>
  <p:slideViewPr>
    <p:cSldViewPr snapToGrid="0" snapToObjects="1">
      <p:cViewPr varScale="1">
        <p:scale>
          <a:sx n="84" d="100"/>
          <a:sy n="84" d="100"/>
        </p:scale>
        <p:origin x="8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06/11/2024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66435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06/11/2024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6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06746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06/11/2024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98E2029E-4D77-374B-99B9-8F7400CAF970}" type="datetime1">
              <a:rPr lang="it-IT" smtClean="0"/>
              <a:pPr/>
              <a:t>06/11/2024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FF47CD3-70AF-D149-AC5D-DFD802178410}" type="datetime1">
              <a:rPr lang="it-IT" smtClean="0"/>
              <a:pPr/>
              <a:t>06/11/2024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4B3F369-3775-6B49-950F-429C20F585EB}" type="datetime1">
              <a:rPr lang="it-IT" smtClean="0"/>
              <a:pPr/>
              <a:t>06/11/2024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06/11/2024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2F33633-BF34-1E4A-B798-B62B808660BD}" type="datetime1">
              <a:rPr lang="it-IT" smtClean="0"/>
              <a:pPr/>
              <a:t>06/11/2024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F008CD7-C430-C641-89A0-AAA5EC89DCB6}" type="datetime1">
              <a:rPr lang="it-IT" smtClean="0"/>
              <a:pPr/>
              <a:t>06/11/2024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D8D2961-7752-8147-9F32-6FFB67B11C2A}" type="datetime1">
              <a:rPr lang="it-IT" smtClean="0"/>
              <a:pPr/>
              <a:t>06/11/2024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TITOLO PRESENTAZIONE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8DD5883-3593-A747-89B4-77730AAAD6BC}" type="datetime1">
              <a:rPr lang="it-IT" smtClean="0"/>
              <a:pPr/>
              <a:t>06/11/2024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1F2E32B-AFB4-7448-A9E4-F7446110BAB7}" type="datetime1">
              <a:rPr lang="it-IT" smtClean="0"/>
              <a:pPr/>
              <a:t>06/11/2024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62DFF53-BA88-8842-A3B1-977899737ADB}" type="datetime1">
              <a:rPr lang="it-IT" smtClean="0"/>
              <a:pPr/>
              <a:t>06/11/2024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06/11/2024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/>
              <a:t>Economia e Politica dello Sviluppo Internazionale – Modulo A</a:t>
            </a:r>
          </a:p>
        </p:txBody>
      </p:sp>
      <p:sp>
        <p:nvSpPr>
          <p:cNvPr id="2051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smtClean="0"/>
              <a:t>Modelli di produzione</a:t>
            </a:r>
          </a:p>
        </p:txBody>
      </p:sp>
      <p:sp>
        <p:nvSpPr>
          <p:cNvPr id="2052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59C66A6C-7E5A-4DAB-9AF4-78330126159E}" type="slidenum">
              <a:rPr lang="it-IT" smtClean="0"/>
              <a:pPr/>
              <a:t>1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94777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 grafici delle tecniche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941168"/>
            <a:ext cx="7772400" cy="1154832"/>
          </a:xfrm>
        </p:spPr>
        <p:txBody>
          <a:bodyPr>
            <a:normAutofit fontScale="62500" lnSpcReduction="20000"/>
          </a:bodyPr>
          <a:lstStyle/>
          <a:p>
            <a:r>
              <a:rPr lang="it-IT" sz="2800" dirty="0" smtClean="0"/>
              <a:t>Dal punto di vista dell’imprenditore. Dato il salario, l’imprenditore deve scegliere la tecnica che garantisce il saggio di profitto più alto</a:t>
            </a:r>
          </a:p>
          <a:p>
            <a:r>
              <a:rPr lang="it-IT" sz="2800" dirty="0" smtClean="0"/>
              <a:t>Per salari alti conviene la tecnica alternativa, per salari bassi quella originale.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  <p:grpSp>
        <p:nvGrpSpPr>
          <p:cNvPr id="30" name="Area di disegno 227"/>
          <p:cNvGrpSpPr/>
          <p:nvPr/>
        </p:nvGrpSpPr>
        <p:grpSpPr>
          <a:xfrm>
            <a:off x="2159211" y="1833561"/>
            <a:ext cx="4811395" cy="2806065"/>
            <a:chOff x="0" y="0"/>
            <a:chExt cx="4811395" cy="2806065"/>
          </a:xfrm>
        </p:grpSpPr>
        <p:sp>
          <p:nvSpPr>
            <p:cNvPr id="31" name="Rettangolo 30"/>
            <p:cNvSpPr/>
            <p:nvPr/>
          </p:nvSpPr>
          <p:spPr>
            <a:xfrm>
              <a:off x="0" y="0"/>
              <a:ext cx="4811395" cy="2806065"/>
            </a:xfrm>
            <a:prstGeom prst="rect">
              <a:avLst/>
            </a:prstGeom>
            <a:noFill/>
            <a:ln>
              <a:noFill/>
            </a:ln>
          </p:spPr>
        </p:sp>
        <p:cxnSp>
          <p:nvCxnSpPr>
            <p:cNvPr id="32" name="AutoShape 229"/>
            <p:cNvCxnSpPr>
              <a:cxnSpLocks noChangeShapeType="1"/>
            </p:cNvCxnSpPr>
            <p:nvPr/>
          </p:nvCxnSpPr>
          <p:spPr bwMode="auto">
            <a:xfrm>
              <a:off x="654050" y="85725"/>
              <a:ext cx="0" cy="2249805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AutoShape 230"/>
            <p:cNvCxnSpPr>
              <a:cxnSpLocks noChangeShapeType="1"/>
            </p:cNvCxnSpPr>
            <p:nvPr/>
          </p:nvCxnSpPr>
          <p:spPr bwMode="auto">
            <a:xfrm>
              <a:off x="662940" y="2335530"/>
              <a:ext cx="3876040" cy="0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AutoShape 231"/>
            <p:cNvCxnSpPr>
              <a:cxnSpLocks noChangeShapeType="1"/>
            </p:cNvCxnSpPr>
            <p:nvPr/>
          </p:nvCxnSpPr>
          <p:spPr bwMode="auto">
            <a:xfrm>
              <a:off x="654050" y="427355"/>
              <a:ext cx="2498090" cy="1917700"/>
            </a:xfrm>
            <a:prstGeom prst="straightConnector1">
              <a:avLst/>
            </a:prstGeom>
            <a:noFill/>
            <a:ln w="28575" cmpd="sng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AutoShape 232"/>
            <p:cNvCxnSpPr>
              <a:cxnSpLocks noChangeShapeType="1"/>
            </p:cNvCxnSpPr>
            <p:nvPr/>
          </p:nvCxnSpPr>
          <p:spPr bwMode="auto">
            <a:xfrm>
              <a:off x="662940" y="795655"/>
              <a:ext cx="3679190" cy="1539875"/>
            </a:xfrm>
            <a:prstGeom prst="straightConnector1">
              <a:avLst/>
            </a:prstGeom>
            <a:noFill/>
            <a:ln w="28575" cmpd="sng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" name="Text Box 233"/>
            <p:cNvSpPr txBox="1">
              <a:spLocks noChangeArrowheads="1"/>
            </p:cNvSpPr>
            <p:nvPr/>
          </p:nvSpPr>
          <p:spPr bwMode="auto">
            <a:xfrm>
              <a:off x="140335" y="0"/>
              <a:ext cx="718820" cy="376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9017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i="1">
                  <a:effectLst/>
                  <a:latin typeface="Times New Roman"/>
                  <a:ea typeface="Times New Roman"/>
                </a:rPr>
                <a:t>w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7" name="Text Box 234"/>
            <p:cNvSpPr txBox="1">
              <a:spLocks noChangeArrowheads="1"/>
            </p:cNvSpPr>
            <p:nvPr/>
          </p:nvSpPr>
          <p:spPr bwMode="auto">
            <a:xfrm>
              <a:off x="142240" y="300355"/>
              <a:ext cx="716915" cy="375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9017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i="1">
                  <a:effectLst/>
                  <a:latin typeface="Times New Roman"/>
                  <a:ea typeface="Times New Roman"/>
                </a:rPr>
                <a:t>x’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8" name="Text Box 235"/>
            <p:cNvSpPr txBox="1">
              <a:spLocks noChangeArrowheads="1"/>
            </p:cNvSpPr>
            <p:nvPr/>
          </p:nvSpPr>
          <p:spPr bwMode="auto">
            <a:xfrm>
              <a:off x="116205" y="624840"/>
              <a:ext cx="717550" cy="375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9017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i="1">
                  <a:effectLst/>
                  <a:latin typeface="Times New Roman"/>
                  <a:ea typeface="Times New Roman"/>
                </a:rPr>
                <a:t>x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9" name="Text Box 236"/>
            <p:cNvSpPr txBox="1">
              <a:spLocks noChangeArrowheads="1"/>
            </p:cNvSpPr>
            <p:nvPr/>
          </p:nvSpPr>
          <p:spPr bwMode="auto">
            <a:xfrm>
              <a:off x="2887980" y="2371090"/>
              <a:ext cx="716915" cy="375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9017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i="1">
                  <a:effectLst/>
                  <a:latin typeface="Times New Roman"/>
                  <a:ea typeface="Times New Roman"/>
                  <a:sym typeface="Symbol"/>
                </a:rPr>
                <a:t></a:t>
              </a:r>
              <a:r>
                <a:rPr lang="it-IT" sz="1050" i="1">
                  <a:effectLst/>
                  <a:latin typeface="Times New Roman"/>
                  <a:ea typeface="Times New Roman"/>
                </a:rPr>
                <a:t>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0" name="Text Box 237"/>
            <p:cNvSpPr txBox="1">
              <a:spLocks noChangeArrowheads="1"/>
            </p:cNvSpPr>
            <p:nvPr/>
          </p:nvSpPr>
          <p:spPr bwMode="auto">
            <a:xfrm>
              <a:off x="4094480" y="2386965"/>
              <a:ext cx="716915" cy="375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9017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i="1">
                  <a:effectLst/>
                  <a:latin typeface="Times New Roman"/>
                  <a:ea typeface="Times New Roman"/>
                  <a:sym typeface="Symbol"/>
                </a:rPr>
                <a:t>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1" name="Text Box 238"/>
            <p:cNvSpPr txBox="1">
              <a:spLocks noChangeArrowheads="1"/>
            </p:cNvSpPr>
            <p:nvPr/>
          </p:nvSpPr>
          <p:spPr bwMode="auto">
            <a:xfrm>
              <a:off x="1022350" y="290830"/>
              <a:ext cx="2052955" cy="462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>
                  <a:effectLst/>
                  <a:latin typeface="Times New Roman"/>
                  <a:ea typeface="Times New Roman"/>
                </a:rPr>
                <a:t>Tecnica alternativa</a:t>
              </a:r>
              <a:endParaRPr lang="it-IT" sz="1200">
                <a:effectLst/>
                <a:latin typeface="Times New Roman"/>
                <a:ea typeface="Times New Roman"/>
              </a:endParaRPr>
            </a:p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>
                  <a:effectLst/>
                  <a:latin typeface="Times New Roman"/>
                  <a:ea typeface="Times New Roman"/>
                </a:rPr>
                <a:t>Pendenza -</a:t>
              </a:r>
              <a:r>
                <a:rPr lang="it-IT" sz="1050" i="1">
                  <a:effectLst/>
                  <a:latin typeface="Times New Roman"/>
                  <a:ea typeface="Times New Roman"/>
                </a:rPr>
                <a:t>k’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2" name="Text Box 239"/>
            <p:cNvSpPr txBox="1">
              <a:spLocks noChangeArrowheads="1"/>
            </p:cNvSpPr>
            <p:nvPr/>
          </p:nvSpPr>
          <p:spPr bwMode="auto">
            <a:xfrm>
              <a:off x="2829243" y="1210627"/>
              <a:ext cx="1805939" cy="461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dirty="0">
                  <a:effectLst/>
                  <a:latin typeface="Times New Roman"/>
                  <a:ea typeface="Times New Roman"/>
                </a:rPr>
                <a:t>Tecnica originale</a:t>
              </a:r>
              <a:endParaRPr lang="it-IT" sz="1200" dirty="0">
                <a:effectLst/>
                <a:latin typeface="Times New Roman"/>
                <a:ea typeface="Times New Roman"/>
              </a:endParaRPr>
            </a:p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dirty="0">
                  <a:effectLst/>
                  <a:latin typeface="Times New Roman"/>
                  <a:ea typeface="Times New Roman"/>
                </a:rPr>
                <a:t>Pendenza -</a:t>
              </a:r>
              <a:r>
                <a:rPr lang="it-IT" sz="1050" i="1" dirty="0">
                  <a:effectLst/>
                  <a:latin typeface="Times New Roman"/>
                  <a:ea typeface="Times New Roman"/>
                </a:rPr>
                <a:t>k</a:t>
              </a:r>
              <a:endParaRPr lang="it-IT" sz="12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3" name="Text Box 280"/>
            <p:cNvSpPr txBox="1">
              <a:spLocks noChangeArrowheads="1"/>
            </p:cNvSpPr>
            <p:nvPr/>
          </p:nvSpPr>
          <p:spPr bwMode="auto">
            <a:xfrm>
              <a:off x="4497070" y="2375535"/>
              <a:ext cx="276225" cy="4057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200" i="1">
                  <a:effectLst/>
                  <a:latin typeface="Times New Roman"/>
                  <a:ea typeface="Times New Roman"/>
                </a:rPr>
                <a:t>r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9479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Quando si pone la scelta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608" y="1628800"/>
            <a:ext cx="7198568" cy="2088232"/>
          </a:xfrm>
        </p:spPr>
        <p:txBody>
          <a:bodyPr>
            <a:normAutofit fontScale="92500"/>
          </a:bodyPr>
          <a:lstStyle/>
          <a:p>
            <a:r>
              <a:rPr lang="it-IT" sz="2400" dirty="0" smtClean="0"/>
              <a:t>La scelta tra due tecniche si pone solo se le curve si intersecano. Se le due curve non si intersecano mai la curva più alta domina quella più bassa </a:t>
            </a:r>
          </a:p>
          <a:p>
            <a:r>
              <a:rPr lang="it-IT" sz="2400" dirty="0" smtClean="0"/>
              <a:t>Per ogni valore di</a:t>
            </a:r>
            <a:r>
              <a:rPr lang="it-IT" sz="2400" i="1" dirty="0" smtClean="0"/>
              <a:t> w </a:t>
            </a:r>
            <a:r>
              <a:rPr lang="it-IT" sz="2400" dirty="0" smtClean="0"/>
              <a:t>la tecnica dominata offre un saggio di profitto più basso</a:t>
            </a:r>
            <a:endParaRPr lang="it-IT" sz="2400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  <p:cxnSp>
        <p:nvCxnSpPr>
          <p:cNvPr id="5" name="Connettore 2 4"/>
          <p:cNvCxnSpPr/>
          <p:nvPr/>
        </p:nvCxnSpPr>
        <p:spPr bwMode="auto">
          <a:xfrm rot="5400000" flipH="1" flipV="1">
            <a:off x="486033" y="4712940"/>
            <a:ext cx="244827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6" name="Connettore 2 5"/>
          <p:cNvCxnSpPr/>
          <p:nvPr/>
        </p:nvCxnSpPr>
        <p:spPr bwMode="auto">
          <a:xfrm>
            <a:off x="1710169" y="5937076"/>
            <a:ext cx="453650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7" name="Connettore 1 6"/>
          <p:cNvCxnSpPr/>
          <p:nvPr/>
        </p:nvCxnSpPr>
        <p:spPr bwMode="auto">
          <a:xfrm>
            <a:off x="1710169" y="4424908"/>
            <a:ext cx="3888432" cy="15121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8" name="Connettore 1 7"/>
          <p:cNvCxnSpPr/>
          <p:nvPr/>
        </p:nvCxnSpPr>
        <p:spPr bwMode="auto">
          <a:xfrm rot="10800000">
            <a:off x="1709375" y="4697935"/>
            <a:ext cx="2592288" cy="122413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9" name="CasellaDiTesto 8"/>
          <p:cNvSpPr txBox="1"/>
          <p:nvPr/>
        </p:nvSpPr>
        <p:spPr>
          <a:xfrm>
            <a:off x="900386" y="3516015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c, x</a:t>
            </a:r>
            <a:endParaRPr lang="it-IT" i="1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173871" y="5922069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  <a:r>
              <a:rPr lang="it-IT" dirty="0" smtClean="0"/>
              <a:t>, </a:t>
            </a:r>
            <a:r>
              <a:rPr lang="it-IT" i="1" dirty="0" err="1" smtClean="0"/>
              <a:t>g</a:t>
            </a:r>
            <a:r>
              <a:rPr lang="it-IT" i="1" baseline="-25000" dirty="0" err="1" smtClean="0"/>
              <a:t>K</a:t>
            </a:r>
            <a:endParaRPr lang="it-IT" i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1206113" y="420888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</a:t>
            </a:r>
            <a:endParaRPr lang="it-IT" i="1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1205319" y="4553917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x’</a:t>
            </a:r>
            <a:endParaRPr lang="it-IT" i="1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5381783" y="592206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>
                <a:sym typeface="Symbol"/>
              </a:rPr>
              <a:t></a:t>
            </a:r>
            <a:endParaRPr lang="it-IT" i="1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4085639" y="592206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>
                <a:sym typeface="Symbol"/>
              </a:rPr>
              <a:t>’</a:t>
            </a:r>
            <a:endParaRPr lang="it-IT" i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4158441" y="4928964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Tecnica I</a:t>
            </a:r>
            <a:endParaRPr lang="it-IT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1781383" y="5418013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Tecnica II</a:t>
            </a:r>
            <a:endParaRPr lang="it-IT" dirty="0"/>
          </a:p>
        </p:txBody>
      </p:sp>
      <p:sp>
        <p:nvSpPr>
          <p:cNvPr id="17" name="Arco 16"/>
          <p:cNvSpPr/>
          <p:nvPr/>
        </p:nvSpPr>
        <p:spPr bwMode="auto">
          <a:xfrm rot="16200000">
            <a:off x="3113928" y="5598430"/>
            <a:ext cx="720080" cy="647278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rco 17"/>
          <p:cNvSpPr/>
          <p:nvPr/>
        </p:nvSpPr>
        <p:spPr bwMode="auto">
          <a:xfrm rot="16200000">
            <a:off x="4626493" y="5613040"/>
            <a:ext cx="576064" cy="648072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3221543" y="556202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 smtClean="0"/>
              <a:t>-k</a:t>
            </a:r>
            <a:r>
              <a:rPr lang="it-IT" i="1" dirty="0" smtClean="0"/>
              <a:t>’</a:t>
            </a:r>
            <a:endParaRPr lang="it-IT" i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4230449" y="550502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-k</a:t>
            </a:r>
            <a:endParaRPr lang="it-IT" i="1" dirty="0"/>
          </a:p>
        </p:txBody>
      </p:sp>
      <p:sp>
        <p:nvSpPr>
          <p:cNvPr id="23" name="CasellaDiTesto 22"/>
          <p:cNvSpPr txBox="1"/>
          <p:nvPr/>
        </p:nvSpPr>
        <p:spPr>
          <a:xfrm>
            <a:off x="4572000" y="3717032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La tecnica II non è mai scelta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7160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Come si sceglie la tecnica?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22598" y="1820333"/>
            <a:ext cx="7772400" cy="943744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Quando le curve si intersecano la convenienza è determinata da </a:t>
            </a:r>
            <a:r>
              <a:rPr lang="it-IT" i="1" dirty="0" smtClean="0"/>
              <a:t>w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  <p:cxnSp>
        <p:nvCxnSpPr>
          <p:cNvPr id="5" name="Connettore 2 4"/>
          <p:cNvCxnSpPr/>
          <p:nvPr/>
        </p:nvCxnSpPr>
        <p:spPr bwMode="auto">
          <a:xfrm rot="5400000" flipH="1" flipV="1">
            <a:off x="150599" y="4579258"/>
            <a:ext cx="244827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6" name="Connettore 2 5"/>
          <p:cNvCxnSpPr/>
          <p:nvPr/>
        </p:nvCxnSpPr>
        <p:spPr bwMode="auto">
          <a:xfrm>
            <a:off x="1374735" y="5803394"/>
            <a:ext cx="453650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7" name="Connettore 1 6"/>
          <p:cNvCxnSpPr/>
          <p:nvPr/>
        </p:nvCxnSpPr>
        <p:spPr bwMode="auto">
          <a:xfrm>
            <a:off x="1374735" y="4291226"/>
            <a:ext cx="3888432" cy="15121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8" name="Connettore 1 7"/>
          <p:cNvCxnSpPr/>
          <p:nvPr/>
        </p:nvCxnSpPr>
        <p:spPr bwMode="auto">
          <a:xfrm rot="10800000">
            <a:off x="1374735" y="3715162"/>
            <a:ext cx="2376264" cy="20882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9" name="CasellaDiTesto 8"/>
          <p:cNvSpPr txBox="1"/>
          <p:nvPr/>
        </p:nvSpPr>
        <p:spPr>
          <a:xfrm>
            <a:off x="612354" y="32841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c</a:t>
            </a:r>
            <a:r>
              <a:rPr lang="it-IT" i="1" dirty="0" smtClean="0"/>
              <a:t>, w</a:t>
            </a:r>
            <a:endParaRPr lang="it-IT" i="1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5839231" y="584528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  <a:r>
              <a:rPr lang="it-IT" dirty="0" smtClean="0"/>
              <a:t>, </a:t>
            </a:r>
            <a:r>
              <a:rPr lang="it-IT" i="1" dirty="0" err="1" smtClean="0"/>
              <a:t>g</a:t>
            </a:r>
            <a:r>
              <a:rPr lang="it-IT" i="1" baseline="-25000" dirty="0" err="1" smtClean="0"/>
              <a:t>K</a:t>
            </a:r>
            <a:endParaRPr lang="it-IT" i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869885" y="385997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</a:t>
            </a:r>
            <a:endParaRPr lang="it-IT" i="1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811483" y="357140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x’</a:t>
            </a:r>
            <a:endParaRPr lang="it-IT" i="1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5047143" y="587540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>
                <a:sym typeface="Symbol"/>
              </a:rPr>
              <a:t></a:t>
            </a:r>
            <a:endParaRPr lang="it-IT" i="1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3462967" y="587540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>
                <a:sym typeface="Symbol"/>
              </a:rPr>
              <a:t>’</a:t>
            </a:r>
            <a:endParaRPr lang="it-IT" i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3462173" y="4724068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Tecnica I</a:t>
            </a:r>
            <a:endParaRPr lang="it-IT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1878791" y="378717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Tecnica II</a:t>
            </a:r>
            <a:endParaRPr lang="it-IT" dirty="0"/>
          </a:p>
        </p:txBody>
      </p:sp>
      <p:sp>
        <p:nvSpPr>
          <p:cNvPr id="17" name="Arco 16"/>
          <p:cNvSpPr/>
          <p:nvPr/>
        </p:nvSpPr>
        <p:spPr bwMode="auto">
          <a:xfrm rot="16200000">
            <a:off x="2814895" y="5371346"/>
            <a:ext cx="864096" cy="864096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rco 17"/>
          <p:cNvSpPr/>
          <p:nvPr/>
        </p:nvSpPr>
        <p:spPr bwMode="auto">
          <a:xfrm rot="16200000">
            <a:off x="4291059" y="5479358"/>
            <a:ext cx="576064" cy="648072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3140990" y="548568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 smtClean="0"/>
              <a:t>-k</a:t>
            </a:r>
            <a:r>
              <a:rPr lang="it-IT" i="1" dirty="0" smtClean="0"/>
              <a:t>’</a:t>
            </a:r>
            <a:endParaRPr lang="it-IT" i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3895015" y="537134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-k</a:t>
            </a:r>
            <a:endParaRPr lang="it-IT" i="1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797877" y="486808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w</a:t>
            </a:r>
            <a:r>
              <a:rPr lang="it-IT" baseline="-25000" dirty="0" smtClean="0"/>
              <a:t>1</a:t>
            </a:r>
            <a:endParaRPr lang="it-IT" i="1" dirty="0"/>
          </a:p>
        </p:txBody>
      </p:sp>
      <p:cxnSp>
        <p:nvCxnSpPr>
          <p:cNvPr id="27" name="Connettore 1 26"/>
          <p:cNvCxnSpPr/>
          <p:nvPr/>
        </p:nvCxnSpPr>
        <p:spPr bwMode="auto">
          <a:xfrm rot="10800000">
            <a:off x="1373941" y="4724068"/>
            <a:ext cx="11521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9" name="Connettore 1 28"/>
          <p:cNvCxnSpPr/>
          <p:nvPr/>
        </p:nvCxnSpPr>
        <p:spPr bwMode="auto">
          <a:xfrm rot="5400000">
            <a:off x="1986803" y="5263334"/>
            <a:ext cx="108012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0" name="CasellaDiTesto 29"/>
          <p:cNvSpPr txBox="1"/>
          <p:nvPr/>
        </p:nvSpPr>
        <p:spPr>
          <a:xfrm>
            <a:off x="2310839" y="587540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  <a:r>
              <a:rPr lang="it-IT" i="1" dirty="0" smtClean="0"/>
              <a:t>*</a:t>
            </a:r>
            <a:endParaRPr lang="it-IT" i="1" dirty="0"/>
          </a:p>
        </p:txBody>
      </p:sp>
      <p:sp>
        <p:nvSpPr>
          <p:cNvPr id="31" name="CasellaDiTesto 30"/>
          <p:cNvSpPr txBox="1"/>
          <p:nvPr/>
        </p:nvSpPr>
        <p:spPr>
          <a:xfrm>
            <a:off x="5123956" y="2973088"/>
            <a:ext cx="37444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Se</a:t>
            </a:r>
            <a:r>
              <a:rPr lang="it-IT" i="1" dirty="0" smtClean="0"/>
              <a:t> w</a:t>
            </a:r>
            <a:r>
              <a:rPr lang="it-IT" baseline="-25000" dirty="0" smtClean="0"/>
              <a:t>1</a:t>
            </a:r>
            <a:r>
              <a:rPr lang="it-IT" dirty="0" smtClean="0"/>
              <a:t>&lt;</a:t>
            </a:r>
            <a:r>
              <a:rPr lang="it-IT" i="1" dirty="0" smtClean="0"/>
              <a:t>w* </a:t>
            </a:r>
            <a:r>
              <a:rPr lang="it-IT" dirty="0" smtClean="0"/>
              <a:t>è conveniente la tecnica I. </a:t>
            </a:r>
            <a:r>
              <a:rPr lang="it-IT" i="1" dirty="0" smtClean="0"/>
              <a:t>r</a:t>
            </a:r>
            <a:r>
              <a:rPr lang="it-IT" dirty="0" smtClean="0"/>
              <a:t> è più alto</a:t>
            </a:r>
          </a:p>
          <a:p>
            <a:r>
              <a:rPr lang="it-IT" dirty="0" smtClean="0"/>
              <a:t>Per </a:t>
            </a:r>
            <a:r>
              <a:rPr lang="it-IT" i="1" dirty="0" smtClean="0"/>
              <a:t>w</a:t>
            </a:r>
            <a:r>
              <a:rPr lang="it-IT" baseline="-25000" dirty="0" smtClean="0"/>
              <a:t>2</a:t>
            </a:r>
            <a:r>
              <a:rPr lang="it-IT" dirty="0" smtClean="0"/>
              <a:t> &gt;</a:t>
            </a:r>
            <a:r>
              <a:rPr lang="it-IT" i="1" dirty="0" smtClean="0"/>
              <a:t>w*</a:t>
            </a:r>
            <a:r>
              <a:rPr lang="it-IT" dirty="0" smtClean="0"/>
              <a:t> è conveniente la tecnica II. </a:t>
            </a:r>
            <a:r>
              <a:rPr lang="it-IT" i="1" dirty="0"/>
              <a:t>r</a:t>
            </a:r>
            <a:r>
              <a:rPr lang="it-IT" dirty="0" smtClean="0"/>
              <a:t> è più alto</a:t>
            </a:r>
          </a:p>
          <a:p>
            <a:r>
              <a:rPr lang="it-IT" dirty="0" smtClean="0"/>
              <a:t>La tecnica economicamente più conveniente è quella che permette che permette un </a:t>
            </a:r>
            <a:r>
              <a:rPr lang="it-IT" i="1" dirty="0"/>
              <a:t>r</a:t>
            </a:r>
            <a:r>
              <a:rPr lang="it-IT" i="1" dirty="0" smtClean="0"/>
              <a:t> </a:t>
            </a:r>
            <a:r>
              <a:rPr lang="it-IT" dirty="0" smtClean="0"/>
              <a:t>più alto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797877" y="450804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/>
              <a:t>w</a:t>
            </a:r>
            <a:r>
              <a:rPr lang="it-IT" i="1" dirty="0" err="1" smtClean="0"/>
              <a:t>*</a:t>
            </a:r>
            <a:endParaRPr lang="it-IT" i="1" dirty="0"/>
          </a:p>
        </p:txBody>
      </p:sp>
      <p:cxnSp>
        <p:nvCxnSpPr>
          <p:cNvPr id="32" name="Connettore 1 31"/>
          <p:cNvCxnSpPr/>
          <p:nvPr/>
        </p:nvCxnSpPr>
        <p:spPr bwMode="auto">
          <a:xfrm>
            <a:off x="1373941" y="5012100"/>
            <a:ext cx="18722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34" name="Connettore 1 33"/>
          <p:cNvCxnSpPr/>
          <p:nvPr/>
        </p:nvCxnSpPr>
        <p:spPr bwMode="auto">
          <a:xfrm>
            <a:off x="1373941" y="4364028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5" name="CasellaDiTesto 34"/>
          <p:cNvSpPr txBox="1"/>
          <p:nvPr/>
        </p:nvSpPr>
        <p:spPr>
          <a:xfrm>
            <a:off x="797877" y="414800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w</a:t>
            </a:r>
            <a:r>
              <a:rPr lang="it-IT" baseline="-25000" dirty="0" smtClean="0"/>
              <a:t>2</a:t>
            </a:r>
            <a:endParaRPr lang="it-IT" i="1" dirty="0"/>
          </a:p>
        </p:txBody>
      </p:sp>
      <p:cxnSp>
        <p:nvCxnSpPr>
          <p:cNvPr id="23" name="Connettore 1 22"/>
          <p:cNvCxnSpPr/>
          <p:nvPr/>
        </p:nvCxnSpPr>
        <p:spPr>
          <a:xfrm>
            <a:off x="2094021" y="4364028"/>
            <a:ext cx="0" cy="1440954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1 24"/>
          <p:cNvCxnSpPr/>
          <p:nvPr/>
        </p:nvCxnSpPr>
        <p:spPr>
          <a:xfrm>
            <a:off x="3246943" y="5004413"/>
            <a:ext cx="0" cy="800569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612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frontiera di efficienza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839564"/>
            <a:ext cx="7772400" cy="1584176"/>
          </a:xfrm>
        </p:spPr>
        <p:txBody>
          <a:bodyPr>
            <a:normAutofit lnSpcReduction="10000"/>
          </a:bodyPr>
          <a:lstStyle/>
          <a:p>
            <a:r>
              <a:rPr lang="it-IT" sz="2400" dirty="0" smtClean="0"/>
              <a:t>La frontiera di efficienza economica è formata dai punti delle singole tecniche appartenenti ad una tecnologia che garantiscono il più alto </a:t>
            </a:r>
            <a:r>
              <a:rPr lang="it-IT" sz="2400" i="1" dirty="0" smtClean="0"/>
              <a:t>r</a:t>
            </a:r>
          </a:p>
          <a:p>
            <a:r>
              <a:rPr lang="it-IT" sz="2400" dirty="0" smtClean="0"/>
              <a:t>Una tecnologia è inefficiente </a:t>
            </a:r>
            <a:r>
              <a:rPr lang="it-IT" sz="2000" dirty="0" smtClean="0"/>
              <a:t>se</a:t>
            </a:r>
            <a:r>
              <a:rPr lang="it-IT" sz="2400" dirty="0" smtClean="0"/>
              <a:t> è dominata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13</a:t>
            </a:fld>
            <a:endParaRPr lang="it-IT" dirty="0"/>
          </a:p>
        </p:txBody>
      </p:sp>
      <p:cxnSp>
        <p:nvCxnSpPr>
          <p:cNvPr id="5" name="Connettore 2 4"/>
          <p:cNvCxnSpPr/>
          <p:nvPr/>
        </p:nvCxnSpPr>
        <p:spPr bwMode="auto">
          <a:xfrm rot="5400000" flipH="1" flipV="1">
            <a:off x="611560" y="3140968"/>
            <a:ext cx="244827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6" name="Connettore 2 5"/>
          <p:cNvCxnSpPr/>
          <p:nvPr/>
        </p:nvCxnSpPr>
        <p:spPr bwMode="auto">
          <a:xfrm>
            <a:off x="1835696" y="4365104"/>
            <a:ext cx="453650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7" name="Connettore 1 6"/>
          <p:cNvCxnSpPr/>
          <p:nvPr/>
        </p:nvCxnSpPr>
        <p:spPr bwMode="auto">
          <a:xfrm>
            <a:off x="1835696" y="2852936"/>
            <a:ext cx="3888432" cy="15121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8" name="Connettore 1 7"/>
          <p:cNvCxnSpPr/>
          <p:nvPr/>
        </p:nvCxnSpPr>
        <p:spPr bwMode="auto">
          <a:xfrm rot="10800000">
            <a:off x="1835696" y="2276872"/>
            <a:ext cx="2376264" cy="20882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9" name="CasellaDiTesto 8"/>
          <p:cNvSpPr txBox="1"/>
          <p:nvPr/>
        </p:nvSpPr>
        <p:spPr>
          <a:xfrm>
            <a:off x="1043608" y="162880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x</a:t>
            </a:r>
            <a:r>
              <a:rPr lang="it-IT" i="1" dirty="0" smtClean="0"/>
              <a:t>, w</a:t>
            </a:r>
            <a:endParaRPr lang="it-IT" i="1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300192" y="450912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  <a:r>
              <a:rPr lang="it-IT" dirty="0" smtClean="0"/>
              <a:t>, </a:t>
            </a:r>
            <a:r>
              <a:rPr lang="it-IT" i="1" dirty="0" err="1" smtClean="0"/>
              <a:t>g</a:t>
            </a:r>
            <a:r>
              <a:rPr lang="it-IT" i="1" baseline="-25000" dirty="0" err="1" smtClean="0"/>
              <a:t>K</a:t>
            </a:r>
            <a:endParaRPr lang="it-IT" i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1330846" y="242168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</a:t>
            </a:r>
            <a:endParaRPr lang="it-IT" i="1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1259632" y="198884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x’</a:t>
            </a:r>
            <a:endParaRPr lang="it-IT" i="1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5508104" y="443711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>
                <a:sym typeface="Symbol"/>
              </a:rPr>
              <a:t></a:t>
            </a:r>
            <a:endParaRPr lang="it-IT" i="1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3923928" y="443711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>
                <a:sym typeface="Symbol"/>
              </a:rPr>
              <a:t>’</a:t>
            </a:r>
            <a:endParaRPr lang="it-IT" i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4932040" y="3717032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Tecnica I</a:t>
            </a:r>
            <a:endParaRPr lang="it-IT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1979712" y="213285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Tecnica II</a:t>
            </a:r>
            <a:endParaRPr lang="it-IT" dirty="0"/>
          </a:p>
        </p:txBody>
      </p:sp>
      <p:sp>
        <p:nvSpPr>
          <p:cNvPr id="17" name="Arco 16"/>
          <p:cNvSpPr/>
          <p:nvPr/>
        </p:nvSpPr>
        <p:spPr bwMode="auto">
          <a:xfrm rot="16200000">
            <a:off x="3275856" y="3933056"/>
            <a:ext cx="864096" cy="864096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rco 17"/>
          <p:cNvSpPr/>
          <p:nvPr/>
        </p:nvSpPr>
        <p:spPr bwMode="auto">
          <a:xfrm rot="16200000">
            <a:off x="4752020" y="4041068"/>
            <a:ext cx="576064" cy="648072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3491880" y="400506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 smtClean="0"/>
              <a:t>-k</a:t>
            </a:r>
            <a:r>
              <a:rPr lang="it-IT" i="1" dirty="0" smtClean="0"/>
              <a:t>’</a:t>
            </a:r>
            <a:endParaRPr lang="it-IT" i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4355976" y="393305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-k</a:t>
            </a:r>
            <a:endParaRPr lang="it-IT" i="1" dirty="0"/>
          </a:p>
        </p:txBody>
      </p:sp>
      <p:cxnSp>
        <p:nvCxnSpPr>
          <p:cNvPr id="30" name="Connettore 1 29"/>
          <p:cNvCxnSpPr/>
          <p:nvPr/>
        </p:nvCxnSpPr>
        <p:spPr bwMode="auto">
          <a:xfrm>
            <a:off x="1835696" y="2276872"/>
            <a:ext cx="1152128" cy="100811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32" name="Connettore 1 31"/>
          <p:cNvCxnSpPr/>
          <p:nvPr/>
        </p:nvCxnSpPr>
        <p:spPr bwMode="auto">
          <a:xfrm>
            <a:off x="2987824" y="3284984"/>
            <a:ext cx="2736304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3" name="CasellaDiTesto 32"/>
          <p:cNvSpPr txBox="1"/>
          <p:nvPr/>
        </p:nvSpPr>
        <p:spPr>
          <a:xfrm>
            <a:off x="3275856" y="2564904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Frontiera di efficienza</a:t>
            </a:r>
            <a:endParaRPr lang="it-IT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5" name="Connettore 1 34"/>
          <p:cNvCxnSpPr/>
          <p:nvPr/>
        </p:nvCxnSpPr>
        <p:spPr bwMode="auto">
          <a:xfrm>
            <a:off x="1835696" y="3429000"/>
            <a:ext cx="1224136" cy="93610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6" name="CasellaDiTesto 35"/>
          <p:cNvSpPr txBox="1"/>
          <p:nvPr/>
        </p:nvSpPr>
        <p:spPr>
          <a:xfrm>
            <a:off x="2987824" y="292494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A</a:t>
            </a:r>
            <a:endParaRPr lang="it-IT" i="1" dirty="0"/>
          </a:p>
        </p:txBody>
      </p:sp>
      <p:sp>
        <p:nvSpPr>
          <p:cNvPr id="37" name="CasellaDiTesto 36"/>
          <p:cNvSpPr txBox="1"/>
          <p:nvPr/>
        </p:nvSpPr>
        <p:spPr>
          <a:xfrm>
            <a:off x="6876256" y="1772816"/>
            <a:ext cx="19442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A</a:t>
            </a:r>
            <a:r>
              <a:rPr lang="it-IT" dirty="0" smtClean="0"/>
              <a:t> è il punto di intersezione tra due tecniche. </a:t>
            </a:r>
            <a:r>
              <a:rPr lang="it-IT" i="1" dirty="0" smtClean="0"/>
              <a:t>Punto di scambio</a:t>
            </a:r>
            <a:endParaRPr lang="it-IT" i="1" dirty="0"/>
          </a:p>
        </p:txBody>
      </p:sp>
      <p:sp>
        <p:nvSpPr>
          <p:cNvPr id="38" name="CasellaDiTesto 37"/>
          <p:cNvSpPr txBox="1"/>
          <p:nvPr/>
        </p:nvSpPr>
        <p:spPr>
          <a:xfrm>
            <a:off x="2267744" y="3284984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dirty="0" smtClean="0"/>
              <a:t>Tecnica dominata</a:t>
            </a:r>
            <a:endParaRPr lang="it-IT" sz="1800" dirty="0"/>
          </a:p>
        </p:txBody>
      </p:sp>
      <p:cxnSp>
        <p:nvCxnSpPr>
          <p:cNvPr id="22" name="Connettore 2 21"/>
          <p:cNvCxnSpPr>
            <a:stCxn id="38" idx="2"/>
          </p:cNvCxnSpPr>
          <p:nvPr/>
        </p:nvCxnSpPr>
        <p:spPr>
          <a:xfrm flipH="1">
            <a:off x="2887133" y="3931315"/>
            <a:ext cx="100691" cy="2473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6008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15355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funzione di produzione neoclassica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040088"/>
          </a:xfrm>
        </p:spPr>
        <p:txBody>
          <a:bodyPr>
            <a:normAutofit fontScale="92500" lnSpcReduction="10000"/>
          </a:bodyPr>
          <a:lstStyle/>
          <a:p>
            <a:r>
              <a:rPr lang="it-IT" sz="2400" dirty="0" smtClean="0"/>
              <a:t>Lo stesso ragionamento può essere ripetuto per un numero </a:t>
            </a:r>
            <a:r>
              <a:rPr lang="it-IT" sz="2400" i="1" dirty="0" smtClean="0"/>
              <a:t>n </a:t>
            </a:r>
            <a:r>
              <a:rPr lang="it-IT" sz="2400" dirty="0" smtClean="0"/>
              <a:t>di tecniche.</a:t>
            </a:r>
          </a:p>
          <a:p>
            <a:r>
              <a:rPr lang="it-IT" sz="2400" dirty="0" smtClean="0"/>
              <a:t>Funzione di produzione = </a:t>
            </a:r>
            <a:r>
              <a:rPr lang="it-IT" sz="2400" i="1" dirty="0" smtClean="0"/>
              <a:t>X </a:t>
            </a:r>
            <a:r>
              <a:rPr lang="it-IT" sz="2400" dirty="0" smtClean="0"/>
              <a:t>in funzione di </a:t>
            </a:r>
            <a:r>
              <a:rPr lang="it-IT" sz="2400" i="1" dirty="0" smtClean="0"/>
              <a:t>N </a:t>
            </a:r>
            <a:r>
              <a:rPr lang="it-IT" sz="2400" dirty="0" smtClean="0"/>
              <a:t>e</a:t>
            </a:r>
            <a:r>
              <a:rPr lang="it-IT" sz="2400" i="1" dirty="0" smtClean="0"/>
              <a:t> K</a:t>
            </a:r>
          </a:p>
          <a:p>
            <a:r>
              <a:rPr lang="it-IT" sz="2400" b="1" i="1" dirty="0" err="1" smtClean="0"/>
              <a:t>X=</a:t>
            </a:r>
            <a:r>
              <a:rPr lang="it-IT" sz="2400" b="1" i="1" dirty="0" smtClean="0"/>
              <a:t> F</a:t>
            </a:r>
            <a:r>
              <a:rPr lang="it-IT" sz="2400" b="1" dirty="0" smtClean="0"/>
              <a:t>(</a:t>
            </a:r>
            <a:r>
              <a:rPr lang="it-IT" sz="2400" b="1" i="1" dirty="0" smtClean="0"/>
              <a:t>K,N</a:t>
            </a:r>
            <a:r>
              <a:rPr lang="it-IT" sz="2400" b="1" dirty="0" smtClean="0"/>
              <a:t>). Indica una tecnologia</a:t>
            </a:r>
            <a:endParaRPr lang="it-IT" sz="2400" i="1" dirty="0" smtClean="0"/>
          </a:p>
          <a:p>
            <a:r>
              <a:rPr lang="it-IT" sz="2400" dirty="0" smtClean="0"/>
              <a:t>Se </a:t>
            </a:r>
            <a:r>
              <a:rPr lang="it-IT" sz="2400" i="1" dirty="0" smtClean="0"/>
              <a:t>rendimenti costanti di scala </a:t>
            </a:r>
            <a:r>
              <a:rPr lang="it-IT" sz="2400" dirty="0" smtClean="0"/>
              <a:t>le grandezze medie non variano al variare della scala</a:t>
            </a:r>
          </a:p>
          <a:p>
            <a:endParaRPr lang="it-IT" sz="2400" dirty="0" smtClean="0"/>
          </a:p>
          <a:p>
            <a:endParaRPr lang="it-IT" sz="2400" dirty="0" smtClean="0"/>
          </a:p>
          <a:p>
            <a:r>
              <a:rPr lang="it-IT" sz="2400" dirty="0" smtClean="0"/>
              <a:t>Funzione di </a:t>
            </a:r>
            <a:r>
              <a:rPr lang="it-IT" sz="2400" i="1" dirty="0" smtClean="0"/>
              <a:t>produzione intensiva.</a:t>
            </a:r>
          </a:p>
          <a:p>
            <a:r>
              <a:rPr lang="it-IT" sz="2400" i="1" dirty="0" smtClean="0"/>
              <a:t>x</a:t>
            </a:r>
            <a:r>
              <a:rPr lang="it-IT" sz="2400" dirty="0" smtClean="0"/>
              <a:t> e </a:t>
            </a:r>
            <a:r>
              <a:rPr lang="it-IT" sz="2400" i="1" dirty="0" smtClean="0"/>
              <a:t>k</a:t>
            </a:r>
            <a:r>
              <a:rPr lang="it-IT" sz="2400" dirty="0" smtClean="0"/>
              <a:t> indicano la tecnica impiegata all’interno della tecnologia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57356"/>
              </p:ext>
            </p:extLst>
          </p:nvPr>
        </p:nvGraphicFramePr>
        <p:xfrm>
          <a:off x="1187624" y="4233995"/>
          <a:ext cx="3574847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zione" r:id="rId3" imgW="2171520" imgH="393480" progId="Equation.3">
                  <p:embed/>
                </p:oleObj>
              </mc:Choice>
              <mc:Fallback>
                <p:oleObj name="Equazione" r:id="rId3" imgW="21715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233995"/>
                        <a:ext cx="3574847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4719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85662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Funzioni di produzione lisce e continue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0851" y="4314725"/>
            <a:ext cx="7772400" cy="2016224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Se funzione di produzione è continua, la tecnologia è composta da un numero infinito di tecniche. La frontiera di efficienza è una curva continua. Ad ogni infinitesima variazione di </a:t>
            </a:r>
            <a:r>
              <a:rPr lang="it-IT" sz="2800" i="1" dirty="0" smtClean="0"/>
              <a:t>w </a:t>
            </a:r>
            <a:r>
              <a:rPr lang="it-IT" sz="2800" dirty="0" smtClean="0"/>
              <a:t>viene cambiata la tecnica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  <p:cxnSp>
        <p:nvCxnSpPr>
          <p:cNvPr id="6" name="Connettore 2 5"/>
          <p:cNvCxnSpPr/>
          <p:nvPr/>
        </p:nvCxnSpPr>
        <p:spPr bwMode="auto">
          <a:xfrm rot="5400000" flipH="1" flipV="1">
            <a:off x="791580" y="2888940"/>
            <a:ext cx="252028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8" name="Connettore 2 7"/>
          <p:cNvCxnSpPr/>
          <p:nvPr/>
        </p:nvCxnSpPr>
        <p:spPr bwMode="auto">
          <a:xfrm>
            <a:off x="2051720" y="4149080"/>
            <a:ext cx="619268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11" name="Figura a mano libera 10"/>
          <p:cNvSpPr/>
          <p:nvPr/>
        </p:nvSpPr>
        <p:spPr bwMode="auto">
          <a:xfrm>
            <a:off x="2459421" y="1877099"/>
            <a:ext cx="5454869" cy="1954924"/>
          </a:xfrm>
          <a:custGeom>
            <a:avLst/>
            <a:gdLst>
              <a:gd name="connsiteX0" fmla="*/ 0 w 5454869"/>
              <a:gd name="connsiteY0" fmla="*/ 0 h 1954924"/>
              <a:gd name="connsiteX1" fmla="*/ 241738 w 5454869"/>
              <a:gd name="connsiteY1" fmla="*/ 651641 h 1954924"/>
              <a:gd name="connsiteX2" fmla="*/ 788276 w 5454869"/>
              <a:gd name="connsiteY2" fmla="*/ 1261241 h 1954924"/>
              <a:gd name="connsiteX3" fmla="*/ 1702676 w 5454869"/>
              <a:gd name="connsiteY3" fmla="*/ 1566041 h 1954924"/>
              <a:gd name="connsiteX4" fmla="*/ 3930869 w 5454869"/>
              <a:gd name="connsiteY4" fmla="*/ 1860331 h 1954924"/>
              <a:gd name="connsiteX5" fmla="*/ 5454869 w 5454869"/>
              <a:gd name="connsiteY5" fmla="*/ 1954924 h 1954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54869" h="1954924">
                <a:moveTo>
                  <a:pt x="0" y="0"/>
                </a:moveTo>
                <a:cubicBezTo>
                  <a:pt x="55179" y="220717"/>
                  <a:pt x="110359" y="441434"/>
                  <a:pt x="241738" y="651641"/>
                </a:cubicBezTo>
                <a:cubicBezTo>
                  <a:pt x="373117" y="861848"/>
                  <a:pt x="544786" y="1108841"/>
                  <a:pt x="788276" y="1261241"/>
                </a:cubicBezTo>
                <a:cubicBezTo>
                  <a:pt x="1031766" y="1413641"/>
                  <a:pt x="1178911" y="1466193"/>
                  <a:pt x="1702676" y="1566041"/>
                </a:cubicBezTo>
                <a:cubicBezTo>
                  <a:pt x="2226442" y="1665889"/>
                  <a:pt x="3305504" y="1795517"/>
                  <a:pt x="3930869" y="1860331"/>
                </a:cubicBezTo>
                <a:cubicBezTo>
                  <a:pt x="4556235" y="1925145"/>
                  <a:pt x="5005552" y="1940034"/>
                  <a:pt x="5454869" y="1954924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3" name="Connettore 1 12"/>
          <p:cNvCxnSpPr/>
          <p:nvPr/>
        </p:nvCxnSpPr>
        <p:spPr bwMode="auto">
          <a:xfrm rot="16200000" flipH="1">
            <a:off x="1979712" y="1988840"/>
            <a:ext cx="2232248" cy="20882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Connettore 1 15"/>
          <p:cNvCxnSpPr/>
          <p:nvPr/>
        </p:nvCxnSpPr>
        <p:spPr bwMode="auto">
          <a:xfrm>
            <a:off x="2051720" y="2492896"/>
            <a:ext cx="3024336" cy="165618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8" name="Connettore 1 17"/>
          <p:cNvCxnSpPr/>
          <p:nvPr/>
        </p:nvCxnSpPr>
        <p:spPr bwMode="auto">
          <a:xfrm>
            <a:off x="2051720" y="2996952"/>
            <a:ext cx="5472608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9" name="CasellaDiTesto 18"/>
          <p:cNvSpPr txBox="1"/>
          <p:nvPr/>
        </p:nvSpPr>
        <p:spPr>
          <a:xfrm>
            <a:off x="1331640" y="1412776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w</a:t>
            </a:r>
            <a:endParaRPr lang="it-IT" i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7992380" y="414908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4355976" y="2852936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Frontiera di efficienza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783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1196" y="1045870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produttività marginale del lavoro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1231776"/>
          </a:xfrm>
        </p:spPr>
        <p:txBody>
          <a:bodyPr/>
          <a:lstStyle/>
          <a:p>
            <a:r>
              <a:rPr lang="it-IT" sz="2400" dirty="0" smtClean="0"/>
              <a:t>Nella funzione di produzione neoclassica il prodotto marginale del lavoro è uguale al salario e il prodotto marginale del capitale è uguale al saggio di profitto</a:t>
            </a:r>
          </a:p>
          <a:p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4118070"/>
              </p:ext>
            </p:extLst>
          </p:nvPr>
        </p:nvGraphicFramePr>
        <p:xfrm>
          <a:off x="1976438" y="3297238"/>
          <a:ext cx="41021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Equazione" r:id="rId3" imgW="1930320" imgH="190440" progId="Equation.3">
                  <p:embed/>
                </p:oleObj>
              </mc:Choice>
              <mc:Fallback>
                <p:oleObj name="Equazione" r:id="rId3" imgW="193032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438" y="3297238"/>
                        <a:ext cx="410210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899592" y="3717032"/>
            <a:ext cx="7488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Condizione di massimizzazione</a:t>
            </a:r>
            <a:endParaRPr lang="it-IT" sz="2000" dirty="0"/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/>
        </p:nvGraphicFramePr>
        <p:xfrm>
          <a:off x="971600" y="4221088"/>
          <a:ext cx="2578351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Equazione" r:id="rId5" imgW="1409400" imgH="393480" progId="Equation.3">
                  <p:embed/>
                </p:oleObj>
              </mc:Choice>
              <mc:Fallback>
                <p:oleObj name="Equazione" r:id="rId5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221088"/>
                        <a:ext cx="2578351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ggetto 7"/>
          <p:cNvGraphicFramePr>
            <a:graphicFrameLocks noChangeAspect="1"/>
          </p:cNvGraphicFramePr>
          <p:nvPr/>
        </p:nvGraphicFramePr>
        <p:xfrm>
          <a:off x="4283968" y="4077072"/>
          <a:ext cx="1224136" cy="730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Equazione" r:id="rId7" imgW="812520" imgH="393480" progId="Equation.3">
                  <p:embed/>
                </p:oleObj>
              </mc:Choice>
              <mc:Fallback>
                <p:oleObj name="Equazione" r:id="rId7" imgW="8125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4077072"/>
                        <a:ext cx="1224136" cy="7302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755576" y="5085184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Il principio fondamentale è la massimizzazione del profitto, non la uguaglianza tra prodotto marginale del lavoro e salario (Conseguenza quando la funzione è continua)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65043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22069"/>
            <a:ext cx="8229600" cy="557946"/>
          </a:xfrm>
        </p:spPr>
        <p:txBody>
          <a:bodyPr>
            <a:noAutofit/>
          </a:bodyPr>
          <a:lstStyle/>
          <a:p>
            <a:r>
              <a:rPr lang="it-IT" sz="3200" dirty="0" smtClean="0"/>
              <a:t>Frontiera di efficienza e scheda crescita-distribuzione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805131"/>
            <a:ext cx="8062664" cy="1551219"/>
          </a:xfrm>
        </p:spPr>
        <p:txBody>
          <a:bodyPr>
            <a:normAutofit fontScale="92500" lnSpcReduction="10000"/>
          </a:bodyPr>
          <a:lstStyle/>
          <a:p>
            <a:r>
              <a:rPr lang="it-IT" sz="2800" dirty="0" smtClean="0"/>
              <a:t>Dato il salario </a:t>
            </a:r>
            <a:r>
              <a:rPr lang="it-IT" sz="2800" i="1" dirty="0" smtClean="0"/>
              <a:t>w </a:t>
            </a:r>
            <a:r>
              <a:rPr lang="it-IT" sz="2800" dirty="0" smtClean="0"/>
              <a:t>l’impresa sceglie la tecnica che massimizza il saggio di profitto sulla frontiera. Si può determinare quindi la curva crescita-distribuzione del reddito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  <p:cxnSp>
        <p:nvCxnSpPr>
          <p:cNvPr id="5" name="Connettore 2 4"/>
          <p:cNvCxnSpPr/>
          <p:nvPr/>
        </p:nvCxnSpPr>
        <p:spPr bwMode="auto">
          <a:xfrm rot="5400000" flipH="1" flipV="1">
            <a:off x="504342" y="3032162"/>
            <a:ext cx="252028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6" name="Connettore 2 5"/>
          <p:cNvCxnSpPr/>
          <p:nvPr/>
        </p:nvCxnSpPr>
        <p:spPr bwMode="auto">
          <a:xfrm>
            <a:off x="1764482" y="4292302"/>
            <a:ext cx="619268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7" name="Figura a mano libera 6"/>
          <p:cNvSpPr/>
          <p:nvPr/>
        </p:nvSpPr>
        <p:spPr bwMode="auto">
          <a:xfrm>
            <a:off x="2172183" y="2020321"/>
            <a:ext cx="5454869" cy="1954924"/>
          </a:xfrm>
          <a:custGeom>
            <a:avLst/>
            <a:gdLst>
              <a:gd name="connsiteX0" fmla="*/ 0 w 5454869"/>
              <a:gd name="connsiteY0" fmla="*/ 0 h 1954924"/>
              <a:gd name="connsiteX1" fmla="*/ 241738 w 5454869"/>
              <a:gd name="connsiteY1" fmla="*/ 651641 h 1954924"/>
              <a:gd name="connsiteX2" fmla="*/ 788276 w 5454869"/>
              <a:gd name="connsiteY2" fmla="*/ 1261241 h 1954924"/>
              <a:gd name="connsiteX3" fmla="*/ 1702676 w 5454869"/>
              <a:gd name="connsiteY3" fmla="*/ 1566041 h 1954924"/>
              <a:gd name="connsiteX4" fmla="*/ 3930869 w 5454869"/>
              <a:gd name="connsiteY4" fmla="*/ 1860331 h 1954924"/>
              <a:gd name="connsiteX5" fmla="*/ 5454869 w 5454869"/>
              <a:gd name="connsiteY5" fmla="*/ 1954924 h 1954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54869" h="1954924">
                <a:moveTo>
                  <a:pt x="0" y="0"/>
                </a:moveTo>
                <a:cubicBezTo>
                  <a:pt x="55179" y="220717"/>
                  <a:pt x="110359" y="441434"/>
                  <a:pt x="241738" y="651641"/>
                </a:cubicBezTo>
                <a:cubicBezTo>
                  <a:pt x="373117" y="861848"/>
                  <a:pt x="544786" y="1108841"/>
                  <a:pt x="788276" y="1261241"/>
                </a:cubicBezTo>
                <a:cubicBezTo>
                  <a:pt x="1031766" y="1413641"/>
                  <a:pt x="1178911" y="1466193"/>
                  <a:pt x="1702676" y="1566041"/>
                </a:cubicBezTo>
                <a:cubicBezTo>
                  <a:pt x="2226442" y="1665889"/>
                  <a:pt x="3305504" y="1795517"/>
                  <a:pt x="3930869" y="1860331"/>
                </a:cubicBezTo>
                <a:cubicBezTo>
                  <a:pt x="4556235" y="1925145"/>
                  <a:pt x="5005552" y="1940034"/>
                  <a:pt x="5454869" y="1954924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Connettore 1 8"/>
          <p:cNvCxnSpPr/>
          <p:nvPr/>
        </p:nvCxnSpPr>
        <p:spPr bwMode="auto">
          <a:xfrm>
            <a:off x="1764482" y="2636118"/>
            <a:ext cx="3024336" cy="165618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1" name="CasellaDiTesto 10"/>
          <p:cNvSpPr txBox="1"/>
          <p:nvPr/>
        </p:nvSpPr>
        <p:spPr>
          <a:xfrm>
            <a:off x="1044402" y="155599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w</a:t>
            </a:r>
            <a:endParaRPr lang="it-IT" i="1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4068738" y="2996158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Frontiera di efficienza</a:t>
            </a:r>
            <a:endParaRPr lang="it-IT" dirty="0"/>
          </a:p>
        </p:txBody>
      </p:sp>
      <p:cxnSp>
        <p:nvCxnSpPr>
          <p:cNvPr id="14" name="Connettore 1 13"/>
          <p:cNvCxnSpPr/>
          <p:nvPr/>
        </p:nvCxnSpPr>
        <p:spPr bwMode="auto">
          <a:xfrm rot="10800000">
            <a:off x="1763688" y="3356992"/>
            <a:ext cx="12961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Connettore 1 15"/>
          <p:cNvCxnSpPr/>
          <p:nvPr/>
        </p:nvCxnSpPr>
        <p:spPr bwMode="auto">
          <a:xfrm rot="5400000">
            <a:off x="2591780" y="3825044"/>
            <a:ext cx="9361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7" name="CasellaDiTesto 16"/>
          <p:cNvSpPr txBox="1"/>
          <p:nvPr/>
        </p:nvSpPr>
        <p:spPr>
          <a:xfrm>
            <a:off x="7740352" y="443711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1115616" y="306896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 smtClean="0"/>
              <a:t>w*</a:t>
            </a:r>
            <a:endParaRPr lang="it-IT" i="1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987824" y="436510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  <a:r>
              <a:rPr lang="it-IT" i="1" dirty="0" smtClean="0"/>
              <a:t>*</a:t>
            </a:r>
            <a:endParaRPr lang="it-IT" i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1115616" y="278092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c</a:t>
            </a:r>
            <a:endParaRPr lang="it-IT" i="1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2051720" y="436510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 smtClean="0"/>
              <a:t>g</a:t>
            </a:r>
            <a:r>
              <a:rPr lang="it-IT" i="1" baseline="-25000" dirty="0" err="1" smtClean="0"/>
              <a:t>K</a:t>
            </a:r>
            <a:endParaRPr lang="it-IT" i="1" dirty="0"/>
          </a:p>
        </p:txBody>
      </p:sp>
      <p:cxnSp>
        <p:nvCxnSpPr>
          <p:cNvPr id="23" name="Connettore 1 22"/>
          <p:cNvCxnSpPr/>
          <p:nvPr/>
        </p:nvCxnSpPr>
        <p:spPr bwMode="auto">
          <a:xfrm>
            <a:off x="1763688" y="3068960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7" name="Figura a mano libera 26"/>
          <p:cNvSpPr/>
          <p:nvPr/>
        </p:nvSpPr>
        <p:spPr bwMode="auto">
          <a:xfrm>
            <a:off x="2522483" y="3058510"/>
            <a:ext cx="0" cy="1229711"/>
          </a:xfrm>
          <a:custGeom>
            <a:avLst/>
            <a:gdLst>
              <a:gd name="connsiteX0" fmla="*/ 0 w 0"/>
              <a:gd name="connsiteY0" fmla="*/ 0 h 1229711"/>
              <a:gd name="connsiteX1" fmla="*/ 0 w 0"/>
              <a:gd name="connsiteY1" fmla="*/ 1229711 h 1229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229711">
                <a:moveTo>
                  <a:pt x="0" y="0"/>
                </a:moveTo>
                <a:lnTo>
                  <a:pt x="0" y="1229711"/>
                </a:lnTo>
              </a:path>
            </a:pathLst>
          </a:cu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089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Funzione di produzione di </a:t>
            </a:r>
            <a:r>
              <a:rPr lang="it-IT" sz="3600" dirty="0" err="1" smtClean="0"/>
              <a:t>Leontief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786467"/>
            <a:ext cx="7772400" cy="4472136"/>
          </a:xfrm>
        </p:spPr>
        <p:txBody>
          <a:bodyPr>
            <a:normAutofit/>
          </a:bodyPr>
          <a:lstStyle/>
          <a:p>
            <a:r>
              <a:rPr lang="it-IT" sz="2800" dirty="0" smtClean="0"/>
              <a:t>La tecnologia è a coefficienti fissi </a:t>
            </a:r>
          </a:p>
          <a:p>
            <a:r>
              <a:rPr lang="it-IT" sz="2800" dirty="0" smtClean="0"/>
              <a:t>non c’è sostituzione tra capitale e lavoro e non c’è problema di scelta delle tecniche</a:t>
            </a:r>
          </a:p>
          <a:p>
            <a:r>
              <a:rPr lang="it-IT" sz="2800" i="1" dirty="0" smtClean="0"/>
              <a:t>X=</a:t>
            </a:r>
            <a:r>
              <a:rPr lang="it-IT" sz="2800" i="1" dirty="0" err="1" smtClean="0"/>
              <a:t>min</a:t>
            </a:r>
            <a:r>
              <a:rPr lang="it-IT" sz="2800" i="1" dirty="0" smtClean="0"/>
              <a:t> </a:t>
            </a:r>
            <a:r>
              <a:rPr lang="it-IT" sz="2800" dirty="0" smtClean="0"/>
              <a:t>(</a:t>
            </a:r>
            <a:r>
              <a:rPr lang="it-IT" sz="2800" dirty="0" smtClean="0">
                <a:sym typeface="Symbol"/>
              </a:rPr>
              <a:t></a:t>
            </a:r>
            <a:r>
              <a:rPr lang="it-IT" sz="2800" i="1" dirty="0" err="1" smtClean="0">
                <a:sym typeface="Symbol"/>
              </a:rPr>
              <a:t>K,xN</a:t>
            </a:r>
            <a:r>
              <a:rPr lang="it-IT" sz="2800" dirty="0" smtClean="0">
                <a:sym typeface="Symbol"/>
              </a:rPr>
              <a:t>) Il fattore che è disponibile in proporzione minore determina la quantità prodotta. (</a:t>
            </a:r>
            <a:r>
              <a:rPr lang="it-IT" sz="2800" i="1" dirty="0" smtClean="0">
                <a:sym typeface="Symbol"/>
              </a:rPr>
              <a:t>K=X</a:t>
            </a:r>
            <a:r>
              <a:rPr lang="it-IT" sz="2800" i="1" baseline="30000" dirty="0" smtClean="0">
                <a:sym typeface="Symbol"/>
              </a:rPr>
              <a:t>K</a:t>
            </a:r>
            <a:r>
              <a:rPr lang="it-IT" sz="2800" i="1" dirty="0" smtClean="0">
                <a:sym typeface="Symbol"/>
              </a:rPr>
              <a:t>, </a:t>
            </a:r>
            <a:r>
              <a:rPr lang="it-IT" sz="2800" i="1" dirty="0" err="1" smtClean="0">
                <a:sym typeface="Symbol"/>
              </a:rPr>
              <a:t>xN</a:t>
            </a:r>
            <a:r>
              <a:rPr lang="it-IT" sz="2800" i="1" dirty="0" smtClean="0">
                <a:sym typeface="Symbol"/>
              </a:rPr>
              <a:t>=X</a:t>
            </a:r>
            <a:r>
              <a:rPr lang="it-IT" sz="2800" i="1" baseline="30000" dirty="0" smtClean="0">
                <a:sym typeface="Symbol"/>
              </a:rPr>
              <a:t>N</a:t>
            </a:r>
            <a:r>
              <a:rPr lang="it-IT" sz="2800" dirty="0" smtClean="0">
                <a:sym typeface="Symbol"/>
              </a:rPr>
              <a:t>)</a:t>
            </a:r>
            <a:r>
              <a:rPr lang="it-IT" sz="2800" i="1" dirty="0" smtClean="0">
                <a:sym typeface="Symbol"/>
              </a:rPr>
              <a:t> </a:t>
            </a:r>
            <a:r>
              <a:rPr lang="it-IT" sz="2800" dirty="0" smtClean="0">
                <a:sym typeface="Symbol"/>
              </a:rPr>
              <a:t>La quantità pari ad 1 di lavoro produce sempre </a:t>
            </a:r>
            <a:r>
              <a:rPr lang="it-IT" sz="2800" i="1" dirty="0" smtClean="0">
                <a:sym typeface="Symbol"/>
              </a:rPr>
              <a:t>x </a:t>
            </a:r>
            <a:r>
              <a:rPr lang="it-IT" sz="2800" dirty="0" smtClean="0">
                <a:sym typeface="Symbol"/>
              </a:rPr>
              <a:t>se associata alla quantità </a:t>
            </a:r>
            <a:r>
              <a:rPr lang="it-IT" sz="2800" i="1" dirty="0" smtClean="0">
                <a:sym typeface="Symbol"/>
              </a:rPr>
              <a:t>k* </a:t>
            </a:r>
            <a:r>
              <a:rPr lang="it-IT" sz="2800" dirty="0" smtClean="0">
                <a:sym typeface="Symbol"/>
              </a:rPr>
              <a:t>di capitale</a:t>
            </a:r>
          </a:p>
          <a:p>
            <a:r>
              <a:rPr lang="it-IT" sz="2800" dirty="0" smtClean="0">
                <a:sym typeface="Symbol"/>
              </a:rPr>
              <a:t>Quindi </a:t>
            </a:r>
            <a:r>
              <a:rPr lang="it-IT" sz="2800" i="1" dirty="0" smtClean="0">
                <a:sym typeface="Symbol"/>
              </a:rPr>
              <a:t>x = </a:t>
            </a:r>
            <a:r>
              <a:rPr lang="it-IT" sz="2800" i="1" dirty="0" err="1" smtClean="0">
                <a:sym typeface="Symbol"/>
              </a:rPr>
              <a:t>k*</a:t>
            </a:r>
            <a:endParaRPr lang="it-IT" sz="2800" dirty="0" smtClean="0">
              <a:sym typeface="Symbol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6445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L’isoquanto unitario di </a:t>
            </a:r>
            <a:r>
              <a:rPr lang="it-IT" dirty="0" err="1" smtClean="0"/>
              <a:t>Leontief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2167880"/>
          </a:xfrm>
        </p:spPr>
        <p:txBody>
          <a:bodyPr/>
          <a:lstStyle/>
          <a:p>
            <a:r>
              <a:rPr lang="it-IT" sz="2400" b="1" i="1" dirty="0" smtClean="0"/>
              <a:t>L’isoquanto unitario </a:t>
            </a:r>
            <a:r>
              <a:rPr lang="it-IT" sz="2400" dirty="0" smtClean="0"/>
              <a:t>= quantità di lavoro e capitale necessari ad ottenere un’unità di prodotto</a:t>
            </a:r>
          </a:p>
          <a:p>
            <a:r>
              <a:rPr lang="it-IT" sz="2400" dirty="0" smtClean="0"/>
              <a:t>Se 1 di lavoro produce </a:t>
            </a:r>
            <a:r>
              <a:rPr lang="it-IT" sz="2400" i="1" dirty="0" smtClean="0"/>
              <a:t>x </a:t>
            </a:r>
            <a:r>
              <a:rPr lang="it-IT" sz="2400" dirty="0" smtClean="0"/>
              <a:t>allora</a:t>
            </a:r>
            <a:r>
              <a:rPr lang="it-IT" sz="2400" i="1" dirty="0" smtClean="0"/>
              <a:t> </a:t>
            </a:r>
            <a:r>
              <a:rPr lang="it-IT" sz="2400" dirty="0" smtClean="0"/>
              <a:t>1</a:t>
            </a:r>
            <a:r>
              <a:rPr lang="it-IT" sz="2400" i="1" dirty="0" smtClean="0"/>
              <a:t>/x </a:t>
            </a:r>
            <a:r>
              <a:rPr lang="it-IT" sz="2400" dirty="0" smtClean="0"/>
              <a:t>di lavoro produce 1 di output.</a:t>
            </a:r>
          </a:p>
          <a:p>
            <a:r>
              <a:rPr lang="it-IT" sz="2400" dirty="0" smtClean="0"/>
              <a:t>Se </a:t>
            </a:r>
            <a:r>
              <a:rPr lang="it-IT" sz="2400" i="1" dirty="0" smtClean="0"/>
              <a:t>k </a:t>
            </a:r>
            <a:r>
              <a:rPr lang="it-IT" sz="2400" dirty="0" smtClean="0"/>
              <a:t>produce</a:t>
            </a:r>
            <a:r>
              <a:rPr lang="it-IT" sz="2400" i="1" dirty="0" smtClean="0"/>
              <a:t> x </a:t>
            </a:r>
            <a:r>
              <a:rPr lang="it-IT" sz="2400" dirty="0" smtClean="0"/>
              <a:t>allora </a:t>
            </a:r>
            <a:r>
              <a:rPr lang="it-IT" sz="2400" i="1" dirty="0" smtClean="0"/>
              <a:t>k/</a:t>
            </a:r>
            <a:r>
              <a:rPr lang="it-IT" sz="2400" i="1" dirty="0" err="1" smtClean="0"/>
              <a:t>x=</a:t>
            </a:r>
            <a:r>
              <a:rPr lang="it-IT" sz="2400" i="1" dirty="0" smtClean="0"/>
              <a:t> </a:t>
            </a:r>
            <a:r>
              <a:rPr lang="it-IT" sz="2400" dirty="0" smtClean="0"/>
              <a:t>1/</a:t>
            </a:r>
            <a:r>
              <a:rPr lang="it-IT" sz="2400" dirty="0" smtClean="0">
                <a:sym typeface="Symbol"/>
              </a:rPr>
              <a:t> produce 1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  <p:cxnSp>
        <p:nvCxnSpPr>
          <p:cNvPr id="6" name="Connettore 2 5"/>
          <p:cNvCxnSpPr/>
          <p:nvPr/>
        </p:nvCxnSpPr>
        <p:spPr bwMode="auto">
          <a:xfrm rot="5400000" flipH="1" flipV="1">
            <a:off x="179513" y="4869160"/>
            <a:ext cx="2304256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8" name="Connettore 2 7"/>
          <p:cNvCxnSpPr/>
          <p:nvPr/>
        </p:nvCxnSpPr>
        <p:spPr bwMode="auto">
          <a:xfrm>
            <a:off x="1331641" y="6021288"/>
            <a:ext cx="388843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0" name="Connettore 1 9"/>
          <p:cNvCxnSpPr/>
          <p:nvPr/>
        </p:nvCxnSpPr>
        <p:spPr bwMode="auto">
          <a:xfrm rot="5400000">
            <a:off x="1007605" y="4761148"/>
            <a:ext cx="16561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/>
          <p:nvPr/>
        </p:nvCxnSpPr>
        <p:spPr bwMode="auto">
          <a:xfrm>
            <a:off x="1835697" y="5589240"/>
            <a:ext cx="30963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4" name="Connettore 1 13"/>
          <p:cNvCxnSpPr/>
          <p:nvPr/>
        </p:nvCxnSpPr>
        <p:spPr bwMode="auto">
          <a:xfrm rot="10800000">
            <a:off x="1331641" y="5589240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Connettore 1 15"/>
          <p:cNvCxnSpPr/>
          <p:nvPr/>
        </p:nvCxnSpPr>
        <p:spPr bwMode="auto">
          <a:xfrm rot="5400000">
            <a:off x="1619673" y="580526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7" name="CasellaDiTesto 16"/>
          <p:cNvSpPr txBox="1"/>
          <p:nvPr/>
        </p:nvSpPr>
        <p:spPr>
          <a:xfrm>
            <a:off x="611561" y="3645024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N</a:t>
            </a:r>
            <a:endParaRPr lang="it-IT" i="1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5364089" y="5733256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K</a:t>
            </a:r>
            <a:endParaRPr lang="it-IT" i="1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5004049" y="5301208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X=</a:t>
            </a:r>
            <a:r>
              <a:rPr lang="it-IT" dirty="0" smtClean="0"/>
              <a:t>1</a:t>
            </a:r>
            <a:endParaRPr lang="it-IT" i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611561" y="5373216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1</a:t>
            </a:r>
            <a:r>
              <a:rPr lang="it-IT" i="1" dirty="0" smtClean="0"/>
              <a:t>/x</a:t>
            </a:r>
            <a:endParaRPr lang="it-IT" i="1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1619673" y="6108303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1/</a:t>
            </a:r>
            <a:r>
              <a:rPr lang="el-GR" dirty="0" smtClean="0"/>
              <a:t>ρ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772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Descrizioni e previsioni</a:t>
            </a:r>
            <a:endParaRPr lang="it-IT" dirty="0"/>
          </a:p>
        </p:txBody>
      </p:sp>
      <p:sp>
        <p:nvSpPr>
          <p:cNvPr id="307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smtClean="0"/>
              <a:t>Per ora strumenti di </a:t>
            </a:r>
            <a:r>
              <a:rPr lang="it-IT" sz="2800" b="1" smtClean="0"/>
              <a:t>descrizione</a:t>
            </a:r>
            <a:endParaRPr lang="it-IT" sz="2800" smtClean="0"/>
          </a:p>
          <a:p>
            <a:r>
              <a:rPr lang="it-IT" sz="2800" smtClean="0"/>
              <a:t>Per </a:t>
            </a:r>
            <a:r>
              <a:rPr lang="it-IT" sz="2800" b="1" smtClean="0"/>
              <a:t>spiegare e prevedere </a:t>
            </a:r>
            <a:r>
              <a:rPr lang="it-IT" sz="2800" smtClean="0"/>
              <a:t>occorre un modello: parametri esogeni e variabili endogene</a:t>
            </a:r>
          </a:p>
          <a:p>
            <a:r>
              <a:rPr lang="it-IT" sz="2800" smtClean="0"/>
              <a:t>Spiegazione: cambiamento di un dato (variabile endogena): quali cambiamenti nei parametri esogeni si sono verificati?</a:t>
            </a:r>
          </a:p>
          <a:p>
            <a:r>
              <a:rPr lang="it-IT" sz="2800" smtClean="0"/>
              <a:t>Previsione: un cambiamento nei parametri esogeni quali cambiamenti nelle variabili endogene provoca?</a:t>
            </a:r>
          </a:p>
        </p:txBody>
      </p:sp>
      <p:sp>
        <p:nvSpPr>
          <p:cNvPr id="3076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4A298D-AFAB-4E29-B236-8C0B7C2FD6BD}" type="slidenum">
              <a:rPr lang="it-IT" smtClean="0"/>
              <a:pPr/>
              <a:t>2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2563860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Frontiera di efficienza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581128"/>
            <a:ext cx="7772400" cy="1514872"/>
          </a:xfrm>
        </p:spPr>
        <p:txBody>
          <a:bodyPr>
            <a:normAutofit fontScale="85000" lnSpcReduction="10000"/>
          </a:bodyPr>
          <a:lstStyle/>
          <a:p>
            <a:r>
              <a:rPr lang="it-IT" dirty="0" smtClean="0"/>
              <a:t>Dato che la tecnologia ha una sola tecnica, la frontiera di efficienza corrisponde alla scheda sviluppo-distribuzione di quella tecnica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  <p:cxnSp>
        <p:nvCxnSpPr>
          <p:cNvPr id="6" name="Connettore 2 5"/>
          <p:cNvCxnSpPr/>
          <p:nvPr/>
        </p:nvCxnSpPr>
        <p:spPr bwMode="auto">
          <a:xfrm rot="5400000" flipH="1" flipV="1">
            <a:off x="828378" y="3140968"/>
            <a:ext cx="2015430" cy="7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9" name="Connettore 2 8"/>
          <p:cNvCxnSpPr/>
          <p:nvPr/>
        </p:nvCxnSpPr>
        <p:spPr bwMode="auto">
          <a:xfrm>
            <a:off x="1835696" y="4149080"/>
            <a:ext cx="417646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1" name="Connettore 1 10"/>
          <p:cNvCxnSpPr/>
          <p:nvPr/>
        </p:nvCxnSpPr>
        <p:spPr bwMode="auto">
          <a:xfrm>
            <a:off x="1835696" y="2564904"/>
            <a:ext cx="3384376" cy="158417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2" name="CasellaDiTesto 11"/>
          <p:cNvSpPr txBox="1"/>
          <p:nvPr/>
        </p:nvSpPr>
        <p:spPr>
          <a:xfrm>
            <a:off x="971600" y="198884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c, w</a:t>
            </a:r>
            <a:endParaRPr lang="it-IT" i="1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5580112" y="414908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dirty="0" smtClean="0"/>
              <a:t>ρ</a:t>
            </a:r>
            <a:endParaRPr lang="it-IT" i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1259632" y="227687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</a:t>
            </a:r>
            <a:endParaRPr lang="it-IT" i="1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6156176" y="393305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 smtClean="0"/>
              <a:t>g</a:t>
            </a:r>
            <a:r>
              <a:rPr lang="it-IT" i="1" baseline="-25000" dirty="0" err="1" smtClean="0"/>
              <a:t>K</a:t>
            </a:r>
            <a:r>
              <a:rPr lang="it-IT" i="1" dirty="0" smtClean="0">
                <a:sym typeface="Symbol"/>
              </a:rPr>
              <a:t>, </a:t>
            </a:r>
            <a:r>
              <a:rPr lang="it-IT" i="1" dirty="0">
                <a:sym typeface="Symbol"/>
              </a:rPr>
              <a:t>r</a:t>
            </a:r>
            <a:endParaRPr lang="it-IT" i="1" dirty="0"/>
          </a:p>
        </p:txBody>
      </p:sp>
      <p:sp>
        <p:nvSpPr>
          <p:cNvPr id="17" name="Arco 16"/>
          <p:cNvSpPr/>
          <p:nvPr/>
        </p:nvSpPr>
        <p:spPr bwMode="auto">
          <a:xfrm rot="16200000">
            <a:off x="4139952" y="3789040"/>
            <a:ext cx="648072" cy="648072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4211960" y="378904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-k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175310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Funzione di produzione intensiva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437112"/>
            <a:ext cx="7772400" cy="1658888"/>
          </a:xfrm>
        </p:spPr>
        <p:txBody>
          <a:bodyPr>
            <a:normAutofit fontScale="92500" lnSpcReduction="20000"/>
          </a:bodyPr>
          <a:lstStyle/>
          <a:p>
            <a:r>
              <a:rPr lang="it-IT" sz="2400" i="1" dirty="0" err="1" smtClean="0"/>
              <a:t>x=f</a:t>
            </a:r>
            <a:r>
              <a:rPr lang="it-IT" sz="2400" dirty="0" smtClean="0"/>
              <a:t>(</a:t>
            </a:r>
            <a:r>
              <a:rPr lang="it-IT" sz="2400" i="1" dirty="0" smtClean="0"/>
              <a:t>k</a:t>
            </a:r>
            <a:r>
              <a:rPr lang="it-IT" sz="2400" dirty="0" smtClean="0"/>
              <a:t>): la funzione di produzione intensiva indica il variare del prodotto al variare del capitale associato ad un’unità di lavoro</a:t>
            </a:r>
          </a:p>
          <a:p>
            <a:r>
              <a:rPr lang="it-IT" sz="2400" dirty="0" smtClean="0"/>
              <a:t>Fino a che il capitale non raggiunge il valore </a:t>
            </a:r>
            <a:r>
              <a:rPr lang="it-IT" sz="2400" i="1" dirty="0" smtClean="0"/>
              <a:t>k </a:t>
            </a:r>
            <a:r>
              <a:rPr lang="it-IT" sz="2400" dirty="0" smtClean="0"/>
              <a:t>il prodotto cresce, poi rimane costante</a:t>
            </a:r>
          </a:p>
          <a:p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  <p:cxnSp>
        <p:nvCxnSpPr>
          <p:cNvPr id="6" name="Connettore 2 5"/>
          <p:cNvCxnSpPr/>
          <p:nvPr/>
        </p:nvCxnSpPr>
        <p:spPr bwMode="auto">
          <a:xfrm rot="5400000" flipH="1" flipV="1">
            <a:off x="1475656" y="2924944"/>
            <a:ext cx="216024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8" name="Connettore 2 7"/>
          <p:cNvCxnSpPr/>
          <p:nvPr/>
        </p:nvCxnSpPr>
        <p:spPr bwMode="auto">
          <a:xfrm>
            <a:off x="2555776" y="4005064"/>
            <a:ext cx="4248472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0" name="Connettore 1 9"/>
          <p:cNvCxnSpPr/>
          <p:nvPr/>
        </p:nvCxnSpPr>
        <p:spPr bwMode="auto">
          <a:xfrm flipV="1">
            <a:off x="2555776" y="3068960"/>
            <a:ext cx="1368152" cy="93610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/>
          <p:nvPr/>
        </p:nvCxnSpPr>
        <p:spPr bwMode="auto">
          <a:xfrm>
            <a:off x="3923928" y="3068960"/>
            <a:ext cx="280831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4" name="Connettore 1 13"/>
          <p:cNvCxnSpPr/>
          <p:nvPr/>
        </p:nvCxnSpPr>
        <p:spPr bwMode="auto">
          <a:xfrm rot="5400000">
            <a:off x="3455876" y="3537012"/>
            <a:ext cx="9361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Connettore 1 15"/>
          <p:cNvCxnSpPr/>
          <p:nvPr/>
        </p:nvCxnSpPr>
        <p:spPr bwMode="auto">
          <a:xfrm rot="10800000">
            <a:off x="2555776" y="3068960"/>
            <a:ext cx="13681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8" name="CasellaDiTesto 17"/>
          <p:cNvSpPr txBox="1"/>
          <p:nvPr/>
        </p:nvSpPr>
        <p:spPr>
          <a:xfrm>
            <a:off x="1691680" y="1700808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</a:t>
            </a:r>
            <a:endParaRPr lang="it-IT" i="1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1763688" y="2708920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x</a:t>
            </a:r>
            <a:endParaRPr lang="it-IT" i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6804248" y="3789040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k</a:t>
            </a:r>
            <a:endParaRPr lang="it-IT" i="1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3707904" y="4005064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k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4983997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86606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La funzione di produzione di </a:t>
            </a:r>
            <a:r>
              <a:rPr lang="it-IT" sz="3600" dirty="0" err="1" smtClean="0"/>
              <a:t>Cobb-Douglas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21920"/>
            <a:ext cx="8229600" cy="4525963"/>
          </a:xfrm>
        </p:spPr>
        <p:txBody>
          <a:bodyPr/>
          <a:lstStyle/>
          <a:p>
            <a:r>
              <a:rPr lang="it-IT" dirty="0" smtClean="0"/>
              <a:t>Sostituzione continua di capitale e lavoro</a:t>
            </a:r>
          </a:p>
          <a:p>
            <a:r>
              <a:rPr lang="it-IT" i="1" dirty="0" err="1" smtClean="0"/>
              <a:t>X=AK</a:t>
            </a:r>
            <a:r>
              <a:rPr lang="it-IT" baseline="30000" dirty="0" smtClean="0">
                <a:sym typeface="Symbol"/>
              </a:rPr>
              <a:t></a:t>
            </a:r>
            <a:r>
              <a:rPr lang="it-IT" i="1" dirty="0" smtClean="0">
                <a:sym typeface="Symbol"/>
              </a:rPr>
              <a:t>N</a:t>
            </a:r>
            <a:r>
              <a:rPr lang="it-IT" baseline="30000" dirty="0" smtClean="0">
                <a:sym typeface="Symbol"/>
              </a:rPr>
              <a:t>1-</a:t>
            </a:r>
          </a:p>
          <a:p>
            <a:r>
              <a:rPr lang="it-IT" dirty="0" smtClean="0">
                <a:sym typeface="Symbol"/>
              </a:rPr>
              <a:t>La tecnica (</a:t>
            </a:r>
            <a:r>
              <a:rPr lang="it-IT" i="1" dirty="0" smtClean="0">
                <a:sym typeface="Symbol"/>
              </a:rPr>
              <a:t>k,x</a:t>
            </a:r>
            <a:r>
              <a:rPr lang="it-IT" dirty="0" smtClean="0">
                <a:sym typeface="Symbol"/>
              </a:rPr>
              <a:t>) è ammessa dalla funzione se</a:t>
            </a:r>
          </a:p>
          <a:p>
            <a:r>
              <a:rPr lang="it-IT" i="1" dirty="0" err="1" smtClean="0">
                <a:sym typeface="Symbol"/>
              </a:rPr>
              <a:t>x=Ak</a:t>
            </a:r>
            <a:r>
              <a:rPr lang="it-IT" baseline="30000" dirty="0" smtClean="0">
                <a:sym typeface="Symbol"/>
              </a:rPr>
              <a:t></a:t>
            </a:r>
            <a:r>
              <a:rPr lang="it-IT" dirty="0" smtClean="0">
                <a:sym typeface="Symbol"/>
              </a:rPr>
              <a:t>(1)</a:t>
            </a:r>
            <a:r>
              <a:rPr lang="it-IT" baseline="30000" dirty="0" smtClean="0">
                <a:sym typeface="Symbol"/>
              </a:rPr>
              <a:t>1- </a:t>
            </a:r>
            <a:r>
              <a:rPr lang="it-IT" dirty="0" smtClean="0">
                <a:sym typeface="Symbol"/>
              </a:rPr>
              <a:t>ovvero </a:t>
            </a:r>
            <a:r>
              <a:rPr lang="it-IT" i="1" dirty="0" err="1" smtClean="0">
                <a:sym typeface="Symbol"/>
              </a:rPr>
              <a:t>x=Ak</a:t>
            </a:r>
            <a:r>
              <a:rPr lang="it-IT" baseline="30000" dirty="0" smtClean="0">
                <a:sym typeface="Symbol"/>
              </a:rPr>
              <a:t>  </a:t>
            </a:r>
            <a:r>
              <a:rPr lang="it-IT" dirty="0" smtClean="0">
                <a:sym typeface="Symbol"/>
              </a:rPr>
              <a:t>(funzione di produzione intensiva)</a:t>
            </a:r>
          </a:p>
          <a:p>
            <a:r>
              <a:rPr lang="it-IT" dirty="0" smtClean="0">
                <a:sym typeface="Symbol"/>
              </a:rPr>
              <a:t>Se cresce il capitale cresce il prodotto</a:t>
            </a:r>
          </a:p>
          <a:p>
            <a:r>
              <a:rPr lang="it-IT" dirty="0" smtClean="0">
                <a:sym typeface="Symbol"/>
              </a:rPr>
              <a:t>Sostituibilità tra lavoro e capitale</a:t>
            </a:r>
          </a:p>
          <a:p>
            <a:endParaRPr lang="it-IT" i="1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48498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Prodotti marginali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1628800"/>
            <a:ext cx="7772400" cy="1159768"/>
          </a:xfrm>
        </p:spPr>
        <p:txBody>
          <a:bodyPr/>
          <a:lstStyle/>
          <a:p>
            <a:r>
              <a:rPr lang="it-IT" sz="2800" dirty="0" smtClean="0"/>
              <a:t>Si possono sempre definire i prodotti marginali del lavoro e del capitale</a:t>
            </a:r>
          </a:p>
          <a:p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971600" y="3573016"/>
            <a:ext cx="74888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La condizione di massimizzazione del saggio di profitto è </a:t>
            </a:r>
            <a:r>
              <a:rPr lang="it-IT" sz="2800" i="1" dirty="0" err="1" smtClean="0"/>
              <a:t>PM</a:t>
            </a:r>
            <a:r>
              <a:rPr lang="it-IT" sz="2800" i="1" baseline="-25000" dirty="0" err="1" smtClean="0"/>
              <a:t>N</a:t>
            </a:r>
            <a:r>
              <a:rPr lang="it-IT" sz="2800" i="1" dirty="0" err="1" smtClean="0"/>
              <a:t>=w</a:t>
            </a:r>
            <a:r>
              <a:rPr lang="it-IT" sz="2800" i="1" dirty="0" smtClean="0"/>
              <a:t>:</a:t>
            </a:r>
            <a:endParaRPr lang="it-IT" sz="2800" dirty="0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0" name="CasellaDiTesto 19"/>
          <p:cNvSpPr txBox="1"/>
          <p:nvPr/>
        </p:nvSpPr>
        <p:spPr>
          <a:xfrm>
            <a:off x="1043608" y="4509120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Poiché</a:t>
            </a:r>
            <a:endParaRPr lang="it-IT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899592" y="5157192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Il saggio di profitto =</a:t>
            </a:r>
            <a:r>
              <a:rPr lang="it-IT" i="1" dirty="0" smtClean="0"/>
              <a:t> PM</a:t>
            </a:r>
            <a:r>
              <a:rPr lang="it-IT" i="1" baseline="-25000" dirty="0" smtClean="0"/>
              <a:t>K</a:t>
            </a:r>
            <a:r>
              <a:rPr lang="it-IT" i="1" dirty="0" smtClean="0"/>
              <a:t>=r</a:t>
            </a:r>
            <a:endParaRPr lang="it-IT" dirty="0"/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6" name="CasellaDiTesto 25"/>
          <p:cNvSpPr txBox="1"/>
          <p:nvPr/>
        </p:nvSpPr>
        <p:spPr>
          <a:xfrm>
            <a:off x="971600" y="5569820"/>
            <a:ext cx="5679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Poiché </a:t>
            </a:r>
            <a:r>
              <a:rPr lang="it-IT" i="1" dirty="0"/>
              <a:t>r</a:t>
            </a:r>
            <a:r>
              <a:rPr lang="it-IT" i="1" dirty="0" smtClean="0"/>
              <a:t>=</a:t>
            </a:r>
            <a:r>
              <a:rPr lang="it-IT" dirty="0" smtClean="0">
                <a:sym typeface="Symbol"/>
              </a:rPr>
              <a:t></a:t>
            </a:r>
            <a:r>
              <a:rPr lang="el-GR" dirty="0" smtClean="0">
                <a:sym typeface="Symbol"/>
              </a:rPr>
              <a:t>ρ</a:t>
            </a:r>
            <a:r>
              <a:rPr lang="it-IT" dirty="0" smtClean="0">
                <a:sym typeface="Symbol"/>
              </a:rPr>
              <a:t> e</a:t>
            </a:r>
            <a:r>
              <a:rPr lang="it-IT" i="1" dirty="0" smtClean="0">
                <a:sym typeface="Symbol"/>
              </a:rPr>
              <a:t> r=</a:t>
            </a:r>
            <a:r>
              <a:rPr lang="it-IT" dirty="0" smtClean="0">
                <a:sym typeface="Symbol"/>
              </a:rPr>
              <a:t> allora = </a:t>
            </a:r>
            <a:r>
              <a:rPr lang="it-IT" dirty="0">
                <a:sym typeface="Symbol"/>
              </a:rPr>
              <a:t>. </a:t>
            </a:r>
            <a:r>
              <a:rPr lang="it-IT" dirty="0" smtClean="0">
                <a:sym typeface="Symbol"/>
              </a:rPr>
              <a:t>Possiamo scrivere: </a:t>
            </a:r>
            <a:r>
              <a:rPr lang="it-IT" i="1" dirty="0" err="1" smtClean="0">
                <a:sym typeface="Symbol"/>
              </a:rPr>
              <a:t>w+rk</a:t>
            </a:r>
            <a:r>
              <a:rPr lang="it-IT" i="1" dirty="0" smtClean="0">
                <a:sym typeface="Symbol"/>
              </a:rPr>
              <a:t>=</a:t>
            </a:r>
            <a:r>
              <a:rPr lang="it-IT" dirty="0" smtClean="0">
                <a:sym typeface="Symbol"/>
              </a:rPr>
              <a:t>   (1-)</a:t>
            </a:r>
            <a:r>
              <a:rPr lang="it-IT" i="1" dirty="0" smtClean="0">
                <a:sym typeface="Symbol"/>
              </a:rPr>
              <a:t>x</a:t>
            </a:r>
            <a:r>
              <a:rPr lang="it-IT" dirty="0" smtClean="0">
                <a:sym typeface="Symbol"/>
              </a:rPr>
              <a:t>+</a:t>
            </a:r>
            <a:r>
              <a:rPr lang="it-IT" i="1" dirty="0" smtClean="0">
                <a:sym typeface="Symbol"/>
              </a:rPr>
              <a:t>x=x</a:t>
            </a:r>
            <a:endParaRPr lang="it-IT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tangolo 4"/>
              <p:cNvSpPr/>
              <p:nvPr/>
            </p:nvSpPr>
            <p:spPr>
              <a:xfrm>
                <a:off x="1043608" y="2469089"/>
                <a:ext cx="6528132" cy="6389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i="1">
                              <a:latin typeface="Cambria Math"/>
                            </a:rPr>
                            <m:t>𝑃𝑀</m:t>
                          </m:r>
                        </m:e>
                        <m:sub>
                          <m:r>
                            <a:rPr lang="it-IT" i="1">
                              <a:latin typeface="Cambria Math"/>
                            </a:rPr>
                            <m:t>𝑁</m:t>
                          </m:r>
                        </m:sub>
                      </m:sSub>
                      <m:r>
                        <a:rPr lang="it-I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latin typeface="Cambria Math"/>
                            </a:rPr>
                            <m:t>𝜕</m:t>
                          </m:r>
                          <m:r>
                            <a:rPr lang="it-IT" i="1">
                              <a:latin typeface="Cambria Math"/>
                            </a:rPr>
                            <m:t>𝑋</m:t>
                          </m:r>
                        </m:num>
                        <m:den>
                          <m:r>
                            <a:rPr lang="it-IT" i="1">
                              <a:latin typeface="Cambria Math"/>
                            </a:rPr>
                            <m:t>𝜕</m:t>
                          </m:r>
                          <m:r>
                            <a:rPr lang="it-IT" i="1">
                              <a:latin typeface="Cambria Math"/>
                            </a:rPr>
                            <m:t>𝑁</m:t>
                          </m:r>
                        </m:den>
                      </m:f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𝐾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e>
                      </m:d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𝑁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e>
                      </m:d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(</m:t>
                          </m:r>
                          <m:f>
                            <m:f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i="1">
                                  <a:latin typeface="Cambria Math"/>
                                </a:rPr>
                                <m:t>𝐾</m:t>
                              </m:r>
                            </m:num>
                            <m:den>
                              <m:r>
                                <a:rPr lang="it-IT" i="1">
                                  <a:latin typeface="Cambria Math"/>
                                </a:rPr>
                                <m:t>𝑁</m:t>
                              </m:r>
                            </m:den>
                          </m:f>
                          <m:r>
                            <a:rPr lang="it-IT" i="1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e>
                      </m:d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" name="Rettango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469089"/>
                <a:ext cx="6528132" cy="63895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tangolo 5"/>
              <p:cNvSpPr/>
              <p:nvPr/>
            </p:nvSpPr>
            <p:spPr>
              <a:xfrm>
                <a:off x="683568" y="3022270"/>
                <a:ext cx="6498490" cy="6778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i="1">
                              <a:latin typeface="Cambria Math"/>
                            </a:rPr>
                            <m:t>𝑃𝑀</m:t>
                          </m:r>
                        </m:e>
                        <m:sub>
                          <m:r>
                            <a:rPr lang="it-IT" i="1">
                              <a:latin typeface="Cambria Math"/>
                            </a:rPr>
                            <m:t>𝐾</m:t>
                          </m:r>
                        </m:sub>
                      </m:sSub>
                      <m:r>
                        <a:rPr lang="it-I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latin typeface="Cambria Math"/>
                            </a:rPr>
                            <m:t>𝜕</m:t>
                          </m:r>
                          <m:r>
                            <a:rPr lang="it-IT" i="1">
                              <a:latin typeface="Cambria Math"/>
                            </a:rPr>
                            <m:t>𝑋</m:t>
                          </m:r>
                        </m:num>
                        <m:den>
                          <m:r>
                            <a:rPr lang="it-IT" i="1">
                              <a:latin typeface="Cambria Math"/>
                            </a:rPr>
                            <m:t>𝜕</m:t>
                          </m:r>
                          <m:r>
                            <a:rPr lang="it-IT" i="1">
                              <a:latin typeface="Cambria Math"/>
                            </a:rPr>
                            <m:t>𝐾</m:t>
                          </m:r>
                        </m:den>
                      </m:f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𝛼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𝐾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  <m:r>
                            <a:rPr lang="it-IT" i="1">
                              <a:latin typeface="Cambria Math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𝑁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𝛼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(</m:t>
                          </m:r>
                          <m:f>
                            <m:f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i="1">
                                  <a:latin typeface="Cambria Math"/>
                                </a:rPr>
                                <m:t>𝐾</m:t>
                              </m:r>
                            </m:num>
                            <m:den>
                              <m:r>
                                <a:rPr lang="it-IT" i="1">
                                  <a:latin typeface="Cambria Math"/>
                                </a:rPr>
                                <m:t>𝑁</m:t>
                              </m:r>
                            </m:den>
                          </m:f>
                          <m:r>
                            <a:rPr lang="it-IT" i="1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−(1−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  <m:r>
                            <a:rPr lang="it-IT" i="1">
                              <a:latin typeface="Cambria Math"/>
                            </a:rPr>
                            <m:t>)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𝛼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  <m:r>
                            <a:rPr lang="it-IT" i="1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6" name="Rettango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022270"/>
                <a:ext cx="6498490" cy="67787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ttangolo 6"/>
              <p:cNvSpPr/>
              <p:nvPr/>
            </p:nvSpPr>
            <p:spPr>
              <a:xfrm>
                <a:off x="4070845" y="4059724"/>
                <a:ext cx="29835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>
                          <a:latin typeface="Cambria Math"/>
                        </a:rPr>
                        <m:t>𝑤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e>
                      </m:d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e>
                      </m:d>
                      <m:r>
                        <a:rPr lang="it-IT" i="1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7" name="Rettango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0845" y="4059724"/>
                <a:ext cx="298350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tangolo 7"/>
              <p:cNvSpPr/>
              <p:nvPr/>
            </p:nvSpPr>
            <p:spPr>
              <a:xfrm>
                <a:off x="2050804" y="4527123"/>
                <a:ext cx="238385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>
                          <a:latin typeface="Cambria Math"/>
                        </a:rPr>
                        <m:t>𝜌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it-I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i="1">
                                  <a:latin typeface="Cambria Math"/>
                                </a:rPr>
                                <m:t>𝐴𝑘</m:t>
                              </m:r>
                            </m:e>
                            <m:sup>
                              <m:r>
                                <a:rPr lang="it-IT" i="1">
                                  <a:latin typeface="Cambria Math"/>
                                </a:rPr>
                                <m:t>𝛼</m:t>
                              </m:r>
                            </m:sup>
                          </m:sSup>
                        </m:num>
                        <m:den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  <m:r>
                            <a:rPr lang="it-IT" i="1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8" name="Rettango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0804" y="4527123"/>
                <a:ext cx="2383858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tangolo 8"/>
              <p:cNvSpPr/>
              <p:nvPr/>
            </p:nvSpPr>
            <p:spPr>
              <a:xfrm>
                <a:off x="4070845" y="5126158"/>
                <a:ext cx="1957524" cy="4003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>
                          <a:latin typeface="Cambria Math"/>
                        </a:rPr>
                        <m:t>𝑟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𝛼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  <m:r>
                            <a:rPr lang="it-IT" i="1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𝛼𝜌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9" name="Rettango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0845" y="5126158"/>
                <a:ext cx="1957524" cy="400366"/>
              </a:xfrm>
              <a:prstGeom prst="rect">
                <a:avLst/>
              </a:prstGeom>
              <a:blipFill rotWithShape="1">
                <a:blip r:embed="rId6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ttangolo 9"/>
              <p:cNvSpPr/>
              <p:nvPr/>
            </p:nvSpPr>
            <p:spPr>
              <a:xfrm>
                <a:off x="6104756" y="5309285"/>
                <a:ext cx="1943654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it-IT" i="1" dirty="0">
                  <a:sym typeface="Symbol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 panose="02040503050406030204" pitchFamily="18" charset="0"/>
                              <a:sym typeface="Symbol"/>
                            </a:rPr>
                            <m:t>1−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sym typeface="Symbol"/>
                            </a:rPr>
                            <m:t>α</m:t>
                          </m:r>
                        </m:e>
                      </m:d>
                      <m:r>
                        <a:rPr lang="it-IT" i="1">
                          <a:latin typeface="Cambria Math" panose="02040503050406030204" pitchFamily="18" charset="0"/>
                          <a:sym typeface="Symbol"/>
                        </a:rPr>
                        <m:t>𝑥</m:t>
                      </m:r>
                      <m:r>
                        <a:rPr lang="it-IT" i="1">
                          <a:latin typeface="Cambria Math" panose="02040503050406030204" pitchFamily="18" charset="0"/>
                          <a:sym typeface="Symbol"/>
                        </a:rPr>
                        <m:t>+</m:t>
                      </m:r>
                      <m:r>
                        <m:rPr>
                          <m:nor/>
                        </m:rPr>
                        <a:rPr lang="it-IT" dirty="0">
                          <a:sym typeface="Symbol"/>
                        </a:rPr>
                        <m:t></m:t>
                      </m:r>
                      <m:r>
                        <m:rPr>
                          <m:nor/>
                        </m:rPr>
                        <a:rPr lang="el-GR" dirty="0">
                          <a:sym typeface="Symbol"/>
                        </a:rPr>
                        <m:t>ρ</m:t>
                      </m:r>
                      <m:r>
                        <m:rPr>
                          <m:nor/>
                        </m:rPr>
                        <a:rPr lang="it-IT" dirty="0">
                          <a:sym typeface="Symbol"/>
                        </a:rPr>
                        <m:t>x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>
          <p:sp>
            <p:nvSpPr>
              <p:cNvPr id="10" name="Rettango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4756" y="5309285"/>
                <a:ext cx="1943654" cy="646331"/>
              </a:xfrm>
              <a:prstGeom prst="rect">
                <a:avLst/>
              </a:prstGeom>
              <a:blipFill>
                <a:blip r:embed="rId7"/>
                <a:stretch>
                  <a:fillRect b="-94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42221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L’isoquanto unitario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293096"/>
            <a:ext cx="7772400" cy="1802904"/>
          </a:xfrm>
        </p:spPr>
        <p:txBody>
          <a:bodyPr>
            <a:normAutofit fontScale="92500"/>
          </a:bodyPr>
          <a:lstStyle/>
          <a:p>
            <a:r>
              <a:rPr lang="it-IT" sz="2800" dirty="0" smtClean="0"/>
              <a:t>L’isoquanto unitario mostra le varie combinazioni di capitale e lavoro che producono un’unità di prodotto. Si ha un continuo di tecniche all’interno della tecnologia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  <p:cxnSp>
        <p:nvCxnSpPr>
          <p:cNvPr id="30722" name="AutoShape 2"/>
          <p:cNvCxnSpPr>
            <a:cxnSpLocks noChangeShapeType="1"/>
          </p:cNvCxnSpPr>
          <p:nvPr/>
        </p:nvCxnSpPr>
        <p:spPr bwMode="auto">
          <a:xfrm flipV="1">
            <a:off x="2562250" y="2018556"/>
            <a:ext cx="1587" cy="17716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30723" name="AutoShape 3"/>
          <p:cNvCxnSpPr>
            <a:cxnSpLocks noChangeShapeType="1"/>
          </p:cNvCxnSpPr>
          <p:nvPr/>
        </p:nvCxnSpPr>
        <p:spPr bwMode="auto">
          <a:xfrm>
            <a:off x="2562250" y="3790206"/>
            <a:ext cx="328612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30724" name="Arc 4"/>
          <p:cNvSpPr>
            <a:spLocks/>
          </p:cNvSpPr>
          <p:nvPr/>
        </p:nvSpPr>
        <p:spPr bwMode="auto">
          <a:xfrm flipH="1" flipV="1">
            <a:off x="2771800" y="2132856"/>
            <a:ext cx="2962275" cy="1524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2562250" y="2647206"/>
            <a:ext cx="3810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2943250" y="2647206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562250" y="3094881"/>
            <a:ext cx="90011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3462362" y="3094881"/>
            <a:ext cx="0" cy="69532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62250" y="3456831"/>
            <a:ext cx="17240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4286275" y="3456831"/>
            <a:ext cx="0" cy="3333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2173312" y="1856631"/>
            <a:ext cx="3905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N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2943250" y="2399556"/>
            <a:ext cx="3905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3333775" y="2826594"/>
            <a:ext cx="3889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B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4173562" y="3217119"/>
            <a:ext cx="390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5848375" y="3656856"/>
            <a:ext cx="3889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K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2173312" y="2551956"/>
            <a:ext cx="493713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05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05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r>
              <a:rPr kumimoji="0" lang="it-IT" sz="105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2173312" y="2971056"/>
            <a:ext cx="493713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r>
              <a:rPr kumimoji="0" lang="it-IT" sz="12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B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2173312" y="3312369"/>
            <a:ext cx="493713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r>
              <a:rPr kumimoji="0" lang="it-IT" sz="12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2667025" y="3847356"/>
            <a:ext cx="4937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</a:t>
            </a:r>
            <a:r>
              <a:rPr kumimoji="0" lang="it-IT" sz="12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3230587" y="3847356"/>
            <a:ext cx="4921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</a:t>
            </a:r>
            <a:r>
              <a:rPr kumimoji="0" lang="it-IT" sz="12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B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4070375" y="3847356"/>
            <a:ext cx="4937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</a:t>
            </a:r>
            <a:r>
              <a:rPr kumimoji="0" lang="it-IT" sz="12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6736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frontiera di efficienza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4077072"/>
            <a:ext cx="7772400" cy="2448272"/>
          </a:xfrm>
        </p:spPr>
        <p:txBody>
          <a:bodyPr/>
          <a:lstStyle/>
          <a:p>
            <a:r>
              <a:rPr lang="it-IT" sz="2800" dirty="0" smtClean="0"/>
              <a:t>La frontiera di efficienza è l’inviluppo del continuo delle curve crescita-distribuzione.</a:t>
            </a:r>
          </a:p>
          <a:p>
            <a:r>
              <a:rPr lang="it-IT" sz="2800" dirty="0" smtClean="0"/>
              <a:t>Ciascuna tecnica è economicamente efficiente per una sola coppia di valori (</a:t>
            </a:r>
            <a:r>
              <a:rPr lang="it-IT" sz="2800" i="1" dirty="0" smtClean="0"/>
              <a:t>w, r</a:t>
            </a:r>
            <a:r>
              <a:rPr lang="it-IT" sz="2800" dirty="0" smtClean="0"/>
              <a:t>)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25</a:t>
            </a:fld>
            <a:endParaRPr lang="it-IT" dirty="0"/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4581996" y="3656657"/>
            <a:ext cx="427038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(b)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2238846" y="3688407"/>
            <a:ext cx="427038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4" name="Gruppo 23"/>
          <p:cNvGrpSpPr/>
          <p:nvPr/>
        </p:nvGrpSpPr>
        <p:grpSpPr>
          <a:xfrm>
            <a:off x="2195736" y="1484784"/>
            <a:ext cx="4981004" cy="2523281"/>
            <a:chOff x="2183284" y="1621482"/>
            <a:chExt cx="4606925" cy="2314575"/>
          </a:xfrm>
        </p:grpSpPr>
        <p:cxnSp>
          <p:nvCxnSpPr>
            <p:cNvPr id="31746" name="AutoShape 2"/>
            <p:cNvCxnSpPr>
              <a:cxnSpLocks noChangeShapeType="1"/>
            </p:cNvCxnSpPr>
            <p:nvPr/>
          </p:nvCxnSpPr>
          <p:spPr bwMode="auto">
            <a:xfrm flipV="1">
              <a:off x="2629371" y="1773882"/>
              <a:ext cx="0" cy="177006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1747" name="AutoShape 3"/>
            <p:cNvCxnSpPr>
              <a:cxnSpLocks noChangeShapeType="1"/>
            </p:cNvCxnSpPr>
            <p:nvPr/>
          </p:nvCxnSpPr>
          <p:spPr bwMode="auto">
            <a:xfrm>
              <a:off x="2629371" y="3543945"/>
              <a:ext cx="3286125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1748" name="Freeform 4"/>
            <p:cNvSpPr>
              <a:spLocks/>
            </p:cNvSpPr>
            <p:nvPr/>
          </p:nvSpPr>
          <p:spPr bwMode="auto">
            <a:xfrm>
              <a:off x="2837334" y="1888182"/>
              <a:ext cx="2800350" cy="157162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91" y="1005"/>
                </a:cxn>
                <a:cxn ang="0">
                  <a:pos x="544" y="1785"/>
                </a:cxn>
                <a:cxn ang="0">
                  <a:pos x="2120" y="2280"/>
                </a:cxn>
                <a:cxn ang="0">
                  <a:pos x="4411" y="2475"/>
                </a:cxn>
              </a:cxnLst>
              <a:rect l="0" t="0" r="r" b="b"/>
              <a:pathLst>
                <a:path w="4411" h="2475">
                  <a:moveTo>
                    <a:pt x="1" y="0"/>
                  </a:moveTo>
                  <a:cubicBezTo>
                    <a:pt x="0" y="353"/>
                    <a:pt x="0" y="707"/>
                    <a:pt x="91" y="1005"/>
                  </a:cubicBezTo>
                  <a:cubicBezTo>
                    <a:pt x="182" y="1303"/>
                    <a:pt x="206" y="1572"/>
                    <a:pt x="544" y="1785"/>
                  </a:cubicBezTo>
                  <a:cubicBezTo>
                    <a:pt x="882" y="1998"/>
                    <a:pt x="1476" y="2165"/>
                    <a:pt x="2120" y="2280"/>
                  </a:cubicBezTo>
                  <a:cubicBezTo>
                    <a:pt x="2764" y="2395"/>
                    <a:pt x="3587" y="2435"/>
                    <a:pt x="4411" y="247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49" name="Line 5"/>
            <p:cNvSpPr>
              <a:spLocks noChangeShapeType="1"/>
            </p:cNvSpPr>
            <p:nvPr/>
          </p:nvSpPr>
          <p:spPr bwMode="auto">
            <a:xfrm>
              <a:off x="2627784" y="1983432"/>
              <a:ext cx="668337" cy="15605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50" name="Line 6"/>
            <p:cNvSpPr>
              <a:spLocks noChangeShapeType="1"/>
            </p:cNvSpPr>
            <p:nvPr/>
          </p:nvSpPr>
          <p:spPr bwMode="auto">
            <a:xfrm>
              <a:off x="2627784" y="2708920"/>
              <a:ext cx="1447800" cy="8350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51" name="Line 7"/>
            <p:cNvSpPr>
              <a:spLocks noChangeShapeType="1"/>
            </p:cNvSpPr>
            <p:nvPr/>
          </p:nvSpPr>
          <p:spPr bwMode="auto">
            <a:xfrm>
              <a:off x="2627784" y="3116907"/>
              <a:ext cx="3067050" cy="4270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52" name="Text Box 8"/>
            <p:cNvSpPr txBox="1">
              <a:spLocks noChangeArrowheads="1"/>
            </p:cNvSpPr>
            <p:nvPr/>
          </p:nvSpPr>
          <p:spPr bwMode="auto">
            <a:xfrm>
              <a:off x="4355976" y="3284984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3" name="Text Box 9"/>
            <p:cNvSpPr txBox="1">
              <a:spLocks noChangeArrowheads="1"/>
            </p:cNvSpPr>
            <p:nvPr/>
          </p:nvSpPr>
          <p:spPr bwMode="auto">
            <a:xfrm>
              <a:off x="3648546" y="3326457"/>
              <a:ext cx="427038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4" name="Text Box 10"/>
            <p:cNvSpPr txBox="1">
              <a:spLocks noChangeArrowheads="1"/>
            </p:cNvSpPr>
            <p:nvPr/>
          </p:nvSpPr>
          <p:spPr bwMode="auto">
            <a:xfrm>
              <a:off x="2581746" y="2327920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5" name="Text Box 11"/>
            <p:cNvSpPr txBox="1">
              <a:spLocks noChangeArrowheads="1"/>
            </p:cNvSpPr>
            <p:nvPr/>
          </p:nvSpPr>
          <p:spPr bwMode="auto">
            <a:xfrm>
              <a:off x="2183284" y="1621482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c.w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6" name="Text Box 12"/>
            <p:cNvSpPr txBox="1">
              <a:spLocks noChangeArrowheads="1"/>
            </p:cNvSpPr>
            <p:nvPr/>
          </p:nvSpPr>
          <p:spPr bwMode="auto">
            <a:xfrm>
              <a:off x="6001221" y="3412182"/>
              <a:ext cx="788988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g</a:t>
              </a:r>
              <a:r>
                <a:rPr kumimoji="0" lang="it-IT" sz="1200" b="0" i="1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it-IT" sz="1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, r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7" name="Text Box 13"/>
            <p:cNvSpPr txBox="1">
              <a:spLocks noChangeArrowheads="1"/>
            </p:cNvSpPr>
            <p:nvPr/>
          </p:nvSpPr>
          <p:spPr bwMode="auto">
            <a:xfrm>
              <a:off x="2238846" y="2640657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200" b="0" i="1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</a:t>
              </a:r>
              <a:endParaRPr kumimoji="0" lang="it-IT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8" name="Text Box 14"/>
            <p:cNvSpPr txBox="1">
              <a:spLocks noChangeArrowheads="1"/>
            </p:cNvSpPr>
            <p:nvPr/>
          </p:nvSpPr>
          <p:spPr bwMode="auto">
            <a:xfrm>
              <a:off x="2238846" y="3050232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200" b="0" i="1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9" name="Text Box 15"/>
            <p:cNvSpPr txBox="1">
              <a:spLocks noChangeArrowheads="1"/>
            </p:cNvSpPr>
            <p:nvPr/>
          </p:nvSpPr>
          <p:spPr bwMode="auto">
            <a:xfrm>
              <a:off x="3102446" y="3543945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1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60" name="Text Box 16"/>
            <p:cNvSpPr txBox="1">
              <a:spLocks noChangeArrowheads="1"/>
            </p:cNvSpPr>
            <p:nvPr/>
          </p:nvSpPr>
          <p:spPr bwMode="auto">
            <a:xfrm>
              <a:off x="3812059" y="3574107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1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61" name="Text Box 17"/>
            <p:cNvSpPr txBox="1">
              <a:spLocks noChangeArrowheads="1"/>
            </p:cNvSpPr>
            <p:nvPr/>
          </p:nvSpPr>
          <p:spPr bwMode="auto">
            <a:xfrm>
              <a:off x="5372571" y="3574107"/>
              <a:ext cx="427038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1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64" name="Text Box 20"/>
            <p:cNvSpPr txBox="1">
              <a:spLocks noChangeArrowheads="1"/>
            </p:cNvSpPr>
            <p:nvPr/>
          </p:nvSpPr>
          <p:spPr bwMode="auto">
            <a:xfrm>
              <a:off x="2183284" y="1807220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200" b="0" i="1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77388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08639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funzione di produzione intensiva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4509120"/>
            <a:ext cx="7772400" cy="1800200"/>
          </a:xfrm>
        </p:spPr>
        <p:txBody>
          <a:bodyPr/>
          <a:lstStyle/>
          <a:p>
            <a:r>
              <a:rPr lang="it-IT" sz="2400" dirty="0" smtClean="0"/>
              <a:t>La funzione di produzione intensiva mostra come cresce il prodotto al crescere del capitale associato ad un’unità di lavoro.</a:t>
            </a:r>
          </a:p>
          <a:p>
            <a:r>
              <a:rPr lang="it-IT" sz="2400" dirty="0" smtClean="0"/>
              <a:t>La produttività marginale del capitale è decrescente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  <p:grpSp>
        <p:nvGrpSpPr>
          <p:cNvPr id="46" name="Gruppo 45"/>
          <p:cNvGrpSpPr/>
          <p:nvPr/>
        </p:nvGrpSpPr>
        <p:grpSpPr>
          <a:xfrm>
            <a:off x="1907704" y="1916832"/>
            <a:ext cx="4896544" cy="2592288"/>
            <a:chOff x="1823244" y="1738709"/>
            <a:chExt cx="4205287" cy="2195513"/>
          </a:xfrm>
        </p:grpSpPr>
        <p:sp>
          <p:nvSpPr>
            <p:cNvPr id="32794" name="Text Box 26"/>
            <p:cNvSpPr txBox="1">
              <a:spLocks noChangeArrowheads="1"/>
            </p:cNvSpPr>
            <p:nvPr/>
          </p:nvSpPr>
          <p:spPr bwMode="auto">
            <a:xfrm>
              <a:off x="1823244" y="2605484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100" b="0" i="1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795" name="Freeform 27"/>
            <p:cNvSpPr>
              <a:spLocks/>
            </p:cNvSpPr>
            <p:nvPr/>
          </p:nvSpPr>
          <p:spPr bwMode="auto">
            <a:xfrm>
              <a:off x="2267744" y="2153047"/>
              <a:ext cx="3171825" cy="1441450"/>
            </a:xfrm>
            <a:custGeom>
              <a:avLst/>
              <a:gdLst/>
              <a:ahLst/>
              <a:cxnLst>
                <a:cxn ang="0">
                  <a:pos x="0" y="2271"/>
                </a:cxn>
                <a:cxn ang="0">
                  <a:pos x="137" y="1815"/>
                </a:cxn>
                <a:cxn ang="0">
                  <a:pos x="747" y="1320"/>
                </a:cxn>
                <a:cxn ang="0">
                  <a:pos x="2117" y="630"/>
                </a:cxn>
                <a:cxn ang="0">
                  <a:pos x="3170" y="315"/>
                </a:cxn>
                <a:cxn ang="0">
                  <a:pos x="4995" y="0"/>
                </a:cxn>
              </a:cxnLst>
              <a:rect l="0" t="0" r="r" b="b"/>
              <a:pathLst>
                <a:path w="4995" h="2271">
                  <a:moveTo>
                    <a:pt x="0" y="2271"/>
                  </a:moveTo>
                  <a:cubicBezTo>
                    <a:pt x="6" y="2122"/>
                    <a:pt x="13" y="1973"/>
                    <a:pt x="137" y="1815"/>
                  </a:cubicBezTo>
                  <a:cubicBezTo>
                    <a:pt x="261" y="1657"/>
                    <a:pt x="417" y="1518"/>
                    <a:pt x="747" y="1320"/>
                  </a:cubicBezTo>
                  <a:cubicBezTo>
                    <a:pt x="1077" y="1122"/>
                    <a:pt x="1713" y="797"/>
                    <a:pt x="2117" y="630"/>
                  </a:cubicBezTo>
                  <a:cubicBezTo>
                    <a:pt x="2521" y="463"/>
                    <a:pt x="2690" y="420"/>
                    <a:pt x="3170" y="315"/>
                  </a:cubicBezTo>
                  <a:cubicBezTo>
                    <a:pt x="3650" y="210"/>
                    <a:pt x="4322" y="105"/>
                    <a:pt x="499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2796" name="Freeform 28"/>
            <p:cNvSpPr>
              <a:spLocks/>
            </p:cNvSpPr>
            <p:nvPr/>
          </p:nvSpPr>
          <p:spPr bwMode="auto">
            <a:xfrm>
              <a:off x="2267744" y="2276872"/>
              <a:ext cx="2365375" cy="13176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25" y="0"/>
                </a:cxn>
                <a:cxn ang="0">
                  <a:pos x="3725" y="2076"/>
                </a:cxn>
              </a:cxnLst>
              <a:rect l="0" t="0" r="r" b="b"/>
              <a:pathLst>
                <a:path w="3725" h="2076">
                  <a:moveTo>
                    <a:pt x="0" y="0"/>
                  </a:moveTo>
                  <a:lnTo>
                    <a:pt x="3725" y="0"/>
                  </a:lnTo>
                  <a:lnTo>
                    <a:pt x="3725" y="2076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2797" name="Freeform 29"/>
            <p:cNvSpPr>
              <a:spLocks/>
            </p:cNvSpPr>
            <p:nvPr/>
          </p:nvSpPr>
          <p:spPr bwMode="auto">
            <a:xfrm>
              <a:off x="2267744" y="2743597"/>
              <a:ext cx="954087" cy="8509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02" y="0"/>
                </a:cxn>
                <a:cxn ang="0">
                  <a:pos x="1502" y="1341"/>
                </a:cxn>
              </a:cxnLst>
              <a:rect l="0" t="0" r="r" b="b"/>
              <a:pathLst>
                <a:path w="1502" h="1341">
                  <a:moveTo>
                    <a:pt x="0" y="0"/>
                  </a:moveTo>
                  <a:lnTo>
                    <a:pt x="1502" y="0"/>
                  </a:lnTo>
                  <a:lnTo>
                    <a:pt x="1502" y="1341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2798" name="Freeform 30"/>
            <p:cNvSpPr>
              <a:spLocks/>
            </p:cNvSpPr>
            <p:nvPr/>
          </p:nvSpPr>
          <p:spPr bwMode="auto">
            <a:xfrm>
              <a:off x="2267744" y="3086497"/>
              <a:ext cx="295275" cy="5080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65" y="0"/>
                </a:cxn>
                <a:cxn ang="0">
                  <a:pos x="465" y="801"/>
                </a:cxn>
              </a:cxnLst>
              <a:rect l="0" t="0" r="r" b="b"/>
              <a:pathLst>
                <a:path w="465" h="801">
                  <a:moveTo>
                    <a:pt x="0" y="0"/>
                  </a:moveTo>
                  <a:lnTo>
                    <a:pt x="465" y="0"/>
                  </a:lnTo>
                  <a:lnTo>
                    <a:pt x="465" y="801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2799" name="Text Box 31"/>
            <p:cNvSpPr txBox="1">
              <a:spLocks noChangeArrowheads="1"/>
            </p:cNvSpPr>
            <p:nvPr/>
          </p:nvSpPr>
          <p:spPr bwMode="auto">
            <a:xfrm>
              <a:off x="1878806" y="1738709"/>
              <a:ext cx="427038" cy="363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0" name="Text Box 32"/>
            <p:cNvSpPr txBox="1">
              <a:spLocks noChangeArrowheads="1"/>
            </p:cNvSpPr>
            <p:nvPr/>
          </p:nvSpPr>
          <p:spPr bwMode="auto">
            <a:xfrm>
              <a:off x="1823244" y="2153047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100" b="0" i="1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1" name="Text Box 33"/>
            <p:cNvSpPr txBox="1">
              <a:spLocks noChangeArrowheads="1"/>
            </p:cNvSpPr>
            <p:nvPr/>
          </p:nvSpPr>
          <p:spPr bwMode="auto">
            <a:xfrm>
              <a:off x="2355056" y="3545284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it-IT" sz="1100" b="0" i="1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2" name="Text Box 34"/>
            <p:cNvSpPr txBox="1">
              <a:spLocks noChangeArrowheads="1"/>
            </p:cNvSpPr>
            <p:nvPr/>
          </p:nvSpPr>
          <p:spPr bwMode="auto">
            <a:xfrm>
              <a:off x="1823244" y="2915047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100" b="0" i="1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3" name="Text Box 35"/>
            <p:cNvSpPr txBox="1">
              <a:spLocks noChangeArrowheads="1"/>
            </p:cNvSpPr>
            <p:nvPr/>
          </p:nvSpPr>
          <p:spPr bwMode="auto">
            <a:xfrm>
              <a:off x="3024981" y="3567509"/>
              <a:ext cx="427038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it-IT" sz="1100" b="0" i="1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4" name="Text Box 36"/>
            <p:cNvSpPr txBox="1">
              <a:spLocks noChangeArrowheads="1"/>
            </p:cNvSpPr>
            <p:nvPr/>
          </p:nvSpPr>
          <p:spPr bwMode="auto">
            <a:xfrm>
              <a:off x="4391819" y="3572272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it-IT" sz="1100" b="0" i="1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5" name="Text Box 37"/>
            <p:cNvSpPr txBox="1">
              <a:spLocks noChangeArrowheads="1"/>
            </p:cNvSpPr>
            <p:nvPr/>
          </p:nvSpPr>
          <p:spPr bwMode="auto">
            <a:xfrm>
              <a:off x="5603081" y="3438922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43" name="Connettore 2 42"/>
            <p:cNvCxnSpPr/>
            <p:nvPr/>
          </p:nvCxnSpPr>
          <p:spPr bwMode="auto">
            <a:xfrm rot="5400000" flipH="1" flipV="1">
              <a:off x="1403648" y="2708920"/>
              <a:ext cx="1728192" cy="158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5" name="Connettore 2 44"/>
            <p:cNvCxnSpPr/>
            <p:nvPr/>
          </p:nvCxnSpPr>
          <p:spPr bwMode="auto">
            <a:xfrm>
              <a:off x="2267744" y="3573016"/>
              <a:ext cx="3240360" cy="158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6509304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84" y="109666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Classificazioni del cambiamento della tecnica: 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2239888"/>
          </a:xfrm>
        </p:spPr>
        <p:txBody>
          <a:bodyPr/>
          <a:lstStyle/>
          <a:p>
            <a:r>
              <a:rPr lang="it-IT" sz="2800" dirty="0" smtClean="0"/>
              <a:t>Cambiamento puramente </a:t>
            </a:r>
            <a:r>
              <a:rPr lang="it-IT" sz="2800" i="1" dirty="0" err="1" smtClean="0"/>
              <a:t>labour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saving</a:t>
            </a:r>
            <a:endParaRPr lang="it-IT" sz="2800" i="1" dirty="0" smtClean="0"/>
          </a:p>
          <a:p>
            <a:r>
              <a:rPr lang="it-IT" sz="2800" i="1" dirty="0" smtClean="0"/>
              <a:t>x</a:t>
            </a:r>
            <a:r>
              <a:rPr lang="it-IT" sz="2800" dirty="0" smtClean="0"/>
              <a:t>, cresce e </a:t>
            </a:r>
            <a:r>
              <a:rPr lang="it-IT" sz="2800" dirty="0" smtClean="0">
                <a:sym typeface="Symbol"/>
              </a:rPr>
              <a:t> resta immutato</a:t>
            </a:r>
          </a:p>
          <a:p>
            <a:r>
              <a:rPr lang="it-IT" sz="2800" dirty="0" smtClean="0">
                <a:sym typeface="Symbol"/>
              </a:rPr>
              <a:t>Fattore di crescita della produttività del lavoro: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/>
        </p:nvGraphicFramePr>
        <p:xfrm>
          <a:off x="3563888" y="3501008"/>
          <a:ext cx="1393703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zione" r:id="rId3" imgW="761760" imgH="393480" progId="Equation.3">
                  <p:embed/>
                </p:oleObj>
              </mc:Choice>
              <mc:Fallback>
                <p:oleObj name="Equazione" r:id="rId3" imgW="761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3501008"/>
                        <a:ext cx="1393703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803" name="AutoShape 11"/>
          <p:cNvCxnSpPr>
            <a:cxnSpLocks noChangeShapeType="1"/>
          </p:cNvCxnSpPr>
          <p:nvPr/>
        </p:nvCxnSpPr>
        <p:spPr bwMode="auto">
          <a:xfrm flipV="1">
            <a:off x="2699792" y="3925788"/>
            <a:ext cx="0" cy="20955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33804" name="AutoShape 12"/>
          <p:cNvCxnSpPr>
            <a:cxnSpLocks noChangeShapeType="1"/>
          </p:cNvCxnSpPr>
          <p:nvPr/>
        </p:nvCxnSpPr>
        <p:spPr bwMode="auto">
          <a:xfrm>
            <a:off x="2699792" y="6021288"/>
            <a:ext cx="35718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33805" name="Line 13"/>
          <p:cNvSpPr>
            <a:spLocks noChangeShapeType="1"/>
          </p:cNvSpPr>
          <p:nvPr/>
        </p:nvSpPr>
        <p:spPr bwMode="auto">
          <a:xfrm>
            <a:off x="2699792" y="5192613"/>
            <a:ext cx="3209925" cy="8286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 flipV="1">
            <a:off x="2699792" y="4278213"/>
            <a:ext cx="3209925" cy="17430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2290217" y="3840063"/>
            <a:ext cx="733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c,w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2290217" y="4182963"/>
            <a:ext cx="733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x’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2290217" y="5002113"/>
            <a:ext cx="735013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5694213" y="5964138"/>
            <a:ext cx="1693298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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6338342" y="5906988"/>
            <a:ext cx="733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g</a:t>
            </a:r>
            <a:r>
              <a:rPr kumimoji="0" lang="it-IT" sz="11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K</a:t>
            </a:r>
            <a:r>
              <a:rPr kumimoji="0" lang="it-IT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, </a:t>
            </a:r>
            <a:r>
              <a:rPr lang="it-IT" sz="1100" i="1" dirty="0">
                <a:latin typeface="Calibri" pitchFamily="34" charset="0"/>
              </a:rPr>
              <a:t>r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3947567" y="4478238"/>
            <a:ext cx="16383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Tecnica alternativa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2861717" y="5411059"/>
            <a:ext cx="1171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Tecnica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originale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1287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14214" y="1028936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Classificazione del mutamento della tecnica: 2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1663824"/>
          </a:xfrm>
        </p:spPr>
        <p:txBody>
          <a:bodyPr>
            <a:normAutofit fontScale="92500"/>
          </a:bodyPr>
          <a:lstStyle/>
          <a:p>
            <a:r>
              <a:rPr lang="it-IT" sz="2800" dirty="0" smtClean="0"/>
              <a:t>Cambiamento puramente </a:t>
            </a:r>
            <a:r>
              <a:rPr lang="it-IT" sz="2800" i="1" dirty="0" smtClean="0"/>
              <a:t>capital </a:t>
            </a:r>
            <a:r>
              <a:rPr lang="it-IT" sz="2800" i="1" dirty="0" err="1" smtClean="0"/>
              <a:t>saving</a:t>
            </a:r>
            <a:endParaRPr lang="it-IT" sz="2800" i="1" dirty="0" smtClean="0"/>
          </a:p>
          <a:p>
            <a:r>
              <a:rPr lang="it-IT" sz="2800" i="1" dirty="0" smtClean="0"/>
              <a:t>x</a:t>
            </a:r>
            <a:r>
              <a:rPr lang="it-IT" sz="2800" dirty="0" smtClean="0"/>
              <a:t> resta immutato e </a:t>
            </a:r>
            <a:r>
              <a:rPr lang="el-GR" sz="2800" dirty="0" smtClean="0"/>
              <a:t>ρ</a:t>
            </a:r>
            <a:r>
              <a:rPr lang="it-IT" sz="2800" dirty="0" smtClean="0"/>
              <a:t> cresce</a:t>
            </a:r>
          </a:p>
          <a:p>
            <a:r>
              <a:rPr lang="it-IT" sz="2800" dirty="0" smtClean="0"/>
              <a:t>Fattore di crescita della produttività del capitale: 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/>
        </p:nvGraphicFramePr>
        <p:xfrm>
          <a:off x="3131840" y="3501008"/>
          <a:ext cx="1368152" cy="752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zione" r:id="rId3" imgW="761760" imgH="419040" progId="Equation.3">
                  <p:embed/>
                </p:oleObj>
              </mc:Choice>
              <mc:Fallback>
                <p:oleObj name="Equazione" r:id="rId3" imgW="761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501008"/>
                        <a:ext cx="1368152" cy="7524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uppo 16"/>
          <p:cNvGrpSpPr/>
          <p:nvPr/>
        </p:nvGrpSpPr>
        <p:grpSpPr>
          <a:xfrm>
            <a:off x="2051720" y="3789040"/>
            <a:ext cx="4783138" cy="2469088"/>
            <a:chOff x="1704975" y="1473200"/>
            <a:chExt cx="4783138" cy="2469088"/>
          </a:xfrm>
        </p:grpSpPr>
        <p:cxnSp>
          <p:nvCxnSpPr>
            <p:cNvPr id="34819" name="AutoShape 3"/>
            <p:cNvCxnSpPr>
              <a:cxnSpLocks noChangeShapeType="1"/>
            </p:cNvCxnSpPr>
            <p:nvPr/>
          </p:nvCxnSpPr>
          <p:spPr bwMode="auto">
            <a:xfrm flipV="1">
              <a:off x="2117725" y="1558925"/>
              <a:ext cx="0" cy="209550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4820" name="AutoShape 4"/>
            <p:cNvCxnSpPr>
              <a:cxnSpLocks noChangeShapeType="1"/>
            </p:cNvCxnSpPr>
            <p:nvPr/>
          </p:nvCxnSpPr>
          <p:spPr bwMode="auto">
            <a:xfrm>
              <a:off x="2117725" y="3621823"/>
              <a:ext cx="3570288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4821" name="Line 5"/>
            <p:cNvSpPr>
              <a:spLocks noChangeShapeType="1"/>
            </p:cNvSpPr>
            <p:nvPr/>
          </p:nvSpPr>
          <p:spPr bwMode="auto">
            <a:xfrm>
              <a:off x="2117725" y="1911350"/>
              <a:ext cx="1758950" cy="171047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22" name="Line 6"/>
            <p:cNvSpPr>
              <a:spLocks noChangeShapeType="1"/>
            </p:cNvSpPr>
            <p:nvPr/>
          </p:nvSpPr>
          <p:spPr bwMode="auto">
            <a:xfrm flipH="1" flipV="1">
              <a:off x="2117725" y="1911350"/>
              <a:ext cx="3140463" cy="1726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23" name="Text Box 7"/>
            <p:cNvSpPr txBox="1">
              <a:spLocks noChangeArrowheads="1"/>
            </p:cNvSpPr>
            <p:nvPr/>
          </p:nvSpPr>
          <p:spPr bwMode="auto">
            <a:xfrm>
              <a:off x="1706563" y="1473200"/>
              <a:ext cx="735012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c,w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4" name="Text Box 8"/>
            <p:cNvSpPr txBox="1">
              <a:spLocks noChangeArrowheads="1"/>
            </p:cNvSpPr>
            <p:nvPr/>
          </p:nvSpPr>
          <p:spPr bwMode="auto">
            <a:xfrm>
              <a:off x="1704975" y="1816100"/>
              <a:ext cx="736600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x, x’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5" name="Text Box 9"/>
            <p:cNvSpPr txBox="1">
              <a:spLocks noChangeArrowheads="1"/>
            </p:cNvSpPr>
            <p:nvPr/>
          </p:nvSpPr>
          <p:spPr bwMode="auto">
            <a:xfrm>
              <a:off x="5113873" y="3637488"/>
              <a:ext cx="7350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’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6" name="Text Box 10"/>
            <p:cNvSpPr txBox="1">
              <a:spLocks noChangeArrowheads="1"/>
            </p:cNvSpPr>
            <p:nvPr/>
          </p:nvSpPr>
          <p:spPr bwMode="auto">
            <a:xfrm>
              <a:off x="5753100" y="3540125"/>
              <a:ext cx="735013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g</a:t>
              </a:r>
              <a:r>
                <a:rPr kumimoji="0" lang="it-IT" sz="1100" b="0" i="1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lang="it-IT" sz="1100" i="1" dirty="0">
                  <a:latin typeface="Calibri" pitchFamily="34" charset="0"/>
                </a:rPr>
                <a:t>,</a:t>
              </a:r>
              <a:r>
                <a:rPr kumimoji="0" lang="it-IT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lang="it-IT" sz="1100" i="1" dirty="0">
                  <a:latin typeface="Calibri" pitchFamily="34" charset="0"/>
                </a:rPr>
                <a:t>r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7" name="Text Box 11"/>
            <p:cNvSpPr txBox="1">
              <a:spLocks noChangeArrowheads="1"/>
            </p:cNvSpPr>
            <p:nvPr/>
          </p:nvSpPr>
          <p:spPr bwMode="auto">
            <a:xfrm>
              <a:off x="3362325" y="2111375"/>
              <a:ext cx="1639888" cy="344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Tecnica alternativa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8" name="Text Box 12"/>
            <p:cNvSpPr txBox="1">
              <a:spLocks noChangeArrowheads="1"/>
            </p:cNvSpPr>
            <p:nvPr/>
          </p:nvSpPr>
          <p:spPr bwMode="auto">
            <a:xfrm>
              <a:off x="2381250" y="2978357"/>
              <a:ext cx="1171575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Tecnica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originale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9" name="Text Box 13"/>
            <p:cNvSpPr txBox="1">
              <a:spLocks noChangeArrowheads="1"/>
            </p:cNvSpPr>
            <p:nvPr/>
          </p:nvSpPr>
          <p:spPr bwMode="auto">
            <a:xfrm>
              <a:off x="3785740" y="3630703"/>
              <a:ext cx="7350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85404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40273"/>
            <a:ext cx="8229600" cy="557946"/>
          </a:xfrm>
        </p:spPr>
        <p:txBody>
          <a:bodyPr>
            <a:noAutofit/>
          </a:bodyPr>
          <a:lstStyle/>
          <a:p>
            <a:r>
              <a:rPr lang="it-IT" sz="3200" dirty="0" smtClean="0"/>
              <a:t>Classificazione del mutamento della tecnica: 3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765902"/>
            <a:ext cx="7772400" cy="2239888"/>
          </a:xfrm>
        </p:spPr>
        <p:txBody>
          <a:bodyPr>
            <a:normAutofit fontScale="92500"/>
          </a:bodyPr>
          <a:lstStyle/>
          <a:p>
            <a:r>
              <a:rPr lang="it-IT" sz="2400" dirty="0" smtClean="0"/>
              <a:t>Cambiamento puramente </a:t>
            </a:r>
            <a:r>
              <a:rPr lang="it-IT" sz="2400" i="1" dirty="0" err="1" smtClean="0"/>
              <a:t>factor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saving</a:t>
            </a:r>
            <a:endParaRPr lang="it-IT" sz="2400" i="1" dirty="0" smtClean="0"/>
          </a:p>
          <a:p>
            <a:r>
              <a:rPr lang="it-IT" sz="2400" i="1" dirty="0" smtClean="0"/>
              <a:t>x</a:t>
            </a:r>
            <a:r>
              <a:rPr lang="it-IT" sz="2400" dirty="0" smtClean="0"/>
              <a:t> e </a:t>
            </a:r>
            <a:r>
              <a:rPr lang="el-GR" sz="2400" dirty="0" smtClean="0"/>
              <a:t>ρ</a:t>
            </a:r>
            <a:r>
              <a:rPr lang="it-IT" sz="2400" dirty="0" smtClean="0"/>
              <a:t> crescono nella stessa misura</a:t>
            </a:r>
          </a:p>
          <a:p>
            <a:r>
              <a:rPr lang="it-IT" sz="2400" i="1" dirty="0" err="1" smtClean="0"/>
              <a:t>g</a:t>
            </a:r>
            <a:r>
              <a:rPr lang="it-IT" sz="2400" i="1" baseline="-25000" dirty="0" err="1" smtClean="0"/>
              <a:t>x</a:t>
            </a:r>
            <a:r>
              <a:rPr lang="it-IT" sz="2400" i="1" dirty="0" err="1" smtClean="0"/>
              <a:t>=g</a:t>
            </a:r>
            <a:r>
              <a:rPr lang="el-GR" sz="2400" i="1" baseline="-25000" dirty="0" smtClean="0"/>
              <a:t>ρ</a:t>
            </a:r>
            <a:endParaRPr lang="it-IT" sz="2400" baseline="-25000" dirty="0" smtClean="0"/>
          </a:p>
          <a:p>
            <a:r>
              <a:rPr lang="it-IT" sz="2400" dirty="0" smtClean="0"/>
              <a:t>Cambiamento di scala del prodotto: le stesse quantità di lavoro e capitale producono un output più alto</a:t>
            </a:r>
            <a:r>
              <a:rPr lang="it-IT" sz="2400" i="1" dirty="0" smtClean="0"/>
              <a:t> </a:t>
            </a:r>
          </a:p>
          <a:p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  <p:grpSp>
        <p:nvGrpSpPr>
          <p:cNvPr id="17" name="Gruppo 16"/>
          <p:cNvGrpSpPr/>
          <p:nvPr/>
        </p:nvGrpSpPr>
        <p:grpSpPr>
          <a:xfrm>
            <a:off x="1987178" y="3664478"/>
            <a:ext cx="5195887" cy="2673350"/>
            <a:chOff x="900113" y="4189413"/>
            <a:chExt cx="5195887" cy="2673350"/>
          </a:xfrm>
        </p:grpSpPr>
        <p:cxnSp>
          <p:nvCxnSpPr>
            <p:cNvPr id="35842" name="AutoShape 2"/>
            <p:cNvCxnSpPr>
              <a:cxnSpLocks noChangeShapeType="1"/>
            </p:cNvCxnSpPr>
            <p:nvPr/>
          </p:nvCxnSpPr>
          <p:spPr bwMode="auto">
            <a:xfrm flipV="1">
              <a:off x="1438275" y="4262438"/>
              <a:ext cx="1588" cy="225583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5843" name="AutoShape 3"/>
            <p:cNvCxnSpPr>
              <a:cxnSpLocks noChangeShapeType="1"/>
            </p:cNvCxnSpPr>
            <p:nvPr/>
          </p:nvCxnSpPr>
          <p:spPr bwMode="auto">
            <a:xfrm>
              <a:off x="1438275" y="6518275"/>
              <a:ext cx="3838575" cy="15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5844" name="AutoShape 4"/>
            <p:cNvCxnSpPr>
              <a:cxnSpLocks noChangeShapeType="1"/>
            </p:cNvCxnSpPr>
            <p:nvPr/>
          </p:nvCxnSpPr>
          <p:spPr bwMode="auto">
            <a:xfrm>
              <a:off x="1438275" y="5272088"/>
              <a:ext cx="1762125" cy="124618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5845" name="AutoShape 5"/>
            <p:cNvCxnSpPr>
              <a:cxnSpLocks noChangeShapeType="1"/>
            </p:cNvCxnSpPr>
            <p:nvPr/>
          </p:nvCxnSpPr>
          <p:spPr bwMode="auto">
            <a:xfrm>
              <a:off x="1438275" y="4664075"/>
              <a:ext cx="2657475" cy="185420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35846" name="Text Box 6"/>
            <p:cNvSpPr txBox="1">
              <a:spLocks noChangeArrowheads="1"/>
            </p:cNvSpPr>
            <p:nvPr/>
          </p:nvSpPr>
          <p:spPr bwMode="auto">
            <a:xfrm>
              <a:off x="2116138" y="4759325"/>
              <a:ext cx="2171700" cy="560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Tecnica alternativa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47" name="Text Box 7"/>
            <p:cNvSpPr txBox="1">
              <a:spLocks noChangeArrowheads="1"/>
            </p:cNvSpPr>
            <p:nvPr/>
          </p:nvSpPr>
          <p:spPr bwMode="auto">
            <a:xfrm>
              <a:off x="1520825" y="5938838"/>
              <a:ext cx="1171575" cy="525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Tecnica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originale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48" name="Text Box 8"/>
            <p:cNvSpPr txBox="1">
              <a:spLocks noChangeArrowheads="1"/>
            </p:cNvSpPr>
            <p:nvPr/>
          </p:nvSpPr>
          <p:spPr bwMode="auto">
            <a:xfrm>
              <a:off x="5191125" y="6391275"/>
              <a:ext cx="904875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g</a:t>
              </a:r>
              <a:r>
                <a:rPr kumimoji="0" lang="it-IT" sz="1100" b="0" i="1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lang="it-IT" sz="1100" i="1">
                  <a:latin typeface="Calibri" pitchFamily="34" charset="0"/>
                </a:rPr>
                <a:t>,</a:t>
              </a: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lang="it-IT" sz="1100" i="1" dirty="0">
                  <a:latin typeface="Calibri" pitchFamily="34" charset="0"/>
                </a:rPr>
                <a:t>r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49" name="Text Box 9"/>
            <p:cNvSpPr txBox="1">
              <a:spLocks noChangeArrowheads="1"/>
            </p:cNvSpPr>
            <p:nvPr/>
          </p:nvSpPr>
          <p:spPr bwMode="auto">
            <a:xfrm>
              <a:off x="1114425" y="4595813"/>
              <a:ext cx="735013" cy="341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50" name="Text Box 10"/>
            <p:cNvSpPr txBox="1">
              <a:spLocks noChangeArrowheads="1"/>
            </p:cNvSpPr>
            <p:nvPr/>
          </p:nvSpPr>
          <p:spPr bwMode="auto">
            <a:xfrm>
              <a:off x="1114425" y="5067300"/>
              <a:ext cx="735013" cy="344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x’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51" name="Text Box 11"/>
            <p:cNvSpPr txBox="1">
              <a:spLocks noChangeArrowheads="1"/>
            </p:cNvSpPr>
            <p:nvPr/>
          </p:nvSpPr>
          <p:spPr bwMode="auto">
            <a:xfrm>
              <a:off x="2911475" y="6518275"/>
              <a:ext cx="733425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’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52" name="Text Box 12"/>
            <p:cNvSpPr txBox="1">
              <a:spLocks noChangeArrowheads="1"/>
            </p:cNvSpPr>
            <p:nvPr/>
          </p:nvSpPr>
          <p:spPr bwMode="auto">
            <a:xfrm>
              <a:off x="3952875" y="6519863"/>
              <a:ext cx="736600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53" name="Text Box 13"/>
            <p:cNvSpPr txBox="1">
              <a:spLocks noChangeArrowheads="1"/>
            </p:cNvSpPr>
            <p:nvPr/>
          </p:nvSpPr>
          <p:spPr bwMode="auto">
            <a:xfrm>
              <a:off x="900113" y="4189413"/>
              <a:ext cx="735012" cy="341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c,w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066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Modello di produzione</a:t>
            </a:r>
            <a:endParaRPr lang="it-IT" dirty="0"/>
          </a:p>
        </p:txBody>
      </p:sp>
      <p:sp>
        <p:nvSpPr>
          <p:cNvPr id="4099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mtClean="0"/>
              <a:t>Per semplicità: tempo in unità discrete: decisioni, prezzi ecc. presi all’inizio dell’ anno e non cambiano fino al prossimo anno.</a:t>
            </a:r>
          </a:p>
          <a:p>
            <a:r>
              <a:rPr lang="it-IT" smtClean="0"/>
              <a:t>Semplificazione: solo un prodotto utilizzato anche come capitale.</a:t>
            </a:r>
          </a:p>
          <a:p>
            <a:r>
              <a:rPr lang="it-IT" i="1" smtClean="0"/>
              <a:t>N e K </a:t>
            </a:r>
            <a:r>
              <a:rPr lang="it-IT" i="1" smtClean="0">
                <a:sym typeface="Symbol" pitchFamily="18" charset="2"/>
              </a:rPr>
              <a:t> X </a:t>
            </a:r>
            <a:r>
              <a:rPr lang="it-IT" smtClean="0">
                <a:sym typeface="Symbol" pitchFamily="18" charset="2"/>
              </a:rPr>
              <a:t>(input impiegati all’inizio del periodo ed output ottenuta alla fine del periodo)</a:t>
            </a:r>
            <a:endParaRPr lang="it-IT" smtClean="0"/>
          </a:p>
        </p:txBody>
      </p:sp>
      <p:sp>
        <p:nvSpPr>
          <p:cNvPr id="410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5D57DA-4D18-4833-ADB6-867281D4E031}" type="slidenum">
              <a:rPr lang="it-IT" smtClean="0"/>
              <a:pPr/>
              <a:t>3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1524619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37405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Cambiamento reale e mutamento della tecnologia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40441"/>
            <a:ext cx="8229600" cy="4525963"/>
          </a:xfrm>
        </p:spPr>
        <p:txBody>
          <a:bodyPr/>
          <a:lstStyle/>
          <a:p>
            <a:r>
              <a:rPr lang="it-IT" dirty="0" smtClean="0"/>
              <a:t>Nella realtà il cambiamento della tecnica è una combinazione dei cambiamenti semplici</a:t>
            </a:r>
          </a:p>
          <a:p>
            <a:r>
              <a:rPr lang="it-IT" dirty="0" smtClean="0"/>
              <a:t>Nel caso della funzione neoclassica: il cambiamento può influenzare diversamente le diverse tecniche.</a:t>
            </a:r>
          </a:p>
          <a:p>
            <a:r>
              <a:rPr lang="it-IT" dirty="0" smtClean="0"/>
              <a:t>Semplificazione: tutte le tecniche subiscono </a:t>
            </a:r>
            <a:r>
              <a:rPr lang="it-IT" dirty="0" smtClean="0"/>
              <a:t>un cambiamento </a:t>
            </a:r>
            <a:r>
              <a:rPr lang="it-IT" smtClean="0"/>
              <a:t>propozionale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6636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1020470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sz="4000" dirty="0" smtClean="0"/>
              <a:t>Alcuni cambiamenti della funzione di produzione neoclassica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55800"/>
            <a:ext cx="8229600" cy="4525963"/>
          </a:xfrm>
        </p:spPr>
        <p:txBody>
          <a:bodyPr/>
          <a:lstStyle/>
          <a:p>
            <a:r>
              <a:rPr lang="it-IT" sz="2400" dirty="0" smtClean="0"/>
              <a:t>Cambiamento </a:t>
            </a:r>
            <a:r>
              <a:rPr lang="it-IT" sz="2400" i="1" dirty="0" err="1" smtClean="0"/>
              <a:t>labour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saving</a:t>
            </a:r>
            <a:r>
              <a:rPr lang="it-IT" sz="2400" i="1" dirty="0" smtClean="0"/>
              <a:t> </a:t>
            </a:r>
            <a:r>
              <a:rPr lang="it-IT" sz="2400" dirty="0" smtClean="0"/>
              <a:t>della intera tecnologia = </a:t>
            </a:r>
            <a:r>
              <a:rPr lang="it-IT" sz="2400" i="1" dirty="0" err="1" smtClean="0"/>
              <a:t>labour</a:t>
            </a:r>
            <a:r>
              <a:rPr lang="it-IT" sz="2400" i="1" dirty="0" smtClean="0"/>
              <a:t> (</a:t>
            </a:r>
            <a:r>
              <a:rPr lang="it-IT" sz="2400" i="1" dirty="0" err="1" smtClean="0"/>
              <a:t>productivity</a:t>
            </a:r>
            <a:r>
              <a:rPr lang="it-IT" sz="2400" i="1" dirty="0" smtClean="0"/>
              <a:t>) </a:t>
            </a:r>
            <a:r>
              <a:rPr lang="it-IT" sz="2400" i="1" dirty="0" err="1" smtClean="0"/>
              <a:t>augmenting</a:t>
            </a:r>
            <a:endParaRPr lang="it-IT" sz="2400" i="1" dirty="0" smtClean="0"/>
          </a:p>
          <a:p>
            <a:r>
              <a:rPr lang="it-IT" sz="2400" i="1" dirty="0" smtClean="0"/>
              <a:t>F’</a:t>
            </a:r>
            <a:r>
              <a:rPr lang="it-IT" sz="2400" dirty="0" smtClean="0"/>
              <a:t>(</a:t>
            </a:r>
            <a:r>
              <a:rPr lang="it-IT" sz="2400" i="1" dirty="0" smtClean="0"/>
              <a:t>K,N</a:t>
            </a:r>
            <a:r>
              <a:rPr lang="it-IT" sz="2400" dirty="0" smtClean="0"/>
              <a:t>)</a:t>
            </a:r>
            <a:r>
              <a:rPr lang="it-IT" sz="2400" dirty="0" err="1" smtClean="0"/>
              <a:t>=F</a:t>
            </a:r>
            <a:r>
              <a:rPr lang="it-IT" sz="2400" dirty="0" smtClean="0"/>
              <a:t>(</a:t>
            </a:r>
            <a:r>
              <a:rPr lang="it-IT" sz="2400" i="1" dirty="0" smtClean="0"/>
              <a:t>K,</a:t>
            </a:r>
            <a:r>
              <a:rPr lang="it-IT" sz="2400" dirty="0" smtClean="0"/>
              <a:t>(1+</a:t>
            </a:r>
            <a:r>
              <a:rPr lang="it-IT" sz="2400" b="1" dirty="0" smtClean="0">
                <a:sym typeface="Symbol"/>
              </a:rPr>
              <a:t></a:t>
            </a:r>
            <a:r>
              <a:rPr lang="it-IT" sz="2400" dirty="0" smtClean="0">
                <a:sym typeface="Symbol"/>
              </a:rPr>
              <a:t>)</a:t>
            </a:r>
            <a:r>
              <a:rPr lang="it-IT" sz="2400" i="1" dirty="0" smtClean="0">
                <a:sym typeface="Symbol"/>
              </a:rPr>
              <a:t>N</a:t>
            </a:r>
            <a:r>
              <a:rPr lang="it-IT" sz="2400" dirty="0" smtClean="0">
                <a:sym typeface="Symbol"/>
              </a:rPr>
              <a:t>)</a:t>
            </a:r>
          </a:p>
          <a:p>
            <a:r>
              <a:rPr lang="it-IT" sz="2400" dirty="0" smtClean="0">
                <a:sym typeface="Symbol"/>
              </a:rPr>
              <a:t>Cambiamento neutrale di </a:t>
            </a:r>
            <a:r>
              <a:rPr lang="it-IT" sz="2400" dirty="0" err="1" smtClean="0">
                <a:sym typeface="Symbol"/>
              </a:rPr>
              <a:t>Harrod</a:t>
            </a:r>
            <a:endParaRPr lang="it-IT" sz="2400" dirty="0" smtClean="0">
              <a:sym typeface="Symbol"/>
            </a:endParaRPr>
          </a:p>
          <a:p>
            <a:r>
              <a:rPr lang="it-IT" sz="2400" dirty="0" smtClean="0">
                <a:sym typeface="Symbol"/>
              </a:rPr>
              <a:t>Potenziamento del lavoro: 1 lavoratore dopo il cambiamento equivale a 1+ lavoratori prima del cambiamento</a:t>
            </a:r>
          </a:p>
          <a:p>
            <a:r>
              <a:rPr lang="it-IT" sz="2400" dirty="0" smtClean="0">
                <a:sym typeface="Symbol"/>
              </a:rPr>
              <a:t>Il cambiamento è neutrale perché se i salari crescono come la produttività del lavoro il saggio di profitto resta invariato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8696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62803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Cambiamento capital </a:t>
            </a:r>
            <a:r>
              <a:rPr lang="it-IT" sz="3600" dirty="0" err="1" smtClean="0"/>
              <a:t>augmenting</a:t>
            </a:r>
            <a:r>
              <a:rPr lang="it-IT" sz="3600" dirty="0" smtClean="0"/>
              <a:t> e </a:t>
            </a:r>
            <a:r>
              <a:rPr lang="it-IT" sz="3600" dirty="0" err="1" smtClean="0"/>
              <a:t>factor</a:t>
            </a:r>
            <a:r>
              <a:rPr lang="it-IT" sz="3600" dirty="0" smtClean="0"/>
              <a:t> </a:t>
            </a:r>
            <a:r>
              <a:rPr lang="it-IT" sz="3600" dirty="0" err="1" smtClean="0"/>
              <a:t>augmenting</a:t>
            </a:r>
            <a:r>
              <a:rPr lang="it-IT" sz="3600" dirty="0" smtClean="0"/>
              <a:t> 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48935"/>
            <a:ext cx="8229600" cy="4165600"/>
          </a:xfrm>
        </p:spPr>
        <p:txBody>
          <a:bodyPr/>
          <a:lstStyle/>
          <a:p>
            <a:r>
              <a:rPr lang="it-IT" sz="2400" dirty="0" smtClean="0"/>
              <a:t>Cambiamento </a:t>
            </a:r>
            <a:r>
              <a:rPr lang="it-IT" sz="2400" i="1" dirty="0" smtClean="0"/>
              <a:t>capital </a:t>
            </a:r>
            <a:r>
              <a:rPr lang="it-IT" sz="2400" i="1" dirty="0" err="1" smtClean="0"/>
              <a:t>augmenting</a:t>
            </a:r>
            <a:endParaRPr lang="it-IT" sz="2400" i="1" dirty="0" smtClean="0"/>
          </a:p>
          <a:p>
            <a:r>
              <a:rPr lang="it-IT" sz="2400" i="1" dirty="0" smtClean="0"/>
              <a:t>F’</a:t>
            </a:r>
            <a:r>
              <a:rPr lang="it-IT" sz="2400" dirty="0" smtClean="0"/>
              <a:t>(</a:t>
            </a:r>
            <a:r>
              <a:rPr lang="it-IT" sz="2400" i="1" dirty="0" smtClean="0"/>
              <a:t>K,N</a:t>
            </a:r>
            <a:r>
              <a:rPr lang="it-IT" sz="2400" dirty="0" smtClean="0"/>
              <a:t>)</a:t>
            </a:r>
            <a:r>
              <a:rPr lang="it-IT" sz="2400" dirty="0" err="1" smtClean="0"/>
              <a:t>=F</a:t>
            </a:r>
            <a:r>
              <a:rPr lang="it-IT" sz="2400" dirty="0" smtClean="0"/>
              <a:t>((1+</a:t>
            </a:r>
            <a:r>
              <a:rPr lang="it-IT" sz="2400" b="1" dirty="0" smtClean="0">
                <a:sym typeface="Symbol"/>
              </a:rPr>
              <a:t></a:t>
            </a:r>
            <a:r>
              <a:rPr lang="it-IT" sz="2400" dirty="0" smtClean="0">
                <a:sym typeface="Symbol"/>
              </a:rPr>
              <a:t>)</a:t>
            </a:r>
            <a:r>
              <a:rPr lang="it-IT" sz="2400" i="1" dirty="0" smtClean="0">
                <a:sym typeface="Symbol"/>
              </a:rPr>
              <a:t>K,N</a:t>
            </a:r>
            <a:r>
              <a:rPr lang="it-IT" sz="2400" dirty="0" smtClean="0">
                <a:sym typeface="Symbol"/>
              </a:rPr>
              <a:t>)</a:t>
            </a:r>
          </a:p>
          <a:p>
            <a:r>
              <a:rPr lang="it-IT" sz="2400" dirty="0" smtClean="0">
                <a:sym typeface="Symbol"/>
              </a:rPr>
              <a:t>Cambiamento </a:t>
            </a:r>
            <a:r>
              <a:rPr lang="it-IT" sz="2400" i="1" dirty="0" err="1" smtClean="0">
                <a:sym typeface="Symbol"/>
              </a:rPr>
              <a:t>factor</a:t>
            </a:r>
            <a:r>
              <a:rPr lang="it-IT" sz="2400" i="1" dirty="0" smtClean="0">
                <a:sym typeface="Symbol"/>
              </a:rPr>
              <a:t> </a:t>
            </a:r>
            <a:r>
              <a:rPr lang="it-IT" sz="2400" i="1" dirty="0" err="1" smtClean="0">
                <a:sym typeface="Symbol"/>
              </a:rPr>
              <a:t>augmenting</a:t>
            </a:r>
            <a:r>
              <a:rPr lang="it-IT" sz="2400" i="1" dirty="0" smtClean="0">
                <a:sym typeface="Symbol"/>
              </a:rPr>
              <a:t>: </a:t>
            </a:r>
            <a:r>
              <a:rPr lang="it-IT" sz="2400" dirty="0" smtClean="0">
                <a:sym typeface="Symbol"/>
              </a:rPr>
              <a:t>sia la produttività del lavoro che quella del capitale aumentano proporzionalmente</a:t>
            </a:r>
          </a:p>
          <a:p>
            <a:r>
              <a:rPr lang="it-IT" sz="2400" dirty="0" smtClean="0"/>
              <a:t>1+</a:t>
            </a:r>
            <a:r>
              <a:rPr lang="it-IT" sz="2400" dirty="0" smtClean="0">
                <a:sym typeface="Symbol"/>
              </a:rPr>
              <a:t></a:t>
            </a:r>
            <a:r>
              <a:rPr lang="it-IT" sz="2400" dirty="0" smtClean="0"/>
              <a:t>=1+</a:t>
            </a:r>
            <a:r>
              <a:rPr lang="it-IT" sz="2400" dirty="0" smtClean="0">
                <a:sym typeface="Symbol"/>
              </a:rPr>
              <a:t></a:t>
            </a:r>
          </a:p>
          <a:p>
            <a:r>
              <a:rPr lang="en-US" sz="2400" i="1" dirty="0" smtClean="0"/>
              <a:t>F’</a:t>
            </a:r>
            <a:r>
              <a:rPr lang="en-US" sz="2400" dirty="0" smtClean="0"/>
              <a:t>(</a:t>
            </a:r>
            <a:r>
              <a:rPr lang="en-US" sz="2400" i="1" dirty="0" smtClean="0"/>
              <a:t>K,N</a:t>
            </a:r>
            <a:r>
              <a:rPr lang="en-US" sz="2400" dirty="0" smtClean="0"/>
              <a:t>)=(1+</a:t>
            </a:r>
            <a:r>
              <a:rPr lang="it-IT" sz="2400" dirty="0" smtClean="0">
                <a:sym typeface="Symbol"/>
              </a:rPr>
              <a:t></a:t>
            </a:r>
            <a:r>
              <a:rPr lang="en-US" sz="2400" dirty="0" smtClean="0"/>
              <a:t>)</a:t>
            </a:r>
            <a:r>
              <a:rPr lang="en-US" sz="2400" i="1" dirty="0" smtClean="0"/>
              <a:t>F</a:t>
            </a:r>
            <a:r>
              <a:rPr lang="en-US" sz="2400" dirty="0" smtClean="0"/>
              <a:t>(</a:t>
            </a:r>
            <a:r>
              <a:rPr lang="en-US" sz="2400" i="1" dirty="0" smtClean="0"/>
              <a:t>K,N</a:t>
            </a:r>
            <a:r>
              <a:rPr lang="en-US" sz="2400" dirty="0" smtClean="0"/>
              <a:t>)=</a:t>
            </a:r>
            <a:r>
              <a:rPr lang="en-US" sz="2400" i="1" dirty="0" smtClean="0"/>
              <a:t>F</a:t>
            </a:r>
            <a:r>
              <a:rPr lang="en-US" sz="2400" dirty="0" smtClean="0"/>
              <a:t>((1+</a:t>
            </a:r>
            <a:r>
              <a:rPr lang="it-IT" sz="2400" dirty="0" smtClean="0">
                <a:sym typeface="Symbol"/>
              </a:rPr>
              <a:t></a:t>
            </a:r>
            <a:r>
              <a:rPr lang="en-US" sz="2400" dirty="0" smtClean="0"/>
              <a:t>)</a:t>
            </a:r>
            <a:r>
              <a:rPr lang="en-US" sz="2400" i="1" dirty="0" smtClean="0"/>
              <a:t>K,</a:t>
            </a:r>
            <a:r>
              <a:rPr lang="en-US" sz="2400" dirty="0" smtClean="0"/>
              <a:t>(1+</a:t>
            </a:r>
            <a:r>
              <a:rPr lang="it-IT" sz="2400" dirty="0" smtClean="0">
                <a:sym typeface="Symbol"/>
              </a:rPr>
              <a:t></a:t>
            </a:r>
            <a:r>
              <a:rPr lang="en-US" sz="2400" dirty="0" smtClean="0"/>
              <a:t>)</a:t>
            </a:r>
            <a:r>
              <a:rPr lang="en-US" sz="2400" i="1" dirty="0" smtClean="0"/>
              <a:t>N</a:t>
            </a:r>
            <a:r>
              <a:rPr lang="en-US" sz="2400" dirty="0" smtClean="0"/>
              <a:t>)</a:t>
            </a:r>
          </a:p>
          <a:p>
            <a:r>
              <a:rPr lang="it-IT" sz="2400" dirty="0" smtClean="0"/>
              <a:t>Cambiamento neutrale di </a:t>
            </a:r>
            <a:r>
              <a:rPr lang="en-US" sz="2400" dirty="0" smtClean="0"/>
              <a:t>Hicks: </a:t>
            </a:r>
            <a:r>
              <a:rPr lang="it-IT" sz="2400" dirty="0" smtClean="0"/>
              <a:t>cambiamento di scala. Le stesse quantità di lavoro e capitale producono di più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248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Tecnica di produzione</a:t>
            </a:r>
            <a:endParaRPr lang="it-IT" dirty="0"/>
          </a:p>
        </p:txBody>
      </p:sp>
      <p:sp>
        <p:nvSpPr>
          <p:cNvPr id="512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3751263"/>
          </a:xfrm>
        </p:spPr>
        <p:txBody>
          <a:bodyPr>
            <a:normAutofit/>
          </a:bodyPr>
          <a:lstStyle/>
          <a:p>
            <a:r>
              <a:rPr lang="it-IT" sz="2800" dirty="0" smtClean="0"/>
              <a:t>Impiegando 1 di lavoro</a:t>
            </a:r>
            <a:r>
              <a:rPr lang="it-IT" sz="2800" i="1" dirty="0" smtClean="0"/>
              <a:t> </a:t>
            </a:r>
            <a:r>
              <a:rPr lang="it-IT" sz="2800" dirty="0" smtClean="0"/>
              <a:t>e</a:t>
            </a:r>
            <a:r>
              <a:rPr lang="it-IT" sz="2800" i="1" dirty="0" smtClean="0"/>
              <a:t> k</a:t>
            </a:r>
            <a:r>
              <a:rPr lang="it-IT" sz="2800" dirty="0" smtClean="0"/>
              <a:t> all’inizio del periodo alla fine del periodo si ottiene </a:t>
            </a:r>
            <a:r>
              <a:rPr lang="it-IT" sz="2800" i="1" dirty="0" smtClean="0"/>
              <a:t>x.</a:t>
            </a:r>
            <a:endParaRPr lang="it-IT" sz="2800" dirty="0" smtClean="0">
              <a:sym typeface="Symbol" pitchFamily="18" charset="2"/>
            </a:endParaRPr>
          </a:p>
          <a:p>
            <a:r>
              <a:rPr lang="it-IT" sz="2800" dirty="0" smtClean="0">
                <a:sym typeface="Symbol" pitchFamily="18" charset="2"/>
              </a:rPr>
              <a:t>Tecnica di produzione: (</a:t>
            </a:r>
            <a:r>
              <a:rPr lang="it-IT" sz="2800" i="1" dirty="0" smtClean="0">
                <a:sym typeface="Symbol" pitchFamily="18" charset="2"/>
              </a:rPr>
              <a:t>k, x</a:t>
            </a:r>
            <a:r>
              <a:rPr lang="it-IT" sz="2800" dirty="0" smtClean="0">
                <a:sym typeface="Symbol" pitchFamily="18" charset="2"/>
              </a:rPr>
              <a:t>)</a:t>
            </a:r>
          </a:p>
          <a:p>
            <a:r>
              <a:rPr lang="it-IT" sz="2800" dirty="0" smtClean="0">
                <a:sym typeface="Symbol" pitchFamily="18" charset="2"/>
              </a:rPr>
              <a:t>Alternativamente, tecnica di produzione: (</a:t>
            </a:r>
            <a:r>
              <a:rPr lang="it-IT" sz="2800" i="1" dirty="0" smtClean="0">
                <a:sym typeface="Symbol" pitchFamily="18" charset="2"/>
              </a:rPr>
              <a:t></a:t>
            </a:r>
            <a:r>
              <a:rPr lang="it-IT" sz="2800" i="1" smtClean="0">
                <a:sym typeface="Symbol" pitchFamily="18" charset="2"/>
              </a:rPr>
              <a:t>, x</a:t>
            </a:r>
            <a:r>
              <a:rPr lang="it-IT" sz="2800" smtClean="0">
                <a:sym typeface="Symbol" pitchFamily="18" charset="2"/>
              </a:rPr>
              <a:t>)</a:t>
            </a:r>
            <a:endParaRPr lang="it-IT" sz="2800" dirty="0" smtClean="0">
              <a:sym typeface="Symbol" pitchFamily="18" charset="2"/>
            </a:endParaRPr>
          </a:p>
          <a:p>
            <a:r>
              <a:rPr lang="it-IT" sz="2800" i="1" dirty="0" smtClean="0"/>
              <a:t> </a:t>
            </a:r>
            <a:r>
              <a:rPr lang="it-IT" sz="2800" dirty="0" smtClean="0"/>
              <a:t>Se conosciamo due dei parametri (</a:t>
            </a:r>
            <a:r>
              <a:rPr lang="it-IT" sz="2800" i="1" dirty="0" smtClean="0">
                <a:sym typeface="Symbol" pitchFamily="18" charset="2"/>
              </a:rPr>
              <a:t>, k, x</a:t>
            </a:r>
            <a:r>
              <a:rPr lang="it-IT" sz="2800" dirty="0" smtClean="0">
                <a:sym typeface="Symbol" pitchFamily="18" charset="2"/>
              </a:rPr>
              <a:t>) possiamo determinare il rimanente</a:t>
            </a:r>
          </a:p>
          <a:p>
            <a:endParaRPr lang="it-IT" sz="2800" dirty="0" smtClean="0"/>
          </a:p>
        </p:txBody>
      </p:sp>
      <p:sp>
        <p:nvSpPr>
          <p:cNvPr id="512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AB8B5B-6A39-41E4-9A01-17D88B332C08}" type="slidenum">
              <a:rPr lang="it-IT" smtClean="0"/>
              <a:pPr/>
              <a:t>4</a:t>
            </a:fld>
            <a:endParaRPr lang="it-IT" smtClean="0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51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tangolo 2"/>
              <p:cNvSpPr/>
              <p:nvPr/>
            </p:nvSpPr>
            <p:spPr>
              <a:xfrm>
                <a:off x="2615603" y="5044149"/>
                <a:ext cx="3768264" cy="7873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400" i="1">
                          <a:latin typeface="Cambria Math"/>
                        </a:rPr>
                        <m:t>𝑘</m:t>
                      </m:r>
                      <m:r>
                        <a:rPr lang="it-IT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400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it-IT" sz="2400" i="1">
                              <a:latin typeface="Cambria Math"/>
                            </a:rPr>
                            <m:t>𝜌</m:t>
                          </m:r>
                        </m:den>
                      </m:f>
                      <m:r>
                        <a:rPr lang="it-IT" sz="2400" i="1">
                          <a:latin typeface="Cambria Math"/>
                        </a:rPr>
                        <m:t>;</m:t>
                      </m:r>
                      <m:r>
                        <a:rPr lang="it-IT" sz="2400" i="1">
                          <a:latin typeface="Cambria Math"/>
                        </a:rPr>
                        <m:t>𝑥</m:t>
                      </m:r>
                      <m:r>
                        <a:rPr lang="it-IT" sz="2400" i="1">
                          <a:latin typeface="Cambria Math"/>
                        </a:rPr>
                        <m:t>=</m:t>
                      </m:r>
                      <m:r>
                        <a:rPr lang="it-IT" sz="2400" i="1">
                          <a:latin typeface="Cambria Math"/>
                        </a:rPr>
                        <m:t>𝜌</m:t>
                      </m:r>
                      <m:r>
                        <a:rPr lang="it-IT" sz="2400" i="1">
                          <a:latin typeface="Cambria Math"/>
                        </a:rPr>
                        <m:t>𝑘</m:t>
                      </m:r>
                      <m:r>
                        <a:rPr lang="it-IT" sz="2400" i="1">
                          <a:latin typeface="Cambria Math"/>
                        </a:rPr>
                        <m:t> </m:t>
                      </m:r>
                      <m:r>
                        <a:rPr lang="it-IT" sz="2400" i="1">
                          <a:latin typeface="Cambria Math"/>
                        </a:rPr>
                        <m:t>𝑒</m:t>
                      </m:r>
                      <m:r>
                        <a:rPr lang="it-IT" sz="2400" i="1">
                          <a:latin typeface="Cambria Math"/>
                        </a:rPr>
                        <m:t> </m:t>
                      </m:r>
                      <m:r>
                        <a:rPr lang="it-IT" sz="2400" i="1">
                          <a:latin typeface="Cambria Math"/>
                        </a:rPr>
                        <m:t>𝜌</m:t>
                      </m:r>
                      <m:r>
                        <a:rPr lang="it-IT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400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it-IT" sz="2400" i="1">
                              <a:latin typeface="Cambria Math"/>
                            </a:rPr>
                            <m:t>𝑘</m:t>
                          </m:r>
                        </m:den>
                      </m:f>
                    </m:oMath>
                  </m:oMathPara>
                </a14:m>
                <a:endParaRPr lang="it-IT" sz="2400" dirty="0"/>
              </a:p>
            </p:txBody>
          </p:sp>
        </mc:Choice>
        <mc:Fallback xmlns="">
          <p:sp>
            <p:nvSpPr>
              <p:cNvPr id="3" name="Rettango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5603" y="5044149"/>
                <a:ext cx="3768264" cy="78739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5596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4890" y="1189376"/>
            <a:ext cx="8229600" cy="55794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Tecniche di produzione e tecnologia</a:t>
            </a:r>
            <a:endParaRPr lang="it-IT" dirty="0"/>
          </a:p>
        </p:txBody>
      </p:sp>
      <p:sp>
        <p:nvSpPr>
          <p:cNvPr id="6147" name="Segnaposto contenuto 2"/>
          <p:cNvSpPr>
            <a:spLocks noGrp="1"/>
          </p:cNvSpPr>
          <p:nvPr>
            <p:ph idx="1"/>
          </p:nvPr>
        </p:nvSpPr>
        <p:spPr>
          <a:xfrm>
            <a:off x="457200" y="2050521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L’</a:t>
            </a:r>
            <a:r>
              <a:rPr lang="it-IT" sz="2800" i="1" dirty="0" smtClean="0"/>
              <a:t>insieme</a:t>
            </a:r>
            <a:r>
              <a:rPr lang="it-IT" sz="2800" dirty="0" smtClean="0"/>
              <a:t> delle tecniche di produzione conosciute in ogni periodo è la tecnologia del periodo</a:t>
            </a:r>
          </a:p>
          <a:p>
            <a:r>
              <a:rPr lang="it-IT" sz="2800" dirty="0" smtClean="0"/>
              <a:t>Il passaggio da una tecnica all’altra non determina mutamento tecnologico, ma può essere dovuta a cambiamenti dell’ambiente economico</a:t>
            </a:r>
          </a:p>
          <a:p>
            <a:r>
              <a:rPr lang="it-IT" sz="2800" dirty="0" smtClean="0"/>
              <a:t>Il mutamento della tecnologia è un mutamento che interessa in generale tutte le tecniche conosciute.</a:t>
            </a:r>
          </a:p>
        </p:txBody>
      </p:sp>
      <p:sp>
        <p:nvSpPr>
          <p:cNvPr id="6148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8ADD90-C897-4B4E-B428-538935CE60B4}" type="slidenum">
              <a:rPr lang="it-IT" smtClean="0"/>
              <a:pPr/>
              <a:t>5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3071026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Agenti e distribuzione</a:t>
            </a:r>
            <a:endParaRPr lang="it-IT" dirty="0"/>
          </a:p>
        </p:txBody>
      </p:sp>
      <p:sp>
        <p:nvSpPr>
          <p:cNvPr id="7171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1) lavoratori: offrono forza lavoro in cambio di un salario</a:t>
            </a:r>
          </a:p>
          <a:p>
            <a:r>
              <a:rPr lang="it-IT" dirty="0" smtClean="0"/>
              <a:t>2) capitalisti: possiedono il capitale</a:t>
            </a:r>
          </a:p>
          <a:p>
            <a:r>
              <a:rPr lang="it-IT" dirty="0" smtClean="0"/>
              <a:t>3) imprenditori: organizzano la produzione e consegnano </a:t>
            </a:r>
            <a:r>
              <a:rPr lang="it-IT" dirty="0"/>
              <a:t>ai </a:t>
            </a:r>
            <a:r>
              <a:rPr lang="it-IT" dirty="0" smtClean="0"/>
              <a:t>capitalisti il reddito residuo, pagati i salari.</a:t>
            </a:r>
          </a:p>
          <a:p>
            <a:r>
              <a:rPr lang="it-IT" dirty="0" smtClean="0"/>
              <a:t>Ciascuno può svolgere più di una funzione.</a:t>
            </a:r>
          </a:p>
          <a:p>
            <a:r>
              <a:rPr lang="it-IT" dirty="0" smtClean="0"/>
              <a:t>Ambiente di concorrenza.</a:t>
            </a:r>
          </a:p>
        </p:txBody>
      </p:sp>
      <p:sp>
        <p:nvSpPr>
          <p:cNvPr id="7172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C71CEE-1048-4EAE-B1F7-FF6C7FAD9AB2}" type="slidenum">
              <a:rPr lang="it-IT" smtClean="0"/>
              <a:pPr/>
              <a:t>6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311043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Il processo economico</a:t>
            </a:r>
            <a:endParaRPr lang="it-IT" dirty="0"/>
          </a:p>
        </p:txBody>
      </p:sp>
      <p:sp>
        <p:nvSpPr>
          <p:cNvPr id="8195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dirty="0" smtClean="0"/>
              <a:t>Imprenditori assumono i lavoratori in cambio di un salario unitario </a:t>
            </a:r>
            <a:r>
              <a:rPr lang="it-IT" sz="2800" i="1" dirty="0" smtClean="0"/>
              <a:t>w</a:t>
            </a:r>
            <a:r>
              <a:rPr lang="it-IT" sz="2800" dirty="0" smtClean="0"/>
              <a:t>, scelgono la tecnica più conveniente (</a:t>
            </a:r>
            <a:r>
              <a:rPr lang="it-IT" sz="2800" i="1" dirty="0" smtClean="0"/>
              <a:t>k </a:t>
            </a:r>
            <a:r>
              <a:rPr lang="it-IT" sz="2800" dirty="0" smtClean="0"/>
              <a:t>o </a:t>
            </a:r>
            <a:r>
              <a:rPr lang="el-GR" sz="2800" dirty="0" smtClean="0"/>
              <a:t>ρ</a:t>
            </a:r>
            <a:r>
              <a:rPr lang="it-IT" sz="2800" dirty="0" smtClean="0"/>
              <a:t>, </a:t>
            </a:r>
            <a:r>
              <a:rPr lang="it-IT" sz="2800" i="1" dirty="0" smtClean="0"/>
              <a:t>x</a:t>
            </a:r>
            <a:r>
              <a:rPr lang="it-IT" sz="2800" dirty="0" smtClean="0">
                <a:sym typeface="Symbol" pitchFamily="18" charset="2"/>
              </a:rPr>
              <a:t>)</a:t>
            </a:r>
          </a:p>
          <a:p>
            <a:r>
              <a:rPr lang="it-IT" sz="2800" dirty="0" smtClean="0">
                <a:sym typeface="Symbol" pitchFamily="18" charset="2"/>
              </a:rPr>
              <a:t>Le condizioni istituzionali possono limitare le tecniche utilizzate (legislazione anti-inquinamento o sicurezza sul lavoro)</a:t>
            </a:r>
          </a:p>
          <a:p>
            <a:r>
              <a:rPr lang="it-IT" sz="2800" dirty="0" smtClean="0"/>
              <a:t>Per produrre </a:t>
            </a:r>
            <a:r>
              <a:rPr lang="it-IT" sz="2800" i="1" dirty="0" smtClean="0"/>
              <a:t>X </a:t>
            </a:r>
            <a:r>
              <a:rPr lang="it-IT" sz="2800" dirty="0" smtClean="0"/>
              <a:t>dovranno essere assunti </a:t>
            </a:r>
            <a:r>
              <a:rPr lang="it-IT" sz="2800" i="1" dirty="0" smtClean="0"/>
              <a:t>N=X/x </a:t>
            </a:r>
            <a:r>
              <a:rPr lang="it-IT" sz="2800" dirty="0" smtClean="0"/>
              <a:t>lavoratori (per definizione: </a:t>
            </a:r>
            <a:r>
              <a:rPr lang="it-IT" sz="2800" i="1" dirty="0" err="1" smtClean="0"/>
              <a:t>xN</a:t>
            </a:r>
            <a:r>
              <a:rPr lang="it-IT" sz="2800" i="1" dirty="0" smtClean="0"/>
              <a:t>=X</a:t>
            </a:r>
            <a:r>
              <a:rPr lang="it-IT" sz="2800" dirty="0" smtClean="0"/>
              <a:t>)</a:t>
            </a:r>
          </a:p>
          <a:p>
            <a:r>
              <a:rPr lang="it-IT" sz="2800" dirty="0" smtClean="0"/>
              <a:t>Deve essere impiegato </a:t>
            </a:r>
            <a:r>
              <a:rPr lang="it-IT" sz="2800" i="1" dirty="0" smtClean="0"/>
              <a:t>X/</a:t>
            </a:r>
            <a:r>
              <a:rPr lang="it-IT" sz="2800" i="1" dirty="0" smtClean="0">
                <a:sym typeface="Symbol" pitchFamily="18" charset="2"/>
              </a:rPr>
              <a:t> </a:t>
            </a:r>
            <a:r>
              <a:rPr lang="it-IT" sz="2800" dirty="0" smtClean="0">
                <a:sym typeface="Symbol" pitchFamily="18" charset="2"/>
              </a:rPr>
              <a:t>di </a:t>
            </a:r>
            <a:r>
              <a:rPr lang="it-IT" sz="2800" i="1" dirty="0" smtClean="0">
                <a:sym typeface="Symbol" pitchFamily="18" charset="2"/>
              </a:rPr>
              <a:t>K</a:t>
            </a:r>
            <a:r>
              <a:rPr lang="it-IT" sz="2800" dirty="0" smtClean="0">
                <a:sym typeface="Symbol" pitchFamily="18" charset="2"/>
              </a:rPr>
              <a:t>.</a:t>
            </a:r>
          </a:p>
          <a:p>
            <a:r>
              <a:rPr lang="it-IT" sz="2800" dirty="0" smtClean="0">
                <a:sym typeface="Symbol" pitchFamily="18" charset="2"/>
              </a:rPr>
              <a:t>Il monte salari sarà </a:t>
            </a:r>
            <a:r>
              <a:rPr lang="it-IT" sz="2800" i="1" dirty="0" err="1" smtClean="0">
                <a:sym typeface="Symbol" pitchFamily="18" charset="2"/>
              </a:rPr>
              <a:t>wN</a:t>
            </a:r>
            <a:r>
              <a:rPr lang="it-IT" sz="2800" i="1" dirty="0" smtClean="0">
                <a:sym typeface="Symbol" pitchFamily="18" charset="2"/>
              </a:rPr>
              <a:t>=</a:t>
            </a:r>
            <a:r>
              <a:rPr lang="it-IT" sz="2800" i="1" dirty="0" err="1" smtClean="0">
                <a:sym typeface="Symbol" pitchFamily="18" charset="2"/>
              </a:rPr>
              <a:t>wX</a:t>
            </a:r>
            <a:r>
              <a:rPr lang="it-IT" sz="2800" i="1" dirty="0" smtClean="0">
                <a:sym typeface="Symbol" pitchFamily="18" charset="2"/>
              </a:rPr>
              <a:t>/x=W</a:t>
            </a:r>
            <a:endParaRPr lang="it-IT" sz="2800" dirty="0" smtClean="0"/>
          </a:p>
        </p:txBody>
      </p:sp>
      <p:sp>
        <p:nvSpPr>
          <p:cNvPr id="8196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1004F4-29D3-430F-B9B4-731B90738E27}" type="slidenum">
              <a:rPr lang="it-IT" smtClean="0"/>
              <a:pPr/>
              <a:t>7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1949271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Profitti</a:t>
            </a:r>
            <a:endParaRPr lang="it-IT" dirty="0"/>
          </a:p>
        </p:txBody>
      </p:sp>
      <p:sp>
        <p:nvSpPr>
          <p:cNvPr id="9219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942975"/>
          </a:xfrm>
        </p:spPr>
        <p:txBody>
          <a:bodyPr/>
          <a:lstStyle/>
          <a:p>
            <a:r>
              <a:rPr lang="it-IT" sz="2400" dirty="0" smtClean="0"/>
              <a:t>La concorrenza spinge gli imprenditori a pagare il reddito residuo ai proprietari del capitale. Il profitto è</a:t>
            </a:r>
          </a:p>
        </p:txBody>
      </p:sp>
      <p:sp>
        <p:nvSpPr>
          <p:cNvPr id="922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DF8EA6-DDBA-4423-900B-6BB0912EE288}" type="slidenum">
              <a:rPr lang="it-IT" smtClean="0"/>
              <a:pPr/>
              <a:t>8</a:t>
            </a:fld>
            <a:endParaRPr lang="it-IT" smtClean="0"/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9223" name="CasellaDiTesto 6"/>
          <p:cNvSpPr txBox="1">
            <a:spLocks noChangeArrowheads="1"/>
          </p:cNvSpPr>
          <p:nvPr/>
        </p:nvSpPr>
        <p:spPr bwMode="auto">
          <a:xfrm>
            <a:off x="971550" y="3644900"/>
            <a:ext cx="741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/>
              <a:t>Il saggio del </a:t>
            </a:r>
            <a:r>
              <a:rPr lang="it-IT" dirty="0" smtClean="0"/>
              <a:t>profitto </a:t>
            </a:r>
            <a:r>
              <a:rPr lang="it-IT" dirty="0"/>
              <a:t>è</a:t>
            </a:r>
          </a:p>
        </p:txBody>
      </p:sp>
      <p:sp>
        <p:nvSpPr>
          <p:cNvPr id="92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922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tangolo 2"/>
              <p:cNvSpPr/>
              <p:nvPr/>
            </p:nvSpPr>
            <p:spPr>
              <a:xfrm>
                <a:off x="2657814" y="2864230"/>
                <a:ext cx="3201838" cy="5647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>
                          <a:latin typeface="Cambria Math"/>
                        </a:rPr>
                        <m:t>𝑃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𝑋</m:t>
                      </m:r>
                      <m:r>
                        <a:rPr lang="it-IT" i="1">
                          <a:latin typeface="Cambria Math"/>
                        </a:rPr>
                        <m:t>−</m:t>
                      </m:r>
                      <m:r>
                        <a:rPr lang="it-IT" i="1">
                          <a:latin typeface="Cambria Math"/>
                        </a:rPr>
                        <m:t>𝑊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i="1">
                                  <a:latin typeface="Cambria Math"/>
                                </a:rPr>
                                <m:t>𝑤</m:t>
                              </m:r>
                            </m:num>
                            <m:den>
                              <m:r>
                                <a:rPr lang="it-IT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d>
                      <m:r>
                        <a:rPr lang="it-IT" i="1">
                          <a:latin typeface="Cambria Math"/>
                        </a:rPr>
                        <m:t>𝑋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𝜋</m:t>
                      </m:r>
                      <m:r>
                        <a:rPr lang="it-IT" i="1"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" name="Rettango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7814" y="2864230"/>
                <a:ext cx="3201838" cy="56477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ttangolo 3"/>
              <p:cNvSpPr/>
              <p:nvPr/>
            </p:nvSpPr>
            <p:spPr>
              <a:xfrm>
                <a:off x="2570010" y="4326997"/>
                <a:ext cx="4003980" cy="610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 smtClean="0">
                          <a:latin typeface="Cambria Math"/>
                        </a:rPr>
                        <m:t>𝑟</m:t>
                      </m:r>
                      <m:r>
                        <a:rPr lang="it-IT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latin typeface="Cambria Math"/>
                            </a:rPr>
                            <m:t>𝑃</m:t>
                          </m:r>
                        </m:num>
                        <m:den>
                          <m:r>
                            <a:rPr lang="it-IT" i="1">
                              <a:latin typeface="Cambria Math"/>
                            </a:rPr>
                            <m:t>𝐾</m:t>
                          </m:r>
                        </m:den>
                      </m:f>
                      <m:r>
                        <a:rPr lang="it-I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latin typeface="Cambria Math"/>
                            </a:rPr>
                            <m:t>𝑝</m:t>
                          </m:r>
                        </m:num>
                        <m:den>
                          <m:r>
                            <a:rPr lang="it-IT" b="0" i="1" smtClean="0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it-I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it-IT" b="0" i="1" smtClean="0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it-IT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latin typeface="Cambria Math"/>
                            </a:rPr>
                            <m:t>𝑤</m:t>
                          </m:r>
                        </m:num>
                        <m:den>
                          <m:r>
                            <a:rPr lang="it-IT" b="0" i="1" smtClean="0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𝜌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i="1">
                                  <a:latin typeface="Cambria Math"/>
                                </a:rPr>
                                <m:t>𝑤</m:t>
                              </m:r>
                            </m:num>
                            <m:den>
                              <m:r>
                                <a:rPr lang="it-IT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d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𝜋𝜌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" name="Rettango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0010" y="4326997"/>
                <a:ext cx="4003980" cy="61087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521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scelta delle tecniche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2096"/>
          </a:xfrm>
        </p:spPr>
        <p:txBody>
          <a:bodyPr/>
          <a:lstStyle/>
          <a:p>
            <a:r>
              <a:rPr lang="it-IT" dirty="0" smtClean="0"/>
              <a:t>Esempio: è possibile scegliere tra due tecniche</a:t>
            </a:r>
          </a:p>
          <a:p>
            <a:r>
              <a:rPr lang="it-IT" dirty="0" smtClean="0"/>
              <a:t>I tecnica: </a:t>
            </a:r>
            <a:r>
              <a:rPr lang="it-IT" i="1" dirty="0" smtClean="0"/>
              <a:t>x, k</a:t>
            </a:r>
            <a:r>
              <a:rPr lang="it-IT" i="1" dirty="0" smtClean="0">
                <a:sym typeface="Symbol"/>
              </a:rPr>
              <a:t> 	</a:t>
            </a:r>
            <a:r>
              <a:rPr lang="it-IT" dirty="0" smtClean="0">
                <a:sym typeface="Symbol"/>
              </a:rPr>
              <a:t>II tecnica </a:t>
            </a:r>
            <a:r>
              <a:rPr lang="it-IT" i="1" dirty="0" smtClean="0"/>
              <a:t>x’, k’</a:t>
            </a:r>
            <a:endParaRPr lang="it-IT" i="1" dirty="0" smtClean="0">
              <a:sym typeface="Symbol"/>
            </a:endParaRPr>
          </a:p>
          <a:p>
            <a:r>
              <a:rPr lang="it-IT" dirty="0" smtClean="0">
                <a:sym typeface="Symbol"/>
              </a:rPr>
              <a:t>Per ogni tecnica si può disegnare la curva crescita-distribuzione.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4464659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E075551-8C0E-45AD-8B0C-B94BD6F0E3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2cf549-3f5d-4cb1-9f2c-5f5e1f2fa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4A3C10-6654-4A1E-BC29-14D0E3682A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E7265B-F369-4A3A-B078-7AE55EFD5D4B}">
  <ds:schemaRefs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0c2cf549-3f5d-4cb1-9f2c-5f5e1f2fabdf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115</TotalTime>
  <Words>2006</Words>
  <Application>Microsoft Office PowerPoint</Application>
  <PresentationFormat>Presentazione su schermo (4:3)</PresentationFormat>
  <Paragraphs>307</Paragraphs>
  <Slides>32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40" baseType="lpstr">
      <vt:lpstr>Arial</vt:lpstr>
      <vt:lpstr>Arial Italic</vt:lpstr>
      <vt:lpstr>Calibri</vt:lpstr>
      <vt:lpstr>Cambria Math</vt:lpstr>
      <vt:lpstr>Symbol</vt:lpstr>
      <vt:lpstr>Times New Roman</vt:lpstr>
      <vt:lpstr>Slide__UNIMC_DipECONOMIA_DIRITTO</vt:lpstr>
      <vt:lpstr>Equazione</vt:lpstr>
      <vt:lpstr>Economia e Politica dello Sviluppo Internazionale – Modulo A</vt:lpstr>
      <vt:lpstr>Descrizioni e previsioni</vt:lpstr>
      <vt:lpstr>Modello di produzione</vt:lpstr>
      <vt:lpstr>Tecnica di produzione</vt:lpstr>
      <vt:lpstr>Tecniche di produzione e tecnologia</vt:lpstr>
      <vt:lpstr>Agenti e distribuzione</vt:lpstr>
      <vt:lpstr>Il processo economico</vt:lpstr>
      <vt:lpstr>Profitti</vt:lpstr>
      <vt:lpstr>La scelta delle tecniche</vt:lpstr>
      <vt:lpstr>I grafici delle tecniche</vt:lpstr>
      <vt:lpstr>Quando si pone la scelta</vt:lpstr>
      <vt:lpstr>Come si sceglie la tecnica?</vt:lpstr>
      <vt:lpstr>La frontiera di efficienza</vt:lpstr>
      <vt:lpstr>La funzione di produzione neoclassica</vt:lpstr>
      <vt:lpstr>Funzioni di produzione lisce e continue</vt:lpstr>
      <vt:lpstr>La produttività marginale del lavoro</vt:lpstr>
      <vt:lpstr>Frontiera di efficienza e scheda crescita-distribuzione</vt:lpstr>
      <vt:lpstr>Funzione di produzione di Leontief</vt:lpstr>
      <vt:lpstr>L’isoquanto unitario di Leontief</vt:lpstr>
      <vt:lpstr>Frontiera di efficienza</vt:lpstr>
      <vt:lpstr>Funzione di produzione intensiva</vt:lpstr>
      <vt:lpstr>La funzione di produzione di Cobb-Douglas</vt:lpstr>
      <vt:lpstr>Prodotti marginali</vt:lpstr>
      <vt:lpstr>L’isoquanto unitario</vt:lpstr>
      <vt:lpstr>La frontiera di efficienza</vt:lpstr>
      <vt:lpstr>La funzione di produzione intensiva</vt:lpstr>
      <vt:lpstr>Classificazioni del cambiamento della tecnica: 1</vt:lpstr>
      <vt:lpstr>Classificazione del mutamento della tecnica: 2</vt:lpstr>
      <vt:lpstr>Classificazione del mutamento della tecnica: 3</vt:lpstr>
      <vt:lpstr>Cambiamento reale e mutamento della tecnologia</vt:lpstr>
      <vt:lpstr>Alcuni cambiamenti della funzione di produzione neoclassica</vt:lpstr>
      <vt:lpstr>Cambiamento capital augmenting e factor augmenting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Sviluppo economico e distribuzione del reddito</dc:title>
  <dc:creator>Stefano Perri</dc:creator>
  <cp:lastModifiedBy>stefano.perri@unimc.it</cp:lastModifiedBy>
  <cp:revision>18</cp:revision>
  <cp:lastPrinted>2016-11-18T16:39:28Z</cp:lastPrinted>
  <dcterms:created xsi:type="dcterms:W3CDTF">2016-11-16T10:42:05Z</dcterms:created>
  <dcterms:modified xsi:type="dcterms:W3CDTF">2024-11-06T15:30:43Z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