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2" r:id="rId6"/>
  </p:sldMasterIdLst>
  <p:notesMasterIdLst>
    <p:notesMasterId r:id="rId71"/>
  </p:notesMasterIdLst>
  <p:sldIdLst>
    <p:sldId id="400" r:id="rId7"/>
    <p:sldId id="370" r:id="rId8"/>
    <p:sldId id="259" r:id="rId9"/>
    <p:sldId id="520" r:id="rId10"/>
    <p:sldId id="540" r:id="rId11"/>
    <p:sldId id="530" r:id="rId12"/>
    <p:sldId id="528" r:id="rId13"/>
    <p:sldId id="296" r:id="rId14"/>
    <p:sldId id="279" r:id="rId15"/>
    <p:sldId id="587" r:id="rId16"/>
    <p:sldId id="588" r:id="rId17"/>
    <p:sldId id="401" r:id="rId18"/>
    <p:sldId id="430" r:id="rId19"/>
    <p:sldId id="407" r:id="rId20"/>
    <p:sldId id="438" r:id="rId21"/>
    <p:sldId id="448" r:id="rId22"/>
    <p:sldId id="432" r:id="rId23"/>
    <p:sldId id="447" r:id="rId24"/>
    <p:sldId id="543" r:id="rId25"/>
    <p:sldId id="374" r:id="rId26"/>
    <p:sldId id="375" r:id="rId27"/>
    <p:sldId id="431" r:id="rId28"/>
    <p:sldId id="590" r:id="rId29"/>
    <p:sldId id="435" r:id="rId30"/>
    <p:sldId id="434" r:id="rId31"/>
    <p:sldId id="404" r:id="rId32"/>
    <p:sldId id="413" r:id="rId33"/>
    <p:sldId id="589" r:id="rId34"/>
    <p:sldId id="591" r:id="rId35"/>
    <p:sldId id="414" r:id="rId36"/>
    <p:sldId id="585" r:id="rId37"/>
    <p:sldId id="532" r:id="rId38"/>
    <p:sldId id="533" r:id="rId39"/>
    <p:sldId id="534" r:id="rId40"/>
    <p:sldId id="415" r:id="rId41"/>
    <p:sldId id="450" r:id="rId42"/>
    <p:sldId id="536" r:id="rId43"/>
    <p:sldId id="459" r:id="rId44"/>
    <p:sldId id="486" r:id="rId45"/>
    <p:sldId id="451" r:id="rId46"/>
    <p:sldId id="485" r:id="rId47"/>
    <p:sldId id="546" r:id="rId48"/>
    <p:sldId id="457" r:id="rId49"/>
    <p:sldId id="537" r:id="rId50"/>
    <p:sldId id="544" r:id="rId51"/>
    <p:sldId id="304" r:id="rId52"/>
    <p:sldId id="305" r:id="rId53"/>
    <p:sldId id="306" r:id="rId54"/>
    <p:sldId id="307" r:id="rId55"/>
    <p:sldId id="531" r:id="rId56"/>
    <p:sldId id="287" r:id="rId57"/>
    <p:sldId id="592" r:id="rId58"/>
    <p:sldId id="261" r:id="rId59"/>
    <p:sldId id="381" r:id="rId60"/>
    <p:sldId id="593" r:id="rId61"/>
    <p:sldId id="490" r:id="rId62"/>
    <p:sldId id="489" r:id="rId63"/>
    <p:sldId id="488" r:id="rId64"/>
    <p:sldId id="346" r:id="rId65"/>
    <p:sldId id="373" r:id="rId66"/>
    <p:sldId id="433" r:id="rId67"/>
    <p:sldId id="341" r:id="rId68"/>
    <p:sldId id="385" r:id="rId69"/>
    <p:sldId id="507" r:id="rId70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7A7427-0167-9F9A-977B-F4912FE0CFCD}" v="181" dt="2024-04-09T10:54:30.011"/>
    <p1510:client id="{3B85C2DE-160C-AD20-2443-847E7C7C2AEA}" v="7" dt="2024-04-10T15:10:16.493"/>
    <p1510:client id="{E21DB205-33EF-0A85-F4B2-5331C51F94EC}" v="82" dt="2024-04-10T15:07:57.754"/>
    <p1510:client id="{CDDF41BB-93EB-173C-E838-3569E3507A85}" v="251" dt="2024-04-09T11:18:22.6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2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63" Type="http://schemas.openxmlformats.org/officeDocument/2006/relationships/slide" Target="slides/slide57.xml"/><Relationship Id="rId68" Type="http://schemas.openxmlformats.org/officeDocument/2006/relationships/slide" Target="slides/slide62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3" Type="http://schemas.openxmlformats.org/officeDocument/2006/relationships/slide" Target="slides/slide47.xml"/><Relationship Id="rId58" Type="http://schemas.openxmlformats.org/officeDocument/2006/relationships/slide" Target="slides/slide52.xml"/><Relationship Id="rId66" Type="http://schemas.openxmlformats.org/officeDocument/2006/relationships/slide" Target="slides/slide60.xml"/><Relationship Id="rId7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61" Type="http://schemas.openxmlformats.org/officeDocument/2006/relationships/slide" Target="slides/slide55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slide" Target="slides/slide50.xml"/><Relationship Id="rId64" Type="http://schemas.openxmlformats.org/officeDocument/2006/relationships/slide" Target="slides/slide58.xml"/><Relationship Id="rId69" Type="http://schemas.openxmlformats.org/officeDocument/2006/relationships/slide" Target="slides/slide63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openxmlformats.org/officeDocument/2006/relationships/presProps" Target="pres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slide" Target="slides/slide53.xml"/><Relationship Id="rId67" Type="http://schemas.openxmlformats.org/officeDocument/2006/relationships/slide" Target="slides/slide61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slide" Target="slides/slide48.xml"/><Relationship Id="rId62" Type="http://schemas.openxmlformats.org/officeDocument/2006/relationships/slide" Target="slides/slide56.xml"/><Relationship Id="rId70" Type="http://schemas.openxmlformats.org/officeDocument/2006/relationships/slide" Target="slides/slide64.xml"/><Relationship Id="rId75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slide" Target="slides/slide5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openxmlformats.org/officeDocument/2006/relationships/slide" Target="slides/slide54.xml"/><Relationship Id="rId65" Type="http://schemas.openxmlformats.org/officeDocument/2006/relationships/slide" Target="slides/slide59.xml"/><Relationship Id="rId73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9" Type="http://schemas.openxmlformats.org/officeDocument/2006/relationships/slide" Target="slides/slide33.xml"/><Relationship Id="rId34" Type="http://schemas.openxmlformats.org/officeDocument/2006/relationships/slide" Target="slides/slide28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76" Type="http://schemas.microsoft.com/office/2015/10/relationships/revisionInfo" Target="revisionInfo.xml"/><Relationship Id="rId7" Type="http://schemas.openxmlformats.org/officeDocument/2006/relationships/slide" Target="slides/slide1.xml"/><Relationship Id="rId7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5440E1-8EBA-452B-BE29-C5AD4F3C4D9E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1E63FA-7D94-4525-BF69-7720A3DA37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7119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CA88C2-8BCA-4748-BA7C-0FC8B81FE58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A88C2-8BCA-4748-BA7C-0FC8B81FE58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6033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CA88C2-8BCA-4748-BA7C-0FC8B81FE589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CB89483-39DB-874E-E8F2-D1525C956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34687-74DB-1C4D-AD86-916396F4B90A}" type="datetimeFigureOut">
              <a:rPr lang="it-IT"/>
              <a:pPr>
                <a:defRPr/>
              </a:pPr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F8D9BBF-82BE-DAF5-538D-CD4FFE2AD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84AEB02-B05C-6834-9657-3B6B9E8EB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979F3-DA52-AB4A-AEF3-B03826058DB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21452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0710FB-F213-ACCC-2FD4-F5D01523C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9B89F-05E0-F144-AF2A-22A05F2E6BF7}" type="datetimeFigureOut">
              <a:rPr lang="it-IT"/>
              <a:pPr>
                <a:defRPr/>
              </a:pPr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355EFF-0013-FBC0-31A9-BE497A34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6F38743-2FEE-7322-5026-3B00D1C17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90AE6-AB11-F249-B665-AFEEDE9F2BA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35545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C695F9-CA71-F579-5181-666F84325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033D9-EA55-D34D-85A0-0EA659AAA73A}" type="datetimeFigureOut">
              <a:rPr lang="it-IT"/>
              <a:pPr>
                <a:defRPr/>
              </a:pPr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D6CD9A4-037C-CEC3-3E05-C09DCAB14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34D304-F9E8-C1BF-E711-6E4D48E4D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8FEC9-E398-994D-A1CB-7DA004A7FC6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7773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2B7BCD-A6F2-4368-BCA3-F932A59472D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1730BAF-881B-450A-A80B-441B4D51617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B64DF15-E95D-4DB8-BB87-39080193098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B88D5A-110E-4FED-A00D-E2C16C953C07}" type="datetime1">
              <a:rPr lang="it-IT"/>
              <a:pPr lvl="0"/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085EFDD-29C7-43EF-B934-8B7C53A5C41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B9A228-D486-4D1C-B2D6-2A08E7858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A64C48-B722-48E8-8DBB-542D237A75CB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034270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50121F-DD12-4475-9060-8E31D5BEA7E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1FBDAA-2E02-4D35-AD7F-A8E781CB609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D58D822-4765-4992-99A2-EFA4AD9BAC3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073819-A621-402A-BCD3-220D33082618}" type="datetime1">
              <a:rPr lang="it-IT"/>
              <a:pPr lvl="0"/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72B1F87-2E52-432C-87C0-FA2841A602C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08F7C56-FE82-49F9-A639-465914C7E9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1B43BF-D5C1-4F08-8286-DC9D259BEC98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525428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F409FF-FA20-4FE2-A27B-6068455D016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9389659-B592-4AE5-A176-DF57D0AD29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D17EC83-C83F-44F5-B84D-375C9275B62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B495B96-E10A-4117-80D9-79D623D4B6A9}" type="datetime1">
              <a:rPr lang="it-IT"/>
              <a:pPr lvl="0"/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1034F3-03CA-4050-A8E4-7E3342D9B85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7F3C264-5BBB-4FD9-8112-1251F98AE3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E8E7B47-BAA3-4646-A4C2-A10D7042BEB3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90677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FFA6F6-F17C-43BD-B122-80D957C5DAC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15642C-04D9-4199-8672-59846CB2EB2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1A6F445-2E57-4366-86DE-1BF3B403A518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D76D5F8-D084-416D-BF8E-E08FE38EB19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68AEF1C-B722-48B0-8466-FC49EEBC4841}" type="datetime1">
              <a:rPr lang="it-IT"/>
              <a:pPr lvl="0"/>
              <a:t>10/04/2024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23396CB-8356-4652-93CB-9DDDE8F04DC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4874B50-F809-4E48-BADF-FFF59C47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2EF0649-8DC2-41C7-AA04-A35EE284D54C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7716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3C9C5F-FB8C-405F-8CC8-68F1D81B503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A290E50-8879-4FBE-B733-2D5C2DE924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6D139FE-731C-403E-9A1C-89383844058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491221A-36DA-47FB-A0D6-2AE0DC7F92D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81ECBE1-0630-402C-AEF8-903EDDB825E0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0A017D1-94AF-460B-9A4E-77D8DE1A020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13F0F7-58C5-44B3-8A48-F9DEBECB6892}" type="datetime1">
              <a:rPr lang="it-IT"/>
              <a:pPr lvl="0"/>
              <a:t>10/04/2024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2249A51-CD1C-48D2-9FF6-1C0BC47F62E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87A13C0-E404-45B6-9B33-0C7C8F2B03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CF33937-DA3F-4606-A026-BD1AB73AF8AE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39966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2E202E-B94E-4CAD-9AD3-4F4BD48AF91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6A0F336-1561-4832-8871-111CFFC13EF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5E7F48-6018-45A2-85A0-77C23D245915}" type="datetime1">
              <a:rPr lang="it-IT"/>
              <a:pPr lvl="0"/>
              <a:t>10/04/2024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DE19496-3C54-4A29-9038-2EF7C5A8EDC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0525DA-79ED-46D3-A828-BFE226132C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4FAA3A-AF87-43E9-8720-D56C90786089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2234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28C6B35-026F-44C7-B08B-0103EA3CBE5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D2508F5-A843-4E34-A5A6-255723FEEDA8}" type="datetime1">
              <a:rPr lang="it-IT"/>
              <a:pPr lvl="0"/>
              <a:t>10/04/2024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C32F4A5-88F4-45CB-9F64-648E496D69F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0A7B39A-5271-49AB-B377-D29F5C92B4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933E97D-E0FC-4DB5-9F49-2042B7382B10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10178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ED9F8C-36C4-44A3-AE33-6D2314B1787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AB1989-13E0-4424-B4C2-B60CD1F2BFF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B5FDEED-5D28-4C8A-962C-14AA7C36C82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275F9AD-8790-4566-9546-9DA0C8AEB99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1BC00F-9A7F-4C29-872F-8F99EB6708DC}" type="datetime1">
              <a:rPr lang="it-IT"/>
              <a:pPr lvl="0"/>
              <a:t>10/04/2024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7F585CB-3113-4962-860A-A5CBC1FF203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29D37D-976F-41B0-BAC5-B0B6C721F8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4A911AE-66B8-4D75-B23A-B1E5C39C7FA2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3007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A9C7E0-4B6A-6899-E9D0-C4C791D96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77849-21F4-654A-91BE-8B6C8F00F332}" type="datetimeFigureOut">
              <a:rPr lang="it-IT"/>
              <a:pPr>
                <a:defRPr/>
              </a:pPr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74C263-35AE-3E72-A210-BCC98AF59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90F8645-E948-FAF1-8A39-004098AF6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77DB6-73B0-7649-80F0-1F2432685FF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973706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A0FF22-0E13-4257-A15E-4879E72FE10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42FD3D7-154A-4163-9543-3C826627808E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7720E8E-6711-4DBD-B652-2E433A365442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6F5E31B-281D-4C66-AEE9-81809A8AADB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3C7EAA-4388-4ADD-B52A-957E6B6D2B81}" type="datetime1">
              <a:rPr lang="it-IT"/>
              <a:pPr lvl="0"/>
              <a:t>10/04/2024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945F90E-AFB0-4E39-9A13-53A528AF36A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DDCD6B4-C84F-45B0-B0A3-381CCF852F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C4A4C8F-1D00-42BF-AD48-B5FC8CB73487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350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D6F262-6FEA-4647-95D3-EDDDEDE7EB7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0F2FF3A-E9A5-4E43-8731-F251C0D8254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01B1D24-4260-4E44-A891-44E2DB6D34B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5E2B44-58D1-4983-A914-7AAEE32D0575}" type="datetime1">
              <a:rPr lang="it-IT"/>
              <a:pPr lvl="0"/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984F6F-030C-4BEB-931A-ECEACFEADDD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ADB4DB-608E-4FDB-9FDD-686C52FF8C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7EEE65E-7775-4AB2-BD2C-C55FD7A0E2BD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7634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BFE28C0-1B83-4B91-A18B-3D110329AE8B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80C4759-BCB1-4963-A77E-D48D0CAC6096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CB1A97C-E271-43BB-AF11-FBBEA846992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A5D6358-3C6E-4171-B61E-5251E7526764}" type="datetime1">
              <a:rPr lang="it-IT"/>
              <a:pPr lvl="0"/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FAB93AA-2FD0-4D28-878F-732061EA13B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2B5F53F-2678-4BCE-8C37-FD3BE166C4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185B01-9551-49C4-9BD7-344EAECC925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7358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720B-46CF-41F5-AD21-2159F6219A27}" type="datetimeFigureOut">
              <a:rPr lang="it-IT" smtClean="0"/>
              <a:pPr/>
              <a:t>10/04/2024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0F4F-5456-41AD-A593-54CA7C2DD4D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64364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720B-46CF-41F5-AD21-2159F6219A27}" type="datetimeFigureOut">
              <a:rPr lang="it-IT" smtClean="0"/>
              <a:pPr/>
              <a:t>10/04/2024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0F4F-5456-41AD-A593-54CA7C2DD4D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60908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720B-46CF-41F5-AD21-2159F6219A27}" type="datetimeFigureOut">
              <a:rPr lang="it-IT" smtClean="0"/>
              <a:pPr/>
              <a:t>10/04/2024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0F4F-5456-41AD-A593-54CA7C2DD4D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353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720B-46CF-41F5-AD21-2159F6219A27}" type="datetimeFigureOut">
              <a:rPr lang="it-IT" smtClean="0"/>
              <a:pPr/>
              <a:t>10/04/2024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0F4F-5456-41AD-A593-54CA7C2DD4D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57879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720B-46CF-41F5-AD21-2159F6219A27}" type="datetimeFigureOut">
              <a:rPr lang="it-IT" smtClean="0"/>
              <a:pPr/>
              <a:t>10/04/2024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0F4F-5456-41AD-A593-54CA7C2DD4D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75227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720B-46CF-41F5-AD21-2159F6219A27}" type="datetimeFigureOut">
              <a:rPr lang="it-IT" smtClean="0"/>
              <a:pPr/>
              <a:t>10/04/2024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0F4F-5456-41AD-A593-54CA7C2DD4D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98149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720B-46CF-41F5-AD21-2159F6219A27}" type="datetimeFigureOut">
              <a:rPr lang="it-IT" smtClean="0"/>
              <a:pPr/>
              <a:t>10/04/2024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0F4F-5456-41AD-A593-54CA7C2DD4D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6818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ECCB35B-3C35-C2C8-368E-EB50C796D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7DE1C-AD20-4140-BEEB-6491775728F4}" type="datetimeFigureOut">
              <a:rPr lang="it-IT"/>
              <a:pPr>
                <a:defRPr/>
              </a:pPr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28960A9-25E5-E155-EDDF-2FFD11F0E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A28DB84-DAE0-040F-2041-00967C7A2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F5753-963E-2041-80A1-10B8E25ED27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051146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720B-46CF-41F5-AD21-2159F6219A27}" type="datetimeFigureOut">
              <a:rPr lang="it-IT" smtClean="0"/>
              <a:pPr/>
              <a:t>10/04/2024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0F4F-5456-41AD-A593-54CA7C2DD4D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56130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720B-46CF-41F5-AD21-2159F6219A27}" type="datetimeFigureOut">
              <a:rPr lang="it-IT" smtClean="0"/>
              <a:pPr/>
              <a:t>10/04/2024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0F4F-5456-41AD-A593-54CA7C2DD4D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47119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720B-46CF-41F5-AD21-2159F6219A27}" type="datetimeFigureOut">
              <a:rPr lang="it-IT" smtClean="0"/>
              <a:pPr/>
              <a:t>10/04/2024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0F4F-5456-41AD-A593-54CA7C2DD4D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87536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720B-46CF-41F5-AD21-2159F6219A27}" type="datetimeFigureOut">
              <a:rPr lang="it-IT" smtClean="0"/>
              <a:pPr/>
              <a:t>10/04/2024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0F4F-5456-41AD-A593-54CA7C2DD4D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9490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8F80DDDA-FF22-F216-4AD4-F72FC93DF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FB810-9515-1A41-8AA3-4168EE6AF0E7}" type="datetimeFigureOut">
              <a:rPr lang="it-IT"/>
              <a:pPr>
                <a:defRPr/>
              </a:pPr>
              <a:t>10/04/2024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E249F462-7695-5CA0-8413-8F6A72DE8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B9FA61A2-10C5-65EE-56C4-A7C446B60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B9FE2-E48C-5E42-8A19-92804A96CF6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27331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5014B37D-8F8C-CCA5-32C4-0B7E58861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8EACE-E72B-E544-8CE3-FDC542A20BCF}" type="datetimeFigureOut">
              <a:rPr lang="it-IT"/>
              <a:pPr>
                <a:defRPr/>
              </a:pPr>
              <a:t>10/04/2024</a:t>
            </a:fld>
            <a:endParaRPr lang="it-IT"/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7A7F7E15-1817-513D-3268-C412E86BD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EF5F036E-FE34-554A-BD52-DAB2E6833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5C167-64F8-2B41-810F-E49EB661855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80753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A2576EEF-FBB1-56D9-811E-3CF381FA5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8217D-5E08-B547-8E66-0046921F96AD}" type="datetimeFigureOut">
              <a:rPr lang="it-IT"/>
              <a:pPr>
                <a:defRPr/>
              </a:pPr>
              <a:t>10/04/2024</a:t>
            </a:fld>
            <a:endParaRPr lang="it-IT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ED20C446-FE44-9554-4306-79768A639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85860452-3FF3-33F2-9AE2-16400D838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A58D0-74CC-9D41-B106-849E7CBB79D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98550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FC44E381-6FFA-BA92-5D71-A2858AAC5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EBC37-A6B2-FC47-BDD4-F12EED8171F9}" type="datetimeFigureOut">
              <a:rPr lang="it-IT"/>
              <a:pPr>
                <a:defRPr/>
              </a:pPr>
              <a:t>10/04/2024</a:t>
            </a:fld>
            <a:endParaRPr lang="it-IT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9CC6772B-C54B-1E9A-BC29-86B55AAAC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BF630459-423D-3AF6-3A6B-5EC57B0FB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3ACFB-C581-E443-BFF5-7C2CE791C99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20359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4DFE0C-A81A-AD61-F912-19F4C5EDF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E5B57-B5C8-D64B-A4E7-3EB20436332A}" type="datetimeFigureOut">
              <a:rPr lang="it-IT"/>
              <a:pPr>
                <a:defRPr/>
              </a:pPr>
              <a:t>10/04/2024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92A4F92D-8926-21DC-6BE3-A96FC2769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7AD300D7-4A30-3DF4-AF73-43141ED66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76FF0-4548-D54D-98E2-A192C4BEED0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3086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C100AE74-4A86-D0AD-887E-FC4827D9C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21F8F-20D6-6742-AAF7-93BEAF040B0A}" type="datetimeFigureOut">
              <a:rPr lang="it-IT"/>
              <a:pPr>
                <a:defRPr/>
              </a:pPr>
              <a:t>10/04/2024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D54BCD97-F45F-A79F-E14C-B34FC2870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34A86362-CBE9-BC7E-D92A-5A056D56C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1E365-8722-AE4F-82F0-2D3C7D9F176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81493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>
            <a:extLst>
              <a:ext uri="{FF2B5EF4-FFF2-40B4-BE49-F238E27FC236}">
                <a16:creationId xmlns:a16="http://schemas.microsoft.com/office/drawing/2014/main" id="{2880FE5A-5BA5-BCCB-FD46-63C01412854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Segnaposto testo 2">
            <a:extLst>
              <a:ext uri="{FF2B5EF4-FFF2-40B4-BE49-F238E27FC236}">
                <a16:creationId xmlns:a16="http://schemas.microsoft.com/office/drawing/2014/main" id="{F34FA27E-82DB-9FE7-40B3-675EEA18070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11132A6-4B07-B6D0-7F1A-55A0FFB814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E13CBEC-B68B-4847-8A3F-2D9FF0CDE9F2}" type="datetimeFigureOut">
              <a:rPr lang="it-IT"/>
              <a:pPr>
                <a:defRPr/>
              </a:pPr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4235DA-C31E-8D9C-8926-14D9E3C1BA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CB31D3-4001-463A-A4A2-8D6E2D8F31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6197E90-55EA-3B43-A2B9-4CADAE3BF46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2D2B159-692B-4845-94D2-9EEFFD0239F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DED0C37-D9AA-4DE8-80D4-CD9886C4DE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2739ECE-ECEF-4BED-9023-07E91E95616A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920625D-F993-4464-84C8-C879F018E5E7}" type="datetime1">
              <a:rPr lang="it-IT"/>
              <a:pPr lvl="0"/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F7DADA1-47A7-47D7-A388-350FAD8AF3BA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6C151A2-89BE-4646-8CC6-49E0E81D7FDD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A425510-9A86-4204-841E-752D0DF676EA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3411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it-IT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it-IT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it-IT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it-IT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it-IT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it-IT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6720B-46CF-41F5-AD21-2159F6219A27}" type="datetimeFigureOut">
              <a:rPr lang="it-IT" smtClean="0"/>
              <a:pPr/>
              <a:t>10/04/2024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80F4F-5456-41AD-A593-54CA7C2DD4D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6017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9C5714-2EC0-4AE5-98B1-4B6AFE8F38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78129"/>
            <a:ext cx="6858000" cy="2311593"/>
          </a:xfrm>
        </p:spPr>
        <p:txBody>
          <a:bodyPr>
            <a:normAutofit fontScale="90000"/>
          </a:bodyPr>
          <a:lstStyle/>
          <a:p>
            <a:br>
              <a:rPr lang="it-IT"/>
            </a:br>
            <a:br>
              <a:rPr lang="it-IT"/>
            </a:br>
            <a:br>
              <a:rPr lang="it-IT"/>
            </a:br>
            <a:br>
              <a:rPr lang="it-IT"/>
            </a:br>
            <a:br>
              <a:rPr lang="it-IT"/>
            </a:br>
            <a:r>
              <a:rPr lang="it-IT"/>
              <a:t>Accesso e trasparenza</a:t>
            </a:r>
            <a:br>
              <a:rPr lang="it-IT"/>
            </a:br>
            <a:br>
              <a:rPr lang="it-IT"/>
            </a:br>
            <a:br>
              <a:rPr lang="it-IT" sz="3675" b="1"/>
            </a:br>
            <a:r>
              <a:rPr lang="it-IT" sz="3675" b="1"/>
              <a:t>Dentro al procedimento:</a:t>
            </a:r>
            <a:br>
              <a:rPr lang="it-IT" b="1"/>
            </a:br>
            <a:endParaRPr lang="it-IT" sz="3300" b="1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21B471D-5F84-435E-A745-161F93674B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745160"/>
            <a:ext cx="6858000" cy="105544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it-IT"/>
              <a:t>Prof.ssa Sveva Del Gatto</a:t>
            </a:r>
          </a:p>
        </p:txBody>
      </p:sp>
    </p:spTree>
    <p:extLst>
      <p:ext uri="{BB962C8B-B14F-4D97-AF65-F5344CB8AC3E}">
        <p14:creationId xmlns:p14="http://schemas.microsoft.com/office/powerpoint/2010/main" val="2039044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8E6C24-4427-33A9-1D1A-2D30132DD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>
                <a:cs typeface="Calibri"/>
              </a:rPr>
              <a:t>L'accesso documentale</a:t>
            </a: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D2BD49-E777-FB4E-1F08-B715196215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>
                <a:cs typeface="Calibri"/>
              </a:rPr>
              <a:t>Art. 10 Diritti dei partecipanti al procedimento</a:t>
            </a:r>
            <a:endParaRPr lang="it-IT" b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it-IT" dirty="0">
                <a:cs typeface="Calibri"/>
              </a:rPr>
              <a:t>1. I soggetti di cui all'articolo 7 e quelli intervenuti ai sensi dell'articolo 9 hanno diritto:</a:t>
            </a:r>
            <a:br>
              <a:rPr lang="it-IT" dirty="0">
                <a:cs typeface="Calibri"/>
              </a:rPr>
            </a:br>
            <a:r>
              <a:rPr lang="it-IT" dirty="0">
                <a:cs typeface="Calibri"/>
              </a:rPr>
              <a:t>a) di prendere </a:t>
            </a:r>
            <a:r>
              <a:rPr lang="it-IT" b="1" dirty="0">
                <a:cs typeface="Calibri"/>
              </a:rPr>
              <a:t>visione</a:t>
            </a:r>
            <a:r>
              <a:rPr lang="it-IT" dirty="0">
                <a:cs typeface="Calibri"/>
              </a:rPr>
              <a:t> degli atti del procedimento, salvo quanto previsto dall'articolo 24;</a:t>
            </a:r>
            <a:br>
              <a:rPr lang="it-IT" dirty="0">
                <a:cs typeface="Calibri"/>
              </a:rPr>
            </a:br>
            <a:r>
              <a:rPr lang="it-IT" dirty="0">
                <a:cs typeface="Calibri"/>
              </a:rPr>
              <a:t>[…]</a:t>
            </a:r>
            <a:endParaRPr lang="it-IT" dirty="0">
              <a:ea typeface="Calibri"/>
              <a:cs typeface="Calibri"/>
            </a:endParaRPr>
          </a:p>
          <a:p>
            <a:endParaRPr lang="it-IT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3139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8E6C24-4427-33A9-1D1A-2D30132DD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>
                <a:cs typeface="Calibri"/>
              </a:rPr>
              <a:t>L'accesso documentale</a:t>
            </a: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D2BD49-E777-FB4E-1F08-B715196215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>
                <a:cs typeface="Calibri"/>
              </a:rPr>
              <a:t>Art. 22 </a:t>
            </a:r>
            <a:r>
              <a:rPr lang="it-IT" dirty="0">
                <a:cs typeface="Calibri"/>
              </a:rPr>
              <a:t>(Definizioni e principi in materia di accesso).</a:t>
            </a:r>
            <a:endParaRPr lang="it-IT"/>
          </a:p>
          <a:p>
            <a:pPr marL="0" indent="0">
              <a:buNone/>
            </a:pPr>
            <a:r>
              <a:rPr lang="it-IT" dirty="0">
                <a:cs typeface="Calibri"/>
              </a:rPr>
              <a:t>1. Ai fini del presente capo si intende:</a:t>
            </a:r>
            <a:br>
              <a:rPr lang="it-IT" dirty="0">
                <a:cs typeface="Calibri"/>
              </a:rPr>
            </a:br>
            <a:endParaRPr lang="it-IT">
              <a:cs typeface="Calibri"/>
            </a:endParaRPr>
          </a:p>
          <a:p>
            <a:pPr marL="0" indent="0">
              <a:buNone/>
            </a:pPr>
            <a:r>
              <a:rPr lang="it-IT" dirty="0">
                <a:cs typeface="Calibri"/>
              </a:rPr>
              <a:t>a) per </a:t>
            </a:r>
            <a:r>
              <a:rPr lang="it-IT" b="1" dirty="0">
                <a:cs typeface="Calibri"/>
              </a:rPr>
              <a:t>"diritto di accesso"</a:t>
            </a:r>
            <a:r>
              <a:rPr lang="it-IT" dirty="0">
                <a:cs typeface="Calibri"/>
              </a:rPr>
              <a:t>, il diritto degli interessati di prendere visione e di estrarre copia di documenti amministrativi;</a:t>
            </a:r>
            <a:endParaRPr lang="it-IT"/>
          </a:p>
          <a:p>
            <a:pPr marL="0" indent="0">
              <a:buNone/>
            </a:pPr>
            <a:r>
              <a:rPr lang="it-IT" dirty="0">
                <a:cs typeface="Calibri"/>
              </a:rPr>
              <a:t>[…]</a:t>
            </a:r>
            <a:endParaRPr lang="it-IT" dirty="0">
              <a:ea typeface="Calibri"/>
              <a:cs typeface="Calibri"/>
            </a:endParaRPr>
          </a:p>
          <a:p>
            <a:pPr marL="0" indent="0">
              <a:buNone/>
            </a:pPr>
            <a:endParaRPr lang="it-IT">
              <a:cs typeface="Calibri"/>
            </a:endParaRPr>
          </a:p>
          <a:p>
            <a:endParaRPr lang="it-IT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4570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2F3443-6999-44D7-B9D6-60F2F80FE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it-IT" sz="3200"/>
              <a:t>L’accesso documentale</a:t>
            </a:r>
            <a:br>
              <a:rPr lang="it-IT" sz="3200"/>
            </a:br>
            <a:r>
              <a:rPr lang="it-IT" sz="3200"/>
              <a:t>Un’istituto-due anime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09B457-C3D0-4CAD-BC0C-BD4BA5E29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marL="0" indent="0" algn="just">
              <a:buNone/>
            </a:pPr>
            <a:r>
              <a:rPr lang="it-IT"/>
              <a:t>Esistono, all’interno della fattispecie giuridica generale dell’accesso, </a:t>
            </a:r>
            <a:r>
              <a:rPr lang="it-IT" b="1"/>
              <a:t>due anime, due logiche </a:t>
            </a:r>
            <a:r>
              <a:rPr lang="it-IT"/>
              <a:t>che vi convivono, dando luogo a </a:t>
            </a:r>
            <a:r>
              <a:rPr lang="it-IT" b="1"/>
              <a:t>due fattispecie particolari:</a:t>
            </a:r>
          </a:p>
          <a:p>
            <a:pPr algn="just">
              <a:buFontTx/>
              <a:buChar char="-"/>
            </a:pPr>
            <a:r>
              <a:rPr lang="it-IT"/>
              <a:t>accesso “difensivo»</a:t>
            </a:r>
          </a:p>
          <a:p>
            <a:pPr algn="just">
              <a:buFontTx/>
              <a:buChar char="-"/>
            </a:pPr>
            <a:r>
              <a:rPr lang="it-IT"/>
              <a:t>accesso “partecipativo”</a:t>
            </a:r>
          </a:p>
        </p:txBody>
      </p:sp>
    </p:spTree>
    <p:extLst>
      <p:ext uri="{BB962C8B-B14F-4D97-AF65-F5344CB8AC3E}">
        <p14:creationId xmlns:p14="http://schemas.microsoft.com/office/powerpoint/2010/main" val="2103675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4EDF23-0A77-6CE6-CB4E-BA173BF20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>
                <a:ea typeface="Calibri"/>
                <a:cs typeface="Calibri"/>
              </a:rPr>
              <a:t>L'accesso documentale – la logica partecipativa</a:t>
            </a: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0B1A80-308A-6BD6-B79A-05E5B07DB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>
                <a:ea typeface="Calibri"/>
                <a:cs typeface="Calibri"/>
              </a:rPr>
              <a:t>Artt. 22 c. 2 l. 241/90</a:t>
            </a:r>
          </a:p>
          <a:p>
            <a:pPr marL="0" indent="0" algn="just">
              <a:buNone/>
            </a:pPr>
            <a:r>
              <a:rPr lang="it-IT">
                <a:ea typeface="Calibri"/>
                <a:cs typeface="Calibri"/>
              </a:rPr>
              <a:t>L'accesso ai documenti amministrativi, attese le sue </a:t>
            </a:r>
            <a:r>
              <a:rPr lang="it-IT" b="1">
                <a:ea typeface="Calibri"/>
                <a:cs typeface="Calibri"/>
              </a:rPr>
              <a:t>rilevanti finalità di pubblico interesse</a:t>
            </a:r>
            <a:r>
              <a:rPr lang="it-IT">
                <a:ea typeface="Calibri"/>
                <a:cs typeface="Calibri"/>
              </a:rPr>
              <a:t>, costituisce </a:t>
            </a:r>
            <a:r>
              <a:rPr lang="it-IT" b="1">
                <a:ea typeface="Calibri"/>
                <a:cs typeface="Calibri"/>
              </a:rPr>
              <a:t>principio generale dell'attività amministrativa</a:t>
            </a:r>
            <a:r>
              <a:rPr lang="it-IT">
                <a:ea typeface="Calibri"/>
                <a:cs typeface="Calibri"/>
              </a:rPr>
              <a:t> al fine di favorire la </a:t>
            </a:r>
            <a:r>
              <a:rPr lang="it-IT" b="1">
                <a:ea typeface="Calibri"/>
                <a:cs typeface="Calibri"/>
              </a:rPr>
              <a:t>partecipazione </a:t>
            </a:r>
            <a:r>
              <a:rPr lang="it-IT">
                <a:ea typeface="Calibri"/>
                <a:cs typeface="Calibri"/>
              </a:rPr>
              <a:t>e</a:t>
            </a:r>
            <a:r>
              <a:rPr lang="it-IT" b="1">
                <a:ea typeface="Calibri"/>
                <a:cs typeface="Calibri"/>
              </a:rPr>
              <a:t> </a:t>
            </a:r>
            <a:r>
              <a:rPr lang="it-IT">
                <a:ea typeface="Calibri"/>
                <a:cs typeface="Calibri"/>
              </a:rPr>
              <a:t>di</a:t>
            </a:r>
            <a:r>
              <a:rPr lang="it-IT" b="1">
                <a:ea typeface="Calibri"/>
                <a:cs typeface="Calibri"/>
              </a:rPr>
              <a:t> </a:t>
            </a:r>
            <a:r>
              <a:rPr lang="it-IT">
                <a:ea typeface="Calibri"/>
                <a:cs typeface="Calibri"/>
              </a:rPr>
              <a:t>assicurarne</a:t>
            </a:r>
            <a:r>
              <a:rPr lang="it-IT" b="1">
                <a:ea typeface="Calibri"/>
                <a:cs typeface="Calibri"/>
              </a:rPr>
              <a:t> l'imparzialità e la trasparenza.</a:t>
            </a:r>
          </a:p>
        </p:txBody>
      </p:sp>
    </p:spTree>
    <p:extLst>
      <p:ext uri="{BB962C8B-B14F-4D97-AF65-F5344CB8AC3E}">
        <p14:creationId xmlns:p14="http://schemas.microsoft.com/office/powerpoint/2010/main" val="443544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B0F2A3-C861-467F-B651-24B0E153342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b="1"/>
              <a:t>L’accesso partecipativo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12FD37-567C-4450-9892-F53F87A53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/>
              <a:t>La logica partecipativa e della trasparenza è propria </a:t>
            </a:r>
            <a:r>
              <a:rPr lang="it-IT" b="1"/>
              <a:t>dell’accesso procedimentale in senso stretto</a:t>
            </a:r>
            <a:r>
              <a:rPr lang="it-IT"/>
              <a:t>, limitato alle </a:t>
            </a:r>
            <a:r>
              <a:rPr lang="it-IT" b="1">
                <a:solidFill>
                  <a:srgbClr val="FF0000"/>
                </a:solidFill>
              </a:rPr>
              <a:t>parti</a:t>
            </a:r>
            <a:r>
              <a:rPr lang="it-IT"/>
              <a:t> – effettive e potenziali – del </a:t>
            </a:r>
            <a:r>
              <a:rPr lang="it-IT" b="1"/>
              <a:t>procedimento amministrativo.</a:t>
            </a:r>
          </a:p>
        </p:txBody>
      </p:sp>
    </p:spTree>
    <p:extLst>
      <p:ext uri="{BB962C8B-B14F-4D97-AF65-F5344CB8AC3E}">
        <p14:creationId xmlns:p14="http://schemas.microsoft.com/office/powerpoint/2010/main" val="4518430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B0F2A3-C861-467F-B651-24B0E153342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b="1"/>
              <a:t>L’accesso partecipativo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12FD37-567C-4450-9892-F53F87A53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sz="2800"/>
              <a:t>La </a:t>
            </a:r>
            <a:r>
              <a:rPr lang="it-IT" sz="2800" b="1"/>
              <a:t>logica partecipativa </a:t>
            </a:r>
            <a:r>
              <a:rPr lang="it-IT" sz="2800"/>
              <a:t>imperniata sul </a:t>
            </a:r>
            <a:r>
              <a:rPr lang="it-IT" sz="2800" b="1"/>
              <a:t>principio</a:t>
            </a:r>
            <a:r>
              <a:rPr lang="it-IT" sz="2800"/>
              <a:t> generale della </a:t>
            </a:r>
            <a:r>
              <a:rPr lang="it-IT" sz="2800" b="1"/>
              <a:t>generale accessibilità agli atti</a:t>
            </a:r>
            <a:r>
              <a:rPr lang="it-IT" sz="2800"/>
              <a:t>, con il solo limite rappresentato dalle esclusioni elencate nei commi 1, 2, 3, 5 e 6 dell’art. 24 della medesima legge n. 241. </a:t>
            </a:r>
          </a:p>
          <a:p>
            <a:pPr marL="0" indent="0" algn="just">
              <a:buNone/>
            </a:pPr>
            <a:r>
              <a:rPr lang="it-IT" sz="2800" b="1">
                <a:sym typeface="Wingdings" panose="05000000000000000000" pitchFamily="2" charset="2"/>
              </a:rPr>
              <a:t> </a:t>
            </a:r>
            <a:r>
              <a:rPr lang="it-IT" sz="2800" b="1"/>
              <a:t>La conoscenza e la partecipazione </a:t>
            </a:r>
            <a:r>
              <a:rPr lang="it-IT" sz="2800"/>
              <a:t>del privato sono </a:t>
            </a:r>
            <a:r>
              <a:rPr lang="it-IT" sz="2800" b="1"/>
              <a:t>il momento fondante la trasparenza </a:t>
            </a:r>
            <a:r>
              <a:rPr lang="it-IT" sz="2800"/>
              <a:t>e </a:t>
            </a:r>
            <a:r>
              <a:rPr lang="it-IT" sz="2800" b="1"/>
              <a:t>l’imparzialità dell’amministrazione </a:t>
            </a:r>
            <a:r>
              <a:rPr lang="it-IT" sz="2800"/>
              <a:t>(v. l’art. 22, co. 2, l. n. 241 cit.), per la </a:t>
            </a:r>
            <a:r>
              <a:rPr lang="it-IT" sz="2800" b="1">
                <a:solidFill>
                  <a:srgbClr val="FF0000"/>
                </a:solidFill>
              </a:rPr>
              <a:t>tutela della legittimità amministrativa</a:t>
            </a:r>
            <a:r>
              <a:rPr lang="it-IT" sz="2800" b="1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0450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B0F2A3-C861-467F-B651-24B0E153342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it-IT"/>
              <a:t>L’accesso difensivo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12FD37-567C-4450-9892-F53F87A53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800"/>
              <a:t>La conoscenza dell’atto non è destinata a consentire al privato di </a:t>
            </a:r>
            <a:r>
              <a:rPr lang="it-IT" sz="2800" b="1"/>
              <a:t>partecipare</a:t>
            </a:r>
            <a:r>
              <a:rPr lang="it-IT" sz="2800"/>
              <a:t> all’esercizio del </a:t>
            </a:r>
            <a:r>
              <a:rPr lang="it-IT" sz="2800" b="1"/>
              <a:t>pubblico potere</a:t>
            </a:r>
            <a:r>
              <a:rPr lang="it-IT" sz="2800"/>
              <a:t> in senso</a:t>
            </a:r>
            <a:r>
              <a:rPr lang="it-IT" sz="2800" b="1"/>
              <a:t> ‘civilmente’ più responsabile,</a:t>
            </a:r>
            <a:r>
              <a:rPr lang="it-IT" sz="2800"/>
              <a:t> ossia per contribuire a rendere l’esercizio del potere condiviso, trasparente e imparziale. </a:t>
            </a:r>
          </a:p>
          <a:p>
            <a:pPr algn="just"/>
            <a:r>
              <a:rPr lang="it-IT" sz="2800"/>
              <a:t>Rappresenta il </a:t>
            </a:r>
            <a:r>
              <a:rPr lang="it-IT" sz="2800" b="1"/>
              <a:t>tramite per la cura e la difesa dei propri interessi giuridici</a:t>
            </a:r>
            <a:r>
              <a:rPr lang="it-IT" sz="28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15771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BB184E-DA69-4662-9B88-281BF736E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>
                <a:ea typeface="Calibri"/>
                <a:cs typeface="Calibri"/>
              </a:rPr>
              <a:t>L'accesso difensivo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E2BA30-3033-4211-85B9-2BB708E2E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pPr algn="just"/>
            <a:r>
              <a:rPr lang="it-IT" sz="2800" b="1"/>
              <a:t>L’accesso documentale</a:t>
            </a:r>
            <a:r>
              <a:rPr lang="it-IT" sz="2800"/>
              <a:t>, esso è </a:t>
            </a:r>
            <a:r>
              <a:rPr lang="it-IT" sz="2800" b="1"/>
              <a:t>strumentale</a:t>
            </a:r>
            <a:r>
              <a:rPr lang="it-IT" sz="2800"/>
              <a:t> per verificare i </a:t>
            </a:r>
            <a:r>
              <a:rPr lang="it-IT" sz="2800" b="1"/>
              <a:t>presupposti di fatto </a:t>
            </a:r>
            <a:r>
              <a:rPr lang="it-IT" sz="2800"/>
              <a:t>all’esercizio di un’azione di giudizio (o alla </a:t>
            </a:r>
            <a:r>
              <a:rPr lang="it-IT" sz="2800" b="1"/>
              <a:t>diversa cura </a:t>
            </a:r>
            <a:r>
              <a:rPr lang="it-IT" sz="2800"/>
              <a:t>dell’interesse), </a:t>
            </a:r>
          </a:p>
          <a:p>
            <a:pPr algn="just"/>
            <a:r>
              <a:rPr lang="it-IT" sz="2800"/>
              <a:t>Rappresenta uno </a:t>
            </a:r>
            <a:r>
              <a:rPr lang="it-IT" sz="2800" b="1"/>
              <a:t>strumento difensivo </a:t>
            </a:r>
            <a:r>
              <a:rPr lang="it-IT" sz="2800"/>
              <a:t>(in senso lato) consegnato al cittadino che si rapporta all’amministrazione.</a:t>
            </a:r>
            <a:endParaRPr lang="it-IT" sz="2400"/>
          </a:p>
        </p:txBody>
      </p:sp>
    </p:spTree>
    <p:extLst>
      <p:ext uri="{BB962C8B-B14F-4D97-AF65-F5344CB8AC3E}">
        <p14:creationId xmlns:p14="http://schemas.microsoft.com/office/powerpoint/2010/main" val="3462181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B0F2A3-C861-467F-B651-24B0E153342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it-IT"/>
              <a:t>L’accesso difensivo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12FD37-567C-4450-9892-F53F87A53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sz="2800" b="1"/>
              <a:t>L’accesso difensivo </a:t>
            </a:r>
            <a:r>
              <a:rPr lang="it-IT" sz="2800"/>
              <a:t>è costruito come una </a:t>
            </a:r>
            <a:r>
              <a:rPr lang="it-IT" sz="2800" b="1"/>
              <a:t>fattispecie ostensiva autonoma.</a:t>
            </a:r>
          </a:p>
          <a:p>
            <a:pPr algn="just"/>
            <a:r>
              <a:rPr lang="it-IT" sz="2800"/>
              <a:t>lato attivo: </a:t>
            </a:r>
            <a:r>
              <a:rPr lang="it-IT" sz="2800" b="1"/>
              <a:t>vis espansiva </a:t>
            </a:r>
            <a:r>
              <a:rPr lang="it-IT" sz="2800"/>
              <a:t>capace di superare le ordinarie </a:t>
            </a:r>
            <a:r>
              <a:rPr lang="it-IT" sz="2800" b="1"/>
              <a:t>preclusioni</a:t>
            </a:r>
            <a:r>
              <a:rPr lang="it-IT" sz="2800"/>
              <a:t> che si frappongono alla conoscenza degli atti amministrativi; </a:t>
            </a:r>
          </a:p>
          <a:p>
            <a:pPr algn="just"/>
            <a:r>
              <a:rPr lang="it-IT" sz="2800"/>
              <a:t>piano degli oneri:</a:t>
            </a:r>
            <a:r>
              <a:rPr lang="it-IT" sz="2800" b="1"/>
              <a:t> onere probatorio aggravato</a:t>
            </a:r>
            <a:r>
              <a:rPr lang="it-IT" sz="2800"/>
              <a:t> ossia quella di </a:t>
            </a:r>
            <a:r>
              <a:rPr lang="it-IT" sz="2800" b="1"/>
              <a:t>dovere dimostrare la ‘necessità’ della conoscenza dell’atto o la sua ‘stretta indispensabilità’, </a:t>
            </a:r>
            <a:r>
              <a:rPr lang="it-IT" sz="2800"/>
              <a:t>nei casi in cui l’accesso riguarda dati sensibili o giudiziari.</a:t>
            </a:r>
          </a:p>
        </p:txBody>
      </p:sp>
    </p:spTree>
    <p:extLst>
      <p:ext uri="{BB962C8B-B14F-4D97-AF65-F5344CB8AC3E}">
        <p14:creationId xmlns:p14="http://schemas.microsoft.com/office/powerpoint/2010/main" val="12230714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31E0B6-B2AA-4E38-8ADB-4B8721E9E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La disciplina dell'accesso documentale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E39621-8808-434D-8571-D3E3779B8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b="1" dirty="0">
                <a:latin typeface="Garamond"/>
              </a:rPr>
              <a:t>Il requisito soggettivo</a:t>
            </a:r>
            <a:r>
              <a:rPr lang="it-IT" dirty="0">
                <a:latin typeface="Garamond"/>
              </a:rPr>
              <a:t>: i soggetti </a:t>
            </a:r>
            <a:r>
              <a:rPr lang="it-IT" b="1" dirty="0">
                <a:latin typeface="Garamond"/>
              </a:rPr>
              <a:t>interessati</a:t>
            </a:r>
          </a:p>
          <a:p>
            <a:pPr marL="0" indent="0" algn="just">
              <a:buNone/>
            </a:pPr>
            <a:r>
              <a:rPr lang="it-IT" dirty="0">
                <a:latin typeface="Garamond"/>
              </a:rPr>
              <a:t>"tutti i soggetti privati, compresi quelli portatori di interessi pubblici o diffusi, che abbiano un i</a:t>
            </a:r>
            <a:r>
              <a:rPr lang="it-IT" b="1" dirty="0">
                <a:latin typeface="Garamond"/>
              </a:rPr>
              <a:t>nteresse diretto, concreto e attuale,</a:t>
            </a:r>
            <a:r>
              <a:rPr lang="it-IT" dirty="0">
                <a:latin typeface="Garamond"/>
              </a:rPr>
              <a:t> corrispondente ad una situazione giuridicamente tutelata e collegata al documento al quale è chiesto l'accesso;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98650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426EC6-558E-4A5C-983F-288916326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443163" y="-1806723"/>
            <a:ext cx="10770170" cy="1143000"/>
          </a:xfrm>
        </p:spPr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A702AE-D444-4E12-A891-59344081F8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200400" lvl="7" indent="0">
              <a:buNone/>
            </a:pPr>
            <a:r>
              <a:rPr lang="it-IT"/>
              <a:t>LA CASA DI VETRO</a:t>
            </a:r>
          </a:p>
          <a:p>
            <a:pPr marL="3200400" lvl="7" indent="0">
              <a:buNone/>
            </a:pPr>
            <a:endParaRPr lang="it-IT"/>
          </a:p>
          <a:p>
            <a:pPr marL="3200400" lvl="7" indent="0">
              <a:buNone/>
            </a:pPr>
            <a:endParaRPr lang="it-IT" sz="2800"/>
          </a:p>
          <a:p>
            <a:pPr marL="3200400" lvl="7" indent="0">
              <a:buNone/>
            </a:pPr>
            <a:r>
              <a:rPr lang="it-IT" sz="2800"/>
              <a:t>«Dove un superiore interesse pubblico non imponga un momentaneo segreto, la casa dell’amministrazione dovrebbe essere di vetro»</a:t>
            </a:r>
          </a:p>
          <a:p>
            <a:pPr marL="3200400" lvl="7" indent="0">
              <a:buNone/>
            </a:pPr>
            <a:r>
              <a:rPr lang="it-IT" sz="2800"/>
              <a:t>Filippo Turati, 1908, Camera dei Deputati.</a:t>
            </a:r>
          </a:p>
        </p:txBody>
      </p:sp>
      <p:pic>
        <p:nvPicPr>
          <p:cNvPr id="1026" name="Picture 2" descr="Casa di vetro di persone che vivono in case di vetro non dovrebbe gettare  le loro pietre ...ehm...mattoni... lontano appena ancora. Questo Carl  Santambrogio progettato home realizzata in vetro è attualmente un">
            <a:extLst>
              <a:ext uri="{FF2B5EF4-FFF2-40B4-BE49-F238E27FC236}">
                <a16:creationId xmlns:a16="http://schemas.microsoft.com/office/drawing/2014/main" id="{7A133B14-6C0D-4ACE-9C32-D9DFADDB2C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4664"/>
            <a:ext cx="3178696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95397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343F0E-3E70-43E6-8B55-8C9122B9CF68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2">
                  <a:lumMod val="60000"/>
                  <a:lumOff val="40000"/>
                  <a:alpha val="68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it-IT" b="1"/>
              <a:t>Chi ha diritto a fare istanza di accesso documentale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0F5B29-637B-463D-BBB1-CD624F92B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/>
              <a:t>Dal </a:t>
            </a:r>
            <a:r>
              <a:rPr lang="it-IT" b="1"/>
              <a:t>punto di vista soggettivo</a:t>
            </a:r>
            <a:r>
              <a:rPr lang="it-IT"/>
              <a:t>, ai fini dell’istanza di accesso ex lege 241 il richiedente deve dimostrare di essere titolare:</a:t>
            </a:r>
          </a:p>
          <a:p>
            <a:pPr marL="514350" indent="-514350" algn="just">
              <a:buAutoNum type="arabicParenR"/>
            </a:pPr>
            <a:r>
              <a:rPr lang="it-IT"/>
              <a:t>di un </a:t>
            </a:r>
            <a:r>
              <a:rPr lang="it-IT" b="1"/>
              <a:t>interesse diretto, concreto e attuale, corrispondente </a:t>
            </a:r>
            <a:r>
              <a:rPr lang="it-IT"/>
              <a:t>ad una </a:t>
            </a:r>
            <a:r>
              <a:rPr lang="it-IT" b="1"/>
              <a:t>situazione giuridicamente tutelata</a:t>
            </a:r>
          </a:p>
          <a:p>
            <a:pPr marL="514350" indent="-514350" algn="just">
              <a:buAutoNum type="arabicParenR"/>
            </a:pPr>
            <a:r>
              <a:rPr lang="it-IT"/>
              <a:t>Che sia </a:t>
            </a:r>
            <a:r>
              <a:rPr lang="it-IT" b="1"/>
              <a:t>collegata al documento </a:t>
            </a:r>
            <a:r>
              <a:rPr lang="it-IT"/>
              <a:t>al quale è chiesto l'accesso.</a:t>
            </a:r>
          </a:p>
        </p:txBody>
      </p:sp>
    </p:spTree>
    <p:extLst>
      <p:ext uri="{BB962C8B-B14F-4D97-AF65-F5344CB8AC3E}">
        <p14:creationId xmlns:p14="http://schemas.microsoft.com/office/powerpoint/2010/main" val="38547855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343F0E-3E70-43E6-8B55-8C9122B9CF68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2">
                  <a:lumMod val="60000"/>
                  <a:lumOff val="40000"/>
                  <a:alpha val="68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it-IT" b="1"/>
              <a:t>segue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0F5B29-637B-463D-BBB1-CD624F92B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b="1"/>
              <a:t>Non è sufficiente:</a:t>
            </a:r>
          </a:p>
          <a:p>
            <a:pPr marL="0" indent="0" algn="just">
              <a:buNone/>
            </a:pPr>
            <a:r>
              <a:rPr lang="it-IT" b="1">
                <a:sym typeface="Wingdings" panose="05000000000000000000" pitchFamily="2" charset="2"/>
              </a:rPr>
              <a:t></a:t>
            </a:r>
            <a:r>
              <a:rPr lang="it-IT" b="1"/>
              <a:t> addurre un generico ed indistinto interesse di qualsiasi cittadino alla legalità o al buon andamento </a:t>
            </a:r>
            <a:r>
              <a:rPr lang="it-IT"/>
              <a:t>dell’attività amministrativa.</a:t>
            </a:r>
          </a:p>
        </p:txBody>
      </p:sp>
    </p:spTree>
    <p:extLst>
      <p:ext uri="{BB962C8B-B14F-4D97-AF65-F5344CB8AC3E}">
        <p14:creationId xmlns:p14="http://schemas.microsoft.com/office/powerpoint/2010/main" val="16177503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BB184E-DA69-4662-9B88-281BF736E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/>
              <a:t>Consiglio di Stato, Adunanza Plenaria, sentenza 2 aprile 2020, n. 10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E2BA30-3033-4211-85B9-2BB708E2E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sz="2800"/>
              <a:t>Specificamente, </a:t>
            </a:r>
            <a:r>
              <a:rPr lang="it-IT" sz="2800" b="1"/>
              <a:t>l’accesso documentale</a:t>
            </a:r>
            <a:r>
              <a:rPr lang="it-IT" sz="2800"/>
              <a:t>, di cui alla l. n. 241 del 1990 tutela interessi individuali e personali e presuppone la </a:t>
            </a:r>
            <a:r>
              <a:rPr lang="it-IT" sz="2800" b="1"/>
              <a:t>titolarità di una situazione giuridica qualificata</a:t>
            </a:r>
            <a:r>
              <a:rPr lang="it-IT" sz="2800"/>
              <a:t> (art. 22 l. n. 241/90); </a:t>
            </a:r>
          </a:p>
        </p:txBody>
      </p:sp>
    </p:spTree>
    <p:extLst>
      <p:ext uri="{BB962C8B-B14F-4D97-AF65-F5344CB8AC3E}">
        <p14:creationId xmlns:p14="http://schemas.microsoft.com/office/powerpoint/2010/main" val="6062963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AB9072-BB51-3BB0-BBF4-494B50F44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>
                <a:cs typeface="Calibri"/>
              </a:rPr>
              <a:t>Le qualificazioni dell'interesse</a:t>
            </a: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8464DF-F02C-B031-802B-E12B02F81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>
                <a:cs typeface="Calibri"/>
              </a:rPr>
              <a:t>Interesse </a:t>
            </a:r>
            <a:r>
              <a:rPr lang="it-IT" sz="2800" b="1" dirty="0">
                <a:cs typeface="Calibri"/>
              </a:rPr>
              <a:t>diretto</a:t>
            </a:r>
            <a:r>
              <a:rPr lang="it-IT" sz="2800" dirty="0">
                <a:cs typeface="Calibri"/>
              </a:rPr>
              <a:t>: deve appartenere alla sfera dell’interessato e non ad altri soggetti.  </a:t>
            </a:r>
          </a:p>
          <a:p>
            <a:r>
              <a:rPr lang="it-IT" sz="2800" dirty="0">
                <a:cs typeface="Calibri"/>
              </a:rPr>
              <a:t>Interesse </a:t>
            </a:r>
            <a:r>
              <a:rPr lang="it-IT" sz="2800" b="1" dirty="0">
                <a:cs typeface="Calibri"/>
              </a:rPr>
              <a:t>concreto</a:t>
            </a:r>
            <a:r>
              <a:rPr lang="it-IT" sz="2800" dirty="0">
                <a:cs typeface="Calibri"/>
              </a:rPr>
              <a:t>: deve esistere un </a:t>
            </a:r>
            <a:r>
              <a:rPr lang="it-IT" sz="2800" b="1" dirty="0">
                <a:cs typeface="Calibri"/>
              </a:rPr>
              <a:t>collegamento</a:t>
            </a:r>
            <a:r>
              <a:rPr lang="it-IT" sz="2800" dirty="0">
                <a:cs typeface="Calibri"/>
              </a:rPr>
              <a:t> fra il richiedente ed un bene concreto della vita coinvolto nel documento (non basta ad esempio il generico interesse alla trasparenza amministrativa). </a:t>
            </a:r>
            <a:endParaRPr lang="it-IT" sz="2800" dirty="0">
              <a:ea typeface="Calibri"/>
              <a:cs typeface="Calibri"/>
            </a:endParaRPr>
          </a:p>
          <a:p>
            <a:r>
              <a:rPr lang="it-IT" sz="2800" dirty="0">
                <a:cs typeface="Calibri"/>
              </a:rPr>
              <a:t>Interesse </a:t>
            </a:r>
            <a:r>
              <a:rPr lang="it-IT" sz="2800" b="1" dirty="0">
                <a:cs typeface="Calibri"/>
              </a:rPr>
              <a:t>attuale</a:t>
            </a:r>
            <a:r>
              <a:rPr lang="it-IT" sz="2800" dirty="0">
                <a:cs typeface="Calibri"/>
              </a:rPr>
              <a:t>: l’interesse verso il documento richiesto deve essere riferito ad una </a:t>
            </a:r>
            <a:r>
              <a:rPr lang="it-IT" sz="2800" b="1" dirty="0">
                <a:cs typeface="Calibri"/>
              </a:rPr>
              <a:t>situazione attuale.</a:t>
            </a:r>
            <a:r>
              <a:rPr lang="it-IT" b="1" dirty="0">
                <a:cs typeface="Calibri"/>
              </a:rPr>
              <a:t> </a:t>
            </a:r>
            <a:endParaRPr lang="it-IT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79297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343F0E-3E70-43E6-8B55-8C9122B9CF68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2">
                  <a:lumMod val="60000"/>
                  <a:lumOff val="40000"/>
                  <a:alpha val="68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it-IT" b="1"/>
              <a:t>Preesistenza della situazione giuridica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0F5B29-637B-463D-BBB1-CD624F92B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/>
              <a:t>La </a:t>
            </a:r>
            <a:r>
              <a:rPr lang="it-IT" b="1"/>
              <a:t>posizione sostanziale </a:t>
            </a:r>
            <a:r>
              <a:rPr lang="it-IT"/>
              <a:t>è la </a:t>
            </a:r>
            <a:r>
              <a:rPr lang="it-IT" b="1"/>
              <a:t>causa</a:t>
            </a:r>
            <a:r>
              <a:rPr lang="it-IT"/>
              <a:t> e il presupposto dell’accesso documentale, piuttosto che la sua conseguenza.</a:t>
            </a:r>
          </a:p>
          <a:p>
            <a:pPr marL="0" indent="0" algn="just">
              <a:buNone/>
            </a:pPr>
            <a:r>
              <a:rPr lang="it-IT"/>
              <a:t>Ne consegue che la sua </a:t>
            </a:r>
            <a:r>
              <a:rPr lang="it-IT" b="1"/>
              <a:t>esistenza</a:t>
            </a:r>
            <a:r>
              <a:rPr lang="it-IT"/>
              <a:t> </a:t>
            </a:r>
            <a:r>
              <a:rPr lang="it-IT" b="1"/>
              <a:t>non può essere costruita</a:t>
            </a:r>
            <a:r>
              <a:rPr lang="it-IT"/>
              <a:t> sulle risultanze, eventuali, dell’accesso documentale.</a:t>
            </a:r>
          </a:p>
          <a:p>
            <a:pPr marL="0" indent="0" algn="just">
              <a:buNone/>
            </a:pPr>
            <a:r>
              <a:rPr lang="it-IT"/>
              <a:t> </a:t>
            </a:r>
          </a:p>
          <a:p>
            <a:pPr marL="0" indent="0" algn="just">
              <a:buNone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60658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343F0E-3E70-43E6-8B55-8C9122B9CF68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2">
                  <a:lumMod val="60000"/>
                  <a:lumOff val="40000"/>
                  <a:alpha val="68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it-IT" b="1"/>
              <a:t>Preesistenza della situazione giuridica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0F5B29-637B-463D-BBB1-CD624F92B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717" y="1628800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it-IT" sz="2800" dirty="0"/>
              <a:t>Ai fini dell’accesso, la legittimazione derivante dalla titolarità dell’interesse legittimo è correlata alla necessità che l’interesse dell’istante sia concreto, attuale, diretto e </a:t>
            </a:r>
            <a:r>
              <a:rPr lang="it-IT" sz="2800" b="1" dirty="0"/>
              <a:t>preesistente alla istanza </a:t>
            </a:r>
            <a:r>
              <a:rPr lang="it-IT" sz="2800" dirty="0"/>
              <a:t>(id est non ne deve essere conseguenza).</a:t>
            </a:r>
          </a:p>
          <a:p>
            <a:pPr marL="0" indent="0" algn="just">
              <a:buNone/>
            </a:pPr>
            <a:r>
              <a:rPr lang="it-IT" sz="2800" dirty="0"/>
              <a:t>Invero, l’esistenza di detto interesse deve essere </a:t>
            </a:r>
            <a:r>
              <a:rPr lang="it-IT" sz="2800" b="1" dirty="0"/>
              <a:t>anteriore all’istanza </a:t>
            </a:r>
            <a:r>
              <a:rPr lang="it-IT" sz="2800" dirty="0"/>
              <a:t>di accesso documentale che </a:t>
            </a:r>
            <a:r>
              <a:rPr lang="it-IT" sz="2800" b="1" dirty="0"/>
              <a:t>non deve essere impiegata e piegata a “costruire” ad hoc, con una finalità esplorativa</a:t>
            </a:r>
            <a:r>
              <a:rPr lang="it-IT" sz="2800" dirty="0"/>
              <a:t>, le premesse affinché sorga </a:t>
            </a:r>
            <a:r>
              <a:rPr lang="it-IT" sz="2800" b="1" dirty="0"/>
              <a:t>ex post. (</a:t>
            </a:r>
            <a:r>
              <a:rPr lang="it-IT" sz="2800" b="1" dirty="0" err="1"/>
              <a:t>CdS</a:t>
            </a:r>
            <a:r>
              <a:rPr lang="it-IT" sz="2800" b="1" dirty="0"/>
              <a:t>, AP, 10/2020)</a:t>
            </a:r>
          </a:p>
          <a:p>
            <a:pPr marL="0" indent="0" algn="just">
              <a:buNone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79112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ECA0DF-EB6E-4E06-9CDC-7AB028707D5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/>
              <a:t>L’obbligo di motivazione (art. 25 l. proc.)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1E2905-A869-4ECD-85FD-19E2AA23F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/>
              <a:t>Le finalità dell’accesso devono essere dedotte e rappresentate dalla parte in </a:t>
            </a:r>
            <a:r>
              <a:rPr lang="it-IT" b="1"/>
              <a:t>modo puntuale e specifico</a:t>
            </a:r>
            <a:r>
              <a:rPr lang="it-IT"/>
              <a:t> nell'istanza di ostensione, e </a:t>
            </a:r>
            <a:r>
              <a:rPr lang="it-IT" b="1"/>
              <a:t>suffragate con idonea documentazione </a:t>
            </a:r>
            <a:r>
              <a:rPr lang="it-IT"/>
              <a:t>(ad es. scambi di corrispondenza; diffide stragiudiziali; in caso di causa già pendente, indicazione sintetica del relativo oggetto e dei fatti oggetto di prova ecc.). </a:t>
            </a:r>
          </a:p>
        </p:txBody>
      </p:sp>
    </p:spTree>
    <p:extLst>
      <p:ext uri="{BB962C8B-B14F-4D97-AF65-F5344CB8AC3E}">
        <p14:creationId xmlns:p14="http://schemas.microsoft.com/office/powerpoint/2010/main" val="39428673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ECA0DF-EB6E-4E06-9CDC-7AB028707D5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/>
              <a:t>L’obbligo di motivazione (art. 25 l. proc.)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1E2905-A869-4ECD-85FD-19E2AA23F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sz="2800"/>
              <a:t>La motivazione deve </a:t>
            </a:r>
            <a:r>
              <a:rPr lang="it-IT" sz="2800" b="1"/>
              <a:t>consentire all'amministrazione </a:t>
            </a:r>
            <a:r>
              <a:rPr lang="it-IT" sz="2800"/>
              <a:t>detentrice del documento </a:t>
            </a:r>
            <a:r>
              <a:rPr lang="it-IT" sz="2800" b="1"/>
              <a:t>il vaglio del nesso di strumentalità necessaria </a:t>
            </a:r>
            <a:r>
              <a:rPr lang="it-IT" sz="2800"/>
              <a:t>tra la documentazione richiesta sub specie di astratta pertinenza con la situazione 'finale' controversa. 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97525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31E0B6-B2AA-4E38-8ADB-4B8721E9E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I presupposti per l'accesso documentale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E39621-8808-434D-8571-D3E3779B8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800" b="1">
                <a:solidFill>
                  <a:srgbClr val="000000"/>
                </a:solidFill>
                <a:latin typeface="Garamond"/>
              </a:rPr>
              <a:t>Requisito oggettivo: </a:t>
            </a:r>
            <a:r>
              <a:rPr lang="it-IT" sz="2800">
                <a:solidFill>
                  <a:srgbClr val="000000"/>
                </a:solidFill>
                <a:latin typeface="Garamond"/>
              </a:rPr>
              <a:t>"documento amministrativo", ogni rappresentazione grafica, fotocinematografica, elettromagnetica o di qualunque altra specie del contenuto di atti, anche interni o non relativi ad uno specifico procedimento, detenuti da una pubblica amministrazione e concernenti attività di pubblico interesse, indipendentemente dalla natura pubblicistica o privatistica della loro disciplina sostanziale;</a:t>
            </a:r>
            <a:endParaRPr lang="it-IT" sz="28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0" indent="0" algn="just">
              <a:buNone/>
            </a:pPr>
            <a:endParaRPr lang="it-IT">
              <a:solidFill>
                <a:srgbClr val="000000"/>
              </a:solidFill>
              <a:latin typeface="Garamond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58351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31E0B6-B2AA-4E38-8ADB-4B8721E9E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>
                <a:latin typeface="Garamond"/>
              </a:rPr>
              <a:t>Verso chi può esercitarsi il diritto di accesso?</a:t>
            </a:r>
            <a:endParaRPr lang="it-IT" b="1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E39621-8808-434D-8571-D3E3779B84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1637"/>
            <a:ext cx="8229600" cy="4895057"/>
          </a:xfrm>
        </p:spPr>
        <p:txBody>
          <a:bodyPr/>
          <a:lstStyle/>
          <a:p>
            <a:pPr marL="0" indent="0" algn="just">
              <a:buNone/>
            </a:pPr>
            <a:r>
              <a:rPr lang="it-IT">
                <a:latin typeface="Garamond"/>
                <a:cs typeface="Calibri"/>
              </a:rPr>
              <a:t> Il diritto di accesso è esercitabile nei confronti di tutti i </a:t>
            </a:r>
            <a:r>
              <a:rPr lang="it-IT" b="1">
                <a:latin typeface="Garamond"/>
                <a:cs typeface="Calibri"/>
              </a:rPr>
              <a:t>soggetti di diritto pubblico e i soggetti di diritto privato limitatamente alla loro attività di pubblico interesse</a:t>
            </a:r>
            <a:r>
              <a:rPr lang="it-IT">
                <a:latin typeface="Garamond"/>
                <a:cs typeface="Calibri"/>
              </a:rPr>
              <a:t> disciplinata dal diritto nazionale o comunitario. Si esercita nei confronti delle Pubbliche Amministrazioni, delle aziende autonome e speciali, degli enti pubblici e dei gestori di pubblici servizi. Per quanto riguarda le Autorità di garanzia e vigilanza, esso si esercita nell'ambito dei rispettivi ordinamenti.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5759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u="sng" dirty="0">
                <a:latin typeface="Times New Roman" pitchFamily="18" charset="0"/>
                <a:cs typeface="Times New Roman" pitchFamily="18" charset="0"/>
              </a:rPr>
              <a:t>Il segreto d’ufficio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indent="12700" algn="just">
              <a:buNone/>
            </a:pPr>
            <a:r>
              <a:rPr lang="it-IT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i="1" dirty="0">
                <a:latin typeface="Times New Roman" pitchFamily="18" charset="0"/>
                <a:cs typeface="Times New Roman" pitchFamily="18" charset="0"/>
              </a:rPr>
              <a:t>D.P.R. 10 gennaio 1957, n. 3, art. 15</a:t>
            </a:r>
            <a:r>
              <a:rPr lang="it-IT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12700" algn="just">
              <a:buNone/>
            </a:pPr>
            <a:r>
              <a:rPr lang="it-IT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it-IT" u="sng" dirty="0">
                <a:latin typeface="Times New Roman" pitchFamily="18" charset="0"/>
                <a:cs typeface="Times New Roman" pitchFamily="18" charset="0"/>
              </a:rPr>
              <a:t>L’impiegato deve mantenere il segreto d’ufficio</a:t>
            </a:r>
            <a:r>
              <a:rPr lang="it-IT" dirty="0">
                <a:latin typeface="Times New Roman" pitchFamily="18" charset="0"/>
                <a:cs typeface="Times New Roman" pitchFamily="18" charset="0"/>
              </a:rPr>
              <a:t>. Non può trasmettere a chi </a:t>
            </a:r>
            <a:r>
              <a:rPr lang="it-IT" u="sng" dirty="0">
                <a:latin typeface="Times New Roman" pitchFamily="18" charset="0"/>
                <a:cs typeface="Times New Roman" pitchFamily="18" charset="0"/>
              </a:rPr>
              <a:t>non ne abbia diritto</a:t>
            </a:r>
            <a:r>
              <a:rPr lang="it-IT" dirty="0">
                <a:latin typeface="Times New Roman" pitchFamily="18" charset="0"/>
                <a:cs typeface="Times New Roman" pitchFamily="18" charset="0"/>
              </a:rPr>
              <a:t> informazioni riguardanti provvedimenti od operazioni amministrative, in corso o conclusione, ovvero notizie di cui sia venuto a conoscenza a causa delle sue funzioni, al di fuori delle ipotesi e delle modalità previste dalle norme sul diritto di accesso. </a:t>
            </a:r>
            <a:r>
              <a:rPr lang="it-IT" b="1" dirty="0">
                <a:latin typeface="Times New Roman" pitchFamily="18" charset="0"/>
                <a:cs typeface="Times New Roman" pitchFamily="18" charset="0"/>
              </a:rPr>
              <a:t>Nell’ambito delle proprie attribuzioni, l’impiegato preposto ad un ufficio rilascia copie ed estratti di atti e documenti di ufficio </a:t>
            </a:r>
            <a:r>
              <a:rPr lang="it-IT" b="1" u="sng" dirty="0">
                <a:latin typeface="Times New Roman" pitchFamily="18" charset="0"/>
                <a:cs typeface="Times New Roman" pitchFamily="18" charset="0"/>
              </a:rPr>
              <a:t>nei casi non </a:t>
            </a:r>
            <a:r>
              <a:rPr lang="en-US" b="1" u="sng" dirty="0" err="1">
                <a:latin typeface="Times New Roman" pitchFamily="18" charset="0"/>
                <a:cs typeface="Times New Roman" pitchFamily="18" charset="0"/>
              </a:rPr>
              <a:t>vietati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>
                <a:latin typeface="Times New Roman" pitchFamily="18" charset="0"/>
                <a:cs typeface="Times New Roman" pitchFamily="18" charset="0"/>
              </a:rPr>
              <a:t>dall’ordinamento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”.</a:t>
            </a:r>
            <a:endParaRPr lang="it-IT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04" name="Picture 4" descr="http://www.clipartkid.com/images/131/comment-on-mark-maymon-s-request-to-jump-ship-01-it-s-a-secret-a5qLdj-clipa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188640"/>
            <a:ext cx="1896145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438674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C0C4F3-093B-4356-9189-55ED2683851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it-IT" sz="3200"/>
              <a:t>Le eccezioni – le esclusioni «ex lege» </a:t>
            </a:r>
            <a:br>
              <a:rPr lang="it-IT" sz="3200"/>
            </a:br>
            <a:r>
              <a:rPr lang="it-IT" sz="3200"/>
              <a:t>Art. 24, L. 241/90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DFE67D-88C8-4459-B6F6-DDC43F563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82554"/>
          </a:xfrm>
        </p:spPr>
        <p:txBody>
          <a:bodyPr/>
          <a:lstStyle/>
          <a:p>
            <a:pPr marL="0" indent="0" algn="ctr">
              <a:buNone/>
            </a:pPr>
            <a:r>
              <a:rPr lang="it-IT" sz="2000" dirty="0"/>
              <a:t>1. Il diritto di accesso è </a:t>
            </a:r>
            <a:r>
              <a:rPr lang="it-IT" sz="2000" b="1" dirty="0"/>
              <a:t>escluso</a:t>
            </a:r>
            <a:r>
              <a:rPr lang="it-IT" sz="2000" dirty="0"/>
              <a:t>: </a:t>
            </a:r>
            <a:endParaRPr lang="it-IT" sz="2000">
              <a:ea typeface="Calibri"/>
              <a:cs typeface="Calibri"/>
            </a:endParaRPr>
          </a:p>
          <a:p>
            <a:pPr marL="0" indent="0" algn="just">
              <a:buNone/>
            </a:pPr>
            <a:r>
              <a:rPr lang="it-IT" sz="2800" dirty="0"/>
              <a:t>    a) per i documenti coperti da </a:t>
            </a:r>
            <a:r>
              <a:rPr lang="it-IT" sz="2800" b="1" dirty="0"/>
              <a:t>segreto di  Stato  </a:t>
            </a:r>
            <a:r>
              <a:rPr lang="it-IT" sz="2800" dirty="0"/>
              <a:t>ai  sensi  della legge 24 ottobre 1977, n. 801, e successive modificazioni, e nei casi di segreto o di divieto di divulgazione espressamente previsti  dalla legge, dal  regolamento  governativo  di  cui  al  comma  6  e  dalle pubbliche amministrazioni ai sensi del comma 2 del presente articolo; </a:t>
            </a:r>
            <a:endParaRPr lang="it-IT" sz="2800" dirty="0">
              <a:ea typeface="Calibri"/>
              <a:cs typeface="Calibri"/>
            </a:endParaRPr>
          </a:p>
          <a:p>
            <a:pPr marL="0" indent="0" algn="just">
              <a:buNone/>
            </a:pPr>
            <a:r>
              <a:rPr lang="it-IT" sz="2800" dirty="0"/>
              <a:t>    b) nei </a:t>
            </a:r>
            <a:r>
              <a:rPr lang="it-IT" sz="2800" b="1" dirty="0"/>
              <a:t>procedimenti tributari</a:t>
            </a:r>
            <a:r>
              <a:rPr lang="it-IT" sz="2800" dirty="0"/>
              <a:t>,  per  i  quali  restano  ferme  le particolari norme che li regolano; </a:t>
            </a:r>
            <a:endParaRPr lang="it-IT" sz="2800" dirty="0">
              <a:ea typeface="Calibri"/>
              <a:cs typeface="Calibri"/>
            </a:endParaRPr>
          </a:p>
          <a:p>
            <a:pPr marL="0" indent="0" algn="just">
              <a:buNone/>
            </a:pPr>
            <a:r>
              <a:rPr lang="it-IT" sz="2800" dirty="0"/>
              <a:t>    </a:t>
            </a:r>
            <a:endParaRPr lang="it-IT" sz="2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97825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C0C4F3-093B-4356-9189-55ED2683851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it-IT" sz="3200"/>
              <a:t>Le eccezioni – le esclusioni «ex lege» </a:t>
            </a:r>
            <a:br>
              <a:rPr lang="it-IT" sz="3200"/>
            </a:br>
            <a:r>
              <a:rPr lang="it-IT" sz="3200"/>
              <a:t>Art. 24, L. 241/90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DFE67D-88C8-4459-B6F6-DDC43F563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82554"/>
          </a:xfrm>
        </p:spPr>
        <p:txBody>
          <a:bodyPr/>
          <a:lstStyle/>
          <a:p>
            <a:pPr marL="0" indent="0" algn="just">
              <a:buNone/>
            </a:pPr>
            <a:r>
              <a:rPr lang="it-IT" sz="2800" dirty="0"/>
              <a:t>c) nei confronti dell'attività  della  pubblica  amministrazione diretta all'emanazione di </a:t>
            </a:r>
            <a:r>
              <a:rPr lang="it-IT" sz="2800" b="1" dirty="0"/>
              <a:t>atti normativi, amministrativi generali, di pianificazione e di programmazione, per  i  quali  restano  ferme  le particolari norme che ne regolano la formazione; </a:t>
            </a:r>
            <a:endParaRPr lang="it-IT" sz="2800" b="1" dirty="0">
              <a:ea typeface="Calibri"/>
              <a:cs typeface="Calibri"/>
            </a:endParaRPr>
          </a:p>
          <a:p>
            <a:pPr marL="0" indent="0" algn="just">
              <a:buNone/>
            </a:pPr>
            <a:r>
              <a:rPr lang="it-IT" sz="2800" dirty="0"/>
              <a:t>    d)  nei  procedimenti  selettivi,  nei  confronti  dei  documenti amministrativi contenenti informazioni di </a:t>
            </a:r>
            <a:r>
              <a:rPr lang="it-IT" sz="2800" b="1" dirty="0"/>
              <a:t>carattere psicoattitudinale </a:t>
            </a:r>
            <a:r>
              <a:rPr lang="it-IT" sz="2800" dirty="0"/>
              <a:t>relativi a terzi. </a:t>
            </a:r>
            <a:endParaRPr lang="it-IT" sz="2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732970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C0C4F3-093B-4356-9189-55ED2683851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it-IT" sz="3200"/>
              <a:t>Le eccezioni – le esclusioni con regolamento</a:t>
            </a:r>
            <a:br>
              <a:rPr lang="it-IT" sz="3200"/>
            </a:br>
            <a:r>
              <a:rPr lang="it-IT" sz="3200"/>
              <a:t>Art. 24, L. 241/90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DFE67D-88C8-4459-B6F6-DDC43F563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82554"/>
          </a:xfrm>
        </p:spPr>
        <p:txBody>
          <a:bodyPr/>
          <a:lstStyle/>
          <a:p>
            <a:pPr marL="0" indent="0" algn="just">
              <a:buNone/>
            </a:pPr>
            <a:r>
              <a:rPr lang="it-IT" sz="2400" dirty="0"/>
              <a:t>6. Con </a:t>
            </a:r>
            <a:r>
              <a:rPr lang="it-IT" sz="2400" b="1" dirty="0"/>
              <a:t>regolamento</a:t>
            </a:r>
            <a:r>
              <a:rPr lang="it-IT" sz="2400" dirty="0"/>
              <a:t>, adottato ai sensi dell'articolo 17, comma 2, della legge 23 agosto 1988, n. 400, il Governo può prevedere casi di sottrazione all'accesso di documenti amministrativi:</a:t>
            </a:r>
          </a:p>
          <a:p>
            <a:pPr marL="0" indent="0" algn="just">
              <a:buNone/>
            </a:pPr>
            <a:r>
              <a:rPr lang="it-IT" sz="2400" dirty="0"/>
              <a:t>a) quando, al di fuori delle ipotesi disciplinate dall'articolo 12 della legge 24 ottobre 1977, n. 801, dalla loro divulgazione possa derivare una </a:t>
            </a:r>
            <a:r>
              <a:rPr lang="it-IT" sz="2400" b="1" dirty="0"/>
              <a:t>lesione, specifica e individuata, alla sicurezza e alla difesa nazionale, all'esercizio della sovranità nazionale e alla continuità e alla correttezza delle relazioni internazionali, </a:t>
            </a:r>
            <a:r>
              <a:rPr lang="it-IT" sz="2400" dirty="0"/>
              <a:t>con particolare riferimento alle ipotesi previste dai trattati e dalle relative leggi di attuazione;</a:t>
            </a:r>
            <a:endParaRPr lang="it-IT" sz="2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357184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C0C4F3-093B-4356-9189-55ED2683851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it-IT" sz="3200"/>
              <a:t>Le eccezioni – le esclusioni con regolamento</a:t>
            </a:r>
            <a:br>
              <a:rPr lang="it-IT" sz="3200"/>
            </a:br>
            <a:r>
              <a:rPr lang="it-IT" sz="3200"/>
              <a:t>Art. 24, L. 241/90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DFE67D-88C8-4459-B6F6-DDC43F563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82554"/>
          </a:xfrm>
        </p:spPr>
        <p:txBody>
          <a:bodyPr/>
          <a:lstStyle/>
          <a:p>
            <a:pPr marL="0" indent="0" algn="just">
              <a:buNone/>
            </a:pPr>
            <a:r>
              <a:rPr lang="it-IT" sz="2400"/>
              <a:t>b) quando l'accesso possa arrecare pregiudizio ai processi di formazione, di determinazione e di attuazione della </a:t>
            </a:r>
            <a:r>
              <a:rPr lang="it-IT" sz="2400" b="1"/>
              <a:t>politica monetaria e valutaria</a:t>
            </a:r>
            <a:r>
              <a:rPr lang="it-IT" sz="2400"/>
              <a:t>;</a:t>
            </a:r>
          </a:p>
          <a:p>
            <a:pPr marL="0" indent="0" algn="just">
              <a:buNone/>
            </a:pPr>
            <a:r>
              <a:rPr lang="it-IT" sz="2400"/>
              <a:t>c) quando i documenti riguardino le strutture, i mezzi, le dotazioni, il personale e le azioni strettamente strumentali alla tutela </a:t>
            </a:r>
            <a:r>
              <a:rPr lang="it-IT" sz="2400" b="1"/>
              <a:t>dell'ordine pubblico, alla prevenzione e alla repressione della criminalità</a:t>
            </a:r>
            <a:r>
              <a:rPr lang="it-IT" sz="2400"/>
              <a:t> con particolare riferimento alle tecniche investigative, alla identità delle fonti di informazione e alla sicurezza dei beni e delle persone coinvolte, all'attività di polizia giudiziaria e di conduzione delle indagini;</a:t>
            </a:r>
          </a:p>
        </p:txBody>
      </p:sp>
    </p:spTree>
    <p:extLst>
      <p:ext uri="{BB962C8B-B14F-4D97-AF65-F5344CB8AC3E}">
        <p14:creationId xmlns:p14="http://schemas.microsoft.com/office/powerpoint/2010/main" val="7677500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C0C4F3-093B-4356-9189-55ED2683851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it-IT" sz="3200"/>
              <a:t>Le eccezioni – le esclusioni con regolamento</a:t>
            </a:r>
            <a:br>
              <a:rPr lang="it-IT" sz="3200"/>
            </a:br>
            <a:r>
              <a:rPr lang="it-IT" sz="3200"/>
              <a:t>Art. 24, L. 241/90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DFE67D-88C8-4459-B6F6-DDC43F563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82554"/>
          </a:xfrm>
        </p:spPr>
        <p:txBody>
          <a:bodyPr/>
          <a:lstStyle/>
          <a:p>
            <a:pPr marL="0" indent="0" algn="just">
              <a:buNone/>
            </a:pPr>
            <a:r>
              <a:rPr lang="it-IT" sz="2800">
                <a:solidFill>
                  <a:srgbClr val="19191A"/>
                </a:solidFill>
                <a:latin typeface="Titillium Web"/>
              </a:rPr>
              <a:t>d) quando i documenti riguardino la </a:t>
            </a:r>
            <a:r>
              <a:rPr lang="it-IT" sz="2800" b="1">
                <a:solidFill>
                  <a:srgbClr val="19191A"/>
                </a:solidFill>
                <a:latin typeface="Titillium Web"/>
              </a:rPr>
              <a:t>vita privata </a:t>
            </a:r>
            <a:r>
              <a:rPr lang="it-IT" sz="2800">
                <a:solidFill>
                  <a:srgbClr val="19191A"/>
                </a:solidFill>
                <a:latin typeface="Titillium Web"/>
              </a:rPr>
              <a:t>o la </a:t>
            </a:r>
            <a:r>
              <a:rPr lang="it-IT" sz="2800" b="1">
                <a:solidFill>
                  <a:srgbClr val="19191A"/>
                </a:solidFill>
                <a:latin typeface="Titillium Web"/>
              </a:rPr>
              <a:t>riservatezza</a:t>
            </a:r>
            <a:r>
              <a:rPr lang="it-IT" sz="2800">
                <a:solidFill>
                  <a:srgbClr val="19191A"/>
                </a:solidFill>
                <a:latin typeface="Titillium Web"/>
              </a:rPr>
              <a:t> di persone fisiche, persone giuridiche, gruppi, imprese e associazioni, con particolare riferimento agli </a:t>
            </a:r>
            <a:r>
              <a:rPr lang="it-IT" sz="2800" b="1">
                <a:solidFill>
                  <a:srgbClr val="19191A"/>
                </a:solidFill>
                <a:latin typeface="Titillium Web"/>
              </a:rPr>
              <a:t>interessi epistolare, sanitario, professionale, finanziario, industriale e commerciale </a:t>
            </a:r>
            <a:r>
              <a:rPr lang="it-IT" sz="2800">
                <a:solidFill>
                  <a:srgbClr val="19191A"/>
                </a:solidFill>
                <a:latin typeface="Titillium Web"/>
              </a:rPr>
              <a:t>di cui siano in concreto titolari, ancorché i relativi dati siano forniti all'amministrazione dagli stessi soggetti cui si riferiscono;</a:t>
            </a:r>
            <a:endParaRPr lang="it-IT" sz="2800"/>
          </a:p>
        </p:txBody>
      </p:sp>
    </p:spTree>
    <p:extLst>
      <p:ext uri="{BB962C8B-B14F-4D97-AF65-F5344CB8AC3E}">
        <p14:creationId xmlns:p14="http://schemas.microsoft.com/office/powerpoint/2010/main" val="32045291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C0C4F3-093B-4356-9189-55ED2683851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sz="3600"/>
              <a:t>Le eccezioni- il divieto di controllo diffuso</a:t>
            </a:r>
            <a:br>
              <a:rPr lang="it-IT" sz="3600"/>
            </a:br>
            <a:r>
              <a:rPr lang="it-IT" sz="3600"/>
              <a:t>Art. 24, L. 241/90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DFE67D-88C8-4459-B6F6-DDC43F563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82554"/>
          </a:xfrm>
        </p:spPr>
        <p:txBody>
          <a:bodyPr/>
          <a:lstStyle/>
          <a:p>
            <a:pPr marL="0" indent="0" algn="just">
              <a:buNone/>
            </a:pPr>
            <a:r>
              <a:rPr lang="it-IT" sz="2800"/>
              <a:t>3. Non sono  ammissibili  istanze  di  accesso  preordinate  ad  </a:t>
            </a:r>
            <a:r>
              <a:rPr lang="it-IT" sz="2800" b="1"/>
              <a:t>un controllo generalizzato </a:t>
            </a:r>
            <a:r>
              <a:rPr lang="it-IT" sz="2800"/>
              <a:t>dell'operato delle pubbliche amministrazioni. </a:t>
            </a:r>
          </a:p>
        </p:txBody>
      </p:sp>
    </p:spTree>
    <p:extLst>
      <p:ext uri="{BB962C8B-B14F-4D97-AF65-F5344CB8AC3E}">
        <p14:creationId xmlns:p14="http://schemas.microsoft.com/office/powerpoint/2010/main" val="29497899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C0C4F3-093B-4356-9189-55ED2683851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/>
              <a:t>Le eccezioni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DFE67D-88C8-4459-B6F6-DDC43F563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82554"/>
          </a:xfrm>
        </p:spPr>
        <p:txBody>
          <a:bodyPr/>
          <a:lstStyle/>
          <a:p>
            <a:pPr marL="0" indent="0" algn="just">
              <a:buNone/>
            </a:pPr>
            <a:r>
              <a:rPr lang="it-IT" sz="2800"/>
              <a:t>L’art. 24 l. n. 241/1990 prevede: </a:t>
            </a:r>
          </a:p>
          <a:p>
            <a:pPr algn="just">
              <a:buFontTx/>
              <a:buChar char="-"/>
            </a:pPr>
            <a:r>
              <a:rPr lang="it-IT" sz="2000"/>
              <a:t>una tendenziale esclusione diretta </a:t>
            </a:r>
            <a:r>
              <a:rPr lang="it-IT" sz="2000" b="1"/>
              <a:t>legale</a:t>
            </a:r>
            <a:r>
              <a:rPr lang="it-IT" sz="2000"/>
              <a:t> dall’accesso documentale per le ipotesi ivi contemplate (al co. 1); </a:t>
            </a:r>
          </a:p>
          <a:p>
            <a:pPr algn="just">
              <a:buFontTx/>
              <a:buChar char="-"/>
            </a:pPr>
            <a:r>
              <a:rPr lang="it-IT" sz="2000"/>
              <a:t>un’esclusione demandata ad un </a:t>
            </a:r>
            <a:r>
              <a:rPr lang="it-IT" sz="2000" b="1"/>
              <a:t>regolamento governativo</a:t>
            </a:r>
            <a:r>
              <a:rPr lang="it-IT" sz="2000"/>
              <a:t>, con cui possono essere individuati casi di sottrazione all’accesso di documenti amministrativi (co. 2) e tra l’altro, e per quanto qui interessa, “d) quando i documenti riguardino la vita privata o la riservatezza di persone fisiche, persone giuridiche, gruppi, imprese e associazioni, con particolare riferimento agli interessi epistolare, sanitario, professionale, finanziario, industriale e commerciale di cui siano in concreto titolari, ancorché i relativi dati siano forniti all’amministrazione dagli stessi soggetti cui si riferiscono”; </a:t>
            </a:r>
          </a:p>
        </p:txBody>
      </p:sp>
    </p:spTree>
    <p:extLst>
      <p:ext uri="{BB962C8B-B14F-4D97-AF65-F5344CB8AC3E}">
        <p14:creationId xmlns:p14="http://schemas.microsoft.com/office/powerpoint/2010/main" val="25877917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C0C4F3-093B-4356-9189-55ED2683851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/>
              <a:t>L’onere probatorio aggravato e la discrezionalità della p.a.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DFE67D-88C8-4459-B6F6-DDC43F563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82554"/>
          </a:xfrm>
        </p:spPr>
        <p:txBody>
          <a:bodyPr/>
          <a:lstStyle/>
          <a:p>
            <a:pPr marL="0" indent="0" algn="just">
              <a:buNone/>
            </a:pPr>
            <a:r>
              <a:rPr lang="it-IT" sz="2400"/>
              <a:t>7. Deve </a:t>
            </a:r>
            <a:r>
              <a:rPr lang="it-IT" sz="2400" b="1"/>
              <a:t>comunque  essere  garantito  </a:t>
            </a:r>
            <a:r>
              <a:rPr lang="it-IT" sz="2400"/>
              <a:t>ai  richiedenti  l'accesso  ai</a:t>
            </a:r>
          </a:p>
          <a:p>
            <a:pPr marL="0" indent="0" algn="just">
              <a:buNone/>
            </a:pPr>
            <a:r>
              <a:rPr lang="it-IT" sz="2400"/>
              <a:t>documenti amministrativi, la cui conoscenza </a:t>
            </a:r>
            <a:r>
              <a:rPr lang="it-IT" sz="2400" b="1">
                <a:highlight>
                  <a:srgbClr val="FFFF00"/>
                </a:highlight>
              </a:rPr>
              <a:t>sia necessaria per  curare o per difendere i propri interessi giuridici</a:t>
            </a:r>
            <a:r>
              <a:rPr lang="it-IT" sz="2400">
                <a:highlight>
                  <a:srgbClr val="FFFF00"/>
                </a:highlight>
              </a:rPr>
              <a:t>. </a:t>
            </a:r>
          </a:p>
          <a:p>
            <a:pPr marL="0" indent="0" algn="just">
              <a:buNone/>
            </a:pPr>
            <a:endParaRPr lang="it-IT" sz="2400"/>
          </a:p>
          <a:p>
            <a:pPr marL="0" indent="0" algn="just">
              <a:buNone/>
            </a:pPr>
            <a:r>
              <a:rPr lang="it-IT" sz="2400"/>
              <a:t>Nel caso  di  documenti contenenti </a:t>
            </a:r>
            <a:r>
              <a:rPr lang="it-IT" sz="2400" b="1"/>
              <a:t>dati sensibili e giudiziari, </a:t>
            </a:r>
            <a:r>
              <a:rPr lang="it-IT" sz="2400"/>
              <a:t>l'accesso è  consentito  nei limiti in cui sia </a:t>
            </a:r>
            <a:r>
              <a:rPr lang="it-IT" sz="2400" b="1">
                <a:highlight>
                  <a:srgbClr val="FFFF00"/>
                </a:highlight>
              </a:rPr>
              <a:t>strettamente indispensabile</a:t>
            </a:r>
            <a:r>
              <a:rPr lang="it-IT" sz="2400"/>
              <a:t> e nei </a:t>
            </a:r>
            <a:r>
              <a:rPr lang="it-IT" sz="2400" b="1"/>
              <a:t>termini  previsti dall'articolo 6</a:t>
            </a:r>
            <a:r>
              <a:rPr lang="it-IT" sz="2400"/>
              <a:t>0 del decreto legislativo 30 giugno 2003, n.  196,  in caso di dati  idonei  a  rivelare  lo </a:t>
            </a:r>
            <a:r>
              <a:rPr lang="it-IT" sz="2400" b="1"/>
              <a:t> stato  di  salute  e  la  vita sessuale</a:t>
            </a:r>
            <a:r>
              <a:rPr lang="it-IT" sz="2400"/>
              <a:t>. 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05149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8A475E-DB0E-45D8-A920-44584EFA854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it-IT" sz="2800"/>
              <a:t>Art. 60, comma 1, del </a:t>
            </a:r>
            <a:r>
              <a:rPr lang="it-IT" sz="2800" err="1"/>
              <a:t>D.Lgs.</a:t>
            </a:r>
            <a:r>
              <a:rPr lang="it-IT" sz="2800"/>
              <a:t> n. 196 del 2003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C5B5D7-03F3-4653-99FB-69D2DE7AC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sz="2800" dirty="0"/>
              <a:t>«1. Quando il trattamento concerne dati genetici, relativi </a:t>
            </a:r>
            <a:r>
              <a:rPr lang="it-IT" sz="2800" b="1" dirty="0"/>
              <a:t>alla salute, alla vita sessuale o all'orientamento sessuale della persona</a:t>
            </a:r>
            <a:r>
              <a:rPr lang="it-IT" sz="2800" dirty="0"/>
              <a:t>, il trattamento è consentito se la situazione giuridicamente rilevante che si intende tutelare con la richiesta di accesso ai documenti amministrativi, è </a:t>
            </a:r>
            <a:r>
              <a:rPr lang="it-IT" sz="2800" b="1" dirty="0">
                <a:highlight>
                  <a:srgbClr val="FFFF00"/>
                </a:highlight>
              </a:rPr>
              <a:t>di rango almeno pari ai diritti dell'interessato</a:t>
            </a:r>
            <a:r>
              <a:rPr lang="it-IT" sz="2800" dirty="0">
                <a:highlight>
                  <a:srgbClr val="FFFF00"/>
                </a:highlight>
              </a:rPr>
              <a:t>, ovvero consiste in un </a:t>
            </a:r>
            <a:r>
              <a:rPr lang="it-IT" sz="2800" b="1" dirty="0">
                <a:highlight>
                  <a:srgbClr val="FFFF00"/>
                </a:highlight>
              </a:rPr>
              <a:t>diritto della personalità o in un altro diritto o libertà fondamentale»</a:t>
            </a:r>
            <a:r>
              <a:rPr lang="it-IT" sz="2800" dirty="0">
                <a:highlight>
                  <a:srgbClr val="FFFF00"/>
                </a:highlight>
              </a:rPr>
              <a:t>.</a:t>
            </a:r>
            <a:endParaRPr lang="it-IT" sz="2800" dirty="0">
              <a:highlight>
                <a:srgbClr val="FFFF00"/>
              </a:highlight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67914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C0C4F3-093B-4356-9189-55ED2683851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/>
              <a:t> Indispensabilità e pari rango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DFE67D-88C8-4459-B6F6-DDC43F563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82554"/>
          </a:xfrm>
        </p:spPr>
        <p:txBody>
          <a:bodyPr/>
          <a:lstStyle/>
          <a:p>
            <a:pPr marL="0" indent="0" algn="just">
              <a:buNone/>
            </a:pPr>
            <a:r>
              <a:rPr lang="it-IT" sz="2800" dirty="0"/>
              <a:t>Dal combinato disposto delle disposizioni normative (24 e 60) emerge che l'accesso ai dati </a:t>
            </a:r>
            <a:r>
              <a:rPr lang="it-IT" sz="2800" dirty="0" err="1"/>
              <a:t>supersensibili</a:t>
            </a:r>
            <a:r>
              <a:rPr lang="it-IT" sz="2800" dirty="0"/>
              <a:t> (quali quelli relativi alla salute) è consentito solo quando esso sia: </a:t>
            </a:r>
            <a:endParaRPr lang="it-IT" dirty="0"/>
          </a:p>
          <a:p>
            <a:pPr marL="457200" indent="-457200" algn="just"/>
            <a:r>
              <a:rPr lang="it-IT" sz="2800" dirty="0"/>
              <a:t>"</a:t>
            </a:r>
            <a:r>
              <a:rPr lang="it-IT" sz="2800" b="1" dirty="0"/>
              <a:t>strettamente indispensabile</a:t>
            </a:r>
            <a:r>
              <a:rPr lang="it-IT" sz="2800" dirty="0"/>
              <a:t>" per tutelare diritti di </a:t>
            </a:r>
            <a:r>
              <a:rPr lang="it-IT" sz="2800" b="1" dirty="0"/>
              <a:t>pari rango rispetto a quelli dell'interessato, </a:t>
            </a:r>
            <a:endParaRPr lang="it-IT"/>
          </a:p>
          <a:p>
            <a:pPr marL="457200" indent="-457200" algn="just"/>
            <a:r>
              <a:rPr lang="it-IT" sz="2800" dirty="0"/>
              <a:t>ovvero venga in rilievo </a:t>
            </a:r>
            <a:r>
              <a:rPr lang="it-IT" sz="2800" b="1" dirty="0"/>
              <a:t>un diritto della personalità o altro diritto o libertà fondamentale.</a:t>
            </a:r>
            <a:endParaRPr lang="it-IT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41450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0124B1-5705-408D-A1C2-FBA0CA970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Accesso e trasparenza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119EC2-D88A-4624-8904-EF272E6C0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Il </a:t>
            </a:r>
            <a:r>
              <a:rPr lang="it-IT" b="1" dirty="0"/>
              <a:t>diritto di accesso ai dati, alle informazioni e ai documenti</a:t>
            </a:r>
            <a:r>
              <a:rPr lang="it-IT" dirty="0"/>
              <a:t> in possesso dell’amministrazione - rappresenta uno degli </a:t>
            </a:r>
            <a:r>
              <a:rPr lang="it-IT" b="1" dirty="0"/>
              <a:t>istituti fondamentali </a:t>
            </a:r>
            <a:r>
              <a:rPr lang="it-IT" dirty="0"/>
              <a:t>in cui si </a:t>
            </a:r>
            <a:r>
              <a:rPr lang="it-IT" b="1" dirty="0"/>
              <a:t>estrinseca il principio di trasparenza. </a:t>
            </a:r>
            <a:endParaRPr lang="it-IT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15288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C0C4F3-093B-4356-9189-55ED2683851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/>
              <a:t>Le eccezioni</a:t>
            </a:r>
            <a:br>
              <a:rPr lang="it-IT"/>
            </a:br>
            <a:r>
              <a:rPr lang="it-IT"/>
              <a:t>Art. 24, L. 241/90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DFE67D-88C8-4459-B6F6-DDC43F563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82554"/>
          </a:xfrm>
        </p:spPr>
        <p:txBody>
          <a:bodyPr/>
          <a:lstStyle/>
          <a:p>
            <a:pPr marL="0" indent="0" algn="just">
              <a:buNone/>
            </a:pPr>
            <a:r>
              <a:rPr lang="it-IT" sz="2800"/>
              <a:t>L’ipotesi di cui al comma 7:</a:t>
            </a:r>
          </a:p>
          <a:p>
            <a:pPr algn="just">
              <a:buFontTx/>
              <a:buChar char="-"/>
            </a:pPr>
            <a:r>
              <a:rPr lang="it-IT" sz="2800">
                <a:solidFill>
                  <a:prstClr val="black"/>
                </a:solidFill>
              </a:rPr>
              <a:t>un’esclusione basata su un </a:t>
            </a:r>
            <a:r>
              <a:rPr lang="it-IT" sz="2800" b="1">
                <a:solidFill>
                  <a:prstClr val="black"/>
                </a:solidFill>
              </a:rPr>
              <a:t>giudizio valutativo </a:t>
            </a:r>
            <a:r>
              <a:rPr lang="it-IT" sz="2800">
                <a:solidFill>
                  <a:prstClr val="black"/>
                </a:solidFill>
              </a:rPr>
              <a:t>di tipo </a:t>
            </a:r>
            <a:r>
              <a:rPr lang="it-IT" sz="2800" b="1">
                <a:solidFill>
                  <a:prstClr val="black"/>
                </a:solidFill>
              </a:rPr>
              <a:t>comparativo</a:t>
            </a:r>
            <a:r>
              <a:rPr lang="it-IT" sz="2800">
                <a:solidFill>
                  <a:prstClr val="black"/>
                </a:solidFill>
              </a:rPr>
              <a:t> di composizione degli interessi confliggenti facenti capo al richiedente e, rispettivamente, al controinteressato, modulato in ragione del grado di intensità dei contrapposti interessi ed </a:t>
            </a:r>
            <a:r>
              <a:rPr lang="it-IT" sz="2800" b="1">
                <a:solidFill>
                  <a:prstClr val="black"/>
                </a:solidFill>
              </a:rPr>
              <a:t>improntato ai tre criteri: </a:t>
            </a:r>
          </a:p>
          <a:p>
            <a:pPr algn="just">
              <a:buFontTx/>
              <a:buChar char="-"/>
            </a:pPr>
            <a:r>
              <a:rPr lang="it-IT" sz="2800" b="1">
                <a:solidFill>
                  <a:srgbClr val="FF0000"/>
                </a:solidFill>
              </a:rPr>
              <a:t>della </a:t>
            </a:r>
            <a:r>
              <a:rPr lang="it-IT" sz="2800" b="1" err="1">
                <a:solidFill>
                  <a:srgbClr val="FF0000"/>
                </a:solidFill>
              </a:rPr>
              <a:t>necessarietà</a:t>
            </a:r>
            <a:r>
              <a:rPr lang="it-IT" sz="2800" b="1">
                <a:solidFill>
                  <a:srgbClr val="FF0000"/>
                </a:solidFill>
              </a:rPr>
              <a:t>, </a:t>
            </a:r>
          </a:p>
          <a:p>
            <a:pPr algn="just">
              <a:buFontTx/>
              <a:buChar char="-"/>
            </a:pPr>
            <a:r>
              <a:rPr lang="it-IT" sz="2800" b="1">
                <a:solidFill>
                  <a:srgbClr val="FF0000"/>
                </a:solidFill>
              </a:rPr>
              <a:t>dell’indispensabilità </a:t>
            </a:r>
          </a:p>
          <a:p>
            <a:pPr algn="just">
              <a:buFontTx/>
              <a:buChar char="-"/>
            </a:pPr>
            <a:r>
              <a:rPr lang="it-IT" sz="2800" b="1">
                <a:solidFill>
                  <a:srgbClr val="FF0000"/>
                </a:solidFill>
              </a:rPr>
              <a:t>della parità di rango.</a:t>
            </a:r>
            <a:endParaRPr lang="it-IT" sz="20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94900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C0C4F3-093B-4356-9189-55ED26838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br>
              <a:rPr lang="it-IT" sz="2800"/>
            </a:br>
            <a:r>
              <a:rPr lang="it-IT" sz="2800"/>
              <a:t>Riservatezza «semplice» e «rafforzata» Cons. Stato, sez. IV, 22 novembre 2022, n. 10277).</a:t>
            </a:r>
            <a:br>
              <a:rPr lang="it-IT"/>
            </a:b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DFE67D-88C8-4459-B6F6-DDC43F563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234482"/>
          </a:xfrm>
        </p:spPr>
        <p:txBody>
          <a:bodyPr/>
          <a:lstStyle/>
          <a:p>
            <a:pPr marL="0" indent="0" algn="just">
              <a:buNone/>
            </a:pPr>
            <a:r>
              <a:rPr lang="it-IT" sz="2800"/>
              <a:t>In tema di </a:t>
            </a:r>
            <a:r>
              <a:rPr lang="it-IT" sz="2800" b="1"/>
              <a:t>accesso agli atti, </a:t>
            </a:r>
            <a:r>
              <a:rPr lang="it-IT" sz="2800"/>
              <a:t>quanto, poi, al rapporto tra "accesso difensivo" e tutela della riservatezza, in linea generale, occorre distinguere tra </a:t>
            </a:r>
            <a:r>
              <a:rPr lang="it-IT" sz="2800" b="1"/>
              <a:t>riservatezza "semplice</a:t>
            </a:r>
            <a:r>
              <a:rPr lang="it-IT" sz="2800"/>
              <a:t>", categoria in cui rientra la tutela ai dati finanziari ed economici, in ordine alla quale l'interesse difensivo è ritenuto </a:t>
            </a:r>
            <a:r>
              <a:rPr lang="it-IT" sz="2800" b="1"/>
              <a:t>tendenzialmente prevalente.</a:t>
            </a:r>
            <a:endParaRPr lang="it-IT" sz="28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66173998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C0C4F3-093B-4356-9189-55ED26838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sz="2800"/>
              <a:t>Riservatezza «semplice» e «rafforzata» Cons. Stato, sez. IV, 22 novembre 2022, n. 10277).</a:t>
            </a:r>
            <a:br>
              <a:rPr lang="it-IT"/>
            </a:b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DFE67D-88C8-4459-B6F6-DDC43F563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82554"/>
          </a:xfrm>
        </p:spPr>
        <p:txBody>
          <a:bodyPr/>
          <a:lstStyle/>
          <a:p>
            <a:pPr marL="0" indent="0" algn="just">
              <a:buNone/>
            </a:pPr>
            <a:r>
              <a:rPr lang="it-IT" sz="2800"/>
              <a:t>Riservatezza </a:t>
            </a:r>
            <a:r>
              <a:rPr lang="it-IT" sz="2800" b="1"/>
              <a:t>"rafforzata", </a:t>
            </a:r>
            <a:r>
              <a:rPr lang="it-IT" sz="2800"/>
              <a:t>nell'ambito della quale vanno annoverati dati "</a:t>
            </a:r>
            <a:r>
              <a:rPr lang="it-IT" sz="2800" b="1"/>
              <a:t>sensibili</a:t>
            </a:r>
            <a:r>
              <a:rPr lang="it-IT" sz="2800"/>
              <a:t>", origini razziali e convinzioni politiche e religiose nonché eventuali vicende giudiziarie, e dati "</a:t>
            </a:r>
            <a:r>
              <a:rPr lang="it-IT" sz="2800" b="1" err="1"/>
              <a:t>supersensibili</a:t>
            </a:r>
            <a:r>
              <a:rPr lang="it-IT" sz="2800"/>
              <a:t>", salute e orientamento sessuale, rispetto ai quali l'interesse difensivo deve di volta in volta essere bilanciato secondo criteri </a:t>
            </a:r>
            <a:r>
              <a:rPr lang="it-IT" sz="2800" b="1"/>
              <a:t>di </a:t>
            </a:r>
            <a:r>
              <a:rPr lang="it-IT" sz="2800" b="1" err="1"/>
              <a:t>necessarietà</a:t>
            </a:r>
            <a:r>
              <a:rPr lang="it-IT" sz="2800" b="1"/>
              <a:t>, indispensabilità e parità di rango</a:t>
            </a:r>
            <a:r>
              <a:rPr lang="it-IT" sz="2800"/>
              <a:t>.</a:t>
            </a:r>
            <a:endParaRPr lang="it-IT" sz="28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32441674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C0C4F3-093B-4356-9189-55ED26838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sz="3600"/>
              <a:t>Consiglio di Stato, Adunanza Plenaria, sentenza 18 marzo 2021, n. 4 </a:t>
            </a:r>
            <a:br>
              <a:rPr lang="it-IT" sz="3600"/>
            </a:br>
            <a:r>
              <a:rPr lang="it-IT" sz="3600"/>
              <a:t>La valutazione della p.a.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DFE67D-88C8-4459-B6F6-DDC43F563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234482"/>
          </a:xfrm>
        </p:spPr>
        <p:txBody>
          <a:bodyPr/>
          <a:lstStyle/>
          <a:p>
            <a:pPr marL="0" indent="0" algn="just">
              <a:buNone/>
            </a:pPr>
            <a:r>
              <a:rPr lang="it-IT" sz="2400"/>
              <a:t>La </a:t>
            </a:r>
            <a:r>
              <a:rPr lang="it-IT" sz="2400" b="1"/>
              <a:t>pubblica amministrazione </a:t>
            </a:r>
            <a:r>
              <a:rPr lang="it-IT" sz="2400"/>
              <a:t>detentrice del documento </a:t>
            </a:r>
            <a:r>
              <a:rPr lang="it-IT" sz="2400" b="1"/>
              <a:t>non deve svolgere ex ante</a:t>
            </a:r>
            <a:r>
              <a:rPr lang="it-IT" sz="2400"/>
              <a:t> alcuna ultronea valutazione sull’ammissibilità, sull’influenza o sulla decisività del documento richiesto </a:t>
            </a:r>
            <a:r>
              <a:rPr lang="it-IT" sz="2400" b="1"/>
              <a:t>nell’eventuale giudizio instaurato.</a:t>
            </a:r>
            <a:endParaRPr lang="it-IT" sz="24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07120871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C0C4F3-093B-4356-9189-55ED26838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sz="3600"/>
              <a:t>Consiglio di Stato, Adunanza Plenaria, sentenza 18 marzo 2021, n. 4 </a:t>
            </a:r>
            <a:br>
              <a:rPr lang="it-IT" sz="3600"/>
            </a:br>
            <a:r>
              <a:rPr lang="it-IT" sz="3600"/>
              <a:t>La valutazione della p.a.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DFE67D-88C8-4459-B6F6-DDC43F563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306490"/>
          </a:xfrm>
        </p:spPr>
        <p:txBody>
          <a:bodyPr/>
          <a:lstStyle/>
          <a:p>
            <a:pPr marL="0" indent="0" algn="just">
              <a:buNone/>
            </a:pPr>
            <a:r>
              <a:rPr lang="it-IT" sz="2400"/>
              <a:t>Un simile apprezzamento compete, se del caso, </a:t>
            </a:r>
            <a:r>
              <a:rPr lang="it-IT" sz="2400" b="1"/>
              <a:t>solo all’autorità giudiziaria investita della questione </a:t>
            </a:r>
            <a:r>
              <a:rPr lang="it-IT" sz="2400"/>
              <a:t>e non certo alla pubblica amministrazione detentrice del documento o al giudice amministrativo nel giudizio sull’accesso;</a:t>
            </a:r>
          </a:p>
          <a:p>
            <a:pPr marL="0" indent="0" algn="just">
              <a:buNone/>
            </a:pPr>
            <a:r>
              <a:rPr lang="it-IT" sz="2400" b="1"/>
              <a:t>salvo il caso </a:t>
            </a:r>
            <a:r>
              <a:rPr lang="it-IT" sz="2400"/>
              <a:t>di una evidente, assoluta, </a:t>
            </a:r>
            <a:r>
              <a:rPr lang="it-IT" sz="2400" b="1"/>
              <a:t>mancanza di collegamento tra il documento e le esigenze difensive e</a:t>
            </a:r>
            <a:r>
              <a:rPr lang="it-IT" sz="2400"/>
              <a:t>, quindi, in ipotesi di esercizio pretestuoso o temerario dell’accesso difensivo stesso per la radicale assenza dei presupposti legittimanti previsti dalla l. n. 241 del 1990”.</a:t>
            </a:r>
            <a:endParaRPr lang="it-IT" sz="24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60203930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C0C4F3-093B-4356-9189-55ED26838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sz="3600"/>
              <a:t>Consiglio di Stato, Adunanza Plenaria, sentenza 18 marzo 2021, n. 4 </a:t>
            </a:r>
            <a:br>
              <a:rPr lang="it-IT" sz="3600"/>
            </a:br>
            <a:r>
              <a:rPr lang="it-IT" sz="3600"/>
              <a:t>Onere probatorio aggravato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DFE67D-88C8-4459-B6F6-DDC43F563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378498"/>
          </a:xfrm>
        </p:spPr>
        <p:txBody>
          <a:bodyPr/>
          <a:lstStyle/>
          <a:p>
            <a:pPr marL="0" indent="0" algn="just">
              <a:buNone/>
            </a:pPr>
            <a:r>
              <a:rPr lang="it-IT" sz="2400"/>
              <a:t>“In materia di accesso difensivo ai sensi dell’art. 24, comma 7, della l. n. 241 del 1990 </a:t>
            </a:r>
            <a:r>
              <a:rPr lang="it-IT" sz="2400" b="1"/>
              <a:t>si deve escludere che sia sufficiente nell’istanza di accesso un generico riferimento a non meglio precisate esigenze probatorie e difensive, </a:t>
            </a:r>
            <a:r>
              <a:rPr lang="it-IT" sz="2400"/>
              <a:t>siano esse riferite a un processo già pendente oppure ancora instaurando, poiché l’ostensione del documento richiesto passa </a:t>
            </a:r>
            <a:r>
              <a:rPr lang="it-IT" sz="2400" b="1"/>
              <a:t>attraverso un rigoroso, motivato,</a:t>
            </a:r>
            <a:r>
              <a:rPr lang="it-IT" sz="2400"/>
              <a:t> vaglio </a:t>
            </a:r>
            <a:r>
              <a:rPr lang="it-IT" sz="2400" b="1"/>
              <a:t>sul nesso di strumentalità necessaria </a:t>
            </a:r>
            <a:r>
              <a:rPr lang="it-IT" sz="2400"/>
              <a:t>tra la documentazione richiesta e la situazione finale che l’istante intende curare o tutelare.</a:t>
            </a:r>
            <a:endParaRPr lang="it-IT" sz="240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15855774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03C25A-5CBC-4E5B-9919-9F041E5DD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Il procedimento per l’accesso</a:t>
            </a:r>
            <a:br>
              <a:rPr lang="it-IT" dirty="0"/>
            </a:br>
            <a:r>
              <a:rPr lang="it-IT" dirty="0"/>
              <a:t>Art. 25 LPA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1257FC-8BE8-4395-972D-4FCE115B9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Il diritto di accesso si esercita mediante esame  ed  estrazione di copia dei documenti  amministrativi,  nei  modi  e  con  i  limiti indicati dalla presente legge. L'esame dei documenti è gratuito.  Il rilascio di copia è subordinato soltanto al rimborso  del  costo  di riproduzione, salve le disposizioni  vigenti  in  materia  di  bollo, </a:t>
            </a:r>
            <a:r>
              <a:rPr lang="it-IT" dirty="0" err="1"/>
              <a:t>nonche</a:t>
            </a:r>
            <a:r>
              <a:rPr lang="it-IT" dirty="0"/>
              <a:t>' i diritti di ricerca e di visura. </a:t>
            </a:r>
          </a:p>
        </p:txBody>
      </p:sp>
    </p:spTree>
    <p:extLst>
      <p:ext uri="{BB962C8B-B14F-4D97-AF65-F5344CB8AC3E}">
        <p14:creationId xmlns:p14="http://schemas.microsoft.com/office/powerpoint/2010/main" val="33004542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03C25A-5CBC-4E5B-9919-9F041E5DD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Il procedimento per l’accesso</a:t>
            </a:r>
            <a:br>
              <a:rPr lang="it-IT" dirty="0"/>
            </a:br>
            <a:r>
              <a:rPr lang="it-IT" dirty="0"/>
              <a:t>Art. 25 LPA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1257FC-8BE8-4395-972D-4FCE115B9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La richiesta di accesso ai documenti deve essere motivata.  Essa deve essere rivolta all'amministrazione che ha formato il documento o che lo detiene stabilmente. </a:t>
            </a:r>
          </a:p>
          <a:p>
            <a:pPr marL="0" indent="0" algn="just">
              <a:buNone/>
            </a:pPr>
            <a:r>
              <a:rPr lang="it-IT" dirty="0"/>
              <a:t>Il rifiuto, il differimento e la limitazione  dell'accesso  sono ammessi nei casi e nei limiti stabiliti dall'articolo  24  e  debbono essere motivati.</a:t>
            </a:r>
          </a:p>
        </p:txBody>
      </p:sp>
    </p:spTree>
    <p:extLst>
      <p:ext uri="{BB962C8B-B14F-4D97-AF65-F5344CB8AC3E}">
        <p14:creationId xmlns:p14="http://schemas.microsoft.com/office/powerpoint/2010/main" val="351762466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03C25A-5CBC-4E5B-9919-9F041E5DD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La tutela in caso di rifiuto</a:t>
            </a:r>
            <a:br>
              <a:rPr lang="it-IT" dirty="0"/>
            </a:br>
            <a:r>
              <a:rPr lang="it-IT" dirty="0"/>
              <a:t>Art. 25 LPA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1257FC-8BE8-4395-972D-4FCE115B9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/>
              <a:t>Decorsi inutilmente trenta giorni  dalla  richiesta,  questa  si intende respinta. In caso di diniego dell'accesso, espresso o tacito, o di differimento dello stesso ai sensi dell'articolo 24, comma 4, </a:t>
            </a:r>
            <a:r>
              <a:rPr lang="it-IT" b="1" dirty="0"/>
              <a:t>il richiedente  può  presentare  ricorso  al  tribunale  amministrativo regionale</a:t>
            </a:r>
            <a:r>
              <a:rPr lang="it-IT" dirty="0"/>
              <a:t> ai sensi del comma 5, ovvero chiedere, nello stesso termine e  nei  confronti  degli   atti   delle   amministrazioni   comunali,</a:t>
            </a:r>
          </a:p>
          <a:p>
            <a:pPr marL="0" indent="0" algn="just">
              <a:buNone/>
            </a:pPr>
            <a:r>
              <a:rPr lang="it-IT" dirty="0"/>
              <a:t>provinciali e regionali, al difensore civico  competente  per  ambito territoriale,  ove  costituito,  che  sia  riesaminata  la   suddetta determinazione.</a:t>
            </a:r>
          </a:p>
        </p:txBody>
      </p:sp>
    </p:spTree>
    <p:extLst>
      <p:ext uri="{BB962C8B-B14F-4D97-AF65-F5344CB8AC3E}">
        <p14:creationId xmlns:p14="http://schemas.microsoft.com/office/powerpoint/2010/main" val="50645133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03C25A-5CBC-4E5B-9919-9F041E5DD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La tutela in caso di rifiuto</a:t>
            </a:r>
            <a:br>
              <a:rPr lang="it-IT" dirty="0"/>
            </a:br>
            <a:r>
              <a:rPr lang="it-IT" dirty="0"/>
              <a:t>Art. 25 LPA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1257FC-8BE8-4395-972D-4FCE115B9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 algn="just">
              <a:buNone/>
            </a:pPr>
            <a:r>
              <a:rPr lang="it-IT" dirty="0"/>
              <a:t>Nei confronti degli atti delle amministrazioni centrali e periferiche dello Stato t</a:t>
            </a:r>
            <a:r>
              <a:rPr lang="it-IT" b="1" dirty="0"/>
              <a:t>ale richiesta  è inoltrata presso la Commissione per l'accesso </a:t>
            </a:r>
            <a:r>
              <a:rPr lang="it-IT" dirty="0"/>
              <a:t>di cui all'articolo  27 nonché' presso l'amministrazione resistente. </a:t>
            </a:r>
            <a:r>
              <a:rPr lang="it-IT" b="1" dirty="0"/>
              <a:t>Il difensore civico o la Commissione per l'accesso si pronunciano entro  trenta  giorni  dalla presentazione dell'istanza.</a:t>
            </a:r>
            <a:r>
              <a:rPr lang="it-IT" dirty="0"/>
              <a:t> Scaduto infruttuosamente tale termine, il ricorso si intende respinto. Se il difensore civico o la  Commissione per l'accesso ritengono illegittimo il diniego o il differimento,  ne informano il richiedente e lo comunicano all'autorità disponente. Se questa non emana il provvedimento confermativo motivato entro  trenta giorni dal ricevimento della comunicazione  del  difensore  civico  o della Commissione, </a:t>
            </a:r>
            <a:r>
              <a:rPr lang="it-IT" b="1" dirty="0"/>
              <a:t>l'accesso è consentito.</a:t>
            </a:r>
            <a:endParaRPr lang="it-IT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1503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109B5-5C5B-43EE-B242-94AC1AF80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Accesso e principi costituzionali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2607F2-B516-4472-9C50-41AF371FF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/>
              <a:t> Il diritto di accesso rappresenta espressione:</a:t>
            </a:r>
          </a:p>
          <a:p>
            <a:r>
              <a:rPr lang="it-IT"/>
              <a:t>del principio di </a:t>
            </a:r>
            <a:r>
              <a:rPr lang="it-IT" b="1"/>
              <a:t>informazione</a:t>
            </a:r>
            <a:r>
              <a:rPr lang="it-IT"/>
              <a:t> (art. 21 Cost.)</a:t>
            </a:r>
          </a:p>
          <a:p>
            <a:r>
              <a:rPr lang="it-IT"/>
              <a:t>del principio di </a:t>
            </a:r>
            <a:r>
              <a:rPr lang="it-IT" b="1"/>
              <a:t>difesa</a:t>
            </a:r>
            <a:r>
              <a:rPr lang="it-IT"/>
              <a:t> (art. 24 Cost.) </a:t>
            </a:r>
          </a:p>
          <a:p>
            <a:r>
              <a:rPr lang="it-IT"/>
              <a:t>dei principi di </a:t>
            </a:r>
            <a:r>
              <a:rPr lang="it-IT" b="1"/>
              <a:t>buon andamento e imparzialità </a:t>
            </a:r>
            <a:r>
              <a:rPr lang="it-IT"/>
              <a:t>(art. 97 Cost).</a:t>
            </a:r>
          </a:p>
        </p:txBody>
      </p:sp>
    </p:spTree>
    <p:extLst>
      <p:ext uri="{BB962C8B-B14F-4D97-AF65-F5344CB8AC3E}">
        <p14:creationId xmlns:p14="http://schemas.microsoft.com/office/powerpoint/2010/main" val="208180118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26185E-47C0-42AD-B5E5-56E1415A1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Trasparenza e democrazia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DC5F09C-353E-4745-B928-491B6BCDD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/>
                <a:cs typeface="Arial"/>
              </a:rPr>
              <a:t>«</a:t>
            </a:r>
            <a:r>
              <a:rPr lang="en-US" i="1" dirty="0">
                <a:latin typeface="Arial"/>
                <a:cs typeface="Arial"/>
              </a:rPr>
              <a:t>In democratic societies citizens have a </a:t>
            </a:r>
            <a:r>
              <a:rPr lang="en-US" b="1" i="1" dirty="0">
                <a:latin typeface="Arial"/>
                <a:cs typeface="Arial"/>
              </a:rPr>
              <a:t>basic right to know</a:t>
            </a:r>
            <a:r>
              <a:rPr lang="en-US" i="1" dirty="0">
                <a:latin typeface="Arial"/>
                <a:cs typeface="Arial"/>
              </a:rPr>
              <a:t>, to speak out, and to </a:t>
            </a:r>
            <a:r>
              <a:rPr lang="en-US" b="1" i="1" dirty="0">
                <a:latin typeface="Arial"/>
                <a:cs typeface="Arial"/>
              </a:rPr>
              <a:t>be informed </a:t>
            </a:r>
            <a:r>
              <a:rPr lang="en-US" i="1" dirty="0">
                <a:latin typeface="Arial"/>
                <a:cs typeface="Arial"/>
              </a:rPr>
              <a:t>about what the government is doing and why and to debate it</a:t>
            </a:r>
            <a:r>
              <a:rPr lang="en-US" dirty="0">
                <a:latin typeface="Arial"/>
                <a:cs typeface="Arial"/>
              </a:rPr>
              <a:t>» (J. </a:t>
            </a:r>
            <a:r>
              <a:rPr lang="en-US" dirty="0" err="1">
                <a:latin typeface="Arial"/>
                <a:cs typeface="Arial"/>
              </a:rPr>
              <a:t>Stglitz</a:t>
            </a:r>
            <a:r>
              <a:rPr lang="en-US" dirty="0">
                <a:latin typeface="Arial"/>
                <a:cs typeface="Arial"/>
              </a:rPr>
              <a:t>)</a:t>
            </a:r>
          </a:p>
          <a:p>
            <a:pPr marL="0" indent="0" algn="just">
              <a:buNone/>
            </a:pPr>
            <a:r>
              <a:rPr lang="en-US" dirty="0">
                <a:latin typeface="Arial"/>
                <a:cs typeface="Arial"/>
                <a:sym typeface="Wingdings" panose="05000000000000000000" pitchFamily="2" charset="2"/>
              </a:rPr>
              <a:t> </a:t>
            </a:r>
            <a:r>
              <a:rPr lang="en-US" dirty="0">
                <a:latin typeface="Arial"/>
                <a:cs typeface="Arial"/>
              </a:rPr>
              <a:t>La </a:t>
            </a:r>
            <a:r>
              <a:rPr lang="en-US" err="1">
                <a:latin typeface="Arial"/>
                <a:cs typeface="Arial"/>
              </a:rPr>
              <a:t>partecipazione</a:t>
            </a:r>
            <a:r>
              <a:rPr lang="en-US" dirty="0">
                <a:latin typeface="Arial"/>
                <a:cs typeface="Arial"/>
              </a:rPr>
              <a:t> in </a:t>
            </a:r>
            <a:r>
              <a:rPr lang="en-US" err="1">
                <a:latin typeface="Arial"/>
                <a:cs typeface="Arial"/>
              </a:rPr>
              <a:t>una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società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democratica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richiede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b="1" err="1">
                <a:latin typeface="Arial"/>
                <a:cs typeface="Arial"/>
              </a:rPr>
              <a:t>cittadini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b="1" err="1">
                <a:latin typeface="Arial"/>
                <a:cs typeface="Arial"/>
              </a:rPr>
              <a:t>informati</a:t>
            </a:r>
            <a:endParaRPr lang="en-US" b="1">
              <a:latin typeface="Arial"/>
              <a:cs typeface="Arial"/>
            </a:endParaRPr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619085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olo 1">
            <a:extLst>
              <a:ext uri="{FF2B5EF4-FFF2-40B4-BE49-F238E27FC236}">
                <a16:creationId xmlns:a16="http://schemas.microsoft.com/office/drawing/2014/main" id="{563F5FF0-B24F-3399-6592-A7AC1E9D4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548680"/>
            <a:ext cx="7989887" cy="936104"/>
          </a:xfrm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2">
                  <a:lumMod val="60000"/>
                  <a:lumOff val="40000"/>
                  <a:alpha val="68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/>
          <a:lstStyle/>
          <a:p>
            <a:pPr eaLnBrk="1" hangingPunct="1"/>
            <a:r>
              <a:rPr lang="it-IT" altLang="it-IT"/>
              <a:t>L’accesso civico</a:t>
            </a:r>
            <a:br>
              <a:rPr lang="it-IT" altLang="it-IT"/>
            </a:br>
            <a:r>
              <a:rPr lang="it-IT" altLang="it-IT"/>
              <a:t>semplice e generalizzato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A54FDE-3F01-E350-D8EF-6F1846125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700808"/>
            <a:ext cx="7944167" cy="4398962"/>
          </a:xfrm>
        </p:spPr>
        <p:txBody>
          <a:bodyPr rtlCol="0">
            <a:normAutofit lnSpcReduction="10000"/>
          </a:bodyPr>
          <a:lstStyle/>
          <a:p>
            <a:pPr marL="0" indent="0" algn="just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it-IT" sz="2800" cap="small"/>
              <a:t>Il d.lgs. n. 33/2013, cd. Testo Unico per la trasparenza delle P.A., ha introdotto la nozione di </a:t>
            </a:r>
            <a:r>
              <a:rPr lang="it-IT" sz="2800" b="1" cap="small"/>
              <a:t>accesso civico </a:t>
            </a:r>
            <a:r>
              <a:rPr lang="it-IT" sz="2800" cap="small"/>
              <a:t>affiancandola a quella già presente di accesso documentale prevista ai sensi degli articoli 22 ss. della legge n. 241/1990.</a:t>
            </a:r>
          </a:p>
          <a:p>
            <a:pPr marL="0" indent="0" algn="just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it-IT" sz="2800" cap="small"/>
              <a:t>esistono </a:t>
            </a:r>
            <a:r>
              <a:rPr lang="it-IT" sz="2800" b="1" cap="small"/>
              <a:t>due tipologie di accesso civico</a:t>
            </a:r>
            <a:r>
              <a:rPr lang="it-IT" sz="2800" cap="small"/>
              <a:t>: 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it-IT" sz="2800" cap="small"/>
              <a:t>l’accesso civico “semplice”, previgente alla Riforma del 2016  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it-IT" sz="2800" cap="small"/>
              <a:t>l’accesso civico “generalizzato” introdotto dal decreto legislativo n. 97/2016.</a:t>
            </a:r>
          </a:p>
          <a:p>
            <a:pPr marL="0" indent="0">
              <a:buNone/>
              <a:defRPr/>
            </a:pPr>
            <a:endParaRPr lang="it-IT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74796" indent="-474796" algn="just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endParaRPr lang="it-IT" sz="2800">
              <a:solidFill>
                <a:srgbClr val="C00000"/>
              </a:solidFill>
            </a:endParaRPr>
          </a:p>
          <a:p>
            <a:pPr marL="474796" indent="-474796" algn="just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endParaRPr lang="it-IT" altLang="it-IT" sz="2585" cap="small"/>
          </a:p>
          <a:p>
            <a:pPr marL="182880" indent="-18288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it-IT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83958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342" name="Rectangle 14341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7" name="Titolo 1">
            <a:extLst>
              <a:ext uri="{FF2B5EF4-FFF2-40B4-BE49-F238E27FC236}">
                <a16:creationId xmlns:a16="http://schemas.microsoft.com/office/drawing/2014/main" id="{563F5FF0-B24F-3399-6592-A7AC1E9D4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798" y="525982"/>
            <a:ext cx="3212237" cy="1200361"/>
          </a:xfrm>
        </p:spPr>
        <p:txBody>
          <a:bodyPr anchor="b">
            <a:normAutofit/>
          </a:bodyPr>
          <a:lstStyle/>
          <a:p>
            <a:pPr eaLnBrk="1" hangingPunct="1"/>
            <a:r>
              <a:rPr lang="it-IT" altLang="it-IT" sz="3100"/>
              <a:t>L’accesso civico</a:t>
            </a:r>
            <a:br>
              <a:rPr lang="it-IT" altLang="it-IT" sz="3100"/>
            </a:br>
            <a:r>
              <a:rPr lang="it-IT" altLang="it-IT" sz="3100"/>
              <a:t>semplice </a:t>
            </a:r>
          </a:p>
        </p:txBody>
      </p:sp>
      <p:sp>
        <p:nvSpPr>
          <p:cNvPr id="14344" name="Rectangle 14343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2399" y="1944913"/>
            <a:ext cx="301752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A54FDE-3F01-E350-D8EF-6F1846125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799" y="2031101"/>
            <a:ext cx="3212238" cy="3511943"/>
          </a:xfrm>
        </p:spPr>
        <p:txBody>
          <a:bodyPr rtlCol="0" anchor="ctr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None/>
              <a:defRPr/>
            </a:pPr>
            <a:endParaRPr lang="it-IT" sz="1600" cap="small">
              <a:ea typeface="Calibri"/>
              <a:cs typeface="Calibri"/>
            </a:endParaRPr>
          </a:p>
          <a:p>
            <a:pPr marL="0" indent="0">
              <a:buNone/>
              <a:defRPr/>
            </a:pPr>
            <a:endParaRPr lang="it-IT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74345" indent="-474345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endParaRPr lang="it-IT" sz="1600">
              <a:ea typeface="Calibri"/>
              <a:cs typeface="Calibri"/>
            </a:endParaRPr>
          </a:p>
          <a:p>
            <a:pPr marL="474345" indent="-474345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endParaRPr lang="it-IT" altLang="it-IT" sz="1600" cap="small">
              <a:ea typeface="Calibri"/>
              <a:cs typeface="Calibri"/>
            </a:endParaRPr>
          </a:p>
          <a:p>
            <a:pPr marL="182880" indent="-18288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it-IT" sz="1600"/>
          </a:p>
        </p:txBody>
      </p:sp>
      <p:sp>
        <p:nvSpPr>
          <p:cNvPr id="14346" name="Rectangle 14345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61965" y="6072626"/>
            <a:ext cx="740664" cy="11559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48" name="Rectangle 14347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336109" y="1694387"/>
            <a:ext cx="740664" cy="887511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50" name="Rectangle 14349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2594" y="354959"/>
            <a:ext cx="4638730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magine 1" descr="SEZIONE TRASPARENZA – AFORP">
            <a:extLst>
              <a:ext uri="{FF2B5EF4-FFF2-40B4-BE49-F238E27FC236}">
                <a16:creationId xmlns:a16="http://schemas.microsoft.com/office/drawing/2014/main" id="{AFEA1FCE-19BD-D488-2D82-DE7BFD1808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0803" y="1318136"/>
            <a:ext cx="4221014" cy="3988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87365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600" u="sng" dirty="0">
                <a:latin typeface="Times New Roman" pitchFamily="18" charset="0"/>
                <a:cs typeface="Times New Roman" pitchFamily="18" charset="0"/>
              </a:rPr>
              <a:t>Gli </a:t>
            </a:r>
            <a:r>
              <a:rPr lang="it-IT" sz="4000" u="sng" dirty="0">
                <a:latin typeface="Times New Roman" pitchFamily="18" charset="0"/>
                <a:cs typeface="Times New Roman" pitchFamily="18" charset="0"/>
              </a:rPr>
              <a:t>obblighi</a:t>
            </a:r>
            <a:r>
              <a:rPr lang="it-IT" sz="3600" u="sng" dirty="0">
                <a:latin typeface="Times New Roman" pitchFamily="18" charset="0"/>
                <a:cs typeface="Times New Roman" pitchFamily="18" charset="0"/>
              </a:rPr>
              <a:t> di pubblicazione e il nuovo accesso civico</a:t>
            </a:r>
            <a:r>
              <a:rPr lang="it-IT" sz="3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it-IT" sz="24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it-IT" sz="2800" dirty="0">
                <a:latin typeface="Times New Roman"/>
                <a:cs typeface="Times New Roman"/>
              </a:rPr>
              <a:t>La pubblica amministrazione </a:t>
            </a:r>
            <a:r>
              <a:rPr lang="it-IT" sz="2800" u="sng" dirty="0">
                <a:latin typeface="Times New Roman"/>
                <a:cs typeface="Times New Roman"/>
              </a:rPr>
              <a:t>è obbligata a pubblicare </a:t>
            </a:r>
            <a:r>
              <a:rPr lang="it-IT" sz="2800" i="1" u="sng" dirty="0">
                <a:latin typeface="Times New Roman"/>
                <a:cs typeface="Times New Roman"/>
              </a:rPr>
              <a:t>on-line</a:t>
            </a:r>
            <a:r>
              <a:rPr lang="it-IT" sz="2800" u="sng" dirty="0">
                <a:latin typeface="Times New Roman"/>
                <a:cs typeface="Times New Roman"/>
              </a:rPr>
              <a:t> tutti i documenti, i dati e le informazioni </a:t>
            </a:r>
            <a:r>
              <a:rPr lang="it-IT" sz="2800" dirty="0">
                <a:latin typeface="Times New Roman"/>
                <a:cs typeface="Times New Roman"/>
              </a:rPr>
              <a:t>concernenti la propria organizzazione ed attività, l’uso delle risorse pubbliche, le prestazioni offerte e i servizi erogati e riguardanti i contratti pubblici, le opere pubbliche, il governo del territorio e la tutela dell’ambiente.</a:t>
            </a:r>
          </a:p>
          <a:p>
            <a:pPr marL="355600" indent="-82550" algn="just">
              <a:buNone/>
            </a:pPr>
            <a:r>
              <a:rPr lang="it-IT" sz="2800" i="1" dirty="0">
                <a:latin typeface="Times New Roman"/>
                <a:cs typeface="Times New Roman"/>
              </a:rPr>
              <a:t>(d.lgs. 33/2013, come modificato dal d.lgs. 97/2016) </a:t>
            </a:r>
            <a:endParaRPr lang="it-IT" sz="2800" i="1" dirty="0">
              <a:latin typeface="Times New Roman" pitchFamily="18" charset="0"/>
              <a:cs typeface="Times New Roman" pitchFamily="18" charset="0"/>
            </a:endParaRPr>
          </a:p>
          <a:p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endParaRPr lang="it-IT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99176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olo 1">
            <a:extLst>
              <a:ext uri="{FF2B5EF4-FFF2-40B4-BE49-F238E27FC236}">
                <a16:creationId xmlns:a16="http://schemas.microsoft.com/office/drawing/2014/main" id="{563F5FF0-B24F-3399-6592-A7AC1E9D4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548680"/>
            <a:ext cx="7989887" cy="1171571"/>
          </a:xfrm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2">
                  <a:lumMod val="60000"/>
                  <a:lumOff val="40000"/>
                  <a:alpha val="68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/>
          <a:lstStyle/>
          <a:p>
            <a:pPr eaLnBrk="1" hangingPunct="1"/>
            <a:r>
              <a:rPr lang="it-IT" altLang="it-IT"/>
              <a:t>L’accesso civico</a:t>
            </a:r>
            <a:br>
              <a:rPr lang="it-IT" altLang="it-IT"/>
            </a:br>
            <a:r>
              <a:rPr lang="it-IT" altLang="it-IT"/>
              <a:t>generalizzato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A54FDE-3F01-E350-D8EF-6F1846125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73238"/>
            <a:ext cx="7772400" cy="4398962"/>
          </a:xfrm>
        </p:spPr>
        <p:txBody>
          <a:bodyPr rtlCol="0">
            <a:normAutofit lnSpcReduction="10000"/>
          </a:bodyPr>
          <a:lstStyle/>
          <a:p>
            <a:pPr marL="0" indent="0">
              <a:buNone/>
              <a:defRPr/>
            </a:pPr>
            <a:endParaRPr lang="it-IT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  <a:defRPr/>
            </a:pPr>
            <a:r>
              <a:rPr lang="it-IT" sz="2800">
                <a:ea typeface="Calibri"/>
                <a:cs typeface="Calibri"/>
              </a:rPr>
              <a:t>Art. 5 D.lgs. n. 33/2013 Accesso civico a dati e documenti</a:t>
            </a:r>
            <a:endParaRPr lang="it-IT"/>
          </a:p>
          <a:p>
            <a:pPr marL="0" indent="0" algn="just">
              <a:buNone/>
              <a:defRPr/>
            </a:pPr>
            <a:endParaRPr lang="it-IT" sz="2800">
              <a:ea typeface="Calibri"/>
              <a:cs typeface="Calibri"/>
            </a:endParaRPr>
          </a:p>
          <a:p>
            <a:pPr marL="0" indent="0" algn="just">
              <a:buNone/>
              <a:defRPr/>
            </a:pPr>
            <a:r>
              <a:rPr lang="it-IT" sz="2800">
                <a:ea typeface="Calibri"/>
                <a:cs typeface="Calibri"/>
              </a:rPr>
              <a:t>1. L'obbligo previsto dalla normativa vigente in capo alle pubbliche amministrazioni di pubblicare documenti, informazioni o dati </a:t>
            </a:r>
            <a:r>
              <a:rPr lang="it-IT" sz="2800" b="1">
                <a:ea typeface="Calibri"/>
                <a:cs typeface="Calibri"/>
              </a:rPr>
              <a:t>comporta il diritto di chiunque di richiedere i medesimi, nei casi in cui sia stata omessa la loro pubblicazione.</a:t>
            </a:r>
            <a:br>
              <a:rPr lang="it-IT" sz="2800" dirty="0">
                <a:ea typeface="Calibri"/>
                <a:cs typeface="Calibri"/>
              </a:rPr>
            </a:br>
            <a:endParaRPr lang="it-IT" sz="2800">
              <a:ea typeface="Calibri"/>
              <a:cs typeface="Calibri"/>
            </a:endParaRPr>
          </a:p>
          <a:p>
            <a:pPr marL="0" indent="0" algn="just">
              <a:buNone/>
              <a:defRPr/>
            </a:pPr>
            <a:endParaRPr lang="it-IT" sz="2800" dirty="0">
              <a:ea typeface="Calibri"/>
              <a:cs typeface="Calibri"/>
            </a:endParaRPr>
          </a:p>
          <a:p>
            <a:pPr marL="474345" indent="-474345" algn="just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endParaRPr lang="it-IT" altLang="it-IT" sz="2585" cap="small">
              <a:ea typeface="Calibri"/>
              <a:cs typeface="Calibri"/>
            </a:endParaRPr>
          </a:p>
          <a:p>
            <a:pPr marL="182880" indent="-18288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it-IT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32241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olo 1">
            <a:extLst>
              <a:ext uri="{FF2B5EF4-FFF2-40B4-BE49-F238E27FC236}">
                <a16:creationId xmlns:a16="http://schemas.microsoft.com/office/drawing/2014/main" id="{563F5FF0-B24F-3399-6592-A7AC1E9D4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548680"/>
            <a:ext cx="7989887" cy="1171571"/>
          </a:xfrm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2">
                  <a:lumMod val="60000"/>
                  <a:lumOff val="40000"/>
                  <a:alpha val="68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/>
          <a:lstStyle/>
          <a:p>
            <a:pPr eaLnBrk="1" hangingPunct="1"/>
            <a:r>
              <a:rPr lang="it-IT" altLang="it-IT"/>
              <a:t>L’accesso civico</a:t>
            </a:r>
            <a:br>
              <a:rPr lang="it-IT" altLang="it-IT"/>
            </a:br>
            <a:r>
              <a:rPr lang="it-IT" altLang="it-IT"/>
              <a:t>generalizzato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A54FDE-3F01-E350-D8EF-6F1846125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73238"/>
            <a:ext cx="7772400" cy="4398962"/>
          </a:xfrm>
        </p:spPr>
        <p:txBody>
          <a:bodyPr rtlCol="0">
            <a:normAutofit fontScale="77500" lnSpcReduction="20000"/>
          </a:bodyPr>
          <a:lstStyle/>
          <a:p>
            <a:pPr marL="0" indent="0">
              <a:buNone/>
              <a:defRPr/>
            </a:pPr>
            <a:endParaRPr lang="it-IT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  <a:defRPr/>
            </a:pPr>
            <a:r>
              <a:rPr lang="it-IT" sz="2800" dirty="0">
                <a:ea typeface="Calibri"/>
                <a:cs typeface="Calibri"/>
              </a:rPr>
              <a:t>Art. 5 D.lgs. n. 33/2013 Accesso civico a dati e documenti</a:t>
            </a:r>
            <a:endParaRPr lang="it-IT" dirty="0"/>
          </a:p>
          <a:p>
            <a:pPr marL="0" indent="0" algn="just">
              <a:buNone/>
              <a:defRPr/>
            </a:pPr>
            <a:endParaRPr lang="it-IT" sz="2800">
              <a:ea typeface="Calibri"/>
              <a:cs typeface="Calibri"/>
            </a:endParaRPr>
          </a:p>
          <a:p>
            <a:pPr marL="0" indent="0" algn="just">
              <a:buNone/>
              <a:defRPr/>
            </a:pPr>
            <a:r>
              <a:rPr lang="it-IT" sz="2800" dirty="0">
                <a:ea typeface="Calibri"/>
                <a:cs typeface="Calibri"/>
              </a:rPr>
              <a:t>2. Allo scopo di favorire </a:t>
            </a:r>
            <a:r>
              <a:rPr lang="it-IT" sz="2800" b="1" dirty="0">
                <a:ea typeface="Calibri"/>
                <a:cs typeface="Calibri"/>
              </a:rPr>
              <a:t>forme diffuse di controllo</a:t>
            </a:r>
            <a:r>
              <a:rPr lang="it-IT" sz="2800" dirty="0">
                <a:ea typeface="Calibri"/>
                <a:cs typeface="Calibri"/>
              </a:rPr>
              <a:t> sul perseguimento delle funzioni istituzionali e sull'utilizzo delle risorse pubbliche e di promuovere la partecipazione al dibattito pubblico, </a:t>
            </a:r>
            <a:r>
              <a:rPr lang="it-IT" sz="2800" b="1" dirty="0">
                <a:ea typeface="Calibri"/>
                <a:cs typeface="Calibri"/>
              </a:rPr>
              <a:t>chiunque ha diritto di accedere ai dati e ai documenti detenuti dalle pubbliche amministrazioni, </a:t>
            </a:r>
            <a:r>
              <a:rPr lang="it-IT" sz="2800" b="1" dirty="0">
                <a:solidFill>
                  <a:srgbClr val="FF0000"/>
                </a:solidFill>
                <a:ea typeface="Calibri"/>
                <a:cs typeface="Calibri"/>
              </a:rPr>
              <a:t>ulteriori rispetto a quelli oggetto di pubblicazione</a:t>
            </a:r>
            <a:r>
              <a:rPr lang="it-IT" sz="2800" dirty="0">
                <a:ea typeface="Calibri"/>
                <a:cs typeface="Calibri"/>
              </a:rPr>
              <a:t> ai sensi del presente decreto, nel rispetto dei limiti relativi alla tutela di interessi giuridicamente rilevanti secondo quanto previsto dall'articolo.</a:t>
            </a:r>
            <a:br>
              <a:rPr lang="it-IT" sz="2800" dirty="0">
                <a:ea typeface="Calibri"/>
                <a:cs typeface="Calibri"/>
              </a:rPr>
            </a:br>
            <a:endParaRPr lang="it-IT" sz="2800">
              <a:ea typeface="Calibri"/>
              <a:cs typeface="Calibri"/>
            </a:endParaRPr>
          </a:p>
          <a:p>
            <a:pPr marL="0" indent="0" algn="just">
              <a:buNone/>
              <a:defRPr/>
            </a:pPr>
            <a:r>
              <a:rPr lang="it-IT" sz="2800">
                <a:ea typeface="Calibri"/>
                <a:cs typeface="Calibri"/>
              </a:rPr>
              <a:t>3. L'esercizio del diritto di cui ai commi 1 e 2 </a:t>
            </a:r>
            <a:r>
              <a:rPr lang="it-IT" sz="2800" b="1">
                <a:ea typeface="Calibri"/>
                <a:cs typeface="Calibri"/>
              </a:rPr>
              <a:t>non è sottoposto ad alcuna limitazione quanto alla legittimazione soggettiva del richiedente.</a:t>
            </a:r>
            <a:endParaRPr lang="it-IT" b="1">
              <a:ea typeface="Calibri"/>
              <a:cs typeface="Calibri"/>
            </a:endParaRPr>
          </a:p>
          <a:p>
            <a:pPr marL="0" indent="0" algn="just">
              <a:spcAft>
                <a:spcPts val="0"/>
              </a:spcAft>
              <a:buNone/>
              <a:defRPr/>
            </a:pPr>
            <a:endParaRPr lang="it-IT" sz="2800">
              <a:ea typeface="Calibri"/>
              <a:cs typeface="Calibri"/>
            </a:endParaRPr>
          </a:p>
          <a:p>
            <a:pPr marL="474345" indent="-474345" algn="just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endParaRPr lang="it-IT" altLang="it-IT" sz="2585" cap="small">
              <a:ea typeface="Calibri"/>
              <a:cs typeface="Calibri"/>
            </a:endParaRPr>
          </a:p>
          <a:p>
            <a:pPr marL="182880" indent="-18288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it-IT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12102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olo 1">
            <a:extLst>
              <a:ext uri="{FF2B5EF4-FFF2-40B4-BE49-F238E27FC236}">
                <a16:creationId xmlns:a16="http://schemas.microsoft.com/office/drawing/2014/main" id="{0110EDF7-4E2A-2B30-C0F8-A1E3E143E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500" y="571500"/>
            <a:ext cx="8509000" cy="769938"/>
          </a:xfrm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2">
                  <a:lumMod val="60000"/>
                  <a:lumOff val="40000"/>
                  <a:alpha val="68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altLang="it-IT" sz="3323">
                <a:ea typeface="ＭＳ Ｐゴシック" charset="-128"/>
              </a:rPr>
              <a:t>I caratteri </a:t>
            </a:r>
            <a:r>
              <a:rPr lang="it-IT" altLang="it-IT" sz="3323">
                <a:solidFill>
                  <a:srgbClr val="C00000"/>
                </a:solidFill>
                <a:ea typeface="ＭＳ Ｐゴシック" charset="-128"/>
              </a:rPr>
              <a:t>dell’accesso generalizzato (c.d. FOIA)</a:t>
            </a:r>
          </a:p>
        </p:txBody>
      </p:sp>
      <p:sp>
        <p:nvSpPr>
          <p:cNvPr id="29698" name="Segnaposto contenuto 2">
            <a:extLst>
              <a:ext uri="{FF2B5EF4-FFF2-40B4-BE49-F238E27FC236}">
                <a16:creationId xmlns:a16="http://schemas.microsoft.com/office/drawing/2014/main" id="{F377B8D1-B318-0E57-75B2-EAA754D30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500" y="1833563"/>
            <a:ext cx="8509000" cy="4746625"/>
          </a:xfrm>
        </p:spPr>
        <p:txBody>
          <a:bodyPr rtlCol="0">
            <a:normAutofit/>
          </a:bodyPr>
          <a:lstStyle/>
          <a:p>
            <a:pPr marL="843915" lvl="2" indent="0" algn="just" eaLnBrk="1" fontAlgn="auto" hangingPunct="1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it-IT" sz="2800" dirty="0"/>
              <a:t>L'accesso civico generalizzato:</a:t>
            </a:r>
            <a:endParaRPr lang="it-IT" altLang="it-IT" sz="2800" dirty="0">
              <a:latin typeface="Arial" charset="0"/>
              <a:ea typeface="ＭＳ Ｐゴシック" charset="-128"/>
              <a:cs typeface="Arial" charset="0"/>
            </a:endParaRPr>
          </a:p>
          <a:p>
            <a:pPr marL="1186815" lvl="2" indent="-342900" algn="just">
              <a:defRPr/>
            </a:pPr>
            <a:r>
              <a:rPr lang="it-IT" sz="2800" dirty="0"/>
              <a:t> </a:t>
            </a:r>
            <a:r>
              <a:rPr lang="it-IT" sz="2800" b="1"/>
              <a:t>“terza generazione” del diritto di accesso</a:t>
            </a:r>
            <a:r>
              <a:rPr lang="it-IT" sz="2800"/>
              <a:t>, </a:t>
            </a:r>
            <a:endParaRPr lang="it-IT" altLang="it-IT" sz="2800">
              <a:latin typeface="Arial" charset="0"/>
              <a:ea typeface="ＭＳ Ｐゴシック" charset="-128"/>
              <a:cs typeface="Arial" charset="0"/>
            </a:endParaRPr>
          </a:p>
          <a:p>
            <a:pPr marL="1186815" lvl="2" indent="-342900" algn="just">
              <a:defRPr/>
            </a:pPr>
            <a:r>
              <a:rPr lang="it-IT" sz="2800" dirty="0"/>
              <a:t>c.d. </a:t>
            </a:r>
            <a:r>
              <a:rPr lang="it-IT" sz="2800" b="1" dirty="0"/>
              <a:t>disclosure reattiva,</a:t>
            </a:r>
            <a:r>
              <a:rPr lang="it-IT" sz="2800" dirty="0"/>
              <a:t> che implica il diritto di “</a:t>
            </a:r>
            <a:r>
              <a:rPr lang="it-IT" sz="2800" b="1" dirty="0"/>
              <a:t>chiunque</a:t>
            </a:r>
            <a:r>
              <a:rPr lang="it-IT" sz="2800" dirty="0"/>
              <a:t>” a conoscere dati e documenti ulteriori rispetto a quelli oggetto di pubblicazione obbligatoria (art. 5 co. 2 d.lgs. n. 33/2013 come modificato dal d.lgs. n. 97/2016). </a:t>
            </a:r>
            <a:endParaRPr lang="it-IT" altLang="it-IT" sz="2800">
              <a:latin typeface="Arial" charset="0"/>
              <a:ea typeface="ＭＳ Ｐゴシック" charset="-128"/>
              <a:cs typeface="Arial" charset="0"/>
            </a:endParaRPr>
          </a:p>
          <a:p>
            <a:pPr marL="843915" lvl="2" indent="0" eaLnBrk="1" fontAlgn="auto" hangingPunct="1">
              <a:buClr>
                <a:schemeClr val="accent1">
                  <a:lumMod val="75000"/>
                </a:schemeClr>
              </a:buClr>
              <a:defRPr/>
            </a:pPr>
            <a:endParaRPr lang="it-IT" altLang="it-IT" sz="2031">
              <a:latin typeface="Arial" charset="0"/>
              <a:ea typeface="ＭＳ Ｐゴシック" charset="-128"/>
              <a:cs typeface="Arial" charset="0"/>
            </a:endParaRPr>
          </a:p>
          <a:p>
            <a:pPr marL="182880" indent="-18288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it-IT" altLang="it-IT" sz="2400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14647"/>
      </p:ext>
    </p:extLst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olo 1">
            <a:extLst>
              <a:ext uri="{FF2B5EF4-FFF2-40B4-BE49-F238E27FC236}">
                <a16:creationId xmlns:a16="http://schemas.microsoft.com/office/drawing/2014/main" id="{0110EDF7-4E2A-2B30-C0F8-A1E3E143E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500" y="571500"/>
            <a:ext cx="8509000" cy="769938"/>
          </a:xfrm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2">
                  <a:lumMod val="60000"/>
                  <a:lumOff val="40000"/>
                  <a:alpha val="68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altLang="it-IT" sz="3323">
                <a:ea typeface="ＭＳ Ｐゴシック" charset="-128"/>
              </a:rPr>
              <a:t>I caratteri </a:t>
            </a:r>
            <a:r>
              <a:rPr lang="it-IT" altLang="it-IT" sz="3323">
                <a:solidFill>
                  <a:srgbClr val="C00000"/>
                </a:solidFill>
                <a:ea typeface="ＭＳ Ｐゴシック" charset="-128"/>
              </a:rPr>
              <a:t>dell’accesso generalizzato (c.d. FOIA)</a:t>
            </a:r>
          </a:p>
        </p:txBody>
      </p:sp>
      <p:sp>
        <p:nvSpPr>
          <p:cNvPr id="29698" name="Segnaposto contenuto 2">
            <a:extLst>
              <a:ext uri="{FF2B5EF4-FFF2-40B4-BE49-F238E27FC236}">
                <a16:creationId xmlns:a16="http://schemas.microsoft.com/office/drawing/2014/main" id="{F377B8D1-B318-0E57-75B2-EAA754D30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500" y="1833563"/>
            <a:ext cx="8509000" cy="4746625"/>
          </a:xfrm>
        </p:spPr>
        <p:txBody>
          <a:bodyPr rtlCol="0">
            <a:normAutofit/>
          </a:bodyPr>
          <a:lstStyle/>
          <a:p>
            <a:pPr marL="1186815" lvl="2" indent="-342900" algn="just" eaLnBrk="1" fontAlgn="auto" hangingPunct="1">
              <a:buClr>
                <a:schemeClr val="accent1">
                  <a:lumMod val="75000"/>
                </a:schemeClr>
              </a:buClr>
              <a:defRPr/>
            </a:pPr>
            <a:r>
              <a:rPr lang="it-IT"/>
              <a:t>Tale tipologia di accesso </a:t>
            </a:r>
            <a:r>
              <a:rPr lang="it-IT" b="1"/>
              <a:t>non è sottoposta ad alcun limite quanto alla legittimazione soggettiva del richiedente</a:t>
            </a:r>
            <a:r>
              <a:rPr lang="it-IT"/>
              <a:t> (ossia si prescinde dalla titolarità di un interesse qualificato) né ad oneri di motivazione circa l’interesse alla conoscenza. </a:t>
            </a:r>
            <a:endParaRPr lang="it-IT" altLang="it-IT" sz="2031">
              <a:latin typeface="Arial" charset="0"/>
              <a:ea typeface="ＭＳ Ｐゴシック" charset="-128"/>
              <a:cs typeface="Arial" charset="0"/>
            </a:endParaRPr>
          </a:p>
          <a:p>
            <a:pPr marL="1186815" lvl="2" indent="-342900" algn="just">
              <a:defRPr/>
            </a:pPr>
            <a:r>
              <a:rPr lang="it-IT"/>
              <a:t>Esso mira a favorire </a:t>
            </a:r>
            <a:r>
              <a:rPr lang="it-IT" b="1"/>
              <a:t>forme diffuse di controllo</a:t>
            </a:r>
            <a:r>
              <a:rPr lang="it-IT"/>
              <a:t> sul perseguimento delle funzioni istituzionali e sull’utilizzo delle risorse pubbliche e a promuovere la partecipazione al dibattito pubblico (art. 5, co. 2, d. lgs. n. 33/2013). </a:t>
            </a:r>
            <a:endParaRPr lang="it-IT" altLang="it-IT" sz="2000">
              <a:latin typeface="Arial" charset="0"/>
              <a:ea typeface="ＭＳ Ｐゴシック" charset="-128"/>
              <a:cs typeface="Arial" charset="0"/>
            </a:endParaRPr>
          </a:p>
          <a:p>
            <a:pPr marL="182880" indent="-18288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it-IT" altLang="it-IT" sz="2400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74585821"/>
      </p:ext>
    </p:extLst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olo 1">
            <a:extLst>
              <a:ext uri="{FF2B5EF4-FFF2-40B4-BE49-F238E27FC236}">
                <a16:creationId xmlns:a16="http://schemas.microsoft.com/office/drawing/2014/main" id="{0110EDF7-4E2A-2B30-C0F8-A1E3E143E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500" y="571500"/>
            <a:ext cx="8509000" cy="769938"/>
          </a:xfrm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2">
                  <a:lumMod val="60000"/>
                  <a:lumOff val="40000"/>
                  <a:alpha val="68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altLang="it-IT" sz="3323">
                <a:ea typeface="ＭＳ Ｐゴシック" charset="-128"/>
              </a:rPr>
              <a:t>I caratteri </a:t>
            </a:r>
            <a:r>
              <a:rPr lang="it-IT" altLang="it-IT" sz="3323">
                <a:solidFill>
                  <a:srgbClr val="C00000"/>
                </a:solidFill>
                <a:ea typeface="ＭＳ Ｐゴシック" charset="-128"/>
              </a:rPr>
              <a:t>dell’accesso generalizzato (c.d. FOIA)</a:t>
            </a:r>
          </a:p>
        </p:txBody>
      </p:sp>
      <p:sp>
        <p:nvSpPr>
          <p:cNvPr id="29698" name="Segnaposto contenuto 2">
            <a:extLst>
              <a:ext uri="{FF2B5EF4-FFF2-40B4-BE49-F238E27FC236}">
                <a16:creationId xmlns:a16="http://schemas.microsoft.com/office/drawing/2014/main" id="{F377B8D1-B318-0E57-75B2-EAA754D30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500" y="1833563"/>
            <a:ext cx="8509000" cy="4746625"/>
          </a:xfrm>
        </p:spPr>
        <p:txBody>
          <a:bodyPr rtlCol="0">
            <a:normAutofit fontScale="92500" lnSpcReduction="20000"/>
          </a:bodyPr>
          <a:lstStyle/>
          <a:p>
            <a:pPr marL="843915" lvl="2" indent="0" algn="just" eaLnBrk="1" fontAlgn="auto" hangingPunct="1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it-IT" sz="3200" dirty="0"/>
              <a:t> Conseguentemente, l’accesso civico generalizzato è </a:t>
            </a:r>
            <a:r>
              <a:rPr lang="it-IT" sz="3200" b="1" dirty="0"/>
              <a:t>finalizzato a garantire la necessaria democraticità </a:t>
            </a:r>
            <a:r>
              <a:rPr lang="it-IT" sz="3200" dirty="0"/>
              <a:t>del processo continuo di informazione e formazione dell’opinione pubblica nonché il </a:t>
            </a:r>
            <a:r>
              <a:rPr lang="it-IT" sz="3200" b="1" dirty="0"/>
              <a:t>controllo democratico sull’attività amministrativa</a:t>
            </a:r>
            <a:r>
              <a:rPr lang="it-IT" sz="3200" dirty="0"/>
              <a:t>. Ciò che è protetto in sé, laddove non vi siano contrarie ragioni di interesse pubblico o privato che sono espresse nelle </a:t>
            </a:r>
            <a:r>
              <a:rPr lang="it-IT" sz="3200" b="1" dirty="0"/>
              <a:t>cc.dd. eccezioni relative </a:t>
            </a:r>
            <a:r>
              <a:rPr lang="it-IT" sz="3200" dirty="0"/>
              <a:t>di cui all’art. 5-bis, co. 1 e 2, del d. lgs. n. 33/2013, è il </a:t>
            </a:r>
            <a:r>
              <a:rPr lang="it-IT" sz="3200" b="1" dirty="0"/>
              <a:t>cd. </a:t>
            </a:r>
            <a:r>
              <a:rPr lang="it-IT" sz="3200" b="1" err="1"/>
              <a:t>right</a:t>
            </a:r>
            <a:r>
              <a:rPr lang="it-IT" sz="3200" b="1" dirty="0"/>
              <a:t> to know,</a:t>
            </a:r>
            <a:r>
              <a:rPr lang="it-IT" sz="3200" dirty="0"/>
              <a:t> ossia l’interesse individuale alla conoscenza.</a:t>
            </a:r>
            <a:endParaRPr lang="it-IT" altLang="it-IT" sz="3200" dirty="0">
              <a:latin typeface="Arial" charset="0"/>
              <a:ea typeface="ＭＳ Ｐゴシック" charset="-128"/>
              <a:cs typeface="Arial" charset="0"/>
            </a:endParaRPr>
          </a:p>
          <a:p>
            <a:pPr marL="182880" indent="-18288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it-IT" altLang="it-IT" sz="2400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0958417"/>
      </p:ext>
    </p:extLst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olo 1">
            <a:extLst>
              <a:ext uri="{FF2B5EF4-FFF2-40B4-BE49-F238E27FC236}">
                <a16:creationId xmlns:a16="http://schemas.microsoft.com/office/drawing/2014/main" id="{0110EDF7-4E2A-2B30-C0F8-A1E3E143E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500" y="571500"/>
            <a:ext cx="8509000" cy="769938"/>
          </a:xfrm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2">
                  <a:lumMod val="60000"/>
                  <a:lumOff val="40000"/>
                  <a:alpha val="68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altLang="it-IT" sz="3323">
                <a:ea typeface="ＭＳ Ｐゴシック" charset="-128"/>
              </a:rPr>
              <a:t>I caratteri </a:t>
            </a:r>
            <a:r>
              <a:rPr lang="it-IT" altLang="it-IT" sz="3323">
                <a:solidFill>
                  <a:srgbClr val="C00000"/>
                </a:solidFill>
                <a:ea typeface="ＭＳ Ｐゴシック" charset="-128"/>
              </a:rPr>
              <a:t>dell’accesso generalizzato (c.d. FOIA)</a:t>
            </a:r>
          </a:p>
        </p:txBody>
      </p:sp>
      <p:sp>
        <p:nvSpPr>
          <p:cNvPr id="29698" name="Segnaposto contenuto 2">
            <a:extLst>
              <a:ext uri="{FF2B5EF4-FFF2-40B4-BE49-F238E27FC236}">
                <a16:creationId xmlns:a16="http://schemas.microsoft.com/office/drawing/2014/main" id="{F377B8D1-B318-0E57-75B2-EAA754D30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500" y="1833563"/>
            <a:ext cx="8509000" cy="4746625"/>
          </a:xfrm>
        </p:spPr>
        <p:txBody>
          <a:bodyPr rtlCol="0">
            <a:normAutofit/>
          </a:bodyPr>
          <a:lstStyle/>
          <a:p>
            <a:pPr marL="182880" indent="-182880" eaLnBrk="1" fontAlgn="auto" hangingPunct="1">
              <a:spcBef>
                <a:spcPts val="554"/>
              </a:spcBef>
              <a:spcAft>
                <a:spcPts val="554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it-IT" altLang="it-IT" sz="2400" b="1" cap="small">
                <a:latin typeface="Arial" charset="0"/>
                <a:ea typeface="ＭＳ Ｐゴシック" charset="-128"/>
              </a:rPr>
              <a:t>Finalità </a:t>
            </a:r>
            <a:r>
              <a:rPr lang="it-IT" altLang="it-IT" sz="2400" b="1" cap="small" err="1">
                <a:latin typeface="Arial" charset="0"/>
                <a:ea typeface="ＭＳ Ｐゴシック" charset="-128"/>
              </a:rPr>
              <a:t>ac</a:t>
            </a:r>
            <a:r>
              <a:rPr lang="it-IT" altLang="it-IT" sz="2400" b="1" cap="small">
                <a:latin typeface="Arial" charset="0"/>
                <a:ea typeface="ＭＳ Ｐゴシック" charset="-128"/>
              </a:rPr>
              <a:t>: democratica</a:t>
            </a:r>
          </a:p>
          <a:p>
            <a:pPr marL="182880" indent="-182880" eaLnBrk="1" fontAlgn="auto" hangingPunct="1">
              <a:spcBef>
                <a:spcPts val="554"/>
              </a:spcBef>
              <a:spcAft>
                <a:spcPts val="554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it-IT" altLang="it-IT" sz="2400" b="1" cap="small">
                <a:latin typeface="Arial" charset="0"/>
                <a:ea typeface="ＭＳ Ｐゴシック" charset="-128"/>
              </a:rPr>
              <a:t>Legittimazione </a:t>
            </a:r>
            <a:r>
              <a:rPr lang="it-IT" altLang="it-IT" sz="2400" b="1" cap="small" err="1">
                <a:latin typeface="Arial" charset="0"/>
                <a:ea typeface="ＭＳ Ｐゴシック" charset="-128"/>
              </a:rPr>
              <a:t>ac</a:t>
            </a:r>
            <a:r>
              <a:rPr lang="it-IT" altLang="it-IT" sz="2400" b="1" cap="small">
                <a:latin typeface="Arial" charset="0"/>
                <a:ea typeface="ＭＳ Ｐゴシック" charset="-128"/>
              </a:rPr>
              <a:t>: amplissima</a:t>
            </a:r>
          </a:p>
          <a:p>
            <a:pPr lvl="1" indent="-182880" eaLnBrk="1" fontAlgn="auto" hangingPunct="1">
              <a:spcBef>
                <a:spcPts val="554"/>
              </a:spcBef>
              <a:spcAft>
                <a:spcPts val="554"/>
              </a:spcAft>
              <a:buClr>
                <a:schemeClr val="accent1">
                  <a:lumMod val="75000"/>
                </a:schemeClr>
              </a:buClr>
              <a:buFont typeface="Wingdings" charset="2"/>
              <a:buChar char="ü"/>
              <a:defRPr/>
            </a:pPr>
            <a:r>
              <a:rPr lang="it-IT" altLang="it-IT" sz="2031">
                <a:latin typeface="Arial" charset="0"/>
                <a:ea typeface="ＭＳ Ｐゴシック" charset="-128"/>
              </a:rPr>
              <a:t>Il richiedente non deve dimostrare la titolarità di un interesse qualificato</a:t>
            </a:r>
            <a:endParaRPr lang="it-IT" altLang="ja-JP" sz="2031">
              <a:latin typeface="Arial" charset="0"/>
            </a:endParaRPr>
          </a:p>
          <a:p>
            <a:pPr lvl="1" indent="-182880" eaLnBrk="1" fontAlgn="auto" hangingPunct="1">
              <a:spcBef>
                <a:spcPts val="554"/>
              </a:spcBef>
              <a:spcAft>
                <a:spcPts val="554"/>
              </a:spcAft>
              <a:buClr>
                <a:schemeClr val="accent1">
                  <a:lumMod val="75000"/>
                </a:schemeClr>
              </a:buClr>
              <a:buFont typeface="Wingdings" charset="2"/>
              <a:buChar char="ü"/>
              <a:defRPr/>
            </a:pPr>
            <a:r>
              <a:rPr lang="it-IT" altLang="it-IT" sz="2031">
                <a:latin typeface="Arial" charset="0"/>
                <a:ea typeface="ＭＳ Ｐゴシック" charset="-128"/>
              </a:rPr>
              <a:t>Sono ammesse istanze </a:t>
            </a:r>
            <a:r>
              <a:rPr lang="it-IT" altLang="ja-JP" sz="2031">
                <a:latin typeface="Arial" charset="0"/>
              </a:rPr>
              <a:t>preordinate a un controllo generalizzato e a favorire la partecipazione democratica</a:t>
            </a:r>
          </a:p>
          <a:p>
            <a:pPr marL="274320" lvl="1" indent="0" eaLnBrk="1" fontAlgn="auto" hangingPunct="1">
              <a:spcBef>
                <a:spcPts val="554"/>
              </a:spcBef>
              <a:spcAft>
                <a:spcPts val="554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it-IT" altLang="it-IT" sz="2400" b="1" cap="small">
                <a:latin typeface="Arial" charset="0"/>
                <a:ea typeface="ＭＳ Ｐゴシック" charset="-128"/>
              </a:rPr>
              <a:t>Oggetto </a:t>
            </a:r>
            <a:r>
              <a:rPr lang="it-IT" altLang="it-IT" sz="2400" b="1" cap="small" err="1">
                <a:latin typeface="Arial" charset="0"/>
                <a:ea typeface="ＭＳ Ｐゴシック" charset="-128"/>
              </a:rPr>
              <a:t>ac</a:t>
            </a:r>
            <a:r>
              <a:rPr lang="it-IT" altLang="it-IT" sz="2400" b="1" cap="small">
                <a:latin typeface="Arial" charset="0"/>
                <a:ea typeface="ＭＳ Ｐゴシック" charset="-128"/>
              </a:rPr>
              <a:t>: </a:t>
            </a:r>
            <a:r>
              <a:rPr lang="it-IT" altLang="ja-JP" sz="2400" b="1" cap="small">
                <a:latin typeface="Arial" charset="0"/>
              </a:rPr>
              <a:t>tendenzialmente onnicomprensivo</a:t>
            </a:r>
          </a:p>
          <a:p>
            <a:pPr lvl="1" indent="-182880" eaLnBrk="1" fontAlgn="auto" hangingPunct="1">
              <a:spcBef>
                <a:spcPts val="554"/>
              </a:spcBef>
              <a:spcAft>
                <a:spcPts val="554"/>
              </a:spcAft>
              <a:buClr>
                <a:schemeClr val="accent1">
                  <a:lumMod val="75000"/>
                </a:schemeClr>
              </a:buClr>
              <a:buFont typeface="Wingdings" charset="2"/>
              <a:buChar char="ü"/>
              <a:defRPr/>
            </a:pPr>
            <a:r>
              <a:rPr lang="it-IT" altLang="ja-JP" sz="2215">
                <a:latin typeface="Arial" charset="0"/>
              </a:rPr>
              <a:t>Tutte le informazioni amministrative</a:t>
            </a:r>
          </a:p>
          <a:p>
            <a:pPr lvl="1" indent="-182880" eaLnBrk="1" fontAlgn="auto" hangingPunct="1">
              <a:spcBef>
                <a:spcPts val="554"/>
              </a:spcBef>
              <a:spcAft>
                <a:spcPts val="554"/>
              </a:spcAft>
              <a:buClr>
                <a:schemeClr val="accent1">
                  <a:lumMod val="75000"/>
                </a:schemeClr>
              </a:buClr>
              <a:buFont typeface="Wingdings" charset="2"/>
              <a:buChar char="ü"/>
              <a:defRPr/>
            </a:pPr>
            <a:r>
              <a:rPr lang="it-IT" altLang="it-IT" sz="2215">
                <a:latin typeface="Arial" charset="0"/>
                <a:ea typeface="ＭＳ Ｐゴシック" charset="-128"/>
              </a:rPr>
              <a:t>Eccetto quelle la cui diffusione possa compromettere interessi pubblici o privati di pari rango</a:t>
            </a:r>
            <a:endParaRPr lang="it-IT" altLang="ja-JP" sz="2215">
              <a:latin typeface="Arial" charset="0"/>
            </a:endParaRPr>
          </a:p>
          <a:p>
            <a:pPr marL="844083" lvl="2" indent="0" eaLnBrk="1" fontAlgn="auto" hangingPunct="1">
              <a:buClr>
                <a:schemeClr val="accent1">
                  <a:lumMod val="75000"/>
                </a:schemeClr>
              </a:buClr>
              <a:buFont typeface="Wingdings" pitchFamily="2" charset="2"/>
              <a:buNone/>
              <a:defRPr/>
            </a:pPr>
            <a:endParaRPr lang="it-IT" altLang="it-IT">
              <a:latin typeface="Arial" charset="0"/>
              <a:ea typeface="ＭＳ Ｐゴシック" charset="-128"/>
            </a:endParaRPr>
          </a:p>
          <a:p>
            <a:pPr marL="844083" lvl="2" indent="0" eaLnBrk="1" fontAlgn="auto" hangingPunct="1">
              <a:buClr>
                <a:schemeClr val="accent1">
                  <a:lumMod val="75000"/>
                </a:schemeClr>
              </a:buClr>
              <a:defRPr/>
            </a:pPr>
            <a:endParaRPr lang="it-IT" altLang="it-IT" sz="2031">
              <a:latin typeface="Arial" charset="0"/>
              <a:ea typeface="ＭＳ Ｐゴシック" charset="-128"/>
            </a:endParaRPr>
          </a:p>
          <a:p>
            <a:pPr marL="182880" indent="-18288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it-IT" altLang="it-IT" sz="240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0AC693-3CA8-4006-98A2-5B90A083D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Carta dei diritti fondamentali dell’UE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984147-33E9-40DB-99DD-24349E781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b="1"/>
              <a:t>Articolo 42</a:t>
            </a:r>
          </a:p>
          <a:p>
            <a:pPr marL="0" indent="0" algn="ctr">
              <a:buNone/>
            </a:pPr>
            <a:r>
              <a:rPr lang="it-IT" b="1"/>
              <a:t>Diritto d'accesso ai documenti</a:t>
            </a:r>
          </a:p>
          <a:p>
            <a:pPr marL="0" indent="0" algn="ctr">
              <a:buNone/>
            </a:pPr>
            <a:r>
              <a:rPr lang="it-IT"/>
              <a:t>Ogni cittadino dell'Unione nonché ogni persona fisica o giuridica che risieda o abbia la sede sociale </a:t>
            </a:r>
          </a:p>
          <a:p>
            <a:pPr marL="0" indent="0" algn="ctr">
              <a:buNone/>
            </a:pPr>
            <a:r>
              <a:rPr lang="it-IT"/>
              <a:t>in uno Stato membro </a:t>
            </a:r>
            <a:r>
              <a:rPr lang="it-IT" b="1"/>
              <a:t>ha il diritto di accedere </a:t>
            </a:r>
            <a:r>
              <a:rPr lang="it-IT"/>
              <a:t>ai documenti delle istituzioni, organi e organismi </a:t>
            </a:r>
          </a:p>
          <a:p>
            <a:pPr marL="0" indent="0" algn="ctr">
              <a:buNone/>
            </a:pPr>
            <a:r>
              <a:rPr lang="it-IT"/>
              <a:t>dell’Unione, a prescindere dal loro supporto.</a:t>
            </a:r>
          </a:p>
        </p:txBody>
      </p:sp>
    </p:spTree>
    <p:extLst>
      <p:ext uri="{BB962C8B-B14F-4D97-AF65-F5344CB8AC3E}">
        <p14:creationId xmlns:p14="http://schemas.microsoft.com/office/powerpoint/2010/main" val="78528493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343F0E-3E70-43E6-8B55-8C9122B9CF68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2">
                  <a:lumMod val="60000"/>
                  <a:lumOff val="40000"/>
                  <a:alpha val="68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it-IT" b="1"/>
              <a:t>L’accesso documentale vs accesso civico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0F5B29-637B-463D-BBB1-CD624F92B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/>
              <a:t>La finalità dell’accesso documentale ex l. 241/90 è, in effetti, </a:t>
            </a:r>
            <a:r>
              <a:rPr lang="it-IT" b="1"/>
              <a:t>ben differente da quella sottesa all’accesso generalizzato ed è quella di porre i soggetti interessati in grado di esercitare al meglio le facoltà - partecipative e/o oppositive e difensive </a:t>
            </a:r>
            <a:r>
              <a:rPr lang="it-IT"/>
              <a:t>– che l'ordinamento attribuisce loro a tutela delle posizioni giuridiche qualificate di cui sono titolari. (</a:t>
            </a:r>
            <a:r>
              <a:rPr lang="it-IT" b="1"/>
              <a:t>Linee guida ANAC</a:t>
            </a:r>
            <a:r>
              <a:rPr lang="it-IT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7529460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olo 1">
            <a:extLst>
              <a:ext uri="{FF2B5EF4-FFF2-40B4-BE49-F238E27FC236}">
                <a16:creationId xmlns:a16="http://schemas.microsoft.com/office/drawing/2014/main" id="{0110EDF7-4E2A-2B30-C0F8-A1E3E143E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500" y="571500"/>
            <a:ext cx="8509000" cy="769938"/>
          </a:xfrm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2">
                  <a:lumMod val="60000"/>
                  <a:lumOff val="40000"/>
                  <a:alpha val="68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altLang="it-IT" sz="3323">
                <a:ea typeface="ＭＳ Ｐゴシック" charset="-128"/>
              </a:rPr>
              <a:t>I caratteri </a:t>
            </a:r>
            <a:r>
              <a:rPr lang="it-IT" altLang="it-IT" sz="3323">
                <a:solidFill>
                  <a:srgbClr val="C00000"/>
                </a:solidFill>
                <a:ea typeface="ＭＳ Ｐゴシック" charset="-128"/>
              </a:rPr>
              <a:t>dell’accesso generalizzato (c.d. FOIA)</a:t>
            </a:r>
          </a:p>
        </p:txBody>
      </p:sp>
      <p:sp>
        <p:nvSpPr>
          <p:cNvPr id="29698" name="Segnaposto contenuto 2">
            <a:extLst>
              <a:ext uri="{FF2B5EF4-FFF2-40B4-BE49-F238E27FC236}">
                <a16:creationId xmlns:a16="http://schemas.microsoft.com/office/drawing/2014/main" id="{F377B8D1-B318-0E57-75B2-EAA754D30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500" y="1833563"/>
            <a:ext cx="8509000" cy="4746625"/>
          </a:xfrm>
        </p:spPr>
        <p:txBody>
          <a:bodyPr rtlCol="0">
            <a:normAutofit fontScale="92500"/>
          </a:bodyPr>
          <a:lstStyle/>
          <a:p>
            <a:pPr marL="0" indent="0" algn="just" eaLnBrk="1" fontAlgn="auto" hangingPunct="1">
              <a:spcBef>
                <a:spcPts val="554"/>
              </a:spcBef>
              <a:spcAft>
                <a:spcPts val="554"/>
              </a:spcAft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it-IT" dirty="0"/>
              <a:t>La trasparenza si pone </a:t>
            </a:r>
            <a:r>
              <a:rPr lang="it-IT" b="1" dirty="0"/>
              <a:t>non solo come forma di prevenzione dei fenomeni corruttivi</a:t>
            </a:r>
            <a:r>
              <a:rPr lang="it-IT" dirty="0"/>
              <a:t>, ma anche come </a:t>
            </a:r>
            <a:r>
              <a:rPr lang="it-IT" b="1" dirty="0"/>
              <a:t>strumento ordinario e primario di </a:t>
            </a:r>
            <a:r>
              <a:rPr lang="it-IT" b="1" dirty="0">
                <a:solidFill>
                  <a:srgbClr val="FF0000"/>
                </a:solidFill>
              </a:rPr>
              <a:t>riavvicinamento</a:t>
            </a:r>
            <a:r>
              <a:rPr lang="it-IT" b="1" dirty="0"/>
              <a:t> del cittadino alla pubblica amministrazione</a:t>
            </a:r>
            <a:r>
              <a:rPr lang="it-IT" dirty="0"/>
              <a:t>, destinata sempre più ad assumere i contorni di una </a:t>
            </a:r>
            <a:r>
              <a:rPr lang="it-IT" b="1" dirty="0"/>
              <a:t>“casa di vetro”,</a:t>
            </a:r>
            <a:r>
              <a:rPr lang="it-IT" dirty="0"/>
              <a:t> nell’ambito di una visione più ampia dei </a:t>
            </a:r>
            <a:r>
              <a:rPr lang="it-IT" b="1" dirty="0"/>
              <a:t>diritti fondamentali</a:t>
            </a:r>
            <a:r>
              <a:rPr lang="it-IT" dirty="0"/>
              <a:t> sanciti dall’art. 2 della Costituzione, che non può prescindere dalla </a:t>
            </a:r>
            <a:r>
              <a:rPr lang="it-IT" b="1" dirty="0"/>
              <a:t>partecipazione democratica ai pubblici poteri</a:t>
            </a:r>
            <a:r>
              <a:rPr lang="it-IT" dirty="0"/>
              <a:t> (Consiglio di Stato, parere 24 febbraio 2016, n. 515). </a:t>
            </a:r>
            <a:endParaRPr lang="it-IT" altLang="it-IT" dirty="0">
              <a:latin typeface="Arial" charset="0"/>
              <a:ea typeface="ＭＳ Ｐゴシック" charset="-128"/>
              <a:cs typeface="Arial" charset="0"/>
            </a:endParaRPr>
          </a:p>
          <a:p>
            <a:pPr marL="843915" lvl="2" indent="0" eaLnBrk="1" fontAlgn="auto" hangingPunct="1">
              <a:buClr>
                <a:schemeClr val="accent1">
                  <a:lumMod val="75000"/>
                </a:schemeClr>
              </a:buClr>
              <a:defRPr/>
            </a:pPr>
            <a:endParaRPr lang="it-IT" altLang="it-IT" sz="2031">
              <a:latin typeface="Arial" charset="0"/>
              <a:ea typeface="ＭＳ Ｐゴシック" charset="-128"/>
              <a:cs typeface="Arial" charset="0"/>
            </a:endParaRPr>
          </a:p>
          <a:p>
            <a:pPr marL="182880" indent="-18288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it-IT" altLang="it-IT" sz="2400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2730968"/>
      </p:ext>
    </p:extLst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D0BD4F-3B61-1C12-1C80-E765F65EB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38150"/>
            <a:ext cx="7772400" cy="1462088"/>
          </a:xfrm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2">
                  <a:lumMod val="60000"/>
                  <a:lumOff val="40000"/>
                  <a:alpha val="68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3692">
                <a:solidFill>
                  <a:srgbClr val="C00000"/>
                </a:solidFill>
              </a:rPr>
              <a:t>L’accesso generalizzato</a:t>
            </a:r>
            <a:br>
              <a:rPr lang="it-IT" sz="3692">
                <a:solidFill>
                  <a:srgbClr val="C00000"/>
                </a:solidFill>
              </a:rPr>
            </a:br>
            <a:r>
              <a:rPr lang="it-IT" sz="3692"/>
              <a:t>come diritto fondamentale</a:t>
            </a:r>
            <a:endParaRPr lang="it-IT"/>
          </a:p>
        </p:txBody>
      </p:sp>
      <p:sp>
        <p:nvSpPr>
          <p:cNvPr id="19458" name="CasellaDiTesto 3">
            <a:extLst>
              <a:ext uri="{FF2B5EF4-FFF2-40B4-BE49-F238E27FC236}">
                <a16:creationId xmlns:a16="http://schemas.microsoft.com/office/drawing/2014/main" id="{711F77B1-4D40-ED45-DBB3-072219817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" y="2100263"/>
            <a:ext cx="8375650" cy="369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2">
              <a:spcBef>
                <a:spcPct val="0"/>
              </a:spcBef>
              <a:buFontTx/>
              <a:buNone/>
            </a:pPr>
            <a:r>
              <a:rPr lang="it-IT" altLang="it-IT" sz="1800" b="1" dirty="0">
                <a:latin typeface="Arial"/>
                <a:ea typeface="ＭＳ Ｐゴシック"/>
                <a:cs typeface="Arial"/>
              </a:rPr>
              <a:t>Consiglio di Stato, Adunanza plenaria, 2 aprile 2020, n. 10</a:t>
            </a:r>
          </a:p>
          <a:p>
            <a:pPr marL="0" lvl="2">
              <a:spcBef>
                <a:spcPct val="0"/>
              </a:spcBef>
              <a:buFontTx/>
              <a:buNone/>
            </a:pPr>
            <a:endParaRPr lang="it-IT" altLang="it-IT" sz="18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0" lvl="2" algn="just">
              <a:spcBef>
                <a:spcPct val="0"/>
              </a:spcBef>
              <a:buFontTx/>
              <a:buNone/>
            </a:pPr>
            <a:r>
              <a:rPr lang="it-IT" altLang="it-IT" sz="1800" dirty="0">
                <a:latin typeface="Arial"/>
                <a:ea typeface="ＭＳ Ｐゴシック"/>
                <a:cs typeface="Arial"/>
              </a:rPr>
              <a:t>La </a:t>
            </a:r>
            <a:r>
              <a:rPr lang="it-IT" altLang="it-IT" sz="1800" b="1" dirty="0">
                <a:latin typeface="Arial"/>
                <a:ea typeface="ＭＳ Ｐゴシック"/>
                <a:cs typeface="Arial"/>
              </a:rPr>
              <a:t>natura fondamentale del diritto </a:t>
            </a:r>
            <a:r>
              <a:rPr lang="it-IT" altLang="it-IT" sz="1800" dirty="0">
                <a:latin typeface="Arial"/>
                <a:ea typeface="ＭＳ Ｐゴシック"/>
                <a:cs typeface="Arial"/>
              </a:rPr>
              <a:t>di accesso civico generalizzato, oltre che essere evincibile dagli </a:t>
            </a:r>
            <a:r>
              <a:rPr lang="it-IT" altLang="it-IT" sz="1800" b="1" dirty="0">
                <a:latin typeface="Arial"/>
                <a:ea typeface="ＭＳ Ｐゴシック"/>
                <a:cs typeface="Arial"/>
              </a:rPr>
              <a:t>artt. 1, 2, 97 e 117 Cost </a:t>
            </a:r>
            <a:r>
              <a:rPr lang="it-IT" altLang="it-IT" sz="1800" dirty="0">
                <a:latin typeface="Arial"/>
                <a:ea typeface="ＭＳ Ｐゴシック"/>
                <a:cs typeface="Arial"/>
              </a:rPr>
              <a:t>e riconosciuta dall’</a:t>
            </a:r>
            <a:r>
              <a:rPr lang="it-IT" altLang="it-IT" sz="1800" b="1" dirty="0">
                <a:latin typeface="Arial"/>
                <a:ea typeface="ＭＳ Ｐゴシック"/>
                <a:cs typeface="Arial"/>
              </a:rPr>
              <a:t>art. 42 della Carta</a:t>
            </a:r>
            <a:r>
              <a:rPr lang="it-IT" altLang="it-IT" sz="1800" dirty="0">
                <a:latin typeface="Arial"/>
                <a:ea typeface="ＭＳ Ｐゴシック"/>
                <a:cs typeface="Arial"/>
              </a:rPr>
              <a:t> dei diritti fondamentali dell’Unione europea per gli atti delle istituzioni europee, deve però collocarsi anche in una prospettiva convenzionale europea, laddove essa rinviene un sicuro fondamento nell’</a:t>
            </a:r>
            <a:r>
              <a:rPr lang="it-IT" altLang="it-IT" sz="1800" b="1" dirty="0">
                <a:latin typeface="Arial"/>
                <a:ea typeface="ＭＳ Ｐゴシック"/>
                <a:cs typeface="Arial"/>
              </a:rPr>
              <a:t>art. 10 CEDU</a:t>
            </a:r>
            <a:r>
              <a:rPr lang="it-IT" altLang="it-IT" sz="1800" dirty="0">
                <a:latin typeface="Arial"/>
                <a:ea typeface="ＭＳ Ｐゴシック"/>
                <a:cs typeface="Arial"/>
              </a:rPr>
              <a:t>, come hanno rilevato le citate </a:t>
            </a:r>
            <a:r>
              <a:rPr lang="it-IT" altLang="it-IT" sz="1800" b="1" i="1" dirty="0">
                <a:latin typeface="Arial"/>
                <a:ea typeface="ＭＳ Ｐゴシック"/>
                <a:cs typeface="Arial"/>
              </a:rPr>
              <a:t>Linee guida</a:t>
            </a:r>
            <a:r>
              <a:rPr lang="it-IT" altLang="it-IT" sz="1800" b="1" dirty="0">
                <a:latin typeface="Arial"/>
                <a:ea typeface="ＭＳ Ｐゴシック"/>
                <a:cs typeface="Arial"/>
              </a:rPr>
              <a:t> </a:t>
            </a:r>
            <a:r>
              <a:rPr lang="it-IT" altLang="it-IT" sz="1800" dirty="0">
                <a:latin typeface="Arial"/>
                <a:ea typeface="ＭＳ Ｐゴシック"/>
                <a:cs typeface="Arial"/>
              </a:rPr>
              <a:t>dell’ANAC, nel par. 2.1, e le </a:t>
            </a:r>
            <a:r>
              <a:rPr lang="it-IT" altLang="it-IT" sz="1800" b="1" dirty="0">
                <a:latin typeface="Arial"/>
                <a:ea typeface="ＭＳ Ｐゴシック"/>
                <a:cs typeface="Arial"/>
              </a:rPr>
              <a:t>Circolari FOIA </a:t>
            </a:r>
            <a:r>
              <a:rPr lang="it-IT" altLang="it-IT" sz="1800" dirty="0">
                <a:latin typeface="Arial"/>
                <a:ea typeface="ＭＳ Ｐゴシック"/>
                <a:cs typeface="Arial"/>
              </a:rPr>
              <a:t>n. 2/2017 (par. 2.1) e n. 1/2019 (par. 3)»</a:t>
            </a:r>
          </a:p>
          <a:p>
            <a:pPr marL="0" lvl="2">
              <a:spcBef>
                <a:spcPct val="0"/>
              </a:spcBef>
              <a:buFontTx/>
              <a:buNone/>
            </a:pPr>
            <a:endParaRPr lang="it-IT" altLang="it-IT" sz="18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0" lvl="2">
              <a:spcBef>
                <a:spcPct val="0"/>
              </a:spcBef>
              <a:buNone/>
            </a:pPr>
            <a:r>
              <a:rPr lang="it-IT" altLang="it-IT" sz="1800" dirty="0">
                <a:latin typeface="Arial"/>
                <a:ea typeface="ＭＳ Ｐゴシック"/>
                <a:cs typeface="Arial"/>
              </a:rPr>
              <a:t>L’</a:t>
            </a:r>
            <a:r>
              <a:rPr lang="it-IT" altLang="it-IT" sz="1800" b="1" dirty="0">
                <a:latin typeface="Arial"/>
                <a:ea typeface="ＭＳ Ｐゴシック"/>
                <a:cs typeface="Arial"/>
              </a:rPr>
              <a:t>art. 10 CEDU</a:t>
            </a:r>
            <a:r>
              <a:rPr lang="it-IT" altLang="it-IT" sz="1800" dirty="0">
                <a:latin typeface="Arial"/>
                <a:ea typeface="ＭＳ Ｐゴシック"/>
                <a:cs typeface="Arial"/>
              </a:rPr>
              <a:t> sancisce, al comma 1, che ogni persona ha </a:t>
            </a:r>
            <a:r>
              <a:rPr lang="it-IT" altLang="it-IT" sz="1800" b="1" dirty="0">
                <a:latin typeface="Arial"/>
                <a:ea typeface="ＭＳ Ｐゴシック"/>
                <a:cs typeface="Arial"/>
              </a:rPr>
              <a:t>diritto alla libertà di espressione</a:t>
            </a:r>
            <a:r>
              <a:rPr lang="it-IT" altLang="it-IT" sz="1800" dirty="0">
                <a:latin typeface="Arial"/>
                <a:ea typeface="ＭＳ Ｐゴシック"/>
                <a:cs typeface="Arial"/>
              </a:rPr>
              <a:t> e che tale diritto </a:t>
            </a:r>
            <a:r>
              <a:rPr lang="it-IT" altLang="it-IT" sz="1800" b="1" dirty="0">
                <a:latin typeface="Arial"/>
                <a:ea typeface="ＭＳ Ｐゴシック"/>
                <a:cs typeface="Arial"/>
              </a:rPr>
              <a:t>include</a:t>
            </a:r>
            <a:r>
              <a:rPr lang="it-IT" altLang="it-IT" sz="1800" dirty="0">
                <a:latin typeface="Arial"/>
                <a:ea typeface="ＭＳ Ｐゴシック"/>
                <a:cs typeface="Arial"/>
              </a:rPr>
              <a:t> «</a:t>
            </a:r>
            <a:r>
              <a:rPr lang="it-IT" altLang="it-IT" sz="1800" i="1" dirty="0">
                <a:highlight>
                  <a:srgbClr val="FFFF00"/>
                </a:highlight>
                <a:latin typeface="Arial"/>
                <a:ea typeface="ＭＳ Ｐゴシック"/>
                <a:cs typeface="Arial"/>
              </a:rPr>
              <a:t>la libertà di ricevere </a:t>
            </a:r>
            <a:r>
              <a:rPr lang="it-IT" altLang="it-IT" sz="1800" dirty="0">
                <a:highlight>
                  <a:srgbClr val="FFFF00"/>
                </a:highlight>
                <a:latin typeface="Arial"/>
                <a:ea typeface="ＭＳ Ｐゴシック"/>
                <a:cs typeface="Arial"/>
              </a:rPr>
              <a:t>[…]</a:t>
            </a:r>
            <a:r>
              <a:rPr lang="it-IT" altLang="it-IT" sz="1800" i="1" dirty="0">
                <a:highlight>
                  <a:srgbClr val="FFFF00"/>
                </a:highlight>
                <a:latin typeface="Arial"/>
                <a:ea typeface="ＭＳ Ｐゴシック"/>
                <a:cs typeface="Arial"/>
              </a:rPr>
              <a:t> informazioni </a:t>
            </a:r>
            <a:r>
              <a:rPr lang="it-IT" altLang="it-IT" sz="1800" dirty="0">
                <a:highlight>
                  <a:srgbClr val="FFFF00"/>
                </a:highlight>
                <a:latin typeface="Arial"/>
                <a:ea typeface="ＭＳ Ｐゴシック"/>
                <a:cs typeface="Arial"/>
              </a:rPr>
              <a:t>[…] </a:t>
            </a:r>
            <a:r>
              <a:rPr lang="it-IT" altLang="it-IT" sz="1800" i="1" dirty="0">
                <a:highlight>
                  <a:srgbClr val="FFFF00"/>
                </a:highlight>
                <a:latin typeface="Arial"/>
                <a:ea typeface="ＭＳ Ｐゴシック"/>
                <a:cs typeface="Arial"/>
              </a:rPr>
              <a:t>senza che vi possa essere ingerenza da parte delle autorità pubbliche</a:t>
            </a:r>
            <a:r>
              <a:rPr lang="it-IT" altLang="it-IT" sz="1800" dirty="0">
                <a:highlight>
                  <a:srgbClr val="FFFF00"/>
                </a:highlight>
                <a:latin typeface="Arial"/>
                <a:ea typeface="ＭＳ Ｐゴシック"/>
                <a:cs typeface="Arial"/>
              </a:rPr>
              <a:t>» </a:t>
            </a:r>
            <a:endParaRPr lang="it-IT" altLang="it-IT" sz="1800" dirty="0">
              <a:highlight>
                <a:srgbClr val="FFFF00"/>
              </a:highlight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olo 1">
            <a:extLst>
              <a:ext uri="{FF2B5EF4-FFF2-40B4-BE49-F238E27FC236}">
                <a16:creationId xmlns:a16="http://schemas.microsoft.com/office/drawing/2014/main" id="{0110EDF7-4E2A-2B30-C0F8-A1E3E143E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500" y="571500"/>
            <a:ext cx="8509000" cy="769938"/>
          </a:xfrm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2">
                  <a:lumMod val="60000"/>
                  <a:lumOff val="40000"/>
                  <a:alpha val="68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altLang="it-IT" sz="3323">
                <a:ea typeface="ＭＳ Ｐゴシック" charset="-128"/>
              </a:rPr>
              <a:t>Gestire coesistenza di più tipologie di accesso</a:t>
            </a:r>
            <a:endParaRPr lang="it-IT" altLang="it-IT" sz="3323">
              <a:solidFill>
                <a:srgbClr val="C00000"/>
              </a:solidFill>
              <a:ea typeface="ＭＳ Ｐゴシック" charset="-128"/>
            </a:endParaRPr>
          </a:p>
        </p:txBody>
      </p:sp>
      <p:sp>
        <p:nvSpPr>
          <p:cNvPr id="29698" name="Segnaposto contenuto 2">
            <a:extLst>
              <a:ext uri="{FF2B5EF4-FFF2-40B4-BE49-F238E27FC236}">
                <a16:creationId xmlns:a16="http://schemas.microsoft.com/office/drawing/2014/main" id="{F377B8D1-B318-0E57-75B2-EAA754D30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500" y="1833563"/>
            <a:ext cx="8509000" cy="4746625"/>
          </a:xfrm>
        </p:spPr>
        <p:txBody>
          <a:bodyPr rtlCol="0">
            <a:normAutofit/>
          </a:bodyPr>
          <a:lstStyle/>
          <a:p>
            <a:pPr marL="843915" lvl="2" indent="0" algn="just" eaLnBrk="1" fontAlgn="auto" hangingPunct="1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it-IT" dirty="0"/>
              <a:t>La coesistenza nell’ordinamento interno di regimi di accesso a portata generale comporta la </a:t>
            </a:r>
            <a:r>
              <a:rPr lang="it-IT" b="1" dirty="0"/>
              <a:t>possibilità che essi si sovrappongano</a:t>
            </a:r>
            <a:r>
              <a:rPr lang="it-IT" dirty="0"/>
              <a:t>, non sussistendo l’assorbimento dell’una fattispecie in un’altra. </a:t>
            </a:r>
            <a:endParaRPr lang="it-IT" altLang="it-IT">
              <a:latin typeface="Arial" charset="0"/>
              <a:ea typeface="ＭＳ Ｐゴシック" charset="-128"/>
              <a:cs typeface="Arial" charset="0"/>
            </a:endParaRPr>
          </a:p>
          <a:p>
            <a:pPr marL="843915" lvl="2" indent="0" algn="just">
              <a:buFont typeface="Wingdings" pitchFamily="2" charset="2"/>
              <a:buNone/>
              <a:defRPr/>
            </a:pPr>
            <a:r>
              <a:rPr lang="it-IT" dirty="0"/>
              <a:t>La d</a:t>
            </a:r>
            <a:r>
              <a:rPr lang="it-IT" b="1" dirty="0"/>
              <a:t>iversa finalità dei due istituti</a:t>
            </a:r>
            <a:r>
              <a:rPr lang="it-IT" dirty="0"/>
              <a:t>, infatti, non vieta che, nel caso di rigetto di un’istanza di accesso generalizzato opposto da un’amministrazione, si possa presentare un’istanza di accesso documentale facendo valere un interesse diretto, concreto e attuale (Tar Piemonte, sez. I, 11 marzo 2020, n. 186).</a:t>
            </a:r>
            <a:endParaRPr lang="it-IT" altLang="it-IT" dirty="0">
              <a:latin typeface="Arial" charset="0"/>
              <a:ea typeface="ＭＳ Ｐゴシック" charset="-128"/>
              <a:cs typeface="Arial"/>
            </a:endParaRPr>
          </a:p>
          <a:p>
            <a:pPr marL="843915" lvl="2" indent="0" eaLnBrk="1" fontAlgn="auto" hangingPunct="1">
              <a:buClr>
                <a:schemeClr val="accent1">
                  <a:lumMod val="75000"/>
                </a:schemeClr>
              </a:buClr>
              <a:defRPr/>
            </a:pPr>
            <a:endParaRPr lang="it-IT" altLang="it-IT" sz="2031">
              <a:latin typeface="Arial" charset="0"/>
              <a:ea typeface="ＭＳ Ｐゴシック" charset="-128"/>
              <a:cs typeface="Arial" charset="0"/>
            </a:endParaRPr>
          </a:p>
          <a:p>
            <a:pPr marL="182880" indent="-18288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it-IT" altLang="it-IT" sz="2400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69222018"/>
      </p:ext>
    </p:extLst>
  </p:cSld>
  <p:clrMapOvr>
    <a:masterClrMapping/>
  </p:clrMapOvr>
  <p:transition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olo 1">
            <a:extLst>
              <a:ext uri="{FF2B5EF4-FFF2-40B4-BE49-F238E27FC236}">
                <a16:creationId xmlns:a16="http://schemas.microsoft.com/office/drawing/2014/main" id="{A9A0613A-983A-2448-84FD-D2D5C7A3F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38150"/>
            <a:ext cx="7772400" cy="974725"/>
          </a:xfrm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2">
                  <a:lumMod val="60000"/>
                  <a:lumOff val="40000"/>
                  <a:alpha val="68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/>
          <a:lstStyle/>
          <a:p>
            <a:pPr eaLnBrk="1" hangingPunct="1"/>
            <a:r>
              <a:rPr lang="it-IT" altLang="it-IT" sz="3800">
                <a:solidFill>
                  <a:srgbClr val="C00000"/>
                </a:solidFill>
              </a:rPr>
              <a:t>La </a:t>
            </a:r>
            <a:r>
              <a:rPr lang="it-IT" altLang="it-IT" sz="3800" err="1">
                <a:solidFill>
                  <a:srgbClr val="C00000"/>
                </a:solidFill>
              </a:rPr>
              <a:t>ri</a:t>
            </a:r>
            <a:r>
              <a:rPr lang="it-IT" altLang="it-IT" sz="3800">
                <a:solidFill>
                  <a:srgbClr val="C00000"/>
                </a:solidFill>
              </a:rPr>
              <a:t>-qualificazione delle istanze</a:t>
            </a:r>
            <a:endParaRPr lang="it-IT" altLang="it-IT" sz="3800"/>
          </a:p>
        </p:txBody>
      </p:sp>
      <p:sp>
        <p:nvSpPr>
          <p:cNvPr id="43010" name="CasellaDiTesto 3">
            <a:extLst>
              <a:ext uri="{FF2B5EF4-FFF2-40B4-BE49-F238E27FC236}">
                <a16:creationId xmlns:a16="http://schemas.microsoft.com/office/drawing/2014/main" id="{0B3004F4-6F32-BDFF-0B05-E9EE7E469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12875"/>
            <a:ext cx="8358187" cy="44005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342900" indent="-342900">
              <a:buFont typeface="Wingdings" charset="2"/>
              <a:buChar char="Ø"/>
              <a:defRPr/>
            </a:pPr>
            <a:r>
              <a:rPr lang="it-IT">
                <a:latin typeface="Arial" charset="0"/>
                <a:ea typeface="Arial" charset="0"/>
                <a:cs typeface="Arial" charset="0"/>
              </a:rPr>
              <a:t>Per soddisfare al meglio l’interesse conoscitivo del richiedente, </a:t>
            </a:r>
            <a:r>
              <a:rPr lang="it-IT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è possibile riqualificare una istanza di accesso documentale come istanza di accesso civico generalizzato (c.d. FOIA)? E viceversa?</a:t>
            </a:r>
          </a:p>
          <a:p>
            <a:pPr>
              <a:defRPr/>
            </a:pPr>
            <a:endParaRPr lang="it-IT">
              <a:solidFill>
                <a:srgbClr val="FF0000"/>
              </a:solidFill>
            </a:endParaRPr>
          </a:p>
          <a:p>
            <a:pPr>
              <a:defRPr/>
            </a:pPr>
            <a:endParaRPr lang="it-IT"/>
          </a:p>
          <a:p>
            <a:pPr algn="ctr">
              <a:defRPr/>
            </a:pPr>
            <a:r>
              <a:rPr lang="it-IT" b="1" u="sng">
                <a:latin typeface="Arial" charset="0"/>
                <a:ea typeface="Arial" charset="0"/>
                <a:cs typeface="Arial" charset="0"/>
              </a:rPr>
              <a:t>L’indicazione rilevante</a:t>
            </a:r>
          </a:p>
          <a:p>
            <a:pPr algn="just">
              <a:defRPr/>
            </a:pPr>
            <a:endParaRPr lang="it-IT" b="1" u="sng"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it-IT" b="1">
                <a:latin typeface="Arial" charset="0"/>
                <a:cs typeface="Arial" charset="0"/>
              </a:rPr>
              <a:t>La </a:t>
            </a:r>
            <a:r>
              <a:rPr lang="it-IT" b="1"/>
              <a:t>Circolare n. 2/2017 del Ministro della pubblica amministrazione (§ 2.2.)</a:t>
            </a:r>
          </a:p>
          <a:p>
            <a:pPr algn="just">
              <a:defRPr/>
            </a:pPr>
            <a:endParaRPr lang="it-IT"/>
          </a:p>
          <a:p>
            <a:pPr algn="just">
              <a:defRPr/>
            </a:pPr>
            <a:r>
              <a:rPr lang="it-IT" sz="2000"/>
              <a:t>«</a:t>
            </a:r>
            <a:r>
              <a:rPr lang="it-IT" sz="2000" i="1"/>
              <a:t>[</a:t>
            </a:r>
            <a:r>
              <a:rPr lang="is-IS" sz="2000" i="1"/>
              <a:t>…</a:t>
            </a:r>
            <a:r>
              <a:rPr lang="it-IT" sz="2000" i="1"/>
              <a:t>] dato che l’istituto dell’accesso generalizzato assicura una più ampia tutela all’interesse conoscitivo, </a:t>
            </a:r>
            <a:r>
              <a:rPr lang="it-IT" sz="2000" b="1" i="1"/>
              <a:t>qualora non sia specificato un diverso titolo giuridico della domanda</a:t>
            </a:r>
            <a:r>
              <a:rPr lang="it-IT" sz="2000" i="1"/>
              <a:t> (ad es. procedimentale, ambientale, ecc.), </a:t>
            </a:r>
            <a:r>
              <a:rPr lang="it-IT" sz="2000" b="1" i="1"/>
              <a:t>la stessa dovrà essere trattata dall’amministrazione come richiesta di accesso generalizzato</a:t>
            </a:r>
            <a:r>
              <a:rPr lang="it-IT" sz="2000"/>
              <a:t>»</a:t>
            </a:r>
          </a:p>
          <a:p>
            <a:pPr marL="0" lvl="2">
              <a:defRPr/>
            </a:pPr>
            <a:endParaRPr lang="it-IT" altLang="it-IT"/>
          </a:p>
        </p:txBody>
      </p:sp>
      <p:sp>
        <p:nvSpPr>
          <p:cNvPr id="27651" name="CasellaDiTesto 2">
            <a:extLst>
              <a:ext uri="{FF2B5EF4-FFF2-40B4-BE49-F238E27FC236}">
                <a16:creationId xmlns:a16="http://schemas.microsoft.com/office/drawing/2014/main" id="{C30B972F-6135-37C0-B7D9-EEFE41059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924050" y="3630613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18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8535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0124B1-5705-408D-A1C2-FBA0CA970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Accesso e trasparenza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119EC2-D88A-4624-8904-EF272E6C0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Questa </a:t>
            </a:r>
            <a:r>
              <a:rPr lang="it-IT" b="1" dirty="0"/>
              <a:t>centralità</a:t>
            </a:r>
            <a:r>
              <a:rPr lang="it-IT" dirty="0"/>
              <a:t> si riflette pure sulla </a:t>
            </a:r>
            <a:r>
              <a:rPr lang="it-IT" b="1" dirty="0"/>
              <a:t>fisionomia</a:t>
            </a:r>
            <a:r>
              <a:rPr lang="it-IT" dirty="0"/>
              <a:t> dell’accesso amministrativo, che presenta nel nostro ordinamento una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b="1" dirty="0">
                <a:solidFill>
                  <a:srgbClr val="FF0000"/>
                </a:solidFill>
              </a:rPr>
              <a:t>natura multiforme</a:t>
            </a:r>
            <a:r>
              <a:rPr lang="it-IT" dirty="0">
                <a:solidFill>
                  <a:srgbClr val="FF0000"/>
                </a:solidFill>
              </a:rPr>
              <a:t>. </a:t>
            </a:r>
            <a:endParaRPr lang="it-IT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it-IT" dirty="0">
                <a:sym typeface="Wingdings" panose="05000000000000000000" pitchFamily="2" charset="2"/>
              </a:rPr>
              <a:t> </a:t>
            </a:r>
            <a:r>
              <a:rPr lang="it-IT" b="1" dirty="0"/>
              <a:t>Plurime</a:t>
            </a:r>
            <a:r>
              <a:rPr lang="it-IT" dirty="0"/>
              <a:t> sono le </a:t>
            </a:r>
            <a:r>
              <a:rPr lang="it-IT" b="1" dirty="0"/>
              <a:t>forme</a:t>
            </a:r>
            <a:r>
              <a:rPr lang="it-IT" dirty="0"/>
              <a:t> di accesso previste, ciascuna caratterizzata da uno </a:t>
            </a:r>
            <a:r>
              <a:rPr lang="it-IT" b="1" dirty="0"/>
              <a:t>specifico percorso evolutivo (normativo e giurisdizionale</a:t>
            </a:r>
            <a:r>
              <a:rPr lang="it-IT" dirty="0"/>
              <a:t>) e da tratti giuridici almeno in parte </a:t>
            </a:r>
            <a:r>
              <a:rPr lang="it-IT" b="1" dirty="0"/>
              <a:t>originali</a:t>
            </a:r>
            <a:r>
              <a:rPr lang="it-IT" dirty="0"/>
              <a:t>. </a:t>
            </a:r>
            <a:endParaRPr lang="it-IT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2169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343F0E-3E70-43E6-8B55-8C9122B9CF68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2">
                  <a:lumMod val="60000"/>
                  <a:lumOff val="40000"/>
                  <a:alpha val="68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it-IT" b="1"/>
              <a:t>L’evoluzione della trasparenza quale principio fondamentale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0F5B29-637B-463D-BBB1-CD624F92B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/>
              <a:t>La casa di vetro…da metafora a realtà?</a:t>
            </a:r>
          </a:p>
          <a:p>
            <a:pPr marL="0" indent="0" algn="just">
              <a:buNone/>
            </a:pPr>
            <a:r>
              <a:rPr lang="it-IT"/>
              <a:t>Le tappe:</a:t>
            </a:r>
          </a:p>
          <a:p>
            <a:pPr algn="just">
              <a:buFontTx/>
              <a:buChar char="-"/>
            </a:pPr>
            <a:r>
              <a:rPr lang="it-IT"/>
              <a:t>Accesso procedimentale</a:t>
            </a:r>
          </a:p>
          <a:p>
            <a:pPr algn="just">
              <a:buFontTx/>
              <a:buChar char="-"/>
            </a:pPr>
            <a:r>
              <a:rPr lang="it-IT"/>
              <a:t>Accesso civico</a:t>
            </a:r>
          </a:p>
          <a:p>
            <a:pPr algn="just">
              <a:buFontTx/>
              <a:buChar char="-"/>
            </a:pPr>
            <a:r>
              <a:rPr lang="it-IT"/>
              <a:t>Accesso civico generalizzato</a:t>
            </a:r>
          </a:p>
        </p:txBody>
      </p:sp>
    </p:spTree>
    <p:extLst>
      <p:ext uri="{BB962C8B-B14F-4D97-AF65-F5344CB8AC3E}">
        <p14:creationId xmlns:p14="http://schemas.microsoft.com/office/powerpoint/2010/main" val="758643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2">
                  <a:lumMod val="60000"/>
                  <a:lumOff val="40000"/>
                  <a:alpha val="68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r>
              <a:rPr lang="it-IT" sz="3600" u="sng">
                <a:latin typeface="Times New Roman" pitchFamily="18" charset="0"/>
                <a:cs typeface="Times New Roman" pitchFamily="18" charset="0"/>
              </a:rPr>
              <a:t>Le diverse missioni della trasparenza declinate nelle diverse forme di accesso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33055"/>
          </a:xfrm>
        </p:spPr>
        <p:txBody>
          <a:bodyPr>
            <a:normAutofit/>
          </a:bodyPr>
          <a:lstStyle/>
          <a:p>
            <a:pPr algn="just"/>
            <a:r>
              <a:rPr lang="it-IT" sz="2900">
                <a:solidFill>
                  <a:prstClr val="black"/>
                </a:solidFill>
                <a:latin typeface="Times New Roman"/>
                <a:cs typeface="Times New Roman"/>
              </a:rPr>
              <a:t>Garantire </a:t>
            </a:r>
            <a:r>
              <a:rPr lang="it-IT" sz="2900" u="sng">
                <a:solidFill>
                  <a:prstClr val="black"/>
                </a:solidFill>
                <a:latin typeface="Times New Roman"/>
                <a:cs typeface="Times New Roman"/>
              </a:rPr>
              <a:t>la difesa degli interessi</a:t>
            </a:r>
            <a:r>
              <a:rPr lang="it-IT" sz="2900">
                <a:solidFill>
                  <a:prstClr val="black"/>
                </a:solidFill>
                <a:latin typeface="Times New Roman"/>
                <a:cs typeface="Times New Roman"/>
              </a:rPr>
              <a:t> dei cittadini nel procedimento; (AD)</a:t>
            </a:r>
            <a:endParaRPr lang="it-IT" sz="29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it-IT" sz="2900">
                <a:solidFill>
                  <a:prstClr val="black"/>
                </a:solidFill>
                <a:latin typeface="Times New Roman"/>
                <a:cs typeface="Times New Roman"/>
              </a:rPr>
              <a:t>Permettere </a:t>
            </a:r>
            <a:r>
              <a:rPr lang="it-IT" sz="2900" u="sng">
                <a:solidFill>
                  <a:prstClr val="black"/>
                </a:solidFill>
                <a:latin typeface="Times New Roman"/>
                <a:cs typeface="Times New Roman"/>
              </a:rPr>
              <a:t>la partecipazione</a:t>
            </a:r>
            <a:r>
              <a:rPr lang="it-IT" sz="2900">
                <a:solidFill>
                  <a:prstClr val="black"/>
                </a:solidFill>
                <a:latin typeface="Times New Roman"/>
                <a:cs typeface="Times New Roman"/>
              </a:rPr>
              <a:t> dei privati al procedimento amministrativo; (AD)</a:t>
            </a:r>
          </a:p>
          <a:p>
            <a:pPr lvl="0" algn="just"/>
            <a:r>
              <a:rPr lang="it-IT" sz="2900">
                <a:solidFill>
                  <a:prstClr val="black"/>
                </a:solidFill>
                <a:latin typeface="Times New Roman"/>
                <a:cs typeface="Times New Roman"/>
              </a:rPr>
              <a:t>Assicurare una forma ulteriore di </a:t>
            </a:r>
            <a:r>
              <a:rPr lang="it-IT" sz="2900" u="sng">
                <a:solidFill>
                  <a:prstClr val="black"/>
                </a:solidFill>
                <a:latin typeface="Times New Roman"/>
                <a:cs typeface="Times New Roman"/>
              </a:rPr>
              <a:t>controllo sull’operato dell’amministrazione</a:t>
            </a:r>
            <a:r>
              <a:rPr lang="it-IT" sz="2900">
                <a:solidFill>
                  <a:prstClr val="black"/>
                </a:solidFill>
                <a:latin typeface="Times New Roman"/>
                <a:cs typeface="Times New Roman"/>
              </a:rPr>
              <a:t> e sostenere il </a:t>
            </a:r>
            <a:r>
              <a:rPr lang="it-IT" sz="2900" u="sng">
                <a:solidFill>
                  <a:prstClr val="black"/>
                </a:solidFill>
                <a:latin typeface="Times New Roman"/>
                <a:cs typeface="Times New Roman"/>
              </a:rPr>
              <a:t>dibattito pubblico</a:t>
            </a:r>
            <a:r>
              <a:rPr lang="it-IT" sz="2900">
                <a:solidFill>
                  <a:prstClr val="black"/>
                </a:solidFill>
                <a:latin typeface="Times New Roman"/>
                <a:cs typeface="Times New Roman"/>
              </a:rPr>
              <a:t>; (AC)</a:t>
            </a:r>
          </a:p>
          <a:p>
            <a:pPr algn="just"/>
            <a:r>
              <a:rPr lang="it-IT" sz="2900" u="sng">
                <a:solidFill>
                  <a:prstClr val="black"/>
                </a:solidFill>
                <a:latin typeface="Times New Roman"/>
                <a:cs typeface="Times New Roman"/>
              </a:rPr>
              <a:t>Combattere la corruzione</a:t>
            </a:r>
            <a:r>
              <a:rPr lang="it-IT" sz="2900">
                <a:solidFill>
                  <a:prstClr val="black"/>
                </a:solidFill>
                <a:latin typeface="Times New Roman"/>
                <a:cs typeface="Times New Roman"/>
              </a:rPr>
              <a:t>. (AC)</a:t>
            </a:r>
            <a:endParaRPr lang="it-IT" sz="29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8509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4C68CE7646BA347A101DFBEF066E975" ma:contentTypeVersion="15" ma:contentTypeDescription="Creare un nuovo documento." ma:contentTypeScope="" ma:versionID="40bcc2e2eae1d5bfa6ed476b13994825">
  <xsd:schema xmlns:xsd="http://www.w3.org/2001/XMLSchema" xmlns:xs="http://www.w3.org/2001/XMLSchema" xmlns:p="http://schemas.microsoft.com/office/2006/metadata/properties" xmlns:ns3="b1a9100a-0d37-4a2a-9e4c-e6d1a22e5d27" xmlns:ns4="9a536f0b-aa8c-407c-8def-cd362d2cdfad" targetNamespace="http://schemas.microsoft.com/office/2006/metadata/properties" ma:root="true" ma:fieldsID="f334451790e1b5f0afc3452fb7bb6a3c" ns3:_="" ns4:_="">
    <xsd:import namespace="b1a9100a-0d37-4a2a-9e4c-e6d1a22e5d27"/>
    <xsd:import namespace="9a536f0b-aa8c-407c-8def-cd362d2cdfa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a9100a-0d37-4a2a-9e4c-e6d1a22e5d2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536f0b-aa8c-407c-8def-cd362d2cdf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a536f0b-aa8c-407c-8def-cd362d2cdfad" xsi:nil="true"/>
  </documentManagement>
</p:properties>
</file>

<file path=customXml/itemProps1.xml><?xml version="1.0" encoding="utf-8"?>
<ds:datastoreItem xmlns:ds="http://schemas.openxmlformats.org/officeDocument/2006/customXml" ds:itemID="{9D029080-3EC1-4BB2-ADDD-AD5BCF2F265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9B5843A-71F7-4CEB-8997-A2A124156D8B}">
  <ds:schemaRefs>
    <ds:schemaRef ds:uri="9a536f0b-aa8c-407c-8def-cd362d2cdfad"/>
    <ds:schemaRef ds:uri="b1a9100a-0d37-4a2a-9e4c-e6d1a22e5d2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808AC22-DE78-4A9E-A6EF-47C694550817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9a536f0b-aa8c-407c-8def-cd362d2cdfad"/>
    <ds:schemaRef ds:uri="http://purl.org/dc/terms/"/>
    <ds:schemaRef ds:uri="http://purl.org/dc/elements/1.1/"/>
    <ds:schemaRef ds:uri="http://purl.org/dc/dcmitype/"/>
    <ds:schemaRef ds:uri="b1a9100a-0d37-4a2a-9e4c-e6d1a22e5d27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4802</Words>
  <Application>Microsoft Office PowerPoint</Application>
  <PresentationFormat>Presentazione su schermo (4:3)</PresentationFormat>
  <Paragraphs>231</Paragraphs>
  <Slides>64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64</vt:i4>
      </vt:variant>
    </vt:vector>
  </HeadingPairs>
  <TitlesOfParts>
    <vt:vector size="74" baseType="lpstr">
      <vt:lpstr>ＭＳ Ｐゴシック</vt:lpstr>
      <vt:lpstr>Arial</vt:lpstr>
      <vt:lpstr>Calibri</vt:lpstr>
      <vt:lpstr>Garamond</vt:lpstr>
      <vt:lpstr>Times New Roman</vt:lpstr>
      <vt:lpstr>Titillium Web</vt:lpstr>
      <vt:lpstr>Wingdings</vt:lpstr>
      <vt:lpstr>Tema di Office</vt:lpstr>
      <vt:lpstr>1_Tema di Office</vt:lpstr>
      <vt:lpstr>2_Tema di Office</vt:lpstr>
      <vt:lpstr>     Accesso e trasparenza   Dentro al procedimento: </vt:lpstr>
      <vt:lpstr>Presentazione standard di PowerPoint</vt:lpstr>
      <vt:lpstr>Il segreto d’ufficio</vt:lpstr>
      <vt:lpstr>Accesso e trasparenza</vt:lpstr>
      <vt:lpstr>Accesso e principi costituzionali</vt:lpstr>
      <vt:lpstr>Carta dei diritti fondamentali dell’UE</vt:lpstr>
      <vt:lpstr>Accesso e trasparenza</vt:lpstr>
      <vt:lpstr>L’evoluzione della trasparenza quale principio fondamentale</vt:lpstr>
      <vt:lpstr>Le diverse missioni della trasparenza declinate nelle diverse forme di accesso</vt:lpstr>
      <vt:lpstr>L'accesso documentale</vt:lpstr>
      <vt:lpstr>L'accesso documentale</vt:lpstr>
      <vt:lpstr>L’accesso documentale Un’istituto-due anime</vt:lpstr>
      <vt:lpstr>L'accesso documentale – la logica partecipativa</vt:lpstr>
      <vt:lpstr>L’accesso partecipativo</vt:lpstr>
      <vt:lpstr>L’accesso partecipativo</vt:lpstr>
      <vt:lpstr>L’accesso difensivo</vt:lpstr>
      <vt:lpstr>L'accesso difensivo</vt:lpstr>
      <vt:lpstr>L’accesso difensivo</vt:lpstr>
      <vt:lpstr>La disciplina dell'accesso documentale</vt:lpstr>
      <vt:lpstr>Chi ha diritto a fare istanza di accesso documentale</vt:lpstr>
      <vt:lpstr>segue</vt:lpstr>
      <vt:lpstr>Consiglio di Stato, Adunanza Plenaria, sentenza 2 aprile 2020, n. 10 </vt:lpstr>
      <vt:lpstr>Le qualificazioni dell'interesse</vt:lpstr>
      <vt:lpstr>Preesistenza della situazione giuridica</vt:lpstr>
      <vt:lpstr>Preesistenza della situazione giuridica</vt:lpstr>
      <vt:lpstr>L’obbligo di motivazione (art. 25 l. proc.)</vt:lpstr>
      <vt:lpstr>L’obbligo di motivazione (art. 25 l. proc.)</vt:lpstr>
      <vt:lpstr>I presupposti per l'accesso documentale</vt:lpstr>
      <vt:lpstr>Verso chi può esercitarsi il diritto di accesso?</vt:lpstr>
      <vt:lpstr>Le eccezioni – le esclusioni «ex lege»  Art. 24, L. 241/90</vt:lpstr>
      <vt:lpstr>Le eccezioni – le esclusioni «ex lege»  Art. 24, L. 241/90</vt:lpstr>
      <vt:lpstr>Le eccezioni – le esclusioni con regolamento Art. 24, L. 241/90</vt:lpstr>
      <vt:lpstr>Le eccezioni – le esclusioni con regolamento Art. 24, L. 241/90</vt:lpstr>
      <vt:lpstr>Le eccezioni – le esclusioni con regolamento Art. 24, L. 241/90</vt:lpstr>
      <vt:lpstr>Le eccezioni- il divieto di controllo diffuso Art. 24, L. 241/90</vt:lpstr>
      <vt:lpstr>Le eccezioni</vt:lpstr>
      <vt:lpstr>L’onere probatorio aggravato e la discrezionalità della p.a.</vt:lpstr>
      <vt:lpstr>Art. 60, comma 1, del D.Lgs. n. 196 del 2003</vt:lpstr>
      <vt:lpstr> Indispensabilità e pari rango</vt:lpstr>
      <vt:lpstr>Le eccezioni Art. 24, L. 241/90</vt:lpstr>
      <vt:lpstr> Riservatezza «semplice» e «rafforzata» Cons. Stato, sez. IV, 22 novembre 2022, n. 10277). </vt:lpstr>
      <vt:lpstr>Riservatezza «semplice» e «rafforzata» Cons. Stato, sez. IV, 22 novembre 2022, n. 10277). </vt:lpstr>
      <vt:lpstr>Consiglio di Stato, Adunanza Plenaria, sentenza 18 marzo 2021, n. 4  La valutazione della p.a.</vt:lpstr>
      <vt:lpstr>Consiglio di Stato, Adunanza Plenaria, sentenza 18 marzo 2021, n. 4  La valutazione della p.a.</vt:lpstr>
      <vt:lpstr>Consiglio di Stato, Adunanza Plenaria, sentenza 18 marzo 2021, n. 4  Onere probatorio aggravato</vt:lpstr>
      <vt:lpstr>Il procedimento per l’accesso Art. 25 LPA</vt:lpstr>
      <vt:lpstr>Il procedimento per l’accesso Art. 25 LPA</vt:lpstr>
      <vt:lpstr>La tutela in caso di rifiuto Art. 25 LPA</vt:lpstr>
      <vt:lpstr>La tutela in caso di rifiuto Art. 25 LPA</vt:lpstr>
      <vt:lpstr>Trasparenza e democrazia</vt:lpstr>
      <vt:lpstr>L’accesso civico semplice e generalizzato</vt:lpstr>
      <vt:lpstr>L’accesso civico semplice </vt:lpstr>
      <vt:lpstr>Gli obblighi di pubblicazione e il nuovo accesso civico </vt:lpstr>
      <vt:lpstr>L’accesso civico generalizzato</vt:lpstr>
      <vt:lpstr>L’accesso civico generalizzato</vt:lpstr>
      <vt:lpstr>I caratteri dell’accesso generalizzato (c.d. FOIA)</vt:lpstr>
      <vt:lpstr>I caratteri dell’accesso generalizzato (c.d. FOIA)</vt:lpstr>
      <vt:lpstr>I caratteri dell’accesso generalizzato (c.d. FOIA)</vt:lpstr>
      <vt:lpstr>I caratteri dell’accesso generalizzato (c.d. FOIA)</vt:lpstr>
      <vt:lpstr>L’accesso documentale vs accesso civico</vt:lpstr>
      <vt:lpstr>I caratteri dell’accesso generalizzato (c.d. FOIA)</vt:lpstr>
      <vt:lpstr>L’accesso generalizzato come diritto fondamentale</vt:lpstr>
      <vt:lpstr>Gestire coesistenza di più tipologie di accesso</vt:lpstr>
      <vt:lpstr>La ri-qualificazione delle istanze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responsabilità dello Stato ‘legislatore’ nell'ordinamento multilivello europeo</dc:title>
  <dc:creator>alessia cecchini</dc:creator>
  <cp:lastModifiedBy>sveva.delgatto@unimc.it</cp:lastModifiedBy>
  <cp:revision>54</cp:revision>
  <dcterms:created xsi:type="dcterms:W3CDTF">2017-02-09T09:43:49Z</dcterms:created>
  <dcterms:modified xsi:type="dcterms:W3CDTF">2024-04-10T15:11:22Z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0x010100D4C68CE7646BA347A101DFBEF066E975</vt:lpwstr>
  </property>
</Properties>
</file>