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97" r:id="rId3"/>
    <p:sldId id="260" r:id="rId4"/>
    <p:sldId id="258" r:id="rId5"/>
    <p:sldId id="259" r:id="rId6"/>
    <p:sldId id="272" r:id="rId7"/>
    <p:sldId id="276" r:id="rId8"/>
    <p:sldId id="299" r:id="rId9"/>
    <p:sldId id="300" r:id="rId10"/>
    <p:sldId id="301" r:id="rId11"/>
    <p:sldId id="277" r:id="rId12"/>
    <p:sldId id="278" r:id="rId13"/>
    <p:sldId id="280" r:id="rId14"/>
    <p:sldId id="281" r:id="rId15"/>
    <p:sldId id="302" r:id="rId16"/>
    <p:sldId id="303" r:id="rId17"/>
    <p:sldId id="304" r:id="rId18"/>
    <p:sldId id="284" r:id="rId19"/>
    <p:sldId id="285" r:id="rId20"/>
    <p:sldId id="279" r:id="rId21"/>
    <p:sldId id="286" r:id="rId22"/>
    <p:sldId id="294" r:id="rId23"/>
    <p:sldId id="283" r:id="rId24"/>
    <p:sldId id="305" r:id="rId25"/>
    <p:sldId id="307" r:id="rId26"/>
    <p:sldId id="363" r:id="rId27"/>
    <p:sldId id="327" r:id="rId28"/>
    <p:sldId id="365" r:id="rId29"/>
    <p:sldId id="366" r:id="rId30"/>
    <p:sldId id="328" r:id="rId31"/>
    <p:sldId id="367" r:id="rId32"/>
    <p:sldId id="289" r:id="rId33"/>
    <p:sldId id="291" r:id="rId34"/>
    <p:sldId id="340" r:id="rId35"/>
    <p:sldId id="290" r:id="rId36"/>
    <p:sldId id="368" r:id="rId37"/>
    <p:sldId id="362" r:id="rId38"/>
    <p:sldId id="316" r:id="rId39"/>
    <p:sldId id="372" r:id="rId40"/>
    <p:sldId id="370" r:id="rId41"/>
    <p:sldId id="369" r:id="rId42"/>
    <p:sldId id="399" r:id="rId4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809945-B3FF-02D1-EFE6-AB2276F5CD40}" v="3" dt="2024-03-13T17:46:37.087"/>
    <p1510:client id="{FD5D4B52-0E9B-0610-998B-01D61277318E}" v="74" dt="2024-03-13T16:15:16.6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2" d="100"/>
          <a:sy n="72" d="100"/>
        </p:scale>
        <p:origin x="48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ED52D8-9D80-4126-8422-9D4F35EA8520}" type="doc">
      <dgm:prSet loTypeId="urn:microsoft.com/office/officeart/2005/8/layout/default" loCatId="list" qsTypeId="urn:microsoft.com/office/officeart/2005/8/quickstyle/simple2" qsCatId="simple" csTypeId="urn:microsoft.com/office/officeart/2005/8/colors/accent0_3" csCatId="mainScheme" phldr="1"/>
      <dgm:spPr/>
      <dgm:t>
        <a:bodyPr/>
        <a:lstStyle/>
        <a:p>
          <a:endParaRPr lang="en-US"/>
        </a:p>
      </dgm:t>
    </dgm:pt>
    <dgm:pt modelId="{D671E634-BEBC-4876-A4D1-AEEEC078E8E7}">
      <dgm:prSet custT="1"/>
      <dgm:spPr/>
      <dgm:t>
        <a:bodyPr/>
        <a:lstStyle/>
        <a:p>
          <a:pPr algn="ctr"/>
          <a:r>
            <a:rPr lang="it-IT" sz="1800" dirty="0"/>
            <a:t>In Francia, ai primi dell’Ottocento, si è sviluppato il dibattito sulla codificazione.</a:t>
          </a:r>
          <a:endParaRPr lang="en-US" sz="1800" dirty="0"/>
        </a:p>
      </dgm:t>
    </dgm:pt>
    <dgm:pt modelId="{B507AF32-DA5B-421A-996C-658A2121574A}" type="parTrans" cxnId="{9BFC4B0A-E7DE-40C6-82D2-2BDDD1899124}">
      <dgm:prSet/>
      <dgm:spPr/>
      <dgm:t>
        <a:bodyPr/>
        <a:lstStyle/>
        <a:p>
          <a:endParaRPr lang="en-US"/>
        </a:p>
      </dgm:t>
    </dgm:pt>
    <dgm:pt modelId="{6380891C-37A2-4248-ABF4-AA613BD7CEBD}" type="sibTrans" cxnId="{9BFC4B0A-E7DE-40C6-82D2-2BDDD1899124}">
      <dgm:prSet/>
      <dgm:spPr/>
      <dgm:t>
        <a:bodyPr/>
        <a:lstStyle/>
        <a:p>
          <a:endParaRPr lang="en-US"/>
        </a:p>
      </dgm:t>
    </dgm:pt>
    <dgm:pt modelId="{529327A3-6084-49F8-99BF-5DE2535B0BB4}">
      <dgm:prSet custT="1"/>
      <dgm:spPr/>
      <dgm:t>
        <a:bodyPr/>
        <a:lstStyle/>
        <a:p>
          <a:r>
            <a:rPr lang="it-IT" sz="1600" dirty="0"/>
            <a:t>In Italia, il medesimo dibattito è stato avviato intorno alla metà dell’Ottocento, ma nell’ultimo quarto del secolo la dottrina si è espressa in senso negativo.</a:t>
          </a:r>
          <a:endParaRPr lang="en-US" sz="1600" dirty="0"/>
        </a:p>
      </dgm:t>
    </dgm:pt>
    <dgm:pt modelId="{EA2F4887-3399-42EA-B503-CC11B5E44501}" type="parTrans" cxnId="{62F9B19E-FC9B-4215-A3CB-1637DAC2B663}">
      <dgm:prSet/>
      <dgm:spPr/>
      <dgm:t>
        <a:bodyPr/>
        <a:lstStyle/>
        <a:p>
          <a:endParaRPr lang="en-US"/>
        </a:p>
      </dgm:t>
    </dgm:pt>
    <dgm:pt modelId="{431C113B-0B03-4A12-BC85-A3938191D4C2}" type="sibTrans" cxnId="{62F9B19E-FC9B-4215-A3CB-1637DAC2B663}">
      <dgm:prSet/>
      <dgm:spPr/>
      <dgm:t>
        <a:bodyPr/>
        <a:lstStyle/>
        <a:p>
          <a:endParaRPr lang="en-US"/>
        </a:p>
      </dgm:t>
    </dgm:pt>
    <dgm:pt modelId="{6C6AE9FF-8390-4683-B704-3BE0338462C0}">
      <dgm:prSet custT="1"/>
      <dgm:spPr/>
      <dgm:t>
        <a:bodyPr/>
        <a:lstStyle/>
        <a:p>
          <a:r>
            <a:rPr lang="it-IT" sz="1400" dirty="0"/>
            <a:t>Sia il </a:t>
          </a:r>
          <a:r>
            <a:rPr lang="it-IT" sz="1400" i="1" dirty="0" err="1"/>
            <a:t>Conseil</a:t>
          </a:r>
          <a:r>
            <a:rPr lang="it-IT" sz="1400" i="1" dirty="0"/>
            <a:t> d’</a:t>
          </a:r>
          <a:r>
            <a:rPr lang="it-IT" sz="1400" i="1" dirty="0" err="1"/>
            <a:t>Etat</a:t>
          </a:r>
          <a:r>
            <a:rPr lang="it-IT" sz="1400" i="1" dirty="0"/>
            <a:t> </a:t>
          </a:r>
          <a:r>
            <a:rPr lang="it-IT" sz="1400" dirty="0"/>
            <a:t>sia il Consiglio di Stato, tra il finire dell’Ottocento e l’avvio del Novecento hanno elaborato i principi dell’azione amministrativa e il dibattito si è chiuso fino al secondo dopoguerra.</a:t>
          </a:r>
          <a:endParaRPr lang="en-US" sz="1400" dirty="0"/>
        </a:p>
      </dgm:t>
    </dgm:pt>
    <dgm:pt modelId="{E5F5C8A8-0551-460A-9E46-295B336D5B69}" type="parTrans" cxnId="{B3068CB4-1240-4BEF-B01A-B379A43736D1}">
      <dgm:prSet/>
      <dgm:spPr/>
      <dgm:t>
        <a:bodyPr/>
        <a:lstStyle/>
        <a:p>
          <a:endParaRPr lang="en-US"/>
        </a:p>
      </dgm:t>
    </dgm:pt>
    <dgm:pt modelId="{373C7CF0-F1B3-4F48-B01C-58EECB55107C}" type="sibTrans" cxnId="{B3068CB4-1240-4BEF-B01A-B379A43736D1}">
      <dgm:prSet/>
      <dgm:spPr/>
      <dgm:t>
        <a:bodyPr/>
        <a:lstStyle/>
        <a:p>
          <a:endParaRPr lang="en-US"/>
        </a:p>
      </dgm:t>
    </dgm:pt>
    <dgm:pt modelId="{48ABDAEC-7CB0-40C8-B630-4EB9500BEAFD}">
      <dgm:prSet custT="1"/>
      <dgm:spPr/>
      <dgm:t>
        <a:bodyPr/>
        <a:lstStyle/>
        <a:p>
          <a:r>
            <a:rPr lang="it-IT" sz="2000" dirty="0"/>
            <a:t>La legge austriaca del 1925 (modello </a:t>
          </a:r>
          <a:r>
            <a:rPr lang="it-IT" sz="2000" dirty="0" err="1"/>
            <a:t>paragiurisdizionale</a:t>
          </a:r>
          <a:r>
            <a:rPr lang="it-IT" sz="2000" dirty="0"/>
            <a:t>);</a:t>
          </a:r>
          <a:endParaRPr lang="en-US" sz="2000" dirty="0"/>
        </a:p>
      </dgm:t>
    </dgm:pt>
    <dgm:pt modelId="{C3F63D3F-26B1-44A3-B5FC-744DD6946E2F}" type="parTrans" cxnId="{5B9649EB-28AC-422A-AAB7-5A35E490797A}">
      <dgm:prSet/>
      <dgm:spPr/>
      <dgm:t>
        <a:bodyPr/>
        <a:lstStyle/>
        <a:p>
          <a:endParaRPr lang="en-US"/>
        </a:p>
      </dgm:t>
    </dgm:pt>
    <dgm:pt modelId="{BB228D27-C3C0-4AFA-8540-A8E64ACFA6DB}" type="sibTrans" cxnId="{5B9649EB-28AC-422A-AAB7-5A35E490797A}">
      <dgm:prSet/>
      <dgm:spPr/>
      <dgm:t>
        <a:bodyPr/>
        <a:lstStyle/>
        <a:p>
          <a:endParaRPr lang="en-US"/>
        </a:p>
      </dgm:t>
    </dgm:pt>
    <dgm:pt modelId="{781AD1F9-B5D9-492B-AA6A-4DBBFE4EF2A9}">
      <dgm:prSet custT="1"/>
      <dgm:spPr/>
      <dgm:t>
        <a:bodyPr/>
        <a:lstStyle/>
        <a:p>
          <a:r>
            <a:rPr lang="it-IT" sz="1800" dirty="0"/>
            <a:t>L’</a:t>
          </a:r>
          <a:r>
            <a:rPr lang="it-IT" sz="1800" i="1" dirty="0" err="1"/>
            <a:t>Administrative</a:t>
          </a:r>
          <a:r>
            <a:rPr lang="it-IT" sz="1800" dirty="0"/>
            <a:t> </a:t>
          </a:r>
          <a:r>
            <a:rPr lang="it-IT" sz="1800" i="1" dirty="0"/>
            <a:t>Procedure Act</a:t>
          </a:r>
          <a:r>
            <a:rPr lang="it-IT" sz="1800" dirty="0"/>
            <a:t> statunitense del 1946 (</a:t>
          </a:r>
          <a:r>
            <a:rPr lang="it-IT" sz="1800" i="1" dirty="0" err="1"/>
            <a:t>interest</a:t>
          </a:r>
          <a:r>
            <a:rPr lang="it-IT" sz="1800" i="1" dirty="0"/>
            <a:t> representation model</a:t>
          </a:r>
          <a:r>
            <a:rPr lang="it-IT" sz="1800" dirty="0"/>
            <a:t>). </a:t>
          </a:r>
          <a:endParaRPr lang="en-US" sz="1800" dirty="0"/>
        </a:p>
      </dgm:t>
    </dgm:pt>
    <dgm:pt modelId="{081D55B0-DCF5-4D2B-A402-F0FD17EFFC9F}" type="parTrans" cxnId="{B359E0DF-CFC3-40AF-A2BB-7EC6D20B8A7F}">
      <dgm:prSet/>
      <dgm:spPr/>
      <dgm:t>
        <a:bodyPr/>
        <a:lstStyle/>
        <a:p>
          <a:endParaRPr lang="en-US"/>
        </a:p>
      </dgm:t>
    </dgm:pt>
    <dgm:pt modelId="{89557735-5CB3-4453-92A5-F47E286E305D}" type="sibTrans" cxnId="{B359E0DF-CFC3-40AF-A2BB-7EC6D20B8A7F}">
      <dgm:prSet/>
      <dgm:spPr/>
      <dgm:t>
        <a:bodyPr/>
        <a:lstStyle/>
        <a:p>
          <a:endParaRPr lang="en-US"/>
        </a:p>
      </dgm:t>
    </dgm:pt>
    <dgm:pt modelId="{134F998B-2AAD-422F-A761-F6D7615A86A8}">
      <dgm:prSet/>
      <dgm:spPr/>
      <dgm:t>
        <a:bodyPr/>
        <a:lstStyle/>
        <a:p>
          <a:r>
            <a:rPr lang="it-IT" dirty="0"/>
            <a:t>Legge tedesca del 1976.</a:t>
          </a:r>
          <a:endParaRPr lang="en-US" dirty="0"/>
        </a:p>
      </dgm:t>
    </dgm:pt>
    <dgm:pt modelId="{A6883B8A-B699-441E-A5E4-E38CAA9F6187}" type="parTrans" cxnId="{3507B4CA-A6FB-4EC9-A8C6-13E68DD93611}">
      <dgm:prSet/>
      <dgm:spPr/>
      <dgm:t>
        <a:bodyPr/>
        <a:lstStyle/>
        <a:p>
          <a:endParaRPr lang="en-US"/>
        </a:p>
      </dgm:t>
    </dgm:pt>
    <dgm:pt modelId="{44E3842D-6807-4CC0-B787-18992BA7D9DA}" type="sibTrans" cxnId="{3507B4CA-A6FB-4EC9-A8C6-13E68DD93611}">
      <dgm:prSet/>
      <dgm:spPr/>
      <dgm:t>
        <a:bodyPr/>
        <a:lstStyle/>
        <a:p>
          <a:endParaRPr lang="en-US"/>
        </a:p>
      </dgm:t>
    </dgm:pt>
    <dgm:pt modelId="{D2F1E3B9-9303-4D23-B0F5-39A6A424D5A8}">
      <dgm:prSet/>
      <dgm:spPr/>
      <dgm:t>
        <a:bodyPr/>
        <a:lstStyle/>
        <a:p>
          <a:r>
            <a:rPr lang="it-IT" dirty="0"/>
            <a:t>La Commissione Forti (1944-47).</a:t>
          </a:r>
          <a:endParaRPr lang="en-US" dirty="0"/>
        </a:p>
      </dgm:t>
    </dgm:pt>
    <dgm:pt modelId="{9A271E31-24B0-4944-8E01-C9650D79702B}" type="parTrans" cxnId="{40F484D2-6E18-403D-9AB3-01B8522474CE}">
      <dgm:prSet/>
      <dgm:spPr/>
      <dgm:t>
        <a:bodyPr/>
        <a:lstStyle/>
        <a:p>
          <a:endParaRPr lang="en-US"/>
        </a:p>
      </dgm:t>
    </dgm:pt>
    <dgm:pt modelId="{6568D792-3CC6-4F8E-9407-1512E92D3029}" type="sibTrans" cxnId="{40F484D2-6E18-403D-9AB3-01B8522474CE}">
      <dgm:prSet/>
      <dgm:spPr/>
      <dgm:t>
        <a:bodyPr/>
        <a:lstStyle/>
        <a:p>
          <a:endParaRPr lang="en-US"/>
        </a:p>
      </dgm:t>
    </dgm:pt>
    <dgm:pt modelId="{C15E9248-F003-427E-85AA-909D40C9D789}">
      <dgm:prSet/>
      <dgm:spPr/>
      <dgm:t>
        <a:bodyPr/>
        <a:lstStyle/>
        <a:p>
          <a:r>
            <a:rPr lang="it-IT" dirty="0"/>
            <a:t>La Commissione Nigro (1982).</a:t>
          </a:r>
          <a:endParaRPr lang="en-US" dirty="0"/>
        </a:p>
      </dgm:t>
    </dgm:pt>
    <dgm:pt modelId="{E42CD4D8-C54E-4537-AB7D-47371B1A5C37}" type="parTrans" cxnId="{8381A9E9-D5B7-4406-AB32-32F4C8F91913}">
      <dgm:prSet/>
      <dgm:spPr/>
      <dgm:t>
        <a:bodyPr/>
        <a:lstStyle/>
        <a:p>
          <a:endParaRPr lang="en-US"/>
        </a:p>
      </dgm:t>
    </dgm:pt>
    <dgm:pt modelId="{6298A4F6-459F-493D-8626-333A3089FB4A}" type="sibTrans" cxnId="{8381A9E9-D5B7-4406-AB32-32F4C8F91913}">
      <dgm:prSet/>
      <dgm:spPr/>
      <dgm:t>
        <a:bodyPr/>
        <a:lstStyle/>
        <a:p>
          <a:endParaRPr lang="en-US"/>
        </a:p>
      </dgm:t>
    </dgm:pt>
    <dgm:pt modelId="{F2401721-95E1-4137-B782-3A6AE393243F}" type="pres">
      <dgm:prSet presAssocID="{19ED52D8-9D80-4126-8422-9D4F35EA8520}" presName="diagram" presStyleCnt="0">
        <dgm:presLayoutVars>
          <dgm:dir/>
          <dgm:resizeHandles val="exact"/>
        </dgm:presLayoutVars>
      </dgm:prSet>
      <dgm:spPr/>
    </dgm:pt>
    <dgm:pt modelId="{91AC9C44-DA93-4763-8821-8EADF6FB2FA6}" type="pres">
      <dgm:prSet presAssocID="{D671E634-BEBC-4876-A4D1-AEEEC078E8E7}" presName="node" presStyleLbl="node1" presStyleIdx="0" presStyleCnt="8" custScaleY="111914" custLinFactNeighborX="-126" custLinFactNeighborY="-18237">
        <dgm:presLayoutVars>
          <dgm:bulletEnabled val="1"/>
        </dgm:presLayoutVars>
      </dgm:prSet>
      <dgm:spPr/>
    </dgm:pt>
    <dgm:pt modelId="{B3B128A2-AB8A-4F34-AC4C-12ADF2C3381F}" type="pres">
      <dgm:prSet presAssocID="{6380891C-37A2-4248-ABF4-AA613BD7CEBD}" presName="sibTrans" presStyleCnt="0"/>
      <dgm:spPr/>
    </dgm:pt>
    <dgm:pt modelId="{E76B6E73-A5B5-44F3-B3B6-AC449F196863}" type="pres">
      <dgm:prSet presAssocID="{529327A3-6084-49F8-99BF-5DE2535B0BB4}" presName="node" presStyleLbl="node1" presStyleIdx="1" presStyleCnt="8" custScaleY="129025" custLinFactNeighborX="811" custLinFactNeighborY="-11497">
        <dgm:presLayoutVars>
          <dgm:bulletEnabled val="1"/>
        </dgm:presLayoutVars>
      </dgm:prSet>
      <dgm:spPr/>
    </dgm:pt>
    <dgm:pt modelId="{0D61C20D-E84C-4C51-BB06-7020B0DD4B46}" type="pres">
      <dgm:prSet presAssocID="{431C113B-0B03-4A12-BC85-A3938191D4C2}" presName="sibTrans" presStyleCnt="0"/>
      <dgm:spPr/>
    </dgm:pt>
    <dgm:pt modelId="{645F82C2-AE55-45B4-B485-B82290647379}" type="pres">
      <dgm:prSet presAssocID="{6C6AE9FF-8390-4683-B704-3BE0338462C0}" presName="node" presStyleLbl="node1" presStyleIdx="2" presStyleCnt="8" custScaleY="131076" custLinFactNeighborX="-405" custLinFactNeighborY="-12523">
        <dgm:presLayoutVars>
          <dgm:bulletEnabled val="1"/>
        </dgm:presLayoutVars>
      </dgm:prSet>
      <dgm:spPr/>
    </dgm:pt>
    <dgm:pt modelId="{36FA4182-3A39-4FEB-85B0-87A73D2D68D0}" type="pres">
      <dgm:prSet presAssocID="{373C7CF0-F1B3-4F48-B01C-58EECB55107C}" presName="sibTrans" presStyleCnt="0"/>
      <dgm:spPr/>
    </dgm:pt>
    <dgm:pt modelId="{3453FDFB-2A08-451E-B5D3-3484C239546F}" type="pres">
      <dgm:prSet presAssocID="{48ABDAEC-7CB0-40C8-B630-4EB9500BEAFD}" presName="node" presStyleLbl="node1" presStyleIdx="3" presStyleCnt="8" custScaleY="130993" custLinFactNeighborX="126" custLinFactNeighborY="-12481">
        <dgm:presLayoutVars>
          <dgm:bulletEnabled val="1"/>
        </dgm:presLayoutVars>
      </dgm:prSet>
      <dgm:spPr/>
    </dgm:pt>
    <dgm:pt modelId="{F33E2DAD-B8BF-4C07-A473-444426C3B9A8}" type="pres">
      <dgm:prSet presAssocID="{BB228D27-C3C0-4AFA-8540-A8E64ACFA6DB}" presName="sibTrans" presStyleCnt="0"/>
      <dgm:spPr/>
    </dgm:pt>
    <dgm:pt modelId="{D2802474-4626-4F69-B578-7C7AC8429424}" type="pres">
      <dgm:prSet presAssocID="{781AD1F9-B5D9-492B-AA6A-4DBBFE4EF2A9}" presName="node" presStyleLbl="node1" presStyleIdx="4" presStyleCnt="8" custScaleY="127930" custLinFactNeighborX="-126" custLinFactNeighborY="-23640">
        <dgm:presLayoutVars>
          <dgm:bulletEnabled val="1"/>
        </dgm:presLayoutVars>
      </dgm:prSet>
      <dgm:spPr/>
    </dgm:pt>
    <dgm:pt modelId="{E6849FDA-2E45-4440-BC89-9F4A1D694EE9}" type="pres">
      <dgm:prSet presAssocID="{89557735-5CB3-4453-92A5-F47E286E305D}" presName="sibTrans" presStyleCnt="0"/>
      <dgm:spPr/>
    </dgm:pt>
    <dgm:pt modelId="{8CF8CD04-26C4-46D4-8DB7-2FBCE3AC3A34}" type="pres">
      <dgm:prSet presAssocID="{134F998B-2AAD-422F-A761-F6D7615A86A8}" presName="node" presStyleLbl="node1" presStyleIdx="5" presStyleCnt="8" custScaleY="61926" custLinFactNeighborX="811" custLinFactNeighborY="-41402">
        <dgm:presLayoutVars>
          <dgm:bulletEnabled val="1"/>
        </dgm:presLayoutVars>
      </dgm:prSet>
      <dgm:spPr/>
    </dgm:pt>
    <dgm:pt modelId="{B7F2BEFC-199C-4CE5-9C91-925F4BB69DD2}" type="pres">
      <dgm:prSet presAssocID="{44E3842D-6807-4CC0-B787-18992BA7D9DA}" presName="sibTrans" presStyleCnt="0"/>
      <dgm:spPr/>
    </dgm:pt>
    <dgm:pt modelId="{0AF3E516-88E0-46B0-AE3C-9E20CC188F71}" type="pres">
      <dgm:prSet presAssocID="{D2F1E3B9-9303-4D23-B0F5-39A6A424D5A8}" presName="node" presStyleLbl="node1" presStyleIdx="6" presStyleCnt="8" custScaleY="70032" custLinFactNeighborX="-405" custLinFactNeighborY="-38500">
        <dgm:presLayoutVars>
          <dgm:bulletEnabled val="1"/>
        </dgm:presLayoutVars>
      </dgm:prSet>
      <dgm:spPr/>
    </dgm:pt>
    <dgm:pt modelId="{73404700-9253-49BD-A316-9EF76307EF5A}" type="pres">
      <dgm:prSet presAssocID="{6568D792-3CC6-4F8E-9407-1512E92D3029}" presName="sibTrans" presStyleCnt="0"/>
      <dgm:spPr/>
    </dgm:pt>
    <dgm:pt modelId="{380AD0A6-AED8-49AB-8793-AEB65F3BBA5D}" type="pres">
      <dgm:prSet presAssocID="{C15E9248-F003-427E-85AA-909D40C9D789}" presName="node" presStyleLbl="node1" presStyleIdx="7" presStyleCnt="8" custScaleY="74084" custLinFactNeighborX="126" custLinFactNeighborY="-37149">
        <dgm:presLayoutVars>
          <dgm:bulletEnabled val="1"/>
        </dgm:presLayoutVars>
      </dgm:prSet>
      <dgm:spPr/>
    </dgm:pt>
  </dgm:ptLst>
  <dgm:cxnLst>
    <dgm:cxn modelId="{9BFC4B0A-E7DE-40C6-82D2-2BDDD1899124}" srcId="{19ED52D8-9D80-4126-8422-9D4F35EA8520}" destId="{D671E634-BEBC-4876-A4D1-AEEEC078E8E7}" srcOrd="0" destOrd="0" parTransId="{B507AF32-DA5B-421A-996C-658A2121574A}" sibTransId="{6380891C-37A2-4248-ABF4-AA613BD7CEBD}"/>
    <dgm:cxn modelId="{FDA1341B-A3F0-4D0E-ABCF-90AA5BC1BDEC}" type="presOf" srcId="{134F998B-2AAD-422F-A761-F6D7615A86A8}" destId="{8CF8CD04-26C4-46D4-8DB7-2FBCE3AC3A34}" srcOrd="0" destOrd="0" presId="urn:microsoft.com/office/officeart/2005/8/layout/default"/>
    <dgm:cxn modelId="{B15E9C29-7A2E-4D4E-BFDA-9F52DAD71F65}" type="presOf" srcId="{C15E9248-F003-427E-85AA-909D40C9D789}" destId="{380AD0A6-AED8-49AB-8793-AEB65F3BBA5D}" srcOrd="0" destOrd="0" presId="urn:microsoft.com/office/officeart/2005/8/layout/default"/>
    <dgm:cxn modelId="{83D30F6E-DF87-46EE-8A59-B9A7247C510C}" type="presOf" srcId="{6C6AE9FF-8390-4683-B704-3BE0338462C0}" destId="{645F82C2-AE55-45B4-B485-B82290647379}" srcOrd="0" destOrd="0" presId="urn:microsoft.com/office/officeart/2005/8/layout/default"/>
    <dgm:cxn modelId="{E34C7B58-7096-49F1-AD43-A43C6FE18C4D}" type="presOf" srcId="{19ED52D8-9D80-4126-8422-9D4F35EA8520}" destId="{F2401721-95E1-4137-B782-3A6AE393243F}" srcOrd="0" destOrd="0" presId="urn:microsoft.com/office/officeart/2005/8/layout/default"/>
    <dgm:cxn modelId="{AA5E0789-AB8F-471A-AF30-FEA51F577BB0}" type="presOf" srcId="{48ABDAEC-7CB0-40C8-B630-4EB9500BEAFD}" destId="{3453FDFB-2A08-451E-B5D3-3484C239546F}" srcOrd="0" destOrd="0" presId="urn:microsoft.com/office/officeart/2005/8/layout/default"/>
    <dgm:cxn modelId="{F7553297-EBD9-4978-8650-A131D75ED953}" type="presOf" srcId="{781AD1F9-B5D9-492B-AA6A-4DBBFE4EF2A9}" destId="{D2802474-4626-4F69-B578-7C7AC8429424}" srcOrd="0" destOrd="0" presId="urn:microsoft.com/office/officeart/2005/8/layout/default"/>
    <dgm:cxn modelId="{2F48AB99-4527-46D7-B7F9-2888D69B2100}" type="presOf" srcId="{D671E634-BEBC-4876-A4D1-AEEEC078E8E7}" destId="{91AC9C44-DA93-4763-8821-8EADF6FB2FA6}" srcOrd="0" destOrd="0" presId="urn:microsoft.com/office/officeart/2005/8/layout/default"/>
    <dgm:cxn modelId="{62F9B19E-FC9B-4215-A3CB-1637DAC2B663}" srcId="{19ED52D8-9D80-4126-8422-9D4F35EA8520}" destId="{529327A3-6084-49F8-99BF-5DE2535B0BB4}" srcOrd="1" destOrd="0" parTransId="{EA2F4887-3399-42EA-B503-CC11B5E44501}" sibTransId="{431C113B-0B03-4A12-BC85-A3938191D4C2}"/>
    <dgm:cxn modelId="{B3068CB4-1240-4BEF-B01A-B379A43736D1}" srcId="{19ED52D8-9D80-4126-8422-9D4F35EA8520}" destId="{6C6AE9FF-8390-4683-B704-3BE0338462C0}" srcOrd="2" destOrd="0" parTransId="{E5F5C8A8-0551-460A-9E46-295B336D5B69}" sibTransId="{373C7CF0-F1B3-4F48-B01C-58EECB55107C}"/>
    <dgm:cxn modelId="{3507B4CA-A6FB-4EC9-A8C6-13E68DD93611}" srcId="{19ED52D8-9D80-4126-8422-9D4F35EA8520}" destId="{134F998B-2AAD-422F-A761-F6D7615A86A8}" srcOrd="5" destOrd="0" parTransId="{A6883B8A-B699-441E-A5E4-E38CAA9F6187}" sibTransId="{44E3842D-6807-4CC0-B787-18992BA7D9DA}"/>
    <dgm:cxn modelId="{40F484D2-6E18-403D-9AB3-01B8522474CE}" srcId="{19ED52D8-9D80-4126-8422-9D4F35EA8520}" destId="{D2F1E3B9-9303-4D23-B0F5-39A6A424D5A8}" srcOrd="6" destOrd="0" parTransId="{9A271E31-24B0-4944-8E01-C9650D79702B}" sibTransId="{6568D792-3CC6-4F8E-9407-1512E92D3029}"/>
    <dgm:cxn modelId="{B05CABDC-A696-437C-BD90-97AA4BB54681}" type="presOf" srcId="{529327A3-6084-49F8-99BF-5DE2535B0BB4}" destId="{E76B6E73-A5B5-44F3-B3B6-AC449F196863}" srcOrd="0" destOrd="0" presId="urn:microsoft.com/office/officeart/2005/8/layout/default"/>
    <dgm:cxn modelId="{B359E0DF-CFC3-40AF-A2BB-7EC6D20B8A7F}" srcId="{19ED52D8-9D80-4126-8422-9D4F35EA8520}" destId="{781AD1F9-B5D9-492B-AA6A-4DBBFE4EF2A9}" srcOrd="4" destOrd="0" parTransId="{081D55B0-DCF5-4D2B-A402-F0FD17EFFC9F}" sibTransId="{89557735-5CB3-4453-92A5-F47E286E305D}"/>
    <dgm:cxn modelId="{F3C592E6-F515-4A8A-B7F3-020FEC3B343B}" type="presOf" srcId="{D2F1E3B9-9303-4D23-B0F5-39A6A424D5A8}" destId="{0AF3E516-88E0-46B0-AE3C-9E20CC188F71}" srcOrd="0" destOrd="0" presId="urn:microsoft.com/office/officeart/2005/8/layout/default"/>
    <dgm:cxn modelId="{8381A9E9-D5B7-4406-AB32-32F4C8F91913}" srcId="{19ED52D8-9D80-4126-8422-9D4F35EA8520}" destId="{C15E9248-F003-427E-85AA-909D40C9D789}" srcOrd="7" destOrd="0" parTransId="{E42CD4D8-C54E-4537-AB7D-47371B1A5C37}" sibTransId="{6298A4F6-459F-493D-8626-333A3089FB4A}"/>
    <dgm:cxn modelId="{5B9649EB-28AC-422A-AAB7-5A35E490797A}" srcId="{19ED52D8-9D80-4126-8422-9D4F35EA8520}" destId="{48ABDAEC-7CB0-40C8-B630-4EB9500BEAFD}" srcOrd="3" destOrd="0" parTransId="{C3F63D3F-26B1-44A3-B5FC-744DD6946E2F}" sibTransId="{BB228D27-C3C0-4AFA-8540-A8E64ACFA6DB}"/>
    <dgm:cxn modelId="{EFDE1A92-BF1E-4AAC-88F9-CE3737B6B53C}" type="presParOf" srcId="{F2401721-95E1-4137-B782-3A6AE393243F}" destId="{91AC9C44-DA93-4763-8821-8EADF6FB2FA6}" srcOrd="0" destOrd="0" presId="urn:microsoft.com/office/officeart/2005/8/layout/default"/>
    <dgm:cxn modelId="{9B604412-B739-4DF3-802D-5EB64C569FB6}" type="presParOf" srcId="{F2401721-95E1-4137-B782-3A6AE393243F}" destId="{B3B128A2-AB8A-4F34-AC4C-12ADF2C3381F}" srcOrd="1" destOrd="0" presId="urn:microsoft.com/office/officeart/2005/8/layout/default"/>
    <dgm:cxn modelId="{302EF438-71F3-47DF-AB3B-B64B9D40AD81}" type="presParOf" srcId="{F2401721-95E1-4137-B782-3A6AE393243F}" destId="{E76B6E73-A5B5-44F3-B3B6-AC449F196863}" srcOrd="2" destOrd="0" presId="urn:microsoft.com/office/officeart/2005/8/layout/default"/>
    <dgm:cxn modelId="{63399C4D-D383-41DA-A09E-DE7D3949EBF0}" type="presParOf" srcId="{F2401721-95E1-4137-B782-3A6AE393243F}" destId="{0D61C20D-E84C-4C51-BB06-7020B0DD4B46}" srcOrd="3" destOrd="0" presId="urn:microsoft.com/office/officeart/2005/8/layout/default"/>
    <dgm:cxn modelId="{CE4D85D1-BEE9-4FAA-9EA3-5CB0DF5B96F4}" type="presParOf" srcId="{F2401721-95E1-4137-B782-3A6AE393243F}" destId="{645F82C2-AE55-45B4-B485-B82290647379}" srcOrd="4" destOrd="0" presId="urn:microsoft.com/office/officeart/2005/8/layout/default"/>
    <dgm:cxn modelId="{C38CBCDC-62A3-4418-9102-64EEF22FA124}" type="presParOf" srcId="{F2401721-95E1-4137-B782-3A6AE393243F}" destId="{36FA4182-3A39-4FEB-85B0-87A73D2D68D0}" srcOrd="5" destOrd="0" presId="urn:microsoft.com/office/officeart/2005/8/layout/default"/>
    <dgm:cxn modelId="{1ED293A8-869A-44D3-AEB9-654004DF98BD}" type="presParOf" srcId="{F2401721-95E1-4137-B782-3A6AE393243F}" destId="{3453FDFB-2A08-451E-B5D3-3484C239546F}" srcOrd="6" destOrd="0" presId="urn:microsoft.com/office/officeart/2005/8/layout/default"/>
    <dgm:cxn modelId="{2AC26014-57F9-4DD8-9392-07BB9131B044}" type="presParOf" srcId="{F2401721-95E1-4137-B782-3A6AE393243F}" destId="{F33E2DAD-B8BF-4C07-A473-444426C3B9A8}" srcOrd="7" destOrd="0" presId="urn:microsoft.com/office/officeart/2005/8/layout/default"/>
    <dgm:cxn modelId="{AE370CCA-BBCA-4778-BD99-D3DA229AE0FC}" type="presParOf" srcId="{F2401721-95E1-4137-B782-3A6AE393243F}" destId="{D2802474-4626-4F69-B578-7C7AC8429424}" srcOrd="8" destOrd="0" presId="urn:microsoft.com/office/officeart/2005/8/layout/default"/>
    <dgm:cxn modelId="{A2BEDFBC-5705-4233-AFA4-79DE79438B45}" type="presParOf" srcId="{F2401721-95E1-4137-B782-3A6AE393243F}" destId="{E6849FDA-2E45-4440-BC89-9F4A1D694EE9}" srcOrd="9" destOrd="0" presId="urn:microsoft.com/office/officeart/2005/8/layout/default"/>
    <dgm:cxn modelId="{C25CAAC5-7DFB-4E5F-A5C7-3156F7112D21}" type="presParOf" srcId="{F2401721-95E1-4137-B782-3A6AE393243F}" destId="{8CF8CD04-26C4-46D4-8DB7-2FBCE3AC3A34}" srcOrd="10" destOrd="0" presId="urn:microsoft.com/office/officeart/2005/8/layout/default"/>
    <dgm:cxn modelId="{A8E4B0EE-28C9-4721-BC5D-90FD388C563D}" type="presParOf" srcId="{F2401721-95E1-4137-B782-3A6AE393243F}" destId="{B7F2BEFC-199C-4CE5-9C91-925F4BB69DD2}" srcOrd="11" destOrd="0" presId="urn:microsoft.com/office/officeart/2005/8/layout/default"/>
    <dgm:cxn modelId="{05663888-78CD-43E9-9564-8E9E0C0F8202}" type="presParOf" srcId="{F2401721-95E1-4137-B782-3A6AE393243F}" destId="{0AF3E516-88E0-46B0-AE3C-9E20CC188F71}" srcOrd="12" destOrd="0" presId="urn:microsoft.com/office/officeart/2005/8/layout/default"/>
    <dgm:cxn modelId="{7B36E4AF-0D20-4BED-9074-69FB05FE2371}" type="presParOf" srcId="{F2401721-95E1-4137-B782-3A6AE393243F}" destId="{73404700-9253-49BD-A316-9EF76307EF5A}" srcOrd="13" destOrd="0" presId="urn:microsoft.com/office/officeart/2005/8/layout/default"/>
    <dgm:cxn modelId="{4806E533-3EB5-47E9-8BA8-4A2AD36DEA33}" type="presParOf" srcId="{F2401721-95E1-4137-B782-3A6AE393243F}" destId="{380AD0A6-AED8-49AB-8793-AEB65F3BBA5D}"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AC9C44-DA93-4763-8821-8EADF6FB2FA6}">
      <dsp:nvSpPr>
        <dsp:cNvPr id="0" name=""/>
        <dsp:cNvSpPr/>
      </dsp:nvSpPr>
      <dsp:spPr>
        <a:xfrm>
          <a:off x="1" y="187676"/>
          <a:ext cx="2302371" cy="1546005"/>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kern="1200" dirty="0"/>
            <a:t>In Francia, ai primi dell’Ottocento, si è sviluppato il dibattito sulla codificazione.</a:t>
          </a:r>
          <a:endParaRPr lang="en-US" sz="1800" kern="1200" dirty="0"/>
        </a:p>
      </dsp:txBody>
      <dsp:txXfrm>
        <a:off x="1" y="187676"/>
        <a:ext cx="2302371" cy="1546005"/>
      </dsp:txXfrm>
    </dsp:sp>
    <dsp:sp modelId="{E76B6E73-A5B5-44F3-B3B6-AC449F196863}">
      <dsp:nvSpPr>
        <dsp:cNvPr id="0" name=""/>
        <dsp:cNvSpPr/>
      </dsp:nvSpPr>
      <dsp:spPr>
        <a:xfrm>
          <a:off x="2554182" y="162596"/>
          <a:ext cx="2302371" cy="1782380"/>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t>In Italia, il medesimo dibattito è stato avviato intorno alla metà dell’Ottocento, ma nell’ultimo quarto del secolo la dottrina si è espressa in senso negativo.</a:t>
          </a:r>
          <a:endParaRPr lang="en-US" sz="1600" kern="1200" dirty="0"/>
        </a:p>
      </dsp:txBody>
      <dsp:txXfrm>
        <a:off x="2554182" y="162596"/>
        <a:ext cx="2302371" cy="1782380"/>
      </dsp:txXfrm>
    </dsp:sp>
    <dsp:sp modelId="{645F82C2-AE55-45B4-B485-B82290647379}">
      <dsp:nvSpPr>
        <dsp:cNvPr id="0" name=""/>
        <dsp:cNvSpPr/>
      </dsp:nvSpPr>
      <dsp:spPr>
        <a:xfrm>
          <a:off x="5058793" y="134257"/>
          <a:ext cx="2302371" cy="181071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kern="1200" dirty="0"/>
            <a:t>Sia il </a:t>
          </a:r>
          <a:r>
            <a:rPr lang="it-IT" sz="1400" i="1" kern="1200" dirty="0" err="1"/>
            <a:t>Conseil</a:t>
          </a:r>
          <a:r>
            <a:rPr lang="it-IT" sz="1400" i="1" kern="1200" dirty="0"/>
            <a:t> d’</a:t>
          </a:r>
          <a:r>
            <a:rPr lang="it-IT" sz="1400" i="1" kern="1200" dirty="0" err="1"/>
            <a:t>Etat</a:t>
          </a:r>
          <a:r>
            <a:rPr lang="it-IT" sz="1400" i="1" kern="1200" dirty="0"/>
            <a:t> </a:t>
          </a:r>
          <a:r>
            <a:rPr lang="it-IT" sz="1400" kern="1200" dirty="0"/>
            <a:t>sia il Consiglio di Stato, tra il finire dell’Ottocento e l’avvio del Novecento hanno elaborato i principi dell’azione amministrativa e il dibattito si è chiuso fino al secondo dopoguerra.</a:t>
          </a:r>
          <a:endParaRPr lang="en-US" sz="1400" kern="1200" dirty="0"/>
        </a:p>
      </dsp:txBody>
      <dsp:txXfrm>
        <a:off x="5058793" y="134257"/>
        <a:ext cx="2302371" cy="1810713"/>
      </dsp:txXfrm>
    </dsp:sp>
    <dsp:sp modelId="{3453FDFB-2A08-451E-B5D3-3484C239546F}">
      <dsp:nvSpPr>
        <dsp:cNvPr id="0" name=""/>
        <dsp:cNvSpPr/>
      </dsp:nvSpPr>
      <dsp:spPr>
        <a:xfrm>
          <a:off x="7603627" y="135410"/>
          <a:ext cx="2302371" cy="1809566"/>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La legge austriaca del 1925 (modello </a:t>
          </a:r>
          <a:r>
            <a:rPr lang="it-IT" sz="2000" kern="1200" dirty="0" err="1"/>
            <a:t>paragiurisdizionale</a:t>
          </a:r>
          <a:r>
            <a:rPr lang="it-IT" sz="2000" kern="1200" dirty="0"/>
            <a:t>);</a:t>
          </a:r>
          <a:endParaRPr lang="en-US" sz="2000" kern="1200" dirty="0"/>
        </a:p>
      </dsp:txBody>
      <dsp:txXfrm>
        <a:off x="7603627" y="135410"/>
        <a:ext cx="2302371" cy="1809566"/>
      </dsp:txXfrm>
    </dsp:sp>
    <dsp:sp modelId="{D2802474-4626-4F69-B578-7C7AC8429424}">
      <dsp:nvSpPr>
        <dsp:cNvPr id="0" name=""/>
        <dsp:cNvSpPr/>
      </dsp:nvSpPr>
      <dsp:spPr>
        <a:xfrm>
          <a:off x="1" y="2021635"/>
          <a:ext cx="2302371" cy="1767254"/>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kern="1200" dirty="0"/>
            <a:t>L’</a:t>
          </a:r>
          <a:r>
            <a:rPr lang="it-IT" sz="1800" i="1" kern="1200" dirty="0" err="1"/>
            <a:t>Administrative</a:t>
          </a:r>
          <a:r>
            <a:rPr lang="it-IT" sz="1800" kern="1200" dirty="0"/>
            <a:t> </a:t>
          </a:r>
          <a:r>
            <a:rPr lang="it-IT" sz="1800" i="1" kern="1200" dirty="0"/>
            <a:t>Procedure Act</a:t>
          </a:r>
          <a:r>
            <a:rPr lang="it-IT" sz="1800" kern="1200" dirty="0"/>
            <a:t> statunitense del 1946 (</a:t>
          </a:r>
          <a:r>
            <a:rPr lang="it-IT" sz="1800" i="1" kern="1200" dirty="0" err="1"/>
            <a:t>interest</a:t>
          </a:r>
          <a:r>
            <a:rPr lang="it-IT" sz="1800" i="1" kern="1200" dirty="0"/>
            <a:t> representation model</a:t>
          </a:r>
          <a:r>
            <a:rPr lang="it-IT" sz="1800" kern="1200" dirty="0"/>
            <a:t>). </a:t>
          </a:r>
          <a:endParaRPr lang="en-US" sz="1800" kern="1200" dirty="0"/>
        </a:p>
      </dsp:txBody>
      <dsp:txXfrm>
        <a:off x="1" y="2021635"/>
        <a:ext cx="2302371" cy="1767254"/>
      </dsp:txXfrm>
    </dsp:sp>
    <dsp:sp modelId="{8CF8CD04-26C4-46D4-8DB7-2FBCE3AC3A34}">
      <dsp:nvSpPr>
        <dsp:cNvPr id="0" name=""/>
        <dsp:cNvSpPr/>
      </dsp:nvSpPr>
      <dsp:spPr>
        <a:xfrm>
          <a:off x="2554182" y="2232163"/>
          <a:ext cx="2302371" cy="855459"/>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dirty="0"/>
            <a:t>Legge tedesca del 1976.</a:t>
          </a:r>
          <a:endParaRPr lang="en-US" sz="2400" kern="1200" dirty="0"/>
        </a:p>
      </dsp:txBody>
      <dsp:txXfrm>
        <a:off x="2554182" y="2232163"/>
        <a:ext cx="2302371" cy="855459"/>
      </dsp:txXfrm>
    </dsp:sp>
    <dsp:sp modelId="{0AF3E516-88E0-46B0-AE3C-9E20CC188F71}">
      <dsp:nvSpPr>
        <dsp:cNvPr id="0" name=""/>
        <dsp:cNvSpPr/>
      </dsp:nvSpPr>
      <dsp:spPr>
        <a:xfrm>
          <a:off x="5058793" y="2216263"/>
          <a:ext cx="2302371" cy="967437"/>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dirty="0"/>
            <a:t>La Commissione Forti (1944-47).</a:t>
          </a:r>
          <a:endParaRPr lang="en-US" sz="2400" kern="1200" dirty="0"/>
        </a:p>
      </dsp:txBody>
      <dsp:txXfrm>
        <a:off x="5058793" y="2216263"/>
        <a:ext cx="2302371" cy="967437"/>
      </dsp:txXfrm>
    </dsp:sp>
    <dsp:sp modelId="{380AD0A6-AED8-49AB-8793-AEB65F3BBA5D}">
      <dsp:nvSpPr>
        <dsp:cNvPr id="0" name=""/>
        <dsp:cNvSpPr/>
      </dsp:nvSpPr>
      <dsp:spPr>
        <a:xfrm>
          <a:off x="7603627" y="2206939"/>
          <a:ext cx="2302371" cy="102341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dirty="0"/>
            <a:t>La Commissione Nigro (1982).</a:t>
          </a:r>
          <a:endParaRPr lang="en-US" sz="2400" kern="1200" dirty="0"/>
        </a:p>
      </dsp:txBody>
      <dsp:txXfrm>
        <a:off x="7603627" y="2206939"/>
        <a:ext cx="2302371" cy="102341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de-DE"/>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20.03.2024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3186192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20.03.2024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3424469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de-DE"/>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20.03.2024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02684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20.03.2024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26318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de-DE"/>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64A8E5F-40E5-4553-9F3C-699F1A5B8145}" type="datetimeFigureOut">
              <a:rPr lang="de-DE" smtClean="0"/>
              <a:t>20.03.2024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357739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5" name="Segnaposto data 4"/>
          <p:cNvSpPr>
            <a:spLocks noGrp="1"/>
          </p:cNvSpPr>
          <p:nvPr>
            <p:ph type="dt" sz="half" idx="10"/>
          </p:nvPr>
        </p:nvSpPr>
        <p:spPr/>
        <p:txBody>
          <a:bodyPr/>
          <a:lstStyle/>
          <a:p>
            <a:fld id="{F64A8E5F-40E5-4553-9F3C-699F1A5B8145}" type="datetimeFigureOut">
              <a:rPr lang="de-DE" smtClean="0"/>
              <a:t>20.03.2024</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284089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de-DE"/>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7" name="Segnaposto data 6"/>
          <p:cNvSpPr>
            <a:spLocks noGrp="1"/>
          </p:cNvSpPr>
          <p:nvPr>
            <p:ph type="dt" sz="half" idx="10"/>
          </p:nvPr>
        </p:nvSpPr>
        <p:spPr/>
        <p:txBody>
          <a:bodyPr/>
          <a:lstStyle/>
          <a:p>
            <a:fld id="{F64A8E5F-40E5-4553-9F3C-699F1A5B8145}" type="datetimeFigureOut">
              <a:rPr lang="de-DE" smtClean="0"/>
              <a:t>20.03.2024</a:t>
            </a:fld>
            <a:endParaRPr lang="de-DE"/>
          </a:p>
        </p:txBody>
      </p:sp>
      <p:sp>
        <p:nvSpPr>
          <p:cNvPr id="8" name="Segnaposto piè di pagina 7"/>
          <p:cNvSpPr>
            <a:spLocks noGrp="1"/>
          </p:cNvSpPr>
          <p:nvPr>
            <p:ph type="ftr" sz="quarter" idx="11"/>
          </p:nvPr>
        </p:nvSpPr>
        <p:spPr/>
        <p:txBody>
          <a:bodyPr/>
          <a:lstStyle/>
          <a:p>
            <a:endParaRPr lang="de-DE"/>
          </a:p>
        </p:txBody>
      </p:sp>
      <p:sp>
        <p:nvSpPr>
          <p:cNvPr id="9" name="Segnaposto numero diapositiva 8"/>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274798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data 2"/>
          <p:cNvSpPr>
            <a:spLocks noGrp="1"/>
          </p:cNvSpPr>
          <p:nvPr>
            <p:ph type="dt" sz="half" idx="10"/>
          </p:nvPr>
        </p:nvSpPr>
        <p:spPr/>
        <p:txBody>
          <a:bodyPr/>
          <a:lstStyle/>
          <a:p>
            <a:fld id="{F64A8E5F-40E5-4553-9F3C-699F1A5B8145}" type="datetimeFigureOut">
              <a:rPr lang="de-DE" smtClean="0"/>
              <a:t>20.03.2024</a:t>
            </a:fld>
            <a:endParaRPr lang="de-DE"/>
          </a:p>
        </p:txBody>
      </p:sp>
      <p:sp>
        <p:nvSpPr>
          <p:cNvPr id="4" name="Segnaposto piè di pagina 3"/>
          <p:cNvSpPr>
            <a:spLocks noGrp="1"/>
          </p:cNvSpPr>
          <p:nvPr>
            <p:ph type="ftr" sz="quarter" idx="11"/>
          </p:nvPr>
        </p:nvSpPr>
        <p:spPr/>
        <p:txBody>
          <a:bodyPr/>
          <a:lstStyle/>
          <a:p>
            <a:endParaRPr lang="de-DE"/>
          </a:p>
        </p:txBody>
      </p:sp>
      <p:sp>
        <p:nvSpPr>
          <p:cNvPr id="5" name="Segnaposto numero diapositiva 4"/>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33178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64A8E5F-40E5-4553-9F3C-699F1A5B8145}" type="datetimeFigureOut">
              <a:rPr lang="de-DE" smtClean="0"/>
              <a:t>20.03.2024</a:t>
            </a:fld>
            <a:endParaRPr lang="de-DE"/>
          </a:p>
        </p:txBody>
      </p:sp>
      <p:sp>
        <p:nvSpPr>
          <p:cNvPr id="3" name="Segnaposto piè di pagina 2"/>
          <p:cNvSpPr>
            <a:spLocks noGrp="1"/>
          </p:cNvSpPr>
          <p:nvPr>
            <p:ph type="ftr" sz="quarter" idx="11"/>
          </p:nvPr>
        </p:nvSpPr>
        <p:spPr/>
        <p:txBody>
          <a:bodyPr/>
          <a:lstStyle/>
          <a:p>
            <a:endParaRPr lang="de-DE"/>
          </a:p>
        </p:txBody>
      </p:sp>
      <p:sp>
        <p:nvSpPr>
          <p:cNvPr id="4" name="Segnaposto numero diapositiva 3"/>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89409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de-DE"/>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64A8E5F-40E5-4553-9F3C-699F1A5B8145}" type="datetimeFigureOut">
              <a:rPr lang="de-DE" smtClean="0"/>
              <a:t>20.03.2024</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236581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de-DE"/>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64A8E5F-40E5-4553-9F3C-699F1A5B8145}" type="datetimeFigureOut">
              <a:rPr lang="de-DE" smtClean="0"/>
              <a:t>20.03.2024</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688576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de-DE"/>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4A8E5F-40E5-4553-9F3C-699F1A5B8145}" type="datetimeFigureOut">
              <a:rPr lang="de-DE" smtClean="0"/>
              <a:t>20.03.2024</a:t>
            </a:fld>
            <a:endParaRPr lang="de-DE"/>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CD45B7-DFE2-4393-8D37-380FC36BF3AA}" type="slidenum">
              <a:rPr lang="de-DE" smtClean="0"/>
              <a:t>‹N›</a:t>
            </a:fld>
            <a:endParaRPr lang="de-DE"/>
          </a:p>
        </p:txBody>
      </p:sp>
    </p:spTree>
    <p:extLst>
      <p:ext uri="{BB962C8B-B14F-4D97-AF65-F5344CB8AC3E}">
        <p14:creationId xmlns:p14="http://schemas.microsoft.com/office/powerpoint/2010/main" val="1801931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B49257-5BDE-475F-8732-10E90E18DAE0}"/>
              </a:ext>
            </a:extLst>
          </p:cNvPr>
          <p:cNvSpPr>
            <a:spLocks noGrp="1"/>
          </p:cNvSpPr>
          <p:nvPr>
            <p:ph type="ctrTitle"/>
          </p:nvPr>
        </p:nvSpPr>
        <p:spPr/>
        <p:txBody>
          <a:bodyPr/>
          <a:lstStyle/>
          <a:p>
            <a:r>
              <a:rPr lang="it-IT" dirty="0"/>
              <a:t>L’attività amministrativa</a:t>
            </a:r>
          </a:p>
        </p:txBody>
      </p:sp>
      <p:sp>
        <p:nvSpPr>
          <p:cNvPr id="3" name="Sottotitolo 2">
            <a:extLst>
              <a:ext uri="{FF2B5EF4-FFF2-40B4-BE49-F238E27FC236}">
                <a16:creationId xmlns:a16="http://schemas.microsoft.com/office/drawing/2014/main" id="{E5A29A75-5488-44E2-9183-C0DE55F70147}"/>
              </a:ext>
            </a:extLst>
          </p:cNvPr>
          <p:cNvSpPr>
            <a:spLocks noGrp="1"/>
          </p:cNvSpPr>
          <p:nvPr>
            <p:ph type="subTitle" idx="1"/>
          </p:nvPr>
        </p:nvSpPr>
        <p:spPr/>
        <p:txBody>
          <a:bodyPr/>
          <a:lstStyle/>
          <a:p>
            <a:r>
              <a:rPr lang="it-IT" dirty="0"/>
              <a:t>Prof.ssa Sveva Del Gatto</a:t>
            </a:r>
          </a:p>
        </p:txBody>
      </p:sp>
    </p:spTree>
    <p:extLst>
      <p:ext uri="{BB962C8B-B14F-4D97-AF65-F5344CB8AC3E}">
        <p14:creationId xmlns:p14="http://schemas.microsoft.com/office/powerpoint/2010/main" val="4164101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6683EA-C762-260E-B7DA-D00D8B6E1BC9}"/>
              </a:ext>
            </a:extLst>
          </p:cNvPr>
          <p:cNvSpPr>
            <a:spLocks noGrp="1"/>
          </p:cNvSpPr>
          <p:nvPr>
            <p:ph type="title"/>
          </p:nvPr>
        </p:nvSpPr>
        <p:spPr/>
        <p:txBody>
          <a:bodyPr/>
          <a:lstStyle/>
          <a:p>
            <a:r>
              <a:rPr lang="it-IT" dirty="0">
                <a:ea typeface="Calibri Light"/>
                <a:cs typeface="Calibri Light"/>
              </a:rPr>
              <a:t>La discrezionalità amministrativa</a:t>
            </a:r>
            <a:endParaRPr lang="it-IT" dirty="0"/>
          </a:p>
        </p:txBody>
      </p:sp>
      <p:sp>
        <p:nvSpPr>
          <p:cNvPr id="3" name="Segnaposto contenuto 2">
            <a:extLst>
              <a:ext uri="{FF2B5EF4-FFF2-40B4-BE49-F238E27FC236}">
                <a16:creationId xmlns:a16="http://schemas.microsoft.com/office/drawing/2014/main" id="{CBA810E1-2DDC-7B9E-EEB9-9920B0A52D7B}"/>
              </a:ext>
            </a:extLst>
          </p:cNvPr>
          <p:cNvSpPr>
            <a:spLocks noGrp="1"/>
          </p:cNvSpPr>
          <p:nvPr>
            <p:ph idx="1"/>
          </p:nvPr>
        </p:nvSpPr>
        <p:spPr/>
        <p:txBody>
          <a:bodyPr vert="horz" lIns="91440" tIns="45720" rIns="91440" bIns="45720" rtlCol="0" anchor="t">
            <a:normAutofit/>
          </a:bodyPr>
          <a:lstStyle/>
          <a:p>
            <a:pPr marL="0" indent="0" algn="ctr">
              <a:buNone/>
            </a:pPr>
            <a:r>
              <a:rPr lang="it-IT" b="1" dirty="0">
                <a:solidFill>
                  <a:schemeClr val="accent2">
                    <a:lumMod val="75000"/>
                  </a:schemeClr>
                </a:solidFill>
                <a:ea typeface="Calibri"/>
                <a:cs typeface="Calibri"/>
              </a:rPr>
              <a:t>Discrezionalità nell'accertamento dei presupposti di fatto</a:t>
            </a:r>
          </a:p>
          <a:p>
            <a:pPr marL="0" indent="0" algn="just">
              <a:buNone/>
            </a:pPr>
            <a:r>
              <a:rPr lang="it-IT" b="1" dirty="0">
                <a:ea typeface="Calibri"/>
                <a:cs typeface="Calibri"/>
              </a:rPr>
              <a:t>Se A --- allora B</a:t>
            </a:r>
          </a:p>
          <a:p>
            <a:pPr marL="0" indent="0" algn="just">
              <a:buNone/>
            </a:pPr>
            <a:r>
              <a:rPr lang="it-IT" dirty="0">
                <a:solidFill>
                  <a:srgbClr val="000000"/>
                </a:solidFill>
                <a:ea typeface="Calibri"/>
                <a:cs typeface="Calibri"/>
              </a:rPr>
              <a:t>Se sussiste un presupposto di fatto o di diritto la p.a. allora può o deve fare qualcosa.</a:t>
            </a:r>
          </a:p>
          <a:p>
            <a:pPr marL="0" indent="0" algn="just">
              <a:buNone/>
            </a:pPr>
            <a:r>
              <a:rPr lang="it-IT" dirty="0">
                <a:solidFill>
                  <a:srgbClr val="000000"/>
                </a:solidFill>
                <a:ea typeface="Calibri"/>
                <a:cs typeface="Calibri"/>
              </a:rPr>
              <a:t>Il fatto o presupposto vanno accertati dalla p.a. o essere oggetto della sua valutazione.</a:t>
            </a:r>
          </a:p>
          <a:p>
            <a:pPr marL="0" indent="0" algn="just">
              <a:buNone/>
            </a:pPr>
            <a:r>
              <a:rPr lang="it-IT" dirty="0">
                <a:solidFill>
                  <a:srgbClr val="000000"/>
                </a:solidFill>
                <a:ea typeface="Calibri"/>
                <a:cs typeface="Calibri"/>
              </a:rPr>
              <a:t>Una volta che ciò avviene, sulla base dei presupposti accertati/valutati la p.a. è chiamata ad effettuare una </a:t>
            </a:r>
            <a:r>
              <a:rPr lang="it-IT" b="1" dirty="0">
                <a:solidFill>
                  <a:srgbClr val="000000"/>
                </a:solidFill>
                <a:ea typeface="Calibri"/>
                <a:cs typeface="Calibri"/>
              </a:rPr>
              <a:t>scelta.</a:t>
            </a:r>
          </a:p>
          <a:p>
            <a:pPr marL="0" indent="0" algn="ctr">
              <a:buNone/>
            </a:pPr>
            <a:r>
              <a:rPr lang="it-IT" b="1" dirty="0">
                <a:solidFill>
                  <a:srgbClr val="000000"/>
                </a:solidFill>
                <a:highlight>
                  <a:srgbClr val="FFFF00"/>
                </a:highlight>
                <a:ea typeface="Calibri"/>
                <a:cs typeface="Calibri"/>
              </a:rPr>
              <a:t>Questa scelta qualifica la discrezionalità.</a:t>
            </a:r>
          </a:p>
        </p:txBody>
      </p:sp>
    </p:spTree>
    <p:extLst>
      <p:ext uri="{BB962C8B-B14F-4D97-AF65-F5344CB8AC3E}">
        <p14:creationId xmlns:p14="http://schemas.microsoft.com/office/powerpoint/2010/main" val="3096557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E8BF41-D7A3-4C22-AC14-3DA5AD7AD7F6}"/>
              </a:ext>
            </a:extLst>
          </p:cNvPr>
          <p:cNvSpPr>
            <a:spLocks noGrp="1"/>
          </p:cNvSpPr>
          <p:nvPr>
            <p:ph type="title"/>
          </p:nvPr>
        </p:nvSpPr>
        <p:spPr/>
        <p:txBody>
          <a:bodyPr/>
          <a:lstStyle/>
          <a:p>
            <a:pPr algn="ctr"/>
            <a:r>
              <a:rPr lang="it-IT" b="1" dirty="0"/>
              <a:t>Il potere discrezionale</a:t>
            </a:r>
          </a:p>
        </p:txBody>
      </p:sp>
      <p:sp>
        <p:nvSpPr>
          <p:cNvPr id="3" name="Segnaposto contenuto 2">
            <a:extLst>
              <a:ext uri="{FF2B5EF4-FFF2-40B4-BE49-F238E27FC236}">
                <a16:creationId xmlns:a16="http://schemas.microsoft.com/office/drawing/2014/main" id="{1EA84C33-006A-43B3-8020-DBE8B8EFD530}"/>
              </a:ext>
            </a:extLst>
          </p:cNvPr>
          <p:cNvSpPr>
            <a:spLocks noGrp="1"/>
          </p:cNvSpPr>
          <p:nvPr>
            <p:ph idx="1"/>
          </p:nvPr>
        </p:nvSpPr>
        <p:spPr/>
        <p:txBody>
          <a:bodyPr>
            <a:normAutofit lnSpcReduction="10000"/>
          </a:bodyPr>
          <a:lstStyle/>
          <a:p>
            <a:pPr marL="0" indent="0" algn="just">
              <a:buNone/>
            </a:pPr>
            <a:r>
              <a:rPr lang="it-IT" dirty="0"/>
              <a:t>L’originaria concezione del potere discrezionale (a partire dagli anni trenta):</a:t>
            </a:r>
          </a:p>
          <a:p>
            <a:pPr algn="just"/>
            <a:r>
              <a:rPr lang="it-IT" dirty="0"/>
              <a:t>Potere di adottare </a:t>
            </a:r>
            <a:r>
              <a:rPr lang="it-IT" b="1" dirty="0"/>
              <a:t>la scelta più opportuna</a:t>
            </a:r>
            <a:r>
              <a:rPr lang="it-IT" dirty="0"/>
              <a:t>, più idonea, nel perseguimento del pubblico interesse con incidenza sulle situazioni giuridiche private.</a:t>
            </a:r>
          </a:p>
          <a:p>
            <a:pPr marL="0" indent="0" algn="just">
              <a:buNone/>
            </a:pPr>
            <a:endParaRPr lang="it-IT" dirty="0"/>
          </a:p>
          <a:p>
            <a:pPr marL="0" indent="0" algn="just">
              <a:buNone/>
            </a:pPr>
            <a:r>
              <a:rPr lang="it-IT" dirty="0"/>
              <a:t>		discrezionalità </a:t>
            </a:r>
            <a:r>
              <a:rPr lang="it-IT" dirty="0" err="1"/>
              <a:t>nell’</a:t>
            </a:r>
            <a:r>
              <a:rPr lang="it-IT" i="1" dirty="0" err="1"/>
              <a:t>an</a:t>
            </a:r>
            <a:r>
              <a:rPr lang="it-IT" dirty="0"/>
              <a:t>, nel </a:t>
            </a:r>
            <a:r>
              <a:rPr lang="it-IT" i="1" dirty="0"/>
              <a:t>quid</a:t>
            </a:r>
            <a:r>
              <a:rPr lang="it-IT" dirty="0"/>
              <a:t> e nel </a:t>
            </a:r>
            <a:r>
              <a:rPr lang="it-IT" i="1" dirty="0" err="1"/>
              <a:t>quomodo</a:t>
            </a:r>
            <a:r>
              <a:rPr lang="it-IT" i="1" dirty="0"/>
              <a:t>.</a:t>
            </a:r>
          </a:p>
          <a:p>
            <a:pPr marL="0" indent="0" algn="just">
              <a:buNone/>
            </a:pPr>
            <a:endParaRPr lang="it-IT" i="1" dirty="0"/>
          </a:p>
          <a:p>
            <a:pPr marL="0" indent="0" algn="just">
              <a:buNone/>
            </a:pPr>
            <a:r>
              <a:rPr lang="it-IT" dirty="0"/>
              <a:t>		Stato che agisce in nome di un </a:t>
            </a:r>
            <a:r>
              <a:rPr lang="it-IT" b="1" dirty="0"/>
              <a:t>interesse pubblico omogeneo</a:t>
            </a:r>
            <a:r>
              <a:rPr lang="it-IT" dirty="0"/>
              <a:t>. Stato </a:t>
            </a:r>
            <a:r>
              <a:rPr lang="it-IT" i="1" dirty="0"/>
              <a:t>vs</a:t>
            </a:r>
            <a:r>
              <a:rPr lang="it-IT" dirty="0"/>
              <a:t> individuo</a:t>
            </a:r>
          </a:p>
          <a:p>
            <a:pPr marL="0" indent="0" algn="just">
              <a:buNone/>
            </a:pPr>
            <a:endParaRPr lang="it-IT" dirty="0"/>
          </a:p>
        </p:txBody>
      </p:sp>
      <p:sp>
        <p:nvSpPr>
          <p:cNvPr id="4" name="Freccia a destra 3">
            <a:extLst>
              <a:ext uri="{FF2B5EF4-FFF2-40B4-BE49-F238E27FC236}">
                <a16:creationId xmlns:a16="http://schemas.microsoft.com/office/drawing/2014/main" id="{D327CDD0-CD6E-43B5-B611-1702B1B155AB}"/>
              </a:ext>
            </a:extLst>
          </p:cNvPr>
          <p:cNvSpPr/>
          <p:nvPr/>
        </p:nvSpPr>
        <p:spPr>
          <a:xfrm>
            <a:off x="1414022" y="4204354"/>
            <a:ext cx="772997" cy="4996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a destra 4">
            <a:extLst>
              <a:ext uri="{FF2B5EF4-FFF2-40B4-BE49-F238E27FC236}">
                <a16:creationId xmlns:a16="http://schemas.microsoft.com/office/drawing/2014/main" id="{4EC29A35-ACD2-4944-B45E-B8BFAF563262}"/>
              </a:ext>
            </a:extLst>
          </p:cNvPr>
          <p:cNvSpPr/>
          <p:nvPr/>
        </p:nvSpPr>
        <p:spPr>
          <a:xfrm>
            <a:off x="1852367" y="5184741"/>
            <a:ext cx="669304" cy="3487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248920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9A3C89-5FE3-45AB-90B1-FA13F886767A}"/>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CF52A902-ECF3-421C-86FB-FFAC0AE8EF73}"/>
              </a:ext>
            </a:extLst>
          </p:cNvPr>
          <p:cNvSpPr>
            <a:spLocks noGrp="1"/>
          </p:cNvSpPr>
          <p:nvPr>
            <p:ph idx="1"/>
          </p:nvPr>
        </p:nvSpPr>
        <p:spPr/>
        <p:txBody>
          <a:bodyPr vert="horz" lIns="91440" tIns="45720" rIns="91440" bIns="45720" rtlCol="0" anchor="t">
            <a:normAutofit/>
          </a:bodyPr>
          <a:lstStyle/>
          <a:p>
            <a:pPr marL="0" indent="0">
              <a:buNone/>
            </a:pPr>
            <a:r>
              <a:rPr lang="it-IT" dirty="0"/>
              <a:t>-&gt; </a:t>
            </a:r>
            <a:r>
              <a:rPr lang="it-IT" b="1" dirty="0"/>
              <a:t>avvento dello Stato pluriclasse </a:t>
            </a:r>
            <a:r>
              <a:rPr lang="it-IT" dirty="0"/>
              <a:t>– le p.a. non perseguono un unico interesse ma hanno di fronte, prima di effettuare la scelta una </a:t>
            </a:r>
            <a:r>
              <a:rPr lang="it-IT" b="1" dirty="0"/>
              <a:t>pluralità di interessi pubblici e privati</a:t>
            </a:r>
          </a:p>
          <a:p>
            <a:pPr marL="0" indent="0">
              <a:buNone/>
            </a:pPr>
            <a:endParaRPr lang="it-IT" dirty="0"/>
          </a:p>
          <a:p>
            <a:pPr marL="0" indent="0">
              <a:buNone/>
            </a:pPr>
            <a:endParaRPr lang="it-IT" dirty="0"/>
          </a:p>
          <a:p>
            <a:pPr marL="0" indent="0" algn="ctr">
              <a:buNone/>
            </a:pPr>
            <a:r>
              <a:rPr lang="it-IT" b="1" dirty="0"/>
              <a:t>La discrezionalità è intesa come </a:t>
            </a:r>
            <a:r>
              <a:rPr lang="it-IT" b="1" dirty="0">
                <a:highlight>
                  <a:srgbClr val="FFFF00"/>
                </a:highlight>
              </a:rPr>
              <a:t>ponderazione di tutti gli interessi.</a:t>
            </a:r>
            <a:endParaRPr lang="it-IT" b="1" dirty="0">
              <a:highlight>
                <a:srgbClr val="FFFF00"/>
              </a:highlight>
              <a:ea typeface="Calibri"/>
              <a:cs typeface="Calibri"/>
            </a:endParaRPr>
          </a:p>
          <a:p>
            <a:pPr marL="0" indent="0" algn="just">
              <a:buNone/>
            </a:pPr>
            <a:r>
              <a:rPr lang="it-IT" dirty="0"/>
              <a:t>Il giudice può sindacare la discrezionalità solo sotto il profilo della legittimità e </a:t>
            </a:r>
            <a:r>
              <a:rPr lang="it-IT" b="1" dirty="0"/>
              <a:t>non del merito/opportunità della scelta.</a:t>
            </a:r>
            <a:endParaRPr lang="it-IT" b="1" dirty="0">
              <a:ea typeface="Calibri"/>
              <a:cs typeface="Calibri"/>
            </a:endParaRPr>
          </a:p>
          <a:p>
            <a:pPr marL="0" indent="0" algn="ctr">
              <a:buNone/>
            </a:pPr>
            <a:endParaRPr lang="it-IT" dirty="0"/>
          </a:p>
        </p:txBody>
      </p:sp>
      <p:sp>
        <p:nvSpPr>
          <p:cNvPr id="4" name="Freccia in giù 3">
            <a:extLst>
              <a:ext uri="{FF2B5EF4-FFF2-40B4-BE49-F238E27FC236}">
                <a16:creationId xmlns:a16="http://schemas.microsoft.com/office/drawing/2014/main" id="{B5A07DA7-6426-4B5B-A648-A31666381C5F}"/>
              </a:ext>
            </a:extLst>
          </p:cNvPr>
          <p:cNvSpPr/>
          <p:nvPr/>
        </p:nvSpPr>
        <p:spPr>
          <a:xfrm>
            <a:off x="5363852" y="3383281"/>
            <a:ext cx="564193" cy="6796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08063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CB2E2E-CFE2-4CFD-BEDA-7E8401E719A3}"/>
              </a:ext>
            </a:extLst>
          </p:cNvPr>
          <p:cNvSpPr>
            <a:spLocks noGrp="1"/>
          </p:cNvSpPr>
          <p:nvPr>
            <p:ph type="title"/>
          </p:nvPr>
        </p:nvSpPr>
        <p:spPr/>
        <p:txBody>
          <a:bodyPr/>
          <a:lstStyle/>
          <a:p>
            <a:pPr algn="ctr"/>
            <a:r>
              <a:rPr lang="it-IT" b="1" dirty="0"/>
              <a:t>La discrezionalità tecnica</a:t>
            </a:r>
          </a:p>
        </p:txBody>
      </p:sp>
      <p:sp>
        <p:nvSpPr>
          <p:cNvPr id="3" name="Segnaposto contenuto 2">
            <a:extLst>
              <a:ext uri="{FF2B5EF4-FFF2-40B4-BE49-F238E27FC236}">
                <a16:creationId xmlns:a16="http://schemas.microsoft.com/office/drawing/2014/main" id="{FBB5FC65-A8F2-4904-8D41-749F6BBE2894}"/>
              </a:ext>
            </a:extLst>
          </p:cNvPr>
          <p:cNvSpPr>
            <a:spLocks noGrp="1"/>
          </p:cNvSpPr>
          <p:nvPr>
            <p:ph idx="1"/>
          </p:nvPr>
        </p:nvSpPr>
        <p:spPr/>
        <p:txBody>
          <a:bodyPr vert="horz" lIns="91440" tIns="45720" rIns="91440" bIns="45720" rtlCol="0" anchor="t">
            <a:normAutofit/>
          </a:bodyPr>
          <a:lstStyle/>
          <a:p>
            <a:pPr algn="just"/>
            <a:r>
              <a:rPr lang="it-IT" dirty="0"/>
              <a:t>La discrezionalità tecnica ricorre quando l'esame di fatti o di situazioni rilevanti per l'esercizio del potere pubblico necessiti del </a:t>
            </a:r>
            <a:r>
              <a:rPr lang="it-IT" b="1" dirty="0"/>
              <a:t>ricorso a cognizioni tecniche o scientifiche di carattere specialistico. </a:t>
            </a:r>
          </a:p>
          <a:p>
            <a:pPr algn="just"/>
            <a:endParaRPr lang="it-IT" dirty="0"/>
          </a:p>
          <a:p>
            <a:pPr algn="just"/>
            <a:r>
              <a:rPr lang="it-IT" dirty="0"/>
              <a:t>Nell'esercizio della discrezionalità tecnica, quindi, l'Amministrazione compie una </a:t>
            </a:r>
            <a:r>
              <a:rPr lang="it-IT" b="1" dirty="0"/>
              <a:t>valutazione di fatti alla stregua di canoni scientifici e tecnici</a:t>
            </a:r>
            <a:r>
              <a:rPr lang="it-IT" dirty="0"/>
              <a:t>, e </a:t>
            </a:r>
            <a:r>
              <a:rPr lang="it-IT" b="1" dirty="0">
                <a:highlight>
                  <a:srgbClr val="FFFF00"/>
                </a:highlight>
              </a:rPr>
              <a:t>non svolge alcuna comparazione tra l'interesse pubblico primario e gli interessi secondari </a:t>
            </a:r>
            <a:r>
              <a:rPr lang="it-IT" dirty="0"/>
              <a:t>al fine di individuare la soluzione più opportuna per l'interesse da perseguire (come invece avviene in caso di discrezionalità amministrativa c.d. “pura”). </a:t>
            </a:r>
          </a:p>
        </p:txBody>
      </p:sp>
    </p:spTree>
    <p:extLst>
      <p:ext uri="{BB962C8B-B14F-4D97-AF65-F5344CB8AC3E}">
        <p14:creationId xmlns:p14="http://schemas.microsoft.com/office/powerpoint/2010/main" val="2221357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CB2E2E-CFE2-4CFD-BEDA-7E8401E719A3}"/>
              </a:ext>
            </a:extLst>
          </p:cNvPr>
          <p:cNvSpPr>
            <a:spLocks noGrp="1"/>
          </p:cNvSpPr>
          <p:nvPr>
            <p:ph type="title"/>
          </p:nvPr>
        </p:nvSpPr>
        <p:spPr/>
        <p:txBody>
          <a:bodyPr/>
          <a:lstStyle/>
          <a:p>
            <a:pPr algn="ctr"/>
            <a:r>
              <a:rPr lang="it-IT" b="1" dirty="0"/>
              <a:t>La discrezionalità tecnica</a:t>
            </a:r>
          </a:p>
        </p:txBody>
      </p:sp>
      <p:sp>
        <p:nvSpPr>
          <p:cNvPr id="3" name="Segnaposto contenuto 2">
            <a:extLst>
              <a:ext uri="{FF2B5EF4-FFF2-40B4-BE49-F238E27FC236}">
                <a16:creationId xmlns:a16="http://schemas.microsoft.com/office/drawing/2014/main" id="{FBB5FC65-A8F2-4904-8D41-749F6BBE2894}"/>
              </a:ext>
            </a:extLst>
          </p:cNvPr>
          <p:cNvSpPr>
            <a:spLocks noGrp="1"/>
          </p:cNvSpPr>
          <p:nvPr>
            <p:ph idx="1"/>
          </p:nvPr>
        </p:nvSpPr>
        <p:spPr/>
        <p:txBody>
          <a:bodyPr vert="horz" lIns="91440" tIns="45720" rIns="91440" bIns="45720" rtlCol="0" anchor="t">
            <a:normAutofit/>
          </a:bodyPr>
          <a:lstStyle/>
          <a:p>
            <a:pPr marL="0" indent="0" algn="just">
              <a:buNone/>
            </a:pPr>
            <a:r>
              <a:rPr lang="it-IT" dirty="0"/>
              <a:t>Tra la “discrezionalità amministrativa” e la “discrezionalità tecnica”, perciò, vi è una </a:t>
            </a:r>
            <a:r>
              <a:rPr lang="it-IT" b="1" dirty="0"/>
              <a:t>diversità concettuale </a:t>
            </a:r>
            <a:r>
              <a:rPr lang="it-IT" dirty="0"/>
              <a:t>di fondo: </a:t>
            </a:r>
            <a:endParaRPr lang="it-IT"/>
          </a:p>
          <a:p>
            <a:pPr marL="457200" indent="-457200" algn="just"/>
            <a:r>
              <a:rPr lang="it-IT" dirty="0"/>
              <a:t>la discrezionalità amministrativa consta sia del </a:t>
            </a:r>
            <a:r>
              <a:rPr lang="it-IT" b="1" dirty="0"/>
              <a:t>momento del </a:t>
            </a:r>
            <a:r>
              <a:rPr lang="it-IT" b="1" dirty="0">
                <a:solidFill>
                  <a:srgbClr val="FF0000"/>
                </a:solidFill>
              </a:rPr>
              <a:t>giudizio</a:t>
            </a:r>
            <a:r>
              <a:rPr lang="it-IT" b="1" dirty="0"/>
              <a:t> </a:t>
            </a:r>
            <a:r>
              <a:rPr lang="it-IT" dirty="0"/>
              <a:t>(nel quale si acquisiscono e si esaminano i fatti), che del </a:t>
            </a:r>
            <a:r>
              <a:rPr lang="it-IT" b="1" dirty="0"/>
              <a:t>momento della </a:t>
            </a:r>
            <a:r>
              <a:rPr lang="it-IT" b="1" dirty="0">
                <a:solidFill>
                  <a:srgbClr val="FF0000"/>
                </a:solidFill>
              </a:rPr>
              <a:t>scelta</a:t>
            </a:r>
            <a:r>
              <a:rPr lang="it-IT" b="1" dirty="0"/>
              <a:t> </a:t>
            </a:r>
            <a:r>
              <a:rPr lang="it-IT" dirty="0"/>
              <a:t>(nel quale si compie una </a:t>
            </a:r>
            <a:r>
              <a:rPr lang="it-IT" b="1" dirty="0"/>
              <a:t>sintesi degli interessi in gioco </a:t>
            </a:r>
            <a:r>
              <a:rPr lang="it-IT" dirty="0"/>
              <a:t>e si determina la </a:t>
            </a:r>
            <a:r>
              <a:rPr lang="it-IT" b="1" dirty="0"/>
              <a:t>soluzione più opportuna</a:t>
            </a:r>
            <a:r>
              <a:rPr lang="it-IT" dirty="0"/>
              <a:t>) </a:t>
            </a:r>
          </a:p>
          <a:p>
            <a:pPr marL="457200" indent="-457200" algn="just"/>
            <a:r>
              <a:rPr lang="it-IT" dirty="0"/>
              <a:t>la discrezionalità tecnica, viceversa, contiene </a:t>
            </a:r>
            <a:r>
              <a:rPr lang="it-IT" b="1" dirty="0"/>
              <a:t>il solo profilo del giudizio</a:t>
            </a:r>
            <a:r>
              <a:rPr lang="it-IT" dirty="0"/>
              <a:t>, risolvendosi soltanto in una </a:t>
            </a:r>
            <a:r>
              <a:rPr lang="it-IT" b="1" dirty="0"/>
              <a:t>analisi di fatti</a:t>
            </a:r>
            <a:r>
              <a:rPr lang="it-IT" dirty="0"/>
              <a:t>, sia pure complessi, ma </a:t>
            </a:r>
            <a:r>
              <a:rPr lang="it-IT" b="1" dirty="0"/>
              <a:t>non di interessi</a:t>
            </a:r>
            <a:r>
              <a:rPr lang="it-IT" dirty="0"/>
              <a:t>.</a:t>
            </a:r>
            <a:endParaRPr lang="it-IT">
              <a:ea typeface="Calibri"/>
              <a:cs typeface="Calibri"/>
            </a:endParaRPr>
          </a:p>
        </p:txBody>
      </p:sp>
    </p:spTree>
    <p:extLst>
      <p:ext uri="{BB962C8B-B14F-4D97-AF65-F5344CB8AC3E}">
        <p14:creationId xmlns:p14="http://schemas.microsoft.com/office/powerpoint/2010/main" val="2924647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2E374A-4C63-B2D4-6379-D845B6B9D1E6}"/>
              </a:ext>
            </a:extLst>
          </p:cNvPr>
          <p:cNvSpPr>
            <a:spLocks noGrp="1"/>
          </p:cNvSpPr>
          <p:nvPr>
            <p:ph type="title"/>
          </p:nvPr>
        </p:nvSpPr>
        <p:spPr/>
        <p:txBody>
          <a:bodyPr/>
          <a:lstStyle/>
          <a:p>
            <a:r>
              <a:rPr lang="it-IT" b="1">
                <a:ea typeface="Calibri Light"/>
                <a:cs typeface="Calibri Light"/>
              </a:rPr>
              <a:t>Gli atti vincolati</a:t>
            </a:r>
            <a:endParaRPr lang="it-IT" b="1"/>
          </a:p>
        </p:txBody>
      </p:sp>
      <p:sp>
        <p:nvSpPr>
          <p:cNvPr id="3" name="Segnaposto contenuto 2">
            <a:extLst>
              <a:ext uri="{FF2B5EF4-FFF2-40B4-BE49-F238E27FC236}">
                <a16:creationId xmlns:a16="http://schemas.microsoft.com/office/drawing/2014/main" id="{2976C23B-C10A-92AC-8A6B-983A4C246430}"/>
              </a:ext>
            </a:extLst>
          </p:cNvPr>
          <p:cNvSpPr>
            <a:spLocks noGrp="1"/>
          </p:cNvSpPr>
          <p:nvPr>
            <p:ph idx="1"/>
          </p:nvPr>
        </p:nvSpPr>
        <p:spPr/>
        <p:txBody>
          <a:bodyPr vert="horz" lIns="91440" tIns="45720" rIns="91440" bIns="45720" rtlCol="0" anchor="t">
            <a:normAutofit/>
          </a:bodyPr>
          <a:lstStyle/>
          <a:p>
            <a:pPr marL="0" indent="0">
              <a:buNone/>
            </a:pPr>
            <a:r>
              <a:rPr lang="it-IT">
                <a:ea typeface="Calibri" panose="020F0502020204030204"/>
                <a:cs typeface="Calibri" panose="020F0502020204030204"/>
              </a:rPr>
              <a:t>Il provvedimento è vincolato quando non ammette alternative e l'amministrazione non ha potere di scelta.</a:t>
            </a:r>
          </a:p>
          <a:p>
            <a:pPr marL="457200" indent="-457200"/>
            <a:r>
              <a:rPr lang="it-IT">
                <a:ea typeface="Calibri" panose="020F0502020204030204"/>
                <a:cs typeface="Calibri" panose="020F0502020204030204"/>
              </a:rPr>
              <a:t>Vizio tipico: violazione di legge.</a:t>
            </a:r>
          </a:p>
          <a:p>
            <a:pPr marL="457200" indent="-457200"/>
            <a:r>
              <a:rPr lang="it-IT">
                <a:ea typeface="Calibri" panose="020F0502020204030204"/>
                <a:cs typeface="Calibri" panose="020F0502020204030204"/>
              </a:rPr>
              <a:t>Atti vincolati e 21 octies.</a:t>
            </a:r>
            <a:endParaRPr lang="it-IT" dirty="0">
              <a:ea typeface="Calibri" panose="020F0502020204030204"/>
              <a:cs typeface="Calibri" panose="020F0502020204030204"/>
            </a:endParaRPr>
          </a:p>
          <a:p>
            <a:pPr marL="457200" indent="-457200"/>
            <a:r>
              <a:rPr lang="it-IT" dirty="0">
                <a:ea typeface="Calibri" panose="020F0502020204030204"/>
                <a:cs typeface="Calibri" panose="020F0502020204030204"/>
              </a:rPr>
              <a:t>Atti vincolati, accertamenti presupposti di legge, autorizzazioni: art. 19 </a:t>
            </a:r>
            <a:r>
              <a:rPr lang="it-IT">
                <a:ea typeface="Calibri" panose="020F0502020204030204"/>
                <a:cs typeface="Calibri" panose="020F0502020204030204"/>
              </a:rPr>
              <a:t>l. 241/90 -- SCIA.</a:t>
            </a:r>
            <a:endParaRPr lang="it-IT" dirty="0">
              <a:ea typeface="Calibri" panose="020F0502020204030204"/>
              <a:cs typeface="Calibri" panose="020F0502020204030204"/>
            </a:endParaRPr>
          </a:p>
        </p:txBody>
      </p:sp>
    </p:spTree>
    <p:extLst>
      <p:ext uri="{BB962C8B-B14F-4D97-AF65-F5344CB8AC3E}">
        <p14:creationId xmlns:p14="http://schemas.microsoft.com/office/powerpoint/2010/main" val="2858700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660A48-4B11-3FFD-F350-FA6E48636F6E}"/>
              </a:ext>
            </a:extLst>
          </p:cNvPr>
          <p:cNvSpPr>
            <a:spLocks noGrp="1"/>
          </p:cNvSpPr>
          <p:nvPr>
            <p:ph type="title"/>
          </p:nvPr>
        </p:nvSpPr>
        <p:spPr/>
        <p:txBody>
          <a:bodyPr/>
          <a:lstStyle/>
          <a:p>
            <a:pPr algn="ctr"/>
            <a:r>
              <a:rPr lang="it-IT" b="1">
                <a:ea typeface="Calibri Light"/>
                <a:cs typeface="Calibri Light"/>
              </a:rPr>
              <a:t>La posizione del privato davanti al potere</a:t>
            </a:r>
            <a:r>
              <a:rPr lang="it-IT" dirty="0">
                <a:ea typeface="Calibri Light"/>
                <a:cs typeface="Calibri Light"/>
              </a:rPr>
              <a:t> </a:t>
            </a:r>
          </a:p>
        </p:txBody>
      </p:sp>
      <p:sp>
        <p:nvSpPr>
          <p:cNvPr id="3" name="Segnaposto contenuto 2">
            <a:extLst>
              <a:ext uri="{FF2B5EF4-FFF2-40B4-BE49-F238E27FC236}">
                <a16:creationId xmlns:a16="http://schemas.microsoft.com/office/drawing/2014/main" id="{65429365-5B11-CE36-8AFB-AD3D9171E39E}"/>
              </a:ext>
            </a:extLst>
          </p:cNvPr>
          <p:cNvSpPr>
            <a:spLocks noGrp="1"/>
          </p:cNvSpPr>
          <p:nvPr>
            <p:ph idx="1"/>
          </p:nvPr>
        </p:nvSpPr>
        <p:spPr/>
        <p:txBody>
          <a:bodyPr vert="horz" lIns="91440" tIns="45720" rIns="91440" bIns="45720" rtlCol="0" anchor="t">
            <a:normAutofit lnSpcReduction="10000"/>
          </a:bodyPr>
          <a:lstStyle/>
          <a:p>
            <a:pPr marL="0" indent="0">
              <a:buNone/>
            </a:pPr>
            <a:endParaRPr lang="it-IT" dirty="0">
              <a:ea typeface="Calibri" panose="020F0502020204030204"/>
              <a:cs typeface="Calibri" panose="020F0502020204030204"/>
            </a:endParaRPr>
          </a:p>
          <a:p>
            <a:pPr marL="457200" indent="-457200"/>
            <a:r>
              <a:rPr lang="it-IT" dirty="0">
                <a:ea typeface="Calibri" panose="020F0502020204030204"/>
                <a:cs typeface="Calibri" panose="020F0502020204030204"/>
              </a:rPr>
              <a:t>"Tutti possono agire in giudizio per la tutela dei propri </a:t>
            </a:r>
            <a:r>
              <a:rPr lang="it-IT" b="1" dirty="0">
                <a:ea typeface="Calibri" panose="020F0502020204030204"/>
                <a:cs typeface="Calibri" panose="020F0502020204030204"/>
              </a:rPr>
              <a:t>diritti e interessi legittimi</a:t>
            </a:r>
            <a:r>
              <a:rPr lang="it-IT" dirty="0">
                <a:ea typeface="Calibri" panose="020F0502020204030204"/>
                <a:cs typeface="Calibri" panose="020F0502020204030204"/>
              </a:rPr>
              <a:t>" [art. 24 Cost.].</a:t>
            </a:r>
          </a:p>
          <a:p>
            <a:pPr marL="457200" indent="-457200"/>
            <a:r>
              <a:rPr lang="it-IT" dirty="0">
                <a:ea typeface="Calibri" panose="020F0502020204030204"/>
                <a:cs typeface="Calibri" panose="020F0502020204030204"/>
              </a:rPr>
              <a:t>"Contro gli atti della pubblica amministrazione è sempre ammessa la tutela giurisdizionale dei </a:t>
            </a:r>
            <a:r>
              <a:rPr lang="it-IT" b="1" dirty="0">
                <a:ea typeface="Calibri" panose="020F0502020204030204"/>
                <a:cs typeface="Calibri" panose="020F0502020204030204"/>
              </a:rPr>
              <a:t>diritti e degli interessi legittimi</a:t>
            </a:r>
            <a:r>
              <a:rPr lang="it-IT" dirty="0">
                <a:ea typeface="Calibri" panose="020F0502020204030204"/>
                <a:cs typeface="Calibri" panose="020F0502020204030204"/>
              </a:rPr>
              <a:t> dinanzi agli organi di giurisdizione ordinaria o amministrativa" [art. 113 Cost.].</a:t>
            </a:r>
          </a:p>
          <a:p>
            <a:pPr marL="457200" indent="-457200"/>
            <a:r>
              <a:rPr lang="it-IT" dirty="0">
                <a:ea typeface="Calibri" panose="020F0502020204030204"/>
                <a:cs typeface="Calibri" panose="020F0502020204030204"/>
              </a:rPr>
              <a:t>Il Consiglio di Stato e gli altri organi di giustizia amministrativa hanno giurisdizione per la tutela nei confronti della pubblica amministrazione </a:t>
            </a:r>
            <a:r>
              <a:rPr lang="it-IT" b="1" dirty="0">
                <a:ea typeface="Calibri" panose="020F0502020204030204"/>
                <a:cs typeface="Calibri" panose="020F0502020204030204"/>
              </a:rPr>
              <a:t>degli interessi legittimi</a:t>
            </a:r>
            <a:r>
              <a:rPr lang="it-IT" dirty="0">
                <a:ea typeface="Calibri" panose="020F0502020204030204"/>
                <a:cs typeface="Calibri" panose="020F0502020204030204"/>
              </a:rPr>
              <a:t> e, in particolari materie indicate dalla legge, anche </a:t>
            </a:r>
            <a:r>
              <a:rPr lang="it-IT" b="1" dirty="0">
                <a:ea typeface="Calibri" panose="020F0502020204030204"/>
                <a:cs typeface="Calibri" panose="020F0502020204030204"/>
              </a:rPr>
              <a:t>dei diritti soggettivi </a:t>
            </a:r>
            <a:r>
              <a:rPr lang="it-IT" dirty="0">
                <a:ea typeface="Calibri" panose="020F0502020204030204"/>
                <a:cs typeface="Calibri" panose="020F0502020204030204"/>
              </a:rPr>
              <a:t>[Art. 103 Cost.].</a:t>
            </a:r>
          </a:p>
          <a:p>
            <a:pPr marL="457200" indent="-457200"/>
            <a:endParaRPr lang="it-IT" dirty="0">
              <a:ea typeface="Calibri" panose="020F0502020204030204"/>
              <a:cs typeface="Calibri" panose="020F0502020204030204"/>
            </a:endParaRPr>
          </a:p>
        </p:txBody>
      </p:sp>
    </p:spTree>
    <p:extLst>
      <p:ext uri="{BB962C8B-B14F-4D97-AF65-F5344CB8AC3E}">
        <p14:creationId xmlns:p14="http://schemas.microsoft.com/office/powerpoint/2010/main" val="2580373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660A48-4B11-3FFD-F350-FA6E48636F6E}"/>
              </a:ext>
            </a:extLst>
          </p:cNvPr>
          <p:cNvSpPr>
            <a:spLocks noGrp="1"/>
          </p:cNvSpPr>
          <p:nvPr>
            <p:ph type="title"/>
          </p:nvPr>
        </p:nvSpPr>
        <p:spPr/>
        <p:txBody>
          <a:bodyPr/>
          <a:lstStyle/>
          <a:p>
            <a:pPr algn="ctr"/>
            <a:r>
              <a:rPr lang="it-IT" b="1">
                <a:ea typeface="Calibri Light"/>
                <a:cs typeface="Calibri Light"/>
              </a:rPr>
              <a:t>La posizione del privato davanti al potere</a:t>
            </a:r>
            <a:r>
              <a:rPr lang="it-IT" dirty="0">
                <a:ea typeface="Calibri Light"/>
                <a:cs typeface="Calibri Light"/>
              </a:rPr>
              <a:t> </a:t>
            </a:r>
          </a:p>
        </p:txBody>
      </p:sp>
      <p:sp>
        <p:nvSpPr>
          <p:cNvPr id="3" name="Segnaposto contenuto 2">
            <a:extLst>
              <a:ext uri="{FF2B5EF4-FFF2-40B4-BE49-F238E27FC236}">
                <a16:creationId xmlns:a16="http://schemas.microsoft.com/office/drawing/2014/main" id="{65429365-5B11-CE36-8AFB-AD3D9171E39E}"/>
              </a:ext>
            </a:extLst>
          </p:cNvPr>
          <p:cNvSpPr>
            <a:spLocks noGrp="1"/>
          </p:cNvSpPr>
          <p:nvPr>
            <p:ph idx="1"/>
          </p:nvPr>
        </p:nvSpPr>
        <p:spPr/>
        <p:txBody>
          <a:bodyPr vert="horz" lIns="91440" tIns="45720" rIns="91440" bIns="45720" rtlCol="0" anchor="t">
            <a:normAutofit/>
          </a:bodyPr>
          <a:lstStyle/>
          <a:p>
            <a:pPr marL="0" indent="0">
              <a:buNone/>
            </a:pPr>
            <a:r>
              <a:rPr lang="it-IT" dirty="0">
                <a:ea typeface="Calibri" panose="020F0502020204030204"/>
                <a:cs typeface="Calibri" panose="020F0502020204030204"/>
              </a:rPr>
              <a:t>Interesse leggitimo – nozione che si conforma in ragione della </a:t>
            </a:r>
            <a:r>
              <a:rPr lang="it-IT" b="1" dirty="0">
                <a:ea typeface="Calibri" panose="020F0502020204030204"/>
                <a:cs typeface="Calibri" panose="020F0502020204030204"/>
              </a:rPr>
              <a:t>tutela offerta al privato</a:t>
            </a:r>
            <a:r>
              <a:rPr lang="it-IT" dirty="0">
                <a:ea typeface="Calibri" panose="020F0502020204030204"/>
                <a:cs typeface="Calibri" panose="020F0502020204030204"/>
              </a:rPr>
              <a:t>. </a:t>
            </a:r>
            <a:endParaRPr lang="it-IT"/>
          </a:p>
          <a:p>
            <a:r>
              <a:rPr lang="it-IT" dirty="0">
                <a:ea typeface="Calibri" panose="020F0502020204030204"/>
                <a:cs typeface="Calibri" panose="020F0502020204030204"/>
              </a:rPr>
              <a:t>Presupposto: leggi amministrative </a:t>
            </a:r>
            <a:r>
              <a:rPr lang="it-IT" b="1" dirty="0">
                <a:ea typeface="Calibri" panose="020F0502020204030204"/>
                <a:cs typeface="Calibri" panose="020F0502020204030204"/>
              </a:rPr>
              <a:t>al servizio dell'amministrazione </a:t>
            </a:r>
            <a:r>
              <a:rPr lang="it-IT" dirty="0">
                <a:ea typeface="Calibri" panose="020F0502020204030204"/>
                <a:cs typeface="Calibri" panose="020F0502020204030204"/>
              </a:rPr>
              <a:t>e n</a:t>
            </a:r>
            <a:r>
              <a:rPr lang="it-IT" b="1" dirty="0">
                <a:ea typeface="Calibri" panose="020F0502020204030204"/>
                <a:cs typeface="Calibri" panose="020F0502020204030204"/>
              </a:rPr>
              <a:t>on (come oggi) amministrazione al servizio del cittadino.</a:t>
            </a:r>
          </a:p>
          <a:p>
            <a:pPr marL="0" indent="0">
              <a:buNone/>
            </a:pPr>
            <a:r>
              <a:rPr lang="it-IT" dirty="0">
                <a:ea typeface="Calibri" panose="020F0502020204030204"/>
                <a:cs typeface="Calibri" panose="020F0502020204030204"/>
              </a:rPr>
              <a:t>Definizione interesse legittimo:</a:t>
            </a:r>
          </a:p>
          <a:p>
            <a:pPr marL="457200" indent="-457200"/>
            <a:r>
              <a:rPr lang="it-IT" dirty="0">
                <a:ea typeface="Calibri" panose="020F0502020204030204"/>
                <a:cs typeface="Calibri" panose="020F0502020204030204"/>
              </a:rPr>
              <a:t>Correlazione all'interesse pubblico e alla sua realizzazione.</a:t>
            </a:r>
          </a:p>
          <a:p>
            <a:pPr marL="457200" indent="-457200"/>
            <a:r>
              <a:rPr lang="it-IT" dirty="0">
                <a:ea typeface="Calibri" panose="020F0502020204030204"/>
                <a:cs typeface="Calibri" panose="020F0502020204030204"/>
              </a:rPr>
              <a:t>Tutela indiretta/interesse occasionalmente protetto, tutelato cioè per il tramite della tutela dell'interesse pubblico.</a:t>
            </a:r>
          </a:p>
          <a:p>
            <a:pPr marL="457200" indent="-457200"/>
            <a:endParaRPr lang="it-IT" dirty="0">
              <a:ea typeface="Calibri" panose="020F0502020204030204"/>
              <a:cs typeface="Calibri" panose="020F0502020204030204"/>
            </a:endParaRPr>
          </a:p>
          <a:p>
            <a:pPr marL="457200" indent="-457200"/>
            <a:endParaRPr lang="it-IT" dirty="0">
              <a:ea typeface="Calibri" panose="020F0502020204030204"/>
              <a:cs typeface="Calibri" panose="020F0502020204030204"/>
            </a:endParaRPr>
          </a:p>
        </p:txBody>
      </p:sp>
    </p:spTree>
    <p:extLst>
      <p:ext uri="{BB962C8B-B14F-4D97-AF65-F5344CB8AC3E}">
        <p14:creationId xmlns:p14="http://schemas.microsoft.com/office/powerpoint/2010/main" val="17870638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FFF46-4C28-4B77-A9CA-028088EF0362}"/>
              </a:ext>
            </a:extLst>
          </p:cNvPr>
          <p:cNvSpPr>
            <a:spLocks noGrp="1"/>
          </p:cNvSpPr>
          <p:nvPr>
            <p:ph type="title"/>
          </p:nvPr>
        </p:nvSpPr>
        <p:spPr/>
        <p:txBody>
          <a:bodyPr/>
          <a:lstStyle/>
          <a:p>
            <a:pPr algn="ctr"/>
            <a:r>
              <a:rPr lang="it-IT" b="1"/>
              <a:t>Interesse legittimo vs diritto soggettivo</a:t>
            </a:r>
            <a:endParaRPr lang="it-IT" b="1" dirty="0"/>
          </a:p>
        </p:txBody>
      </p:sp>
      <p:sp>
        <p:nvSpPr>
          <p:cNvPr id="3" name="Segnaposto contenuto 2">
            <a:extLst>
              <a:ext uri="{FF2B5EF4-FFF2-40B4-BE49-F238E27FC236}">
                <a16:creationId xmlns:a16="http://schemas.microsoft.com/office/drawing/2014/main" id="{621A7642-BC16-4947-843A-DFAC4013D86A}"/>
              </a:ext>
            </a:extLst>
          </p:cNvPr>
          <p:cNvSpPr>
            <a:spLocks noGrp="1"/>
          </p:cNvSpPr>
          <p:nvPr>
            <p:ph idx="1"/>
          </p:nvPr>
        </p:nvSpPr>
        <p:spPr/>
        <p:txBody>
          <a:bodyPr vert="horz" lIns="91440" tIns="45720" rIns="91440" bIns="45720" rtlCol="0" anchor="t">
            <a:normAutofit/>
          </a:bodyPr>
          <a:lstStyle/>
          <a:p>
            <a:pPr algn="just"/>
            <a:r>
              <a:rPr lang="it-IT" dirty="0"/>
              <a:t>Quello che maggiormente distingue il diritto soggettivo dall’interesse legittimo è il </a:t>
            </a:r>
            <a:r>
              <a:rPr lang="it-IT" b="1" dirty="0"/>
              <a:t>carattere assoluto</a:t>
            </a:r>
            <a:r>
              <a:rPr lang="it-IT" dirty="0"/>
              <a:t> che l’ordinamento accorda al </a:t>
            </a:r>
            <a:r>
              <a:rPr lang="it-IT" b="1" dirty="0"/>
              <a:t>diritto soggettivo</a:t>
            </a:r>
            <a:r>
              <a:rPr lang="it-IT" dirty="0"/>
              <a:t>, il quale è assistito da una </a:t>
            </a:r>
            <a:r>
              <a:rPr lang="it-IT" b="1" dirty="0"/>
              <a:t>tutela tendenzialmente piena e diretta.</a:t>
            </a:r>
          </a:p>
          <a:p>
            <a:pPr algn="just"/>
            <a:r>
              <a:rPr lang="it-IT" dirty="0"/>
              <a:t>Nel caso dell’interesse legittimo viceversa vi è una </a:t>
            </a:r>
            <a:r>
              <a:rPr lang="it-IT" b="1" dirty="0"/>
              <a:t>stretta correlazione tra interesse del privato e interesse pubblico</a:t>
            </a:r>
            <a:r>
              <a:rPr lang="it-IT" dirty="0"/>
              <a:t>. L’interesse del privato per la sua realizzazione è strettamente </a:t>
            </a:r>
            <a:r>
              <a:rPr lang="it-IT" b="1" dirty="0"/>
              <a:t>condizionato alla realizzazione dell’interesse pubblico</a:t>
            </a:r>
            <a:r>
              <a:rPr lang="it-IT" dirty="0"/>
              <a:t>.</a:t>
            </a:r>
          </a:p>
          <a:p>
            <a:pPr algn="just"/>
            <a:r>
              <a:rPr lang="it-IT" dirty="0"/>
              <a:t>L’interesse legittimo, si dice, è </a:t>
            </a:r>
            <a:r>
              <a:rPr lang="it-IT" b="1" i="1" dirty="0"/>
              <a:t>occasionalmente protetto </a:t>
            </a:r>
            <a:r>
              <a:rPr lang="it-IT" i="1" dirty="0"/>
              <a:t>-&gt; </a:t>
            </a:r>
            <a:r>
              <a:rPr lang="it-IT" dirty="0"/>
              <a:t>evoluzione della tutela.</a:t>
            </a:r>
          </a:p>
        </p:txBody>
      </p:sp>
    </p:spTree>
    <p:extLst>
      <p:ext uri="{BB962C8B-B14F-4D97-AF65-F5344CB8AC3E}">
        <p14:creationId xmlns:p14="http://schemas.microsoft.com/office/powerpoint/2010/main" val="7261885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86F1F-6B50-4181-BA75-6EE6768CA0A9}"/>
              </a:ext>
            </a:extLst>
          </p:cNvPr>
          <p:cNvSpPr>
            <a:spLocks noGrp="1"/>
          </p:cNvSpPr>
          <p:nvPr>
            <p:ph type="title"/>
          </p:nvPr>
        </p:nvSpPr>
        <p:spPr/>
        <p:txBody>
          <a:bodyPr/>
          <a:lstStyle/>
          <a:p>
            <a:pPr algn="ctr"/>
            <a:r>
              <a:rPr lang="it-IT" b="1" dirty="0"/>
              <a:t>Il riparto delle giurisdizioni</a:t>
            </a:r>
          </a:p>
        </p:txBody>
      </p:sp>
      <p:sp>
        <p:nvSpPr>
          <p:cNvPr id="3" name="Segnaposto contenuto 2">
            <a:extLst>
              <a:ext uri="{FF2B5EF4-FFF2-40B4-BE49-F238E27FC236}">
                <a16:creationId xmlns:a16="http://schemas.microsoft.com/office/drawing/2014/main" id="{12771CDB-DF94-4AB1-AD91-086935D1B849}"/>
              </a:ext>
            </a:extLst>
          </p:cNvPr>
          <p:cNvSpPr>
            <a:spLocks noGrp="1"/>
          </p:cNvSpPr>
          <p:nvPr>
            <p:ph idx="1"/>
          </p:nvPr>
        </p:nvSpPr>
        <p:spPr/>
        <p:txBody>
          <a:bodyPr vert="horz" lIns="91440" tIns="45720" rIns="91440" bIns="45720" rtlCol="0" anchor="t">
            <a:normAutofit/>
          </a:bodyPr>
          <a:lstStyle/>
          <a:p>
            <a:pPr algn="just"/>
            <a:r>
              <a:rPr lang="it-IT" dirty="0"/>
              <a:t>L’individuazione della natura della situazione giuridica fatta valere in giudizio è fondamentale in quanto la giustizia amministrativa è costruita sul modello della </a:t>
            </a:r>
            <a:r>
              <a:rPr lang="it-IT" b="1" dirty="0"/>
              <a:t>doppia giurisdizione</a:t>
            </a:r>
            <a:r>
              <a:rPr lang="it-IT" dirty="0"/>
              <a:t> – Giudice Ordinario e Giudice Amministrativo.</a:t>
            </a:r>
          </a:p>
          <a:p>
            <a:pPr algn="just"/>
            <a:endParaRPr lang="it-IT" dirty="0"/>
          </a:p>
          <a:p>
            <a:pPr algn="just"/>
            <a:r>
              <a:rPr lang="it-IT" dirty="0"/>
              <a:t>La ripartizione tra Giudice Ordinario e Giudice Amministrativo deriva dalla definizione della situazione giuridica soggettiva di cui il cittadino è titolare (artt. 24, 103 e 113 Costituzione).</a:t>
            </a:r>
          </a:p>
        </p:txBody>
      </p:sp>
    </p:spTree>
    <p:extLst>
      <p:ext uri="{BB962C8B-B14F-4D97-AF65-F5344CB8AC3E}">
        <p14:creationId xmlns:p14="http://schemas.microsoft.com/office/powerpoint/2010/main" val="3927434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BE133E-6BDE-4B16-9FE4-49A21586C2F2}"/>
              </a:ext>
            </a:extLst>
          </p:cNvPr>
          <p:cNvSpPr>
            <a:spLocks noGrp="1"/>
          </p:cNvSpPr>
          <p:nvPr>
            <p:ph type="title"/>
          </p:nvPr>
        </p:nvSpPr>
        <p:spPr/>
        <p:txBody>
          <a:bodyPr/>
          <a:lstStyle/>
          <a:p>
            <a:pPr algn="ctr"/>
            <a:r>
              <a:rPr lang="it-IT" b="1" dirty="0"/>
              <a:t>L’attività amministrativa</a:t>
            </a:r>
          </a:p>
        </p:txBody>
      </p:sp>
      <p:sp>
        <p:nvSpPr>
          <p:cNvPr id="3" name="Segnaposto contenuto 2">
            <a:extLst>
              <a:ext uri="{FF2B5EF4-FFF2-40B4-BE49-F238E27FC236}">
                <a16:creationId xmlns:a16="http://schemas.microsoft.com/office/drawing/2014/main" id="{48B2B1EC-5BC6-4D5E-95DE-01D138EBC6C7}"/>
              </a:ext>
            </a:extLst>
          </p:cNvPr>
          <p:cNvSpPr>
            <a:spLocks noGrp="1"/>
          </p:cNvSpPr>
          <p:nvPr>
            <p:ph idx="1"/>
          </p:nvPr>
        </p:nvSpPr>
        <p:spPr/>
        <p:txBody>
          <a:bodyPr vert="horz" lIns="91440" tIns="45720" rIns="91440" bIns="45720" rtlCol="0" anchor="t">
            <a:normAutofit/>
          </a:bodyPr>
          <a:lstStyle/>
          <a:p>
            <a:pPr marL="0" indent="0" algn="just">
              <a:buNone/>
            </a:pPr>
            <a:r>
              <a:rPr lang="it-IT" dirty="0"/>
              <a:t>Le p.a. agiscono con strumenti, modalità e finalità varie e diverse tra loro.</a:t>
            </a:r>
          </a:p>
          <a:p>
            <a:pPr algn="ctr"/>
            <a:r>
              <a:rPr lang="it-IT" b="1" dirty="0">
                <a:solidFill>
                  <a:schemeClr val="accent2">
                    <a:lumMod val="75000"/>
                  </a:schemeClr>
                </a:solidFill>
                <a:ea typeface="Calibri"/>
                <a:cs typeface="Calibri"/>
              </a:rPr>
              <a:t>Amministrazione che prende</a:t>
            </a:r>
          </a:p>
          <a:p>
            <a:pPr algn="ctr"/>
            <a:r>
              <a:rPr lang="it-IT" b="1" dirty="0">
                <a:solidFill>
                  <a:schemeClr val="accent2">
                    <a:lumMod val="75000"/>
                  </a:schemeClr>
                </a:solidFill>
                <a:ea typeface="Calibri"/>
                <a:cs typeface="Calibri"/>
              </a:rPr>
              <a:t>Amministrazione che dà</a:t>
            </a:r>
          </a:p>
          <a:p>
            <a:pPr marL="0" indent="0" algn="ctr">
              <a:buNone/>
            </a:pPr>
            <a:r>
              <a:rPr lang="it-IT" b="1" dirty="0"/>
              <a:t>Due tipi principali di attività amministrativa</a:t>
            </a:r>
            <a:endParaRPr lang="it-IT" dirty="0"/>
          </a:p>
          <a:p>
            <a:pPr algn="just"/>
            <a:r>
              <a:rPr lang="it-IT" dirty="0"/>
              <a:t>Attività </a:t>
            </a:r>
            <a:r>
              <a:rPr lang="it-IT" b="1" dirty="0"/>
              <a:t>pubblicistica e autoritativa </a:t>
            </a:r>
            <a:r>
              <a:rPr lang="it-IT" dirty="0"/>
              <a:t>(</a:t>
            </a:r>
            <a:r>
              <a:rPr lang="it-IT" i="1" dirty="0" err="1"/>
              <a:t>puissance</a:t>
            </a:r>
            <a:r>
              <a:rPr lang="it-IT" i="1" dirty="0"/>
              <a:t> publique</a:t>
            </a:r>
            <a:r>
              <a:rPr lang="it-IT" dirty="0"/>
              <a:t>)</a:t>
            </a:r>
          </a:p>
          <a:p>
            <a:pPr algn="just"/>
            <a:r>
              <a:rPr lang="it-IT" dirty="0"/>
              <a:t>Attività </a:t>
            </a:r>
            <a:r>
              <a:rPr lang="it-IT" b="1" dirty="0"/>
              <a:t>privatistica e consensuale </a:t>
            </a:r>
            <a:r>
              <a:rPr lang="it-IT" dirty="0"/>
              <a:t>(</a:t>
            </a:r>
            <a:r>
              <a:rPr lang="it-IT" i="1" dirty="0" err="1"/>
              <a:t>gestion</a:t>
            </a:r>
            <a:r>
              <a:rPr lang="it-IT" dirty="0"/>
              <a:t>)</a:t>
            </a:r>
          </a:p>
          <a:p>
            <a:pPr marL="0" indent="0" algn="just">
              <a:buNone/>
            </a:pPr>
            <a:endParaRPr lang="it-IT" dirty="0">
              <a:ea typeface="Calibri" panose="020F0502020204030204"/>
              <a:cs typeface="Calibri" panose="020F0502020204030204"/>
            </a:endParaRPr>
          </a:p>
        </p:txBody>
      </p:sp>
    </p:spTree>
    <p:extLst>
      <p:ext uri="{BB962C8B-B14F-4D97-AF65-F5344CB8AC3E}">
        <p14:creationId xmlns:p14="http://schemas.microsoft.com/office/powerpoint/2010/main" val="2112643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73A0CC-79D2-479B-8A9B-D195C9D07C93}"/>
              </a:ext>
            </a:extLst>
          </p:cNvPr>
          <p:cNvSpPr>
            <a:spLocks noGrp="1"/>
          </p:cNvSpPr>
          <p:nvPr>
            <p:ph type="title"/>
          </p:nvPr>
        </p:nvSpPr>
        <p:spPr/>
        <p:txBody>
          <a:bodyPr/>
          <a:lstStyle/>
          <a:p>
            <a:pPr algn="ctr"/>
            <a:r>
              <a:rPr lang="it-IT" b="1" dirty="0"/>
              <a:t>Discrezionalità e sindacato</a:t>
            </a:r>
          </a:p>
        </p:txBody>
      </p:sp>
      <p:sp>
        <p:nvSpPr>
          <p:cNvPr id="3" name="Segnaposto contenuto 2">
            <a:extLst>
              <a:ext uri="{FF2B5EF4-FFF2-40B4-BE49-F238E27FC236}">
                <a16:creationId xmlns:a16="http://schemas.microsoft.com/office/drawing/2014/main" id="{FC43030E-8914-415D-B971-C596D5713A76}"/>
              </a:ext>
            </a:extLst>
          </p:cNvPr>
          <p:cNvSpPr>
            <a:spLocks noGrp="1"/>
          </p:cNvSpPr>
          <p:nvPr>
            <p:ph idx="1"/>
          </p:nvPr>
        </p:nvSpPr>
        <p:spPr/>
        <p:txBody>
          <a:bodyPr vert="horz" lIns="91440" tIns="45720" rIns="91440" bIns="45720" rtlCol="0" anchor="t">
            <a:normAutofit/>
          </a:bodyPr>
          <a:lstStyle/>
          <a:p>
            <a:pPr marL="0" indent="0" algn="just">
              <a:buNone/>
            </a:pPr>
            <a:r>
              <a:rPr lang="it-IT" dirty="0"/>
              <a:t>Inizialmente discrezionalità era intesa come </a:t>
            </a:r>
            <a:r>
              <a:rPr lang="it-IT" b="1" dirty="0"/>
              <a:t>insindacabilità/scelta non </a:t>
            </a:r>
            <a:r>
              <a:rPr lang="it-IT" b="1"/>
              <a:t>controllabile dal giudice amministrativo.</a:t>
            </a:r>
            <a:endParaRPr lang="it-IT" b="1">
              <a:ea typeface="Calibri" panose="020F0502020204030204"/>
              <a:cs typeface="Calibri" panose="020F0502020204030204"/>
            </a:endParaRPr>
          </a:p>
          <a:p>
            <a:pPr marL="0" indent="0" algn="just">
              <a:buNone/>
            </a:pPr>
            <a:r>
              <a:rPr lang="it-IT" b="1">
                <a:solidFill>
                  <a:srgbClr val="C00000"/>
                </a:solidFill>
                <a:ea typeface="Calibri"/>
                <a:cs typeface="Calibri"/>
              </a:rPr>
              <a:t>Oggi</a:t>
            </a:r>
            <a:r>
              <a:rPr lang="it-IT">
                <a:ea typeface="Calibri"/>
                <a:cs typeface="Calibri"/>
              </a:rPr>
              <a:t>: regole che ne definiscono i contorni, ne disegnano i confini.</a:t>
            </a:r>
          </a:p>
          <a:p>
            <a:pPr marL="457200" indent="-457200" algn="just"/>
            <a:r>
              <a:rPr lang="it-IT">
                <a:ea typeface="Calibri"/>
                <a:cs typeface="Calibri"/>
              </a:rPr>
              <a:t>Principi, autovincolo, regole procedurali (istruttoria, partecipazione), individuazione delle figure sintomatiche.</a:t>
            </a:r>
          </a:p>
          <a:p>
            <a:pPr lvl="1" algn="just">
              <a:buFont typeface="Courier New" panose="020B0604020202020204" pitchFamily="34" charset="0"/>
              <a:buChar char="o"/>
            </a:pPr>
            <a:r>
              <a:rPr lang="it-IT">
                <a:ea typeface="Calibri"/>
                <a:cs typeface="Calibri"/>
              </a:rPr>
              <a:t>I confini della discrezionalità sono stati disegnati attraverso il suo sindacato da parte del G.A. -&gt; eccesso di potere -&gt; figure sintomatiche</a:t>
            </a:r>
            <a:endParaRPr lang="it-IT" dirty="0">
              <a:ea typeface="Calibri"/>
              <a:cs typeface="Calibri"/>
            </a:endParaRPr>
          </a:p>
          <a:p>
            <a:pPr marL="914400" lvl="1" indent="-457200" algn="just">
              <a:buFont typeface="Courier New" panose="020B0604020202020204" pitchFamily="34" charset="0"/>
              <a:buChar char="o"/>
            </a:pPr>
            <a:endParaRPr lang="it-IT" dirty="0">
              <a:ea typeface="Calibri"/>
              <a:cs typeface="Calibri"/>
            </a:endParaRPr>
          </a:p>
        </p:txBody>
      </p:sp>
    </p:spTree>
    <p:extLst>
      <p:ext uri="{BB962C8B-B14F-4D97-AF65-F5344CB8AC3E}">
        <p14:creationId xmlns:p14="http://schemas.microsoft.com/office/powerpoint/2010/main" val="1828983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86F1F-6B50-4181-BA75-6EE6768CA0A9}"/>
              </a:ext>
            </a:extLst>
          </p:cNvPr>
          <p:cNvSpPr>
            <a:spLocks noGrp="1"/>
          </p:cNvSpPr>
          <p:nvPr>
            <p:ph type="title"/>
          </p:nvPr>
        </p:nvSpPr>
        <p:spPr/>
        <p:txBody>
          <a:bodyPr/>
          <a:lstStyle/>
          <a:p>
            <a:pPr algn="ctr"/>
            <a:r>
              <a:rPr lang="it-IT" b="1" dirty="0"/>
              <a:t>Il riparto delle giurisdizioni – la regola del potere</a:t>
            </a:r>
          </a:p>
        </p:txBody>
      </p:sp>
      <p:sp>
        <p:nvSpPr>
          <p:cNvPr id="3" name="Segnaposto contenuto 2">
            <a:extLst>
              <a:ext uri="{FF2B5EF4-FFF2-40B4-BE49-F238E27FC236}">
                <a16:creationId xmlns:a16="http://schemas.microsoft.com/office/drawing/2014/main" id="{12771CDB-DF94-4AB1-AD91-086935D1B849}"/>
              </a:ext>
            </a:extLst>
          </p:cNvPr>
          <p:cNvSpPr>
            <a:spLocks noGrp="1"/>
          </p:cNvSpPr>
          <p:nvPr>
            <p:ph idx="1"/>
          </p:nvPr>
        </p:nvSpPr>
        <p:spPr/>
        <p:txBody>
          <a:bodyPr/>
          <a:lstStyle/>
          <a:p>
            <a:pPr algn="just"/>
            <a:r>
              <a:rPr lang="it-IT" dirty="0"/>
              <a:t>L’articolo 7 del codice del processo amministrativo prevede che:</a:t>
            </a:r>
          </a:p>
          <a:p>
            <a:pPr marL="0" indent="0" algn="just">
              <a:buNone/>
            </a:pPr>
            <a:r>
              <a:rPr lang="it-IT" dirty="0"/>
              <a:t>«Sono devolute alla giurisdizione amministrativa le controversie, nelle quali si faccia questione di interessi legittimi e, nelle particolari materie indicate dalla legge, di diritti soggettivi, concernenti l’esercizio o il mancato esercizio del potere amministrativo, riguardanti provvedimenti, atti, accordi o comportamenti riconducibili anche mediatamente all’esercizio di tale potere, posti in essere da pubbliche amministrazioni».</a:t>
            </a:r>
          </a:p>
        </p:txBody>
      </p:sp>
    </p:spTree>
    <p:extLst>
      <p:ext uri="{BB962C8B-B14F-4D97-AF65-F5344CB8AC3E}">
        <p14:creationId xmlns:p14="http://schemas.microsoft.com/office/powerpoint/2010/main" val="3581623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FFF46-4C28-4B77-A9CA-028088EF0362}"/>
              </a:ext>
            </a:extLst>
          </p:cNvPr>
          <p:cNvSpPr>
            <a:spLocks noGrp="1"/>
          </p:cNvSpPr>
          <p:nvPr>
            <p:ph type="title"/>
          </p:nvPr>
        </p:nvSpPr>
        <p:spPr/>
        <p:txBody>
          <a:bodyPr/>
          <a:lstStyle/>
          <a:p>
            <a:pPr algn="ctr"/>
            <a:r>
              <a:rPr lang="it-IT" b="1" dirty="0"/>
              <a:t>Interesse legittimo</a:t>
            </a:r>
          </a:p>
        </p:txBody>
      </p:sp>
      <p:sp>
        <p:nvSpPr>
          <p:cNvPr id="3" name="Segnaposto contenuto 2">
            <a:extLst>
              <a:ext uri="{FF2B5EF4-FFF2-40B4-BE49-F238E27FC236}">
                <a16:creationId xmlns:a16="http://schemas.microsoft.com/office/drawing/2014/main" id="{621A7642-BC16-4947-843A-DFAC4013D86A}"/>
              </a:ext>
            </a:extLst>
          </p:cNvPr>
          <p:cNvSpPr>
            <a:spLocks noGrp="1"/>
          </p:cNvSpPr>
          <p:nvPr>
            <p:ph idx="1"/>
          </p:nvPr>
        </p:nvSpPr>
        <p:spPr/>
        <p:txBody>
          <a:bodyPr/>
          <a:lstStyle/>
          <a:p>
            <a:pPr algn="just">
              <a:lnSpc>
                <a:spcPct val="100000"/>
              </a:lnSpc>
              <a:spcBef>
                <a:spcPts val="800"/>
              </a:spcBef>
              <a:buSzPct val="100000"/>
            </a:pPr>
            <a:r>
              <a:rPr lang="it-IT" sz="3200" dirty="0">
                <a:solidFill>
                  <a:srgbClr val="000000"/>
                </a:solidFill>
              </a:rPr>
              <a:t>Interesse legittimo oppositivo</a:t>
            </a:r>
          </a:p>
          <a:p>
            <a:pPr algn="just">
              <a:lnSpc>
                <a:spcPct val="100000"/>
              </a:lnSpc>
              <a:spcBef>
                <a:spcPts val="800"/>
              </a:spcBef>
              <a:buSzPct val="100000"/>
            </a:pPr>
            <a:r>
              <a:rPr lang="it-IT" sz="3200" dirty="0">
                <a:solidFill>
                  <a:srgbClr val="000000"/>
                </a:solidFill>
              </a:rPr>
              <a:t>Interesse legittimo </a:t>
            </a:r>
            <a:r>
              <a:rPr lang="it-IT" sz="3200" dirty="0" err="1">
                <a:solidFill>
                  <a:srgbClr val="000000"/>
                </a:solidFill>
              </a:rPr>
              <a:t>pretensivo</a:t>
            </a:r>
            <a:endParaRPr lang="it-IT" sz="3200" dirty="0">
              <a:solidFill>
                <a:srgbClr val="000000"/>
              </a:solidFill>
            </a:endParaRPr>
          </a:p>
          <a:p>
            <a:pPr marL="0" indent="0" algn="ctr">
              <a:buNone/>
            </a:pPr>
            <a:r>
              <a:rPr lang="it-IT" dirty="0"/>
              <a:t> </a:t>
            </a:r>
          </a:p>
        </p:txBody>
      </p:sp>
    </p:spTree>
    <p:extLst>
      <p:ext uri="{BB962C8B-B14F-4D97-AF65-F5344CB8AC3E}">
        <p14:creationId xmlns:p14="http://schemas.microsoft.com/office/powerpoint/2010/main" val="600340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FFF46-4C28-4B77-A9CA-028088EF0362}"/>
              </a:ext>
            </a:extLst>
          </p:cNvPr>
          <p:cNvSpPr>
            <a:spLocks noGrp="1"/>
          </p:cNvSpPr>
          <p:nvPr>
            <p:ph type="title"/>
          </p:nvPr>
        </p:nvSpPr>
        <p:spPr/>
        <p:txBody>
          <a:bodyPr/>
          <a:lstStyle/>
          <a:p>
            <a:pPr algn="ctr"/>
            <a:r>
              <a:rPr lang="it-IT" b="1"/>
              <a:t>Evoluzione della nozione di interesse </a:t>
            </a:r>
            <a:r>
              <a:rPr lang="it-IT" b="1" dirty="0"/>
              <a:t>legittimo</a:t>
            </a:r>
          </a:p>
        </p:txBody>
      </p:sp>
      <p:sp>
        <p:nvSpPr>
          <p:cNvPr id="3" name="Segnaposto contenuto 2">
            <a:extLst>
              <a:ext uri="{FF2B5EF4-FFF2-40B4-BE49-F238E27FC236}">
                <a16:creationId xmlns:a16="http://schemas.microsoft.com/office/drawing/2014/main" id="{621A7642-BC16-4947-843A-DFAC4013D86A}"/>
              </a:ext>
            </a:extLst>
          </p:cNvPr>
          <p:cNvSpPr>
            <a:spLocks noGrp="1"/>
          </p:cNvSpPr>
          <p:nvPr>
            <p:ph idx="1"/>
          </p:nvPr>
        </p:nvSpPr>
        <p:spPr>
          <a:xfrm>
            <a:off x="838200" y="1825625"/>
            <a:ext cx="9626601" cy="4351338"/>
          </a:xfrm>
        </p:spPr>
        <p:txBody>
          <a:bodyPr vert="horz" lIns="91440" tIns="45720" rIns="91440" bIns="45720" rtlCol="0" anchor="t">
            <a:normAutofit/>
          </a:bodyPr>
          <a:lstStyle/>
          <a:p>
            <a:pPr marL="0" indent="0" algn="ctr">
              <a:buNone/>
            </a:pPr>
            <a:endParaRPr lang="it-IT" b="1" dirty="0">
              <a:ea typeface="Calibri"/>
              <a:cs typeface="Calibri"/>
            </a:endParaRPr>
          </a:p>
          <a:p>
            <a:pPr marL="0" indent="0" algn="just">
              <a:buNone/>
            </a:pPr>
            <a:r>
              <a:rPr lang="it-IT" dirty="0"/>
              <a:t>«L’interesse legittimo è una </a:t>
            </a:r>
            <a:r>
              <a:rPr lang="it-IT" b="1" dirty="0"/>
              <a:t>situazione giuridica di vantaggio</a:t>
            </a:r>
            <a:r>
              <a:rPr lang="it-IT" dirty="0"/>
              <a:t> che spetta ad un soggetto in ordine ad un bene della vita oggetto di un provvedimento amministrativo e consistente nell’attribuzione a tale soggetto </a:t>
            </a:r>
            <a:r>
              <a:rPr lang="it-IT" b="1" dirty="0"/>
              <a:t>di poteri idonei ad influire sul corretto esercizio del potere,</a:t>
            </a:r>
            <a:r>
              <a:rPr lang="it-IT" dirty="0"/>
              <a:t> in modo da rendere possibile la realizzazione dell’interesse al bene» (cfr. Cass. </a:t>
            </a:r>
            <a:r>
              <a:rPr lang="it-IT" dirty="0" err="1"/>
              <a:t>Civ</a:t>
            </a:r>
            <a:r>
              <a:rPr lang="it-IT" dirty="0"/>
              <a:t>. Sezioni Unite, sentenza 22 luglio 1999 n. 500).</a:t>
            </a:r>
          </a:p>
        </p:txBody>
      </p:sp>
    </p:spTree>
    <p:extLst>
      <p:ext uri="{BB962C8B-B14F-4D97-AF65-F5344CB8AC3E}">
        <p14:creationId xmlns:p14="http://schemas.microsoft.com/office/powerpoint/2010/main" val="10316942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6DE4A8-F0A1-692D-F149-95CE8C8F7AF7}"/>
              </a:ext>
            </a:extLst>
          </p:cNvPr>
          <p:cNvSpPr>
            <a:spLocks noGrp="1"/>
          </p:cNvSpPr>
          <p:nvPr>
            <p:ph type="title"/>
          </p:nvPr>
        </p:nvSpPr>
        <p:spPr/>
        <p:txBody>
          <a:bodyPr/>
          <a:lstStyle/>
          <a:p>
            <a:r>
              <a:rPr lang="it-IT">
                <a:ea typeface="Calibri Light"/>
                <a:cs typeface="Calibri Light"/>
              </a:rPr>
              <a:t>La dimensione partecipativa dell'interesse legittimo</a:t>
            </a:r>
            <a:endParaRPr lang="it-IT"/>
          </a:p>
        </p:txBody>
      </p:sp>
      <p:sp>
        <p:nvSpPr>
          <p:cNvPr id="3" name="Segnaposto contenuto 2">
            <a:extLst>
              <a:ext uri="{FF2B5EF4-FFF2-40B4-BE49-F238E27FC236}">
                <a16:creationId xmlns:a16="http://schemas.microsoft.com/office/drawing/2014/main" id="{F3ED18E3-5C4E-E0EC-F812-E35C7FB64E62}"/>
              </a:ext>
            </a:extLst>
          </p:cNvPr>
          <p:cNvSpPr>
            <a:spLocks noGrp="1"/>
          </p:cNvSpPr>
          <p:nvPr>
            <p:ph idx="1"/>
          </p:nvPr>
        </p:nvSpPr>
        <p:spPr/>
        <p:txBody>
          <a:bodyPr vert="horz" lIns="91440" tIns="45720" rIns="91440" bIns="45720" rtlCol="0" anchor="t">
            <a:normAutofit/>
          </a:bodyPr>
          <a:lstStyle/>
          <a:p>
            <a:pPr marL="0" indent="0">
              <a:buNone/>
            </a:pPr>
            <a:r>
              <a:rPr lang="it-IT" dirty="0">
                <a:ea typeface="Calibri"/>
                <a:cs typeface="Calibri"/>
              </a:rPr>
              <a:t>L'interesse legittimo n</a:t>
            </a:r>
            <a:r>
              <a:rPr lang="it-IT" b="1" dirty="0">
                <a:ea typeface="Calibri"/>
                <a:cs typeface="Calibri"/>
              </a:rPr>
              <a:t>on esiste solo (seppur principalmente) come correlato ad un provvedimento amministrativo</a:t>
            </a:r>
            <a:r>
              <a:rPr lang="it-IT" dirty="0">
                <a:ea typeface="Calibri"/>
                <a:cs typeface="Calibri"/>
              </a:rPr>
              <a:t> e come potere di reazione giurisdizionale allo stesso, ma nasce nel momento di </a:t>
            </a:r>
            <a:r>
              <a:rPr lang="it-IT" b="1" dirty="0">
                <a:ea typeface="Calibri"/>
                <a:cs typeface="Calibri"/>
              </a:rPr>
              <a:t>avvio del procedimento.</a:t>
            </a:r>
          </a:p>
          <a:p>
            <a:pPr marL="0" indent="0">
              <a:buNone/>
            </a:pPr>
            <a:r>
              <a:rPr lang="it-IT" dirty="0">
                <a:ea typeface="Calibri"/>
                <a:cs typeface="Calibri"/>
              </a:rPr>
              <a:t>L'interesse legittimo di conseguenza comporta o può comportare la </a:t>
            </a:r>
            <a:r>
              <a:rPr lang="it-IT" dirty="0">
                <a:solidFill>
                  <a:srgbClr val="FF0000"/>
                </a:solidFill>
                <a:ea typeface="Calibri"/>
                <a:cs typeface="Calibri"/>
              </a:rPr>
              <a:t>c</a:t>
            </a:r>
            <a:r>
              <a:rPr lang="it-IT" b="1" dirty="0">
                <a:ea typeface="Calibri"/>
                <a:cs typeface="Calibri"/>
              </a:rPr>
              <a:t>ooperazione alla formazione di un provvedimento favorevole,</a:t>
            </a:r>
            <a:r>
              <a:rPr lang="it-IT" dirty="0">
                <a:solidFill>
                  <a:srgbClr val="FF0000"/>
                </a:solidFill>
                <a:ea typeface="Calibri"/>
                <a:cs typeface="Calibri"/>
              </a:rPr>
              <a:t> influenzando l'esercizio del potere.</a:t>
            </a:r>
          </a:p>
        </p:txBody>
      </p:sp>
    </p:spTree>
    <p:extLst>
      <p:ext uri="{BB962C8B-B14F-4D97-AF65-F5344CB8AC3E}">
        <p14:creationId xmlns:p14="http://schemas.microsoft.com/office/powerpoint/2010/main" val="1424777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4989E4-8272-4324-AD3A-F67ED350E81B}"/>
              </a:ext>
            </a:extLst>
          </p:cNvPr>
          <p:cNvSpPr>
            <a:spLocks noGrp="1"/>
          </p:cNvSpPr>
          <p:nvPr>
            <p:ph type="title"/>
          </p:nvPr>
        </p:nvSpPr>
        <p:spPr>
          <a:xfrm>
            <a:off x="838200" y="365125"/>
            <a:ext cx="10515600" cy="1043797"/>
          </a:xfrm>
          <a:gradFill>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p:spPr>
        <p:txBody>
          <a:bodyPr>
            <a:normAutofit fontScale="90000"/>
          </a:bodyPr>
          <a:lstStyle/>
          <a:p>
            <a:pPr algn="ctr"/>
            <a:r>
              <a:rPr lang="it-IT" dirty="0"/>
              <a:t>Il percorso evolutivo del procedimento amministrativo</a:t>
            </a:r>
          </a:p>
        </p:txBody>
      </p:sp>
      <p:sp>
        <p:nvSpPr>
          <p:cNvPr id="3" name="Segnaposto contenuto 2">
            <a:extLst>
              <a:ext uri="{FF2B5EF4-FFF2-40B4-BE49-F238E27FC236}">
                <a16:creationId xmlns:a16="http://schemas.microsoft.com/office/drawing/2014/main" id="{F25C1E97-C126-4CE6-A451-1F956E609A0D}"/>
              </a:ext>
            </a:extLst>
          </p:cNvPr>
          <p:cNvSpPr>
            <a:spLocks noGrp="1"/>
          </p:cNvSpPr>
          <p:nvPr>
            <p:ph idx="1"/>
          </p:nvPr>
        </p:nvSpPr>
        <p:spPr/>
        <p:txBody>
          <a:bodyPr>
            <a:normAutofit fontScale="92500" lnSpcReduction="20000"/>
          </a:bodyPr>
          <a:lstStyle/>
          <a:p>
            <a:pPr marL="0" indent="0" algn="ctr">
              <a:buNone/>
            </a:pPr>
            <a:r>
              <a:rPr lang="it-IT" dirty="0">
                <a:solidFill>
                  <a:srgbClr val="FF0000"/>
                </a:solidFill>
              </a:rPr>
              <a:t>L’indirizzo contrattualistico</a:t>
            </a:r>
          </a:p>
          <a:p>
            <a:pPr algn="just"/>
            <a:r>
              <a:rPr lang="it-IT" dirty="0"/>
              <a:t>Nella seconda metà dell’Ottocento, il diritto amministrativo era privo di autonoma impronta e si ispirava agli </a:t>
            </a:r>
            <a:r>
              <a:rPr lang="it-IT" b="1" dirty="0"/>
              <a:t>istituti del diritto privato</a:t>
            </a:r>
            <a:r>
              <a:rPr lang="it-IT" dirty="0"/>
              <a:t>.</a:t>
            </a:r>
          </a:p>
          <a:p>
            <a:pPr marL="0" indent="0" algn="just">
              <a:buNone/>
            </a:pPr>
            <a:r>
              <a:rPr lang="it-IT" dirty="0">
                <a:sym typeface="Wingdings" panose="05000000000000000000" pitchFamily="2" charset="2"/>
              </a:rPr>
              <a:t> </a:t>
            </a:r>
            <a:r>
              <a:rPr lang="it-IT" dirty="0"/>
              <a:t>Cassazione: riconduce all’area del diritto comune </a:t>
            </a:r>
            <a:r>
              <a:rPr lang="it-IT" b="1" dirty="0"/>
              <a:t>l’espropriazione, la concessione, l’autorizzazione, gli appalti di lavori.</a:t>
            </a:r>
          </a:p>
          <a:p>
            <a:pPr marL="0" indent="0" algn="just">
              <a:buNone/>
            </a:pPr>
            <a:r>
              <a:rPr lang="it-IT" dirty="0"/>
              <a:t>(</a:t>
            </a:r>
            <a:r>
              <a:rPr lang="it-IT" b="1" dirty="0"/>
              <a:t>Espropriazione</a:t>
            </a:r>
            <a:r>
              <a:rPr lang="it-IT" dirty="0"/>
              <a:t>: il trasferimento della proprietà era ricondotto al contratto con il quale l’espropriante si obbligava al pagamento di una somma di denaro per l’acquisto del bene, con la causa costituita dalla dichiarazione di pubblica utilità e con la legge che suppliva all’ipotesi di assenza del consenso da parte dell’espropriato). </a:t>
            </a:r>
          </a:p>
          <a:p>
            <a:pPr marL="0" indent="0" algn="just">
              <a:buNone/>
            </a:pPr>
            <a:r>
              <a:rPr lang="it-IT" dirty="0">
                <a:sym typeface="Wingdings" panose="05000000000000000000" pitchFamily="2" charset="2"/>
              </a:rPr>
              <a:t> </a:t>
            </a:r>
            <a:r>
              <a:rPr lang="it-IT" dirty="0"/>
              <a:t>Centralità del solo </a:t>
            </a:r>
            <a:r>
              <a:rPr lang="it-IT" b="1" dirty="0"/>
              <a:t>atto finale</a:t>
            </a:r>
            <a:r>
              <a:rPr lang="it-IT" dirty="0"/>
              <a:t>, il provvedimento, peraltro costruito sul modello del </a:t>
            </a:r>
            <a:r>
              <a:rPr lang="it-IT" b="1" dirty="0"/>
              <a:t>contratto</a:t>
            </a:r>
            <a:r>
              <a:rPr lang="it-IT" dirty="0"/>
              <a:t>.</a:t>
            </a:r>
          </a:p>
        </p:txBody>
      </p:sp>
    </p:spTree>
    <p:extLst>
      <p:ext uri="{BB962C8B-B14F-4D97-AF65-F5344CB8AC3E}">
        <p14:creationId xmlns:p14="http://schemas.microsoft.com/office/powerpoint/2010/main" val="39085966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F5C9B7-7816-4A53-9827-C3AC2F6FB696}"/>
              </a:ext>
            </a:extLst>
          </p:cNvPr>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p:spPr>
        <p:txBody>
          <a:bodyPr/>
          <a:lstStyle/>
          <a:p>
            <a:pPr algn="ctr"/>
            <a:r>
              <a:rPr lang="it-IT" b="1" dirty="0"/>
              <a:t>La nozione strutturale o formale del procedimento</a:t>
            </a:r>
          </a:p>
        </p:txBody>
      </p:sp>
      <p:sp>
        <p:nvSpPr>
          <p:cNvPr id="3" name="Segnaposto contenuto 2">
            <a:extLst>
              <a:ext uri="{FF2B5EF4-FFF2-40B4-BE49-F238E27FC236}">
                <a16:creationId xmlns:a16="http://schemas.microsoft.com/office/drawing/2014/main" id="{EA4357DB-618C-4374-8601-45B67EE2EAC2}"/>
              </a:ext>
            </a:extLst>
          </p:cNvPr>
          <p:cNvSpPr>
            <a:spLocks noGrp="1"/>
          </p:cNvSpPr>
          <p:nvPr>
            <p:ph idx="1"/>
          </p:nvPr>
        </p:nvSpPr>
        <p:spPr/>
        <p:txBody>
          <a:bodyPr/>
          <a:lstStyle/>
          <a:p>
            <a:pPr marL="0" indent="0" algn="ctr">
              <a:buNone/>
            </a:pPr>
            <a:r>
              <a:rPr lang="it-IT" dirty="0"/>
              <a:t>Sandulli analizza la </a:t>
            </a:r>
            <a:r>
              <a:rPr lang="it-IT" b="1" dirty="0"/>
              <a:t>struttura del procedimento </a:t>
            </a:r>
            <a:r>
              <a:rPr lang="it-IT" b="1" dirty="0">
                <a:sym typeface="Wingdings" panose="05000000000000000000" pitchFamily="2" charset="2"/>
              </a:rPr>
              <a:t> </a:t>
            </a:r>
            <a:r>
              <a:rPr lang="it-IT" dirty="0">
                <a:sym typeface="Wingdings" panose="05000000000000000000" pitchFamily="2" charset="2"/>
              </a:rPr>
              <a:t>differenza con </a:t>
            </a:r>
            <a:r>
              <a:rPr lang="it-IT" b="1" dirty="0">
                <a:sym typeface="Wingdings" panose="05000000000000000000" pitchFamily="2" charset="2"/>
              </a:rPr>
              <a:t>atto complesso</a:t>
            </a:r>
          </a:p>
          <a:p>
            <a:pPr marL="0" indent="0" algn="ctr">
              <a:buNone/>
            </a:pPr>
            <a:r>
              <a:rPr lang="it-IT" b="1" dirty="0">
                <a:solidFill>
                  <a:srgbClr val="FF0000"/>
                </a:solidFill>
                <a:sym typeface="Wingdings" panose="05000000000000000000" pitchFamily="2" charset="2"/>
              </a:rPr>
              <a:t>PERCHE’?</a:t>
            </a:r>
          </a:p>
          <a:p>
            <a:pPr lvl="1" algn="just">
              <a:buFont typeface="Wingdings" panose="05000000000000000000" pitchFamily="2" charset="2"/>
              <a:buChar char="à"/>
            </a:pPr>
            <a:r>
              <a:rPr lang="it-IT" b="1" dirty="0">
                <a:sym typeface="Wingdings" panose="05000000000000000000" pitchFamily="2" charset="2"/>
              </a:rPr>
              <a:t>Codeterminazione</a:t>
            </a:r>
            <a:r>
              <a:rPr lang="it-IT" dirty="0">
                <a:sym typeface="Wingdings" panose="05000000000000000000" pitchFamily="2" charset="2"/>
              </a:rPr>
              <a:t> di vari agenti in vista di un effetto giuridico</a:t>
            </a:r>
          </a:p>
          <a:p>
            <a:pPr marL="457200" lvl="1" indent="0" algn="just">
              <a:buNone/>
            </a:pPr>
            <a:endParaRPr lang="it-IT" dirty="0">
              <a:sym typeface="Wingdings" panose="05000000000000000000" pitchFamily="2" charset="2"/>
            </a:endParaRPr>
          </a:p>
          <a:p>
            <a:pPr marL="457200" lvl="1" indent="0" algn="just">
              <a:buNone/>
            </a:pPr>
            <a:r>
              <a:rPr lang="it-IT" dirty="0">
                <a:sym typeface="Wingdings" panose="05000000000000000000" pitchFamily="2" charset="2"/>
              </a:rPr>
              <a:t>Rilevanza della FORMA/STRUTTURA – </a:t>
            </a:r>
          </a:p>
          <a:p>
            <a:pPr marL="457200" lvl="1" indent="0" algn="just">
              <a:buNone/>
            </a:pPr>
            <a:r>
              <a:rPr lang="it-IT" dirty="0">
                <a:sym typeface="Wingdings" panose="05000000000000000000" pitchFamily="2" charset="2"/>
              </a:rPr>
              <a:t>	</a:t>
            </a:r>
          </a:p>
          <a:p>
            <a:pPr marL="457200" lvl="1" indent="0" algn="just">
              <a:buNone/>
            </a:pPr>
            <a:r>
              <a:rPr lang="it-IT" dirty="0">
                <a:sym typeface="Wingdings" panose="05000000000000000000" pitchFamily="2" charset="2"/>
              </a:rPr>
              <a:t> prima si sosteneva che «il diritto amministrativo non può non lasciare il più possibile </a:t>
            </a:r>
            <a:r>
              <a:rPr lang="it-IT" b="1" dirty="0">
                <a:sym typeface="Wingdings" panose="05000000000000000000" pitchFamily="2" charset="2"/>
              </a:rPr>
              <a:t>libero</a:t>
            </a:r>
            <a:r>
              <a:rPr lang="it-IT" dirty="0">
                <a:sym typeface="Wingdings" panose="05000000000000000000" pitchFamily="2" charset="2"/>
              </a:rPr>
              <a:t> – </a:t>
            </a:r>
            <a:r>
              <a:rPr lang="it-IT" dirty="0">
                <a:solidFill>
                  <a:srgbClr val="00B050"/>
                </a:solidFill>
                <a:sym typeface="Wingdings" panose="05000000000000000000" pitchFamily="2" charset="2"/>
              </a:rPr>
              <a:t>soprattutto nelle forme </a:t>
            </a:r>
            <a:r>
              <a:rPr lang="it-IT" dirty="0">
                <a:sym typeface="Wingdings" panose="05000000000000000000" pitchFamily="2" charset="2"/>
              </a:rPr>
              <a:t>– il </a:t>
            </a:r>
            <a:r>
              <a:rPr lang="it-IT" b="1" dirty="0">
                <a:sym typeface="Wingdings" panose="05000000000000000000" pitchFamily="2" charset="2"/>
              </a:rPr>
              <a:t>potere discrezionale</a:t>
            </a:r>
            <a:r>
              <a:rPr lang="it-IT" dirty="0">
                <a:sym typeface="Wingdings" panose="05000000000000000000" pitchFamily="2" charset="2"/>
              </a:rPr>
              <a:t> dell’autorità che deve provvedere» (Manna).</a:t>
            </a:r>
          </a:p>
          <a:p>
            <a:pPr marL="0" indent="0" algn="just">
              <a:buNone/>
            </a:pPr>
            <a:endParaRPr lang="it-IT" dirty="0">
              <a:sym typeface="Wingdings" panose="05000000000000000000" pitchFamily="2" charset="2"/>
            </a:endParaRPr>
          </a:p>
          <a:p>
            <a:pPr marL="0" indent="0" algn="ctr">
              <a:buNone/>
            </a:pPr>
            <a:endParaRPr lang="it-IT" dirty="0"/>
          </a:p>
        </p:txBody>
      </p:sp>
      <p:sp>
        <p:nvSpPr>
          <p:cNvPr id="4" name="Rettangolo con angoli arrotondati 3">
            <a:extLst>
              <a:ext uri="{FF2B5EF4-FFF2-40B4-BE49-F238E27FC236}">
                <a16:creationId xmlns:a16="http://schemas.microsoft.com/office/drawing/2014/main" id="{DBC2F53A-1086-4B14-A4AF-0E102982BDEB}"/>
              </a:ext>
            </a:extLst>
          </p:cNvPr>
          <p:cNvSpPr/>
          <p:nvPr/>
        </p:nvSpPr>
        <p:spPr>
          <a:xfrm>
            <a:off x="6392412" y="3917658"/>
            <a:ext cx="2667699" cy="5620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a:t>Cosa è il procedimento</a:t>
            </a:r>
          </a:p>
        </p:txBody>
      </p:sp>
    </p:spTree>
    <p:extLst>
      <p:ext uri="{BB962C8B-B14F-4D97-AF65-F5344CB8AC3E}">
        <p14:creationId xmlns:p14="http://schemas.microsoft.com/office/powerpoint/2010/main" val="2292726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latin typeface="Times New Roman" charset="0"/>
                <a:ea typeface="Times New Roman" charset="0"/>
                <a:cs typeface="Times New Roman" charset="0"/>
              </a:rPr>
              <a:t>		</a:t>
            </a:r>
          </a:p>
        </p:txBody>
      </p:sp>
      <p:sp>
        <p:nvSpPr>
          <p:cNvPr id="3" name="Segnaposto contenuto 2"/>
          <p:cNvSpPr>
            <a:spLocks noGrp="1"/>
          </p:cNvSpPr>
          <p:nvPr>
            <p:ph idx="1"/>
          </p:nvPr>
        </p:nvSpPr>
        <p:spPr/>
        <p:txBody>
          <a:bodyPr>
            <a:noAutofit/>
          </a:bodyPr>
          <a:lstStyle/>
          <a:p>
            <a:pPr marL="0" indent="0" algn="ctr">
              <a:buNone/>
            </a:pPr>
            <a:r>
              <a:rPr lang="it-IT" dirty="0">
                <a:latin typeface="Times New Roman" charset="0"/>
                <a:ea typeface="Times New Roman" charset="0"/>
                <a:cs typeface="Times New Roman" charset="0"/>
              </a:rPr>
              <a:t> </a:t>
            </a:r>
          </a:p>
        </p:txBody>
      </p:sp>
      <p:sp>
        <p:nvSpPr>
          <p:cNvPr id="4" name="Rettangolo con angoli diagonali arrotondati 3">
            <a:extLst>
              <a:ext uri="{FF2B5EF4-FFF2-40B4-BE49-F238E27FC236}">
                <a16:creationId xmlns:a16="http://schemas.microsoft.com/office/drawing/2014/main" id="{65C36639-2993-41C1-9C4C-B18D7D5B1DE5}"/>
              </a:ext>
            </a:extLst>
          </p:cNvPr>
          <p:cNvSpPr/>
          <p:nvPr/>
        </p:nvSpPr>
        <p:spPr>
          <a:xfrm>
            <a:off x="1736333" y="2063692"/>
            <a:ext cx="8671387" cy="2214693"/>
          </a:xfrm>
          <a:prstGeom prst="round2DiagRect">
            <a:avLst>
              <a:gd name="adj1" fmla="val 15739"/>
              <a:gd name="adj2" fmla="val 0"/>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dirty="0">
                <a:solidFill>
                  <a:schemeClr val="accent1">
                    <a:lumMod val="75000"/>
                  </a:schemeClr>
                </a:solidFill>
              </a:rPr>
              <a:t>Il procedimento è “una </a:t>
            </a:r>
            <a:r>
              <a:rPr lang="it-IT" sz="2800" b="1" dirty="0">
                <a:solidFill>
                  <a:schemeClr val="accent1">
                    <a:lumMod val="75000"/>
                  </a:schemeClr>
                </a:solidFill>
              </a:rPr>
              <a:t>sequenza</a:t>
            </a:r>
            <a:r>
              <a:rPr lang="it-IT" sz="2800" dirty="0">
                <a:solidFill>
                  <a:schemeClr val="accent1">
                    <a:lumMod val="75000"/>
                  </a:schemeClr>
                </a:solidFill>
              </a:rPr>
              <a:t> di atti ed operazioni tra loro collegati </a:t>
            </a:r>
            <a:r>
              <a:rPr lang="it-IT" sz="2800" b="1" dirty="0">
                <a:solidFill>
                  <a:schemeClr val="accent1">
                    <a:lumMod val="75000"/>
                  </a:schemeClr>
                </a:solidFill>
              </a:rPr>
              <a:t>funzionalmente</a:t>
            </a:r>
            <a:r>
              <a:rPr lang="it-IT" sz="2800" dirty="0">
                <a:solidFill>
                  <a:schemeClr val="accent1">
                    <a:lumMod val="75000"/>
                  </a:schemeClr>
                </a:solidFill>
              </a:rPr>
              <a:t> in vista ed al servizio dell’atto principale” (A.M. Sandulli, Il procedimento amministrativo, 1940)</a:t>
            </a:r>
          </a:p>
        </p:txBody>
      </p:sp>
    </p:spTree>
    <p:extLst>
      <p:ext uri="{BB962C8B-B14F-4D97-AF65-F5344CB8AC3E}">
        <p14:creationId xmlns:p14="http://schemas.microsoft.com/office/powerpoint/2010/main" val="37805069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5BCE0E-276B-41C5-9732-F66B8721238E}"/>
              </a:ext>
            </a:extLst>
          </p:cNvPr>
          <p:cNvSpPr>
            <a:spLocks noGrp="1"/>
          </p:cNvSpPr>
          <p:nvPr>
            <p:ph type="title"/>
          </p:nvPr>
        </p:nvSpPr>
        <p:spPr>
          <a:xfrm>
            <a:off x="838200" y="365125"/>
            <a:ext cx="10515600" cy="1325563"/>
          </a:xfrm>
          <a:noFill/>
        </p:spPr>
        <p:txBody>
          <a:bodyPr/>
          <a:lstStyle/>
          <a:p>
            <a:pPr algn="ctr"/>
            <a:r>
              <a:rPr lang="it-IT" b="1" dirty="0"/>
              <a:t>La nozione sostanziale di procedimento</a:t>
            </a:r>
            <a:br>
              <a:rPr lang="it-IT" dirty="0"/>
            </a:br>
            <a:endParaRPr lang="it-IT" dirty="0"/>
          </a:p>
        </p:txBody>
      </p:sp>
      <p:pic>
        <p:nvPicPr>
          <p:cNvPr id="4" name="Segnaposto contenuto 3">
            <a:extLst>
              <a:ext uri="{FF2B5EF4-FFF2-40B4-BE49-F238E27FC236}">
                <a16:creationId xmlns:a16="http://schemas.microsoft.com/office/drawing/2014/main" id="{7670EAC2-DBED-473A-BBB1-73842ACE1C99}"/>
              </a:ext>
            </a:extLst>
          </p:cNvPr>
          <p:cNvPicPr>
            <a:picLocks noGrp="1" noChangeAspect="1"/>
          </p:cNvPicPr>
          <p:nvPr>
            <p:ph idx="1"/>
          </p:nvPr>
        </p:nvPicPr>
        <p:blipFill>
          <a:blip r:embed="rId2"/>
          <a:stretch>
            <a:fillRect/>
          </a:stretch>
        </p:blipFill>
        <p:spPr>
          <a:xfrm>
            <a:off x="838200" y="2751590"/>
            <a:ext cx="10515600" cy="1984272"/>
          </a:xfrm>
          <a:prstGeom prst="rect">
            <a:avLst/>
          </a:prstGeom>
        </p:spPr>
      </p:pic>
      <p:sp>
        <p:nvSpPr>
          <p:cNvPr id="5" name="Ovale 4">
            <a:extLst>
              <a:ext uri="{FF2B5EF4-FFF2-40B4-BE49-F238E27FC236}">
                <a16:creationId xmlns:a16="http://schemas.microsoft.com/office/drawing/2014/main" id="{1B614802-3642-491F-9101-9370EC801843}"/>
              </a:ext>
            </a:extLst>
          </p:cNvPr>
          <p:cNvSpPr/>
          <p:nvPr/>
        </p:nvSpPr>
        <p:spPr>
          <a:xfrm>
            <a:off x="3347207" y="1266738"/>
            <a:ext cx="6107186" cy="140935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it-IT" dirty="0"/>
              <a:t>A COSA SERVE IL PROCEDIMENTO?</a:t>
            </a:r>
          </a:p>
          <a:p>
            <a:pPr algn="ctr"/>
            <a:r>
              <a:rPr lang="it-IT" dirty="0"/>
              <a:t>FORMA DELLA FUNZIONE</a:t>
            </a:r>
          </a:p>
        </p:txBody>
      </p:sp>
      <p:pic>
        <p:nvPicPr>
          <p:cNvPr id="8" name="Elemento grafico 7" descr="Freccia leggermente curva">
            <a:extLst>
              <a:ext uri="{FF2B5EF4-FFF2-40B4-BE49-F238E27FC236}">
                <a16:creationId xmlns:a16="http://schemas.microsoft.com/office/drawing/2014/main" id="{26503A24-0E75-4A76-8283-D2C9834004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65090" y="5018714"/>
            <a:ext cx="914400" cy="914400"/>
          </a:xfrm>
          <a:prstGeom prst="rect">
            <a:avLst/>
          </a:prstGeom>
        </p:spPr>
      </p:pic>
      <p:sp>
        <p:nvSpPr>
          <p:cNvPr id="10" name="Rettangolo 9">
            <a:extLst>
              <a:ext uri="{FF2B5EF4-FFF2-40B4-BE49-F238E27FC236}">
                <a16:creationId xmlns:a16="http://schemas.microsoft.com/office/drawing/2014/main" id="{7E76DE38-5D3D-48B4-9B3D-45E609AB0B6F}"/>
              </a:ext>
            </a:extLst>
          </p:cNvPr>
          <p:cNvSpPr/>
          <p:nvPr/>
        </p:nvSpPr>
        <p:spPr>
          <a:xfrm>
            <a:off x="5066950" y="5018714"/>
            <a:ext cx="5771626" cy="125625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it-IT" dirty="0">
                <a:solidFill>
                  <a:schemeClr val="accent2">
                    <a:lumMod val="50000"/>
                  </a:schemeClr>
                </a:solidFill>
              </a:rPr>
              <a:t>Parallelismo con la funzione legislativa e quella giurisdizionale</a:t>
            </a:r>
          </a:p>
        </p:txBody>
      </p:sp>
    </p:spTree>
    <p:extLst>
      <p:ext uri="{BB962C8B-B14F-4D97-AF65-F5344CB8AC3E}">
        <p14:creationId xmlns:p14="http://schemas.microsoft.com/office/powerpoint/2010/main" val="16241426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96A7A3-6553-4645-BD6D-1209235506E2}"/>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A62C2506-3DAC-47D7-98D3-F70695EC1101}"/>
              </a:ext>
            </a:extLst>
          </p:cNvPr>
          <p:cNvSpPr>
            <a:spLocks noGrp="1"/>
          </p:cNvSpPr>
          <p:nvPr>
            <p:ph idx="1"/>
          </p:nvPr>
        </p:nvSpPr>
        <p:spPr/>
        <p:txBody>
          <a:bodyPr/>
          <a:lstStyle/>
          <a:p>
            <a:pPr>
              <a:buFont typeface="Wingdings" panose="05000000000000000000" pitchFamily="2" charset="2"/>
              <a:buChar char="à"/>
            </a:pPr>
            <a:r>
              <a:rPr lang="it-IT" dirty="0">
                <a:sym typeface="Wingdings" panose="05000000000000000000" pitchFamily="2" charset="2"/>
              </a:rPr>
              <a:t>Pluralismo degli interessi</a:t>
            </a:r>
          </a:p>
          <a:p>
            <a:pPr>
              <a:buFont typeface="Wingdings" panose="05000000000000000000" pitchFamily="2" charset="2"/>
              <a:buChar char="à"/>
            </a:pPr>
            <a:r>
              <a:rPr lang="it-IT" dirty="0">
                <a:sym typeface="Wingdings" panose="05000000000000000000" pitchFamily="2" charset="2"/>
              </a:rPr>
              <a:t>Nozione di discrezionalità amministrativa</a:t>
            </a:r>
          </a:p>
          <a:p>
            <a:pPr>
              <a:buFont typeface="Wingdings" panose="05000000000000000000" pitchFamily="2" charset="2"/>
              <a:buChar char="à"/>
            </a:pPr>
            <a:r>
              <a:rPr lang="it-IT" dirty="0"/>
              <a:t>Scollamento tra fattispecie astratta (legge) e fattispecie concreta </a:t>
            </a:r>
          </a:p>
          <a:p>
            <a:pPr marL="0" indent="0">
              <a:buNone/>
            </a:pPr>
            <a:r>
              <a:rPr lang="it-IT" dirty="0"/>
              <a:t>					</a:t>
            </a:r>
          </a:p>
          <a:p>
            <a:pPr marL="0" indent="0" algn="r">
              <a:buNone/>
            </a:pPr>
            <a:r>
              <a:rPr lang="it-IT" dirty="0"/>
              <a:t>					Il procedimento è il </a:t>
            </a:r>
            <a:r>
              <a:rPr lang="it-IT" i="1" dirty="0"/>
              <a:t>luogo </a:t>
            </a:r>
            <a:r>
              <a:rPr lang="it-IT" dirty="0"/>
              <a:t>di emersione e comparazione di </a:t>
            </a:r>
            <a:r>
              <a:rPr lang="it-IT" i="1" dirty="0"/>
              <a:t>tutti </a:t>
            </a:r>
            <a:r>
              <a:rPr lang="it-IT" dirty="0"/>
              <a:t>gli interessi</a:t>
            </a:r>
          </a:p>
        </p:txBody>
      </p:sp>
      <p:pic>
        <p:nvPicPr>
          <p:cNvPr id="4" name="Segnaposto contenuto 4">
            <a:extLst>
              <a:ext uri="{FF2B5EF4-FFF2-40B4-BE49-F238E27FC236}">
                <a16:creationId xmlns:a16="http://schemas.microsoft.com/office/drawing/2014/main" id="{E1D8A80F-BD11-46EC-86BD-061513171719}"/>
              </a:ext>
            </a:extLst>
          </p:cNvPr>
          <p:cNvPicPr>
            <a:picLocks noGrp="1" noChangeAspect="1"/>
          </p:cNvPicPr>
          <p:nvPr>
            <p:ph idx="1"/>
          </p:nvPr>
        </p:nvPicPr>
        <p:blipFill>
          <a:blip r:embed="rId2"/>
          <a:stretch>
            <a:fillRect/>
          </a:stretch>
        </p:blipFill>
        <p:spPr>
          <a:xfrm>
            <a:off x="838200" y="365125"/>
            <a:ext cx="10515600" cy="1353429"/>
          </a:xfrm>
          <a:prstGeom prst="rect">
            <a:avLst/>
          </a:prstGeom>
          <a:solidFill>
            <a:schemeClr val="accent2"/>
          </a:solidFill>
        </p:spPr>
      </p:pic>
      <p:sp>
        <p:nvSpPr>
          <p:cNvPr id="6" name="Fumetto: ovale 5">
            <a:extLst>
              <a:ext uri="{FF2B5EF4-FFF2-40B4-BE49-F238E27FC236}">
                <a16:creationId xmlns:a16="http://schemas.microsoft.com/office/drawing/2014/main" id="{76DC44B1-4BCB-4A46-9F94-2546CF5C4BD8}"/>
              </a:ext>
            </a:extLst>
          </p:cNvPr>
          <p:cNvSpPr/>
          <p:nvPr/>
        </p:nvSpPr>
        <p:spPr>
          <a:xfrm>
            <a:off x="1266038" y="3429000"/>
            <a:ext cx="3398240" cy="2189526"/>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A COSA SERVE IL PROCEDIMENTO</a:t>
            </a:r>
          </a:p>
          <a:p>
            <a:pPr algn="ctr"/>
            <a:r>
              <a:rPr lang="it-IT" dirty="0"/>
              <a:t>COME SI ESERCITA IL POTERE</a:t>
            </a:r>
          </a:p>
        </p:txBody>
      </p:sp>
    </p:spTree>
    <p:extLst>
      <p:ext uri="{BB962C8B-B14F-4D97-AF65-F5344CB8AC3E}">
        <p14:creationId xmlns:p14="http://schemas.microsoft.com/office/powerpoint/2010/main" val="3952888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44EAEC-79C0-45DA-83CF-F602013F2A5E}"/>
              </a:ext>
            </a:extLst>
          </p:cNvPr>
          <p:cNvSpPr>
            <a:spLocks noGrp="1"/>
          </p:cNvSpPr>
          <p:nvPr>
            <p:ph type="title"/>
          </p:nvPr>
        </p:nvSpPr>
        <p:spPr/>
        <p:txBody>
          <a:bodyPr/>
          <a:lstStyle/>
          <a:p>
            <a:pPr algn="ctr"/>
            <a:r>
              <a:rPr lang="it-IT" b="1" dirty="0"/>
              <a:t>Funzioni pubbliche e servizi pubblici</a:t>
            </a:r>
          </a:p>
        </p:txBody>
      </p:sp>
      <p:sp>
        <p:nvSpPr>
          <p:cNvPr id="3" name="Segnaposto contenuto 2">
            <a:extLst>
              <a:ext uri="{FF2B5EF4-FFF2-40B4-BE49-F238E27FC236}">
                <a16:creationId xmlns:a16="http://schemas.microsoft.com/office/drawing/2014/main" id="{2A6EE753-C3C4-401C-94BF-F675C368414E}"/>
              </a:ext>
            </a:extLst>
          </p:cNvPr>
          <p:cNvSpPr>
            <a:spLocks noGrp="1"/>
          </p:cNvSpPr>
          <p:nvPr>
            <p:ph idx="1"/>
          </p:nvPr>
        </p:nvSpPr>
        <p:spPr/>
        <p:txBody>
          <a:bodyPr vert="horz" lIns="91440" tIns="45720" rIns="91440" bIns="45720" rtlCol="0" anchor="t">
            <a:normAutofit/>
          </a:bodyPr>
          <a:lstStyle/>
          <a:p>
            <a:pPr marL="0" indent="0" algn="just">
              <a:buNone/>
            </a:pPr>
            <a:r>
              <a:rPr lang="it-IT" dirty="0"/>
              <a:t>Quando si parla di «attività amministrativa» si è infatti soliti distinguere:</a:t>
            </a:r>
          </a:p>
          <a:p>
            <a:pPr marL="0" indent="0" algn="just">
              <a:buNone/>
            </a:pPr>
            <a:endParaRPr lang="it-IT" dirty="0"/>
          </a:p>
          <a:p>
            <a:pPr algn="ctr"/>
            <a:r>
              <a:rPr lang="it-IT" b="1" dirty="0"/>
              <a:t>Funzioni pubbliche</a:t>
            </a:r>
          </a:p>
          <a:p>
            <a:pPr algn="ctr"/>
            <a:r>
              <a:rPr lang="it-IT" b="1" dirty="0"/>
              <a:t>Servizi pubblici</a:t>
            </a:r>
          </a:p>
        </p:txBody>
      </p:sp>
    </p:spTree>
    <p:extLst>
      <p:ext uri="{BB962C8B-B14F-4D97-AF65-F5344CB8AC3E}">
        <p14:creationId xmlns:p14="http://schemas.microsoft.com/office/powerpoint/2010/main" val="25870522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9000">
                <a:schemeClr val="accent6">
                  <a:satMod val="103000"/>
                  <a:lumMod val="102000"/>
                  <a:tint val="94000"/>
                  <a:alpha val="22000"/>
                </a:schemeClr>
              </a:gs>
              <a:gs pos="90000">
                <a:schemeClr val="accent6">
                  <a:satMod val="110000"/>
                  <a:lumMod val="100000"/>
                  <a:shade val="100000"/>
                </a:schemeClr>
              </a:gs>
              <a:gs pos="100000">
                <a:schemeClr val="accent6">
                  <a:lumMod val="99000"/>
                  <a:satMod val="120000"/>
                  <a:shade val="78000"/>
                </a:schemeClr>
              </a:gs>
            </a:gsLst>
            <a:lin ang="5400000" scaled="0"/>
          </a:gradFill>
        </p:spPr>
        <p:txBody>
          <a:bodyPr>
            <a:normAutofit/>
          </a:bodyPr>
          <a:lstStyle/>
          <a:p>
            <a:pPr algn="ctr"/>
            <a:r>
              <a:rPr lang="it-IT" sz="3600" b="1" dirty="0">
                <a:latin typeface="Times New Roman" charset="0"/>
                <a:ea typeface="Times New Roman" charset="0"/>
                <a:cs typeface="Times New Roman" charset="0"/>
              </a:rPr>
              <a:t>Un’analisi di contesto</a:t>
            </a:r>
          </a:p>
        </p:txBody>
      </p:sp>
      <p:sp>
        <p:nvSpPr>
          <p:cNvPr id="3" name="Segnaposto contenuto 2"/>
          <p:cNvSpPr>
            <a:spLocks noGrp="1"/>
          </p:cNvSpPr>
          <p:nvPr>
            <p:ph idx="1"/>
          </p:nvPr>
        </p:nvSpPr>
        <p:spPr>
          <a:xfrm>
            <a:off x="1981200" y="1993186"/>
            <a:ext cx="8229600" cy="4399225"/>
          </a:xfrm>
        </p:spPr>
        <p:txBody>
          <a:bodyPr>
            <a:noAutofit/>
          </a:bodyPr>
          <a:lstStyle/>
          <a:p>
            <a:pPr marL="0" indent="0" algn="just">
              <a:buNone/>
            </a:pPr>
            <a:r>
              <a:rPr lang="it-IT" sz="2000" dirty="0">
                <a:latin typeface="Times New Roman" charset="0"/>
                <a:ea typeface="Times New Roman" charset="0"/>
                <a:cs typeface="Times New Roman" charset="0"/>
              </a:rPr>
              <a:t>“</a:t>
            </a:r>
            <a:r>
              <a:rPr lang="it-IT" sz="2000" i="1" dirty="0">
                <a:latin typeface="Times New Roman" charset="0"/>
                <a:ea typeface="Times New Roman" charset="0"/>
                <a:cs typeface="Times New Roman" charset="0"/>
              </a:rPr>
              <a:t>L’attività amministrativa degli Stati contemporanei si </a:t>
            </a:r>
            <a:r>
              <a:rPr lang="it-IT" sz="2000" b="1" i="1" dirty="0">
                <a:latin typeface="Times New Roman" charset="0"/>
                <a:ea typeface="Times New Roman" charset="0"/>
                <a:cs typeface="Times New Roman" charset="0"/>
              </a:rPr>
              <a:t>svolge mediante procedimenti amministrativi</a:t>
            </a:r>
            <a:r>
              <a:rPr lang="it-IT" sz="2000" i="1" dirty="0">
                <a:latin typeface="Times New Roman" charset="0"/>
                <a:ea typeface="Times New Roman" charset="0"/>
                <a:cs typeface="Times New Roman" charset="0"/>
              </a:rPr>
              <a:t>: ciò costituisce un principio del diritto amministrativo contemporaneo.</a:t>
            </a:r>
          </a:p>
          <a:p>
            <a:pPr marL="0" indent="0" algn="just">
              <a:buNone/>
            </a:pPr>
            <a:r>
              <a:rPr lang="it-IT" sz="2000" i="1" dirty="0">
                <a:latin typeface="Times New Roman" charset="0"/>
                <a:ea typeface="Times New Roman" charset="0"/>
                <a:cs typeface="Times New Roman" charset="0"/>
              </a:rPr>
              <a:t>Il procedimento amministrativo costituisce «</a:t>
            </a:r>
            <a:r>
              <a:rPr lang="it-IT" sz="2000" b="1" i="1" dirty="0">
                <a:latin typeface="Times New Roman" charset="0"/>
                <a:ea typeface="Times New Roman" charset="0"/>
                <a:cs typeface="Times New Roman" charset="0"/>
              </a:rPr>
              <a:t>la forma della funzione amministrativa».</a:t>
            </a:r>
            <a:r>
              <a:rPr lang="it-IT" sz="2000" i="1" dirty="0">
                <a:latin typeface="Times New Roman" charset="0"/>
                <a:ea typeface="Times New Roman" charset="0"/>
                <a:cs typeface="Times New Roman" charset="0"/>
              </a:rPr>
              <a:t> Come il processo è la forma della funzione giurisdizionale, come il procedimento legislativo è la forma della funzione legislativa, così sarebbe il procedimento amministrativo rispetto alla funzione amministrativa.</a:t>
            </a:r>
          </a:p>
          <a:p>
            <a:pPr marL="0" indent="0" algn="just">
              <a:buNone/>
            </a:pPr>
            <a:r>
              <a:rPr lang="it-IT" sz="2000" i="1" dirty="0">
                <a:latin typeface="Times New Roman" charset="0"/>
                <a:ea typeface="Times New Roman" charset="0"/>
                <a:cs typeface="Times New Roman" charset="0"/>
              </a:rPr>
              <a:t>Mentre nella figura di Stato meno recente la funzione amministrativa si svolgeva in forma o libera, o a disciplina episodica, nello </a:t>
            </a:r>
            <a:r>
              <a:rPr lang="it-IT" sz="2000" b="1" i="1" dirty="0">
                <a:latin typeface="Times New Roman" charset="0"/>
                <a:ea typeface="Times New Roman" charset="0"/>
                <a:cs typeface="Times New Roman" charset="0"/>
              </a:rPr>
              <a:t>Stato pluriclasse </a:t>
            </a:r>
            <a:r>
              <a:rPr lang="it-IT" sz="2000" i="1" dirty="0">
                <a:latin typeface="Times New Roman" charset="0"/>
                <a:ea typeface="Times New Roman" charset="0"/>
                <a:cs typeface="Times New Roman" charset="0"/>
              </a:rPr>
              <a:t>(e negli Stati a democrazia popolare) essa si dispiega in </a:t>
            </a:r>
            <a:r>
              <a:rPr lang="it-IT" sz="2000" b="1" i="1" dirty="0">
                <a:latin typeface="Times New Roman" charset="0"/>
                <a:ea typeface="Times New Roman" charset="0"/>
                <a:cs typeface="Times New Roman" charset="0"/>
              </a:rPr>
              <a:t>forme preordinate </a:t>
            </a:r>
            <a:r>
              <a:rPr lang="it-IT" sz="2000" i="1" dirty="0">
                <a:latin typeface="Times New Roman" charset="0"/>
                <a:ea typeface="Times New Roman" charset="0"/>
                <a:cs typeface="Times New Roman" charset="0"/>
              </a:rPr>
              <a:t>(dalla norma) per </a:t>
            </a:r>
            <a:r>
              <a:rPr lang="it-IT" sz="2000" b="1" i="1" dirty="0">
                <a:latin typeface="Times New Roman" charset="0"/>
                <a:ea typeface="Times New Roman" charset="0"/>
                <a:cs typeface="Times New Roman" charset="0"/>
              </a:rPr>
              <a:t>l’intero arco del suo svolgimento</a:t>
            </a:r>
            <a:r>
              <a:rPr lang="it-IT" sz="2000" dirty="0">
                <a:latin typeface="Times New Roman" charset="0"/>
                <a:ea typeface="Times New Roman" charset="0"/>
                <a:cs typeface="Times New Roman" charset="0"/>
              </a:rPr>
              <a:t>”.</a:t>
            </a:r>
          </a:p>
          <a:p>
            <a:pPr marL="0" indent="0" algn="r">
              <a:buNone/>
            </a:pPr>
            <a:r>
              <a:rPr lang="it-IT" sz="2000" dirty="0">
                <a:latin typeface="Times New Roman" charset="0"/>
                <a:ea typeface="Times New Roman" charset="0"/>
                <a:cs typeface="Times New Roman" charset="0"/>
              </a:rPr>
              <a:t>M.S. Giannini, Diritto amministrativo, 1970</a:t>
            </a:r>
          </a:p>
          <a:p>
            <a:pPr marL="0" indent="0" algn="just">
              <a:buNone/>
            </a:pPr>
            <a:endParaRPr lang="it-IT" sz="20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086417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1413" y="618518"/>
            <a:ext cx="9905998" cy="147857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it-IT" dirty="0"/>
              <a:t>Dalla riflessione teorica alla l. 241 del 1990</a:t>
            </a:r>
          </a:p>
        </p:txBody>
      </p:sp>
      <p:sp>
        <p:nvSpPr>
          <p:cNvPr id="4" name="Segnaposto numero diapositiva 3"/>
          <p:cNvSpPr>
            <a:spLocks noGrp="1"/>
          </p:cNvSpPr>
          <p:nvPr>
            <p:ph type="sldNum" sz="quarter" idx="12"/>
          </p:nvPr>
        </p:nvSpPr>
        <p:spPr>
          <a:xfrm>
            <a:off x="10276321" y="5883274"/>
            <a:ext cx="771089" cy="365125"/>
          </a:xfrm>
        </p:spPr>
        <p:txBody>
          <a:bodyPr>
            <a:normAutofit/>
          </a:bodyPr>
          <a:lstStyle/>
          <a:p>
            <a:pPr>
              <a:spcAft>
                <a:spcPts val="600"/>
              </a:spcAft>
            </a:pPr>
            <a:fld id="{D57F1E4F-1CFF-5643-939E-217C01CDF565}" type="slidenum">
              <a:rPr lang="en-US" dirty="0"/>
              <a:pPr>
                <a:spcAft>
                  <a:spcPts val="600"/>
                </a:spcAft>
              </a:pPr>
              <a:t>31</a:t>
            </a:fld>
            <a:endParaRPr lang="en-US" dirty="0"/>
          </a:p>
        </p:txBody>
      </p:sp>
      <p:graphicFrame>
        <p:nvGraphicFramePr>
          <p:cNvPr id="54" name="Segnaposto contenuto 2">
            <a:extLst>
              <a:ext uri="{FF2B5EF4-FFF2-40B4-BE49-F238E27FC236}">
                <a16:creationId xmlns:a16="http://schemas.microsoft.com/office/drawing/2014/main" id="{58B2FE7C-BAF8-4599-AD62-8A420AEC484C}"/>
              </a:ext>
            </a:extLst>
          </p:cNvPr>
          <p:cNvGraphicFramePr>
            <a:graphicFrameLocks noGrp="1"/>
          </p:cNvGraphicFramePr>
          <p:nvPr>
            <p:ph idx="1"/>
          </p:nvPr>
        </p:nvGraphicFramePr>
        <p:xfrm>
          <a:off x="1141413" y="1978090"/>
          <a:ext cx="9906000" cy="4422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e 4">
            <a:extLst>
              <a:ext uri="{FF2B5EF4-FFF2-40B4-BE49-F238E27FC236}">
                <a16:creationId xmlns:a16="http://schemas.microsoft.com/office/drawing/2014/main" id="{F1C67CB1-F92C-4EF4-8B8F-7EC979D350E9}"/>
              </a:ext>
            </a:extLst>
          </p:cNvPr>
          <p:cNvSpPr/>
          <p:nvPr/>
        </p:nvSpPr>
        <p:spPr>
          <a:xfrm>
            <a:off x="5691673" y="5234473"/>
            <a:ext cx="3405673" cy="11663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Le resistenze di burocrazia e giurisprudenza</a:t>
            </a:r>
          </a:p>
        </p:txBody>
      </p:sp>
    </p:spTree>
    <p:extLst>
      <p:ext uri="{BB962C8B-B14F-4D97-AF65-F5344CB8AC3E}">
        <p14:creationId xmlns:p14="http://schemas.microsoft.com/office/powerpoint/2010/main" val="9382100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EDCB49-83B4-402E-A54C-AF267CDBE24B}"/>
              </a:ext>
            </a:extLst>
          </p:cNvPr>
          <p:cNvSpPr>
            <a:spLocks noGrp="1"/>
          </p:cNvSpPr>
          <p:nvPr>
            <p:ph type="title"/>
          </p:nvPr>
        </p:nvSpPr>
        <p:sp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p:spPr>
        <p:txBody>
          <a:bodyPr/>
          <a:lstStyle/>
          <a:p>
            <a:pPr algn="ctr"/>
            <a:r>
              <a:rPr lang="it-IT" b="1" dirty="0"/>
              <a:t>La l. 241/90 e l’influenza straniera</a:t>
            </a:r>
          </a:p>
        </p:txBody>
      </p:sp>
      <p:sp>
        <p:nvSpPr>
          <p:cNvPr id="3" name="Segnaposto contenuto 2">
            <a:extLst>
              <a:ext uri="{FF2B5EF4-FFF2-40B4-BE49-F238E27FC236}">
                <a16:creationId xmlns:a16="http://schemas.microsoft.com/office/drawing/2014/main" id="{4B098EEA-C232-4D90-BE43-2B28EAA1CA60}"/>
              </a:ext>
            </a:extLst>
          </p:cNvPr>
          <p:cNvSpPr>
            <a:spLocks noGrp="1"/>
          </p:cNvSpPr>
          <p:nvPr>
            <p:ph idx="1"/>
          </p:nvPr>
        </p:nvSpPr>
        <p:spPr/>
        <p:txBody>
          <a:bodyPr/>
          <a:lstStyle/>
          <a:p>
            <a:r>
              <a:rPr lang="it-IT" dirty="0"/>
              <a:t>Il modello </a:t>
            </a:r>
            <a:r>
              <a:rPr lang="it-IT" dirty="0" err="1"/>
              <a:t>paragiurisdizionale</a:t>
            </a:r>
            <a:r>
              <a:rPr lang="it-IT" dirty="0"/>
              <a:t> (modello austriaco)</a:t>
            </a:r>
          </a:p>
          <a:p>
            <a:r>
              <a:rPr lang="it-IT" dirty="0"/>
              <a:t>Il modello della rappresentanza degli interessi (modello statunitense)</a:t>
            </a:r>
          </a:p>
          <a:p>
            <a:endParaRPr lang="it-IT" dirty="0"/>
          </a:p>
          <a:p>
            <a:pPr marL="0" indent="0" algn="ctr">
              <a:buNone/>
            </a:pPr>
            <a:r>
              <a:rPr lang="it-IT" dirty="0"/>
              <a:t>1957 Feliciano Benvenuti: risultato primo di due leggi così diverse sull’azione amministrativa, l’austriaca e la statunitense, è di aver «costituito il </a:t>
            </a:r>
            <a:r>
              <a:rPr lang="it-IT" b="1" dirty="0"/>
              <a:t>punto di appoggio </a:t>
            </a:r>
            <a:r>
              <a:rPr lang="it-IT" dirty="0"/>
              <a:t>per portare l’amministrazione su un piano di </a:t>
            </a:r>
            <a:r>
              <a:rPr lang="it-IT" b="1" dirty="0"/>
              <a:t>altissima civiltà </a:t>
            </a:r>
            <a:r>
              <a:rPr lang="it-IT" dirty="0"/>
              <a:t>e perciò su un piano di </a:t>
            </a:r>
            <a:r>
              <a:rPr lang="it-IT" b="1" dirty="0"/>
              <a:t>altissimo livello politico e morale</a:t>
            </a:r>
            <a:r>
              <a:rPr lang="it-IT" dirty="0"/>
              <a:t>».</a:t>
            </a:r>
          </a:p>
        </p:txBody>
      </p:sp>
    </p:spTree>
    <p:extLst>
      <p:ext uri="{BB962C8B-B14F-4D97-AF65-F5344CB8AC3E}">
        <p14:creationId xmlns:p14="http://schemas.microsoft.com/office/powerpoint/2010/main" val="23466036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A26AC3-BEC1-4440-AAA1-A25EF248BF51}"/>
              </a:ext>
            </a:extLst>
          </p:cNvPr>
          <p:cNvSpPr>
            <a:spLocks noGrp="1"/>
          </p:cNvSpPr>
          <p:nvPr>
            <p:ph type="title"/>
          </p:nvPr>
        </p:nvSpPr>
        <p:sp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pPr algn="ctr"/>
            <a:r>
              <a:rPr lang="it-IT" dirty="0"/>
              <a:t>Le funzioni del procedimento amministrativo</a:t>
            </a:r>
          </a:p>
        </p:txBody>
      </p:sp>
      <p:sp>
        <p:nvSpPr>
          <p:cNvPr id="3" name="Segnaposto contenuto 2">
            <a:extLst>
              <a:ext uri="{FF2B5EF4-FFF2-40B4-BE49-F238E27FC236}">
                <a16:creationId xmlns:a16="http://schemas.microsoft.com/office/drawing/2014/main" id="{E9843581-5D34-4C2D-BE2D-F61E52EF0157}"/>
              </a:ext>
            </a:extLst>
          </p:cNvPr>
          <p:cNvSpPr>
            <a:spLocks noGrp="1"/>
          </p:cNvSpPr>
          <p:nvPr>
            <p:ph idx="1"/>
          </p:nvPr>
        </p:nvSpPr>
        <p:spPr/>
        <p:txBody>
          <a:bodyPr>
            <a:normAutofit/>
          </a:bodyPr>
          <a:lstStyle/>
          <a:p>
            <a:pPr marL="0" indent="0">
              <a:buNone/>
            </a:pPr>
            <a:r>
              <a:rPr lang="it-IT" dirty="0"/>
              <a:t>1) Consentire un controllo sull’esercizio del potere;</a:t>
            </a:r>
          </a:p>
          <a:p>
            <a:pPr marL="0" indent="0" algn="just">
              <a:buNone/>
            </a:pPr>
            <a:r>
              <a:rPr lang="it-IT" dirty="0"/>
              <a:t>2) Far emergere e </a:t>
            </a:r>
            <a:r>
              <a:rPr lang="it-IT" b="1" dirty="0"/>
              <a:t>dar voce agli interessi in gioco </a:t>
            </a:r>
            <a:r>
              <a:rPr lang="it-IT" dirty="0"/>
              <a:t>(la dimensione collaborativa e la cattura dei regolatori);</a:t>
            </a:r>
          </a:p>
          <a:p>
            <a:pPr marL="0" indent="0" algn="just">
              <a:buNone/>
            </a:pPr>
            <a:r>
              <a:rPr lang="it-IT" dirty="0"/>
              <a:t>3) Consentire il </a:t>
            </a:r>
            <a:r>
              <a:rPr lang="it-IT" b="1" dirty="0"/>
              <a:t>contraddittorio </a:t>
            </a:r>
            <a:r>
              <a:rPr lang="it-IT" dirty="0"/>
              <a:t>(verticale e orizzontale; paritario e non paritario) ai soggetti incisi dal provvedimento;</a:t>
            </a:r>
          </a:p>
          <a:p>
            <a:pPr marL="0" indent="0" algn="just">
              <a:buNone/>
            </a:pPr>
            <a:r>
              <a:rPr lang="it-IT" dirty="0"/>
              <a:t>4) Operare da </a:t>
            </a:r>
            <a:r>
              <a:rPr lang="it-IT" b="1" dirty="0"/>
              <a:t>fattore di legittimazione del potere amministrativo</a:t>
            </a:r>
            <a:r>
              <a:rPr lang="it-IT" dirty="0"/>
              <a:t> e promuovere la democraticità dell’ordinamento amministrativo;</a:t>
            </a:r>
          </a:p>
          <a:p>
            <a:pPr marL="0" indent="0">
              <a:buNone/>
            </a:pPr>
            <a:r>
              <a:rPr lang="it-IT" dirty="0"/>
              <a:t>5) </a:t>
            </a:r>
            <a:r>
              <a:rPr lang="it-IT" b="1" dirty="0"/>
              <a:t>Coordinare più amministrazioni </a:t>
            </a:r>
            <a:r>
              <a:rPr lang="it-IT" dirty="0"/>
              <a:t>(coordinamento debole: parere non vincolante; coordinamento forte: parere vincolante, intesa, concerto). </a:t>
            </a:r>
          </a:p>
          <a:p>
            <a:endParaRPr lang="it-IT" dirty="0"/>
          </a:p>
        </p:txBody>
      </p:sp>
    </p:spTree>
    <p:extLst>
      <p:ext uri="{BB962C8B-B14F-4D97-AF65-F5344CB8AC3E}">
        <p14:creationId xmlns:p14="http://schemas.microsoft.com/office/powerpoint/2010/main" val="41047432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9000">
                <a:schemeClr val="accent6">
                  <a:satMod val="103000"/>
                  <a:lumMod val="102000"/>
                  <a:tint val="94000"/>
                  <a:alpha val="22000"/>
                </a:schemeClr>
              </a:gs>
              <a:gs pos="90000">
                <a:schemeClr val="accent6">
                  <a:satMod val="110000"/>
                  <a:lumMod val="100000"/>
                  <a:shade val="100000"/>
                </a:schemeClr>
              </a:gs>
              <a:gs pos="100000">
                <a:schemeClr val="accent6">
                  <a:lumMod val="99000"/>
                  <a:satMod val="120000"/>
                  <a:shade val="78000"/>
                </a:schemeClr>
              </a:gs>
            </a:gsLst>
            <a:lin ang="5400000" scaled="0"/>
          </a:gradFill>
        </p:spPr>
        <p:txBody>
          <a:bodyPr>
            <a:normAutofit/>
          </a:bodyPr>
          <a:lstStyle/>
          <a:p>
            <a:r>
              <a:rPr lang="it-IT" sz="3600" b="1" dirty="0">
                <a:solidFill>
                  <a:prstClr val="black"/>
                </a:solidFill>
                <a:latin typeface="Times New Roman" charset="0"/>
                <a:ea typeface="Times New Roman" charset="0"/>
                <a:cs typeface="Times New Roman" charset="0"/>
              </a:rPr>
              <a:t>Le funzioni del procedimento e i</a:t>
            </a:r>
            <a:r>
              <a:rPr lang="it-IT" b="1" dirty="0">
                <a:latin typeface="Times New Roman" panose="02020603050405020304" pitchFamily="18" charset="0"/>
                <a:cs typeface="Times New Roman" panose="02020603050405020304" pitchFamily="18" charset="0"/>
              </a:rPr>
              <a:t> </a:t>
            </a:r>
            <a:r>
              <a:rPr lang="it-IT" sz="3600" b="1" dirty="0">
                <a:latin typeface="Times New Roman" panose="02020603050405020304" pitchFamily="18" charset="0"/>
                <a:cs typeface="Times New Roman" panose="02020603050405020304" pitchFamily="18" charset="0"/>
              </a:rPr>
              <a:t>fattori di evoluzione</a:t>
            </a:r>
          </a:p>
        </p:txBody>
      </p:sp>
      <p:sp>
        <p:nvSpPr>
          <p:cNvPr id="3" name="Segnaposto contenuto 2"/>
          <p:cNvSpPr>
            <a:spLocks noGrp="1"/>
          </p:cNvSpPr>
          <p:nvPr>
            <p:ph idx="1"/>
          </p:nvPr>
        </p:nvSpPr>
        <p:spPr>
          <a:xfrm>
            <a:off x="1981200" y="2106202"/>
            <a:ext cx="8229600" cy="4491150"/>
          </a:xfrm>
        </p:spPr>
        <p:txBody>
          <a:bodyPr>
            <a:normAutofit fontScale="85000" lnSpcReduction="20000"/>
          </a:bodyPr>
          <a:lstStyle/>
          <a:p>
            <a:r>
              <a:rPr lang="it-IT" b="1" dirty="0">
                <a:latin typeface="Times New Roman" panose="02020603050405020304" pitchFamily="18" charset="0"/>
                <a:cs typeface="Times New Roman" panose="02020603050405020304" pitchFamily="18" charset="0"/>
              </a:rPr>
              <a:t>Pluralità di soggetti</a:t>
            </a:r>
          </a:p>
          <a:p>
            <a:pPr lvl="1"/>
            <a:r>
              <a:rPr lang="it-IT" dirty="0">
                <a:latin typeface="Times New Roman" panose="02020603050405020304" pitchFamily="18" charset="0"/>
                <a:cs typeface="Times New Roman" panose="02020603050405020304" pitchFamily="18" charset="0"/>
              </a:rPr>
              <a:t>Pubblici, per la presenza di diversi livelli di governo, anche ultra-statali</a:t>
            </a:r>
          </a:p>
          <a:p>
            <a:pPr lvl="1"/>
            <a:r>
              <a:rPr lang="it-IT" dirty="0">
                <a:latin typeface="Times New Roman" panose="02020603050405020304" pitchFamily="18" charset="0"/>
                <a:cs typeface="Times New Roman" panose="02020603050405020304" pitchFamily="18" charset="0"/>
              </a:rPr>
              <a:t>Privati – </a:t>
            </a:r>
            <a:r>
              <a:rPr lang="it-IT" i="1" dirty="0">
                <a:latin typeface="Times New Roman" panose="02020603050405020304" pitchFamily="18" charset="0"/>
                <a:cs typeface="Times New Roman" panose="02020603050405020304" pitchFamily="18" charset="0"/>
              </a:rPr>
              <a:t>right to be </a:t>
            </a:r>
            <a:r>
              <a:rPr lang="it-IT" i="1" dirty="0" err="1">
                <a:latin typeface="Times New Roman" panose="02020603050405020304" pitchFamily="18" charset="0"/>
                <a:cs typeface="Times New Roman" panose="02020603050405020304" pitchFamily="18" charset="0"/>
              </a:rPr>
              <a:t>heard</a:t>
            </a:r>
            <a:r>
              <a:rPr lang="it-IT" i="1"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funzioni garantistiche (</a:t>
            </a:r>
            <a:r>
              <a:rPr lang="it-IT" dirty="0" err="1">
                <a:latin typeface="Times New Roman" panose="02020603050405020304" pitchFamily="18" charset="0"/>
                <a:cs typeface="Times New Roman" panose="02020603050405020304" pitchFamily="18" charset="0"/>
              </a:rPr>
              <a:t>ord</a:t>
            </a:r>
            <a:r>
              <a:rPr lang="it-IT" dirty="0">
                <a:latin typeface="Times New Roman" panose="02020603050405020304" pitchFamily="18" charset="0"/>
                <a:cs typeface="Times New Roman" panose="02020603050405020304" pitchFamily="18" charset="0"/>
              </a:rPr>
              <a:t>. Common law)</a:t>
            </a:r>
          </a:p>
          <a:p>
            <a:pPr lvl="1"/>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Pluralità di interessi</a:t>
            </a:r>
          </a:p>
          <a:p>
            <a:pPr lvl="1" algn="just"/>
            <a:r>
              <a:rPr lang="it-IT" dirty="0">
                <a:latin typeface="Times New Roman" panose="02020603050405020304" pitchFamily="18" charset="0"/>
                <a:cs typeface="Times New Roman" panose="02020603050405020304" pitchFamily="18" charset="0"/>
              </a:rPr>
              <a:t>Il procedimento non assolve più solamente ad una funzione di </a:t>
            </a:r>
            <a:r>
              <a:rPr lang="it-IT" b="1" dirty="0">
                <a:latin typeface="Times New Roman" panose="02020603050405020304" pitchFamily="18" charset="0"/>
                <a:cs typeface="Times New Roman" panose="02020603050405020304" pitchFamily="18" charset="0"/>
              </a:rPr>
              <a:t>garanzia nei confronti del potere pubblico</a:t>
            </a:r>
            <a:r>
              <a:rPr lang="it-IT" dirty="0">
                <a:latin typeface="Times New Roman" panose="02020603050405020304" pitchFamily="18" charset="0"/>
                <a:cs typeface="Times New Roman" panose="02020603050405020304" pitchFamily="18" charset="0"/>
              </a:rPr>
              <a:t>, ma di </a:t>
            </a:r>
            <a:r>
              <a:rPr lang="it-IT" b="1" dirty="0">
                <a:latin typeface="Times New Roman" panose="02020603050405020304" pitchFamily="18" charset="0"/>
                <a:cs typeface="Times New Roman" panose="02020603050405020304" pitchFamily="18" charset="0"/>
              </a:rPr>
              <a:t>composizione degli interessi in gioco</a:t>
            </a:r>
          </a:p>
          <a:p>
            <a:endParaRPr lang="it-IT"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Apertura democratica del procedimento amministrativo</a:t>
            </a:r>
          </a:p>
          <a:p>
            <a:pPr lvl="1"/>
            <a:r>
              <a:rPr lang="it-IT" dirty="0">
                <a:latin typeface="Times New Roman" panose="02020603050405020304" pitchFamily="18" charset="0"/>
                <a:cs typeface="Times New Roman" panose="02020603050405020304" pitchFamily="18" charset="0"/>
              </a:rPr>
              <a:t>Rappresentanza degli interessi</a:t>
            </a:r>
          </a:p>
          <a:p>
            <a:pPr lvl="1"/>
            <a:r>
              <a:rPr lang="it-IT" dirty="0">
                <a:latin typeface="Times New Roman" panose="02020603050405020304" pitchFamily="18" charset="0"/>
                <a:cs typeface="Times New Roman" panose="02020603050405020304" pitchFamily="18" charset="0"/>
              </a:rPr>
              <a:t>Partecipazione</a:t>
            </a:r>
          </a:p>
          <a:p>
            <a:pPr lvl="1"/>
            <a:r>
              <a:rPr lang="it-IT" dirty="0">
                <a:latin typeface="Times New Roman" panose="02020603050405020304" pitchFamily="18" charset="0"/>
                <a:cs typeface="Times New Roman" panose="02020603050405020304" pitchFamily="18" charset="0"/>
              </a:rPr>
              <a:t>Negoziazione</a:t>
            </a:r>
          </a:p>
          <a:p>
            <a:pPr marL="457200" lvl="1" indent="0">
              <a:buNone/>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21239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4FE6DC-4D32-480B-A634-6C670D9065B3}"/>
              </a:ext>
            </a:extLst>
          </p:cNvPr>
          <p:cNvSpPr>
            <a:spLocks noGrp="1"/>
          </p:cNvSpPr>
          <p:nvPr>
            <p:ph type="title"/>
          </p:nvPr>
        </p:nvSpPr>
        <p:sp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r>
              <a:rPr lang="it-IT" dirty="0"/>
              <a:t>Uno strumento dinamico e pluridimensionale</a:t>
            </a:r>
          </a:p>
        </p:txBody>
      </p:sp>
      <p:sp>
        <p:nvSpPr>
          <p:cNvPr id="3" name="Segnaposto contenuto 2">
            <a:extLst>
              <a:ext uri="{FF2B5EF4-FFF2-40B4-BE49-F238E27FC236}">
                <a16:creationId xmlns:a16="http://schemas.microsoft.com/office/drawing/2014/main" id="{58B01394-D07F-473F-8A43-4349783915BB}"/>
              </a:ext>
            </a:extLst>
          </p:cNvPr>
          <p:cNvSpPr>
            <a:spLocks noGrp="1"/>
          </p:cNvSpPr>
          <p:nvPr>
            <p:ph idx="1"/>
          </p:nvPr>
        </p:nvSpPr>
        <p:spPr/>
        <p:txBody>
          <a:bodyPr>
            <a:normAutofit/>
          </a:bodyPr>
          <a:lstStyle/>
          <a:p>
            <a:pPr marL="0" indent="0" algn="just">
              <a:buNone/>
            </a:pPr>
            <a:r>
              <a:rPr lang="it-IT" dirty="0"/>
              <a:t>La finalità del procedimento è quella di consentire, sul piano organizzativo e funzionale, di raggiungere un </a:t>
            </a:r>
            <a:r>
              <a:rPr lang="it-IT" b="1" dirty="0"/>
              <a:t>equilibrio tra la concentrazione del potere e il suo dissolvimento nella società </a:t>
            </a:r>
            <a:r>
              <a:rPr lang="it-IT" dirty="0"/>
              <a:t>attraverso un bilanciato e palesato assetto degli interessi. È proprio la </a:t>
            </a:r>
            <a:r>
              <a:rPr lang="it-IT" b="1" dirty="0"/>
              <a:t>presa in considerazione della pluralità degli interessi che determina lo spostamento dell’attenzione dall’atto al procedimento </a:t>
            </a:r>
            <a:r>
              <a:rPr lang="it-IT" dirty="0"/>
              <a:t>in un’ottica che deve mirare congiuntamente </a:t>
            </a:r>
            <a:r>
              <a:rPr lang="it-IT" b="1" dirty="0"/>
              <a:t>all’efficacia e all’efficienza, da un lato, e alla garanzia, dall’altro</a:t>
            </a:r>
            <a:r>
              <a:rPr lang="it-IT" dirty="0"/>
              <a:t>. In tal modo, il procedimento è inteso quale </a:t>
            </a:r>
            <a:r>
              <a:rPr lang="it-IT" b="1" dirty="0"/>
              <a:t>camera di compensazione tra due opposte esigenze sociali</a:t>
            </a:r>
            <a:r>
              <a:rPr lang="it-IT" dirty="0"/>
              <a:t>, quella della </a:t>
            </a:r>
            <a:r>
              <a:rPr lang="it-IT" b="1" dirty="0"/>
              <a:t>centralizzazione</a:t>
            </a:r>
            <a:r>
              <a:rPr lang="it-IT" dirty="0"/>
              <a:t> dell’esercizio del potere e quella della </a:t>
            </a:r>
            <a:r>
              <a:rPr lang="it-IT" b="1" dirty="0"/>
              <a:t>democratizzazione</a:t>
            </a:r>
            <a:r>
              <a:rPr lang="it-IT" dirty="0"/>
              <a:t> della decisione pubblica. </a:t>
            </a:r>
          </a:p>
        </p:txBody>
      </p:sp>
    </p:spTree>
    <p:extLst>
      <p:ext uri="{BB962C8B-B14F-4D97-AF65-F5344CB8AC3E}">
        <p14:creationId xmlns:p14="http://schemas.microsoft.com/office/powerpoint/2010/main" val="11363144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2C64C3-753A-4B95-BE22-0B9348520D46}"/>
              </a:ext>
            </a:extLst>
          </p:cNvPr>
          <p:cNvSpPr>
            <a:spLocks noGrp="1"/>
          </p:cNvSpPr>
          <p:nvPr>
            <p:ph type="title"/>
          </p:nvPr>
        </p:nvSpPr>
        <p:spPr/>
        <p:txBody>
          <a:bodyPr/>
          <a:lstStyle/>
          <a:p>
            <a:r>
              <a:rPr lang="it-IT" dirty="0"/>
              <a:t> </a:t>
            </a:r>
          </a:p>
        </p:txBody>
      </p:sp>
      <p:sp>
        <p:nvSpPr>
          <p:cNvPr id="3" name="Segnaposto contenuto 2">
            <a:extLst>
              <a:ext uri="{FF2B5EF4-FFF2-40B4-BE49-F238E27FC236}">
                <a16:creationId xmlns:a16="http://schemas.microsoft.com/office/drawing/2014/main" id="{2995827F-376A-4FAE-91AE-FAD0D611DB3A}"/>
              </a:ext>
            </a:extLst>
          </p:cNvPr>
          <p:cNvSpPr>
            <a:spLocks noGrp="1"/>
          </p:cNvSpPr>
          <p:nvPr>
            <p:ph idx="1"/>
          </p:nvPr>
        </p:nvSpPr>
        <p:spPr/>
        <p:txBody>
          <a:bodyPr>
            <a:normAutofit/>
          </a:bodyPr>
          <a:lstStyle/>
          <a:p>
            <a:pPr marL="0" indent="0" algn="just">
              <a:buNone/>
            </a:pPr>
            <a:r>
              <a:rPr lang="it-IT" dirty="0"/>
              <a:t>«Il procedimento amministrativo costituisce il luogo elettivo di composizione degli interessi, in quanto [è] nella sede procedimentale […] che può e deve avvenire la </a:t>
            </a:r>
            <a:r>
              <a:rPr lang="it-IT" b="1" dirty="0"/>
              <a:t>valutazione sincronica degli interessi pubblici </a:t>
            </a:r>
            <a:r>
              <a:rPr lang="it-IT" dirty="0"/>
              <a:t>coinvolti e meritevoli di tutela, a confronto sia con l’interesse del soggetto privato operatore economico, sia ancora (e non da ultimo) con ulteriori interessi di cui sono titolari singoli cittadini e comunità, e che trovano nei princìpi costituzionali la loro previsione e tutela. La struttura del procedimento amministrativo, infatti, rende </a:t>
            </a:r>
            <a:r>
              <a:rPr lang="it-IT" b="1" dirty="0"/>
              <a:t>possibili l’emersione di tali interessi, la loro adeguata prospettazione, nonché la pubblicità e la trasparenza </a:t>
            </a:r>
            <a:r>
              <a:rPr lang="it-IT" dirty="0"/>
              <a:t>della loro valutazione […]» (Corte Costituzionale sentenza ILVA).</a:t>
            </a:r>
          </a:p>
          <a:p>
            <a:pPr marL="0" indent="0" algn="just">
              <a:buNone/>
            </a:pPr>
            <a:endParaRPr lang="it-IT" dirty="0"/>
          </a:p>
        </p:txBody>
      </p:sp>
    </p:spTree>
    <p:extLst>
      <p:ext uri="{BB962C8B-B14F-4D97-AF65-F5344CB8AC3E}">
        <p14:creationId xmlns:p14="http://schemas.microsoft.com/office/powerpoint/2010/main" val="16202594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541612-C00E-464D-95BD-D706C08AAF1D}"/>
              </a:ext>
            </a:extLst>
          </p:cNvPr>
          <p:cNvSpPr>
            <a:spLocks noGrp="1"/>
          </p:cNvSpPr>
          <p:nvPr>
            <p:ph type="title"/>
          </p:nvPr>
        </p:nvSpPr>
        <p:sp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pPr algn="ctr"/>
            <a:r>
              <a:rPr lang="it-IT" b="1" dirty="0"/>
              <a:t>Le anime della legge n. 241 del 1990</a:t>
            </a:r>
          </a:p>
        </p:txBody>
      </p:sp>
      <p:sp>
        <p:nvSpPr>
          <p:cNvPr id="3" name="Segnaposto contenuto 2">
            <a:extLst>
              <a:ext uri="{FF2B5EF4-FFF2-40B4-BE49-F238E27FC236}">
                <a16:creationId xmlns:a16="http://schemas.microsoft.com/office/drawing/2014/main" id="{DC592C18-236D-466D-9CC3-4670CD719F03}"/>
              </a:ext>
            </a:extLst>
          </p:cNvPr>
          <p:cNvSpPr>
            <a:spLocks noGrp="1"/>
          </p:cNvSpPr>
          <p:nvPr>
            <p:ph idx="1"/>
          </p:nvPr>
        </p:nvSpPr>
        <p:spPr/>
        <p:txBody>
          <a:bodyPr/>
          <a:lstStyle/>
          <a:p>
            <a:pPr marL="0" indent="0" algn="ctr">
              <a:buNone/>
            </a:pPr>
            <a:endParaRPr lang="it-IT" dirty="0"/>
          </a:p>
          <a:p>
            <a:pPr marL="0" indent="0" algn="ctr">
              <a:buNone/>
            </a:pPr>
            <a:r>
              <a:rPr lang="it-IT" dirty="0"/>
              <a:t>Imparzialità e buon andamento</a:t>
            </a:r>
          </a:p>
          <a:p>
            <a:pPr marL="0" indent="0" algn="ctr">
              <a:buNone/>
            </a:pPr>
            <a:endParaRPr lang="it-IT" dirty="0"/>
          </a:p>
          <a:p>
            <a:pPr marL="0" indent="0" algn="ctr">
              <a:buNone/>
            </a:pPr>
            <a:r>
              <a:rPr lang="it-IT" dirty="0"/>
              <a:t>Dimensione garantistica e dimensione collaborativa</a:t>
            </a:r>
          </a:p>
          <a:p>
            <a:pPr marL="0" indent="0" algn="ctr">
              <a:buNone/>
            </a:pPr>
            <a:endParaRPr lang="it-IT" dirty="0"/>
          </a:p>
          <a:p>
            <a:pPr marL="0" indent="0" algn="ctr">
              <a:buNone/>
            </a:pPr>
            <a:r>
              <a:rPr lang="it-IT" dirty="0">
                <a:solidFill>
                  <a:srgbClr val="FF0000"/>
                </a:solidFill>
              </a:rPr>
              <a:t>QUALE RAPPORTO TRA LORO?</a:t>
            </a:r>
          </a:p>
        </p:txBody>
      </p:sp>
    </p:spTree>
    <p:extLst>
      <p:ext uri="{BB962C8B-B14F-4D97-AF65-F5344CB8AC3E}">
        <p14:creationId xmlns:p14="http://schemas.microsoft.com/office/powerpoint/2010/main" val="31549738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B33894-9212-4433-BF71-47C2254D6029}"/>
              </a:ext>
            </a:extLst>
          </p:cNvPr>
          <p:cNvSpPr>
            <a:spLocks noGrp="1"/>
          </p:cNvSpPr>
          <p:nvPr>
            <p:ph type="title"/>
          </p:nvPr>
        </p:nvSpPr>
        <p:spPr>
          <a:gradFill>
            <a:gsLst>
              <a:gs pos="0">
                <a:schemeClr val="accent3">
                  <a:lumMod val="60000"/>
                  <a:lumOff val="40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pPr algn="ctr"/>
            <a:r>
              <a:rPr lang="it-IT" b="1" dirty="0"/>
              <a:t>Le declinazioni dell’imparzialità</a:t>
            </a:r>
            <a:br>
              <a:rPr lang="it-IT" b="1" dirty="0"/>
            </a:br>
            <a:r>
              <a:rPr lang="it-IT" b="1" dirty="0">
                <a:solidFill>
                  <a:schemeClr val="accent2">
                    <a:lumMod val="75000"/>
                  </a:schemeClr>
                </a:solidFill>
              </a:rPr>
              <a:t>La visione e la voce</a:t>
            </a:r>
          </a:p>
        </p:txBody>
      </p:sp>
      <p:sp>
        <p:nvSpPr>
          <p:cNvPr id="3" name="Segnaposto contenuto 2">
            <a:extLst>
              <a:ext uri="{FF2B5EF4-FFF2-40B4-BE49-F238E27FC236}">
                <a16:creationId xmlns:a16="http://schemas.microsoft.com/office/drawing/2014/main" id="{4CC10A1E-1CD5-49FC-ADA2-60A28D29CE15}"/>
              </a:ext>
            </a:extLst>
          </p:cNvPr>
          <p:cNvSpPr>
            <a:spLocks noGrp="1"/>
          </p:cNvSpPr>
          <p:nvPr>
            <p:ph idx="1"/>
          </p:nvPr>
        </p:nvSpPr>
        <p:spPr/>
        <p:txBody>
          <a:bodyPr/>
          <a:lstStyle/>
          <a:p>
            <a:pPr marL="457200" indent="-457200">
              <a:buFontTx/>
              <a:buChar char="-"/>
            </a:pPr>
            <a:r>
              <a:rPr lang="it-IT" dirty="0"/>
              <a:t>Imparzialità e </a:t>
            </a:r>
            <a:r>
              <a:rPr lang="it-IT" b="1" dirty="0"/>
              <a:t>partecipazione</a:t>
            </a:r>
            <a:r>
              <a:rPr lang="it-IT" dirty="0"/>
              <a:t> al procedimento </a:t>
            </a:r>
          </a:p>
          <a:p>
            <a:pPr marL="457200" indent="-457200">
              <a:buFontTx/>
              <a:buChar char="-"/>
            </a:pPr>
            <a:r>
              <a:rPr lang="it-IT" dirty="0"/>
              <a:t>Imparzialità e </a:t>
            </a:r>
            <a:r>
              <a:rPr lang="it-IT" b="1" dirty="0"/>
              <a:t>giusto procedimento </a:t>
            </a:r>
            <a:r>
              <a:rPr lang="it-IT" dirty="0"/>
              <a:t>(</a:t>
            </a:r>
            <a:r>
              <a:rPr lang="it-IT" i="1" dirty="0"/>
              <a:t>fair </a:t>
            </a:r>
            <a:r>
              <a:rPr lang="it-IT" i="1" dirty="0" err="1"/>
              <a:t>proceeding</a:t>
            </a:r>
            <a:r>
              <a:rPr lang="it-IT" i="1" dirty="0"/>
              <a:t> </a:t>
            </a:r>
            <a:r>
              <a:rPr lang="it-IT" dirty="0"/>
              <a:t>o </a:t>
            </a:r>
            <a:r>
              <a:rPr lang="it-IT" i="1" dirty="0"/>
              <a:t>due </a:t>
            </a:r>
            <a:r>
              <a:rPr lang="it-IT" i="1" dirty="0" err="1"/>
              <a:t>process</a:t>
            </a:r>
            <a:r>
              <a:rPr lang="it-IT" i="1" dirty="0"/>
              <a:t> of law</a:t>
            </a:r>
            <a:r>
              <a:rPr lang="it-IT" dirty="0"/>
              <a:t>)</a:t>
            </a:r>
          </a:p>
          <a:p>
            <a:pPr marL="457200" indent="-457200">
              <a:buFontTx/>
              <a:buChar char="-"/>
            </a:pPr>
            <a:r>
              <a:rPr lang="it-IT" dirty="0"/>
              <a:t>Imparzialità e </a:t>
            </a:r>
            <a:r>
              <a:rPr lang="it-IT" b="1" dirty="0"/>
              <a:t>non discriminazione (art. 12)</a:t>
            </a:r>
          </a:p>
          <a:p>
            <a:pPr marL="457200" indent="-457200">
              <a:buFontTx/>
              <a:buChar char="-"/>
            </a:pPr>
            <a:r>
              <a:rPr lang="it-IT" dirty="0"/>
              <a:t>Imparzialità e </a:t>
            </a:r>
            <a:r>
              <a:rPr lang="it-IT" b="1" dirty="0"/>
              <a:t>obbligo di motivazione (art. 3)</a:t>
            </a:r>
          </a:p>
          <a:p>
            <a:pPr marL="457200" indent="-457200">
              <a:buFontTx/>
              <a:buChar char="-"/>
            </a:pPr>
            <a:r>
              <a:rPr lang="it-IT" dirty="0"/>
              <a:t>Imparzialità e tutela del prestigio della p.a. (</a:t>
            </a:r>
            <a:r>
              <a:rPr lang="it-IT" b="1" dirty="0"/>
              <a:t>conflitto di interessi</a:t>
            </a:r>
            <a:r>
              <a:rPr lang="it-IT" dirty="0"/>
              <a:t>; anticorruzione) </a:t>
            </a:r>
            <a:r>
              <a:rPr lang="it-IT" b="1" dirty="0"/>
              <a:t>(art. 6 </a:t>
            </a:r>
            <a:r>
              <a:rPr lang="it-IT" b="1" i="1" dirty="0"/>
              <a:t>bis</a:t>
            </a:r>
            <a:r>
              <a:rPr lang="it-IT" b="1" dirty="0"/>
              <a:t>)</a:t>
            </a:r>
          </a:p>
          <a:p>
            <a:pPr marL="457200" indent="-457200">
              <a:buFontTx/>
              <a:buChar char="-"/>
            </a:pPr>
            <a:r>
              <a:rPr lang="it-IT" dirty="0"/>
              <a:t>Imparzialità e principio di trasparenza (</a:t>
            </a:r>
            <a:r>
              <a:rPr lang="it-IT" b="1" dirty="0"/>
              <a:t>la casa di vetro</a:t>
            </a:r>
            <a:r>
              <a:rPr lang="it-IT" dirty="0"/>
              <a:t>) (</a:t>
            </a:r>
            <a:r>
              <a:rPr lang="it-IT" b="1" dirty="0"/>
              <a:t>Artt. 22 e ss.)</a:t>
            </a:r>
          </a:p>
        </p:txBody>
      </p:sp>
      <p:sp>
        <p:nvSpPr>
          <p:cNvPr id="4" name="Segnaposto data 3">
            <a:extLst>
              <a:ext uri="{FF2B5EF4-FFF2-40B4-BE49-F238E27FC236}">
                <a16:creationId xmlns:a16="http://schemas.microsoft.com/office/drawing/2014/main" id="{744D8C25-B0D7-43D0-9A79-430A03F86812}"/>
              </a:ext>
            </a:extLst>
          </p:cNvPr>
          <p:cNvSpPr>
            <a:spLocks noGrp="1"/>
          </p:cNvSpPr>
          <p:nvPr>
            <p:ph type="dt" idx="10"/>
          </p:nvPr>
        </p:nvSpPr>
        <p:spPr/>
        <p:txBody>
          <a:bodyPr/>
          <a:lstStyle/>
          <a:p>
            <a:r>
              <a:rPr lang="it-IT" altLang="it-IT"/>
              <a:t>14/09/14</a:t>
            </a:r>
          </a:p>
        </p:txBody>
      </p:sp>
    </p:spTree>
    <p:extLst>
      <p:ext uri="{BB962C8B-B14F-4D97-AF65-F5344CB8AC3E}">
        <p14:creationId xmlns:p14="http://schemas.microsoft.com/office/powerpoint/2010/main" val="17620330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B33894-9212-4433-BF71-47C2254D6029}"/>
              </a:ext>
            </a:extLst>
          </p:cNvPr>
          <p:cNvSpPr>
            <a:spLocks noGrp="1"/>
          </p:cNvSpPr>
          <p:nvPr>
            <p:ph type="title"/>
          </p:nvPr>
        </p:nvSpPr>
        <p:spPr>
          <a:gradFill>
            <a:gsLst>
              <a:gs pos="0">
                <a:schemeClr val="accent3">
                  <a:lumMod val="60000"/>
                  <a:lumOff val="40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pPr algn="ctr"/>
            <a:r>
              <a:rPr lang="it-IT" b="1" dirty="0"/>
              <a:t>Le declinazioni del buon andamento</a:t>
            </a:r>
            <a:br>
              <a:rPr lang="it-IT" b="1" dirty="0"/>
            </a:br>
            <a:r>
              <a:rPr lang="it-IT" b="1" dirty="0">
                <a:solidFill>
                  <a:schemeClr val="accent2">
                    <a:lumMod val="75000"/>
                  </a:schemeClr>
                </a:solidFill>
              </a:rPr>
              <a:t>L’amministrazione manager</a:t>
            </a:r>
          </a:p>
        </p:txBody>
      </p:sp>
      <p:sp>
        <p:nvSpPr>
          <p:cNvPr id="3" name="Segnaposto contenuto 2">
            <a:extLst>
              <a:ext uri="{FF2B5EF4-FFF2-40B4-BE49-F238E27FC236}">
                <a16:creationId xmlns:a16="http://schemas.microsoft.com/office/drawing/2014/main" id="{4CC10A1E-1CD5-49FC-ADA2-60A28D29CE15}"/>
              </a:ext>
            </a:extLst>
          </p:cNvPr>
          <p:cNvSpPr>
            <a:spLocks noGrp="1"/>
          </p:cNvSpPr>
          <p:nvPr>
            <p:ph idx="1"/>
          </p:nvPr>
        </p:nvSpPr>
        <p:spPr/>
        <p:txBody>
          <a:bodyPr/>
          <a:lstStyle/>
          <a:p>
            <a:pPr marL="457200" indent="-457200" algn="just"/>
            <a:r>
              <a:rPr lang="it-IT" dirty="0"/>
              <a:t>I </a:t>
            </a:r>
            <a:r>
              <a:rPr lang="it-IT" dirty="0">
                <a:solidFill>
                  <a:srgbClr val="FF0000"/>
                </a:solidFill>
              </a:rPr>
              <a:t>corollari</a:t>
            </a:r>
            <a:r>
              <a:rPr lang="it-IT" dirty="0"/>
              <a:t>: </a:t>
            </a:r>
            <a:r>
              <a:rPr lang="it-IT" b="1" dirty="0"/>
              <a:t>Efficacia (</a:t>
            </a:r>
            <a:r>
              <a:rPr lang="it-IT" dirty="0"/>
              <a:t>effettivo raggiungimento degli obiettivi anche in relazione al rapporto con i fini). </a:t>
            </a:r>
            <a:r>
              <a:rPr lang="it-IT" b="1" dirty="0"/>
              <a:t>Efficienza</a:t>
            </a:r>
            <a:r>
              <a:rPr lang="it-IT" dirty="0"/>
              <a:t> (raggiungimento degli obiettivi con il minor dispendio di risorse possibile). </a:t>
            </a:r>
            <a:r>
              <a:rPr lang="it-IT" b="1" dirty="0"/>
              <a:t>Economicità</a:t>
            </a:r>
            <a:r>
              <a:rPr lang="it-IT" dirty="0"/>
              <a:t>: minor costo («La gestione di risorse pubbliche ai fini dello svolgimento delle attività amministrative deve seguire una </a:t>
            </a:r>
            <a:r>
              <a:rPr lang="it-IT" b="1" dirty="0"/>
              <a:t>logica di contenimento dei costi </a:t>
            </a:r>
            <a:r>
              <a:rPr lang="it-IT" dirty="0"/>
              <a:t>che non pregiudichi la qualità dei risultati» (art. 3, c. 4, Cod. comportamento </a:t>
            </a:r>
            <a:r>
              <a:rPr lang="it-IT" dirty="0" err="1"/>
              <a:t>dip</a:t>
            </a:r>
            <a:r>
              <a:rPr lang="it-IT" dirty="0"/>
              <a:t>. </a:t>
            </a:r>
            <a:r>
              <a:rPr lang="it-IT" dirty="0" err="1"/>
              <a:t>pubbl</a:t>
            </a:r>
            <a:r>
              <a:rPr lang="it-IT" dirty="0"/>
              <a:t>.).</a:t>
            </a:r>
          </a:p>
          <a:p>
            <a:pPr marL="457200" indent="-457200" algn="just"/>
            <a:r>
              <a:rPr lang="it-IT" dirty="0"/>
              <a:t>Il divieto di aggravare il procedimento.</a:t>
            </a:r>
          </a:p>
          <a:p>
            <a:pPr marL="457200" indent="-457200" algn="just"/>
            <a:r>
              <a:rPr lang="it-IT" dirty="0"/>
              <a:t>I termini di conclusione del procedimento.</a:t>
            </a:r>
          </a:p>
          <a:p>
            <a:pPr marL="457200" indent="-457200" algn="just"/>
            <a:r>
              <a:rPr lang="it-IT" dirty="0"/>
              <a:t>Gli istituti di semplificazione e liberalizzazione.</a:t>
            </a:r>
          </a:p>
          <a:p>
            <a:pPr marL="742950" lvl="1" indent="-342900" algn="just"/>
            <a:endParaRPr lang="it-IT" dirty="0"/>
          </a:p>
          <a:p>
            <a:pPr marL="0" indent="0">
              <a:buNone/>
            </a:pPr>
            <a:endParaRPr lang="it-IT" b="1" dirty="0"/>
          </a:p>
        </p:txBody>
      </p:sp>
      <p:sp>
        <p:nvSpPr>
          <p:cNvPr id="4" name="Segnaposto data 3">
            <a:extLst>
              <a:ext uri="{FF2B5EF4-FFF2-40B4-BE49-F238E27FC236}">
                <a16:creationId xmlns:a16="http://schemas.microsoft.com/office/drawing/2014/main" id="{744D8C25-B0D7-43D0-9A79-430A03F86812}"/>
              </a:ext>
            </a:extLst>
          </p:cNvPr>
          <p:cNvSpPr>
            <a:spLocks noGrp="1"/>
          </p:cNvSpPr>
          <p:nvPr>
            <p:ph type="dt" idx="10"/>
          </p:nvPr>
        </p:nvSpPr>
        <p:spPr/>
        <p:txBody>
          <a:bodyPr/>
          <a:lstStyle/>
          <a:p>
            <a:r>
              <a:rPr lang="it-IT" altLang="it-IT"/>
              <a:t>14/09/14</a:t>
            </a:r>
          </a:p>
        </p:txBody>
      </p:sp>
    </p:spTree>
    <p:extLst>
      <p:ext uri="{BB962C8B-B14F-4D97-AF65-F5344CB8AC3E}">
        <p14:creationId xmlns:p14="http://schemas.microsoft.com/office/powerpoint/2010/main" val="2494774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09EB3F-39B2-4A3D-B2A0-3FD836EF42EC}"/>
              </a:ext>
            </a:extLst>
          </p:cNvPr>
          <p:cNvSpPr>
            <a:spLocks noGrp="1"/>
          </p:cNvSpPr>
          <p:nvPr>
            <p:ph type="title"/>
          </p:nvPr>
        </p:nvSpPr>
        <p:spPr/>
        <p:txBody>
          <a:bodyPr>
            <a:normAutofit fontScale="90000"/>
          </a:bodyPr>
          <a:lstStyle/>
          <a:p>
            <a:pPr algn="ctr"/>
            <a:br>
              <a:rPr lang="it-IT" dirty="0"/>
            </a:br>
            <a:r>
              <a:rPr lang="it-IT" b="1" dirty="0"/>
              <a:t>Attività pubblicistica e autoritativa </a:t>
            </a:r>
            <a:br>
              <a:rPr lang="it-IT" b="1" dirty="0"/>
            </a:br>
            <a:r>
              <a:rPr lang="it-IT" b="1" dirty="0"/>
              <a:t>(</a:t>
            </a:r>
            <a:r>
              <a:rPr lang="it-IT" i="1" dirty="0" err="1"/>
              <a:t>puissance</a:t>
            </a:r>
            <a:r>
              <a:rPr lang="it-IT" i="1" dirty="0"/>
              <a:t> </a:t>
            </a:r>
            <a:r>
              <a:rPr lang="it-IT" i="1" dirty="0" err="1"/>
              <a:t>publique</a:t>
            </a:r>
            <a:r>
              <a:rPr lang="it-IT" b="1" dirty="0"/>
              <a:t>)</a:t>
            </a:r>
            <a:br>
              <a:rPr lang="it-IT" dirty="0"/>
            </a:br>
            <a:endParaRPr lang="it-IT" dirty="0"/>
          </a:p>
        </p:txBody>
      </p:sp>
      <p:sp>
        <p:nvSpPr>
          <p:cNvPr id="3" name="Segnaposto contenuto 2">
            <a:extLst>
              <a:ext uri="{FF2B5EF4-FFF2-40B4-BE49-F238E27FC236}">
                <a16:creationId xmlns:a16="http://schemas.microsoft.com/office/drawing/2014/main" id="{12920B7E-6E75-4500-90DE-C104BADE2F32}"/>
              </a:ext>
            </a:extLst>
          </p:cNvPr>
          <p:cNvSpPr>
            <a:spLocks noGrp="1"/>
          </p:cNvSpPr>
          <p:nvPr>
            <p:ph idx="1"/>
          </p:nvPr>
        </p:nvSpPr>
        <p:spPr/>
        <p:txBody>
          <a:bodyPr vert="horz" lIns="91440" tIns="45720" rIns="91440" bIns="45720" rtlCol="0" anchor="t">
            <a:normAutofit/>
          </a:bodyPr>
          <a:lstStyle/>
          <a:p>
            <a:pPr marL="0" indent="0">
              <a:buNone/>
            </a:pPr>
            <a:r>
              <a:rPr lang="it-IT" dirty="0"/>
              <a:t>Attività </a:t>
            </a:r>
            <a:r>
              <a:rPr lang="it-IT" b="1" dirty="0"/>
              <a:t>tradizionale (</a:t>
            </a:r>
            <a:r>
              <a:rPr lang="it-IT" b="1" dirty="0">
                <a:solidFill>
                  <a:schemeClr val="accent2">
                    <a:lumMod val="75000"/>
                  </a:schemeClr>
                </a:solidFill>
              </a:rPr>
              <a:t>amministrazione che prende</a:t>
            </a:r>
            <a:r>
              <a:rPr lang="it-IT" b="1" dirty="0"/>
              <a:t>)</a:t>
            </a:r>
            <a:r>
              <a:rPr lang="it-IT" dirty="0"/>
              <a:t> delle pubbliche amministrazioni:</a:t>
            </a:r>
          </a:p>
          <a:p>
            <a:pPr marL="0" indent="0">
              <a:buNone/>
            </a:pPr>
            <a:r>
              <a:rPr lang="it-IT" dirty="0"/>
              <a:t> – con essa nasce il diritto amministrativo come </a:t>
            </a:r>
            <a:r>
              <a:rPr lang="it-IT" b="1" dirty="0"/>
              <a:t>tutela del privato.</a:t>
            </a:r>
            <a:endParaRPr lang="it-IT" b="1" dirty="0">
              <a:ea typeface="Calibri"/>
              <a:cs typeface="Calibri"/>
            </a:endParaRPr>
          </a:p>
          <a:p>
            <a:r>
              <a:rPr lang="it-IT" dirty="0">
                <a:ea typeface="Calibri"/>
                <a:cs typeface="Calibri"/>
              </a:rPr>
              <a:t>Attività provvedimentale (espropriazioni, esazioni, ma anche autorizzazioni, licenze)</a:t>
            </a:r>
          </a:p>
          <a:p>
            <a:r>
              <a:rPr lang="it-IT" dirty="0">
                <a:ea typeface="Calibri"/>
                <a:cs typeface="Calibri"/>
              </a:rPr>
              <a:t>Si collegano ad essa i concetti di </a:t>
            </a:r>
            <a:r>
              <a:rPr lang="it-IT" dirty="0">
                <a:solidFill>
                  <a:schemeClr val="accent2">
                    <a:lumMod val="75000"/>
                  </a:schemeClr>
                </a:solidFill>
                <a:ea typeface="Calibri"/>
                <a:cs typeface="Calibri"/>
              </a:rPr>
              <a:t>POTERE, PROCEDIMENTO AMMINISTRATIVO, PROVVEDIMENTO AMMINISTRATIVO.</a:t>
            </a:r>
          </a:p>
          <a:p>
            <a:pPr marL="0" indent="0">
              <a:buNone/>
            </a:pPr>
            <a:endParaRPr lang="it-IT" dirty="0">
              <a:ea typeface="Calibri"/>
              <a:cs typeface="Calibri"/>
            </a:endParaRPr>
          </a:p>
        </p:txBody>
      </p:sp>
    </p:spTree>
    <p:extLst>
      <p:ext uri="{BB962C8B-B14F-4D97-AF65-F5344CB8AC3E}">
        <p14:creationId xmlns:p14="http://schemas.microsoft.com/office/powerpoint/2010/main" val="11177611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7E6FFD-92AD-402A-8F55-58FA7797569F}"/>
              </a:ext>
            </a:extLst>
          </p:cNvPr>
          <p:cNvSpPr>
            <a:spLocks noGrp="1"/>
          </p:cNvSpPr>
          <p:nvPr>
            <p:ph type="title"/>
          </p:nvPr>
        </p:nvSpPr>
        <p:sp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pPr algn="just"/>
            <a:r>
              <a:rPr lang="it-IT" b="1" dirty="0"/>
              <a:t>La stagione delle riforme: la parabola del procedimento</a:t>
            </a:r>
          </a:p>
        </p:txBody>
      </p:sp>
      <p:sp>
        <p:nvSpPr>
          <p:cNvPr id="3" name="Segnaposto contenuto 2">
            <a:extLst>
              <a:ext uri="{FF2B5EF4-FFF2-40B4-BE49-F238E27FC236}">
                <a16:creationId xmlns:a16="http://schemas.microsoft.com/office/drawing/2014/main" id="{5C1669C0-5B9D-4419-A3AB-62CA8A157091}"/>
              </a:ext>
            </a:extLst>
          </p:cNvPr>
          <p:cNvSpPr>
            <a:spLocks noGrp="1"/>
          </p:cNvSpPr>
          <p:nvPr>
            <p:ph idx="1"/>
          </p:nvPr>
        </p:nvSpPr>
        <p:spPr/>
        <p:txBody>
          <a:bodyPr vert="horz" lIns="91440" tIns="45720" rIns="91440" bIns="45720" rtlCol="0" anchor="t">
            <a:normAutofit fontScale="92500"/>
          </a:bodyPr>
          <a:lstStyle/>
          <a:p>
            <a:pPr algn="just">
              <a:lnSpc>
                <a:spcPct val="110000"/>
              </a:lnSpc>
            </a:pPr>
            <a:r>
              <a:rPr lang="it-IT" dirty="0"/>
              <a:t> Successivamente, la legge n. 241/1990 ha subito </a:t>
            </a:r>
            <a:r>
              <a:rPr lang="it-IT" b="1" dirty="0"/>
              <a:t>diverse trasformazioni: l. 15/2005</a:t>
            </a:r>
            <a:r>
              <a:rPr lang="it-IT" dirty="0"/>
              <a:t>, (</a:t>
            </a:r>
            <a:r>
              <a:rPr lang="it-IT" err="1"/>
              <a:t>legificazione</a:t>
            </a:r>
            <a:r>
              <a:rPr lang="it-IT" dirty="0"/>
              <a:t> della disciplina sul provvedimento amministrativo) </a:t>
            </a:r>
            <a:r>
              <a:rPr lang="it-IT" dirty="0">
                <a:sym typeface="Wingdings" panose="05000000000000000000" pitchFamily="2" charset="2"/>
              </a:rPr>
              <a:t> </a:t>
            </a:r>
            <a:r>
              <a:rPr lang="it-IT" dirty="0"/>
              <a:t>Si è quindi gradualmente conferita </a:t>
            </a:r>
            <a:r>
              <a:rPr lang="it-IT" b="1" dirty="0"/>
              <a:t>certezza a principi e regole per lo più derivanti dalle soluzioni caso per caso dei giudici</a:t>
            </a:r>
            <a:r>
              <a:rPr lang="it-IT" dirty="0"/>
              <a:t>. </a:t>
            </a:r>
          </a:p>
          <a:p>
            <a:pPr algn="just">
              <a:lnSpc>
                <a:spcPct val="110000"/>
              </a:lnSpc>
            </a:pPr>
            <a:r>
              <a:rPr lang="it-IT" dirty="0"/>
              <a:t>Si è andati in direzione di una legge </a:t>
            </a:r>
            <a:r>
              <a:rPr lang="it-IT" b="1" dirty="0"/>
              <a:t>più “pesante” </a:t>
            </a:r>
            <a:r>
              <a:rPr lang="it-IT" dirty="0"/>
              <a:t>e </a:t>
            </a:r>
            <a:r>
              <a:rPr lang="it-IT" b="1" dirty="0"/>
              <a:t>dettagliata</a:t>
            </a:r>
            <a:r>
              <a:rPr lang="it-IT" dirty="0"/>
              <a:t> (si pensi alle numerose modifiche alla conferenza di servizi, che hanno allungato notevolmente il numero di articoli della legge), di una legge generale dell’azione amministrativa, volta a cristallizzare i contenuti generali </a:t>
            </a:r>
            <a:r>
              <a:rPr lang="it-IT"/>
              <a:t>dell’azione amministrativa, sulla scorta di altri paesi europei. </a:t>
            </a:r>
            <a:endParaRPr lang="it-IT">
              <a:solidFill>
                <a:srgbClr val="FF0000"/>
              </a:solidFill>
              <a:ea typeface="Calibri"/>
              <a:cs typeface="Calibri"/>
            </a:endParaRPr>
          </a:p>
        </p:txBody>
      </p:sp>
    </p:spTree>
    <p:extLst>
      <p:ext uri="{BB962C8B-B14F-4D97-AF65-F5344CB8AC3E}">
        <p14:creationId xmlns:p14="http://schemas.microsoft.com/office/powerpoint/2010/main" val="36511675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7E6FFD-92AD-402A-8F55-58FA7797569F}"/>
              </a:ext>
            </a:extLst>
          </p:cNvPr>
          <p:cNvSpPr>
            <a:spLocks noGrp="1"/>
          </p:cNvSpPr>
          <p:nvPr>
            <p:ph type="title"/>
          </p:nvPr>
        </p:nvSpPr>
        <p:sp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pPr algn="just"/>
            <a:r>
              <a:rPr lang="it-IT" b="1" dirty="0"/>
              <a:t>La stagione delle riforme: la parabola del procedimento</a:t>
            </a:r>
          </a:p>
        </p:txBody>
      </p:sp>
      <p:sp>
        <p:nvSpPr>
          <p:cNvPr id="3" name="Segnaposto contenuto 2">
            <a:extLst>
              <a:ext uri="{FF2B5EF4-FFF2-40B4-BE49-F238E27FC236}">
                <a16:creationId xmlns:a16="http://schemas.microsoft.com/office/drawing/2014/main" id="{5C1669C0-5B9D-4419-A3AB-62CA8A157091}"/>
              </a:ext>
            </a:extLst>
          </p:cNvPr>
          <p:cNvSpPr>
            <a:spLocks noGrp="1"/>
          </p:cNvSpPr>
          <p:nvPr>
            <p:ph idx="1"/>
          </p:nvPr>
        </p:nvSpPr>
        <p:spPr>
          <a:xfrm>
            <a:off x="933060" y="1825625"/>
            <a:ext cx="10420739" cy="4351338"/>
          </a:xfrm>
        </p:spPr>
        <p:txBody>
          <a:bodyPr/>
          <a:lstStyle/>
          <a:p>
            <a:pPr marL="0" indent="0" algn="ctr">
              <a:buNone/>
            </a:pPr>
            <a:r>
              <a:rPr lang="it-IT" b="1" dirty="0"/>
              <a:t>Rischio di ossificazione</a:t>
            </a:r>
            <a:r>
              <a:rPr lang="it-IT" dirty="0"/>
              <a:t> (contro tempi rapidi ed efficienza)</a:t>
            </a:r>
          </a:p>
          <a:p>
            <a:pPr marL="0" indent="0" algn="ctr">
              <a:buNone/>
            </a:pPr>
            <a:r>
              <a:rPr lang="it-IT" dirty="0">
                <a:highlight>
                  <a:srgbClr val="FFFF00"/>
                </a:highlight>
              </a:rPr>
              <a:t>Nuove riforme: Riforma Madia e Decreti semplificazione</a:t>
            </a:r>
          </a:p>
          <a:p>
            <a:pPr marL="0" indent="0" algn="ctr">
              <a:buNone/>
            </a:pPr>
            <a:r>
              <a:rPr lang="it-IT" i="1" dirty="0">
                <a:solidFill>
                  <a:srgbClr val="FF0000"/>
                </a:solidFill>
              </a:rPr>
              <a:t>Leitmotiv</a:t>
            </a:r>
            <a:r>
              <a:rPr lang="it-IT" dirty="0"/>
              <a:t> degli interventi riformatori: realizzare una </a:t>
            </a:r>
            <a:r>
              <a:rPr lang="it-IT" b="1" dirty="0"/>
              <a:t>semplificazione del procedimento</a:t>
            </a:r>
          </a:p>
          <a:p>
            <a:pPr marL="0" indent="0" algn="ctr">
              <a:buNone/>
            </a:pPr>
            <a:r>
              <a:rPr lang="it-IT" i="1" dirty="0">
                <a:sym typeface="Wingdings" panose="05000000000000000000" pitchFamily="2" charset="2"/>
              </a:rPr>
              <a:t> </a:t>
            </a:r>
            <a:r>
              <a:rPr lang="it-IT" b="1" dirty="0">
                <a:sym typeface="Wingdings" panose="05000000000000000000" pitchFamily="2" charset="2"/>
              </a:rPr>
              <a:t>O</a:t>
            </a:r>
            <a:r>
              <a:rPr lang="it-IT" b="1" dirty="0"/>
              <a:t>biettivo</a:t>
            </a:r>
            <a:r>
              <a:rPr lang="it-IT" dirty="0"/>
              <a:t>: evitare che l’eccessiva procedimentalizzazione si traduca in </a:t>
            </a:r>
            <a:r>
              <a:rPr lang="it-IT" b="1" dirty="0"/>
              <a:t>ritardi ed inefficienza.</a:t>
            </a:r>
          </a:p>
        </p:txBody>
      </p:sp>
    </p:spTree>
    <p:extLst>
      <p:ext uri="{BB962C8B-B14F-4D97-AF65-F5344CB8AC3E}">
        <p14:creationId xmlns:p14="http://schemas.microsoft.com/office/powerpoint/2010/main" val="10706378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AD523D-7FD0-413F-9DB6-34A4ACF9D06D}"/>
              </a:ext>
            </a:extLst>
          </p:cNvPr>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lstStyle/>
          <a:p>
            <a:pPr algn="ctr"/>
            <a:r>
              <a:rPr lang="it-IT" dirty="0"/>
              <a:t>Semplificazione e crisi economica</a:t>
            </a:r>
          </a:p>
        </p:txBody>
      </p:sp>
      <p:sp>
        <p:nvSpPr>
          <p:cNvPr id="3" name="Segnaposto contenuto 2">
            <a:extLst>
              <a:ext uri="{FF2B5EF4-FFF2-40B4-BE49-F238E27FC236}">
                <a16:creationId xmlns:a16="http://schemas.microsoft.com/office/drawing/2014/main" id="{36DB4861-E69C-4939-A2D8-D9542C461B7B}"/>
              </a:ext>
            </a:extLst>
          </p:cNvPr>
          <p:cNvSpPr>
            <a:spLocks noGrp="1"/>
          </p:cNvSpPr>
          <p:nvPr>
            <p:ph idx="1"/>
          </p:nvPr>
        </p:nvSpPr>
        <p:spPr/>
        <p:txBody>
          <a:bodyPr/>
          <a:lstStyle/>
          <a:p>
            <a:pPr algn="just"/>
            <a:r>
              <a:rPr lang="it-IT" dirty="0">
                <a:highlight>
                  <a:srgbClr val="FFFF00"/>
                </a:highlight>
              </a:rPr>
              <a:t>Importanza acquisita dalla c.d. “</a:t>
            </a:r>
            <a:r>
              <a:rPr lang="it-IT" b="1" dirty="0">
                <a:highlight>
                  <a:srgbClr val="FFFF00"/>
                </a:highlight>
              </a:rPr>
              <a:t>dimensione economica</a:t>
            </a:r>
            <a:r>
              <a:rPr lang="it-IT" dirty="0">
                <a:highlight>
                  <a:srgbClr val="FFFF00"/>
                </a:highlight>
              </a:rPr>
              <a:t>” </a:t>
            </a:r>
            <a:r>
              <a:rPr lang="it-IT" dirty="0"/>
              <a:t>del diritto amministrativo </a:t>
            </a:r>
            <a:r>
              <a:rPr lang="it-IT" dirty="0">
                <a:sym typeface="Wingdings" panose="05000000000000000000" pitchFamily="2" charset="2"/>
              </a:rPr>
              <a:t> si</a:t>
            </a:r>
            <a:r>
              <a:rPr lang="it-IT" dirty="0"/>
              <a:t> valorizza l’accelerazione dei procedimenti, cui la semplificazione è funzionale, in nome del “fattore tempo” inteso come “</a:t>
            </a:r>
            <a:r>
              <a:rPr lang="it-IT" b="1" dirty="0"/>
              <a:t>valore ordinamentale fondamentale</a:t>
            </a:r>
            <a:r>
              <a:rPr lang="it-IT" dirty="0"/>
              <a:t>”.</a:t>
            </a:r>
          </a:p>
          <a:p>
            <a:pPr marL="0" indent="0" algn="just">
              <a:buNone/>
            </a:pPr>
            <a:r>
              <a:rPr lang="it-IT" dirty="0">
                <a:sym typeface="Wingdings" panose="05000000000000000000" pitchFamily="2" charset="2"/>
              </a:rPr>
              <a:t> </a:t>
            </a:r>
            <a:r>
              <a:rPr lang="it-IT" dirty="0"/>
              <a:t>La recente crisi economica ha messo in luce che le imprese possono </a:t>
            </a:r>
            <a:r>
              <a:rPr lang="it-IT" b="1" dirty="0"/>
              <a:t>essere aiutate non solo attraverso il modello tradizionale degli incentivi economici</a:t>
            </a:r>
            <a:r>
              <a:rPr lang="it-IT" dirty="0"/>
              <a:t>, ma anche attraverso </a:t>
            </a:r>
            <a:r>
              <a:rPr lang="it-IT" b="1" dirty="0"/>
              <a:t>il potenziamento dell’efficienza della macchina amministrativa</a:t>
            </a:r>
            <a:r>
              <a:rPr lang="it-IT" dirty="0"/>
              <a:t>, al fine di migliorare la tempestività delle decisioni. </a:t>
            </a:r>
          </a:p>
        </p:txBody>
      </p:sp>
    </p:spTree>
    <p:extLst>
      <p:ext uri="{BB962C8B-B14F-4D97-AF65-F5344CB8AC3E}">
        <p14:creationId xmlns:p14="http://schemas.microsoft.com/office/powerpoint/2010/main" val="3861181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A64A85-ADB3-4911-8FD8-E469465D8500}"/>
              </a:ext>
            </a:extLst>
          </p:cNvPr>
          <p:cNvSpPr>
            <a:spLocks noGrp="1"/>
          </p:cNvSpPr>
          <p:nvPr>
            <p:ph type="title"/>
          </p:nvPr>
        </p:nvSpPr>
        <p:spPr/>
        <p:txBody>
          <a:bodyPr>
            <a:normAutofit fontScale="90000"/>
          </a:bodyPr>
          <a:lstStyle/>
          <a:p>
            <a:pPr algn="ctr"/>
            <a:br>
              <a:rPr lang="it-IT" dirty="0"/>
            </a:br>
            <a:r>
              <a:rPr lang="it-IT" b="1" dirty="0"/>
              <a:t>Attività  di prestazione </a:t>
            </a:r>
            <a:br>
              <a:rPr lang="it-IT" b="1" dirty="0"/>
            </a:br>
            <a:r>
              <a:rPr lang="it-IT" b="1" dirty="0"/>
              <a:t>(</a:t>
            </a:r>
            <a:r>
              <a:rPr lang="it-IT" b="1" dirty="0" err="1"/>
              <a:t>gestion</a:t>
            </a:r>
            <a:r>
              <a:rPr lang="it-IT" b="1" dirty="0"/>
              <a:t>)</a:t>
            </a:r>
            <a:br>
              <a:rPr lang="it-IT" dirty="0"/>
            </a:br>
            <a:endParaRPr lang="it-IT" dirty="0"/>
          </a:p>
        </p:txBody>
      </p:sp>
      <p:sp>
        <p:nvSpPr>
          <p:cNvPr id="3" name="Segnaposto contenuto 2">
            <a:extLst>
              <a:ext uri="{FF2B5EF4-FFF2-40B4-BE49-F238E27FC236}">
                <a16:creationId xmlns:a16="http://schemas.microsoft.com/office/drawing/2014/main" id="{C57EC60A-AEF1-4A7E-9F86-A508BAF5B2BA}"/>
              </a:ext>
            </a:extLst>
          </p:cNvPr>
          <p:cNvSpPr>
            <a:spLocks noGrp="1"/>
          </p:cNvSpPr>
          <p:nvPr>
            <p:ph idx="1"/>
          </p:nvPr>
        </p:nvSpPr>
        <p:spPr>
          <a:xfrm>
            <a:off x="838200" y="2374083"/>
            <a:ext cx="10515600" cy="3802879"/>
          </a:xfrm>
        </p:spPr>
        <p:txBody>
          <a:bodyPr vert="horz" lIns="91440" tIns="45720" rIns="91440" bIns="45720" rtlCol="0" anchor="t">
            <a:normAutofit/>
          </a:bodyPr>
          <a:lstStyle/>
          <a:p>
            <a:pPr marL="0" indent="0">
              <a:buNone/>
            </a:pPr>
            <a:r>
              <a:rPr lang="it-IT" dirty="0">
                <a:ea typeface="Calibri" panose="020F0502020204030204"/>
                <a:cs typeface="Calibri" panose="020F0502020204030204"/>
              </a:rPr>
              <a:t>In questi casi il cittadino è utente/consumatore (es.: servizio sanitario, erogazione energia o gas, servizio scolastico)</a:t>
            </a:r>
            <a:endParaRPr lang="it-IT" dirty="0"/>
          </a:p>
          <a:p>
            <a:pPr marL="0" indent="0">
              <a:buNone/>
            </a:pPr>
            <a:r>
              <a:rPr lang="it-IT" dirty="0">
                <a:ea typeface="Calibri" panose="020F0502020204030204"/>
                <a:cs typeface="Calibri" panose="020F0502020204030204"/>
              </a:rPr>
              <a:t>o, nel caso dell'attività contrattuale, controparte.</a:t>
            </a:r>
            <a:endParaRPr lang="it-IT"/>
          </a:p>
          <a:p>
            <a:pPr marL="0" indent="0">
              <a:buNone/>
            </a:pPr>
            <a:endParaRPr lang="it-IT" dirty="0">
              <a:ea typeface="Calibri" panose="020F0502020204030204"/>
              <a:cs typeface="Calibri" panose="020F0502020204030204"/>
            </a:endParaRPr>
          </a:p>
          <a:p>
            <a:r>
              <a:rPr lang="it-IT" dirty="0"/>
              <a:t>Adozione di strumenti pattizi (convenzioni, contratti, accordi)</a:t>
            </a:r>
            <a:endParaRPr lang="it-IT" dirty="0">
              <a:ea typeface="Calibri" panose="020F0502020204030204"/>
              <a:cs typeface="Calibri" panose="020F0502020204030204"/>
            </a:endParaRPr>
          </a:p>
          <a:p>
            <a:r>
              <a:rPr lang="it-IT" dirty="0"/>
              <a:t>Regolata ampiamente dal </a:t>
            </a:r>
            <a:r>
              <a:rPr lang="it-IT" b="1" dirty="0"/>
              <a:t>diritto privato</a:t>
            </a:r>
          </a:p>
          <a:p>
            <a:r>
              <a:rPr lang="it-IT" dirty="0"/>
              <a:t>Alcune </a:t>
            </a:r>
            <a:r>
              <a:rPr lang="it-IT" b="1" dirty="0"/>
              <a:t>deroghe al codice civile</a:t>
            </a:r>
          </a:p>
          <a:p>
            <a:endParaRPr lang="it-IT" dirty="0"/>
          </a:p>
        </p:txBody>
      </p:sp>
    </p:spTree>
    <p:extLst>
      <p:ext uri="{BB962C8B-B14F-4D97-AF65-F5344CB8AC3E}">
        <p14:creationId xmlns:p14="http://schemas.microsoft.com/office/powerpoint/2010/main" val="1692184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78A38D-993D-4700-9422-7ACE6B558621}"/>
              </a:ext>
            </a:extLst>
          </p:cNvPr>
          <p:cNvSpPr>
            <a:spLocks noGrp="1"/>
          </p:cNvSpPr>
          <p:nvPr>
            <p:ph type="title"/>
          </p:nvPr>
        </p:nvSpPr>
        <p:spPr/>
        <p:txBody>
          <a:bodyPr/>
          <a:lstStyle/>
          <a:p>
            <a:pPr algn="ctr"/>
            <a:r>
              <a:rPr lang="it-IT" b="1" dirty="0"/>
              <a:t>Servizio pubblico</a:t>
            </a:r>
          </a:p>
        </p:txBody>
      </p:sp>
      <p:sp>
        <p:nvSpPr>
          <p:cNvPr id="3" name="Segnaposto contenuto 2">
            <a:extLst>
              <a:ext uri="{FF2B5EF4-FFF2-40B4-BE49-F238E27FC236}">
                <a16:creationId xmlns:a16="http://schemas.microsoft.com/office/drawing/2014/main" id="{D0448B66-99D2-45BE-812D-D10AAAB3711A}"/>
              </a:ext>
            </a:extLst>
          </p:cNvPr>
          <p:cNvSpPr>
            <a:spLocks noGrp="1"/>
          </p:cNvSpPr>
          <p:nvPr>
            <p:ph idx="1"/>
          </p:nvPr>
        </p:nvSpPr>
        <p:spPr>
          <a:xfrm>
            <a:off x="838200" y="1476462"/>
            <a:ext cx="10515600" cy="4700501"/>
          </a:xfrm>
        </p:spPr>
        <p:txBody>
          <a:bodyPr/>
          <a:lstStyle/>
          <a:p>
            <a:r>
              <a:rPr lang="it-IT" dirty="0"/>
              <a:t>Attività che si concretizza in </a:t>
            </a:r>
            <a:r>
              <a:rPr lang="it-IT" i="1" dirty="0"/>
              <a:t>prestazioni</a:t>
            </a:r>
            <a:r>
              <a:rPr lang="it-IT" dirty="0"/>
              <a:t> non in prescrizioni</a:t>
            </a:r>
          </a:p>
          <a:p>
            <a:pPr algn="just"/>
            <a:r>
              <a:rPr lang="it-IT" dirty="0"/>
              <a:t>Emerge già nella Francia </a:t>
            </a:r>
            <a:r>
              <a:rPr lang="it-IT" dirty="0" err="1"/>
              <a:t>pre</a:t>
            </a:r>
            <a:r>
              <a:rPr lang="it-IT" dirty="0"/>
              <a:t>-medievale e si afferma all’inizio del XX secolo</a:t>
            </a:r>
          </a:p>
          <a:p>
            <a:pPr algn="just"/>
            <a:r>
              <a:rPr lang="it-IT" dirty="0"/>
              <a:t>Le p.a. erogano </a:t>
            </a:r>
            <a:r>
              <a:rPr lang="it-IT" i="1" dirty="0"/>
              <a:t>servizi</a:t>
            </a:r>
            <a:r>
              <a:rPr lang="it-IT" dirty="0"/>
              <a:t> ai cittadini -&gt; </a:t>
            </a:r>
            <a:r>
              <a:rPr lang="it-IT" b="1" dirty="0"/>
              <a:t>pretesa del cittadino </a:t>
            </a:r>
            <a:r>
              <a:rPr lang="it-IT" b="1" i="1" dirty="0"/>
              <a:t>verso </a:t>
            </a:r>
            <a:r>
              <a:rPr lang="it-IT" b="1" dirty="0"/>
              <a:t>la p.a., non </a:t>
            </a:r>
            <a:r>
              <a:rPr lang="it-IT" b="1" i="1" dirty="0"/>
              <a:t>soggezione</a:t>
            </a:r>
            <a:r>
              <a:rPr lang="it-IT" b="1" dirty="0"/>
              <a:t> verso l’autorità, l’imperio.</a:t>
            </a:r>
          </a:p>
          <a:p>
            <a:pPr algn="just"/>
            <a:r>
              <a:rPr lang="it-IT" dirty="0"/>
              <a:t>Passaggio dalla </a:t>
            </a:r>
            <a:r>
              <a:rPr lang="it-IT" b="1" dirty="0"/>
              <a:t>Stato espressione della classe borghese </a:t>
            </a:r>
            <a:r>
              <a:rPr lang="it-IT" dirty="0"/>
              <a:t>allo </a:t>
            </a:r>
            <a:r>
              <a:rPr lang="it-IT" b="1" dirty="0"/>
              <a:t>Stato espressione anche dei ceti medio-bassi </a:t>
            </a:r>
            <a:r>
              <a:rPr lang="it-IT" dirty="0"/>
              <a:t>(M.S. Giannini – Stato pluriclasse).</a:t>
            </a:r>
          </a:p>
          <a:p>
            <a:pPr algn="just"/>
            <a:r>
              <a:rPr lang="it-IT" b="1" dirty="0"/>
              <a:t>Es</a:t>
            </a:r>
            <a:r>
              <a:rPr lang="it-IT" dirty="0"/>
              <a:t>.: istruzione, sanità, trasporti, illuminazione, servizio postale)</a:t>
            </a:r>
          </a:p>
          <a:p>
            <a:pPr algn="just"/>
            <a:r>
              <a:rPr lang="it-IT" b="1" dirty="0"/>
              <a:t>Attività che possono essere svolte anche dai privati</a:t>
            </a:r>
          </a:p>
        </p:txBody>
      </p:sp>
    </p:spTree>
    <p:extLst>
      <p:ext uri="{BB962C8B-B14F-4D97-AF65-F5344CB8AC3E}">
        <p14:creationId xmlns:p14="http://schemas.microsoft.com/office/powerpoint/2010/main" val="377793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5CFDB0-B13B-452F-9AF6-74CB842081EB}"/>
              </a:ext>
            </a:extLst>
          </p:cNvPr>
          <p:cNvSpPr>
            <a:spLocks noGrp="1"/>
          </p:cNvSpPr>
          <p:nvPr>
            <p:ph type="title"/>
          </p:nvPr>
        </p:nvSpPr>
        <p:spPr/>
        <p:txBody>
          <a:bodyPr/>
          <a:lstStyle/>
          <a:p>
            <a:pPr algn="ctr"/>
            <a:r>
              <a:rPr lang="it-IT" b="1" dirty="0"/>
              <a:t>Potere amministrativo</a:t>
            </a:r>
            <a:endParaRPr lang="it-IT" b="1" dirty="0">
              <a:ea typeface="Calibri Light"/>
              <a:cs typeface="Calibri Light"/>
            </a:endParaRPr>
          </a:p>
        </p:txBody>
      </p:sp>
      <p:sp>
        <p:nvSpPr>
          <p:cNvPr id="3" name="Segnaposto contenuto 2">
            <a:extLst>
              <a:ext uri="{FF2B5EF4-FFF2-40B4-BE49-F238E27FC236}">
                <a16:creationId xmlns:a16="http://schemas.microsoft.com/office/drawing/2014/main" id="{D133DD90-4737-4FB6-A686-7F2A11BEC66C}"/>
              </a:ext>
            </a:extLst>
          </p:cNvPr>
          <p:cNvSpPr>
            <a:spLocks noGrp="1"/>
          </p:cNvSpPr>
          <p:nvPr>
            <p:ph idx="1"/>
          </p:nvPr>
        </p:nvSpPr>
        <p:spPr/>
        <p:txBody>
          <a:bodyPr vert="horz" lIns="91440" tIns="45720" rIns="91440" bIns="45720" rtlCol="0" anchor="t">
            <a:normAutofit/>
          </a:bodyPr>
          <a:lstStyle/>
          <a:p>
            <a:pPr marL="0" indent="0" algn="ctr">
              <a:buNone/>
            </a:pPr>
            <a:endParaRPr lang="it-IT" b="1" dirty="0"/>
          </a:p>
          <a:p>
            <a:pPr marL="0" indent="0" algn="ctr">
              <a:buNone/>
            </a:pPr>
            <a:r>
              <a:rPr lang="it-IT" b="1" dirty="0"/>
              <a:t>Le attività pubblicistiche e autoritative</a:t>
            </a:r>
            <a:endParaRPr lang="it-IT" dirty="0"/>
          </a:p>
          <a:p>
            <a:pPr marL="0" indent="0" algn="ctr">
              <a:buNone/>
            </a:pPr>
            <a:endParaRPr lang="it-IT" b="1" dirty="0"/>
          </a:p>
          <a:p>
            <a:pPr marL="0" indent="0" algn="ctr">
              <a:buNone/>
            </a:pPr>
            <a:endParaRPr lang="it-IT" b="1" dirty="0"/>
          </a:p>
          <a:p>
            <a:pPr marL="0" indent="0" algn="ctr">
              <a:buNone/>
            </a:pPr>
            <a:endParaRPr lang="it-IT" b="1" dirty="0"/>
          </a:p>
          <a:p>
            <a:pPr marL="0" indent="0" algn="ctr">
              <a:buNone/>
            </a:pPr>
            <a:r>
              <a:rPr lang="it-IT" b="1" dirty="0"/>
              <a:t>Esercizio di un potere amministrativo sottoposto ad un regime di diritto pubblico</a:t>
            </a:r>
            <a:endParaRPr lang="it-IT" dirty="0"/>
          </a:p>
          <a:p>
            <a:pPr marL="0" indent="0" algn="ctr">
              <a:buNone/>
            </a:pPr>
            <a:endParaRPr lang="it-IT" b="1" dirty="0"/>
          </a:p>
        </p:txBody>
      </p:sp>
      <p:sp>
        <p:nvSpPr>
          <p:cNvPr id="4" name="Freccia in giù 3">
            <a:extLst>
              <a:ext uri="{FF2B5EF4-FFF2-40B4-BE49-F238E27FC236}">
                <a16:creationId xmlns:a16="http://schemas.microsoft.com/office/drawing/2014/main" id="{3774928C-45BB-4570-8994-3A12FBBFE233}"/>
              </a:ext>
            </a:extLst>
          </p:cNvPr>
          <p:cNvSpPr/>
          <p:nvPr/>
        </p:nvSpPr>
        <p:spPr>
          <a:xfrm flipH="1">
            <a:off x="5804243" y="3180948"/>
            <a:ext cx="755559" cy="7918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69534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5CFDB0-B13B-452F-9AF6-74CB842081EB}"/>
              </a:ext>
            </a:extLst>
          </p:cNvPr>
          <p:cNvSpPr>
            <a:spLocks noGrp="1"/>
          </p:cNvSpPr>
          <p:nvPr>
            <p:ph type="title"/>
          </p:nvPr>
        </p:nvSpPr>
        <p:spPr/>
        <p:txBody>
          <a:bodyPr/>
          <a:lstStyle/>
          <a:p>
            <a:pPr algn="ctr"/>
            <a:r>
              <a:rPr lang="it-IT" b="1" dirty="0"/>
              <a:t>Potere amministrativo</a:t>
            </a:r>
            <a:endParaRPr lang="it-IT" b="1" dirty="0">
              <a:ea typeface="Calibri Light"/>
              <a:cs typeface="Calibri Light"/>
            </a:endParaRPr>
          </a:p>
        </p:txBody>
      </p:sp>
      <p:sp>
        <p:nvSpPr>
          <p:cNvPr id="3" name="Segnaposto contenuto 2">
            <a:extLst>
              <a:ext uri="{FF2B5EF4-FFF2-40B4-BE49-F238E27FC236}">
                <a16:creationId xmlns:a16="http://schemas.microsoft.com/office/drawing/2014/main" id="{D133DD90-4737-4FB6-A686-7F2A11BEC66C}"/>
              </a:ext>
            </a:extLst>
          </p:cNvPr>
          <p:cNvSpPr>
            <a:spLocks noGrp="1"/>
          </p:cNvSpPr>
          <p:nvPr>
            <p:ph idx="1"/>
          </p:nvPr>
        </p:nvSpPr>
        <p:spPr/>
        <p:txBody>
          <a:bodyPr vert="horz" lIns="91440" tIns="45720" rIns="91440" bIns="45720" rtlCol="0" anchor="t">
            <a:normAutofit/>
          </a:bodyPr>
          <a:lstStyle/>
          <a:p>
            <a:pPr marL="0" indent="0" algn="ctr">
              <a:buNone/>
            </a:pPr>
            <a:r>
              <a:rPr lang="it-IT" b="1" dirty="0">
                <a:ea typeface="Calibri"/>
                <a:cs typeface="Calibri"/>
              </a:rPr>
              <a:t>Il potere amministrativo è:</a:t>
            </a:r>
            <a:endParaRPr lang="it-IT" b="1" dirty="0" err="1">
              <a:ea typeface="Calibri"/>
              <a:cs typeface="Calibri"/>
            </a:endParaRPr>
          </a:p>
          <a:p>
            <a:pPr marL="457200" indent="-457200" algn="ctr"/>
            <a:r>
              <a:rPr lang="it-IT" dirty="0">
                <a:ea typeface="Calibri"/>
                <a:cs typeface="Calibri"/>
              </a:rPr>
              <a:t>Posto in essere per la cura di un interesse pubblico che </a:t>
            </a:r>
            <a:r>
              <a:rPr lang="it-IT" b="1" dirty="0">
                <a:ea typeface="Calibri"/>
                <a:cs typeface="Calibri"/>
              </a:rPr>
              <a:t>non è l'interesse di chi esercita il  potere.</a:t>
            </a:r>
          </a:p>
          <a:p>
            <a:pPr marL="457200" indent="-457200" algn="ctr"/>
            <a:r>
              <a:rPr lang="it-IT" dirty="0">
                <a:ea typeface="Calibri"/>
                <a:cs typeface="Calibri"/>
              </a:rPr>
              <a:t>È un potere </a:t>
            </a:r>
            <a:r>
              <a:rPr lang="it-IT" b="1" dirty="0">
                <a:ea typeface="Calibri"/>
                <a:cs typeface="Calibri"/>
              </a:rPr>
              <a:t>tipico</a:t>
            </a:r>
            <a:r>
              <a:rPr lang="it-IT" dirty="0">
                <a:ea typeface="Calibri"/>
                <a:cs typeface="Calibri"/>
              </a:rPr>
              <a:t> (esigenza che il potere si esprima con un atto tipico i cui contenuti siano delimitati dalla legge e non con atti predeterminati dalla p.a.)</a:t>
            </a:r>
          </a:p>
          <a:p>
            <a:pPr marL="457200" indent="-457200" algn="ctr"/>
            <a:r>
              <a:rPr lang="it-IT" dirty="0">
                <a:ea typeface="Calibri"/>
                <a:cs typeface="Calibri"/>
              </a:rPr>
              <a:t>L'esercizio di questo potere è </a:t>
            </a:r>
            <a:r>
              <a:rPr lang="it-IT" b="1" dirty="0">
                <a:ea typeface="Calibri"/>
                <a:cs typeface="Calibri"/>
              </a:rPr>
              <a:t>doveroso</a:t>
            </a:r>
          </a:p>
          <a:p>
            <a:pPr marL="457200" indent="-457200" algn="ctr"/>
            <a:r>
              <a:rPr lang="it-IT" dirty="0">
                <a:ea typeface="Calibri"/>
                <a:cs typeface="Calibri"/>
              </a:rPr>
              <a:t>Solitamente è un </a:t>
            </a:r>
            <a:r>
              <a:rPr lang="it-IT" b="1" dirty="0">
                <a:ea typeface="Calibri"/>
                <a:cs typeface="Calibri"/>
              </a:rPr>
              <a:t>potere discrezionale</a:t>
            </a:r>
          </a:p>
          <a:p>
            <a:pPr marL="0" indent="0" algn="ctr">
              <a:buNone/>
            </a:pPr>
            <a:endParaRPr lang="it-IT">
              <a:ea typeface="Calibri"/>
              <a:cs typeface="Calibri"/>
            </a:endParaRPr>
          </a:p>
        </p:txBody>
      </p:sp>
    </p:spTree>
    <p:extLst>
      <p:ext uri="{BB962C8B-B14F-4D97-AF65-F5344CB8AC3E}">
        <p14:creationId xmlns:p14="http://schemas.microsoft.com/office/powerpoint/2010/main" val="525077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6683EA-C762-260E-B7DA-D00D8B6E1BC9}"/>
              </a:ext>
            </a:extLst>
          </p:cNvPr>
          <p:cNvSpPr>
            <a:spLocks noGrp="1"/>
          </p:cNvSpPr>
          <p:nvPr>
            <p:ph type="title"/>
          </p:nvPr>
        </p:nvSpPr>
        <p:spPr/>
        <p:txBody>
          <a:bodyPr/>
          <a:lstStyle/>
          <a:p>
            <a:r>
              <a:rPr lang="it-IT" dirty="0">
                <a:ea typeface="Calibri Light"/>
                <a:cs typeface="Calibri Light"/>
              </a:rPr>
              <a:t>La discrezionalità amministrativa</a:t>
            </a:r>
            <a:endParaRPr lang="it-IT" dirty="0"/>
          </a:p>
        </p:txBody>
      </p:sp>
      <p:sp>
        <p:nvSpPr>
          <p:cNvPr id="3" name="Segnaposto contenuto 2">
            <a:extLst>
              <a:ext uri="{FF2B5EF4-FFF2-40B4-BE49-F238E27FC236}">
                <a16:creationId xmlns:a16="http://schemas.microsoft.com/office/drawing/2014/main" id="{CBA810E1-2DDC-7B9E-EEB9-9920B0A52D7B}"/>
              </a:ext>
            </a:extLst>
          </p:cNvPr>
          <p:cNvSpPr>
            <a:spLocks noGrp="1"/>
          </p:cNvSpPr>
          <p:nvPr>
            <p:ph idx="1"/>
          </p:nvPr>
        </p:nvSpPr>
        <p:spPr/>
        <p:txBody>
          <a:bodyPr vert="horz" lIns="91440" tIns="45720" rIns="91440" bIns="45720" rtlCol="0" anchor="t">
            <a:normAutofit/>
          </a:bodyPr>
          <a:lstStyle/>
          <a:p>
            <a:pPr marL="0" indent="0" algn="ctr">
              <a:buNone/>
            </a:pPr>
            <a:r>
              <a:rPr lang="it-IT" b="1" dirty="0">
                <a:solidFill>
                  <a:schemeClr val="accent2">
                    <a:lumMod val="75000"/>
                  </a:schemeClr>
                </a:solidFill>
                <a:ea typeface="Calibri"/>
                <a:cs typeface="Calibri"/>
              </a:rPr>
              <a:t>Rapporto legge – attuazione da parte dell'amministrazione</a:t>
            </a:r>
          </a:p>
          <a:p>
            <a:pPr marL="0" indent="0">
              <a:buNone/>
            </a:pPr>
            <a:r>
              <a:rPr lang="it-IT" dirty="0">
                <a:ea typeface="Calibri"/>
                <a:cs typeface="Calibri"/>
              </a:rPr>
              <a:t>La legge è una norma universale (generale ed astratta). L'opera di completamento è affidata all'amministrazione e ai giudici.</a:t>
            </a:r>
          </a:p>
          <a:p>
            <a:pPr marL="0" indent="0">
              <a:buNone/>
            </a:pPr>
            <a:r>
              <a:rPr lang="it-IT" dirty="0">
                <a:ea typeface="Calibri"/>
                <a:cs typeface="Calibri"/>
              </a:rPr>
              <a:t>Esigenza di </a:t>
            </a:r>
            <a:r>
              <a:rPr lang="it-IT" b="1" dirty="0">
                <a:ea typeface="Calibri"/>
                <a:cs typeface="Calibri"/>
              </a:rPr>
              <a:t>flessibilità</a:t>
            </a:r>
            <a:r>
              <a:rPr lang="it-IT" dirty="0">
                <a:ea typeface="Calibri"/>
                <a:cs typeface="Calibri"/>
              </a:rPr>
              <a:t> (nel rispetto dell'imparzialità ma in attuazione del buon andamento).</a:t>
            </a:r>
          </a:p>
          <a:p>
            <a:pPr marL="457200" indent="-457200"/>
            <a:r>
              <a:rPr lang="it-IT" b="1" dirty="0">
                <a:ea typeface="Calibri"/>
                <a:cs typeface="Calibri"/>
              </a:rPr>
              <a:t>Discrezionalità NON è ARBITRIO</a:t>
            </a:r>
            <a:r>
              <a:rPr lang="it-IT" dirty="0">
                <a:ea typeface="Calibri"/>
                <a:cs typeface="Calibri"/>
              </a:rPr>
              <a:t>. </a:t>
            </a:r>
          </a:p>
          <a:p>
            <a:pPr marL="457200" indent="-457200"/>
            <a:r>
              <a:rPr lang="it-IT" dirty="0">
                <a:ea typeface="Calibri"/>
                <a:cs typeface="Calibri"/>
              </a:rPr>
              <a:t>Possibilità che la norma preveda fattispecie a formazione progressiva o che l'amministrazione adotti un </a:t>
            </a:r>
            <a:r>
              <a:rPr lang="it-IT" dirty="0" err="1">
                <a:ea typeface="Calibri"/>
                <a:cs typeface="Calibri"/>
              </a:rPr>
              <a:t>autovincolo</a:t>
            </a:r>
            <a:r>
              <a:rPr lang="it-IT" dirty="0">
                <a:ea typeface="Calibri"/>
                <a:cs typeface="Calibri"/>
              </a:rPr>
              <a:t>.</a:t>
            </a:r>
            <a:endParaRPr lang="it-IT"/>
          </a:p>
        </p:txBody>
      </p:sp>
    </p:spTree>
    <p:extLst>
      <p:ext uri="{BB962C8B-B14F-4D97-AF65-F5344CB8AC3E}">
        <p14:creationId xmlns:p14="http://schemas.microsoft.com/office/powerpoint/2010/main" val="267155876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3093</Words>
  <Application>Microsoft Office PowerPoint</Application>
  <PresentationFormat>Widescreen</PresentationFormat>
  <Paragraphs>227</Paragraphs>
  <Slides>42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42</vt:i4>
      </vt:variant>
    </vt:vector>
  </HeadingPairs>
  <TitlesOfParts>
    <vt:vector size="49" baseType="lpstr">
      <vt:lpstr>Arial</vt:lpstr>
      <vt:lpstr>Calibri</vt:lpstr>
      <vt:lpstr>Calibri Light</vt:lpstr>
      <vt:lpstr>Courier New</vt:lpstr>
      <vt:lpstr>Times New Roman</vt:lpstr>
      <vt:lpstr>Wingdings</vt:lpstr>
      <vt:lpstr>Tema di Office</vt:lpstr>
      <vt:lpstr>L’attività amministrativa</vt:lpstr>
      <vt:lpstr>L’attività amministrativa</vt:lpstr>
      <vt:lpstr>Funzioni pubbliche e servizi pubblici</vt:lpstr>
      <vt:lpstr> Attività pubblicistica e autoritativa  (puissance publique) </vt:lpstr>
      <vt:lpstr> Attività  di prestazione  (gestion) </vt:lpstr>
      <vt:lpstr>Servizio pubblico</vt:lpstr>
      <vt:lpstr>Potere amministrativo</vt:lpstr>
      <vt:lpstr>Potere amministrativo</vt:lpstr>
      <vt:lpstr>La discrezionalità amministrativa</vt:lpstr>
      <vt:lpstr>La discrezionalità amministrativa</vt:lpstr>
      <vt:lpstr>Il potere discrezionale</vt:lpstr>
      <vt:lpstr>segue</vt:lpstr>
      <vt:lpstr>La discrezionalità tecnica</vt:lpstr>
      <vt:lpstr>La discrezionalità tecnica</vt:lpstr>
      <vt:lpstr>Gli atti vincolati</vt:lpstr>
      <vt:lpstr>La posizione del privato davanti al potere </vt:lpstr>
      <vt:lpstr>La posizione del privato davanti al potere </vt:lpstr>
      <vt:lpstr>Interesse legittimo vs diritto soggettivo</vt:lpstr>
      <vt:lpstr>Il riparto delle giurisdizioni</vt:lpstr>
      <vt:lpstr>Discrezionalità e sindacato</vt:lpstr>
      <vt:lpstr>Il riparto delle giurisdizioni – la regola del potere</vt:lpstr>
      <vt:lpstr>Interesse legittimo</vt:lpstr>
      <vt:lpstr>Evoluzione della nozione di interesse legittimo</vt:lpstr>
      <vt:lpstr>La dimensione partecipativa dell'interesse legittimo</vt:lpstr>
      <vt:lpstr>Il percorso evolutivo del procedimento amministrativo</vt:lpstr>
      <vt:lpstr>La nozione strutturale o formale del procedimento</vt:lpstr>
      <vt:lpstr>  </vt:lpstr>
      <vt:lpstr>La nozione sostanziale di procedimento </vt:lpstr>
      <vt:lpstr>Presentazione standard di PowerPoint</vt:lpstr>
      <vt:lpstr>Un’analisi di contesto</vt:lpstr>
      <vt:lpstr>Dalla riflessione teorica alla l. 241 del 1990</vt:lpstr>
      <vt:lpstr>La l. 241/90 e l’influenza straniera</vt:lpstr>
      <vt:lpstr>Le funzioni del procedimento amministrativo</vt:lpstr>
      <vt:lpstr>Le funzioni del procedimento e i fattori di evoluzione</vt:lpstr>
      <vt:lpstr>Uno strumento dinamico e pluridimensionale</vt:lpstr>
      <vt:lpstr> </vt:lpstr>
      <vt:lpstr>Le anime della legge n. 241 del 1990</vt:lpstr>
      <vt:lpstr>Le declinazioni dell’imparzialità La visione e la voce</vt:lpstr>
      <vt:lpstr>Le declinazioni del buon andamento L’amministrazione manager</vt:lpstr>
      <vt:lpstr>La stagione delle riforme: la parabola del procedimento</vt:lpstr>
      <vt:lpstr>La stagione delle riforme: la parabola del procedimento</vt:lpstr>
      <vt:lpstr>Semplificazione e crisi economica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sveva.delgatto@unimc.it</dc:creator>
  <cp:lastModifiedBy>sveva.delgatto@unimc.it</cp:lastModifiedBy>
  <cp:revision>356</cp:revision>
  <dcterms:created xsi:type="dcterms:W3CDTF">2024-03-04T12:12:34Z</dcterms:created>
  <dcterms:modified xsi:type="dcterms:W3CDTF">2024-03-20T16:11:09Z</dcterms:modified>
</cp:coreProperties>
</file>