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52" r:id="rId5"/>
    <p:sldId id="275" r:id="rId6"/>
    <p:sldId id="315" r:id="rId7"/>
    <p:sldId id="329" r:id="rId8"/>
    <p:sldId id="316" r:id="rId9"/>
    <p:sldId id="276" r:id="rId10"/>
    <p:sldId id="353" r:id="rId11"/>
    <p:sldId id="354" r:id="rId12"/>
    <p:sldId id="325" r:id="rId13"/>
    <p:sldId id="355" r:id="rId14"/>
    <p:sldId id="356" r:id="rId15"/>
    <p:sldId id="357" r:id="rId16"/>
    <p:sldId id="358" r:id="rId17"/>
    <p:sldId id="359" r:id="rId18"/>
    <p:sldId id="379" r:id="rId19"/>
    <p:sldId id="380" r:id="rId20"/>
    <p:sldId id="263" r:id="rId21"/>
    <p:sldId id="432" r:id="rId22"/>
    <p:sldId id="378" r:id="rId23"/>
    <p:sldId id="360" r:id="rId24"/>
    <p:sldId id="361" r:id="rId25"/>
    <p:sldId id="363" r:id="rId26"/>
    <p:sldId id="364" r:id="rId27"/>
    <p:sldId id="401" r:id="rId28"/>
    <p:sldId id="402" r:id="rId29"/>
    <p:sldId id="420" r:id="rId30"/>
    <p:sldId id="421" r:id="rId31"/>
    <p:sldId id="448" r:id="rId32"/>
    <p:sldId id="422" r:id="rId33"/>
    <p:sldId id="428" r:id="rId34"/>
    <p:sldId id="413" r:id="rId35"/>
    <p:sldId id="449" r:id="rId36"/>
    <p:sldId id="365" r:id="rId37"/>
  </p:sldIdLst>
  <p:sldSz cx="9144000" cy="6858000" type="screen4x3"/>
  <p:notesSz cx="6808788" cy="99409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65A899-26E2-CA08-9D75-7C19D3B87067}" v="10" dt="2024-03-14T10:41:19.807"/>
    <p1510:client id="{F5C850D9-43A3-C51C-87D9-E5DAFF03BD3D}" v="90" dt="2024-03-14T07:42:25.9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/>
    <p:restoredTop sz="94665"/>
  </p:normalViewPr>
  <p:slideViewPr>
    <p:cSldViewPr>
      <p:cViewPr varScale="1">
        <p:scale>
          <a:sx n="68" d="100"/>
          <a:sy n="68" d="100"/>
        </p:scale>
        <p:origin x="142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21CF74-0A70-3443-BAA3-07A620F0B5BE}" type="doc">
      <dgm:prSet loTypeId="urn:microsoft.com/office/officeart/2005/8/layout/vList5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it-IT"/>
        </a:p>
      </dgm:t>
    </dgm:pt>
    <dgm:pt modelId="{B8ECDB39-108F-C242-A842-EA48E625F469}">
      <dgm:prSet/>
      <dgm:spPr/>
      <dgm:t>
        <a:bodyPr/>
        <a:lstStyle/>
        <a:p>
          <a:pPr rtl="0"/>
          <a:r>
            <a:rPr lang="it-IT" dirty="0">
              <a:latin typeface="Times New Roman" charset="0"/>
              <a:ea typeface="Times New Roman" charset="0"/>
              <a:cs typeface="Times New Roman" charset="0"/>
            </a:rPr>
            <a:t>Il più semplice dei procedimenti ha almeno:</a:t>
          </a:r>
        </a:p>
      </dgm:t>
    </dgm:pt>
    <dgm:pt modelId="{BD97E87A-ADFF-304A-8729-651EC1B8050C}" type="parTrans" cxnId="{1925CF10-20ED-D448-8352-F1469FB8403A}">
      <dgm:prSet/>
      <dgm:spPr/>
      <dgm:t>
        <a:bodyPr/>
        <a:lstStyle/>
        <a:p>
          <a:endParaRPr lang="it-IT"/>
        </a:p>
      </dgm:t>
    </dgm:pt>
    <dgm:pt modelId="{26EE38FA-17C3-BB4F-B2F1-462A7797B01F}" type="sibTrans" cxnId="{1925CF10-20ED-D448-8352-F1469FB8403A}">
      <dgm:prSet/>
      <dgm:spPr/>
      <dgm:t>
        <a:bodyPr/>
        <a:lstStyle/>
        <a:p>
          <a:endParaRPr lang="it-IT"/>
        </a:p>
      </dgm:t>
    </dgm:pt>
    <dgm:pt modelId="{CE87AF0F-7605-FA49-83C9-46465A47FF38}">
      <dgm:prSet/>
      <dgm:spPr/>
      <dgm:t>
        <a:bodyPr/>
        <a:lstStyle/>
        <a:p>
          <a:pPr algn="just" rtl="0"/>
          <a:r>
            <a:rPr lang="it-IT" dirty="0">
              <a:latin typeface="Times New Roman" charset="0"/>
              <a:ea typeface="Times New Roman" charset="0"/>
              <a:cs typeface="Times New Roman" charset="0"/>
            </a:rPr>
            <a:t>Avvio su istanza di parte o di ufficio (con conseguente nomina del responsabile del procedimento)</a:t>
          </a:r>
        </a:p>
      </dgm:t>
    </dgm:pt>
    <dgm:pt modelId="{40BA5071-FF79-3544-8DA8-1DC172AD7B82}" type="parTrans" cxnId="{0B0A461F-C2A7-1348-B38C-1CD92BEC760F}">
      <dgm:prSet/>
      <dgm:spPr/>
      <dgm:t>
        <a:bodyPr/>
        <a:lstStyle/>
        <a:p>
          <a:endParaRPr lang="it-IT"/>
        </a:p>
      </dgm:t>
    </dgm:pt>
    <dgm:pt modelId="{6B93CED1-D1CA-2041-8710-DD27D0345EBE}" type="sibTrans" cxnId="{0B0A461F-C2A7-1348-B38C-1CD92BEC760F}">
      <dgm:prSet/>
      <dgm:spPr/>
      <dgm:t>
        <a:bodyPr/>
        <a:lstStyle/>
        <a:p>
          <a:endParaRPr lang="it-IT"/>
        </a:p>
      </dgm:t>
    </dgm:pt>
    <dgm:pt modelId="{E51723FC-4E8B-5747-98B6-321332BE91F8}">
      <dgm:prSet/>
      <dgm:spPr/>
      <dgm:t>
        <a:bodyPr/>
        <a:lstStyle/>
        <a:p>
          <a:pPr algn="just" rtl="0"/>
          <a:r>
            <a:rPr lang="it-IT" dirty="0">
              <a:latin typeface="Times New Roman" charset="0"/>
              <a:ea typeface="Times New Roman" charset="0"/>
              <a:cs typeface="Times New Roman" charset="0"/>
            </a:rPr>
            <a:t>Istruttoria</a:t>
          </a:r>
        </a:p>
      </dgm:t>
    </dgm:pt>
    <dgm:pt modelId="{EED25349-25F4-2D47-AC4C-174FA12DD3E1}" type="parTrans" cxnId="{13495848-3598-2945-88C6-6E9846E410DA}">
      <dgm:prSet/>
      <dgm:spPr/>
      <dgm:t>
        <a:bodyPr/>
        <a:lstStyle/>
        <a:p>
          <a:endParaRPr lang="it-IT"/>
        </a:p>
      </dgm:t>
    </dgm:pt>
    <dgm:pt modelId="{DCA24E78-9B03-9748-B24C-D2844796F5E1}" type="sibTrans" cxnId="{13495848-3598-2945-88C6-6E9846E410DA}">
      <dgm:prSet/>
      <dgm:spPr/>
      <dgm:t>
        <a:bodyPr/>
        <a:lstStyle/>
        <a:p>
          <a:endParaRPr lang="it-IT"/>
        </a:p>
      </dgm:t>
    </dgm:pt>
    <dgm:pt modelId="{2FF758B1-DADC-0944-960A-6AD6E066EA20}">
      <dgm:prSet/>
      <dgm:spPr/>
      <dgm:t>
        <a:bodyPr/>
        <a:lstStyle/>
        <a:p>
          <a:pPr algn="just" rtl="0"/>
          <a:r>
            <a:rPr lang="it-IT" dirty="0">
              <a:latin typeface="Times New Roman" charset="0"/>
              <a:ea typeface="Times New Roman" charset="0"/>
              <a:cs typeface="Times New Roman" charset="0"/>
            </a:rPr>
            <a:t>Decisione</a:t>
          </a:r>
        </a:p>
      </dgm:t>
    </dgm:pt>
    <dgm:pt modelId="{3D2DB231-994A-B447-B3E8-6A5A66CF367C}" type="parTrans" cxnId="{5DAA5D08-33BC-4448-95D3-82E430A6E863}">
      <dgm:prSet/>
      <dgm:spPr/>
      <dgm:t>
        <a:bodyPr/>
        <a:lstStyle/>
        <a:p>
          <a:endParaRPr lang="it-IT"/>
        </a:p>
      </dgm:t>
    </dgm:pt>
    <dgm:pt modelId="{B36E5875-B7ED-8541-B767-B39698299311}" type="sibTrans" cxnId="{5DAA5D08-33BC-4448-95D3-82E430A6E863}">
      <dgm:prSet/>
      <dgm:spPr/>
      <dgm:t>
        <a:bodyPr/>
        <a:lstStyle/>
        <a:p>
          <a:endParaRPr lang="it-IT"/>
        </a:p>
      </dgm:t>
    </dgm:pt>
    <dgm:pt modelId="{4E4220E5-7481-E840-9B13-741162FE32E2}" type="pres">
      <dgm:prSet presAssocID="{4421CF74-0A70-3443-BAA3-07A620F0B5BE}" presName="Name0" presStyleCnt="0">
        <dgm:presLayoutVars>
          <dgm:dir/>
          <dgm:animLvl val="lvl"/>
          <dgm:resizeHandles val="exact"/>
        </dgm:presLayoutVars>
      </dgm:prSet>
      <dgm:spPr/>
    </dgm:pt>
    <dgm:pt modelId="{385CF92D-80EF-AB4A-A20F-064BF100BB68}" type="pres">
      <dgm:prSet presAssocID="{B8ECDB39-108F-C242-A842-EA48E625F469}" presName="linNode" presStyleCnt="0"/>
      <dgm:spPr/>
    </dgm:pt>
    <dgm:pt modelId="{6F876F73-ADCF-894C-A051-A4B8F9D0ACBC}" type="pres">
      <dgm:prSet presAssocID="{B8ECDB39-108F-C242-A842-EA48E625F469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C1F7FC91-190F-B149-BA7D-135DE70795C6}" type="pres">
      <dgm:prSet presAssocID="{B8ECDB39-108F-C242-A842-EA48E625F469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5DAA5D08-33BC-4448-95D3-82E430A6E863}" srcId="{B8ECDB39-108F-C242-A842-EA48E625F469}" destId="{2FF758B1-DADC-0944-960A-6AD6E066EA20}" srcOrd="2" destOrd="0" parTransId="{3D2DB231-994A-B447-B3E8-6A5A66CF367C}" sibTransId="{B36E5875-B7ED-8541-B767-B39698299311}"/>
    <dgm:cxn modelId="{1925CF10-20ED-D448-8352-F1469FB8403A}" srcId="{4421CF74-0A70-3443-BAA3-07A620F0B5BE}" destId="{B8ECDB39-108F-C242-A842-EA48E625F469}" srcOrd="0" destOrd="0" parTransId="{BD97E87A-ADFF-304A-8729-651EC1B8050C}" sibTransId="{26EE38FA-17C3-BB4F-B2F1-462A7797B01F}"/>
    <dgm:cxn modelId="{C9D45A18-1AC7-0642-BAE6-072467101763}" type="presOf" srcId="{CE87AF0F-7605-FA49-83C9-46465A47FF38}" destId="{C1F7FC91-190F-B149-BA7D-135DE70795C6}" srcOrd="0" destOrd="0" presId="urn:microsoft.com/office/officeart/2005/8/layout/vList5"/>
    <dgm:cxn modelId="{0B0A461F-C2A7-1348-B38C-1CD92BEC760F}" srcId="{B8ECDB39-108F-C242-A842-EA48E625F469}" destId="{CE87AF0F-7605-FA49-83C9-46465A47FF38}" srcOrd="0" destOrd="0" parTransId="{40BA5071-FF79-3544-8DA8-1DC172AD7B82}" sibTransId="{6B93CED1-D1CA-2041-8710-DD27D0345EBE}"/>
    <dgm:cxn modelId="{A43F7E21-DC3E-074B-B442-6C66D4753500}" type="presOf" srcId="{4421CF74-0A70-3443-BAA3-07A620F0B5BE}" destId="{4E4220E5-7481-E840-9B13-741162FE32E2}" srcOrd="0" destOrd="0" presId="urn:microsoft.com/office/officeart/2005/8/layout/vList5"/>
    <dgm:cxn modelId="{83ECAC37-0891-8A40-856A-952A356D6001}" type="presOf" srcId="{2FF758B1-DADC-0944-960A-6AD6E066EA20}" destId="{C1F7FC91-190F-B149-BA7D-135DE70795C6}" srcOrd="0" destOrd="2" presId="urn:microsoft.com/office/officeart/2005/8/layout/vList5"/>
    <dgm:cxn modelId="{13495848-3598-2945-88C6-6E9846E410DA}" srcId="{B8ECDB39-108F-C242-A842-EA48E625F469}" destId="{E51723FC-4E8B-5747-98B6-321332BE91F8}" srcOrd="1" destOrd="0" parTransId="{EED25349-25F4-2D47-AC4C-174FA12DD3E1}" sibTransId="{DCA24E78-9B03-9748-B24C-D2844796F5E1}"/>
    <dgm:cxn modelId="{774121E1-DBDC-1B45-A69D-2FCC16D498C2}" type="presOf" srcId="{B8ECDB39-108F-C242-A842-EA48E625F469}" destId="{6F876F73-ADCF-894C-A051-A4B8F9D0ACBC}" srcOrd="0" destOrd="0" presId="urn:microsoft.com/office/officeart/2005/8/layout/vList5"/>
    <dgm:cxn modelId="{C16022F0-BB97-B442-8DBE-6DE1B68B634F}" type="presOf" srcId="{E51723FC-4E8B-5747-98B6-321332BE91F8}" destId="{C1F7FC91-190F-B149-BA7D-135DE70795C6}" srcOrd="0" destOrd="1" presId="urn:microsoft.com/office/officeart/2005/8/layout/vList5"/>
    <dgm:cxn modelId="{4EA2EF90-DA07-5841-9492-A6E41EA190EE}" type="presParOf" srcId="{4E4220E5-7481-E840-9B13-741162FE32E2}" destId="{385CF92D-80EF-AB4A-A20F-064BF100BB68}" srcOrd="0" destOrd="0" presId="urn:microsoft.com/office/officeart/2005/8/layout/vList5"/>
    <dgm:cxn modelId="{EB80E26E-BE6C-3D48-9920-6603FFA8671F}" type="presParOf" srcId="{385CF92D-80EF-AB4A-A20F-064BF100BB68}" destId="{6F876F73-ADCF-894C-A051-A4B8F9D0ACBC}" srcOrd="0" destOrd="0" presId="urn:microsoft.com/office/officeart/2005/8/layout/vList5"/>
    <dgm:cxn modelId="{EF95A5AD-3203-7246-8C0F-05A624C94262}" type="presParOf" srcId="{385CF92D-80EF-AB4A-A20F-064BF100BB68}" destId="{C1F7FC91-190F-B149-BA7D-135DE70795C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17436E-417C-8D48-BBCE-46867649DBFD}" type="doc">
      <dgm:prSet loTypeId="urn:microsoft.com/office/officeart/2005/8/layout/process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87A0DA0-E9DE-F243-8338-9C8844F2F1B3}">
      <dgm:prSet phldrT="[Testo]" custT="1"/>
      <dgm:spPr>
        <a:solidFill>
          <a:schemeClr val="accent6"/>
        </a:solidFill>
      </dgm:spPr>
      <dgm:t>
        <a:bodyPr/>
        <a:lstStyle/>
        <a:p>
          <a:r>
            <a:rPr lang="it-IT" sz="2000" dirty="0">
              <a:latin typeface="Times New Roman" charset="0"/>
              <a:ea typeface="Times New Roman" charset="0"/>
              <a:cs typeface="Times New Roman" charset="0"/>
            </a:rPr>
            <a:t>il soggetto legittimato presenta allo sportello unico la domanda per il rilascio del permesso di costruire</a:t>
          </a:r>
        </a:p>
      </dgm:t>
    </dgm:pt>
    <dgm:pt modelId="{9A7D5617-4D0E-614D-A757-16AC5257D7C5}" type="parTrans" cxnId="{7955F7DF-77F3-284E-AC35-A5B419D13795}">
      <dgm:prSet/>
      <dgm:spPr/>
      <dgm:t>
        <a:bodyPr/>
        <a:lstStyle/>
        <a:p>
          <a:endParaRPr lang="it-IT"/>
        </a:p>
      </dgm:t>
    </dgm:pt>
    <dgm:pt modelId="{0BD37275-AFF6-F64E-91FC-1CEDD51CBD1A}" type="sibTrans" cxnId="{7955F7DF-77F3-284E-AC35-A5B419D13795}">
      <dgm:prSet/>
      <dgm:spPr/>
      <dgm:t>
        <a:bodyPr/>
        <a:lstStyle/>
        <a:p>
          <a:endParaRPr lang="it-IT"/>
        </a:p>
      </dgm:t>
    </dgm:pt>
    <dgm:pt modelId="{D55166A5-99D4-E74A-A747-4BBFD6112AB7}">
      <dgm:prSet phldrT="[Testo]" custT="1"/>
      <dgm:spPr>
        <a:solidFill>
          <a:schemeClr val="accent6"/>
        </a:solidFill>
      </dgm:spPr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000" dirty="0">
              <a:latin typeface="Times New Roman" charset="0"/>
              <a:ea typeface="Times New Roman" charset="0"/>
              <a:cs typeface="Times New Roman" charset="0"/>
            </a:rPr>
            <a:t>lo sportello unico, entro dieci giorni, comunica al richiedente il nominativo del responsabile del procedimento</a:t>
          </a:r>
        </a:p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dirty="0"/>
        </a:p>
      </dgm:t>
    </dgm:pt>
    <dgm:pt modelId="{0BDD1B96-13AC-EE43-9D1E-A44BE31E4EE4}" type="parTrans" cxnId="{9316FFDA-7CB2-8840-AF41-BDDADC5A6C12}">
      <dgm:prSet/>
      <dgm:spPr/>
      <dgm:t>
        <a:bodyPr/>
        <a:lstStyle/>
        <a:p>
          <a:endParaRPr lang="it-IT"/>
        </a:p>
      </dgm:t>
    </dgm:pt>
    <dgm:pt modelId="{AA7FCF74-5927-BF41-A2E4-D0875D66DFD8}" type="sibTrans" cxnId="{9316FFDA-7CB2-8840-AF41-BDDADC5A6C12}">
      <dgm:prSet/>
      <dgm:spPr/>
      <dgm:t>
        <a:bodyPr/>
        <a:lstStyle/>
        <a:p>
          <a:endParaRPr lang="it-IT"/>
        </a:p>
      </dgm:t>
    </dgm:pt>
    <dgm:pt modelId="{8BCC6211-B875-2242-B328-8B3537DD8105}">
      <dgm:prSet phldrT="[Testo]" custT="1"/>
      <dgm:spPr>
        <a:solidFill>
          <a:schemeClr val="accent6"/>
        </a:solidFill>
      </dgm:spPr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000" dirty="0">
              <a:latin typeface="Times New Roman" charset="0"/>
              <a:ea typeface="Times New Roman" charset="0"/>
              <a:cs typeface="Times New Roman" charset="0"/>
            </a:rPr>
            <a:t>entro 60 gg. dalla domanda, R.U.P. procede all’istruttoria e formula una proposta di provvedimento, munita di una relazione di accompagnamento</a:t>
          </a:r>
        </a:p>
      </dgm:t>
    </dgm:pt>
    <dgm:pt modelId="{8F5A1B43-B40B-7443-96F0-61D09EDDF124}" type="parTrans" cxnId="{2F2441DE-09B5-0547-A5E6-E88A34CDCA35}">
      <dgm:prSet/>
      <dgm:spPr/>
      <dgm:t>
        <a:bodyPr/>
        <a:lstStyle/>
        <a:p>
          <a:endParaRPr lang="it-IT"/>
        </a:p>
      </dgm:t>
    </dgm:pt>
    <dgm:pt modelId="{47354121-8CBD-C342-907B-46F94670C12B}" type="sibTrans" cxnId="{2F2441DE-09B5-0547-A5E6-E88A34CDCA35}">
      <dgm:prSet/>
      <dgm:spPr/>
      <dgm:t>
        <a:bodyPr/>
        <a:lstStyle/>
        <a:p>
          <a:endParaRPr lang="it-IT"/>
        </a:p>
      </dgm:t>
    </dgm:pt>
    <dgm:pt modelId="{0A1D11E4-077E-784D-AE55-0C7514E55910}">
      <dgm:prSet phldrT="[Testo]" custT="1"/>
      <dgm:spPr>
        <a:solidFill>
          <a:schemeClr val="accent6"/>
        </a:solidFill>
      </dgm:spPr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000" dirty="0">
              <a:latin typeface="Times New Roman" charset="0"/>
              <a:ea typeface="Times New Roman" charset="0"/>
              <a:cs typeface="Times New Roman" charset="0"/>
            </a:rPr>
            <a:t>entro 30 gg. dalla proposta di provvedimento, lo sportello unico notifica all’interessato il provvedimento finale, adottato dal dirigente o dal responsabile dell’ufficio</a:t>
          </a:r>
        </a:p>
      </dgm:t>
    </dgm:pt>
    <dgm:pt modelId="{0CF62C2C-9454-0145-BE20-7EDDA25CDF9F}" type="parTrans" cxnId="{D477EADC-26CA-FD42-B6CB-91F2E8175839}">
      <dgm:prSet/>
      <dgm:spPr/>
      <dgm:t>
        <a:bodyPr/>
        <a:lstStyle/>
        <a:p>
          <a:endParaRPr lang="it-IT"/>
        </a:p>
      </dgm:t>
    </dgm:pt>
    <dgm:pt modelId="{532E14D3-3378-6849-BAFA-0BECDB3EB48F}" type="sibTrans" cxnId="{D477EADC-26CA-FD42-B6CB-91F2E8175839}">
      <dgm:prSet/>
      <dgm:spPr/>
      <dgm:t>
        <a:bodyPr/>
        <a:lstStyle/>
        <a:p>
          <a:endParaRPr lang="it-IT"/>
        </a:p>
      </dgm:t>
    </dgm:pt>
    <dgm:pt modelId="{101195B0-A4E5-7B41-88C3-AC255DD8A72E}" type="pres">
      <dgm:prSet presAssocID="{5317436E-417C-8D48-BBCE-46867649DBFD}" presName="Name0" presStyleCnt="0">
        <dgm:presLayoutVars>
          <dgm:dir/>
          <dgm:animLvl val="lvl"/>
          <dgm:resizeHandles val="exact"/>
        </dgm:presLayoutVars>
      </dgm:prSet>
      <dgm:spPr/>
    </dgm:pt>
    <dgm:pt modelId="{79ECB88E-838E-3E49-A203-BE4C779BD90D}" type="pres">
      <dgm:prSet presAssocID="{0A1D11E4-077E-784D-AE55-0C7514E55910}" presName="boxAndChildren" presStyleCnt="0"/>
      <dgm:spPr/>
    </dgm:pt>
    <dgm:pt modelId="{06ADAE2C-A1F7-9844-AE7E-96A317E6D66A}" type="pres">
      <dgm:prSet presAssocID="{0A1D11E4-077E-784D-AE55-0C7514E55910}" presName="parentTextBox" presStyleLbl="node1" presStyleIdx="0" presStyleCnt="4" custScaleY="37862"/>
      <dgm:spPr/>
    </dgm:pt>
    <dgm:pt modelId="{C686440A-AEA2-814E-A478-54F505C7BCB9}" type="pres">
      <dgm:prSet presAssocID="{47354121-8CBD-C342-907B-46F94670C12B}" presName="sp" presStyleCnt="0"/>
      <dgm:spPr/>
    </dgm:pt>
    <dgm:pt modelId="{76E22377-CAA8-8B47-8934-DEF60A2DCBB5}" type="pres">
      <dgm:prSet presAssocID="{8BCC6211-B875-2242-B328-8B3537DD8105}" presName="arrowAndChildren" presStyleCnt="0"/>
      <dgm:spPr/>
    </dgm:pt>
    <dgm:pt modelId="{8B6BACFA-9639-5C40-8A5A-BF75E02C3360}" type="pres">
      <dgm:prSet presAssocID="{8BCC6211-B875-2242-B328-8B3537DD8105}" presName="parentTextArrow" presStyleLbl="node1" presStyleIdx="1" presStyleCnt="4" custScaleX="100000" custScaleY="27825" custLinFactNeighborY="487"/>
      <dgm:spPr/>
    </dgm:pt>
    <dgm:pt modelId="{E700609B-A47B-3241-8154-C560A13D8828}" type="pres">
      <dgm:prSet presAssocID="{AA7FCF74-5927-BF41-A2E4-D0875D66DFD8}" presName="sp" presStyleCnt="0"/>
      <dgm:spPr/>
    </dgm:pt>
    <dgm:pt modelId="{36BEE932-4CAD-1A49-860D-2397173BBF3A}" type="pres">
      <dgm:prSet presAssocID="{D55166A5-99D4-E74A-A747-4BBFD6112AB7}" presName="arrowAndChildren" presStyleCnt="0"/>
      <dgm:spPr/>
    </dgm:pt>
    <dgm:pt modelId="{71C0E169-B3A4-AB41-B8EC-BF285FD640E4}" type="pres">
      <dgm:prSet presAssocID="{D55166A5-99D4-E74A-A747-4BBFD6112AB7}" presName="parentTextArrow" presStyleLbl="node1" presStyleIdx="2" presStyleCnt="4" custScaleY="30754" custLinFactNeighborY="275"/>
      <dgm:spPr/>
    </dgm:pt>
    <dgm:pt modelId="{A695ECC0-52D2-1F48-9968-39CCC68B6F74}" type="pres">
      <dgm:prSet presAssocID="{0BD37275-AFF6-F64E-91FC-1CEDD51CBD1A}" presName="sp" presStyleCnt="0"/>
      <dgm:spPr/>
    </dgm:pt>
    <dgm:pt modelId="{21BD9804-C955-7348-BEF0-763CF568FF80}" type="pres">
      <dgm:prSet presAssocID="{387A0DA0-E9DE-F243-8338-9C8844F2F1B3}" presName="arrowAndChildren" presStyleCnt="0"/>
      <dgm:spPr/>
    </dgm:pt>
    <dgm:pt modelId="{83CCF322-065C-BD45-A767-E3030A244276}" type="pres">
      <dgm:prSet presAssocID="{387A0DA0-E9DE-F243-8338-9C8844F2F1B3}" presName="parentTextArrow" presStyleLbl="node1" presStyleIdx="3" presStyleCnt="4" custScaleY="28841" custLinFactNeighborY="-4173"/>
      <dgm:spPr/>
    </dgm:pt>
  </dgm:ptLst>
  <dgm:cxnLst>
    <dgm:cxn modelId="{B3BFE92F-CD97-F84A-8156-AE0AB380D32A}" type="presOf" srcId="{5317436E-417C-8D48-BBCE-46867649DBFD}" destId="{101195B0-A4E5-7B41-88C3-AC255DD8A72E}" srcOrd="0" destOrd="0" presId="urn:microsoft.com/office/officeart/2005/8/layout/process4"/>
    <dgm:cxn modelId="{8B33C08C-CF21-3C40-B0AC-4931CA8FDEA3}" type="presOf" srcId="{387A0DA0-E9DE-F243-8338-9C8844F2F1B3}" destId="{83CCF322-065C-BD45-A767-E3030A244276}" srcOrd="0" destOrd="0" presId="urn:microsoft.com/office/officeart/2005/8/layout/process4"/>
    <dgm:cxn modelId="{609893B3-80F3-3642-9D3E-51EA9B96E624}" type="presOf" srcId="{0A1D11E4-077E-784D-AE55-0C7514E55910}" destId="{06ADAE2C-A1F7-9844-AE7E-96A317E6D66A}" srcOrd="0" destOrd="0" presId="urn:microsoft.com/office/officeart/2005/8/layout/process4"/>
    <dgm:cxn modelId="{C09B57BD-84C3-AE4B-AE10-2477172D59C3}" type="presOf" srcId="{8BCC6211-B875-2242-B328-8B3537DD8105}" destId="{8B6BACFA-9639-5C40-8A5A-BF75E02C3360}" srcOrd="0" destOrd="0" presId="urn:microsoft.com/office/officeart/2005/8/layout/process4"/>
    <dgm:cxn modelId="{733FE1C9-1BE4-3344-9833-2E88EA401F31}" type="presOf" srcId="{D55166A5-99D4-E74A-A747-4BBFD6112AB7}" destId="{71C0E169-B3A4-AB41-B8EC-BF285FD640E4}" srcOrd="0" destOrd="0" presId="urn:microsoft.com/office/officeart/2005/8/layout/process4"/>
    <dgm:cxn modelId="{9316FFDA-7CB2-8840-AF41-BDDADC5A6C12}" srcId="{5317436E-417C-8D48-BBCE-46867649DBFD}" destId="{D55166A5-99D4-E74A-A747-4BBFD6112AB7}" srcOrd="1" destOrd="0" parTransId="{0BDD1B96-13AC-EE43-9D1E-A44BE31E4EE4}" sibTransId="{AA7FCF74-5927-BF41-A2E4-D0875D66DFD8}"/>
    <dgm:cxn modelId="{D477EADC-26CA-FD42-B6CB-91F2E8175839}" srcId="{5317436E-417C-8D48-BBCE-46867649DBFD}" destId="{0A1D11E4-077E-784D-AE55-0C7514E55910}" srcOrd="3" destOrd="0" parTransId="{0CF62C2C-9454-0145-BE20-7EDDA25CDF9F}" sibTransId="{532E14D3-3378-6849-BAFA-0BECDB3EB48F}"/>
    <dgm:cxn modelId="{2F2441DE-09B5-0547-A5E6-E88A34CDCA35}" srcId="{5317436E-417C-8D48-BBCE-46867649DBFD}" destId="{8BCC6211-B875-2242-B328-8B3537DD8105}" srcOrd="2" destOrd="0" parTransId="{8F5A1B43-B40B-7443-96F0-61D09EDDF124}" sibTransId="{47354121-8CBD-C342-907B-46F94670C12B}"/>
    <dgm:cxn modelId="{7955F7DF-77F3-284E-AC35-A5B419D13795}" srcId="{5317436E-417C-8D48-BBCE-46867649DBFD}" destId="{387A0DA0-E9DE-F243-8338-9C8844F2F1B3}" srcOrd="0" destOrd="0" parTransId="{9A7D5617-4D0E-614D-A757-16AC5257D7C5}" sibTransId="{0BD37275-AFF6-F64E-91FC-1CEDD51CBD1A}"/>
    <dgm:cxn modelId="{11818100-BD75-3E48-B752-47C77ED5EB00}" type="presParOf" srcId="{101195B0-A4E5-7B41-88C3-AC255DD8A72E}" destId="{79ECB88E-838E-3E49-A203-BE4C779BD90D}" srcOrd="0" destOrd="0" presId="urn:microsoft.com/office/officeart/2005/8/layout/process4"/>
    <dgm:cxn modelId="{0E23A69B-030F-8A43-9F41-1198A5D0E270}" type="presParOf" srcId="{79ECB88E-838E-3E49-A203-BE4C779BD90D}" destId="{06ADAE2C-A1F7-9844-AE7E-96A317E6D66A}" srcOrd="0" destOrd="0" presId="urn:microsoft.com/office/officeart/2005/8/layout/process4"/>
    <dgm:cxn modelId="{73E70843-C897-7D4F-B903-0C5F78419F53}" type="presParOf" srcId="{101195B0-A4E5-7B41-88C3-AC255DD8A72E}" destId="{C686440A-AEA2-814E-A478-54F505C7BCB9}" srcOrd="1" destOrd="0" presId="urn:microsoft.com/office/officeart/2005/8/layout/process4"/>
    <dgm:cxn modelId="{078E50D8-7829-8041-AD46-84D4D3043B27}" type="presParOf" srcId="{101195B0-A4E5-7B41-88C3-AC255DD8A72E}" destId="{76E22377-CAA8-8B47-8934-DEF60A2DCBB5}" srcOrd="2" destOrd="0" presId="urn:microsoft.com/office/officeart/2005/8/layout/process4"/>
    <dgm:cxn modelId="{0D5460C7-7042-9C48-A39E-5B84A1DAFDC4}" type="presParOf" srcId="{76E22377-CAA8-8B47-8934-DEF60A2DCBB5}" destId="{8B6BACFA-9639-5C40-8A5A-BF75E02C3360}" srcOrd="0" destOrd="0" presId="urn:microsoft.com/office/officeart/2005/8/layout/process4"/>
    <dgm:cxn modelId="{555D676A-5BA9-B64B-A08D-37EAB36EA28E}" type="presParOf" srcId="{101195B0-A4E5-7B41-88C3-AC255DD8A72E}" destId="{E700609B-A47B-3241-8154-C560A13D8828}" srcOrd="3" destOrd="0" presId="urn:microsoft.com/office/officeart/2005/8/layout/process4"/>
    <dgm:cxn modelId="{BB35D989-B8B0-714B-8BDF-6B315FB15D2B}" type="presParOf" srcId="{101195B0-A4E5-7B41-88C3-AC255DD8A72E}" destId="{36BEE932-4CAD-1A49-860D-2397173BBF3A}" srcOrd="4" destOrd="0" presId="urn:microsoft.com/office/officeart/2005/8/layout/process4"/>
    <dgm:cxn modelId="{A020E39D-2ABE-F54A-A5DC-E1783E041EAE}" type="presParOf" srcId="{36BEE932-4CAD-1A49-860D-2397173BBF3A}" destId="{71C0E169-B3A4-AB41-B8EC-BF285FD640E4}" srcOrd="0" destOrd="0" presId="urn:microsoft.com/office/officeart/2005/8/layout/process4"/>
    <dgm:cxn modelId="{AB40926F-2C77-E449-8D79-EB93296F5B26}" type="presParOf" srcId="{101195B0-A4E5-7B41-88C3-AC255DD8A72E}" destId="{A695ECC0-52D2-1F48-9968-39CCC68B6F74}" srcOrd="5" destOrd="0" presId="urn:microsoft.com/office/officeart/2005/8/layout/process4"/>
    <dgm:cxn modelId="{C005F8D1-B38C-4D4E-B5E4-25AF82612D4C}" type="presParOf" srcId="{101195B0-A4E5-7B41-88C3-AC255DD8A72E}" destId="{21BD9804-C955-7348-BEF0-763CF568FF80}" srcOrd="6" destOrd="0" presId="urn:microsoft.com/office/officeart/2005/8/layout/process4"/>
    <dgm:cxn modelId="{E328E8CE-8653-074A-A930-603D09C2CEA9}" type="presParOf" srcId="{21BD9804-C955-7348-BEF0-763CF568FF80}" destId="{83CCF322-065C-BD45-A767-E3030A24427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178C15-8674-42AD-9211-D13971E30E48}" type="doc">
      <dgm:prSet loTypeId="urn:microsoft.com/office/officeart/2005/8/layout/hList7" loCatId="process" qsTypeId="urn:microsoft.com/office/officeart/2005/8/quickstyle/simple1" qsCatId="simple" csTypeId="urn:microsoft.com/office/officeart/2005/8/colors/accent1_2" csCatId="accent1" phldr="1"/>
      <dgm:spPr/>
    </dgm:pt>
    <dgm:pt modelId="{C81D085F-357C-4F55-B762-4CA3AD2E6449}">
      <dgm:prSet phldrT="[Testo]"/>
      <dgm:spPr/>
      <dgm:t>
        <a:bodyPr/>
        <a:lstStyle/>
        <a:p>
          <a:r>
            <a:rPr lang="it-IT" dirty="0"/>
            <a:t>Diritto del privato di rappresentare le proprie considerazioni sulle ragioni ostative prospettate dall’amministrazione con il preavviso di rigetto </a:t>
          </a:r>
        </a:p>
      </dgm:t>
    </dgm:pt>
    <dgm:pt modelId="{E6DF0167-F9FC-4714-A7F5-6760881C541D}" type="parTrans" cxnId="{2EF71E0B-B2A0-4DB5-93D9-DEC7CF5A8383}">
      <dgm:prSet/>
      <dgm:spPr/>
      <dgm:t>
        <a:bodyPr/>
        <a:lstStyle/>
        <a:p>
          <a:endParaRPr lang="it-IT"/>
        </a:p>
      </dgm:t>
    </dgm:pt>
    <dgm:pt modelId="{A35A7D10-A74A-48F4-932B-18DE6EAB1E88}" type="sibTrans" cxnId="{2EF71E0B-B2A0-4DB5-93D9-DEC7CF5A8383}">
      <dgm:prSet/>
      <dgm:spPr/>
      <dgm:t>
        <a:bodyPr/>
        <a:lstStyle/>
        <a:p>
          <a:endParaRPr lang="it-IT"/>
        </a:p>
      </dgm:t>
    </dgm:pt>
    <dgm:pt modelId="{17A5717B-B87B-4058-807E-FD6E0A1CEAD6}">
      <dgm:prSet/>
      <dgm:spPr/>
      <dgm:t>
        <a:bodyPr/>
        <a:lstStyle/>
        <a:p>
          <a:r>
            <a:rPr lang="it-IT" dirty="0"/>
            <a:t>Obbligo per la p.a. di dar conto, nel provvedimento finale, delle ragioni che l’hanno indotta a discostarsi dalle sopravvenute osservazioni di parte</a:t>
          </a:r>
        </a:p>
      </dgm:t>
    </dgm:pt>
    <dgm:pt modelId="{405B10B1-57F6-4BEA-9B6A-871EE898B8AD}" type="parTrans" cxnId="{63507140-B223-4D51-B275-A21CB8CF4B52}">
      <dgm:prSet/>
      <dgm:spPr/>
      <dgm:t>
        <a:bodyPr/>
        <a:lstStyle/>
        <a:p>
          <a:endParaRPr lang="it-IT"/>
        </a:p>
      </dgm:t>
    </dgm:pt>
    <dgm:pt modelId="{72CF6B2C-F4DF-4A33-A748-C6D7304CACB9}" type="sibTrans" cxnId="{63507140-B223-4D51-B275-A21CB8CF4B52}">
      <dgm:prSet/>
      <dgm:spPr/>
      <dgm:t>
        <a:bodyPr/>
        <a:lstStyle/>
        <a:p>
          <a:endParaRPr lang="it-IT"/>
        </a:p>
      </dgm:t>
    </dgm:pt>
    <dgm:pt modelId="{A4C95F10-EC00-4898-8B55-926F39F5D383}" type="pres">
      <dgm:prSet presAssocID="{27178C15-8674-42AD-9211-D13971E30E48}" presName="Name0" presStyleCnt="0">
        <dgm:presLayoutVars>
          <dgm:dir/>
          <dgm:resizeHandles val="exact"/>
        </dgm:presLayoutVars>
      </dgm:prSet>
      <dgm:spPr/>
    </dgm:pt>
    <dgm:pt modelId="{C93E858D-EB8E-4436-A222-D3F30A102DD5}" type="pres">
      <dgm:prSet presAssocID="{27178C15-8674-42AD-9211-D13971E30E48}" presName="fgShape" presStyleLbl="fgShp" presStyleIdx="0" presStyleCnt="1"/>
      <dgm:spPr/>
    </dgm:pt>
    <dgm:pt modelId="{3FC12DF9-E14C-4336-B80F-287656C7E052}" type="pres">
      <dgm:prSet presAssocID="{27178C15-8674-42AD-9211-D13971E30E48}" presName="linComp" presStyleCnt="0"/>
      <dgm:spPr/>
    </dgm:pt>
    <dgm:pt modelId="{25743AC4-5055-4AFA-98D5-A43F417092E3}" type="pres">
      <dgm:prSet presAssocID="{C81D085F-357C-4F55-B762-4CA3AD2E6449}" presName="compNode" presStyleCnt="0"/>
      <dgm:spPr/>
    </dgm:pt>
    <dgm:pt modelId="{8F51F786-8692-4F49-9795-BF23268781AC}" type="pres">
      <dgm:prSet presAssocID="{C81D085F-357C-4F55-B762-4CA3AD2E6449}" presName="bkgdShape" presStyleLbl="node1" presStyleIdx="0" presStyleCnt="2"/>
      <dgm:spPr/>
    </dgm:pt>
    <dgm:pt modelId="{258BB21C-D952-45E0-A841-62EA86B52BFD}" type="pres">
      <dgm:prSet presAssocID="{C81D085F-357C-4F55-B762-4CA3AD2E6449}" presName="nodeTx" presStyleLbl="node1" presStyleIdx="0" presStyleCnt="2">
        <dgm:presLayoutVars>
          <dgm:bulletEnabled val="1"/>
        </dgm:presLayoutVars>
      </dgm:prSet>
      <dgm:spPr/>
    </dgm:pt>
    <dgm:pt modelId="{C5B61764-A7FA-4B4F-8889-12FC2F3FAA1B}" type="pres">
      <dgm:prSet presAssocID="{C81D085F-357C-4F55-B762-4CA3AD2E6449}" presName="invisiNode" presStyleLbl="node1" presStyleIdx="0" presStyleCnt="2"/>
      <dgm:spPr/>
    </dgm:pt>
    <dgm:pt modelId="{71B1DF57-BC7D-4FA2-B809-429161C98838}" type="pres">
      <dgm:prSet presAssocID="{C81D085F-357C-4F55-B762-4CA3AD2E6449}" presName="imagNode" presStyleLbl="fgImgPlac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iave"/>
        </a:ext>
      </dgm:extLst>
    </dgm:pt>
    <dgm:pt modelId="{CBA74B15-F410-473E-B003-0B192287122F}" type="pres">
      <dgm:prSet presAssocID="{A35A7D10-A74A-48F4-932B-18DE6EAB1E88}" presName="sibTrans" presStyleLbl="sibTrans2D1" presStyleIdx="0" presStyleCnt="0"/>
      <dgm:spPr/>
    </dgm:pt>
    <dgm:pt modelId="{E816F176-A0DA-4CFA-9580-EFABC7A924A4}" type="pres">
      <dgm:prSet presAssocID="{17A5717B-B87B-4058-807E-FD6E0A1CEAD6}" presName="compNode" presStyleCnt="0"/>
      <dgm:spPr/>
    </dgm:pt>
    <dgm:pt modelId="{AAC8B1D4-63AD-42BE-AAC7-8A8EE08B1029}" type="pres">
      <dgm:prSet presAssocID="{17A5717B-B87B-4058-807E-FD6E0A1CEAD6}" presName="bkgdShape" presStyleLbl="node1" presStyleIdx="1" presStyleCnt="2"/>
      <dgm:spPr/>
    </dgm:pt>
    <dgm:pt modelId="{6F73E9B3-39AA-414E-9C9F-6C06CFE70EC7}" type="pres">
      <dgm:prSet presAssocID="{17A5717B-B87B-4058-807E-FD6E0A1CEAD6}" presName="nodeTx" presStyleLbl="node1" presStyleIdx="1" presStyleCnt="2">
        <dgm:presLayoutVars>
          <dgm:bulletEnabled val="1"/>
        </dgm:presLayoutVars>
      </dgm:prSet>
      <dgm:spPr/>
    </dgm:pt>
    <dgm:pt modelId="{6360656E-5B39-462A-AC22-625E0A5D584F}" type="pres">
      <dgm:prSet presAssocID="{17A5717B-B87B-4058-807E-FD6E0A1CEAD6}" presName="invisiNode" presStyleLbl="node1" presStyleIdx="1" presStyleCnt="2"/>
      <dgm:spPr/>
    </dgm:pt>
    <dgm:pt modelId="{380C3C1A-9A28-488E-9205-F52409011D96}" type="pres">
      <dgm:prSet presAssocID="{17A5717B-B87B-4058-807E-FD6E0A1CEAD6}" presName="imagNode" presStyleLbl="fgImgPlac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blocca"/>
        </a:ext>
      </dgm:extLst>
    </dgm:pt>
  </dgm:ptLst>
  <dgm:cxnLst>
    <dgm:cxn modelId="{2EF71E0B-B2A0-4DB5-93D9-DEC7CF5A8383}" srcId="{27178C15-8674-42AD-9211-D13971E30E48}" destId="{C81D085F-357C-4F55-B762-4CA3AD2E6449}" srcOrd="0" destOrd="0" parTransId="{E6DF0167-F9FC-4714-A7F5-6760881C541D}" sibTransId="{A35A7D10-A74A-48F4-932B-18DE6EAB1E88}"/>
    <dgm:cxn modelId="{D0ACD816-7C26-4FF8-A84C-3C7440702D4A}" type="presOf" srcId="{C81D085F-357C-4F55-B762-4CA3AD2E6449}" destId="{258BB21C-D952-45E0-A841-62EA86B52BFD}" srcOrd="1" destOrd="0" presId="urn:microsoft.com/office/officeart/2005/8/layout/hList7"/>
    <dgm:cxn modelId="{09CE5A2F-8012-444D-973B-2FA84D9ECAF4}" type="presOf" srcId="{17A5717B-B87B-4058-807E-FD6E0A1CEAD6}" destId="{AAC8B1D4-63AD-42BE-AAC7-8A8EE08B1029}" srcOrd="0" destOrd="0" presId="urn:microsoft.com/office/officeart/2005/8/layout/hList7"/>
    <dgm:cxn modelId="{63507140-B223-4D51-B275-A21CB8CF4B52}" srcId="{27178C15-8674-42AD-9211-D13971E30E48}" destId="{17A5717B-B87B-4058-807E-FD6E0A1CEAD6}" srcOrd="1" destOrd="0" parTransId="{405B10B1-57F6-4BEA-9B6A-871EE898B8AD}" sibTransId="{72CF6B2C-F4DF-4A33-A748-C6D7304CACB9}"/>
    <dgm:cxn modelId="{C13AAD4C-ECD0-4F46-BC3C-D3D015C8B9C5}" type="presOf" srcId="{A35A7D10-A74A-48F4-932B-18DE6EAB1E88}" destId="{CBA74B15-F410-473E-B003-0B192287122F}" srcOrd="0" destOrd="0" presId="urn:microsoft.com/office/officeart/2005/8/layout/hList7"/>
    <dgm:cxn modelId="{2260D16C-314D-4C02-978E-857E4BED51A6}" type="presOf" srcId="{27178C15-8674-42AD-9211-D13971E30E48}" destId="{A4C95F10-EC00-4898-8B55-926F39F5D383}" srcOrd="0" destOrd="0" presId="urn:microsoft.com/office/officeart/2005/8/layout/hList7"/>
    <dgm:cxn modelId="{9202CBE9-C766-4F75-89EA-4794B1046487}" type="presOf" srcId="{17A5717B-B87B-4058-807E-FD6E0A1CEAD6}" destId="{6F73E9B3-39AA-414E-9C9F-6C06CFE70EC7}" srcOrd="1" destOrd="0" presId="urn:microsoft.com/office/officeart/2005/8/layout/hList7"/>
    <dgm:cxn modelId="{06C5CAEF-C248-4064-8E08-97C1BC735A27}" type="presOf" srcId="{C81D085F-357C-4F55-B762-4CA3AD2E6449}" destId="{8F51F786-8692-4F49-9795-BF23268781AC}" srcOrd="0" destOrd="0" presId="urn:microsoft.com/office/officeart/2005/8/layout/hList7"/>
    <dgm:cxn modelId="{B6CD6CB7-1E14-46D7-95F9-AD73340F6EDE}" type="presParOf" srcId="{A4C95F10-EC00-4898-8B55-926F39F5D383}" destId="{C93E858D-EB8E-4436-A222-D3F30A102DD5}" srcOrd="0" destOrd="0" presId="urn:microsoft.com/office/officeart/2005/8/layout/hList7"/>
    <dgm:cxn modelId="{7CFE1298-B4C7-49BA-AC03-0E9060DCB7F7}" type="presParOf" srcId="{A4C95F10-EC00-4898-8B55-926F39F5D383}" destId="{3FC12DF9-E14C-4336-B80F-287656C7E052}" srcOrd="1" destOrd="0" presId="urn:microsoft.com/office/officeart/2005/8/layout/hList7"/>
    <dgm:cxn modelId="{7C3D08D5-EDB0-4937-9278-4C11A2B7E705}" type="presParOf" srcId="{3FC12DF9-E14C-4336-B80F-287656C7E052}" destId="{25743AC4-5055-4AFA-98D5-A43F417092E3}" srcOrd="0" destOrd="0" presId="urn:microsoft.com/office/officeart/2005/8/layout/hList7"/>
    <dgm:cxn modelId="{43907CC6-9413-4EAC-8B9A-A11F4104BFE4}" type="presParOf" srcId="{25743AC4-5055-4AFA-98D5-A43F417092E3}" destId="{8F51F786-8692-4F49-9795-BF23268781AC}" srcOrd="0" destOrd="0" presId="urn:microsoft.com/office/officeart/2005/8/layout/hList7"/>
    <dgm:cxn modelId="{02AAFB96-6D43-4F1D-84AD-679E1DCF7A24}" type="presParOf" srcId="{25743AC4-5055-4AFA-98D5-A43F417092E3}" destId="{258BB21C-D952-45E0-A841-62EA86B52BFD}" srcOrd="1" destOrd="0" presId="urn:microsoft.com/office/officeart/2005/8/layout/hList7"/>
    <dgm:cxn modelId="{ADE057BB-4CD4-412D-A097-5757F617D786}" type="presParOf" srcId="{25743AC4-5055-4AFA-98D5-A43F417092E3}" destId="{C5B61764-A7FA-4B4F-8889-12FC2F3FAA1B}" srcOrd="2" destOrd="0" presId="urn:microsoft.com/office/officeart/2005/8/layout/hList7"/>
    <dgm:cxn modelId="{5415AE81-7E75-4FF8-846E-2AE9ECF73F3C}" type="presParOf" srcId="{25743AC4-5055-4AFA-98D5-A43F417092E3}" destId="{71B1DF57-BC7D-4FA2-B809-429161C98838}" srcOrd="3" destOrd="0" presId="urn:microsoft.com/office/officeart/2005/8/layout/hList7"/>
    <dgm:cxn modelId="{8960DE84-6582-4099-8591-7904C9DEA00C}" type="presParOf" srcId="{3FC12DF9-E14C-4336-B80F-287656C7E052}" destId="{CBA74B15-F410-473E-B003-0B192287122F}" srcOrd="1" destOrd="0" presId="urn:microsoft.com/office/officeart/2005/8/layout/hList7"/>
    <dgm:cxn modelId="{8CD7383D-0C36-4FB7-87AA-C44F70111727}" type="presParOf" srcId="{3FC12DF9-E14C-4336-B80F-287656C7E052}" destId="{E816F176-A0DA-4CFA-9580-EFABC7A924A4}" srcOrd="2" destOrd="0" presId="urn:microsoft.com/office/officeart/2005/8/layout/hList7"/>
    <dgm:cxn modelId="{684A6D97-BDEC-4E6C-B5B0-88F1B9B741B0}" type="presParOf" srcId="{E816F176-A0DA-4CFA-9580-EFABC7A924A4}" destId="{AAC8B1D4-63AD-42BE-AAC7-8A8EE08B1029}" srcOrd="0" destOrd="0" presId="urn:microsoft.com/office/officeart/2005/8/layout/hList7"/>
    <dgm:cxn modelId="{B80BF4D7-705E-45C7-B94E-BA986D956857}" type="presParOf" srcId="{E816F176-A0DA-4CFA-9580-EFABC7A924A4}" destId="{6F73E9B3-39AA-414E-9C9F-6C06CFE70EC7}" srcOrd="1" destOrd="0" presId="urn:microsoft.com/office/officeart/2005/8/layout/hList7"/>
    <dgm:cxn modelId="{219B5FD6-D23A-47ED-AEB1-3D7AE2CCECA6}" type="presParOf" srcId="{E816F176-A0DA-4CFA-9580-EFABC7A924A4}" destId="{6360656E-5B39-462A-AC22-625E0A5D584F}" srcOrd="2" destOrd="0" presId="urn:microsoft.com/office/officeart/2005/8/layout/hList7"/>
    <dgm:cxn modelId="{4477DF0E-C567-4932-B043-D278D6595227}" type="presParOf" srcId="{E816F176-A0DA-4CFA-9580-EFABC7A924A4}" destId="{380C3C1A-9A28-488E-9205-F52409011D96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7FC91-190F-B149-BA7D-135DE70795C6}">
      <dsp:nvSpPr>
        <dsp:cNvPr id="0" name=""/>
        <dsp:cNvSpPr/>
      </dsp:nvSpPr>
      <dsp:spPr>
        <a:xfrm rot="5400000">
          <a:off x="3785742" y="-370490"/>
          <a:ext cx="362077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285750" lvl="1" indent="-285750" algn="just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3200" kern="1200" dirty="0">
              <a:latin typeface="Times New Roman" charset="0"/>
              <a:ea typeface="Times New Roman" charset="0"/>
              <a:cs typeface="Times New Roman" charset="0"/>
            </a:rPr>
            <a:t>Avvio su istanza di parte o di ufficio (con conseguente nomina del responsabile del procedimento)</a:t>
          </a:r>
        </a:p>
        <a:p>
          <a:pPr marL="285750" lvl="1" indent="-285750" algn="just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3200" kern="1200" dirty="0">
              <a:latin typeface="Times New Roman" charset="0"/>
              <a:ea typeface="Times New Roman" charset="0"/>
              <a:cs typeface="Times New Roman" charset="0"/>
            </a:rPr>
            <a:t>Istruttoria</a:t>
          </a:r>
        </a:p>
        <a:p>
          <a:pPr marL="285750" lvl="1" indent="-285750" algn="just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3200" kern="1200" dirty="0">
              <a:latin typeface="Times New Roman" charset="0"/>
              <a:ea typeface="Times New Roman" charset="0"/>
              <a:cs typeface="Times New Roman" charset="0"/>
            </a:rPr>
            <a:t>Decisione</a:t>
          </a:r>
        </a:p>
      </dsp:txBody>
      <dsp:txXfrm rot="-5400000">
        <a:off x="2962656" y="629347"/>
        <a:ext cx="5090193" cy="3267268"/>
      </dsp:txXfrm>
    </dsp:sp>
    <dsp:sp modelId="{6F876F73-ADCF-894C-A051-A4B8F9D0ACBC}">
      <dsp:nvSpPr>
        <dsp:cNvPr id="0" name=""/>
        <dsp:cNvSpPr/>
      </dsp:nvSpPr>
      <dsp:spPr>
        <a:xfrm>
          <a:off x="0" y="0"/>
          <a:ext cx="2962656" cy="452596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500" kern="1200" dirty="0">
              <a:latin typeface="Times New Roman" charset="0"/>
              <a:ea typeface="Times New Roman" charset="0"/>
              <a:cs typeface="Times New Roman" charset="0"/>
            </a:rPr>
            <a:t>Il più semplice dei procedimenti ha almeno:</a:t>
          </a:r>
        </a:p>
      </dsp:txBody>
      <dsp:txXfrm>
        <a:off x="144625" y="144625"/>
        <a:ext cx="2673406" cy="42367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ADAE2C-A1F7-9844-AE7E-96A317E6D66A}">
      <dsp:nvSpPr>
        <dsp:cNvPr id="0" name=""/>
        <dsp:cNvSpPr/>
      </dsp:nvSpPr>
      <dsp:spPr>
        <a:xfrm>
          <a:off x="0" y="3701943"/>
          <a:ext cx="8229600" cy="1078347"/>
        </a:xfrm>
        <a:prstGeom prst="rect">
          <a:avLst/>
        </a:prstGeom>
        <a:solidFill>
          <a:schemeClr val="accent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000" kern="1200" dirty="0">
              <a:latin typeface="Times New Roman" charset="0"/>
              <a:ea typeface="Times New Roman" charset="0"/>
              <a:cs typeface="Times New Roman" charset="0"/>
            </a:rPr>
            <a:t>entro 30 gg. dalla proposta di provvedimento, lo sportello unico notifica all’interessato il provvedimento finale, adottato dal dirigente o dal responsabile dell’ufficio</a:t>
          </a:r>
        </a:p>
      </dsp:txBody>
      <dsp:txXfrm>
        <a:off x="0" y="3701943"/>
        <a:ext cx="8229600" cy="1078347"/>
      </dsp:txXfrm>
    </dsp:sp>
    <dsp:sp modelId="{8B6BACFA-9639-5C40-8A5A-BF75E02C3360}">
      <dsp:nvSpPr>
        <dsp:cNvPr id="0" name=""/>
        <dsp:cNvSpPr/>
      </dsp:nvSpPr>
      <dsp:spPr>
        <a:xfrm rot="10800000">
          <a:off x="0" y="2547157"/>
          <a:ext cx="8229600" cy="1218840"/>
        </a:xfrm>
        <a:prstGeom prst="upArrowCallout">
          <a:avLst/>
        </a:prstGeom>
        <a:solidFill>
          <a:schemeClr val="accent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000" kern="1200" dirty="0">
              <a:latin typeface="Times New Roman" charset="0"/>
              <a:ea typeface="Times New Roman" charset="0"/>
              <a:cs typeface="Times New Roman" charset="0"/>
            </a:rPr>
            <a:t>entro 60 gg. dalla domanda, R.U.P. procede all’istruttoria e formula una proposta di provvedimento, munita di una relazione di accompagnamento</a:t>
          </a:r>
        </a:p>
      </dsp:txBody>
      <dsp:txXfrm rot="10800000">
        <a:off x="0" y="2547157"/>
        <a:ext cx="8229600" cy="791966"/>
      </dsp:txXfrm>
    </dsp:sp>
    <dsp:sp modelId="{71C0E169-B3A4-AB41-B8EC-BF285FD640E4}">
      <dsp:nvSpPr>
        <dsp:cNvPr id="0" name=""/>
        <dsp:cNvSpPr/>
      </dsp:nvSpPr>
      <dsp:spPr>
        <a:xfrm rot="10800000">
          <a:off x="0" y="1233451"/>
          <a:ext cx="8229600" cy="1347141"/>
        </a:xfrm>
        <a:prstGeom prst="upArrowCallout">
          <a:avLst/>
        </a:prstGeom>
        <a:solidFill>
          <a:schemeClr val="accent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000" kern="1200" dirty="0">
              <a:latin typeface="Times New Roman" charset="0"/>
              <a:ea typeface="Times New Roman" charset="0"/>
              <a:cs typeface="Times New Roman" charset="0"/>
            </a:rPr>
            <a:t>lo sportello unico, entro dieci giorni, comunica al richiedente il nominativo del responsabile del procedimento</a:t>
          </a:r>
        </a:p>
        <a:p>
          <a:pPr lvl="0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000" kern="1200" dirty="0"/>
        </a:p>
      </dsp:txBody>
      <dsp:txXfrm rot="10800000">
        <a:off x="0" y="1233451"/>
        <a:ext cx="8229600" cy="875332"/>
      </dsp:txXfrm>
    </dsp:sp>
    <dsp:sp modelId="{83CCF322-065C-BD45-A767-E3030A244276}">
      <dsp:nvSpPr>
        <dsp:cNvPr id="0" name=""/>
        <dsp:cNvSpPr/>
      </dsp:nvSpPr>
      <dsp:spPr>
        <a:xfrm rot="10800000">
          <a:off x="0" y="0"/>
          <a:ext cx="8229600" cy="1263344"/>
        </a:xfrm>
        <a:prstGeom prst="upArrowCallout">
          <a:avLst/>
        </a:prstGeom>
        <a:solidFill>
          <a:schemeClr val="accent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latin typeface="Times New Roman" charset="0"/>
              <a:ea typeface="Times New Roman" charset="0"/>
              <a:cs typeface="Times New Roman" charset="0"/>
            </a:rPr>
            <a:t>il soggetto legittimato presenta allo sportello unico la domanda per il rilascio del permesso di costruire</a:t>
          </a:r>
        </a:p>
      </dsp:txBody>
      <dsp:txXfrm rot="10800000">
        <a:off x="0" y="0"/>
        <a:ext cx="8229600" cy="8208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51F786-8692-4F49-9795-BF23268781AC}">
      <dsp:nvSpPr>
        <dsp:cNvPr id="0" name=""/>
        <dsp:cNvSpPr/>
      </dsp:nvSpPr>
      <dsp:spPr>
        <a:xfrm>
          <a:off x="3388" y="0"/>
          <a:ext cx="3881735" cy="3263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Diritto del privato di rappresentare le proprie considerazioni sulle ragioni ostative prospettate dall’amministrazione con il preavviso di rigetto </a:t>
          </a:r>
        </a:p>
      </dsp:txBody>
      <dsp:txXfrm>
        <a:off x="3388" y="1305401"/>
        <a:ext cx="3881735" cy="1305401"/>
      </dsp:txXfrm>
    </dsp:sp>
    <dsp:sp modelId="{71B1DF57-BC7D-4FA2-B809-429161C98838}">
      <dsp:nvSpPr>
        <dsp:cNvPr id="0" name=""/>
        <dsp:cNvSpPr/>
      </dsp:nvSpPr>
      <dsp:spPr>
        <a:xfrm>
          <a:off x="1400882" y="195810"/>
          <a:ext cx="1086746" cy="108674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C8B1D4-63AD-42BE-AAC7-8A8EE08B1029}">
      <dsp:nvSpPr>
        <dsp:cNvPr id="0" name=""/>
        <dsp:cNvSpPr/>
      </dsp:nvSpPr>
      <dsp:spPr>
        <a:xfrm>
          <a:off x="4001576" y="0"/>
          <a:ext cx="3881735" cy="3263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Obbligo per la p.a. di dar conto, nel provvedimento finale, delle ragioni che l’hanno indotta a discostarsi dalle sopravvenute osservazioni di parte</a:t>
          </a:r>
        </a:p>
      </dsp:txBody>
      <dsp:txXfrm>
        <a:off x="4001576" y="1305401"/>
        <a:ext cx="3881735" cy="1305401"/>
      </dsp:txXfrm>
    </dsp:sp>
    <dsp:sp modelId="{380C3C1A-9A28-488E-9205-F52409011D96}">
      <dsp:nvSpPr>
        <dsp:cNvPr id="0" name=""/>
        <dsp:cNvSpPr/>
      </dsp:nvSpPr>
      <dsp:spPr>
        <a:xfrm>
          <a:off x="5399070" y="195810"/>
          <a:ext cx="1086746" cy="1086746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3E858D-EB8E-4436-A222-D3F30A102DD5}">
      <dsp:nvSpPr>
        <dsp:cNvPr id="0" name=""/>
        <dsp:cNvSpPr/>
      </dsp:nvSpPr>
      <dsp:spPr>
        <a:xfrm>
          <a:off x="315467" y="2610803"/>
          <a:ext cx="7255764" cy="489525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7D18-C190-4C3D-A3EC-55B6DD22C47F}" type="datetimeFigureOut">
              <a:rPr lang="it-IT" smtClean="0"/>
              <a:pPr/>
              <a:t>20/03/2024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0FA3-53B4-4D6D-B5C4-58F38328873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7391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7D18-C190-4C3D-A3EC-55B6DD22C47F}" type="datetimeFigureOut">
              <a:rPr lang="it-IT" smtClean="0"/>
              <a:pPr/>
              <a:t>20/03/2024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0FA3-53B4-4D6D-B5C4-58F38328873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7429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7D18-C190-4C3D-A3EC-55B6DD22C47F}" type="datetimeFigureOut">
              <a:rPr lang="it-IT" smtClean="0"/>
              <a:pPr/>
              <a:t>20/03/2024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0FA3-53B4-4D6D-B5C4-58F38328873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5913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7D18-C190-4C3D-A3EC-55B6DD22C47F}" type="datetimeFigureOut">
              <a:rPr lang="it-IT" smtClean="0"/>
              <a:pPr/>
              <a:t>20/03/2024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0FA3-53B4-4D6D-B5C4-58F38328873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2150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7D18-C190-4C3D-A3EC-55B6DD22C47F}" type="datetimeFigureOut">
              <a:rPr lang="it-IT" smtClean="0"/>
              <a:pPr/>
              <a:t>20/03/2024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0FA3-53B4-4D6D-B5C4-58F38328873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3009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7D18-C190-4C3D-A3EC-55B6DD22C47F}" type="datetimeFigureOut">
              <a:rPr lang="it-IT" smtClean="0"/>
              <a:pPr/>
              <a:t>20/03/2024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0FA3-53B4-4D6D-B5C4-58F38328873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2316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7D18-C190-4C3D-A3EC-55B6DD22C47F}" type="datetimeFigureOut">
              <a:rPr lang="it-IT" smtClean="0"/>
              <a:pPr/>
              <a:t>20/03/2024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0FA3-53B4-4D6D-B5C4-58F38328873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5842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7D18-C190-4C3D-A3EC-55B6DD22C47F}" type="datetimeFigureOut">
              <a:rPr lang="it-IT" smtClean="0"/>
              <a:pPr/>
              <a:t>20/03/2024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0FA3-53B4-4D6D-B5C4-58F38328873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0897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7D18-C190-4C3D-A3EC-55B6DD22C47F}" type="datetimeFigureOut">
              <a:rPr lang="it-IT" smtClean="0"/>
              <a:pPr/>
              <a:t>20/03/2024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0FA3-53B4-4D6D-B5C4-58F38328873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604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7D18-C190-4C3D-A3EC-55B6DD22C47F}" type="datetimeFigureOut">
              <a:rPr lang="it-IT" smtClean="0"/>
              <a:pPr/>
              <a:t>20/03/2024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0FA3-53B4-4D6D-B5C4-58F38328873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8421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7D18-C190-4C3D-A3EC-55B6DD22C47F}" type="datetimeFigureOut">
              <a:rPr lang="it-IT" smtClean="0"/>
              <a:pPr/>
              <a:t>20/03/2024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0FA3-53B4-4D6D-B5C4-58F38328873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7970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27D18-C190-4C3D-A3EC-55B6DD22C47F}" type="datetimeFigureOut">
              <a:rPr lang="it-IT" smtClean="0"/>
              <a:pPr/>
              <a:t>20/03/2024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20FA3-53B4-4D6D-B5C4-58F38328873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1869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bd01.leggiditalia.it/cgi-bin/FulShow?TIPO=5&amp;NOTXT=1&amp;KEY=01LX0000110183ART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3A7A83-8ACB-471E-BF32-080625BDA2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Il procedimento amministrativo</a:t>
            </a:r>
            <a:br>
              <a:rPr lang="it-IT" dirty="0"/>
            </a:br>
            <a:r>
              <a:rPr lang="it-IT" dirty="0"/>
              <a:t>La fase di iniziativa e la partecipazione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8A7516C-871A-4FDE-A3F1-D672B67ED4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Prof.ssa Sveva Del Gatto</a:t>
            </a:r>
          </a:p>
        </p:txBody>
      </p:sp>
    </p:spTree>
    <p:extLst>
      <p:ext uri="{BB962C8B-B14F-4D97-AF65-F5344CB8AC3E}">
        <p14:creationId xmlns:p14="http://schemas.microsoft.com/office/powerpoint/2010/main" val="2032640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b="1" dirty="0">
                <a:latin typeface="Times New Roman" charset="0"/>
                <a:ea typeface="Times New Roman" charset="0"/>
                <a:cs typeface="Times New Roman" charset="0"/>
              </a:rPr>
              <a:t>Il responsabile del procedimento – i compiti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it-IT" dirty="0"/>
              <a:t>Il responsabile del procedimento: </a:t>
            </a:r>
          </a:p>
          <a:p>
            <a:pPr marL="0" indent="0" algn="just">
              <a:buNone/>
            </a:pPr>
            <a:r>
              <a:rPr lang="it-IT" dirty="0"/>
              <a:t>    a) valuta, ai fini istruttori, le condizioni di </a:t>
            </a:r>
            <a:r>
              <a:rPr lang="it-IT" dirty="0" err="1"/>
              <a:t>ammissibilita'</a:t>
            </a:r>
            <a:r>
              <a:rPr lang="it-IT" dirty="0"/>
              <a:t>  i</a:t>
            </a:r>
          </a:p>
          <a:p>
            <a:pPr marL="0" indent="0" algn="just">
              <a:buNone/>
            </a:pPr>
            <a:r>
              <a:rPr lang="it-IT" dirty="0"/>
              <a:t>requisiti di legittimazione ed i presupposti che siano rilevanti  per</a:t>
            </a:r>
          </a:p>
          <a:p>
            <a:pPr marL="0" indent="0" algn="just">
              <a:buNone/>
            </a:pPr>
            <a:r>
              <a:rPr lang="it-IT" dirty="0"/>
              <a:t>l'emanazione del provvedimento; </a:t>
            </a:r>
          </a:p>
          <a:p>
            <a:pPr marL="0" indent="0" algn="just">
              <a:buNone/>
            </a:pPr>
            <a:r>
              <a:rPr lang="it-IT" dirty="0"/>
              <a:t>    b) accerta di ufficio i fatti,  disponendo  il  compimento  degli</a:t>
            </a:r>
          </a:p>
          <a:p>
            <a:pPr marL="0" indent="0" algn="just">
              <a:buNone/>
            </a:pPr>
            <a:r>
              <a:rPr lang="it-IT" dirty="0"/>
              <a:t>atti all'uopo necessari,  e  adotta  ogni  misura  per  l'adeguato  e</a:t>
            </a:r>
          </a:p>
          <a:p>
            <a:pPr marL="0" indent="0" algn="just">
              <a:buNone/>
            </a:pPr>
            <a:r>
              <a:rPr lang="it-IT" dirty="0"/>
              <a:t>sollecito svolgimento dell'istruttoria. In particolare, </a:t>
            </a:r>
            <a:r>
              <a:rPr lang="it-IT" dirty="0" err="1"/>
              <a:t>puo'</a:t>
            </a:r>
            <a:r>
              <a:rPr lang="it-IT" dirty="0"/>
              <a:t> chiedere</a:t>
            </a:r>
          </a:p>
          <a:p>
            <a:pPr marL="0" indent="0" algn="just">
              <a:buNone/>
            </a:pPr>
            <a:r>
              <a:rPr lang="it-IT" dirty="0"/>
              <a:t>il rilascio di  dichiarazioni  e  la  rettifica  di  dichiarazioni  o</a:t>
            </a:r>
          </a:p>
          <a:p>
            <a:pPr marL="0" indent="0" algn="just">
              <a:buNone/>
            </a:pPr>
            <a:r>
              <a:rPr lang="it-IT" dirty="0"/>
              <a:t>istanze erronee o incomplete e </a:t>
            </a:r>
            <a:r>
              <a:rPr lang="it-IT" dirty="0" err="1"/>
              <a:t>puo'</a:t>
            </a:r>
            <a:r>
              <a:rPr lang="it-IT" dirty="0"/>
              <a:t> esperire accertamenti tecnici  ed</a:t>
            </a:r>
          </a:p>
          <a:p>
            <a:pPr marL="0" indent="0" algn="just">
              <a:buNone/>
            </a:pPr>
            <a:r>
              <a:rPr lang="it-IT" dirty="0"/>
              <a:t>ispezioni ed ordinare esibizioni documentali; </a:t>
            </a:r>
          </a:p>
        </p:txBody>
      </p:sp>
    </p:spTree>
    <p:extLst>
      <p:ext uri="{BB962C8B-B14F-4D97-AF65-F5344CB8AC3E}">
        <p14:creationId xmlns:p14="http://schemas.microsoft.com/office/powerpoint/2010/main" val="1180727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b="1" dirty="0">
                <a:latin typeface="Times New Roman" charset="0"/>
                <a:ea typeface="Times New Roman" charset="0"/>
                <a:cs typeface="Times New Roman" charset="0"/>
              </a:rPr>
              <a:t>Il responsabile del procedimento – i compiti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t-IT" dirty="0"/>
              <a:t> c) propone l'indizione  o,  avendone  la  competenza,  indice  le</a:t>
            </a:r>
          </a:p>
          <a:p>
            <a:pPr marL="0" indent="0" algn="just">
              <a:buNone/>
            </a:pPr>
            <a:r>
              <a:rPr lang="it-IT" dirty="0"/>
              <a:t>conferenze di servizi di cui all'articolo 14; </a:t>
            </a:r>
          </a:p>
          <a:p>
            <a:pPr marL="0" indent="0" algn="just">
              <a:buNone/>
            </a:pPr>
            <a:r>
              <a:rPr lang="it-IT" dirty="0"/>
              <a:t>    d) cura le comunicazioni, le  pubblicazioni  e  le  notificazioni</a:t>
            </a:r>
          </a:p>
          <a:p>
            <a:pPr marL="0" indent="0" algn="just">
              <a:buNone/>
            </a:pPr>
            <a:r>
              <a:rPr lang="it-IT" dirty="0"/>
              <a:t>previste dalle leggi e dai regolamenti; </a:t>
            </a:r>
          </a:p>
          <a:p>
            <a:pPr marL="0" indent="0" algn="just">
              <a:buNone/>
            </a:pPr>
            <a:r>
              <a:rPr lang="it-IT" dirty="0"/>
              <a:t>    e) adotta, ove ne abbia la competenza, il  provvedimento  finale,</a:t>
            </a:r>
          </a:p>
          <a:p>
            <a:pPr marL="0" indent="0" algn="just">
              <a:buNone/>
            </a:pPr>
            <a:r>
              <a:rPr lang="it-IT" dirty="0"/>
              <a:t>ovvero trasmette  gli  atti  all'organo  competente  per  l'adozione.</a:t>
            </a:r>
          </a:p>
          <a:p>
            <a:pPr marL="0" indent="0" algn="just">
              <a:buNone/>
            </a:pPr>
            <a:r>
              <a:rPr lang="it-IT" dirty="0"/>
              <a:t>L'organo competente per l'adozione del  provvedimento  finale,  ove</a:t>
            </a:r>
          </a:p>
          <a:p>
            <a:pPr marL="0" indent="0" algn="just">
              <a:buNone/>
            </a:pPr>
            <a:r>
              <a:rPr lang="it-IT" dirty="0"/>
              <a:t>diverso dal responsabile del procedimento, non può discostarsi dalle</a:t>
            </a:r>
          </a:p>
          <a:p>
            <a:pPr marL="0" indent="0" algn="just">
              <a:buNone/>
            </a:pPr>
            <a:r>
              <a:rPr lang="it-IT" dirty="0"/>
              <a:t>risultanze   dell'istruttoria   condotta   dal    responsabile    del</a:t>
            </a:r>
          </a:p>
          <a:p>
            <a:pPr marL="0" indent="0" algn="just">
              <a:buNone/>
            </a:pPr>
            <a:r>
              <a:rPr lang="it-IT" dirty="0"/>
              <a:t>procedimento se non  indicandone  la  motivazione  nel  provvedimento</a:t>
            </a:r>
          </a:p>
          <a:p>
            <a:pPr marL="0" indent="0" algn="just">
              <a:buNone/>
            </a:pPr>
            <a:r>
              <a:rPr lang="it-IT" dirty="0"/>
              <a:t>finale.  </a:t>
            </a:r>
          </a:p>
        </p:txBody>
      </p:sp>
    </p:spTree>
    <p:extLst>
      <p:ext uri="{BB962C8B-B14F-4D97-AF65-F5344CB8AC3E}">
        <p14:creationId xmlns:p14="http://schemas.microsoft.com/office/powerpoint/2010/main" val="982016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b="1" dirty="0">
                <a:latin typeface="Times New Roman" charset="0"/>
                <a:ea typeface="Times New Roman" charset="0"/>
                <a:cs typeface="Times New Roman" charset="0"/>
              </a:rPr>
              <a:t>Art. 7 – La comunicazione di avvio del procedimento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55000" lnSpcReduction="20000"/>
          </a:bodyPr>
          <a:lstStyle/>
          <a:p>
            <a:pPr marL="0" indent="0" algn="just">
              <a:buNone/>
            </a:pPr>
            <a:r>
              <a:rPr lang="it-IT" dirty="0"/>
              <a:t>1.  </a:t>
            </a:r>
            <a:r>
              <a:rPr lang="it-IT" dirty="0">
                <a:highlight>
                  <a:srgbClr val="FFFF00"/>
                </a:highlight>
              </a:rPr>
              <a:t>Ove  non  sussistano  ragioni  di  impedimento   derivanti   da</a:t>
            </a:r>
            <a:endParaRPr lang="it-IT" dirty="0">
              <a:highlight>
                <a:srgbClr val="FFFF00"/>
              </a:highlight>
              <a:ea typeface="Calibri"/>
              <a:cs typeface="Calibri"/>
            </a:endParaRPr>
          </a:p>
          <a:p>
            <a:pPr marL="0" indent="0" algn="just">
              <a:buNone/>
            </a:pPr>
            <a:r>
              <a:rPr lang="it-IT" dirty="0">
                <a:highlight>
                  <a:srgbClr val="FFFF00"/>
                </a:highlight>
              </a:rPr>
              <a:t>particolari esigenze  di  </a:t>
            </a:r>
            <a:r>
              <a:rPr lang="it-IT" err="1">
                <a:highlight>
                  <a:srgbClr val="FFFF00"/>
                </a:highlight>
              </a:rPr>
              <a:t>celerita'</a:t>
            </a:r>
            <a:r>
              <a:rPr lang="it-IT" dirty="0">
                <a:highlight>
                  <a:srgbClr val="FFFF00"/>
                </a:highlight>
              </a:rPr>
              <a:t>  del  procedimento, </a:t>
            </a:r>
            <a:r>
              <a:rPr lang="it-IT" dirty="0"/>
              <a:t> l'avvio  del</a:t>
            </a:r>
          </a:p>
          <a:p>
            <a:pPr marL="0" indent="0" algn="just">
              <a:buNone/>
            </a:pPr>
            <a:r>
              <a:rPr lang="it-IT" dirty="0"/>
              <a:t>procedimento  stesso  </a:t>
            </a:r>
            <a:r>
              <a:rPr lang="it-IT" dirty="0" err="1"/>
              <a:t>e'</a:t>
            </a:r>
            <a:r>
              <a:rPr lang="it-IT" dirty="0"/>
              <a:t>  comunicato,  con  le   </a:t>
            </a:r>
            <a:r>
              <a:rPr lang="it-IT" dirty="0" err="1"/>
              <a:t>modalita'</a:t>
            </a:r>
            <a:r>
              <a:rPr lang="it-IT" dirty="0"/>
              <a:t>   previste</a:t>
            </a:r>
          </a:p>
          <a:p>
            <a:pPr marL="0" indent="0" algn="just">
              <a:buNone/>
            </a:pPr>
            <a:r>
              <a:rPr lang="it-IT" dirty="0"/>
              <a:t>dall'articolo 8, ai soggetti nei confronti dei quali il provvedimento</a:t>
            </a:r>
          </a:p>
          <a:p>
            <a:pPr marL="0" indent="0" algn="just">
              <a:buNone/>
            </a:pPr>
            <a:r>
              <a:rPr lang="it-IT" dirty="0"/>
              <a:t>finale </a:t>
            </a:r>
            <a:r>
              <a:rPr lang="it-IT" dirty="0" err="1"/>
              <a:t>e'</a:t>
            </a:r>
            <a:r>
              <a:rPr lang="it-IT" dirty="0"/>
              <a:t> destinato a produrre effetti diretti ed a  quelli  che  per</a:t>
            </a:r>
          </a:p>
          <a:p>
            <a:pPr marL="0" indent="0" algn="just">
              <a:buNone/>
            </a:pPr>
            <a:r>
              <a:rPr lang="it-IT" dirty="0"/>
              <a:t>legge debbono intervenirvi. Ove parimenti non sussistano  le  ragioni</a:t>
            </a:r>
          </a:p>
          <a:p>
            <a:pPr marL="0" indent="0" algn="just">
              <a:buNone/>
            </a:pPr>
            <a:r>
              <a:rPr lang="it-IT" dirty="0"/>
              <a:t>di impedimento predette, qualora da un provvedimento  possa  derivare</a:t>
            </a:r>
          </a:p>
          <a:p>
            <a:pPr marL="0" indent="0" algn="just">
              <a:buNone/>
            </a:pPr>
            <a:r>
              <a:rPr lang="it-IT" dirty="0"/>
              <a:t>un pregiudizio a soggetti  individuati  o  facilmente  individuabili,</a:t>
            </a:r>
          </a:p>
          <a:p>
            <a:pPr marL="0" indent="0" algn="just">
              <a:buNone/>
            </a:pPr>
            <a:r>
              <a:rPr lang="it-IT" dirty="0"/>
              <a:t>diversi dai suoi diretti destinatari, l'amministrazione </a:t>
            </a:r>
            <a:r>
              <a:rPr lang="it-IT" dirty="0" err="1"/>
              <a:t>e'</a:t>
            </a:r>
            <a:r>
              <a:rPr lang="it-IT" dirty="0"/>
              <a:t>  tenuta  a</a:t>
            </a:r>
          </a:p>
          <a:p>
            <a:pPr marL="0" indent="0" algn="just">
              <a:buNone/>
            </a:pPr>
            <a:r>
              <a:rPr lang="it-IT" dirty="0"/>
              <a:t>fornire loro,  con  le  stesse  </a:t>
            </a:r>
            <a:r>
              <a:rPr lang="it-IT" dirty="0" err="1"/>
              <a:t>modalita'</a:t>
            </a:r>
            <a:r>
              <a:rPr lang="it-IT" dirty="0"/>
              <a:t>,  notizia  dell'inizio  del</a:t>
            </a:r>
          </a:p>
          <a:p>
            <a:pPr marL="0" indent="0" algn="just">
              <a:buNone/>
            </a:pPr>
            <a:r>
              <a:rPr lang="it-IT" dirty="0"/>
              <a:t>procedimento. </a:t>
            </a:r>
          </a:p>
          <a:p>
            <a:pPr marL="0" indent="0" algn="just">
              <a:buNone/>
            </a:pPr>
            <a:r>
              <a:rPr lang="it-IT" dirty="0"/>
              <a:t>  2. Nelle ipotesi  di  cui  al  comma  1  resta  salva  la  </a:t>
            </a:r>
            <a:r>
              <a:rPr lang="it-IT" dirty="0" err="1"/>
              <a:t>facolta'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dell'amministrazione di adottare,  anche  prima  della  effettuazione</a:t>
            </a:r>
          </a:p>
          <a:p>
            <a:pPr marL="0" indent="0" algn="just">
              <a:buNone/>
            </a:pPr>
            <a:r>
              <a:rPr lang="it-IT" dirty="0"/>
              <a:t>delle  comunicazioni  di  cui  al  medesimo  comma  1,  provvedimenti</a:t>
            </a:r>
          </a:p>
          <a:p>
            <a:pPr marL="0" indent="0" algn="just">
              <a:buNone/>
            </a:pPr>
            <a:r>
              <a:rPr lang="it-IT" dirty="0"/>
              <a:t>cautelari.</a:t>
            </a:r>
          </a:p>
        </p:txBody>
      </p:sp>
    </p:spTree>
    <p:extLst>
      <p:ext uri="{BB962C8B-B14F-4D97-AF65-F5344CB8AC3E}">
        <p14:creationId xmlns:p14="http://schemas.microsoft.com/office/powerpoint/2010/main" val="1597054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b="1" dirty="0">
                <a:latin typeface="Times New Roman" charset="0"/>
                <a:ea typeface="Times New Roman" charset="0"/>
                <a:cs typeface="Times New Roman" charset="0"/>
              </a:rPr>
              <a:t>Art. 8 – Contenuti e modalità della comunicazione di avvio del procedimento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t-IT" dirty="0"/>
              <a:t>1.  L'amministrazione  provvede  a  dare  notizia  dell'avvio   del</a:t>
            </a:r>
          </a:p>
          <a:p>
            <a:pPr marL="0" indent="0" algn="just">
              <a:buNone/>
            </a:pPr>
            <a:r>
              <a:rPr lang="it-IT" dirty="0"/>
              <a:t>procedimento mediante comunicazione personale. </a:t>
            </a:r>
          </a:p>
          <a:p>
            <a:pPr marL="0" indent="0" algn="just">
              <a:buNone/>
            </a:pPr>
            <a:r>
              <a:rPr lang="it-IT" dirty="0"/>
              <a:t>  2. Nella comunicazione debbono essere indicati: </a:t>
            </a:r>
          </a:p>
          <a:p>
            <a:pPr marL="0" indent="0" algn="just">
              <a:buNone/>
            </a:pPr>
            <a:r>
              <a:rPr lang="it-IT" dirty="0"/>
              <a:t>     a) l'amministrazione competente; </a:t>
            </a:r>
          </a:p>
          <a:p>
            <a:pPr marL="0" indent="0" algn="just">
              <a:buNone/>
            </a:pPr>
            <a:r>
              <a:rPr lang="it-IT" dirty="0"/>
              <a:t>     b) l'oggetto del procedimento promosso; </a:t>
            </a:r>
          </a:p>
          <a:p>
            <a:pPr marL="0" indent="0" algn="just">
              <a:buNone/>
            </a:pPr>
            <a:r>
              <a:rPr lang="it-IT" dirty="0"/>
              <a:t>     c) l'ufficio ((, il domicilio digitale dell'amministrazione))  e</a:t>
            </a:r>
          </a:p>
          <a:p>
            <a:pPr marL="0" indent="0" algn="just">
              <a:buNone/>
            </a:pPr>
            <a:r>
              <a:rPr lang="it-IT" dirty="0"/>
              <a:t>la persona responsabile del procedimento; </a:t>
            </a:r>
          </a:p>
          <a:p>
            <a:pPr marL="0" indent="0" algn="just">
              <a:buNone/>
            </a:pPr>
            <a:r>
              <a:rPr lang="it-IT" dirty="0"/>
              <a:t>     c-bis) la data  entro  la  quale,  secondo  i  termini  previsti</a:t>
            </a:r>
          </a:p>
          <a:p>
            <a:pPr marL="0" indent="0" algn="just">
              <a:buNone/>
            </a:pPr>
            <a:r>
              <a:rPr lang="it-IT" dirty="0"/>
              <a:t>dall'articolo 2, commi 2 o 3, deve concludersi il  procedimento  e  i</a:t>
            </a:r>
          </a:p>
          <a:p>
            <a:pPr marL="0" indent="0" algn="just">
              <a:buNone/>
            </a:pPr>
            <a:r>
              <a:rPr lang="it-IT" dirty="0"/>
              <a:t>rimedi esperibili in caso di inerzia dell'amministrazione; </a:t>
            </a:r>
          </a:p>
          <a:p>
            <a:pPr marL="0" indent="0" algn="just">
              <a:buNone/>
            </a:pPr>
            <a:r>
              <a:rPr lang="it-IT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4096843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b="1" dirty="0">
                <a:latin typeface="Times New Roman" charset="0"/>
                <a:ea typeface="Times New Roman" charset="0"/>
                <a:cs typeface="Times New Roman" charset="0"/>
              </a:rPr>
              <a:t>Art. 8 – Contenuti e modalità della comunicazione di avvio del procedimento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indent="0" algn="just">
              <a:buNone/>
            </a:pPr>
            <a:r>
              <a:rPr lang="it-IT" dirty="0">
                <a:highlight>
                  <a:srgbClr val="FFFF00"/>
                </a:highlight>
              </a:rPr>
              <a:t> c-ter) nei procedimenti ad  iniziativa  di  parte,  la  data  di</a:t>
            </a:r>
            <a:endParaRPr lang="it-IT" dirty="0">
              <a:highlight>
                <a:srgbClr val="FFFF00"/>
              </a:highlight>
              <a:cs typeface="Calibri"/>
            </a:endParaRPr>
          </a:p>
          <a:p>
            <a:pPr marL="0" indent="0" algn="just">
              <a:buNone/>
            </a:pPr>
            <a:r>
              <a:rPr lang="it-IT" dirty="0">
                <a:highlight>
                  <a:srgbClr val="FFFF00"/>
                </a:highlight>
              </a:rPr>
              <a:t>presentazione della relativa istanza; </a:t>
            </a:r>
            <a:endParaRPr lang="it-IT" dirty="0">
              <a:highlight>
                <a:srgbClr val="FFFF00"/>
              </a:highlight>
              <a:cs typeface="Calibri"/>
            </a:endParaRPr>
          </a:p>
          <a:p>
            <a:pPr marL="0" indent="0" algn="just">
              <a:buNone/>
            </a:pPr>
            <a:r>
              <a:rPr lang="it-IT" dirty="0"/>
              <a:t>d) le </a:t>
            </a:r>
            <a:r>
              <a:rPr lang="it-IT" dirty="0" err="1"/>
              <a:t>modalita'</a:t>
            </a:r>
            <a:r>
              <a:rPr lang="it-IT" dirty="0"/>
              <a:t> con le quali, attraverso il punto  di  accesso</a:t>
            </a:r>
          </a:p>
          <a:p>
            <a:pPr marL="0" indent="0" algn="just">
              <a:buNone/>
            </a:pPr>
            <a:r>
              <a:rPr lang="it-IT" dirty="0"/>
              <a:t>telematico di cui all'articolo 64-bis del decreto legislativo 7 marzo</a:t>
            </a:r>
          </a:p>
          <a:p>
            <a:pPr marL="0" indent="0" algn="just">
              <a:buNone/>
            </a:pPr>
            <a:r>
              <a:rPr lang="it-IT" dirty="0"/>
              <a:t>2005, n. 82 o con altre </a:t>
            </a:r>
            <a:r>
              <a:rPr lang="it-IT" dirty="0" err="1"/>
              <a:t>modalita'</a:t>
            </a:r>
            <a:r>
              <a:rPr lang="it-IT" dirty="0"/>
              <a:t> telematiche, </a:t>
            </a:r>
            <a:r>
              <a:rPr lang="it-IT" dirty="0" err="1"/>
              <a:t>e'</a:t>
            </a:r>
            <a:r>
              <a:rPr lang="it-IT" dirty="0"/>
              <a:t> possibile  prendere</a:t>
            </a:r>
          </a:p>
          <a:p>
            <a:pPr marL="0" indent="0" algn="just">
              <a:buNone/>
            </a:pPr>
            <a:r>
              <a:rPr lang="it-IT" dirty="0"/>
              <a:t>visione  degli  atti,  accedere  al  fascicolo  informatico  di   cui</a:t>
            </a:r>
          </a:p>
          <a:p>
            <a:pPr marL="0" indent="0" algn="just">
              <a:buNone/>
            </a:pPr>
            <a:r>
              <a:rPr lang="it-IT" dirty="0"/>
              <a:t>all'articolo 41 dello stesso decreto legislativo n. 82  del  2005  ed</a:t>
            </a:r>
          </a:p>
          <a:p>
            <a:pPr marL="0" indent="0" algn="just">
              <a:buNone/>
            </a:pPr>
            <a:r>
              <a:rPr lang="it-IT" dirty="0"/>
              <a:t>esercitare in  via  telematica  i  diritti  previsti  dalla  presente</a:t>
            </a:r>
          </a:p>
          <a:p>
            <a:pPr marL="0" indent="0" algn="just">
              <a:buNone/>
            </a:pPr>
            <a:r>
              <a:rPr lang="it-IT" dirty="0"/>
              <a:t>legge;)) </a:t>
            </a:r>
          </a:p>
          <a:p>
            <a:pPr marL="0" indent="0" algn="just">
              <a:buNone/>
            </a:pPr>
            <a:r>
              <a:rPr lang="it-IT" dirty="0"/>
              <a:t>d-bis) l'ufficio dove </a:t>
            </a:r>
            <a:r>
              <a:rPr lang="it-IT" dirty="0" err="1"/>
              <a:t>e'</a:t>
            </a:r>
            <a:r>
              <a:rPr lang="it-IT" dirty="0"/>
              <a:t> possibile prendere visione degli atti</a:t>
            </a:r>
          </a:p>
          <a:p>
            <a:pPr marL="0" indent="0" algn="just">
              <a:buNone/>
            </a:pPr>
            <a:r>
              <a:rPr lang="it-IT" dirty="0"/>
              <a:t>che non sono disponibili o accessibili con le </a:t>
            </a:r>
            <a:r>
              <a:rPr lang="it-IT" dirty="0" err="1"/>
              <a:t>modalita'</a:t>
            </a:r>
            <a:r>
              <a:rPr lang="it-IT" dirty="0"/>
              <a:t> di  cui  alla</a:t>
            </a:r>
          </a:p>
          <a:p>
            <a:pPr marL="0" indent="0" algn="just">
              <a:buNone/>
            </a:pPr>
            <a:r>
              <a:rPr lang="it-IT" dirty="0"/>
              <a:t>lettera d). 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901448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9C7B08-64BF-472B-A173-0A7B7B91F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531500"/>
          </a:xfrm>
        </p:spPr>
        <p:txBody>
          <a:bodyPr/>
          <a:lstStyle/>
          <a:p>
            <a:r>
              <a:rPr lang="it-IT" dirty="0"/>
              <a:t> </a:t>
            </a:r>
          </a:p>
        </p:txBody>
      </p:sp>
      <p:pic>
        <p:nvPicPr>
          <p:cNvPr id="1026" name="Picture 2" descr="Cattedra di Principi di Diritto Amministrativo e dell'Ambiente - ppt  scaricare">
            <a:extLst>
              <a:ext uri="{FF2B5EF4-FFF2-40B4-BE49-F238E27FC236}">
                <a16:creationId xmlns:a16="http://schemas.microsoft.com/office/drawing/2014/main" id="{B347CFEC-C311-409C-903D-BAC0E6FF14D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57" y="1083754"/>
            <a:ext cx="7789178" cy="4406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35453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074326-EB1B-4377-AF1D-ECC12F581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 </a:t>
            </a:r>
          </a:p>
        </p:txBody>
      </p:sp>
      <p:pic>
        <p:nvPicPr>
          <p:cNvPr id="2050" name="Picture 2" descr="PROCEDIMENTO AMMINISTRATIVO E COMUNICAZIONE DELL'AVVIO - ppt scaricare">
            <a:extLst>
              <a:ext uri="{FF2B5EF4-FFF2-40B4-BE49-F238E27FC236}">
                <a16:creationId xmlns:a16="http://schemas.microsoft.com/office/drawing/2014/main" id="{A6536DE7-909D-489E-98FA-A169BC90AB7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338" y="1215880"/>
            <a:ext cx="8462395" cy="4274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23746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977EBE-222E-464D-A029-76F07309DFB1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br>
              <a:rPr lang="it-IT" dirty="0"/>
            </a:br>
            <a:r>
              <a:rPr lang="it-IT" dirty="0"/>
              <a:t>L’obbligo e le eccezioni:</a:t>
            </a:r>
            <a:br>
              <a:rPr lang="it-IT" dirty="0"/>
            </a:br>
            <a:r>
              <a:rPr lang="it-IT" dirty="0">
                <a:solidFill>
                  <a:srgbClr val="FF0000"/>
                </a:solidFill>
              </a:rPr>
              <a:t>Le ragioni di urgenza</a:t>
            </a:r>
            <a:br>
              <a:rPr lang="it-IT" dirty="0">
                <a:solidFill>
                  <a:srgbClr val="FF0000"/>
                </a:solidFill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94C597-BC16-4CBD-A898-022A192CF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L’art. 7 della L. 241/1990 esclude la sussistenza del predetto obbligo nel caso in cui sussistano ragioni di impedimento derivanti da particolari esigenze di celerità del procedimento.</a:t>
            </a:r>
          </a:p>
          <a:p>
            <a:pPr algn="just">
              <a:buFont typeface="Wingdings" panose="05000000000000000000" pitchFamily="2" charset="2"/>
              <a:buChar char="à"/>
            </a:pPr>
            <a:r>
              <a:rPr lang="it-IT" dirty="0">
                <a:sym typeface="Wingdings" panose="05000000000000000000" pitchFamily="2" charset="2"/>
              </a:rPr>
              <a:t>Le ragioni sono </a:t>
            </a:r>
            <a:r>
              <a:rPr lang="it-IT" i="1" dirty="0">
                <a:sym typeface="Wingdings" panose="05000000000000000000" pitchFamily="2" charset="2"/>
              </a:rPr>
              <a:t>in re </a:t>
            </a:r>
            <a:r>
              <a:rPr lang="it-IT" i="1" dirty="0" err="1">
                <a:sym typeface="Wingdings" panose="05000000000000000000" pitchFamily="2" charset="2"/>
              </a:rPr>
              <a:t>ipsa</a:t>
            </a:r>
            <a:r>
              <a:rPr lang="it-IT" dirty="0">
                <a:sym typeface="Wingdings" panose="05000000000000000000" pitchFamily="2" charset="2"/>
              </a:rPr>
              <a:t>? La mancata comunicazione va motivata?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287991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977EBE-222E-464D-A029-76F07309DFB1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it-IT" dirty="0"/>
              <a:t>segue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94C597-BC16-4CBD-A898-022A192CF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«</a:t>
            </a:r>
            <a:r>
              <a:rPr lang="it-IT" sz="2600" dirty="0"/>
              <a:t>La Pubblica amministrazione, ove ritenga esistenti i presupposti di celerità che legittimano l'omissione della comunicazione dell'avvio del procedimento, </a:t>
            </a:r>
            <a:r>
              <a:rPr lang="it-IT" sz="2600" dirty="0">
                <a:highlight>
                  <a:srgbClr val="FFFF00"/>
                </a:highlight>
              </a:rPr>
              <a:t>deve dare contezza, nel provvedimento finale, dell'urgenza, atteso che le </a:t>
            </a:r>
            <a:r>
              <a:rPr lang="it-IT" sz="2600" b="1" dirty="0">
                <a:highlight>
                  <a:srgbClr val="FFFF00"/>
                </a:highlight>
              </a:rPr>
              <a:t>ragioni della speditezza devono essere poste a raffronto con le esigenze di tutela del contraddittorio</a:t>
            </a:r>
            <a:r>
              <a:rPr lang="it-IT" sz="2600" dirty="0"/>
              <a:t>, soprattutto nel caso in cui il provvedimento da adottare consista nel ritiro o nella modificazione di un atto favorevole per i destinatari con conseguente venir meno di un effetto positivo» (</a:t>
            </a:r>
            <a:r>
              <a:rPr lang="it-IT" sz="2600" err="1"/>
              <a:t>C.d.S</a:t>
            </a:r>
            <a:r>
              <a:rPr lang="it-IT" sz="2600" dirty="0"/>
              <a:t>, n. 8562/2022; n.2148/2018).</a:t>
            </a:r>
            <a:endParaRPr lang="it-IT" sz="26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853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977EBE-222E-464D-A029-76F07309D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02814"/>
            <a:ext cx="7886700" cy="99417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it-IT" dirty="0"/>
              <a:t>Ci sono altre eccezioni?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94C597-BC16-4CBD-A898-022A192CF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57449"/>
            <a:ext cx="8229600" cy="36687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buFont typeface="Wingdings" panose="05000000000000000000" pitchFamily="2" charset="2"/>
              <a:buChar char="à"/>
            </a:pPr>
            <a:r>
              <a:rPr lang="it-IT" sz="2400" dirty="0">
                <a:sym typeface="Wingdings" panose="05000000000000000000" pitchFamily="2" charset="2"/>
              </a:rPr>
              <a:t>L’obbligo di comunicazione trova applicazione nei provvedimenti </a:t>
            </a:r>
            <a:r>
              <a:rPr lang="it-IT" sz="2400" dirty="0">
                <a:highlight>
                  <a:srgbClr val="FFFF00"/>
                </a:highlight>
                <a:sym typeface="Wingdings" panose="05000000000000000000" pitchFamily="2" charset="2"/>
              </a:rPr>
              <a:t>vincolati?</a:t>
            </a:r>
            <a:endParaRPr lang="it-IT" sz="2400">
              <a:highlight>
                <a:srgbClr val="FFFF00"/>
              </a:highlight>
              <a:ea typeface="Calibri"/>
              <a:cs typeface="Calibri"/>
            </a:endParaRPr>
          </a:p>
          <a:p>
            <a:pPr algn="just">
              <a:buFont typeface="Wingdings" panose="05000000000000000000" pitchFamily="2" charset="2"/>
              <a:buChar char="à"/>
            </a:pPr>
            <a:r>
              <a:rPr lang="it-IT" sz="2400" dirty="0">
                <a:sym typeface="Wingdings" panose="05000000000000000000" pitchFamily="2" charset="2"/>
              </a:rPr>
              <a:t> E nei procedimenti ad istanza di parte?</a:t>
            </a:r>
            <a:endParaRPr lang="it-IT" sz="2400">
              <a:ea typeface="Calibri"/>
              <a:cs typeface="Calibri"/>
            </a:endParaRPr>
          </a:p>
          <a:p>
            <a:pPr algn="just">
              <a:buFont typeface="Wingdings" panose="05000000000000000000" pitchFamily="2" charset="2"/>
              <a:buChar char="à"/>
            </a:pPr>
            <a:r>
              <a:rPr lang="it-IT" sz="2400" dirty="0">
                <a:sym typeface="Wingdings" panose="05000000000000000000" pitchFamily="2" charset="2"/>
              </a:rPr>
              <a:t>E nei procedimenti derivanti da attività già conosciuta dall’interessato? </a:t>
            </a:r>
            <a:endParaRPr lang="it-IT" sz="2400">
              <a:ea typeface="Calibri"/>
              <a:cs typeface="Calibri"/>
            </a:endParaRPr>
          </a:p>
          <a:p>
            <a:pPr marL="0" indent="0" algn="just">
              <a:buNone/>
            </a:pPr>
            <a:r>
              <a:rPr lang="it-IT" sz="2400" dirty="0">
                <a:sym typeface="Wingdings" panose="05000000000000000000" pitchFamily="2" charset="2"/>
              </a:rPr>
              <a:t>“L’attività di natura vincolata, […] non è assistita da particolari garanzie partecipative, tanto da non ritenersi necessaria la previa comunicazione di avvio del procedimento agli interessati.” (Consiglio di Stato sez. VI, 05/04/2022, n.2523).</a:t>
            </a:r>
            <a:endParaRPr lang="it-IT" sz="30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0407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dirty="0">
                <a:latin typeface="Times New Roman" charset="0"/>
                <a:ea typeface="Times New Roman" charset="0"/>
                <a:cs typeface="Times New Roman" charset="0"/>
              </a:rPr>
              <a:t>L’articolazione del procedimento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60546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80062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85E109-B92A-4337-9F2D-8B40DB4AC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dirty="0"/>
            </a:br>
            <a:br>
              <a:rPr lang="it-IT" dirty="0"/>
            </a:br>
            <a:r>
              <a:rPr lang="it-IT" dirty="0"/>
              <a:t>Art. 9. - Intervento nel procedimento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0D6057-123E-4188-A3A3-FDB8AB0D7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 1. Qualunque soggetto, portatore di interessi pubblici  o  privati, nonché' i portatori di interessi diffusi costituiti in associazioni o</a:t>
            </a:r>
          </a:p>
          <a:p>
            <a:pPr marL="0" indent="0" algn="just">
              <a:buNone/>
            </a:pPr>
            <a:r>
              <a:rPr lang="it-IT" dirty="0"/>
              <a:t>comitati, cui possa derivare un pregiudizio dal provvedimento,  hanno facoltà di intervenire nel procedimento. </a:t>
            </a:r>
          </a:p>
        </p:txBody>
      </p:sp>
    </p:spTree>
    <p:extLst>
      <p:ext uri="{BB962C8B-B14F-4D97-AF65-F5344CB8AC3E}">
        <p14:creationId xmlns:p14="http://schemas.microsoft.com/office/powerpoint/2010/main" val="20580334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85E109-B92A-4337-9F2D-8B40DB4AC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r>
              <a:rPr lang="it-IT" dirty="0"/>
              <a:t>Art. 10. – diritti dei partecipanti al procedimento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0D6057-123E-4188-A3A3-FDB8AB0D7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 algn="just">
              <a:buNone/>
            </a:pPr>
            <a:r>
              <a:rPr lang="it-IT" dirty="0"/>
              <a:t> 1. I soggetti di cui all'articolo 7 e quelli intervenuti  ai  sensi</a:t>
            </a:r>
          </a:p>
          <a:p>
            <a:pPr marL="0" indent="0" algn="just">
              <a:buNone/>
            </a:pPr>
            <a:r>
              <a:rPr lang="it-IT" dirty="0"/>
              <a:t>dell'articolo 9 hanno diritto: </a:t>
            </a:r>
          </a:p>
          <a:p>
            <a:pPr marL="0" indent="0" algn="just">
              <a:buNone/>
            </a:pPr>
            <a:r>
              <a:rPr lang="it-IT" dirty="0"/>
              <a:t>     a) di prendere visione degli atti del procedimento, salvo quanto</a:t>
            </a:r>
          </a:p>
          <a:p>
            <a:pPr marL="0" indent="0" algn="just">
              <a:buNone/>
            </a:pPr>
            <a:r>
              <a:rPr lang="it-IT" dirty="0"/>
              <a:t>previsto dall'articolo 24; </a:t>
            </a:r>
          </a:p>
          <a:p>
            <a:pPr marL="0" indent="0" algn="just">
              <a:buNone/>
            </a:pPr>
            <a:r>
              <a:rPr lang="it-IT" dirty="0"/>
              <a:t>     b)   di   presentare   memorie   scritte   e   documenti,    che</a:t>
            </a:r>
          </a:p>
          <a:p>
            <a:pPr marL="0" indent="0" algn="just">
              <a:buNone/>
            </a:pPr>
            <a:r>
              <a:rPr lang="it-IT" dirty="0"/>
              <a:t>l'amministrazione ha  l'obbligo  di  valutare  ove  siano  pertinenti</a:t>
            </a:r>
          </a:p>
          <a:p>
            <a:pPr marL="0" indent="0" algn="just">
              <a:buNone/>
            </a:pPr>
            <a:r>
              <a:rPr lang="it-IT" dirty="0"/>
              <a:t>all'oggetto del procedimento.  Qualunque soggetto, portatore di interessi pubblici  o  privati, nonché' i portatori di interessi diffusi costituiti in associazioni o</a:t>
            </a:r>
          </a:p>
          <a:p>
            <a:pPr marL="0" indent="0" algn="just">
              <a:buNone/>
            </a:pPr>
            <a:r>
              <a:rPr lang="it-IT" dirty="0"/>
              <a:t>comitati, cui possa derivare un pregiudizio dal provvedimento,  hanno facoltà di intervenire nel procedimento. </a:t>
            </a:r>
          </a:p>
        </p:txBody>
      </p:sp>
    </p:spTree>
    <p:extLst>
      <p:ext uri="{BB962C8B-B14F-4D97-AF65-F5344CB8AC3E}">
        <p14:creationId xmlns:p14="http://schemas.microsoft.com/office/powerpoint/2010/main" val="16830453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85E109-B92A-4337-9F2D-8B40DB4AC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r>
              <a:rPr lang="it-IT" dirty="0"/>
              <a:t>Art. 10 bis – Il preavviso di diniego come ulteriore garanzia di partecipazione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0D6057-123E-4188-A3A3-FDB8AB0D7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t-IT" dirty="0"/>
              <a:t> 1. Nei  procedimenti  ad  istanza  di  parte  il  responsabile  del</a:t>
            </a:r>
          </a:p>
          <a:p>
            <a:pPr marL="0" indent="0" algn="just">
              <a:buNone/>
            </a:pPr>
            <a:r>
              <a:rPr lang="it-IT" dirty="0"/>
              <a:t>procedimento o l'autorità competente, prima della  formale  adozione</a:t>
            </a:r>
          </a:p>
          <a:p>
            <a:pPr marL="0" indent="0" algn="just">
              <a:buNone/>
            </a:pPr>
            <a:r>
              <a:rPr lang="it-IT" dirty="0"/>
              <a:t>di un provvedimento negativo, comunica tempestivamente agli istanti i</a:t>
            </a:r>
          </a:p>
          <a:p>
            <a:pPr marL="0" indent="0" algn="just">
              <a:buNone/>
            </a:pPr>
            <a:r>
              <a:rPr lang="it-IT" dirty="0"/>
              <a:t>motivi che ostano all'accoglimento della domanda. Entro il termine di</a:t>
            </a:r>
          </a:p>
          <a:p>
            <a:pPr marL="0" indent="0" algn="just">
              <a:buNone/>
            </a:pPr>
            <a:r>
              <a:rPr lang="it-IT" dirty="0"/>
              <a:t>dieci giorni dal ricevimento della comunicazione, gli  istanti  hanno</a:t>
            </a:r>
          </a:p>
          <a:p>
            <a:pPr marL="0" indent="0" algn="just">
              <a:buNone/>
            </a:pPr>
            <a:r>
              <a:rPr lang="it-IT" dirty="0"/>
              <a:t>il  diritto  di  presentare  per  iscritto  le   loro   osservazioni,</a:t>
            </a:r>
          </a:p>
          <a:p>
            <a:pPr marL="0" indent="0" algn="just">
              <a:buNone/>
            </a:pPr>
            <a:r>
              <a:rPr lang="it-IT" dirty="0"/>
              <a:t>eventualmente corredate da documenti.</a:t>
            </a:r>
          </a:p>
        </p:txBody>
      </p:sp>
    </p:spTree>
    <p:extLst>
      <p:ext uri="{BB962C8B-B14F-4D97-AF65-F5344CB8AC3E}">
        <p14:creationId xmlns:p14="http://schemas.microsoft.com/office/powerpoint/2010/main" val="11525490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85E109-B92A-4337-9F2D-8B40DB4AC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r>
              <a:rPr lang="it-IT" dirty="0"/>
              <a:t>Art. 10 bis – Il preavviso di diniego come ulteriore garanzia di partecipazione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0D6057-123E-4188-A3A3-FDB8AB0D7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t-IT" dirty="0"/>
              <a:t> La comunicazione  di  cui  al primo periodo sospende i termini di conclusione dei procedimenti, che ricominciano a decorrere dieci giorni  dopo  la  presentazione  delle osservazioni o, in mancanza delle stesse, dalla scadenza del  termine di cui al secondo periodo. </a:t>
            </a:r>
          </a:p>
          <a:p>
            <a:pPr marL="0" indent="0" algn="just">
              <a:buNone/>
            </a:pPr>
            <a:r>
              <a:rPr lang="it-IT" dirty="0"/>
              <a:t>Qualora  gli  istanti  abbiano  presentato osservazioni, del loro eventuale mancato accoglimento il responsabile del procedimento o l'autorità competente </a:t>
            </a:r>
            <a:r>
              <a:rPr lang="it-IT" b="1" dirty="0"/>
              <a:t>sono tenuti a dare  ragione nella motivazione del provvedimento finale di diniego  indicando,  se ve ne sono, i soli motivi ostativi  ulteriori  che  sono  conseguenza delle  osservazioni.</a:t>
            </a:r>
            <a:r>
              <a:rPr lang="it-IT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1546774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FA86A3-1229-4E3F-AED4-E21943814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 </a:t>
            </a:r>
          </a:p>
        </p:txBody>
      </p:sp>
      <p:pic>
        <p:nvPicPr>
          <p:cNvPr id="4098" name="Picture 2" descr="Partecipazione al procedimento (artt. 7-10) e accordi (art. 11) - ppt  scaricare">
            <a:extLst>
              <a:ext uri="{FF2B5EF4-FFF2-40B4-BE49-F238E27FC236}">
                <a16:creationId xmlns:a16="http://schemas.microsoft.com/office/drawing/2014/main" id="{E8AA9BC2-B96D-4E6D-9685-8E705FB79FD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73" y="1131094"/>
            <a:ext cx="7886700" cy="4358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03919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6D2DA0-E62B-4971-B5DB-3F31C82170A2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32743">
                <a:schemeClr val="bg2"/>
              </a:gs>
              <a:gs pos="58393">
                <a:schemeClr val="accent4">
                  <a:lumMod val="20000"/>
                  <a:lumOff val="80000"/>
                </a:schemeClr>
              </a:gs>
              <a:gs pos="57500">
                <a:srgbClr val="FFD78B"/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/>
          <a:lstStyle/>
          <a:p>
            <a:pPr algn="ctr"/>
            <a:r>
              <a:rPr lang="it-IT" dirty="0"/>
              <a:t>Genesi e portata dell’istituto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F504D6-E46E-4A52-9A43-EECC84D6D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algn="just"/>
            <a:r>
              <a:rPr lang="it-IT" dirty="0"/>
              <a:t>Novità della legge n. 15/2005.</a:t>
            </a:r>
          </a:p>
          <a:p>
            <a:pPr algn="just"/>
            <a:r>
              <a:rPr lang="it-IT" dirty="0"/>
              <a:t>Profili innovativi dell’istituto: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it-IT" sz="2600" dirty="0"/>
              <a:t>Si arricchisce la tradizionale sequenza procedimentale, prevedendo un </a:t>
            </a:r>
            <a:r>
              <a:rPr lang="it-IT" sz="2600" b="1" dirty="0"/>
              <a:t>ulteriore e specifico iato temporale </a:t>
            </a:r>
            <a:r>
              <a:rPr lang="it-IT" sz="2600" dirty="0"/>
              <a:t>atto a </a:t>
            </a:r>
            <a:r>
              <a:rPr lang="it-IT" sz="2600" b="1" dirty="0"/>
              <a:t>garantire un nuovo contraddittorio </a:t>
            </a:r>
            <a:r>
              <a:rPr lang="it-IT" sz="2600" dirty="0"/>
              <a:t>tra amministrazione procedente e privato cittadino, ubicato a </a:t>
            </a:r>
            <a:r>
              <a:rPr lang="it-IT" sz="2600" dirty="0">
                <a:highlight>
                  <a:srgbClr val="FFFF00"/>
                </a:highlight>
              </a:rPr>
              <a:t>cavallo tra la fase istruttoria</a:t>
            </a:r>
            <a:r>
              <a:rPr lang="it-IT" sz="2600" dirty="0"/>
              <a:t>, deputata a far emergere i fatti e gli interessi rilevanti ai fini della successiva decisione, e </a:t>
            </a:r>
            <a:r>
              <a:rPr lang="it-IT" sz="2600" dirty="0">
                <a:highlight>
                  <a:srgbClr val="FFFF00"/>
                </a:highlight>
              </a:rPr>
              <a:t>quella decisoria</a:t>
            </a:r>
            <a:r>
              <a:rPr lang="it-IT" sz="2600" dirty="0"/>
              <a:t>, con la quale la volontà della p.a. si cristallizza per poi sfociare nel provvedimento finale.</a:t>
            </a:r>
            <a:endParaRPr lang="it-IT" sz="26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1820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6D2DA0-E62B-4971-B5DB-3F31C82170A2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32743">
                <a:schemeClr val="bg2"/>
              </a:gs>
              <a:gs pos="58393">
                <a:schemeClr val="accent4">
                  <a:lumMod val="20000"/>
                  <a:lumOff val="80000"/>
                </a:schemeClr>
              </a:gs>
              <a:gs pos="57500">
                <a:srgbClr val="FFD78B"/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/>
          <a:lstStyle/>
          <a:p>
            <a:pPr algn="ctr"/>
            <a:r>
              <a:rPr lang="it-IT" dirty="0"/>
              <a:t>Genesi e portata dell’istituto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F504D6-E46E-4A52-9A43-EECC84D6D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dirty="0"/>
              <a:t>Profili innovativi dell’istituto: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it-IT" sz="2400" dirty="0">
                <a:highlight>
                  <a:srgbClr val="FFFF00"/>
                </a:highlight>
              </a:rPr>
              <a:t>Deflazione del contenzioso giurisdizionale</a:t>
            </a:r>
            <a:r>
              <a:rPr lang="it-IT" sz="2400" dirty="0"/>
              <a:t>. Costringere la p.a. a rappresentare, già all’esito dell’istruttoria e prima della decisione finale, quelle che sono </a:t>
            </a:r>
            <a:r>
              <a:rPr lang="it-IT" sz="2400" b="1" dirty="0"/>
              <a:t>le ragioni poste alla base dell’eventuale rigetto</a:t>
            </a:r>
            <a:r>
              <a:rPr lang="it-IT" sz="2400" dirty="0"/>
              <a:t>, consente al privato di agire con una </a:t>
            </a:r>
            <a:r>
              <a:rPr lang="it-IT" sz="2400" b="1" dirty="0"/>
              <a:t>prima reazione già in sede procedimentale</a:t>
            </a:r>
            <a:r>
              <a:rPr lang="it-IT" sz="2400" dirty="0"/>
              <a:t>, senza adire sin da subito il giudice amministrativo, come invece avverrebbe nel caso in cui la p.a. procedesse senza soluzione di continuità dalla fase istruttoria a quella decisoria con l’adozione ad abrupto del provvedimento.</a:t>
            </a:r>
            <a:endParaRPr lang="it-IT" sz="2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0362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6D2DA0-E62B-4971-B5DB-3F31C82170A2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32743">
                <a:schemeClr val="bg2"/>
              </a:gs>
              <a:gs pos="58393">
                <a:schemeClr val="accent4">
                  <a:lumMod val="20000"/>
                  <a:lumOff val="80000"/>
                </a:schemeClr>
              </a:gs>
              <a:gs pos="57500">
                <a:srgbClr val="FFD78B"/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/>
          <a:lstStyle/>
          <a:p>
            <a:pPr algn="ctr"/>
            <a:r>
              <a:rPr lang="it-IT" dirty="0"/>
              <a:t>Genesi e portata dell’istituto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E428465F-AC97-4E05-B261-91B20FA7C53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2226469"/>
          <a:ext cx="7886700" cy="3263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52836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6D2DA0-E62B-4971-B5DB-3F31C82170A2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32743">
                <a:schemeClr val="bg2"/>
              </a:gs>
              <a:gs pos="58393">
                <a:schemeClr val="accent4">
                  <a:lumMod val="20000"/>
                  <a:lumOff val="80000"/>
                </a:schemeClr>
              </a:gs>
              <a:gs pos="57500">
                <a:srgbClr val="FFD78B"/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/>
          <a:lstStyle/>
          <a:p>
            <a:pPr algn="ctr"/>
            <a:r>
              <a:rPr lang="it-IT" dirty="0"/>
              <a:t>Genesi e portata dell’istituto</a:t>
            </a:r>
            <a:br>
              <a:rPr lang="it-IT" dirty="0"/>
            </a:br>
            <a:r>
              <a:rPr lang="it-IT" b="1" dirty="0"/>
              <a:t>Consiglio di Stato 1790/2022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F504D6-E46E-4A52-9A43-EECC84D6D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Il c.d. preavviso di rigetto ha lo scopo di far conoscere all'amministrazione procedente le ragioni fattuali e giuridiche dell'interessato che potrebbero contribuire a far assumere una diversa determinazione finale derivante dalla ponderazione di tutti gli interessi in gioco; </a:t>
            </a:r>
            <a:endParaRPr lang="it-IT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36702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6D2DA0-E62B-4971-B5DB-3F31C82170A2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32743">
                <a:schemeClr val="bg2"/>
              </a:gs>
              <a:gs pos="58393">
                <a:schemeClr val="accent4">
                  <a:lumMod val="20000"/>
                  <a:lumOff val="80000"/>
                </a:schemeClr>
              </a:gs>
              <a:gs pos="57500">
                <a:srgbClr val="FFD78B"/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/>
          <a:lstStyle/>
          <a:p>
            <a:pPr algn="ctr"/>
            <a:r>
              <a:rPr lang="it-IT" dirty="0"/>
              <a:t>Gli obblighi della p.a. nell’adozione del preavviso di rigetto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F504D6-E46E-4A52-9A43-EECC84D6D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Limiti allo </a:t>
            </a:r>
            <a:r>
              <a:rPr lang="it-IT" i="1" dirty="0" err="1"/>
              <a:t>ius</a:t>
            </a:r>
            <a:r>
              <a:rPr lang="it-IT" i="1" dirty="0"/>
              <a:t> </a:t>
            </a:r>
            <a:r>
              <a:rPr lang="it-IT" i="1" dirty="0" err="1"/>
              <a:t>variandi</a:t>
            </a:r>
            <a:r>
              <a:rPr lang="it-IT" i="1" dirty="0"/>
              <a:t>.</a:t>
            </a:r>
          </a:p>
          <a:p>
            <a:pPr algn="just"/>
            <a:endParaRPr lang="it-IT" i="1" dirty="0"/>
          </a:p>
          <a:p>
            <a:pPr marL="0" indent="0" algn="just">
              <a:buNone/>
            </a:pPr>
            <a:r>
              <a:rPr lang="it-IT" dirty="0">
                <a:sym typeface="Wingdings" panose="05000000000000000000" pitchFamily="2" charset="2"/>
              </a:rPr>
              <a:t> l’amministrazione n</a:t>
            </a:r>
            <a:r>
              <a:rPr lang="it-IT" dirty="0">
                <a:highlight>
                  <a:srgbClr val="FFFF00"/>
                </a:highlight>
                <a:sym typeface="Wingdings" panose="05000000000000000000" pitchFamily="2" charset="2"/>
              </a:rPr>
              <a:t>on potrà, in sede di emanazione del provvedimento finale, addurre nuove ragioni </a:t>
            </a:r>
            <a:r>
              <a:rPr lang="it-IT" dirty="0">
                <a:sym typeface="Wingdings" panose="05000000000000000000" pitchFamily="2" charset="2"/>
              </a:rPr>
              <a:t>rispetto a quelle già prospettate con il preavviso di rigetto.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70337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8363"/>
          </a:xfrm>
        </p:spPr>
        <p:txBody>
          <a:bodyPr>
            <a:normAutofit fontScale="90000"/>
          </a:bodyPr>
          <a:lstStyle/>
          <a:p>
            <a:r>
              <a:rPr lang="it-IT" sz="4000" b="1" dirty="0">
                <a:latin typeface="Times New Roman" charset="0"/>
                <a:ea typeface="Times New Roman" charset="0"/>
                <a:cs typeface="Times New Roman" charset="0"/>
              </a:rPr>
              <a:t>Un esempio di procedimento semplice</a:t>
            </a:r>
            <a:endParaRPr lang="it-IT" sz="3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4996"/>
            <a:ext cx="8229600" cy="5141168"/>
          </a:xfrm>
        </p:spPr>
        <p:txBody>
          <a:bodyPr>
            <a:normAutofit/>
          </a:bodyPr>
          <a:lstStyle/>
          <a:p>
            <a:pPr marL="11113" indent="0" algn="just">
              <a:buNone/>
            </a:pPr>
            <a:r>
              <a:rPr lang="it-IT" sz="2400" dirty="0">
                <a:latin typeface="Times New Roman" charset="0"/>
                <a:ea typeface="Times New Roman" charset="0"/>
                <a:cs typeface="Times New Roman" charset="0"/>
              </a:rPr>
              <a:t>Permesso di costruire ex art. 20, </a:t>
            </a:r>
            <a:r>
              <a:rPr lang="it-IT" sz="2400" dirty="0" err="1">
                <a:latin typeface="Times New Roman" charset="0"/>
                <a:ea typeface="Times New Roman" charset="0"/>
                <a:cs typeface="Times New Roman" charset="0"/>
              </a:rPr>
              <a:t>d.P.R.</a:t>
            </a:r>
            <a:r>
              <a:rPr lang="it-IT" sz="2400" dirty="0">
                <a:latin typeface="Times New Roman" charset="0"/>
                <a:ea typeface="Times New Roman" charset="0"/>
                <a:cs typeface="Times New Roman" charset="0"/>
              </a:rPr>
              <a:t> 6 giugno 2001, n. 380:</a:t>
            </a:r>
            <a:br>
              <a:rPr lang="it-IT" sz="2400" dirty="0">
                <a:latin typeface="Times New Roman" charset="0"/>
                <a:ea typeface="Times New Roman" charset="0"/>
                <a:cs typeface="Times New Roman" charset="0"/>
              </a:rPr>
            </a:br>
            <a:endParaRPr lang="it-IT" sz="24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AutoNum type="alphaLcParenR"/>
            </a:pPr>
            <a:endParaRPr lang="it-IT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3109739988"/>
              </p:ext>
            </p:extLst>
          </p:nvPr>
        </p:nvGraphicFramePr>
        <p:xfrm>
          <a:off x="399691" y="1830293"/>
          <a:ext cx="8229600" cy="4781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reccia a destra 3"/>
          <p:cNvSpPr/>
          <p:nvPr/>
        </p:nvSpPr>
        <p:spPr>
          <a:xfrm>
            <a:off x="7236296" y="6381328"/>
            <a:ext cx="1266440" cy="47667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12799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9231A9-3C57-4053-A740-0BE23320B6CA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32743">
                <a:schemeClr val="bg2"/>
              </a:gs>
              <a:gs pos="58393">
                <a:schemeClr val="accent4">
                  <a:lumMod val="20000"/>
                  <a:lumOff val="80000"/>
                </a:schemeClr>
              </a:gs>
              <a:gs pos="57500">
                <a:srgbClr val="FFD78B"/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/>
          <a:lstStyle/>
          <a:p>
            <a:pPr algn="ctr"/>
            <a:r>
              <a:rPr lang="it-IT" dirty="0"/>
              <a:t>Le novità del decreto semplificazioni - La motivazione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25D04CB-EBCE-4A71-9812-47EACB32C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>
                <a:highlight>
                  <a:srgbClr val="FFFF00"/>
                </a:highlight>
              </a:rPr>
              <a:t>La </a:t>
            </a:r>
            <a:r>
              <a:rPr lang="it-IT" i="1" dirty="0">
                <a:highlight>
                  <a:srgbClr val="FFFF00"/>
                </a:highlight>
              </a:rPr>
              <a:t>ratio </a:t>
            </a:r>
            <a:r>
              <a:rPr lang="it-IT" dirty="0">
                <a:highlight>
                  <a:srgbClr val="FFFF00"/>
                </a:highlight>
              </a:rPr>
              <a:t>della disposizione:</a:t>
            </a:r>
          </a:p>
          <a:p>
            <a:pPr marL="0" indent="0" algn="just">
              <a:buNone/>
            </a:pPr>
            <a:r>
              <a:rPr lang="it-IT" b="1" dirty="0"/>
              <a:t>- Maggiore certezza. Esigenza di perimetrare il contenuto della disposizione</a:t>
            </a:r>
          </a:p>
          <a:p>
            <a:pPr marL="0" indent="0" algn="just">
              <a:buNone/>
            </a:pPr>
            <a:r>
              <a:rPr lang="it-IT" dirty="0"/>
              <a:t>La comunicazione dei motivi ostativi determina una </a:t>
            </a:r>
            <a:r>
              <a:rPr lang="it-IT" b="1" dirty="0">
                <a:highlight>
                  <a:srgbClr val="FFFF00"/>
                </a:highlight>
              </a:rPr>
              <a:t>cristallizzazione del materiale su cui si fonderà la decisione;</a:t>
            </a:r>
            <a:r>
              <a:rPr lang="it-IT" b="1" dirty="0"/>
              <a:t> </a:t>
            </a:r>
            <a:r>
              <a:rPr lang="it-IT" dirty="0"/>
              <a:t>la rappresentazione che emerge del preavviso di diniego è di un adempimento che “va preso sul serio”, perché segna “un punto di non ritorno” nella costruzione della decisione amministrativa. </a:t>
            </a:r>
          </a:p>
        </p:txBody>
      </p:sp>
    </p:spTree>
    <p:extLst>
      <p:ext uri="{BB962C8B-B14F-4D97-AF65-F5344CB8AC3E}">
        <p14:creationId xmlns:p14="http://schemas.microsoft.com/office/powerpoint/2010/main" val="33899151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94B604-7DD9-465D-9C11-6BA203C72CE6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32743">
                <a:schemeClr val="bg2"/>
              </a:gs>
              <a:gs pos="58393">
                <a:schemeClr val="accent4">
                  <a:lumMod val="20000"/>
                  <a:lumOff val="80000"/>
                </a:schemeClr>
              </a:gs>
              <a:gs pos="57500">
                <a:srgbClr val="FFD78B"/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/>
          <a:lstStyle/>
          <a:p>
            <a:pPr algn="ctr"/>
            <a:r>
              <a:rPr lang="it-IT" dirty="0"/>
              <a:t>I limiti allo </a:t>
            </a:r>
            <a:r>
              <a:rPr lang="it-IT" i="1" dirty="0" err="1"/>
              <a:t>ius</a:t>
            </a:r>
            <a:r>
              <a:rPr lang="it-IT" i="1" dirty="0"/>
              <a:t> </a:t>
            </a:r>
            <a:r>
              <a:rPr lang="it-IT" i="1" dirty="0" err="1"/>
              <a:t>variandi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98FFF8-39FF-4A28-A5F5-02A931437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dirty="0"/>
              <a:t>«La PA </a:t>
            </a:r>
            <a:r>
              <a:rPr lang="it-IT" b="1" dirty="0"/>
              <a:t>non può fondare il provvedimento finale su ragioni diverse ed ulteriori </a:t>
            </a:r>
            <a:r>
              <a:rPr lang="it-IT" dirty="0"/>
              <a:t>rispetto a quelle che sono state già rappresentate all’istante con la comunicazione ex art. 10 bis. </a:t>
            </a:r>
            <a:r>
              <a:rPr lang="it-IT" dirty="0">
                <a:highlight>
                  <a:srgbClr val="FFFF00"/>
                </a:highlight>
              </a:rPr>
              <a:t>L’inserimento, nel diniego, di motivi, assenti nel cd. preavviso di rigetto </a:t>
            </a:r>
            <a:r>
              <a:rPr lang="it-IT" b="1" dirty="0">
                <a:highlight>
                  <a:srgbClr val="FFFF00"/>
                </a:highlight>
              </a:rPr>
              <a:t>frustra lo scopo partecipativo dell’istituto e priva l’interessato di una fondamentale garanzia, tipica del “giusto” procedimento</a:t>
            </a:r>
            <a:r>
              <a:rPr lang="it-IT" dirty="0">
                <a:highlight>
                  <a:srgbClr val="FFFF00"/>
                </a:highlight>
              </a:rPr>
              <a:t>, ovvero della possibilità di articolare valide controdeduzioni</a:t>
            </a:r>
            <a:r>
              <a:rPr lang="it-IT" dirty="0"/>
              <a:t> alle argomentazioni ostative. </a:t>
            </a:r>
            <a:endParaRPr lang="it-IT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28632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94B604-7DD9-465D-9C11-6BA203C72CE6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32743">
                <a:schemeClr val="bg2"/>
              </a:gs>
              <a:gs pos="58393">
                <a:schemeClr val="accent4">
                  <a:lumMod val="20000"/>
                  <a:lumOff val="80000"/>
                </a:schemeClr>
              </a:gs>
              <a:gs pos="57500">
                <a:srgbClr val="FFD78B"/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/>
          <a:lstStyle/>
          <a:p>
            <a:pPr algn="ctr"/>
            <a:r>
              <a:rPr lang="it-IT" dirty="0"/>
              <a:t>I limiti allo </a:t>
            </a:r>
            <a:r>
              <a:rPr lang="it-IT" i="1" dirty="0" err="1"/>
              <a:t>ius</a:t>
            </a:r>
            <a:r>
              <a:rPr lang="it-IT" i="1" dirty="0"/>
              <a:t> </a:t>
            </a:r>
            <a:r>
              <a:rPr lang="it-IT" i="1" dirty="0" err="1"/>
              <a:t>variandi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98FFF8-39FF-4A28-A5F5-02A931437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« In siffatta ipotesi viene, infatti, </a:t>
            </a:r>
            <a:r>
              <a:rPr lang="it-IT" b="1" dirty="0"/>
              <a:t>impedito all'istante di accedere alla facoltà di fornire alla PA procedente un utile contributo partecipativo, atto a mettere a disposizione della stessa ogni elemento valido anche ai fini di una eventuale rideterminazione</a:t>
            </a:r>
            <a:r>
              <a:rPr lang="it-IT" dirty="0"/>
              <a:t> dell’agire amministrativo. (Tar Campania sez. Salerno n. 477 del 4 marzo 2015).</a:t>
            </a:r>
          </a:p>
        </p:txBody>
      </p:sp>
    </p:spTree>
    <p:extLst>
      <p:ext uri="{BB962C8B-B14F-4D97-AF65-F5344CB8AC3E}">
        <p14:creationId xmlns:p14="http://schemas.microsoft.com/office/powerpoint/2010/main" val="33093070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85E109-B92A-4337-9F2D-8B40DB4AC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r>
              <a:rPr lang="it-IT" dirty="0"/>
              <a:t>Art. 13 – I limiti alla partecipazione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0D6057-123E-4188-A3A3-FDB8AB0D7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 1. Le disposizioni contenute nel presente capo non si applicano nei confronti dell'attività della pubblica amministrazione diretta  alla emanazione   di   atti   normativi,   amministrativi   generali,   di pianificazione e di programmazione, per  i  quali  restano  ferme  le</a:t>
            </a:r>
          </a:p>
          <a:p>
            <a:pPr marL="0" indent="0" algn="just">
              <a:buNone/>
            </a:pPr>
            <a:r>
              <a:rPr lang="it-IT" b="1" dirty="0"/>
              <a:t>particolari norme che ne regolano la formazione</a:t>
            </a:r>
            <a:r>
              <a:rPr lang="it-IT" dirty="0"/>
              <a:t>. -&gt; rinvio </a:t>
            </a:r>
            <a:r>
              <a:rPr lang="it-IT"/>
              <a:t>leggi speciali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7213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dirty="0">
                <a:latin typeface="Times New Roman" charset="0"/>
                <a:ea typeface="Times New Roman" charset="0"/>
                <a:cs typeface="Times New Roman" charset="0"/>
              </a:rPr>
              <a:t>Un esempio di procedimento semplice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>
                <a:latin typeface="Times New Roman" charset="0"/>
                <a:ea typeface="Times New Roman" charset="0"/>
                <a:cs typeface="Times New Roman" charset="0"/>
              </a:rPr>
              <a:t>Dichiarazione di interesse culturale: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Elaborazione 3"/>
          <p:cNvSpPr/>
          <p:nvPr/>
        </p:nvSpPr>
        <p:spPr>
          <a:xfrm>
            <a:off x="1691680" y="2276872"/>
            <a:ext cx="5760640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Times New Roman" charset="0"/>
                <a:ea typeface="Times New Roman" charset="0"/>
                <a:cs typeface="Times New Roman" charset="0"/>
              </a:rPr>
              <a:t>Il Soprintendente avvia il procedimento d’ufficio, dandone comunicazione al proprietario della cosa</a:t>
            </a:r>
          </a:p>
        </p:txBody>
      </p:sp>
      <p:cxnSp>
        <p:nvCxnSpPr>
          <p:cNvPr id="5" name="Connettore 2 4"/>
          <p:cNvCxnSpPr/>
          <p:nvPr/>
        </p:nvCxnSpPr>
        <p:spPr>
          <a:xfrm>
            <a:off x="4572000" y="2889520"/>
            <a:ext cx="0" cy="1691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laborazione 4"/>
          <p:cNvSpPr/>
          <p:nvPr/>
        </p:nvSpPr>
        <p:spPr>
          <a:xfrm>
            <a:off x="1691680" y="4581128"/>
            <a:ext cx="5760640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Times New Roman" charset="0"/>
                <a:ea typeface="Times New Roman" charset="0"/>
                <a:cs typeface="Times New Roman" charset="0"/>
              </a:rPr>
              <a:t>Verifica della sussistenza dell’interesse culturale da parte del Ministero</a:t>
            </a:r>
          </a:p>
        </p:txBody>
      </p:sp>
      <p:cxnSp>
        <p:nvCxnSpPr>
          <p:cNvPr id="7" name="Connettore 2 6"/>
          <p:cNvCxnSpPr/>
          <p:nvPr/>
        </p:nvCxnSpPr>
        <p:spPr>
          <a:xfrm flipH="1">
            <a:off x="4563068" y="5193776"/>
            <a:ext cx="8932" cy="4938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aborazione 5"/>
          <p:cNvSpPr/>
          <p:nvPr/>
        </p:nvSpPr>
        <p:spPr>
          <a:xfrm>
            <a:off x="1718752" y="5687673"/>
            <a:ext cx="5688632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Times New Roman" charset="0"/>
                <a:ea typeface="Times New Roman" charset="0"/>
                <a:cs typeface="Times New Roman" charset="0"/>
              </a:rPr>
              <a:t>La dichiarazione dell'interesse culturale è adottata dal Ministero</a:t>
            </a:r>
          </a:p>
        </p:txBody>
      </p:sp>
      <p:sp>
        <p:nvSpPr>
          <p:cNvPr id="10" name="Nastro perforato 9"/>
          <p:cNvSpPr/>
          <p:nvPr/>
        </p:nvSpPr>
        <p:spPr>
          <a:xfrm>
            <a:off x="683568" y="3063366"/>
            <a:ext cx="3312368" cy="1343603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latin typeface="Times New Roman" charset="0"/>
                <a:ea typeface="Times New Roman" charset="0"/>
                <a:cs typeface="Times New Roman" charset="0"/>
              </a:rPr>
              <a:t>La comunicazione contiene gli elementi di identificazione e di valutazione della cosa risultanti dalle prime indagini, nonché l'indicazione del termine, comunque non inferiore a trenta giorni, per la presentazione di eventuali osservazioni.</a:t>
            </a:r>
          </a:p>
        </p:txBody>
      </p:sp>
    </p:spTree>
    <p:extLst>
      <p:ext uri="{BB962C8B-B14F-4D97-AF65-F5344CB8AC3E}">
        <p14:creationId xmlns:p14="http://schemas.microsoft.com/office/powerpoint/2010/main" val="485599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2076"/>
            <a:ext cx="8229600" cy="966862"/>
          </a:xfrm>
        </p:spPr>
        <p:txBody>
          <a:bodyPr>
            <a:normAutofit/>
          </a:bodyPr>
          <a:lstStyle/>
          <a:p>
            <a:r>
              <a:rPr lang="it-IT" sz="3600" b="1" dirty="0">
                <a:latin typeface="Times New Roman" charset="0"/>
                <a:ea typeface="Times New Roman" charset="0"/>
                <a:cs typeface="Times New Roman" charset="0"/>
              </a:rPr>
              <a:t>Un procedimento complesso</a:t>
            </a:r>
            <a:endParaRPr lang="it-IT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49553"/>
            <a:ext cx="8229600" cy="4525963"/>
          </a:xfrm>
        </p:spPr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>
                <a:latin typeface="Times New Roman" charset="0"/>
                <a:ea typeface="Times New Roman" charset="0"/>
                <a:cs typeface="Times New Roman" charset="0"/>
              </a:rPr>
              <a:t>Espropriazione per pubblica utilità:</a:t>
            </a: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</p:txBody>
      </p:sp>
      <p:sp>
        <p:nvSpPr>
          <p:cNvPr id="6" name="Elaborazione alternativa 5"/>
          <p:cNvSpPr/>
          <p:nvPr/>
        </p:nvSpPr>
        <p:spPr>
          <a:xfrm>
            <a:off x="1070072" y="1950404"/>
            <a:ext cx="1370738" cy="884297"/>
          </a:xfrm>
          <a:prstGeom prst="flowChartAlternateProcess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latin typeface="Times New Roman" charset="0"/>
                <a:ea typeface="Times New Roman" charset="0"/>
                <a:cs typeface="Times New Roman" charset="0"/>
              </a:rPr>
              <a:t>Vincolo preordinato all’esproprio</a:t>
            </a:r>
          </a:p>
        </p:txBody>
      </p:sp>
      <p:sp>
        <p:nvSpPr>
          <p:cNvPr id="7" name="Elaborazione alternativa 6"/>
          <p:cNvSpPr/>
          <p:nvPr/>
        </p:nvSpPr>
        <p:spPr>
          <a:xfrm>
            <a:off x="1070072" y="3356410"/>
            <a:ext cx="1445332" cy="820921"/>
          </a:xfrm>
          <a:prstGeom prst="flowChartAlternateProcess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latin typeface="Times New Roman" charset="0"/>
                <a:ea typeface="Times New Roman" charset="0"/>
                <a:cs typeface="Times New Roman" charset="0"/>
              </a:rPr>
              <a:t>Dichiarazione di pubblica utilità</a:t>
            </a:r>
          </a:p>
        </p:txBody>
      </p:sp>
      <p:sp>
        <p:nvSpPr>
          <p:cNvPr id="9" name="Elaborazione alternativa 8"/>
          <p:cNvSpPr/>
          <p:nvPr/>
        </p:nvSpPr>
        <p:spPr>
          <a:xfrm>
            <a:off x="995478" y="4740227"/>
            <a:ext cx="1594520" cy="864096"/>
          </a:xfrm>
          <a:prstGeom prst="flowChartAlternateProcess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latin typeface="Times New Roman" charset="0"/>
                <a:ea typeface="Times New Roman" charset="0"/>
                <a:cs typeface="Times New Roman" charset="0"/>
              </a:rPr>
              <a:t>Determinazione indennità provvisoria</a:t>
            </a:r>
          </a:p>
        </p:txBody>
      </p:sp>
      <p:sp>
        <p:nvSpPr>
          <p:cNvPr id="10" name="Elaborazione alternativa 9"/>
          <p:cNvSpPr/>
          <p:nvPr/>
        </p:nvSpPr>
        <p:spPr>
          <a:xfrm>
            <a:off x="4638795" y="5217070"/>
            <a:ext cx="3845140" cy="826325"/>
          </a:xfrm>
          <a:prstGeom prst="flowChartAlternateProcess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latin typeface="Times New Roman" charset="0"/>
                <a:ea typeface="Times New Roman" charset="0"/>
                <a:cs typeface="Times New Roman" charset="0"/>
              </a:rPr>
              <a:t>Atto di cessione del bene da parte del proprietario, con acconto pari all’80% e maggiorazioni</a:t>
            </a:r>
          </a:p>
        </p:txBody>
      </p:sp>
      <p:cxnSp>
        <p:nvCxnSpPr>
          <p:cNvPr id="11" name="Connettore 2 10"/>
          <p:cNvCxnSpPr>
            <a:stCxn id="6" idx="2"/>
            <a:endCxn id="7" idx="0"/>
          </p:cNvCxnSpPr>
          <p:nvPr/>
        </p:nvCxnSpPr>
        <p:spPr>
          <a:xfrm>
            <a:off x="1755441" y="2834701"/>
            <a:ext cx="37297" cy="5217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>
            <a:stCxn id="7" idx="2"/>
            <a:endCxn id="9" idx="0"/>
          </p:cNvCxnSpPr>
          <p:nvPr/>
        </p:nvCxnSpPr>
        <p:spPr>
          <a:xfrm>
            <a:off x="1792738" y="4177331"/>
            <a:ext cx="0" cy="5628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ccia a destra 13"/>
          <p:cNvSpPr/>
          <p:nvPr/>
        </p:nvSpPr>
        <p:spPr>
          <a:xfrm>
            <a:off x="2815817" y="5172275"/>
            <a:ext cx="1512168" cy="854964"/>
          </a:xfrm>
          <a:prstGeom prst="rightArrow">
            <a:avLst>
              <a:gd name="adj1" fmla="val 67343"/>
              <a:gd name="adj2" fmla="val 52891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Times New Roman" charset="0"/>
                <a:ea typeface="Times New Roman" charset="0"/>
                <a:cs typeface="Times New Roman" charset="0"/>
              </a:rPr>
              <a:t>Indennità viene accettata</a:t>
            </a:r>
          </a:p>
        </p:txBody>
      </p:sp>
      <p:sp>
        <p:nvSpPr>
          <p:cNvPr id="14" name="Freccia a destra 19"/>
          <p:cNvSpPr/>
          <p:nvPr/>
        </p:nvSpPr>
        <p:spPr>
          <a:xfrm>
            <a:off x="2816196" y="4139940"/>
            <a:ext cx="1512168" cy="923121"/>
          </a:xfrm>
          <a:prstGeom prst="rightArrow">
            <a:avLst>
              <a:gd name="adj1" fmla="val 60709"/>
              <a:gd name="adj2" fmla="val 50000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Times New Roman" charset="0"/>
                <a:ea typeface="Times New Roman" charset="0"/>
                <a:cs typeface="Times New Roman" charset="0"/>
              </a:rPr>
              <a:t>Indennità NON viene accettata</a:t>
            </a:r>
          </a:p>
        </p:txBody>
      </p:sp>
      <p:sp>
        <p:nvSpPr>
          <p:cNvPr id="15" name="Elaborazione alternativa 14"/>
          <p:cNvSpPr/>
          <p:nvPr/>
        </p:nvSpPr>
        <p:spPr>
          <a:xfrm>
            <a:off x="5649968" y="4036376"/>
            <a:ext cx="2464694" cy="684656"/>
          </a:xfrm>
          <a:prstGeom prst="flowChartAlternateProcess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Times New Roman" charset="0"/>
                <a:ea typeface="Times New Roman" charset="0"/>
                <a:cs typeface="Times New Roman" charset="0"/>
              </a:rPr>
              <a:t>Determinazione dell’indennità di esproprio</a:t>
            </a:r>
          </a:p>
        </p:txBody>
      </p:sp>
      <p:cxnSp>
        <p:nvCxnSpPr>
          <p:cNvPr id="16" name="Connettore 2 15"/>
          <p:cNvCxnSpPr>
            <a:stCxn id="60" idx="3"/>
            <a:endCxn id="15" idx="1"/>
          </p:cNvCxnSpPr>
          <p:nvPr/>
        </p:nvCxnSpPr>
        <p:spPr>
          <a:xfrm flipV="1">
            <a:off x="5351821" y="4378704"/>
            <a:ext cx="298147" cy="193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aborazione alternativa 16"/>
          <p:cNvSpPr/>
          <p:nvPr/>
        </p:nvSpPr>
        <p:spPr>
          <a:xfrm>
            <a:off x="7430676" y="3113908"/>
            <a:ext cx="1339432" cy="654232"/>
          </a:xfrm>
          <a:prstGeom prst="flowChartAlternateProcess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latin typeface="Times New Roman" charset="0"/>
                <a:ea typeface="Times New Roman" charset="0"/>
                <a:cs typeface="Times New Roman" charset="0"/>
              </a:rPr>
              <a:t>Attraverso terna di tecnici</a:t>
            </a:r>
          </a:p>
        </p:txBody>
      </p:sp>
      <p:sp>
        <p:nvSpPr>
          <p:cNvPr id="18" name="Elaborazione alternativa 17"/>
          <p:cNvSpPr/>
          <p:nvPr/>
        </p:nvSpPr>
        <p:spPr>
          <a:xfrm>
            <a:off x="4661789" y="3113908"/>
            <a:ext cx="1490058" cy="612648"/>
          </a:xfrm>
          <a:prstGeom prst="flowChartAlternateProcess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Times New Roman" charset="0"/>
                <a:ea typeface="Times New Roman" charset="0"/>
                <a:cs typeface="Times New Roman" charset="0"/>
              </a:rPr>
              <a:t>Commissione Provinciale Espropri</a:t>
            </a:r>
          </a:p>
        </p:txBody>
      </p:sp>
      <p:cxnSp>
        <p:nvCxnSpPr>
          <p:cNvPr id="19" name="Connettore 2 18"/>
          <p:cNvCxnSpPr>
            <a:stCxn id="15" idx="0"/>
            <a:endCxn id="17" idx="2"/>
          </p:cNvCxnSpPr>
          <p:nvPr/>
        </p:nvCxnSpPr>
        <p:spPr>
          <a:xfrm flipV="1">
            <a:off x="6882315" y="3768140"/>
            <a:ext cx="1218077" cy="2682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stCxn id="15" idx="0"/>
            <a:endCxn id="18" idx="2"/>
          </p:cNvCxnSpPr>
          <p:nvPr/>
        </p:nvCxnSpPr>
        <p:spPr>
          <a:xfrm flipH="1" flipV="1">
            <a:off x="5406818" y="3726556"/>
            <a:ext cx="1475497" cy="3098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aborazione alternativa 20"/>
          <p:cNvSpPr/>
          <p:nvPr/>
        </p:nvSpPr>
        <p:spPr>
          <a:xfrm>
            <a:off x="6075702" y="1707531"/>
            <a:ext cx="1519572" cy="1278468"/>
          </a:xfrm>
          <a:prstGeom prst="flowChartAlternateProcess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latin typeface="Times New Roman" charset="0"/>
                <a:ea typeface="Times New Roman" charset="0"/>
                <a:cs typeface="Times New Roman" charset="0"/>
              </a:rPr>
              <a:t>Eventuale opposizione alla stima in Corte d’Appello</a:t>
            </a:r>
          </a:p>
        </p:txBody>
      </p:sp>
      <p:sp>
        <p:nvSpPr>
          <p:cNvPr id="22" name="Elaborazione alternativa 21"/>
          <p:cNvSpPr/>
          <p:nvPr/>
        </p:nvSpPr>
        <p:spPr>
          <a:xfrm>
            <a:off x="3753955" y="2062303"/>
            <a:ext cx="1368152" cy="884297"/>
          </a:xfrm>
          <a:prstGeom prst="flowChartAlternateProcess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latin typeface="Times New Roman" charset="0"/>
                <a:ea typeface="Times New Roman" charset="0"/>
                <a:cs typeface="Times New Roman" charset="0"/>
              </a:rPr>
              <a:t>Decreto di esproprio</a:t>
            </a:r>
          </a:p>
        </p:txBody>
      </p:sp>
      <p:cxnSp>
        <p:nvCxnSpPr>
          <p:cNvPr id="23" name="Connettore 2 22"/>
          <p:cNvCxnSpPr/>
          <p:nvPr/>
        </p:nvCxnSpPr>
        <p:spPr>
          <a:xfrm flipH="1" flipV="1">
            <a:off x="5149710" y="2855644"/>
            <a:ext cx="927054" cy="7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 flipV="1">
            <a:off x="6075702" y="3012799"/>
            <a:ext cx="697714" cy="101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17" idx="0"/>
          </p:cNvCxnSpPr>
          <p:nvPr/>
        </p:nvCxnSpPr>
        <p:spPr>
          <a:xfrm flipH="1" flipV="1">
            <a:off x="7020272" y="3012799"/>
            <a:ext cx="1080120" cy="101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reccia a destra 3"/>
          <p:cNvSpPr/>
          <p:nvPr/>
        </p:nvSpPr>
        <p:spPr>
          <a:xfrm>
            <a:off x="7236296" y="6210316"/>
            <a:ext cx="1266440" cy="57007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0" name="Elaborazione alternativa 59"/>
          <p:cNvSpPr/>
          <p:nvPr/>
        </p:nvSpPr>
        <p:spPr>
          <a:xfrm>
            <a:off x="4437421" y="4094713"/>
            <a:ext cx="914400" cy="955436"/>
          </a:xfrm>
          <a:prstGeom prst="flowChartAlternateProcess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Times New Roman" charset="0"/>
                <a:ea typeface="Times New Roman" charset="0"/>
                <a:cs typeface="Times New Roman" charset="0"/>
              </a:rPr>
              <a:t>Deposito della somma presso </a:t>
            </a:r>
            <a:r>
              <a:rPr lang="it-IT" sz="1200" dirty="0" err="1">
                <a:latin typeface="Times New Roman" charset="0"/>
                <a:ea typeface="Times New Roman" charset="0"/>
                <a:cs typeface="Times New Roman" charset="0"/>
              </a:rPr>
              <a:t>CdP</a:t>
            </a:r>
            <a:endParaRPr lang="it-IT" sz="1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557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dirty="0">
                <a:latin typeface="Times New Roman" charset="0"/>
                <a:ea typeface="Times New Roman" charset="0"/>
                <a:cs typeface="Times New Roman" charset="0"/>
              </a:rPr>
              <a:t>Avvio o inizio del procedimento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>
                <a:latin typeface="Times New Roman" charset="0"/>
                <a:ea typeface="Times New Roman" charset="0"/>
                <a:cs typeface="Times New Roman" charset="0"/>
              </a:rPr>
              <a:t>Obblighi conseguenti all’avvio:</a:t>
            </a:r>
          </a:p>
          <a:p>
            <a:pPr marL="719138" indent="-354013" algn="just">
              <a:buFontTx/>
              <a:buChar char="-"/>
            </a:pPr>
            <a:r>
              <a:rPr lang="it-IT" dirty="0">
                <a:latin typeface="Times New Roman" charset="0"/>
                <a:ea typeface="Times New Roman" charset="0"/>
                <a:cs typeface="Times New Roman" charset="0"/>
              </a:rPr>
              <a:t>comunicazione di avvio del procedimento</a:t>
            </a:r>
          </a:p>
          <a:p>
            <a:pPr marL="719138" indent="-354013" algn="just">
              <a:buFontTx/>
              <a:buChar char="-"/>
            </a:pPr>
            <a:r>
              <a:rPr lang="it-IT" dirty="0">
                <a:latin typeface="Times New Roman" charset="0"/>
                <a:ea typeface="Times New Roman" charset="0"/>
                <a:cs typeface="Times New Roman" charset="0"/>
              </a:rPr>
              <a:t>nomina del responsabile del procedimento</a:t>
            </a:r>
          </a:p>
          <a:p>
            <a:pPr marL="719138" indent="-354013" algn="just">
              <a:buFontTx/>
              <a:buChar char="-"/>
            </a:pPr>
            <a:r>
              <a:rPr lang="it-IT" dirty="0">
                <a:latin typeface="Times New Roman" charset="0"/>
                <a:ea typeface="Times New Roman" charset="0"/>
                <a:cs typeface="Times New Roman" charset="0"/>
              </a:rPr>
              <a:t>obbligo per la pubblica amministrazione di concludere il procedimento con un provvedimento espresso. </a:t>
            </a:r>
          </a:p>
        </p:txBody>
      </p:sp>
    </p:spTree>
    <p:extLst>
      <p:ext uri="{BB962C8B-B14F-4D97-AF65-F5344CB8AC3E}">
        <p14:creationId xmlns:p14="http://schemas.microsoft.com/office/powerpoint/2010/main" val="1019193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A5655E-6E9E-42F6-9F1A-BDBB15F94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br>
              <a:rPr lang="it-IT" sz="3200" dirty="0"/>
            </a:br>
            <a:r>
              <a:rPr lang="it-IT" sz="3200" dirty="0"/>
              <a:t>Art. 4. </a:t>
            </a:r>
            <a:br>
              <a:rPr lang="it-IT" sz="3200" dirty="0"/>
            </a:br>
            <a:r>
              <a:rPr lang="it-IT" sz="3200" dirty="0"/>
              <a:t>Unità organizzativa responsabile del procedimento</a:t>
            </a:r>
            <a:br>
              <a:rPr lang="it-IT" sz="3200" dirty="0"/>
            </a:b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F0AE91-51E5-4986-9F2D-072F0DDF0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it-IT" dirty="0"/>
              <a:t>  </a:t>
            </a:r>
          </a:p>
          <a:p>
            <a:pPr marL="0" indent="0" algn="just">
              <a:buNone/>
            </a:pPr>
            <a:r>
              <a:rPr lang="it-IT" dirty="0"/>
              <a:t> 1. Ove  non  sia  già  direttamente  stabilito  per  legge  o  per</a:t>
            </a:r>
          </a:p>
          <a:p>
            <a:pPr marL="0" indent="0" algn="just">
              <a:buNone/>
            </a:pPr>
            <a:r>
              <a:rPr lang="it-IT" dirty="0"/>
              <a:t>regolamento, le pubbliche amministrazioni sono tenute  a  determinare per ciascun tipo di procedimento relativo ad atti di loro  competenza l'unità organizzativa responsabile della istruttoria e di ogni altro</a:t>
            </a:r>
          </a:p>
          <a:p>
            <a:pPr marL="0" indent="0" algn="just">
              <a:buNone/>
            </a:pPr>
            <a:r>
              <a:rPr lang="it-IT" dirty="0"/>
              <a:t>adempimento procedimentale, nonché' dell'adozione  del  provvedimento</a:t>
            </a:r>
          </a:p>
          <a:p>
            <a:pPr marL="0" indent="0" algn="just">
              <a:buNone/>
            </a:pPr>
            <a:r>
              <a:rPr lang="it-IT" dirty="0"/>
              <a:t>finale. </a:t>
            </a:r>
          </a:p>
          <a:p>
            <a:pPr marL="0" indent="0" algn="just">
              <a:buNone/>
            </a:pPr>
            <a:r>
              <a:rPr lang="it-IT" dirty="0"/>
              <a:t>  2. Le  disposizioni  adottate  ai  sensi  del  comma  1  sono  rese</a:t>
            </a:r>
          </a:p>
          <a:p>
            <a:pPr marL="0" indent="0" algn="just">
              <a:buNone/>
            </a:pPr>
            <a:r>
              <a:rPr lang="it-IT" dirty="0"/>
              <a:t>pubbliche secondo quanto previsto dai singoli ordinamenti. </a:t>
            </a:r>
          </a:p>
        </p:txBody>
      </p:sp>
    </p:spTree>
    <p:extLst>
      <p:ext uri="{BB962C8B-B14F-4D97-AF65-F5344CB8AC3E}">
        <p14:creationId xmlns:p14="http://schemas.microsoft.com/office/powerpoint/2010/main" val="150697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C5B47D-972F-4289-B51D-174CCFFF7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Art. 5. Responsabile del procedimento)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8FFF43-5866-46EC-8D83-4B6788977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t-IT" dirty="0"/>
              <a:t>1. Il  dirigente  di  ciascuna  unità  organizzativa  provvede  ad</a:t>
            </a:r>
          </a:p>
          <a:p>
            <a:pPr marL="0" indent="0" algn="just">
              <a:buNone/>
            </a:pPr>
            <a:r>
              <a:rPr lang="it-IT" dirty="0"/>
              <a:t>assegnare  a  se'  o   altro   dipendente   addetto   all'unità   la</a:t>
            </a:r>
          </a:p>
          <a:p>
            <a:pPr marL="0" indent="0" algn="just">
              <a:buNone/>
            </a:pPr>
            <a:r>
              <a:rPr lang="it-IT" dirty="0"/>
              <a:t>responsabilità dell'istruttoria e di ogni altro adempimento inerente</a:t>
            </a:r>
          </a:p>
          <a:p>
            <a:pPr marL="0" indent="0" algn="just">
              <a:buNone/>
            </a:pPr>
            <a:r>
              <a:rPr lang="it-IT" dirty="0"/>
              <a:t>il singolo procedimento  nonché',  eventualmente,  dell'adozione  del</a:t>
            </a:r>
          </a:p>
          <a:p>
            <a:pPr marL="0" indent="0" algn="just">
              <a:buNone/>
            </a:pPr>
            <a:r>
              <a:rPr lang="it-IT" dirty="0"/>
              <a:t>provvedimento finale. </a:t>
            </a:r>
          </a:p>
          <a:p>
            <a:pPr marL="0" indent="0" algn="just">
              <a:buNone/>
            </a:pPr>
            <a:r>
              <a:rPr lang="it-IT" dirty="0"/>
              <a:t> 2. Fino a quando non sia effettuata l'assegnazione di cui al  comma</a:t>
            </a:r>
          </a:p>
          <a:p>
            <a:pPr marL="0" indent="0" algn="just">
              <a:buNone/>
            </a:pPr>
            <a:r>
              <a:rPr lang="it-IT" dirty="0"/>
              <a:t>1,  è  considerato  responsabile   del   singolo   procedimento   il</a:t>
            </a:r>
          </a:p>
          <a:p>
            <a:pPr marL="0" indent="0" algn="just">
              <a:buNone/>
            </a:pPr>
            <a:r>
              <a:rPr lang="it-IT" dirty="0"/>
              <a:t>funzionario preposto alla unità organizzativa  determinata  a  norma</a:t>
            </a:r>
          </a:p>
          <a:p>
            <a:pPr marL="0" indent="0" algn="just">
              <a:buNone/>
            </a:pPr>
            <a:r>
              <a:rPr lang="it-IT" dirty="0"/>
              <a:t>del comma 1 dell'articolo 4. </a:t>
            </a:r>
          </a:p>
          <a:p>
            <a:pPr marL="0" indent="0" algn="just">
              <a:buNone/>
            </a:pPr>
            <a:r>
              <a:rPr lang="it-IT" dirty="0"/>
              <a:t> 3. L'unità organizzativa competente, il domicilio digitale e</a:t>
            </a:r>
          </a:p>
          <a:p>
            <a:pPr marL="0" indent="0" algn="just">
              <a:buNone/>
            </a:pPr>
            <a:r>
              <a:rPr lang="it-IT" dirty="0"/>
              <a:t>il nominativo del responsabile del procedimento  sono  comunicati  ai</a:t>
            </a:r>
          </a:p>
          <a:p>
            <a:pPr marL="0" indent="0" algn="just">
              <a:buNone/>
            </a:pPr>
            <a:r>
              <a:rPr lang="it-IT" dirty="0"/>
              <a:t>soggetti di cui all'articolo 7 e, a richiesta, a  chiunque  vi  abbia</a:t>
            </a:r>
          </a:p>
          <a:p>
            <a:pPr marL="0" indent="0" algn="just">
              <a:buNone/>
            </a:pPr>
            <a:r>
              <a:rPr lang="it-IT" dirty="0"/>
              <a:t>interesse. </a:t>
            </a:r>
          </a:p>
        </p:txBody>
      </p:sp>
    </p:spTree>
    <p:extLst>
      <p:ext uri="{BB962C8B-B14F-4D97-AF65-F5344CB8AC3E}">
        <p14:creationId xmlns:p14="http://schemas.microsoft.com/office/powerpoint/2010/main" val="1397543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dirty="0">
                <a:latin typeface="Times New Roman" charset="0"/>
                <a:ea typeface="Times New Roman" charset="0"/>
                <a:cs typeface="Times New Roman" charset="0"/>
              </a:rPr>
              <a:t>Il responsabile del procedimento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325" indent="-457200" algn="just"/>
            <a:r>
              <a:rPr lang="it-IT" dirty="0">
                <a:latin typeface="Times New Roman" charset="0"/>
                <a:ea typeface="Times New Roman" charset="0"/>
                <a:cs typeface="Times New Roman" charset="0"/>
              </a:rPr>
              <a:t>è responsabile dell’istruttoria, dei singoli adempimenti nonché, eventualmente, dell'adozione del provvedimento finale</a:t>
            </a:r>
          </a:p>
          <a:p>
            <a:pPr marL="822325" indent="-457200" algn="just"/>
            <a:r>
              <a:rPr lang="it-IT" dirty="0">
                <a:latin typeface="Times New Roman" charset="0"/>
                <a:ea typeface="Times New Roman" charset="0"/>
                <a:cs typeface="Times New Roman" charset="0"/>
              </a:rPr>
              <a:t>l’unità organizzativa competente e il nominativo del R.U.P. sono comunicati ai destinatari del provvedimento finale e </a:t>
            </a:r>
            <a:r>
              <a:rPr lang="it-IT" dirty="0" err="1">
                <a:latin typeface="Times New Roman" charset="0"/>
                <a:ea typeface="Times New Roman" charset="0"/>
                <a:cs typeface="Times New Roman" charset="0"/>
              </a:rPr>
              <a:t>interventori</a:t>
            </a:r>
            <a:r>
              <a:rPr lang="it-IT" dirty="0">
                <a:latin typeface="Times New Roman" charset="0"/>
                <a:ea typeface="Times New Roman" charset="0"/>
                <a:cs typeface="Times New Roman" charset="0"/>
              </a:rPr>
              <a:t>, a richiesta, a chiunque vi abbia interesse</a:t>
            </a:r>
            <a:endParaRPr lang="it-IT" dirty="0">
              <a:latin typeface="Times New Roman" charset="0"/>
              <a:ea typeface="Times New Roman" charset="0"/>
              <a:cs typeface="Times New Roman" charset="0"/>
              <a:hlinkClick r:id="rId2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54495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4C68CE7646BA347A101DFBEF066E975" ma:contentTypeVersion="13" ma:contentTypeDescription="Creare un nuovo documento." ma:contentTypeScope="" ma:versionID="c602b253576b1cc5668910c4a5ece8d5">
  <xsd:schema xmlns:xsd="http://www.w3.org/2001/XMLSchema" xmlns:xs="http://www.w3.org/2001/XMLSchema" xmlns:p="http://schemas.microsoft.com/office/2006/metadata/properties" xmlns:ns3="b1a9100a-0d37-4a2a-9e4c-e6d1a22e5d27" xmlns:ns4="9a536f0b-aa8c-407c-8def-cd362d2cdfad" targetNamespace="http://schemas.microsoft.com/office/2006/metadata/properties" ma:root="true" ma:fieldsID="f025f37bfecdc74d3a6dfe1fc3a47673" ns3:_="" ns4:_="">
    <xsd:import namespace="b1a9100a-0d37-4a2a-9e4c-e6d1a22e5d27"/>
    <xsd:import namespace="9a536f0b-aa8c-407c-8def-cd362d2cdfa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a9100a-0d37-4a2a-9e4c-e6d1a22e5d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536f0b-aa8c-407c-8def-cd362d2cdf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8197235-1A5F-4DF3-A993-20D6E62B8BB0}">
  <ds:schemaRefs>
    <ds:schemaRef ds:uri="http://purl.org/dc/elements/1.1/"/>
    <ds:schemaRef ds:uri="b1a9100a-0d37-4a2a-9e4c-e6d1a22e5d27"/>
    <ds:schemaRef ds:uri="http://schemas.microsoft.com/office/2006/documentManagement/types"/>
    <ds:schemaRef ds:uri="9a536f0b-aa8c-407c-8def-cd362d2cdfad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E1FAE5A-2CB5-4211-9446-A4ADDC1347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a9100a-0d37-4a2a-9e4c-e6d1a22e5d27"/>
    <ds:schemaRef ds:uri="9a536f0b-aa8c-407c-8def-cd362d2cdf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C4AFBD-AAAE-4E2E-A9D0-8BD62C43A3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7469</TotalTime>
  <Words>2435</Words>
  <Application>Microsoft Office PowerPoint</Application>
  <PresentationFormat>Presentazione su schermo (4:3)</PresentationFormat>
  <Paragraphs>193</Paragraphs>
  <Slides>33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33</vt:i4>
      </vt:variant>
    </vt:vector>
  </HeadingPairs>
  <TitlesOfParts>
    <vt:vector size="38" baseType="lpstr">
      <vt:lpstr>Arial</vt:lpstr>
      <vt:lpstr>Calibri</vt:lpstr>
      <vt:lpstr>Times New Roman</vt:lpstr>
      <vt:lpstr>Wingdings</vt:lpstr>
      <vt:lpstr>Tema di Office</vt:lpstr>
      <vt:lpstr>Il procedimento amministrativo La fase di iniziativa e la partecipazione</vt:lpstr>
      <vt:lpstr>L’articolazione del procedimento</vt:lpstr>
      <vt:lpstr>Un esempio di procedimento semplice</vt:lpstr>
      <vt:lpstr>Un esempio di procedimento semplice</vt:lpstr>
      <vt:lpstr>Un procedimento complesso</vt:lpstr>
      <vt:lpstr>Avvio o inizio del procedimento</vt:lpstr>
      <vt:lpstr> Art. 4.  Unità organizzativa responsabile del procedimento </vt:lpstr>
      <vt:lpstr>Art. 5. Responsabile del procedimento)</vt:lpstr>
      <vt:lpstr>Il responsabile del procedimento</vt:lpstr>
      <vt:lpstr>Il responsabile del procedimento – i compiti</vt:lpstr>
      <vt:lpstr>Il responsabile del procedimento – i compiti</vt:lpstr>
      <vt:lpstr>Art. 7 – La comunicazione di avvio del procedimento</vt:lpstr>
      <vt:lpstr>Art. 8 – Contenuti e modalità della comunicazione di avvio del procedimento</vt:lpstr>
      <vt:lpstr>Art. 8 – Contenuti e modalità della comunicazione di avvio del procedimento</vt:lpstr>
      <vt:lpstr> </vt:lpstr>
      <vt:lpstr> </vt:lpstr>
      <vt:lpstr> L’obbligo e le eccezioni: Le ragioni di urgenza </vt:lpstr>
      <vt:lpstr>segue</vt:lpstr>
      <vt:lpstr>Ci sono altre eccezioni?</vt:lpstr>
      <vt:lpstr>  Art. 9. - Intervento nel procedimento  </vt:lpstr>
      <vt:lpstr> Art. 10. – diritti dei partecipanti al procedimento  </vt:lpstr>
      <vt:lpstr> Art. 10 bis – Il preavviso di diniego come ulteriore garanzia di partecipazione </vt:lpstr>
      <vt:lpstr> Art. 10 bis – Il preavviso di diniego come ulteriore garanzia di partecipazione </vt:lpstr>
      <vt:lpstr> </vt:lpstr>
      <vt:lpstr>Genesi e portata dell’istituto</vt:lpstr>
      <vt:lpstr>Genesi e portata dell’istituto</vt:lpstr>
      <vt:lpstr>Genesi e portata dell’istituto</vt:lpstr>
      <vt:lpstr>Genesi e portata dell’istituto Consiglio di Stato 1790/2022</vt:lpstr>
      <vt:lpstr>Gli obblighi della p.a. nell’adozione del preavviso di rigetto</vt:lpstr>
      <vt:lpstr>Le novità del decreto semplificazioni - La motivazione</vt:lpstr>
      <vt:lpstr>I limiti allo ius variandi</vt:lpstr>
      <vt:lpstr>I limiti allo ius variandi</vt:lpstr>
      <vt:lpstr> Art. 13 – I limiti alla partecipazione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Prof. Avv. Luisa Torchia</dc:creator>
  <cp:lastModifiedBy>sveva.delgatto@unimc.it</cp:lastModifiedBy>
  <cp:revision>257</cp:revision>
  <cp:lastPrinted>2019-06-30T17:34:49Z</cp:lastPrinted>
  <dcterms:created xsi:type="dcterms:W3CDTF">2016-09-20T07:59:57Z</dcterms:created>
  <dcterms:modified xsi:type="dcterms:W3CDTF">2024-03-20T16:09:55Z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0x010100D4C68CE7646BA347A101DFBEF066E975</vt:lpwstr>
  </property>
</Properties>
</file>