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sldIdLst>
    <p:sldId id="256" r:id="rId6"/>
    <p:sldId id="368" r:id="rId7"/>
    <p:sldId id="370" r:id="rId8"/>
    <p:sldId id="371" r:id="rId9"/>
    <p:sldId id="374" r:id="rId10"/>
    <p:sldId id="259" r:id="rId11"/>
    <p:sldId id="260" r:id="rId12"/>
    <p:sldId id="258" r:id="rId13"/>
    <p:sldId id="261" r:id="rId14"/>
    <p:sldId id="262" r:id="rId15"/>
    <p:sldId id="263" r:id="rId16"/>
    <p:sldId id="264" r:id="rId17"/>
    <p:sldId id="265" r:id="rId18"/>
    <p:sldId id="266" r:id="rId19"/>
    <p:sldId id="267" r:id="rId20"/>
    <p:sldId id="268" r:id="rId21"/>
    <p:sldId id="369" r:id="rId22"/>
    <p:sldId id="372" r:id="rId23"/>
    <p:sldId id="373" r:id="rId24"/>
    <p:sldId id="380" r:id="rId25"/>
    <p:sldId id="274" r:id="rId26"/>
    <p:sldId id="275" r:id="rId27"/>
    <p:sldId id="323" r:id="rId28"/>
    <p:sldId id="364" r:id="rId29"/>
    <p:sldId id="324" r:id="rId30"/>
    <p:sldId id="365" r:id="rId31"/>
    <p:sldId id="284" r:id="rId32"/>
    <p:sldId id="353" r:id="rId33"/>
    <p:sldId id="354" r:id="rId34"/>
    <p:sldId id="355" r:id="rId35"/>
    <p:sldId id="356" r:id="rId36"/>
    <p:sldId id="357" r:id="rId37"/>
    <p:sldId id="358" r:id="rId38"/>
    <p:sldId id="359" r:id="rId39"/>
    <p:sldId id="360" r:id="rId40"/>
    <p:sldId id="362" r:id="rId41"/>
    <p:sldId id="363" r:id="rId42"/>
    <p:sldId id="352" r:id="rId43"/>
    <p:sldId id="367" r:id="rId44"/>
    <p:sldId id="366" r:id="rId45"/>
    <p:sldId id="337" r:id="rId46"/>
    <p:sldId id="381" r:id="rId47"/>
    <p:sldId id="285" r:id="rId48"/>
    <p:sldId id="269" r:id="rId49"/>
    <p:sldId id="270" r:id="rId50"/>
    <p:sldId id="271" r:id="rId51"/>
    <p:sldId id="272" r:id="rId52"/>
    <p:sldId id="273" r:id="rId53"/>
    <p:sldId id="257" r:id="rId54"/>
    <p:sldId id="375" r:id="rId55"/>
    <p:sldId id="292" r:id="rId56"/>
    <p:sldId id="294" r:id="rId57"/>
    <p:sldId id="379" r:id="rId58"/>
    <p:sldId id="382" r:id="rId59"/>
    <p:sldId id="378" r:id="rId60"/>
    <p:sldId id="377" r:id="rId61"/>
    <p:sldId id="383" r:id="rId62"/>
    <p:sldId id="327" r:id="rId6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096F30-A148-CB47-2317-BE26556FA7B9}" v="267" dt="2024-03-20T16:08:04.4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2" d="100"/>
          <a:sy n="72" d="100"/>
        </p:scale>
        <p:origin x="60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slide" Target="slides/slide58.xml"/><Relationship Id="rId68" Type="http://schemas.microsoft.com/office/2015/10/relationships/revisionInfo" Target="revisionInfo.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theme" Target="theme/theme1.xml"/><Relationship Id="rId5" Type="http://schemas.openxmlformats.org/officeDocument/2006/relationships/slideMaster" Target="slideMasters/slideMaster2.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BD892E-D394-5146-92BB-42C09AF112D4}" type="doc">
      <dgm:prSet loTypeId="urn:microsoft.com/office/officeart/2005/8/layout/hList1" loCatId="list" qsTypeId="urn:microsoft.com/office/officeart/2005/8/quickstyle/simple4" qsCatId="simple" csTypeId="urn:microsoft.com/office/officeart/2005/8/colors/accent1_2" csCatId="accent1" phldr="1"/>
      <dgm:spPr/>
      <dgm:t>
        <a:bodyPr/>
        <a:lstStyle/>
        <a:p>
          <a:endParaRPr lang="it-IT"/>
        </a:p>
      </dgm:t>
    </dgm:pt>
    <dgm:pt modelId="{AA300C75-A9BD-1B40-952F-41AB976878E1}">
      <dgm:prSet/>
      <dgm:spPr/>
      <dgm:t>
        <a:bodyPr/>
        <a:lstStyle/>
        <a:p>
          <a:pPr rtl="0"/>
          <a:r>
            <a:rPr lang="it-IT" dirty="0">
              <a:latin typeface="Times New Roman" charset="0"/>
              <a:ea typeface="Times New Roman" charset="0"/>
              <a:cs typeface="Times New Roman" charset="0"/>
            </a:rPr>
            <a:t>Dia: nel testo previgente dell’art. 19, l. n. 241/1990, erano previste due tipologie :</a:t>
          </a:r>
        </a:p>
      </dgm:t>
    </dgm:pt>
    <dgm:pt modelId="{6F190D0D-BB0B-0443-8748-16BD0D03E971}" type="parTrans" cxnId="{008EEDBB-C4B3-0A44-8E0D-1ECFAA1EB8BC}">
      <dgm:prSet/>
      <dgm:spPr/>
      <dgm:t>
        <a:bodyPr/>
        <a:lstStyle/>
        <a:p>
          <a:endParaRPr lang="it-IT"/>
        </a:p>
      </dgm:t>
    </dgm:pt>
    <dgm:pt modelId="{F43F480A-BA96-794A-A32B-8C91C52514AF}" type="sibTrans" cxnId="{008EEDBB-C4B3-0A44-8E0D-1ECFAA1EB8BC}">
      <dgm:prSet/>
      <dgm:spPr/>
      <dgm:t>
        <a:bodyPr/>
        <a:lstStyle/>
        <a:p>
          <a:endParaRPr lang="it-IT"/>
        </a:p>
      </dgm:t>
    </dgm:pt>
    <dgm:pt modelId="{E042103E-FE73-6B42-BB87-FB001B594EEE}">
      <dgm:prSet/>
      <dgm:spPr/>
      <dgm:t>
        <a:bodyPr/>
        <a:lstStyle/>
        <a:p>
          <a:pPr rtl="0"/>
          <a:r>
            <a:rPr lang="it-IT" dirty="0">
              <a:latin typeface="Times New Roman" charset="0"/>
              <a:ea typeface="Times New Roman" charset="0"/>
              <a:cs typeface="Times New Roman" charset="0"/>
            </a:rPr>
            <a:t>Dia a legittimazione differita </a:t>
          </a:r>
        </a:p>
      </dgm:t>
    </dgm:pt>
    <dgm:pt modelId="{25D39A01-0855-FA4A-AF50-32E67A2E9D31}" type="parTrans" cxnId="{3D38BF4E-4218-D640-BDCA-DF7D84F1F9F7}">
      <dgm:prSet/>
      <dgm:spPr/>
      <dgm:t>
        <a:bodyPr/>
        <a:lstStyle/>
        <a:p>
          <a:endParaRPr lang="it-IT"/>
        </a:p>
      </dgm:t>
    </dgm:pt>
    <dgm:pt modelId="{D75EF782-5E58-F248-A0E8-84159AE9DBB5}" type="sibTrans" cxnId="{3D38BF4E-4218-D640-BDCA-DF7D84F1F9F7}">
      <dgm:prSet/>
      <dgm:spPr/>
      <dgm:t>
        <a:bodyPr/>
        <a:lstStyle/>
        <a:p>
          <a:endParaRPr lang="it-IT"/>
        </a:p>
      </dgm:t>
    </dgm:pt>
    <dgm:pt modelId="{91164D91-E8D4-2543-AC03-4FA0D8ECB293}">
      <dgm:prSet/>
      <dgm:spPr/>
      <dgm:t>
        <a:bodyPr/>
        <a:lstStyle/>
        <a:p>
          <a:pPr rtl="0"/>
          <a:r>
            <a:rPr lang="it-IT" dirty="0">
              <a:latin typeface="Times New Roman" charset="0"/>
              <a:ea typeface="Times New Roman" charset="0"/>
              <a:cs typeface="Times New Roman" charset="0"/>
            </a:rPr>
            <a:t>Dia a legittimazione immediata</a:t>
          </a:r>
        </a:p>
      </dgm:t>
    </dgm:pt>
    <dgm:pt modelId="{7CF01499-01B7-6D42-87F4-AB6D187EC903}" type="parTrans" cxnId="{05EF143F-2ABB-FE44-A1F8-6734F7CC06F1}">
      <dgm:prSet/>
      <dgm:spPr/>
      <dgm:t>
        <a:bodyPr/>
        <a:lstStyle/>
        <a:p>
          <a:endParaRPr lang="it-IT"/>
        </a:p>
      </dgm:t>
    </dgm:pt>
    <dgm:pt modelId="{2BF92D89-0FA2-BE47-9DB7-500E0AA240AC}" type="sibTrans" cxnId="{05EF143F-2ABB-FE44-A1F8-6734F7CC06F1}">
      <dgm:prSet/>
      <dgm:spPr/>
      <dgm:t>
        <a:bodyPr/>
        <a:lstStyle/>
        <a:p>
          <a:endParaRPr lang="it-IT"/>
        </a:p>
      </dgm:t>
    </dgm:pt>
    <dgm:pt modelId="{BAFFAEC8-3E1C-7F44-B123-F08AF5F4323E}">
      <dgm:prSet/>
      <dgm:spPr/>
      <dgm:t>
        <a:bodyPr/>
        <a:lstStyle/>
        <a:p>
          <a:pPr rtl="0"/>
          <a:r>
            <a:rPr lang="it-IT" dirty="0">
              <a:latin typeface="Times New Roman" charset="0"/>
              <a:ea typeface="Times New Roman" charset="0"/>
              <a:cs typeface="Times New Roman" charset="0"/>
            </a:rPr>
            <a:t>Scia: la legittimazione del privato è </a:t>
          </a:r>
          <a:r>
            <a:rPr lang="it-IT" b="0" u="none" dirty="0">
              <a:latin typeface="Times New Roman" charset="0"/>
              <a:ea typeface="Times New Roman" charset="0"/>
              <a:cs typeface="Times New Roman" charset="0"/>
            </a:rPr>
            <a:t>sempre immediata</a:t>
          </a:r>
        </a:p>
      </dgm:t>
    </dgm:pt>
    <dgm:pt modelId="{6EF74216-E4FA-BD41-9DD9-33CC2BEA3C09}" type="parTrans" cxnId="{79125D0E-B8A5-6C41-A460-C637CE12E104}">
      <dgm:prSet/>
      <dgm:spPr/>
      <dgm:t>
        <a:bodyPr/>
        <a:lstStyle/>
        <a:p>
          <a:endParaRPr lang="it-IT"/>
        </a:p>
      </dgm:t>
    </dgm:pt>
    <dgm:pt modelId="{89536AEC-1097-1148-B82D-0F7F91AECD2C}" type="sibTrans" cxnId="{79125D0E-B8A5-6C41-A460-C637CE12E104}">
      <dgm:prSet/>
      <dgm:spPr/>
      <dgm:t>
        <a:bodyPr/>
        <a:lstStyle/>
        <a:p>
          <a:endParaRPr lang="it-IT"/>
        </a:p>
      </dgm:t>
    </dgm:pt>
    <dgm:pt modelId="{B9FA4CB3-6D3E-904E-B2EA-D1A38FA0E554}" type="pres">
      <dgm:prSet presAssocID="{5CBD892E-D394-5146-92BB-42C09AF112D4}" presName="Name0" presStyleCnt="0">
        <dgm:presLayoutVars>
          <dgm:dir/>
          <dgm:animLvl val="lvl"/>
          <dgm:resizeHandles val="exact"/>
        </dgm:presLayoutVars>
      </dgm:prSet>
      <dgm:spPr/>
    </dgm:pt>
    <dgm:pt modelId="{02EF092D-EAC8-FA46-8117-D225E50CBCC4}" type="pres">
      <dgm:prSet presAssocID="{AA300C75-A9BD-1B40-952F-41AB976878E1}" presName="composite" presStyleCnt="0"/>
      <dgm:spPr/>
    </dgm:pt>
    <dgm:pt modelId="{365894C6-A4E3-654B-ABE0-4B90098C5990}" type="pres">
      <dgm:prSet presAssocID="{AA300C75-A9BD-1B40-952F-41AB976878E1}" presName="parTx" presStyleLbl="alignNode1" presStyleIdx="0" presStyleCnt="2">
        <dgm:presLayoutVars>
          <dgm:chMax val="0"/>
          <dgm:chPref val="0"/>
          <dgm:bulletEnabled val="1"/>
        </dgm:presLayoutVars>
      </dgm:prSet>
      <dgm:spPr/>
    </dgm:pt>
    <dgm:pt modelId="{6B8D414D-8A18-B847-8B10-C2082A5D39E2}" type="pres">
      <dgm:prSet presAssocID="{AA300C75-A9BD-1B40-952F-41AB976878E1}" presName="desTx" presStyleLbl="alignAccFollowNode1" presStyleIdx="0" presStyleCnt="2">
        <dgm:presLayoutVars>
          <dgm:bulletEnabled val="1"/>
        </dgm:presLayoutVars>
      </dgm:prSet>
      <dgm:spPr/>
    </dgm:pt>
    <dgm:pt modelId="{F3481CE1-9ED6-3B45-BEDF-AA4F263FE1BF}" type="pres">
      <dgm:prSet presAssocID="{F43F480A-BA96-794A-A32B-8C91C52514AF}" presName="space" presStyleCnt="0"/>
      <dgm:spPr/>
    </dgm:pt>
    <dgm:pt modelId="{FC956B49-33AB-624D-8931-F7E61CADC910}" type="pres">
      <dgm:prSet presAssocID="{BAFFAEC8-3E1C-7F44-B123-F08AF5F4323E}" presName="composite" presStyleCnt="0"/>
      <dgm:spPr/>
    </dgm:pt>
    <dgm:pt modelId="{3131925A-A8AD-E24F-AB69-E81B9A0386B8}" type="pres">
      <dgm:prSet presAssocID="{BAFFAEC8-3E1C-7F44-B123-F08AF5F4323E}" presName="parTx" presStyleLbl="alignNode1" presStyleIdx="1" presStyleCnt="2">
        <dgm:presLayoutVars>
          <dgm:chMax val="0"/>
          <dgm:chPref val="0"/>
          <dgm:bulletEnabled val="1"/>
        </dgm:presLayoutVars>
      </dgm:prSet>
      <dgm:spPr/>
    </dgm:pt>
    <dgm:pt modelId="{96C32BC9-9F1B-C94D-B17E-F8A1E00DD6E1}" type="pres">
      <dgm:prSet presAssocID="{BAFFAEC8-3E1C-7F44-B123-F08AF5F4323E}" presName="desTx" presStyleLbl="alignAccFollowNode1" presStyleIdx="1" presStyleCnt="2">
        <dgm:presLayoutVars>
          <dgm:bulletEnabled val="1"/>
        </dgm:presLayoutVars>
      </dgm:prSet>
      <dgm:spPr/>
    </dgm:pt>
  </dgm:ptLst>
  <dgm:cxnLst>
    <dgm:cxn modelId="{79125D0E-B8A5-6C41-A460-C637CE12E104}" srcId="{5CBD892E-D394-5146-92BB-42C09AF112D4}" destId="{BAFFAEC8-3E1C-7F44-B123-F08AF5F4323E}" srcOrd="1" destOrd="0" parTransId="{6EF74216-E4FA-BD41-9DD9-33CC2BEA3C09}" sibTransId="{89536AEC-1097-1148-B82D-0F7F91AECD2C}"/>
    <dgm:cxn modelId="{FD85A22C-A5D0-6047-BC27-6213712B53E5}" type="presOf" srcId="{5CBD892E-D394-5146-92BB-42C09AF112D4}" destId="{B9FA4CB3-6D3E-904E-B2EA-D1A38FA0E554}" srcOrd="0" destOrd="0" presId="urn:microsoft.com/office/officeart/2005/8/layout/hList1"/>
    <dgm:cxn modelId="{05EF143F-2ABB-FE44-A1F8-6734F7CC06F1}" srcId="{AA300C75-A9BD-1B40-952F-41AB976878E1}" destId="{91164D91-E8D4-2543-AC03-4FA0D8ECB293}" srcOrd="1" destOrd="0" parTransId="{7CF01499-01B7-6D42-87F4-AB6D187EC903}" sibTransId="{2BF92D89-0FA2-BE47-9DB7-500E0AA240AC}"/>
    <dgm:cxn modelId="{3D38BF4E-4218-D640-BDCA-DF7D84F1F9F7}" srcId="{AA300C75-A9BD-1B40-952F-41AB976878E1}" destId="{E042103E-FE73-6B42-BB87-FB001B594EEE}" srcOrd="0" destOrd="0" parTransId="{25D39A01-0855-FA4A-AF50-32E67A2E9D31}" sibTransId="{D75EF782-5E58-F248-A0E8-84159AE9DBB5}"/>
    <dgm:cxn modelId="{51DE247D-10C5-F24D-B309-3B21A55BBC9B}" type="presOf" srcId="{BAFFAEC8-3E1C-7F44-B123-F08AF5F4323E}" destId="{3131925A-A8AD-E24F-AB69-E81B9A0386B8}" srcOrd="0" destOrd="0" presId="urn:microsoft.com/office/officeart/2005/8/layout/hList1"/>
    <dgm:cxn modelId="{6E63B798-5A61-8A4D-A77B-484DF23DA5C5}" type="presOf" srcId="{91164D91-E8D4-2543-AC03-4FA0D8ECB293}" destId="{6B8D414D-8A18-B847-8B10-C2082A5D39E2}" srcOrd="0" destOrd="1" presId="urn:microsoft.com/office/officeart/2005/8/layout/hList1"/>
    <dgm:cxn modelId="{E79BA49D-74AF-D84D-921F-72B1A5AC319D}" type="presOf" srcId="{E042103E-FE73-6B42-BB87-FB001B594EEE}" destId="{6B8D414D-8A18-B847-8B10-C2082A5D39E2}" srcOrd="0" destOrd="0" presId="urn:microsoft.com/office/officeart/2005/8/layout/hList1"/>
    <dgm:cxn modelId="{008EEDBB-C4B3-0A44-8E0D-1ECFAA1EB8BC}" srcId="{5CBD892E-D394-5146-92BB-42C09AF112D4}" destId="{AA300C75-A9BD-1B40-952F-41AB976878E1}" srcOrd="0" destOrd="0" parTransId="{6F190D0D-BB0B-0443-8748-16BD0D03E971}" sibTransId="{F43F480A-BA96-794A-A32B-8C91C52514AF}"/>
    <dgm:cxn modelId="{49C430F5-240A-064B-A87B-BFEBE6C289D4}" type="presOf" srcId="{AA300C75-A9BD-1B40-952F-41AB976878E1}" destId="{365894C6-A4E3-654B-ABE0-4B90098C5990}" srcOrd="0" destOrd="0" presId="urn:microsoft.com/office/officeart/2005/8/layout/hList1"/>
    <dgm:cxn modelId="{3CC1B819-ABCA-2E4A-80F3-051DBE53AF2F}" type="presParOf" srcId="{B9FA4CB3-6D3E-904E-B2EA-D1A38FA0E554}" destId="{02EF092D-EAC8-FA46-8117-D225E50CBCC4}" srcOrd="0" destOrd="0" presId="urn:microsoft.com/office/officeart/2005/8/layout/hList1"/>
    <dgm:cxn modelId="{A3982F2B-83BB-E347-A16B-4E09D096B1C1}" type="presParOf" srcId="{02EF092D-EAC8-FA46-8117-D225E50CBCC4}" destId="{365894C6-A4E3-654B-ABE0-4B90098C5990}" srcOrd="0" destOrd="0" presId="urn:microsoft.com/office/officeart/2005/8/layout/hList1"/>
    <dgm:cxn modelId="{09092798-7339-EB4F-8EFF-9D4A8BB25F09}" type="presParOf" srcId="{02EF092D-EAC8-FA46-8117-D225E50CBCC4}" destId="{6B8D414D-8A18-B847-8B10-C2082A5D39E2}" srcOrd="1" destOrd="0" presId="urn:microsoft.com/office/officeart/2005/8/layout/hList1"/>
    <dgm:cxn modelId="{C42EF079-6DDA-8743-8D74-B82A7A81098B}" type="presParOf" srcId="{B9FA4CB3-6D3E-904E-B2EA-D1A38FA0E554}" destId="{F3481CE1-9ED6-3B45-BEDF-AA4F263FE1BF}" srcOrd="1" destOrd="0" presId="urn:microsoft.com/office/officeart/2005/8/layout/hList1"/>
    <dgm:cxn modelId="{A7BAC147-53F6-0D4F-9C0B-4DD3936DC1D2}" type="presParOf" srcId="{B9FA4CB3-6D3E-904E-B2EA-D1A38FA0E554}" destId="{FC956B49-33AB-624D-8931-F7E61CADC910}" srcOrd="2" destOrd="0" presId="urn:microsoft.com/office/officeart/2005/8/layout/hList1"/>
    <dgm:cxn modelId="{A22E66A2-501B-6045-B80C-C8546FF49EB7}" type="presParOf" srcId="{FC956B49-33AB-624D-8931-F7E61CADC910}" destId="{3131925A-A8AD-E24F-AB69-E81B9A0386B8}" srcOrd="0" destOrd="0" presId="urn:microsoft.com/office/officeart/2005/8/layout/hList1"/>
    <dgm:cxn modelId="{94AC9B2F-2BD9-2445-A522-A6B1F51BE86D}" type="presParOf" srcId="{FC956B49-33AB-624D-8931-F7E61CADC910}" destId="{96C32BC9-9F1B-C94D-B17E-F8A1E00DD6E1}"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5894C6-A4E3-654B-ABE0-4B90098C5990}">
      <dsp:nvSpPr>
        <dsp:cNvPr id="0" name=""/>
        <dsp:cNvSpPr/>
      </dsp:nvSpPr>
      <dsp:spPr>
        <a:xfrm>
          <a:off x="40" y="636055"/>
          <a:ext cx="3845569" cy="153822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rtl="0">
            <a:lnSpc>
              <a:spcPct val="90000"/>
            </a:lnSpc>
            <a:spcBef>
              <a:spcPct val="0"/>
            </a:spcBef>
            <a:spcAft>
              <a:spcPct val="35000"/>
            </a:spcAft>
            <a:buNone/>
          </a:pPr>
          <a:r>
            <a:rPr lang="it-IT" sz="2500" kern="1200" dirty="0">
              <a:latin typeface="Times New Roman" charset="0"/>
              <a:ea typeface="Times New Roman" charset="0"/>
              <a:cs typeface="Times New Roman" charset="0"/>
            </a:rPr>
            <a:t>Dia: nel testo previgente dell’art. 19, l. n. 241/1990, erano previste due tipologie :</a:t>
          </a:r>
        </a:p>
      </dsp:txBody>
      <dsp:txXfrm>
        <a:off x="40" y="636055"/>
        <a:ext cx="3845569" cy="1538227"/>
      </dsp:txXfrm>
    </dsp:sp>
    <dsp:sp modelId="{6B8D414D-8A18-B847-8B10-C2082A5D39E2}">
      <dsp:nvSpPr>
        <dsp:cNvPr id="0" name=""/>
        <dsp:cNvSpPr/>
      </dsp:nvSpPr>
      <dsp:spPr>
        <a:xfrm>
          <a:off x="40" y="2174282"/>
          <a:ext cx="3845569" cy="171562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rtl="0">
            <a:lnSpc>
              <a:spcPct val="90000"/>
            </a:lnSpc>
            <a:spcBef>
              <a:spcPct val="0"/>
            </a:spcBef>
            <a:spcAft>
              <a:spcPct val="15000"/>
            </a:spcAft>
            <a:buChar char="•"/>
          </a:pPr>
          <a:r>
            <a:rPr lang="it-IT" sz="2500" kern="1200" dirty="0">
              <a:latin typeface="Times New Roman" charset="0"/>
              <a:ea typeface="Times New Roman" charset="0"/>
              <a:cs typeface="Times New Roman" charset="0"/>
            </a:rPr>
            <a:t>Dia a legittimazione differita </a:t>
          </a:r>
        </a:p>
        <a:p>
          <a:pPr marL="228600" lvl="1" indent="-228600" algn="l" defTabSz="1111250" rtl="0">
            <a:lnSpc>
              <a:spcPct val="90000"/>
            </a:lnSpc>
            <a:spcBef>
              <a:spcPct val="0"/>
            </a:spcBef>
            <a:spcAft>
              <a:spcPct val="15000"/>
            </a:spcAft>
            <a:buChar char="•"/>
          </a:pPr>
          <a:r>
            <a:rPr lang="it-IT" sz="2500" kern="1200" dirty="0">
              <a:latin typeface="Times New Roman" charset="0"/>
              <a:ea typeface="Times New Roman" charset="0"/>
              <a:cs typeface="Times New Roman" charset="0"/>
            </a:rPr>
            <a:t>Dia a legittimazione immediata</a:t>
          </a:r>
        </a:p>
      </dsp:txBody>
      <dsp:txXfrm>
        <a:off x="40" y="2174282"/>
        <a:ext cx="3845569" cy="1715625"/>
      </dsp:txXfrm>
    </dsp:sp>
    <dsp:sp modelId="{3131925A-A8AD-E24F-AB69-E81B9A0386B8}">
      <dsp:nvSpPr>
        <dsp:cNvPr id="0" name=""/>
        <dsp:cNvSpPr/>
      </dsp:nvSpPr>
      <dsp:spPr>
        <a:xfrm>
          <a:off x="4383989" y="636055"/>
          <a:ext cx="3845569" cy="153822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rtl="0">
            <a:lnSpc>
              <a:spcPct val="90000"/>
            </a:lnSpc>
            <a:spcBef>
              <a:spcPct val="0"/>
            </a:spcBef>
            <a:spcAft>
              <a:spcPct val="35000"/>
            </a:spcAft>
            <a:buNone/>
          </a:pPr>
          <a:r>
            <a:rPr lang="it-IT" sz="2500" kern="1200" dirty="0">
              <a:latin typeface="Times New Roman" charset="0"/>
              <a:ea typeface="Times New Roman" charset="0"/>
              <a:cs typeface="Times New Roman" charset="0"/>
            </a:rPr>
            <a:t>Scia: la legittimazione del privato è </a:t>
          </a:r>
          <a:r>
            <a:rPr lang="it-IT" sz="2500" b="0" u="none" kern="1200" dirty="0">
              <a:latin typeface="Times New Roman" charset="0"/>
              <a:ea typeface="Times New Roman" charset="0"/>
              <a:cs typeface="Times New Roman" charset="0"/>
            </a:rPr>
            <a:t>sempre immediata</a:t>
          </a:r>
        </a:p>
      </dsp:txBody>
      <dsp:txXfrm>
        <a:off x="4383989" y="636055"/>
        <a:ext cx="3845569" cy="1538227"/>
      </dsp:txXfrm>
    </dsp:sp>
    <dsp:sp modelId="{96C32BC9-9F1B-C94D-B17E-F8A1E00DD6E1}">
      <dsp:nvSpPr>
        <dsp:cNvPr id="0" name=""/>
        <dsp:cNvSpPr/>
      </dsp:nvSpPr>
      <dsp:spPr>
        <a:xfrm>
          <a:off x="4383989" y="2174282"/>
          <a:ext cx="3845569" cy="171562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B794F4-0A82-41A2-A017-1E88E7D4780E}"/>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507ECF5B-8DAB-45D3-9409-489E1A8BBF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DB3712FD-9D8B-4D7D-8924-B3F89AC01E04}"/>
              </a:ext>
            </a:extLst>
          </p:cNvPr>
          <p:cNvSpPr>
            <a:spLocks noGrp="1"/>
          </p:cNvSpPr>
          <p:nvPr>
            <p:ph type="dt" sz="half" idx="10"/>
          </p:nvPr>
        </p:nvSpPr>
        <p:spPr/>
        <p:txBody>
          <a:bodyPr/>
          <a:lstStyle/>
          <a:p>
            <a:fld id="{06AE6666-2FB2-4A25-9C19-5C4B16247401}" type="datetimeFigureOut">
              <a:rPr lang="it-IT" smtClean="0"/>
              <a:t>20/03/2024</a:t>
            </a:fld>
            <a:endParaRPr lang="it-IT"/>
          </a:p>
        </p:txBody>
      </p:sp>
      <p:sp>
        <p:nvSpPr>
          <p:cNvPr id="5" name="Segnaposto piè di pagina 4">
            <a:extLst>
              <a:ext uri="{FF2B5EF4-FFF2-40B4-BE49-F238E27FC236}">
                <a16:creationId xmlns:a16="http://schemas.microsoft.com/office/drawing/2014/main" id="{FB3C3260-A430-44BB-8DE4-04926B9F048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91D7B37-64B6-4BC8-B7EE-C8D009BE945E}"/>
              </a:ext>
            </a:extLst>
          </p:cNvPr>
          <p:cNvSpPr>
            <a:spLocks noGrp="1"/>
          </p:cNvSpPr>
          <p:nvPr>
            <p:ph type="sldNum" sz="quarter" idx="12"/>
          </p:nvPr>
        </p:nvSpPr>
        <p:spPr/>
        <p:txBody>
          <a:bodyPr/>
          <a:lstStyle/>
          <a:p>
            <a:fld id="{29338617-7AA1-4B2A-97D6-AF860D99B39F}" type="slidenum">
              <a:rPr lang="it-IT" smtClean="0"/>
              <a:t>‹N›</a:t>
            </a:fld>
            <a:endParaRPr lang="it-IT"/>
          </a:p>
        </p:txBody>
      </p:sp>
    </p:spTree>
    <p:extLst>
      <p:ext uri="{BB962C8B-B14F-4D97-AF65-F5344CB8AC3E}">
        <p14:creationId xmlns:p14="http://schemas.microsoft.com/office/powerpoint/2010/main" val="3955300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474A6A-4D1C-4F02-9961-9FA574CD572E}"/>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34C2FAA-784B-41C8-97F1-33366BCDB661}"/>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146BE5B-6190-4E07-B4A6-465330B9DCCC}"/>
              </a:ext>
            </a:extLst>
          </p:cNvPr>
          <p:cNvSpPr>
            <a:spLocks noGrp="1"/>
          </p:cNvSpPr>
          <p:nvPr>
            <p:ph type="dt" sz="half" idx="10"/>
          </p:nvPr>
        </p:nvSpPr>
        <p:spPr/>
        <p:txBody>
          <a:bodyPr/>
          <a:lstStyle/>
          <a:p>
            <a:fld id="{06AE6666-2FB2-4A25-9C19-5C4B16247401}" type="datetimeFigureOut">
              <a:rPr lang="it-IT" smtClean="0"/>
              <a:t>20/03/2024</a:t>
            </a:fld>
            <a:endParaRPr lang="it-IT"/>
          </a:p>
        </p:txBody>
      </p:sp>
      <p:sp>
        <p:nvSpPr>
          <p:cNvPr id="5" name="Segnaposto piè di pagina 4">
            <a:extLst>
              <a:ext uri="{FF2B5EF4-FFF2-40B4-BE49-F238E27FC236}">
                <a16:creationId xmlns:a16="http://schemas.microsoft.com/office/drawing/2014/main" id="{12AF712D-5040-449A-8061-C8300D20386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4DE646E-814B-4F51-9292-7E69154DF1CB}"/>
              </a:ext>
            </a:extLst>
          </p:cNvPr>
          <p:cNvSpPr>
            <a:spLocks noGrp="1"/>
          </p:cNvSpPr>
          <p:nvPr>
            <p:ph type="sldNum" sz="quarter" idx="12"/>
          </p:nvPr>
        </p:nvSpPr>
        <p:spPr/>
        <p:txBody>
          <a:bodyPr/>
          <a:lstStyle/>
          <a:p>
            <a:fld id="{29338617-7AA1-4B2A-97D6-AF860D99B39F}" type="slidenum">
              <a:rPr lang="it-IT" smtClean="0"/>
              <a:t>‹N›</a:t>
            </a:fld>
            <a:endParaRPr lang="it-IT"/>
          </a:p>
        </p:txBody>
      </p:sp>
    </p:spTree>
    <p:extLst>
      <p:ext uri="{BB962C8B-B14F-4D97-AF65-F5344CB8AC3E}">
        <p14:creationId xmlns:p14="http://schemas.microsoft.com/office/powerpoint/2010/main" val="2855959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B9CEFADF-0B82-44D2-97B7-79A716D72EC0}"/>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0216660-8346-405E-9FA8-01B27889984C}"/>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0919B36-09EA-4071-9B2A-DCAE66CC1E2A}"/>
              </a:ext>
            </a:extLst>
          </p:cNvPr>
          <p:cNvSpPr>
            <a:spLocks noGrp="1"/>
          </p:cNvSpPr>
          <p:nvPr>
            <p:ph type="dt" sz="half" idx="10"/>
          </p:nvPr>
        </p:nvSpPr>
        <p:spPr/>
        <p:txBody>
          <a:bodyPr/>
          <a:lstStyle/>
          <a:p>
            <a:fld id="{06AE6666-2FB2-4A25-9C19-5C4B16247401}" type="datetimeFigureOut">
              <a:rPr lang="it-IT" smtClean="0"/>
              <a:t>20/03/2024</a:t>
            </a:fld>
            <a:endParaRPr lang="it-IT"/>
          </a:p>
        </p:txBody>
      </p:sp>
      <p:sp>
        <p:nvSpPr>
          <p:cNvPr id="5" name="Segnaposto piè di pagina 4">
            <a:extLst>
              <a:ext uri="{FF2B5EF4-FFF2-40B4-BE49-F238E27FC236}">
                <a16:creationId xmlns:a16="http://schemas.microsoft.com/office/drawing/2014/main" id="{211EA5E5-641F-4443-9804-1A098041EE9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534B8AD-002C-4E3E-963C-A7E86FB2E8A6}"/>
              </a:ext>
            </a:extLst>
          </p:cNvPr>
          <p:cNvSpPr>
            <a:spLocks noGrp="1"/>
          </p:cNvSpPr>
          <p:nvPr>
            <p:ph type="sldNum" sz="quarter" idx="12"/>
          </p:nvPr>
        </p:nvSpPr>
        <p:spPr/>
        <p:txBody>
          <a:bodyPr/>
          <a:lstStyle/>
          <a:p>
            <a:fld id="{29338617-7AA1-4B2A-97D6-AF860D99B39F}" type="slidenum">
              <a:rPr lang="it-IT" smtClean="0"/>
              <a:t>‹N›</a:t>
            </a:fld>
            <a:endParaRPr lang="it-IT"/>
          </a:p>
        </p:txBody>
      </p:sp>
    </p:spTree>
    <p:extLst>
      <p:ext uri="{BB962C8B-B14F-4D97-AF65-F5344CB8AC3E}">
        <p14:creationId xmlns:p14="http://schemas.microsoft.com/office/powerpoint/2010/main" val="33817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26"/>
            <a:ext cx="10363200" cy="1470025"/>
          </a:xfrm>
        </p:spPr>
        <p:txBody>
          <a:bodyPr/>
          <a:lstStyle/>
          <a:p>
            <a:r>
              <a:rPr lang="it-IT"/>
              <a:t>Fare clic per modificare lo stile del titolo</a:t>
            </a:r>
          </a:p>
        </p:txBody>
      </p:sp>
      <p:sp>
        <p:nvSpPr>
          <p:cNvPr id="3" name="Sottotitolo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53327D18-C190-4C3D-A3EC-55B6DD22C47F}" type="datetimeFigureOut">
              <a:rPr lang="it-IT" smtClean="0"/>
              <a:pPr/>
              <a:t>20/03/2024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20543956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53327D18-C190-4C3D-A3EC-55B6DD22C47F}" type="datetimeFigureOut">
              <a:rPr lang="it-IT" smtClean="0"/>
              <a:pPr/>
              <a:t>20/03/2024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11030477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53327D18-C190-4C3D-A3EC-55B6DD22C47F}" type="datetimeFigureOut">
              <a:rPr lang="it-IT" smtClean="0"/>
              <a:pPr/>
              <a:t>20/03/2024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31214721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53327D18-C190-4C3D-A3EC-55B6DD22C47F}" type="datetimeFigureOut">
              <a:rPr lang="it-IT" smtClean="0"/>
              <a:pPr/>
              <a:t>20/03/2024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22521134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53327D18-C190-4C3D-A3EC-55B6DD22C47F}" type="datetimeFigureOut">
              <a:rPr lang="it-IT" smtClean="0"/>
              <a:pPr/>
              <a:t>20/03/2024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32241191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53327D18-C190-4C3D-A3EC-55B6DD22C47F}" type="datetimeFigureOut">
              <a:rPr lang="it-IT" smtClean="0"/>
              <a:pPr/>
              <a:t>20/03/2024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39290809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3327D18-C190-4C3D-A3EC-55B6DD22C47F}" type="datetimeFigureOut">
              <a:rPr lang="it-IT" smtClean="0"/>
              <a:pPr/>
              <a:t>20/03/2024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27271887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53327D18-C190-4C3D-A3EC-55B6DD22C47F}" type="datetimeFigureOut">
              <a:rPr lang="it-IT" smtClean="0"/>
              <a:pPr/>
              <a:t>20/03/2024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712141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535897-1258-453B-8050-6005575E25B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25AFAC-5E1E-4F0E-95B2-95A7323E11E8}"/>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DEB2BA4-C89C-4040-BECC-5B2B9CF0F8F6}"/>
              </a:ext>
            </a:extLst>
          </p:cNvPr>
          <p:cNvSpPr>
            <a:spLocks noGrp="1"/>
          </p:cNvSpPr>
          <p:nvPr>
            <p:ph type="dt" sz="half" idx="10"/>
          </p:nvPr>
        </p:nvSpPr>
        <p:spPr/>
        <p:txBody>
          <a:bodyPr/>
          <a:lstStyle/>
          <a:p>
            <a:fld id="{06AE6666-2FB2-4A25-9C19-5C4B16247401}" type="datetimeFigureOut">
              <a:rPr lang="it-IT" smtClean="0"/>
              <a:t>20/03/2024</a:t>
            </a:fld>
            <a:endParaRPr lang="it-IT"/>
          </a:p>
        </p:txBody>
      </p:sp>
      <p:sp>
        <p:nvSpPr>
          <p:cNvPr id="5" name="Segnaposto piè di pagina 4">
            <a:extLst>
              <a:ext uri="{FF2B5EF4-FFF2-40B4-BE49-F238E27FC236}">
                <a16:creationId xmlns:a16="http://schemas.microsoft.com/office/drawing/2014/main" id="{1295C959-4F56-4F90-9609-C58A65854C2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8ACEF1A-07AB-4E82-ABD9-5C305ADC225C}"/>
              </a:ext>
            </a:extLst>
          </p:cNvPr>
          <p:cNvSpPr>
            <a:spLocks noGrp="1"/>
          </p:cNvSpPr>
          <p:nvPr>
            <p:ph type="sldNum" sz="quarter" idx="12"/>
          </p:nvPr>
        </p:nvSpPr>
        <p:spPr/>
        <p:txBody>
          <a:bodyPr/>
          <a:lstStyle/>
          <a:p>
            <a:fld id="{29338617-7AA1-4B2A-97D6-AF860D99B39F}" type="slidenum">
              <a:rPr lang="it-IT" smtClean="0"/>
              <a:t>‹N›</a:t>
            </a:fld>
            <a:endParaRPr lang="it-IT"/>
          </a:p>
        </p:txBody>
      </p:sp>
    </p:spTree>
    <p:extLst>
      <p:ext uri="{BB962C8B-B14F-4D97-AF65-F5344CB8AC3E}">
        <p14:creationId xmlns:p14="http://schemas.microsoft.com/office/powerpoint/2010/main" val="5139174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53327D18-C190-4C3D-A3EC-55B6DD22C47F}" type="datetimeFigureOut">
              <a:rPr lang="it-IT" smtClean="0"/>
              <a:pPr/>
              <a:t>20/03/2024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29771031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53327D18-C190-4C3D-A3EC-55B6DD22C47F}" type="datetimeFigureOut">
              <a:rPr lang="it-IT" smtClean="0"/>
              <a:pPr/>
              <a:t>20/03/2024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22428139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9200" y="274639"/>
            <a:ext cx="27432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09600" y="274639"/>
            <a:ext cx="80264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53327D18-C190-4C3D-A3EC-55B6DD22C47F}" type="datetimeFigureOut">
              <a:rPr lang="it-IT" smtClean="0"/>
              <a:pPr/>
              <a:t>20/03/2024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91611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96C9C2-00BC-4AA0-B9DA-14CA4309CA3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DAA5133-3206-4F79-AADF-F4E7A0F9F2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8B2E47E3-1299-4BC5-95F8-343776FE0E2C}"/>
              </a:ext>
            </a:extLst>
          </p:cNvPr>
          <p:cNvSpPr>
            <a:spLocks noGrp="1"/>
          </p:cNvSpPr>
          <p:nvPr>
            <p:ph type="dt" sz="half" idx="10"/>
          </p:nvPr>
        </p:nvSpPr>
        <p:spPr/>
        <p:txBody>
          <a:bodyPr/>
          <a:lstStyle/>
          <a:p>
            <a:fld id="{06AE6666-2FB2-4A25-9C19-5C4B16247401}" type="datetimeFigureOut">
              <a:rPr lang="it-IT" smtClean="0"/>
              <a:t>20/03/2024</a:t>
            </a:fld>
            <a:endParaRPr lang="it-IT"/>
          </a:p>
        </p:txBody>
      </p:sp>
      <p:sp>
        <p:nvSpPr>
          <p:cNvPr id="5" name="Segnaposto piè di pagina 4">
            <a:extLst>
              <a:ext uri="{FF2B5EF4-FFF2-40B4-BE49-F238E27FC236}">
                <a16:creationId xmlns:a16="http://schemas.microsoft.com/office/drawing/2014/main" id="{A33BDD8F-1EEE-4D9E-9B9E-FA934EC8C56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3D817B3-455C-4B50-8D4E-FD7F383E1798}"/>
              </a:ext>
            </a:extLst>
          </p:cNvPr>
          <p:cNvSpPr>
            <a:spLocks noGrp="1"/>
          </p:cNvSpPr>
          <p:nvPr>
            <p:ph type="sldNum" sz="quarter" idx="12"/>
          </p:nvPr>
        </p:nvSpPr>
        <p:spPr/>
        <p:txBody>
          <a:bodyPr/>
          <a:lstStyle/>
          <a:p>
            <a:fld id="{29338617-7AA1-4B2A-97D6-AF860D99B39F}" type="slidenum">
              <a:rPr lang="it-IT" smtClean="0"/>
              <a:t>‹N›</a:t>
            </a:fld>
            <a:endParaRPr lang="it-IT"/>
          </a:p>
        </p:txBody>
      </p:sp>
    </p:spTree>
    <p:extLst>
      <p:ext uri="{BB962C8B-B14F-4D97-AF65-F5344CB8AC3E}">
        <p14:creationId xmlns:p14="http://schemas.microsoft.com/office/powerpoint/2010/main" val="793920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0AA74B-5E41-43A0-9627-783EEB439A9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482D7E1-46F0-4DFB-94C7-2861ECE0C6A5}"/>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A41A2984-6B3F-47E8-99A1-D134F95EB9B8}"/>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D8E86DDA-3DEA-4170-9706-2A026E82E424}"/>
              </a:ext>
            </a:extLst>
          </p:cNvPr>
          <p:cNvSpPr>
            <a:spLocks noGrp="1"/>
          </p:cNvSpPr>
          <p:nvPr>
            <p:ph type="dt" sz="half" idx="10"/>
          </p:nvPr>
        </p:nvSpPr>
        <p:spPr/>
        <p:txBody>
          <a:bodyPr/>
          <a:lstStyle/>
          <a:p>
            <a:fld id="{06AE6666-2FB2-4A25-9C19-5C4B16247401}" type="datetimeFigureOut">
              <a:rPr lang="it-IT" smtClean="0"/>
              <a:t>20/03/2024</a:t>
            </a:fld>
            <a:endParaRPr lang="it-IT"/>
          </a:p>
        </p:txBody>
      </p:sp>
      <p:sp>
        <p:nvSpPr>
          <p:cNvPr id="6" name="Segnaposto piè di pagina 5">
            <a:extLst>
              <a:ext uri="{FF2B5EF4-FFF2-40B4-BE49-F238E27FC236}">
                <a16:creationId xmlns:a16="http://schemas.microsoft.com/office/drawing/2014/main" id="{9AF3AEDE-37AA-4D62-BD15-B6C4F4014DB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58A6428-4F0C-4DD0-ACAE-3590EBB6960F}"/>
              </a:ext>
            </a:extLst>
          </p:cNvPr>
          <p:cNvSpPr>
            <a:spLocks noGrp="1"/>
          </p:cNvSpPr>
          <p:nvPr>
            <p:ph type="sldNum" sz="quarter" idx="12"/>
          </p:nvPr>
        </p:nvSpPr>
        <p:spPr/>
        <p:txBody>
          <a:bodyPr/>
          <a:lstStyle/>
          <a:p>
            <a:fld id="{29338617-7AA1-4B2A-97D6-AF860D99B39F}" type="slidenum">
              <a:rPr lang="it-IT" smtClean="0"/>
              <a:t>‹N›</a:t>
            </a:fld>
            <a:endParaRPr lang="it-IT"/>
          </a:p>
        </p:txBody>
      </p:sp>
    </p:spTree>
    <p:extLst>
      <p:ext uri="{BB962C8B-B14F-4D97-AF65-F5344CB8AC3E}">
        <p14:creationId xmlns:p14="http://schemas.microsoft.com/office/powerpoint/2010/main" val="1011548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DE82A2-0FC5-4C67-9951-0A9596081E6A}"/>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F22FA71-A6D2-4453-8B2E-86DF81F5E9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F77C3591-4BEF-4E7E-8285-4E50C80DB68C}"/>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5C98FA9-CCB7-48CE-969B-E4FDC693D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8E622A55-1689-4536-BE19-F8139FAC50FA}"/>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1ED2F7D3-4399-4A93-88E1-1CF054A9F130}"/>
              </a:ext>
            </a:extLst>
          </p:cNvPr>
          <p:cNvSpPr>
            <a:spLocks noGrp="1"/>
          </p:cNvSpPr>
          <p:nvPr>
            <p:ph type="dt" sz="half" idx="10"/>
          </p:nvPr>
        </p:nvSpPr>
        <p:spPr/>
        <p:txBody>
          <a:bodyPr/>
          <a:lstStyle/>
          <a:p>
            <a:fld id="{06AE6666-2FB2-4A25-9C19-5C4B16247401}" type="datetimeFigureOut">
              <a:rPr lang="it-IT" smtClean="0"/>
              <a:t>20/03/2024</a:t>
            </a:fld>
            <a:endParaRPr lang="it-IT"/>
          </a:p>
        </p:txBody>
      </p:sp>
      <p:sp>
        <p:nvSpPr>
          <p:cNvPr id="8" name="Segnaposto piè di pagina 7">
            <a:extLst>
              <a:ext uri="{FF2B5EF4-FFF2-40B4-BE49-F238E27FC236}">
                <a16:creationId xmlns:a16="http://schemas.microsoft.com/office/drawing/2014/main" id="{C3879F37-1F1C-4D36-BEA0-9B03B9F889C7}"/>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25291BA3-63FB-47D6-974E-019824442CEE}"/>
              </a:ext>
            </a:extLst>
          </p:cNvPr>
          <p:cNvSpPr>
            <a:spLocks noGrp="1"/>
          </p:cNvSpPr>
          <p:nvPr>
            <p:ph type="sldNum" sz="quarter" idx="12"/>
          </p:nvPr>
        </p:nvSpPr>
        <p:spPr/>
        <p:txBody>
          <a:bodyPr/>
          <a:lstStyle/>
          <a:p>
            <a:fld id="{29338617-7AA1-4B2A-97D6-AF860D99B39F}" type="slidenum">
              <a:rPr lang="it-IT" smtClean="0"/>
              <a:t>‹N›</a:t>
            </a:fld>
            <a:endParaRPr lang="it-IT"/>
          </a:p>
        </p:txBody>
      </p:sp>
    </p:spTree>
    <p:extLst>
      <p:ext uri="{BB962C8B-B14F-4D97-AF65-F5344CB8AC3E}">
        <p14:creationId xmlns:p14="http://schemas.microsoft.com/office/powerpoint/2010/main" val="2348408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6FF1A9-F12F-44E6-80EE-B5E0CCCB95E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CD084B0-6259-4E1C-86A2-FDE869DCF120}"/>
              </a:ext>
            </a:extLst>
          </p:cNvPr>
          <p:cNvSpPr>
            <a:spLocks noGrp="1"/>
          </p:cNvSpPr>
          <p:nvPr>
            <p:ph type="dt" sz="half" idx="10"/>
          </p:nvPr>
        </p:nvSpPr>
        <p:spPr/>
        <p:txBody>
          <a:bodyPr/>
          <a:lstStyle/>
          <a:p>
            <a:fld id="{06AE6666-2FB2-4A25-9C19-5C4B16247401}" type="datetimeFigureOut">
              <a:rPr lang="it-IT" smtClean="0"/>
              <a:t>20/03/2024</a:t>
            </a:fld>
            <a:endParaRPr lang="it-IT"/>
          </a:p>
        </p:txBody>
      </p:sp>
      <p:sp>
        <p:nvSpPr>
          <p:cNvPr id="4" name="Segnaposto piè di pagina 3">
            <a:extLst>
              <a:ext uri="{FF2B5EF4-FFF2-40B4-BE49-F238E27FC236}">
                <a16:creationId xmlns:a16="http://schemas.microsoft.com/office/drawing/2014/main" id="{EA4B56C1-550A-49D6-8C32-09833389CB2D}"/>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E577C857-C958-43ED-9EFA-3F79F5DCDC06}"/>
              </a:ext>
            </a:extLst>
          </p:cNvPr>
          <p:cNvSpPr>
            <a:spLocks noGrp="1"/>
          </p:cNvSpPr>
          <p:nvPr>
            <p:ph type="sldNum" sz="quarter" idx="12"/>
          </p:nvPr>
        </p:nvSpPr>
        <p:spPr/>
        <p:txBody>
          <a:bodyPr/>
          <a:lstStyle/>
          <a:p>
            <a:fld id="{29338617-7AA1-4B2A-97D6-AF860D99B39F}" type="slidenum">
              <a:rPr lang="it-IT" smtClean="0"/>
              <a:t>‹N›</a:t>
            </a:fld>
            <a:endParaRPr lang="it-IT"/>
          </a:p>
        </p:txBody>
      </p:sp>
    </p:spTree>
    <p:extLst>
      <p:ext uri="{BB962C8B-B14F-4D97-AF65-F5344CB8AC3E}">
        <p14:creationId xmlns:p14="http://schemas.microsoft.com/office/powerpoint/2010/main" val="3813654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1C9F5D1-19E0-45CF-9848-7DB354B659E9}"/>
              </a:ext>
            </a:extLst>
          </p:cNvPr>
          <p:cNvSpPr>
            <a:spLocks noGrp="1"/>
          </p:cNvSpPr>
          <p:nvPr>
            <p:ph type="dt" sz="half" idx="10"/>
          </p:nvPr>
        </p:nvSpPr>
        <p:spPr/>
        <p:txBody>
          <a:bodyPr/>
          <a:lstStyle/>
          <a:p>
            <a:fld id="{06AE6666-2FB2-4A25-9C19-5C4B16247401}" type="datetimeFigureOut">
              <a:rPr lang="it-IT" smtClean="0"/>
              <a:t>20/03/2024</a:t>
            </a:fld>
            <a:endParaRPr lang="it-IT"/>
          </a:p>
        </p:txBody>
      </p:sp>
      <p:sp>
        <p:nvSpPr>
          <p:cNvPr id="3" name="Segnaposto piè di pagina 2">
            <a:extLst>
              <a:ext uri="{FF2B5EF4-FFF2-40B4-BE49-F238E27FC236}">
                <a16:creationId xmlns:a16="http://schemas.microsoft.com/office/drawing/2014/main" id="{03CDA999-1F0C-4EE8-B3E1-B7E0BBC8FCFB}"/>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84148FB5-0D9D-4587-BFA4-4B5402003CDD}"/>
              </a:ext>
            </a:extLst>
          </p:cNvPr>
          <p:cNvSpPr>
            <a:spLocks noGrp="1"/>
          </p:cNvSpPr>
          <p:nvPr>
            <p:ph type="sldNum" sz="quarter" idx="12"/>
          </p:nvPr>
        </p:nvSpPr>
        <p:spPr/>
        <p:txBody>
          <a:bodyPr/>
          <a:lstStyle/>
          <a:p>
            <a:fld id="{29338617-7AA1-4B2A-97D6-AF860D99B39F}" type="slidenum">
              <a:rPr lang="it-IT" smtClean="0"/>
              <a:t>‹N›</a:t>
            </a:fld>
            <a:endParaRPr lang="it-IT"/>
          </a:p>
        </p:txBody>
      </p:sp>
    </p:spTree>
    <p:extLst>
      <p:ext uri="{BB962C8B-B14F-4D97-AF65-F5344CB8AC3E}">
        <p14:creationId xmlns:p14="http://schemas.microsoft.com/office/powerpoint/2010/main" val="1272438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351D92-BE15-4870-A8CB-CD641E5DC83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2F04DFA-85EC-47BC-A408-21BC3C0D19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D46C68EF-4BA4-41DC-B574-A73C6B2760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26AFF379-625D-4652-8F65-4360EA3DE187}"/>
              </a:ext>
            </a:extLst>
          </p:cNvPr>
          <p:cNvSpPr>
            <a:spLocks noGrp="1"/>
          </p:cNvSpPr>
          <p:nvPr>
            <p:ph type="dt" sz="half" idx="10"/>
          </p:nvPr>
        </p:nvSpPr>
        <p:spPr/>
        <p:txBody>
          <a:bodyPr/>
          <a:lstStyle/>
          <a:p>
            <a:fld id="{06AE6666-2FB2-4A25-9C19-5C4B16247401}" type="datetimeFigureOut">
              <a:rPr lang="it-IT" smtClean="0"/>
              <a:t>20/03/2024</a:t>
            </a:fld>
            <a:endParaRPr lang="it-IT"/>
          </a:p>
        </p:txBody>
      </p:sp>
      <p:sp>
        <p:nvSpPr>
          <p:cNvPr id="6" name="Segnaposto piè di pagina 5">
            <a:extLst>
              <a:ext uri="{FF2B5EF4-FFF2-40B4-BE49-F238E27FC236}">
                <a16:creationId xmlns:a16="http://schemas.microsoft.com/office/drawing/2014/main" id="{A17579E1-C55F-4338-B22E-2A20BCD6B5B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C2B9573-953C-4C06-96B9-5D7AD03BE281}"/>
              </a:ext>
            </a:extLst>
          </p:cNvPr>
          <p:cNvSpPr>
            <a:spLocks noGrp="1"/>
          </p:cNvSpPr>
          <p:nvPr>
            <p:ph type="sldNum" sz="quarter" idx="12"/>
          </p:nvPr>
        </p:nvSpPr>
        <p:spPr/>
        <p:txBody>
          <a:bodyPr/>
          <a:lstStyle/>
          <a:p>
            <a:fld id="{29338617-7AA1-4B2A-97D6-AF860D99B39F}" type="slidenum">
              <a:rPr lang="it-IT" smtClean="0"/>
              <a:t>‹N›</a:t>
            </a:fld>
            <a:endParaRPr lang="it-IT"/>
          </a:p>
        </p:txBody>
      </p:sp>
    </p:spTree>
    <p:extLst>
      <p:ext uri="{BB962C8B-B14F-4D97-AF65-F5344CB8AC3E}">
        <p14:creationId xmlns:p14="http://schemas.microsoft.com/office/powerpoint/2010/main" val="1364516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1277E5-B51C-4E25-BDD4-FF2C0823A6D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ECD7E4EC-5E6B-441A-BBA7-8E583CAEB8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1CFB4A-D1C4-41EF-8A94-FBD862FA21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6A16084C-ED57-44C8-977F-3B1073813175}"/>
              </a:ext>
            </a:extLst>
          </p:cNvPr>
          <p:cNvSpPr>
            <a:spLocks noGrp="1"/>
          </p:cNvSpPr>
          <p:nvPr>
            <p:ph type="dt" sz="half" idx="10"/>
          </p:nvPr>
        </p:nvSpPr>
        <p:spPr/>
        <p:txBody>
          <a:bodyPr/>
          <a:lstStyle/>
          <a:p>
            <a:fld id="{06AE6666-2FB2-4A25-9C19-5C4B16247401}" type="datetimeFigureOut">
              <a:rPr lang="it-IT" smtClean="0"/>
              <a:t>20/03/2024</a:t>
            </a:fld>
            <a:endParaRPr lang="it-IT"/>
          </a:p>
        </p:txBody>
      </p:sp>
      <p:sp>
        <p:nvSpPr>
          <p:cNvPr id="6" name="Segnaposto piè di pagina 5">
            <a:extLst>
              <a:ext uri="{FF2B5EF4-FFF2-40B4-BE49-F238E27FC236}">
                <a16:creationId xmlns:a16="http://schemas.microsoft.com/office/drawing/2014/main" id="{AF67B5D8-A8AE-4565-976A-5B4E350BE80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2668318-00B3-48AE-8AD3-E97828E2843D}"/>
              </a:ext>
            </a:extLst>
          </p:cNvPr>
          <p:cNvSpPr>
            <a:spLocks noGrp="1"/>
          </p:cNvSpPr>
          <p:nvPr>
            <p:ph type="sldNum" sz="quarter" idx="12"/>
          </p:nvPr>
        </p:nvSpPr>
        <p:spPr/>
        <p:txBody>
          <a:bodyPr/>
          <a:lstStyle/>
          <a:p>
            <a:fld id="{29338617-7AA1-4B2A-97D6-AF860D99B39F}" type="slidenum">
              <a:rPr lang="it-IT" smtClean="0"/>
              <a:t>‹N›</a:t>
            </a:fld>
            <a:endParaRPr lang="it-IT"/>
          </a:p>
        </p:txBody>
      </p:sp>
    </p:spTree>
    <p:extLst>
      <p:ext uri="{BB962C8B-B14F-4D97-AF65-F5344CB8AC3E}">
        <p14:creationId xmlns:p14="http://schemas.microsoft.com/office/powerpoint/2010/main" val="5455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A115A8E2-441A-41AA-9688-FBEDD0AAD3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37EFCD5-6E57-4B36-899E-9711FA3594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9060C8C-DD3A-4CBF-B638-2EE369E3D9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AE6666-2FB2-4A25-9C19-5C4B16247401}" type="datetimeFigureOut">
              <a:rPr lang="it-IT" smtClean="0"/>
              <a:t>20/03/2024</a:t>
            </a:fld>
            <a:endParaRPr lang="it-IT"/>
          </a:p>
        </p:txBody>
      </p:sp>
      <p:sp>
        <p:nvSpPr>
          <p:cNvPr id="5" name="Segnaposto piè di pagina 4">
            <a:extLst>
              <a:ext uri="{FF2B5EF4-FFF2-40B4-BE49-F238E27FC236}">
                <a16:creationId xmlns:a16="http://schemas.microsoft.com/office/drawing/2014/main" id="{23175C26-0EC8-4075-867A-8B44DCD0D4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03F5C098-FAAB-48FC-8E45-082DB320A2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338617-7AA1-4B2A-97D6-AF860D99B39F}" type="slidenum">
              <a:rPr lang="it-IT" smtClean="0"/>
              <a:t>‹N›</a:t>
            </a:fld>
            <a:endParaRPr lang="it-IT"/>
          </a:p>
        </p:txBody>
      </p:sp>
    </p:spTree>
    <p:extLst>
      <p:ext uri="{BB962C8B-B14F-4D97-AF65-F5344CB8AC3E}">
        <p14:creationId xmlns:p14="http://schemas.microsoft.com/office/powerpoint/2010/main" val="1612458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327D18-C190-4C3D-A3EC-55B6DD22C47F}" type="datetimeFigureOut">
              <a:rPr lang="it-IT" smtClean="0"/>
              <a:pPr/>
              <a:t>20/03/2024</a:t>
            </a:fld>
            <a:endParaRPr lang="it-IT"/>
          </a:p>
        </p:txBody>
      </p:sp>
      <p:sp>
        <p:nvSpPr>
          <p:cNvPr id="5" name="Segnaposto piè di pagina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120FA3-53B4-4D6D-B5C4-58F383288736}" type="slidenum">
              <a:rPr lang="it-IT" smtClean="0"/>
              <a:pPr/>
              <a:t>‹N›</a:t>
            </a:fld>
            <a:endParaRPr lang="it-IT"/>
          </a:p>
        </p:txBody>
      </p:sp>
    </p:spTree>
    <p:extLst>
      <p:ext uri="{BB962C8B-B14F-4D97-AF65-F5344CB8AC3E}">
        <p14:creationId xmlns:p14="http://schemas.microsoft.com/office/powerpoint/2010/main" val="16576274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D970AF-C502-41F9-B8D1-D552C5D081C1}"/>
              </a:ext>
            </a:extLst>
          </p:cNvPr>
          <p:cNvSpPr>
            <a:spLocks noGrp="1"/>
          </p:cNvSpPr>
          <p:nvPr>
            <p:ph type="ctrTitle"/>
          </p:nvPr>
        </p:nvSpPr>
        <p:spPr/>
        <p:txBody>
          <a:bodyPr>
            <a:normAutofit fontScale="90000"/>
          </a:bodyPr>
          <a:lstStyle/>
          <a:p>
            <a:r>
              <a:rPr lang="it-IT" b="1" dirty="0"/>
              <a:t>L'istruttoria e </a:t>
            </a:r>
            <a:br>
              <a:rPr lang="it-IT" b="1" dirty="0"/>
            </a:br>
            <a:r>
              <a:rPr lang="it-IT" b="1" dirty="0"/>
              <a:t>la semplificazione del procedimento</a:t>
            </a:r>
          </a:p>
        </p:txBody>
      </p:sp>
      <p:sp>
        <p:nvSpPr>
          <p:cNvPr id="3" name="Sottotitolo 2">
            <a:extLst>
              <a:ext uri="{FF2B5EF4-FFF2-40B4-BE49-F238E27FC236}">
                <a16:creationId xmlns:a16="http://schemas.microsoft.com/office/drawing/2014/main" id="{C610955B-56BE-439E-8923-BEB3997CF540}"/>
              </a:ext>
            </a:extLst>
          </p:cNvPr>
          <p:cNvSpPr>
            <a:spLocks noGrp="1"/>
          </p:cNvSpPr>
          <p:nvPr>
            <p:ph type="subTitle" idx="1"/>
          </p:nvPr>
        </p:nvSpPr>
        <p:spPr/>
        <p:txBody>
          <a:bodyPr/>
          <a:lstStyle/>
          <a:p>
            <a:r>
              <a:rPr lang="it-IT" dirty="0"/>
              <a:t> </a:t>
            </a:r>
          </a:p>
        </p:txBody>
      </p:sp>
    </p:spTree>
    <p:extLst>
      <p:ext uri="{BB962C8B-B14F-4D97-AF65-F5344CB8AC3E}">
        <p14:creationId xmlns:p14="http://schemas.microsoft.com/office/powerpoint/2010/main" val="3370392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F671D0-2642-455C-BBC8-B8A6A137F09F}"/>
              </a:ext>
            </a:extLst>
          </p:cNvPr>
          <p:cNvSpPr>
            <a:spLocks noGrp="1"/>
          </p:cNvSpPr>
          <p:nvPr>
            <p:ph type="title"/>
          </p:nvPr>
        </p:nvSpPr>
        <p:spPr/>
        <p:txBody>
          <a:bodyPr/>
          <a:lstStyle/>
          <a:p>
            <a:pPr algn="ctr"/>
            <a:r>
              <a:rPr lang="it-IT" b="1" dirty="0"/>
              <a:t>I pareri</a:t>
            </a:r>
          </a:p>
        </p:txBody>
      </p:sp>
      <p:sp>
        <p:nvSpPr>
          <p:cNvPr id="3" name="Segnaposto contenuto 2">
            <a:extLst>
              <a:ext uri="{FF2B5EF4-FFF2-40B4-BE49-F238E27FC236}">
                <a16:creationId xmlns:a16="http://schemas.microsoft.com/office/drawing/2014/main" id="{F0E643B4-955C-459A-BB84-3819796E027D}"/>
              </a:ext>
            </a:extLst>
          </p:cNvPr>
          <p:cNvSpPr>
            <a:spLocks noGrp="1"/>
          </p:cNvSpPr>
          <p:nvPr>
            <p:ph idx="1"/>
          </p:nvPr>
        </p:nvSpPr>
        <p:spPr>
          <a:xfrm>
            <a:off x="838200" y="1350628"/>
            <a:ext cx="10515600" cy="4826335"/>
          </a:xfrm>
        </p:spPr>
        <p:txBody>
          <a:bodyPr vert="horz" lIns="91440" tIns="45720" rIns="91440" bIns="45720" rtlCol="0" anchor="t">
            <a:normAutofit/>
          </a:bodyPr>
          <a:lstStyle/>
          <a:p>
            <a:pPr marL="0" indent="0" algn="just">
              <a:buNone/>
            </a:pPr>
            <a:r>
              <a:rPr lang="it-IT" b="1" dirty="0"/>
              <a:t>Art. 16 – attività consultiva</a:t>
            </a:r>
          </a:p>
          <a:p>
            <a:pPr marL="0" indent="0" algn="just">
              <a:buNone/>
            </a:pPr>
            <a:r>
              <a:rPr lang="it-IT" dirty="0"/>
              <a:t> Nel caso in cui  l'organo  adito  abbia  rappresentato  </a:t>
            </a:r>
            <a:r>
              <a:rPr lang="it-IT" b="1" dirty="0"/>
              <a:t>esigenze istruttorie,</a:t>
            </a:r>
            <a:r>
              <a:rPr lang="it-IT" dirty="0"/>
              <a:t> i termini di cui al comma 1  possono  essere  interrotti per una sola volta e il parere deve essere reso definitivamente </a:t>
            </a:r>
            <a:r>
              <a:rPr lang="it-IT" b="1" dirty="0"/>
              <a:t>entro quindici giorni dalla ricezione degli elementi  istruttori  </a:t>
            </a:r>
            <a:r>
              <a:rPr lang="it-IT" dirty="0"/>
              <a:t>da  parte delle amministrazioni interessate. </a:t>
            </a:r>
          </a:p>
          <a:p>
            <a:pPr marL="0" indent="0" algn="just">
              <a:buNone/>
            </a:pPr>
            <a:r>
              <a:rPr lang="it-IT" b="1" dirty="0">
                <a:highlight>
                  <a:srgbClr val="FFFF00"/>
                </a:highlight>
              </a:rPr>
              <a:t>Le disposizioni di cui ai commi 1 e 2 non si applicano  </a:t>
            </a:r>
            <a:r>
              <a:rPr lang="it-IT" dirty="0">
                <a:highlight>
                  <a:srgbClr val="FFFF00"/>
                </a:highlight>
              </a:rPr>
              <a:t>in  caso di pareri che debbano essere rilasciati da  amministrazioni  preposte alla </a:t>
            </a:r>
            <a:r>
              <a:rPr lang="it-IT" b="1" dirty="0">
                <a:highlight>
                  <a:srgbClr val="FFFF00"/>
                </a:highlight>
              </a:rPr>
              <a:t>tutela ambientale, paesaggistica, territoriale  e  della  salute dei cittadini. </a:t>
            </a:r>
            <a:endParaRPr lang="it-IT" b="1" dirty="0">
              <a:highlight>
                <a:srgbClr val="FFFF00"/>
              </a:highlight>
              <a:cs typeface="Calibri"/>
            </a:endParaRPr>
          </a:p>
          <a:p>
            <a:pPr marL="0" indent="0" algn="ctr">
              <a:buNone/>
            </a:pPr>
            <a:r>
              <a:rPr lang="it-IT" b="1" dirty="0">
                <a:highlight>
                  <a:srgbClr val="FFFF00"/>
                </a:highlight>
              </a:rPr>
              <a:t>Materie di particolare rilevanza – no semplificazione</a:t>
            </a:r>
            <a:endParaRPr lang="it-IT" b="1" dirty="0">
              <a:highlight>
                <a:srgbClr val="FFFF00"/>
              </a:highlight>
              <a:cs typeface="Calibri"/>
            </a:endParaRPr>
          </a:p>
        </p:txBody>
      </p:sp>
    </p:spTree>
    <p:extLst>
      <p:ext uri="{BB962C8B-B14F-4D97-AF65-F5344CB8AC3E}">
        <p14:creationId xmlns:p14="http://schemas.microsoft.com/office/powerpoint/2010/main" val="3400281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625202-2739-4798-9984-C5BE89EA828A}"/>
              </a:ext>
            </a:extLst>
          </p:cNvPr>
          <p:cNvSpPr>
            <a:spLocks noGrp="1"/>
          </p:cNvSpPr>
          <p:nvPr>
            <p:ph type="title"/>
          </p:nvPr>
        </p:nvSpPr>
        <p:spPr/>
        <p:txBody>
          <a:bodyPr/>
          <a:lstStyle/>
          <a:p>
            <a:pPr algn="ctr"/>
            <a:r>
              <a:rPr lang="it-IT" b="1" dirty="0"/>
              <a:t>Le valutazioni tecniche</a:t>
            </a:r>
          </a:p>
        </p:txBody>
      </p:sp>
      <p:sp>
        <p:nvSpPr>
          <p:cNvPr id="3" name="Segnaposto contenuto 2">
            <a:extLst>
              <a:ext uri="{FF2B5EF4-FFF2-40B4-BE49-F238E27FC236}">
                <a16:creationId xmlns:a16="http://schemas.microsoft.com/office/drawing/2014/main" id="{9E30FA78-976A-4526-A839-05E4FBAD4DB7}"/>
              </a:ext>
            </a:extLst>
          </p:cNvPr>
          <p:cNvSpPr>
            <a:spLocks noGrp="1"/>
          </p:cNvSpPr>
          <p:nvPr>
            <p:ph idx="1"/>
          </p:nvPr>
        </p:nvSpPr>
        <p:spPr/>
        <p:txBody>
          <a:bodyPr vert="horz" lIns="91440" tIns="45720" rIns="91440" bIns="45720" rtlCol="0" anchor="t">
            <a:normAutofit lnSpcReduction="10000"/>
          </a:bodyPr>
          <a:lstStyle/>
          <a:p>
            <a:pPr marL="0" indent="0" algn="just">
              <a:buNone/>
            </a:pPr>
            <a:r>
              <a:rPr lang="it-IT" b="1" dirty="0"/>
              <a:t>Atti strumentali del procedimento che intervengono nella fase istruttoria.</a:t>
            </a:r>
            <a:endParaRPr lang="it-IT" b="1" dirty="0">
              <a:cs typeface="Calibri"/>
            </a:endParaRPr>
          </a:p>
          <a:p>
            <a:pPr algn="just"/>
            <a:r>
              <a:rPr lang="it-IT" dirty="0"/>
              <a:t>Dichiarazioni di giudizio al pari dei pareri.</a:t>
            </a:r>
          </a:p>
          <a:p>
            <a:pPr algn="just"/>
            <a:r>
              <a:rPr lang="it-IT" dirty="0"/>
              <a:t>A differenza dei pareri le valutazioni tecniche si concretano di regola in </a:t>
            </a:r>
            <a:r>
              <a:rPr lang="it-IT" b="1" dirty="0"/>
              <a:t>accertamenti tecnici complessi di fatti o situazioni materiali svolti da organismi dotati di elevata competenza specialistica.</a:t>
            </a:r>
            <a:endParaRPr lang="it-IT" b="1" dirty="0">
              <a:cs typeface="Calibri"/>
            </a:endParaRPr>
          </a:p>
          <a:p>
            <a:pPr marL="0" indent="0" algn="just">
              <a:buNone/>
            </a:pPr>
            <a:r>
              <a:rPr lang="it-IT" b="1" dirty="0"/>
              <a:t>Es</a:t>
            </a:r>
            <a:r>
              <a:rPr lang="it-IT" dirty="0"/>
              <a:t>.: valutazioni concernenti lo stato dei luoghi in aree sottoposte a procedimenti espropriativi;</a:t>
            </a:r>
          </a:p>
          <a:p>
            <a:pPr marL="0" indent="0" algn="just">
              <a:buNone/>
            </a:pPr>
            <a:r>
              <a:rPr lang="it-IT" dirty="0"/>
              <a:t>O il grado di invalidità di un dipendente a seguito di un infortunio sul lavoro.</a:t>
            </a:r>
          </a:p>
        </p:txBody>
      </p:sp>
    </p:spTree>
    <p:extLst>
      <p:ext uri="{BB962C8B-B14F-4D97-AF65-F5344CB8AC3E}">
        <p14:creationId xmlns:p14="http://schemas.microsoft.com/office/powerpoint/2010/main" val="3741434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625202-2739-4798-9984-C5BE89EA828A}"/>
              </a:ext>
            </a:extLst>
          </p:cNvPr>
          <p:cNvSpPr>
            <a:spLocks noGrp="1"/>
          </p:cNvSpPr>
          <p:nvPr>
            <p:ph type="title"/>
          </p:nvPr>
        </p:nvSpPr>
        <p:spPr/>
        <p:txBody>
          <a:bodyPr/>
          <a:lstStyle/>
          <a:p>
            <a:pPr algn="ctr"/>
            <a:r>
              <a:rPr lang="it-IT" b="1" dirty="0"/>
              <a:t>Le valutazioni tecniche</a:t>
            </a:r>
          </a:p>
        </p:txBody>
      </p:sp>
      <p:sp>
        <p:nvSpPr>
          <p:cNvPr id="3" name="Segnaposto contenuto 2">
            <a:extLst>
              <a:ext uri="{FF2B5EF4-FFF2-40B4-BE49-F238E27FC236}">
                <a16:creationId xmlns:a16="http://schemas.microsoft.com/office/drawing/2014/main" id="{9E30FA78-976A-4526-A839-05E4FBAD4DB7}"/>
              </a:ext>
            </a:extLst>
          </p:cNvPr>
          <p:cNvSpPr>
            <a:spLocks noGrp="1"/>
          </p:cNvSpPr>
          <p:nvPr>
            <p:ph idx="1"/>
          </p:nvPr>
        </p:nvSpPr>
        <p:spPr/>
        <p:txBody>
          <a:bodyPr>
            <a:normAutofit/>
          </a:bodyPr>
          <a:lstStyle/>
          <a:p>
            <a:pPr marL="0" indent="0" algn="just">
              <a:buNone/>
            </a:pPr>
            <a:r>
              <a:rPr lang="it-IT" dirty="0"/>
              <a:t>Il parere interviene su uno </a:t>
            </a:r>
            <a:r>
              <a:rPr lang="it-IT" b="1" dirty="0"/>
              <a:t>schema di decisione.</a:t>
            </a:r>
          </a:p>
          <a:p>
            <a:pPr marL="0" indent="0" algn="just">
              <a:buNone/>
            </a:pPr>
            <a:r>
              <a:rPr lang="it-IT" dirty="0"/>
              <a:t>La valutazione tecnica è un </a:t>
            </a:r>
            <a:r>
              <a:rPr lang="it-IT" b="1" dirty="0"/>
              <a:t>presupposto della decisione.</a:t>
            </a:r>
          </a:p>
          <a:p>
            <a:pPr marL="0" indent="0" algn="just">
              <a:buNone/>
            </a:pPr>
            <a:endParaRPr lang="it-IT" b="1" dirty="0"/>
          </a:p>
          <a:p>
            <a:pPr marL="0" indent="0" algn="just">
              <a:buNone/>
            </a:pPr>
            <a:endParaRPr lang="it-IT" b="1" dirty="0"/>
          </a:p>
          <a:p>
            <a:pPr marL="0" indent="0" algn="just">
              <a:buNone/>
            </a:pPr>
            <a:endParaRPr lang="it-IT" b="1" dirty="0"/>
          </a:p>
          <a:p>
            <a:pPr marL="0" indent="0" algn="ctr">
              <a:buNone/>
            </a:pPr>
            <a:r>
              <a:rPr lang="it-IT" dirty="0"/>
              <a:t>Ne consegue una </a:t>
            </a:r>
            <a:r>
              <a:rPr lang="it-IT" b="1" dirty="0"/>
              <a:t>maggior influenza condizionante nei confronti del provvedimento finale.</a:t>
            </a:r>
          </a:p>
          <a:p>
            <a:pPr marL="0" indent="0" algn="just">
              <a:buNone/>
            </a:pPr>
            <a:r>
              <a:rPr lang="it-IT" b="1" dirty="0"/>
              <a:t>Es: </a:t>
            </a:r>
            <a:r>
              <a:rPr lang="it-IT" dirty="0"/>
              <a:t>Se si è accertato che l’area è franosa, non si procederà con l’esproprio. </a:t>
            </a:r>
          </a:p>
          <a:p>
            <a:pPr marL="0" indent="0" algn="just">
              <a:buNone/>
            </a:pPr>
            <a:endParaRPr lang="it-IT" dirty="0"/>
          </a:p>
        </p:txBody>
      </p:sp>
      <p:sp>
        <p:nvSpPr>
          <p:cNvPr id="4" name="Freccia in giù 3">
            <a:extLst>
              <a:ext uri="{FF2B5EF4-FFF2-40B4-BE49-F238E27FC236}">
                <a16:creationId xmlns:a16="http://schemas.microsoft.com/office/drawing/2014/main" id="{A49A08B0-1A27-4213-9B27-F8473E6B6232}"/>
              </a:ext>
            </a:extLst>
          </p:cNvPr>
          <p:cNvSpPr/>
          <p:nvPr/>
        </p:nvSpPr>
        <p:spPr>
          <a:xfrm>
            <a:off x="5226341" y="3296873"/>
            <a:ext cx="484632" cy="6040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771968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625202-2739-4798-9984-C5BE89EA828A}"/>
              </a:ext>
            </a:extLst>
          </p:cNvPr>
          <p:cNvSpPr>
            <a:spLocks noGrp="1"/>
          </p:cNvSpPr>
          <p:nvPr>
            <p:ph type="title"/>
          </p:nvPr>
        </p:nvSpPr>
        <p:spPr/>
        <p:txBody>
          <a:bodyPr/>
          <a:lstStyle/>
          <a:p>
            <a:pPr algn="ctr"/>
            <a:r>
              <a:rPr lang="it-IT" b="1" dirty="0"/>
              <a:t>Chi effettua le valutazioni tecniche</a:t>
            </a:r>
          </a:p>
        </p:txBody>
      </p:sp>
      <p:sp>
        <p:nvSpPr>
          <p:cNvPr id="3" name="Segnaposto contenuto 2">
            <a:extLst>
              <a:ext uri="{FF2B5EF4-FFF2-40B4-BE49-F238E27FC236}">
                <a16:creationId xmlns:a16="http://schemas.microsoft.com/office/drawing/2014/main" id="{9E30FA78-976A-4526-A839-05E4FBAD4DB7}"/>
              </a:ext>
            </a:extLst>
          </p:cNvPr>
          <p:cNvSpPr>
            <a:spLocks noGrp="1"/>
          </p:cNvSpPr>
          <p:nvPr>
            <p:ph idx="1"/>
          </p:nvPr>
        </p:nvSpPr>
        <p:spPr/>
        <p:txBody>
          <a:bodyPr vert="horz" lIns="91440" tIns="45720" rIns="91440" bIns="45720" rtlCol="0" anchor="t">
            <a:normAutofit lnSpcReduction="10000"/>
          </a:bodyPr>
          <a:lstStyle/>
          <a:p>
            <a:pPr marL="0" indent="0" algn="just">
              <a:buNone/>
            </a:pPr>
            <a:r>
              <a:rPr lang="it-IT" dirty="0"/>
              <a:t>Le valutazioni tecniche sono effettuate da </a:t>
            </a:r>
            <a:r>
              <a:rPr lang="it-IT" b="1" dirty="0"/>
              <a:t>enti o organi appositi, diversi dall’amministrazione procedente.</a:t>
            </a:r>
          </a:p>
          <a:p>
            <a:pPr marL="0" indent="0" algn="just">
              <a:buNone/>
            </a:pPr>
            <a:r>
              <a:rPr lang="it-IT" b="1" dirty="0"/>
              <a:t>Es.: </a:t>
            </a:r>
            <a:r>
              <a:rPr lang="it-IT" dirty="0"/>
              <a:t>L’istituto superiore di sanità o il Consiglio superiore dei lavori pubblici.</a:t>
            </a:r>
          </a:p>
          <a:p>
            <a:pPr marL="0" indent="0" algn="just">
              <a:buNone/>
            </a:pPr>
            <a:endParaRPr lang="it-IT" dirty="0"/>
          </a:p>
          <a:p>
            <a:pPr marL="0" indent="0" algn="just">
              <a:buNone/>
            </a:pPr>
            <a:r>
              <a:rPr lang="it-IT" b="1" dirty="0"/>
              <a:t>Eccezione</a:t>
            </a:r>
            <a:r>
              <a:rPr lang="it-IT" dirty="0"/>
              <a:t>: amministrazioni dotate di particolare </a:t>
            </a:r>
            <a:r>
              <a:rPr lang="it-IT" i="1" dirty="0"/>
              <a:t>expertise</a:t>
            </a:r>
            <a:r>
              <a:rPr lang="it-IT" dirty="0"/>
              <a:t>. In questo caso le valutazioni tecniche sono svolte dalla stessa amministrazione procedente. </a:t>
            </a:r>
          </a:p>
          <a:p>
            <a:pPr marL="0" indent="0" algn="just">
              <a:buNone/>
            </a:pPr>
            <a:r>
              <a:rPr lang="it-IT" b="1" dirty="0"/>
              <a:t>Es</a:t>
            </a:r>
            <a:r>
              <a:rPr lang="it-IT" dirty="0"/>
              <a:t>.: valutazione tecnica complessa svolta dall’AGCM per valutare l’abuso di posizione dominante.</a:t>
            </a:r>
          </a:p>
        </p:txBody>
      </p:sp>
    </p:spTree>
    <p:extLst>
      <p:ext uri="{BB962C8B-B14F-4D97-AF65-F5344CB8AC3E}">
        <p14:creationId xmlns:p14="http://schemas.microsoft.com/office/powerpoint/2010/main" val="944075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625202-2739-4798-9984-C5BE89EA828A}"/>
              </a:ext>
            </a:extLst>
          </p:cNvPr>
          <p:cNvSpPr>
            <a:spLocks noGrp="1"/>
          </p:cNvSpPr>
          <p:nvPr>
            <p:ph type="title"/>
          </p:nvPr>
        </p:nvSpPr>
        <p:spPr/>
        <p:txBody>
          <a:bodyPr/>
          <a:lstStyle/>
          <a:p>
            <a:pPr algn="ctr"/>
            <a:r>
              <a:rPr lang="it-IT" b="1" dirty="0"/>
              <a:t>Le valutazioni tecniche – art. 17</a:t>
            </a:r>
          </a:p>
        </p:txBody>
      </p:sp>
      <p:sp>
        <p:nvSpPr>
          <p:cNvPr id="3" name="Segnaposto contenuto 2">
            <a:extLst>
              <a:ext uri="{FF2B5EF4-FFF2-40B4-BE49-F238E27FC236}">
                <a16:creationId xmlns:a16="http://schemas.microsoft.com/office/drawing/2014/main" id="{9E30FA78-976A-4526-A839-05E4FBAD4DB7}"/>
              </a:ext>
            </a:extLst>
          </p:cNvPr>
          <p:cNvSpPr>
            <a:spLocks noGrp="1"/>
          </p:cNvSpPr>
          <p:nvPr>
            <p:ph idx="1"/>
          </p:nvPr>
        </p:nvSpPr>
        <p:spPr/>
        <p:txBody>
          <a:bodyPr vert="horz" lIns="91440" tIns="45720" rIns="91440" bIns="45720" rtlCol="0" anchor="t">
            <a:normAutofit/>
          </a:bodyPr>
          <a:lstStyle/>
          <a:p>
            <a:pPr marL="0" indent="0" algn="just">
              <a:buNone/>
            </a:pPr>
            <a:r>
              <a:rPr lang="it-IT" dirty="0"/>
              <a:t> Ove per disposizione espressa di  legge  o  di  regolamento  sia previsto che  per  l'adozione  di  un  provvedimento  debbano  essere preventivamente acquisite le valutazioni tecniche di organi  od  enti appositi e tali organi ed enti </a:t>
            </a:r>
            <a:r>
              <a:rPr lang="it-IT" b="1" dirty="0"/>
              <a:t>non  provvedano  o  non  rappresentino esigenze istruttorie di  competenza  dell'amministrazione  procedente nei termini prefissati dalla  disposizione  stessa  </a:t>
            </a:r>
            <a:r>
              <a:rPr lang="it-IT" dirty="0"/>
              <a:t>o,  in  mancanza, </a:t>
            </a:r>
            <a:r>
              <a:rPr lang="it-IT" b="1" dirty="0"/>
              <a:t>entro novanta giorni dal ricevimento della richiesta</a:t>
            </a:r>
            <a:r>
              <a:rPr lang="it-IT" dirty="0"/>
              <a:t>, il responsabile del procedimento </a:t>
            </a:r>
            <a:r>
              <a:rPr lang="it-IT" b="1" dirty="0"/>
              <a:t>deve chiedere le suddette  valutazioni  tecniche  ed altri organi dell'amministrazione pubblica o  ad  enti  pubblici  </a:t>
            </a:r>
            <a:r>
              <a:rPr lang="it-IT" dirty="0"/>
              <a:t>che siano dotati di  qualificazione  e  capacità tecnica  equipollenti, ovvero ad istituti universitari. </a:t>
            </a:r>
          </a:p>
        </p:txBody>
      </p:sp>
    </p:spTree>
    <p:extLst>
      <p:ext uri="{BB962C8B-B14F-4D97-AF65-F5344CB8AC3E}">
        <p14:creationId xmlns:p14="http://schemas.microsoft.com/office/powerpoint/2010/main" val="10289642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625202-2739-4798-9984-C5BE89EA828A}"/>
              </a:ext>
            </a:extLst>
          </p:cNvPr>
          <p:cNvSpPr>
            <a:spLocks noGrp="1"/>
          </p:cNvSpPr>
          <p:nvPr>
            <p:ph type="title"/>
          </p:nvPr>
        </p:nvSpPr>
        <p:spPr/>
        <p:txBody>
          <a:bodyPr/>
          <a:lstStyle/>
          <a:p>
            <a:pPr algn="ctr"/>
            <a:r>
              <a:rPr lang="it-IT" b="1" dirty="0"/>
              <a:t>Le differenti semplificazioni</a:t>
            </a:r>
          </a:p>
        </p:txBody>
      </p:sp>
      <p:sp>
        <p:nvSpPr>
          <p:cNvPr id="3" name="Segnaposto contenuto 2">
            <a:extLst>
              <a:ext uri="{FF2B5EF4-FFF2-40B4-BE49-F238E27FC236}">
                <a16:creationId xmlns:a16="http://schemas.microsoft.com/office/drawing/2014/main" id="{9E30FA78-976A-4526-A839-05E4FBAD4DB7}"/>
              </a:ext>
            </a:extLst>
          </p:cNvPr>
          <p:cNvSpPr>
            <a:spLocks noGrp="1"/>
          </p:cNvSpPr>
          <p:nvPr>
            <p:ph idx="1"/>
          </p:nvPr>
        </p:nvSpPr>
        <p:spPr/>
        <p:txBody>
          <a:bodyPr vert="horz" lIns="91440" tIns="45720" rIns="91440" bIns="45720" rtlCol="0" anchor="t">
            <a:normAutofit/>
          </a:bodyPr>
          <a:lstStyle/>
          <a:p>
            <a:pPr marL="0" indent="0" algn="just">
              <a:buNone/>
            </a:pPr>
            <a:r>
              <a:rPr lang="it-IT" dirty="0"/>
              <a:t> </a:t>
            </a:r>
            <a:r>
              <a:rPr lang="it-IT" dirty="0">
                <a:highlight>
                  <a:srgbClr val="FFFF00"/>
                </a:highlight>
              </a:rPr>
              <a:t>Parere -&gt; si supera il termine, procedo a prescindere.</a:t>
            </a:r>
            <a:endParaRPr lang="it-IT" dirty="0">
              <a:highlight>
                <a:srgbClr val="FFFF00"/>
              </a:highlight>
              <a:cs typeface="Calibri"/>
            </a:endParaRPr>
          </a:p>
          <a:p>
            <a:pPr marL="0" indent="0" algn="just">
              <a:buNone/>
            </a:pPr>
            <a:r>
              <a:rPr lang="it-IT" dirty="0">
                <a:highlight>
                  <a:srgbClr val="FFFF00"/>
                </a:highlight>
              </a:rPr>
              <a:t>Valutazione tecnica -&gt; si supera il termine, mi rivolgo ad altri.</a:t>
            </a:r>
            <a:endParaRPr lang="it-IT" dirty="0">
              <a:highlight>
                <a:srgbClr val="FFFF00"/>
              </a:highlight>
              <a:cs typeface="Calibri"/>
            </a:endParaRPr>
          </a:p>
          <a:p>
            <a:pPr marL="0" indent="0" algn="just">
              <a:buNone/>
            </a:pPr>
            <a:endParaRPr lang="it-IT" dirty="0"/>
          </a:p>
          <a:p>
            <a:pPr marL="0" indent="0" algn="just">
              <a:buNone/>
            </a:pPr>
            <a:endParaRPr lang="it-IT" dirty="0"/>
          </a:p>
          <a:p>
            <a:pPr marL="0" indent="0" algn="just">
              <a:buNone/>
            </a:pPr>
            <a:endParaRPr lang="it-IT" dirty="0"/>
          </a:p>
          <a:p>
            <a:pPr marL="0" indent="0" algn="ctr">
              <a:buNone/>
            </a:pPr>
            <a:r>
              <a:rPr lang="it-IT" b="1" i="1" dirty="0"/>
              <a:t>Ratio</a:t>
            </a:r>
            <a:r>
              <a:rPr lang="it-IT" i="1" dirty="0"/>
              <a:t>:</a:t>
            </a:r>
            <a:r>
              <a:rPr lang="it-IT" dirty="0"/>
              <a:t> efficacia condizionante della valutazione tecnica sul provvedimento finale.</a:t>
            </a:r>
          </a:p>
          <a:p>
            <a:pPr marL="0" indent="0" algn="ctr">
              <a:buNone/>
            </a:pPr>
            <a:r>
              <a:rPr lang="it-IT" b="1" i="1" dirty="0"/>
              <a:t>Obiettivo di semplificazione</a:t>
            </a:r>
            <a:r>
              <a:rPr lang="it-IT" dirty="0"/>
              <a:t>: evitare lo stallo del procedimento.</a:t>
            </a:r>
            <a:endParaRPr lang="it-IT" i="1" dirty="0"/>
          </a:p>
          <a:p>
            <a:pPr marL="0" indent="0" algn="just">
              <a:buNone/>
            </a:pPr>
            <a:endParaRPr lang="it-IT" dirty="0"/>
          </a:p>
        </p:txBody>
      </p:sp>
      <p:sp>
        <p:nvSpPr>
          <p:cNvPr id="4" name="Freccia in giù 3">
            <a:extLst>
              <a:ext uri="{FF2B5EF4-FFF2-40B4-BE49-F238E27FC236}">
                <a16:creationId xmlns:a16="http://schemas.microsoft.com/office/drawing/2014/main" id="{D6895C2D-0563-4505-807C-C788689E292F}"/>
              </a:ext>
            </a:extLst>
          </p:cNvPr>
          <p:cNvSpPr/>
          <p:nvPr/>
        </p:nvSpPr>
        <p:spPr>
          <a:xfrm>
            <a:off x="5704514" y="3271706"/>
            <a:ext cx="484632" cy="5368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70255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625202-2739-4798-9984-C5BE89EA828A}"/>
              </a:ext>
            </a:extLst>
          </p:cNvPr>
          <p:cNvSpPr>
            <a:spLocks noGrp="1"/>
          </p:cNvSpPr>
          <p:nvPr>
            <p:ph type="title"/>
          </p:nvPr>
        </p:nvSpPr>
        <p:spPr/>
        <p:txBody>
          <a:bodyPr/>
          <a:lstStyle/>
          <a:p>
            <a:pPr algn="ctr"/>
            <a:r>
              <a:rPr lang="it-IT" b="1" dirty="0"/>
              <a:t>Le eccezioni</a:t>
            </a:r>
          </a:p>
        </p:txBody>
      </p:sp>
      <p:sp>
        <p:nvSpPr>
          <p:cNvPr id="3" name="Segnaposto contenuto 2">
            <a:extLst>
              <a:ext uri="{FF2B5EF4-FFF2-40B4-BE49-F238E27FC236}">
                <a16:creationId xmlns:a16="http://schemas.microsoft.com/office/drawing/2014/main" id="{9E30FA78-976A-4526-A839-05E4FBAD4DB7}"/>
              </a:ext>
            </a:extLst>
          </p:cNvPr>
          <p:cNvSpPr>
            <a:spLocks noGrp="1"/>
          </p:cNvSpPr>
          <p:nvPr>
            <p:ph idx="1"/>
          </p:nvPr>
        </p:nvSpPr>
        <p:spPr>
          <a:xfrm>
            <a:off x="838200" y="1551963"/>
            <a:ext cx="10515600" cy="4625000"/>
          </a:xfrm>
        </p:spPr>
        <p:txBody>
          <a:bodyPr vert="horz" lIns="91440" tIns="45720" rIns="91440" bIns="45720" rtlCol="0" anchor="t">
            <a:normAutofit/>
          </a:bodyPr>
          <a:lstStyle/>
          <a:p>
            <a:pPr marL="0" indent="0" algn="just">
              <a:buNone/>
            </a:pPr>
            <a:r>
              <a:rPr lang="it-IT" dirty="0"/>
              <a:t>  </a:t>
            </a:r>
            <a:endParaRPr lang="it-IT" i="1" dirty="0"/>
          </a:p>
          <a:p>
            <a:pPr marL="0" indent="0" algn="just">
              <a:buNone/>
            </a:pPr>
            <a:r>
              <a:rPr lang="it-IT" dirty="0"/>
              <a:t>La disposizione di cui al comma 1 non  si  applica  in  caso  di valutazioni che debbano essere prodotte da  amministrazioni  preposte alla</a:t>
            </a:r>
            <a:r>
              <a:rPr lang="it-IT" b="1" dirty="0"/>
              <a:t> tutela ambientale, paesaggistico-territoriale  e  della  salute dei cittadini. </a:t>
            </a:r>
            <a:endParaRPr lang="it-IT" b="1" dirty="0">
              <a:cs typeface="Calibri"/>
            </a:endParaRPr>
          </a:p>
          <a:p>
            <a:pPr marL="0" indent="0" algn="just">
              <a:buNone/>
            </a:pPr>
            <a:endParaRPr lang="it-IT" dirty="0"/>
          </a:p>
        </p:txBody>
      </p:sp>
    </p:spTree>
    <p:extLst>
      <p:ext uri="{BB962C8B-B14F-4D97-AF65-F5344CB8AC3E}">
        <p14:creationId xmlns:p14="http://schemas.microsoft.com/office/powerpoint/2010/main" val="19475953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FF3DAD-509C-2279-5F8F-A54511FD08AD}"/>
              </a:ext>
            </a:extLst>
          </p:cNvPr>
          <p:cNvSpPr>
            <a:spLocks noGrp="1"/>
          </p:cNvSpPr>
          <p:nvPr>
            <p:ph type="title"/>
          </p:nvPr>
        </p:nvSpPr>
        <p:spPr/>
        <p:txBody>
          <a:bodyPr/>
          <a:lstStyle/>
          <a:p>
            <a:r>
              <a:rPr lang="it-IT" dirty="0">
                <a:ea typeface="Calibri Light"/>
                <a:cs typeface="Calibri Light"/>
              </a:rPr>
              <a:t>Istruttoria e altre amministrazioni</a:t>
            </a:r>
            <a:endParaRPr lang="it-IT" dirty="0"/>
          </a:p>
        </p:txBody>
      </p:sp>
      <p:sp>
        <p:nvSpPr>
          <p:cNvPr id="3" name="Segnaposto contenuto 2">
            <a:extLst>
              <a:ext uri="{FF2B5EF4-FFF2-40B4-BE49-F238E27FC236}">
                <a16:creationId xmlns:a16="http://schemas.microsoft.com/office/drawing/2014/main" id="{E2955E50-EA65-CD19-134E-06B8D5FF7A96}"/>
              </a:ext>
            </a:extLst>
          </p:cNvPr>
          <p:cNvSpPr>
            <a:spLocks noGrp="1"/>
          </p:cNvSpPr>
          <p:nvPr>
            <p:ph idx="1"/>
          </p:nvPr>
        </p:nvSpPr>
        <p:spPr/>
        <p:txBody>
          <a:bodyPr vert="horz" lIns="91440" tIns="45720" rIns="91440" bIns="45720" rtlCol="0" anchor="t">
            <a:normAutofit/>
          </a:bodyPr>
          <a:lstStyle/>
          <a:p>
            <a:r>
              <a:rPr lang="it-IT" dirty="0">
                <a:ea typeface="Calibri"/>
                <a:cs typeface="Calibri"/>
              </a:rPr>
              <a:t>Silenzio assenso tra amministrazioni</a:t>
            </a:r>
          </a:p>
          <a:p>
            <a:r>
              <a:rPr lang="it-IT" dirty="0">
                <a:ea typeface="Calibri"/>
                <a:cs typeface="Calibri"/>
              </a:rPr>
              <a:t>Conferenza dei servizi</a:t>
            </a:r>
          </a:p>
        </p:txBody>
      </p:sp>
    </p:spTree>
    <p:extLst>
      <p:ext uri="{BB962C8B-B14F-4D97-AF65-F5344CB8AC3E}">
        <p14:creationId xmlns:p14="http://schemas.microsoft.com/office/powerpoint/2010/main" val="23040601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70116C-C576-DA60-F5A8-D7FEBFF48029}"/>
              </a:ext>
            </a:extLst>
          </p:cNvPr>
          <p:cNvSpPr>
            <a:spLocks noGrp="1"/>
          </p:cNvSpPr>
          <p:nvPr>
            <p:ph type="title"/>
          </p:nvPr>
        </p:nvSpPr>
        <p:spPr/>
        <p:txBody>
          <a:bodyPr>
            <a:normAutofit fontScale="90000"/>
          </a:bodyPr>
          <a:lstStyle/>
          <a:p>
            <a:br>
              <a:rPr lang="it-IT" dirty="0">
                <a:ea typeface="Calibri Light"/>
                <a:cs typeface="Calibri Light"/>
              </a:rPr>
            </a:br>
            <a:r>
              <a:rPr lang="it-IT" sz="3100" b="1" dirty="0">
                <a:ea typeface="Calibri Light"/>
                <a:cs typeface="Calibri Light"/>
              </a:rPr>
              <a:t>Art. 17-bis Effetti del silenzio e dell'inerzia nei rapporti tra amministrazioni pubbliche e tra  amministrazioni pubbliche e gestori di beni o servizi pubblici.</a:t>
            </a:r>
          </a:p>
          <a:p>
            <a:endParaRPr lang="it-IT" sz="2400" dirty="0">
              <a:ea typeface="Calibri Light"/>
              <a:cs typeface="Calibri Light"/>
            </a:endParaRPr>
          </a:p>
        </p:txBody>
      </p:sp>
      <p:sp>
        <p:nvSpPr>
          <p:cNvPr id="3" name="Segnaposto contenuto 2">
            <a:extLst>
              <a:ext uri="{FF2B5EF4-FFF2-40B4-BE49-F238E27FC236}">
                <a16:creationId xmlns:a16="http://schemas.microsoft.com/office/drawing/2014/main" id="{6B9C8A17-BEBA-8CCE-18BC-FF5BF582B9CE}"/>
              </a:ext>
            </a:extLst>
          </p:cNvPr>
          <p:cNvSpPr>
            <a:spLocks noGrp="1"/>
          </p:cNvSpPr>
          <p:nvPr>
            <p:ph idx="1"/>
          </p:nvPr>
        </p:nvSpPr>
        <p:spPr/>
        <p:txBody>
          <a:bodyPr vert="horz" lIns="91440" tIns="45720" rIns="91440" bIns="45720" rtlCol="0" anchor="t">
            <a:normAutofit/>
          </a:bodyPr>
          <a:lstStyle/>
          <a:p>
            <a:pPr marL="0" indent="0">
              <a:buNone/>
            </a:pPr>
            <a:r>
              <a:rPr lang="it-IT" dirty="0">
                <a:ea typeface="Calibri"/>
                <a:cs typeface="Calibri"/>
              </a:rPr>
              <a:t>1. Nei casi in cui è prevista </a:t>
            </a:r>
            <a:r>
              <a:rPr lang="it-IT" b="1" dirty="0">
                <a:ea typeface="Calibri"/>
                <a:cs typeface="Calibri"/>
              </a:rPr>
              <a:t>l'acquisizione di assensi, concerti o nulla osta</a:t>
            </a:r>
            <a:r>
              <a:rPr lang="it-IT" dirty="0">
                <a:ea typeface="Calibri"/>
                <a:cs typeface="Calibri"/>
              </a:rPr>
              <a:t> comunque denominati di amministrazioni pubbliche e di gestori di beni o servizi pubblici, per l'adozione di provvedimenti normativi e amministrativi di competenza di altre amministrazioni pubbliche, l</a:t>
            </a:r>
            <a:r>
              <a:rPr lang="it-IT" b="1" dirty="0">
                <a:ea typeface="Calibri"/>
                <a:cs typeface="Calibri"/>
              </a:rPr>
              <a:t>e amministrazioni o i gestori competenti comunicano il proprio assenso, concerto o nulla osta entro trenta giorni dal ricevimento dello schema di provvedimento,</a:t>
            </a:r>
            <a:r>
              <a:rPr lang="it-IT" dirty="0">
                <a:ea typeface="Calibri"/>
                <a:cs typeface="Calibri"/>
              </a:rPr>
              <a:t> corredato della relativa documentazione, da parte dell'amministrazione procedente. </a:t>
            </a:r>
          </a:p>
        </p:txBody>
      </p:sp>
    </p:spTree>
    <p:extLst>
      <p:ext uri="{BB962C8B-B14F-4D97-AF65-F5344CB8AC3E}">
        <p14:creationId xmlns:p14="http://schemas.microsoft.com/office/powerpoint/2010/main" val="16755787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70116C-C576-DA60-F5A8-D7FEBFF48029}"/>
              </a:ext>
            </a:extLst>
          </p:cNvPr>
          <p:cNvSpPr>
            <a:spLocks noGrp="1"/>
          </p:cNvSpPr>
          <p:nvPr>
            <p:ph type="title"/>
          </p:nvPr>
        </p:nvSpPr>
        <p:spPr/>
        <p:txBody>
          <a:bodyPr>
            <a:normAutofit fontScale="90000"/>
          </a:bodyPr>
          <a:lstStyle/>
          <a:p>
            <a:br>
              <a:rPr lang="it-IT" dirty="0">
                <a:ea typeface="Calibri Light"/>
                <a:cs typeface="Calibri Light"/>
              </a:rPr>
            </a:br>
            <a:r>
              <a:rPr lang="it-IT" sz="3100" b="1" dirty="0">
                <a:ea typeface="Calibri Light"/>
                <a:cs typeface="Calibri Light"/>
              </a:rPr>
              <a:t>Art. 17-bis Effetti del silenzio e dell'inerzia nei rapporti tra amministrazioni pubbliche e tra  amministrazioni pubbliche e gestori di beni o servizi pubblici.</a:t>
            </a:r>
          </a:p>
          <a:p>
            <a:endParaRPr lang="it-IT" sz="2400" dirty="0">
              <a:ea typeface="Calibri Light"/>
              <a:cs typeface="Calibri Light"/>
            </a:endParaRPr>
          </a:p>
        </p:txBody>
      </p:sp>
      <p:sp>
        <p:nvSpPr>
          <p:cNvPr id="3" name="Segnaposto contenuto 2">
            <a:extLst>
              <a:ext uri="{FF2B5EF4-FFF2-40B4-BE49-F238E27FC236}">
                <a16:creationId xmlns:a16="http://schemas.microsoft.com/office/drawing/2014/main" id="{6B9C8A17-BEBA-8CCE-18BC-FF5BF582B9CE}"/>
              </a:ext>
            </a:extLst>
          </p:cNvPr>
          <p:cNvSpPr>
            <a:spLocks noGrp="1"/>
          </p:cNvSpPr>
          <p:nvPr>
            <p:ph idx="1"/>
          </p:nvPr>
        </p:nvSpPr>
        <p:spPr/>
        <p:txBody>
          <a:bodyPr vert="horz" lIns="91440" tIns="45720" rIns="91440" bIns="45720" rtlCol="0" anchor="t">
            <a:normAutofit/>
          </a:bodyPr>
          <a:lstStyle/>
          <a:p>
            <a:pPr marL="0" indent="0">
              <a:buNone/>
            </a:pPr>
            <a:r>
              <a:rPr lang="it-IT" dirty="0">
                <a:ea typeface="Calibri"/>
                <a:cs typeface="Calibri"/>
              </a:rPr>
              <a:t>2. Decorsi i termini di cui al comma 1 senza che sia stato comunicato l'assenso, il concerto o il nulla osta, </a:t>
            </a:r>
            <a:r>
              <a:rPr lang="it-IT" b="1" dirty="0">
                <a:ea typeface="Calibri"/>
                <a:cs typeface="Calibri"/>
              </a:rPr>
              <a:t>lo stesso si intende acquisito.</a:t>
            </a:r>
          </a:p>
          <a:p>
            <a:pPr marL="0" indent="0">
              <a:buNone/>
            </a:pPr>
            <a:r>
              <a:rPr lang="it-IT" b="1" dirty="0">
                <a:cs typeface="Calibri"/>
              </a:rPr>
              <a:t>Novità l. 124/2015</a:t>
            </a:r>
          </a:p>
          <a:p>
            <a:pPr marL="0" indent="0">
              <a:buNone/>
            </a:pPr>
            <a:endParaRPr lang="it-IT" b="1" dirty="0">
              <a:cs typeface="Calibri"/>
            </a:endParaRPr>
          </a:p>
          <a:p>
            <a:pPr marL="0" indent="0">
              <a:buNone/>
            </a:pPr>
            <a:r>
              <a:rPr lang="it-IT" b="1" dirty="0">
                <a:cs typeface="Calibri"/>
              </a:rPr>
              <a:t>Una sola amministrazione che si pronuncia su schema di provvedimento.</a:t>
            </a:r>
          </a:p>
        </p:txBody>
      </p:sp>
    </p:spTree>
    <p:extLst>
      <p:ext uri="{BB962C8B-B14F-4D97-AF65-F5344CB8AC3E}">
        <p14:creationId xmlns:p14="http://schemas.microsoft.com/office/powerpoint/2010/main" val="3846527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5EDAFF-6E37-8ED2-50FF-88B0DD3BFE22}"/>
              </a:ext>
            </a:extLst>
          </p:cNvPr>
          <p:cNvSpPr>
            <a:spLocks noGrp="1"/>
          </p:cNvSpPr>
          <p:nvPr>
            <p:ph type="title"/>
          </p:nvPr>
        </p:nvSpPr>
        <p:spPr/>
        <p:txBody>
          <a:bodyPr/>
          <a:lstStyle/>
          <a:p>
            <a:r>
              <a:rPr lang="it-IT" dirty="0">
                <a:ea typeface="Calibri Light"/>
                <a:cs typeface="Calibri Light"/>
              </a:rPr>
              <a:t>Istruttoria procedimentale</a:t>
            </a:r>
            <a:endParaRPr lang="it-IT" dirty="0"/>
          </a:p>
        </p:txBody>
      </p:sp>
      <p:sp>
        <p:nvSpPr>
          <p:cNvPr id="3" name="Segnaposto contenuto 2">
            <a:extLst>
              <a:ext uri="{FF2B5EF4-FFF2-40B4-BE49-F238E27FC236}">
                <a16:creationId xmlns:a16="http://schemas.microsoft.com/office/drawing/2014/main" id="{9DFFF463-AC52-B587-340A-279484A901FB}"/>
              </a:ext>
            </a:extLst>
          </p:cNvPr>
          <p:cNvSpPr>
            <a:spLocks noGrp="1"/>
          </p:cNvSpPr>
          <p:nvPr>
            <p:ph idx="1"/>
          </p:nvPr>
        </p:nvSpPr>
        <p:spPr/>
        <p:txBody>
          <a:bodyPr vert="horz" lIns="91440" tIns="45720" rIns="91440" bIns="45720" rtlCol="0" anchor="t">
            <a:normAutofit/>
          </a:bodyPr>
          <a:lstStyle/>
          <a:p>
            <a:r>
              <a:rPr lang="it-IT" dirty="0">
                <a:ea typeface="Calibri"/>
                <a:cs typeface="Calibri"/>
              </a:rPr>
              <a:t>Art. 3 Motivazione in ragione delle risultanze dell'istruttoria</a:t>
            </a:r>
          </a:p>
          <a:p>
            <a:r>
              <a:rPr lang="it-IT" dirty="0">
                <a:ea typeface="Calibri"/>
                <a:cs typeface="Calibri"/>
              </a:rPr>
              <a:t>Istruttoria elementare o complessa - entità dell'istruttoria/divieto di aggravio</a:t>
            </a:r>
          </a:p>
          <a:p>
            <a:r>
              <a:rPr lang="it-IT" dirty="0">
                <a:ea typeface="Calibri"/>
                <a:cs typeface="Calibri"/>
              </a:rPr>
              <a:t>Principio inquisitorio e </a:t>
            </a:r>
            <a:r>
              <a:rPr lang="it-IT" i="1" dirty="0" err="1">
                <a:ea typeface="Calibri"/>
                <a:cs typeface="Calibri"/>
              </a:rPr>
              <a:t>onus</a:t>
            </a:r>
            <a:r>
              <a:rPr lang="it-IT" i="1" dirty="0">
                <a:ea typeface="Calibri"/>
                <a:cs typeface="Calibri"/>
              </a:rPr>
              <a:t> probandi</a:t>
            </a:r>
            <a:endParaRPr lang="it-IT" dirty="0">
              <a:ea typeface="Calibri"/>
              <a:cs typeface="Calibri"/>
            </a:endParaRPr>
          </a:p>
          <a:p>
            <a:r>
              <a:rPr lang="it-IT" dirty="0">
                <a:ea typeface="Calibri"/>
                <a:cs typeface="Calibri"/>
              </a:rPr>
              <a:t>No tipicità dei mezzi istruttori</a:t>
            </a:r>
            <a:endParaRPr lang="it-IT" i="1" dirty="0">
              <a:ea typeface="Calibri"/>
              <a:cs typeface="Calibri"/>
            </a:endParaRPr>
          </a:p>
          <a:p>
            <a:r>
              <a:rPr lang="it-IT" dirty="0">
                <a:ea typeface="Calibri"/>
                <a:cs typeface="Calibri"/>
              </a:rPr>
              <a:t>Art. 6, compiti responsabile procedimento</a:t>
            </a:r>
          </a:p>
          <a:p>
            <a:pPr marL="0" indent="0">
              <a:buNone/>
            </a:pPr>
            <a:endParaRPr lang="it-IT" dirty="0">
              <a:ea typeface="Calibri"/>
              <a:cs typeface="Calibri"/>
            </a:endParaRPr>
          </a:p>
        </p:txBody>
      </p:sp>
    </p:spTree>
    <p:extLst>
      <p:ext uri="{BB962C8B-B14F-4D97-AF65-F5344CB8AC3E}">
        <p14:creationId xmlns:p14="http://schemas.microsoft.com/office/powerpoint/2010/main" val="39652634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B280F3-D36C-BA7A-D184-DB36B7AE4B5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586103B-D36C-75CF-292C-7153036A65AA}"/>
              </a:ext>
            </a:extLst>
          </p:cNvPr>
          <p:cNvSpPr>
            <a:spLocks noGrp="1"/>
          </p:cNvSpPr>
          <p:nvPr>
            <p:ph idx="1"/>
          </p:nvPr>
        </p:nvSpPr>
        <p:spPr/>
        <p:txBody>
          <a:bodyPr vert="horz" lIns="91440" tIns="45720" rIns="91440" bIns="45720" rtlCol="0" anchor="t">
            <a:normAutofit fontScale="92500" lnSpcReduction="10000"/>
          </a:bodyPr>
          <a:lstStyle/>
          <a:p>
            <a:r>
              <a:rPr lang="it-IT" dirty="0">
                <a:cs typeface="Calibri"/>
              </a:rPr>
              <a:t>3. Le disposizioni dei commi 1 e 2 </a:t>
            </a:r>
            <a:r>
              <a:rPr lang="it-IT" b="1" dirty="0">
                <a:cs typeface="Calibri"/>
              </a:rPr>
              <a:t>si applicano </a:t>
            </a:r>
            <a:r>
              <a:rPr lang="it-IT" dirty="0">
                <a:cs typeface="Calibri"/>
              </a:rPr>
              <a:t>anche ai casi in cui è prevista l'acquisizione di assensi, concerti o nulla osta comunque denominati di amministrazioni preposte alla tutela ambientale, paesaggistico-territoriale, dei beni culturali e della salute dei cittadini, per l'adozione di provvedimenti normativi e amministrativi di competenza di amministrazioni pubbliche. </a:t>
            </a:r>
            <a:r>
              <a:rPr lang="it-IT" b="1" dirty="0">
                <a:cs typeface="Calibri"/>
              </a:rPr>
              <a:t>In tali casi, ove disposizioni di legge o i provvedimenti di cui all'articolo 2 non prevedano un termine diverso, il termine entro il quale le amministrazioni competenti comunicano il proprio assenso, concerto o nulla osta è di novanta giorni</a:t>
            </a:r>
            <a:r>
              <a:rPr lang="it-IT" dirty="0">
                <a:cs typeface="Calibri"/>
              </a:rPr>
              <a:t> dal ricevimento della richiesta da parte dell'amministrazione procedente. Decorsi i suddetti termini senza che sia stato comunicato l'assenso, il concerto o il nulla osta, lo stesso si intende acquisito.</a:t>
            </a:r>
            <a:endParaRPr lang="it-IT" dirty="0"/>
          </a:p>
        </p:txBody>
      </p:sp>
    </p:spTree>
    <p:extLst>
      <p:ext uri="{BB962C8B-B14F-4D97-AF65-F5344CB8AC3E}">
        <p14:creationId xmlns:p14="http://schemas.microsoft.com/office/powerpoint/2010/main" val="16328492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625202-2739-4798-9984-C5BE89EA828A}"/>
              </a:ext>
            </a:extLst>
          </p:cNvPr>
          <p:cNvSpPr>
            <a:spLocks noGrp="1"/>
          </p:cNvSpPr>
          <p:nvPr>
            <p:ph type="title"/>
          </p:nvPr>
        </p:nvSpPr>
        <p:spPr>
          <a:xfrm>
            <a:off x="838200" y="553673"/>
            <a:ext cx="10515600" cy="855677"/>
          </a:xfrm>
        </p:spPr>
        <p:txBody>
          <a:bodyPr/>
          <a:lstStyle/>
          <a:p>
            <a:pPr algn="ctr"/>
            <a:r>
              <a:rPr lang="it-IT" b="1" dirty="0"/>
              <a:t>La conferenza di servizi</a:t>
            </a:r>
          </a:p>
        </p:txBody>
      </p:sp>
      <p:sp>
        <p:nvSpPr>
          <p:cNvPr id="3" name="Segnaposto contenuto 2">
            <a:extLst>
              <a:ext uri="{FF2B5EF4-FFF2-40B4-BE49-F238E27FC236}">
                <a16:creationId xmlns:a16="http://schemas.microsoft.com/office/drawing/2014/main" id="{9E30FA78-976A-4526-A839-05E4FBAD4DB7}"/>
              </a:ext>
            </a:extLst>
          </p:cNvPr>
          <p:cNvSpPr>
            <a:spLocks noGrp="1"/>
          </p:cNvSpPr>
          <p:nvPr>
            <p:ph idx="1"/>
          </p:nvPr>
        </p:nvSpPr>
        <p:spPr>
          <a:xfrm>
            <a:off x="838200" y="1560352"/>
            <a:ext cx="10515600" cy="4616611"/>
          </a:xfrm>
        </p:spPr>
        <p:txBody>
          <a:bodyPr vert="horz" lIns="91440" tIns="45720" rIns="91440" bIns="45720" rtlCol="0" anchor="t">
            <a:normAutofit/>
          </a:bodyPr>
          <a:lstStyle/>
          <a:p>
            <a:pPr marL="0" indent="0" algn="just">
              <a:buNone/>
            </a:pPr>
            <a:r>
              <a:rPr lang="it-IT" dirty="0"/>
              <a:t>La semplificazione in questo caso si ottiene garantendo </a:t>
            </a:r>
            <a:r>
              <a:rPr lang="it-IT" b="1" dirty="0"/>
              <a:t>raccordi efficaci</a:t>
            </a:r>
            <a:r>
              <a:rPr lang="it-IT" dirty="0"/>
              <a:t> tra </a:t>
            </a:r>
            <a:r>
              <a:rPr lang="it-IT" b="1" dirty="0"/>
              <a:t>pubbliche amministrazioni diverse</a:t>
            </a:r>
            <a:r>
              <a:rPr lang="it-IT" dirty="0"/>
              <a:t> che intervengono nel medesimo procedimento o in procedimenti amministrativi connessi.</a:t>
            </a:r>
          </a:p>
          <a:p>
            <a:pPr marL="0" indent="0" algn="just">
              <a:buNone/>
            </a:pPr>
            <a:endParaRPr lang="it-IT" dirty="0"/>
          </a:p>
          <a:p>
            <a:pPr marL="0" indent="0" algn="just">
              <a:buNone/>
            </a:pPr>
            <a:r>
              <a:rPr lang="it-IT" dirty="0"/>
              <a:t>		La conferenza consente un esame contestuale dei vari interessi pubblici che altrimenti sarebbero </a:t>
            </a:r>
            <a:r>
              <a:rPr lang="it-IT" dirty="0">
                <a:highlight>
                  <a:srgbClr val="FFFF00"/>
                </a:highlight>
              </a:rPr>
              <a:t>si presi in </a:t>
            </a:r>
            <a:r>
              <a:rPr lang="it-IT" err="1">
                <a:highlight>
                  <a:srgbClr val="FFFF00"/>
                </a:highlight>
              </a:rPr>
              <a:t>considerazionem</a:t>
            </a:r>
            <a:r>
              <a:rPr lang="it-IT" dirty="0">
                <a:highlight>
                  <a:srgbClr val="FFFF00"/>
                </a:highlight>
              </a:rPr>
              <a:t> ma </a:t>
            </a:r>
            <a:r>
              <a:rPr lang="it-IT" b="1" dirty="0">
                <a:highlight>
                  <a:srgbClr val="FFFF00"/>
                </a:highlight>
              </a:rPr>
              <a:t>in ordine consequenziale.</a:t>
            </a:r>
            <a:endParaRPr lang="it-IT" b="1" dirty="0">
              <a:highlight>
                <a:srgbClr val="FFFF00"/>
              </a:highlight>
              <a:cs typeface="Calibri"/>
            </a:endParaRPr>
          </a:p>
          <a:p>
            <a:pPr marL="0" indent="0" algn="just">
              <a:buNone/>
            </a:pPr>
            <a:endParaRPr lang="it-IT" b="1" dirty="0"/>
          </a:p>
          <a:p>
            <a:pPr marL="0" indent="0" algn="just">
              <a:buNone/>
            </a:pPr>
            <a:endParaRPr lang="it-IT" b="1" dirty="0"/>
          </a:p>
          <a:p>
            <a:pPr marL="0" indent="0" algn="ctr">
              <a:buNone/>
            </a:pPr>
            <a:r>
              <a:rPr lang="it-IT" b="1" dirty="0"/>
              <a:t>Coordinamento e accelerazione</a:t>
            </a:r>
          </a:p>
          <a:p>
            <a:pPr marL="0" indent="0" algn="just">
              <a:buNone/>
            </a:pPr>
            <a:endParaRPr lang="it-IT" dirty="0"/>
          </a:p>
          <a:p>
            <a:pPr marL="0" indent="0" algn="just">
              <a:buNone/>
            </a:pPr>
            <a:endParaRPr lang="it-IT" dirty="0"/>
          </a:p>
        </p:txBody>
      </p:sp>
      <p:sp>
        <p:nvSpPr>
          <p:cNvPr id="4" name="Freccia a destra 3">
            <a:extLst>
              <a:ext uri="{FF2B5EF4-FFF2-40B4-BE49-F238E27FC236}">
                <a16:creationId xmlns:a16="http://schemas.microsoft.com/office/drawing/2014/main" id="{47894D7A-0F90-47E0-952A-B74DBE7B3A5F}"/>
              </a:ext>
            </a:extLst>
          </p:cNvPr>
          <p:cNvSpPr/>
          <p:nvPr/>
        </p:nvSpPr>
        <p:spPr>
          <a:xfrm>
            <a:off x="1233182" y="318668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Freccia in giù 4">
            <a:extLst>
              <a:ext uri="{FF2B5EF4-FFF2-40B4-BE49-F238E27FC236}">
                <a16:creationId xmlns:a16="http://schemas.microsoft.com/office/drawing/2014/main" id="{AB1410EA-145F-497A-BF3B-48944C381167}"/>
              </a:ext>
            </a:extLst>
          </p:cNvPr>
          <p:cNvSpPr/>
          <p:nvPr/>
        </p:nvSpPr>
        <p:spPr>
          <a:xfrm>
            <a:off x="5545123" y="4429387"/>
            <a:ext cx="484632" cy="72145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0878348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625202-2739-4798-9984-C5BE89EA828A}"/>
              </a:ext>
            </a:extLst>
          </p:cNvPr>
          <p:cNvSpPr>
            <a:spLocks noGrp="1"/>
          </p:cNvSpPr>
          <p:nvPr>
            <p:ph type="title"/>
          </p:nvPr>
        </p:nvSpPr>
        <p:spPr>
          <a:xfrm>
            <a:off x="838200" y="553673"/>
            <a:ext cx="10515600" cy="855677"/>
          </a:xfrm>
        </p:spPr>
        <p:txBody>
          <a:bodyPr/>
          <a:lstStyle/>
          <a:p>
            <a:pPr algn="ctr"/>
            <a:r>
              <a:rPr lang="it-IT" b="1" dirty="0"/>
              <a:t>La conferenza di servizi</a:t>
            </a:r>
          </a:p>
        </p:txBody>
      </p:sp>
      <p:sp>
        <p:nvSpPr>
          <p:cNvPr id="3" name="Segnaposto contenuto 2">
            <a:extLst>
              <a:ext uri="{FF2B5EF4-FFF2-40B4-BE49-F238E27FC236}">
                <a16:creationId xmlns:a16="http://schemas.microsoft.com/office/drawing/2014/main" id="{9E30FA78-976A-4526-A839-05E4FBAD4DB7}"/>
              </a:ext>
            </a:extLst>
          </p:cNvPr>
          <p:cNvSpPr>
            <a:spLocks noGrp="1"/>
          </p:cNvSpPr>
          <p:nvPr>
            <p:ph idx="1"/>
          </p:nvPr>
        </p:nvSpPr>
        <p:spPr>
          <a:xfrm>
            <a:off x="838200" y="1560352"/>
            <a:ext cx="10515600" cy="4616611"/>
          </a:xfrm>
        </p:spPr>
        <p:txBody>
          <a:bodyPr vert="horz" lIns="91440" tIns="45720" rIns="91440" bIns="45720" rtlCol="0" anchor="t">
            <a:normAutofit/>
          </a:bodyPr>
          <a:lstStyle/>
          <a:p>
            <a:pPr marL="0" indent="0" algn="just">
              <a:buNone/>
            </a:pPr>
            <a:r>
              <a:rPr lang="it-IT" dirty="0">
                <a:cs typeface="Calibri"/>
              </a:rPr>
              <a:t>L'amministrazione ha bisogno dell'apporto di tutti i partecipanti per decidere.</a:t>
            </a:r>
          </a:p>
          <a:p>
            <a:pPr marL="0" indent="0" algn="just">
              <a:buNone/>
            </a:pPr>
            <a:r>
              <a:rPr lang="it-IT" dirty="0">
                <a:cs typeface="Calibri"/>
              </a:rPr>
              <a:t>Prima c'erano procedimenti distinti.</a:t>
            </a:r>
          </a:p>
          <a:p>
            <a:pPr marL="0" indent="0" algn="just">
              <a:buNone/>
            </a:pPr>
            <a:r>
              <a:rPr lang="it-IT" b="1" dirty="0">
                <a:cs typeface="Calibri"/>
              </a:rPr>
              <a:t>Riforma nel 2015 per risolvere i problemi:</a:t>
            </a:r>
          </a:p>
          <a:p>
            <a:pPr marL="0" indent="0" algn="just">
              <a:buNone/>
            </a:pPr>
            <a:r>
              <a:rPr lang="it-IT" dirty="0"/>
              <a:t>Tipologie di conferenza di servizi:</a:t>
            </a:r>
            <a:endParaRPr lang="it-IT" dirty="0">
              <a:cs typeface="Calibri"/>
            </a:endParaRPr>
          </a:p>
          <a:p>
            <a:pPr algn="just"/>
            <a:r>
              <a:rPr lang="it-IT" dirty="0"/>
              <a:t>istruttoria</a:t>
            </a:r>
          </a:p>
          <a:p>
            <a:pPr algn="just"/>
            <a:r>
              <a:rPr lang="it-IT" dirty="0"/>
              <a:t>decisoria</a:t>
            </a:r>
          </a:p>
          <a:p>
            <a:pPr algn="just"/>
            <a:r>
              <a:rPr lang="it-IT" dirty="0"/>
              <a:t>preliminare</a:t>
            </a:r>
          </a:p>
          <a:p>
            <a:pPr marL="0" indent="0" algn="just">
              <a:buNone/>
            </a:pPr>
            <a:endParaRPr lang="it-IT" dirty="0"/>
          </a:p>
        </p:txBody>
      </p:sp>
    </p:spTree>
    <p:extLst>
      <p:ext uri="{BB962C8B-B14F-4D97-AF65-F5344CB8AC3E}">
        <p14:creationId xmlns:p14="http://schemas.microsoft.com/office/powerpoint/2010/main" val="17622279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charset="0"/>
                <a:ea typeface="Times New Roman" charset="0"/>
                <a:cs typeface="Times New Roman" charset="0"/>
              </a:rPr>
              <a:t>La conferenza istruttoria</a:t>
            </a:r>
            <a:endParaRPr lang="it-IT" sz="2400" b="1" dirty="0">
              <a:latin typeface="Times New Roman" charset="0"/>
              <a:ea typeface="Times New Roman" charset="0"/>
              <a:cs typeface="Times New Roman" charset="0"/>
            </a:endParaRPr>
          </a:p>
        </p:txBody>
      </p:sp>
      <p:sp>
        <p:nvSpPr>
          <p:cNvPr id="3" name="Segnaposto contenuto 2"/>
          <p:cNvSpPr>
            <a:spLocks noGrp="1"/>
          </p:cNvSpPr>
          <p:nvPr>
            <p:ph idx="1"/>
          </p:nvPr>
        </p:nvSpPr>
        <p:spPr/>
        <p:txBody>
          <a:bodyPr vert="horz" lIns="91440" tIns="45720" rIns="91440" bIns="45720" rtlCol="0" anchor="t">
            <a:normAutofit fontScale="92500" lnSpcReduction="20000"/>
          </a:bodyPr>
          <a:lstStyle/>
          <a:p>
            <a:pPr marL="0" indent="0" algn="just">
              <a:buNone/>
            </a:pPr>
            <a:r>
              <a:rPr lang="it-IT" dirty="0">
                <a:latin typeface="Times New Roman" charset="0"/>
                <a:ea typeface="Times New Roman" charset="0"/>
                <a:cs typeface="Times New Roman" charset="0"/>
              </a:rPr>
              <a:t> La  conferenza  di  servizi  istruttoria  può  essere  indetta dall'amministrazione  procedente,  anche  su   richiesta   di   altra amministrazione coinvolta nel procedimento o del privato interessato,</a:t>
            </a:r>
          </a:p>
          <a:p>
            <a:pPr marL="0" indent="0" algn="just">
              <a:buNone/>
            </a:pPr>
            <a:r>
              <a:rPr lang="it-IT" dirty="0">
                <a:latin typeface="Times New Roman"/>
                <a:ea typeface="Times New Roman" charset="0"/>
                <a:cs typeface="Times New Roman"/>
              </a:rPr>
              <a:t>quando lo ritenga opportuno </a:t>
            </a:r>
            <a:r>
              <a:rPr lang="it-IT" b="1" dirty="0">
                <a:latin typeface="Times New Roman"/>
                <a:ea typeface="Times New Roman" charset="0"/>
                <a:cs typeface="Times New Roman"/>
              </a:rPr>
              <a:t>per effettuare un esame contestuale degli</a:t>
            </a:r>
          </a:p>
          <a:p>
            <a:pPr marL="0" indent="0" algn="just">
              <a:buNone/>
            </a:pPr>
            <a:r>
              <a:rPr lang="it-IT" b="1" dirty="0">
                <a:latin typeface="Times New Roman"/>
                <a:ea typeface="Times New Roman" charset="0"/>
                <a:cs typeface="Times New Roman"/>
              </a:rPr>
              <a:t>interessi  pubblici  coinvolti  in  un  procedimento  amministrativo,</a:t>
            </a:r>
          </a:p>
          <a:p>
            <a:pPr marL="0" indent="0" algn="just">
              <a:buNone/>
            </a:pPr>
            <a:r>
              <a:rPr lang="it-IT" b="1" dirty="0">
                <a:latin typeface="Times New Roman"/>
                <a:ea typeface="Times New Roman" charset="0"/>
                <a:cs typeface="Times New Roman"/>
              </a:rPr>
              <a:t>ovvero in  più  procedimenti  amministrativi  connessi,  riguardanti</a:t>
            </a:r>
          </a:p>
          <a:p>
            <a:pPr marL="0" indent="0" algn="just">
              <a:buNone/>
            </a:pPr>
            <a:r>
              <a:rPr lang="it-IT" b="1" dirty="0">
                <a:latin typeface="Times New Roman"/>
                <a:ea typeface="Times New Roman" charset="0"/>
                <a:cs typeface="Times New Roman"/>
              </a:rPr>
              <a:t>medesime attività o risultati (ar</a:t>
            </a:r>
            <a:r>
              <a:rPr lang="it-IT" dirty="0">
                <a:latin typeface="Times New Roman"/>
                <a:ea typeface="Times New Roman" charset="0"/>
                <a:cs typeface="Times New Roman"/>
              </a:rPr>
              <a:t>t. 14, c. 1).</a:t>
            </a:r>
          </a:p>
          <a:p>
            <a:endParaRPr lang="it-IT" dirty="0"/>
          </a:p>
        </p:txBody>
      </p:sp>
    </p:spTree>
    <p:extLst>
      <p:ext uri="{BB962C8B-B14F-4D97-AF65-F5344CB8AC3E}">
        <p14:creationId xmlns:p14="http://schemas.microsoft.com/office/powerpoint/2010/main" val="1924431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charset="0"/>
                <a:ea typeface="Times New Roman" charset="0"/>
                <a:cs typeface="Times New Roman" charset="0"/>
              </a:rPr>
              <a:t>La conferenza decisoria</a:t>
            </a:r>
            <a:endParaRPr lang="it-IT" sz="4000" dirty="0">
              <a:latin typeface="Times New Roman" charset="0"/>
              <a:ea typeface="Times New Roman" charset="0"/>
              <a:cs typeface="Times New Roman" charset="0"/>
            </a:endParaRPr>
          </a:p>
        </p:txBody>
      </p:sp>
      <p:sp>
        <p:nvSpPr>
          <p:cNvPr id="3" name="Segnaposto contenuto 2"/>
          <p:cNvSpPr>
            <a:spLocks noGrp="1"/>
          </p:cNvSpPr>
          <p:nvPr>
            <p:ph idx="1"/>
          </p:nvPr>
        </p:nvSpPr>
        <p:spPr/>
        <p:txBody>
          <a:bodyPr vert="horz" lIns="91440" tIns="45720" rIns="91440" bIns="45720" rtlCol="0" anchor="t">
            <a:normAutofit/>
          </a:bodyPr>
          <a:lstStyle/>
          <a:p>
            <a:pPr marL="0" indent="0" algn="just">
              <a:buNone/>
            </a:pPr>
            <a:r>
              <a:rPr lang="it-IT" dirty="0">
                <a:latin typeface="Times New Roman"/>
                <a:ea typeface="Times New Roman" charset="0"/>
                <a:cs typeface="Times New Roman"/>
              </a:rPr>
              <a:t>La  conferenza  di  servizi   decisoria   </a:t>
            </a:r>
            <a:r>
              <a:rPr lang="it-IT" b="1" dirty="0">
                <a:latin typeface="Times New Roman"/>
                <a:ea typeface="Times New Roman" charset="0"/>
                <a:cs typeface="Times New Roman"/>
              </a:rPr>
              <a:t>è   sempre   indetta</a:t>
            </a:r>
            <a:r>
              <a:rPr lang="it-IT" dirty="0">
                <a:latin typeface="Times New Roman"/>
                <a:ea typeface="Times New Roman" charset="0"/>
                <a:cs typeface="Times New Roman"/>
              </a:rPr>
              <a:t> dall'amministrazione procedente quando la  conclusione  positiva  del procedimento </a:t>
            </a:r>
            <a:r>
              <a:rPr lang="it-IT" b="1" dirty="0">
                <a:latin typeface="Times New Roman"/>
                <a:ea typeface="Times New Roman" charset="0"/>
                <a:cs typeface="Times New Roman"/>
              </a:rPr>
              <a:t>è subordinata all'acquisizione di più pareri,  intese, concerti, nulla osta o altri atti di  assenso,  comunque  denominati, resi da diverse amministrazioni, </a:t>
            </a:r>
            <a:r>
              <a:rPr lang="it-IT" dirty="0">
                <a:latin typeface="Times New Roman"/>
                <a:ea typeface="Times New Roman" charset="0"/>
                <a:cs typeface="Times New Roman"/>
              </a:rPr>
              <a:t>inclusi i gestori di beni o  servizi pubblici. </a:t>
            </a:r>
          </a:p>
          <a:p>
            <a:pPr marL="0" indent="0" algn="just">
              <a:buNone/>
            </a:pPr>
            <a:endParaRPr lang="it-IT" dirty="0">
              <a:latin typeface="Times New Roman" charset="0"/>
              <a:ea typeface="Times New Roman" charset="0"/>
              <a:cs typeface="Times New Roman" charset="0"/>
            </a:endParaRPr>
          </a:p>
          <a:p>
            <a:pPr marL="0" indent="0">
              <a:buNone/>
            </a:pPr>
            <a:endParaRPr lang="it-IT" dirty="0">
              <a:latin typeface="Times New Roman" charset="0"/>
              <a:ea typeface="Times New Roman" charset="0"/>
              <a:cs typeface="Times New Roman" charset="0"/>
            </a:endParaRPr>
          </a:p>
        </p:txBody>
      </p:sp>
    </p:spTree>
    <p:extLst>
      <p:ext uri="{BB962C8B-B14F-4D97-AF65-F5344CB8AC3E}">
        <p14:creationId xmlns:p14="http://schemas.microsoft.com/office/powerpoint/2010/main" val="6692712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charset="0"/>
                <a:ea typeface="Times New Roman" charset="0"/>
                <a:cs typeface="Times New Roman" charset="0"/>
              </a:rPr>
              <a:t>La conferenza decisoria</a:t>
            </a:r>
            <a:endParaRPr lang="it-IT" sz="4000" dirty="0">
              <a:latin typeface="Times New Roman" charset="0"/>
              <a:ea typeface="Times New Roman" charset="0"/>
              <a:cs typeface="Times New Roman" charset="0"/>
            </a:endParaRPr>
          </a:p>
        </p:txBody>
      </p:sp>
      <p:sp>
        <p:nvSpPr>
          <p:cNvPr id="3" name="Segnaposto contenuto 2"/>
          <p:cNvSpPr>
            <a:spLocks noGrp="1"/>
          </p:cNvSpPr>
          <p:nvPr>
            <p:ph idx="1"/>
          </p:nvPr>
        </p:nvSpPr>
        <p:spPr/>
        <p:txBody>
          <a:bodyPr vert="horz" lIns="91440" tIns="45720" rIns="91440" bIns="45720" rtlCol="0" anchor="t">
            <a:normAutofit/>
          </a:bodyPr>
          <a:lstStyle/>
          <a:p>
            <a:pPr marL="0" indent="0" algn="just">
              <a:buNone/>
            </a:pPr>
            <a:r>
              <a:rPr lang="it-IT" dirty="0">
                <a:latin typeface="Times New Roman"/>
                <a:ea typeface="Times New Roman" charset="0"/>
                <a:cs typeface="Times New Roman"/>
              </a:rPr>
              <a:t> Quando l'attività del privato sia subordinata a più  atti di  assenso,  comunque  denominati,  da  adottare  a  conclusione  di distinti  procedimenti,  di  competenza  di  diverse  amministrazioni pubbliche, </a:t>
            </a:r>
            <a:r>
              <a:rPr lang="it-IT" b="1" dirty="0">
                <a:latin typeface="Times New Roman"/>
                <a:ea typeface="Times New Roman" charset="0"/>
                <a:cs typeface="Times New Roman"/>
              </a:rPr>
              <a:t>la conferenza di servizi è convocata, anche su  richiesta dell'interessato, da una delle amministrazioni procedenti. (art. 14, comma 2, l. n. 241/1990)</a:t>
            </a:r>
          </a:p>
          <a:p>
            <a:pPr marL="0" indent="0" algn="just">
              <a:buNone/>
            </a:pPr>
            <a:endParaRPr lang="it-IT" dirty="0">
              <a:latin typeface="Times New Roman" charset="0"/>
              <a:ea typeface="Times New Roman" charset="0"/>
              <a:cs typeface="Times New Roman" charset="0"/>
            </a:endParaRPr>
          </a:p>
          <a:p>
            <a:pPr marL="0" indent="0">
              <a:buNone/>
            </a:pPr>
            <a:endParaRPr lang="it-IT"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0870557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charset="0"/>
                <a:ea typeface="Times New Roman" charset="0"/>
                <a:cs typeface="Times New Roman" charset="0"/>
              </a:rPr>
              <a:t>La conferenza preliminare</a:t>
            </a:r>
          </a:p>
        </p:txBody>
      </p:sp>
      <p:sp>
        <p:nvSpPr>
          <p:cNvPr id="3" name="Segnaposto contenuto 2"/>
          <p:cNvSpPr>
            <a:spLocks noGrp="1"/>
          </p:cNvSpPr>
          <p:nvPr>
            <p:ph idx="1"/>
          </p:nvPr>
        </p:nvSpPr>
        <p:spPr/>
        <p:txBody>
          <a:bodyPr vert="horz" lIns="91440" tIns="45720" rIns="91440" bIns="45720" rtlCol="0" anchor="t">
            <a:normAutofit/>
          </a:bodyPr>
          <a:lstStyle/>
          <a:p>
            <a:pPr marL="0" indent="0" algn="just">
              <a:buNone/>
            </a:pPr>
            <a:r>
              <a:rPr lang="it-IT" b="1" dirty="0">
                <a:latin typeface="Times New Roman"/>
                <a:ea typeface="Times New Roman" charset="0"/>
                <a:cs typeface="Times New Roman"/>
              </a:rPr>
              <a:t>Finalità</a:t>
            </a:r>
            <a:r>
              <a:rPr lang="it-IT" dirty="0">
                <a:latin typeface="Times New Roman"/>
                <a:ea typeface="Times New Roman" charset="0"/>
                <a:cs typeface="Times New Roman"/>
              </a:rPr>
              <a:t>: indicare al richiedente, </a:t>
            </a:r>
            <a:r>
              <a:rPr lang="it-IT" b="1" dirty="0">
                <a:latin typeface="Times New Roman"/>
                <a:ea typeface="Times New Roman" charset="0"/>
                <a:cs typeface="Times New Roman"/>
              </a:rPr>
              <a:t>prima della presentazione di un’istanza o di un progetto definitivo</a:t>
            </a:r>
            <a:r>
              <a:rPr lang="it-IT" dirty="0">
                <a:latin typeface="Times New Roman"/>
                <a:ea typeface="Times New Roman" charset="0"/>
                <a:cs typeface="Times New Roman"/>
              </a:rPr>
              <a:t>, le condizioni per l’ottenimento di necessari pareri, intese, concerti, nulla osta, autorizzazioni, concessioni o altri atti di assenso, comunque denominati (art. 14, comma 3, l. n. 241/1990)</a:t>
            </a:r>
            <a:endParaRPr lang="it-IT" dirty="0">
              <a:latin typeface="Times New Roman"/>
              <a:ea typeface="Times New Roman" charset="0"/>
              <a:cs typeface="Times New Roman" charset="0"/>
            </a:endParaRPr>
          </a:p>
        </p:txBody>
      </p:sp>
    </p:spTree>
    <p:extLst>
      <p:ext uri="{BB962C8B-B14F-4D97-AF65-F5344CB8AC3E}">
        <p14:creationId xmlns:p14="http://schemas.microsoft.com/office/powerpoint/2010/main" val="40279480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charset="0"/>
                <a:ea typeface="Times New Roman" charset="0"/>
                <a:cs typeface="Times New Roman" charset="0"/>
              </a:rPr>
              <a:t>La conferenza preliminare</a:t>
            </a:r>
          </a:p>
        </p:txBody>
      </p:sp>
      <p:sp>
        <p:nvSpPr>
          <p:cNvPr id="3" name="Segnaposto contenuto 2"/>
          <p:cNvSpPr>
            <a:spLocks noGrp="1"/>
          </p:cNvSpPr>
          <p:nvPr>
            <p:ph idx="1"/>
          </p:nvPr>
        </p:nvSpPr>
        <p:spPr/>
        <p:txBody>
          <a:bodyPr vert="horz" lIns="91440" tIns="45720" rIns="91440" bIns="45720" rtlCol="0" anchor="t">
            <a:normAutofit/>
          </a:bodyPr>
          <a:lstStyle/>
          <a:p>
            <a:pPr marL="0" indent="0" algn="just">
              <a:buNone/>
            </a:pPr>
            <a:endParaRPr lang="it-IT" dirty="0">
              <a:latin typeface="Times New Roman" charset="0"/>
              <a:ea typeface="Times New Roman" charset="0"/>
              <a:cs typeface="Times New Roman" charset="0"/>
            </a:endParaRPr>
          </a:p>
          <a:p>
            <a:pPr marL="0" indent="0" algn="just">
              <a:buNone/>
            </a:pPr>
            <a:r>
              <a:rPr lang="it-IT" b="1" dirty="0">
                <a:latin typeface="Times New Roman"/>
                <a:ea typeface="Times New Roman" charset="0"/>
                <a:cs typeface="Times New Roman"/>
              </a:rPr>
              <a:t>Presupposti</a:t>
            </a:r>
            <a:r>
              <a:rPr lang="it-IT" dirty="0">
                <a:latin typeface="Times New Roman"/>
                <a:ea typeface="Times New Roman" charset="0"/>
                <a:cs typeface="Times New Roman"/>
              </a:rPr>
              <a:t>:</a:t>
            </a:r>
          </a:p>
          <a:p>
            <a:pPr marL="514350" indent="-514350" algn="just">
              <a:buAutoNum type="alphaLcParenR"/>
            </a:pPr>
            <a:r>
              <a:rPr lang="it-IT" dirty="0">
                <a:latin typeface="Times New Roman"/>
                <a:ea typeface="Times New Roman" charset="0"/>
                <a:cs typeface="Times New Roman"/>
              </a:rPr>
              <a:t>progetti di particolare </a:t>
            </a:r>
            <a:r>
              <a:rPr lang="it-IT" b="1" dirty="0">
                <a:latin typeface="Times New Roman"/>
                <a:ea typeface="Times New Roman" charset="0"/>
                <a:cs typeface="Times New Roman"/>
              </a:rPr>
              <a:t>complessità</a:t>
            </a:r>
            <a:r>
              <a:rPr lang="it-IT" dirty="0">
                <a:latin typeface="Times New Roman"/>
                <a:ea typeface="Times New Roman" charset="0"/>
                <a:cs typeface="Times New Roman"/>
              </a:rPr>
              <a:t> e di insediamenti produttivi di beni e servizi</a:t>
            </a:r>
          </a:p>
          <a:p>
            <a:pPr marL="514350" indent="-514350" algn="just">
              <a:buAutoNum type="alphaLcParenR"/>
            </a:pPr>
            <a:r>
              <a:rPr lang="it-IT" dirty="0">
                <a:latin typeface="Times New Roman"/>
                <a:ea typeface="Times New Roman" charset="0"/>
                <a:cs typeface="Times New Roman"/>
              </a:rPr>
              <a:t>convocata </a:t>
            </a:r>
            <a:r>
              <a:rPr lang="it-IT" b="1" dirty="0">
                <a:latin typeface="Times New Roman"/>
                <a:ea typeface="Times New Roman" charset="0"/>
                <a:cs typeface="Times New Roman"/>
              </a:rPr>
              <a:t>su richiesta motivata dell’interessato</a:t>
            </a:r>
            <a:r>
              <a:rPr lang="it-IT" dirty="0">
                <a:latin typeface="Times New Roman"/>
                <a:ea typeface="Times New Roman" charset="0"/>
                <a:cs typeface="Times New Roman"/>
              </a:rPr>
              <a:t>, corredata di adeguato studio di fattibilità.</a:t>
            </a:r>
          </a:p>
        </p:txBody>
      </p:sp>
    </p:spTree>
    <p:extLst>
      <p:ext uri="{BB962C8B-B14F-4D97-AF65-F5344CB8AC3E}">
        <p14:creationId xmlns:p14="http://schemas.microsoft.com/office/powerpoint/2010/main" val="526854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charset="0"/>
                <a:ea typeface="Times New Roman" charset="0"/>
                <a:cs typeface="Times New Roman" charset="0"/>
              </a:rPr>
              <a:t>Lo svolgimento della conferenza dei servizi</a:t>
            </a:r>
          </a:p>
        </p:txBody>
      </p:sp>
      <p:sp>
        <p:nvSpPr>
          <p:cNvPr id="3" name="Segnaposto contenuto 2"/>
          <p:cNvSpPr>
            <a:spLocks noGrp="1"/>
          </p:cNvSpPr>
          <p:nvPr>
            <p:ph idx="1"/>
          </p:nvPr>
        </p:nvSpPr>
        <p:spPr/>
        <p:txBody>
          <a:bodyPr vert="horz" lIns="91440" tIns="45720" rIns="91440" bIns="45720" rtlCol="0" anchor="t">
            <a:normAutofit/>
          </a:bodyPr>
          <a:lstStyle/>
          <a:p>
            <a:pPr marL="0" indent="0" algn="just">
              <a:buNone/>
            </a:pPr>
            <a:r>
              <a:rPr lang="it-IT" dirty="0">
                <a:latin typeface="Times New Roman" charset="0"/>
                <a:ea typeface="Times New Roman" charset="0"/>
                <a:cs typeface="Times New Roman" charset="0"/>
              </a:rPr>
              <a:t>Novità in seguito alla legge n. 124/2015 e 127/2016.</a:t>
            </a:r>
          </a:p>
          <a:p>
            <a:pPr marL="0" indent="0" algn="just">
              <a:buNone/>
            </a:pPr>
            <a:r>
              <a:rPr lang="it-IT" dirty="0">
                <a:latin typeface="Times New Roman"/>
                <a:ea typeface="Times New Roman" charset="0"/>
                <a:cs typeface="Times New Roman"/>
              </a:rPr>
              <a:t>Due </a:t>
            </a:r>
            <a:r>
              <a:rPr lang="it-IT" b="1" dirty="0">
                <a:latin typeface="Times New Roman"/>
                <a:ea typeface="Times New Roman" charset="0"/>
                <a:cs typeface="Times New Roman"/>
              </a:rPr>
              <a:t>forme</a:t>
            </a:r>
            <a:r>
              <a:rPr lang="it-IT" dirty="0">
                <a:latin typeface="Times New Roman"/>
                <a:ea typeface="Times New Roman" charset="0"/>
                <a:cs typeface="Times New Roman"/>
              </a:rPr>
              <a:t> di conferenza decisoria:</a:t>
            </a:r>
          </a:p>
          <a:p>
            <a:pPr algn="just"/>
            <a:r>
              <a:rPr lang="it-IT" dirty="0">
                <a:latin typeface="Times New Roman"/>
                <a:ea typeface="Times New Roman" charset="0"/>
                <a:cs typeface="Times New Roman"/>
              </a:rPr>
              <a:t>Semplificata in modalità </a:t>
            </a:r>
            <a:r>
              <a:rPr lang="it-IT" b="1" dirty="0">
                <a:latin typeface="Times New Roman"/>
                <a:ea typeface="Times New Roman" charset="0"/>
                <a:cs typeface="Times New Roman"/>
              </a:rPr>
              <a:t>asincrona</a:t>
            </a:r>
            <a:r>
              <a:rPr lang="it-IT" dirty="0">
                <a:latin typeface="Times New Roman"/>
                <a:ea typeface="Times New Roman" charset="0"/>
                <a:cs typeface="Times New Roman"/>
              </a:rPr>
              <a:t>;</a:t>
            </a:r>
          </a:p>
          <a:p>
            <a:pPr algn="just"/>
            <a:r>
              <a:rPr lang="it-IT" dirty="0">
                <a:latin typeface="Times New Roman"/>
                <a:ea typeface="Times New Roman" charset="0"/>
                <a:cs typeface="Times New Roman"/>
              </a:rPr>
              <a:t>Simultanea in modalità </a:t>
            </a:r>
            <a:r>
              <a:rPr lang="it-IT" b="1" dirty="0">
                <a:latin typeface="Times New Roman"/>
                <a:ea typeface="Times New Roman" charset="0"/>
                <a:cs typeface="Times New Roman"/>
              </a:rPr>
              <a:t>sincrona</a:t>
            </a:r>
            <a:r>
              <a:rPr lang="it-IT" dirty="0">
                <a:latin typeface="Times New Roman"/>
                <a:ea typeface="Times New Roman" charset="0"/>
                <a:cs typeface="Times New Roman"/>
              </a:rPr>
              <a:t>.</a:t>
            </a:r>
          </a:p>
        </p:txBody>
      </p:sp>
    </p:spTree>
    <p:extLst>
      <p:ext uri="{BB962C8B-B14F-4D97-AF65-F5344CB8AC3E}">
        <p14:creationId xmlns:p14="http://schemas.microsoft.com/office/powerpoint/2010/main" val="18239778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charset="0"/>
                <a:ea typeface="Times New Roman" charset="0"/>
                <a:cs typeface="Times New Roman" charset="0"/>
              </a:rPr>
              <a:t>Semplificata in modalità asincrona</a:t>
            </a:r>
          </a:p>
        </p:txBody>
      </p:sp>
      <p:sp>
        <p:nvSpPr>
          <p:cNvPr id="3" name="Segnaposto contenuto 2"/>
          <p:cNvSpPr>
            <a:spLocks noGrp="1"/>
          </p:cNvSpPr>
          <p:nvPr>
            <p:ph idx="1"/>
          </p:nvPr>
        </p:nvSpPr>
        <p:spPr/>
        <p:txBody>
          <a:bodyPr vert="horz" lIns="91440" tIns="45720" rIns="91440" bIns="45720" rtlCol="0" anchor="t">
            <a:normAutofit/>
          </a:bodyPr>
          <a:lstStyle/>
          <a:p>
            <a:pPr algn="just"/>
            <a:r>
              <a:rPr lang="it-IT" dirty="0">
                <a:latin typeface="Times New Roman" charset="0"/>
                <a:ea typeface="Times New Roman" charset="0"/>
                <a:cs typeface="Times New Roman" charset="0"/>
              </a:rPr>
              <a:t>Regola generale.</a:t>
            </a:r>
          </a:p>
          <a:p>
            <a:pPr algn="just"/>
            <a:r>
              <a:rPr lang="it-IT" dirty="0">
                <a:latin typeface="Times New Roman"/>
                <a:ea typeface="Times New Roman" charset="0"/>
                <a:cs typeface="Times New Roman"/>
              </a:rPr>
              <a:t>Esame degli interessi mediante </a:t>
            </a:r>
            <a:r>
              <a:rPr lang="it-IT" b="1" dirty="0">
                <a:latin typeface="Times New Roman"/>
                <a:ea typeface="Times New Roman" charset="0"/>
                <a:cs typeface="Times New Roman"/>
              </a:rPr>
              <a:t>l’uso di strumenti telematici.</a:t>
            </a:r>
          </a:p>
          <a:p>
            <a:pPr algn="just"/>
            <a:r>
              <a:rPr lang="it-IT" dirty="0">
                <a:latin typeface="Times New Roman"/>
                <a:ea typeface="Times New Roman" charset="0"/>
                <a:cs typeface="Times New Roman"/>
              </a:rPr>
              <a:t>Ove necessario, in relazione alla particolare complessità della determinazione  da  assumere,   l'amministrazione   procedente   può comunque </a:t>
            </a:r>
            <a:r>
              <a:rPr lang="it-IT" b="1" dirty="0">
                <a:latin typeface="Times New Roman"/>
                <a:ea typeface="Times New Roman" charset="0"/>
                <a:cs typeface="Times New Roman"/>
              </a:rPr>
              <a:t>procedere direttamente in forma simultanea  e  in  modalità sincrona.</a:t>
            </a:r>
          </a:p>
        </p:txBody>
      </p:sp>
    </p:spTree>
    <p:extLst>
      <p:ext uri="{BB962C8B-B14F-4D97-AF65-F5344CB8AC3E}">
        <p14:creationId xmlns:p14="http://schemas.microsoft.com/office/powerpoint/2010/main" val="399249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3C7AF4-DA8A-53BE-A295-E71D1651EF14}"/>
              </a:ext>
            </a:extLst>
          </p:cNvPr>
          <p:cNvSpPr>
            <a:spLocks noGrp="1"/>
          </p:cNvSpPr>
          <p:nvPr>
            <p:ph type="title"/>
          </p:nvPr>
        </p:nvSpPr>
        <p:spPr/>
        <p:txBody>
          <a:bodyPr/>
          <a:lstStyle/>
          <a:p>
            <a:r>
              <a:rPr lang="it-IT" dirty="0">
                <a:ea typeface="Calibri Light"/>
                <a:cs typeface="Calibri Light"/>
              </a:rPr>
              <a:t>Art. 6 241/90</a:t>
            </a:r>
            <a:endParaRPr lang="it-IT" dirty="0"/>
          </a:p>
        </p:txBody>
      </p:sp>
      <p:sp>
        <p:nvSpPr>
          <p:cNvPr id="3" name="Segnaposto contenuto 2">
            <a:extLst>
              <a:ext uri="{FF2B5EF4-FFF2-40B4-BE49-F238E27FC236}">
                <a16:creationId xmlns:a16="http://schemas.microsoft.com/office/drawing/2014/main" id="{7198EEE8-95D9-C22C-3224-529A99970ED2}"/>
              </a:ext>
            </a:extLst>
          </p:cNvPr>
          <p:cNvSpPr>
            <a:spLocks noGrp="1"/>
          </p:cNvSpPr>
          <p:nvPr>
            <p:ph idx="1"/>
          </p:nvPr>
        </p:nvSpPr>
        <p:spPr/>
        <p:txBody>
          <a:bodyPr vert="horz" lIns="91440" tIns="45720" rIns="91440" bIns="45720" rtlCol="0" anchor="t">
            <a:normAutofit fontScale="92500" lnSpcReduction="10000"/>
          </a:bodyPr>
          <a:lstStyle/>
          <a:p>
            <a:r>
              <a:rPr lang="it-IT" dirty="0">
                <a:ea typeface="Calibri"/>
                <a:cs typeface="Calibri"/>
              </a:rPr>
              <a:t>Il responsabile del procedimento:</a:t>
            </a:r>
            <a:br>
              <a:rPr lang="it-IT" dirty="0">
                <a:ea typeface="Calibri"/>
                <a:cs typeface="Calibri"/>
              </a:rPr>
            </a:br>
            <a:endParaRPr lang="it-IT">
              <a:ea typeface="Calibri" panose="020F0502020204030204"/>
              <a:cs typeface="Calibri" panose="020F0502020204030204"/>
            </a:endParaRPr>
          </a:p>
          <a:p>
            <a:r>
              <a:rPr lang="it-IT" dirty="0">
                <a:ea typeface="Calibri" panose="020F0502020204030204"/>
                <a:cs typeface="Calibri" panose="020F0502020204030204"/>
              </a:rPr>
              <a:t>a) valuta, ai fini istruttori, le condizioni di ammissibilità i requisiti di legittimazione ed i presupposti che siano rilevanti per l'emanazione del provvedimento;</a:t>
            </a:r>
            <a:br>
              <a:rPr lang="it-IT" dirty="0">
                <a:ea typeface="Calibri" panose="020F0502020204030204"/>
                <a:cs typeface="Calibri" panose="020F0502020204030204"/>
              </a:rPr>
            </a:br>
            <a:endParaRPr lang="it-IT" dirty="0">
              <a:ea typeface="Calibri" panose="020F0502020204030204"/>
              <a:cs typeface="Calibri" panose="020F0502020204030204"/>
            </a:endParaRPr>
          </a:p>
          <a:p>
            <a:r>
              <a:rPr lang="it-IT" dirty="0">
                <a:ea typeface="Calibri" panose="020F0502020204030204"/>
                <a:cs typeface="Calibri" panose="020F0502020204030204"/>
              </a:rPr>
              <a:t>b) accerta di ufficio i fatti, disponendo il compimento degli atti all'uopo necessari, e adotta ogni misura per l'adeguato e sollecito svolgimento dell'istruttoria. In particolare, può chiedere il rilascio di dichiarazioni e la rettifica di dichiarazioni o istanze erronee o incomplete e può esperire accertamenti tecnici ed ispezioni ed ordinare esibizioni documentali;</a:t>
            </a:r>
            <a:br>
              <a:rPr lang="it-IT" dirty="0">
                <a:ea typeface="Calibri" panose="020F0502020204030204"/>
                <a:cs typeface="Calibri" panose="020F0502020204030204"/>
              </a:rPr>
            </a:br>
            <a:endParaRPr lang="it-IT" dirty="0">
              <a:ea typeface="Calibri" panose="020F0502020204030204"/>
              <a:cs typeface="Calibri" panose="020F0502020204030204"/>
            </a:endParaRPr>
          </a:p>
          <a:p>
            <a:endParaRPr lang="it-IT" dirty="0">
              <a:ea typeface="Calibri" panose="020F0502020204030204"/>
              <a:cs typeface="Calibri" panose="020F0502020204030204"/>
            </a:endParaRPr>
          </a:p>
          <a:p>
            <a:endParaRPr lang="it-IT" dirty="0">
              <a:ea typeface="Calibri" panose="020F0502020204030204"/>
              <a:cs typeface="Calibri" panose="020F0502020204030204"/>
            </a:endParaRPr>
          </a:p>
        </p:txBody>
      </p:sp>
    </p:spTree>
    <p:extLst>
      <p:ext uri="{BB962C8B-B14F-4D97-AF65-F5344CB8AC3E}">
        <p14:creationId xmlns:p14="http://schemas.microsoft.com/office/powerpoint/2010/main" val="19704220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a:ea typeface="Times New Roman" charset="0"/>
                <a:cs typeface="Times New Roman"/>
              </a:rPr>
              <a:t>Le novità nella conferenza di servizi</a:t>
            </a:r>
          </a:p>
        </p:txBody>
      </p:sp>
      <p:sp>
        <p:nvSpPr>
          <p:cNvPr id="3" name="Segnaposto contenuto 2"/>
          <p:cNvSpPr>
            <a:spLocks noGrp="1"/>
          </p:cNvSpPr>
          <p:nvPr>
            <p:ph idx="1"/>
          </p:nvPr>
        </p:nvSpPr>
        <p:spPr/>
        <p:txBody>
          <a:bodyPr vert="horz" lIns="91440" tIns="45720" rIns="91440" bIns="45720" rtlCol="0" anchor="t">
            <a:normAutofit fontScale="92500" lnSpcReduction="10000"/>
          </a:bodyPr>
          <a:lstStyle/>
          <a:p>
            <a:pPr algn="just"/>
            <a:r>
              <a:rPr lang="it-IT" dirty="0">
                <a:latin typeface="Times New Roman"/>
                <a:ea typeface="Times New Roman" charset="0"/>
                <a:cs typeface="Times New Roman"/>
              </a:rPr>
              <a:t>Termini obbligatori </a:t>
            </a:r>
            <a:endParaRPr lang="it-IT">
              <a:latin typeface="Times New Roman"/>
              <a:ea typeface="Times New Roman" charset="0"/>
              <a:cs typeface="Times New Roman"/>
            </a:endParaRPr>
          </a:p>
          <a:p>
            <a:pPr algn="just"/>
            <a:r>
              <a:rPr lang="it-IT" dirty="0">
                <a:latin typeface="Times New Roman"/>
                <a:ea typeface="Times New Roman" charset="0"/>
                <a:cs typeface="Times New Roman"/>
              </a:rPr>
              <a:t>Determinazioni motivate o di assenso o di dissenso.</a:t>
            </a:r>
          </a:p>
          <a:p>
            <a:pPr algn="just"/>
            <a:r>
              <a:rPr lang="it-IT" dirty="0">
                <a:latin typeface="Times New Roman"/>
                <a:ea typeface="Times New Roman" charset="0"/>
                <a:cs typeface="Times New Roman"/>
              </a:rPr>
              <a:t>Indicare,  ove  possibile,  le  modifiche  eventualmente necessarie  ai  fini  dell'assenso.</a:t>
            </a:r>
          </a:p>
          <a:p>
            <a:pPr algn="just"/>
            <a:r>
              <a:rPr lang="it-IT" dirty="0">
                <a:latin typeface="Times New Roman"/>
                <a:ea typeface="Times New Roman" charset="0"/>
                <a:cs typeface="Times New Roman"/>
              </a:rPr>
              <a:t>Le  prescrizioni  o   condizioni eventualmente indicate ai fini dell'assenso  o  del  superamento  del dissenso sono espresse in </a:t>
            </a:r>
            <a:r>
              <a:rPr lang="it-IT" b="1" dirty="0">
                <a:latin typeface="Times New Roman"/>
                <a:ea typeface="Times New Roman" charset="0"/>
                <a:cs typeface="Times New Roman"/>
              </a:rPr>
              <a:t>modo chiaro e analitico  e  specificano  se sono relative a un vincolo derivante da una disposizione normativa  o da un atto amministrativo generale ovvero  discrezionalmente  apposte per la migliore tutela dell'interesse pubblico. </a:t>
            </a:r>
            <a:endParaRPr lang="it-IT" b="1" dirty="0">
              <a:latin typeface="Times New Roman" charset="0"/>
              <a:ea typeface="Times New Roman" charset="0"/>
              <a:cs typeface="Times New Roman" charset="0"/>
            </a:endParaRPr>
          </a:p>
          <a:p>
            <a:pPr algn="just"/>
            <a:endParaRPr lang="it-IT" dirty="0">
              <a:latin typeface="Times New Roman" charset="0"/>
              <a:ea typeface="Times New Roman" charset="0"/>
              <a:cs typeface="Times New Roman" charset="0"/>
            </a:endParaRPr>
          </a:p>
        </p:txBody>
      </p:sp>
    </p:spTree>
    <p:extLst>
      <p:ext uri="{BB962C8B-B14F-4D97-AF65-F5344CB8AC3E}">
        <p14:creationId xmlns:p14="http://schemas.microsoft.com/office/powerpoint/2010/main" val="41001767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a:ea typeface="Times New Roman" charset="0"/>
                <a:cs typeface="Times New Roman"/>
              </a:rPr>
              <a:t>Le novità nella conferenza di servizi</a:t>
            </a:r>
          </a:p>
        </p:txBody>
      </p:sp>
      <p:sp>
        <p:nvSpPr>
          <p:cNvPr id="3" name="Segnaposto contenuto 2"/>
          <p:cNvSpPr>
            <a:spLocks noGrp="1"/>
          </p:cNvSpPr>
          <p:nvPr>
            <p:ph idx="1"/>
          </p:nvPr>
        </p:nvSpPr>
        <p:spPr/>
        <p:txBody>
          <a:bodyPr vert="horz" lIns="91440" tIns="45720" rIns="91440" bIns="45720" rtlCol="0" anchor="t">
            <a:normAutofit/>
          </a:bodyPr>
          <a:lstStyle/>
          <a:p>
            <a:pPr marL="0" indent="0" algn="just">
              <a:buNone/>
            </a:pPr>
            <a:r>
              <a:rPr lang="it-IT" dirty="0">
                <a:latin typeface="Times New Roman"/>
                <a:ea typeface="Times New Roman" charset="0"/>
                <a:cs typeface="Times New Roman"/>
              </a:rPr>
              <a:t>La  mancata comunicazione della determinazione entro il termine di cui  al  comma 2, lettera c), ovvero la comunicazione di  una  determinazione  priva dei requisiti previsti dal comma  3,  equivalgono</a:t>
            </a:r>
            <a:r>
              <a:rPr lang="it-IT" b="1" dirty="0">
                <a:latin typeface="Times New Roman"/>
                <a:ea typeface="Times New Roman" charset="0"/>
                <a:cs typeface="Times New Roman"/>
              </a:rPr>
              <a:t>  </a:t>
            </a:r>
            <a:r>
              <a:rPr lang="it-IT" b="1" dirty="0">
                <a:highlight>
                  <a:srgbClr val="FFFF00"/>
                </a:highlight>
                <a:latin typeface="Times New Roman"/>
                <a:ea typeface="Times New Roman" charset="0"/>
                <a:cs typeface="Times New Roman"/>
              </a:rPr>
              <a:t>ad  assenso  senza condizioni.</a:t>
            </a:r>
            <a:endParaRPr lang="it-IT">
              <a:highlight>
                <a:srgbClr val="FFFF00"/>
              </a:highlight>
            </a:endParaRPr>
          </a:p>
          <a:p>
            <a:pPr algn="just"/>
            <a:endParaRPr lang="it-IT"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4406691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charset="0"/>
                <a:ea typeface="Times New Roman" charset="0"/>
                <a:cs typeface="Times New Roman" charset="0"/>
              </a:rPr>
              <a:t>Gli esiti della conferenza di servizi</a:t>
            </a:r>
          </a:p>
        </p:txBody>
      </p:sp>
      <p:sp>
        <p:nvSpPr>
          <p:cNvPr id="3" name="Segnaposto contenuto 2"/>
          <p:cNvSpPr>
            <a:spLocks noGrp="1"/>
          </p:cNvSpPr>
          <p:nvPr>
            <p:ph idx="1"/>
          </p:nvPr>
        </p:nvSpPr>
        <p:spPr/>
        <p:txBody>
          <a:bodyPr vert="horz" lIns="91440" tIns="45720" rIns="91440" bIns="45720" rtlCol="0" anchor="t">
            <a:normAutofit/>
          </a:bodyPr>
          <a:lstStyle/>
          <a:p>
            <a:pPr marL="0" indent="0" algn="just">
              <a:buNone/>
            </a:pPr>
            <a:r>
              <a:rPr lang="it-IT" dirty="0">
                <a:latin typeface="Times New Roman"/>
                <a:ea typeface="Times New Roman" charset="0"/>
                <a:cs typeface="Times New Roman"/>
              </a:rPr>
              <a:t>Scaduti i termini per l’acquisizione delle varie determinazioni entro 5 giorni l’amministrazione procedente ha </a:t>
            </a:r>
            <a:r>
              <a:rPr lang="it-IT" b="1" dirty="0">
                <a:latin typeface="Times New Roman"/>
                <a:ea typeface="Times New Roman" charset="0"/>
                <a:cs typeface="Times New Roman"/>
              </a:rPr>
              <a:t>tre possibili vie da seguire:</a:t>
            </a:r>
          </a:p>
          <a:p>
            <a:pPr marL="0" indent="0" algn="just">
              <a:buNone/>
            </a:pPr>
            <a:endParaRPr lang="it-IT"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7037104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a:ea typeface="Times New Roman" charset="0"/>
                <a:cs typeface="Times New Roman"/>
              </a:rPr>
              <a:t>Gli esiti della conferenza semplificata - 1</a:t>
            </a:r>
            <a:endParaRPr lang="it-IT" sz="3600" b="1" dirty="0">
              <a:latin typeface="Times New Roman" charset="0"/>
              <a:ea typeface="Times New Roman" charset="0"/>
              <a:cs typeface="Times New Roman" charset="0"/>
            </a:endParaRPr>
          </a:p>
        </p:txBody>
      </p:sp>
      <p:sp>
        <p:nvSpPr>
          <p:cNvPr id="3" name="Segnaposto contenuto 2"/>
          <p:cNvSpPr>
            <a:spLocks noGrp="1"/>
          </p:cNvSpPr>
          <p:nvPr>
            <p:ph idx="1"/>
          </p:nvPr>
        </p:nvSpPr>
        <p:spPr/>
        <p:txBody>
          <a:bodyPr vert="horz" lIns="91440" tIns="45720" rIns="91440" bIns="45720" rtlCol="0" anchor="t">
            <a:normAutofit fontScale="85000" lnSpcReduction="10000"/>
          </a:bodyPr>
          <a:lstStyle/>
          <a:p>
            <a:pPr marL="0" indent="0" algn="just">
              <a:buNone/>
            </a:pPr>
            <a:r>
              <a:rPr lang="it-IT" dirty="0">
                <a:latin typeface="Times New Roman"/>
                <a:ea typeface="Times New Roman" charset="0"/>
                <a:cs typeface="Times New Roman"/>
              </a:rPr>
              <a:t>L'amministrazione procedente adotta, entro cinque giorni  lavorativi, la determinazione motivata di </a:t>
            </a:r>
            <a:r>
              <a:rPr lang="it-IT" b="1" dirty="0">
                <a:latin typeface="Times New Roman"/>
                <a:ea typeface="Times New Roman" charset="0"/>
                <a:cs typeface="Times New Roman"/>
              </a:rPr>
              <a:t>conclusione positiva</a:t>
            </a:r>
            <a:r>
              <a:rPr lang="it-IT" dirty="0">
                <a:latin typeface="Times New Roman"/>
                <a:ea typeface="Times New Roman" charset="0"/>
                <a:cs typeface="Times New Roman"/>
              </a:rPr>
              <a:t> della  conferenza, qualora   </a:t>
            </a:r>
            <a:endParaRPr lang="it-IT">
              <a:latin typeface="Times New Roman"/>
              <a:ea typeface="Calibri"/>
              <a:cs typeface="Calibri"/>
            </a:endParaRPr>
          </a:p>
          <a:p>
            <a:pPr marL="457200" indent="-457200" algn="just"/>
            <a:r>
              <a:rPr lang="it-IT" b="1" dirty="0">
                <a:latin typeface="Times New Roman"/>
                <a:ea typeface="Times New Roman" charset="0"/>
                <a:cs typeface="Times New Roman"/>
              </a:rPr>
              <a:t>abbia acquisito esclusivamente atti  di  assenso  non  condizionato,</a:t>
            </a:r>
            <a:r>
              <a:rPr lang="it-IT" dirty="0">
                <a:latin typeface="Times New Roman"/>
                <a:ea typeface="Times New Roman" charset="0"/>
                <a:cs typeface="Times New Roman"/>
              </a:rPr>
              <a:t>  anche implicito, </a:t>
            </a:r>
            <a:endParaRPr lang="it-IT">
              <a:latin typeface="Times New Roman"/>
              <a:ea typeface="Calibri"/>
              <a:cs typeface="Times New Roman"/>
            </a:endParaRPr>
          </a:p>
          <a:p>
            <a:pPr marL="457200" indent="-457200" algn="just"/>
            <a:r>
              <a:rPr lang="it-IT" dirty="0">
                <a:latin typeface="Times New Roman"/>
                <a:ea typeface="Times New Roman" charset="0"/>
                <a:cs typeface="Times New Roman"/>
              </a:rPr>
              <a:t>ovvero qualora ritenga,  sentiti  i  privati  e  le  altre amministrazioni  interessate,  che  le  condizioni   e   prescrizioni eventualmente indicate dalle amministrazioni ai fini  dell'assenso  o del superamento del dissenso possano essere </a:t>
            </a:r>
            <a:r>
              <a:rPr lang="it-IT" b="1" dirty="0">
                <a:latin typeface="Times New Roman"/>
                <a:ea typeface="Times New Roman" charset="0"/>
                <a:cs typeface="Times New Roman"/>
              </a:rPr>
              <a:t>accolte senza  necessità di apportare  modifiche  sostanziali  </a:t>
            </a:r>
            <a:r>
              <a:rPr lang="it-IT" dirty="0">
                <a:latin typeface="Times New Roman"/>
                <a:ea typeface="Times New Roman" charset="0"/>
                <a:cs typeface="Times New Roman"/>
              </a:rPr>
              <a:t>alla  decisione  oggetto  della conferenza. </a:t>
            </a:r>
            <a:endParaRPr lang="it-IT" dirty="0">
              <a:latin typeface="Calibri"/>
              <a:ea typeface="Times New Roman" charset="0"/>
              <a:cs typeface="Times New Roman" charset="0"/>
            </a:endParaRPr>
          </a:p>
          <a:p>
            <a:pPr marL="0" indent="0" algn="just">
              <a:buNone/>
            </a:pPr>
            <a:endParaRPr lang="it-IT" dirty="0">
              <a:latin typeface="Times New Roman" charset="0"/>
              <a:ea typeface="Times New Roman" charset="0"/>
              <a:cs typeface="Times New Roman" charset="0"/>
            </a:endParaRPr>
          </a:p>
        </p:txBody>
      </p:sp>
    </p:spTree>
    <p:extLst>
      <p:ext uri="{BB962C8B-B14F-4D97-AF65-F5344CB8AC3E}">
        <p14:creationId xmlns:p14="http://schemas.microsoft.com/office/powerpoint/2010/main" val="5962051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a:ea typeface="Times New Roman" charset="0"/>
                <a:cs typeface="Times New Roman"/>
              </a:rPr>
              <a:t>Gli esiti della conferenza </a:t>
            </a:r>
            <a:r>
              <a:rPr lang="it-IT" sz="3600" b="1" dirty="0">
                <a:solidFill>
                  <a:prstClr val="black"/>
                </a:solidFill>
                <a:latin typeface="Times New Roman"/>
                <a:ea typeface="Times New Roman" charset="0"/>
                <a:cs typeface="Times New Roman"/>
              </a:rPr>
              <a:t>semplificata - 2</a:t>
            </a:r>
            <a:endParaRPr lang="it-IT" sz="3600" b="1" dirty="0">
              <a:latin typeface="Times New Roman" charset="0"/>
              <a:ea typeface="Times New Roman" charset="0"/>
              <a:cs typeface="Times New Roman" charset="0"/>
            </a:endParaRPr>
          </a:p>
        </p:txBody>
      </p:sp>
      <p:sp>
        <p:nvSpPr>
          <p:cNvPr id="3" name="Segnaposto contenuto 2"/>
          <p:cNvSpPr>
            <a:spLocks noGrp="1"/>
          </p:cNvSpPr>
          <p:nvPr>
            <p:ph idx="1"/>
          </p:nvPr>
        </p:nvSpPr>
        <p:spPr/>
        <p:txBody>
          <a:bodyPr vert="horz" lIns="91440" tIns="45720" rIns="91440" bIns="45720" rtlCol="0" anchor="t">
            <a:normAutofit/>
          </a:bodyPr>
          <a:lstStyle/>
          <a:p>
            <a:pPr marL="0" indent="0" algn="just">
              <a:buNone/>
            </a:pPr>
            <a:r>
              <a:rPr lang="it-IT" dirty="0">
                <a:latin typeface="Times New Roman"/>
                <a:ea typeface="Times New Roman" charset="0"/>
                <a:cs typeface="Times New Roman"/>
              </a:rPr>
              <a:t>Qualora abbia acquisito </a:t>
            </a:r>
            <a:r>
              <a:rPr lang="it-IT" b="1" dirty="0">
                <a:latin typeface="Times New Roman"/>
                <a:ea typeface="Times New Roman" charset="0"/>
                <a:cs typeface="Times New Roman"/>
              </a:rPr>
              <a:t>uno o più atti di  dissenso  che non ritenga superabili</a:t>
            </a:r>
            <a:r>
              <a:rPr lang="it-IT" dirty="0">
                <a:latin typeface="Times New Roman"/>
                <a:ea typeface="Times New Roman" charset="0"/>
                <a:cs typeface="Times New Roman"/>
              </a:rPr>
              <a:t>, l'amministrazione procedente adotta, entro il</a:t>
            </a:r>
          </a:p>
          <a:p>
            <a:pPr marL="0" indent="0" algn="just">
              <a:buNone/>
            </a:pPr>
            <a:r>
              <a:rPr lang="it-IT" dirty="0">
                <a:latin typeface="Times New Roman"/>
                <a:ea typeface="Times New Roman" charset="0"/>
                <a:cs typeface="Times New Roman"/>
              </a:rPr>
              <a:t>medesimo termine, la determinazione  di </a:t>
            </a:r>
            <a:r>
              <a:rPr lang="it-IT" b="1" dirty="0">
                <a:latin typeface="Times New Roman"/>
                <a:ea typeface="Times New Roman" charset="0"/>
                <a:cs typeface="Times New Roman"/>
              </a:rPr>
              <a:t> </a:t>
            </a:r>
            <a:r>
              <a:rPr lang="it-IT" b="1" dirty="0">
                <a:highlight>
                  <a:srgbClr val="FFFF00"/>
                </a:highlight>
                <a:latin typeface="Times New Roman"/>
                <a:ea typeface="Times New Roman" charset="0"/>
                <a:cs typeface="Times New Roman"/>
              </a:rPr>
              <a:t>conclusione  negativa</a:t>
            </a:r>
            <a:r>
              <a:rPr lang="it-IT" b="1" dirty="0">
                <a:latin typeface="Times New Roman"/>
                <a:ea typeface="Times New Roman" charset="0"/>
                <a:cs typeface="Times New Roman"/>
              </a:rPr>
              <a:t> </a:t>
            </a:r>
            <a:r>
              <a:rPr lang="it-IT" dirty="0">
                <a:latin typeface="Times New Roman"/>
                <a:ea typeface="Times New Roman" charset="0"/>
                <a:cs typeface="Times New Roman"/>
              </a:rPr>
              <a:t> della conferenza che produce  l'effetto  del  rigetto  della  domanda.  </a:t>
            </a:r>
          </a:p>
          <a:p>
            <a:pPr marL="0" indent="0" algn="just">
              <a:buNone/>
            </a:pPr>
            <a:r>
              <a:rPr lang="it-IT" dirty="0">
                <a:latin typeface="Times New Roman"/>
                <a:ea typeface="Times New Roman" charset="0"/>
                <a:cs typeface="Times New Roman"/>
              </a:rPr>
              <a:t>Nei procedimenti a istanza di parte la  suddetta  determinazione  produce gli  effetti  della  </a:t>
            </a:r>
            <a:r>
              <a:rPr lang="it-IT" b="1" dirty="0">
                <a:latin typeface="Times New Roman"/>
                <a:ea typeface="Times New Roman" charset="0"/>
                <a:cs typeface="Times New Roman"/>
              </a:rPr>
              <a:t>comunicazione  di   cui   all'articolo   10-bis.</a:t>
            </a:r>
            <a:endParaRPr lang="it-IT" b="1">
              <a:cs typeface="Calibri"/>
            </a:endParaRPr>
          </a:p>
        </p:txBody>
      </p:sp>
    </p:spTree>
    <p:extLst>
      <p:ext uri="{BB962C8B-B14F-4D97-AF65-F5344CB8AC3E}">
        <p14:creationId xmlns:p14="http://schemas.microsoft.com/office/powerpoint/2010/main" val="30162449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a:ea typeface="Times New Roman" charset="0"/>
                <a:cs typeface="Times New Roman"/>
              </a:rPr>
              <a:t>Gli esiti della conferenza </a:t>
            </a:r>
            <a:r>
              <a:rPr lang="it-IT" sz="3600" b="1" dirty="0">
                <a:solidFill>
                  <a:prstClr val="black"/>
                </a:solidFill>
                <a:latin typeface="Times New Roman"/>
                <a:ea typeface="Times New Roman" charset="0"/>
                <a:cs typeface="Times New Roman"/>
              </a:rPr>
              <a:t>semplificata - 3</a:t>
            </a:r>
            <a:endParaRPr lang="it-IT" sz="3600" b="1" dirty="0">
              <a:latin typeface="Times New Roman" charset="0"/>
              <a:ea typeface="Times New Roman" charset="0"/>
              <a:cs typeface="Times New Roman" charset="0"/>
            </a:endParaRPr>
          </a:p>
        </p:txBody>
      </p:sp>
      <p:sp>
        <p:nvSpPr>
          <p:cNvPr id="3" name="Segnaposto contenuto 2"/>
          <p:cNvSpPr>
            <a:spLocks noGrp="1"/>
          </p:cNvSpPr>
          <p:nvPr>
            <p:ph idx="1"/>
          </p:nvPr>
        </p:nvSpPr>
        <p:spPr/>
        <p:txBody>
          <a:bodyPr vert="horz" lIns="91440" tIns="45720" rIns="91440" bIns="45720" rtlCol="0" anchor="t">
            <a:normAutofit/>
          </a:bodyPr>
          <a:lstStyle/>
          <a:p>
            <a:pPr marL="0" indent="0" algn="just">
              <a:buNone/>
            </a:pPr>
            <a:r>
              <a:rPr lang="it-IT" dirty="0">
                <a:latin typeface="Times New Roman"/>
                <a:ea typeface="Times New Roman" charset="0"/>
                <a:cs typeface="Times New Roman"/>
              </a:rPr>
              <a:t>Se per superare i dissensi, si rendano necessarie </a:t>
            </a:r>
            <a:r>
              <a:rPr lang="it-IT" b="1" dirty="0">
                <a:latin typeface="Times New Roman"/>
                <a:ea typeface="Times New Roman" charset="0"/>
                <a:cs typeface="Times New Roman"/>
              </a:rPr>
              <a:t>modifiche sostanziali della decisione</a:t>
            </a:r>
            <a:r>
              <a:rPr lang="it-IT" dirty="0">
                <a:latin typeface="Times New Roman"/>
                <a:ea typeface="Times New Roman" charset="0"/>
                <a:cs typeface="Times New Roman"/>
              </a:rPr>
              <a:t>, l’amministrazione procedente </a:t>
            </a:r>
            <a:r>
              <a:rPr lang="it-IT" dirty="0">
                <a:highlight>
                  <a:srgbClr val="FFFF00"/>
                </a:highlight>
                <a:latin typeface="Times New Roman"/>
                <a:ea typeface="Times New Roman" charset="0"/>
                <a:cs typeface="Times New Roman"/>
              </a:rPr>
              <a:t>avvia una conferenza </a:t>
            </a:r>
            <a:r>
              <a:rPr lang="it-IT" b="1" dirty="0">
                <a:highlight>
                  <a:srgbClr val="FFFF00"/>
                </a:highlight>
                <a:latin typeface="Times New Roman"/>
                <a:ea typeface="Times New Roman" charset="0"/>
                <a:cs typeface="Times New Roman"/>
              </a:rPr>
              <a:t>in forma simultanea e in modalità sincrona da</a:t>
            </a:r>
            <a:r>
              <a:rPr lang="it-IT" dirty="0">
                <a:highlight>
                  <a:srgbClr val="FFFF00"/>
                </a:highlight>
                <a:latin typeface="Times New Roman"/>
                <a:ea typeface="Times New Roman" charset="0"/>
                <a:cs typeface="Times New Roman"/>
              </a:rPr>
              <a:t> tenersi non oltre i dieci giorni.</a:t>
            </a:r>
          </a:p>
        </p:txBody>
      </p:sp>
    </p:spTree>
    <p:extLst>
      <p:ext uri="{BB962C8B-B14F-4D97-AF65-F5344CB8AC3E}">
        <p14:creationId xmlns:p14="http://schemas.microsoft.com/office/powerpoint/2010/main" val="9046119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3600" b="1" dirty="0">
                <a:latin typeface="Times New Roman" charset="0"/>
                <a:ea typeface="Times New Roman" charset="0"/>
                <a:cs typeface="Times New Roman" charset="0"/>
              </a:rPr>
              <a:t>La conferenza di servizi simultanea in modalità sincrona</a:t>
            </a:r>
          </a:p>
        </p:txBody>
      </p:sp>
      <p:sp>
        <p:nvSpPr>
          <p:cNvPr id="3" name="Segnaposto contenuto 2"/>
          <p:cNvSpPr>
            <a:spLocks noGrp="1"/>
          </p:cNvSpPr>
          <p:nvPr>
            <p:ph idx="1"/>
          </p:nvPr>
        </p:nvSpPr>
        <p:spPr/>
        <p:txBody>
          <a:bodyPr vert="horz" lIns="91440" tIns="45720" rIns="91440" bIns="45720" rtlCol="0" anchor="t">
            <a:normAutofit lnSpcReduction="10000"/>
          </a:bodyPr>
          <a:lstStyle/>
          <a:p>
            <a:pPr marL="0" indent="0" algn="just">
              <a:buNone/>
            </a:pPr>
            <a:r>
              <a:rPr lang="it-IT" dirty="0">
                <a:latin typeface="Times New Roman"/>
                <a:ea typeface="Times New Roman" charset="0"/>
                <a:cs typeface="Times New Roman"/>
              </a:rPr>
              <a:t>La conferenza in forma simultanea e in modalità sincrona si può usare:</a:t>
            </a:r>
            <a:endParaRPr lang="it-IT">
              <a:latin typeface="Times New Roman"/>
              <a:cs typeface="Times New Roman"/>
            </a:endParaRPr>
          </a:p>
          <a:p>
            <a:pPr marL="514350" indent="-514350" algn="just">
              <a:buAutoNum type="arabicPeriod"/>
            </a:pPr>
            <a:r>
              <a:rPr lang="it-IT" dirty="0">
                <a:latin typeface="Times New Roman"/>
                <a:ea typeface="Times New Roman" charset="0"/>
                <a:cs typeface="Times New Roman"/>
              </a:rPr>
              <a:t>Se dalla conferenza semplificata emergano </a:t>
            </a:r>
            <a:r>
              <a:rPr lang="it-IT" b="1" dirty="0">
                <a:latin typeface="Times New Roman"/>
                <a:ea typeface="Times New Roman" charset="0"/>
                <a:cs typeface="Times New Roman"/>
              </a:rPr>
              <a:t>dissensi superabili solo con modifiche sostanziali alla decisione.</a:t>
            </a:r>
            <a:endParaRPr lang="it-IT" b="1" dirty="0">
              <a:latin typeface="Times New Roman" charset="0"/>
              <a:ea typeface="Times New Roman" charset="0"/>
              <a:cs typeface="Times New Roman"/>
            </a:endParaRPr>
          </a:p>
          <a:p>
            <a:pPr marL="514350" indent="-514350" algn="just">
              <a:buAutoNum type="arabicPeriod"/>
            </a:pPr>
            <a:r>
              <a:rPr lang="it-IT" dirty="0">
                <a:latin typeface="Times New Roman"/>
                <a:ea typeface="Times New Roman" charset="0"/>
                <a:cs typeface="Times New Roman"/>
              </a:rPr>
              <a:t>Quando la determinazione da assumere si presenta di particolare </a:t>
            </a:r>
            <a:r>
              <a:rPr lang="it-IT" b="1" dirty="0">
                <a:latin typeface="Times New Roman"/>
                <a:ea typeface="Times New Roman" charset="0"/>
                <a:cs typeface="Times New Roman"/>
              </a:rPr>
              <a:t>complessità.</a:t>
            </a:r>
            <a:endParaRPr lang="it-IT" b="1" dirty="0">
              <a:latin typeface="Times New Roman" charset="0"/>
              <a:ea typeface="Times New Roman" charset="0"/>
              <a:cs typeface="Times New Roman"/>
            </a:endParaRPr>
          </a:p>
          <a:p>
            <a:pPr marL="514350" indent="-514350" algn="just">
              <a:buAutoNum type="arabicPeriod"/>
            </a:pPr>
            <a:r>
              <a:rPr lang="it-IT" dirty="0">
                <a:latin typeface="Times New Roman"/>
                <a:ea typeface="Times New Roman" charset="0"/>
                <a:cs typeface="Times New Roman"/>
              </a:rPr>
              <a:t>Qualora vi sia </a:t>
            </a:r>
            <a:r>
              <a:rPr lang="it-IT" b="1" dirty="0">
                <a:latin typeface="Times New Roman"/>
                <a:ea typeface="Times New Roman" charset="0"/>
                <a:cs typeface="Times New Roman"/>
              </a:rPr>
              <a:t>richiesta motivata di conferenza simultanea rivolta all’amministrazione procedente da parte di altre amministrazioni o del privato.</a:t>
            </a:r>
            <a:endParaRPr lang="it-IT" b="1" dirty="0">
              <a:latin typeface="Times New Roman" charset="0"/>
              <a:ea typeface="Times New Roman" charset="0"/>
              <a:cs typeface="Times New Roman"/>
            </a:endParaRPr>
          </a:p>
        </p:txBody>
      </p:sp>
    </p:spTree>
    <p:extLst>
      <p:ext uri="{BB962C8B-B14F-4D97-AF65-F5344CB8AC3E}">
        <p14:creationId xmlns:p14="http://schemas.microsoft.com/office/powerpoint/2010/main" val="10667195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3600" b="1" dirty="0">
                <a:latin typeface="Times New Roman" charset="0"/>
                <a:ea typeface="Times New Roman" charset="0"/>
                <a:cs typeface="Times New Roman" charset="0"/>
              </a:rPr>
              <a:t>La conferenza di servizi simultanea in modalità sincrona</a:t>
            </a:r>
          </a:p>
        </p:txBody>
      </p:sp>
      <p:sp>
        <p:nvSpPr>
          <p:cNvPr id="3" name="Segnaposto contenuto 2"/>
          <p:cNvSpPr>
            <a:spLocks noGrp="1"/>
          </p:cNvSpPr>
          <p:nvPr>
            <p:ph idx="1"/>
          </p:nvPr>
        </p:nvSpPr>
        <p:spPr/>
        <p:txBody>
          <a:bodyPr vert="horz" lIns="91440" tIns="45720" rIns="91440" bIns="45720" rtlCol="0" anchor="t">
            <a:normAutofit/>
          </a:bodyPr>
          <a:lstStyle/>
          <a:p>
            <a:pPr marL="0" indent="0" algn="just">
              <a:buNone/>
            </a:pPr>
            <a:r>
              <a:rPr lang="it-IT" dirty="0">
                <a:latin typeface="Times New Roman" charset="0"/>
                <a:ea typeface="Times New Roman" charset="0"/>
                <a:cs typeface="Times New Roman" charset="0"/>
              </a:rPr>
              <a:t> Durata:</a:t>
            </a:r>
          </a:p>
          <a:p>
            <a:pPr algn="just"/>
            <a:r>
              <a:rPr lang="it-IT" dirty="0">
                <a:latin typeface="Times New Roman"/>
                <a:ea typeface="Times New Roman" charset="0"/>
                <a:cs typeface="Times New Roman"/>
              </a:rPr>
              <a:t>Deve concludersi entro </a:t>
            </a:r>
            <a:r>
              <a:rPr lang="it-IT" b="1" dirty="0">
                <a:latin typeface="Times New Roman"/>
                <a:ea typeface="Times New Roman" charset="0"/>
                <a:cs typeface="Times New Roman"/>
              </a:rPr>
              <a:t>45 giorni </a:t>
            </a:r>
            <a:r>
              <a:rPr lang="it-IT" dirty="0">
                <a:latin typeface="Times New Roman"/>
                <a:ea typeface="Times New Roman" charset="0"/>
                <a:cs typeface="Times New Roman"/>
              </a:rPr>
              <a:t>dalla prima riunione.</a:t>
            </a:r>
          </a:p>
          <a:p>
            <a:pPr algn="just"/>
            <a:r>
              <a:rPr lang="it-IT" dirty="0">
                <a:latin typeface="Times New Roman"/>
                <a:ea typeface="Times New Roman" charset="0"/>
                <a:cs typeface="Times New Roman"/>
              </a:rPr>
              <a:t>Nei casi particolarmente complessi,  qualora  siano  coinvolte amministrazioni      preposte      alla      tutela       ambientale, paesaggistico-territoriale, dei beni culturali  e  della  salute  dei cittadini, il termine è  fissato  in  </a:t>
            </a:r>
            <a:r>
              <a:rPr lang="it-IT" b="1" dirty="0">
                <a:latin typeface="Times New Roman"/>
                <a:ea typeface="Times New Roman" charset="0"/>
                <a:cs typeface="Times New Roman"/>
              </a:rPr>
              <a:t>novanta  giorni</a:t>
            </a:r>
            <a:r>
              <a:rPr lang="it-IT" dirty="0">
                <a:latin typeface="Times New Roman"/>
                <a:ea typeface="Times New Roman" charset="0"/>
                <a:cs typeface="Times New Roman"/>
              </a:rPr>
              <a:t>.  </a:t>
            </a:r>
          </a:p>
        </p:txBody>
      </p:sp>
    </p:spTree>
    <p:extLst>
      <p:ext uri="{BB962C8B-B14F-4D97-AF65-F5344CB8AC3E}">
        <p14:creationId xmlns:p14="http://schemas.microsoft.com/office/powerpoint/2010/main" val="1392715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778098"/>
          </a:xfrm>
        </p:spPr>
        <p:txBody>
          <a:bodyPr>
            <a:normAutofit/>
          </a:bodyPr>
          <a:lstStyle/>
          <a:p>
            <a:r>
              <a:rPr lang="it-IT" sz="3600" b="1" dirty="0">
                <a:latin typeface="Times New Roman" charset="0"/>
                <a:ea typeface="Times New Roman" charset="0"/>
                <a:cs typeface="Times New Roman" charset="0"/>
              </a:rPr>
              <a:t>Il Rappresentante Unico</a:t>
            </a:r>
            <a:endParaRPr lang="it-IT" sz="4000" dirty="0">
              <a:latin typeface="Times New Roman" charset="0"/>
              <a:ea typeface="Times New Roman" charset="0"/>
              <a:cs typeface="Times New Roman" charset="0"/>
            </a:endParaRPr>
          </a:p>
        </p:txBody>
      </p:sp>
      <p:sp>
        <p:nvSpPr>
          <p:cNvPr id="3" name="Segnaposto contenuto 2"/>
          <p:cNvSpPr>
            <a:spLocks noGrp="1"/>
          </p:cNvSpPr>
          <p:nvPr>
            <p:ph idx="1"/>
          </p:nvPr>
        </p:nvSpPr>
        <p:spPr>
          <a:xfrm>
            <a:off x="1524000" y="1196752"/>
            <a:ext cx="9144000" cy="4542061"/>
          </a:xfrm>
        </p:spPr>
        <p:txBody>
          <a:bodyPr vert="horz" lIns="91440" tIns="45720" rIns="91440" bIns="45720" rtlCol="0" anchor="t">
            <a:normAutofit lnSpcReduction="10000"/>
          </a:bodyPr>
          <a:lstStyle/>
          <a:p>
            <a:pPr marL="0" indent="0" algn="just">
              <a:buNone/>
            </a:pPr>
            <a:r>
              <a:rPr lang="it-IT" sz="2500" dirty="0">
                <a:latin typeface="Times New Roman"/>
                <a:ea typeface="Times New Roman" charset="0"/>
                <a:cs typeface="Times New Roman"/>
              </a:rPr>
              <a:t>	</a:t>
            </a:r>
            <a:r>
              <a:rPr lang="it-IT" dirty="0">
                <a:latin typeface="Times New Roman"/>
                <a:ea typeface="Times New Roman" charset="0"/>
                <a:cs typeface="Times New Roman"/>
              </a:rPr>
              <a:t>Ciascun ente o amministrazione convocato alla riunione è rappresentato da un </a:t>
            </a:r>
            <a:r>
              <a:rPr lang="it-IT" b="1" dirty="0">
                <a:latin typeface="Times New Roman"/>
                <a:ea typeface="Times New Roman" charset="0"/>
                <a:cs typeface="Times New Roman"/>
              </a:rPr>
              <a:t>unico soggetto abilitato ad esprimere definitivamente e in modo univoco e vincolante la posizione dell'amministrazione stessa su tutte le decisioni di competenza della conferenza</a:t>
            </a:r>
            <a:r>
              <a:rPr lang="it-IT" dirty="0">
                <a:latin typeface="Times New Roman"/>
                <a:ea typeface="Times New Roman" charset="0"/>
                <a:cs typeface="Times New Roman"/>
              </a:rPr>
              <a:t>, anche indicando le modifiche progettuali eventualmente necessarie ai fini dell'assenso.</a:t>
            </a:r>
          </a:p>
          <a:p>
            <a:pPr marL="0" indent="0" algn="just">
              <a:buNone/>
            </a:pPr>
            <a:endParaRPr lang="it-IT" sz="2500" dirty="0">
              <a:latin typeface="Times New Roman" charset="0"/>
              <a:ea typeface="Times New Roman" charset="0"/>
              <a:cs typeface="Times New Roman" charset="0"/>
            </a:endParaRPr>
          </a:p>
          <a:p>
            <a:pPr marL="0" indent="0" algn="just">
              <a:buNone/>
            </a:pPr>
            <a:r>
              <a:rPr lang="it-IT" sz="2500" dirty="0">
                <a:latin typeface="Times New Roman"/>
                <a:ea typeface="Times New Roman" charset="0"/>
                <a:cs typeface="Times New Roman"/>
              </a:rPr>
              <a:t>	</a:t>
            </a:r>
            <a:endParaRPr lang="it-IT" sz="2500" b="1" dirty="0">
              <a:latin typeface="Times New Roman"/>
              <a:ea typeface="Times New Roman" charset="0"/>
              <a:cs typeface="Times New Roman" charset="0"/>
            </a:endParaRPr>
          </a:p>
        </p:txBody>
      </p:sp>
    </p:spTree>
    <p:extLst>
      <p:ext uri="{BB962C8B-B14F-4D97-AF65-F5344CB8AC3E}">
        <p14:creationId xmlns:p14="http://schemas.microsoft.com/office/powerpoint/2010/main" val="9732348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778098"/>
          </a:xfrm>
        </p:spPr>
        <p:txBody>
          <a:bodyPr>
            <a:normAutofit/>
          </a:bodyPr>
          <a:lstStyle/>
          <a:p>
            <a:r>
              <a:rPr lang="it-IT" sz="3600" b="1" dirty="0">
                <a:latin typeface="Times New Roman" charset="0"/>
                <a:ea typeface="Times New Roman" charset="0"/>
                <a:cs typeface="Times New Roman" charset="0"/>
              </a:rPr>
              <a:t>Il Rappresentante Unico</a:t>
            </a:r>
            <a:endParaRPr lang="it-IT" sz="4000" dirty="0">
              <a:latin typeface="Times New Roman" charset="0"/>
              <a:ea typeface="Times New Roman" charset="0"/>
              <a:cs typeface="Times New Roman" charset="0"/>
            </a:endParaRPr>
          </a:p>
        </p:txBody>
      </p:sp>
      <p:sp>
        <p:nvSpPr>
          <p:cNvPr id="3" name="Segnaposto contenuto 2"/>
          <p:cNvSpPr>
            <a:spLocks noGrp="1"/>
          </p:cNvSpPr>
          <p:nvPr>
            <p:ph idx="1"/>
          </p:nvPr>
        </p:nvSpPr>
        <p:spPr>
          <a:xfrm>
            <a:off x="1524000" y="1196752"/>
            <a:ext cx="9144000" cy="3803874"/>
          </a:xfrm>
        </p:spPr>
        <p:txBody>
          <a:bodyPr vert="horz" lIns="91440" tIns="45720" rIns="91440" bIns="45720" rtlCol="0" anchor="t">
            <a:normAutofit/>
          </a:bodyPr>
          <a:lstStyle/>
          <a:p>
            <a:pPr marL="0" indent="0" algn="just">
              <a:buNone/>
            </a:pPr>
            <a:r>
              <a:rPr lang="it-IT" sz="2800" dirty="0">
                <a:latin typeface="Times New Roman"/>
                <a:ea typeface="Times New Roman" charset="0"/>
                <a:cs typeface="Times New Roman"/>
              </a:rPr>
              <a:t>Ove alla conferenza partecipino anche amministrazioni non statali, </a:t>
            </a:r>
            <a:r>
              <a:rPr lang="it-IT" sz="2800" b="1" dirty="0">
                <a:latin typeface="Times New Roman"/>
                <a:ea typeface="Times New Roman" charset="0"/>
                <a:cs typeface="Times New Roman"/>
              </a:rPr>
              <a:t>le amministrazioni statali sono rappresentate da un unico soggetto abilitato ad esprimere definitivamente in modo univoco e vincolante la posizione di tutte le predette amministrazioni</a:t>
            </a:r>
            <a:r>
              <a:rPr lang="it-IT" sz="2800" dirty="0">
                <a:latin typeface="Times New Roman"/>
                <a:ea typeface="Times New Roman" charset="0"/>
                <a:cs typeface="Times New Roman"/>
              </a:rPr>
              <a:t>, nominato, anche preventivamente per determinate materie o determinati periodi di tempo, dal Presidente del Consiglio dei ministri</a:t>
            </a:r>
            <a:endParaRPr lang="it-IT" sz="2800" dirty="0">
              <a:latin typeface="Times New Roman"/>
              <a:ea typeface="Times New Roman" charset="0"/>
              <a:cs typeface="Times New Roman" charset="0"/>
            </a:endParaRPr>
          </a:p>
          <a:p>
            <a:pPr marL="0" indent="0" algn="just">
              <a:buNone/>
            </a:pPr>
            <a:endParaRPr lang="it-IT" sz="2500" dirty="0">
              <a:latin typeface="Times New Roman" charset="0"/>
              <a:ea typeface="Times New Roman" charset="0"/>
              <a:cs typeface="Times New Roman" charset="0"/>
            </a:endParaRPr>
          </a:p>
          <a:p>
            <a:pPr marL="0" indent="0" algn="just">
              <a:buNone/>
            </a:pPr>
            <a:endParaRPr lang="it-IT"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201063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3C7AF4-DA8A-53BE-A295-E71D1651EF14}"/>
              </a:ext>
            </a:extLst>
          </p:cNvPr>
          <p:cNvSpPr>
            <a:spLocks noGrp="1"/>
          </p:cNvSpPr>
          <p:nvPr>
            <p:ph type="title"/>
          </p:nvPr>
        </p:nvSpPr>
        <p:spPr/>
        <p:txBody>
          <a:bodyPr/>
          <a:lstStyle/>
          <a:p>
            <a:r>
              <a:rPr lang="it-IT" dirty="0">
                <a:ea typeface="Calibri Light"/>
                <a:cs typeface="Calibri Light"/>
              </a:rPr>
              <a:t>segue</a:t>
            </a:r>
            <a:endParaRPr lang="it-IT" dirty="0"/>
          </a:p>
        </p:txBody>
      </p:sp>
      <p:sp>
        <p:nvSpPr>
          <p:cNvPr id="3" name="Segnaposto contenuto 2">
            <a:extLst>
              <a:ext uri="{FF2B5EF4-FFF2-40B4-BE49-F238E27FC236}">
                <a16:creationId xmlns:a16="http://schemas.microsoft.com/office/drawing/2014/main" id="{7198EEE8-95D9-C22C-3224-529A99970ED2}"/>
              </a:ext>
            </a:extLst>
          </p:cNvPr>
          <p:cNvSpPr>
            <a:spLocks noGrp="1"/>
          </p:cNvSpPr>
          <p:nvPr>
            <p:ph idx="1"/>
          </p:nvPr>
        </p:nvSpPr>
        <p:spPr/>
        <p:txBody>
          <a:bodyPr vert="horz" lIns="91440" tIns="45720" rIns="91440" bIns="45720" rtlCol="0" anchor="t">
            <a:normAutofit fontScale="85000" lnSpcReduction="20000"/>
          </a:bodyPr>
          <a:lstStyle/>
          <a:p>
            <a:pPr marL="0" indent="0">
              <a:buNone/>
            </a:pPr>
            <a:endParaRPr lang="it-IT" dirty="0">
              <a:ea typeface="Calibri"/>
              <a:cs typeface="Calibri"/>
            </a:endParaRPr>
          </a:p>
          <a:p>
            <a:r>
              <a:rPr lang="it-IT" dirty="0">
                <a:ea typeface="Calibri"/>
                <a:cs typeface="Calibri"/>
              </a:rPr>
              <a:t>c) propone l'indizione o, avendone la competenza, indice le conferenze di servizi di cui all'articolo 14;</a:t>
            </a:r>
            <a:br>
              <a:rPr lang="it-IT" dirty="0">
                <a:ea typeface="Calibri"/>
                <a:cs typeface="Calibri"/>
              </a:rPr>
            </a:br>
            <a:endParaRPr lang="it-IT" dirty="0">
              <a:ea typeface="Calibri"/>
              <a:cs typeface="Calibri"/>
            </a:endParaRPr>
          </a:p>
          <a:p>
            <a:r>
              <a:rPr lang="it-IT" dirty="0">
                <a:ea typeface="Calibri"/>
                <a:cs typeface="Calibri"/>
              </a:rPr>
              <a:t>d) cura le comunicazioni, le pubblicazioni e le notificazioni previste dalle leggi e dai regolamenti;</a:t>
            </a:r>
            <a:br>
              <a:rPr lang="it-IT" dirty="0">
                <a:ea typeface="Calibri"/>
                <a:cs typeface="Calibri"/>
              </a:rPr>
            </a:br>
            <a:endParaRPr lang="it-IT" dirty="0">
              <a:ea typeface="Calibri"/>
              <a:cs typeface="Calibri"/>
            </a:endParaRPr>
          </a:p>
          <a:p>
            <a:r>
              <a:rPr lang="it-IT" dirty="0">
                <a:ea typeface="Calibri"/>
                <a:cs typeface="Calibri"/>
              </a:rPr>
              <a:t>e) adotta, ove ne abbia la competenza, il provvedimento finale, ovvero trasmette gli atti all'organo competente per l'adozione. </a:t>
            </a:r>
            <a:endParaRPr lang="it-IT" dirty="0"/>
          </a:p>
          <a:p>
            <a:r>
              <a:rPr lang="it-IT" dirty="0">
                <a:ea typeface="Calibri"/>
                <a:cs typeface="Calibri"/>
              </a:rPr>
              <a:t>L'organo competente per l'adozione del provvedimento finale, ove diverso dal responsabile del procedimento, non può discostarsi dalle risultanze dell'istruttoria condotta dal responsabile del procedimento se non indicandone la motivazione nel provvedimento finale))</a:t>
            </a:r>
          </a:p>
          <a:p>
            <a:endParaRPr lang="it-IT" dirty="0">
              <a:ea typeface="Calibri"/>
              <a:cs typeface="Calibri"/>
            </a:endParaRPr>
          </a:p>
        </p:txBody>
      </p:sp>
    </p:spTree>
    <p:extLst>
      <p:ext uri="{BB962C8B-B14F-4D97-AF65-F5344CB8AC3E}">
        <p14:creationId xmlns:p14="http://schemas.microsoft.com/office/powerpoint/2010/main" val="28381174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778098"/>
          </a:xfrm>
        </p:spPr>
        <p:txBody>
          <a:bodyPr>
            <a:normAutofit/>
          </a:bodyPr>
          <a:lstStyle/>
          <a:p>
            <a:r>
              <a:rPr lang="it-IT" sz="3600" b="1" dirty="0">
                <a:latin typeface="Times New Roman" charset="0"/>
                <a:ea typeface="Times New Roman" charset="0"/>
                <a:cs typeface="Times New Roman" charset="0"/>
              </a:rPr>
              <a:t>Il Rappresentante Unico</a:t>
            </a:r>
            <a:endParaRPr lang="it-IT" sz="4000" dirty="0">
              <a:latin typeface="Times New Roman" charset="0"/>
              <a:ea typeface="Times New Roman" charset="0"/>
              <a:cs typeface="Times New Roman" charset="0"/>
            </a:endParaRPr>
          </a:p>
        </p:txBody>
      </p:sp>
      <p:sp>
        <p:nvSpPr>
          <p:cNvPr id="3" name="Segnaposto contenuto 2"/>
          <p:cNvSpPr>
            <a:spLocks noGrp="1"/>
          </p:cNvSpPr>
          <p:nvPr>
            <p:ph idx="1"/>
          </p:nvPr>
        </p:nvSpPr>
        <p:spPr>
          <a:xfrm>
            <a:off x="1524000" y="1196752"/>
            <a:ext cx="9144000" cy="5161186"/>
          </a:xfrm>
        </p:spPr>
        <p:txBody>
          <a:bodyPr vert="horz" lIns="91440" tIns="45720" rIns="91440" bIns="45720" rtlCol="0" anchor="t">
            <a:noAutofit/>
          </a:bodyPr>
          <a:lstStyle/>
          <a:p>
            <a:pPr marL="0" indent="0" algn="just">
              <a:buNone/>
            </a:pPr>
            <a:endParaRPr lang="it-IT" sz="2500" dirty="0">
              <a:latin typeface="Times New Roman"/>
              <a:ea typeface="Times New Roman" charset="0"/>
              <a:cs typeface="Times New Roman"/>
            </a:endParaRPr>
          </a:p>
          <a:p>
            <a:pPr marL="0" indent="0" algn="just">
              <a:buNone/>
            </a:pPr>
            <a:r>
              <a:rPr lang="it-IT" sz="2800" dirty="0">
                <a:latin typeface="Times New Roman"/>
                <a:ea typeface="Times New Roman" charset="0"/>
                <a:cs typeface="Times New Roman"/>
              </a:rPr>
              <a:t>“</a:t>
            </a:r>
            <a:r>
              <a:rPr lang="it-IT" sz="2800" i="1" dirty="0">
                <a:latin typeface="Times New Roman"/>
                <a:ea typeface="Times New Roman" charset="0"/>
                <a:cs typeface="Times New Roman"/>
              </a:rPr>
              <a:t>il “rappresentante” unico non sarebbe tale se non dovesse in qualche modo prendere conoscenza del punto di vista delle amministrazioni che rappresenta e farsene portavoce nel corso della conferenza. Ne segue che, pur nel silenzio della norma, il rappresentante stesso deve </a:t>
            </a:r>
            <a:r>
              <a:rPr lang="it-IT" sz="2800" b="1" i="1" dirty="0">
                <a:latin typeface="Times New Roman"/>
                <a:ea typeface="Times New Roman" charset="0"/>
                <a:cs typeface="Times New Roman"/>
              </a:rPr>
              <a:t>ritenersi tenuto a sentire, in sede preparatoria e non necessariamente con i crismi della formalità, le amministrazioni in questione prima che la conferenza si svolga,</a:t>
            </a:r>
            <a:r>
              <a:rPr lang="it-IT" sz="2800" i="1" dirty="0">
                <a:latin typeface="Times New Roman"/>
                <a:ea typeface="Times New Roman" charset="0"/>
                <a:cs typeface="Times New Roman"/>
              </a:rPr>
              <a:t> anche al fine di stabilire </a:t>
            </a:r>
            <a:r>
              <a:rPr lang="it-IT" sz="2800" b="1" i="1" dirty="0">
                <a:latin typeface="Times New Roman"/>
                <a:ea typeface="Times New Roman" charset="0"/>
                <a:cs typeface="Times New Roman"/>
              </a:rPr>
              <a:t>i margini operativi del suo agire,</a:t>
            </a:r>
            <a:r>
              <a:rPr lang="it-IT" sz="2800" i="1" dirty="0">
                <a:latin typeface="Times New Roman"/>
                <a:ea typeface="Times New Roman" charset="0"/>
                <a:cs typeface="Times New Roman"/>
              </a:rPr>
              <a:t> che deve essere necessariamente connotato da un minimo di flessibilità” </a:t>
            </a:r>
            <a:r>
              <a:rPr lang="it-IT" sz="2800" b="1" dirty="0">
                <a:latin typeface="Times New Roman"/>
                <a:ea typeface="Times New Roman" charset="0"/>
                <a:cs typeface="Times New Roman"/>
              </a:rPr>
              <a:t>(Cons. Stato, parere definitivo 1127/2018).</a:t>
            </a:r>
          </a:p>
          <a:p>
            <a:pPr marL="0" indent="0" algn="just">
              <a:buNone/>
            </a:pPr>
            <a:endParaRPr lang="it-IT" dirty="0">
              <a:latin typeface="Times New Roman" charset="0"/>
              <a:ea typeface="Times New Roman" charset="0"/>
              <a:cs typeface="Times New Roman" charset="0"/>
            </a:endParaRPr>
          </a:p>
          <a:p>
            <a:pPr marL="0" indent="0">
              <a:buNone/>
            </a:pPr>
            <a:endParaRPr lang="it-IT" dirty="0">
              <a:latin typeface="Times New Roman" charset="0"/>
              <a:ea typeface="Times New Roman" charset="0"/>
              <a:cs typeface="Times New Roman" charset="0"/>
            </a:endParaRPr>
          </a:p>
        </p:txBody>
      </p:sp>
    </p:spTree>
    <p:extLst>
      <p:ext uri="{BB962C8B-B14F-4D97-AF65-F5344CB8AC3E}">
        <p14:creationId xmlns:p14="http://schemas.microsoft.com/office/powerpoint/2010/main" val="5715302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charset="0"/>
                <a:ea typeface="Times New Roman" charset="0"/>
                <a:cs typeface="Times New Roman" charset="0"/>
              </a:rPr>
              <a:t>Il dissenso motivato</a:t>
            </a:r>
          </a:p>
        </p:txBody>
      </p:sp>
      <p:sp>
        <p:nvSpPr>
          <p:cNvPr id="3" name="Segnaposto contenuto 2"/>
          <p:cNvSpPr>
            <a:spLocks noGrp="1"/>
          </p:cNvSpPr>
          <p:nvPr>
            <p:ph idx="1"/>
          </p:nvPr>
        </p:nvSpPr>
        <p:spPr/>
        <p:txBody>
          <a:bodyPr vert="horz" lIns="91440" tIns="45720" rIns="91440" bIns="45720" rtlCol="0" anchor="t">
            <a:normAutofit/>
          </a:bodyPr>
          <a:lstStyle/>
          <a:p>
            <a:pPr marL="0" indent="0" algn="just">
              <a:buNone/>
            </a:pPr>
            <a:r>
              <a:rPr lang="it-IT" dirty="0">
                <a:latin typeface="Times New Roman"/>
                <a:ea typeface="Times New Roman" charset="0"/>
                <a:cs typeface="Times New Roman"/>
              </a:rPr>
              <a:t>Ogni ente o amministrazione partecipante alla conferenza di servizi può esprimere la propria posizione fornendo:</a:t>
            </a:r>
            <a:endParaRPr lang="it-IT"/>
          </a:p>
          <a:p>
            <a:pPr marL="457200" indent="-457200" algn="just"/>
            <a:r>
              <a:rPr lang="it-IT" dirty="0">
                <a:latin typeface="Times New Roman"/>
                <a:ea typeface="Times New Roman" charset="0"/>
                <a:cs typeface="Times New Roman"/>
              </a:rPr>
              <a:t> </a:t>
            </a:r>
            <a:r>
              <a:rPr lang="it-IT" b="1" dirty="0">
                <a:latin typeface="Times New Roman"/>
                <a:ea typeface="Times New Roman" charset="0"/>
                <a:cs typeface="Times New Roman"/>
              </a:rPr>
              <a:t>il proprio assenso, condizionato</a:t>
            </a:r>
            <a:r>
              <a:rPr lang="it-IT" dirty="0">
                <a:latin typeface="Times New Roman"/>
                <a:ea typeface="Times New Roman" charset="0"/>
                <a:cs typeface="Times New Roman"/>
              </a:rPr>
              <a:t> o meno, </a:t>
            </a:r>
            <a:endParaRPr lang="it-IT">
              <a:latin typeface="Calibri"/>
              <a:ea typeface="Times New Roman" charset="0"/>
              <a:cs typeface="Calibri"/>
            </a:endParaRPr>
          </a:p>
          <a:p>
            <a:pPr marL="457200" indent="-457200" algn="just"/>
            <a:r>
              <a:rPr lang="it-IT" dirty="0">
                <a:latin typeface="Times New Roman"/>
                <a:ea typeface="Times New Roman" charset="0"/>
                <a:cs typeface="Times New Roman"/>
              </a:rPr>
              <a:t>oppure il proprio </a:t>
            </a:r>
            <a:r>
              <a:rPr lang="it-IT" b="1" dirty="0">
                <a:latin typeface="Times New Roman"/>
                <a:ea typeface="Times New Roman" charset="0"/>
                <a:cs typeface="Times New Roman"/>
              </a:rPr>
              <a:t>dissenso, congruamente motivato</a:t>
            </a:r>
            <a:r>
              <a:rPr lang="it-IT" dirty="0">
                <a:latin typeface="Times New Roman"/>
                <a:ea typeface="Times New Roman" charset="0"/>
                <a:cs typeface="Times New Roman"/>
              </a:rPr>
              <a:t> </a:t>
            </a:r>
            <a:endParaRPr lang="it-IT">
              <a:latin typeface="Calibri"/>
              <a:ea typeface="Times New Roman" charset="0"/>
              <a:cs typeface="Calibri"/>
            </a:endParaRPr>
          </a:p>
          <a:p>
            <a:pPr marL="0" indent="0" algn="just">
              <a:buNone/>
            </a:pPr>
            <a:r>
              <a:rPr lang="it-IT" dirty="0">
                <a:latin typeface="Times New Roman"/>
                <a:ea typeface="Times New Roman" charset="0"/>
                <a:cs typeface="Times New Roman"/>
              </a:rPr>
              <a:t>(art. 14-</a:t>
            </a:r>
            <a:r>
              <a:rPr lang="it-IT" i="1" dirty="0">
                <a:latin typeface="Times New Roman"/>
                <a:ea typeface="Times New Roman" charset="0"/>
                <a:cs typeface="Times New Roman"/>
              </a:rPr>
              <a:t>ter</a:t>
            </a:r>
            <a:r>
              <a:rPr lang="it-IT" dirty="0">
                <a:latin typeface="Times New Roman"/>
                <a:ea typeface="Times New Roman" charset="0"/>
                <a:cs typeface="Times New Roman"/>
              </a:rPr>
              <a:t>, commi 3 e 7, l. n. 241/1990)</a:t>
            </a:r>
            <a:endParaRPr lang="it-IT">
              <a:cs typeface="Calibri"/>
            </a:endParaRPr>
          </a:p>
          <a:p>
            <a:pPr marL="0" indent="0" algn="just">
              <a:buNone/>
            </a:pPr>
            <a:endParaRPr lang="it-IT" dirty="0">
              <a:latin typeface="Times New Roman" charset="0"/>
              <a:ea typeface="Times New Roman" charset="0"/>
              <a:cs typeface="Times New Roman" charset="0"/>
            </a:endParaRPr>
          </a:p>
          <a:p>
            <a:pPr marL="0" indent="0" algn="just">
              <a:buNone/>
            </a:pPr>
            <a:endParaRPr lang="it-IT" b="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034265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charset="0"/>
                <a:ea typeface="Times New Roman" charset="0"/>
                <a:cs typeface="Times New Roman" charset="0"/>
              </a:rPr>
              <a:t>Il dissenso motivato</a:t>
            </a:r>
          </a:p>
        </p:txBody>
      </p:sp>
      <p:sp>
        <p:nvSpPr>
          <p:cNvPr id="3" name="Segnaposto contenuto 2"/>
          <p:cNvSpPr>
            <a:spLocks noGrp="1"/>
          </p:cNvSpPr>
          <p:nvPr>
            <p:ph idx="1"/>
          </p:nvPr>
        </p:nvSpPr>
        <p:spPr/>
        <p:txBody>
          <a:bodyPr vert="horz" lIns="91440" tIns="45720" rIns="91440" bIns="45720" rtlCol="0" anchor="t">
            <a:normAutofit/>
          </a:bodyPr>
          <a:lstStyle/>
          <a:p>
            <a:pPr marL="0" indent="0" algn="just">
              <a:buNone/>
            </a:pPr>
            <a:r>
              <a:rPr lang="it-IT" dirty="0">
                <a:latin typeface="Times New Roman"/>
                <a:ea typeface="Times New Roman" charset="0"/>
                <a:cs typeface="Times New Roman"/>
              </a:rPr>
              <a:t>Il dissenso di un’Amministrazione, che partecipa alla conferenza di servizi, deve rispondere </a:t>
            </a:r>
            <a:r>
              <a:rPr lang="it-IT" b="1" dirty="0">
                <a:latin typeface="Times New Roman"/>
                <a:ea typeface="Times New Roman" charset="0"/>
                <a:cs typeface="Times New Roman"/>
              </a:rPr>
              <a:t>ai principi di imparzialità e di buon andamento dell’azione amministrativa, </a:t>
            </a:r>
            <a:r>
              <a:rPr lang="it-IT" dirty="0">
                <a:latin typeface="Times New Roman"/>
                <a:ea typeface="Times New Roman" charset="0"/>
                <a:cs typeface="Times New Roman"/>
              </a:rPr>
              <a:t>predicato dall’art. 97 Cost., </a:t>
            </a:r>
            <a:r>
              <a:rPr lang="it-IT" b="1" dirty="0">
                <a:latin typeface="Times New Roman"/>
                <a:ea typeface="Times New Roman" charset="0"/>
                <a:cs typeface="Times New Roman"/>
              </a:rPr>
              <a:t>non potendo limitarsi ad una mera opposizione al progetto in esame ma dovendo essere costruttivo e motivato</a:t>
            </a:r>
            <a:endParaRPr lang="it-IT" dirty="0"/>
          </a:p>
          <a:p>
            <a:pPr marL="0" indent="0" algn="just">
              <a:buNone/>
            </a:pPr>
            <a:r>
              <a:rPr lang="it-IT" dirty="0">
                <a:latin typeface="Times New Roman" charset="0"/>
                <a:ea typeface="Times New Roman" charset="0"/>
                <a:cs typeface="Times New Roman" charset="0"/>
              </a:rPr>
              <a:t>(Consiglio di Stato, III, 23 gennaio 2014, n. 350)</a:t>
            </a:r>
          </a:p>
        </p:txBody>
      </p:sp>
    </p:spTree>
    <p:extLst>
      <p:ext uri="{BB962C8B-B14F-4D97-AF65-F5344CB8AC3E}">
        <p14:creationId xmlns:p14="http://schemas.microsoft.com/office/powerpoint/2010/main" val="25704078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charset="0"/>
                <a:ea typeface="Times New Roman" charset="0"/>
                <a:cs typeface="Times New Roman" charset="0"/>
              </a:rPr>
              <a:t>Il peso degli interessi nelle decisioni</a:t>
            </a:r>
          </a:p>
        </p:txBody>
      </p:sp>
      <p:sp>
        <p:nvSpPr>
          <p:cNvPr id="3" name="Segnaposto contenuto 2"/>
          <p:cNvSpPr>
            <a:spLocks noGrp="1"/>
          </p:cNvSpPr>
          <p:nvPr>
            <p:ph idx="1"/>
          </p:nvPr>
        </p:nvSpPr>
        <p:spPr/>
        <p:txBody>
          <a:bodyPr vert="horz" lIns="91440" tIns="45720" rIns="91440" bIns="45720" rtlCol="0" anchor="t">
            <a:normAutofit/>
          </a:bodyPr>
          <a:lstStyle/>
          <a:p>
            <a:pPr marL="0" indent="0" algn="just">
              <a:buNone/>
            </a:pPr>
            <a:r>
              <a:rPr lang="it-IT" dirty="0">
                <a:latin typeface="Times New Roman"/>
                <a:ea typeface="Times New Roman" charset="0"/>
                <a:cs typeface="Times New Roman"/>
              </a:rPr>
              <a:t>All’esito dell’ultima riunione, l’amministrazione procedente adotta la determinazione motivata di conclusione della conferenza di servizi, sulla base delle “</a:t>
            </a:r>
            <a:r>
              <a:rPr lang="it-IT" b="1" dirty="0">
                <a:latin typeface="Times New Roman"/>
                <a:ea typeface="Times New Roman" charset="0"/>
                <a:cs typeface="Times New Roman"/>
              </a:rPr>
              <a:t>posizioni prevalenti</a:t>
            </a:r>
            <a:r>
              <a:rPr lang="it-IT" dirty="0">
                <a:latin typeface="Times New Roman"/>
                <a:ea typeface="Times New Roman" charset="0"/>
                <a:cs typeface="Times New Roman"/>
              </a:rPr>
              <a:t>” espresse dalle amministrazioni partecipanti (art. 14-</a:t>
            </a:r>
            <a:r>
              <a:rPr lang="it-IT" i="1" dirty="0">
                <a:latin typeface="Times New Roman"/>
                <a:ea typeface="Times New Roman" charset="0"/>
                <a:cs typeface="Times New Roman"/>
              </a:rPr>
              <a:t>ter</a:t>
            </a:r>
            <a:r>
              <a:rPr lang="it-IT" dirty="0">
                <a:latin typeface="Times New Roman"/>
                <a:ea typeface="Times New Roman" charset="0"/>
                <a:cs typeface="Times New Roman"/>
              </a:rPr>
              <a:t>, comma 7, l. n. 241/1990).</a:t>
            </a:r>
          </a:p>
          <a:p>
            <a:pPr marL="0" indent="0" algn="just">
              <a:buNone/>
            </a:pPr>
            <a:r>
              <a:rPr lang="it-IT" b="1" dirty="0">
                <a:latin typeface="Times New Roman"/>
                <a:ea typeface="Times New Roman" charset="0"/>
                <a:cs typeface="Times New Roman"/>
              </a:rPr>
              <a:t>Principio maggioritario</a:t>
            </a:r>
            <a:endParaRPr lang="it-IT" b="1" dirty="0">
              <a:latin typeface="Times New Roman"/>
              <a:ea typeface="Times New Roman" charset="0"/>
              <a:cs typeface="Times New Roman" charset="0"/>
            </a:endParaRPr>
          </a:p>
          <a:p>
            <a:pPr marL="0" indent="0" algn="just">
              <a:buNone/>
            </a:pPr>
            <a:r>
              <a:rPr lang="it-IT" b="1" dirty="0">
                <a:latin typeface="Times New Roman"/>
                <a:ea typeface="Times New Roman" charset="0"/>
                <a:cs typeface="Times New Roman"/>
              </a:rPr>
              <a:t>Diritto di opposizione (</a:t>
            </a:r>
            <a:r>
              <a:rPr lang="it-IT" dirty="0">
                <a:latin typeface="Times New Roman"/>
                <a:ea typeface="Times New Roman" charset="0"/>
                <a:cs typeface="Times New Roman"/>
              </a:rPr>
              <a:t>amministrazioni preposte alla tutela di interessi sensibili</a:t>
            </a:r>
            <a:r>
              <a:rPr lang="it-IT" b="1" dirty="0">
                <a:latin typeface="Times New Roman"/>
                <a:ea typeface="Times New Roman" charset="0"/>
                <a:cs typeface="Times New Roman"/>
              </a:rPr>
              <a:t>)</a:t>
            </a:r>
            <a:endParaRPr lang="it-IT" b="1" dirty="0" err="1">
              <a:latin typeface="Times New Roman"/>
              <a:ea typeface="Times New Roman" charset="0"/>
              <a:cs typeface="Times New Roman" charset="0"/>
            </a:endParaRPr>
          </a:p>
          <a:p>
            <a:pPr marL="0" indent="0" algn="just">
              <a:buNone/>
            </a:pPr>
            <a:endParaRPr lang="it-IT"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2224234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625202-2739-4798-9984-C5BE89EA828A}"/>
              </a:ext>
            </a:extLst>
          </p:cNvPr>
          <p:cNvSpPr>
            <a:spLocks noGrp="1"/>
          </p:cNvSpPr>
          <p:nvPr>
            <p:ph type="title"/>
          </p:nvPr>
        </p:nvSpPr>
        <p:spPr/>
        <p:txBody>
          <a:bodyPr>
            <a:normAutofit fontScale="90000"/>
          </a:bodyPr>
          <a:lstStyle/>
          <a:p>
            <a:r>
              <a:rPr lang="it-IT" b="1" dirty="0"/>
              <a:t>Istruttoria e documentazione da parte dei privati</a:t>
            </a:r>
            <a:br>
              <a:rPr lang="it-IT" b="1" dirty="0"/>
            </a:br>
            <a:r>
              <a:rPr lang="it-IT" b="1" dirty="0"/>
              <a:t>Le autocertificazioni</a:t>
            </a:r>
          </a:p>
        </p:txBody>
      </p:sp>
      <p:sp>
        <p:nvSpPr>
          <p:cNvPr id="3" name="Segnaposto contenuto 2">
            <a:extLst>
              <a:ext uri="{FF2B5EF4-FFF2-40B4-BE49-F238E27FC236}">
                <a16:creationId xmlns:a16="http://schemas.microsoft.com/office/drawing/2014/main" id="{9E30FA78-976A-4526-A839-05E4FBAD4DB7}"/>
              </a:ext>
            </a:extLst>
          </p:cNvPr>
          <p:cNvSpPr>
            <a:spLocks noGrp="1"/>
          </p:cNvSpPr>
          <p:nvPr>
            <p:ph idx="1"/>
          </p:nvPr>
        </p:nvSpPr>
        <p:spPr>
          <a:xfrm>
            <a:off x="838200" y="1551963"/>
            <a:ext cx="10515600" cy="4625000"/>
          </a:xfrm>
        </p:spPr>
        <p:txBody>
          <a:bodyPr vert="horz" lIns="91440" tIns="45720" rIns="91440" bIns="45720" rtlCol="0" anchor="t">
            <a:normAutofit/>
          </a:bodyPr>
          <a:lstStyle/>
          <a:p>
            <a:pPr marL="0" indent="0" algn="just">
              <a:buNone/>
            </a:pPr>
            <a:r>
              <a:rPr lang="it-IT" dirty="0"/>
              <a:t>Le </a:t>
            </a:r>
            <a:r>
              <a:rPr lang="it-IT" b="1" dirty="0"/>
              <a:t>certificazioni</a:t>
            </a:r>
            <a:r>
              <a:rPr lang="it-IT" dirty="0"/>
              <a:t> sono atti amministrativi dichiarativi tramite i quali un ufficio attesta un determinato fatto, un atto, uno stato, una qualità personale, attribuendo ad essi certezza.</a:t>
            </a:r>
            <a:endParaRPr lang="it-IT" i="1" dirty="0">
              <a:cs typeface="Calibri"/>
            </a:endParaRPr>
          </a:p>
          <a:p>
            <a:pPr algn="just"/>
            <a:r>
              <a:rPr lang="it-IT" dirty="0"/>
              <a:t>Funzione dichiarativa</a:t>
            </a:r>
          </a:p>
          <a:p>
            <a:pPr algn="just"/>
            <a:r>
              <a:rPr lang="it-IT" dirty="0"/>
              <a:t>Funzione </a:t>
            </a:r>
            <a:r>
              <a:rPr lang="it-IT" dirty="0" err="1"/>
              <a:t>certativa</a:t>
            </a:r>
            <a:endParaRPr lang="it-IT" dirty="0"/>
          </a:p>
          <a:p>
            <a:pPr marL="0" indent="0" algn="just">
              <a:buNone/>
            </a:pPr>
            <a:r>
              <a:rPr lang="it-IT" dirty="0"/>
              <a:t>Il certificato è il </a:t>
            </a:r>
            <a:r>
              <a:rPr lang="it-IT" b="1" dirty="0"/>
              <a:t>documento </a:t>
            </a:r>
            <a:r>
              <a:rPr lang="it-IT" dirty="0"/>
              <a:t>che contiene la certificazione.</a:t>
            </a:r>
          </a:p>
          <a:p>
            <a:pPr marL="0" indent="0" algn="just">
              <a:buNone/>
            </a:pPr>
            <a:r>
              <a:rPr lang="it-IT" dirty="0"/>
              <a:t>Ha di regola l’efficacia di atto pubblico – fa piena prova fino a querela di falso.</a:t>
            </a:r>
          </a:p>
        </p:txBody>
      </p:sp>
    </p:spTree>
    <p:extLst>
      <p:ext uri="{BB962C8B-B14F-4D97-AF65-F5344CB8AC3E}">
        <p14:creationId xmlns:p14="http://schemas.microsoft.com/office/powerpoint/2010/main" val="24539119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625202-2739-4798-9984-C5BE89EA828A}"/>
              </a:ext>
            </a:extLst>
          </p:cNvPr>
          <p:cNvSpPr>
            <a:spLocks noGrp="1"/>
          </p:cNvSpPr>
          <p:nvPr>
            <p:ph type="title"/>
          </p:nvPr>
        </p:nvSpPr>
        <p:spPr/>
        <p:txBody>
          <a:bodyPr/>
          <a:lstStyle/>
          <a:p>
            <a:pPr algn="ctr"/>
            <a:r>
              <a:rPr lang="it-IT" b="1" dirty="0"/>
              <a:t>Le autocertificazioni</a:t>
            </a:r>
          </a:p>
        </p:txBody>
      </p:sp>
      <p:sp>
        <p:nvSpPr>
          <p:cNvPr id="3" name="Segnaposto contenuto 2">
            <a:extLst>
              <a:ext uri="{FF2B5EF4-FFF2-40B4-BE49-F238E27FC236}">
                <a16:creationId xmlns:a16="http://schemas.microsoft.com/office/drawing/2014/main" id="{9E30FA78-976A-4526-A839-05E4FBAD4DB7}"/>
              </a:ext>
            </a:extLst>
          </p:cNvPr>
          <p:cNvSpPr>
            <a:spLocks noGrp="1"/>
          </p:cNvSpPr>
          <p:nvPr>
            <p:ph idx="1"/>
          </p:nvPr>
        </p:nvSpPr>
        <p:spPr>
          <a:xfrm>
            <a:off x="838200" y="1551963"/>
            <a:ext cx="10515600" cy="4625000"/>
          </a:xfrm>
        </p:spPr>
        <p:txBody>
          <a:bodyPr vert="horz" lIns="91440" tIns="45720" rIns="91440" bIns="45720" rtlCol="0" anchor="t">
            <a:normAutofit/>
          </a:bodyPr>
          <a:lstStyle/>
          <a:p>
            <a:pPr marL="0" indent="0" algn="just">
              <a:buNone/>
            </a:pPr>
            <a:r>
              <a:rPr lang="it-IT" dirty="0"/>
              <a:t>In alcuni procedimenti amministrativi (es. concorsi), la p.a. richiede agli </a:t>
            </a:r>
            <a:r>
              <a:rPr lang="it-IT" b="1" dirty="0"/>
              <a:t>interessati di presentare certificati.</a:t>
            </a:r>
            <a:endParaRPr lang="it-IT" b="1" dirty="0">
              <a:cs typeface="Calibri"/>
            </a:endParaRPr>
          </a:p>
          <a:p>
            <a:pPr marL="0" indent="0" algn="just">
              <a:buNone/>
            </a:pPr>
            <a:r>
              <a:rPr lang="it-IT" b="1" dirty="0"/>
              <a:t>Art. 18: </a:t>
            </a:r>
            <a:r>
              <a:rPr lang="it-IT" dirty="0"/>
              <a:t>Le amministrazioni adottano le misure organizzative idonee a </a:t>
            </a:r>
            <a:r>
              <a:rPr lang="it-IT" dirty="0">
                <a:solidFill>
                  <a:srgbClr val="FF0000"/>
                </a:solidFill>
              </a:rPr>
              <a:t>garantire   l'applicazione   delle   disposizioni   in   materia   di autocertificazione e di presentazione di atti e documenti da parte di cittadini  a  pubbliche  amministrazioni</a:t>
            </a:r>
            <a:r>
              <a:rPr lang="it-IT" dirty="0"/>
              <a:t>  di  cui  al  decreto  del Presidente della Repubblica  28  dicembre  2000,  n.  445.</a:t>
            </a:r>
            <a:endParaRPr lang="it-IT" dirty="0">
              <a:solidFill>
                <a:srgbClr val="FF0000"/>
              </a:solidFill>
              <a:cs typeface="Calibri"/>
            </a:endParaRPr>
          </a:p>
        </p:txBody>
      </p:sp>
    </p:spTree>
    <p:extLst>
      <p:ext uri="{BB962C8B-B14F-4D97-AF65-F5344CB8AC3E}">
        <p14:creationId xmlns:p14="http://schemas.microsoft.com/office/powerpoint/2010/main" val="33256353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625202-2739-4798-9984-C5BE89EA828A}"/>
              </a:ext>
            </a:extLst>
          </p:cNvPr>
          <p:cNvSpPr>
            <a:spLocks noGrp="1"/>
          </p:cNvSpPr>
          <p:nvPr>
            <p:ph type="title"/>
          </p:nvPr>
        </p:nvSpPr>
        <p:spPr/>
        <p:txBody>
          <a:bodyPr/>
          <a:lstStyle/>
          <a:p>
            <a:pPr algn="ctr"/>
            <a:r>
              <a:rPr lang="it-IT" b="1" dirty="0"/>
              <a:t>Le autocertificazioni</a:t>
            </a:r>
          </a:p>
        </p:txBody>
      </p:sp>
      <p:sp>
        <p:nvSpPr>
          <p:cNvPr id="3" name="Segnaposto contenuto 2">
            <a:extLst>
              <a:ext uri="{FF2B5EF4-FFF2-40B4-BE49-F238E27FC236}">
                <a16:creationId xmlns:a16="http://schemas.microsoft.com/office/drawing/2014/main" id="{9E30FA78-976A-4526-A839-05E4FBAD4DB7}"/>
              </a:ext>
            </a:extLst>
          </p:cNvPr>
          <p:cNvSpPr>
            <a:spLocks noGrp="1"/>
          </p:cNvSpPr>
          <p:nvPr>
            <p:ph idx="1"/>
          </p:nvPr>
        </p:nvSpPr>
        <p:spPr>
          <a:xfrm>
            <a:off x="838200" y="1551963"/>
            <a:ext cx="10515600" cy="4625000"/>
          </a:xfrm>
        </p:spPr>
        <p:txBody>
          <a:bodyPr vert="horz" lIns="91440" tIns="45720" rIns="91440" bIns="45720" rtlCol="0" anchor="t">
            <a:normAutofit/>
          </a:bodyPr>
          <a:lstStyle/>
          <a:p>
            <a:pPr marL="0" indent="0" algn="just">
              <a:buNone/>
            </a:pPr>
            <a:r>
              <a:rPr lang="it-IT" b="1" dirty="0"/>
              <a:t>Art. 18: </a:t>
            </a:r>
            <a:r>
              <a:rPr lang="it-IT" dirty="0"/>
              <a:t>I documenti attestanti atti, fatti, qualità e stati soggettivi, necessari  per  l'istruttoria  del   procedimento,   sono   </a:t>
            </a:r>
            <a:r>
              <a:rPr lang="it-IT" b="1" dirty="0"/>
              <a:t>acquisiti d'ufficio</a:t>
            </a:r>
            <a:r>
              <a:rPr lang="it-IT" dirty="0"/>
              <a:t> </a:t>
            </a:r>
            <a:r>
              <a:rPr lang="it-IT" dirty="0">
                <a:solidFill>
                  <a:srgbClr val="FF0000"/>
                </a:solidFill>
              </a:rPr>
              <a:t>quando </a:t>
            </a:r>
            <a:r>
              <a:rPr lang="it-IT" b="1" dirty="0">
                <a:solidFill>
                  <a:srgbClr val="FF0000"/>
                </a:solidFill>
              </a:rPr>
              <a:t>sono in  possesso  dell'amministrazione</a:t>
            </a:r>
            <a:r>
              <a:rPr lang="it-IT" dirty="0">
                <a:solidFill>
                  <a:srgbClr val="FF0000"/>
                </a:solidFill>
              </a:rPr>
              <a:t>  procedente, ovvero  sono  detenuti,   istituzionalmente,   da   altre   pubbliche amministrazioni.</a:t>
            </a:r>
            <a:r>
              <a:rPr lang="it-IT" dirty="0"/>
              <a:t> </a:t>
            </a:r>
            <a:r>
              <a:rPr lang="it-IT" b="1" dirty="0"/>
              <a:t>L'amministrazione procedente  può  richiedere  agli interessati i soli elementi necessari per la ricerca dei documenti. </a:t>
            </a:r>
          </a:p>
        </p:txBody>
      </p:sp>
    </p:spTree>
    <p:extLst>
      <p:ext uri="{BB962C8B-B14F-4D97-AF65-F5344CB8AC3E}">
        <p14:creationId xmlns:p14="http://schemas.microsoft.com/office/powerpoint/2010/main" val="14619961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625202-2739-4798-9984-C5BE89EA828A}"/>
              </a:ext>
            </a:extLst>
          </p:cNvPr>
          <p:cNvSpPr>
            <a:spLocks noGrp="1"/>
          </p:cNvSpPr>
          <p:nvPr>
            <p:ph type="title"/>
          </p:nvPr>
        </p:nvSpPr>
        <p:spPr/>
        <p:txBody>
          <a:bodyPr/>
          <a:lstStyle/>
          <a:p>
            <a:pPr algn="ctr"/>
            <a:r>
              <a:rPr lang="it-IT" b="1" dirty="0"/>
              <a:t>Le autocertificazioni</a:t>
            </a:r>
          </a:p>
        </p:txBody>
      </p:sp>
      <p:sp>
        <p:nvSpPr>
          <p:cNvPr id="3" name="Segnaposto contenuto 2">
            <a:extLst>
              <a:ext uri="{FF2B5EF4-FFF2-40B4-BE49-F238E27FC236}">
                <a16:creationId xmlns:a16="http://schemas.microsoft.com/office/drawing/2014/main" id="{9E30FA78-976A-4526-A839-05E4FBAD4DB7}"/>
              </a:ext>
            </a:extLst>
          </p:cNvPr>
          <p:cNvSpPr>
            <a:spLocks noGrp="1"/>
          </p:cNvSpPr>
          <p:nvPr>
            <p:ph idx="1"/>
          </p:nvPr>
        </p:nvSpPr>
        <p:spPr>
          <a:xfrm>
            <a:off x="838200" y="1551963"/>
            <a:ext cx="10515600" cy="4625000"/>
          </a:xfrm>
        </p:spPr>
        <p:txBody>
          <a:bodyPr vert="horz" lIns="91440" tIns="45720" rIns="91440" bIns="45720" rtlCol="0" anchor="t">
            <a:normAutofit/>
          </a:bodyPr>
          <a:lstStyle/>
          <a:p>
            <a:pPr marL="0" indent="0" algn="just">
              <a:buNone/>
            </a:pPr>
            <a:r>
              <a:rPr lang="it-IT" b="1" dirty="0"/>
              <a:t>Art. 18: </a:t>
            </a:r>
            <a:r>
              <a:rPr lang="it-IT" dirty="0"/>
              <a:t> Parimenti  </a:t>
            </a:r>
            <a:r>
              <a:rPr lang="it-IT" dirty="0">
                <a:solidFill>
                  <a:srgbClr val="FF0000"/>
                </a:solidFill>
              </a:rPr>
              <a:t>s</a:t>
            </a:r>
            <a:r>
              <a:rPr lang="it-IT" b="1" dirty="0">
                <a:solidFill>
                  <a:srgbClr val="FF0000"/>
                </a:solidFill>
              </a:rPr>
              <a:t>ono  accertati  d'ufficio</a:t>
            </a:r>
            <a:r>
              <a:rPr lang="it-IT" dirty="0"/>
              <a:t>  dal   responsabile   del procedimento  i  fatti,  gli  stati  e  le  qualità  che  la  </a:t>
            </a:r>
            <a:r>
              <a:rPr lang="it-IT" b="1" dirty="0"/>
              <a:t>stessa amministrazione procedente o altra pubblica amministrazione è tenuta a certificare. </a:t>
            </a:r>
            <a:endParaRPr lang="it-IT" b="1" dirty="0">
              <a:cs typeface="Calibri"/>
            </a:endParaRPr>
          </a:p>
        </p:txBody>
      </p:sp>
    </p:spTree>
    <p:extLst>
      <p:ext uri="{BB962C8B-B14F-4D97-AF65-F5344CB8AC3E}">
        <p14:creationId xmlns:p14="http://schemas.microsoft.com/office/powerpoint/2010/main" val="15374487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625202-2739-4798-9984-C5BE89EA828A}"/>
              </a:ext>
            </a:extLst>
          </p:cNvPr>
          <p:cNvSpPr>
            <a:spLocks noGrp="1"/>
          </p:cNvSpPr>
          <p:nvPr>
            <p:ph type="title"/>
          </p:nvPr>
        </p:nvSpPr>
        <p:spPr/>
        <p:txBody>
          <a:bodyPr/>
          <a:lstStyle/>
          <a:p>
            <a:pPr algn="ctr"/>
            <a:r>
              <a:rPr lang="it-IT" b="1" dirty="0"/>
              <a:t>Le novità del Dl 76/2020</a:t>
            </a:r>
          </a:p>
        </p:txBody>
      </p:sp>
      <p:sp>
        <p:nvSpPr>
          <p:cNvPr id="3" name="Segnaposto contenuto 2">
            <a:extLst>
              <a:ext uri="{FF2B5EF4-FFF2-40B4-BE49-F238E27FC236}">
                <a16:creationId xmlns:a16="http://schemas.microsoft.com/office/drawing/2014/main" id="{9E30FA78-976A-4526-A839-05E4FBAD4DB7}"/>
              </a:ext>
            </a:extLst>
          </p:cNvPr>
          <p:cNvSpPr>
            <a:spLocks noGrp="1"/>
          </p:cNvSpPr>
          <p:nvPr>
            <p:ph idx="1"/>
          </p:nvPr>
        </p:nvSpPr>
        <p:spPr>
          <a:xfrm>
            <a:off x="838200" y="1560352"/>
            <a:ext cx="10515600" cy="4616611"/>
          </a:xfrm>
        </p:spPr>
        <p:txBody>
          <a:bodyPr vert="horz" lIns="91440" tIns="45720" rIns="91440" bIns="45720" rtlCol="0" anchor="t">
            <a:normAutofit fontScale="85000" lnSpcReduction="10000"/>
          </a:bodyPr>
          <a:lstStyle/>
          <a:p>
            <a:pPr marL="0" indent="0" algn="just">
              <a:buNone/>
            </a:pPr>
            <a:r>
              <a:rPr lang="it-IT" dirty="0"/>
              <a:t> </a:t>
            </a:r>
            <a:r>
              <a:rPr lang="it-IT" b="1" dirty="0"/>
              <a:t>Art. 18, comma 3 </a:t>
            </a:r>
            <a:r>
              <a:rPr lang="it-IT" b="1" i="1" dirty="0"/>
              <a:t>bis</a:t>
            </a:r>
            <a:r>
              <a:rPr lang="it-IT" b="1" dirty="0"/>
              <a:t>: </a:t>
            </a:r>
            <a:r>
              <a:rPr lang="it-IT" dirty="0"/>
              <a:t> 3-bis. Nei procedimenti avviati su istanza di parte, che hanno ad oggetto  l'erogazione  di  benefici  economici  comunque  denominati, indennità, prestazioni previdenziali  e  assistenziali,  erogazioni, contributi, sovvenzioni, finanziamenti,  prestiti,  agevolazioni,  da parte  di   pubbliche   amministrazioni   ovvero   il   rilascio   di autorizzazioni e nulla osta comunque denominati, le dichiarazioni  di cui agli articoli 46 e 47 del decreto del Presidente della Repubblica 28 dicembre 2000, n. 445, ovvero l'acquisizione di dati  e  documenti di cui ai commi 2 e 3,  </a:t>
            </a:r>
            <a:r>
              <a:rPr lang="it-IT" b="1" dirty="0">
                <a:solidFill>
                  <a:srgbClr val="FF0000"/>
                </a:solidFill>
              </a:rPr>
              <a:t>sostituiscono  ogni  tipo  di  documentazione comprovante tutti i requisiti soggettivi ed oggettivi richiesti dalla normativa di riferimento.</a:t>
            </a:r>
            <a:endParaRPr lang="it-IT" b="1" dirty="0">
              <a:solidFill>
                <a:srgbClr val="FF0000"/>
              </a:solidFill>
              <a:ea typeface="Calibri"/>
              <a:cs typeface="Calibri"/>
            </a:endParaRPr>
          </a:p>
        </p:txBody>
      </p:sp>
    </p:spTree>
    <p:extLst>
      <p:ext uri="{BB962C8B-B14F-4D97-AF65-F5344CB8AC3E}">
        <p14:creationId xmlns:p14="http://schemas.microsoft.com/office/powerpoint/2010/main" val="10008875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7EF359-1460-468B-81B6-091D05597541}"/>
              </a:ext>
            </a:extLst>
          </p:cNvPr>
          <p:cNvSpPr>
            <a:spLocks noGrp="1"/>
          </p:cNvSpPr>
          <p:nvPr>
            <p:ph type="title"/>
          </p:nvPr>
        </p:nvSpPr>
        <p:spPr/>
        <p:txBody>
          <a:bodyPr>
            <a:normAutofit fontScale="90000"/>
          </a:bodyPr>
          <a:lstStyle/>
          <a:p>
            <a:r>
              <a:rPr lang="it-IT" b="1" dirty="0"/>
              <a:t>L’efficienza dell’azione amministrativa</a:t>
            </a:r>
            <a:br>
              <a:rPr lang="it-IT" b="1" dirty="0"/>
            </a:br>
            <a:r>
              <a:rPr lang="it-IT" b="1" dirty="0">
                <a:ea typeface="Calibri"/>
                <a:cs typeface="Calibri"/>
              </a:rPr>
              <a:t>e le semplificazioni</a:t>
            </a:r>
          </a:p>
        </p:txBody>
      </p:sp>
      <p:sp>
        <p:nvSpPr>
          <p:cNvPr id="3" name="Segnaposto contenuto 2">
            <a:extLst>
              <a:ext uri="{FF2B5EF4-FFF2-40B4-BE49-F238E27FC236}">
                <a16:creationId xmlns:a16="http://schemas.microsoft.com/office/drawing/2014/main" id="{F2E3AC45-12D3-4F49-A22B-44E95E1D94DE}"/>
              </a:ext>
            </a:extLst>
          </p:cNvPr>
          <p:cNvSpPr>
            <a:spLocks noGrp="1"/>
          </p:cNvSpPr>
          <p:nvPr>
            <p:ph idx="1"/>
          </p:nvPr>
        </p:nvSpPr>
        <p:spPr/>
        <p:txBody>
          <a:bodyPr vert="horz" lIns="91440" tIns="45720" rIns="91440" bIns="45720" rtlCol="0" anchor="t">
            <a:normAutofit/>
          </a:bodyPr>
          <a:lstStyle/>
          <a:p>
            <a:r>
              <a:rPr lang="it-IT" dirty="0"/>
              <a:t>Buon andamento -&gt; efficienza dell’azione amministrativa</a:t>
            </a:r>
          </a:p>
          <a:p>
            <a:r>
              <a:rPr lang="it-IT" dirty="0"/>
              <a:t>Imparzialità -&gt; trasparenza e garanzia di partecipazione</a:t>
            </a:r>
            <a:endParaRPr lang="it-IT" dirty="0">
              <a:ea typeface="Calibri"/>
              <a:cs typeface="Calibri"/>
            </a:endParaRPr>
          </a:p>
          <a:p>
            <a:pPr marL="0" indent="0">
              <a:buNone/>
            </a:pPr>
            <a:r>
              <a:rPr lang="it-IT" dirty="0"/>
              <a:t>Diverse forme di semplificazione:</a:t>
            </a:r>
          </a:p>
          <a:p>
            <a:pPr marL="0" indent="0" algn="just">
              <a:buNone/>
            </a:pPr>
            <a:r>
              <a:rPr lang="it-IT" dirty="0"/>
              <a:t>		Dl n. 76/2020 misure urgenti per la semplificazione e l’innovazione digitale.</a:t>
            </a:r>
          </a:p>
          <a:p>
            <a:pPr marL="0" indent="0" algn="just">
              <a:buNone/>
            </a:pPr>
            <a:endParaRPr lang="it-IT" dirty="0">
              <a:ea typeface="Calibri"/>
              <a:cs typeface="Calibri"/>
            </a:endParaRPr>
          </a:p>
          <a:p>
            <a:pPr marL="0" indent="0" algn="just">
              <a:buNone/>
            </a:pPr>
            <a:endParaRPr lang="it-IT" dirty="0">
              <a:ea typeface="Calibri"/>
              <a:cs typeface="Calibri"/>
            </a:endParaRPr>
          </a:p>
          <a:p>
            <a:pPr marL="0" indent="0" algn="just">
              <a:buNone/>
            </a:pPr>
            <a:endParaRPr lang="it-IT" dirty="0">
              <a:ea typeface="Calibri"/>
              <a:cs typeface="Calibri"/>
            </a:endParaRPr>
          </a:p>
        </p:txBody>
      </p:sp>
      <p:sp>
        <p:nvSpPr>
          <p:cNvPr id="4" name="Freccia a destra 3">
            <a:extLst>
              <a:ext uri="{FF2B5EF4-FFF2-40B4-BE49-F238E27FC236}">
                <a16:creationId xmlns:a16="http://schemas.microsoft.com/office/drawing/2014/main" id="{B3672385-A88D-48AC-80B9-8F862661982B}"/>
              </a:ext>
            </a:extLst>
          </p:cNvPr>
          <p:cNvSpPr/>
          <p:nvPr/>
        </p:nvSpPr>
        <p:spPr>
          <a:xfrm>
            <a:off x="1103022" y="342362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60505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AC167C-F3B4-DB28-8A60-684427F15CC2}"/>
              </a:ext>
            </a:extLst>
          </p:cNvPr>
          <p:cNvSpPr>
            <a:spLocks noGrp="1"/>
          </p:cNvSpPr>
          <p:nvPr>
            <p:ph type="title"/>
          </p:nvPr>
        </p:nvSpPr>
        <p:spPr/>
        <p:txBody>
          <a:bodyPr/>
          <a:lstStyle/>
          <a:p>
            <a:r>
              <a:rPr lang="it-IT" dirty="0">
                <a:ea typeface="Calibri Light"/>
                <a:cs typeface="Calibri Light"/>
              </a:rPr>
              <a:t>Istruttoria e altre amministrazioni</a:t>
            </a:r>
            <a:endParaRPr lang="it-IT" dirty="0"/>
          </a:p>
        </p:txBody>
      </p:sp>
      <p:sp>
        <p:nvSpPr>
          <p:cNvPr id="3" name="Segnaposto contenuto 2">
            <a:extLst>
              <a:ext uri="{FF2B5EF4-FFF2-40B4-BE49-F238E27FC236}">
                <a16:creationId xmlns:a16="http://schemas.microsoft.com/office/drawing/2014/main" id="{36B6E106-00A2-F93A-3A15-F4375CAE23B3}"/>
              </a:ext>
            </a:extLst>
          </p:cNvPr>
          <p:cNvSpPr>
            <a:spLocks noGrp="1"/>
          </p:cNvSpPr>
          <p:nvPr>
            <p:ph idx="1"/>
          </p:nvPr>
        </p:nvSpPr>
        <p:spPr/>
        <p:txBody>
          <a:bodyPr vert="horz" lIns="91440" tIns="45720" rIns="91440" bIns="45720" rtlCol="0" anchor="t">
            <a:normAutofit/>
          </a:bodyPr>
          <a:lstStyle/>
          <a:p>
            <a:r>
              <a:rPr lang="it-IT" dirty="0">
                <a:ea typeface="Calibri"/>
                <a:cs typeface="Calibri"/>
              </a:rPr>
              <a:t>Pareri e valutazioni tecniche</a:t>
            </a:r>
          </a:p>
          <a:p>
            <a:r>
              <a:rPr lang="it-IT" dirty="0">
                <a:ea typeface="Calibri"/>
                <a:cs typeface="Calibri"/>
              </a:rPr>
              <a:t>Silenzio tra amministrazioni</a:t>
            </a:r>
          </a:p>
          <a:p>
            <a:r>
              <a:rPr lang="it-IT" dirty="0">
                <a:ea typeface="Calibri"/>
                <a:cs typeface="Calibri"/>
              </a:rPr>
              <a:t>Conferenze dei servizi</a:t>
            </a:r>
          </a:p>
        </p:txBody>
      </p:sp>
    </p:spTree>
    <p:extLst>
      <p:ext uri="{BB962C8B-B14F-4D97-AF65-F5344CB8AC3E}">
        <p14:creationId xmlns:p14="http://schemas.microsoft.com/office/powerpoint/2010/main" val="151507469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7EF359-1460-468B-81B6-091D05597541}"/>
              </a:ext>
            </a:extLst>
          </p:cNvPr>
          <p:cNvSpPr>
            <a:spLocks noGrp="1"/>
          </p:cNvSpPr>
          <p:nvPr>
            <p:ph type="title"/>
          </p:nvPr>
        </p:nvSpPr>
        <p:spPr/>
        <p:txBody>
          <a:bodyPr>
            <a:normAutofit/>
          </a:bodyPr>
          <a:lstStyle/>
          <a:p>
            <a:r>
              <a:rPr lang="it-IT" b="1" dirty="0"/>
              <a:t>La</a:t>
            </a:r>
            <a:r>
              <a:rPr lang="it-IT" b="1" dirty="0">
                <a:ea typeface="Calibri"/>
                <a:cs typeface="Calibri"/>
              </a:rPr>
              <a:t> ratio delle semplificazioni</a:t>
            </a:r>
          </a:p>
        </p:txBody>
      </p:sp>
      <p:sp>
        <p:nvSpPr>
          <p:cNvPr id="3" name="Segnaposto contenuto 2">
            <a:extLst>
              <a:ext uri="{FF2B5EF4-FFF2-40B4-BE49-F238E27FC236}">
                <a16:creationId xmlns:a16="http://schemas.microsoft.com/office/drawing/2014/main" id="{F2E3AC45-12D3-4F49-A22B-44E95E1D94DE}"/>
              </a:ext>
            </a:extLst>
          </p:cNvPr>
          <p:cNvSpPr>
            <a:spLocks noGrp="1"/>
          </p:cNvSpPr>
          <p:nvPr>
            <p:ph idx="1"/>
          </p:nvPr>
        </p:nvSpPr>
        <p:spPr/>
        <p:txBody>
          <a:bodyPr vert="horz" lIns="91440" tIns="45720" rIns="91440" bIns="45720" rtlCol="0" anchor="t">
            <a:normAutofit/>
          </a:bodyPr>
          <a:lstStyle/>
          <a:p>
            <a:pPr marL="0" indent="0">
              <a:buNone/>
            </a:pPr>
            <a:r>
              <a:rPr lang="it-IT" dirty="0">
                <a:ea typeface="Calibri"/>
                <a:cs typeface="Calibri"/>
              </a:rPr>
              <a:t>Es.: autocertificazioni</a:t>
            </a:r>
          </a:p>
          <a:p>
            <a:r>
              <a:rPr lang="it-IT" dirty="0">
                <a:ea typeface="Calibri"/>
                <a:cs typeface="Calibri"/>
              </a:rPr>
              <a:t>Funzione di garanzia</a:t>
            </a:r>
          </a:p>
          <a:p>
            <a:r>
              <a:rPr lang="it-IT" dirty="0">
                <a:ea typeface="Calibri"/>
                <a:cs typeface="Calibri"/>
              </a:rPr>
              <a:t>Effetto semplificatorio -&gt; per il privato</a:t>
            </a:r>
          </a:p>
          <a:p>
            <a:endParaRPr lang="it-IT" dirty="0">
              <a:ea typeface="Calibri"/>
              <a:cs typeface="Calibri"/>
            </a:endParaRPr>
          </a:p>
          <a:p>
            <a:pPr marL="0" indent="0">
              <a:buNone/>
            </a:pPr>
            <a:r>
              <a:rPr lang="it-IT" dirty="0">
                <a:ea typeface="Calibri"/>
                <a:cs typeface="Calibri"/>
              </a:rPr>
              <a:t>Diverso il caso in cui si ha una semplificazione amministrativa e una liberalizzazione</a:t>
            </a:r>
          </a:p>
          <a:p>
            <a:pPr marL="0" indent="0" algn="just">
              <a:buNone/>
            </a:pPr>
            <a:endParaRPr lang="it-IT" dirty="0">
              <a:ea typeface="Calibri"/>
              <a:cs typeface="Calibri"/>
            </a:endParaRPr>
          </a:p>
          <a:p>
            <a:pPr marL="0" indent="0" algn="just">
              <a:buNone/>
            </a:pPr>
            <a:endParaRPr lang="it-IT" dirty="0">
              <a:ea typeface="Calibri"/>
              <a:cs typeface="Calibri"/>
            </a:endParaRPr>
          </a:p>
          <a:p>
            <a:pPr marL="0" indent="0" algn="just">
              <a:buNone/>
            </a:pPr>
            <a:endParaRPr lang="it-IT" dirty="0">
              <a:ea typeface="Calibri"/>
              <a:cs typeface="Calibri"/>
            </a:endParaRPr>
          </a:p>
        </p:txBody>
      </p:sp>
    </p:spTree>
    <p:extLst>
      <p:ext uri="{BB962C8B-B14F-4D97-AF65-F5344CB8AC3E}">
        <p14:creationId xmlns:p14="http://schemas.microsoft.com/office/powerpoint/2010/main" val="117970972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charset="0"/>
                <a:ea typeface="Times New Roman" charset="0"/>
                <a:cs typeface="Times New Roman" charset="0"/>
              </a:rPr>
              <a:t>La dia e la scia</a:t>
            </a:r>
          </a:p>
        </p:txBody>
      </p:sp>
      <p:graphicFrame>
        <p:nvGraphicFramePr>
          <p:cNvPr id="4" name="Segnaposto contenuto 3"/>
          <p:cNvGraphicFramePr>
            <a:graphicFrameLocks noGrp="1"/>
          </p:cNvGraphicFramePr>
          <p:nvPr>
            <p:ph idx="1"/>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317996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a:latin typeface="Times New Roman" charset="0"/>
                <a:ea typeface="Times New Roman" charset="0"/>
                <a:cs typeface="Times New Roman" charset="0"/>
              </a:rPr>
              <a:t>La SCIA</a:t>
            </a:r>
          </a:p>
        </p:txBody>
      </p:sp>
      <p:sp>
        <p:nvSpPr>
          <p:cNvPr id="3" name="Segnaposto contenuto 2"/>
          <p:cNvSpPr>
            <a:spLocks noGrp="1"/>
          </p:cNvSpPr>
          <p:nvPr>
            <p:ph idx="1"/>
          </p:nvPr>
        </p:nvSpPr>
        <p:spPr/>
        <p:txBody>
          <a:bodyPr>
            <a:normAutofit/>
          </a:bodyPr>
          <a:lstStyle/>
          <a:p>
            <a:pPr marL="0" indent="0" algn="ctr">
              <a:buNone/>
            </a:pPr>
            <a:r>
              <a:rPr lang="it-IT" dirty="0">
                <a:latin typeface="Times New Roman" charset="0"/>
                <a:ea typeface="Times New Roman" charset="0"/>
                <a:cs typeface="Times New Roman" charset="0"/>
              </a:rPr>
              <a:t>Controllo </a:t>
            </a:r>
            <a:r>
              <a:rPr lang="it-IT" i="1" dirty="0">
                <a:latin typeface="Times New Roman" charset="0"/>
                <a:ea typeface="Times New Roman" charset="0"/>
                <a:cs typeface="Times New Roman" charset="0"/>
              </a:rPr>
              <a:t>ex ante</a:t>
            </a:r>
            <a:r>
              <a:rPr lang="it-IT" dirty="0">
                <a:latin typeface="Times New Roman" charset="0"/>
                <a:ea typeface="Times New Roman" charset="0"/>
                <a:cs typeface="Times New Roman" charset="0"/>
              </a:rPr>
              <a:t> – Controllo </a:t>
            </a:r>
            <a:r>
              <a:rPr lang="it-IT" i="1" dirty="0">
                <a:latin typeface="Times New Roman" charset="0"/>
                <a:ea typeface="Times New Roman" charset="0"/>
                <a:cs typeface="Times New Roman" charset="0"/>
              </a:rPr>
              <a:t>ex post</a:t>
            </a:r>
          </a:p>
          <a:p>
            <a:pPr marL="0" indent="0" algn="ctr">
              <a:buNone/>
            </a:pPr>
            <a:r>
              <a:rPr lang="it-IT" dirty="0">
                <a:latin typeface="Times New Roman" charset="0"/>
                <a:ea typeface="Times New Roman" charset="0"/>
                <a:cs typeface="Times New Roman" charset="0"/>
              </a:rPr>
              <a:t>Spinta anche del diritto UE</a:t>
            </a:r>
          </a:p>
        </p:txBody>
      </p:sp>
    </p:spTree>
    <p:extLst>
      <p:ext uri="{BB962C8B-B14F-4D97-AF65-F5344CB8AC3E}">
        <p14:creationId xmlns:p14="http://schemas.microsoft.com/office/powerpoint/2010/main" val="21144608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a:latin typeface="Times New Roman" charset="0"/>
                <a:ea typeface="Times New Roman" charset="0"/>
                <a:cs typeface="Times New Roman" charset="0"/>
              </a:rPr>
              <a:t>La vigente disciplina – la SCIA (art. 19 LPA)</a:t>
            </a:r>
          </a:p>
        </p:txBody>
      </p:sp>
      <p:sp>
        <p:nvSpPr>
          <p:cNvPr id="3" name="Segnaposto contenuto 2"/>
          <p:cNvSpPr>
            <a:spLocks noGrp="1"/>
          </p:cNvSpPr>
          <p:nvPr>
            <p:ph idx="1"/>
          </p:nvPr>
        </p:nvSpPr>
        <p:spPr/>
        <p:txBody>
          <a:bodyPr vert="horz" lIns="91440" tIns="45720" rIns="91440" bIns="45720" rtlCol="0" anchor="t">
            <a:normAutofit fontScale="92500" lnSpcReduction="10000"/>
          </a:bodyPr>
          <a:lstStyle/>
          <a:p>
            <a:pPr marL="0" indent="0" algn="just">
              <a:buNone/>
            </a:pPr>
            <a:r>
              <a:rPr lang="it-IT" dirty="0">
                <a:latin typeface="Times New Roman"/>
                <a:ea typeface="Times New Roman" charset="0"/>
                <a:cs typeface="Times New Roman"/>
              </a:rPr>
              <a:t> 1.  Ogni  atto  di   autorizzazione,   licenza,   concessione   non costitutiva, permesso o nulla osta comunque denominato,  comprese  le domande per le iscrizioni in albi o ruoli richieste  per  l'esercizio di  attività  imprenditoriale,  commerciale  o  artigianale  </a:t>
            </a:r>
            <a:r>
              <a:rPr lang="it-IT" b="1" dirty="0">
                <a:latin typeface="Times New Roman"/>
                <a:ea typeface="Times New Roman" charset="0"/>
                <a:cs typeface="Times New Roman"/>
              </a:rPr>
              <a:t>il  cui rilascio dipenda  esclusivamente  dall'accertamento  di  requisiti  e presupposti  richiesti  dalla  legge  o  da  atti  amministrativi   a contenuto generale</a:t>
            </a:r>
            <a:r>
              <a:rPr lang="it-IT" dirty="0">
                <a:latin typeface="Times New Roman"/>
                <a:ea typeface="Times New Roman" charset="0"/>
                <a:cs typeface="Times New Roman"/>
              </a:rPr>
              <a:t>, e non sia previsto  alcun  limite  o  contingente complessivo o specifici strumenti di programmazione settoriale per il rilascio  degli  atti  stessi,  ...</a:t>
            </a:r>
            <a:endParaRPr lang="it-IT" b="1" dirty="0">
              <a:latin typeface="Times New Roman"/>
              <a:ea typeface="Times New Roman" charset="0"/>
              <a:cs typeface="Times New Roman"/>
            </a:endParaRPr>
          </a:p>
        </p:txBody>
      </p:sp>
    </p:spTree>
    <p:extLst>
      <p:ext uri="{BB962C8B-B14F-4D97-AF65-F5344CB8AC3E}">
        <p14:creationId xmlns:p14="http://schemas.microsoft.com/office/powerpoint/2010/main" val="15583721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a:latin typeface="Times New Roman" charset="0"/>
                <a:ea typeface="Times New Roman" charset="0"/>
                <a:cs typeface="Times New Roman" charset="0"/>
              </a:rPr>
              <a:t>La vigente disciplina – la SCIA (art. 19 LPA)</a:t>
            </a:r>
          </a:p>
        </p:txBody>
      </p:sp>
      <p:sp>
        <p:nvSpPr>
          <p:cNvPr id="3" name="Segnaposto contenuto 2"/>
          <p:cNvSpPr>
            <a:spLocks noGrp="1"/>
          </p:cNvSpPr>
          <p:nvPr>
            <p:ph idx="1"/>
          </p:nvPr>
        </p:nvSpPr>
        <p:spPr/>
        <p:txBody>
          <a:bodyPr vert="horz" lIns="91440" tIns="45720" rIns="91440" bIns="45720" rtlCol="0" anchor="t">
            <a:normAutofit/>
          </a:bodyPr>
          <a:lstStyle/>
          <a:p>
            <a:pPr marL="0" indent="0" algn="just">
              <a:buNone/>
            </a:pPr>
            <a:r>
              <a:rPr lang="it-IT" dirty="0">
                <a:latin typeface="Times New Roman"/>
                <a:ea typeface="Times New Roman" charset="0"/>
                <a:cs typeface="Times New Roman"/>
              </a:rPr>
              <a:t>...  </a:t>
            </a:r>
            <a:r>
              <a:rPr lang="it-IT" b="1" dirty="0">
                <a:latin typeface="Times New Roman"/>
                <a:ea typeface="Times New Roman" charset="0"/>
                <a:cs typeface="Times New Roman"/>
              </a:rPr>
              <a:t>è  sostituito  da  una  segnalazione dell'interessato</a:t>
            </a:r>
            <a:r>
              <a:rPr lang="it-IT" dirty="0">
                <a:latin typeface="Times New Roman"/>
                <a:ea typeface="Times New Roman" charset="0"/>
                <a:cs typeface="Times New Roman"/>
              </a:rPr>
              <a:t>, con la sola esclusione dei casi in  cui  sussistano</a:t>
            </a:r>
            <a:r>
              <a:rPr lang="it-IT" b="1" dirty="0">
                <a:latin typeface="Times New Roman"/>
                <a:ea typeface="Times New Roman" charset="0"/>
                <a:cs typeface="Times New Roman"/>
              </a:rPr>
              <a:t> vincoli ambientali, paesaggistici o culturali e degli atti rilasciati dalle amministrazioni preposte alla difesa nazionale,  alla  pubblica sicurezza,   all'immigrazione,    all'asilo,    alla    cittadinanza, all'amministrazione  della   giustizia,   all'amministrazione   delle finanze</a:t>
            </a:r>
            <a:r>
              <a:rPr lang="it-IT" dirty="0">
                <a:latin typeface="Times New Roman"/>
                <a:ea typeface="Times New Roman" charset="0"/>
                <a:cs typeface="Times New Roman"/>
              </a:rPr>
              <a:t>.</a:t>
            </a:r>
            <a:endParaRPr lang="it-IT" b="1" dirty="0">
              <a:latin typeface="Times New Roman"/>
              <a:ea typeface="Times New Roman" charset="0"/>
              <a:cs typeface="Times New Roman"/>
            </a:endParaRPr>
          </a:p>
        </p:txBody>
      </p:sp>
    </p:spTree>
    <p:extLst>
      <p:ext uri="{BB962C8B-B14F-4D97-AF65-F5344CB8AC3E}">
        <p14:creationId xmlns:p14="http://schemas.microsoft.com/office/powerpoint/2010/main" val="292773112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a:latin typeface="Times New Roman" charset="0"/>
                <a:ea typeface="Times New Roman" charset="0"/>
                <a:cs typeface="Times New Roman" charset="0"/>
              </a:rPr>
              <a:t>La vigente disciplina – la SCIA (art. 19 LPA)</a:t>
            </a:r>
          </a:p>
        </p:txBody>
      </p:sp>
      <p:sp>
        <p:nvSpPr>
          <p:cNvPr id="3" name="Segnaposto contenuto 2"/>
          <p:cNvSpPr>
            <a:spLocks noGrp="1"/>
          </p:cNvSpPr>
          <p:nvPr>
            <p:ph idx="1"/>
          </p:nvPr>
        </p:nvSpPr>
        <p:spPr/>
        <p:txBody>
          <a:bodyPr>
            <a:normAutofit/>
          </a:bodyPr>
          <a:lstStyle/>
          <a:p>
            <a:pPr marL="0" indent="0" algn="just">
              <a:buNone/>
            </a:pPr>
            <a:r>
              <a:rPr lang="it-IT" dirty="0">
                <a:latin typeface="Times New Roman" charset="0"/>
                <a:ea typeface="Times New Roman" charset="0"/>
                <a:cs typeface="Times New Roman" charset="0"/>
              </a:rPr>
              <a:t>  2. L'attività oggetto della  segnalazione  può  essere  iniziata,</a:t>
            </a:r>
          </a:p>
          <a:p>
            <a:pPr marL="0" indent="0" algn="just">
              <a:buNone/>
            </a:pPr>
            <a:r>
              <a:rPr lang="it-IT" dirty="0">
                <a:latin typeface="Times New Roman" charset="0"/>
                <a:ea typeface="Times New Roman" charset="0"/>
                <a:cs typeface="Times New Roman" charset="0"/>
              </a:rPr>
              <a:t>dalla </a:t>
            </a:r>
            <a:r>
              <a:rPr lang="it-IT" b="1" dirty="0">
                <a:latin typeface="Times New Roman" charset="0"/>
                <a:ea typeface="Times New Roman" charset="0"/>
                <a:cs typeface="Times New Roman" charset="0"/>
              </a:rPr>
              <a:t>data  della presentazione della segnalazione </a:t>
            </a:r>
            <a:r>
              <a:rPr lang="it-IT" dirty="0">
                <a:latin typeface="Times New Roman" charset="0"/>
                <a:ea typeface="Times New Roman" charset="0"/>
                <a:cs typeface="Times New Roman" charset="0"/>
              </a:rPr>
              <a:t>all'amministrazione competente. </a:t>
            </a:r>
          </a:p>
        </p:txBody>
      </p:sp>
    </p:spTree>
    <p:extLst>
      <p:ext uri="{BB962C8B-B14F-4D97-AF65-F5344CB8AC3E}">
        <p14:creationId xmlns:p14="http://schemas.microsoft.com/office/powerpoint/2010/main" val="11625809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a:latin typeface="Times New Roman"/>
                <a:ea typeface="Times New Roman" charset="0"/>
                <a:cs typeface="Times New Roman"/>
              </a:rPr>
              <a:t>La SCIA e il controllo </a:t>
            </a:r>
            <a:r>
              <a:rPr lang="it-IT" b="1" i="1" dirty="0">
                <a:latin typeface="Times New Roman"/>
                <a:ea typeface="Times New Roman" charset="0"/>
                <a:cs typeface="Times New Roman"/>
              </a:rPr>
              <a:t>ex post</a:t>
            </a:r>
            <a:endParaRPr lang="it-IT" b="1" dirty="0">
              <a:latin typeface="Times New Roman"/>
              <a:ea typeface="Times New Roman" charset="0"/>
              <a:cs typeface="Times New Roman"/>
            </a:endParaRPr>
          </a:p>
        </p:txBody>
      </p:sp>
      <p:sp>
        <p:nvSpPr>
          <p:cNvPr id="3" name="Segnaposto contenuto 2"/>
          <p:cNvSpPr>
            <a:spLocks noGrp="1"/>
          </p:cNvSpPr>
          <p:nvPr>
            <p:ph idx="1"/>
          </p:nvPr>
        </p:nvSpPr>
        <p:spPr/>
        <p:txBody>
          <a:bodyPr vert="horz" lIns="91440" tIns="45720" rIns="91440" bIns="45720" rtlCol="0" anchor="t">
            <a:normAutofit fontScale="92500" lnSpcReduction="20000"/>
          </a:bodyPr>
          <a:lstStyle/>
          <a:p>
            <a:pPr marL="0" indent="0" algn="just">
              <a:buNone/>
            </a:pPr>
            <a:r>
              <a:rPr lang="it-IT" dirty="0">
                <a:latin typeface="Times New Roman"/>
                <a:ea typeface="Times New Roman" charset="0"/>
                <a:cs typeface="Times New Roman"/>
              </a:rPr>
              <a:t> 3. L'amministrazione competente, in caso di accertata  carenza  dei requisiti e dei presupposti  di  cui  al  comma  1,  nel  termine  di </a:t>
            </a:r>
            <a:r>
              <a:rPr lang="it-IT" b="1" dirty="0">
                <a:latin typeface="Times New Roman"/>
                <a:ea typeface="Times New Roman" charset="0"/>
                <a:cs typeface="Times New Roman"/>
              </a:rPr>
              <a:t>sessanta giorni dal ricevimento della segnalazione di cui al medesimo comma, adotta  motivati  provvedimenti  di  divieto  di  prosecuzione </a:t>
            </a:r>
            <a:r>
              <a:rPr lang="it-IT" dirty="0">
                <a:latin typeface="Times New Roman"/>
                <a:ea typeface="Times New Roman" charset="0"/>
                <a:cs typeface="Times New Roman"/>
              </a:rPr>
              <a:t>dell'attività e di rimozione  degli  eventuali  effetti  dannosi  di essa. </a:t>
            </a:r>
            <a:endParaRPr lang="it-IT" dirty="0">
              <a:latin typeface="Calibri"/>
              <a:ea typeface="Times New Roman" charset="0"/>
              <a:cs typeface="Calibri"/>
            </a:endParaRPr>
          </a:p>
          <a:p>
            <a:pPr marL="0" indent="0" algn="just">
              <a:buNone/>
            </a:pPr>
            <a:r>
              <a:rPr lang="it-IT" dirty="0">
                <a:latin typeface="Times New Roman"/>
                <a:ea typeface="Times New Roman" charset="0"/>
                <a:cs typeface="Times New Roman"/>
              </a:rPr>
              <a:t>Qualora sia possibile </a:t>
            </a:r>
            <a:r>
              <a:rPr lang="it-IT" b="1" dirty="0">
                <a:latin typeface="Times New Roman"/>
                <a:ea typeface="Times New Roman" charset="0"/>
                <a:cs typeface="Times New Roman"/>
              </a:rPr>
              <a:t>conformare  l'attività  intrapresa  </a:t>
            </a:r>
            <a:r>
              <a:rPr lang="it-IT" dirty="0">
                <a:latin typeface="Times New Roman"/>
                <a:ea typeface="Times New Roman" charset="0"/>
                <a:cs typeface="Times New Roman"/>
              </a:rPr>
              <a:t>e  i suoi effetti alla normativa  vigente,  l'amministrazione  competente, con atto motivato, invita il privato  a  provvedere  prescrivendo </a:t>
            </a:r>
            <a:r>
              <a:rPr lang="it-IT" b="1" dirty="0">
                <a:latin typeface="Times New Roman"/>
                <a:ea typeface="Times New Roman" charset="0"/>
                <a:cs typeface="Times New Roman"/>
              </a:rPr>
              <a:t>le misure necessarie </a:t>
            </a:r>
            <a:r>
              <a:rPr lang="it-IT" dirty="0">
                <a:latin typeface="Times New Roman"/>
                <a:ea typeface="Times New Roman" charset="0"/>
                <a:cs typeface="Times New Roman"/>
              </a:rPr>
              <a:t>con la fissazione di un  termine  non  inferiore  a trenta giorni per l'adozione di queste ultime.  </a:t>
            </a:r>
            <a:endParaRPr lang="it-IT"/>
          </a:p>
        </p:txBody>
      </p:sp>
    </p:spTree>
    <p:extLst>
      <p:ext uri="{BB962C8B-B14F-4D97-AF65-F5344CB8AC3E}">
        <p14:creationId xmlns:p14="http://schemas.microsoft.com/office/powerpoint/2010/main" val="96480589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a:latin typeface="Times New Roman"/>
                <a:ea typeface="Times New Roman" charset="0"/>
                <a:cs typeface="Times New Roman"/>
              </a:rPr>
              <a:t>La SCIA e il controllo </a:t>
            </a:r>
            <a:r>
              <a:rPr lang="it-IT" b="1" i="1" dirty="0">
                <a:latin typeface="Times New Roman"/>
                <a:ea typeface="Times New Roman" charset="0"/>
                <a:cs typeface="Times New Roman"/>
              </a:rPr>
              <a:t>ex post</a:t>
            </a:r>
            <a:endParaRPr lang="it-IT" b="1" dirty="0">
              <a:latin typeface="Times New Roman"/>
              <a:ea typeface="Times New Roman" charset="0"/>
              <a:cs typeface="Times New Roman"/>
            </a:endParaRPr>
          </a:p>
        </p:txBody>
      </p:sp>
      <p:sp>
        <p:nvSpPr>
          <p:cNvPr id="3" name="Segnaposto contenuto 2"/>
          <p:cNvSpPr>
            <a:spLocks noGrp="1"/>
          </p:cNvSpPr>
          <p:nvPr>
            <p:ph idx="1"/>
          </p:nvPr>
        </p:nvSpPr>
        <p:spPr/>
        <p:txBody>
          <a:bodyPr vert="horz" lIns="91440" tIns="45720" rIns="91440" bIns="45720" rtlCol="0" anchor="t">
            <a:normAutofit/>
          </a:bodyPr>
          <a:lstStyle/>
          <a:p>
            <a:pPr marL="0" indent="0" algn="just">
              <a:buNone/>
            </a:pPr>
            <a:r>
              <a:rPr lang="it-IT" dirty="0">
                <a:latin typeface="Times New Roman"/>
                <a:cs typeface="Times New Roman"/>
              </a:rPr>
              <a:t>4. Decorso il termine per l'adozione dei provvedimenti di cui al comma 3, primo periodo, ovvero di cui al comma 6-bis, l'amministrazione competente adotta comunque i </a:t>
            </a:r>
            <a:r>
              <a:rPr lang="it-IT" b="1" dirty="0">
                <a:latin typeface="Times New Roman"/>
                <a:cs typeface="Times New Roman"/>
              </a:rPr>
              <a:t>provvedimenti previsti dal medesimo comma 3 in presenza delle condizioni previste dall'articolo 21-nonies</a:t>
            </a:r>
            <a:endParaRPr lang="it-IT" b="1" dirty="0">
              <a:cs typeface="Calibri"/>
            </a:endParaRPr>
          </a:p>
        </p:txBody>
      </p:sp>
    </p:spTree>
    <p:extLst>
      <p:ext uri="{BB962C8B-B14F-4D97-AF65-F5344CB8AC3E}">
        <p14:creationId xmlns:p14="http://schemas.microsoft.com/office/powerpoint/2010/main" val="112591832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charset="0"/>
                <a:ea typeface="Times New Roman" charset="0"/>
                <a:cs typeface="Times New Roman" charset="0"/>
              </a:rPr>
              <a:t>L’</a:t>
            </a:r>
            <a:r>
              <a:rPr lang="it-IT" sz="3600" b="1" dirty="0" err="1">
                <a:latin typeface="Times New Roman" charset="0"/>
                <a:ea typeface="Times New Roman" charset="0"/>
                <a:cs typeface="Times New Roman" charset="0"/>
              </a:rPr>
              <a:t>autoresponsabilità</a:t>
            </a:r>
            <a:r>
              <a:rPr lang="it-IT" sz="3600" b="1" dirty="0">
                <a:latin typeface="Times New Roman" charset="0"/>
                <a:ea typeface="Times New Roman" charset="0"/>
                <a:cs typeface="Times New Roman" charset="0"/>
              </a:rPr>
              <a:t> del privato</a:t>
            </a:r>
          </a:p>
        </p:txBody>
      </p:sp>
      <p:sp>
        <p:nvSpPr>
          <p:cNvPr id="3" name="Segnaposto contenuto 2"/>
          <p:cNvSpPr>
            <a:spLocks noGrp="1"/>
          </p:cNvSpPr>
          <p:nvPr>
            <p:ph idx="1"/>
          </p:nvPr>
        </p:nvSpPr>
        <p:spPr/>
        <p:txBody>
          <a:bodyPr>
            <a:normAutofit/>
          </a:bodyPr>
          <a:lstStyle/>
          <a:p>
            <a:pPr marL="0" indent="0" algn="just">
              <a:buNone/>
            </a:pPr>
            <a:r>
              <a:rPr lang="it-IT" dirty="0">
                <a:latin typeface="Times New Roman" charset="0"/>
                <a:ea typeface="Times New Roman" charset="0"/>
                <a:cs typeface="Times New Roman" charset="0"/>
              </a:rPr>
              <a:t>Il principio di </a:t>
            </a:r>
            <a:r>
              <a:rPr lang="it-IT" dirty="0" err="1">
                <a:latin typeface="Times New Roman" charset="0"/>
                <a:ea typeface="Times New Roman" charset="0"/>
                <a:cs typeface="Times New Roman" charset="0"/>
              </a:rPr>
              <a:t>autoresponsabilità</a:t>
            </a:r>
            <a:r>
              <a:rPr lang="it-IT" dirty="0">
                <a:latin typeface="Times New Roman" charset="0"/>
                <a:ea typeface="Times New Roman" charset="0"/>
                <a:cs typeface="Times New Roman" charset="0"/>
              </a:rPr>
              <a:t> del privato è temperato dalla </a:t>
            </a:r>
            <a:r>
              <a:rPr lang="it-IT" b="1" dirty="0">
                <a:latin typeface="Times New Roman" charset="0"/>
                <a:ea typeface="Times New Roman" charset="0"/>
                <a:cs typeface="Times New Roman" charset="0"/>
              </a:rPr>
              <a:t>persistenza del potere amministrativo </a:t>
            </a:r>
            <a:r>
              <a:rPr lang="it-IT" dirty="0">
                <a:latin typeface="Times New Roman" charset="0"/>
                <a:ea typeface="Times New Roman" charset="0"/>
                <a:cs typeface="Times New Roman" charset="0"/>
              </a:rPr>
              <a:t>di verifica dei presupposti richiesti dalla legge per lo svolgimento dell’attività denunciata (Consiglio di Stato, Adunanza Plenaria n. 15/2011). </a:t>
            </a:r>
          </a:p>
          <a:p>
            <a:pPr algn="just"/>
            <a:endParaRPr lang="it-IT"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194490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F671D0-2642-455C-BBC8-B8A6A137F09F}"/>
              </a:ext>
            </a:extLst>
          </p:cNvPr>
          <p:cNvSpPr>
            <a:spLocks noGrp="1"/>
          </p:cNvSpPr>
          <p:nvPr>
            <p:ph type="title"/>
          </p:nvPr>
        </p:nvSpPr>
        <p:spPr/>
        <p:txBody>
          <a:bodyPr/>
          <a:lstStyle/>
          <a:p>
            <a:pPr algn="ctr"/>
            <a:r>
              <a:rPr lang="it-IT" b="1" dirty="0"/>
              <a:t>I pareri</a:t>
            </a:r>
          </a:p>
        </p:txBody>
      </p:sp>
      <p:sp>
        <p:nvSpPr>
          <p:cNvPr id="3" name="Segnaposto contenuto 2">
            <a:extLst>
              <a:ext uri="{FF2B5EF4-FFF2-40B4-BE49-F238E27FC236}">
                <a16:creationId xmlns:a16="http://schemas.microsoft.com/office/drawing/2014/main" id="{F0E643B4-955C-459A-BB84-3819796E027D}"/>
              </a:ext>
            </a:extLst>
          </p:cNvPr>
          <p:cNvSpPr>
            <a:spLocks noGrp="1"/>
          </p:cNvSpPr>
          <p:nvPr>
            <p:ph idx="1"/>
          </p:nvPr>
        </p:nvSpPr>
        <p:spPr/>
        <p:txBody>
          <a:bodyPr vert="horz" lIns="91440" tIns="45720" rIns="91440" bIns="45720" rtlCol="0" anchor="t">
            <a:normAutofit/>
          </a:bodyPr>
          <a:lstStyle/>
          <a:p>
            <a:pPr marL="0" indent="0" algn="just">
              <a:buNone/>
            </a:pPr>
            <a:r>
              <a:rPr lang="it-IT" b="1" dirty="0"/>
              <a:t>Atti strumentali del procedimento che intervengono nella fase istruttoria.</a:t>
            </a:r>
          </a:p>
          <a:p>
            <a:pPr algn="just"/>
            <a:r>
              <a:rPr lang="it-IT" dirty="0"/>
              <a:t>Dichiarazioni di giudizio o di opinione </a:t>
            </a:r>
            <a:r>
              <a:rPr lang="it-IT" b="1" dirty="0"/>
              <a:t>utili per la decisione finale.</a:t>
            </a:r>
            <a:endParaRPr lang="it-IT" b="1" dirty="0">
              <a:cs typeface="Calibri"/>
            </a:endParaRPr>
          </a:p>
          <a:p>
            <a:pPr marL="0" indent="0" algn="just">
              <a:buNone/>
            </a:pPr>
            <a:r>
              <a:rPr lang="it-IT" b="1" dirty="0"/>
              <a:t>Es</a:t>
            </a:r>
            <a:r>
              <a:rPr lang="it-IT" dirty="0"/>
              <a:t>.: AGCM decisione su posizione dominante nelle TLC -&gt; parere AGCOM</a:t>
            </a:r>
          </a:p>
          <a:p>
            <a:pPr marL="0" indent="0" algn="just">
              <a:buNone/>
            </a:pPr>
            <a:endParaRPr lang="it-IT" dirty="0"/>
          </a:p>
        </p:txBody>
      </p:sp>
    </p:spTree>
    <p:extLst>
      <p:ext uri="{BB962C8B-B14F-4D97-AF65-F5344CB8AC3E}">
        <p14:creationId xmlns:p14="http://schemas.microsoft.com/office/powerpoint/2010/main" val="224187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F671D0-2642-455C-BBC8-B8A6A137F09F}"/>
              </a:ext>
            </a:extLst>
          </p:cNvPr>
          <p:cNvSpPr>
            <a:spLocks noGrp="1"/>
          </p:cNvSpPr>
          <p:nvPr>
            <p:ph type="title"/>
          </p:nvPr>
        </p:nvSpPr>
        <p:spPr/>
        <p:txBody>
          <a:bodyPr/>
          <a:lstStyle/>
          <a:p>
            <a:pPr algn="ctr"/>
            <a:r>
              <a:rPr lang="it-IT" b="1" dirty="0"/>
              <a:t>I pareri</a:t>
            </a:r>
          </a:p>
        </p:txBody>
      </p:sp>
      <p:sp>
        <p:nvSpPr>
          <p:cNvPr id="3" name="Segnaposto contenuto 2">
            <a:extLst>
              <a:ext uri="{FF2B5EF4-FFF2-40B4-BE49-F238E27FC236}">
                <a16:creationId xmlns:a16="http://schemas.microsoft.com/office/drawing/2014/main" id="{F0E643B4-955C-459A-BB84-3819796E027D}"/>
              </a:ext>
            </a:extLst>
          </p:cNvPr>
          <p:cNvSpPr>
            <a:spLocks noGrp="1"/>
          </p:cNvSpPr>
          <p:nvPr>
            <p:ph idx="1"/>
          </p:nvPr>
        </p:nvSpPr>
        <p:spPr/>
        <p:txBody>
          <a:bodyPr vert="horz" lIns="91440" tIns="45720" rIns="91440" bIns="45720" rtlCol="0" anchor="t">
            <a:normAutofit/>
          </a:bodyPr>
          <a:lstStyle/>
          <a:p>
            <a:pPr algn="just"/>
            <a:r>
              <a:rPr lang="it-IT" dirty="0"/>
              <a:t>Pareri </a:t>
            </a:r>
            <a:r>
              <a:rPr lang="it-IT" b="1" dirty="0"/>
              <a:t>obbligatori o facoltativi</a:t>
            </a:r>
            <a:endParaRPr lang="it-IT" b="1" dirty="0">
              <a:cs typeface="Calibri"/>
            </a:endParaRPr>
          </a:p>
          <a:p>
            <a:pPr marL="0" indent="0" algn="just">
              <a:buNone/>
            </a:pPr>
            <a:r>
              <a:rPr lang="it-IT" dirty="0"/>
              <a:t>Effetti:</a:t>
            </a:r>
          </a:p>
          <a:p>
            <a:pPr algn="just"/>
            <a:r>
              <a:rPr lang="it-IT" dirty="0"/>
              <a:t>Pareri </a:t>
            </a:r>
            <a:r>
              <a:rPr lang="it-IT" b="1" dirty="0"/>
              <a:t>non vincolanti</a:t>
            </a:r>
            <a:r>
              <a:rPr lang="it-IT" dirty="0"/>
              <a:t> -&gt; necessità di motivare</a:t>
            </a:r>
          </a:p>
          <a:p>
            <a:pPr algn="just"/>
            <a:r>
              <a:rPr lang="it-IT" dirty="0"/>
              <a:t>Pareri </a:t>
            </a:r>
            <a:r>
              <a:rPr lang="it-IT" b="1" dirty="0"/>
              <a:t>vincolanti</a:t>
            </a:r>
            <a:r>
              <a:rPr lang="it-IT" dirty="0"/>
              <a:t> -&gt; ipotesi eccezionale – c.d. pareri conformi -&gt; provvedimento preliminare – </a:t>
            </a:r>
            <a:r>
              <a:rPr lang="it-IT" dirty="0">
                <a:highlight>
                  <a:srgbClr val="FFFF00"/>
                </a:highlight>
              </a:rPr>
              <a:t>impugnabile in sede giurisdizionale</a:t>
            </a:r>
            <a:endParaRPr lang="it-IT" dirty="0">
              <a:highlight>
                <a:srgbClr val="FFFF00"/>
              </a:highlight>
              <a:cs typeface="Calibri"/>
            </a:endParaRPr>
          </a:p>
          <a:p>
            <a:pPr marL="0" indent="0" algn="just">
              <a:buNone/>
            </a:pPr>
            <a:endParaRPr lang="it-IT" dirty="0"/>
          </a:p>
        </p:txBody>
      </p:sp>
    </p:spTree>
    <p:extLst>
      <p:ext uri="{BB962C8B-B14F-4D97-AF65-F5344CB8AC3E}">
        <p14:creationId xmlns:p14="http://schemas.microsoft.com/office/powerpoint/2010/main" val="4139608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F671D0-2642-455C-BBC8-B8A6A137F09F}"/>
              </a:ext>
            </a:extLst>
          </p:cNvPr>
          <p:cNvSpPr>
            <a:spLocks noGrp="1"/>
          </p:cNvSpPr>
          <p:nvPr>
            <p:ph type="title"/>
          </p:nvPr>
        </p:nvSpPr>
        <p:spPr/>
        <p:txBody>
          <a:bodyPr/>
          <a:lstStyle/>
          <a:p>
            <a:pPr algn="ctr"/>
            <a:r>
              <a:rPr lang="it-IT" b="1" dirty="0"/>
              <a:t>I pareri</a:t>
            </a:r>
          </a:p>
        </p:txBody>
      </p:sp>
      <p:sp>
        <p:nvSpPr>
          <p:cNvPr id="3" name="Segnaposto contenuto 2">
            <a:extLst>
              <a:ext uri="{FF2B5EF4-FFF2-40B4-BE49-F238E27FC236}">
                <a16:creationId xmlns:a16="http://schemas.microsoft.com/office/drawing/2014/main" id="{F0E643B4-955C-459A-BB84-3819796E027D}"/>
              </a:ext>
            </a:extLst>
          </p:cNvPr>
          <p:cNvSpPr>
            <a:spLocks noGrp="1"/>
          </p:cNvSpPr>
          <p:nvPr>
            <p:ph idx="1"/>
          </p:nvPr>
        </p:nvSpPr>
        <p:spPr/>
        <p:txBody>
          <a:bodyPr vert="horz" lIns="91440" tIns="45720" rIns="91440" bIns="45720" rtlCol="0" anchor="t">
            <a:normAutofit/>
          </a:bodyPr>
          <a:lstStyle/>
          <a:p>
            <a:pPr marL="0" indent="0" algn="just">
              <a:buNone/>
            </a:pPr>
            <a:r>
              <a:rPr lang="it-IT" b="1" dirty="0"/>
              <a:t>Art. 16 – attività consultiva</a:t>
            </a:r>
          </a:p>
          <a:p>
            <a:pPr marL="0" indent="0" algn="just">
              <a:buNone/>
            </a:pPr>
            <a:r>
              <a:rPr lang="it-IT" dirty="0"/>
              <a:t>Gli organi consultivi delle  pubbliche  amministrazioni sono  tenuti  a  rendere  i  pareri  ad  essi  obbligatoriamente richiesti </a:t>
            </a:r>
            <a:r>
              <a:rPr lang="it-IT" b="1" dirty="0"/>
              <a:t>entro venti giorni </a:t>
            </a:r>
            <a:r>
              <a:rPr lang="it-IT" dirty="0"/>
              <a:t>dal ricevimento della richiesta. </a:t>
            </a:r>
          </a:p>
          <a:p>
            <a:pPr marL="0" indent="0" algn="just">
              <a:buNone/>
            </a:pPr>
            <a:r>
              <a:rPr lang="it-IT" dirty="0"/>
              <a:t>Qualora siano richiesti di pareri facoltativi, sono tenuti a  dare  </a:t>
            </a:r>
            <a:r>
              <a:rPr lang="it-IT" b="1" dirty="0"/>
              <a:t>immediata comunicazione alle amministrazioni richiedenti del termine  entro  il quale il parere sarà reso</a:t>
            </a:r>
            <a:r>
              <a:rPr lang="it-IT" dirty="0"/>
              <a:t>, che comunque </a:t>
            </a:r>
            <a:r>
              <a:rPr lang="it-IT" b="1" dirty="0"/>
              <a:t>non può  superare  i  venti giorni dal ricevimento della richiesta. </a:t>
            </a:r>
            <a:endParaRPr lang="it-IT"/>
          </a:p>
        </p:txBody>
      </p:sp>
    </p:spTree>
    <p:extLst>
      <p:ext uri="{BB962C8B-B14F-4D97-AF65-F5344CB8AC3E}">
        <p14:creationId xmlns:p14="http://schemas.microsoft.com/office/powerpoint/2010/main" val="746786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F671D0-2642-455C-BBC8-B8A6A137F09F}"/>
              </a:ext>
            </a:extLst>
          </p:cNvPr>
          <p:cNvSpPr>
            <a:spLocks noGrp="1"/>
          </p:cNvSpPr>
          <p:nvPr>
            <p:ph type="title"/>
          </p:nvPr>
        </p:nvSpPr>
        <p:spPr/>
        <p:txBody>
          <a:bodyPr/>
          <a:lstStyle/>
          <a:p>
            <a:pPr algn="ctr"/>
            <a:r>
              <a:rPr lang="it-IT" b="1" dirty="0"/>
              <a:t>I pareri</a:t>
            </a:r>
          </a:p>
        </p:txBody>
      </p:sp>
      <p:sp>
        <p:nvSpPr>
          <p:cNvPr id="3" name="Segnaposto contenuto 2">
            <a:extLst>
              <a:ext uri="{FF2B5EF4-FFF2-40B4-BE49-F238E27FC236}">
                <a16:creationId xmlns:a16="http://schemas.microsoft.com/office/drawing/2014/main" id="{F0E643B4-955C-459A-BB84-3819796E027D}"/>
              </a:ext>
            </a:extLst>
          </p:cNvPr>
          <p:cNvSpPr>
            <a:spLocks noGrp="1"/>
          </p:cNvSpPr>
          <p:nvPr>
            <p:ph idx="1"/>
          </p:nvPr>
        </p:nvSpPr>
        <p:spPr>
          <a:xfrm>
            <a:off x="838200" y="1350628"/>
            <a:ext cx="10515600" cy="4826335"/>
          </a:xfrm>
        </p:spPr>
        <p:txBody>
          <a:bodyPr vert="horz" lIns="91440" tIns="45720" rIns="91440" bIns="45720" rtlCol="0" anchor="t">
            <a:normAutofit/>
          </a:bodyPr>
          <a:lstStyle/>
          <a:p>
            <a:pPr marL="0" indent="0" algn="just">
              <a:buNone/>
            </a:pPr>
            <a:r>
              <a:rPr lang="it-IT" b="1" dirty="0"/>
              <a:t>Art. 16 – attività consultiva</a:t>
            </a:r>
          </a:p>
          <a:p>
            <a:pPr marL="0" indent="0" algn="just">
              <a:buNone/>
            </a:pPr>
            <a:r>
              <a:rPr lang="it-IT" dirty="0"/>
              <a:t>In caso di decorrenza del termine senza  che  sia  stato  comunicato  il  parere o senza  che  l'organo  adito  abbia  rappresentato  esigenze istruttorie</a:t>
            </a:r>
            <a:r>
              <a:rPr lang="it-IT" b="1" dirty="0"/>
              <a:t>, l'amministrazione richiedente procede  indipendentemente dall'espressione del parere</a:t>
            </a:r>
            <a:r>
              <a:rPr lang="it-IT" dirty="0"/>
              <a:t>. </a:t>
            </a:r>
          </a:p>
          <a:p>
            <a:pPr marL="0" indent="0" algn="just">
              <a:buNone/>
            </a:pPr>
            <a:r>
              <a:rPr lang="it-IT" dirty="0"/>
              <a:t>S</a:t>
            </a:r>
            <a:r>
              <a:rPr lang="it-IT" b="1" dirty="0"/>
              <a:t>alvo il caso di  omessa  richiesta  del parere,</a:t>
            </a:r>
            <a:r>
              <a:rPr lang="it-IT" dirty="0"/>
              <a:t> il responsabile del procedimento non può essere  chiamato  a rispondere degli eventuali danni derivanti dalla mancata  espressione</a:t>
            </a:r>
          </a:p>
          <a:p>
            <a:pPr marL="0" indent="0" algn="just">
              <a:buNone/>
            </a:pPr>
            <a:r>
              <a:rPr lang="it-IT" dirty="0"/>
              <a:t>dei pareri di cui al presente comma. </a:t>
            </a:r>
          </a:p>
          <a:p>
            <a:pPr marL="0" indent="0" algn="just">
              <a:buNone/>
            </a:pPr>
            <a:r>
              <a:rPr lang="it-IT" b="1" dirty="0"/>
              <a:t> </a:t>
            </a:r>
          </a:p>
        </p:txBody>
      </p:sp>
    </p:spTree>
    <p:extLst>
      <p:ext uri="{BB962C8B-B14F-4D97-AF65-F5344CB8AC3E}">
        <p14:creationId xmlns:p14="http://schemas.microsoft.com/office/powerpoint/2010/main" val="403560566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D4C68CE7646BA347A101DFBEF066E975" ma:contentTypeVersion="13" ma:contentTypeDescription="Creare un nuovo documento." ma:contentTypeScope="" ma:versionID="c602b253576b1cc5668910c4a5ece8d5">
  <xsd:schema xmlns:xsd="http://www.w3.org/2001/XMLSchema" xmlns:xs="http://www.w3.org/2001/XMLSchema" xmlns:p="http://schemas.microsoft.com/office/2006/metadata/properties" xmlns:ns3="b1a9100a-0d37-4a2a-9e4c-e6d1a22e5d27" xmlns:ns4="9a536f0b-aa8c-407c-8def-cd362d2cdfad" targetNamespace="http://schemas.microsoft.com/office/2006/metadata/properties" ma:root="true" ma:fieldsID="f025f37bfecdc74d3a6dfe1fc3a47673" ns3:_="" ns4:_="">
    <xsd:import namespace="b1a9100a-0d37-4a2a-9e4c-e6d1a22e5d27"/>
    <xsd:import namespace="9a536f0b-aa8c-407c-8def-cd362d2cdfa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ServiceDateTaken" minOccurs="0"/>
                <xsd:element ref="ns4:MediaServiceLocation" minOccurs="0"/>
                <xsd:element ref="ns4:MediaServiceOCR"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a9100a-0d37-4a2a-9e4c-e6d1a22e5d27" elementFormDefault="qualified">
    <xsd:import namespace="http://schemas.microsoft.com/office/2006/documentManagement/types"/>
    <xsd:import namespace="http://schemas.microsoft.com/office/infopath/2007/PartnerControls"/>
    <xsd:element name="SharedWithUsers" ma:index="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Condiviso con dettagli" ma:internalName="SharedWithDetails" ma:readOnly="true">
      <xsd:simpleType>
        <xsd:restriction base="dms:Note">
          <xsd:maxLength value="255"/>
        </xsd:restriction>
      </xsd:simpleType>
    </xsd:element>
    <xsd:element name="SharingHintHash" ma:index="10" nillable="true" ma:displayName="Hash suggerimento condivisione"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a536f0b-aa8c-407c-8def-cd362d2cdfa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DC371F7-A522-4C6E-8AFE-02EB23E0EA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a9100a-0d37-4a2a-9e4c-e6d1a22e5d27"/>
    <ds:schemaRef ds:uri="9a536f0b-aa8c-407c-8def-cd362d2cdf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EB83576-32DD-4573-9443-844C3F7147B8}">
  <ds:schemaRefs>
    <ds:schemaRef ds:uri="http://purl.org/dc/terms/"/>
    <ds:schemaRef ds:uri="http://schemas.microsoft.com/office/2006/metadata/properties"/>
    <ds:schemaRef ds:uri="9a536f0b-aa8c-407c-8def-cd362d2cdfad"/>
    <ds:schemaRef ds:uri="http://purl.org/dc/elements/1.1/"/>
    <ds:schemaRef ds:uri="http://www.w3.org/XML/1998/namespace"/>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b1a9100a-0d37-4a2a-9e4c-e6d1a22e5d27"/>
  </ds:schemaRefs>
</ds:datastoreItem>
</file>

<file path=customXml/itemProps3.xml><?xml version="1.0" encoding="utf-8"?>
<ds:datastoreItem xmlns:ds="http://schemas.openxmlformats.org/officeDocument/2006/customXml" ds:itemID="{AA05A1CB-8EE3-44C4-BABF-0010142B5B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65</TotalTime>
  <Words>4404</Words>
  <Application>Microsoft Office PowerPoint</Application>
  <PresentationFormat>Widescreen</PresentationFormat>
  <Paragraphs>230</Paragraphs>
  <Slides>58</Slides>
  <Notes>0</Notes>
  <HiddenSlides>0</HiddenSlides>
  <MMClips>0</MMClips>
  <ScaleCrop>false</ScaleCrop>
  <HeadingPairs>
    <vt:vector size="6" baseType="variant">
      <vt:variant>
        <vt:lpstr>Caratteri utilizzati</vt:lpstr>
      </vt:variant>
      <vt:variant>
        <vt:i4>4</vt:i4>
      </vt:variant>
      <vt:variant>
        <vt:lpstr>Tema</vt:lpstr>
      </vt:variant>
      <vt:variant>
        <vt:i4>2</vt:i4>
      </vt:variant>
      <vt:variant>
        <vt:lpstr>Titoli diapositive</vt:lpstr>
      </vt:variant>
      <vt:variant>
        <vt:i4>58</vt:i4>
      </vt:variant>
    </vt:vector>
  </HeadingPairs>
  <TitlesOfParts>
    <vt:vector size="64" baseType="lpstr">
      <vt:lpstr>Arial</vt:lpstr>
      <vt:lpstr>Calibri</vt:lpstr>
      <vt:lpstr>Calibri Light</vt:lpstr>
      <vt:lpstr>Times New Roman</vt:lpstr>
      <vt:lpstr>Tema di Office</vt:lpstr>
      <vt:lpstr>1_Tema di Office</vt:lpstr>
      <vt:lpstr>L'istruttoria e  la semplificazione del procedimento</vt:lpstr>
      <vt:lpstr>Istruttoria procedimentale</vt:lpstr>
      <vt:lpstr>Art. 6 241/90</vt:lpstr>
      <vt:lpstr>segue</vt:lpstr>
      <vt:lpstr>Istruttoria e altre amministrazioni</vt:lpstr>
      <vt:lpstr>I pareri</vt:lpstr>
      <vt:lpstr>I pareri</vt:lpstr>
      <vt:lpstr>I pareri</vt:lpstr>
      <vt:lpstr>I pareri</vt:lpstr>
      <vt:lpstr>I pareri</vt:lpstr>
      <vt:lpstr>Le valutazioni tecniche</vt:lpstr>
      <vt:lpstr>Le valutazioni tecniche</vt:lpstr>
      <vt:lpstr>Chi effettua le valutazioni tecniche</vt:lpstr>
      <vt:lpstr>Le valutazioni tecniche – art. 17</vt:lpstr>
      <vt:lpstr>Le differenti semplificazioni</vt:lpstr>
      <vt:lpstr>Le eccezioni</vt:lpstr>
      <vt:lpstr>Istruttoria e altre amministrazioni</vt:lpstr>
      <vt:lpstr> Art. 17-bis Effetti del silenzio e dell'inerzia nei rapporti tra amministrazioni pubbliche e tra  amministrazioni pubbliche e gestori di beni o servizi pubblici. </vt:lpstr>
      <vt:lpstr> Art. 17-bis Effetti del silenzio e dell'inerzia nei rapporti tra amministrazioni pubbliche e tra  amministrazioni pubbliche e gestori di beni o servizi pubblici. </vt:lpstr>
      <vt:lpstr>Presentazione standard di PowerPoint</vt:lpstr>
      <vt:lpstr>La conferenza di servizi</vt:lpstr>
      <vt:lpstr>La conferenza di servizi</vt:lpstr>
      <vt:lpstr>La conferenza istruttoria</vt:lpstr>
      <vt:lpstr>La conferenza decisoria</vt:lpstr>
      <vt:lpstr>La conferenza decisoria</vt:lpstr>
      <vt:lpstr>La conferenza preliminare</vt:lpstr>
      <vt:lpstr>La conferenza preliminare</vt:lpstr>
      <vt:lpstr>Lo svolgimento della conferenza dei servizi</vt:lpstr>
      <vt:lpstr>Semplificata in modalità asincrona</vt:lpstr>
      <vt:lpstr>Le novità nella conferenza di servizi</vt:lpstr>
      <vt:lpstr>Le novità nella conferenza di servizi</vt:lpstr>
      <vt:lpstr>Gli esiti della conferenza di servizi</vt:lpstr>
      <vt:lpstr>Gli esiti della conferenza semplificata - 1</vt:lpstr>
      <vt:lpstr>Gli esiti della conferenza semplificata - 2</vt:lpstr>
      <vt:lpstr>Gli esiti della conferenza semplificata - 3</vt:lpstr>
      <vt:lpstr>La conferenza di servizi simultanea in modalità sincrona</vt:lpstr>
      <vt:lpstr>La conferenza di servizi simultanea in modalità sincrona</vt:lpstr>
      <vt:lpstr>Il Rappresentante Unico</vt:lpstr>
      <vt:lpstr>Il Rappresentante Unico</vt:lpstr>
      <vt:lpstr>Il Rappresentante Unico</vt:lpstr>
      <vt:lpstr>Il dissenso motivato</vt:lpstr>
      <vt:lpstr>Il dissenso motivato</vt:lpstr>
      <vt:lpstr>Il peso degli interessi nelle decisioni</vt:lpstr>
      <vt:lpstr>Istruttoria e documentazione da parte dei privati Le autocertificazioni</vt:lpstr>
      <vt:lpstr>Le autocertificazioni</vt:lpstr>
      <vt:lpstr>Le autocertificazioni</vt:lpstr>
      <vt:lpstr>Le autocertificazioni</vt:lpstr>
      <vt:lpstr>Le novità del Dl 76/2020</vt:lpstr>
      <vt:lpstr>L’efficienza dell’azione amministrativa e le semplificazioni</vt:lpstr>
      <vt:lpstr>La ratio delle semplificazioni</vt:lpstr>
      <vt:lpstr>La dia e la scia</vt:lpstr>
      <vt:lpstr>La SCIA</vt:lpstr>
      <vt:lpstr>La vigente disciplina – la SCIA (art. 19 LPA)</vt:lpstr>
      <vt:lpstr>La vigente disciplina – la SCIA (art. 19 LPA)</vt:lpstr>
      <vt:lpstr>La vigente disciplina – la SCIA (art. 19 LPA)</vt:lpstr>
      <vt:lpstr>La SCIA e il controllo ex post</vt:lpstr>
      <vt:lpstr>La SCIA e il controllo ex post</vt:lpstr>
      <vt:lpstr>L’autoresponsabilità del privato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semplificazione del procedimento</dc:title>
  <dc:creator>Sveva Del Gatto</dc:creator>
  <cp:lastModifiedBy>sveva.delgatto@unimc.it</cp:lastModifiedBy>
  <cp:revision>343</cp:revision>
  <dcterms:created xsi:type="dcterms:W3CDTF">2022-04-12T07:31:17Z</dcterms:created>
  <dcterms:modified xsi:type="dcterms:W3CDTF">2024-03-20T16:11:57Z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0x010100D4C68CE7646BA347A101DFBEF066E975</vt:lpwstr>
  </property>
</Properties>
</file>