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56" r:id="rId6"/>
    <p:sldId id="359" r:id="rId7"/>
    <p:sldId id="354" r:id="rId8"/>
    <p:sldId id="404" r:id="rId9"/>
    <p:sldId id="288" r:id="rId10"/>
    <p:sldId id="355" r:id="rId11"/>
    <p:sldId id="356" r:id="rId12"/>
    <p:sldId id="357" r:id="rId13"/>
    <p:sldId id="326" r:id="rId14"/>
    <p:sldId id="405" r:id="rId15"/>
    <p:sldId id="358" r:id="rId16"/>
    <p:sldId id="338" r:id="rId17"/>
    <p:sldId id="289" r:id="rId18"/>
    <p:sldId id="366" r:id="rId19"/>
    <p:sldId id="406" r:id="rId20"/>
    <p:sldId id="407" r:id="rId21"/>
    <p:sldId id="408" r:id="rId22"/>
    <p:sldId id="409" r:id="rId23"/>
    <p:sldId id="360" r:id="rId24"/>
    <p:sldId id="361" r:id="rId25"/>
    <p:sldId id="362" r:id="rId26"/>
    <p:sldId id="399" r:id="rId27"/>
    <p:sldId id="400" r:id="rId28"/>
    <p:sldId id="401" r:id="rId29"/>
    <p:sldId id="410" r:id="rId30"/>
    <p:sldId id="411" r:id="rId31"/>
    <p:sldId id="412" r:id="rId32"/>
    <p:sldId id="375" r:id="rId33"/>
    <p:sldId id="376" r:id="rId34"/>
    <p:sldId id="397" r:id="rId35"/>
    <p:sldId id="413" r:id="rId36"/>
    <p:sldId id="402" r:id="rId37"/>
    <p:sldId id="403" r:id="rId38"/>
    <p:sldId id="414" r:id="rId3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F744DD-1809-7CB2-7BB6-FE9C3187E3BB}" v="2108" dt="2024-03-21T07:52:04.177"/>
    <p1510:client id="{3B0D4006-5D4D-93C2-6438-B31313952124}" v="35" dt="2024-03-21T10:56:50.424"/>
    <p1510:client id="{F197E4BA-0EC1-2187-F877-45794E2D9D58}" v="11" dt="2024-03-21T07:53:25.921"/>
    <p1510:client id="{6A044A04-9765-9652-1494-E62AFF979817}" v="384" dt="2024-03-21T06:24:06.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AD870A-03AE-C141-9AEF-E43ABA9D31CA}" type="doc">
      <dgm:prSet loTypeId="urn:microsoft.com/office/officeart/2005/8/layout/vList5" loCatId="list" qsTypeId="urn:microsoft.com/office/officeart/2005/8/quickstyle/simple4" qsCatId="simple" csTypeId="urn:microsoft.com/office/officeart/2005/8/colors/accent1_2" csCatId="accent1" phldr="1"/>
      <dgm:spPr/>
      <dgm:t>
        <a:bodyPr/>
        <a:lstStyle/>
        <a:p>
          <a:endParaRPr lang="it-IT"/>
        </a:p>
      </dgm:t>
    </dgm:pt>
    <dgm:pt modelId="{557FE2B5-B352-BF44-98CF-B62ECCAB2876}">
      <dgm:prSet/>
      <dgm:spPr/>
      <dgm:t>
        <a:bodyPr/>
        <a:lstStyle/>
        <a:p>
          <a:pPr rtl="0"/>
          <a:r>
            <a:rPr lang="it-IT" u="none">
              <a:latin typeface="Times New Roman" charset="0"/>
              <a:ea typeface="Times New Roman" charset="0"/>
              <a:cs typeface="Times New Roman" charset="0"/>
            </a:rPr>
            <a:t>Semplice inadempimento </a:t>
          </a:r>
          <a:r>
            <a:rPr lang="it-IT">
              <a:latin typeface="Times New Roman" charset="0"/>
              <a:ea typeface="Times New Roman" charset="0"/>
              <a:cs typeface="Times New Roman" charset="0"/>
            </a:rPr>
            <a:t>rispetto all’obbligo di provvedere.</a:t>
          </a:r>
        </a:p>
      </dgm:t>
    </dgm:pt>
    <dgm:pt modelId="{1E481902-7CFD-B743-A68B-85C513AAA2A8}" type="parTrans" cxnId="{9D2C1F96-E9D3-8A46-9505-D300C43F9EBF}">
      <dgm:prSet/>
      <dgm:spPr/>
      <dgm:t>
        <a:bodyPr/>
        <a:lstStyle/>
        <a:p>
          <a:endParaRPr lang="it-IT"/>
        </a:p>
      </dgm:t>
    </dgm:pt>
    <dgm:pt modelId="{08AB8621-9FB6-4D4D-947E-B0FC70065A53}" type="sibTrans" cxnId="{9D2C1F96-E9D3-8A46-9505-D300C43F9EBF}">
      <dgm:prSet/>
      <dgm:spPr/>
      <dgm:t>
        <a:bodyPr/>
        <a:lstStyle/>
        <a:p>
          <a:endParaRPr lang="it-IT"/>
        </a:p>
      </dgm:t>
    </dgm:pt>
    <dgm:pt modelId="{1243F260-D258-4943-977D-6C9B685F6222}">
      <dgm:prSet/>
      <dgm:spPr/>
      <dgm:t>
        <a:bodyPr/>
        <a:lstStyle/>
        <a:p>
          <a:pPr rtl="0"/>
          <a:r>
            <a:rPr lang="it-IT" u="none">
              <a:latin typeface="Times New Roman" charset="0"/>
              <a:ea typeface="Times New Roman" charset="0"/>
              <a:cs typeface="Times New Roman" charset="0"/>
            </a:rPr>
            <a:t>Silenzio significativo ha valenza </a:t>
          </a:r>
          <a:r>
            <a:rPr lang="it-IT" u="none" err="1">
              <a:latin typeface="Times New Roman" charset="0"/>
              <a:ea typeface="Times New Roman" charset="0"/>
              <a:cs typeface="Times New Roman" charset="0"/>
            </a:rPr>
            <a:t>provvedimentale</a:t>
          </a:r>
          <a:r>
            <a:rPr lang="it-IT" u="none">
              <a:latin typeface="Times New Roman" charset="0"/>
              <a:ea typeface="Times New Roman" charset="0"/>
              <a:cs typeface="Times New Roman" charset="0"/>
            </a:rPr>
            <a:t>:</a:t>
          </a:r>
        </a:p>
      </dgm:t>
    </dgm:pt>
    <dgm:pt modelId="{DFA5DFE1-FA4D-EE41-B612-A97CCEC896CE}" type="parTrans" cxnId="{773AB2F8-FFA6-5D40-A13E-F1EE1F9FD69D}">
      <dgm:prSet/>
      <dgm:spPr/>
      <dgm:t>
        <a:bodyPr/>
        <a:lstStyle/>
        <a:p>
          <a:endParaRPr lang="it-IT"/>
        </a:p>
      </dgm:t>
    </dgm:pt>
    <dgm:pt modelId="{16270E99-0E24-554B-88F5-A7ACBFD17B8C}" type="sibTrans" cxnId="{773AB2F8-FFA6-5D40-A13E-F1EE1F9FD69D}">
      <dgm:prSet/>
      <dgm:spPr/>
      <dgm:t>
        <a:bodyPr/>
        <a:lstStyle/>
        <a:p>
          <a:endParaRPr lang="it-IT"/>
        </a:p>
      </dgm:t>
    </dgm:pt>
    <dgm:pt modelId="{C12B5BEB-945D-D949-98DA-98038C1D9D74}">
      <dgm:prSet/>
      <dgm:spPr/>
      <dgm:t>
        <a:bodyPr/>
        <a:lstStyle/>
        <a:p>
          <a:pPr rtl="0"/>
          <a:r>
            <a:rPr lang="it-IT">
              <a:latin typeface="Times New Roman" charset="0"/>
              <a:ea typeface="Times New Roman" charset="0"/>
              <a:cs typeface="Times New Roman" charset="0"/>
            </a:rPr>
            <a:t>rigetto</a:t>
          </a:r>
        </a:p>
      </dgm:t>
    </dgm:pt>
    <dgm:pt modelId="{E3DF7D19-CC27-094C-BDFF-533F363FF942}" type="parTrans" cxnId="{B01DE0DD-0446-BA47-A682-08B190C27915}">
      <dgm:prSet/>
      <dgm:spPr/>
      <dgm:t>
        <a:bodyPr/>
        <a:lstStyle/>
        <a:p>
          <a:endParaRPr lang="it-IT"/>
        </a:p>
      </dgm:t>
    </dgm:pt>
    <dgm:pt modelId="{0923911C-B37A-DB46-8B0E-F517E320408F}" type="sibTrans" cxnId="{B01DE0DD-0446-BA47-A682-08B190C27915}">
      <dgm:prSet/>
      <dgm:spPr/>
      <dgm:t>
        <a:bodyPr/>
        <a:lstStyle/>
        <a:p>
          <a:endParaRPr lang="it-IT"/>
        </a:p>
      </dgm:t>
    </dgm:pt>
    <dgm:pt modelId="{C8433779-F91F-1F4C-BAAF-562A94F0FE6B}">
      <dgm:prSet/>
      <dgm:spPr/>
      <dgm:t>
        <a:bodyPr/>
        <a:lstStyle/>
        <a:p>
          <a:pPr rtl="0"/>
          <a:r>
            <a:rPr lang="it-IT">
              <a:latin typeface="Times New Roman" charset="0"/>
              <a:ea typeface="Times New Roman" charset="0"/>
              <a:cs typeface="Times New Roman" charset="0"/>
            </a:rPr>
            <a:t>accoglimento</a:t>
          </a:r>
        </a:p>
      </dgm:t>
    </dgm:pt>
    <dgm:pt modelId="{DC15876F-A1FE-5D4D-AC0F-FDB7992A511E}" type="parTrans" cxnId="{BE8D4C22-0621-7540-90D2-1A6A703EE955}">
      <dgm:prSet/>
      <dgm:spPr/>
      <dgm:t>
        <a:bodyPr/>
        <a:lstStyle/>
        <a:p>
          <a:endParaRPr lang="it-IT"/>
        </a:p>
      </dgm:t>
    </dgm:pt>
    <dgm:pt modelId="{C4557109-F80E-7944-A80D-DBD956F528D3}" type="sibTrans" cxnId="{BE8D4C22-0621-7540-90D2-1A6A703EE955}">
      <dgm:prSet/>
      <dgm:spPr/>
      <dgm:t>
        <a:bodyPr/>
        <a:lstStyle/>
        <a:p>
          <a:endParaRPr lang="it-IT"/>
        </a:p>
      </dgm:t>
    </dgm:pt>
    <dgm:pt modelId="{A037A05C-C685-C14E-87B8-30780D4606D7}">
      <dgm:prSet/>
      <dgm:spPr/>
      <dgm:t>
        <a:bodyPr/>
        <a:lstStyle/>
        <a:p>
          <a:pPr rtl="0"/>
          <a:r>
            <a:rPr lang="it-IT">
              <a:latin typeface="Times New Roman" charset="0"/>
              <a:ea typeface="Times New Roman" charset="0"/>
              <a:cs typeface="Times New Roman" charset="0"/>
            </a:rPr>
            <a:t>altre ipotesi di silenzio significativo specificamente disciplinate</a:t>
          </a:r>
        </a:p>
      </dgm:t>
    </dgm:pt>
    <dgm:pt modelId="{430AA05E-28F3-2744-BD7E-0ED48BBBD5FF}" type="parTrans" cxnId="{AD1C36FA-987F-F748-A6BE-D39C4FD6BB1F}">
      <dgm:prSet/>
      <dgm:spPr/>
      <dgm:t>
        <a:bodyPr/>
        <a:lstStyle/>
        <a:p>
          <a:endParaRPr lang="it-IT"/>
        </a:p>
      </dgm:t>
    </dgm:pt>
    <dgm:pt modelId="{EC34522F-D283-4146-9B9A-8BCFDEABE391}" type="sibTrans" cxnId="{AD1C36FA-987F-F748-A6BE-D39C4FD6BB1F}">
      <dgm:prSet/>
      <dgm:spPr/>
      <dgm:t>
        <a:bodyPr/>
        <a:lstStyle/>
        <a:p>
          <a:endParaRPr lang="it-IT"/>
        </a:p>
      </dgm:t>
    </dgm:pt>
    <dgm:pt modelId="{DE396487-F844-8E47-B5E8-5FEA558F3057}" type="pres">
      <dgm:prSet presAssocID="{9FAD870A-03AE-C141-9AEF-E43ABA9D31CA}" presName="Name0" presStyleCnt="0">
        <dgm:presLayoutVars>
          <dgm:dir/>
          <dgm:animLvl val="lvl"/>
          <dgm:resizeHandles val="exact"/>
        </dgm:presLayoutVars>
      </dgm:prSet>
      <dgm:spPr/>
    </dgm:pt>
    <dgm:pt modelId="{34DD2C08-E186-8C4E-8EB6-C6E6286EF095}" type="pres">
      <dgm:prSet presAssocID="{557FE2B5-B352-BF44-98CF-B62ECCAB2876}" presName="linNode" presStyleCnt="0"/>
      <dgm:spPr/>
    </dgm:pt>
    <dgm:pt modelId="{74C0C579-15DD-DA48-B230-49EDEA507004}" type="pres">
      <dgm:prSet presAssocID="{557FE2B5-B352-BF44-98CF-B62ECCAB2876}" presName="parentText" presStyleLbl="node1" presStyleIdx="0" presStyleCnt="2">
        <dgm:presLayoutVars>
          <dgm:chMax val="1"/>
          <dgm:bulletEnabled val="1"/>
        </dgm:presLayoutVars>
      </dgm:prSet>
      <dgm:spPr/>
    </dgm:pt>
    <dgm:pt modelId="{4CCD49EB-1AFE-784C-AE69-B5E5A89B0060}" type="pres">
      <dgm:prSet presAssocID="{08AB8621-9FB6-4D4D-947E-B0FC70065A53}" presName="sp" presStyleCnt="0"/>
      <dgm:spPr/>
    </dgm:pt>
    <dgm:pt modelId="{DE8E9A77-7CB1-EF47-9147-F012D761125F}" type="pres">
      <dgm:prSet presAssocID="{1243F260-D258-4943-977D-6C9B685F6222}" presName="linNode" presStyleCnt="0"/>
      <dgm:spPr/>
    </dgm:pt>
    <dgm:pt modelId="{CE861F75-1D23-B844-A33E-B40C439A2304}" type="pres">
      <dgm:prSet presAssocID="{1243F260-D258-4943-977D-6C9B685F6222}" presName="parentText" presStyleLbl="node1" presStyleIdx="1" presStyleCnt="2">
        <dgm:presLayoutVars>
          <dgm:chMax val="1"/>
          <dgm:bulletEnabled val="1"/>
        </dgm:presLayoutVars>
      </dgm:prSet>
      <dgm:spPr/>
    </dgm:pt>
    <dgm:pt modelId="{24FD044D-AD24-604E-8960-ED34BFE53D07}" type="pres">
      <dgm:prSet presAssocID="{1243F260-D258-4943-977D-6C9B685F6222}" presName="descendantText" presStyleLbl="alignAccFollowNode1" presStyleIdx="0" presStyleCnt="1">
        <dgm:presLayoutVars>
          <dgm:bulletEnabled val="1"/>
        </dgm:presLayoutVars>
      </dgm:prSet>
      <dgm:spPr/>
    </dgm:pt>
  </dgm:ptLst>
  <dgm:cxnLst>
    <dgm:cxn modelId="{FD7CAA0D-18C7-AB4C-8B40-D5FCD39AD7D2}" type="presOf" srcId="{C8433779-F91F-1F4C-BAAF-562A94F0FE6B}" destId="{24FD044D-AD24-604E-8960-ED34BFE53D07}" srcOrd="0" destOrd="1" presId="urn:microsoft.com/office/officeart/2005/8/layout/vList5"/>
    <dgm:cxn modelId="{24D78F21-A539-CC45-8C13-4CE1261536B0}" type="presOf" srcId="{557FE2B5-B352-BF44-98CF-B62ECCAB2876}" destId="{74C0C579-15DD-DA48-B230-49EDEA507004}" srcOrd="0" destOrd="0" presId="urn:microsoft.com/office/officeart/2005/8/layout/vList5"/>
    <dgm:cxn modelId="{BE8D4C22-0621-7540-90D2-1A6A703EE955}" srcId="{1243F260-D258-4943-977D-6C9B685F6222}" destId="{C8433779-F91F-1F4C-BAAF-562A94F0FE6B}" srcOrd="1" destOrd="0" parTransId="{DC15876F-A1FE-5D4D-AC0F-FDB7992A511E}" sibTransId="{C4557109-F80E-7944-A80D-DBD956F528D3}"/>
    <dgm:cxn modelId="{1E9D4534-007F-C642-BB38-CD945666023C}" type="presOf" srcId="{9FAD870A-03AE-C141-9AEF-E43ABA9D31CA}" destId="{DE396487-F844-8E47-B5E8-5FEA558F3057}" srcOrd="0" destOrd="0" presId="urn:microsoft.com/office/officeart/2005/8/layout/vList5"/>
    <dgm:cxn modelId="{A2B93C6B-D4B3-6B48-9497-8173E2294EFD}" type="presOf" srcId="{C12B5BEB-945D-D949-98DA-98038C1D9D74}" destId="{24FD044D-AD24-604E-8960-ED34BFE53D07}" srcOrd="0" destOrd="0" presId="urn:microsoft.com/office/officeart/2005/8/layout/vList5"/>
    <dgm:cxn modelId="{9D2C1F96-E9D3-8A46-9505-D300C43F9EBF}" srcId="{9FAD870A-03AE-C141-9AEF-E43ABA9D31CA}" destId="{557FE2B5-B352-BF44-98CF-B62ECCAB2876}" srcOrd="0" destOrd="0" parTransId="{1E481902-7CFD-B743-A68B-85C513AAA2A8}" sibTransId="{08AB8621-9FB6-4D4D-947E-B0FC70065A53}"/>
    <dgm:cxn modelId="{B01DE0DD-0446-BA47-A682-08B190C27915}" srcId="{1243F260-D258-4943-977D-6C9B685F6222}" destId="{C12B5BEB-945D-D949-98DA-98038C1D9D74}" srcOrd="0" destOrd="0" parTransId="{E3DF7D19-CC27-094C-BDFF-533F363FF942}" sibTransId="{0923911C-B37A-DB46-8B0E-F517E320408F}"/>
    <dgm:cxn modelId="{E3C684F1-E23B-1E48-8267-E725D410F8CC}" type="presOf" srcId="{1243F260-D258-4943-977D-6C9B685F6222}" destId="{CE861F75-1D23-B844-A33E-B40C439A2304}" srcOrd="0" destOrd="0" presId="urn:microsoft.com/office/officeart/2005/8/layout/vList5"/>
    <dgm:cxn modelId="{840587F1-628A-074E-8FDD-594545F4D1B9}" type="presOf" srcId="{A037A05C-C685-C14E-87B8-30780D4606D7}" destId="{24FD044D-AD24-604E-8960-ED34BFE53D07}" srcOrd="0" destOrd="2" presId="urn:microsoft.com/office/officeart/2005/8/layout/vList5"/>
    <dgm:cxn modelId="{773AB2F8-FFA6-5D40-A13E-F1EE1F9FD69D}" srcId="{9FAD870A-03AE-C141-9AEF-E43ABA9D31CA}" destId="{1243F260-D258-4943-977D-6C9B685F6222}" srcOrd="1" destOrd="0" parTransId="{DFA5DFE1-FA4D-EE41-B612-A97CCEC896CE}" sibTransId="{16270E99-0E24-554B-88F5-A7ACBFD17B8C}"/>
    <dgm:cxn modelId="{AD1C36FA-987F-F748-A6BE-D39C4FD6BB1F}" srcId="{1243F260-D258-4943-977D-6C9B685F6222}" destId="{A037A05C-C685-C14E-87B8-30780D4606D7}" srcOrd="2" destOrd="0" parTransId="{430AA05E-28F3-2744-BD7E-0ED48BBBD5FF}" sibTransId="{EC34522F-D283-4146-9B9A-8BCFDEABE391}"/>
    <dgm:cxn modelId="{0302E131-FBD8-0743-9B61-6CCC2399B2AD}" type="presParOf" srcId="{DE396487-F844-8E47-B5E8-5FEA558F3057}" destId="{34DD2C08-E186-8C4E-8EB6-C6E6286EF095}" srcOrd="0" destOrd="0" presId="urn:microsoft.com/office/officeart/2005/8/layout/vList5"/>
    <dgm:cxn modelId="{5169D6C3-624A-E845-8DCE-501C4E83AD4F}" type="presParOf" srcId="{34DD2C08-E186-8C4E-8EB6-C6E6286EF095}" destId="{74C0C579-15DD-DA48-B230-49EDEA507004}" srcOrd="0" destOrd="0" presId="urn:microsoft.com/office/officeart/2005/8/layout/vList5"/>
    <dgm:cxn modelId="{4D916C41-469F-E44C-9F3F-941346253270}" type="presParOf" srcId="{DE396487-F844-8E47-B5E8-5FEA558F3057}" destId="{4CCD49EB-1AFE-784C-AE69-B5E5A89B0060}" srcOrd="1" destOrd="0" presId="urn:microsoft.com/office/officeart/2005/8/layout/vList5"/>
    <dgm:cxn modelId="{92245BEB-C41D-4444-8655-1326D8CA0A8A}" type="presParOf" srcId="{DE396487-F844-8E47-B5E8-5FEA558F3057}" destId="{DE8E9A77-7CB1-EF47-9147-F012D761125F}" srcOrd="2" destOrd="0" presId="urn:microsoft.com/office/officeart/2005/8/layout/vList5"/>
    <dgm:cxn modelId="{B1AC9452-ADD9-1849-9250-B5DBE913EB74}" type="presParOf" srcId="{DE8E9A77-7CB1-EF47-9147-F012D761125F}" destId="{CE861F75-1D23-B844-A33E-B40C439A2304}" srcOrd="0" destOrd="0" presId="urn:microsoft.com/office/officeart/2005/8/layout/vList5"/>
    <dgm:cxn modelId="{929F3443-71F1-7E40-B0C3-1960A699D842}" type="presParOf" srcId="{DE8E9A77-7CB1-EF47-9147-F012D761125F}" destId="{24FD044D-AD24-604E-8960-ED34BFE53D0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FFD544-EF34-E34D-A9C6-18DD28215A91}"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it-IT"/>
        </a:p>
      </dgm:t>
    </dgm:pt>
    <dgm:pt modelId="{76443412-EB7A-D544-821D-BCBEBE763056}">
      <dgm:prSet custT="1"/>
      <dgm:spPr>
        <a:ln>
          <a:prstDash val="solid"/>
        </a:ln>
      </dgm:spPr>
      <dgm:t>
        <a:bodyPr/>
        <a:lstStyle/>
        <a:p>
          <a:pPr rtl="0"/>
          <a:r>
            <a:rPr lang="it-IT" sz="1600">
              <a:latin typeface="Times New Roman" charset="0"/>
              <a:ea typeface="Times New Roman" charset="0"/>
              <a:cs typeface="Times New Roman" charset="0"/>
            </a:rPr>
            <a:t>eccezioni</a:t>
          </a:r>
          <a:r>
            <a:rPr lang="it-IT" sz="1600" baseline="0">
              <a:latin typeface="Times New Roman" charset="0"/>
              <a:ea typeface="Times New Roman" charset="0"/>
              <a:cs typeface="Times New Roman" charset="0"/>
            </a:rPr>
            <a:t> </a:t>
          </a:r>
          <a:r>
            <a:rPr lang="it-IT" sz="1600">
              <a:latin typeface="Times New Roman" charset="0"/>
              <a:ea typeface="Times New Roman" charset="0"/>
              <a:cs typeface="Times New Roman" charset="0"/>
            </a:rPr>
            <a:t>previste all’art. 20, comma 4, l. n. 241/1990 </a:t>
          </a:r>
        </a:p>
      </dgm:t>
    </dgm:pt>
    <dgm:pt modelId="{244C517E-F3CA-AF45-A055-6E864C8B33AC}" type="parTrans" cxnId="{0265BB7F-EF02-C642-AAC7-0A70006B5796}">
      <dgm:prSet/>
      <dgm:spPr/>
      <dgm:t>
        <a:bodyPr/>
        <a:lstStyle/>
        <a:p>
          <a:endParaRPr lang="it-IT" sz="1600">
            <a:latin typeface="Times New Roman" charset="0"/>
            <a:ea typeface="Times New Roman" charset="0"/>
            <a:cs typeface="Times New Roman" charset="0"/>
          </a:endParaRPr>
        </a:p>
      </dgm:t>
    </dgm:pt>
    <dgm:pt modelId="{8FE96AE0-2161-E948-B0BF-2561BA0C3916}" type="sibTrans" cxnId="{0265BB7F-EF02-C642-AAC7-0A70006B5796}">
      <dgm:prSet/>
      <dgm:spPr/>
      <dgm:t>
        <a:bodyPr/>
        <a:lstStyle/>
        <a:p>
          <a:endParaRPr lang="it-IT" sz="1600">
            <a:latin typeface="Times New Roman" charset="0"/>
            <a:ea typeface="Times New Roman" charset="0"/>
            <a:cs typeface="Times New Roman" charset="0"/>
          </a:endParaRPr>
        </a:p>
      </dgm:t>
    </dgm:pt>
    <dgm:pt modelId="{FFF22BC3-3D72-0447-B3DB-1EC6BC80FBE3}">
      <dgm:prSet custT="1"/>
      <dgm:spPr/>
      <dgm:t>
        <a:bodyPr/>
        <a:lstStyle/>
        <a:p>
          <a:pPr algn="just" rtl="0"/>
          <a:r>
            <a:rPr lang="it-IT" sz="1600">
              <a:latin typeface="Times New Roman" charset="0"/>
              <a:ea typeface="Times New Roman" charset="0"/>
              <a:cs typeface="Times New Roman" charset="0"/>
            </a:rPr>
            <a:t>atti e procedimenti riguardanti il patrimonio culturale e paesaggistico, l'ambiente, la tutela dal rischio idrogeologico la difesa nazionale, la pubblica sicurezza, l’immigrazione l’asilo e la cittadinanza, la salute e la pubblica incolumità</a:t>
          </a:r>
        </a:p>
      </dgm:t>
    </dgm:pt>
    <dgm:pt modelId="{0D5E680E-64EC-EF44-B2FB-57EAC73B850C}" type="parTrans" cxnId="{08954AE5-7889-5548-9E6D-D80C1905CA1E}">
      <dgm:prSet/>
      <dgm:spPr/>
      <dgm:t>
        <a:bodyPr/>
        <a:lstStyle/>
        <a:p>
          <a:endParaRPr lang="it-IT"/>
        </a:p>
      </dgm:t>
    </dgm:pt>
    <dgm:pt modelId="{6B62AF01-E296-754F-A97F-EEE3AD4B5EA1}" type="sibTrans" cxnId="{08954AE5-7889-5548-9E6D-D80C1905CA1E}">
      <dgm:prSet/>
      <dgm:spPr/>
      <dgm:t>
        <a:bodyPr/>
        <a:lstStyle/>
        <a:p>
          <a:endParaRPr lang="it-IT" sz="1600">
            <a:latin typeface="Times New Roman" charset="0"/>
            <a:ea typeface="Times New Roman" charset="0"/>
            <a:cs typeface="Times New Roman" charset="0"/>
          </a:endParaRPr>
        </a:p>
      </dgm:t>
    </dgm:pt>
    <dgm:pt modelId="{2CC729BE-334E-044F-8C02-5E0C7D7764CB}">
      <dgm:prSet custT="1"/>
      <dgm:spPr/>
      <dgm:t>
        <a:bodyPr/>
        <a:lstStyle/>
        <a:p>
          <a:pPr algn="just" rtl="0"/>
          <a:r>
            <a:rPr lang="it-IT" sz="1600">
              <a:latin typeface="Times New Roman" charset="0"/>
              <a:ea typeface="Times New Roman" charset="0"/>
              <a:cs typeface="Times New Roman" charset="0"/>
            </a:rPr>
            <a:t>casi in cui la normativa comunitaria impone l'adozione di provvedimenti amministrativi formali</a:t>
          </a:r>
        </a:p>
      </dgm:t>
    </dgm:pt>
    <dgm:pt modelId="{F67EB8A1-B6E2-1246-84DD-34333DC84C01}" type="parTrans" cxnId="{C2643C48-F8FF-4543-9B58-3B1F9139FEB7}">
      <dgm:prSet/>
      <dgm:spPr/>
      <dgm:t>
        <a:bodyPr/>
        <a:lstStyle/>
        <a:p>
          <a:endParaRPr lang="it-IT" sz="1600">
            <a:latin typeface="Times New Roman" charset="0"/>
            <a:ea typeface="Times New Roman" charset="0"/>
            <a:cs typeface="Times New Roman" charset="0"/>
          </a:endParaRPr>
        </a:p>
      </dgm:t>
    </dgm:pt>
    <dgm:pt modelId="{A86AADD6-E25F-DA4A-9B40-B824819EE85E}" type="sibTrans" cxnId="{C2643C48-F8FF-4543-9B58-3B1F9139FEB7}">
      <dgm:prSet/>
      <dgm:spPr/>
      <dgm:t>
        <a:bodyPr/>
        <a:lstStyle/>
        <a:p>
          <a:endParaRPr lang="it-IT" sz="1600">
            <a:latin typeface="Times New Roman" charset="0"/>
            <a:ea typeface="Times New Roman" charset="0"/>
            <a:cs typeface="Times New Roman" charset="0"/>
          </a:endParaRPr>
        </a:p>
      </dgm:t>
    </dgm:pt>
    <dgm:pt modelId="{4045B00D-49A5-DC4B-9ABE-581D0826AF00}">
      <dgm:prSet custT="1"/>
      <dgm:spPr/>
      <dgm:t>
        <a:bodyPr/>
        <a:lstStyle/>
        <a:p>
          <a:pPr algn="just" rtl="0"/>
          <a:r>
            <a:rPr lang="it-IT" sz="1600">
              <a:latin typeface="Times New Roman" charset="0"/>
              <a:ea typeface="Times New Roman" charset="0"/>
              <a:cs typeface="Times New Roman" charset="0"/>
            </a:rPr>
            <a:t>casi in cui la legge qualifica il silenzio dell'amministrazione come rigetto dell'istanza</a:t>
          </a:r>
        </a:p>
      </dgm:t>
    </dgm:pt>
    <dgm:pt modelId="{B6DC4B39-24D9-5E49-B79B-E01B9602538F}" type="parTrans" cxnId="{A1E4B7FD-32B9-404B-B823-FACBB5138FB7}">
      <dgm:prSet/>
      <dgm:spPr/>
      <dgm:t>
        <a:bodyPr/>
        <a:lstStyle/>
        <a:p>
          <a:endParaRPr lang="it-IT" sz="1600">
            <a:latin typeface="Times New Roman" charset="0"/>
            <a:ea typeface="Times New Roman" charset="0"/>
            <a:cs typeface="Times New Roman" charset="0"/>
          </a:endParaRPr>
        </a:p>
      </dgm:t>
    </dgm:pt>
    <dgm:pt modelId="{8CB032FD-BFC2-4E41-A073-8EB5DCC7B58E}" type="sibTrans" cxnId="{A1E4B7FD-32B9-404B-B823-FACBB5138FB7}">
      <dgm:prSet/>
      <dgm:spPr/>
      <dgm:t>
        <a:bodyPr/>
        <a:lstStyle/>
        <a:p>
          <a:endParaRPr lang="it-IT" sz="1600">
            <a:latin typeface="Times New Roman" charset="0"/>
            <a:ea typeface="Times New Roman" charset="0"/>
            <a:cs typeface="Times New Roman" charset="0"/>
          </a:endParaRPr>
        </a:p>
      </dgm:t>
    </dgm:pt>
    <dgm:pt modelId="{69AA8533-769E-4244-BC38-E5114CCC057B}">
      <dgm:prSet custT="1"/>
      <dgm:spPr/>
      <dgm:t>
        <a:bodyPr/>
        <a:lstStyle/>
        <a:p>
          <a:pPr algn="just" rtl="0"/>
          <a:r>
            <a:rPr lang="it-IT" sz="1600">
              <a:latin typeface="Times New Roman" charset="0"/>
              <a:ea typeface="Times New Roman" charset="0"/>
              <a:cs typeface="Times New Roman" charset="0"/>
            </a:rPr>
            <a:t>atti e procedimenti individuati con uno o più decreti del Presidente del Consiglio dei ministri, su proposta del Ministro per la funzione pubblica, di concerto con i Ministri competenti</a:t>
          </a:r>
        </a:p>
      </dgm:t>
    </dgm:pt>
    <dgm:pt modelId="{D01E1BF9-F43A-8E45-BD7F-F0BCFCE00E42}" type="parTrans" cxnId="{15038F3E-D366-0C46-B7BD-F852844988C1}">
      <dgm:prSet/>
      <dgm:spPr/>
      <dgm:t>
        <a:bodyPr/>
        <a:lstStyle/>
        <a:p>
          <a:endParaRPr lang="it-IT" sz="1600">
            <a:latin typeface="Times New Roman" charset="0"/>
            <a:ea typeface="Times New Roman" charset="0"/>
            <a:cs typeface="Times New Roman" charset="0"/>
          </a:endParaRPr>
        </a:p>
      </dgm:t>
    </dgm:pt>
    <dgm:pt modelId="{9120B4CA-2BC1-0543-B0E3-D52A544D960D}" type="sibTrans" cxnId="{15038F3E-D366-0C46-B7BD-F852844988C1}">
      <dgm:prSet/>
      <dgm:spPr/>
      <dgm:t>
        <a:bodyPr/>
        <a:lstStyle/>
        <a:p>
          <a:endParaRPr lang="it-IT" sz="1600">
            <a:latin typeface="Times New Roman" charset="0"/>
            <a:ea typeface="Times New Roman" charset="0"/>
            <a:cs typeface="Times New Roman" charset="0"/>
          </a:endParaRPr>
        </a:p>
      </dgm:t>
    </dgm:pt>
    <dgm:pt modelId="{88395E2D-37F9-304A-8666-33227F08B365}" type="pres">
      <dgm:prSet presAssocID="{7EFFD544-EF34-E34D-A9C6-18DD28215A91}" presName="diagram" presStyleCnt="0">
        <dgm:presLayoutVars>
          <dgm:chPref val="1"/>
          <dgm:dir/>
          <dgm:animOne val="branch"/>
          <dgm:animLvl val="lvl"/>
          <dgm:resizeHandles/>
        </dgm:presLayoutVars>
      </dgm:prSet>
      <dgm:spPr/>
    </dgm:pt>
    <dgm:pt modelId="{2689E9BC-579F-8241-92EA-4233F983E8F2}" type="pres">
      <dgm:prSet presAssocID="{76443412-EB7A-D544-821D-BCBEBE763056}" presName="root" presStyleCnt="0"/>
      <dgm:spPr/>
    </dgm:pt>
    <dgm:pt modelId="{7183C7C9-BB86-8243-9A01-5DE35800845C}" type="pres">
      <dgm:prSet presAssocID="{76443412-EB7A-D544-821D-BCBEBE763056}" presName="rootComposite" presStyleCnt="0"/>
      <dgm:spPr/>
    </dgm:pt>
    <dgm:pt modelId="{E2E3832C-FE32-CE47-BFF6-ECB605835B33}" type="pres">
      <dgm:prSet presAssocID="{76443412-EB7A-D544-821D-BCBEBE763056}" presName="rootText" presStyleLbl="node1" presStyleIdx="0" presStyleCnt="1" custScaleX="247641" custScaleY="304055" custLinFactX="-100000" custLinFactY="96659" custLinFactNeighborX="-150723" custLinFactNeighborY="100000"/>
      <dgm:spPr/>
    </dgm:pt>
    <dgm:pt modelId="{DDB0D69B-B217-2548-B1DE-1E3ACFBC189A}" type="pres">
      <dgm:prSet presAssocID="{76443412-EB7A-D544-821D-BCBEBE763056}" presName="rootConnector" presStyleLbl="node1" presStyleIdx="0" presStyleCnt="1"/>
      <dgm:spPr/>
    </dgm:pt>
    <dgm:pt modelId="{D6065F77-EF63-6444-A42D-419DA02B7694}" type="pres">
      <dgm:prSet presAssocID="{76443412-EB7A-D544-821D-BCBEBE763056}" presName="childShape" presStyleCnt="0"/>
      <dgm:spPr/>
    </dgm:pt>
    <dgm:pt modelId="{9665F2A6-4507-1B47-BDB9-9E2680CE391B}" type="pres">
      <dgm:prSet presAssocID="{0D5E680E-64EC-EF44-B2FB-57EAC73B850C}" presName="Name13" presStyleLbl="parChTrans1D2" presStyleIdx="0" presStyleCnt="4"/>
      <dgm:spPr/>
    </dgm:pt>
    <dgm:pt modelId="{16C2D344-3EF3-0C42-99DB-A996A3BF9CD6}" type="pres">
      <dgm:prSet presAssocID="{FFF22BC3-3D72-0447-B3DB-1EC6BC80FBE3}" presName="childText" presStyleLbl="bgAcc1" presStyleIdx="0" presStyleCnt="4" custScaleX="874873" custScaleY="447043" custLinFactX="42848" custLinFactY="-100000" custLinFactNeighborX="100000" custLinFactNeighborY="-153300">
        <dgm:presLayoutVars>
          <dgm:bulletEnabled val="1"/>
        </dgm:presLayoutVars>
      </dgm:prSet>
      <dgm:spPr/>
    </dgm:pt>
    <dgm:pt modelId="{B5DEF3AD-64A0-CF44-86D5-9C4054E4D43C}" type="pres">
      <dgm:prSet presAssocID="{F67EB8A1-B6E2-1246-84DD-34333DC84C01}" presName="Name13" presStyleLbl="parChTrans1D2" presStyleIdx="1" presStyleCnt="4"/>
      <dgm:spPr/>
    </dgm:pt>
    <dgm:pt modelId="{EFD5FB34-3EAA-E643-8BE6-8977B432D754}" type="pres">
      <dgm:prSet presAssocID="{2CC729BE-334E-044F-8C02-5E0C7D7764CB}" presName="childText" presStyleLbl="bgAcc1" presStyleIdx="1" presStyleCnt="4" custScaleX="854487" custScaleY="321150" custLinFactX="53041" custLinFactY="-96460" custLinFactNeighborX="100000" custLinFactNeighborY="-100000">
        <dgm:presLayoutVars>
          <dgm:bulletEnabled val="1"/>
        </dgm:presLayoutVars>
      </dgm:prSet>
      <dgm:spPr/>
    </dgm:pt>
    <dgm:pt modelId="{E22A4AE8-2FA1-9B45-A697-CC7431634413}" type="pres">
      <dgm:prSet presAssocID="{B6DC4B39-24D9-5E49-B79B-E01B9602538F}" presName="Name13" presStyleLbl="parChTrans1D2" presStyleIdx="2" presStyleCnt="4"/>
      <dgm:spPr/>
    </dgm:pt>
    <dgm:pt modelId="{6B4D470B-905A-7A46-A51B-32417ACE61C7}" type="pres">
      <dgm:prSet presAssocID="{4045B00D-49A5-DC4B-9ABE-581D0826AF00}" presName="childText" presStyleLbl="bgAcc1" presStyleIdx="2" presStyleCnt="4" custScaleX="1023925" custScaleY="140437" custLinFactX="59030" custLinFactY="-37104" custLinFactNeighborX="100000" custLinFactNeighborY="-100000">
        <dgm:presLayoutVars>
          <dgm:bulletEnabled val="1"/>
        </dgm:presLayoutVars>
      </dgm:prSet>
      <dgm:spPr/>
    </dgm:pt>
    <dgm:pt modelId="{9DA02560-3ADB-9F4A-AB73-F805A31948F5}" type="pres">
      <dgm:prSet presAssocID="{D01E1BF9-F43A-8E45-BD7F-F0BCFCE00E42}" presName="Name13" presStyleLbl="parChTrans1D2" presStyleIdx="3" presStyleCnt="4"/>
      <dgm:spPr/>
    </dgm:pt>
    <dgm:pt modelId="{C900D4A0-90A8-3743-895C-58E13D168E72}" type="pres">
      <dgm:prSet presAssocID="{69AA8533-769E-4244-BC38-E5114CCC057B}" presName="childText" presStyleLbl="bgAcc1" presStyleIdx="3" presStyleCnt="4" custScaleX="1022992" custScaleY="316818" custLinFactX="43330" custLinFactNeighborX="100000" custLinFactNeighborY="-18294">
        <dgm:presLayoutVars>
          <dgm:bulletEnabled val="1"/>
        </dgm:presLayoutVars>
      </dgm:prSet>
      <dgm:spPr/>
    </dgm:pt>
  </dgm:ptLst>
  <dgm:cxnLst>
    <dgm:cxn modelId="{08E6F209-ACE3-884A-8CF8-C996080780E7}" type="presOf" srcId="{7EFFD544-EF34-E34D-A9C6-18DD28215A91}" destId="{88395E2D-37F9-304A-8666-33227F08B365}" srcOrd="0" destOrd="0" presId="urn:microsoft.com/office/officeart/2005/8/layout/hierarchy3"/>
    <dgm:cxn modelId="{7F4FA40B-C1BD-014E-A4D4-AD627434C13F}" type="presOf" srcId="{69AA8533-769E-4244-BC38-E5114CCC057B}" destId="{C900D4A0-90A8-3743-895C-58E13D168E72}" srcOrd="0" destOrd="0" presId="urn:microsoft.com/office/officeart/2005/8/layout/hierarchy3"/>
    <dgm:cxn modelId="{00152413-BBC3-4844-9ECA-F7E925FD36FB}" type="presOf" srcId="{B6DC4B39-24D9-5E49-B79B-E01B9602538F}" destId="{E22A4AE8-2FA1-9B45-A697-CC7431634413}" srcOrd="0" destOrd="0" presId="urn:microsoft.com/office/officeart/2005/8/layout/hierarchy3"/>
    <dgm:cxn modelId="{35DF5B35-F212-D246-B415-73FFC3CF43B7}" type="presOf" srcId="{D01E1BF9-F43A-8E45-BD7F-F0BCFCE00E42}" destId="{9DA02560-3ADB-9F4A-AB73-F805A31948F5}" srcOrd="0" destOrd="0" presId="urn:microsoft.com/office/officeart/2005/8/layout/hierarchy3"/>
    <dgm:cxn modelId="{15038F3E-D366-0C46-B7BD-F852844988C1}" srcId="{76443412-EB7A-D544-821D-BCBEBE763056}" destId="{69AA8533-769E-4244-BC38-E5114CCC057B}" srcOrd="3" destOrd="0" parTransId="{D01E1BF9-F43A-8E45-BD7F-F0BCFCE00E42}" sibTransId="{9120B4CA-2BC1-0543-B0E3-D52A544D960D}"/>
    <dgm:cxn modelId="{5242C65C-CD85-A144-B27B-0402BAD8DF33}" type="presOf" srcId="{0D5E680E-64EC-EF44-B2FB-57EAC73B850C}" destId="{9665F2A6-4507-1B47-BDB9-9E2680CE391B}" srcOrd="0" destOrd="0" presId="urn:microsoft.com/office/officeart/2005/8/layout/hierarchy3"/>
    <dgm:cxn modelId="{C2643C48-F8FF-4543-9B58-3B1F9139FEB7}" srcId="{76443412-EB7A-D544-821D-BCBEBE763056}" destId="{2CC729BE-334E-044F-8C02-5E0C7D7764CB}" srcOrd="1" destOrd="0" parTransId="{F67EB8A1-B6E2-1246-84DD-34333DC84C01}" sibTransId="{A86AADD6-E25F-DA4A-9B40-B824819EE85E}"/>
    <dgm:cxn modelId="{4AB1506B-6439-8345-AFF2-607ACCC72C0D}" type="presOf" srcId="{4045B00D-49A5-DC4B-9ABE-581D0826AF00}" destId="{6B4D470B-905A-7A46-A51B-32417ACE61C7}" srcOrd="0" destOrd="0" presId="urn:microsoft.com/office/officeart/2005/8/layout/hierarchy3"/>
    <dgm:cxn modelId="{473B7F70-B1D2-7246-9CAB-373F5B80476B}" type="presOf" srcId="{76443412-EB7A-D544-821D-BCBEBE763056}" destId="{E2E3832C-FE32-CE47-BFF6-ECB605835B33}" srcOrd="0" destOrd="0" presId="urn:microsoft.com/office/officeart/2005/8/layout/hierarchy3"/>
    <dgm:cxn modelId="{C3A2A254-6030-6544-BB6B-6F3A60487323}" type="presOf" srcId="{76443412-EB7A-D544-821D-BCBEBE763056}" destId="{DDB0D69B-B217-2548-B1DE-1E3ACFBC189A}" srcOrd="1" destOrd="0" presId="urn:microsoft.com/office/officeart/2005/8/layout/hierarchy3"/>
    <dgm:cxn modelId="{0265BB7F-EF02-C642-AAC7-0A70006B5796}" srcId="{7EFFD544-EF34-E34D-A9C6-18DD28215A91}" destId="{76443412-EB7A-D544-821D-BCBEBE763056}" srcOrd="0" destOrd="0" parTransId="{244C517E-F3CA-AF45-A055-6E864C8B33AC}" sibTransId="{8FE96AE0-2161-E948-B0BF-2561BA0C3916}"/>
    <dgm:cxn modelId="{0FE6F282-B961-7441-860D-061AB111EE8F}" type="presOf" srcId="{2CC729BE-334E-044F-8C02-5E0C7D7764CB}" destId="{EFD5FB34-3EAA-E643-8BE6-8977B432D754}" srcOrd="0" destOrd="0" presId="urn:microsoft.com/office/officeart/2005/8/layout/hierarchy3"/>
    <dgm:cxn modelId="{55B8D88C-CB5F-7049-9F10-7A1930D1649D}" type="presOf" srcId="{F67EB8A1-B6E2-1246-84DD-34333DC84C01}" destId="{B5DEF3AD-64A0-CF44-86D5-9C4054E4D43C}" srcOrd="0" destOrd="0" presId="urn:microsoft.com/office/officeart/2005/8/layout/hierarchy3"/>
    <dgm:cxn modelId="{08954AE5-7889-5548-9E6D-D80C1905CA1E}" srcId="{76443412-EB7A-D544-821D-BCBEBE763056}" destId="{FFF22BC3-3D72-0447-B3DB-1EC6BC80FBE3}" srcOrd="0" destOrd="0" parTransId="{0D5E680E-64EC-EF44-B2FB-57EAC73B850C}" sibTransId="{6B62AF01-E296-754F-A97F-EEE3AD4B5EA1}"/>
    <dgm:cxn modelId="{E4269FF6-CA71-194B-BFCD-A46EBFE6C1B0}" type="presOf" srcId="{FFF22BC3-3D72-0447-B3DB-1EC6BC80FBE3}" destId="{16C2D344-3EF3-0C42-99DB-A996A3BF9CD6}" srcOrd="0" destOrd="0" presId="urn:microsoft.com/office/officeart/2005/8/layout/hierarchy3"/>
    <dgm:cxn modelId="{A1E4B7FD-32B9-404B-B823-FACBB5138FB7}" srcId="{76443412-EB7A-D544-821D-BCBEBE763056}" destId="{4045B00D-49A5-DC4B-9ABE-581D0826AF00}" srcOrd="2" destOrd="0" parTransId="{B6DC4B39-24D9-5E49-B79B-E01B9602538F}" sibTransId="{8CB032FD-BFC2-4E41-A073-8EB5DCC7B58E}"/>
    <dgm:cxn modelId="{87F5A764-3F2C-6F46-8A07-164613E3DEE4}" type="presParOf" srcId="{88395E2D-37F9-304A-8666-33227F08B365}" destId="{2689E9BC-579F-8241-92EA-4233F983E8F2}" srcOrd="0" destOrd="0" presId="urn:microsoft.com/office/officeart/2005/8/layout/hierarchy3"/>
    <dgm:cxn modelId="{D7FCE8C4-E067-3646-9F79-EC78EF9EA2C9}" type="presParOf" srcId="{2689E9BC-579F-8241-92EA-4233F983E8F2}" destId="{7183C7C9-BB86-8243-9A01-5DE35800845C}" srcOrd="0" destOrd="0" presId="urn:microsoft.com/office/officeart/2005/8/layout/hierarchy3"/>
    <dgm:cxn modelId="{7054E3EE-6D93-FA4C-9467-6E8CA8501E0D}" type="presParOf" srcId="{7183C7C9-BB86-8243-9A01-5DE35800845C}" destId="{E2E3832C-FE32-CE47-BFF6-ECB605835B33}" srcOrd="0" destOrd="0" presId="urn:microsoft.com/office/officeart/2005/8/layout/hierarchy3"/>
    <dgm:cxn modelId="{EFA77BBF-CE67-3B4F-A538-8746967E1959}" type="presParOf" srcId="{7183C7C9-BB86-8243-9A01-5DE35800845C}" destId="{DDB0D69B-B217-2548-B1DE-1E3ACFBC189A}" srcOrd="1" destOrd="0" presId="urn:microsoft.com/office/officeart/2005/8/layout/hierarchy3"/>
    <dgm:cxn modelId="{2F93775A-1BDC-8B40-98C5-B9BABD8BA7FE}" type="presParOf" srcId="{2689E9BC-579F-8241-92EA-4233F983E8F2}" destId="{D6065F77-EF63-6444-A42D-419DA02B7694}" srcOrd="1" destOrd="0" presId="urn:microsoft.com/office/officeart/2005/8/layout/hierarchy3"/>
    <dgm:cxn modelId="{3C9D6693-C85E-1945-83F4-39DF0414F367}" type="presParOf" srcId="{D6065F77-EF63-6444-A42D-419DA02B7694}" destId="{9665F2A6-4507-1B47-BDB9-9E2680CE391B}" srcOrd="0" destOrd="0" presId="urn:microsoft.com/office/officeart/2005/8/layout/hierarchy3"/>
    <dgm:cxn modelId="{32FB8704-9579-6C49-8A15-69FCFDEAF673}" type="presParOf" srcId="{D6065F77-EF63-6444-A42D-419DA02B7694}" destId="{16C2D344-3EF3-0C42-99DB-A996A3BF9CD6}" srcOrd="1" destOrd="0" presId="urn:microsoft.com/office/officeart/2005/8/layout/hierarchy3"/>
    <dgm:cxn modelId="{32799443-5C84-E841-8126-514539A2C946}" type="presParOf" srcId="{D6065F77-EF63-6444-A42D-419DA02B7694}" destId="{B5DEF3AD-64A0-CF44-86D5-9C4054E4D43C}" srcOrd="2" destOrd="0" presId="urn:microsoft.com/office/officeart/2005/8/layout/hierarchy3"/>
    <dgm:cxn modelId="{5510C3F6-0FA7-F142-ACD6-BB2842B88415}" type="presParOf" srcId="{D6065F77-EF63-6444-A42D-419DA02B7694}" destId="{EFD5FB34-3EAA-E643-8BE6-8977B432D754}" srcOrd="3" destOrd="0" presId="urn:microsoft.com/office/officeart/2005/8/layout/hierarchy3"/>
    <dgm:cxn modelId="{B7DE86D2-8833-F64E-9372-EBFB4E3685FE}" type="presParOf" srcId="{D6065F77-EF63-6444-A42D-419DA02B7694}" destId="{E22A4AE8-2FA1-9B45-A697-CC7431634413}" srcOrd="4" destOrd="0" presId="urn:microsoft.com/office/officeart/2005/8/layout/hierarchy3"/>
    <dgm:cxn modelId="{57EEF6A8-E0DC-5A46-9479-6B59C75E9CB5}" type="presParOf" srcId="{D6065F77-EF63-6444-A42D-419DA02B7694}" destId="{6B4D470B-905A-7A46-A51B-32417ACE61C7}" srcOrd="5" destOrd="0" presId="urn:microsoft.com/office/officeart/2005/8/layout/hierarchy3"/>
    <dgm:cxn modelId="{173C3D72-5250-CD42-A8FB-934F2CC94C1D}" type="presParOf" srcId="{D6065F77-EF63-6444-A42D-419DA02B7694}" destId="{9DA02560-3ADB-9F4A-AB73-F805A31948F5}" srcOrd="6" destOrd="0" presId="urn:microsoft.com/office/officeart/2005/8/layout/hierarchy3"/>
    <dgm:cxn modelId="{009E0922-1F6C-4B4F-B0B6-CB33005826F0}" type="presParOf" srcId="{D6065F77-EF63-6444-A42D-419DA02B7694}" destId="{C900D4A0-90A8-3743-895C-58E13D168E72}"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0C579-15DD-DA48-B230-49EDEA507004}">
      <dsp:nvSpPr>
        <dsp:cNvPr id="0" name=""/>
        <dsp:cNvSpPr/>
      </dsp:nvSpPr>
      <dsp:spPr>
        <a:xfrm>
          <a:off x="0" y="55"/>
          <a:ext cx="2962656" cy="220773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it-IT" sz="2700" u="none" kern="1200">
              <a:latin typeface="Times New Roman" charset="0"/>
              <a:ea typeface="Times New Roman" charset="0"/>
              <a:cs typeface="Times New Roman" charset="0"/>
            </a:rPr>
            <a:t>Semplice inadempimento </a:t>
          </a:r>
          <a:r>
            <a:rPr lang="it-IT" sz="2700" kern="1200">
              <a:latin typeface="Times New Roman" charset="0"/>
              <a:ea typeface="Times New Roman" charset="0"/>
              <a:cs typeface="Times New Roman" charset="0"/>
            </a:rPr>
            <a:t>rispetto all’obbligo di provvedere.</a:t>
          </a:r>
        </a:p>
      </dsp:txBody>
      <dsp:txXfrm>
        <a:off x="107773" y="107828"/>
        <a:ext cx="2747110" cy="1992186"/>
      </dsp:txXfrm>
    </dsp:sp>
    <dsp:sp modelId="{24FD044D-AD24-604E-8960-ED34BFE53D07}">
      <dsp:nvSpPr>
        <dsp:cNvPr id="0" name=""/>
        <dsp:cNvSpPr/>
      </dsp:nvSpPr>
      <dsp:spPr>
        <a:xfrm rot="5400000">
          <a:off x="4713034" y="788569"/>
          <a:ext cx="1766186"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rtl="0">
            <a:lnSpc>
              <a:spcPct val="90000"/>
            </a:lnSpc>
            <a:spcBef>
              <a:spcPct val="0"/>
            </a:spcBef>
            <a:spcAft>
              <a:spcPct val="15000"/>
            </a:spcAft>
            <a:buChar char="•"/>
          </a:pPr>
          <a:r>
            <a:rPr lang="it-IT" sz="2600" kern="1200">
              <a:latin typeface="Times New Roman" charset="0"/>
              <a:ea typeface="Times New Roman" charset="0"/>
              <a:cs typeface="Times New Roman" charset="0"/>
            </a:rPr>
            <a:t>rigetto</a:t>
          </a:r>
        </a:p>
        <a:p>
          <a:pPr marL="228600" lvl="1" indent="-228600" algn="l" defTabSz="1155700" rtl="0">
            <a:lnSpc>
              <a:spcPct val="90000"/>
            </a:lnSpc>
            <a:spcBef>
              <a:spcPct val="0"/>
            </a:spcBef>
            <a:spcAft>
              <a:spcPct val="15000"/>
            </a:spcAft>
            <a:buChar char="•"/>
          </a:pPr>
          <a:r>
            <a:rPr lang="it-IT" sz="2600" kern="1200">
              <a:latin typeface="Times New Roman" charset="0"/>
              <a:ea typeface="Times New Roman" charset="0"/>
              <a:cs typeface="Times New Roman" charset="0"/>
            </a:rPr>
            <a:t>accoglimento</a:t>
          </a:r>
        </a:p>
        <a:p>
          <a:pPr marL="228600" lvl="1" indent="-228600" algn="l" defTabSz="1155700" rtl="0">
            <a:lnSpc>
              <a:spcPct val="90000"/>
            </a:lnSpc>
            <a:spcBef>
              <a:spcPct val="0"/>
            </a:spcBef>
            <a:spcAft>
              <a:spcPct val="15000"/>
            </a:spcAft>
            <a:buChar char="•"/>
          </a:pPr>
          <a:r>
            <a:rPr lang="it-IT" sz="2600" kern="1200">
              <a:latin typeface="Times New Roman" charset="0"/>
              <a:ea typeface="Times New Roman" charset="0"/>
              <a:cs typeface="Times New Roman" charset="0"/>
            </a:rPr>
            <a:t>altre ipotesi di silenzio significativo specificamente disciplinate</a:t>
          </a:r>
        </a:p>
      </dsp:txBody>
      <dsp:txXfrm rot="-5400000">
        <a:off x="2962655" y="2625166"/>
        <a:ext cx="5180726" cy="1593750"/>
      </dsp:txXfrm>
    </dsp:sp>
    <dsp:sp modelId="{CE861F75-1D23-B844-A33E-B40C439A2304}">
      <dsp:nvSpPr>
        <dsp:cNvPr id="0" name=""/>
        <dsp:cNvSpPr/>
      </dsp:nvSpPr>
      <dsp:spPr>
        <a:xfrm>
          <a:off x="0" y="2318174"/>
          <a:ext cx="2962656" cy="220773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it-IT" sz="2700" u="none" kern="1200">
              <a:latin typeface="Times New Roman" charset="0"/>
              <a:ea typeface="Times New Roman" charset="0"/>
              <a:cs typeface="Times New Roman" charset="0"/>
            </a:rPr>
            <a:t>Silenzio significativo ha valenza </a:t>
          </a:r>
          <a:r>
            <a:rPr lang="it-IT" sz="2700" u="none" kern="1200" err="1">
              <a:latin typeface="Times New Roman" charset="0"/>
              <a:ea typeface="Times New Roman" charset="0"/>
              <a:cs typeface="Times New Roman" charset="0"/>
            </a:rPr>
            <a:t>provvedimentale</a:t>
          </a:r>
          <a:r>
            <a:rPr lang="it-IT" sz="2700" u="none" kern="1200">
              <a:latin typeface="Times New Roman" charset="0"/>
              <a:ea typeface="Times New Roman" charset="0"/>
              <a:cs typeface="Times New Roman" charset="0"/>
            </a:rPr>
            <a:t>:</a:t>
          </a:r>
        </a:p>
      </dsp:txBody>
      <dsp:txXfrm>
        <a:off x="107773" y="2425947"/>
        <a:ext cx="2747110" cy="19921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3832C-FE32-CE47-BFF6-ECB605835B33}">
      <dsp:nvSpPr>
        <dsp:cNvPr id="0" name=""/>
        <dsp:cNvSpPr/>
      </dsp:nvSpPr>
      <dsp:spPr>
        <a:xfrm>
          <a:off x="315928" y="549216"/>
          <a:ext cx="1373252" cy="84304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prstDash val="solid"/>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0">
            <a:lnSpc>
              <a:spcPct val="90000"/>
            </a:lnSpc>
            <a:spcBef>
              <a:spcPct val="0"/>
            </a:spcBef>
            <a:spcAft>
              <a:spcPct val="35000"/>
            </a:spcAft>
            <a:buNone/>
          </a:pPr>
          <a:r>
            <a:rPr lang="it-IT" sz="1600" kern="1200">
              <a:latin typeface="Times New Roman" charset="0"/>
              <a:ea typeface="Times New Roman" charset="0"/>
              <a:cs typeface="Times New Roman" charset="0"/>
            </a:rPr>
            <a:t>eccezioni</a:t>
          </a:r>
          <a:r>
            <a:rPr lang="it-IT" sz="1600" kern="1200" baseline="0">
              <a:latin typeface="Times New Roman" charset="0"/>
              <a:ea typeface="Times New Roman" charset="0"/>
              <a:cs typeface="Times New Roman" charset="0"/>
            </a:rPr>
            <a:t> </a:t>
          </a:r>
          <a:r>
            <a:rPr lang="it-IT" sz="1600" kern="1200">
              <a:latin typeface="Times New Roman" charset="0"/>
              <a:ea typeface="Times New Roman" charset="0"/>
              <a:cs typeface="Times New Roman" charset="0"/>
            </a:rPr>
            <a:t>previste all’art. 20, comma 4, l. n. 241/1990 </a:t>
          </a:r>
        </a:p>
      </dsp:txBody>
      <dsp:txXfrm>
        <a:off x="340620" y="573908"/>
        <a:ext cx="1323868" cy="793659"/>
      </dsp:txXfrm>
    </dsp:sp>
    <dsp:sp modelId="{9665F2A6-4507-1B47-BDB9-9E2680CE391B}">
      <dsp:nvSpPr>
        <dsp:cNvPr id="0" name=""/>
        <dsp:cNvSpPr/>
      </dsp:nvSpPr>
      <dsp:spPr>
        <a:xfrm>
          <a:off x="453253" y="833740"/>
          <a:ext cx="2161380" cy="558519"/>
        </a:xfrm>
        <a:custGeom>
          <a:avLst/>
          <a:gdLst/>
          <a:ahLst/>
          <a:cxnLst/>
          <a:rect l="0" t="0" r="0" b="0"/>
          <a:pathLst>
            <a:path>
              <a:moveTo>
                <a:pt x="0" y="558519"/>
              </a:moveTo>
              <a:lnTo>
                <a:pt x="2161380" y="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6C2D344-3EF3-0C42-99DB-A996A3BF9CD6}">
      <dsp:nvSpPr>
        <dsp:cNvPr id="0" name=""/>
        <dsp:cNvSpPr/>
      </dsp:nvSpPr>
      <dsp:spPr>
        <a:xfrm>
          <a:off x="2614634" y="213989"/>
          <a:ext cx="3881171" cy="123950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just" defTabSz="711200" rtl="0">
            <a:lnSpc>
              <a:spcPct val="90000"/>
            </a:lnSpc>
            <a:spcBef>
              <a:spcPct val="0"/>
            </a:spcBef>
            <a:spcAft>
              <a:spcPct val="35000"/>
            </a:spcAft>
            <a:buNone/>
          </a:pPr>
          <a:r>
            <a:rPr lang="it-IT" sz="1600" kern="1200">
              <a:latin typeface="Times New Roman" charset="0"/>
              <a:ea typeface="Times New Roman" charset="0"/>
              <a:cs typeface="Times New Roman" charset="0"/>
            </a:rPr>
            <a:t>atti e procedimenti riguardanti il patrimonio culturale e paesaggistico, l'ambiente, la tutela dal rischio idrogeologico la difesa nazionale, la pubblica sicurezza, l’immigrazione l’asilo e la cittadinanza, la salute e la pubblica incolumità</a:t>
          </a:r>
        </a:p>
      </dsp:txBody>
      <dsp:txXfrm>
        <a:off x="2650938" y="250293"/>
        <a:ext cx="3808563" cy="1166893"/>
      </dsp:txXfrm>
    </dsp:sp>
    <dsp:sp modelId="{B5DEF3AD-64A0-CF44-86D5-9C4054E4D43C}">
      <dsp:nvSpPr>
        <dsp:cNvPr id="0" name=""/>
        <dsp:cNvSpPr/>
      </dsp:nvSpPr>
      <dsp:spPr>
        <a:xfrm>
          <a:off x="453253" y="1392259"/>
          <a:ext cx="2206599" cy="733367"/>
        </a:xfrm>
        <a:custGeom>
          <a:avLst/>
          <a:gdLst/>
          <a:ahLst/>
          <a:cxnLst/>
          <a:rect l="0" t="0" r="0" b="0"/>
          <a:pathLst>
            <a:path>
              <a:moveTo>
                <a:pt x="0" y="0"/>
              </a:moveTo>
              <a:lnTo>
                <a:pt x="0" y="733367"/>
              </a:lnTo>
              <a:lnTo>
                <a:pt x="2206599" y="73336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FD5FB34-3EAA-E643-8BE6-8977B432D754}">
      <dsp:nvSpPr>
        <dsp:cNvPr id="0" name=""/>
        <dsp:cNvSpPr/>
      </dsp:nvSpPr>
      <dsp:spPr>
        <a:xfrm>
          <a:off x="2659853" y="1680406"/>
          <a:ext cx="3790733" cy="89044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just" defTabSz="711200" rtl="0">
            <a:lnSpc>
              <a:spcPct val="90000"/>
            </a:lnSpc>
            <a:spcBef>
              <a:spcPct val="0"/>
            </a:spcBef>
            <a:spcAft>
              <a:spcPct val="35000"/>
            </a:spcAft>
            <a:buNone/>
          </a:pPr>
          <a:r>
            <a:rPr lang="it-IT" sz="1600" kern="1200">
              <a:latin typeface="Times New Roman" charset="0"/>
              <a:ea typeface="Times New Roman" charset="0"/>
              <a:cs typeface="Times New Roman" charset="0"/>
            </a:rPr>
            <a:t>casi in cui la normativa comunitaria impone l'adozione di provvedimenti amministrativi formali</a:t>
          </a:r>
        </a:p>
      </dsp:txBody>
      <dsp:txXfrm>
        <a:off x="2685933" y="1706486"/>
        <a:ext cx="3738573" cy="838282"/>
      </dsp:txXfrm>
    </dsp:sp>
    <dsp:sp modelId="{E22A4AE8-2FA1-9B45-A697-CC7431634413}">
      <dsp:nvSpPr>
        <dsp:cNvPr id="0" name=""/>
        <dsp:cNvSpPr/>
      </dsp:nvSpPr>
      <dsp:spPr>
        <a:xfrm>
          <a:off x="453253" y="1392259"/>
          <a:ext cx="2233168" cy="1607172"/>
        </a:xfrm>
        <a:custGeom>
          <a:avLst/>
          <a:gdLst/>
          <a:ahLst/>
          <a:cxnLst/>
          <a:rect l="0" t="0" r="0" b="0"/>
          <a:pathLst>
            <a:path>
              <a:moveTo>
                <a:pt x="0" y="0"/>
              </a:moveTo>
              <a:lnTo>
                <a:pt x="0" y="1607172"/>
              </a:lnTo>
              <a:lnTo>
                <a:pt x="2233168" y="1607172"/>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B4D470B-905A-7A46-A51B-32417ACE61C7}">
      <dsp:nvSpPr>
        <dsp:cNvPr id="0" name=""/>
        <dsp:cNvSpPr/>
      </dsp:nvSpPr>
      <dsp:spPr>
        <a:xfrm>
          <a:off x="2686421" y="2804740"/>
          <a:ext cx="4542406" cy="38938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just" defTabSz="711200" rtl="0">
            <a:lnSpc>
              <a:spcPct val="90000"/>
            </a:lnSpc>
            <a:spcBef>
              <a:spcPct val="0"/>
            </a:spcBef>
            <a:spcAft>
              <a:spcPct val="35000"/>
            </a:spcAft>
            <a:buNone/>
          </a:pPr>
          <a:r>
            <a:rPr lang="it-IT" sz="1600" kern="1200">
              <a:latin typeface="Times New Roman" charset="0"/>
              <a:ea typeface="Times New Roman" charset="0"/>
              <a:cs typeface="Times New Roman" charset="0"/>
            </a:rPr>
            <a:t>casi in cui la legge qualifica il silenzio dell'amministrazione come rigetto dell'istanza</a:t>
          </a:r>
        </a:p>
      </dsp:txBody>
      <dsp:txXfrm>
        <a:off x="2697826" y="2816145"/>
        <a:ext cx="4519596" cy="366575"/>
      </dsp:txXfrm>
    </dsp:sp>
    <dsp:sp modelId="{9DA02560-3ADB-9F4A-AB73-F805A31948F5}">
      <dsp:nvSpPr>
        <dsp:cNvPr id="0" name=""/>
        <dsp:cNvSpPr/>
      </dsp:nvSpPr>
      <dsp:spPr>
        <a:xfrm>
          <a:off x="453253" y="1392259"/>
          <a:ext cx="2163518" cy="2639818"/>
        </a:xfrm>
        <a:custGeom>
          <a:avLst/>
          <a:gdLst/>
          <a:ahLst/>
          <a:cxnLst/>
          <a:rect l="0" t="0" r="0" b="0"/>
          <a:pathLst>
            <a:path>
              <a:moveTo>
                <a:pt x="0" y="0"/>
              </a:moveTo>
              <a:lnTo>
                <a:pt x="0" y="2639818"/>
              </a:lnTo>
              <a:lnTo>
                <a:pt x="2163518" y="263981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900D4A0-90A8-3743-895C-58E13D168E72}">
      <dsp:nvSpPr>
        <dsp:cNvPr id="0" name=""/>
        <dsp:cNvSpPr/>
      </dsp:nvSpPr>
      <dsp:spPr>
        <a:xfrm>
          <a:off x="2616772" y="3592862"/>
          <a:ext cx="4538267" cy="87843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just" defTabSz="711200" rtl="0">
            <a:lnSpc>
              <a:spcPct val="90000"/>
            </a:lnSpc>
            <a:spcBef>
              <a:spcPct val="0"/>
            </a:spcBef>
            <a:spcAft>
              <a:spcPct val="35000"/>
            </a:spcAft>
            <a:buNone/>
          </a:pPr>
          <a:r>
            <a:rPr lang="it-IT" sz="1600" kern="1200">
              <a:latin typeface="Times New Roman" charset="0"/>
              <a:ea typeface="Times New Roman" charset="0"/>
              <a:cs typeface="Times New Roman" charset="0"/>
            </a:rPr>
            <a:t>atti e procedimenti individuati con uno o più decreti del Presidente del Consiglio dei ministri, su proposta del Ministro per la funzione pubblica, di concerto con i Ministri competenti</a:t>
          </a:r>
        </a:p>
      </dsp:txBody>
      <dsp:txXfrm>
        <a:off x="2642500" y="3618590"/>
        <a:ext cx="4486811" cy="82697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351BD6-2657-4AE5-BACD-0A705068F3D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64A0254-CCB9-4F78-B7A7-AF213A9893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A3C2307-BB06-429C-9856-2E24C04D929F}"/>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776E0E37-E6D5-4F56-BDFE-1B9CB1EBCF8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6F8517D-EA0F-4447-899A-92215E75128D}"/>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1422119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7D162D-3B27-449D-A48C-18D3076464E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FE2C658-51A9-4AAF-A0D4-3E75F0B6924C}"/>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8C5FE7B-12ED-40D3-82AE-413AFB9B907F}"/>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4CA67CDE-7F8A-4DD1-BDB4-17E266B6728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47C6541-9D9F-4A2F-BC81-1DE58F24C6A1}"/>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1693659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A950709-A79F-4166-BD74-4F2199BD4D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016E787-EBB2-4A60-88DB-0AF6B7418046}"/>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4B53FC8-E6FD-4630-B0E1-7C0AE60A2842}"/>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3CD62615-AA78-42DC-B43B-4B28EE616C0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3C48E6D-EF4E-4F4D-A138-41093ADD419B}"/>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3371208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129502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627495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971368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082161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7288470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39199891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11325167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339520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7BB4A2-8F57-41AF-8436-AFB14F20E47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84CFADC-2C7C-46E6-851B-4F336C444693}"/>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B91442F-B585-481D-B737-CAD8CBCD2E19}"/>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CED734D7-233F-4CCF-BD75-B22863C1875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0EC499-5DF7-4720-92E1-C66DE97E191F}"/>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213817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5064610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2650735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120FA3-53B4-4D6D-B5C4-58F383288736}" type="slidenum">
              <a:rPr lang="it-IT" smtClean="0"/>
              <a:pPr/>
              <a:t>‹N›</a:t>
            </a:fld>
            <a:endParaRPr lang="it-IT"/>
          </a:p>
        </p:txBody>
      </p:sp>
    </p:spTree>
    <p:extLst>
      <p:ext uri="{BB962C8B-B14F-4D97-AF65-F5344CB8AC3E}">
        <p14:creationId xmlns:p14="http://schemas.microsoft.com/office/powerpoint/2010/main" val="845455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6929D5-D532-44E7-9708-24A90EC0CA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366D45A-CC3C-4500-8098-D5B87473F8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BE8AB0C6-5F1F-4B24-A18F-D301C24FAE04}"/>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48D61E53-C0B3-48D9-890F-E0D60783DB8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CFC3605-A259-4651-AEAA-C45DA8D20945}"/>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2904329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0BC165-F5F3-4072-8B57-518256D5164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A45AD40-23D6-4D4A-9DBB-FB54DF3A7A24}"/>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5173586-52DA-46AD-A39A-67597AD671E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B4A6EA0-BB6A-4DB1-8D09-FCD2F17966B6}"/>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6" name="Segnaposto piè di pagina 5">
            <a:extLst>
              <a:ext uri="{FF2B5EF4-FFF2-40B4-BE49-F238E27FC236}">
                <a16:creationId xmlns:a16="http://schemas.microsoft.com/office/drawing/2014/main" id="{C9AF181B-BC1B-4A7C-BBC2-5E84F80965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4C8BFD7-FB7A-4CEA-854A-0C3B3D7ECD1A}"/>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249197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7635F9-BA87-4F34-AF08-FAB3843D4E1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95C63D9-776A-41E9-A5D6-AB83031743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02985AFC-63E0-4C1B-B850-D822193C3FA2}"/>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EFDBFB2-3DC8-47B0-9EBA-0D614B4C26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D20E509E-DEE2-459D-B4A2-ECD14FFB315C}"/>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989B79D-369F-4124-999C-88BE6DBF012C}"/>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8" name="Segnaposto piè di pagina 7">
            <a:extLst>
              <a:ext uri="{FF2B5EF4-FFF2-40B4-BE49-F238E27FC236}">
                <a16:creationId xmlns:a16="http://schemas.microsoft.com/office/drawing/2014/main" id="{18D77F16-DE84-4485-AC09-38E2D1B6366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4E06C73-9C50-497A-BE5C-60F2FC8992CA}"/>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36272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12A305-5674-45AD-A1A0-72EAA90F8F6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BD82A5C-453C-495B-9E56-B9E8CDA20985}"/>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4" name="Segnaposto piè di pagina 3">
            <a:extLst>
              <a:ext uri="{FF2B5EF4-FFF2-40B4-BE49-F238E27FC236}">
                <a16:creationId xmlns:a16="http://schemas.microsoft.com/office/drawing/2014/main" id="{7F6D9A3B-8803-4C16-9514-3FA84A36BE2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4262D23-5673-4E88-A9DC-DD9E66C5EEE1}"/>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947843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1D2A64D-DA72-4905-92BF-3DE5AE35BF28}"/>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3" name="Segnaposto piè di pagina 2">
            <a:extLst>
              <a:ext uri="{FF2B5EF4-FFF2-40B4-BE49-F238E27FC236}">
                <a16:creationId xmlns:a16="http://schemas.microsoft.com/office/drawing/2014/main" id="{D787E363-F0B3-4FAC-BA7C-557726F7F3F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75CDD56-B8B9-4BE8-B94C-52523E9EB29C}"/>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587553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998FF-4368-4646-94F5-CE33141C002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14BFECF-5DA9-4DC9-8D8E-DBB19FB077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BB8BECF-3491-4960-8D7A-9DE1C5F39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808083A-BA75-4737-AC19-C2078E614CED}"/>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6" name="Segnaposto piè di pagina 5">
            <a:extLst>
              <a:ext uri="{FF2B5EF4-FFF2-40B4-BE49-F238E27FC236}">
                <a16:creationId xmlns:a16="http://schemas.microsoft.com/office/drawing/2014/main" id="{08B561D9-E522-4ED5-950A-5116F8837C6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A8305BE-2A2B-4676-A5AA-0EE4E9CC8BBB}"/>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3722393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6AF587-FA98-4961-B0CF-F754B0B6E9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91A7688-A000-4340-8E7A-645B389A73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3576967-C763-4C19-A152-0062BE036B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256BEEA0-A31E-4BA8-9814-1C673CC7D5FC}"/>
              </a:ext>
            </a:extLst>
          </p:cNvPr>
          <p:cNvSpPr>
            <a:spLocks noGrp="1"/>
          </p:cNvSpPr>
          <p:nvPr>
            <p:ph type="dt" sz="half" idx="10"/>
          </p:nvPr>
        </p:nvSpPr>
        <p:spPr/>
        <p:txBody>
          <a:bodyPr/>
          <a:lstStyle/>
          <a:p>
            <a:fld id="{7CB98711-D056-4078-B5B9-3B4A4214838C}" type="datetimeFigureOut">
              <a:rPr lang="it-IT" smtClean="0"/>
              <a:t>21/03/2024</a:t>
            </a:fld>
            <a:endParaRPr lang="it-IT"/>
          </a:p>
        </p:txBody>
      </p:sp>
      <p:sp>
        <p:nvSpPr>
          <p:cNvPr id="6" name="Segnaposto piè di pagina 5">
            <a:extLst>
              <a:ext uri="{FF2B5EF4-FFF2-40B4-BE49-F238E27FC236}">
                <a16:creationId xmlns:a16="http://schemas.microsoft.com/office/drawing/2014/main" id="{03DB7650-09D5-4BE3-9711-9D7FF94E543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558CB6-BEB0-4857-8FEC-4D80A9C750AC}"/>
              </a:ext>
            </a:extLst>
          </p:cNvPr>
          <p:cNvSpPr>
            <a:spLocks noGrp="1"/>
          </p:cNvSpPr>
          <p:nvPr>
            <p:ph type="sldNum" sz="quarter" idx="12"/>
          </p:nvPr>
        </p:nvSpPr>
        <p:spPr/>
        <p:txBody>
          <a:bodyPr/>
          <a:lstStyle/>
          <a:p>
            <a:fld id="{34BCF4B5-5D05-4125-B88D-353C331B732C}" type="slidenum">
              <a:rPr lang="it-IT" smtClean="0"/>
              <a:t>‹N›</a:t>
            </a:fld>
            <a:endParaRPr lang="it-IT"/>
          </a:p>
        </p:txBody>
      </p:sp>
    </p:spTree>
    <p:extLst>
      <p:ext uri="{BB962C8B-B14F-4D97-AF65-F5344CB8AC3E}">
        <p14:creationId xmlns:p14="http://schemas.microsoft.com/office/powerpoint/2010/main" val="428271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923FEEC-9EE3-4520-8545-5A29899452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1EECA15-E2E5-4FD4-8F1C-7EA128DCCD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07EEAA4-39A0-4A02-BA34-1ED61A265A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98711-D056-4078-B5B9-3B4A4214838C}" type="datetimeFigureOut">
              <a:rPr lang="it-IT" smtClean="0"/>
              <a:t>21/03/2024</a:t>
            </a:fld>
            <a:endParaRPr lang="it-IT"/>
          </a:p>
        </p:txBody>
      </p:sp>
      <p:sp>
        <p:nvSpPr>
          <p:cNvPr id="5" name="Segnaposto piè di pagina 4">
            <a:extLst>
              <a:ext uri="{FF2B5EF4-FFF2-40B4-BE49-F238E27FC236}">
                <a16:creationId xmlns:a16="http://schemas.microsoft.com/office/drawing/2014/main" id="{37E662C2-D3E4-4674-BDD1-E7ACA1D45E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182ABE81-2C32-4149-837E-A5AEA9FCD9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F4B5-5D05-4125-B88D-353C331B732C}" type="slidenum">
              <a:rPr lang="it-IT" smtClean="0"/>
              <a:t>‹N›</a:t>
            </a:fld>
            <a:endParaRPr lang="it-IT"/>
          </a:p>
        </p:txBody>
      </p:sp>
    </p:spTree>
    <p:extLst>
      <p:ext uri="{BB962C8B-B14F-4D97-AF65-F5344CB8AC3E}">
        <p14:creationId xmlns:p14="http://schemas.microsoft.com/office/powerpoint/2010/main" val="1027231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27D18-C190-4C3D-A3EC-55B6DD22C47F}" type="datetimeFigureOut">
              <a:rPr lang="it-IT" smtClean="0"/>
              <a:pPr/>
              <a:t>21/03/2024</a:t>
            </a:fld>
            <a:endParaRPr lang="it-IT"/>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20FA3-53B4-4D6D-B5C4-58F383288736}" type="slidenum">
              <a:rPr lang="it-IT" smtClean="0"/>
              <a:pPr/>
              <a:t>‹N›</a:t>
            </a:fld>
            <a:endParaRPr lang="it-IT"/>
          </a:p>
        </p:txBody>
      </p:sp>
    </p:spTree>
    <p:extLst>
      <p:ext uri="{BB962C8B-B14F-4D97-AF65-F5344CB8AC3E}">
        <p14:creationId xmlns:p14="http://schemas.microsoft.com/office/powerpoint/2010/main" val="1575425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360A58-F119-4A55-9C61-B550975D9CE8}"/>
              </a:ext>
            </a:extLst>
          </p:cNvPr>
          <p:cNvSpPr>
            <a:spLocks noGrp="1"/>
          </p:cNvSpPr>
          <p:nvPr>
            <p:ph type="ctrTitle"/>
          </p:nvPr>
        </p:nvSpPr>
        <p:spPr/>
        <p:txBody>
          <a:bodyPr/>
          <a:lstStyle/>
          <a:p>
            <a:r>
              <a:rPr lang="it-IT" dirty="0"/>
              <a:t>La fase decisoria </a:t>
            </a:r>
            <a:endParaRPr lang="it-IT" dirty="0">
              <a:ea typeface="Calibri Light"/>
              <a:cs typeface="Calibri Light"/>
            </a:endParaRPr>
          </a:p>
        </p:txBody>
      </p:sp>
      <p:sp>
        <p:nvSpPr>
          <p:cNvPr id="3" name="Sottotitolo 2">
            <a:extLst>
              <a:ext uri="{FF2B5EF4-FFF2-40B4-BE49-F238E27FC236}">
                <a16:creationId xmlns:a16="http://schemas.microsoft.com/office/drawing/2014/main" id="{187975EA-C70E-4637-99AC-721511A805F5}"/>
              </a:ext>
            </a:extLst>
          </p:cNvPr>
          <p:cNvSpPr>
            <a:spLocks noGrp="1"/>
          </p:cNvSpPr>
          <p:nvPr>
            <p:ph type="subTitle" idx="1"/>
          </p:nvPr>
        </p:nvSpPr>
        <p:spPr/>
        <p:txBody>
          <a:bodyPr/>
          <a:lstStyle/>
          <a:p>
            <a:r>
              <a:rPr lang="it-IT" dirty="0"/>
              <a:t> Prof.ssa Sveva Del Gatto</a:t>
            </a:r>
          </a:p>
        </p:txBody>
      </p:sp>
    </p:spTree>
    <p:extLst>
      <p:ext uri="{BB962C8B-B14F-4D97-AF65-F5344CB8AC3E}">
        <p14:creationId xmlns:p14="http://schemas.microsoft.com/office/powerpoint/2010/main" val="2036788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97AA8A-01B9-4AF8-388C-973A3A099CA6}"/>
              </a:ext>
            </a:extLst>
          </p:cNvPr>
          <p:cNvSpPr>
            <a:spLocks noGrp="1"/>
          </p:cNvSpPr>
          <p:nvPr>
            <p:ph type="title"/>
          </p:nvPr>
        </p:nvSpPr>
        <p:spPr/>
        <p:txBody>
          <a:bodyPr/>
          <a:lstStyle/>
          <a:p>
            <a:r>
              <a:rPr lang="it-IT">
                <a:cs typeface="Calibri Light"/>
              </a:rPr>
              <a:t>Silenzio e provvedimento tardivo</a:t>
            </a:r>
            <a:endParaRPr lang="it-IT"/>
          </a:p>
        </p:txBody>
      </p:sp>
      <p:sp>
        <p:nvSpPr>
          <p:cNvPr id="3" name="Segnaposto contenuto 2">
            <a:extLst>
              <a:ext uri="{FF2B5EF4-FFF2-40B4-BE49-F238E27FC236}">
                <a16:creationId xmlns:a16="http://schemas.microsoft.com/office/drawing/2014/main" id="{D59341D3-01FC-4A5B-508C-5622FB4F533D}"/>
              </a:ext>
            </a:extLst>
          </p:cNvPr>
          <p:cNvSpPr>
            <a:spLocks noGrp="1"/>
          </p:cNvSpPr>
          <p:nvPr>
            <p:ph idx="1"/>
          </p:nvPr>
        </p:nvSpPr>
        <p:spPr/>
        <p:txBody>
          <a:bodyPr vert="horz" lIns="91440" tIns="45720" rIns="91440" bIns="45720" rtlCol="0" anchor="t">
            <a:normAutofit lnSpcReduction="10000"/>
          </a:bodyPr>
          <a:lstStyle/>
          <a:p>
            <a:r>
              <a:rPr lang="it-IT">
                <a:cs typeface="Calibri"/>
              </a:rPr>
              <a:t>Inefficacia del provvedimento tardivo</a:t>
            </a:r>
          </a:p>
          <a:p>
            <a:r>
              <a:rPr lang="it-IT">
                <a:cs typeface="Calibri"/>
              </a:rPr>
              <a:t>Le determinazioni relative ai provvedimenti, alle autorizzazioni, ai pareri, ai nulla osta e agli atti di assenso comunque denominati, adottate dopo la scadenza dei termini di cui agli articoli 14-bis, comma 2, lettera c), 17-bis, commi 1 e 3, 20, comma 1, ovvero successivamente all'ultima riunione di cui all'articolo 14-ter, comma 7, nonché i provvedimenti di divieto di prosecuzione dell'attività e di rimozione degli eventuali effetti, di cui all'articolo 19, commi 3 e 6-bis, primo periodo, adottati dopo la scadenza dei termini ivi previsti, sono inefficaci, fermo restando quanto previsto dall'articolo 21-nonies, ove ne ricorrano i presupposti e le condizioni. (art. 2 c. 8 bis)</a:t>
            </a:r>
          </a:p>
        </p:txBody>
      </p:sp>
    </p:spTree>
    <p:extLst>
      <p:ext uri="{BB962C8B-B14F-4D97-AF65-F5344CB8AC3E}">
        <p14:creationId xmlns:p14="http://schemas.microsoft.com/office/powerpoint/2010/main" val="2576181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CB1FC-77EE-4112-A7C9-5B4ECA691A22}"/>
              </a:ext>
            </a:extLst>
          </p:cNvPr>
          <p:cNvSpPr>
            <a:spLocks noGrp="1"/>
          </p:cNvSpPr>
          <p:nvPr>
            <p:ph type="title"/>
          </p:nvPr>
        </p:nvSpPr>
        <p:spPr/>
        <p:txBody>
          <a:bodyPr>
            <a:normAutofit fontScale="90000"/>
          </a:bodyPr>
          <a:lstStyle/>
          <a:p>
            <a:pPr algn="ctr"/>
            <a:r>
              <a:rPr lang="it-IT"/>
              <a:t> </a:t>
            </a:r>
            <a:br>
              <a:rPr lang="it-IT"/>
            </a:br>
            <a:r>
              <a:rPr lang="it-IT" b="1"/>
              <a:t>Art. 20 </a:t>
            </a:r>
            <a:br>
              <a:rPr lang="it-IT" b="1"/>
            </a:br>
            <a:r>
              <a:rPr lang="it-IT" b="1"/>
              <a:t>      (Silenzio assenso – le eccezioni) </a:t>
            </a:r>
            <a:br>
              <a:rPr lang="it-IT" b="1"/>
            </a:br>
            <a:endParaRPr lang="it-IT" b="1"/>
          </a:p>
        </p:txBody>
      </p:sp>
      <p:sp>
        <p:nvSpPr>
          <p:cNvPr id="3" name="Segnaposto contenuto 2">
            <a:extLst>
              <a:ext uri="{FF2B5EF4-FFF2-40B4-BE49-F238E27FC236}">
                <a16:creationId xmlns:a16="http://schemas.microsoft.com/office/drawing/2014/main" id="{13BD7945-9986-4E7B-BE9A-5CA98E797876}"/>
              </a:ext>
            </a:extLst>
          </p:cNvPr>
          <p:cNvSpPr>
            <a:spLocks noGrp="1"/>
          </p:cNvSpPr>
          <p:nvPr>
            <p:ph idx="1"/>
          </p:nvPr>
        </p:nvSpPr>
        <p:spPr>
          <a:xfrm>
            <a:off x="838200" y="1690688"/>
            <a:ext cx="10515600" cy="4486275"/>
          </a:xfrm>
        </p:spPr>
        <p:txBody>
          <a:bodyPr>
            <a:normAutofit fontScale="92500" lnSpcReduction="20000"/>
          </a:bodyPr>
          <a:lstStyle/>
          <a:p>
            <a:pPr marL="0" indent="0" algn="ctr">
              <a:buNone/>
            </a:pPr>
            <a:r>
              <a:rPr lang="it-IT"/>
              <a:t>4. Le disposizioni del presente articolo non si applicano agli atti</a:t>
            </a:r>
          </a:p>
          <a:p>
            <a:pPr marL="0" indent="0" algn="ctr">
              <a:buNone/>
            </a:pPr>
            <a:r>
              <a:rPr lang="it-IT"/>
              <a:t>e procedimenti riguardanti il patrimonio culturale  e  paesaggistico,</a:t>
            </a:r>
          </a:p>
          <a:p>
            <a:pPr marL="0" indent="0" algn="ctr">
              <a:buNone/>
            </a:pPr>
            <a:r>
              <a:rPr lang="it-IT"/>
              <a:t>l'ambiente, la tutela dal rischio idrogeologico, la difesa nazionale,</a:t>
            </a:r>
          </a:p>
          <a:p>
            <a:pPr marL="0" indent="0" algn="ctr">
              <a:buNone/>
            </a:pPr>
            <a:r>
              <a:rPr lang="it-IT"/>
              <a:t>la pubblica sicurezza, l'immigrazione, l'asilo e la cittadinanza,  la</a:t>
            </a:r>
          </a:p>
          <a:p>
            <a:pPr marL="0" indent="0" algn="ctr">
              <a:buNone/>
            </a:pPr>
            <a:r>
              <a:rPr lang="it-IT"/>
              <a:t>salute e la  pubblica  incolumità,  ai  casi  in  cui  la  normativa</a:t>
            </a:r>
          </a:p>
          <a:p>
            <a:pPr marL="0" indent="0" algn="ctr">
              <a:buNone/>
            </a:pPr>
            <a:r>
              <a:rPr lang="it-IT"/>
              <a:t>comunitaria  impone  l'adozione   di   provvedimenti   amministrativi</a:t>
            </a:r>
          </a:p>
          <a:p>
            <a:pPr marL="0" indent="0" algn="ctr">
              <a:buNone/>
            </a:pPr>
            <a:r>
              <a:rPr lang="it-IT"/>
              <a:t>formali,  ai  casi  in   cui   la   legge   qualifica   il   silenzio</a:t>
            </a:r>
          </a:p>
          <a:p>
            <a:pPr marL="0" indent="0" algn="ctr">
              <a:buNone/>
            </a:pPr>
            <a:r>
              <a:rPr lang="it-IT"/>
              <a:t>dell'amministrazione come rigetto dell'istanza, nonché' agli  atti  e</a:t>
            </a:r>
          </a:p>
          <a:p>
            <a:pPr marL="0" indent="0" algn="ctr">
              <a:buNone/>
            </a:pPr>
            <a:r>
              <a:rPr lang="it-IT"/>
              <a:t>procedimenti individuati con uno o più decreti  del  Presidente  del</a:t>
            </a:r>
          </a:p>
          <a:p>
            <a:pPr marL="0" indent="0" algn="ctr">
              <a:buNone/>
            </a:pPr>
            <a:r>
              <a:rPr lang="it-IT"/>
              <a:t>Consiglio dei ministri, su proposta  del  Ministro  per  la  funzione</a:t>
            </a:r>
          </a:p>
          <a:p>
            <a:pPr marL="0" indent="0" algn="ctr">
              <a:buNone/>
            </a:pPr>
            <a:r>
              <a:rPr lang="it-IT"/>
              <a:t>pubblica, di concerto con i Ministri competenti. </a:t>
            </a:r>
          </a:p>
        </p:txBody>
      </p:sp>
    </p:spTree>
    <p:extLst>
      <p:ext uri="{BB962C8B-B14F-4D97-AF65-F5344CB8AC3E}">
        <p14:creationId xmlns:p14="http://schemas.microsoft.com/office/powerpoint/2010/main" val="343890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Il silenzio come regola e le eccezioni</a:t>
            </a:r>
          </a:p>
        </p:txBody>
      </p:sp>
      <p:graphicFrame>
        <p:nvGraphicFramePr>
          <p:cNvPr id="4" name="Segnaposto contenuto 3"/>
          <p:cNvGraphicFramePr>
            <a:graphicFrameLocks noGrp="1"/>
          </p:cNvGraphicFramePr>
          <p:nvPr>
            <p:ph idx="1"/>
          </p:nvPr>
        </p:nvGraphicFramePr>
        <p:xfrm>
          <a:off x="24384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3386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Il silenzio come regola e le eccezioni</a:t>
            </a:r>
          </a:p>
        </p:txBody>
      </p:sp>
      <p:sp>
        <p:nvSpPr>
          <p:cNvPr id="3" name="Segnaposto contenuto 2"/>
          <p:cNvSpPr>
            <a:spLocks noGrp="1"/>
          </p:cNvSpPr>
          <p:nvPr>
            <p:ph idx="1"/>
          </p:nvPr>
        </p:nvSpPr>
        <p:spPr/>
        <p:txBody>
          <a:bodyPr>
            <a:normAutofit/>
          </a:bodyPr>
          <a:lstStyle/>
          <a:p>
            <a:pPr marL="0" indent="0" algn="just">
              <a:buNone/>
            </a:pPr>
            <a:r>
              <a:rPr lang="it-IT">
                <a:latin typeface="Times New Roman" charset="0"/>
                <a:ea typeface="Times New Roman" charset="0"/>
                <a:cs typeface="Times New Roman" charset="0"/>
              </a:rPr>
              <a:t>Il silenzio </a:t>
            </a:r>
            <a:r>
              <a:rPr lang="it-IT" b="1">
                <a:latin typeface="Times New Roman" charset="0"/>
                <a:ea typeface="Times New Roman" charset="0"/>
                <a:cs typeface="Times New Roman" charset="0"/>
              </a:rPr>
              <a:t>assenso rappresenta la regola</a:t>
            </a:r>
            <a:r>
              <a:rPr lang="it-IT">
                <a:latin typeface="Times New Roman" charset="0"/>
                <a:ea typeface="Times New Roman" charset="0"/>
                <a:cs typeface="Times New Roman" charset="0"/>
              </a:rPr>
              <a:t>. </a:t>
            </a:r>
          </a:p>
          <a:p>
            <a:pPr marL="0" indent="0" algn="just">
              <a:buNone/>
            </a:pPr>
            <a:r>
              <a:rPr lang="it-IT">
                <a:latin typeface="Times New Roman" charset="0"/>
                <a:ea typeface="Times New Roman" charset="0"/>
                <a:cs typeface="Times New Roman" charset="0"/>
              </a:rPr>
              <a:t>Eccezioni:</a:t>
            </a:r>
          </a:p>
          <a:p>
            <a:pPr marL="822325" indent="-457200" algn="just">
              <a:buFont typeface="Wingdings" charset="2"/>
              <a:buChar char="à"/>
            </a:pPr>
            <a:r>
              <a:rPr lang="it-IT">
                <a:latin typeface="Times New Roman" charset="0"/>
                <a:ea typeface="Times New Roman" charset="0"/>
                <a:cs typeface="Times New Roman" charset="0"/>
              </a:rPr>
              <a:t>ipotesi particolari in cui, per </a:t>
            </a:r>
            <a:r>
              <a:rPr lang="it-IT" b="1">
                <a:latin typeface="Times New Roman" charset="0"/>
                <a:ea typeface="Times New Roman" charset="0"/>
                <a:cs typeface="Times New Roman" charset="0"/>
              </a:rPr>
              <a:t>la tutela di alcuni interessi, non si reputa opportuno applicare l’istituto</a:t>
            </a:r>
            <a:r>
              <a:rPr lang="it-IT">
                <a:latin typeface="Times New Roman" charset="0"/>
                <a:ea typeface="Times New Roman" charset="0"/>
                <a:cs typeface="Times New Roman" charset="0"/>
              </a:rPr>
              <a:t> ed è preferibile concludere il procedimento con una decisione espressa e motivata. </a:t>
            </a:r>
          </a:p>
        </p:txBody>
      </p:sp>
    </p:spTree>
    <p:extLst>
      <p:ext uri="{BB962C8B-B14F-4D97-AF65-F5344CB8AC3E}">
        <p14:creationId xmlns:p14="http://schemas.microsoft.com/office/powerpoint/2010/main" val="1644151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Il silenzio inadempimento</a:t>
            </a:r>
          </a:p>
        </p:txBody>
      </p:sp>
      <p:sp>
        <p:nvSpPr>
          <p:cNvPr id="3" name="Segnaposto contenuto 2"/>
          <p:cNvSpPr>
            <a:spLocks noGrp="1"/>
          </p:cNvSpPr>
          <p:nvPr>
            <p:ph idx="1"/>
          </p:nvPr>
        </p:nvSpPr>
        <p:spPr/>
        <p:txBody>
          <a:bodyPr>
            <a:normAutofit/>
          </a:bodyPr>
          <a:lstStyle/>
          <a:p>
            <a:pPr marL="0" indent="0" algn="just">
              <a:buNone/>
            </a:pPr>
            <a:r>
              <a:rPr lang="it-IT">
                <a:latin typeface="Times New Roman" charset="0"/>
                <a:ea typeface="Times New Roman" charset="0"/>
                <a:cs typeface="Times New Roman" charset="0"/>
              </a:rPr>
              <a:t>Si ha silenzio inadempimento quando l’amministrazione pur </a:t>
            </a:r>
            <a:r>
              <a:rPr lang="it-IT" b="1">
                <a:latin typeface="Times New Roman" charset="0"/>
                <a:ea typeface="Times New Roman" charset="0"/>
                <a:cs typeface="Times New Roman" charset="0"/>
              </a:rPr>
              <a:t>avendo l’obbligo di provvedere</a:t>
            </a:r>
            <a:r>
              <a:rPr lang="it-IT">
                <a:latin typeface="Times New Roman" charset="0"/>
                <a:ea typeface="Times New Roman" charset="0"/>
                <a:cs typeface="Times New Roman" charset="0"/>
              </a:rPr>
              <a:t> a fronte di un’istanza del privato, </a:t>
            </a:r>
            <a:r>
              <a:rPr lang="it-IT" b="1">
                <a:latin typeface="Times New Roman" charset="0"/>
                <a:ea typeface="Times New Roman" charset="0"/>
                <a:cs typeface="Times New Roman" charset="0"/>
              </a:rPr>
              <a:t>resta inerte</a:t>
            </a:r>
            <a:r>
              <a:rPr lang="it-IT">
                <a:latin typeface="Times New Roman" charset="0"/>
                <a:ea typeface="Times New Roman" charset="0"/>
                <a:cs typeface="Times New Roman" charset="0"/>
              </a:rPr>
              <a:t> e l’inerzia non è altrimenti qualificata dalla legge (es. silenzio assenso).</a:t>
            </a:r>
          </a:p>
        </p:txBody>
      </p:sp>
    </p:spTree>
    <p:extLst>
      <p:ext uri="{BB962C8B-B14F-4D97-AF65-F5344CB8AC3E}">
        <p14:creationId xmlns:p14="http://schemas.microsoft.com/office/powerpoint/2010/main" val="3103646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7E5932-B25C-9D93-FAD7-91B584F96247}"/>
              </a:ext>
            </a:extLst>
          </p:cNvPr>
          <p:cNvSpPr>
            <a:spLocks noGrp="1"/>
          </p:cNvSpPr>
          <p:nvPr>
            <p:ph type="title"/>
          </p:nvPr>
        </p:nvSpPr>
        <p:spPr/>
        <p:txBody>
          <a:bodyPr/>
          <a:lstStyle/>
          <a:p>
            <a:r>
              <a:rPr lang="it-IT">
                <a:cs typeface="Calibri"/>
              </a:rPr>
              <a:t>I rimedi interni contro l'inerzia</a:t>
            </a:r>
            <a:endParaRPr lang="it-IT"/>
          </a:p>
        </p:txBody>
      </p:sp>
      <p:sp>
        <p:nvSpPr>
          <p:cNvPr id="3" name="Segnaposto contenuto 2">
            <a:extLst>
              <a:ext uri="{FF2B5EF4-FFF2-40B4-BE49-F238E27FC236}">
                <a16:creationId xmlns:a16="http://schemas.microsoft.com/office/drawing/2014/main" id="{3C07B603-41B6-0829-754E-EA14634735B4}"/>
              </a:ext>
            </a:extLst>
          </p:cNvPr>
          <p:cNvSpPr>
            <a:spLocks noGrp="1"/>
          </p:cNvSpPr>
          <p:nvPr>
            <p:ph idx="1"/>
          </p:nvPr>
        </p:nvSpPr>
        <p:spPr/>
        <p:txBody>
          <a:bodyPr vert="horz" lIns="91440" tIns="45720" rIns="91440" bIns="45720" rtlCol="0" anchor="t">
            <a:normAutofit/>
          </a:bodyPr>
          <a:lstStyle/>
          <a:p>
            <a:r>
              <a:rPr lang="it-IT" dirty="0">
                <a:cs typeface="Calibri"/>
              </a:rPr>
              <a:t>sostenibilità dei tempi sotto il profilo dell'organizzazione amministrativa (art. 2, c. 4)</a:t>
            </a:r>
          </a:p>
          <a:p>
            <a:r>
              <a:rPr lang="it-IT" dirty="0">
                <a:cs typeface="Calibri"/>
              </a:rPr>
              <a:t>Le pubbliche amministrazioni misurano e pubblicano nel proprio sito internet istituzionale, nella sezione "Amministrazione trasparente", i tempi effettivi di conclusione dei procedimenti amministrativi di maggiore impatto per i cittadini e per le imprese, comparandoli con i termini previsti dalla normativa vigente (art. c. 4 bis)</a:t>
            </a:r>
          </a:p>
        </p:txBody>
      </p:sp>
    </p:spTree>
    <p:extLst>
      <p:ext uri="{BB962C8B-B14F-4D97-AF65-F5344CB8AC3E}">
        <p14:creationId xmlns:p14="http://schemas.microsoft.com/office/powerpoint/2010/main" val="3351584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7E5932-B25C-9D93-FAD7-91B584F96247}"/>
              </a:ext>
            </a:extLst>
          </p:cNvPr>
          <p:cNvSpPr>
            <a:spLocks noGrp="1"/>
          </p:cNvSpPr>
          <p:nvPr>
            <p:ph type="title"/>
          </p:nvPr>
        </p:nvSpPr>
        <p:spPr/>
        <p:txBody>
          <a:bodyPr/>
          <a:lstStyle/>
          <a:p>
            <a:r>
              <a:rPr lang="it-IT">
                <a:cs typeface="Calibri"/>
              </a:rPr>
              <a:t>I rimedi interni contro l'inerzia</a:t>
            </a:r>
            <a:endParaRPr lang="it-IT"/>
          </a:p>
        </p:txBody>
      </p:sp>
      <p:sp>
        <p:nvSpPr>
          <p:cNvPr id="3" name="Segnaposto contenuto 2">
            <a:extLst>
              <a:ext uri="{FF2B5EF4-FFF2-40B4-BE49-F238E27FC236}">
                <a16:creationId xmlns:a16="http://schemas.microsoft.com/office/drawing/2014/main" id="{3C07B603-41B6-0829-754E-EA14634735B4}"/>
              </a:ext>
            </a:extLst>
          </p:cNvPr>
          <p:cNvSpPr>
            <a:spLocks noGrp="1"/>
          </p:cNvSpPr>
          <p:nvPr>
            <p:ph idx="1"/>
          </p:nvPr>
        </p:nvSpPr>
        <p:spPr/>
        <p:txBody>
          <a:bodyPr vert="horz" lIns="91440" tIns="45720" rIns="91440" bIns="45720" rtlCol="0" anchor="t">
            <a:normAutofit fontScale="85000" lnSpcReduction="20000"/>
          </a:bodyPr>
          <a:lstStyle/>
          <a:p>
            <a:r>
              <a:rPr lang="it-IT" dirty="0">
                <a:cs typeface="Calibri"/>
              </a:rPr>
              <a:t>9. La mancata o tardiva emanazione del provvedimento costituisce elemento di valutazione della performance individuale, nonché di responsabilità disciplinare e amministrativo-contabile del dirigente e del funzionario inadempiente.</a:t>
            </a:r>
            <a:br>
              <a:rPr lang="it-IT" dirty="0">
                <a:cs typeface="Calibri"/>
              </a:rPr>
            </a:br>
            <a:endParaRPr lang="it-IT">
              <a:cs typeface="Calibri"/>
            </a:endParaRPr>
          </a:p>
          <a:p>
            <a:r>
              <a:rPr lang="it-IT" dirty="0">
                <a:cs typeface="Calibri"/>
              </a:rPr>
              <a:t>9-bis. L'organo di governo individua un soggetto nell'ambito delle figure apicali dell'amministrazione o una unità organizzativa cui attribuire il potere sostitutivo in caso di inerzia.</a:t>
            </a:r>
          </a:p>
          <a:p>
            <a:pPr marL="0" indent="0">
              <a:buNone/>
            </a:pPr>
            <a:r>
              <a:rPr lang="it-IT" dirty="0">
                <a:cs typeface="Calibri"/>
              </a:rPr>
              <a:t> Nell'ipotesi di omessa individuazione il potere sostitutivo si considera attribuito al dirigente generale o, in mancanza, al dirigente preposto all'ufficio o in mancanza al funzionario di più elevato livello presente nell'amministrazione. </a:t>
            </a:r>
          </a:p>
          <a:p>
            <a:endParaRPr lang="it-IT">
              <a:cs typeface="Calibri"/>
            </a:endParaRPr>
          </a:p>
        </p:txBody>
      </p:sp>
    </p:spTree>
    <p:extLst>
      <p:ext uri="{BB962C8B-B14F-4D97-AF65-F5344CB8AC3E}">
        <p14:creationId xmlns:p14="http://schemas.microsoft.com/office/powerpoint/2010/main" val="4262263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7E5932-B25C-9D93-FAD7-91B584F96247}"/>
              </a:ext>
            </a:extLst>
          </p:cNvPr>
          <p:cNvSpPr>
            <a:spLocks noGrp="1"/>
          </p:cNvSpPr>
          <p:nvPr>
            <p:ph type="title"/>
          </p:nvPr>
        </p:nvSpPr>
        <p:spPr/>
        <p:txBody>
          <a:bodyPr/>
          <a:lstStyle/>
          <a:p>
            <a:r>
              <a:rPr lang="it-IT">
                <a:cs typeface="Calibri"/>
              </a:rPr>
              <a:t>I rimedi interni contro l'inerzia</a:t>
            </a:r>
            <a:endParaRPr lang="it-IT"/>
          </a:p>
        </p:txBody>
      </p:sp>
      <p:sp>
        <p:nvSpPr>
          <p:cNvPr id="3" name="Segnaposto contenuto 2">
            <a:extLst>
              <a:ext uri="{FF2B5EF4-FFF2-40B4-BE49-F238E27FC236}">
                <a16:creationId xmlns:a16="http://schemas.microsoft.com/office/drawing/2014/main" id="{3C07B603-41B6-0829-754E-EA14634735B4}"/>
              </a:ext>
            </a:extLst>
          </p:cNvPr>
          <p:cNvSpPr>
            <a:spLocks noGrp="1"/>
          </p:cNvSpPr>
          <p:nvPr>
            <p:ph idx="1"/>
          </p:nvPr>
        </p:nvSpPr>
        <p:spPr/>
        <p:txBody>
          <a:bodyPr vert="horz" lIns="91440" tIns="45720" rIns="91440" bIns="45720" rtlCol="0" anchor="t">
            <a:normAutofit/>
          </a:bodyPr>
          <a:lstStyle/>
          <a:p>
            <a:pPr marL="0" indent="0">
              <a:buNone/>
            </a:pPr>
            <a:r>
              <a:rPr lang="it-IT">
                <a:cs typeface="Calibri"/>
              </a:rPr>
              <a:t>9-ter. Decorso inutilmente il termine per la conclusione del procedimento o quello superiore di cui al comma 7, il responsabile o l'unità organizzativa di cui al comma 9-bis, </a:t>
            </a:r>
            <a:r>
              <a:rPr lang="it-IT" b="1">
                <a:cs typeface="Calibri"/>
              </a:rPr>
              <a:t>d'ufficio o su richiesta dell'interessato, esercita il potere sostitutivo </a:t>
            </a:r>
            <a:r>
              <a:rPr lang="it-IT">
                <a:cs typeface="Calibri"/>
              </a:rPr>
              <a:t>e, entro un termine pari alla metà di quello originariamente previsto, conclude il procedimento attraverso le strutture competenti o con la nomina di un commissario.</a:t>
            </a:r>
            <a:endParaRPr lang="it-IT"/>
          </a:p>
          <a:p>
            <a:endParaRPr lang="it-IT">
              <a:cs typeface="Calibri"/>
            </a:endParaRPr>
          </a:p>
        </p:txBody>
      </p:sp>
    </p:spTree>
    <p:extLst>
      <p:ext uri="{BB962C8B-B14F-4D97-AF65-F5344CB8AC3E}">
        <p14:creationId xmlns:p14="http://schemas.microsoft.com/office/powerpoint/2010/main" val="2924109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7E5932-B25C-9D93-FAD7-91B584F96247}"/>
              </a:ext>
            </a:extLst>
          </p:cNvPr>
          <p:cNvSpPr>
            <a:spLocks noGrp="1"/>
          </p:cNvSpPr>
          <p:nvPr>
            <p:ph type="title"/>
          </p:nvPr>
        </p:nvSpPr>
        <p:spPr/>
        <p:txBody>
          <a:bodyPr/>
          <a:lstStyle/>
          <a:p>
            <a:r>
              <a:rPr lang="it-IT">
                <a:cs typeface="Calibri"/>
              </a:rPr>
              <a:t>I rimedi interni contro l'inerzia</a:t>
            </a:r>
            <a:endParaRPr lang="it-IT"/>
          </a:p>
        </p:txBody>
      </p:sp>
      <p:sp>
        <p:nvSpPr>
          <p:cNvPr id="3" name="Segnaposto contenuto 2">
            <a:extLst>
              <a:ext uri="{FF2B5EF4-FFF2-40B4-BE49-F238E27FC236}">
                <a16:creationId xmlns:a16="http://schemas.microsoft.com/office/drawing/2014/main" id="{3C07B603-41B6-0829-754E-EA14634735B4}"/>
              </a:ext>
            </a:extLst>
          </p:cNvPr>
          <p:cNvSpPr>
            <a:spLocks noGrp="1"/>
          </p:cNvSpPr>
          <p:nvPr>
            <p:ph idx="1"/>
          </p:nvPr>
        </p:nvSpPr>
        <p:spPr/>
        <p:txBody>
          <a:bodyPr vert="horz" lIns="91440" tIns="45720" rIns="91440" bIns="45720" rtlCol="0" anchor="t">
            <a:normAutofit lnSpcReduction="10000"/>
          </a:bodyPr>
          <a:lstStyle/>
          <a:p>
            <a:pPr marL="0" indent="0">
              <a:buNone/>
            </a:pPr>
            <a:r>
              <a:rPr lang="it-IT">
                <a:cs typeface="Calibri"/>
              </a:rPr>
              <a:t>Le pubbliche amministrazioni e i soggetti di cui all'articolo 1, comma 1-ter, sono tenuti al </a:t>
            </a:r>
            <a:r>
              <a:rPr lang="it-IT" b="1">
                <a:cs typeface="Calibri"/>
              </a:rPr>
              <a:t>risarcimento</a:t>
            </a:r>
            <a:r>
              <a:rPr lang="it-IT">
                <a:cs typeface="Calibri"/>
              </a:rPr>
              <a:t> del danno ingiusto cagionato in conseguenza dell'inosservanza dolosa o colposa del termine di conclusione del procedimento.</a:t>
            </a:r>
            <a:endParaRPr lang="it-IT"/>
          </a:p>
          <a:p>
            <a:pPr marL="0" indent="0">
              <a:buNone/>
            </a:pPr>
            <a:r>
              <a:rPr lang="it-IT">
                <a:cs typeface="Calibri"/>
              </a:rPr>
              <a:t>in caso di inosservanza del termine di conclusione del procedimento ad istanza di parte, per il quale sussiste l'obbligo di pronunziarsi, l'istante ha diritto di ottenere un indennizzo per il mero ritardo  (a prescindere quindi dalla prova del danno ingiusto)</a:t>
            </a:r>
            <a:endParaRPr lang="it-IT"/>
          </a:p>
          <a:p>
            <a:endParaRPr lang="it-IT">
              <a:cs typeface="Calibri"/>
            </a:endParaRPr>
          </a:p>
        </p:txBody>
      </p:sp>
    </p:spTree>
    <p:extLst>
      <p:ext uri="{BB962C8B-B14F-4D97-AF65-F5344CB8AC3E}">
        <p14:creationId xmlns:p14="http://schemas.microsoft.com/office/powerpoint/2010/main" val="3805401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La tutela contro il silenzio inadempimento</a:t>
            </a:r>
          </a:p>
        </p:txBody>
      </p:sp>
      <p:sp>
        <p:nvSpPr>
          <p:cNvPr id="3" name="Segnaposto contenuto 2"/>
          <p:cNvSpPr>
            <a:spLocks noGrp="1"/>
          </p:cNvSpPr>
          <p:nvPr>
            <p:ph idx="1"/>
          </p:nvPr>
        </p:nvSpPr>
        <p:spPr/>
        <p:txBody>
          <a:bodyPr>
            <a:normAutofit/>
          </a:bodyPr>
          <a:lstStyle/>
          <a:p>
            <a:pPr marL="0" indent="0" algn="just">
              <a:buNone/>
            </a:pPr>
            <a:r>
              <a:rPr lang="it-IT">
                <a:latin typeface="Times New Roman" charset="0"/>
                <a:ea typeface="Times New Roman" charset="0"/>
                <a:cs typeface="Times New Roman" charset="0"/>
              </a:rPr>
              <a:t> </a:t>
            </a:r>
            <a:r>
              <a:rPr lang="it-IT" b="1">
                <a:latin typeface="Times New Roman" charset="0"/>
                <a:ea typeface="Times New Roman" charset="0"/>
                <a:cs typeface="Times New Roman" charset="0"/>
              </a:rPr>
              <a:t>Art. 2 – c. 8, LPA: </a:t>
            </a:r>
            <a:r>
              <a:rPr lang="it-IT">
                <a:latin typeface="Times New Roman" charset="0"/>
                <a:ea typeface="Times New Roman" charset="0"/>
                <a:cs typeface="Times New Roman" charset="0"/>
              </a:rPr>
              <a:t>La  tutela  in  materia  di  silenzio  dell'amministrazione  è disciplinata dal  codice  del  processo  amministrativo,  di  cui  al decreto legislativo 2 luglio 2010,  n.104 (CPA).  </a:t>
            </a:r>
          </a:p>
        </p:txBody>
      </p:sp>
    </p:spTree>
    <p:extLst>
      <p:ext uri="{BB962C8B-B14F-4D97-AF65-F5344CB8AC3E}">
        <p14:creationId xmlns:p14="http://schemas.microsoft.com/office/powerpoint/2010/main" val="20322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algn="ctr"/>
            <a:r>
              <a:rPr lang="it-IT" b="1"/>
              <a:t>I possibili esiti del procedimento amministrativo</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p:txBody>
          <a:bodyPr vert="horz" lIns="91440" tIns="45720" rIns="91440" bIns="45720" rtlCol="0" anchor="t">
            <a:normAutofit/>
          </a:bodyPr>
          <a:lstStyle/>
          <a:p>
            <a:pPr marL="514350" indent="-514350" algn="just">
              <a:buFont typeface="+mj-lt"/>
              <a:buAutoNum type="arabicPeriod"/>
            </a:pPr>
            <a:r>
              <a:rPr lang="it-IT">
                <a:cs typeface="Calibri"/>
              </a:rPr>
              <a:t>Il termine e i silenzi</a:t>
            </a:r>
          </a:p>
          <a:p>
            <a:pPr marL="514350" indent="-514350" algn="just">
              <a:buAutoNum type="arabicPeriod"/>
            </a:pPr>
            <a:r>
              <a:rPr lang="it-IT">
                <a:cs typeface="Calibri"/>
              </a:rPr>
              <a:t>Gli accordi</a:t>
            </a:r>
          </a:p>
          <a:p>
            <a:pPr marL="514350" indent="-514350" algn="just">
              <a:buAutoNum type="arabicPeriod"/>
            </a:pPr>
            <a:r>
              <a:rPr lang="it-IT">
                <a:cs typeface="Calibri"/>
              </a:rPr>
              <a:t>Il provvedimento espresso</a:t>
            </a:r>
          </a:p>
        </p:txBody>
      </p:sp>
    </p:spTree>
    <p:extLst>
      <p:ext uri="{BB962C8B-B14F-4D97-AF65-F5344CB8AC3E}">
        <p14:creationId xmlns:p14="http://schemas.microsoft.com/office/powerpoint/2010/main" val="3220947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a:latin typeface="Times New Roman" charset="0"/>
                <a:ea typeface="Times New Roman" charset="0"/>
                <a:cs typeface="Times New Roman" charset="0"/>
              </a:rPr>
              <a:t>Art. 31 CPA</a:t>
            </a:r>
            <a:br>
              <a:rPr lang="it-IT" sz="3600" b="1">
                <a:latin typeface="Times New Roman" charset="0"/>
                <a:ea typeface="Times New Roman" charset="0"/>
                <a:cs typeface="Times New Roman" charset="0"/>
              </a:rPr>
            </a:br>
            <a:r>
              <a:rPr lang="it-IT" sz="3600" b="1">
                <a:latin typeface="Times New Roman" charset="0"/>
                <a:ea typeface="Times New Roman" charset="0"/>
                <a:cs typeface="Times New Roman" charset="0"/>
              </a:rPr>
              <a:t>        Azione avverso il silenzio e declaratoria di nullità </a:t>
            </a:r>
          </a:p>
        </p:txBody>
      </p:sp>
      <p:sp>
        <p:nvSpPr>
          <p:cNvPr id="3" name="Segnaposto contenuto 2"/>
          <p:cNvSpPr>
            <a:spLocks noGrp="1"/>
          </p:cNvSpPr>
          <p:nvPr>
            <p:ph idx="1"/>
          </p:nvPr>
        </p:nvSpPr>
        <p:spPr>
          <a:xfrm>
            <a:off x="609600" y="1417637"/>
            <a:ext cx="10972800" cy="4708527"/>
          </a:xfrm>
        </p:spPr>
        <p:txBody>
          <a:bodyPr>
            <a:normAutofit/>
          </a:bodyPr>
          <a:lstStyle/>
          <a:p>
            <a:pPr marL="0" indent="0" algn="just">
              <a:buNone/>
            </a:pPr>
            <a:r>
              <a:rPr lang="it-IT">
                <a:latin typeface="Times New Roman" charset="0"/>
                <a:ea typeface="Times New Roman" charset="0"/>
                <a:cs typeface="Times New Roman" charset="0"/>
              </a:rPr>
              <a:t>  1.  Decorsi  i  termini  per  la  conclusione  del   procedimento amministrativo e negli altri casi previsti dalla legge, chi vi ha interesse     può     chiedere      </a:t>
            </a:r>
            <a:r>
              <a:rPr lang="it-IT" b="1">
                <a:latin typeface="Times New Roman" charset="0"/>
                <a:ea typeface="Times New Roman" charset="0"/>
                <a:cs typeface="Times New Roman" charset="0"/>
              </a:rPr>
              <a:t>l'accertamento      dell'obbligo dell'amministrazione di provvedere. </a:t>
            </a:r>
          </a:p>
          <a:p>
            <a:pPr marL="0" indent="0" algn="just">
              <a:buNone/>
            </a:pPr>
            <a:r>
              <a:rPr lang="it-IT">
                <a:latin typeface="Times New Roman" charset="0"/>
                <a:ea typeface="Times New Roman" charset="0"/>
                <a:cs typeface="Times New Roman" charset="0"/>
              </a:rPr>
              <a:t>   2.  L'azione  può   essere   proposta   fintanto   che   perdura l'inadempimento e, comunque, non oltre un  anno  dalla  scadenza  del termine  di  conclusione  del  procedimento.  E'   fatta   salva   la improponibilità'  dell'istanza  di  avvio  del  procedimento  ove  ne ricorrano i presupposti. </a:t>
            </a:r>
          </a:p>
        </p:txBody>
      </p:sp>
    </p:spTree>
    <p:extLst>
      <p:ext uri="{BB962C8B-B14F-4D97-AF65-F5344CB8AC3E}">
        <p14:creationId xmlns:p14="http://schemas.microsoft.com/office/powerpoint/2010/main" val="567579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a:latin typeface="Times New Roman" charset="0"/>
                <a:ea typeface="Times New Roman" charset="0"/>
                <a:cs typeface="Times New Roman" charset="0"/>
              </a:rPr>
              <a:t>Art. 31 </a:t>
            </a:r>
            <a:br>
              <a:rPr lang="it-IT" sz="3600" b="1">
                <a:latin typeface="Times New Roman" charset="0"/>
                <a:ea typeface="Times New Roman" charset="0"/>
                <a:cs typeface="Times New Roman" charset="0"/>
              </a:rPr>
            </a:br>
            <a:r>
              <a:rPr lang="it-IT" sz="3600" b="1">
                <a:latin typeface="Times New Roman" charset="0"/>
                <a:ea typeface="Times New Roman" charset="0"/>
                <a:cs typeface="Times New Roman" charset="0"/>
              </a:rPr>
              <a:t>        Azione avverso il silenzio e declaratoria di nullità </a:t>
            </a:r>
          </a:p>
        </p:txBody>
      </p:sp>
      <p:sp>
        <p:nvSpPr>
          <p:cNvPr id="3" name="Segnaposto contenuto 2"/>
          <p:cNvSpPr>
            <a:spLocks noGrp="1"/>
          </p:cNvSpPr>
          <p:nvPr>
            <p:ph idx="1"/>
          </p:nvPr>
        </p:nvSpPr>
        <p:spPr>
          <a:xfrm>
            <a:off x="609600" y="1417637"/>
            <a:ext cx="10972800" cy="4708527"/>
          </a:xfrm>
        </p:spPr>
        <p:txBody>
          <a:bodyPr>
            <a:normAutofit/>
          </a:bodyPr>
          <a:lstStyle/>
          <a:p>
            <a:pPr marL="0" indent="0" algn="just">
              <a:buNone/>
            </a:pPr>
            <a:r>
              <a:rPr lang="it-IT">
                <a:latin typeface="Times New Roman" charset="0"/>
                <a:ea typeface="Times New Roman" charset="0"/>
                <a:cs typeface="Times New Roman" charset="0"/>
              </a:rPr>
              <a:t> 3. Il giudice può pronunciare  sulla  </a:t>
            </a:r>
            <a:r>
              <a:rPr lang="it-IT" b="1">
                <a:latin typeface="Times New Roman" charset="0"/>
                <a:ea typeface="Times New Roman" charset="0"/>
                <a:cs typeface="Times New Roman" charset="0"/>
              </a:rPr>
              <a:t>fondatezza  della  pretesa </a:t>
            </a:r>
            <a:r>
              <a:rPr lang="it-IT">
                <a:latin typeface="Times New Roman" charset="0"/>
                <a:ea typeface="Times New Roman" charset="0"/>
                <a:cs typeface="Times New Roman" charset="0"/>
              </a:rPr>
              <a:t>dedotta in giudizio solo quando si tratta di  attività  vincolata  o quando risulta che </a:t>
            </a:r>
            <a:r>
              <a:rPr lang="it-IT" b="1">
                <a:latin typeface="Times New Roman" charset="0"/>
                <a:ea typeface="Times New Roman" charset="0"/>
                <a:cs typeface="Times New Roman" charset="0"/>
              </a:rPr>
              <a:t>non residuano ulteriori margini di esercizio della discrezionalità </a:t>
            </a:r>
            <a:r>
              <a:rPr lang="it-IT">
                <a:latin typeface="Times New Roman" charset="0"/>
                <a:ea typeface="Times New Roman" charset="0"/>
                <a:cs typeface="Times New Roman" charset="0"/>
              </a:rPr>
              <a:t>e non  sono  necessari  adempimenti  istruttori  che debbano essere compiuti dall'amministrazione. </a:t>
            </a:r>
          </a:p>
        </p:txBody>
      </p:sp>
    </p:spTree>
    <p:extLst>
      <p:ext uri="{BB962C8B-B14F-4D97-AF65-F5344CB8AC3E}">
        <p14:creationId xmlns:p14="http://schemas.microsoft.com/office/powerpoint/2010/main" val="2436296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611EE-E39E-47F4-A974-ADAD7F41F65C}"/>
              </a:ext>
            </a:extLst>
          </p:cNvPr>
          <p:cNvSpPr>
            <a:spLocks noGrp="1"/>
          </p:cNvSpPr>
          <p:nvPr>
            <p:ph type="title"/>
          </p:nvPr>
        </p:nvSpPr>
        <p:spPr/>
        <p:txBody>
          <a:bodyPr/>
          <a:lstStyle/>
          <a:p>
            <a:pPr algn="ctr"/>
            <a:r>
              <a:rPr lang="it-IT" b="1"/>
              <a:t>Gli accordi tra amministrazioni e privato</a:t>
            </a:r>
          </a:p>
        </p:txBody>
      </p:sp>
      <p:sp>
        <p:nvSpPr>
          <p:cNvPr id="3" name="Segnaposto contenuto 2">
            <a:extLst>
              <a:ext uri="{FF2B5EF4-FFF2-40B4-BE49-F238E27FC236}">
                <a16:creationId xmlns:a16="http://schemas.microsoft.com/office/drawing/2014/main" id="{FDEAADF5-BED5-4371-90BD-D710852E9865}"/>
              </a:ext>
            </a:extLst>
          </p:cNvPr>
          <p:cNvSpPr>
            <a:spLocks noGrp="1"/>
          </p:cNvSpPr>
          <p:nvPr>
            <p:ph idx="1"/>
          </p:nvPr>
        </p:nvSpPr>
        <p:spPr/>
        <p:txBody>
          <a:bodyPr vert="horz" lIns="91440" tIns="45720" rIns="91440" bIns="45720" rtlCol="0" anchor="t">
            <a:normAutofit fontScale="92500" lnSpcReduction="20000"/>
          </a:bodyPr>
          <a:lstStyle/>
          <a:p>
            <a:pPr marL="0" indent="0" algn="ctr">
              <a:buNone/>
            </a:pPr>
            <a:r>
              <a:rPr lang="it-IT" dirty="0"/>
              <a:t>Art. 11. </a:t>
            </a:r>
            <a:endParaRPr lang="it-IT"/>
          </a:p>
          <a:p>
            <a:pPr marL="0" indent="0" algn="ctr">
              <a:buNone/>
            </a:pPr>
            <a:r>
              <a:rPr lang="it-IT" dirty="0"/>
              <a:t>        (Accordi integrativi o sostitutivi del provvedimento) </a:t>
            </a:r>
            <a:endParaRPr lang="it-IT" dirty="0">
              <a:cs typeface="Calibri"/>
            </a:endParaRPr>
          </a:p>
          <a:p>
            <a:pPr marL="0" indent="0" algn="just">
              <a:buNone/>
            </a:pPr>
            <a:endParaRPr lang="it-IT" dirty="0">
              <a:cs typeface="Calibri"/>
            </a:endParaRPr>
          </a:p>
          <a:p>
            <a:pPr marL="0" indent="0" algn="just">
              <a:buNone/>
            </a:pPr>
            <a:r>
              <a:rPr lang="it-IT" dirty="0"/>
              <a:t>  1. In accoglimento di osservazioni e proposte  presentate  a  norma</a:t>
            </a:r>
            <a:endParaRPr lang="it-IT" dirty="0">
              <a:cs typeface="Calibri"/>
            </a:endParaRPr>
          </a:p>
          <a:p>
            <a:pPr marL="0" indent="0" algn="just">
              <a:buNone/>
            </a:pPr>
            <a:r>
              <a:rPr lang="it-IT" dirty="0"/>
              <a:t>dell'articolo 10, l'amministrazione procedente </a:t>
            </a:r>
            <a:r>
              <a:rPr lang="it-IT" dirty="0" err="1"/>
              <a:t>puo'</a:t>
            </a:r>
            <a:r>
              <a:rPr lang="it-IT" dirty="0"/>
              <a:t> concludere, senza</a:t>
            </a:r>
            <a:endParaRPr lang="it-IT" dirty="0">
              <a:cs typeface="Calibri"/>
            </a:endParaRPr>
          </a:p>
          <a:p>
            <a:pPr marL="0" indent="0" algn="just">
              <a:buNone/>
            </a:pPr>
            <a:r>
              <a:rPr lang="it-IT" dirty="0"/>
              <a:t>pregiudizio dei diritti dei terzi, e </a:t>
            </a:r>
            <a:r>
              <a:rPr lang="it-IT" dirty="0">
                <a:highlight>
                  <a:srgbClr val="FFFF00"/>
                </a:highlight>
              </a:rPr>
              <a:t>in ogni caso  nel  perseguimento</a:t>
            </a:r>
            <a:endParaRPr lang="it-IT" dirty="0">
              <a:highlight>
                <a:srgbClr val="FFFF00"/>
              </a:highlight>
              <a:cs typeface="Calibri"/>
            </a:endParaRPr>
          </a:p>
          <a:p>
            <a:pPr marL="0" indent="0" algn="just">
              <a:buNone/>
            </a:pPr>
            <a:r>
              <a:rPr lang="it-IT" dirty="0">
                <a:highlight>
                  <a:srgbClr val="FFFF00"/>
                </a:highlight>
              </a:rPr>
              <a:t>del pubblico interesse, </a:t>
            </a:r>
            <a:r>
              <a:rPr lang="it-IT" dirty="0"/>
              <a:t> accordi  con  gli  interessati  al  fine  di</a:t>
            </a:r>
            <a:endParaRPr lang="it-IT" dirty="0">
              <a:cs typeface="Calibri"/>
            </a:endParaRPr>
          </a:p>
          <a:p>
            <a:pPr marL="0" indent="0" algn="just">
              <a:buNone/>
            </a:pPr>
            <a:r>
              <a:rPr lang="it-IT" b="1" dirty="0"/>
              <a:t>determinare  il  contenuto  discrezionale  del  provvedimento  finale</a:t>
            </a:r>
            <a:endParaRPr lang="it-IT" b="1" dirty="0">
              <a:cs typeface="Calibri"/>
            </a:endParaRPr>
          </a:p>
          <a:p>
            <a:pPr marL="0" indent="0" algn="just">
              <a:buNone/>
            </a:pPr>
            <a:r>
              <a:rPr lang="it-IT" b="1" dirty="0"/>
              <a:t>ovvero in sostituzione di questo. </a:t>
            </a:r>
            <a:endParaRPr lang="it-IT" b="1" dirty="0">
              <a:cs typeface="Calibri"/>
            </a:endParaRPr>
          </a:p>
        </p:txBody>
      </p:sp>
    </p:spTree>
    <p:extLst>
      <p:ext uri="{BB962C8B-B14F-4D97-AF65-F5344CB8AC3E}">
        <p14:creationId xmlns:p14="http://schemas.microsoft.com/office/powerpoint/2010/main" val="3795738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611EE-E39E-47F4-A974-ADAD7F41F65C}"/>
              </a:ext>
            </a:extLst>
          </p:cNvPr>
          <p:cNvSpPr>
            <a:spLocks noGrp="1"/>
          </p:cNvSpPr>
          <p:nvPr>
            <p:ph type="title"/>
          </p:nvPr>
        </p:nvSpPr>
        <p:spPr/>
        <p:txBody>
          <a:bodyPr/>
          <a:lstStyle/>
          <a:p>
            <a:pPr algn="ctr"/>
            <a:r>
              <a:rPr lang="it-IT" b="1"/>
              <a:t>Gli accordi tra amministrazioni e privato</a:t>
            </a:r>
          </a:p>
        </p:txBody>
      </p:sp>
      <p:sp>
        <p:nvSpPr>
          <p:cNvPr id="3" name="Segnaposto contenuto 2">
            <a:extLst>
              <a:ext uri="{FF2B5EF4-FFF2-40B4-BE49-F238E27FC236}">
                <a16:creationId xmlns:a16="http://schemas.microsoft.com/office/drawing/2014/main" id="{FDEAADF5-BED5-4371-90BD-D710852E9865}"/>
              </a:ext>
            </a:extLst>
          </p:cNvPr>
          <p:cNvSpPr>
            <a:spLocks noGrp="1"/>
          </p:cNvSpPr>
          <p:nvPr>
            <p:ph idx="1"/>
          </p:nvPr>
        </p:nvSpPr>
        <p:spPr/>
        <p:txBody>
          <a:bodyPr vert="horz" lIns="91440" tIns="45720" rIns="91440" bIns="45720" rtlCol="0" anchor="t">
            <a:normAutofit/>
          </a:bodyPr>
          <a:lstStyle/>
          <a:p>
            <a:pPr marL="0" indent="0" algn="ctr">
              <a:buNone/>
            </a:pPr>
            <a:r>
              <a:rPr lang="it-IT" dirty="0"/>
              <a:t>2.  Gli  accordi  di  cui  al  presente  articolo  debbono   essere</a:t>
            </a:r>
          </a:p>
          <a:p>
            <a:pPr marL="0" indent="0" algn="just">
              <a:buNone/>
            </a:pPr>
            <a:r>
              <a:rPr lang="it-IT" dirty="0"/>
              <a:t>stipulati,</a:t>
            </a:r>
            <a:r>
              <a:rPr lang="it-IT" b="1" dirty="0"/>
              <a:t> a pena di nullità per atto scritto, </a:t>
            </a:r>
            <a:r>
              <a:rPr lang="it-IT" dirty="0"/>
              <a:t>salvo  che  la  legge</a:t>
            </a:r>
            <a:endParaRPr lang="it-IT" dirty="0">
              <a:cs typeface="Calibri"/>
            </a:endParaRPr>
          </a:p>
          <a:p>
            <a:pPr marL="0" indent="0" algn="just">
              <a:buNone/>
            </a:pPr>
            <a:r>
              <a:rPr lang="it-IT" dirty="0"/>
              <a:t>disponga altrimenti. </a:t>
            </a:r>
            <a:r>
              <a:rPr lang="it-IT" dirty="0">
                <a:highlight>
                  <a:srgbClr val="FFFF00"/>
                </a:highlight>
              </a:rPr>
              <a:t>Ad  essi  si  applicano,  ove  non  diversamente</a:t>
            </a:r>
            <a:endParaRPr lang="it-IT" dirty="0">
              <a:highlight>
                <a:srgbClr val="FFFF00"/>
              </a:highlight>
              <a:cs typeface="Calibri"/>
            </a:endParaRPr>
          </a:p>
          <a:p>
            <a:pPr marL="0" indent="0" algn="just">
              <a:buNone/>
            </a:pPr>
            <a:r>
              <a:rPr lang="it-IT" dirty="0">
                <a:highlight>
                  <a:srgbClr val="FFFF00"/>
                </a:highlight>
              </a:rPr>
              <a:t>previsto, i principi del codice civile in materia di  obbligazioni  e</a:t>
            </a:r>
            <a:endParaRPr lang="it-IT" dirty="0">
              <a:highlight>
                <a:srgbClr val="FFFF00"/>
              </a:highlight>
              <a:cs typeface="Calibri"/>
            </a:endParaRPr>
          </a:p>
          <a:p>
            <a:pPr marL="0" indent="0" algn="just">
              <a:buNone/>
            </a:pPr>
            <a:r>
              <a:rPr lang="it-IT" dirty="0">
                <a:highlight>
                  <a:srgbClr val="FFFF00"/>
                </a:highlight>
              </a:rPr>
              <a:t>contratti in quanto compatibili.</a:t>
            </a:r>
            <a:r>
              <a:rPr lang="it-IT" dirty="0"/>
              <a:t> Gli accordi  di  cui  al  presente</a:t>
            </a:r>
            <a:endParaRPr lang="it-IT" dirty="0">
              <a:cs typeface="Calibri"/>
            </a:endParaRPr>
          </a:p>
          <a:p>
            <a:pPr marL="0" indent="0" algn="just">
              <a:buNone/>
            </a:pPr>
            <a:r>
              <a:rPr lang="it-IT" dirty="0"/>
              <a:t>articolo devono essere </a:t>
            </a:r>
            <a:r>
              <a:rPr lang="it-IT" b="1" dirty="0"/>
              <a:t>motivati ai sensi dell'articolo 3.</a:t>
            </a:r>
            <a:endParaRPr lang="it-IT" b="1" dirty="0">
              <a:cs typeface="Calibri"/>
            </a:endParaRPr>
          </a:p>
        </p:txBody>
      </p:sp>
    </p:spTree>
    <p:extLst>
      <p:ext uri="{BB962C8B-B14F-4D97-AF65-F5344CB8AC3E}">
        <p14:creationId xmlns:p14="http://schemas.microsoft.com/office/powerpoint/2010/main" val="158415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611EE-E39E-47F4-A974-ADAD7F41F65C}"/>
              </a:ext>
            </a:extLst>
          </p:cNvPr>
          <p:cNvSpPr>
            <a:spLocks noGrp="1"/>
          </p:cNvSpPr>
          <p:nvPr>
            <p:ph type="title"/>
          </p:nvPr>
        </p:nvSpPr>
        <p:spPr/>
        <p:txBody>
          <a:bodyPr/>
          <a:lstStyle/>
          <a:p>
            <a:pPr algn="ctr"/>
            <a:r>
              <a:rPr lang="it-IT" b="1"/>
              <a:t>Gli accordi tra amministrazioni e privato</a:t>
            </a:r>
          </a:p>
        </p:txBody>
      </p:sp>
      <p:sp>
        <p:nvSpPr>
          <p:cNvPr id="3" name="Segnaposto contenuto 2">
            <a:extLst>
              <a:ext uri="{FF2B5EF4-FFF2-40B4-BE49-F238E27FC236}">
                <a16:creationId xmlns:a16="http://schemas.microsoft.com/office/drawing/2014/main" id="{FDEAADF5-BED5-4371-90BD-D710852E9865}"/>
              </a:ext>
            </a:extLst>
          </p:cNvPr>
          <p:cNvSpPr>
            <a:spLocks noGrp="1"/>
          </p:cNvSpPr>
          <p:nvPr>
            <p:ph idx="1"/>
          </p:nvPr>
        </p:nvSpPr>
        <p:spPr/>
        <p:txBody>
          <a:bodyPr vert="horz" lIns="91440" tIns="45720" rIns="91440" bIns="45720" rtlCol="0" anchor="t">
            <a:normAutofit/>
          </a:bodyPr>
          <a:lstStyle/>
          <a:p>
            <a:pPr marL="0" indent="0" algn="just">
              <a:buNone/>
            </a:pPr>
            <a:r>
              <a:rPr lang="it-IT"/>
              <a:t>3. Gli  accordi  sostitutivi  di  provvedimenti  sono  soggetti  ai</a:t>
            </a:r>
          </a:p>
          <a:p>
            <a:pPr marL="0" indent="0" algn="just">
              <a:buNone/>
            </a:pPr>
            <a:r>
              <a:rPr lang="it-IT"/>
              <a:t>medesimi controlli previsti per questi ultimi. </a:t>
            </a:r>
          </a:p>
          <a:p>
            <a:pPr marL="0" indent="0" algn="just">
              <a:buNone/>
            </a:pPr>
            <a:r>
              <a:rPr lang="it-IT"/>
              <a:t>  4. Per sopravvenuti motivi di pubblico interesse  l'amministrazione</a:t>
            </a:r>
          </a:p>
          <a:p>
            <a:pPr marL="0" indent="0" algn="just">
              <a:buNone/>
            </a:pPr>
            <a:r>
              <a:rPr lang="it-IT"/>
              <a:t>recede unilateralmente dall'accordo, salvo  l'obbligo  di  provvedere alla liquidazione  di  un  indennizzo  in  relazione  agli  eventuali pregiudizi verificatisi in danno del privato. </a:t>
            </a:r>
            <a:endParaRPr lang="it-IT">
              <a:cs typeface="Calibri"/>
            </a:endParaRPr>
          </a:p>
          <a:p>
            <a:pPr marL="0" indent="0" algn="just">
              <a:buNone/>
            </a:pPr>
            <a:endParaRPr lang="it-IT">
              <a:cs typeface="Calibri"/>
            </a:endParaRPr>
          </a:p>
        </p:txBody>
      </p:sp>
    </p:spTree>
    <p:extLst>
      <p:ext uri="{BB962C8B-B14F-4D97-AF65-F5344CB8AC3E}">
        <p14:creationId xmlns:p14="http://schemas.microsoft.com/office/powerpoint/2010/main" val="1867066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611EE-E39E-47F4-A974-ADAD7F41F65C}"/>
              </a:ext>
            </a:extLst>
          </p:cNvPr>
          <p:cNvSpPr>
            <a:spLocks noGrp="1"/>
          </p:cNvSpPr>
          <p:nvPr>
            <p:ph type="title"/>
          </p:nvPr>
        </p:nvSpPr>
        <p:spPr/>
        <p:txBody>
          <a:bodyPr/>
          <a:lstStyle/>
          <a:p>
            <a:pPr algn="ctr"/>
            <a:r>
              <a:rPr lang="it-IT" b="1"/>
              <a:t>Gli accordi tra amministrazioni e privato</a:t>
            </a:r>
          </a:p>
        </p:txBody>
      </p:sp>
      <p:sp>
        <p:nvSpPr>
          <p:cNvPr id="3" name="Segnaposto contenuto 2">
            <a:extLst>
              <a:ext uri="{FF2B5EF4-FFF2-40B4-BE49-F238E27FC236}">
                <a16:creationId xmlns:a16="http://schemas.microsoft.com/office/drawing/2014/main" id="{FDEAADF5-BED5-4371-90BD-D710852E9865}"/>
              </a:ext>
            </a:extLst>
          </p:cNvPr>
          <p:cNvSpPr>
            <a:spLocks noGrp="1"/>
          </p:cNvSpPr>
          <p:nvPr>
            <p:ph idx="1"/>
          </p:nvPr>
        </p:nvSpPr>
        <p:spPr/>
        <p:txBody>
          <a:bodyPr vert="horz" lIns="91440" tIns="45720" rIns="91440" bIns="45720" rtlCol="0" anchor="t">
            <a:normAutofit fontScale="92500"/>
          </a:bodyPr>
          <a:lstStyle/>
          <a:p>
            <a:pPr marL="0" indent="0" algn="just">
              <a:buNone/>
            </a:pPr>
            <a:endParaRPr lang="it-IT"/>
          </a:p>
          <a:p>
            <a:pPr marL="0" indent="0" algn="just">
              <a:buNone/>
            </a:pPr>
            <a:r>
              <a:rPr lang="it-IT"/>
              <a:t>  4-bis.  A  garanzia  dell'imparzialità  e   del   buon   andamento</a:t>
            </a:r>
          </a:p>
          <a:p>
            <a:pPr marL="0" indent="0" algn="just">
              <a:buNone/>
            </a:pPr>
            <a:r>
              <a:rPr lang="it-IT"/>
              <a:t>dell'azione amministrativa, in tutti  i  casi  in  cui  una  pubblica</a:t>
            </a:r>
          </a:p>
          <a:p>
            <a:pPr marL="0" indent="0" algn="just">
              <a:buNone/>
            </a:pPr>
            <a:r>
              <a:rPr lang="it-IT"/>
              <a:t>amministrazione conclude accordi nelle ipotesi previste al  comma  l,</a:t>
            </a:r>
          </a:p>
          <a:p>
            <a:pPr marL="0" indent="0" algn="just">
              <a:buNone/>
            </a:pPr>
            <a:r>
              <a:rPr lang="it-IT"/>
              <a:t>la stipulazione  dell'accordo  </a:t>
            </a:r>
            <a:r>
              <a:rPr lang="it-IT" b="1" err="1"/>
              <a:t>e'</a:t>
            </a:r>
            <a:r>
              <a:rPr lang="it-IT" b="1"/>
              <a:t>  preceduta  da  una  determinazione</a:t>
            </a:r>
            <a:endParaRPr lang="it-IT" b="1">
              <a:cs typeface="Calibri"/>
            </a:endParaRPr>
          </a:p>
          <a:p>
            <a:pPr marL="0" indent="0" algn="just">
              <a:buNone/>
            </a:pPr>
            <a:r>
              <a:rPr lang="it-IT" b="1"/>
              <a:t>dell'organo che sarebbe competente per l'adozione del provvedimento. </a:t>
            </a:r>
            <a:endParaRPr lang="it-IT" b="1">
              <a:cs typeface="Calibri"/>
            </a:endParaRPr>
          </a:p>
        </p:txBody>
      </p:sp>
    </p:spTree>
    <p:extLst>
      <p:ext uri="{BB962C8B-B14F-4D97-AF65-F5344CB8AC3E}">
        <p14:creationId xmlns:p14="http://schemas.microsoft.com/office/powerpoint/2010/main" val="27053521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280CE-69F1-74F0-4761-2948A666684D}"/>
              </a:ext>
            </a:extLst>
          </p:cNvPr>
          <p:cNvSpPr>
            <a:spLocks noGrp="1"/>
          </p:cNvSpPr>
          <p:nvPr>
            <p:ph type="title"/>
          </p:nvPr>
        </p:nvSpPr>
        <p:spPr/>
        <p:txBody>
          <a:bodyPr/>
          <a:lstStyle/>
          <a:p>
            <a:r>
              <a:rPr lang="it-IT">
                <a:cs typeface="Calibri"/>
              </a:rPr>
              <a:t>Atti e provvedimenti amministrativi</a:t>
            </a:r>
            <a:endParaRPr lang="it-IT"/>
          </a:p>
        </p:txBody>
      </p:sp>
      <p:sp>
        <p:nvSpPr>
          <p:cNvPr id="3" name="Segnaposto contenuto 2">
            <a:extLst>
              <a:ext uri="{FF2B5EF4-FFF2-40B4-BE49-F238E27FC236}">
                <a16:creationId xmlns:a16="http://schemas.microsoft.com/office/drawing/2014/main" id="{BC4F0F03-42BD-EA5E-7680-7DC6DB184C6C}"/>
              </a:ext>
            </a:extLst>
          </p:cNvPr>
          <p:cNvSpPr>
            <a:spLocks noGrp="1"/>
          </p:cNvSpPr>
          <p:nvPr>
            <p:ph idx="1"/>
          </p:nvPr>
        </p:nvSpPr>
        <p:spPr/>
        <p:txBody>
          <a:bodyPr vert="horz" lIns="91440" tIns="45720" rIns="91440" bIns="45720" rtlCol="0" anchor="t">
            <a:normAutofit lnSpcReduction="10000"/>
          </a:bodyPr>
          <a:lstStyle/>
          <a:p>
            <a:pPr marL="0" indent="0">
              <a:buNone/>
            </a:pPr>
            <a:r>
              <a:rPr lang="it-IT">
                <a:cs typeface="Calibri"/>
              </a:rPr>
              <a:t>"Sono devolute alla giurisdizione ordinaria tutte le materie in cui si faccia questione di un diritto civile o politico comunque vi possa essere interessata alla pubblica amministrazione e ancorché siano emanati i </a:t>
            </a:r>
            <a:r>
              <a:rPr lang="it-IT" b="1">
                <a:cs typeface="Calibri"/>
              </a:rPr>
              <a:t>provvedimenti</a:t>
            </a:r>
            <a:r>
              <a:rPr lang="it-IT">
                <a:cs typeface="Calibri"/>
              </a:rPr>
              <a:t> del </a:t>
            </a:r>
            <a:r>
              <a:rPr lang="it-IT" b="1">
                <a:cs typeface="Calibri"/>
              </a:rPr>
              <a:t>potere</a:t>
            </a:r>
            <a:r>
              <a:rPr lang="it-IT">
                <a:cs typeface="Calibri"/>
              </a:rPr>
              <a:t> esecutivo o dell'autorità amministrativa" (articolo 2 legge aboliva del contenzioso)</a:t>
            </a:r>
          </a:p>
          <a:p>
            <a:pPr marL="0" indent="0">
              <a:buNone/>
            </a:pPr>
            <a:r>
              <a:rPr lang="it-IT">
                <a:cs typeface="Calibri"/>
              </a:rPr>
              <a:t>"L'atto amministrativo n</a:t>
            </a:r>
            <a:r>
              <a:rPr lang="it-IT" b="1">
                <a:cs typeface="Calibri"/>
              </a:rPr>
              <a:t>on potrà essere revocato o modificato</a:t>
            </a:r>
            <a:r>
              <a:rPr lang="it-IT">
                <a:cs typeface="Calibri"/>
              </a:rPr>
              <a:t> se non sopra </a:t>
            </a:r>
            <a:r>
              <a:rPr lang="it-IT" b="1">
                <a:cs typeface="Calibri"/>
              </a:rPr>
              <a:t>ricorso alle competenti autorità amministrative</a:t>
            </a:r>
            <a:r>
              <a:rPr lang="it-IT">
                <a:cs typeface="Calibri"/>
              </a:rPr>
              <a:t>" (Art. 4 LAC)</a:t>
            </a:r>
          </a:p>
        </p:txBody>
      </p:sp>
    </p:spTree>
    <p:extLst>
      <p:ext uri="{BB962C8B-B14F-4D97-AF65-F5344CB8AC3E}">
        <p14:creationId xmlns:p14="http://schemas.microsoft.com/office/powerpoint/2010/main" val="11476351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280CE-69F1-74F0-4761-2948A666684D}"/>
              </a:ext>
            </a:extLst>
          </p:cNvPr>
          <p:cNvSpPr>
            <a:spLocks noGrp="1"/>
          </p:cNvSpPr>
          <p:nvPr>
            <p:ph type="title"/>
          </p:nvPr>
        </p:nvSpPr>
        <p:spPr/>
        <p:txBody>
          <a:bodyPr/>
          <a:lstStyle/>
          <a:p>
            <a:r>
              <a:rPr lang="it-IT">
                <a:cs typeface="Calibri"/>
              </a:rPr>
              <a:t>Atti e provvedimenti amministrativi</a:t>
            </a:r>
            <a:endParaRPr lang="it-IT"/>
          </a:p>
        </p:txBody>
      </p:sp>
      <p:sp>
        <p:nvSpPr>
          <p:cNvPr id="3" name="Segnaposto contenuto 2">
            <a:extLst>
              <a:ext uri="{FF2B5EF4-FFF2-40B4-BE49-F238E27FC236}">
                <a16:creationId xmlns:a16="http://schemas.microsoft.com/office/drawing/2014/main" id="{BC4F0F03-42BD-EA5E-7680-7DC6DB184C6C}"/>
              </a:ext>
            </a:extLst>
          </p:cNvPr>
          <p:cNvSpPr>
            <a:spLocks noGrp="1"/>
          </p:cNvSpPr>
          <p:nvPr>
            <p:ph idx="1"/>
          </p:nvPr>
        </p:nvSpPr>
        <p:spPr/>
        <p:txBody>
          <a:bodyPr vert="horz" lIns="91440" tIns="45720" rIns="91440" bIns="45720" rtlCol="0" anchor="t">
            <a:normAutofit/>
          </a:bodyPr>
          <a:lstStyle/>
          <a:p>
            <a:pPr marL="0" indent="0">
              <a:buNone/>
            </a:pPr>
            <a:r>
              <a:rPr lang="it-IT">
                <a:cs typeface="Calibri"/>
              </a:rPr>
              <a:t>" Le autorità giudiziarie applicheranno gli atti amministrativi e i regolamenti generali e locali in quanto conformi alla </a:t>
            </a:r>
            <a:r>
              <a:rPr lang="it-IT" b="1">
                <a:cs typeface="Calibri"/>
              </a:rPr>
              <a:t>legge.</a:t>
            </a:r>
            <a:r>
              <a:rPr lang="it-IT">
                <a:cs typeface="Calibri"/>
              </a:rPr>
              <a:t> Se non conformi li disapplicheranno" (Art. 5 LAC)</a:t>
            </a:r>
          </a:p>
          <a:p>
            <a:pPr marL="457200" indent="-457200"/>
            <a:r>
              <a:rPr lang="it-IT">
                <a:cs typeface="Calibri"/>
              </a:rPr>
              <a:t>RD 1054/1924 istituisce IV sezione Consiglio di Stato – Potere di annullamento del GA per violazione di legge, eccesso di potere e incompetenza</a:t>
            </a:r>
          </a:p>
          <a:p>
            <a:pPr marL="457200" indent="-457200"/>
            <a:r>
              <a:rPr lang="it-IT">
                <a:cs typeface="Calibri"/>
              </a:rPr>
              <a:t>L. 241/90 distingue atti (interni) e provvedimenti (esterni, impugnabili)</a:t>
            </a:r>
          </a:p>
          <a:p>
            <a:pPr marL="0" indent="0">
              <a:buNone/>
            </a:pPr>
            <a:endParaRPr lang="it-IT">
              <a:cs typeface="Calibri"/>
            </a:endParaRPr>
          </a:p>
        </p:txBody>
      </p:sp>
    </p:spTree>
    <p:extLst>
      <p:ext uri="{BB962C8B-B14F-4D97-AF65-F5344CB8AC3E}">
        <p14:creationId xmlns:p14="http://schemas.microsoft.com/office/powerpoint/2010/main" val="3558750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algn="ctr"/>
            <a:r>
              <a:rPr lang="it-IT" b="1"/>
              <a:t>Il provvedimento amministrativo</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189527"/>
            <a:ext cx="10515600" cy="3987436"/>
          </a:xfrm>
        </p:spPr>
        <p:txBody>
          <a:bodyPr>
            <a:normAutofit/>
          </a:bodyPr>
          <a:lstStyle/>
          <a:p>
            <a:pPr marL="0" lvl="0" indent="0" algn="ctr">
              <a:lnSpc>
                <a:spcPct val="100000"/>
              </a:lnSpc>
              <a:spcBef>
                <a:spcPct val="20000"/>
              </a:spcBef>
              <a:buNone/>
              <a:defRPr/>
            </a:pPr>
            <a:r>
              <a:rPr lang="it-IT" b="1"/>
              <a:t> </a:t>
            </a:r>
            <a:r>
              <a:rPr lang="it-IT" sz="3200">
                <a:solidFill>
                  <a:prstClr val="black"/>
                </a:solidFill>
              </a:rPr>
              <a:t>Il provvedimento è “qualunque dichiarazione di volontà, di desiderio, di conoscenza, di giudizio compiuta da un soggetto della pubblica amministrazione nell’esercizio di una potestà amministrativa” </a:t>
            </a:r>
            <a:r>
              <a:rPr lang="it-IT" sz="3200" b="1">
                <a:solidFill>
                  <a:prstClr val="black"/>
                </a:solidFill>
              </a:rPr>
              <a:t>G. </a:t>
            </a:r>
            <a:r>
              <a:rPr lang="it-IT" sz="3200" b="1" err="1">
                <a:solidFill>
                  <a:prstClr val="black"/>
                </a:solidFill>
              </a:rPr>
              <a:t>Zanobini</a:t>
            </a: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3444946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algn="ctr"/>
            <a:r>
              <a:rPr lang="it-IT" b="1"/>
              <a:t>Il provvedimento amministrativo</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189527"/>
            <a:ext cx="10515600" cy="3987436"/>
          </a:xfrm>
        </p:spPr>
        <p:txBody>
          <a:bodyPr vert="horz" lIns="91440" tIns="45720" rIns="91440" bIns="45720" rtlCol="0" anchor="t">
            <a:normAutofit/>
          </a:bodyPr>
          <a:lstStyle/>
          <a:p>
            <a:pPr marL="0" indent="0" algn="ctr">
              <a:buNone/>
              <a:defRPr/>
            </a:pPr>
            <a:r>
              <a:rPr lang="it-IT" b="1"/>
              <a:t> </a:t>
            </a:r>
            <a:r>
              <a:rPr lang="it-IT" sz="3200">
                <a:solidFill>
                  <a:prstClr val="black"/>
                </a:solidFill>
              </a:rPr>
              <a:t>Il provvedimento è “l’atto con cui l’amministrazione dispone in ordine </a:t>
            </a:r>
            <a:r>
              <a:rPr lang="it-IT" sz="3200" b="1">
                <a:solidFill>
                  <a:prstClr val="black"/>
                </a:solidFill>
              </a:rPr>
              <a:t>all’interesse pubblico</a:t>
            </a:r>
            <a:r>
              <a:rPr lang="it-IT" sz="3200">
                <a:solidFill>
                  <a:prstClr val="black"/>
                </a:solidFill>
              </a:rPr>
              <a:t> di cui è </a:t>
            </a:r>
            <a:r>
              <a:rPr lang="it-IT" sz="3200" err="1">
                <a:solidFill>
                  <a:prstClr val="black"/>
                </a:solidFill>
              </a:rPr>
              <a:t>attributaria</a:t>
            </a:r>
            <a:r>
              <a:rPr lang="it-IT" sz="3200">
                <a:solidFill>
                  <a:prstClr val="black"/>
                </a:solidFill>
              </a:rPr>
              <a:t>, esercitando le potestà e correlativamente </a:t>
            </a:r>
            <a:r>
              <a:rPr lang="it-IT" sz="3200" b="1">
                <a:solidFill>
                  <a:prstClr val="black"/>
                </a:solidFill>
              </a:rPr>
              <a:t>incidendo in situazioni soggettive del privato</a:t>
            </a:r>
            <a:r>
              <a:rPr lang="it-IT" sz="3200">
                <a:solidFill>
                  <a:prstClr val="black"/>
                </a:solidFill>
              </a:rPr>
              <a:t>” </a:t>
            </a:r>
            <a:r>
              <a:rPr lang="it-IT" sz="3200" b="1">
                <a:solidFill>
                  <a:prstClr val="black"/>
                </a:solidFill>
              </a:rPr>
              <a:t>M.S. Giannini</a:t>
            </a: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857790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algn="ctr"/>
            <a:r>
              <a:rPr lang="it-IT" b="1"/>
              <a:t>I possibili esiti del procedimento amministrativo</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1135856" y="1801813"/>
            <a:ext cx="10503693" cy="4375150"/>
          </a:xfrm>
        </p:spPr>
        <p:txBody>
          <a:bodyPr vert="horz" lIns="91440" tIns="45720" rIns="91440" bIns="45720" rtlCol="0" anchor="t">
            <a:normAutofit/>
          </a:bodyPr>
          <a:lstStyle/>
          <a:p>
            <a:pPr marL="0" indent="0" algn="ctr">
              <a:buNone/>
            </a:pPr>
            <a:r>
              <a:rPr lang="it-IT" b="1"/>
              <a:t>Art. 2 </a:t>
            </a:r>
          </a:p>
          <a:p>
            <a:pPr marL="0" indent="0" algn="ctr">
              <a:buNone/>
            </a:pPr>
            <a:r>
              <a:rPr lang="it-IT" b="1"/>
              <a:t>                   (Conclusione del procedimento) </a:t>
            </a:r>
            <a:endParaRPr lang="it-IT" b="1">
              <a:ea typeface="Calibri"/>
              <a:cs typeface="Calibri"/>
            </a:endParaRPr>
          </a:p>
          <a:p>
            <a:pPr marL="0" indent="0" algn="ctr">
              <a:buNone/>
            </a:pPr>
            <a:r>
              <a:rPr lang="it-IT"/>
              <a:t> </a:t>
            </a:r>
          </a:p>
          <a:p>
            <a:pPr marL="0" indent="0" algn="just">
              <a:buNone/>
            </a:pPr>
            <a:r>
              <a:rPr lang="it-IT"/>
              <a:t> </a:t>
            </a:r>
            <a:r>
              <a:rPr lang="it-IT" sz="2400"/>
              <a:t>1. Ove il procedimento consegua  </a:t>
            </a:r>
            <a:r>
              <a:rPr lang="it-IT" sz="2400" b="1"/>
              <a:t>obbligatoriamente</a:t>
            </a:r>
            <a:r>
              <a:rPr lang="it-IT" sz="2400"/>
              <a:t>  ad  un'istanza, ovvero debba essere iniziato d'ufficio, </a:t>
            </a:r>
            <a:r>
              <a:rPr lang="it-IT" sz="2400" b="1"/>
              <a:t>le pubbliche  amministrazioni hanno  il  dovere  di   concluderlo   mediante   l'adozione   di   un provvedimento espresso.</a:t>
            </a:r>
            <a:r>
              <a:rPr lang="it-IT" sz="2400"/>
              <a:t> </a:t>
            </a:r>
          </a:p>
          <a:p>
            <a:pPr marL="514350" indent="-514350" algn="just"/>
            <a:r>
              <a:rPr lang="it-IT" sz="2400">
                <a:solidFill>
                  <a:srgbClr val="FF0000"/>
                </a:solidFill>
                <a:ea typeface="Calibri"/>
                <a:cs typeface="Calibri"/>
              </a:rPr>
              <a:t>Quando sussiste un obbligo?</a:t>
            </a:r>
          </a:p>
        </p:txBody>
      </p:sp>
    </p:spTree>
    <p:extLst>
      <p:ext uri="{BB962C8B-B14F-4D97-AF65-F5344CB8AC3E}">
        <p14:creationId xmlns:p14="http://schemas.microsoft.com/office/powerpoint/2010/main" val="3322756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algn="ctr"/>
            <a:r>
              <a:rPr lang="it-IT" b="1"/>
              <a:t>Il provvedimento amministrativo</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189527"/>
            <a:ext cx="10515600" cy="3987436"/>
          </a:xfrm>
        </p:spPr>
        <p:txBody>
          <a:bodyPr>
            <a:normAutofit/>
          </a:bodyPr>
          <a:lstStyle/>
          <a:p>
            <a:pPr marL="0" lvl="0" indent="0" algn="just">
              <a:lnSpc>
                <a:spcPct val="100000"/>
              </a:lnSpc>
              <a:spcBef>
                <a:spcPct val="20000"/>
              </a:spcBef>
              <a:buNone/>
              <a:defRPr/>
            </a:pPr>
            <a:r>
              <a:rPr lang="it-IT"/>
              <a:t> Per provvedimento amministrativo si intende quell'atto consistente in una </a:t>
            </a:r>
            <a:r>
              <a:rPr lang="it-IT" b="1"/>
              <a:t>manifestazione di volontà adottata dall'amministrazione </a:t>
            </a:r>
            <a:r>
              <a:rPr lang="it-IT"/>
              <a:t>per la </a:t>
            </a:r>
            <a:r>
              <a:rPr lang="it-IT" b="1"/>
              <a:t>cura di un concreto interesse pubblico </a:t>
            </a:r>
            <a:r>
              <a:rPr lang="it-IT"/>
              <a:t>e </a:t>
            </a:r>
            <a:r>
              <a:rPr lang="it-IT" b="1"/>
              <a:t>diretta a produrre in maniera unilaterale</a:t>
            </a:r>
            <a:r>
              <a:rPr lang="it-IT"/>
              <a:t> </a:t>
            </a:r>
            <a:r>
              <a:rPr lang="it-IT" b="1"/>
              <a:t>effetti giuridici </a:t>
            </a:r>
            <a:r>
              <a:rPr lang="it-IT"/>
              <a:t>nei rapporti esterni con i destinatari. </a:t>
            </a:r>
          </a:p>
          <a:p>
            <a:pPr marL="0" lvl="0" indent="0" algn="just">
              <a:lnSpc>
                <a:spcPct val="100000"/>
              </a:lnSpc>
              <a:spcBef>
                <a:spcPct val="20000"/>
              </a:spcBef>
              <a:buNone/>
              <a:defRPr/>
            </a:pPr>
            <a:endParaRPr lang="it-IT"/>
          </a:p>
          <a:p>
            <a:pPr marL="0" lvl="0" indent="0" algn="just">
              <a:lnSpc>
                <a:spcPct val="100000"/>
              </a:lnSpc>
              <a:spcBef>
                <a:spcPct val="20000"/>
              </a:spcBef>
              <a:buNone/>
              <a:defRPr/>
            </a:pPr>
            <a:r>
              <a:rPr lang="it-IT"/>
              <a:t>L'emanazione di un provvedimento </a:t>
            </a:r>
            <a:r>
              <a:rPr lang="it-IT" b="1"/>
              <a:t>è preceduta da una serie di atti e attività che confluiscono nel procedimento amministrativo.</a:t>
            </a: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5342337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91026A-F236-1CB9-AD85-84AA20316BEB}"/>
              </a:ext>
            </a:extLst>
          </p:cNvPr>
          <p:cNvSpPr>
            <a:spLocks noGrp="1"/>
          </p:cNvSpPr>
          <p:nvPr>
            <p:ph type="title"/>
          </p:nvPr>
        </p:nvSpPr>
        <p:spPr/>
        <p:txBody>
          <a:bodyPr/>
          <a:lstStyle/>
          <a:p>
            <a:r>
              <a:rPr lang="it-IT">
                <a:cs typeface="Calibri"/>
              </a:rPr>
              <a:t>Gli elementi del provvedimento</a:t>
            </a:r>
            <a:endParaRPr lang="it-IT"/>
          </a:p>
        </p:txBody>
      </p:sp>
      <p:sp>
        <p:nvSpPr>
          <p:cNvPr id="3" name="Segnaposto contenuto 2">
            <a:extLst>
              <a:ext uri="{FF2B5EF4-FFF2-40B4-BE49-F238E27FC236}">
                <a16:creationId xmlns:a16="http://schemas.microsoft.com/office/drawing/2014/main" id="{E2FDBDCD-F039-BF34-F6D7-C5EB7DE024AC}"/>
              </a:ext>
            </a:extLst>
          </p:cNvPr>
          <p:cNvSpPr>
            <a:spLocks noGrp="1"/>
          </p:cNvSpPr>
          <p:nvPr>
            <p:ph idx="1"/>
          </p:nvPr>
        </p:nvSpPr>
        <p:spPr/>
        <p:txBody>
          <a:bodyPr vert="horz" lIns="91440" tIns="45720" rIns="91440" bIns="45720" rtlCol="0" anchor="t">
            <a:normAutofit/>
          </a:bodyPr>
          <a:lstStyle/>
          <a:p>
            <a:r>
              <a:rPr lang="it-IT">
                <a:cs typeface="Calibri"/>
              </a:rPr>
              <a:t>Soggetto – pubblica amministrazione</a:t>
            </a:r>
          </a:p>
          <a:p>
            <a:r>
              <a:rPr lang="it-IT">
                <a:cs typeface="Calibri"/>
              </a:rPr>
              <a:t>Potere - potestà amministrativa, potere discrezionale</a:t>
            </a:r>
          </a:p>
          <a:p>
            <a:r>
              <a:rPr lang="it-IT">
                <a:cs typeface="Calibri"/>
              </a:rPr>
              <a:t>Contenuto – disporre, provvedere (aspetto finalistico, essere rivolto a...) (la legge prevede, il provvedimento provvede)</a:t>
            </a:r>
          </a:p>
          <a:p>
            <a:r>
              <a:rPr lang="it-IT">
                <a:cs typeface="Calibri"/>
              </a:rPr>
              <a:t>Efficacia – efficacia esterna, incisione sulla sfera giuridica soggettiva del privato</a:t>
            </a:r>
          </a:p>
        </p:txBody>
      </p:sp>
    </p:spTree>
    <p:extLst>
      <p:ext uri="{BB962C8B-B14F-4D97-AF65-F5344CB8AC3E}">
        <p14:creationId xmlns:p14="http://schemas.microsoft.com/office/powerpoint/2010/main" val="171756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sz="3600" b="1" kern="0">
                <a:solidFill>
                  <a:srgbClr val="000000"/>
                </a:solidFill>
                <a:latin typeface="Arial"/>
                <a:ea typeface="+mn-ea"/>
                <a:cs typeface="+mn-cs"/>
              </a:rPr>
              <a:t>Art. 3 </a:t>
            </a:r>
            <a:br>
              <a:rPr lang="it-IT" sz="3600" b="1" kern="0">
                <a:solidFill>
                  <a:srgbClr val="000000"/>
                </a:solidFill>
                <a:latin typeface="Arial"/>
                <a:ea typeface="+mn-ea"/>
                <a:cs typeface="+mn-cs"/>
              </a:rPr>
            </a:br>
            <a:r>
              <a:rPr lang="it-IT" sz="3600" b="1" kern="0">
                <a:solidFill>
                  <a:srgbClr val="000000"/>
                </a:solidFill>
                <a:latin typeface="Arial"/>
                <a:ea typeface="+mn-ea"/>
                <a:cs typeface="+mn-cs"/>
              </a:rPr>
              <a:t>Motivazione del provvedimento</a:t>
            </a: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lvl="0" indent="0" algn="just" eaLnBrk="0" fontAlgn="base" hangingPunct="0">
              <a:lnSpc>
                <a:spcPct val="100000"/>
              </a:lnSpc>
              <a:spcBef>
                <a:spcPct val="20000"/>
              </a:spcBef>
              <a:spcAft>
                <a:spcPct val="0"/>
              </a:spcAft>
              <a:buNone/>
              <a:defRPr/>
            </a:pPr>
            <a:endParaRPr lang="it-IT" sz="2000" kern="0">
              <a:solidFill>
                <a:srgbClr val="000000"/>
              </a:solidFill>
              <a:latin typeface="Arial"/>
            </a:endParaRPr>
          </a:p>
          <a:p>
            <a:pPr marL="0" lvl="0" indent="0" algn="just" eaLnBrk="0" fontAlgn="base" hangingPunct="0">
              <a:lnSpc>
                <a:spcPct val="100000"/>
              </a:lnSpc>
              <a:spcBef>
                <a:spcPct val="20000"/>
              </a:spcBef>
              <a:spcAft>
                <a:spcPct val="0"/>
              </a:spcAft>
              <a:buNone/>
              <a:defRPr/>
            </a:pPr>
            <a:r>
              <a:rPr lang="it-IT" sz="2400"/>
              <a:t>1. Ogni provvedimento amministrativo, compresi  quelli  concernenti</a:t>
            </a:r>
          </a:p>
          <a:p>
            <a:pPr marL="0" lvl="0" indent="0" algn="just" eaLnBrk="0" fontAlgn="base" hangingPunct="0">
              <a:lnSpc>
                <a:spcPct val="100000"/>
              </a:lnSpc>
              <a:spcBef>
                <a:spcPct val="20000"/>
              </a:spcBef>
              <a:spcAft>
                <a:spcPct val="0"/>
              </a:spcAft>
              <a:buNone/>
              <a:defRPr/>
            </a:pPr>
            <a:r>
              <a:rPr lang="it-IT" sz="2400"/>
              <a:t>l'organizzazione amministrativa, lo svolgimento dei pubblici concorsi</a:t>
            </a:r>
          </a:p>
          <a:p>
            <a:pPr marL="0" indent="0" algn="just" eaLnBrk="0" fontAlgn="base" hangingPunct="0">
              <a:spcAft>
                <a:spcPct val="0"/>
              </a:spcAft>
              <a:buNone/>
              <a:defRPr/>
            </a:pPr>
            <a:r>
              <a:rPr lang="it-IT" sz="2400"/>
              <a:t>ed il personale,  deve  essere  </a:t>
            </a:r>
            <a:r>
              <a:rPr lang="it-IT" sz="2400" b="1"/>
              <a:t>motivato</a:t>
            </a:r>
            <a:r>
              <a:rPr lang="it-IT" sz="2400"/>
              <a:t>,  salvo  che  nelle  ipotesi</a:t>
            </a:r>
          </a:p>
          <a:p>
            <a:pPr marL="0" indent="0" algn="just" eaLnBrk="0" fontAlgn="base" hangingPunct="0">
              <a:spcAft>
                <a:spcPct val="0"/>
              </a:spcAft>
              <a:buNone/>
              <a:defRPr/>
            </a:pPr>
            <a:r>
              <a:rPr lang="it-IT" sz="2400"/>
              <a:t>previste dal comma </a:t>
            </a:r>
          </a:p>
          <a:p>
            <a:pPr marL="0" indent="0" algn="just">
              <a:spcAft>
                <a:spcPct val="0"/>
              </a:spcAft>
              <a:buNone/>
              <a:defRPr/>
            </a:pPr>
            <a:r>
              <a:rPr lang="it-IT" sz="2400"/>
              <a:t>2. La motivazione deve indicare </a:t>
            </a:r>
            <a:r>
              <a:rPr lang="it-IT" sz="2400" b="1"/>
              <a:t>i  presupposti  di</a:t>
            </a:r>
            <a:endParaRPr lang="it-IT" b="1">
              <a:cs typeface="Calibri"/>
            </a:endParaRPr>
          </a:p>
          <a:p>
            <a:pPr marL="0" indent="0" algn="just" eaLnBrk="0" fontAlgn="base" hangingPunct="0">
              <a:spcAft>
                <a:spcPct val="0"/>
              </a:spcAft>
              <a:buNone/>
              <a:defRPr/>
            </a:pPr>
            <a:r>
              <a:rPr lang="it-IT" sz="2400" b="1"/>
              <a:t>fatto e le ragioni giuridiche</a:t>
            </a:r>
            <a:r>
              <a:rPr lang="it-IT" sz="2400"/>
              <a:t>  che  hanno  determinato  la  </a:t>
            </a:r>
            <a:r>
              <a:rPr lang="it-IT" sz="2400" b="1"/>
              <a:t>decisione</a:t>
            </a:r>
            <a:endParaRPr lang="it-IT" sz="2400" b="1">
              <a:cs typeface="Calibri"/>
            </a:endParaRPr>
          </a:p>
          <a:p>
            <a:pPr marL="0" indent="0" algn="just" eaLnBrk="0" fontAlgn="base" hangingPunct="0">
              <a:spcAft>
                <a:spcPct val="0"/>
              </a:spcAft>
              <a:buNone/>
              <a:defRPr/>
            </a:pPr>
            <a:r>
              <a:rPr lang="it-IT" sz="2400"/>
              <a:t>dell'amministrazione, in relazione alle risultanze </a:t>
            </a:r>
            <a:r>
              <a:rPr lang="it-IT" sz="2400" b="1"/>
              <a:t>dell'istruttoria</a:t>
            </a:r>
            <a:r>
              <a:rPr lang="it-IT" sz="2400"/>
              <a:t>.  </a:t>
            </a:r>
            <a:r>
              <a:rPr lang="it-IT" sz="2400">
                <a:solidFill>
                  <a:prstClr val="black"/>
                </a:solidFill>
              </a:rPr>
              <a:t> </a:t>
            </a:r>
            <a:r>
              <a:rPr lang="it-IT" altLang="it-IT" sz="2400" kern="0">
                <a:solidFill>
                  <a:srgbClr val="000000"/>
                </a:solidFill>
                <a:latin typeface="Arial"/>
              </a:rPr>
              <a:t> </a:t>
            </a:r>
          </a:p>
          <a:p>
            <a:pPr marL="342900" lvl="0" indent="-342900" algn="just">
              <a:lnSpc>
                <a:spcPct val="100000"/>
              </a:lnSpc>
              <a:spcBef>
                <a:spcPct val="20000"/>
              </a:spcBef>
              <a:defRPr/>
            </a:pPr>
            <a:endParaRPr lang="it-IT" sz="2400">
              <a:solidFill>
                <a:prstClr val="black"/>
              </a:solidFill>
            </a:endParaRPr>
          </a:p>
          <a:p>
            <a:pPr marL="0" lvl="0" indent="0" algn="ctr">
              <a:lnSpc>
                <a:spcPct val="100000"/>
              </a:lnSpc>
              <a:spcBef>
                <a:spcPct val="20000"/>
              </a:spcBef>
              <a:buNone/>
              <a:defRPr/>
            </a:pPr>
            <a:r>
              <a:rPr lang="it-IT" sz="3200">
                <a:solidFill>
                  <a:prstClr val="black"/>
                </a:solidFill>
              </a:rPr>
              <a:t> </a:t>
            </a: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1746976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sz="3600" b="1" kern="0">
                <a:solidFill>
                  <a:srgbClr val="000000"/>
                </a:solidFill>
                <a:latin typeface="Arial"/>
                <a:ea typeface="+mn-ea"/>
                <a:cs typeface="+mn-cs"/>
              </a:rPr>
              <a:t>Art. 3 </a:t>
            </a:r>
            <a:br>
              <a:rPr lang="it-IT" sz="3600" b="1" kern="0">
                <a:solidFill>
                  <a:srgbClr val="000000"/>
                </a:solidFill>
                <a:latin typeface="Arial"/>
                <a:ea typeface="+mn-ea"/>
                <a:cs typeface="+mn-cs"/>
              </a:rPr>
            </a:br>
            <a:r>
              <a:rPr lang="it-IT" sz="3600" b="1" kern="0">
                <a:solidFill>
                  <a:srgbClr val="000000"/>
                </a:solidFill>
                <a:latin typeface="Arial"/>
                <a:ea typeface="+mn-ea"/>
                <a:cs typeface="+mn-cs"/>
              </a:rPr>
              <a:t>Motivazione del provvedimento</a:t>
            </a: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lvl="0" indent="0" algn="just" eaLnBrk="0" fontAlgn="base" hangingPunct="0">
              <a:lnSpc>
                <a:spcPct val="100000"/>
              </a:lnSpc>
              <a:spcBef>
                <a:spcPct val="20000"/>
              </a:spcBef>
              <a:spcAft>
                <a:spcPct val="0"/>
              </a:spcAft>
              <a:buNone/>
              <a:defRPr/>
            </a:pPr>
            <a:endParaRPr lang="it-IT" sz="2000" kern="0">
              <a:solidFill>
                <a:srgbClr val="000000"/>
              </a:solidFill>
              <a:latin typeface="Arial"/>
            </a:endParaRPr>
          </a:p>
          <a:p>
            <a:pPr marL="0" indent="0" algn="just">
              <a:buNone/>
              <a:defRPr/>
            </a:pPr>
            <a:r>
              <a:rPr lang="it-IT" sz="2400">
                <a:solidFill>
                  <a:prstClr val="black"/>
                </a:solidFill>
              </a:rPr>
              <a:t>2. La motivazione </a:t>
            </a:r>
            <a:r>
              <a:rPr lang="it-IT" sz="2400" b="1">
                <a:solidFill>
                  <a:prstClr val="black"/>
                </a:solidFill>
              </a:rPr>
              <a:t>non è richiesta per gli  atti  normativi  e  per</a:t>
            </a:r>
            <a:endParaRPr lang="it-IT" sz="2400" b="1">
              <a:solidFill>
                <a:prstClr val="black"/>
              </a:solidFill>
              <a:cs typeface="Calibri"/>
            </a:endParaRPr>
          </a:p>
          <a:p>
            <a:pPr marL="0" indent="0" algn="just">
              <a:buNone/>
              <a:defRPr/>
            </a:pPr>
            <a:r>
              <a:rPr lang="it-IT" sz="2400" b="1">
                <a:solidFill>
                  <a:prstClr val="black"/>
                </a:solidFill>
              </a:rPr>
              <a:t>quelli a contenuto generale. </a:t>
            </a:r>
            <a:endParaRPr lang="it-IT" sz="2400" b="1">
              <a:solidFill>
                <a:prstClr val="black"/>
              </a:solidFill>
              <a:cs typeface="Calibri"/>
            </a:endParaRPr>
          </a:p>
          <a:p>
            <a:pPr marL="0" lvl="0" indent="0" algn="just">
              <a:lnSpc>
                <a:spcPct val="100000"/>
              </a:lnSpc>
              <a:spcBef>
                <a:spcPct val="20000"/>
              </a:spcBef>
              <a:buNone/>
              <a:defRPr/>
            </a:pPr>
            <a:r>
              <a:rPr lang="it-IT" sz="2400">
                <a:solidFill>
                  <a:prstClr val="black"/>
                </a:solidFill>
              </a:rPr>
              <a:t>  3.  Se  le  ragioni  della  decisione  risultano  da   altro   atto</a:t>
            </a:r>
          </a:p>
          <a:p>
            <a:pPr marL="0" lvl="0" indent="0" algn="just">
              <a:lnSpc>
                <a:spcPct val="100000"/>
              </a:lnSpc>
              <a:spcBef>
                <a:spcPct val="20000"/>
              </a:spcBef>
              <a:buNone/>
              <a:defRPr/>
            </a:pPr>
            <a:r>
              <a:rPr lang="it-IT" sz="2400">
                <a:solidFill>
                  <a:prstClr val="black"/>
                </a:solidFill>
              </a:rPr>
              <a:t>dell'amministrazione richiamato dalla decisione stessa, insieme  alla</a:t>
            </a:r>
          </a:p>
          <a:p>
            <a:pPr marL="0" indent="0" algn="just">
              <a:buNone/>
              <a:defRPr/>
            </a:pPr>
            <a:r>
              <a:rPr lang="it-IT" sz="2400">
                <a:solidFill>
                  <a:prstClr val="black"/>
                </a:solidFill>
              </a:rPr>
              <a:t>comunicazione  di  quest'ultima   deve   essere   indicato   e   reso</a:t>
            </a:r>
            <a:endParaRPr lang="it-IT" sz="2400">
              <a:solidFill>
                <a:prstClr val="black"/>
              </a:solidFill>
              <a:cs typeface="Calibri"/>
            </a:endParaRPr>
          </a:p>
          <a:p>
            <a:pPr marL="0" lvl="0" indent="0" algn="just">
              <a:lnSpc>
                <a:spcPct val="100000"/>
              </a:lnSpc>
              <a:spcBef>
                <a:spcPct val="20000"/>
              </a:spcBef>
              <a:buNone/>
              <a:defRPr/>
            </a:pPr>
            <a:r>
              <a:rPr lang="it-IT" sz="2400">
                <a:solidFill>
                  <a:prstClr val="black"/>
                </a:solidFill>
              </a:rPr>
              <a:t>disponibile, a norma della presente legge, anche l'atto cui  essa  si</a:t>
            </a:r>
          </a:p>
          <a:p>
            <a:pPr marL="0" lvl="0" indent="0" algn="just">
              <a:lnSpc>
                <a:spcPct val="100000"/>
              </a:lnSpc>
              <a:spcBef>
                <a:spcPct val="20000"/>
              </a:spcBef>
              <a:buNone/>
              <a:defRPr/>
            </a:pPr>
            <a:r>
              <a:rPr lang="it-IT" sz="2400">
                <a:solidFill>
                  <a:prstClr val="black"/>
                </a:solidFill>
              </a:rPr>
              <a:t>richiama. </a:t>
            </a:r>
          </a:p>
          <a:p>
            <a:pPr marL="0" lvl="0" indent="0" algn="ctr">
              <a:lnSpc>
                <a:spcPct val="100000"/>
              </a:lnSpc>
              <a:spcBef>
                <a:spcPct val="20000"/>
              </a:spcBef>
              <a:buNone/>
              <a:defRPr/>
            </a:pPr>
            <a:r>
              <a:rPr lang="it-IT" sz="3200">
                <a:solidFill>
                  <a:prstClr val="black"/>
                </a:solidFill>
              </a:rPr>
              <a:t> </a:t>
            </a: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3424899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42BDFE-6970-134A-AA64-930C47112D9C}"/>
              </a:ext>
            </a:extLst>
          </p:cNvPr>
          <p:cNvSpPr>
            <a:spLocks noGrp="1"/>
          </p:cNvSpPr>
          <p:nvPr>
            <p:ph type="title"/>
          </p:nvPr>
        </p:nvSpPr>
        <p:spPr/>
        <p:txBody>
          <a:bodyPr/>
          <a:lstStyle/>
          <a:p>
            <a:r>
              <a:rPr lang="it-IT">
                <a:cs typeface="Calibri"/>
              </a:rPr>
              <a:t>La motivazione del provvedimento</a:t>
            </a:r>
            <a:endParaRPr lang="it-IT"/>
          </a:p>
        </p:txBody>
      </p:sp>
      <p:sp>
        <p:nvSpPr>
          <p:cNvPr id="3" name="Segnaposto contenuto 2">
            <a:extLst>
              <a:ext uri="{FF2B5EF4-FFF2-40B4-BE49-F238E27FC236}">
                <a16:creationId xmlns:a16="http://schemas.microsoft.com/office/drawing/2014/main" id="{3B5DC79E-A0BC-002B-39BA-18E28CF8E890}"/>
              </a:ext>
            </a:extLst>
          </p:cNvPr>
          <p:cNvSpPr>
            <a:spLocks noGrp="1"/>
          </p:cNvSpPr>
          <p:nvPr>
            <p:ph idx="1"/>
          </p:nvPr>
        </p:nvSpPr>
        <p:spPr/>
        <p:txBody>
          <a:bodyPr vert="horz" lIns="91440" tIns="45720" rIns="91440" bIns="45720" rtlCol="0" anchor="t">
            <a:normAutofit/>
          </a:bodyPr>
          <a:lstStyle/>
          <a:p>
            <a:r>
              <a:rPr lang="it-IT">
                <a:cs typeface="Calibri"/>
              </a:rPr>
              <a:t>Evoluzione giurisprudenziale</a:t>
            </a:r>
          </a:p>
          <a:p>
            <a:r>
              <a:rPr lang="it-IT">
                <a:cs typeface="Calibri"/>
              </a:rPr>
              <a:t>Funzione della motivazione </a:t>
            </a:r>
          </a:p>
          <a:p>
            <a:r>
              <a:rPr lang="it-IT">
                <a:cs typeface="Calibri"/>
              </a:rPr>
              <a:t>Concetto di motivazione: argomentazione</a:t>
            </a:r>
          </a:p>
          <a:p>
            <a:r>
              <a:rPr lang="it-IT">
                <a:cs typeface="Calibri"/>
              </a:rPr>
              <a:t>Motivazione illogica, contraddittoria, falsa, insufficiente</a:t>
            </a:r>
          </a:p>
          <a:p>
            <a:r>
              <a:rPr lang="it-IT">
                <a:cs typeface="Calibri"/>
              </a:rPr>
              <a:t>Motivazione per </a:t>
            </a:r>
            <a:r>
              <a:rPr lang="it-IT" err="1">
                <a:cs typeface="Calibri"/>
              </a:rPr>
              <a:t>relationem</a:t>
            </a:r>
            <a:r>
              <a:rPr lang="it-IT">
                <a:cs typeface="Calibri"/>
              </a:rPr>
              <a:t> e postuma</a:t>
            </a:r>
          </a:p>
        </p:txBody>
      </p:sp>
    </p:spTree>
    <p:extLst>
      <p:ext uri="{BB962C8B-B14F-4D97-AF65-F5344CB8AC3E}">
        <p14:creationId xmlns:p14="http://schemas.microsoft.com/office/powerpoint/2010/main" val="2184141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0B7A0D-7EB0-ABAB-59C2-6D932DFFD045}"/>
              </a:ext>
            </a:extLst>
          </p:cNvPr>
          <p:cNvSpPr>
            <a:spLocks noGrp="1"/>
          </p:cNvSpPr>
          <p:nvPr>
            <p:ph type="title"/>
          </p:nvPr>
        </p:nvSpPr>
        <p:spPr/>
        <p:txBody>
          <a:bodyPr/>
          <a:lstStyle/>
          <a:p>
            <a:r>
              <a:rPr lang="it-IT">
                <a:cs typeface="Calibri Light"/>
              </a:rPr>
              <a:t>Il termine e i silenzi della p.a.</a:t>
            </a:r>
            <a:endParaRPr lang="it-IT"/>
          </a:p>
        </p:txBody>
      </p:sp>
      <p:sp>
        <p:nvSpPr>
          <p:cNvPr id="3" name="Segnaposto contenuto 2">
            <a:extLst>
              <a:ext uri="{FF2B5EF4-FFF2-40B4-BE49-F238E27FC236}">
                <a16:creationId xmlns:a16="http://schemas.microsoft.com/office/drawing/2014/main" id="{0F50A9E1-F3EB-5F40-698E-26CD2457E9E2}"/>
              </a:ext>
            </a:extLst>
          </p:cNvPr>
          <p:cNvSpPr>
            <a:spLocks noGrp="1"/>
          </p:cNvSpPr>
          <p:nvPr>
            <p:ph idx="1"/>
          </p:nvPr>
        </p:nvSpPr>
        <p:spPr/>
        <p:txBody>
          <a:bodyPr vert="horz" lIns="91440" tIns="45720" rIns="91440" bIns="45720" rtlCol="0" anchor="t">
            <a:normAutofit/>
          </a:bodyPr>
          <a:lstStyle/>
          <a:p>
            <a:r>
              <a:rPr lang="it-IT">
                <a:cs typeface="Calibri"/>
              </a:rPr>
              <a:t>Cosa succede se decorre infruttuosamente il termine previsto per la conclusione del procedimento?</a:t>
            </a:r>
            <a:endParaRPr lang="it-IT"/>
          </a:p>
        </p:txBody>
      </p:sp>
    </p:spTree>
    <p:extLst>
      <p:ext uri="{BB962C8B-B14F-4D97-AF65-F5344CB8AC3E}">
        <p14:creationId xmlns:p14="http://schemas.microsoft.com/office/powerpoint/2010/main" val="1900632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Il silenzi dell’amministrazione</a:t>
            </a:r>
          </a:p>
        </p:txBody>
      </p:sp>
      <p:graphicFrame>
        <p:nvGraphicFramePr>
          <p:cNvPr id="8" name="Segnaposto contenuto 7"/>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0291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CB1FC-77EE-4112-A7C9-5B4ECA691A22}"/>
              </a:ext>
            </a:extLst>
          </p:cNvPr>
          <p:cNvSpPr>
            <a:spLocks noGrp="1"/>
          </p:cNvSpPr>
          <p:nvPr>
            <p:ph type="title"/>
          </p:nvPr>
        </p:nvSpPr>
        <p:spPr/>
        <p:txBody>
          <a:bodyPr>
            <a:normAutofit fontScale="90000"/>
          </a:bodyPr>
          <a:lstStyle/>
          <a:p>
            <a:pPr algn="ctr"/>
            <a:r>
              <a:rPr lang="it-IT"/>
              <a:t> </a:t>
            </a:r>
            <a:br>
              <a:rPr lang="it-IT"/>
            </a:br>
            <a:r>
              <a:rPr lang="it-IT" b="1"/>
              <a:t>Art. 20 </a:t>
            </a:r>
            <a:br>
              <a:rPr lang="it-IT" b="1"/>
            </a:br>
            <a:r>
              <a:rPr lang="it-IT" b="1"/>
              <a:t>      (Silenzio assenso) </a:t>
            </a:r>
            <a:br>
              <a:rPr lang="it-IT" b="1"/>
            </a:br>
            <a:endParaRPr lang="it-IT" b="1"/>
          </a:p>
        </p:txBody>
      </p:sp>
      <p:sp>
        <p:nvSpPr>
          <p:cNvPr id="3" name="Segnaposto contenuto 2">
            <a:extLst>
              <a:ext uri="{FF2B5EF4-FFF2-40B4-BE49-F238E27FC236}">
                <a16:creationId xmlns:a16="http://schemas.microsoft.com/office/drawing/2014/main" id="{13BD7945-9986-4E7B-BE9A-5CA98E797876}"/>
              </a:ext>
            </a:extLst>
          </p:cNvPr>
          <p:cNvSpPr>
            <a:spLocks noGrp="1"/>
          </p:cNvSpPr>
          <p:nvPr>
            <p:ph idx="1"/>
          </p:nvPr>
        </p:nvSpPr>
        <p:spPr/>
        <p:txBody>
          <a:bodyPr>
            <a:normAutofit fontScale="92500"/>
          </a:bodyPr>
          <a:lstStyle/>
          <a:p>
            <a:pPr marL="0" indent="0" algn="ctr">
              <a:buNone/>
            </a:pPr>
            <a:r>
              <a:rPr lang="it-IT"/>
              <a:t> </a:t>
            </a:r>
          </a:p>
          <a:p>
            <a:pPr marL="0" indent="0" algn="ctr">
              <a:buNone/>
            </a:pPr>
            <a:r>
              <a:rPr lang="it-IT"/>
              <a:t>  1. Fatta salva l'applicazione dell'articolo 19, </a:t>
            </a:r>
            <a:r>
              <a:rPr lang="it-IT" b="1"/>
              <a:t>nei procedimenti ad</a:t>
            </a:r>
          </a:p>
          <a:p>
            <a:pPr marL="0" indent="0" algn="ctr">
              <a:buNone/>
            </a:pPr>
            <a:r>
              <a:rPr lang="it-IT" b="1"/>
              <a:t>istanza di parte per il rilascio di provvedimenti  amministrativi  </a:t>
            </a:r>
            <a:r>
              <a:rPr lang="it-IT"/>
              <a:t>il</a:t>
            </a:r>
          </a:p>
          <a:p>
            <a:pPr marL="0" indent="0" algn="ctr">
              <a:buNone/>
            </a:pPr>
            <a:r>
              <a:rPr lang="it-IT" b="1"/>
              <a:t>silenzio dell'amministrazione competente equivale a provvedimento  di</a:t>
            </a:r>
          </a:p>
          <a:p>
            <a:pPr marL="0" indent="0" algn="ctr">
              <a:buNone/>
            </a:pPr>
            <a:r>
              <a:rPr lang="it-IT" b="1"/>
              <a:t>accoglimento della domanda</a:t>
            </a:r>
            <a:r>
              <a:rPr lang="it-IT"/>
              <a:t>, senza necessità di ulteriori  istanze  o</a:t>
            </a:r>
          </a:p>
          <a:p>
            <a:pPr marL="0" indent="0" algn="ctr">
              <a:buNone/>
            </a:pPr>
            <a:r>
              <a:rPr lang="it-IT"/>
              <a:t>diffide, se la medesima amministrazione non comunica all'interessato,</a:t>
            </a:r>
          </a:p>
          <a:p>
            <a:pPr marL="0" indent="0" algn="ctr">
              <a:buNone/>
            </a:pPr>
            <a:r>
              <a:rPr lang="it-IT"/>
              <a:t>nel termine di cui all'articolo 2, commi 2 o 3, il  provvedimento  di</a:t>
            </a:r>
          </a:p>
          <a:p>
            <a:pPr marL="0" indent="0" algn="ctr">
              <a:buNone/>
            </a:pPr>
            <a:r>
              <a:rPr lang="it-IT"/>
              <a:t>diniego, ovvero non procede  ai  sensi  del  comma  2.  Tali  termini</a:t>
            </a:r>
          </a:p>
          <a:p>
            <a:pPr marL="0" indent="0" algn="ctr">
              <a:buNone/>
            </a:pPr>
            <a:r>
              <a:rPr lang="it-IT"/>
              <a:t>decorrono dalla data di ricevimento della domanda del privato. </a:t>
            </a:r>
          </a:p>
        </p:txBody>
      </p:sp>
    </p:spTree>
    <p:extLst>
      <p:ext uri="{BB962C8B-B14F-4D97-AF65-F5344CB8AC3E}">
        <p14:creationId xmlns:p14="http://schemas.microsoft.com/office/powerpoint/2010/main" val="64287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CB1FC-77EE-4112-A7C9-5B4ECA691A22}"/>
              </a:ext>
            </a:extLst>
          </p:cNvPr>
          <p:cNvSpPr>
            <a:spLocks noGrp="1"/>
          </p:cNvSpPr>
          <p:nvPr>
            <p:ph type="title"/>
          </p:nvPr>
        </p:nvSpPr>
        <p:spPr/>
        <p:txBody>
          <a:bodyPr>
            <a:normAutofit fontScale="90000"/>
          </a:bodyPr>
          <a:lstStyle/>
          <a:p>
            <a:pPr algn="ctr"/>
            <a:r>
              <a:rPr lang="it-IT"/>
              <a:t> </a:t>
            </a:r>
            <a:br>
              <a:rPr lang="it-IT"/>
            </a:br>
            <a:r>
              <a:rPr lang="it-IT" b="1"/>
              <a:t>Art. 20 </a:t>
            </a:r>
            <a:br>
              <a:rPr lang="it-IT" b="1"/>
            </a:br>
            <a:r>
              <a:rPr lang="it-IT" b="1"/>
              <a:t>      (Silenzio assenso) </a:t>
            </a:r>
            <a:br>
              <a:rPr lang="it-IT" b="1"/>
            </a:br>
            <a:endParaRPr lang="it-IT" b="1"/>
          </a:p>
        </p:txBody>
      </p:sp>
      <p:sp>
        <p:nvSpPr>
          <p:cNvPr id="3" name="Segnaposto contenuto 2">
            <a:extLst>
              <a:ext uri="{FF2B5EF4-FFF2-40B4-BE49-F238E27FC236}">
                <a16:creationId xmlns:a16="http://schemas.microsoft.com/office/drawing/2014/main" id="{13BD7945-9986-4E7B-BE9A-5CA98E797876}"/>
              </a:ext>
            </a:extLst>
          </p:cNvPr>
          <p:cNvSpPr>
            <a:spLocks noGrp="1"/>
          </p:cNvSpPr>
          <p:nvPr>
            <p:ph idx="1"/>
          </p:nvPr>
        </p:nvSpPr>
        <p:spPr>
          <a:xfrm>
            <a:off x="838200" y="1690688"/>
            <a:ext cx="10515600" cy="4486275"/>
          </a:xfrm>
        </p:spPr>
        <p:txBody>
          <a:bodyPr>
            <a:normAutofit fontScale="92500" lnSpcReduction="10000"/>
          </a:bodyPr>
          <a:lstStyle/>
          <a:p>
            <a:pPr marL="0" indent="0" algn="ctr">
              <a:buNone/>
            </a:pPr>
            <a:r>
              <a:rPr lang="it-IT"/>
              <a:t> 2-bis. Nei casi in cui il silenzio dell'amministrazione equivale  a</a:t>
            </a:r>
          </a:p>
          <a:p>
            <a:pPr marL="0" indent="0" algn="ctr">
              <a:buNone/>
            </a:pPr>
            <a:r>
              <a:rPr lang="it-IT"/>
              <a:t>provvedimento di accoglimento ai sensi del comma  1,  fermi  restando</a:t>
            </a:r>
          </a:p>
          <a:p>
            <a:pPr marL="0" indent="0" algn="ctr">
              <a:buNone/>
            </a:pPr>
            <a:r>
              <a:rPr lang="it-IT"/>
              <a:t>gli   effetti   comunque   intervenuti    del    silenzio    assenso,</a:t>
            </a:r>
          </a:p>
          <a:p>
            <a:pPr marL="0" indent="0" algn="ctr">
              <a:buNone/>
            </a:pPr>
            <a:r>
              <a:rPr lang="it-IT"/>
              <a:t>l'amministrazione è tenuta, su richiesta del privato, a  rilasciare,</a:t>
            </a:r>
          </a:p>
          <a:p>
            <a:pPr marL="0" indent="0" algn="ctr">
              <a:buNone/>
            </a:pPr>
            <a:r>
              <a:rPr lang="it-IT"/>
              <a:t>in via telematica, </a:t>
            </a:r>
            <a:r>
              <a:rPr lang="it-IT" b="1"/>
              <a:t>un'attestazione circa il decorso dei  termini  </a:t>
            </a:r>
            <a:r>
              <a:rPr lang="it-IT"/>
              <a:t>del</a:t>
            </a:r>
          </a:p>
          <a:p>
            <a:pPr marL="0" indent="0" algn="ctr">
              <a:buNone/>
            </a:pPr>
            <a:r>
              <a:rPr lang="it-IT"/>
              <a:t>procedimento e pertanto dell'intervenuto accoglimento  della  domanda</a:t>
            </a:r>
          </a:p>
          <a:p>
            <a:pPr marL="0" indent="0" algn="ctr">
              <a:buNone/>
            </a:pPr>
            <a:r>
              <a:rPr lang="it-IT"/>
              <a:t>ai sensi del presente  articolo.  Decorsi  inutilmente  dieci  giorni</a:t>
            </a:r>
          </a:p>
          <a:p>
            <a:pPr marL="0" indent="0" algn="ctr">
              <a:buNone/>
            </a:pPr>
            <a:r>
              <a:rPr lang="it-IT"/>
              <a:t>dalla richiesta, l'attestazione è sostituita  da  una  dichiarazione</a:t>
            </a:r>
          </a:p>
          <a:p>
            <a:pPr marL="0" indent="0" algn="ctr">
              <a:buNone/>
            </a:pPr>
            <a:r>
              <a:rPr lang="it-IT"/>
              <a:t>del privato ai sensi ((dell'articolo)) 47 del decreto del  Presidente</a:t>
            </a:r>
          </a:p>
          <a:p>
            <a:pPr marL="0" indent="0" algn="ctr">
              <a:buNone/>
            </a:pPr>
            <a:r>
              <a:rPr lang="it-IT"/>
              <a:t>della Repubblica 28 dicembre 2000, n. 445. </a:t>
            </a:r>
          </a:p>
        </p:txBody>
      </p:sp>
    </p:spTree>
    <p:extLst>
      <p:ext uri="{BB962C8B-B14F-4D97-AF65-F5344CB8AC3E}">
        <p14:creationId xmlns:p14="http://schemas.microsoft.com/office/powerpoint/2010/main" val="362140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9CB1FC-77EE-4112-A7C9-5B4ECA691A22}"/>
              </a:ext>
            </a:extLst>
          </p:cNvPr>
          <p:cNvSpPr>
            <a:spLocks noGrp="1"/>
          </p:cNvSpPr>
          <p:nvPr>
            <p:ph type="title"/>
          </p:nvPr>
        </p:nvSpPr>
        <p:spPr/>
        <p:txBody>
          <a:bodyPr>
            <a:normAutofit fontScale="90000"/>
          </a:bodyPr>
          <a:lstStyle/>
          <a:p>
            <a:pPr algn="ctr"/>
            <a:r>
              <a:rPr lang="it-IT"/>
              <a:t> </a:t>
            </a:r>
            <a:br>
              <a:rPr lang="it-IT"/>
            </a:br>
            <a:r>
              <a:rPr lang="it-IT" b="1"/>
              <a:t>Art. 20 </a:t>
            </a:r>
            <a:br>
              <a:rPr lang="it-IT" b="1"/>
            </a:br>
            <a:r>
              <a:rPr lang="it-IT" b="1"/>
              <a:t>      (Silenzio assenso – l’autotutela) </a:t>
            </a:r>
            <a:br>
              <a:rPr lang="it-IT" b="1"/>
            </a:br>
            <a:endParaRPr lang="it-IT" b="1"/>
          </a:p>
        </p:txBody>
      </p:sp>
      <p:sp>
        <p:nvSpPr>
          <p:cNvPr id="3" name="Segnaposto contenuto 2">
            <a:extLst>
              <a:ext uri="{FF2B5EF4-FFF2-40B4-BE49-F238E27FC236}">
                <a16:creationId xmlns:a16="http://schemas.microsoft.com/office/drawing/2014/main" id="{13BD7945-9986-4E7B-BE9A-5CA98E797876}"/>
              </a:ext>
            </a:extLst>
          </p:cNvPr>
          <p:cNvSpPr>
            <a:spLocks noGrp="1"/>
          </p:cNvSpPr>
          <p:nvPr>
            <p:ph idx="1"/>
          </p:nvPr>
        </p:nvSpPr>
        <p:spPr>
          <a:xfrm>
            <a:off x="838200" y="1690688"/>
            <a:ext cx="10515600" cy="4486275"/>
          </a:xfrm>
        </p:spPr>
        <p:txBody>
          <a:bodyPr>
            <a:normAutofit/>
          </a:bodyPr>
          <a:lstStyle/>
          <a:p>
            <a:pPr marL="0" indent="0" algn="ctr">
              <a:buNone/>
            </a:pPr>
            <a:r>
              <a:rPr lang="it-IT"/>
              <a:t> 3. Nei casi in cui il  silenzio  dell'amministrazione  equivale  ad</a:t>
            </a:r>
          </a:p>
          <a:p>
            <a:pPr marL="0" indent="0" algn="ctr">
              <a:buNone/>
            </a:pPr>
            <a:r>
              <a:rPr lang="it-IT"/>
              <a:t>accoglimento  della  domanda,   </a:t>
            </a:r>
            <a:r>
              <a:rPr lang="it-IT" b="1"/>
              <a:t>l'amministrazione   competente   può</a:t>
            </a:r>
          </a:p>
          <a:p>
            <a:pPr marL="0" indent="0" algn="ctr">
              <a:buNone/>
            </a:pPr>
            <a:r>
              <a:rPr lang="it-IT" b="1"/>
              <a:t>assumere determinazioni in via di autotutela</a:t>
            </a:r>
            <a:r>
              <a:rPr lang="it-IT"/>
              <a:t>, ai sensi degli articoli</a:t>
            </a:r>
          </a:p>
          <a:p>
            <a:pPr marL="0" indent="0" algn="ctr">
              <a:buNone/>
            </a:pPr>
            <a:r>
              <a:rPr lang="it-IT"/>
              <a:t>21-quinquies e 21-nonies. </a:t>
            </a:r>
          </a:p>
        </p:txBody>
      </p:sp>
    </p:spTree>
    <p:extLst>
      <p:ext uri="{BB962C8B-B14F-4D97-AF65-F5344CB8AC3E}">
        <p14:creationId xmlns:p14="http://schemas.microsoft.com/office/powerpoint/2010/main" val="209916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a:latin typeface="Times New Roman" charset="0"/>
                <a:ea typeface="Times New Roman" charset="0"/>
                <a:cs typeface="Times New Roman" charset="0"/>
              </a:rPr>
              <a:t>Silenzio e autotutela</a:t>
            </a:r>
          </a:p>
        </p:txBody>
      </p:sp>
      <p:sp>
        <p:nvSpPr>
          <p:cNvPr id="3" name="Segnaposto contenuto 2"/>
          <p:cNvSpPr>
            <a:spLocks noGrp="1"/>
          </p:cNvSpPr>
          <p:nvPr>
            <p:ph idx="1"/>
          </p:nvPr>
        </p:nvSpPr>
        <p:spPr/>
        <p:txBody>
          <a:bodyPr>
            <a:normAutofit/>
          </a:bodyPr>
          <a:lstStyle/>
          <a:p>
            <a:pPr marL="0" indent="0" algn="just">
              <a:buNone/>
            </a:pPr>
            <a:r>
              <a:rPr lang="it-IT">
                <a:latin typeface="Times New Roman" charset="0"/>
                <a:ea typeface="Times New Roman" charset="0"/>
                <a:cs typeface="Times New Roman" charset="0"/>
              </a:rPr>
              <a:t>Nei casi in cui il silenzio dell'amministrazione equivale ad accoglimento della domanda, l'amministrazione competente può assumere determinazioni in via di autotutela (art. 20, comma 3, l. n. 241/1990), </a:t>
            </a:r>
            <a:r>
              <a:rPr lang="it-IT" b="1">
                <a:latin typeface="Times New Roman" charset="0"/>
                <a:ea typeface="Times New Roman" charset="0"/>
                <a:cs typeface="Times New Roman" charset="0"/>
              </a:rPr>
              <a:t>purché “</a:t>
            </a:r>
            <a:r>
              <a:rPr lang="it-IT" b="1" i="1">
                <a:latin typeface="Times New Roman" charset="0"/>
                <a:ea typeface="Times New Roman" charset="0"/>
                <a:cs typeface="Times New Roman" charset="0"/>
              </a:rPr>
              <a:t>entro un termine ragionevole, comunque non superiore a diciotto mesi dal momento dell'adozione dei provvedimenti</a:t>
            </a:r>
            <a:r>
              <a:rPr lang="it-IT">
                <a:latin typeface="Times New Roman" charset="0"/>
                <a:ea typeface="Times New Roman" charset="0"/>
                <a:cs typeface="Times New Roman" charset="0"/>
              </a:rPr>
              <a:t>” (art. 21-</a:t>
            </a:r>
            <a:r>
              <a:rPr lang="it-IT" i="1">
                <a:latin typeface="Times New Roman" charset="0"/>
                <a:ea typeface="Times New Roman" charset="0"/>
                <a:cs typeface="Times New Roman" charset="0"/>
              </a:rPr>
              <a:t>nonies</a:t>
            </a:r>
            <a:r>
              <a:rPr lang="it-IT">
                <a:latin typeface="Times New Roman" charset="0"/>
                <a:ea typeface="Times New Roman" charset="0"/>
                <a:cs typeface="Times New Roman" charset="0"/>
              </a:rPr>
              <a:t>, comma 1, l. n. 241/1990)</a:t>
            </a:r>
          </a:p>
        </p:txBody>
      </p:sp>
    </p:spTree>
    <p:extLst>
      <p:ext uri="{BB962C8B-B14F-4D97-AF65-F5344CB8AC3E}">
        <p14:creationId xmlns:p14="http://schemas.microsoft.com/office/powerpoint/2010/main" val="18812014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D4C68CE7646BA347A101DFBEF066E975" ma:contentTypeVersion="13" ma:contentTypeDescription="Creare un nuovo documento." ma:contentTypeScope="" ma:versionID="c602b253576b1cc5668910c4a5ece8d5">
  <xsd:schema xmlns:xsd="http://www.w3.org/2001/XMLSchema" xmlns:xs="http://www.w3.org/2001/XMLSchema" xmlns:p="http://schemas.microsoft.com/office/2006/metadata/properties" xmlns:ns3="b1a9100a-0d37-4a2a-9e4c-e6d1a22e5d27" xmlns:ns4="9a536f0b-aa8c-407c-8def-cd362d2cdfad" targetNamespace="http://schemas.microsoft.com/office/2006/metadata/properties" ma:root="true" ma:fieldsID="f025f37bfecdc74d3a6dfe1fc3a47673" ns3:_="" ns4:_="">
    <xsd:import namespace="b1a9100a-0d37-4a2a-9e4c-e6d1a22e5d27"/>
    <xsd:import namespace="9a536f0b-aa8c-407c-8def-cd362d2cdfa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9100a-0d37-4a2a-9e4c-e6d1a22e5d27"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SharingHintHash" ma:index="10" nillable="true" ma:displayName="Hash suggerimento condivisione"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536f0b-aa8c-407c-8def-cd362d2cdf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A11930-9283-44BA-BBA1-063969FF1F3F}">
  <ds:schemaRefs>
    <ds:schemaRef ds:uri="http://schemas.microsoft.com/sharepoint/v3/contenttype/forms"/>
  </ds:schemaRefs>
</ds:datastoreItem>
</file>

<file path=customXml/itemProps2.xml><?xml version="1.0" encoding="utf-8"?>
<ds:datastoreItem xmlns:ds="http://schemas.openxmlformats.org/officeDocument/2006/customXml" ds:itemID="{0195CD8B-55DC-442E-98C2-8BA3BC3663F4}">
  <ds:schemaRefs>
    <ds:schemaRef ds:uri="9a536f0b-aa8c-407c-8def-cd362d2cdfad"/>
    <ds:schemaRef ds:uri="b1a9100a-0d37-4a2a-9e4c-e6d1a22e5d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EFBFF64-F1C1-4B47-895B-5BAD30739EE8}">
  <ds:schemaRefs>
    <ds:schemaRef ds:uri="http://purl.org/dc/terms/"/>
    <ds:schemaRef ds:uri="http://purl.org/dc/elements/1.1/"/>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9a536f0b-aa8c-407c-8def-cd362d2cdfad"/>
    <ds:schemaRef ds:uri="b1a9100a-0d37-4a2a-9e4c-e6d1a22e5d2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2479</Words>
  <Application>Microsoft Office PowerPoint</Application>
  <PresentationFormat>Widescreen</PresentationFormat>
  <Paragraphs>170</Paragraphs>
  <Slides>34</Slides>
  <Notes>0</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34</vt:i4>
      </vt:variant>
    </vt:vector>
  </HeadingPairs>
  <TitlesOfParts>
    <vt:vector size="41" baseType="lpstr">
      <vt:lpstr>Arial</vt:lpstr>
      <vt:lpstr>Calibri</vt:lpstr>
      <vt:lpstr>Calibri Light</vt:lpstr>
      <vt:lpstr>Times New Roman</vt:lpstr>
      <vt:lpstr>Wingdings</vt:lpstr>
      <vt:lpstr>Tema di Office</vt:lpstr>
      <vt:lpstr>1_Tema di Office</vt:lpstr>
      <vt:lpstr>La fase decisoria </vt:lpstr>
      <vt:lpstr>I possibili esiti del procedimento amministrativo</vt:lpstr>
      <vt:lpstr>I possibili esiti del procedimento amministrativo</vt:lpstr>
      <vt:lpstr>Il termine e i silenzi della p.a.</vt:lpstr>
      <vt:lpstr>Il silenzi dell’amministrazione</vt:lpstr>
      <vt:lpstr>  Art. 20        (Silenzio assenso)  </vt:lpstr>
      <vt:lpstr>  Art. 20        (Silenzio assenso)  </vt:lpstr>
      <vt:lpstr>  Art. 20        (Silenzio assenso – l’autotutela)  </vt:lpstr>
      <vt:lpstr>Silenzio e autotutela</vt:lpstr>
      <vt:lpstr>Silenzio e provvedimento tardivo</vt:lpstr>
      <vt:lpstr>  Art. 20        (Silenzio assenso – le eccezioni)  </vt:lpstr>
      <vt:lpstr>Il silenzio come regola e le eccezioni</vt:lpstr>
      <vt:lpstr>Il silenzio come regola e le eccezioni</vt:lpstr>
      <vt:lpstr>Il silenzio inadempimento</vt:lpstr>
      <vt:lpstr>I rimedi interni contro l'inerzia</vt:lpstr>
      <vt:lpstr>I rimedi interni contro l'inerzia</vt:lpstr>
      <vt:lpstr>I rimedi interni contro l'inerzia</vt:lpstr>
      <vt:lpstr>I rimedi interni contro l'inerzia</vt:lpstr>
      <vt:lpstr>La tutela contro il silenzio inadempimento</vt:lpstr>
      <vt:lpstr>Art. 31 CPA         Azione avverso il silenzio e declaratoria di nullità </vt:lpstr>
      <vt:lpstr>Art. 31          Azione avverso il silenzio e declaratoria di nullità </vt:lpstr>
      <vt:lpstr>Gli accordi tra amministrazioni e privato</vt:lpstr>
      <vt:lpstr>Gli accordi tra amministrazioni e privato</vt:lpstr>
      <vt:lpstr>Gli accordi tra amministrazioni e privato</vt:lpstr>
      <vt:lpstr>Gli accordi tra amministrazioni e privato</vt:lpstr>
      <vt:lpstr>Atti e provvedimenti amministrativi</vt:lpstr>
      <vt:lpstr>Atti e provvedimenti amministrativi</vt:lpstr>
      <vt:lpstr>Il provvedimento amministrativo</vt:lpstr>
      <vt:lpstr>Il provvedimento amministrativo</vt:lpstr>
      <vt:lpstr>Il provvedimento amministrativo</vt:lpstr>
      <vt:lpstr>Gli elementi del provvedimento</vt:lpstr>
      <vt:lpstr>    Art. 3  Motivazione del provvedimento    </vt:lpstr>
      <vt:lpstr>    Art. 3  Motivazione del provvedimento    </vt:lpstr>
      <vt:lpstr>La motivazione del provvedimento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fase decisoria – prima parte</dc:title>
  <dc:creator>Sveva Del Gatto</dc:creator>
  <cp:lastModifiedBy>sveva.delgatto@unimc.it</cp:lastModifiedBy>
  <cp:revision>12</cp:revision>
  <dcterms:created xsi:type="dcterms:W3CDTF">2022-04-27T07:19:09Z</dcterms:created>
  <dcterms:modified xsi:type="dcterms:W3CDTF">2024-03-21T10:59:11Z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0x010100D4C68CE7646BA347A101DFBEF066E975</vt:lpwstr>
  </property>
</Properties>
</file>