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98" r:id="rId3"/>
    <p:sldId id="385" r:id="rId4"/>
    <p:sldId id="386" r:id="rId5"/>
    <p:sldId id="415" r:id="rId6"/>
    <p:sldId id="387" r:id="rId7"/>
    <p:sldId id="416" r:id="rId8"/>
    <p:sldId id="388" r:id="rId9"/>
    <p:sldId id="426" r:id="rId10"/>
    <p:sldId id="389" r:id="rId11"/>
    <p:sldId id="390" r:id="rId12"/>
    <p:sldId id="417" r:id="rId13"/>
    <p:sldId id="427" r:id="rId14"/>
    <p:sldId id="428" r:id="rId15"/>
    <p:sldId id="429" r:id="rId16"/>
    <p:sldId id="430" r:id="rId17"/>
    <p:sldId id="431" r:id="rId18"/>
    <p:sldId id="378" r:id="rId19"/>
    <p:sldId id="418" r:id="rId20"/>
    <p:sldId id="419" r:id="rId21"/>
    <p:sldId id="380" r:id="rId22"/>
    <p:sldId id="420" r:id="rId23"/>
    <p:sldId id="379" r:id="rId24"/>
    <p:sldId id="421" r:id="rId25"/>
    <p:sldId id="422" r:id="rId26"/>
    <p:sldId id="423" r:id="rId27"/>
    <p:sldId id="402" r:id="rId28"/>
    <p:sldId id="440" r:id="rId29"/>
    <p:sldId id="393" r:id="rId30"/>
    <p:sldId id="439" r:id="rId31"/>
    <p:sldId id="438" r:id="rId32"/>
    <p:sldId id="437" r:id="rId33"/>
    <p:sldId id="436" r:id="rId34"/>
    <p:sldId id="435" r:id="rId35"/>
    <p:sldId id="403" r:id="rId36"/>
    <p:sldId id="434" r:id="rId37"/>
    <p:sldId id="382" r:id="rId38"/>
    <p:sldId id="383" r:id="rId39"/>
    <p:sldId id="384" r:id="rId40"/>
    <p:sldId id="391" r:id="rId41"/>
    <p:sldId id="392" r:id="rId42"/>
    <p:sldId id="395" r:id="rId43"/>
    <p:sldId id="424" r:id="rId44"/>
    <p:sldId id="394" r:id="rId45"/>
    <p:sldId id="433" r:id="rId46"/>
    <p:sldId id="425" r:id="rId4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AE7A9E8-AC0D-FE50-844A-7D56D10C3D97}" v="9" dt="2024-04-03T11:09:52.557"/>
    <p1510:client id="{7C1CF585-2C63-7627-DED2-FF72CC7D327A}" v="541" dt="2024-04-03T09:22:27.049"/>
    <p1510:client id="{8A2F3062-4B38-E61C-5EA5-F2054D13866E}" v="8" dt="2024-04-03T16:19:11.4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9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endParaRPr lang="de-DE"/>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de-DE"/>
          </a:p>
        </p:txBody>
      </p:sp>
      <p:sp>
        <p:nvSpPr>
          <p:cNvPr id="4" name="Segnaposto data 3"/>
          <p:cNvSpPr>
            <a:spLocks noGrp="1"/>
          </p:cNvSpPr>
          <p:nvPr>
            <p:ph type="dt" sz="half" idx="10"/>
          </p:nvPr>
        </p:nvSpPr>
        <p:spPr/>
        <p:txBody>
          <a:bodyPr/>
          <a:lstStyle/>
          <a:p>
            <a:fld id="{F64A8E5F-40E5-4553-9F3C-699F1A5B8145}" type="datetimeFigureOut">
              <a:rPr lang="de-DE" smtClean="0"/>
              <a:t>09.04.2024</a:t>
            </a:fld>
            <a:endParaRPr lang="de-DE"/>
          </a:p>
        </p:txBody>
      </p:sp>
      <p:sp>
        <p:nvSpPr>
          <p:cNvPr id="5" name="Segnaposto piè di pagina 4"/>
          <p:cNvSpPr>
            <a:spLocks noGrp="1"/>
          </p:cNvSpPr>
          <p:nvPr>
            <p:ph type="ftr" sz="quarter" idx="11"/>
          </p:nvPr>
        </p:nvSpPr>
        <p:spPr/>
        <p:txBody>
          <a:bodyPr/>
          <a:lstStyle/>
          <a:p>
            <a:endParaRPr lang="de-DE"/>
          </a:p>
        </p:txBody>
      </p:sp>
      <p:sp>
        <p:nvSpPr>
          <p:cNvPr id="6" name="Segnaposto numero diapositiva 5"/>
          <p:cNvSpPr>
            <a:spLocks noGrp="1"/>
          </p:cNvSpPr>
          <p:nvPr>
            <p:ph type="sldNum" sz="quarter" idx="12"/>
          </p:nvPr>
        </p:nvSpPr>
        <p:spPr/>
        <p:txBody>
          <a:bodyPr/>
          <a:lstStyle/>
          <a:p>
            <a:fld id="{66CD45B7-DFE2-4393-8D37-380FC36BF3AA}" type="slidenum">
              <a:rPr lang="de-DE" smtClean="0"/>
              <a:t>‹N›</a:t>
            </a:fld>
            <a:endParaRPr lang="de-DE"/>
          </a:p>
        </p:txBody>
      </p:sp>
    </p:spTree>
    <p:extLst>
      <p:ext uri="{BB962C8B-B14F-4D97-AF65-F5344CB8AC3E}">
        <p14:creationId xmlns:p14="http://schemas.microsoft.com/office/powerpoint/2010/main" val="3186192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de-DE"/>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4" name="Segnaposto data 3"/>
          <p:cNvSpPr>
            <a:spLocks noGrp="1"/>
          </p:cNvSpPr>
          <p:nvPr>
            <p:ph type="dt" sz="half" idx="10"/>
          </p:nvPr>
        </p:nvSpPr>
        <p:spPr/>
        <p:txBody>
          <a:bodyPr/>
          <a:lstStyle/>
          <a:p>
            <a:fld id="{F64A8E5F-40E5-4553-9F3C-699F1A5B8145}" type="datetimeFigureOut">
              <a:rPr lang="de-DE" smtClean="0"/>
              <a:t>09.04.2024</a:t>
            </a:fld>
            <a:endParaRPr lang="de-DE"/>
          </a:p>
        </p:txBody>
      </p:sp>
      <p:sp>
        <p:nvSpPr>
          <p:cNvPr id="5" name="Segnaposto piè di pagina 4"/>
          <p:cNvSpPr>
            <a:spLocks noGrp="1"/>
          </p:cNvSpPr>
          <p:nvPr>
            <p:ph type="ftr" sz="quarter" idx="11"/>
          </p:nvPr>
        </p:nvSpPr>
        <p:spPr/>
        <p:txBody>
          <a:bodyPr/>
          <a:lstStyle/>
          <a:p>
            <a:endParaRPr lang="de-DE"/>
          </a:p>
        </p:txBody>
      </p:sp>
      <p:sp>
        <p:nvSpPr>
          <p:cNvPr id="6" name="Segnaposto numero diapositiva 5"/>
          <p:cNvSpPr>
            <a:spLocks noGrp="1"/>
          </p:cNvSpPr>
          <p:nvPr>
            <p:ph type="sldNum" sz="quarter" idx="12"/>
          </p:nvPr>
        </p:nvSpPr>
        <p:spPr/>
        <p:txBody>
          <a:bodyPr/>
          <a:lstStyle/>
          <a:p>
            <a:fld id="{66CD45B7-DFE2-4393-8D37-380FC36BF3AA}" type="slidenum">
              <a:rPr lang="de-DE" smtClean="0"/>
              <a:t>‹N›</a:t>
            </a:fld>
            <a:endParaRPr lang="de-DE"/>
          </a:p>
        </p:txBody>
      </p:sp>
    </p:spTree>
    <p:extLst>
      <p:ext uri="{BB962C8B-B14F-4D97-AF65-F5344CB8AC3E}">
        <p14:creationId xmlns:p14="http://schemas.microsoft.com/office/powerpoint/2010/main" val="3424469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endParaRPr lang="de-DE"/>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4" name="Segnaposto data 3"/>
          <p:cNvSpPr>
            <a:spLocks noGrp="1"/>
          </p:cNvSpPr>
          <p:nvPr>
            <p:ph type="dt" sz="half" idx="10"/>
          </p:nvPr>
        </p:nvSpPr>
        <p:spPr/>
        <p:txBody>
          <a:bodyPr/>
          <a:lstStyle/>
          <a:p>
            <a:fld id="{F64A8E5F-40E5-4553-9F3C-699F1A5B8145}" type="datetimeFigureOut">
              <a:rPr lang="de-DE" smtClean="0"/>
              <a:t>09.04.2024</a:t>
            </a:fld>
            <a:endParaRPr lang="de-DE"/>
          </a:p>
        </p:txBody>
      </p:sp>
      <p:sp>
        <p:nvSpPr>
          <p:cNvPr id="5" name="Segnaposto piè di pagina 4"/>
          <p:cNvSpPr>
            <a:spLocks noGrp="1"/>
          </p:cNvSpPr>
          <p:nvPr>
            <p:ph type="ftr" sz="quarter" idx="11"/>
          </p:nvPr>
        </p:nvSpPr>
        <p:spPr/>
        <p:txBody>
          <a:bodyPr/>
          <a:lstStyle/>
          <a:p>
            <a:endParaRPr lang="de-DE"/>
          </a:p>
        </p:txBody>
      </p:sp>
      <p:sp>
        <p:nvSpPr>
          <p:cNvPr id="6" name="Segnaposto numero diapositiva 5"/>
          <p:cNvSpPr>
            <a:spLocks noGrp="1"/>
          </p:cNvSpPr>
          <p:nvPr>
            <p:ph type="sldNum" sz="quarter" idx="12"/>
          </p:nvPr>
        </p:nvSpPr>
        <p:spPr/>
        <p:txBody>
          <a:bodyPr/>
          <a:lstStyle/>
          <a:p>
            <a:fld id="{66CD45B7-DFE2-4393-8D37-380FC36BF3AA}" type="slidenum">
              <a:rPr lang="de-DE" smtClean="0"/>
              <a:t>‹N›</a:t>
            </a:fld>
            <a:endParaRPr lang="de-DE"/>
          </a:p>
        </p:txBody>
      </p:sp>
    </p:spTree>
    <p:extLst>
      <p:ext uri="{BB962C8B-B14F-4D97-AF65-F5344CB8AC3E}">
        <p14:creationId xmlns:p14="http://schemas.microsoft.com/office/powerpoint/2010/main" val="1026842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de-DE"/>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4" name="Segnaposto data 3"/>
          <p:cNvSpPr>
            <a:spLocks noGrp="1"/>
          </p:cNvSpPr>
          <p:nvPr>
            <p:ph type="dt" sz="half" idx="10"/>
          </p:nvPr>
        </p:nvSpPr>
        <p:spPr/>
        <p:txBody>
          <a:bodyPr/>
          <a:lstStyle/>
          <a:p>
            <a:fld id="{F64A8E5F-40E5-4553-9F3C-699F1A5B8145}" type="datetimeFigureOut">
              <a:rPr lang="de-DE" smtClean="0"/>
              <a:t>09.04.2024</a:t>
            </a:fld>
            <a:endParaRPr lang="de-DE"/>
          </a:p>
        </p:txBody>
      </p:sp>
      <p:sp>
        <p:nvSpPr>
          <p:cNvPr id="5" name="Segnaposto piè di pagina 4"/>
          <p:cNvSpPr>
            <a:spLocks noGrp="1"/>
          </p:cNvSpPr>
          <p:nvPr>
            <p:ph type="ftr" sz="quarter" idx="11"/>
          </p:nvPr>
        </p:nvSpPr>
        <p:spPr/>
        <p:txBody>
          <a:bodyPr/>
          <a:lstStyle/>
          <a:p>
            <a:endParaRPr lang="de-DE"/>
          </a:p>
        </p:txBody>
      </p:sp>
      <p:sp>
        <p:nvSpPr>
          <p:cNvPr id="6" name="Segnaposto numero diapositiva 5"/>
          <p:cNvSpPr>
            <a:spLocks noGrp="1"/>
          </p:cNvSpPr>
          <p:nvPr>
            <p:ph type="sldNum" sz="quarter" idx="12"/>
          </p:nvPr>
        </p:nvSpPr>
        <p:spPr/>
        <p:txBody>
          <a:bodyPr/>
          <a:lstStyle/>
          <a:p>
            <a:fld id="{66CD45B7-DFE2-4393-8D37-380FC36BF3AA}" type="slidenum">
              <a:rPr lang="de-DE" smtClean="0"/>
              <a:t>‹N›</a:t>
            </a:fld>
            <a:endParaRPr lang="de-DE"/>
          </a:p>
        </p:txBody>
      </p:sp>
    </p:spTree>
    <p:extLst>
      <p:ext uri="{BB962C8B-B14F-4D97-AF65-F5344CB8AC3E}">
        <p14:creationId xmlns:p14="http://schemas.microsoft.com/office/powerpoint/2010/main" val="126318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endParaRPr lang="de-DE"/>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F64A8E5F-40E5-4553-9F3C-699F1A5B8145}" type="datetimeFigureOut">
              <a:rPr lang="de-DE" smtClean="0"/>
              <a:t>09.04.2024</a:t>
            </a:fld>
            <a:endParaRPr lang="de-DE"/>
          </a:p>
        </p:txBody>
      </p:sp>
      <p:sp>
        <p:nvSpPr>
          <p:cNvPr id="5" name="Segnaposto piè di pagina 4"/>
          <p:cNvSpPr>
            <a:spLocks noGrp="1"/>
          </p:cNvSpPr>
          <p:nvPr>
            <p:ph type="ftr" sz="quarter" idx="11"/>
          </p:nvPr>
        </p:nvSpPr>
        <p:spPr/>
        <p:txBody>
          <a:bodyPr/>
          <a:lstStyle/>
          <a:p>
            <a:endParaRPr lang="de-DE"/>
          </a:p>
        </p:txBody>
      </p:sp>
      <p:sp>
        <p:nvSpPr>
          <p:cNvPr id="6" name="Segnaposto numero diapositiva 5"/>
          <p:cNvSpPr>
            <a:spLocks noGrp="1"/>
          </p:cNvSpPr>
          <p:nvPr>
            <p:ph type="sldNum" sz="quarter" idx="12"/>
          </p:nvPr>
        </p:nvSpPr>
        <p:spPr/>
        <p:txBody>
          <a:bodyPr/>
          <a:lstStyle/>
          <a:p>
            <a:fld id="{66CD45B7-DFE2-4393-8D37-380FC36BF3AA}" type="slidenum">
              <a:rPr lang="de-DE" smtClean="0"/>
              <a:t>‹N›</a:t>
            </a:fld>
            <a:endParaRPr lang="de-DE"/>
          </a:p>
        </p:txBody>
      </p:sp>
    </p:spTree>
    <p:extLst>
      <p:ext uri="{BB962C8B-B14F-4D97-AF65-F5344CB8AC3E}">
        <p14:creationId xmlns:p14="http://schemas.microsoft.com/office/powerpoint/2010/main" val="3577393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de-DE"/>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5" name="Segnaposto data 4"/>
          <p:cNvSpPr>
            <a:spLocks noGrp="1"/>
          </p:cNvSpPr>
          <p:nvPr>
            <p:ph type="dt" sz="half" idx="10"/>
          </p:nvPr>
        </p:nvSpPr>
        <p:spPr/>
        <p:txBody>
          <a:bodyPr/>
          <a:lstStyle/>
          <a:p>
            <a:fld id="{F64A8E5F-40E5-4553-9F3C-699F1A5B8145}" type="datetimeFigureOut">
              <a:rPr lang="de-DE" smtClean="0"/>
              <a:t>09.04.2024</a:t>
            </a:fld>
            <a:endParaRPr lang="de-DE"/>
          </a:p>
        </p:txBody>
      </p:sp>
      <p:sp>
        <p:nvSpPr>
          <p:cNvPr id="6" name="Segnaposto piè di pagina 5"/>
          <p:cNvSpPr>
            <a:spLocks noGrp="1"/>
          </p:cNvSpPr>
          <p:nvPr>
            <p:ph type="ftr" sz="quarter" idx="11"/>
          </p:nvPr>
        </p:nvSpPr>
        <p:spPr/>
        <p:txBody>
          <a:bodyPr/>
          <a:lstStyle/>
          <a:p>
            <a:endParaRPr lang="de-DE"/>
          </a:p>
        </p:txBody>
      </p:sp>
      <p:sp>
        <p:nvSpPr>
          <p:cNvPr id="7" name="Segnaposto numero diapositiva 6"/>
          <p:cNvSpPr>
            <a:spLocks noGrp="1"/>
          </p:cNvSpPr>
          <p:nvPr>
            <p:ph type="sldNum" sz="quarter" idx="12"/>
          </p:nvPr>
        </p:nvSpPr>
        <p:spPr/>
        <p:txBody>
          <a:bodyPr/>
          <a:lstStyle/>
          <a:p>
            <a:fld id="{66CD45B7-DFE2-4393-8D37-380FC36BF3AA}" type="slidenum">
              <a:rPr lang="de-DE" smtClean="0"/>
              <a:t>‹N›</a:t>
            </a:fld>
            <a:endParaRPr lang="de-DE"/>
          </a:p>
        </p:txBody>
      </p:sp>
    </p:spTree>
    <p:extLst>
      <p:ext uri="{BB962C8B-B14F-4D97-AF65-F5344CB8AC3E}">
        <p14:creationId xmlns:p14="http://schemas.microsoft.com/office/powerpoint/2010/main" val="1284089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endParaRPr lang="de-DE"/>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7" name="Segnaposto data 6"/>
          <p:cNvSpPr>
            <a:spLocks noGrp="1"/>
          </p:cNvSpPr>
          <p:nvPr>
            <p:ph type="dt" sz="half" idx="10"/>
          </p:nvPr>
        </p:nvSpPr>
        <p:spPr/>
        <p:txBody>
          <a:bodyPr/>
          <a:lstStyle/>
          <a:p>
            <a:fld id="{F64A8E5F-40E5-4553-9F3C-699F1A5B8145}" type="datetimeFigureOut">
              <a:rPr lang="de-DE" smtClean="0"/>
              <a:t>09.04.2024</a:t>
            </a:fld>
            <a:endParaRPr lang="de-DE"/>
          </a:p>
        </p:txBody>
      </p:sp>
      <p:sp>
        <p:nvSpPr>
          <p:cNvPr id="8" name="Segnaposto piè di pagina 7"/>
          <p:cNvSpPr>
            <a:spLocks noGrp="1"/>
          </p:cNvSpPr>
          <p:nvPr>
            <p:ph type="ftr" sz="quarter" idx="11"/>
          </p:nvPr>
        </p:nvSpPr>
        <p:spPr/>
        <p:txBody>
          <a:bodyPr/>
          <a:lstStyle/>
          <a:p>
            <a:endParaRPr lang="de-DE"/>
          </a:p>
        </p:txBody>
      </p:sp>
      <p:sp>
        <p:nvSpPr>
          <p:cNvPr id="9" name="Segnaposto numero diapositiva 8"/>
          <p:cNvSpPr>
            <a:spLocks noGrp="1"/>
          </p:cNvSpPr>
          <p:nvPr>
            <p:ph type="sldNum" sz="quarter" idx="12"/>
          </p:nvPr>
        </p:nvSpPr>
        <p:spPr/>
        <p:txBody>
          <a:bodyPr/>
          <a:lstStyle/>
          <a:p>
            <a:fld id="{66CD45B7-DFE2-4393-8D37-380FC36BF3AA}" type="slidenum">
              <a:rPr lang="de-DE" smtClean="0"/>
              <a:t>‹N›</a:t>
            </a:fld>
            <a:endParaRPr lang="de-DE"/>
          </a:p>
        </p:txBody>
      </p:sp>
    </p:spTree>
    <p:extLst>
      <p:ext uri="{BB962C8B-B14F-4D97-AF65-F5344CB8AC3E}">
        <p14:creationId xmlns:p14="http://schemas.microsoft.com/office/powerpoint/2010/main" val="2747982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de-DE"/>
          </a:p>
        </p:txBody>
      </p:sp>
      <p:sp>
        <p:nvSpPr>
          <p:cNvPr id="3" name="Segnaposto data 2"/>
          <p:cNvSpPr>
            <a:spLocks noGrp="1"/>
          </p:cNvSpPr>
          <p:nvPr>
            <p:ph type="dt" sz="half" idx="10"/>
          </p:nvPr>
        </p:nvSpPr>
        <p:spPr/>
        <p:txBody>
          <a:bodyPr/>
          <a:lstStyle/>
          <a:p>
            <a:fld id="{F64A8E5F-40E5-4553-9F3C-699F1A5B8145}" type="datetimeFigureOut">
              <a:rPr lang="de-DE" smtClean="0"/>
              <a:t>09.04.2024</a:t>
            </a:fld>
            <a:endParaRPr lang="de-DE"/>
          </a:p>
        </p:txBody>
      </p:sp>
      <p:sp>
        <p:nvSpPr>
          <p:cNvPr id="4" name="Segnaposto piè di pagina 3"/>
          <p:cNvSpPr>
            <a:spLocks noGrp="1"/>
          </p:cNvSpPr>
          <p:nvPr>
            <p:ph type="ftr" sz="quarter" idx="11"/>
          </p:nvPr>
        </p:nvSpPr>
        <p:spPr/>
        <p:txBody>
          <a:bodyPr/>
          <a:lstStyle/>
          <a:p>
            <a:endParaRPr lang="de-DE"/>
          </a:p>
        </p:txBody>
      </p:sp>
      <p:sp>
        <p:nvSpPr>
          <p:cNvPr id="5" name="Segnaposto numero diapositiva 4"/>
          <p:cNvSpPr>
            <a:spLocks noGrp="1"/>
          </p:cNvSpPr>
          <p:nvPr>
            <p:ph type="sldNum" sz="quarter" idx="12"/>
          </p:nvPr>
        </p:nvSpPr>
        <p:spPr/>
        <p:txBody>
          <a:bodyPr/>
          <a:lstStyle/>
          <a:p>
            <a:fld id="{66CD45B7-DFE2-4393-8D37-380FC36BF3AA}" type="slidenum">
              <a:rPr lang="de-DE" smtClean="0"/>
              <a:t>‹N›</a:t>
            </a:fld>
            <a:endParaRPr lang="de-DE"/>
          </a:p>
        </p:txBody>
      </p:sp>
    </p:spTree>
    <p:extLst>
      <p:ext uri="{BB962C8B-B14F-4D97-AF65-F5344CB8AC3E}">
        <p14:creationId xmlns:p14="http://schemas.microsoft.com/office/powerpoint/2010/main" val="331782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F64A8E5F-40E5-4553-9F3C-699F1A5B8145}" type="datetimeFigureOut">
              <a:rPr lang="de-DE" smtClean="0"/>
              <a:t>09.04.2024</a:t>
            </a:fld>
            <a:endParaRPr lang="de-DE"/>
          </a:p>
        </p:txBody>
      </p:sp>
      <p:sp>
        <p:nvSpPr>
          <p:cNvPr id="3" name="Segnaposto piè di pagina 2"/>
          <p:cNvSpPr>
            <a:spLocks noGrp="1"/>
          </p:cNvSpPr>
          <p:nvPr>
            <p:ph type="ftr" sz="quarter" idx="11"/>
          </p:nvPr>
        </p:nvSpPr>
        <p:spPr/>
        <p:txBody>
          <a:bodyPr/>
          <a:lstStyle/>
          <a:p>
            <a:endParaRPr lang="de-DE"/>
          </a:p>
        </p:txBody>
      </p:sp>
      <p:sp>
        <p:nvSpPr>
          <p:cNvPr id="4" name="Segnaposto numero diapositiva 3"/>
          <p:cNvSpPr>
            <a:spLocks noGrp="1"/>
          </p:cNvSpPr>
          <p:nvPr>
            <p:ph type="sldNum" sz="quarter" idx="12"/>
          </p:nvPr>
        </p:nvSpPr>
        <p:spPr/>
        <p:txBody>
          <a:bodyPr/>
          <a:lstStyle/>
          <a:p>
            <a:fld id="{66CD45B7-DFE2-4393-8D37-380FC36BF3AA}" type="slidenum">
              <a:rPr lang="de-DE" smtClean="0"/>
              <a:t>‹N›</a:t>
            </a:fld>
            <a:endParaRPr lang="de-DE"/>
          </a:p>
        </p:txBody>
      </p:sp>
    </p:spTree>
    <p:extLst>
      <p:ext uri="{BB962C8B-B14F-4D97-AF65-F5344CB8AC3E}">
        <p14:creationId xmlns:p14="http://schemas.microsoft.com/office/powerpoint/2010/main" val="1894095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endParaRPr lang="de-DE"/>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F64A8E5F-40E5-4553-9F3C-699F1A5B8145}" type="datetimeFigureOut">
              <a:rPr lang="de-DE" smtClean="0"/>
              <a:t>09.04.2024</a:t>
            </a:fld>
            <a:endParaRPr lang="de-DE"/>
          </a:p>
        </p:txBody>
      </p:sp>
      <p:sp>
        <p:nvSpPr>
          <p:cNvPr id="6" name="Segnaposto piè di pagina 5"/>
          <p:cNvSpPr>
            <a:spLocks noGrp="1"/>
          </p:cNvSpPr>
          <p:nvPr>
            <p:ph type="ftr" sz="quarter" idx="11"/>
          </p:nvPr>
        </p:nvSpPr>
        <p:spPr/>
        <p:txBody>
          <a:bodyPr/>
          <a:lstStyle/>
          <a:p>
            <a:endParaRPr lang="de-DE"/>
          </a:p>
        </p:txBody>
      </p:sp>
      <p:sp>
        <p:nvSpPr>
          <p:cNvPr id="7" name="Segnaposto numero diapositiva 6"/>
          <p:cNvSpPr>
            <a:spLocks noGrp="1"/>
          </p:cNvSpPr>
          <p:nvPr>
            <p:ph type="sldNum" sz="quarter" idx="12"/>
          </p:nvPr>
        </p:nvSpPr>
        <p:spPr/>
        <p:txBody>
          <a:bodyPr/>
          <a:lstStyle/>
          <a:p>
            <a:fld id="{66CD45B7-DFE2-4393-8D37-380FC36BF3AA}" type="slidenum">
              <a:rPr lang="de-DE" smtClean="0"/>
              <a:t>‹N›</a:t>
            </a:fld>
            <a:endParaRPr lang="de-DE"/>
          </a:p>
        </p:txBody>
      </p:sp>
    </p:spTree>
    <p:extLst>
      <p:ext uri="{BB962C8B-B14F-4D97-AF65-F5344CB8AC3E}">
        <p14:creationId xmlns:p14="http://schemas.microsoft.com/office/powerpoint/2010/main" val="2365816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endParaRPr lang="de-DE"/>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F64A8E5F-40E5-4553-9F3C-699F1A5B8145}" type="datetimeFigureOut">
              <a:rPr lang="de-DE" smtClean="0"/>
              <a:t>09.04.2024</a:t>
            </a:fld>
            <a:endParaRPr lang="de-DE"/>
          </a:p>
        </p:txBody>
      </p:sp>
      <p:sp>
        <p:nvSpPr>
          <p:cNvPr id="6" name="Segnaposto piè di pagina 5"/>
          <p:cNvSpPr>
            <a:spLocks noGrp="1"/>
          </p:cNvSpPr>
          <p:nvPr>
            <p:ph type="ftr" sz="quarter" idx="11"/>
          </p:nvPr>
        </p:nvSpPr>
        <p:spPr/>
        <p:txBody>
          <a:bodyPr/>
          <a:lstStyle/>
          <a:p>
            <a:endParaRPr lang="de-DE"/>
          </a:p>
        </p:txBody>
      </p:sp>
      <p:sp>
        <p:nvSpPr>
          <p:cNvPr id="7" name="Segnaposto numero diapositiva 6"/>
          <p:cNvSpPr>
            <a:spLocks noGrp="1"/>
          </p:cNvSpPr>
          <p:nvPr>
            <p:ph type="sldNum" sz="quarter" idx="12"/>
          </p:nvPr>
        </p:nvSpPr>
        <p:spPr/>
        <p:txBody>
          <a:bodyPr/>
          <a:lstStyle/>
          <a:p>
            <a:fld id="{66CD45B7-DFE2-4393-8D37-380FC36BF3AA}" type="slidenum">
              <a:rPr lang="de-DE" smtClean="0"/>
              <a:t>‹N›</a:t>
            </a:fld>
            <a:endParaRPr lang="de-DE"/>
          </a:p>
        </p:txBody>
      </p:sp>
    </p:spTree>
    <p:extLst>
      <p:ext uri="{BB962C8B-B14F-4D97-AF65-F5344CB8AC3E}">
        <p14:creationId xmlns:p14="http://schemas.microsoft.com/office/powerpoint/2010/main" val="1688576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endParaRPr lang="de-DE"/>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de-DE"/>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64A8E5F-40E5-4553-9F3C-699F1A5B8145}" type="datetimeFigureOut">
              <a:rPr lang="de-DE" smtClean="0"/>
              <a:t>09.04.2024</a:t>
            </a:fld>
            <a:endParaRPr lang="de-DE"/>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6CD45B7-DFE2-4393-8D37-380FC36BF3AA}" type="slidenum">
              <a:rPr lang="de-DE" smtClean="0"/>
              <a:t>‹N›</a:t>
            </a:fld>
            <a:endParaRPr lang="de-DE"/>
          </a:p>
        </p:txBody>
      </p:sp>
    </p:spTree>
    <p:extLst>
      <p:ext uri="{BB962C8B-B14F-4D97-AF65-F5344CB8AC3E}">
        <p14:creationId xmlns:p14="http://schemas.microsoft.com/office/powerpoint/2010/main" val="18019314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de-DE" dirty="0" err="1"/>
              <a:t>Schemi</a:t>
            </a:r>
            <a:r>
              <a:rPr lang="de-DE" dirty="0"/>
              <a:t> di </a:t>
            </a:r>
            <a:r>
              <a:rPr lang="de-DE" dirty="0" err="1"/>
              <a:t>provvedimento</a:t>
            </a:r>
            <a:r>
              <a:rPr lang="de-DE" dirty="0"/>
              <a:t> </a:t>
            </a:r>
            <a:r>
              <a:rPr lang="de-DE" dirty="0" err="1"/>
              <a:t>vizi</a:t>
            </a:r>
            <a:r>
              <a:rPr lang="de-DE" dirty="0"/>
              <a:t> </a:t>
            </a:r>
            <a:r>
              <a:rPr lang="de-DE" dirty="0" err="1"/>
              <a:t>ed</a:t>
            </a:r>
            <a:r>
              <a:rPr lang="de-DE" dirty="0"/>
              <a:t> </a:t>
            </a:r>
            <a:r>
              <a:rPr lang="de-DE" dirty="0" err="1"/>
              <a:t>efficacia</a:t>
            </a:r>
            <a:r>
              <a:rPr lang="de-DE" dirty="0"/>
              <a:t> del </a:t>
            </a:r>
            <a:r>
              <a:rPr lang="de-DE" dirty="0" err="1"/>
              <a:t>provvedimento</a:t>
            </a:r>
            <a:endParaRPr lang="de-DE" dirty="0"/>
          </a:p>
        </p:txBody>
      </p:sp>
      <p:sp>
        <p:nvSpPr>
          <p:cNvPr id="3" name="Sottotitolo 2"/>
          <p:cNvSpPr>
            <a:spLocks noGrp="1"/>
          </p:cNvSpPr>
          <p:nvPr>
            <p:ph type="subTitle" idx="1"/>
          </p:nvPr>
        </p:nvSpPr>
        <p:spPr/>
        <p:txBody>
          <a:bodyPr vert="horz" lIns="91440" tIns="45720" rIns="91440" bIns="45720" rtlCol="0" anchor="t">
            <a:normAutofit/>
          </a:bodyPr>
          <a:lstStyle/>
          <a:p>
            <a:r>
              <a:rPr lang="de-DE" dirty="0" err="1"/>
              <a:t>Prof.ssa</a:t>
            </a:r>
            <a:r>
              <a:rPr lang="de-DE" dirty="0"/>
              <a:t> </a:t>
            </a:r>
            <a:r>
              <a:rPr lang="de-DE" dirty="0" err="1"/>
              <a:t>Sveva</a:t>
            </a:r>
            <a:r>
              <a:rPr lang="de-DE"/>
              <a:t> Del Gatto</a:t>
            </a:r>
          </a:p>
        </p:txBody>
      </p:sp>
    </p:spTree>
    <p:extLst>
      <p:ext uri="{BB962C8B-B14F-4D97-AF65-F5344CB8AC3E}">
        <p14:creationId xmlns:p14="http://schemas.microsoft.com/office/powerpoint/2010/main" val="39625839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B295CB-9EBD-4761-A19B-3F56191B9B03}"/>
              </a:ext>
            </a:extLst>
          </p:cNvPr>
          <p:cNvSpPr>
            <a:spLocks noGrp="1"/>
          </p:cNvSpPr>
          <p:nvPr>
            <p:ph type="title"/>
          </p:nvPr>
        </p:nvSpPr>
        <p:spPr>
          <a:xfrm>
            <a:off x="838200" y="365125"/>
            <a:ext cx="10515600" cy="1327823"/>
          </a:xfrm>
        </p:spPr>
        <p:txBody>
          <a:bodyPr>
            <a:normAutofit fontScale="90000"/>
          </a:bodyPr>
          <a:lstStyle/>
          <a:p>
            <a:pPr algn="ctr" eaLnBrk="0" fontAlgn="base" hangingPunct="0">
              <a:lnSpc>
                <a:spcPct val="100000"/>
              </a:lnSpc>
              <a:spcBef>
                <a:spcPct val="20000"/>
              </a:spcBef>
              <a:spcAft>
                <a:spcPct val="0"/>
              </a:spcAft>
              <a:defRPr/>
            </a:pPr>
            <a:r>
              <a:rPr lang="it-IT" sz="2800" b="1" dirty="0">
                <a:solidFill>
                  <a:prstClr val="black"/>
                </a:solidFill>
                <a:latin typeface="Calibri" panose="020F0502020204030204"/>
                <a:ea typeface="+mn-ea"/>
                <a:cs typeface="+mn-cs"/>
              </a:rPr>
              <a:t> </a:t>
            </a:r>
            <a:r>
              <a:rPr lang="it-IT" sz="2100" kern="0" dirty="0">
                <a:solidFill>
                  <a:prstClr val="black"/>
                </a:solidFill>
                <a:latin typeface="Arial"/>
                <a:ea typeface="+mn-ea"/>
                <a:cs typeface="Arial"/>
              </a:rPr>
              <a:t> </a:t>
            </a:r>
            <a:br>
              <a:rPr lang="it-IT" sz="2100" kern="0" dirty="0">
                <a:latin typeface="Arial"/>
                <a:ea typeface="+mn-ea"/>
                <a:cs typeface="+mn-cs"/>
              </a:rPr>
            </a:br>
            <a:br>
              <a:rPr lang="it-IT" sz="2100" kern="0" dirty="0">
                <a:latin typeface="Arial"/>
                <a:ea typeface="+mn-ea"/>
                <a:cs typeface="+mn-cs"/>
              </a:rPr>
            </a:br>
            <a:r>
              <a:rPr lang="it-IT" altLang="it-IT" sz="2100" b="1" kern="0" dirty="0">
                <a:solidFill>
                  <a:prstClr val="black"/>
                </a:solidFill>
                <a:latin typeface="Arial"/>
                <a:ea typeface="+mn-ea"/>
                <a:cs typeface="Arial"/>
              </a:rPr>
              <a:t> </a:t>
            </a:r>
            <a:br>
              <a:rPr lang="it-IT" altLang="it-IT" sz="2000" kern="0" dirty="0">
                <a:latin typeface="Arial"/>
                <a:ea typeface="+mn-ea"/>
                <a:cs typeface="+mn-cs"/>
              </a:rPr>
            </a:br>
            <a:r>
              <a:rPr lang="it-IT" altLang="it-IT" sz="2000" kern="0" dirty="0">
                <a:solidFill>
                  <a:prstClr val="black"/>
                </a:solidFill>
                <a:latin typeface="Arial"/>
                <a:ea typeface="+mn-ea"/>
                <a:cs typeface="Arial"/>
              </a:rPr>
              <a:t> </a:t>
            </a:r>
            <a:br>
              <a:rPr lang="it-IT" altLang="it-IT" sz="2000" kern="0" dirty="0">
                <a:latin typeface="Arial"/>
                <a:ea typeface="+mn-ea"/>
                <a:cs typeface="+mn-cs"/>
              </a:rPr>
            </a:br>
            <a:br>
              <a:rPr lang="it-IT" altLang="it-IT" sz="2000" kern="0" dirty="0">
                <a:latin typeface="Arial"/>
                <a:ea typeface="+mn-ea"/>
                <a:cs typeface="+mn-cs"/>
              </a:rPr>
            </a:br>
            <a:r>
              <a:rPr lang="it-IT" sz="4600" dirty="0">
                <a:solidFill>
                  <a:prstClr val="black"/>
                </a:solidFill>
                <a:latin typeface="Calibri" panose="020F0502020204030204"/>
                <a:ea typeface="+mn-ea"/>
                <a:cs typeface="+mn-cs"/>
              </a:rPr>
              <a:t>La concessione di servizio pubblico e di opera pubblica</a:t>
            </a:r>
            <a:br>
              <a:rPr lang="it-IT" sz="4600" dirty="0">
                <a:latin typeface="Calibri" panose="020F0502020204030204"/>
                <a:ea typeface="+mn-ea"/>
                <a:cs typeface="+mn-cs"/>
              </a:rPr>
            </a:br>
            <a:br>
              <a:rPr lang="it-IT" sz="3000" b="1" dirty="0">
                <a:latin typeface="Calibri" panose="020F0502020204030204"/>
                <a:ea typeface="+mn-ea"/>
                <a:cs typeface="+mn-cs"/>
              </a:rPr>
            </a:br>
            <a:br>
              <a:rPr lang="it-IT" sz="2000" b="1" kern="0" dirty="0">
                <a:latin typeface="Arial"/>
                <a:ea typeface="+mn-ea"/>
                <a:cs typeface="+mn-cs"/>
              </a:rPr>
            </a:br>
            <a:br>
              <a:rPr lang="it-IT" altLang="it-IT" sz="2100" b="1" kern="0" dirty="0">
                <a:latin typeface="Arial"/>
                <a:ea typeface="+mn-ea"/>
                <a:cs typeface="+mn-cs"/>
              </a:rPr>
            </a:br>
            <a:r>
              <a:rPr lang="it-IT" altLang="it-IT" sz="1700" b="1" kern="0" dirty="0">
                <a:solidFill>
                  <a:srgbClr val="000000"/>
                </a:solidFill>
                <a:latin typeface="Arial"/>
                <a:ea typeface="+mn-ea"/>
                <a:cs typeface="+mn-cs"/>
              </a:rPr>
              <a:t> </a:t>
            </a:r>
            <a:r>
              <a:rPr lang="it-IT" sz="2000" b="1" kern="0" dirty="0">
                <a:solidFill>
                  <a:srgbClr val="000000"/>
                </a:solidFill>
                <a:latin typeface="Arial"/>
                <a:ea typeface="+mn-ea"/>
                <a:cs typeface="+mn-cs"/>
              </a:rPr>
              <a:t> </a:t>
            </a:r>
            <a:br>
              <a:rPr lang="it-IT" sz="2000" b="1" kern="0" dirty="0">
                <a:latin typeface="Arial"/>
                <a:ea typeface="+mn-ea"/>
                <a:cs typeface="+mn-cs"/>
              </a:rPr>
            </a:br>
            <a:endParaRPr lang="it-IT" sz="3200" b="1" kern="0">
              <a:solidFill>
                <a:srgbClr val="000000"/>
              </a:solidFill>
              <a:latin typeface="Arial"/>
              <a:ea typeface="+mn-ea"/>
              <a:cs typeface="+mn-cs"/>
            </a:endParaRPr>
          </a:p>
        </p:txBody>
      </p:sp>
      <p:sp>
        <p:nvSpPr>
          <p:cNvPr id="3" name="Segnaposto contenuto 2">
            <a:extLst>
              <a:ext uri="{FF2B5EF4-FFF2-40B4-BE49-F238E27FC236}">
                <a16:creationId xmlns:a16="http://schemas.microsoft.com/office/drawing/2014/main" id="{6407E3C6-F940-4FE8-9185-ED902B312D7D}"/>
              </a:ext>
            </a:extLst>
          </p:cNvPr>
          <p:cNvSpPr>
            <a:spLocks noGrp="1"/>
          </p:cNvSpPr>
          <p:nvPr>
            <p:ph idx="1"/>
          </p:nvPr>
        </p:nvSpPr>
        <p:spPr>
          <a:xfrm>
            <a:off x="838200" y="1526796"/>
            <a:ext cx="10515600" cy="4650167"/>
          </a:xfrm>
        </p:spPr>
        <p:txBody>
          <a:bodyPr vert="horz" lIns="91440" tIns="45720" rIns="91440" bIns="45720" rtlCol="0" anchor="t">
            <a:normAutofit/>
          </a:bodyPr>
          <a:lstStyle/>
          <a:p>
            <a:pPr marL="0" indent="0" algn="ctr">
              <a:lnSpc>
                <a:spcPct val="100000"/>
              </a:lnSpc>
              <a:spcBef>
                <a:spcPct val="20000"/>
              </a:spcBef>
              <a:buNone/>
              <a:defRPr/>
            </a:pPr>
            <a:endParaRPr lang="it-IT" b="1" dirty="0">
              <a:solidFill>
                <a:prstClr val="black"/>
              </a:solidFill>
            </a:endParaRPr>
          </a:p>
          <a:p>
            <a:pPr marL="0" lvl="0" indent="0" algn="ctr">
              <a:lnSpc>
                <a:spcPct val="100000"/>
              </a:lnSpc>
              <a:spcBef>
                <a:spcPct val="20000"/>
              </a:spcBef>
              <a:buNone/>
              <a:defRPr/>
            </a:pPr>
            <a:r>
              <a:rPr lang="it-IT" b="1" dirty="0">
                <a:solidFill>
                  <a:prstClr val="black"/>
                </a:solidFill>
              </a:rPr>
              <a:t>Concessione di servizio pubblico e di opera pubblica -&gt; evoluzione dovuta al diritto UE.</a:t>
            </a:r>
            <a:endParaRPr lang="it-IT" dirty="0">
              <a:solidFill>
                <a:prstClr val="black"/>
              </a:solidFill>
            </a:endParaRPr>
          </a:p>
          <a:p>
            <a:pPr marL="0" lvl="0" indent="0" algn="just">
              <a:lnSpc>
                <a:spcPct val="100000"/>
              </a:lnSpc>
              <a:spcBef>
                <a:spcPct val="20000"/>
              </a:spcBef>
              <a:buNone/>
              <a:defRPr/>
            </a:pPr>
            <a:endParaRPr lang="it-IT" altLang="it-IT" kern="0">
              <a:solidFill>
                <a:srgbClr val="000000"/>
              </a:solidFill>
              <a:latin typeface="Arial"/>
            </a:endParaRPr>
          </a:p>
          <a:p>
            <a:pPr marL="0" lvl="0" indent="0" algn="just">
              <a:lnSpc>
                <a:spcPct val="100000"/>
              </a:lnSpc>
              <a:spcBef>
                <a:spcPct val="20000"/>
              </a:spcBef>
              <a:buNone/>
              <a:defRPr/>
            </a:pPr>
            <a:r>
              <a:rPr lang="it-IT" altLang="it-IT" sz="2400" kern="0" dirty="0">
                <a:solidFill>
                  <a:srgbClr val="000000"/>
                </a:solidFill>
                <a:latin typeface="Arial"/>
              </a:rPr>
              <a:t>La concessione di servizio pubblico consente lo svolgimento di </a:t>
            </a:r>
            <a:r>
              <a:rPr lang="it-IT" altLang="it-IT" sz="2400" b="1" kern="0" dirty="0">
                <a:solidFill>
                  <a:srgbClr val="000000"/>
                </a:solidFill>
                <a:latin typeface="Arial"/>
              </a:rPr>
              <a:t>attività</a:t>
            </a:r>
            <a:r>
              <a:rPr lang="it-IT" altLang="it-IT" sz="2400" kern="0" dirty="0">
                <a:solidFill>
                  <a:srgbClr val="000000"/>
                </a:solidFill>
                <a:latin typeface="Arial"/>
              </a:rPr>
              <a:t> economiche quali la distribuzione dell’energia elettrica o del gas.</a:t>
            </a:r>
            <a:endParaRPr lang="it-IT" altLang="it-IT" sz="2400" kern="0" dirty="0">
              <a:solidFill>
                <a:srgbClr val="000000"/>
              </a:solidFill>
              <a:latin typeface="Arial"/>
              <a:cs typeface="Arial"/>
            </a:endParaRPr>
          </a:p>
          <a:p>
            <a:pPr marL="0" lvl="0" indent="0" algn="just">
              <a:lnSpc>
                <a:spcPct val="100000"/>
              </a:lnSpc>
              <a:spcBef>
                <a:spcPct val="20000"/>
              </a:spcBef>
              <a:buNone/>
              <a:defRPr/>
            </a:pPr>
            <a:endParaRPr lang="it-IT" altLang="it-IT" sz="2400" kern="0">
              <a:solidFill>
                <a:srgbClr val="000000"/>
              </a:solidFill>
              <a:latin typeface="Arial"/>
            </a:endParaRPr>
          </a:p>
          <a:p>
            <a:pPr marL="0" indent="0" algn="just">
              <a:lnSpc>
                <a:spcPct val="100000"/>
              </a:lnSpc>
              <a:spcBef>
                <a:spcPct val="20000"/>
              </a:spcBef>
              <a:buNone/>
              <a:defRPr/>
            </a:pPr>
            <a:r>
              <a:rPr lang="it-IT" altLang="it-IT" sz="2400" kern="0" dirty="0">
                <a:solidFill>
                  <a:srgbClr val="000000"/>
                </a:solidFill>
                <a:latin typeface="Arial"/>
              </a:rPr>
              <a:t>La concessione di opera pubblica attribuisce il diritto di </a:t>
            </a:r>
            <a:r>
              <a:rPr lang="it-IT" altLang="it-IT" sz="2400" b="1" kern="0" dirty="0">
                <a:solidFill>
                  <a:srgbClr val="000000"/>
                </a:solidFill>
                <a:latin typeface="Arial"/>
              </a:rPr>
              <a:t>costruire</a:t>
            </a:r>
            <a:r>
              <a:rPr lang="it-IT" altLang="it-IT" sz="2400" kern="0" dirty="0">
                <a:solidFill>
                  <a:srgbClr val="000000"/>
                </a:solidFill>
                <a:latin typeface="Arial"/>
              </a:rPr>
              <a:t> e di </a:t>
            </a:r>
            <a:r>
              <a:rPr lang="it-IT" altLang="it-IT" sz="2400" b="1" kern="0" dirty="0">
                <a:solidFill>
                  <a:srgbClr val="000000"/>
                </a:solidFill>
                <a:latin typeface="Arial"/>
              </a:rPr>
              <a:t>gestire</a:t>
            </a:r>
            <a:r>
              <a:rPr lang="it-IT" altLang="it-IT" sz="2400" kern="0" dirty="0">
                <a:solidFill>
                  <a:srgbClr val="000000"/>
                </a:solidFill>
                <a:latin typeface="Arial"/>
              </a:rPr>
              <a:t> opere quali strade o autostrade.  </a:t>
            </a:r>
            <a:endParaRPr lang="it-IT" altLang="it-IT" sz="2400" kern="0" dirty="0">
              <a:solidFill>
                <a:srgbClr val="000000"/>
              </a:solidFill>
              <a:latin typeface="Arial"/>
              <a:cs typeface="Arial"/>
            </a:endParaRPr>
          </a:p>
          <a:p>
            <a:pPr marL="342900" lvl="0" indent="-342900" algn="just">
              <a:lnSpc>
                <a:spcPct val="100000"/>
              </a:lnSpc>
              <a:spcBef>
                <a:spcPct val="20000"/>
              </a:spcBef>
              <a:defRPr/>
            </a:pPr>
            <a:endParaRPr lang="it-IT" sz="2400">
              <a:solidFill>
                <a:prstClr val="black"/>
              </a:solidFill>
            </a:endParaRPr>
          </a:p>
          <a:p>
            <a:pPr marL="0" indent="0" algn="ctr">
              <a:lnSpc>
                <a:spcPct val="100000"/>
              </a:lnSpc>
              <a:spcBef>
                <a:spcPct val="20000"/>
              </a:spcBef>
              <a:buNone/>
              <a:defRPr/>
            </a:pPr>
            <a:endParaRPr lang="it-IT" sz="3200" b="1">
              <a:solidFill>
                <a:prstClr val="black"/>
              </a:solidFill>
            </a:endParaRPr>
          </a:p>
          <a:p>
            <a:pPr marL="0" lvl="0" indent="0" algn="ctr">
              <a:lnSpc>
                <a:spcPct val="100000"/>
              </a:lnSpc>
              <a:spcBef>
                <a:spcPct val="20000"/>
              </a:spcBef>
              <a:buNone/>
              <a:defRPr/>
            </a:pPr>
            <a:endParaRPr lang="it-IT" sz="3200" b="1">
              <a:solidFill>
                <a:prstClr val="black"/>
              </a:solidFill>
            </a:endParaRPr>
          </a:p>
          <a:p>
            <a:pPr marL="0" indent="0" algn="ctr">
              <a:buNone/>
            </a:pPr>
            <a:endParaRPr lang="it-IT"/>
          </a:p>
        </p:txBody>
      </p:sp>
    </p:spTree>
    <p:extLst>
      <p:ext uri="{BB962C8B-B14F-4D97-AF65-F5344CB8AC3E}">
        <p14:creationId xmlns:p14="http://schemas.microsoft.com/office/powerpoint/2010/main" val="40488879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B295CB-9EBD-4761-A19B-3F56191B9B03}"/>
              </a:ext>
            </a:extLst>
          </p:cNvPr>
          <p:cNvSpPr>
            <a:spLocks noGrp="1"/>
          </p:cNvSpPr>
          <p:nvPr>
            <p:ph type="title"/>
          </p:nvPr>
        </p:nvSpPr>
        <p:spPr>
          <a:xfrm>
            <a:off x="838200" y="365125"/>
            <a:ext cx="10515600" cy="918391"/>
          </a:xfrm>
        </p:spPr>
        <p:txBody>
          <a:bodyPr>
            <a:normAutofit fontScale="90000"/>
          </a:bodyPr>
          <a:lstStyle/>
          <a:p>
            <a:pPr lvl="0" algn="ctr" eaLnBrk="0" fontAlgn="base" hangingPunct="0">
              <a:lnSpc>
                <a:spcPct val="100000"/>
              </a:lnSpc>
              <a:spcBef>
                <a:spcPct val="20000"/>
              </a:spcBef>
              <a:spcAft>
                <a:spcPct val="0"/>
              </a:spcAft>
              <a:defRPr/>
            </a:pPr>
            <a:r>
              <a:rPr lang="it-IT" sz="2800" b="1">
                <a:solidFill>
                  <a:prstClr val="black"/>
                </a:solidFill>
                <a:latin typeface="Calibri" panose="020F0502020204030204"/>
                <a:ea typeface="+mn-ea"/>
                <a:cs typeface="+mn-cs"/>
              </a:rPr>
              <a:t> </a:t>
            </a:r>
            <a:r>
              <a:rPr lang="it-IT" sz="2100" kern="0">
                <a:solidFill>
                  <a:srgbClr val="000000"/>
                </a:solidFill>
                <a:latin typeface="Arial"/>
                <a:ea typeface="+mn-ea"/>
                <a:cs typeface="+mn-cs"/>
              </a:rPr>
              <a:t> </a:t>
            </a:r>
            <a:br>
              <a:rPr lang="it-IT" sz="2100" kern="0">
                <a:solidFill>
                  <a:srgbClr val="000000"/>
                </a:solidFill>
                <a:latin typeface="Arial"/>
                <a:ea typeface="+mn-ea"/>
                <a:cs typeface="+mn-cs"/>
              </a:rPr>
            </a:br>
            <a:br>
              <a:rPr lang="it-IT" sz="2100" kern="0">
                <a:solidFill>
                  <a:srgbClr val="000000"/>
                </a:solidFill>
                <a:latin typeface="Arial"/>
                <a:ea typeface="+mn-ea"/>
                <a:cs typeface="+mn-cs"/>
              </a:rPr>
            </a:br>
            <a:r>
              <a:rPr lang="it-IT" altLang="it-IT" sz="2100" b="1" kern="0">
                <a:solidFill>
                  <a:srgbClr val="000000"/>
                </a:solidFill>
                <a:latin typeface="Arial"/>
                <a:ea typeface="+mn-ea"/>
                <a:cs typeface="+mn-cs"/>
              </a:rPr>
              <a:t> </a:t>
            </a:r>
            <a:br>
              <a:rPr lang="it-IT" altLang="it-IT" sz="2000" kern="0">
                <a:solidFill>
                  <a:srgbClr val="000000"/>
                </a:solidFill>
                <a:latin typeface="Arial"/>
                <a:ea typeface="+mn-ea"/>
                <a:cs typeface="+mn-cs"/>
              </a:rPr>
            </a:br>
            <a:r>
              <a:rPr lang="it-IT" altLang="it-IT" sz="2000" kern="0">
                <a:solidFill>
                  <a:srgbClr val="000000"/>
                </a:solidFill>
                <a:latin typeface="Arial"/>
                <a:ea typeface="+mn-ea"/>
                <a:cs typeface="+mn-cs"/>
              </a:rPr>
              <a:t> </a:t>
            </a:r>
            <a:br>
              <a:rPr lang="it-IT" altLang="it-IT" sz="2000" kern="0">
                <a:solidFill>
                  <a:srgbClr val="000000"/>
                </a:solidFill>
                <a:latin typeface="Arial"/>
                <a:ea typeface="+mn-ea"/>
                <a:cs typeface="+mn-cs"/>
              </a:rPr>
            </a:br>
            <a:br>
              <a:rPr lang="it-IT" altLang="it-IT" sz="2000" kern="0">
                <a:solidFill>
                  <a:srgbClr val="000000"/>
                </a:solidFill>
                <a:latin typeface="Arial"/>
                <a:ea typeface="+mn-ea"/>
                <a:cs typeface="+mn-cs"/>
              </a:rPr>
            </a:br>
            <a:r>
              <a:rPr lang="it-IT" sz="4600">
                <a:solidFill>
                  <a:prstClr val="black"/>
                </a:solidFill>
                <a:latin typeface="Calibri" panose="020F0502020204030204"/>
                <a:ea typeface="+mn-ea"/>
                <a:cs typeface="+mn-cs"/>
              </a:rPr>
              <a:t>I provvedimenti ablatori</a:t>
            </a:r>
            <a:br>
              <a:rPr lang="it-IT" sz="4600">
                <a:solidFill>
                  <a:prstClr val="black"/>
                </a:solidFill>
                <a:latin typeface="Calibri" panose="020F0502020204030204"/>
                <a:ea typeface="+mn-ea"/>
                <a:cs typeface="+mn-cs"/>
              </a:rPr>
            </a:br>
            <a:br>
              <a:rPr lang="it-IT" sz="3000" b="1">
                <a:solidFill>
                  <a:prstClr val="black"/>
                </a:solidFill>
                <a:latin typeface="Calibri" panose="020F0502020204030204"/>
                <a:ea typeface="+mn-ea"/>
                <a:cs typeface="+mn-cs"/>
              </a:rPr>
            </a:br>
            <a:br>
              <a:rPr lang="it-IT" sz="2000" b="1" kern="0">
                <a:solidFill>
                  <a:srgbClr val="000000"/>
                </a:solidFill>
                <a:latin typeface="Arial"/>
                <a:ea typeface="+mn-ea"/>
                <a:cs typeface="+mn-cs"/>
              </a:rPr>
            </a:br>
            <a:br>
              <a:rPr lang="it-IT" altLang="it-IT" sz="2100" b="1" kern="0">
                <a:solidFill>
                  <a:srgbClr val="000000"/>
                </a:solidFill>
                <a:latin typeface="Arial"/>
                <a:ea typeface="+mn-ea"/>
                <a:cs typeface="+mn-cs"/>
              </a:rPr>
            </a:br>
            <a:r>
              <a:rPr lang="it-IT" altLang="it-IT" sz="1700" b="1" kern="0">
                <a:solidFill>
                  <a:srgbClr val="000000"/>
                </a:solidFill>
                <a:latin typeface="Arial"/>
                <a:ea typeface="+mn-ea"/>
                <a:cs typeface="+mn-cs"/>
              </a:rPr>
              <a:t> </a:t>
            </a:r>
            <a:r>
              <a:rPr lang="it-IT" sz="2000" b="1" kern="0">
                <a:solidFill>
                  <a:srgbClr val="000000"/>
                </a:solidFill>
                <a:latin typeface="Arial"/>
                <a:ea typeface="+mn-ea"/>
                <a:cs typeface="+mn-cs"/>
              </a:rPr>
              <a:t> </a:t>
            </a:r>
            <a:br>
              <a:rPr lang="it-IT" sz="2000" b="1" kern="0">
                <a:solidFill>
                  <a:srgbClr val="000000"/>
                </a:solidFill>
                <a:latin typeface="Arial"/>
                <a:ea typeface="+mn-ea"/>
                <a:cs typeface="+mn-cs"/>
              </a:rPr>
            </a:br>
            <a:endParaRPr lang="it-IT" sz="3200" b="1" kern="0">
              <a:solidFill>
                <a:srgbClr val="000000"/>
              </a:solidFill>
              <a:latin typeface="Arial"/>
              <a:ea typeface="+mn-ea"/>
              <a:cs typeface="+mn-cs"/>
            </a:endParaRPr>
          </a:p>
        </p:txBody>
      </p:sp>
      <p:sp>
        <p:nvSpPr>
          <p:cNvPr id="3" name="Segnaposto contenuto 2">
            <a:extLst>
              <a:ext uri="{FF2B5EF4-FFF2-40B4-BE49-F238E27FC236}">
                <a16:creationId xmlns:a16="http://schemas.microsoft.com/office/drawing/2014/main" id="{6407E3C6-F940-4FE8-9185-ED902B312D7D}"/>
              </a:ext>
            </a:extLst>
          </p:cNvPr>
          <p:cNvSpPr>
            <a:spLocks noGrp="1"/>
          </p:cNvSpPr>
          <p:nvPr>
            <p:ph idx="1"/>
          </p:nvPr>
        </p:nvSpPr>
        <p:spPr>
          <a:xfrm>
            <a:off x="838200" y="1526796"/>
            <a:ext cx="10515600" cy="4650167"/>
          </a:xfrm>
        </p:spPr>
        <p:txBody>
          <a:bodyPr vert="horz" lIns="91440" tIns="45720" rIns="91440" bIns="45720" rtlCol="0" anchor="t">
            <a:normAutofit/>
          </a:bodyPr>
          <a:lstStyle/>
          <a:p>
            <a:pPr marL="0" indent="0" algn="just">
              <a:lnSpc>
                <a:spcPct val="100000"/>
              </a:lnSpc>
              <a:spcBef>
                <a:spcPct val="20000"/>
              </a:spcBef>
              <a:buNone/>
              <a:defRPr/>
            </a:pPr>
            <a:r>
              <a:rPr lang="it-IT" altLang="it-IT" sz="2400" kern="0" dirty="0">
                <a:solidFill>
                  <a:srgbClr val="000000"/>
                </a:solidFill>
                <a:latin typeface="Arial"/>
              </a:rPr>
              <a:t>I provvedimenti ablatori sono quelli con i quali l’amministrazione </a:t>
            </a:r>
            <a:r>
              <a:rPr lang="it-IT" altLang="it-IT" sz="2400" b="1" kern="0" dirty="0">
                <a:solidFill>
                  <a:srgbClr val="000000"/>
                </a:solidFill>
                <a:latin typeface="Arial"/>
              </a:rPr>
              <a:t>sacrifica l’interesse di un privato</a:t>
            </a:r>
            <a:r>
              <a:rPr lang="it-IT" altLang="it-IT" sz="2400" kern="0" dirty="0">
                <a:solidFill>
                  <a:srgbClr val="000000"/>
                </a:solidFill>
                <a:latin typeface="Arial"/>
              </a:rPr>
              <a:t>, obbligandolo </a:t>
            </a:r>
            <a:r>
              <a:rPr lang="it-IT" altLang="it-IT" sz="2400" b="1" kern="0" dirty="0">
                <a:solidFill>
                  <a:srgbClr val="000000"/>
                </a:solidFill>
                <a:latin typeface="Arial"/>
              </a:rPr>
              <a:t>a: </a:t>
            </a:r>
            <a:endParaRPr lang="it-IT"/>
          </a:p>
          <a:p>
            <a:pPr algn="just">
              <a:lnSpc>
                <a:spcPct val="100000"/>
              </a:lnSpc>
              <a:spcBef>
                <a:spcPct val="20000"/>
              </a:spcBef>
              <a:defRPr/>
            </a:pPr>
            <a:r>
              <a:rPr lang="it-IT" altLang="it-IT" sz="2400" b="1" kern="0">
                <a:solidFill>
                  <a:srgbClr val="000000"/>
                </a:solidFill>
                <a:latin typeface="Arial"/>
              </a:rPr>
              <a:t>fare (ordini)</a:t>
            </a:r>
            <a:endParaRPr lang="it-IT">
              <a:solidFill>
                <a:srgbClr val="000000"/>
              </a:solidFill>
              <a:latin typeface="Aptos" panose="020B0004020202020204"/>
            </a:endParaRPr>
          </a:p>
          <a:p>
            <a:pPr algn="just">
              <a:lnSpc>
                <a:spcPct val="100000"/>
              </a:lnSpc>
              <a:spcBef>
                <a:spcPct val="20000"/>
              </a:spcBef>
              <a:defRPr/>
            </a:pPr>
            <a:r>
              <a:rPr lang="it-IT" altLang="it-IT" sz="2400" b="1" kern="0">
                <a:solidFill>
                  <a:srgbClr val="000000"/>
                </a:solidFill>
                <a:latin typeface="Arial"/>
              </a:rPr>
              <a:t>non fare (divieti) </a:t>
            </a:r>
            <a:endParaRPr lang="it-IT" altLang="it-IT" sz="2400" b="1" kern="0">
              <a:solidFill>
                <a:srgbClr val="000000"/>
              </a:solidFill>
              <a:latin typeface="Arial"/>
              <a:cs typeface="Arial"/>
            </a:endParaRPr>
          </a:p>
          <a:p>
            <a:pPr algn="just">
              <a:lnSpc>
                <a:spcPct val="100000"/>
              </a:lnSpc>
              <a:spcBef>
                <a:spcPct val="20000"/>
              </a:spcBef>
              <a:defRPr/>
            </a:pPr>
            <a:r>
              <a:rPr lang="it-IT" altLang="it-IT" sz="2400" b="1" kern="0" dirty="0">
                <a:solidFill>
                  <a:srgbClr val="000000"/>
                </a:solidFill>
                <a:latin typeface="Arial"/>
              </a:rPr>
              <a:t>dare (atti di imposizione tributaria) </a:t>
            </a:r>
            <a:endParaRPr lang="it-IT" dirty="0">
              <a:solidFill>
                <a:srgbClr val="000000"/>
              </a:solidFill>
              <a:latin typeface="Aptos" panose="020B0004020202020204"/>
            </a:endParaRPr>
          </a:p>
          <a:p>
            <a:pPr lvl="0" algn="just">
              <a:lnSpc>
                <a:spcPct val="100000"/>
              </a:lnSpc>
              <a:spcBef>
                <a:spcPct val="20000"/>
              </a:spcBef>
              <a:defRPr/>
            </a:pPr>
            <a:r>
              <a:rPr lang="it-IT" altLang="it-IT" sz="2400" b="1" kern="0">
                <a:solidFill>
                  <a:srgbClr val="000000"/>
                </a:solidFill>
                <a:latin typeface="Arial"/>
              </a:rPr>
              <a:t>o privandolo di </a:t>
            </a:r>
            <a:r>
              <a:rPr lang="it-IT" altLang="it-IT" sz="2400" b="1" kern="0" dirty="0">
                <a:solidFill>
                  <a:srgbClr val="000000"/>
                </a:solidFill>
                <a:latin typeface="Arial"/>
              </a:rPr>
              <a:t>un bene (espropriazione, requisizione, sequestro amministrativo e imposizione di servitù pubbliche).</a:t>
            </a:r>
            <a:endParaRPr lang="it-IT"/>
          </a:p>
          <a:p>
            <a:pPr marL="342900" lvl="0" indent="-342900" algn="just">
              <a:lnSpc>
                <a:spcPct val="100000"/>
              </a:lnSpc>
              <a:spcBef>
                <a:spcPct val="20000"/>
              </a:spcBef>
              <a:defRPr/>
            </a:pPr>
            <a:endParaRPr lang="it-IT" sz="2400">
              <a:solidFill>
                <a:prstClr val="black"/>
              </a:solidFill>
            </a:endParaRPr>
          </a:p>
          <a:p>
            <a:pPr marL="0" indent="0" algn="ctr">
              <a:lnSpc>
                <a:spcPct val="100000"/>
              </a:lnSpc>
              <a:spcBef>
                <a:spcPct val="20000"/>
              </a:spcBef>
              <a:buNone/>
              <a:defRPr/>
            </a:pPr>
            <a:endParaRPr lang="it-IT" sz="3200" b="1">
              <a:solidFill>
                <a:prstClr val="black"/>
              </a:solidFill>
            </a:endParaRPr>
          </a:p>
          <a:p>
            <a:pPr marL="0" lvl="0" indent="0" algn="ctr">
              <a:lnSpc>
                <a:spcPct val="100000"/>
              </a:lnSpc>
              <a:spcBef>
                <a:spcPct val="20000"/>
              </a:spcBef>
              <a:buNone/>
              <a:defRPr/>
            </a:pPr>
            <a:endParaRPr lang="it-IT" sz="3200" b="1">
              <a:solidFill>
                <a:prstClr val="black"/>
              </a:solidFill>
            </a:endParaRPr>
          </a:p>
          <a:p>
            <a:pPr marL="0" indent="0" algn="ctr">
              <a:buNone/>
            </a:pPr>
            <a:endParaRPr lang="it-IT"/>
          </a:p>
        </p:txBody>
      </p:sp>
    </p:spTree>
    <p:extLst>
      <p:ext uri="{BB962C8B-B14F-4D97-AF65-F5344CB8AC3E}">
        <p14:creationId xmlns:p14="http://schemas.microsoft.com/office/powerpoint/2010/main" val="21628683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67E6520-A8FF-3298-EEE2-C5E343272C56}"/>
              </a:ext>
            </a:extLst>
          </p:cNvPr>
          <p:cNvSpPr>
            <a:spLocks noGrp="1"/>
          </p:cNvSpPr>
          <p:nvPr>
            <p:ph type="title"/>
          </p:nvPr>
        </p:nvSpPr>
        <p:spPr/>
        <p:txBody>
          <a:bodyPr/>
          <a:lstStyle/>
          <a:p>
            <a:r>
              <a:rPr lang="it-IT">
                <a:cs typeface="Calibri"/>
              </a:rPr>
              <a:t>Piani, programmi, standard</a:t>
            </a:r>
            <a:endParaRPr lang="it-IT"/>
          </a:p>
        </p:txBody>
      </p:sp>
      <p:sp>
        <p:nvSpPr>
          <p:cNvPr id="3" name="Segnaposto contenuto 2">
            <a:extLst>
              <a:ext uri="{FF2B5EF4-FFF2-40B4-BE49-F238E27FC236}">
                <a16:creationId xmlns:a16="http://schemas.microsoft.com/office/drawing/2014/main" id="{F5F1F7DA-2F20-8B22-C8EB-B4C6656CFCDA}"/>
              </a:ext>
            </a:extLst>
          </p:cNvPr>
          <p:cNvSpPr>
            <a:spLocks noGrp="1"/>
          </p:cNvSpPr>
          <p:nvPr>
            <p:ph idx="1"/>
          </p:nvPr>
        </p:nvSpPr>
        <p:spPr/>
        <p:txBody>
          <a:bodyPr vert="horz" lIns="91440" tIns="45720" rIns="91440" bIns="45720" rtlCol="0" anchor="t">
            <a:normAutofit/>
          </a:bodyPr>
          <a:lstStyle/>
          <a:p>
            <a:pPr marL="0" indent="0" algn="just">
              <a:buNone/>
            </a:pPr>
            <a:r>
              <a:rPr lang="it-IT" dirty="0">
                <a:cs typeface="Calibri"/>
              </a:rPr>
              <a:t>I piani e i programmi sono provvedimenti a </a:t>
            </a:r>
            <a:r>
              <a:rPr lang="it-IT" b="1" dirty="0">
                <a:cs typeface="Calibri"/>
              </a:rPr>
              <a:t>carattere generale</a:t>
            </a:r>
            <a:r>
              <a:rPr lang="it-IT" dirty="0">
                <a:cs typeface="Calibri"/>
              </a:rPr>
              <a:t> che rimandano per l'attuazione </a:t>
            </a:r>
            <a:r>
              <a:rPr lang="it-IT" b="1" dirty="0">
                <a:cs typeface="Calibri"/>
              </a:rPr>
              <a:t>ad atti successivi</a:t>
            </a:r>
            <a:r>
              <a:rPr lang="it-IT" dirty="0">
                <a:cs typeface="Calibri"/>
              </a:rPr>
              <a:t> o delimitano l'ambito entro il quale i provvedimenti successivi potranno essere adottati e segnano i confini alle future attività dei privati.</a:t>
            </a:r>
            <a:endParaRPr lang="it-IT"/>
          </a:p>
        </p:txBody>
      </p:sp>
    </p:spTree>
    <p:extLst>
      <p:ext uri="{BB962C8B-B14F-4D97-AF65-F5344CB8AC3E}">
        <p14:creationId xmlns:p14="http://schemas.microsoft.com/office/powerpoint/2010/main" val="33903705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DCCAA0-871A-D7F8-C926-6BF32F0763BA}"/>
              </a:ext>
            </a:extLst>
          </p:cNvPr>
          <p:cNvSpPr>
            <a:spLocks noGrp="1"/>
          </p:cNvSpPr>
          <p:nvPr>
            <p:ph type="title"/>
          </p:nvPr>
        </p:nvSpPr>
        <p:spPr/>
        <p:txBody>
          <a:bodyPr/>
          <a:lstStyle/>
          <a:p>
            <a:r>
              <a:rPr lang="it-IT" dirty="0"/>
              <a:t>Ordinanze contingibili e urgenti</a:t>
            </a:r>
          </a:p>
        </p:txBody>
      </p:sp>
      <p:sp>
        <p:nvSpPr>
          <p:cNvPr id="3" name="Segnaposto contenuto 2">
            <a:extLst>
              <a:ext uri="{FF2B5EF4-FFF2-40B4-BE49-F238E27FC236}">
                <a16:creationId xmlns:a16="http://schemas.microsoft.com/office/drawing/2014/main" id="{39E2DC87-28C4-6B1D-8B19-99C90EB8B0F6}"/>
              </a:ext>
            </a:extLst>
          </p:cNvPr>
          <p:cNvSpPr>
            <a:spLocks noGrp="1"/>
          </p:cNvSpPr>
          <p:nvPr>
            <p:ph idx="1"/>
          </p:nvPr>
        </p:nvSpPr>
        <p:spPr/>
        <p:txBody>
          <a:bodyPr vert="horz" lIns="91440" tIns="45720" rIns="91440" bIns="45720" rtlCol="0" anchor="t">
            <a:normAutofit/>
          </a:bodyPr>
          <a:lstStyle/>
          <a:p>
            <a:pPr marL="0" indent="0" algn="just">
              <a:buNone/>
            </a:pPr>
            <a:r>
              <a:rPr lang="it-IT" dirty="0"/>
              <a:t>Sono dei provvedimenti a contenuto “atipico” adottati dall'autorità (es. Sindaco/Prefetto), sulla base di </a:t>
            </a:r>
            <a:r>
              <a:rPr lang="it-IT" b="1" dirty="0"/>
              <a:t>specifiche previsioni legislative</a:t>
            </a:r>
            <a:r>
              <a:rPr lang="it-IT" dirty="0"/>
              <a:t>,  per fronteggiare situazioni </a:t>
            </a:r>
            <a:r>
              <a:rPr lang="it-IT" b="1" dirty="0"/>
              <a:t>eccezionali</a:t>
            </a:r>
            <a:r>
              <a:rPr lang="it-IT" dirty="0"/>
              <a:t>, anche </a:t>
            </a:r>
            <a:r>
              <a:rPr lang="it-IT" b="1" dirty="0"/>
              <a:t>derogando</a:t>
            </a:r>
            <a:r>
              <a:rPr lang="it-IT" dirty="0"/>
              <a:t> alla disciplina di rango primario </a:t>
            </a:r>
            <a:r>
              <a:rPr lang="it-IT" b="1" dirty="0"/>
              <a:t>ma sempre nel rispetto della Costituzione e dei principi generali dell’ordinamento, ivi compresi i principi generali del diritto dell’Unione Europea</a:t>
            </a:r>
            <a:r>
              <a:rPr lang="it-IT" dirty="0"/>
              <a:t>. </a:t>
            </a:r>
          </a:p>
          <a:p>
            <a:pPr marL="0" indent="0" algn="just">
              <a:buNone/>
            </a:pPr>
            <a:r>
              <a:rPr lang="it-IT" dirty="0"/>
              <a:t>Si parla di  poteri </a:t>
            </a:r>
            <a:r>
              <a:rPr lang="it-IT" b="1" dirty="0"/>
              <a:t>extra </a:t>
            </a:r>
            <a:r>
              <a:rPr lang="it-IT" b="1" dirty="0" err="1"/>
              <a:t>ordinem</a:t>
            </a:r>
            <a:r>
              <a:rPr lang="it-IT" b="1" dirty="0"/>
              <a:t>.</a:t>
            </a:r>
          </a:p>
        </p:txBody>
      </p:sp>
    </p:spTree>
    <p:extLst>
      <p:ext uri="{BB962C8B-B14F-4D97-AF65-F5344CB8AC3E}">
        <p14:creationId xmlns:p14="http://schemas.microsoft.com/office/powerpoint/2010/main" val="28918372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DCCAA0-871A-D7F8-C926-6BF32F0763BA}"/>
              </a:ext>
            </a:extLst>
          </p:cNvPr>
          <p:cNvSpPr>
            <a:spLocks noGrp="1"/>
          </p:cNvSpPr>
          <p:nvPr>
            <p:ph type="title"/>
          </p:nvPr>
        </p:nvSpPr>
        <p:spPr/>
        <p:txBody>
          <a:bodyPr/>
          <a:lstStyle/>
          <a:p>
            <a:r>
              <a:rPr lang="it-IT" dirty="0"/>
              <a:t>Ordinanze contingibili e urgenti</a:t>
            </a:r>
          </a:p>
        </p:txBody>
      </p:sp>
      <p:sp>
        <p:nvSpPr>
          <p:cNvPr id="3" name="Segnaposto contenuto 2">
            <a:extLst>
              <a:ext uri="{FF2B5EF4-FFF2-40B4-BE49-F238E27FC236}">
                <a16:creationId xmlns:a16="http://schemas.microsoft.com/office/drawing/2014/main" id="{39E2DC87-28C4-6B1D-8B19-99C90EB8B0F6}"/>
              </a:ext>
            </a:extLst>
          </p:cNvPr>
          <p:cNvSpPr>
            <a:spLocks noGrp="1"/>
          </p:cNvSpPr>
          <p:nvPr>
            <p:ph idx="1"/>
          </p:nvPr>
        </p:nvSpPr>
        <p:spPr/>
        <p:txBody>
          <a:bodyPr vert="horz" lIns="91440" tIns="45720" rIns="91440" bIns="45720" rtlCol="0" anchor="t">
            <a:normAutofit/>
          </a:bodyPr>
          <a:lstStyle/>
          <a:p>
            <a:pPr marL="457200" indent="-457200" algn="just"/>
            <a:r>
              <a:rPr lang="it-IT" dirty="0"/>
              <a:t>il carattere della contingibilità indica un fatto imprevedibile, eccezionale o straordinario che mette in pericolo la sicurezza e l’incolumità pubblica, rispetto al quale i mezzi giuridici ordinari appaiono inidonei ad eliminarli. </a:t>
            </a:r>
            <a:endParaRPr lang="it-IT"/>
          </a:p>
          <a:p>
            <a:pPr marL="457200" indent="-457200" algn="just"/>
            <a:r>
              <a:rPr lang="it-IT" dirty="0"/>
              <a:t> il carattere dell’urgenza si indica la presenza di un pericolo imminente che deve essere fronteggiato immediatamente.</a:t>
            </a:r>
          </a:p>
        </p:txBody>
      </p:sp>
    </p:spTree>
    <p:extLst>
      <p:ext uri="{BB962C8B-B14F-4D97-AF65-F5344CB8AC3E}">
        <p14:creationId xmlns:p14="http://schemas.microsoft.com/office/powerpoint/2010/main" val="26605304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DCCAA0-871A-D7F8-C926-6BF32F0763BA}"/>
              </a:ext>
            </a:extLst>
          </p:cNvPr>
          <p:cNvSpPr>
            <a:spLocks noGrp="1"/>
          </p:cNvSpPr>
          <p:nvPr>
            <p:ph type="title"/>
          </p:nvPr>
        </p:nvSpPr>
        <p:spPr/>
        <p:txBody>
          <a:bodyPr/>
          <a:lstStyle/>
          <a:p>
            <a:r>
              <a:rPr lang="it-IT" dirty="0"/>
              <a:t>Ordinanze contingibili e urgenti</a:t>
            </a:r>
          </a:p>
        </p:txBody>
      </p:sp>
      <p:sp>
        <p:nvSpPr>
          <p:cNvPr id="3" name="Segnaposto contenuto 2">
            <a:extLst>
              <a:ext uri="{FF2B5EF4-FFF2-40B4-BE49-F238E27FC236}">
                <a16:creationId xmlns:a16="http://schemas.microsoft.com/office/drawing/2014/main" id="{39E2DC87-28C4-6B1D-8B19-99C90EB8B0F6}"/>
              </a:ext>
            </a:extLst>
          </p:cNvPr>
          <p:cNvSpPr>
            <a:spLocks noGrp="1"/>
          </p:cNvSpPr>
          <p:nvPr>
            <p:ph idx="1"/>
          </p:nvPr>
        </p:nvSpPr>
        <p:spPr/>
        <p:txBody>
          <a:bodyPr vert="horz" lIns="91440" tIns="45720" rIns="91440" bIns="45720" rtlCol="0" anchor="t">
            <a:normAutofit/>
          </a:bodyPr>
          <a:lstStyle/>
          <a:p>
            <a:pPr marL="457200" indent="-457200" algn="just"/>
            <a:r>
              <a:rPr lang="it-IT" dirty="0"/>
              <a:t>Caratteristica centrale delle ordinanze contingibili e urgenti è </a:t>
            </a:r>
            <a:r>
              <a:rPr lang="it-IT" b="1" dirty="0"/>
              <a:t>l’eccezionalità</a:t>
            </a:r>
            <a:r>
              <a:rPr lang="it-IT" dirty="0"/>
              <a:t> del potere, </a:t>
            </a:r>
            <a:r>
              <a:rPr lang="it-IT" b="1" dirty="0"/>
              <a:t>temporalmente limitato</a:t>
            </a:r>
            <a:r>
              <a:rPr lang="it-IT" dirty="0"/>
              <a:t>, conferito all’amministrazione, abilitata solo ad introdurre una deroga alla disciplina di rango primario.</a:t>
            </a:r>
          </a:p>
        </p:txBody>
      </p:sp>
    </p:spTree>
    <p:extLst>
      <p:ext uri="{BB962C8B-B14F-4D97-AF65-F5344CB8AC3E}">
        <p14:creationId xmlns:p14="http://schemas.microsoft.com/office/powerpoint/2010/main" val="37107002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DCCAA0-871A-D7F8-C926-6BF32F0763BA}"/>
              </a:ext>
            </a:extLst>
          </p:cNvPr>
          <p:cNvSpPr>
            <a:spLocks noGrp="1"/>
          </p:cNvSpPr>
          <p:nvPr>
            <p:ph type="title"/>
          </p:nvPr>
        </p:nvSpPr>
        <p:spPr/>
        <p:txBody>
          <a:bodyPr/>
          <a:lstStyle/>
          <a:p>
            <a:r>
              <a:rPr lang="it-IT" dirty="0"/>
              <a:t>Ordinanze contingibili e urgenti – le ordinanze del Sindaco</a:t>
            </a:r>
          </a:p>
        </p:txBody>
      </p:sp>
      <p:sp>
        <p:nvSpPr>
          <p:cNvPr id="3" name="Segnaposto contenuto 2">
            <a:extLst>
              <a:ext uri="{FF2B5EF4-FFF2-40B4-BE49-F238E27FC236}">
                <a16:creationId xmlns:a16="http://schemas.microsoft.com/office/drawing/2014/main" id="{39E2DC87-28C4-6B1D-8B19-99C90EB8B0F6}"/>
              </a:ext>
            </a:extLst>
          </p:cNvPr>
          <p:cNvSpPr>
            <a:spLocks noGrp="1"/>
          </p:cNvSpPr>
          <p:nvPr>
            <p:ph idx="1"/>
          </p:nvPr>
        </p:nvSpPr>
        <p:spPr/>
        <p:txBody>
          <a:bodyPr vert="horz" lIns="91440" tIns="45720" rIns="91440" bIns="45720" rtlCol="0" anchor="t">
            <a:normAutofit/>
          </a:bodyPr>
          <a:lstStyle/>
          <a:p>
            <a:pPr marL="0" indent="0" algn="just">
              <a:buNone/>
            </a:pPr>
            <a:r>
              <a:rPr lang="it-IT" dirty="0"/>
              <a:t>Artt. 50 e 54 del D.lgs. 18 aprile 2000, n. 267. </a:t>
            </a:r>
            <a:endParaRPr lang="it-IT"/>
          </a:p>
          <a:p>
            <a:pPr marL="0" indent="0" algn="just">
              <a:buNone/>
            </a:pPr>
            <a:r>
              <a:rPr lang="it-IT" dirty="0"/>
              <a:t>Cfr. l’art. 50 del D.lgs. 18 aprile 2000, n. 267 che prevede che in caso di emergenze sanitarie o di igiene pubblica a carattere esclusivamente locale le ordinanze contingibili e urgenti sono adottate dal sindaco, quale rappresentante della comunità locale. “[…] le ordinanze sono adottate dal sindaco, quale rappresentante della comunità locale, ...</a:t>
            </a:r>
            <a:endParaRPr lang="it-IT"/>
          </a:p>
        </p:txBody>
      </p:sp>
    </p:spTree>
    <p:extLst>
      <p:ext uri="{BB962C8B-B14F-4D97-AF65-F5344CB8AC3E}">
        <p14:creationId xmlns:p14="http://schemas.microsoft.com/office/powerpoint/2010/main" val="16475181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DCCAA0-871A-D7F8-C926-6BF32F0763BA}"/>
              </a:ext>
            </a:extLst>
          </p:cNvPr>
          <p:cNvSpPr>
            <a:spLocks noGrp="1"/>
          </p:cNvSpPr>
          <p:nvPr>
            <p:ph type="title"/>
          </p:nvPr>
        </p:nvSpPr>
        <p:spPr/>
        <p:txBody>
          <a:bodyPr/>
          <a:lstStyle/>
          <a:p>
            <a:r>
              <a:rPr lang="it-IT" dirty="0"/>
              <a:t>Ordinanze contingibili e urgenti – Le ordinanze del Sindaco</a:t>
            </a:r>
          </a:p>
        </p:txBody>
      </p:sp>
      <p:sp>
        <p:nvSpPr>
          <p:cNvPr id="3" name="Segnaposto contenuto 2">
            <a:extLst>
              <a:ext uri="{FF2B5EF4-FFF2-40B4-BE49-F238E27FC236}">
                <a16:creationId xmlns:a16="http://schemas.microsoft.com/office/drawing/2014/main" id="{39E2DC87-28C4-6B1D-8B19-99C90EB8B0F6}"/>
              </a:ext>
            </a:extLst>
          </p:cNvPr>
          <p:cNvSpPr>
            <a:spLocks noGrp="1"/>
          </p:cNvSpPr>
          <p:nvPr>
            <p:ph idx="1"/>
          </p:nvPr>
        </p:nvSpPr>
        <p:spPr/>
        <p:txBody>
          <a:bodyPr vert="horz" lIns="91440" tIns="45720" rIns="91440" bIns="45720" rtlCol="0" anchor="t">
            <a:normAutofit/>
          </a:bodyPr>
          <a:lstStyle/>
          <a:p>
            <a:pPr marL="0" indent="0" algn="just">
              <a:buNone/>
            </a:pPr>
            <a:r>
              <a:rPr lang="it-IT" dirty="0"/>
              <a:t>... in relazione all’urgente necessità di interventi volti a superare situazioni di grave incuria o degrado del territorio, dell’ambiente e del patrimonio culturale o di pregiudizio del decoro e della vivibilità urbana, con particolare riferimento alle esigenze di tutela della tranquillità e del riposo dei residenti, anche intervenendo in materia di orari di vendita, anche per asporto, e di somministrazione di bevande alcoliche e superalcoliche. Negli altri casi l’adozione dei provvedimenti d’urgenza ivi compresa la costituzione di centri e organismi di referenza o assistenza, spetta allo Stato o alle regioni in ragione della dimensione dell’emergenza e dell’eventuale interessamento di più ambiti territoriali regionali”.</a:t>
            </a:r>
          </a:p>
        </p:txBody>
      </p:sp>
    </p:spTree>
    <p:extLst>
      <p:ext uri="{BB962C8B-B14F-4D97-AF65-F5344CB8AC3E}">
        <p14:creationId xmlns:p14="http://schemas.microsoft.com/office/powerpoint/2010/main" val="32355495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B295CB-9EBD-4761-A19B-3F56191B9B03}"/>
              </a:ext>
            </a:extLst>
          </p:cNvPr>
          <p:cNvSpPr>
            <a:spLocks noGrp="1"/>
          </p:cNvSpPr>
          <p:nvPr>
            <p:ph type="title"/>
          </p:nvPr>
        </p:nvSpPr>
        <p:spPr/>
        <p:txBody>
          <a:bodyPr/>
          <a:lstStyle/>
          <a:p>
            <a:pPr eaLnBrk="0" fontAlgn="base" hangingPunct="0">
              <a:spcBef>
                <a:spcPct val="20000"/>
              </a:spcBef>
              <a:spcAft>
                <a:spcPct val="0"/>
              </a:spcAft>
              <a:defRPr/>
            </a:pPr>
            <a:r>
              <a:rPr lang="it-IT" sz="4000" b="1" dirty="0">
                <a:solidFill>
                  <a:prstClr val="black"/>
                </a:solidFill>
                <a:latin typeface="Calibri" panose="020F0502020204030204"/>
                <a:ea typeface="+mn-ea"/>
                <a:cs typeface="+mn-cs"/>
              </a:rPr>
              <a:t>I</a:t>
            </a:r>
            <a:r>
              <a:rPr lang="it-IT" sz="4000" b="1" dirty="0">
                <a:solidFill>
                  <a:prstClr val="black"/>
                </a:solidFill>
                <a:latin typeface="Calibri"/>
                <a:ea typeface="+mn-ea"/>
                <a:cs typeface="Calibri"/>
              </a:rPr>
              <a:t> </a:t>
            </a:r>
            <a:r>
              <a:rPr lang="it-IT" sz="4000" b="1" dirty="0">
                <a:solidFill>
                  <a:prstClr val="black"/>
                </a:solidFill>
                <a:latin typeface="Calibri"/>
                <a:ea typeface="Calibri"/>
                <a:cs typeface="Calibri"/>
              </a:rPr>
              <a:t>caratteri del provvedimento amministrativo e la sua efficacia</a:t>
            </a:r>
          </a:p>
        </p:txBody>
      </p:sp>
      <p:sp>
        <p:nvSpPr>
          <p:cNvPr id="3" name="Segnaposto contenuto 2">
            <a:extLst>
              <a:ext uri="{FF2B5EF4-FFF2-40B4-BE49-F238E27FC236}">
                <a16:creationId xmlns:a16="http://schemas.microsoft.com/office/drawing/2014/main" id="{6407E3C6-F940-4FE8-9185-ED902B312D7D}"/>
              </a:ext>
            </a:extLst>
          </p:cNvPr>
          <p:cNvSpPr>
            <a:spLocks noGrp="1"/>
          </p:cNvSpPr>
          <p:nvPr>
            <p:ph idx="1"/>
          </p:nvPr>
        </p:nvSpPr>
        <p:spPr>
          <a:xfrm>
            <a:off x="838200" y="2189527"/>
            <a:ext cx="10515600" cy="3987436"/>
          </a:xfrm>
        </p:spPr>
        <p:txBody>
          <a:bodyPr vert="horz" lIns="91440" tIns="45720" rIns="91440" bIns="45720" rtlCol="0" anchor="t">
            <a:normAutofit/>
          </a:bodyPr>
          <a:lstStyle/>
          <a:p>
            <a:pPr marL="342900" lvl="0" indent="-342900" algn="just">
              <a:lnSpc>
                <a:spcPct val="100000"/>
              </a:lnSpc>
              <a:spcBef>
                <a:spcPct val="20000"/>
              </a:spcBef>
              <a:defRPr/>
            </a:pPr>
            <a:r>
              <a:rPr lang="it-IT" dirty="0">
                <a:solidFill>
                  <a:prstClr val="black"/>
                </a:solidFill>
              </a:rPr>
              <a:t>Imperatività o autoritarietà (cfr. art. 1, comma 1 </a:t>
            </a:r>
            <a:r>
              <a:rPr lang="it-IT" i="1" dirty="0">
                <a:solidFill>
                  <a:prstClr val="black"/>
                </a:solidFill>
              </a:rPr>
              <a:t>bis</a:t>
            </a:r>
            <a:r>
              <a:rPr lang="it-IT" dirty="0">
                <a:solidFill>
                  <a:prstClr val="black"/>
                </a:solidFill>
              </a:rPr>
              <a:t>, L. 241/90)</a:t>
            </a:r>
            <a:endParaRPr lang="it-IT"/>
          </a:p>
          <a:p>
            <a:pPr marL="342900" indent="-342900" algn="just">
              <a:lnSpc>
                <a:spcPct val="100000"/>
              </a:lnSpc>
              <a:spcBef>
                <a:spcPct val="20000"/>
              </a:spcBef>
              <a:defRPr/>
            </a:pPr>
            <a:r>
              <a:rPr lang="it-IT" dirty="0">
                <a:solidFill>
                  <a:prstClr val="black"/>
                </a:solidFill>
                <a:latin typeface="Arial"/>
                <a:cs typeface="Arial"/>
              </a:rPr>
              <a:t>Unilateralità</a:t>
            </a:r>
          </a:p>
          <a:p>
            <a:pPr marL="0" indent="0" algn="just">
              <a:lnSpc>
                <a:spcPct val="100000"/>
              </a:lnSpc>
              <a:spcBef>
                <a:spcPct val="20000"/>
              </a:spcBef>
              <a:buNone/>
              <a:defRPr/>
            </a:pPr>
            <a:endParaRPr lang="it-IT" dirty="0">
              <a:solidFill>
                <a:prstClr val="black"/>
              </a:solidFill>
            </a:endParaRPr>
          </a:p>
          <a:p>
            <a:pPr marL="342900" lvl="0" indent="-342900" algn="just">
              <a:lnSpc>
                <a:spcPct val="100000"/>
              </a:lnSpc>
              <a:spcBef>
                <a:spcPct val="20000"/>
              </a:spcBef>
              <a:defRPr/>
            </a:pPr>
            <a:r>
              <a:rPr lang="it-IT" dirty="0">
                <a:solidFill>
                  <a:prstClr val="black"/>
                </a:solidFill>
              </a:rPr>
              <a:t>Esecutorietà (cfr. art. 21</a:t>
            </a:r>
            <a:r>
              <a:rPr lang="it-IT" i="1" dirty="0">
                <a:solidFill>
                  <a:prstClr val="black"/>
                </a:solidFill>
              </a:rPr>
              <a:t> ter</a:t>
            </a:r>
            <a:r>
              <a:rPr lang="it-IT" dirty="0">
                <a:solidFill>
                  <a:prstClr val="black"/>
                </a:solidFill>
              </a:rPr>
              <a:t>, L. 241/90)</a:t>
            </a:r>
          </a:p>
          <a:p>
            <a:pPr marL="342900" lvl="0" indent="-342900" algn="just">
              <a:lnSpc>
                <a:spcPct val="100000"/>
              </a:lnSpc>
              <a:spcBef>
                <a:spcPct val="20000"/>
              </a:spcBef>
              <a:defRPr/>
            </a:pPr>
            <a:r>
              <a:rPr lang="it-IT" dirty="0">
                <a:solidFill>
                  <a:prstClr val="black"/>
                </a:solidFill>
              </a:rPr>
              <a:t>Esecutività (cfr. art. 21 </a:t>
            </a:r>
            <a:r>
              <a:rPr lang="it-IT" i="1" dirty="0">
                <a:solidFill>
                  <a:prstClr val="black"/>
                </a:solidFill>
              </a:rPr>
              <a:t>quater</a:t>
            </a:r>
            <a:r>
              <a:rPr lang="it-IT" dirty="0">
                <a:solidFill>
                  <a:prstClr val="black"/>
                </a:solidFill>
              </a:rPr>
              <a:t>, L. 241/90)</a:t>
            </a:r>
          </a:p>
          <a:p>
            <a:pPr marL="342900" indent="-342900" algn="just">
              <a:lnSpc>
                <a:spcPct val="100000"/>
              </a:lnSpc>
              <a:spcBef>
                <a:spcPct val="20000"/>
              </a:spcBef>
              <a:defRPr/>
            </a:pPr>
            <a:r>
              <a:rPr lang="it-IT" dirty="0">
                <a:solidFill>
                  <a:prstClr val="black"/>
                </a:solidFill>
              </a:rPr>
              <a:t>(Tipicità e unilateralità)</a:t>
            </a:r>
          </a:p>
          <a:p>
            <a:pPr marL="342900" lvl="0" indent="-342900" algn="just">
              <a:lnSpc>
                <a:spcPct val="100000"/>
              </a:lnSpc>
              <a:spcBef>
                <a:spcPct val="20000"/>
              </a:spcBef>
              <a:defRPr/>
            </a:pPr>
            <a:r>
              <a:rPr lang="it-IT" dirty="0">
                <a:solidFill>
                  <a:prstClr val="black"/>
                </a:solidFill>
              </a:rPr>
              <a:t>Inoppugnabilità</a:t>
            </a:r>
          </a:p>
          <a:p>
            <a:pPr marL="0" indent="0" algn="ctr">
              <a:lnSpc>
                <a:spcPct val="100000"/>
              </a:lnSpc>
              <a:spcBef>
                <a:spcPct val="20000"/>
              </a:spcBef>
              <a:buNone/>
              <a:defRPr/>
            </a:pPr>
            <a:endParaRPr lang="it-IT" sz="3200" b="1">
              <a:solidFill>
                <a:prstClr val="black"/>
              </a:solidFill>
            </a:endParaRPr>
          </a:p>
          <a:p>
            <a:pPr marL="0" lvl="0" indent="0" algn="ctr">
              <a:lnSpc>
                <a:spcPct val="100000"/>
              </a:lnSpc>
              <a:spcBef>
                <a:spcPct val="20000"/>
              </a:spcBef>
              <a:buNone/>
              <a:defRPr/>
            </a:pPr>
            <a:endParaRPr lang="it-IT" sz="3200" b="1">
              <a:solidFill>
                <a:prstClr val="black"/>
              </a:solidFill>
            </a:endParaRPr>
          </a:p>
          <a:p>
            <a:pPr marL="0" indent="0" algn="ctr">
              <a:buNone/>
            </a:pPr>
            <a:endParaRPr lang="it-IT"/>
          </a:p>
        </p:txBody>
      </p:sp>
    </p:spTree>
    <p:extLst>
      <p:ext uri="{BB962C8B-B14F-4D97-AF65-F5344CB8AC3E}">
        <p14:creationId xmlns:p14="http://schemas.microsoft.com/office/powerpoint/2010/main" val="11531489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01AFC5-3FBA-CA2B-3178-5509C016C16C}"/>
              </a:ext>
            </a:extLst>
          </p:cNvPr>
          <p:cNvSpPr>
            <a:spLocks noGrp="1"/>
          </p:cNvSpPr>
          <p:nvPr>
            <p:ph type="title"/>
          </p:nvPr>
        </p:nvSpPr>
        <p:spPr/>
        <p:txBody>
          <a:bodyPr/>
          <a:lstStyle/>
          <a:p>
            <a:r>
              <a:rPr lang="it-IT">
                <a:cs typeface="Calibri"/>
              </a:rPr>
              <a:t>Autoritarietà</a:t>
            </a:r>
            <a:endParaRPr lang="it-IT"/>
          </a:p>
        </p:txBody>
      </p:sp>
      <p:sp>
        <p:nvSpPr>
          <p:cNvPr id="3" name="Segnaposto contenuto 2">
            <a:extLst>
              <a:ext uri="{FF2B5EF4-FFF2-40B4-BE49-F238E27FC236}">
                <a16:creationId xmlns:a16="http://schemas.microsoft.com/office/drawing/2014/main" id="{168AE745-98A0-F91D-3AD4-60A8E74A023A}"/>
              </a:ext>
            </a:extLst>
          </p:cNvPr>
          <p:cNvSpPr>
            <a:spLocks noGrp="1"/>
          </p:cNvSpPr>
          <p:nvPr>
            <p:ph idx="1"/>
          </p:nvPr>
        </p:nvSpPr>
        <p:spPr/>
        <p:txBody>
          <a:bodyPr vert="horz" lIns="91440" tIns="45720" rIns="91440" bIns="45720" rtlCol="0" anchor="t">
            <a:normAutofit/>
          </a:bodyPr>
          <a:lstStyle/>
          <a:p>
            <a:r>
              <a:rPr lang="it-IT" dirty="0">
                <a:cs typeface="Calibri"/>
              </a:rPr>
              <a:t>Incidenza sulle situazioni giuridiche soggettive dei privati</a:t>
            </a:r>
            <a:endParaRPr lang="it-IT" dirty="0"/>
          </a:p>
          <a:p>
            <a:pPr algn="just"/>
            <a:r>
              <a:rPr lang="it-IT" dirty="0">
                <a:cs typeface="Calibri"/>
              </a:rPr>
              <a:t>L'efficacia (gli effetti) si produce</a:t>
            </a:r>
            <a:r>
              <a:rPr lang="it-IT" b="1" dirty="0">
                <a:cs typeface="Calibri"/>
              </a:rPr>
              <a:t> indipendentemente dal consenso</a:t>
            </a:r>
            <a:r>
              <a:rPr lang="it-IT" dirty="0">
                <a:cs typeface="Calibri"/>
              </a:rPr>
              <a:t> del terzo o anche in presenza di un </a:t>
            </a:r>
            <a:r>
              <a:rPr lang="it-IT" b="1" dirty="0">
                <a:cs typeface="Calibri"/>
              </a:rPr>
              <a:t>dissenso</a:t>
            </a:r>
            <a:r>
              <a:rPr lang="it-IT" dirty="0">
                <a:cs typeface="Calibri"/>
              </a:rPr>
              <a:t> senza necessità di ricorrere al giudice</a:t>
            </a:r>
          </a:p>
          <a:p>
            <a:r>
              <a:rPr lang="it-IT" dirty="0">
                <a:cs typeface="Calibri"/>
              </a:rPr>
              <a:t>Imperatività: incidenza unilaterale, potere di imporre l'osservanza (autotutela)</a:t>
            </a:r>
          </a:p>
        </p:txBody>
      </p:sp>
    </p:spTree>
    <p:extLst>
      <p:ext uri="{BB962C8B-B14F-4D97-AF65-F5344CB8AC3E}">
        <p14:creationId xmlns:p14="http://schemas.microsoft.com/office/powerpoint/2010/main" val="1929490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B295CB-9EBD-4761-A19B-3F56191B9B03}"/>
              </a:ext>
            </a:extLst>
          </p:cNvPr>
          <p:cNvSpPr>
            <a:spLocks noGrp="1"/>
          </p:cNvSpPr>
          <p:nvPr>
            <p:ph type="title"/>
          </p:nvPr>
        </p:nvSpPr>
        <p:spPr>
          <a:xfrm>
            <a:off x="838200" y="365125"/>
            <a:ext cx="10515600" cy="918391"/>
          </a:xfrm>
        </p:spPr>
        <p:txBody>
          <a:bodyPr>
            <a:normAutofit fontScale="90000"/>
          </a:bodyPr>
          <a:lstStyle/>
          <a:p>
            <a:pPr lvl="0" algn="ctr" eaLnBrk="0" fontAlgn="base" hangingPunct="0">
              <a:lnSpc>
                <a:spcPct val="100000"/>
              </a:lnSpc>
              <a:spcBef>
                <a:spcPct val="20000"/>
              </a:spcBef>
              <a:spcAft>
                <a:spcPct val="0"/>
              </a:spcAft>
            </a:pPr>
            <a:r>
              <a:rPr lang="it-IT" sz="2800" b="1">
                <a:solidFill>
                  <a:prstClr val="black"/>
                </a:solidFill>
                <a:latin typeface="Calibri" panose="020F0502020204030204"/>
                <a:ea typeface="+mn-ea"/>
                <a:cs typeface="+mn-cs"/>
              </a:rPr>
              <a:t> </a:t>
            </a:r>
            <a:r>
              <a:rPr lang="it-IT" sz="2100" kern="0">
                <a:solidFill>
                  <a:srgbClr val="000000"/>
                </a:solidFill>
                <a:latin typeface="Arial"/>
                <a:ea typeface="+mn-ea"/>
                <a:cs typeface="+mn-cs"/>
              </a:rPr>
              <a:t> </a:t>
            </a:r>
            <a:br>
              <a:rPr lang="it-IT" sz="2100" kern="0">
                <a:solidFill>
                  <a:srgbClr val="000000"/>
                </a:solidFill>
                <a:latin typeface="Arial"/>
                <a:ea typeface="+mn-ea"/>
                <a:cs typeface="+mn-cs"/>
              </a:rPr>
            </a:br>
            <a:r>
              <a:rPr lang="it-IT" b="1" kern="0">
                <a:solidFill>
                  <a:srgbClr val="000000"/>
                </a:solidFill>
                <a:latin typeface="Arial"/>
                <a:ea typeface="+mn-ea"/>
                <a:cs typeface="+mn-cs"/>
              </a:rPr>
              <a:t>Tipicità e nominatività</a:t>
            </a:r>
            <a:br>
              <a:rPr lang="it-IT" altLang="it-IT" sz="2100" b="1" kern="0">
                <a:solidFill>
                  <a:srgbClr val="000000"/>
                </a:solidFill>
                <a:latin typeface="Arial"/>
                <a:ea typeface="+mn-ea"/>
                <a:cs typeface="+mn-cs"/>
              </a:rPr>
            </a:br>
            <a:r>
              <a:rPr lang="it-IT" altLang="it-IT" sz="1700" b="1" kern="0">
                <a:solidFill>
                  <a:srgbClr val="000000"/>
                </a:solidFill>
                <a:latin typeface="Arial"/>
                <a:ea typeface="+mn-ea"/>
                <a:cs typeface="+mn-cs"/>
              </a:rPr>
              <a:t> </a:t>
            </a:r>
            <a:r>
              <a:rPr lang="it-IT" sz="2000" b="1" kern="0">
                <a:solidFill>
                  <a:srgbClr val="000000"/>
                </a:solidFill>
                <a:latin typeface="Arial"/>
                <a:ea typeface="+mn-ea"/>
                <a:cs typeface="+mn-cs"/>
              </a:rPr>
              <a:t> </a:t>
            </a:r>
            <a:br>
              <a:rPr lang="it-IT" sz="2000" b="1" kern="0">
                <a:solidFill>
                  <a:srgbClr val="000000"/>
                </a:solidFill>
                <a:latin typeface="Arial"/>
                <a:ea typeface="+mn-ea"/>
                <a:cs typeface="+mn-cs"/>
              </a:rPr>
            </a:br>
            <a:endParaRPr lang="it-IT" sz="3200" b="1" kern="0">
              <a:solidFill>
                <a:srgbClr val="000000"/>
              </a:solidFill>
              <a:latin typeface="Arial"/>
              <a:ea typeface="+mn-ea"/>
              <a:cs typeface="+mn-cs"/>
            </a:endParaRPr>
          </a:p>
        </p:txBody>
      </p:sp>
      <p:sp>
        <p:nvSpPr>
          <p:cNvPr id="3" name="Segnaposto contenuto 2">
            <a:extLst>
              <a:ext uri="{FF2B5EF4-FFF2-40B4-BE49-F238E27FC236}">
                <a16:creationId xmlns:a16="http://schemas.microsoft.com/office/drawing/2014/main" id="{6407E3C6-F940-4FE8-9185-ED902B312D7D}"/>
              </a:ext>
            </a:extLst>
          </p:cNvPr>
          <p:cNvSpPr>
            <a:spLocks noGrp="1"/>
          </p:cNvSpPr>
          <p:nvPr>
            <p:ph idx="1"/>
          </p:nvPr>
        </p:nvSpPr>
        <p:spPr>
          <a:xfrm>
            <a:off x="838200" y="1526796"/>
            <a:ext cx="10515600" cy="4650167"/>
          </a:xfrm>
        </p:spPr>
        <p:txBody>
          <a:bodyPr vert="horz" lIns="91440" tIns="45720" rIns="91440" bIns="45720" rtlCol="0" anchor="t">
            <a:normAutofit fontScale="92500" lnSpcReduction="10000"/>
          </a:bodyPr>
          <a:lstStyle/>
          <a:p>
            <a:pPr marL="0" lvl="0" indent="0" algn="just" eaLnBrk="0" fontAlgn="base" hangingPunct="0">
              <a:lnSpc>
                <a:spcPct val="100000"/>
              </a:lnSpc>
              <a:spcBef>
                <a:spcPct val="20000"/>
              </a:spcBef>
              <a:spcAft>
                <a:spcPct val="0"/>
              </a:spcAft>
              <a:buNone/>
            </a:pPr>
            <a:endParaRPr lang="it-IT" altLang="it-IT" sz="2000" kern="0">
              <a:solidFill>
                <a:srgbClr val="000000"/>
              </a:solidFill>
              <a:latin typeface="Arial"/>
            </a:endParaRPr>
          </a:p>
          <a:p>
            <a:pPr marL="0" indent="0" algn="just" eaLnBrk="0" fontAlgn="base" hangingPunct="0">
              <a:lnSpc>
                <a:spcPct val="100000"/>
              </a:lnSpc>
              <a:spcBef>
                <a:spcPct val="20000"/>
              </a:spcBef>
              <a:spcAft>
                <a:spcPct val="0"/>
              </a:spcAft>
              <a:buNone/>
            </a:pPr>
            <a:r>
              <a:rPr lang="it-IT" altLang="it-IT" sz="3200" b="1" kern="0" dirty="0">
                <a:solidFill>
                  <a:srgbClr val="000000"/>
                </a:solidFill>
                <a:latin typeface="Arial"/>
              </a:rPr>
              <a:t>Tipicità: </a:t>
            </a:r>
            <a:r>
              <a:rPr lang="it-IT" altLang="it-IT" sz="3200" kern="0" dirty="0">
                <a:solidFill>
                  <a:srgbClr val="000000"/>
                </a:solidFill>
                <a:latin typeface="Arial"/>
              </a:rPr>
              <a:t>i provvedimenti amministrativi sono solo quelli previsti dall'ordinamento. Il principio di tipicità degli atti e dei provvedimenti amministrativi comporta che l'autorità amministrativa ha il potere di emanare </a:t>
            </a:r>
            <a:r>
              <a:rPr lang="it-IT" altLang="it-IT" sz="3200" b="1" kern="0" dirty="0">
                <a:solidFill>
                  <a:srgbClr val="000000"/>
                </a:solidFill>
                <a:latin typeface="Arial"/>
              </a:rPr>
              <a:t>solo atti disciplinati nel contenuto, nei presupposti e nell'oggetto dalla legge.</a:t>
            </a:r>
            <a:endParaRPr lang="it-IT" altLang="it-IT" sz="3200" b="1" kern="0" dirty="0">
              <a:solidFill>
                <a:srgbClr val="000000"/>
              </a:solidFill>
              <a:latin typeface="Arial"/>
              <a:cs typeface="Arial"/>
            </a:endParaRPr>
          </a:p>
          <a:p>
            <a:pPr marL="0" lvl="0" indent="0" algn="just" eaLnBrk="0" fontAlgn="base" hangingPunct="0">
              <a:lnSpc>
                <a:spcPct val="100000"/>
              </a:lnSpc>
              <a:spcBef>
                <a:spcPct val="20000"/>
              </a:spcBef>
              <a:spcAft>
                <a:spcPct val="0"/>
              </a:spcAft>
              <a:buNone/>
            </a:pPr>
            <a:endParaRPr lang="it-IT" altLang="it-IT" sz="3200" b="1" kern="0" dirty="0">
              <a:solidFill>
                <a:srgbClr val="000000"/>
              </a:solidFill>
              <a:latin typeface="Arial"/>
              <a:cs typeface="Arial"/>
            </a:endParaRPr>
          </a:p>
          <a:p>
            <a:pPr marL="0" lvl="0" indent="0" algn="just" eaLnBrk="0" fontAlgn="base" hangingPunct="0">
              <a:lnSpc>
                <a:spcPct val="100000"/>
              </a:lnSpc>
              <a:spcBef>
                <a:spcPct val="20000"/>
              </a:spcBef>
              <a:spcAft>
                <a:spcPct val="0"/>
              </a:spcAft>
              <a:buNone/>
            </a:pPr>
            <a:r>
              <a:rPr lang="it-IT" altLang="it-IT" sz="3200" b="1" kern="0" dirty="0">
                <a:solidFill>
                  <a:srgbClr val="000000"/>
                </a:solidFill>
                <a:latin typeface="Arial"/>
              </a:rPr>
              <a:t>Nominatività: </a:t>
            </a:r>
            <a:r>
              <a:rPr lang="it-IT" altLang="it-IT" sz="3200" kern="0" dirty="0">
                <a:solidFill>
                  <a:srgbClr val="000000"/>
                </a:solidFill>
                <a:latin typeface="Arial"/>
              </a:rPr>
              <a:t>ad ogni pubblico interesse da realizzare corrisponde un tipo di atto definito dalla legge.</a:t>
            </a:r>
            <a:endParaRPr lang="it-IT" altLang="it-IT" sz="3200" kern="0" dirty="0">
              <a:solidFill>
                <a:srgbClr val="000000"/>
              </a:solidFill>
              <a:latin typeface="Arial"/>
              <a:cs typeface="Arial"/>
            </a:endParaRPr>
          </a:p>
          <a:p>
            <a:pPr marL="0" lvl="0" indent="0" algn="just" eaLnBrk="0" fontAlgn="base" hangingPunct="0">
              <a:lnSpc>
                <a:spcPct val="100000"/>
              </a:lnSpc>
              <a:spcBef>
                <a:spcPct val="20000"/>
              </a:spcBef>
              <a:spcAft>
                <a:spcPct val="0"/>
              </a:spcAft>
              <a:buNone/>
              <a:defRPr/>
            </a:pPr>
            <a:endParaRPr lang="it-IT" sz="2000" kern="0">
              <a:solidFill>
                <a:srgbClr val="000000"/>
              </a:solidFill>
              <a:latin typeface="Arial"/>
            </a:endParaRPr>
          </a:p>
          <a:p>
            <a:pPr marL="0" indent="0" algn="ctr" eaLnBrk="0" fontAlgn="base" hangingPunct="0">
              <a:lnSpc>
                <a:spcPct val="100000"/>
              </a:lnSpc>
              <a:spcBef>
                <a:spcPct val="20000"/>
              </a:spcBef>
              <a:spcAft>
                <a:spcPct val="0"/>
              </a:spcAft>
              <a:buNone/>
              <a:defRPr/>
            </a:pPr>
            <a:r>
              <a:rPr lang="it-IT" sz="2400" b="1" dirty="0"/>
              <a:t> </a:t>
            </a:r>
            <a:r>
              <a:rPr lang="it-IT" sz="2400" dirty="0">
                <a:solidFill>
                  <a:prstClr val="black"/>
                </a:solidFill>
              </a:rPr>
              <a:t> </a:t>
            </a:r>
            <a:r>
              <a:rPr lang="it-IT" altLang="it-IT" sz="2400" kern="0" dirty="0">
                <a:solidFill>
                  <a:srgbClr val="000000"/>
                </a:solidFill>
                <a:latin typeface="Arial"/>
              </a:rPr>
              <a:t> </a:t>
            </a:r>
          </a:p>
          <a:p>
            <a:pPr marL="342900" indent="-342900" algn="just">
              <a:lnSpc>
                <a:spcPct val="100000"/>
              </a:lnSpc>
              <a:spcBef>
                <a:spcPct val="20000"/>
              </a:spcBef>
              <a:defRPr/>
            </a:pPr>
            <a:endParaRPr lang="it-IT" sz="2400">
              <a:solidFill>
                <a:prstClr val="black"/>
              </a:solidFill>
            </a:endParaRPr>
          </a:p>
          <a:p>
            <a:pPr marL="0" indent="0" algn="ctr">
              <a:lnSpc>
                <a:spcPct val="100000"/>
              </a:lnSpc>
              <a:spcBef>
                <a:spcPct val="20000"/>
              </a:spcBef>
              <a:buNone/>
              <a:defRPr/>
            </a:pPr>
            <a:endParaRPr lang="it-IT" sz="3200" b="1">
              <a:solidFill>
                <a:prstClr val="black"/>
              </a:solidFill>
            </a:endParaRPr>
          </a:p>
          <a:p>
            <a:pPr marL="0" lvl="0" indent="0" algn="ctr">
              <a:lnSpc>
                <a:spcPct val="100000"/>
              </a:lnSpc>
              <a:spcBef>
                <a:spcPct val="20000"/>
              </a:spcBef>
              <a:buNone/>
              <a:defRPr/>
            </a:pPr>
            <a:endParaRPr lang="it-IT" sz="3200" b="1">
              <a:solidFill>
                <a:prstClr val="black"/>
              </a:solidFill>
            </a:endParaRPr>
          </a:p>
          <a:p>
            <a:pPr marL="0" indent="0" algn="ctr">
              <a:buNone/>
            </a:pPr>
            <a:endParaRPr lang="it-IT"/>
          </a:p>
        </p:txBody>
      </p:sp>
    </p:spTree>
    <p:extLst>
      <p:ext uri="{BB962C8B-B14F-4D97-AF65-F5344CB8AC3E}">
        <p14:creationId xmlns:p14="http://schemas.microsoft.com/office/powerpoint/2010/main" val="19372176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1CA682F-4E4C-BA89-10F5-70450FC4D9D6}"/>
              </a:ext>
            </a:extLst>
          </p:cNvPr>
          <p:cNvSpPr>
            <a:spLocks noGrp="1"/>
          </p:cNvSpPr>
          <p:nvPr>
            <p:ph type="title"/>
          </p:nvPr>
        </p:nvSpPr>
        <p:spPr/>
        <p:txBody>
          <a:bodyPr/>
          <a:lstStyle/>
          <a:p>
            <a:r>
              <a:rPr lang="it-IT">
                <a:cs typeface="Calibri"/>
              </a:rPr>
              <a:t>L'esecutorietà </a:t>
            </a:r>
            <a:endParaRPr lang="it-IT"/>
          </a:p>
        </p:txBody>
      </p:sp>
      <p:sp>
        <p:nvSpPr>
          <p:cNvPr id="3" name="Segnaposto contenuto 2">
            <a:extLst>
              <a:ext uri="{FF2B5EF4-FFF2-40B4-BE49-F238E27FC236}">
                <a16:creationId xmlns:a16="http://schemas.microsoft.com/office/drawing/2014/main" id="{00680E60-7F54-D62D-C1EF-DE3B41F4CDBC}"/>
              </a:ext>
            </a:extLst>
          </p:cNvPr>
          <p:cNvSpPr>
            <a:spLocks noGrp="1"/>
          </p:cNvSpPr>
          <p:nvPr>
            <p:ph idx="1"/>
          </p:nvPr>
        </p:nvSpPr>
        <p:spPr/>
        <p:txBody>
          <a:bodyPr vert="horz" lIns="91440" tIns="45720" rIns="91440" bIns="45720" rtlCol="0" anchor="t">
            <a:normAutofit/>
          </a:bodyPr>
          <a:lstStyle/>
          <a:p>
            <a:pPr marL="0" indent="0" algn="just">
              <a:buNone/>
            </a:pPr>
            <a:r>
              <a:rPr lang="it-IT" dirty="0">
                <a:cs typeface="Calibri"/>
              </a:rPr>
              <a:t>Capacità dell’atto amministrativo di imporsi unilateralmente; consiste nell’esplicazione di efficacia diretta e immediata dell’atto stesso nella sfera giuridica dei terzi, anche con l’eventuale impiego di mezzi coattivi</a:t>
            </a:r>
            <a:endParaRPr lang="it-IT" dirty="0"/>
          </a:p>
          <a:p>
            <a:endParaRPr lang="it-IT">
              <a:cs typeface="Calibri"/>
            </a:endParaRPr>
          </a:p>
        </p:txBody>
      </p:sp>
    </p:spTree>
    <p:extLst>
      <p:ext uri="{BB962C8B-B14F-4D97-AF65-F5344CB8AC3E}">
        <p14:creationId xmlns:p14="http://schemas.microsoft.com/office/powerpoint/2010/main" val="21161797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B295CB-9EBD-4761-A19B-3F56191B9B03}"/>
              </a:ext>
            </a:extLst>
          </p:cNvPr>
          <p:cNvSpPr>
            <a:spLocks noGrp="1"/>
          </p:cNvSpPr>
          <p:nvPr>
            <p:ph type="title"/>
          </p:nvPr>
        </p:nvSpPr>
        <p:spPr>
          <a:xfrm>
            <a:off x="838200" y="365125"/>
            <a:ext cx="10515600" cy="918391"/>
          </a:xfrm>
        </p:spPr>
        <p:txBody>
          <a:bodyPr>
            <a:normAutofit fontScale="90000"/>
          </a:bodyPr>
          <a:lstStyle/>
          <a:p>
            <a:pPr algn="ctr" eaLnBrk="0" fontAlgn="base" hangingPunct="0">
              <a:lnSpc>
                <a:spcPct val="100000"/>
              </a:lnSpc>
              <a:spcBef>
                <a:spcPct val="20000"/>
              </a:spcBef>
              <a:spcAft>
                <a:spcPct val="0"/>
              </a:spcAft>
              <a:defRPr/>
            </a:pPr>
            <a:r>
              <a:rPr lang="it-IT" sz="4000" b="1" dirty="0">
                <a:solidFill>
                  <a:prstClr val="black"/>
                </a:solidFill>
                <a:latin typeface="Calibri" panose="020F0502020204030204"/>
                <a:ea typeface="+mn-ea"/>
                <a:cs typeface="+mn-cs"/>
              </a:rPr>
              <a:t> </a:t>
            </a:r>
            <a:r>
              <a:rPr lang="it-IT" altLang="it-IT" sz="2200" b="1" kern="0" dirty="0">
                <a:solidFill>
                  <a:prstClr val="black"/>
                </a:solidFill>
                <a:latin typeface="Arial"/>
                <a:ea typeface="+mn-ea"/>
                <a:cs typeface="Arial"/>
              </a:rPr>
              <a:t> </a:t>
            </a:r>
            <a:br>
              <a:rPr lang="it-IT" altLang="it-IT" sz="2200" b="1" kern="0" dirty="0">
                <a:solidFill>
                  <a:prstClr val="black"/>
                </a:solidFill>
                <a:latin typeface="Arial"/>
                <a:ea typeface="+mn-ea"/>
                <a:cs typeface="+mn-cs"/>
              </a:rPr>
            </a:br>
            <a:r>
              <a:rPr lang="it-IT" sz="3100" b="1" kern="0" dirty="0">
                <a:solidFill>
                  <a:srgbClr val="000000"/>
                </a:solidFill>
                <a:latin typeface="Arial"/>
                <a:ea typeface="+mn-ea"/>
                <a:cs typeface="+mn-cs"/>
              </a:rPr>
              <a:t>Art. 21-ter – L. 241/90</a:t>
            </a:r>
            <a:br>
              <a:rPr lang="it-IT" sz="3100" b="1" kern="0" dirty="0">
                <a:latin typeface="Arial"/>
                <a:ea typeface="+mn-ea"/>
                <a:cs typeface="+mn-cs"/>
              </a:rPr>
            </a:br>
            <a:r>
              <a:rPr lang="it-IT" sz="3100" b="1" kern="0" dirty="0">
                <a:solidFill>
                  <a:srgbClr val="000000"/>
                </a:solidFill>
                <a:latin typeface="Arial"/>
                <a:ea typeface="+mn-ea"/>
                <a:cs typeface="+mn-cs"/>
              </a:rPr>
              <a:t>Esecutorietà e legalità</a:t>
            </a:r>
            <a:br>
              <a:rPr lang="it-IT" sz="2000" b="1" kern="0" dirty="0">
                <a:latin typeface="Arial"/>
                <a:ea typeface="+mn-ea"/>
                <a:cs typeface="+mn-cs"/>
              </a:rPr>
            </a:br>
            <a:endParaRPr lang="it-IT" sz="3200" b="1" kern="0">
              <a:solidFill>
                <a:srgbClr val="000000"/>
              </a:solidFill>
              <a:latin typeface="Arial"/>
              <a:ea typeface="+mn-ea"/>
              <a:cs typeface="+mn-cs"/>
            </a:endParaRPr>
          </a:p>
        </p:txBody>
      </p:sp>
      <p:sp>
        <p:nvSpPr>
          <p:cNvPr id="3" name="Segnaposto contenuto 2">
            <a:extLst>
              <a:ext uri="{FF2B5EF4-FFF2-40B4-BE49-F238E27FC236}">
                <a16:creationId xmlns:a16="http://schemas.microsoft.com/office/drawing/2014/main" id="{6407E3C6-F940-4FE8-9185-ED902B312D7D}"/>
              </a:ext>
            </a:extLst>
          </p:cNvPr>
          <p:cNvSpPr>
            <a:spLocks noGrp="1"/>
          </p:cNvSpPr>
          <p:nvPr>
            <p:ph idx="1"/>
          </p:nvPr>
        </p:nvSpPr>
        <p:spPr>
          <a:xfrm>
            <a:off x="838200" y="2186437"/>
            <a:ext cx="10515600" cy="3990526"/>
          </a:xfrm>
        </p:spPr>
        <p:txBody>
          <a:bodyPr vert="horz" lIns="91440" tIns="45720" rIns="91440" bIns="45720" rtlCol="0" anchor="t">
            <a:normAutofit fontScale="92500" lnSpcReduction="20000"/>
          </a:bodyPr>
          <a:lstStyle/>
          <a:p>
            <a:pPr marL="0" indent="0" algn="just" eaLnBrk="0" fontAlgn="base" hangingPunct="0">
              <a:spcAft>
                <a:spcPct val="0"/>
              </a:spcAft>
              <a:buNone/>
              <a:defRPr/>
            </a:pPr>
            <a:r>
              <a:rPr lang="it-IT" sz="3000" kern="0" dirty="0">
                <a:solidFill>
                  <a:srgbClr val="000000"/>
                </a:solidFill>
                <a:latin typeface="Arial"/>
              </a:rPr>
              <a:t>1. </a:t>
            </a:r>
            <a:r>
              <a:rPr lang="it-IT" sz="3000" kern="0" dirty="0">
                <a:solidFill>
                  <a:srgbClr val="000000"/>
                </a:solidFill>
                <a:highlight>
                  <a:srgbClr val="FFFF00"/>
                </a:highlight>
                <a:latin typeface="Arial"/>
              </a:rPr>
              <a:t>Nei casi e con le modalità stabiliti dalla legge,</a:t>
            </a:r>
            <a:r>
              <a:rPr lang="it-IT" sz="3000" kern="0" dirty="0">
                <a:solidFill>
                  <a:srgbClr val="000000"/>
                </a:solidFill>
                <a:latin typeface="Arial"/>
              </a:rPr>
              <a:t> le pubbliche amministrazioni </a:t>
            </a:r>
            <a:r>
              <a:rPr lang="it-IT" sz="3000" u="sng" kern="0" dirty="0">
                <a:solidFill>
                  <a:srgbClr val="000000"/>
                </a:solidFill>
                <a:latin typeface="Arial"/>
              </a:rPr>
              <a:t>possono </a:t>
            </a:r>
            <a:r>
              <a:rPr lang="it-IT" sz="3000" b="1" u="sng" kern="0" dirty="0">
                <a:solidFill>
                  <a:srgbClr val="000000"/>
                </a:solidFill>
                <a:latin typeface="Arial"/>
              </a:rPr>
              <a:t>imporre coattivamente l'adempimento degli obblighi nei loro confronti</a:t>
            </a:r>
            <a:r>
              <a:rPr lang="it-IT" sz="3000" kern="0" dirty="0">
                <a:solidFill>
                  <a:srgbClr val="000000"/>
                </a:solidFill>
                <a:latin typeface="Arial"/>
              </a:rPr>
              <a:t>. Il provvedimento costitutivo di obblighi indica il termine e le modalità dell'esecuzione da parte del soggetto obbligato. </a:t>
            </a:r>
            <a:endParaRPr lang="it-IT" dirty="0"/>
          </a:p>
          <a:p>
            <a:pPr marL="0" indent="0" algn="just">
              <a:spcAft>
                <a:spcPct val="0"/>
              </a:spcAft>
              <a:buNone/>
              <a:defRPr/>
            </a:pPr>
            <a:endParaRPr lang="it-IT" sz="3000" u="sng" kern="0" dirty="0">
              <a:solidFill>
                <a:srgbClr val="000000"/>
              </a:solidFill>
              <a:latin typeface="Arial"/>
            </a:endParaRPr>
          </a:p>
          <a:p>
            <a:pPr marL="0" indent="0" algn="just">
              <a:spcAft>
                <a:spcPct val="0"/>
              </a:spcAft>
              <a:buNone/>
              <a:defRPr/>
            </a:pPr>
            <a:r>
              <a:rPr lang="it-IT" sz="3000" u="sng" kern="0" dirty="0">
                <a:solidFill>
                  <a:srgbClr val="000000"/>
                </a:solidFill>
                <a:latin typeface="Arial"/>
              </a:rPr>
              <a:t>Qualora l'interessato non ottemperi, le pubbliche amministrazioni, previa diffida, </a:t>
            </a:r>
            <a:r>
              <a:rPr lang="it-IT" sz="3000" b="1" u="sng" kern="0" dirty="0">
                <a:solidFill>
                  <a:srgbClr val="000000"/>
                </a:solidFill>
                <a:latin typeface="Arial"/>
              </a:rPr>
              <a:t>possono provvedere all'esecuzione coattiva </a:t>
            </a:r>
            <a:r>
              <a:rPr lang="it-IT" sz="3000" u="sng" kern="0" dirty="0">
                <a:solidFill>
                  <a:srgbClr val="000000"/>
                </a:solidFill>
                <a:latin typeface="Arial"/>
              </a:rPr>
              <a:t>nelle ipotesi e secondo le modalità previste dalla legge</a:t>
            </a:r>
            <a:r>
              <a:rPr lang="it-IT" sz="3000" kern="0" dirty="0">
                <a:solidFill>
                  <a:srgbClr val="000000"/>
                </a:solidFill>
                <a:latin typeface="Arial"/>
              </a:rPr>
              <a:t>. </a:t>
            </a:r>
            <a:endParaRPr lang="it-IT"/>
          </a:p>
          <a:p>
            <a:pPr marL="0" lvl="0" indent="0" algn="just" eaLnBrk="0" fontAlgn="base" hangingPunct="0">
              <a:lnSpc>
                <a:spcPct val="100000"/>
              </a:lnSpc>
              <a:spcBef>
                <a:spcPct val="20000"/>
              </a:spcBef>
              <a:spcAft>
                <a:spcPct val="0"/>
              </a:spcAft>
              <a:buNone/>
              <a:defRPr/>
            </a:pPr>
            <a:endParaRPr lang="it-IT" sz="2000" kern="0">
              <a:solidFill>
                <a:srgbClr val="000000"/>
              </a:solidFill>
              <a:latin typeface="Arial"/>
            </a:endParaRPr>
          </a:p>
          <a:p>
            <a:pPr marL="0" indent="0" algn="ctr" eaLnBrk="0" fontAlgn="base" hangingPunct="0">
              <a:lnSpc>
                <a:spcPct val="100000"/>
              </a:lnSpc>
              <a:spcBef>
                <a:spcPct val="20000"/>
              </a:spcBef>
              <a:spcAft>
                <a:spcPct val="0"/>
              </a:spcAft>
              <a:buNone/>
              <a:defRPr/>
            </a:pPr>
            <a:r>
              <a:rPr lang="it-IT" sz="2400" b="1" dirty="0"/>
              <a:t> </a:t>
            </a:r>
            <a:r>
              <a:rPr lang="it-IT" sz="2400" dirty="0">
                <a:solidFill>
                  <a:prstClr val="black"/>
                </a:solidFill>
              </a:rPr>
              <a:t> </a:t>
            </a:r>
            <a:r>
              <a:rPr lang="it-IT" altLang="it-IT" sz="2400" kern="0" dirty="0">
                <a:solidFill>
                  <a:srgbClr val="000000"/>
                </a:solidFill>
                <a:latin typeface="Arial"/>
              </a:rPr>
              <a:t> </a:t>
            </a:r>
          </a:p>
          <a:p>
            <a:pPr marL="342900" indent="-342900" algn="just">
              <a:lnSpc>
                <a:spcPct val="100000"/>
              </a:lnSpc>
              <a:spcBef>
                <a:spcPct val="20000"/>
              </a:spcBef>
              <a:defRPr/>
            </a:pPr>
            <a:endParaRPr lang="it-IT" sz="2400">
              <a:solidFill>
                <a:prstClr val="black"/>
              </a:solidFill>
            </a:endParaRPr>
          </a:p>
          <a:p>
            <a:pPr marL="0" indent="0" algn="ctr">
              <a:lnSpc>
                <a:spcPct val="100000"/>
              </a:lnSpc>
              <a:spcBef>
                <a:spcPct val="20000"/>
              </a:spcBef>
              <a:buNone/>
              <a:defRPr/>
            </a:pPr>
            <a:endParaRPr lang="it-IT" sz="3200" b="1">
              <a:solidFill>
                <a:prstClr val="black"/>
              </a:solidFill>
            </a:endParaRPr>
          </a:p>
          <a:p>
            <a:pPr marL="0" lvl="0" indent="0" algn="ctr">
              <a:lnSpc>
                <a:spcPct val="100000"/>
              </a:lnSpc>
              <a:spcBef>
                <a:spcPct val="20000"/>
              </a:spcBef>
              <a:buNone/>
              <a:defRPr/>
            </a:pPr>
            <a:endParaRPr lang="it-IT" sz="3200" b="1">
              <a:solidFill>
                <a:prstClr val="black"/>
              </a:solidFill>
            </a:endParaRPr>
          </a:p>
          <a:p>
            <a:pPr marL="0" indent="0" algn="ctr">
              <a:buNone/>
            </a:pPr>
            <a:endParaRPr lang="it-IT"/>
          </a:p>
        </p:txBody>
      </p:sp>
    </p:spTree>
    <p:extLst>
      <p:ext uri="{BB962C8B-B14F-4D97-AF65-F5344CB8AC3E}">
        <p14:creationId xmlns:p14="http://schemas.microsoft.com/office/powerpoint/2010/main" val="10357680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0C77F0B-E219-3D47-E8F9-E3F91626CBC3}"/>
              </a:ext>
            </a:extLst>
          </p:cNvPr>
          <p:cNvSpPr>
            <a:spLocks noGrp="1"/>
          </p:cNvSpPr>
          <p:nvPr>
            <p:ph type="title"/>
          </p:nvPr>
        </p:nvSpPr>
        <p:spPr/>
        <p:txBody>
          <a:bodyPr/>
          <a:lstStyle/>
          <a:p>
            <a:r>
              <a:rPr lang="it-IT">
                <a:cs typeface="Calibri"/>
              </a:rPr>
              <a:t>L'efficacia del provvedimento</a:t>
            </a:r>
            <a:endParaRPr lang="it-IT"/>
          </a:p>
        </p:txBody>
      </p:sp>
      <p:sp>
        <p:nvSpPr>
          <p:cNvPr id="3" name="Segnaposto contenuto 2">
            <a:extLst>
              <a:ext uri="{FF2B5EF4-FFF2-40B4-BE49-F238E27FC236}">
                <a16:creationId xmlns:a16="http://schemas.microsoft.com/office/drawing/2014/main" id="{67BD510D-6A1E-6ED1-35A8-6A366FD6BFAA}"/>
              </a:ext>
            </a:extLst>
          </p:cNvPr>
          <p:cNvSpPr>
            <a:spLocks noGrp="1"/>
          </p:cNvSpPr>
          <p:nvPr>
            <p:ph idx="1"/>
          </p:nvPr>
        </p:nvSpPr>
        <p:spPr/>
        <p:txBody>
          <a:bodyPr vert="horz" lIns="91440" tIns="45720" rIns="91440" bIns="45720" rtlCol="0" anchor="t">
            <a:normAutofit/>
          </a:bodyPr>
          <a:lstStyle/>
          <a:p>
            <a:r>
              <a:rPr lang="it-IT" dirty="0">
                <a:cs typeface="Calibri"/>
              </a:rPr>
              <a:t>Efficacia nello </a:t>
            </a:r>
            <a:r>
              <a:rPr lang="it-IT" b="1" dirty="0">
                <a:cs typeface="Calibri"/>
              </a:rPr>
              <a:t>spazio</a:t>
            </a:r>
            <a:r>
              <a:rPr lang="it-IT" dirty="0">
                <a:cs typeface="Calibri"/>
              </a:rPr>
              <a:t> e nel </a:t>
            </a:r>
            <a:r>
              <a:rPr lang="it-IT" b="1" dirty="0">
                <a:cs typeface="Calibri"/>
              </a:rPr>
              <a:t>tempo</a:t>
            </a:r>
          </a:p>
          <a:p>
            <a:r>
              <a:rPr lang="it-IT" dirty="0">
                <a:cs typeface="Calibri"/>
              </a:rPr>
              <a:t>Efficacia nel tempo: momento in cui il provvedimento inizia a </a:t>
            </a:r>
            <a:r>
              <a:rPr lang="it-IT" b="1" dirty="0">
                <a:cs typeface="Calibri"/>
              </a:rPr>
              <a:t>produrre i suoi effetti –</a:t>
            </a:r>
            <a:r>
              <a:rPr lang="it-IT" dirty="0">
                <a:cs typeface="Calibri"/>
              </a:rPr>
              <a:t> coincide con il momento della </a:t>
            </a:r>
            <a:r>
              <a:rPr lang="it-IT" b="1" dirty="0">
                <a:cs typeface="Calibri"/>
              </a:rPr>
              <a:t>comunicazione</a:t>
            </a:r>
          </a:p>
        </p:txBody>
      </p:sp>
    </p:spTree>
    <p:extLst>
      <p:ext uri="{BB962C8B-B14F-4D97-AF65-F5344CB8AC3E}">
        <p14:creationId xmlns:p14="http://schemas.microsoft.com/office/powerpoint/2010/main" val="35406331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B295CB-9EBD-4761-A19B-3F56191B9B03}"/>
              </a:ext>
            </a:extLst>
          </p:cNvPr>
          <p:cNvSpPr>
            <a:spLocks noGrp="1"/>
          </p:cNvSpPr>
          <p:nvPr>
            <p:ph type="title"/>
          </p:nvPr>
        </p:nvSpPr>
        <p:spPr/>
        <p:txBody>
          <a:bodyPr>
            <a:normAutofit fontScale="90000"/>
          </a:bodyPr>
          <a:lstStyle/>
          <a:p>
            <a:pPr algn="ctr" eaLnBrk="0" fontAlgn="base" hangingPunct="0">
              <a:lnSpc>
                <a:spcPct val="100000"/>
              </a:lnSpc>
              <a:spcBef>
                <a:spcPct val="20000"/>
              </a:spcBef>
              <a:spcAft>
                <a:spcPct val="0"/>
              </a:spcAft>
            </a:pPr>
            <a:r>
              <a:rPr lang="it-IT" sz="4000" b="1" dirty="0">
                <a:solidFill>
                  <a:prstClr val="black"/>
                </a:solidFill>
                <a:latin typeface="Calibri" panose="020F0502020204030204"/>
                <a:ea typeface="+mn-ea"/>
                <a:cs typeface="+mn-cs"/>
              </a:rPr>
              <a:t> </a:t>
            </a:r>
            <a:r>
              <a:rPr lang="it-IT" altLang="it-IT" sz="2200" b="1" kern="0" dirty="0">
                <a:solidFill>
                  <a:srgbClr val="000000"/>
                </a:solidFill>
                <a:latin typeface="Arial"/>
                <a:ea typeface="+mn-ea"/>
                <a:cs typeface="+mn-cs"/>
              </a:rPr>
              <a:t>Art. 21-bis – L- 241/90</a:t>
            </a:r>
            <a:br>
              <a:rPr lang="it-IT" altLang="it-IT" sz="2200" b="1" kern="0" dirty="0">
                <a:latin typeface="Arial"/>
                <a:ea typeface="+mn-ea"/>
                <a:cs typeface="+mn-cs"/>
              </a:rPr>
            </a:br>
            <a:r>
              <a:rPr lang="it-IT" altLang="it-IT" sz="2200" b="1" kern="0" dirty="0">
                <a:solidFill>
                  <a:srgbClr val="000000"/>
                </a:solidFill>
                <a:latin typeface="Arial"/>
                <a:ea typeface="+mn-ea"/>
                <a:cs typeface="+mn-cs"/>
              </a:rPr>
              <a:t>Efficacia del provvedimento limitativo della sfera giuridica dei privati</a:t>
            </a:r>
            <a:br>
              <a:rPr lang="it-IT" altLang="it-IT" sz="1700" b="1" kern="0" dirty="0">
                <a:latin typeface="Arial"/>
                <a:ea typeface="+mn-ea"/>
                <a:cs typeface="+mn-cs"/>
              </a:rPr>
            </a:br>
            <a:endParaRPr lang="it-IT" sz="3200" b="1" kern="0">
              <a:solidFill>
                <a:srgbClr val="000000"/>
              </a:solidFill>
              <a:latin typeface="Arial"/>
              <a:ea typeface="+mn-ea"/>
              <a:cs typeface="+mn-cs"/>
            </a:endParaRPr>
          </a:p>
        </p:txBody>
      </p:sp>
      <p:sp>
        <p:nvSpPr>
          <p:cNvPr id="3" name="Segnaposto contenuto 2">
            <a:extLst>
              <a:ext uri="{FF2B5EF4-FFF2-40B4-BE49-F238E27FC236}">
                <a16:creationId xmlns:a16="http://schemas.microsoft.com/office/drawing/2014/main" id="{6407E3C6-F940-4FE8-9185-ED902B312D7D}"/>
              </a:ext>
            </a:extLst>
          </p:cNvPr>
          <p:cNvSpPr>
            <a:spLocks noGrp="1"/>
          </p:cNvSpPr>
          <p:nvPr>
            <p:ph idx="1"/>
          </p:nvPr>
        </p:nvSpPr>
        <p:spPr>
          <a:xfrm>
            <a:off x="838200" y="2049960"/>
            <a:ext cx="10515600" cy="4127003"/>
          </a:xfrm>
        </p:spPr>
        <p:txBody>
          <a:bodyPr vert="horz" lIns="91440" tIns="45720" rIns="91440" bIns="45720" rtlCol="0" anchor="t">
            <a:normAutofit/>
          </a:bodyPr>
          <a:lstStyle/>
          <a:p>
            <a:pPr marL="0" indent="0" algn="ctr" eaLnBrk="0" fontAlgn="base" hangingPunct="0">
              <a:spcAft>
                <a:spcPct val="0"/>
              </a:spcAft>
              <a:buNone/>
              <a:defRPr/>
            </a:pPr>
            <a:r>
              <a:rPr lang="it-IT" sz="2400" b="1" dirty="0"/>
              <a:t> </a:t>
            </a:r>
            <a:r>
              <a:rPr lang="it-IT" sz="2400" dirty="0">
                <a:solidFill>
                  <a:prstClr val="black"/>
                </a:solidFill>
              </a:rPr>
              <a:t> </a:t>
            </a:r>
            <a:r>
              <a:rPr lang="it-IT" altLang="it-IT" sz="2400" kern="0" dirty="0">
                <a:solidFill>
                  <a:srgbClr val="000000"/>
                </a:solidFill>
                <a:latin typeface="Arial"/>
              </a:rPr>
              <a:t>Il provvedimento limitativo della sfera giuridica dei privati </a:t>
            </a:r>
            <a:r>
              <a:rPr lang="it-IT" altLang="it-IT" sz="2400" u="sng" kern="0" dirty="0">
                <a:solidFill>
                  <a:srgbClr val="000000"/>
                </a:solidFill>
                <a:latin typeface="Arial"/>
              </a:rPr>
              <a:t>acquista </a:t>
            </a:r>
            <a:r>
              <a:rPr lang="it-IT" altLang="it-IT" sz="2400" b="1" u="sng" kern="0" dirty="0">
                <a:solidFill>
                  <a:srgbClr val="000000"/>
                </a:solidFill>
                <a:latin typeface="Arial"/>
              </a:rPr>
              <a:t>efficacia nei confronti di ciascun destinatario con la comunicazione</a:t>
            </a:r>
            <a:r>
              <a:rPr lang="it-IT" altLang="it-IT" sz="2400" u="sng" kern="0" dirty="0">
                <a:solidFill>
                  <a:srgbClr val="000000"/>
                </a:solidFill>
                <a:latin typeface="Arial"/>
              </a:rPr>
              <a:t> allo stesso effettuata anche nelle forme stabilite per la notifica agli irreperibili nei casi previsti dal codice di procedura civile</a:t>
            </a:r>
            <a:r>
              <a:rPr lang="it-IT" altLang="it-IT" sz="2400" kern="0" dirty="0">
                <a:solidFill>
                  <a:srgbClr val="000000"/>
                </a:solidFill>
                <a:latin typeface="Arial"/>
              </a:rPr>
              <a:t>. </a:t>
            </a:r>
          </a:p>
          <a:p>
            <a:pPr marL="0" indent="0" algn="ctr">
              <a:spcAft>
                <a:spcPct val="0"/>
              </a:spcAft>
              <a:buNone/>
              <a:defRPr/>
            </a:pPr>
            <a:r>
              <a:rPr lang="it-IT" altLang="it-IT" sz="2400" kern="0" dirty="0">
                <a:solidFill>
                  <a:srgbClr val="000000"/>
                </a:solidFill>
                <a:latin typeface="Arial"/>
              </a:rPr>
              <a:t>Qualora per il numero dei destinatari la comunicazione personale non sia possibile o risulti particolarmente gravosa, l'amministrazione provvede mediante forme di pubblicità idonee di volta in volta stabilite dall'amministrazione medesima. </a:t>
            </a:r>
            <a:endParaRPr lang="it-IT" altLang="it-IT" sz="2400" kern="0">
              <a:solidFill>
                <a:prstClr val="black"/>
              </a:solidFill>
              <a:latin typeface="Arial"/>
              <a:cs typeface="Arial"/>
            </a:endParaRPr>
          </a:p>
          <a:p>
            <a:pPr marL="0" indent="0" algn="ctr">
              <a:lnSpc>
                <a:spcPct val="100000"/>
              </a:lnSpc>
              <a:spcBef>
                <a:spcPct val="20000"/>
              </a:spcBef>
              <a:buNone/>
              <a:defRPr/>
            </a:pPr>
            <a:endParaRPr lang="it-IT" sz="3200" b="1">
              <a:solidFill>
                <a:prstClr val="black"/>
              </a:solidFill>
            </a:endParaRPr>
          </a:p>
          <a:p>
            <a:pPr marL="0" lvl="0" indent="0" algn="ctr">
              <a:lnSpc>
                <a:spcPct val="100000"/>
              </a:lnSpc>
              <a:spcBef>
                <a:spcPct val="20000"/>
              </a:spcBef>
              <a:buNone/>
              <a:defRPr/>
            </a:pPr>
            <a:endParaRPr lang="it-IT" sz="3200" b="1">
              <a:solidFill>
                <a:prstClr val="black"/>
              </a:solidFill>
            </a:endParaRPr>
          </a:p>
          <a:p>
            <a:pPr marL="0" indent="0" algn="ctr">
              <a:buNone/>
            </a:pPr>
            <a:endParaRPr lang="it-IT"/>
          </a:p>
        </p:txBody>
      </p:sp>
    </p:spTree>
    <p:extLst>
      <p:ext uri="{BB962C8B-B14F-4D97-AF65-F5344CB8AC3E}">
        <p14:creationId xmlns:p14="http://schemas.microsoft.com/office/powerpoint/2010/main" val="1966101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B295CB-9EBD-4761-A19B-3F56191B9B03}"/>
              </a:ext>
            </a:extLst>
          </p:cNvPr>
          <p:cNvSpPr>
            <a:spLocks noGrp="1"/>
          </p:cNvSpPr>
          <p:nvPr>
            <p:ph type="title"/>
          </p:nvPr>
        </p:nvSpPr>
        <p:spPr/>
        <p:txBody>
          <a:bodyPr/>
          <a:lstStyle/>
          <a:p>
            <a:pPr lvl="0" algn="ctr" eaLnBrk="0" fontAlgn="base" hangingPunct="0">
              <a:lnSpc>
                <a:spcPct val="100000"/>
              </a:lnSpc>
              <a:spcBef>
                <a:spcPct val="20000"/>
              </a:spcBef>
              <a:spcAft>
                <a:spcPct val="0"/>
              </a:spcAft>
            </a:pPr>
            <a:r>
              <a:rPr lang="it-IT" sz="2800" b="1">
                <a:solidFill>
                  <a:prstClr val="black"/>
                </a:solidFill>
                <a:latin typeface="Calibri" panose="020F0502020204030204"/>
                <a:ea typeface="+mn-ea"/>
                <a:cs typeface="+mn-cs"/>
              </a:rPr>
              <a:t> </a:t>
            </a:r>
            <a:r>
              <a:rPr lang="it-IT" altLang="it-IT" sz="1700" b="1" kern="0">
                <a:solidFill>
                  <a:srgbClr val="000000"/>
                </a:solidFill>
                <a:latin typeface="Arial"/>
                <a:ea typeface="+mn-ea"/>
                <a:cs typeface="+mn-cs"/>
              </a:rPr>
              <a:t>Art. 21-bis – L- 241/90</a:t>
            </a:r>
            <a:br>
              <a:rPr lang="it-IT" altLang="it-IT" sz="1700" b="1" kern="0">
                <a:solidFill>
                  <a:srgbClr val="000000"/>
                </a:solidFill>
                <a:latin typeface="Arial"/>
                <a:ea typeface="+mn-ea"/>
                <a:cs typeface="+mn-cs"/>
              </a:rPr>
            </a:br>
            <a:r>
              <a:rPr lang="it-IT" altLang="it-IT" sz="1700" b="1" kern="0">
                <a:solidFill>
                  <a:srgbClr val="000000"/>
                </a:solidFill>
                <a:latin typeface="Arial"/>
                <a:ea typeface="+mn-ea"/>
                <a:cs typeface="+mn-cs"/>
              </a:rPr>
              <a:t>Efficacia del provvedimento limitativo della sfera giuridica dei privati</a:t>
            </a:r>
            <a:br>
              <a:rPr lang="it-IT" altLang="it-IT" sz="1700" b="1" kern="0">
                <a:solidFill>
                  <a:srgbClr val="000000"/>
                </a:solidFill>
                <a:latin typeface="Arial"/>
                <a:ea typeface="+mn-ea"/>
                <a:cs typeface="+mn-cs"/>
              </a:rPr>
            </a:br>
            <a:endParaRPr lang="it-IT" sz="3200" b="1" kern="0">
              <a:solidFill>
                <a:srgbClr val="000000"/>
              </a:solidFill>
              <a:latin typeface="Arial"/>
              <a:ea typeface="+mn-ea"/>
              <a:cs typeface="+mn-cs"/>
            </a:endParaRPr>
          </a:p>
        </p:txBody>
      </p:sp>
      <p:sp>
        <p:nvSpPr>
          <p:cNvPr id="3" name="Segnaposto contenuto 2">
            <a:extLst>
              <a:ext uri="{FF2B5EF4-FFF2-40B4-BE49-F238E27FC236}">
                <a16:creationId xmlns:a16="http://schemas.microsoft.com/office/drawing/2014/main" id="{6407E3C6-F940-4FE8-9185-ED902B312D7D}"/>
              </a:ext>
            </a:extLst>
          </p:cNvPr>
          <p:cNvSpPr>
            <a:spLocks noGrp="1"/>
          </p:cNvSpPr>
          <p:nvPr>
            <p:ph idx="1"/>
          </p:nvPr>
        </p:nvSpPr>
        <p:spPr>
          <a:xfrm>
            <a:off x="838200" y="1526796"/>
            <a:ext cx="10515600" cy="4650167"/>
          </a:xfrm>
        </p:spPr>
        <p:txBody>
          <a:bodyPr vert="horz" lIns="91440" tIns="45720" rIns="91440" bIns="45720" rtlCol="0" anchor="t">
            <a:normAutofit/>
          </a:bodyPr>
          <a:lstStyle/>
          <a:p>
            <a:pPr marL="0" indent="0" algn="ctr" eaLnBrk="0" fontAlgn="base" hangingPunct="0">
              <a:spcAft>
                <a:spcPct val="0"/>
              </a:spcAft>
              <a:buNone/>
              <a:defRPr/>
            </a:pPr>
            <a:r>
              <a:rPr lang="it-IT" altLang="it-IT" sz="2400" kern="0">
                <a:latin typeface="Arial"/>
                <a:cs typeface="Arial"/>
              </a:rPr>
              <a:t> </a:t>
            </a:r>
            <a:r>
              <a:rPr lang="it-IT" altLang="it-IT" sz="2400" u="sng" kern="0">
                <a:solidFill>
                  <a:srgbClr val="000000"/>
                </a:solidFill>
                <a:latin typeface="Arial"/>
              </a:rPr>
              <a:t>Il provvedimento limitativo della sfera giuridica dei privati non avente carattere sanzionatorio può contenere una motivata clausola di immediata efficacia. </a:t>
            </a:r>
            <a:endParaRPr lang="it-IT"/>
          </a:p>
          <a:p>
            <a:pPr marL="0" indent="0" algn="ctr">
              <a:spcAft>
                <a:spcPct val="0"/>
              </a:spcAft>
              <a:buNone/>
              <a:defRPr/>
            </a:pPr>
            <a:endParaRPr lang="it-IT" altLang="it-IT" sz="2400" u="sng" kern="0">
              <a:solidFill>
                <a:srgbClr val="000000"/>
              </a:solidFill>
              <a:latin typeface="Arial"/>
            </a:endParaRPr>
          </a:p>
          <a:p>
            <a:pPr marL="0" indent="0" algn="ctr">
              <a:spcAft>
                <a:spcPct val="0"/>
              </a:spcAft>
              <a:buNone/>
              <a:defRPr/>
            </a:pPr>
            <a:r>
              <a:rPr lang="it-IT" altLang="it-IT" sz="2400" u="sng" kern="0">
                <a:solidFill>
                  <a:srgbClr val="000000"/>
                </a:solidFill>
                <a:latin typeface="Arial"/>
              </a:rPr>
              <a:t>I provvedimenti limitativi della sfera giuridica dei privati aventi carattere cautelare ed urgente sono immediatamente efficaci</a:t>
            </a:r>
            <a:r>
              <a:rPr lang="it-IT" altLang="it-IT" sz="2400" kern="0">
                <a:solidFill>
                  <a:srgbClr val="000000"/>
                </a:solidFill>
                <a:latin typeface="Arial"/>
              </a:rPr>
              <a:t>. </a:t>
            </a:r>
            <a:endParaRPr lang="it-IT">
              <a:cs typeface="Calibri"/>
            </a:endParaRPr>
          </a:p>
          <a:p>
            <a:pPr marL="342900" lvl="0" indent="-342900" algn="just">
              <a:lnSpc>
                <a:spcPct val="100000"/>
              </a:lnSpc>
              <a:spcBef>
                <a:spcPct val="20000"/>
              </a:spcBef>
              <a:defRPr/>
            </a:pPr>
            <a:endParaRPr lang="it-IT" sz="2400">
              <a:solidFill>
                <a:prstClr val="black"/>
              </a:solidFill>
            </a:endParaRPr>
          </a:p>
          <a:p>
            <a:pPr marL="0" lvl="0" indent="0" algn="ctr">
              <a:lnSpc>
                <a:spcPct val="100000"/>
              </a:lnSpc>
              <a:spcBef>
                <a:spcPct val="20000"/>
              </a:spcBef>
              <a:buNone/>
              <a:defRPr/>
            </a:pPr>
            <a:r>
              <a:rPr lang="it-IT" sz="3200">
                <a:solidFill>
                  <a:prstClr val="black"/>
                </a:solidFill>
              </a:rPr>
              <a:t> </a:t>
            </a:r>
            <a:endParaRPr lang="it-IT" sz="3200" b="1">
              <a:solidFill>
                <a:prstClr val="black"/>
              </a:solidFill>
            </a:endParaRPr>
          </a:p>
          <a:p>
            <a:pPr marL="0" lvl="0" indent="0" algn="ctr">
              <a:lnSpc>
                <a:spcPct val="100000"/>
              </a:lnSpc>
              <a:spcBef>
                <a:spcPct val="20000"/>
              </a:spcBef>
              <a:buNone/>
              <a:defRPr/>
            </a:pPr>
            <a:endParaRPr lang="it-IT" sz="3200" b="1">
              <a:solidFill>
                <a:prstClr val="black"/>
              </a:solidFill>
            </a:endParaRPr>
          </a:p>
          <a:p>
            <a:pPr marL="0" indent="0" algn="ctr">
              <a:buNone/>
            </a:pPr>
            <a:endParaRPr lang="it-IT"/>
          </a:p>
        </p:txBody>
      </p:sp>
    </p:spTree>
    <p:extLst>
      <p:ext uri="{BB962C8B-B14F-4D97-AF65-F5344CB8AC3E}">
        <p14:creationId xmlns:p14="http://schemas.microsoft.com/office/powerpoint/2010/main" val="23603149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A56465B-C5C5-E02E-C113-CC25545E30B7}"/>
              </a:ext>
            </a:extLst>
          </p:cNvPr>
          <p:cNvSpPr>
            <a:spLocks noGrp="1"/>
          </p:cNvSpPr>
          <p:nvPr>
            <p:ph type="title"/>
          </p:nvPr>
        </p:nvSpPr>
        <p:spPr/>
        <p:txBody>
          <a:bodyPr/>
          <a:lstStyle/>
          <a:p>
            <a:r>
              <a:rPr lang="it-IT">
                <a:cs typeface="Calibri"/>
              </a:rPr>
              <a:t>Efficacia del provvedimento</a:t>
            </a:r>
          </a:p>
        </p:txBody>
      </p:sp>
      <p:sp>
        <p:nvSpPr>
          <p:cNvPr id="3" name="Segnaposto contenuto 2">
            <a:extLst>
              <a:ext uri="{FF2B5EF4-FFF2-40B4-BE49-F238E27FC236}">
                <a16:creationId xmlns:a16="http://schemas.microsoft.com/office/drawing/2014/main" id="{1D1B9DDA-ADDA-E740-8D3B-ACE6426BB486}"/>
              </a:ext>
            </a:extLst>
          </p:cNvPr>
          <p:cNvSpPr>
            <a:spLocks noGrp="1"/>
          </p:cNvSpPr>
          <p:nvPr>
            <p:ph idx="1"/>
          </p:nvPr>
        </p:nvSpPr>
        <p:spPr/>
        <p:txBody>
          <a:bodyPr vert="horz" lIns="91440" tIns="45720" rIns="91440" bIns="45720" rtlCol="0" anchor="t">
            <a:normAutofit/>
          </a:bodyPr>
          <a:lstStyle/>
          <a:p>
            <a:r>
              <a:rPr lang="it-IT">
                <a:cs typeface="Calibri"/>
              </a:rPr>
              <a:t>Efficacia istantanea</a:t>
            </a:r>
          </a:p>
          <a:p>
            <a:r>
              <a:rPr lang="it-IT">
                <a:cs typeface="Calibri"/>
              </a:rPr>
              <a:t>Efficacia durevole – termine per la sua durata in funzione di controllo</a:t>
            </a:r>
          </a:p>
          <a:p>
            <a:r>
              <a:rPr lang="it-IT">
                <a:cs typeface="Calibri"/>
              </a:rPr>
              <a:t>Efficacia durevole (sine die)</a:t>
            </a:r>
          </a:p>
        </p:txBody>
      </p:sp>
    </p:spTree>
    <p:extLst>
      <p:ext uri="{BB962C8B-B14F-4D97-AF65-F5344CB8AC3E}">
        <p14:creationId xmlns:p14="http://schemas.microsoft.com/office/powerpoint/2010/main" val="18235664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A56465B-C5C5-E02E-C113-CC25545E30B7}"/>
              </a:ext>
            </a:extLst>
          </p:cNvPr>
          <p:cNvSpPr>
            <a:spLocks noGrp="1"/>
          </p:cNvSpPr>
          <p:nvPr>
            <p:ph type="title"/>
          </p:nvPr>
        </p:nvSpPr>
        <p:spPr/>
        <p:txBody>
          <a:bodyPr/>
          <a:lstStyle/>
          <a:p>
            <a:r>
              <a:rPr lang="it-IT">
                <a:cs typeface="Calibri"/>
              </a:rPr>
              <a:t>Efficacia del provvedimento</a:t>
            </a:r>
          </a:p>
        </p:txBody>
      </p:sp>
      <p:sp>
        <p:nvSpPr>
          <p:cNvPr id="3" name="Segnaposto contenuto 2">
            <a:extLst>
              <a:ext uri="{FF2B5EF4-FFF2-40B4-BE49-F238E27FC236}">
                <a16:creationId xmlns:a16="http://schemas.microsoft.com/office/drawing/2014/main" id="{1D1B9DDA-ADDA-E740-8D3B-ACE6426BB486}"/>
              </a:ext>
            </a:extLst>
          </p:cNvPr>
          <p:cNvSpPr>
            <a:spLocks noGrp="1"/>
          </p:cNvSpPr>
          <p:nvPr>
            <p:ph idx="1"/>
          </p:nvPr>
        </p:nvSpPr>
        <p:spPr/>
        <p:txBody>
          <a:bodyPr vert="horz" lIns="91440" tIns="45720" rIns="91440" bIns="45720" rtlCol="0" anchor="t">
            <a:normAutofit/>
          </a:bodyPr>
          <a:lstStyle/>
          <a:p>
            <a:pPr marL="0" indent="0">
              <a:buNone/>
            </a:pPr>
            <a:r>
              <a:rPr lang="it-IT" b="1" dirty="0">
                <a:cs typeface="Calibri"/>
              </a:rPr>
              <a:t>Legittimità e interesse pubblico </a:t>
            </a:r>
            <a:r>
              <a:rPr lang="it-IT" dirty="0">
                <a:cs typeface="Calibri"/>
              </a:rPr>
              <a:t>– impossibile scindere i due profili ex ante ma cosa succede a posteriori?</a:t>
            </a:r>
          </a:p>
          <a:p>
            <a:r>
              <a:rPr lang="it-IT" dirty="0">
                <a:cs typeface="Calibri"/>
              </a:rPr>
              <a:t>Criterio </a:t>
            </a:r>
            <a:r>
              <a:rPr lang="it-IT" b="1" dirty="0">
                <a:cs typeface="Calibri"/>
              </a:rPr>
              <a:t>dell'attualità</a:t>
            </a:r>
            <a:r>
              <a:rPr lang="it-IT" dirty="0">
                <a:cs typeface="Calibri"/>
              </a:rPr>
              <a:t> dell'interesse pubblico:</a:t>
            </a:r>
          </a:p>
          <a:p>
            <a:pPr lvl="1">
              <a:buFont typeface="Courier New" panose="020B0604020202020204" pitchFamily="34" charset="0"/>
              <a:buChar char="o"/>
            </a:pPr>
            <a:r>
              <a:rPr lang="it-IT" dirty="0">
                <a:cs typeface="Calibri"/>
              </a:rPr>
              <a:t>Atto </a:t>
            </a:r>
            <a:r>
              <a:rPr lang="it-IT" dirty="0">
                <a:solidFill>
                  <a:srgbClr val="FF0000"/>
                </a:solidFill>
                <a:cs typeface="Calibri"/>
              </a:rPr>
              <a:t>illegittimo</a:t>
            </a:r>
            <a:r>
              <a:rPr lang="it-IT" dirty="0">
                <a:cs typeface="Calibri"/>
              </a:rPr>
              <a:t> </a:t>
            </a:r>
            <a:r>
              <a:rPr lang="it-IT" b="1" dirty="0">
                <a:cs typeface="Calibri"/>
              </a:rPr>
              <a:t>consolidato</a:t>
            </a:r>
            <a:r>
              <a:rPr lang="it-IT" dirty="0">
                <a:cs typeface="Calibri"/>
              </a:rPr>
              <a:t> può essere annullato se l'interesse pubblico lo consigli o non si opponga</a:t>
            </a:r>
          </a:p>
          <a:p>
            <a:pPr lvl="1">
              <a:buFont typeface="Courier New" panose="020B0604020202020204" pitchFamily="34" charset="0"/>
              <a:buChar char="o"/>
            </a:pPr>
            <a:r>
              <a:rPr lang="it-IT" dirty="0">
                <a:cs typeface="Calibri"/>
              </a:rPr>
              <a:t>Atto </a:t>
            </a:r>
            <a:r>
              <a:rPr lang="it-IT" dirty="0">
                <a:solidFill>
                  <a:srgbClr val="FF0000"/>
                </a:solidFill>
                <a:cs typeface="Calibri"/>
              </a:rPr>
              <a:t>legittimo</a:t>
            </a:r>
            <a:r>
              <a:rPr lang="it-IT" dirty="0">
                <a:cs typeface="Calibri"/>
              </a:rPr>
              <a:t> </a:t>
            </a:r>
            <a:r>
              <a:rPr lang="it-IT" b="1" dirty="0">
                <a:cs typeface="Calibri"/>
              </a:rPr>
              <a:t>revocato</a:t>
            </a:r>
            <a:r>
              <a:rPr lang="it-IT" dirty="0">
                <a:cs typeface="Calibri"/>
              </a:rPr>
              <a:t> se la sua permanenza contrasta con l'interesse pubblico</a:t>
            </a:r>
          </a:p>
          <a:p>
            <a:pPr marL="914400" lvl="2" indent="0">
              <a:buNone/>
            </a:pPr>
            <a:r>
              <a:rPr lang="it-IT" b="1" dirty="0">
                <a:solidFill>
                  <a:srgbClr val="FF0000"/>
                </a:solidFill>
                <a:cs typeface="Calibri"/>
              </a:rPr>
              <a:t>AUTOTUTELA – INESAURIBILITA' DEL POTERE (e della cura dell'interesse pubblico)</a:t>
            </a:r>
          </a:p>
        </p:txBody>
      </p:sp>
    </p:spTree>
    <p:extLst>
      <p:ext uri="{BB962C8B-B14F-4D97-AF65-F5344CB8AC3E}">
        <p14:creationId xmlns:p14="http://schemas.microsoft.com/office/powerpoint/2010/main" val="23265882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E4B4F0-2DEF-463F-91D4-918F6CD3D767}"/>
              </a:ext>
            </a:extLst>
          </p:cNvPr>
          <p:cNvSpPr>
            <a:spLocks noGrp="1"/>
          </p:cNvSpPr>
          <p:nvPr>
            <p:ph type="title"/>
          </p:nvPr>
        </p:nvSpPr>
        <p:spPr>
          <a:gradFill>
            <a:gsLst>
              <a:gs pos="32743">
                <a:schemeClr val="bg2"/>
              </a:gs>
              <a:gs pos="58393">
                <a:schemeClr val="accent4">
                  <a:lumMod val="20000"/>
                  <a:lumOff val="80000"/>
                </a:schemeClr>
              </a:gs>
              <a:gs pos="57500">
                <a:srgbClr val="FFD78B"/>
              </a:gs>
              <a:gs pos="50000">
                <a:schemeClr val="accent4">
                  <a:lumMod val="105000"/>
                  <a:satMod val="103000"/>
                  <a:tint val="73000"/>
                </a:schemeClr>
              </a:gs>
              <a:gs pos="100000">
                <a:schemeClr val="accent4">
                  <a:lumMod val="105000"/>
                  <a:satMod val="109000"/>
                  <a:tint val="81000"/>
                </a:schemeClr>
              </a:gs>
            </a:gsLst>
            <a:lin ang="5400000" scaled="0"/>
          </a:gradFill>
        </p:spPr>
        <p:txBody>
          <a:bodyPr>
            <a:normAutofit fontScale="90000"/>
          </a:bodyPr>
          <a:lstStyle/>
          <a:p>
            <a:r>
              <a:rPr lang="it-IT" dirty="0"/>
              <a:t>Quando è annullabile il provvedimento amministrativo?</a:t>
            </a:r>
          </a:p>
        </p:txBody>
      </p:sp>
      <p:sp>
        <p:nvSpPr>
          <p:cNvPr id="3" name="Segnaposto contenuto 2">
            <a:extLst>
              <a:ext uri="{FF2B5EF4-FFF2-40B4-BE49-F238E27FC236}">
                <a16:creationId xmlns:a16="http://schemas.microsoft.com/office/drawing/2014/main" id="{4D9952B3-4610-4181-8B03-B6D51029732C}"/>
              </a:ext>
            </a:extLst>
          </p:cNvPr>
          <p:cNvSpPr>
            <a:spLocks noGrp="1"/>
          </p:cNvSpPr>
          <p:nvPr>
            <p:ph idx="1"/>
          </p:nvPr>
        </p:nvSpPr>
        <p:spPr/>
        <p:txBody>
          <a:bodyPr/>
          <a:lstStyle/>
          <a:p>
            <a:pPr marL="0" indent="0" algn="just">
              <a:buNone/>
            </a:pPr>
            <a:r>
              <a:rPr lang="it-IT" dirty="0"/>
              <a:t>Art. 21-octies -  Annullabilità del provvedimento</a:t>
            </a:r>
          </a:p>
          <a:p>
            <a:pPr marL="0" indent="0" algn="just">
              <a:buNone/>
            </a:pPr>
            <a:endParaRPr lang="it-IT" dirty="0"/>
          </a:p>
          <a:p>
            <a:pPr marL="0" indent="0" algn="just">
              <a:buNone/>
            </a:pPr>
            <a:r>
              <a:rPr lang="it-IT" dirty="0"/>
              <a:t>1. E'  annullabile  il  provvedimento  amministrativo  adottato  in</a:t>
            </a:r>
          </a:p>
          <a:p>
            <a:pPr marL="0" indent="0" algn="just">
              <a:buNone/>
            </a:pPr>
            <a:r>
              <a:rPr lang="it-IT" dirty="0"/>
              <a:t>violazione di legge o viziato da eccesso di potere o da incompetenza.</a:t>
            </a:r>
          </a:p>
        </p:txBody>
      </p:sp>
    </p:spTree>
    <p:extLst>
      <p:ext uri="{BB962C8B-B14F-4D97-AF65-F5344CB8AC3E}">
        <p14:creationId xmlns:p14="http://schemas.microsoft.com/office/powerpoint/2010/main" val="23155175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gradFill>
            <a:gsLst>
              <a:gs pos="32743">
                <a:schemeClr val="bg2"/>
              </a:gs>
              <a:gs pos="58393">
                <a:schemeClr val="accent4">
                  <a:lumMod val="20000"/>
                  <a:lumOff val="80000"/>
                </a:schemeClr>
              </a:gs>
              <a:gs pos="57500">
                <a:srgbClr val="FFD78B"/>
              </a:gs>
              <a:gs pos="50000">
                <a:schemeClr val="accent4">
                  <a:lumMod val="105000"/>
                  <a:satMod val="103000"/>
                  <a:tint val="73000"/>
                </a:schemeClr>
              </a:gs>
              <a:gs pos="100000">
                <a:schemeClr val="accent4">
                  <a:lumMod val="105000"/>
                  <a:satMod val="109000"/>
                  <a:tint val="81000"/>
                </a:schemeClr>
              </a:gs>
            </a:gsLst>
            <a:lin ang="5400000" scaled="0"/>
          </a:gradFill>
        </p:spPr>
        <p:txBody>
          <a:bodyPr>
            <a:normAutofit/>
          </a:bodyPr>
          <a:lstStyle/>
          <a:p>
            <a:r>
              <a:rPr lang="it-IT" b="1" dirty="0"/>
              <a:t>L’eccesso di potere</a:t>
            </a:r>
          </a:p>
        </p:txBody>
      </p:sp>
      <p:sp>
        <p:nvSpPr>
          <p:cNvPr id="3" name="Segnaposto contenuto 2"/>
          <p:cNvSpPr>
            <a:spLocks noGrp="1"/>
          </p:cNvSpPr>
          <p:nvPr>
            <p:ph idx="1"/>
          </p:nvPr>
        </p:nvSpPr>
        <p:spPr/>
        <p:txBody>
          <a:bodyPr>
            <a:normAutofit/>
          </a:bodyPr>
          <a:lstStyle/>
          <a:p>
            <a:pPr marL="0" indent="0" algn="just">
              <a:buNone/>
            </a:pPr>
            <a:r>
              <a:rPr lang="it-IT" dirty="0"/>
              <a:t>L'eccesso di potere è un vizio di legittimità dell’atto amministrativo discrezionale che si manifesta nel cattivo uso del potere da parte della Pubblica amministrazione o nella deviazione del potere da quei principi generali stabiliti dal legislatore, come la l’imparzialità o la proporzionalità.</a:t>
            </a:r>
          </a:p>
          <a:p>
            <a:pPr marL="0" indent="0">
              <a:buNone/>
            </a:pPr>
            <a:endParaRPr lang="it-IT" dirty="0"/>
          </a:p>
        </p:txBody>
      </p:sp>
    </p:spTree>
    <p:extLst>
      <p:ext uri="{BB962C8B-B14F-4D97-AF65-F5344CB8AC3E}">
        <p14:creationId xmlns:p14="http://schemas.microsoft.com/office/powerpoint/2010/main" val="8283024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gradFill>
            <a:gsLst>
              <a:gs pos="32743">
                <a:schemeClr val="bg2"/>
              </a:gs>
              <a:gs pos="58393">
                <a:schemeClr val="accent4">
                  <a:lumMod val="20000"/>
                  <a:lumOff val="80000"/>
                </a:schemeClr>
              </a:gs>
              <a:gs pos="57500">
                <a:srgbClr val="FFD78B"/>
              </a:gs>
              <a:gs pos="50000">
                <a:schemeClr val="accent4">
                  <a:lumMod val="105000"/>
                  <a:satMod val="103000"/>
                  <a:tint val="73000"/>
                </a:schemeClr>
              </a:gs>
              <a:gs pos="100000">
                <a:schemeClr val="accent4">
                  <a:lumMod val="105000"/>
                  <a:satMod val="109000"/>
                  <a:tint val="81000"/>
                </a:schemeClr>
              </a:gs>
            </a:gsLst>
            <a:lin ang="5400000" scaled="0"/>
          </a:gradFill>
        </p:spPr>
        <p:txBody>
          <a:bodyPr>
            <a:normAutofit/>
          </a:bodyPr>
          <a:lstStyle/>
          <a:p>
            <a:r>
              <a:rPr lang="it-IT" b="1" dirty="0"/>
              <a:t>Lo sviamento di potere</a:t>
            </a:r>
          </a:p>
        </p:txBody>
      </p:sp>
      <p:sp>
        <p:nvSpPr>
          <p:cNvPr id="3" name="Segnaposto contenuto 2"/>
          <p:cNvSpPr>
            <a:spLocks noGrp="1"/>
          </p:cNvSpPr>
          <p:nvPr>
            <p:ph idx="1"/>
          </p:nvPr>
        </p:nvSpPr>
        <p:spPr/>
        <p:txBody>
          <a:bodyPr>
            <a:normAutofit fontScale="85000" lnSpcReduction="20000"/>
          </a:bodyPr>
          <a:lstStyle/>
          <a:p>
            <a:pPr marL="0" indent="0" algn="just">
              <a:buNone/>
            </a:pPr>
            <a:r>
              <a:rPr lang="it-IT" dirty="0"/>
              <a:t>Lo </a:t>
            </a:r>
            <a:r>
              <a:rPr lang="it-IT" b="1" dirty="0"/>
              <a:t>sviamento di potere </a:t>
            </a:r>
            <a:r>
              <a:rPr lang="it-IT" dirty="0"/>
              <a:t>ricorre in due casi:</a:t>
            </a:r>
          </a:p>
          <a:p>
            <a:pPr marL="0" indent="0" algn="just">
              <a:buNone/>
            </a:pPr>
            <a:endParaRPr lang="it-IT" dirty="0"/>
          </a:p>
          <a:p>
            <a:pPr marL="0" indent="0" algn="just">
              <a:buNone/>
            </a:pPr>
            <a:r>
              <a:rPr lang="it-IT" dirty="0"/>
              <a:t>1) quando l'atto non persegue un interesse pubblico ma un interesse diverso (di un privato, del funzionario responsabile, ecc.);</a:t>
            </a:r>
          </a:p>
          <a:p>
            <a:pPr marL="0" indent="0" algn="just">
              <a:buNone/>
            </a:pPr>
            <a:endParaRPr lang="it-IT" dirty="0"/>
          </a:p>
          <a:p>
            <a:pPr marL="0" indent="0" algn="just">
              <a:buNone/>
            </a:pPr>
            <a:r>
              <a:rPr lang="it-IT" dirty="0"/>
              <a:t>2) quando l'amministrazione ha agito per perseguire un fine (pur sempre pubblico ma) diverso rispetto a quello stabilito dalla legge; ad esempio, se l'autorità sanitaria ordina l'abbattimento di alcuni capi di bestiame sul presupposto che possano portare infezioni, quando invece il motivo reale è che essi inquinano il suolo; qui il fine perseguito non è quello di tutelare la salute dei cittadini, ma un fine di tipo ambientalistico, pur sempre pubblico, ma estraneo ai fini tipici dell'ente sanitario.</a:t>
            </a:r>
          </a:p>
        </p:txBody>
      </p:sp>
    </p:spTree>
    <p:extLst>
      <p:ext uri="{BB962C8B-B14F-4D97-AF65-F5344CB8AC3E}">
        <p14:creationId xmlns:p14="http://schemas.microsoft.com/office/powerpoint/2010/main" val="1562206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B295CB-9EBD-4761-A19B-3F56191B9B03}"/>
              </a:ext>
            </a:extLst>
          </p:cNvPr>
          <p:cNvSpPr>
            <a:spLocks noGrp="1"/>
          </p:cNvSpPr>
          <p:nvPr>
            <p:ph type="title"/>
          </p:nvPr>
        </p:nvSpPr>
        <p:spPr>
          <a:xfrm>
            <a:off x="838200" y="365125"/>
            <a:ext cx="10515600" cy="918391"/>
          </a:xfrm>
        </p:spPr>
        <p:txBody>
          <a:bodyPr>
            <a:normAutofit fontScale="90000"/>
          </a:bodyPr>
          <a:lstStyle/>
          <a:p>
            <a:pPr lvl="0" algn="ctr" eaLnBrk="0" fontAlgn="base" hangingPunct="0">
              <a:lnSpc>
                <a:spcPct val="100000"/>
              </a:lnSpc>
              <a:spcBef>
                <a:spcPct val="20000"/>
              </a:spcBef>
              <a:spcAft>
                <a:spcPct val="0"/>
              </a:spcAft>
              <a:defRPr/>
            </a:pPr>
            <a:r>
              <a:rPr lang="it-IT" sz="2800" b="1">
                <a:solidFill>
                  <a:prstClr val="black"/>
                </a:solidFill>
                <a:latin typeface="Calibri" panose="020F0502020204030204"/>
                <a:ea typeface="+mn-ea"/>
                <a:cs typeface="+mn-cs"/>
              </a:rPr>
              <a:t> </a:t>
            </a:r>
            <a:r>
              <a:rPr lang="it-IT" sz="2100" kern="0">
                <a:solidFill>
                  <a:srgbClr val="000000"/>
                </a:solidFill>
                <a:latin typeface="Arial"/>
                <a:ea typeface="+mn-ea"/>
                <a:cs typeface="+mn-cs"/>
              </a:rPr>
              <a:t> </a:t>
            </a:r>
            <a:br>
              <a:rPr lang="it-IT" sz="2100" kern="0">
                <a:solidFill>
                  <a:srgbClr val="000000"/>
                </a:solidFill>
                <a:latin typeface="Arial"/>
                <a:ea typeface="+mn-ea"/>
                <a:cs typeface="+mn-cs"/>
              </a:rPr>
            </a:br>
            <a:br>
              <a:rPr lang="it-IT" sz="2100" kern="0">
                <a:solidFill>
                  <a:srgbClr val="000000"/>
                </a:solidFill>
                <a:latin typeface="Arial"/>
                <a:ea typeface="+mn-ea"/>
                <a:cs typeface="+mn-cs"/>
              </a:rPr>
            </a:br>
            <a:r>
              <a:rPr lang="it-IT" altLang="it-IT" sz="2100" b="1" kern="0">
                <a:solidFill>
                  <a:srgbClr val="000000"/>
                </a:solidFill>
                <a:latin typeface="Arial"/>
                <a:ea typeface="+mn-ea"/>
                <a:cs typeface="+mn-cs"/>
              </a:rPr>
              <a:t> </a:t>
            </a:r>
            <a:br>
              <a:rPr lang="it-IT" altLang="it-IT" sz="2000" kern="0">
                <a:solidFill>
                  <a:srgbClr val="000000"/>
                </a:solidFill>
                <a:latin typeface="Arial"/>
                <a:ea typeface="+mn-ea"/>
                <a:cs typeface="+mn-cs"/>
              </a:rPr>
            </a:br>
            <a:r>
              <a:rPr lang="it-IT" altLang="it-IT" sz="2000" kern="0">
                <a:solidFill>
                  <a:srgbClr val="000000"/>
                </a:solidFill>
                <a:latin typeface="Arial"/>
                <a:ea typeface="+mn-ea"/>
                <a:cs typeface="+mn-cs"/>
              </a:rPr>
              <a:t> </a:t>
            </a:r>
            <a:br>
              <a:rPr lang="it-IT" altLang="it-IT" sz="2000" kern="0">
                <a:solidFill>
                  <a:srgbClr val="000000"/>
                </a:solidFill>
                <a:latin typeface="Arial"/>
                <a:ea typeface="+mn-ea"/>
                <a:cs typeface="+mn-cs"/>
              </a:rPr>
            </a:br>
            <a:br>
              <a:rPr lang="it-IT" altLang="it-IT" sz="2000" kern="0">
                <a:solidFill>
                  <a:srgbClr val="000000"/>
                </a:solidFill>
                <a:latin typeface="Arial"/>
                <a:ea typeface="+mn-ea"/>
                <a:cs typeface="+mn-cs"/>
              </a:rPr>
            </a:br>
            <a:r>
              <a:rPr lang="it-IT" sz="4600">
                <a:solidFill>
                  <a:prstClr val="black"/>
                </a:solidFill>
                <a:latin typeface="Calibri" panose="020F0502020204030204"/>
                <a:ea typeface="+mn-ea"/>
                <a:cs typeface="+mn-cs"/>
              </a:rPr>
              <a:t>Tipi di provvedimento</a:t>
            </a:r>
            <a:br>
              <a:rPr lang="it-IT" sz="4600">
                <a:solidFill>
                  <a:prstClr val="black"/>
                </a:solidFill>
                <a:latin typeface="Calibri" panose="020F0502020204030204"/>
                <a:ea typeface="+mn-ea"/>
                <a:cs typeface="+mn-cs"/>
              </a:rPr>
            </a:br>
            <a:br>
              <a:rPr lang="it-IT" sz="3000" b="1">
                <a:solidFill>
                  <a:prstClr val="black"/>
                </a:solidFill>
                <a:latin typeface="Calibri" panose="020F0502020204030204"/>
                <a:ea typeface="+mn-ea"/>
                <a:cs typeface="+mn-cs"/>
              </a:rPr>
            </a:br>
            <a:br>
              <a:rPr lang="it-IT" sz="2000" b="1" kern="0">
                <a:solidFill>
                  <a:srgbClr val="000000"/>
                </a:solidFill>
                <a:latin typeface="Arial"/>
                <a:ea typeface="+mn-ea"/>
                <a:cs typeface="+mn-cs"/>
              </a:rPr>
            </a:br>
            <a:br>
              <a:rPr lang="it-IT" altLang="it-IT" sz="2100" b="1" kern="0">
                <a:solidFill>
                  <a:srgbClr val="000000"/>
                </a:solidFill>
                <a:latin typeface="Arial"/>
                <a:ea typeface="+mn-ea"/>
                <a:cs typeface="+mn-cs"/>
              </a:rPr>
            </a:br>
            <a:r>
              <a:rPr lang="it-IT" altLang="it-IT" sz="1700" b="1" kern="0">
                <a:solidFill>
                  <a:srgbClr val="000000"/>
                </a:solidFill>
                <a:latin typeface="Arial"/>
                <a:ea typeface="+mn-ea"/>
                <a:cs typeface="+mn-cs"/>
              </a:rPr>
              <a:t> </a:t>
            </a:r>
            <a:r>
              <a:rPr lang="it-IT" sz="2000" b="1" kern="0">
                <a:solidFill>
                  <a:srgbClr val="000000"/>
                </a:solidFill>
                <a:latin typeface="Arial"/>
                <a:ea typeface="+mn-ea"/>
                <a:cs typeface="+mn-cs"/>
              </a:rPr>
              <a:t> </a:t>
            </a:r>
            <a:br>
              <a:rPr lang="it-IT" sz="2000" b="1" kern="0">
                <a:solidFill>
                  <a:srgbClr val="000000"/>
                </a:solidFill>
                <a:latin typeface="Arial"/>
                <a:ea typeface="+mn-ea"/>
                <a:cs typeface="+mn-cs"/>
              </a:rPr>
            </a:br>
            <a:endParaRPr lang="it-IT" sz="3200" b="1" kern="0">
              <a:solidFill>
                <a:srgbClr val="000000"/>
              </a:solidFill>
              <a:latin typeface="Arial"/>
              <a:ea typeface="+mn-ea"/>
              <a:cs typeface="+mn-cs"/>
            </a:endParaRPr>
          </a:p>
        </p:txBody>
      </p:sp>
      <p:sp>
        <p:nvSpPr>
          <p:cNvPr id="3" name="Segnaposto contenuto 2">
            <a:extLst>
              <a:ext uri="{FF2B5EF4-FFF2-40B4-BE49-F238E27FC236}">
                <a16:creationId xmlns:a16="http://schemas.microsoft.com/office/drawing/2014/main" id="{6407E3C6-F940-4FE8-9185-ED902B312D7D}"/>
              </a:ext>
            </a:extLst>
          </p:cNvPr>
          <p:cNvSpPr>
            <a:spLocks noGrp="1"/>
          </p:cNvSpPr>
          <p:nvPr>
            <p:ph idx="1"/>
          </p:nvPr>
        </p:nvSpPr>
        <p:spPr>
          <a:xfrm>
            <a:off x="838200" y="1526796"/>
            <a:ext cx="10515600" cy="4650167"/>
          </a:xfrm>
        </p:spPr>
        <p:txBody>
          <a:bodyPr vert="horz" lIns="91440" tIns="45720" rIns="91440" bIns="45720" rtlCol="0" anchor="t">
            <a:normAutofit/>
          </a:bodyPr>
          <a:lstStyle/>
          <a:p>
            <a:pPr marL="342900" lvl="0" indent="-342900">
              <a:lnSpc>
                <a:spcPct val="100000"/>
              </a:lnSpc>
              <a:spcBef>
                <a:spcPct val="20000"/>
              </a:spcBef>
              <a:defRPr/>
            </a:pPr>
            <a:r>
              <a:rPr lang="it-IT" sz="3200" dirty="0">
                <a:solidFill>
                  <a:prstClr val="black"/>
                </a:solidFill>
              </a:rPr>
              <a:t>Provvedimenti autorizzatori</a:t>
            </a:r>
          </a:p>
          <a:p>
            <a:pPr marL="342900" lvl="0" indent="-342900">
              <a:lnSpc>
                <a:spcPct val="100000"/>
              </a:lnSpc>
              <a:spcBef>
                <a:spcPct val="20000"/>
              </a:spcBef>
              <a:defRPr/>
            </a:pPr>
            <a:r>
              <a:rPr lang="it-IT" sz="3200" dirty="0">
                <a:solidFill>
                  <a:prstClr val="black"/>
                </a:solidFill>
              </a:rPr>
              <a:t>Provvedimenti concessori</a:t>
            </a:r>
          </a:p>
          <a:p>
            <a:pPr marL="342900" lvl="0" indent="-342900">
              <a:lnSpc>
                <a:spcPct val="100000"/>
              </a:lnSpc>
              <a:spcBef>
                <a:spcPct val="20000"/>
              </a:spcBef>
              <a:defRPr/>
            </a:pPr>
            <a:r>
              <a:rPr lang="it-IT" sz="3200" dirty="0">
                <a:solidFill>
                  <a:prstClr val="black"/>
                </a:solidFill>
              </a:rPr>
              <a:t>Provvedimenti ablatori</a:t>
            </a:r>
          </a:p>
          <a:p>
            <a:pPr marL="342900" lvl="0" indent="-342900">
              <a:lnSpc>
                <a:spcPct val="100000"/>
              </a:lnSpc>
              <a:spcBef>
                <a:spcPct val="20000"/>
              </a:spcBef>
              <a:defRPr/>
            </a:pPr>
            <a:r>
              <a:rPr lang="it-IT" sz="3200" dirty="0">
                <a:solidFill>
                  <a:prstClr val="black"/>
                </a:solidFill>
              </a:rPr>
              <a:t>Le sanzioni amministrative</a:t>
            </a:r>
          </a:p>
          <a:p>
            <a:pPr marL="342900" lvl="0" indent="-342900">
              <a:lnSpc>
                <a:spcPct val="100000"/>
              </a:lnSpc>
              <a:spcBef>
                <a:spcPct val="20000"/>
              </a:spcBef>
              <a:defRPr/>
            </a:pPr>
            <a:r>
              <a:rPr lang="it-IT" sz="3200" dirty="0">
                <a:solidFill>
                  <a:prstClr val="black"/>
                </a:solidFill>
              </a:rPr>
              <a:t>I provvedimenti di secondo grado</a:t>
            </a:r>
          </a:p>
          <a:p>
            <a:pPr marL="342900" lvl="0" indent="-342900">
              <a:lnSpc>
                <a:spcPct val="100000"/>
              </a:lnSpc>
              <a:spcBef>
                <a:spcPct val="20000"/>
              </a:spcBef>
              <a:defRPr/>
            </a:pPr>
            <a:r>
              <a:rPr lang="it-IT" sz="3200" dirty="0">
                <a:solidFill>
                  <a:prstClr val="black"/>
                </a:solidFill>
              </a:rPr>
              <a:t>Ordinanze di necessità e urgenza</a:t>
            </a:r>
          </a:p>
          <a:p>
            <a:pPr marL="0" indent="0" algn="ctr" eaLnBrk="0" fontAlgn="base" hangingPunct="0">
              <a:lnSpc>
                <a:spcPct val="100000"/>
              </a:lnSpc>
              <a:spcBef>
                <a:spcPct val="20000"/>
              </a:spcBef>
              <a:spcAft>
                <a:spcPct val="0"/>
              </a:spcAft>
              <a:buNone/>
              <a:defRPr/>
            </a:pPr>
            <a:r>
              <a:rPr lang="it-IT" sz="2400" b="1" dirty="0"/>
              <a:t> </a:t>
            </a:r>
            <a:r>
              <a:rPr lang="it-IT" sz="2400" dirty="0">
                <a:solidFill>
                  <a:prstClr val="black"/>
                </a:solidFill>
              </a:rPr>
              <a:t> </a:t>
            </a:r>
            <a:r>
              <a:rPr lang="it-IT" altLang="it-IT" sz="2400" kern="0" dirty="0">
                <a:solidFill>
                  <a:srgbClr val="000000"/>
                </a:solidFill>
                <a:latin typeface="Arial"/>
              </a:rPr>
              <a:t> </a:t>
            </a:r>
          </a:p>
          <a:p>
            <a:pPr marL="342900" indent="-342900" algn="just">
              <a:lnSpc>
                <a:spcPct val="100000"/>
              </a:lnSpc>
              <a:spcBef>
                <a:spcPct val="20000"/>
              </a:spcBef>
              <a:defRPr/>
            </a:pPr>
            <a:endParaRPr lang="it-IT" sz="2400">
              <a:solidFill>
                <a:prstClr val="black"/>
              </a:solidFill>
            </a:endParaRPr>
          </a:p>
          <a:p>
            <a:pPr marL="0" indent="0" algn="ctr">
              <a:lnSpc>
                <a:spcPct val="100000"/>
              </a:lnSpc>
              <a:spcBef>
                <a:spcPct val="20000"/>
              </a:spcBef>
              <a:buNone/>
              <a:defRPr/>
            </a:pPr>
            <a:endParaRPr lang="it-IT" sz="3200" b="1">
              <a:solidFill>
                <a:prstClr val="black"/>
              </a:solidFill>
            </a:endParaRPr>
          </a:p>
          <a:p>
            <a:pPr marL="0" lvl="0" indent="0" algn="ctr">
              <a:lnSpc>
                <a:spcPct val="100000"/>
              </a:lnSpc>
              <a:spcBef>
                <a:spcPct val="20000"/>
              </a:spcBef>
              <a:buNone/>
              <a:defRPr/>
            </a:pPr>
            <a:endParaRPr lang="it-IT" sz="3200" b="1">
              <a:solidFill>
                <a:prstClr val="black"/>
              </a:solidFill>
            </a:endParaRPr>
          </a:p>
          <a:p>
            <a:pPr marL="0" indent="0" algn="ctr">
              <a:buNone/>
            </a:pPr>
            <a:endParaRPr lang="it-IT"/>
          </a:p>
        </p:txBody>
      </p:sp>
    </p:spTree>
    <p:extLst>
      <p:ext uri="{BB962C8B-B14F-4D97-AF65-F5344CB8AC3E}">
        <p14:creationId xmlns:p14="http://schemas.microsoft.com/office/powerpoint/2010/main" val="8021390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gradFill>
            <a:gsLst>
              <a:gs pos="32743">
                <a:schemeClr val="bg2"/>
              </a:gs>
              <a:gs pos="58393">
                <a:schemeClr val="accent4">
                  <a:lumMod val="20000"/>
                  <a:lumOff val="80000"/>
                </a:schemeClr>
              </a:gs>
              <a:gs pos="57500">
                <a:srgbClr val="FFD78B"/>
              </a:gs>
              <a:gs pos="50000">
                <a:schemeClr val="accent4">
                  <a:lumMod val="105000"/>
                  <a:satMod val="103000"/>
                  <a:tint val="73000"/>
                </a:schemeClr>
              </a:gs>
              <a:gs pos="100000">
                <a:schemeClr val="accent4">
                  <a:lumMod val="105000"/>
                  <a:satMod val="109000"/>
                  <a:tint val="81000"/>
                </a:schemeClr>
              </a:gs>
            </a:gsLst>
            <a:lin ang="5400000" scaled="0"/>
          </a:gradFill>
        </p:spPr>
        <p:txBody>
          <a:bodyPr>
            <a:normAutofit/>
          </a:bodyPr>
          <a:lstStyle/>
          <a:p>
            <a:r>
              <a:rPr lang="it-IT" b="1" dirty="0"/>
              <a:t>Lo sviamento di potere</a:t>
            </a:r>
          </a:p>
        </p:txBody>
      </p:sp>
      <p:sp>
        <p:nvSpPr>
          <p:cNvPr id="3" name="Segnaposto contenuto 2"/>
          <p:cNvSpPr>
            <a:spLocks noGrp="1"/>
          </p:cNvSpPr>
          <p:nvPr>
            <p:ph idx="1"/>
          </p:nvPr>
        </p:nvSpPr>
        <p:spPr/>
        <p:txBody>
          <a:bodyPr>
            <a:normAutofit/>
          </a:bodyPr>
          <a:lstStyle/>
          <a:p>
            <a:pPr marL="0" indent="0" algn="just">
              <a:buNone/>
            </a:pPr>
            <a:r>
              <a:rPr lang="it-IT" dirty="0"/>
              <a:t>Lo sviamento di potere ricorre allorché il pubblico potere venga ad essere esercitato per finalità diverse da quelle enunciate dal legislatore con la norma attributiva dello stesso, ovvero quando l’atto posto in essere sia stato determinato da un interesse diverso da quello pubblico; la censura deve essere supportata da precisi e concordanti elementi di prova, idonei a dare conto delle divergenze dell'atto dalla sua tipica funzione istituzionale, non bastando allegazioni che non raggiungono neppure il livello di supposizione od indizio (Cons. St., VI, n. 3480/2022)</a:t>
            </a:r>
          </a:p>
        </p:txBody>
      </p:sp>
    </p:spTree>
    <p:extLst>
      <p:ext uri="{BB962C8B-B14F-4D97-AF65-F5344CB8AC3E}">
        <p14:creationId xmlns:p14="http://schemas.microsoft.com/office/powerpoint/2010/main" val="9902920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gradFill>
            <a:gsLst>
              <a:gs pos="32743">
                <a:schemeClr val="bg2"/>
              </a:gs>
              <a:gs pos="58393">
                <a:schemeClr val="accent4">
                  <a:lumMod val="20000"/>
                  <a:lumOff val="80000"/>
                </a:schemeClr>
              </a:gs>
              <a:gs pos="57500">
                <a:srgbClr val="FFD78B"/>
              </a:gs>
              <a:gs pos="50000">
                <a:schemeClr val="accent4">
                  <a:lumMod val="105000"/>
                  <a:satMod val="103000"/>
                  <a:tint val="73000"/>
                </a:schemeClr>
              </a:gs>
              <a:gs pos="100000">
                <a:schemeClr val="accent4">
                  <a:lumMod val="105000"/>
                  <a:satMod val="109000"/>
                  <a:tint val="81000"/>
                </a:schemeClr>
              </a:gs>
            </a:gsLst>
            <a:lin ang="5400000" scaled="0"/>
          </a:gradFill>
        </p:spPr>
        <p:txBody>
          <a:bodyPr>
            <a:normAutofit/>
          </a:bodyPr>
          <a:lstStyle/>
          <a:p>
            <a:r>
              <a:rPr lang="it-IT" b="1" dirty="0"/>
              <a:t>Le figure sintomatiche</a:t>
            </a:r>
          </a:p>
        </p:txBody>
      </p:sp>
      <p:sp>
        <p:nvSpPr>
          <p:cNvPr id="3" name="Segnaposto contenuto 2"/>
          <p:cNvSpPr>
            <a:spLocks noGrp="1"/>
          </p:cNvSpPr>
          <p:nvPr>
            <p:ph idx="1"/>
          </p:nvPr>
        </p:nvSpPr>
        <p:spPr/>
        <p:txBody>
          <a:bodyPr>
            <a:normAutofit/>
          </a:bodyPr>
          <a:lstStyle/>
          <a:p>
            <a:pPr marL="0" indent="0" algn="just">
              <a:buNone/>
            </a:pPr>
            <a:r>
              <a:rPr lang="it-IT" dirty="0"/>
              <a:t>Per individuare il vizio dell'eccesso di potere la dottrina e la giurisprudenza hanno elaborato una serie di cosiddette </a:t>
            </a:r>
            <a:r>
              <a:rPr lang="it-IT" b="1" dirty="0"/>
              <a:t>"figure sintomatiche"</a:t>
            </a:r>
            <a:r>
              <a:rPr lang="it-IT" dirty="0"/>
              <a:t>. </a:t>
            </a:r>
          </a:p>
          <a:p>
            <a:pPr marL="0" indent="0" algn="just">
              <a:buNone/>
            </a:pPr>
            <a:endParaRPr lang="it-IT" dirty="0"/>
          </a:p>
          <a:p>
            <a:pPr marL="0" indent="0" algn="just">
              <a:buNone/>
            </a:pPr>
            <a:r>
              <a:rPr lang="it-IT" dirty="0"/>
              <a:t>Si tratta di indizi o sintomi, la cui presenza rivela in genere un cattivo uso del potere da parte dell'amministrazione.</a:t>
            </a:r>
          </a:p>
        </p:txBody>
      </p:sp>
    </p:spTree>
    <p:extLst>
      <p:ext uri="{BB962C8B-B14F-4D97-AF65-F5344CB8AC3E}">
        <p14:creationId xmlns:p14="http://schemas.microsoft.com/office/powerpoint/2010/main" val="15247061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gradFill>
            <a:gsLst>
              <a:gs pos="32743">
                <a:schemeClr val="bg2"/>
              </a:gs>
              <a:gs pos="58393">
                <a:schemeClr val="accent4">
                  <a:lumMod val="20000"/>
                  <a:lumOff val="80000"/>
                </a:schemeClr>
              </a:gs>
              <a:gs pos="57500">
                <a:srgbClr val="FFD78B"/>
              </a:gs>
              <a:gs pos="50000">
                <a:schemeClr val="accent4">
                  <a:lumMod val="105000"/>
                  <a:satMod val="103000"/>
                  <a:tint val="73000"/>
                </a:schemeClr>
              </a:gs>
              <a:gs pos="100000">
                <a:schemeClr val="accent4">
                  <a:lumMod val="105000"/>
                  <a:satMod val="109000"/>
                  <a:tint val="81000"/>
                </a:schemeClr>
              </a:gs>
            </a:gsLst>
            <a:lin ang="5400000" scaled="0"/>
          </a:gradFill>
        </p:spPr>
        <p:txBody>
          <a:bodyPr>
            <a:normAutofit/>
          </a:bodyPr>
          <a:lstStyle/>
          <a:p>
            <a:r>
              <a:rPr lang="it-IT" b="1" dirty="0"/>
              <a:t>Le altre figure sintomatiche</a:t>
            </a:r>
          </a:p>
        </p:txBody>
      </p:sp>
      <p:sp>
        <p:nvSpPr>
          <p:cNvPr id="3" name="Segnaposto contenuto 2"/>
          <p:cNvSpPr>
            <a:spLocks noGrp="1"/>
          </p:cNvSpPr>
          <p:nvPr>
            <p:ph idx="1"/>
          </p:nvPr>
        </p:nvSpPr>
        <p:spPr/>
        <p:txBody>
          <a:bodyPr>
            <a:normAutofit fontScale="92500" lnSpcReduction="20000"/>
          </a:bodyPr>
          <a:lstStyle/>
          <a:p>
            <a:pPr algn="just"/>
            <a:r>
              <a:rPr lang="it-IT" dirty="0"/>
              <a:t>L'irragionevolezza, l'illogicità e la contraddittorietà dell'atto.</a:t>
            </a:r>
          </a:p>
          <a:p>
            <a:pPr algn="just"/>
            <a:r>
              <a:rPr lang="it-IT" dirty="0"/>
              <a:t>Travisamento ed erronea valutazione dei fatti: quando il provvedimento si basa sul presupposto di fatti palesemente erronei o falsi.</a:t>
            </a:r>
          </a:p>
          <a:p>
            <a:pPr algn="just"/>
            <a:r>
              <a:rPr lang="it-IT" dirty="0"/>
              <a:t>Contraddittorietà tra più atti: ricorre quando l'amministrazione emette un atto che è incompatibile con uno emesso precedentemente:</a:t>
            </a:r>
          </a:p>
          <a:p>
            <a:pPr algn="just"/>
            <a:r>
              <a:rPr lang="it-IT" dirty="0"/>
              <a:t>Inosservanza di circolari: quando l'amministrazione si discosta dalla direttiva impartita in via generale dalla stessa autorità o da un'autorità superiore. </a:t>
            </a:r>
          </a:p>
          <a:p>
            <a:pPr algn="just"/>
            <a:r>
              <a:rPr lang="it-IT" dirty="0"/>
              <a:t>Disparità di trattamento.</a:t>
            </a:r>
          </a:p>
        </p:txBody>
      </p:sp>
    </p:spTree>
    <p:extLst>
      <p:ext uri="{BB962C8B-B14F-4D97-AF65-F5344CB8AC3E}">
        <p14:creationId xmlns:p14="http://schemas.microsoft.com/office/powerpoint/2010/main" val="31849290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gradFill>
            <a:gsLst>
              <a:gs pos="32743">
                <a:schemeClr val="bg2"/>
              </a:gs>
              <a:gs pos="58393">
                <a:schemeClr val="accent4">
                  <a:lumMod val="20000"/>
                  <a:lumOff val="80000"/>
                </a:schemeClr>
              </a:gs>
              <a:gs pos="57500">
                <a:srgbClr val="FFD78B"/>
              </a:gs>
              <a:gs pos="50000">
                <a:schemeClr val="accent4">
                  <a:lumMod val="105000"/>
                  <a:satMod val="103000"/>
                  <a:tint val="73000"/>
                </a:schemeClr>
              </a:gs>
              <a:gs pos="100000">
                <a:schemeClr val="accent4">
                  <a:lumMod val="105000"/>
                  <a:satMod val="109000"/>
                  <a:tint val="81000"/>
                </a:schemeClr>
              </a:gs>
            </a:gsLst>
            <a:lin ang="5400000" scaled="0"/>
          </a:gradFill>
        </p:spPr>
        <p:txBody>
          <a:bodyPr>
            <a:normAutofit fontScale="90000"/>
          </a:bodyPr>
          <a:lstStyle/>
          <a:p>
            <a:r>
              <a:rPr lang="it-IT" b="1" dirty="0"/>
              <a:t>I limiti al potere di annullamento: il principio di strumentalità delle forme</a:t>
            </a:r>
          </a:p>
        </p:txBody>
      </p:sp>
      <p:sp>
        <p:nvSpPr>
          <p:cNvPr id="3" name="Segnaposto contenuto 2"/>
          <p:cNvSpPr>
            <a:spLocks noGrp="1"/>
          </p:cNvSpPr>
          <p:nvPr>
            <p:ph idx="1"/>
          </p:nvPr>
        </p:nvSpPr>
        <p:spPr/>
        <p:txBody>
          <a:bodyPr>
            <a:normAutofit fontScale="85000" lnSpcReduction="20000"/>
          </a:bodyPr>
          <a:lstStyle/>
          <a:p>
            <a:pPr marL="0" indent="0" algn="ctr">
              <a:buNone/>
            </a:pPr>
            <a:r>
              <a:rPr lang="it-IT" b="1" dirty="0"/>
              <a:t>Art. 21-octies </a:t>
            </a:r>
          </a:p>
          <a:p>
            <a:pPr marL="0" indent="0" algn="ctr">
              <a:buNone/>
            </a:pPr>
            <a:r>
              <a:rPr lang="it-IT" b="1" dirty="0"/>
              <a:t>Annullabilità del provvedimento </a:t>
            </a:r>
          </a:p>
          <a:p>
            <a:pPr marL="0" indent="0" algn="just">
              <a:buNone/>
            </a:pPr>
            <a:r>
              <a:rPr lang="it-IT" dirty="0"/>
              <a:t>2. Non è annullabile il provvedimento adottato  in  violazione  di norme sul procedimento o sulla  forma  degli  atti  qualora,  per  la </a:t>
            </a:r>
            <a:r>
              <a:rPr lang="it-IT" b="1" dirty="0"/>
              <a:t>natura vincolata </a:t>
            </a:r>
            <a:r>
              <a:rPr lang="it-IT" dirty="0"/>
              <a:t>del provvedimento, sia palese che il  </a:t>
            </a:r>
            <a:r>
              <a:rPr lang="it-IT" b="1" dirty="0"/>
              <a:t>suo  contenuto dispositivo non avrebbe potuto essere diverso</a:t>
            </a:r>
            <a:r>
              <a:rPr lang="it-IT" dirty="0"/>
              <a:t> da quello  in  concreto adottato. </a:t>
            </a:r>
          </a:p>
          <a:p>
            <a:pPr marL="0" indent="0" algn="just">
              <a:buNone/>
            </a:pPr>
            <a:r>
              <a:rPr lang="it-IT" dirty="0"/>
              <a:t>Il provvedimento amministrativo non è comunque annullabile per  </a:t>
            </a:r>
            <a:r>
              <a:rPr lang="it-IT" b="1" dirty="0"/>
              <a:t>mancata  comunicazione  dell'avvio  del   procedimento   </a:t>
            </a:r>
            <a:r>
              <a:rPr lang="it-IT" dirty="0"/>
              <a:t>qualora l'amministrazione  dimostri  in  giudizio  che   il   </a:t>
            </a:r>
            <a:r>
              <a:rPr lang="it-IT" b="1" dirty="0"/>
              <a:t>contenuto   del provvedimento non avrebbe potuto essere diverso da quello in concreto adottato</a:t>
            </a:r>
            <a:r>
              <a:rPr lang="it-IT" dirty="0"/>
              <a:t>. </a:t>
            </a:r>
          </a:p>
          <a:p>
            <a:pPr marL="0" indent="0" algn="just">
              <a:buNone/>
            </a:pPr>
            <a:r>
              <a:rPr lang="it-IT" dirty="0">
                <a:highlight>
                  <a:srgbClr val="FFFF00"/>
                </a:highlight>
              </a:rPr>
              <a:t>La disposizione di cui al secondo periodo non si  applica al provvedimento adottato in violazione dell'articolo 10-bis.</a:t>
            </a:r>
          </a:p>
          <a:p>
            <a:endParaRPr lang="it-IT" dirty="0"/>
          </a:p>
        </p:txBody>
      </p:sp>
    </p:spTree>
    <p:extLst>
      <p:ext uri="{BB962C8B-B14F-4D97-AF65-F5344CB8AC3E}">
        <p14:creationId xmlns:p14="http://schemas.microsoft.com/office/powerpoint/2010/main" val="38393184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gradFill>
            <a:gsLst>
              <a:gs pos="32743">
                <a:schemeClr val="bg2"/>
              </a:gs>
              <a:gs pos="58393">
                <a:schemeClr val="accent4">
                  <a:lumMod val="20000"/>
                  <a:lumOff val="80000"/>
                </a:schemeClr>
              </a:gs>
              <a:gs pos="57500">
                <a:srgbClr val="FFD78B"/>
              </a:gs>
              <a:gs pos="50000">
                <a:schemeClr val="accent4">
                  <a:lumMod val="105000"/>
                  <a:satMod val="103000"/>
                  <a:tint val="73000"/>
                </a:schemeClr>
              </a:gs>
              <a:gs pos="100000">
                <a:schemeClr val="accent4">
                  <a:lumMod val="105000"/>
                  <a:satMod val="109000"/>
                  <a:tint val="81000"/>
                </a:schemeClr>
              </a:gs>
            </a:gsLst>
            <a:lin ang="5400000" scaled="0"/>
          </a:gradFill>
        </p:spPr>
        <p:txBody>
          <a:bodyPr>
            <a:noAutofit/>
          </a:bodyPr>
          <a:lstStyle/>
          <a:p>
            <a:r>
              <a:rPr lang="it-IT" sz="3600" b="1" dirty="0"/>
              <a:t>L’art. 21 </a:t>
            </a:r>
            <a:r>
              <a:rPr lang="it-IT" sz="3600" b="1" i="1" dirty="0" err="1"/>
              <a:t>octies</a:t>
            </a:r>
            <a:r>
              <a:rPr lang="it-IT" sz="3600" b="1" i="1" dirty="0"/>
              <a:t> </a:t>
            </a:r>
            <a:r>
              <a:rPr lang="it-IT" sz="3600" b="1" dirty="0"/>
              <a:t>e la giurisprudenza in materia di comunicazione di avvio e strumentalità delle forme</a:t>
            </a:r>
          </a:p>
        </p:txBody>
      </p:sp>
      <p:sp>
        <p:nvSpPr>
          <p:cNvPr id="3" name="Segnaposto contenuto 2"/>
          <p:cNvSpPr>
            <a:spLocks noGrp="1"/>
          </p:cNvSpPr>
          <p:nvPr>
            <p:ph idx="1"/>
          </p:nvPr>
        </p:nvSpPr>
        <p:spPr/>
        <p:txBody>
          <a:bodyPr>
            <a:normAutofit fontScale="70000" lnSpcReduction="20000"/>
          </a:bodyPr>
          <a:lstStyle/>
          <a:p>
            <a:pPr marL="0" indent="0" algn="just">
              <a:buNone/>
            </a:pPr>
            <a:r>
              <a:rPr lang="it-IT" dirty="0"/>
              <a:t>L'obbligo di cui all'art. 7 non può essere applicato meccanicamente e formalisticamente, essendo volto non solo ad assolvere ad una funzione difensiva a favore del destinatario dell'atto conclusivo, ma anche a formare nell'Amministrazione procedente una più completa e meditata volontà e dovendosi, comunque, ritenere che il vizio derivante dall'omissione di comunicazione </a:t>
            </a:r>
            <a:r>
              <a:rPr lang="it-IT" b="1" dirty="0"/>
              <a:t>non sussiste nei casi in cui lo scopo della partecipazione del privato sia stato comunque raggiunto</a:t>
            </a:r>
            <a:r>
              <a:rPr lang="it-IT" dirty="0"/>
              <a:t> o </a:t>
            </a:r>
            <a:r>
              <a:rPr lang="it-IT" b="1" dirty="0"/>
              <a:t>manchi l'utilità della comunicazione all'azione amministrativa </a:t>
            </a:r>
            <a:r>
              <a:rPr lang="it-IT" dirty="0"/>
              <a:t>(Consiglio Stato, sez. IV, 16 febbraio 2010 n. 885; VI Sez., n. 1844/08; V n. 6641/04 e n. 343/02). </a:t>
            </a:r>
          </a:p>
          <a:p>
            <a:pPr marL="0" indent="0" algn="just">
              <a:buNone/>
            </a:pPr>
            <a:endParaRPr lang="it-IT" dirty="0"/>
          </a:p>
          <a:p>
            <a:pPr marL="0" indent="0" algn="just">
              <a:buNone/>
            </a:pPr>
            <a:r>
              <a:rPr lang="it-IT" dirty="0"/>
              <a:t>Dal che consegue che non può ritenersi sussistente la violazione di tale obbligo di comunicazione nel caso in cui il soggetto inciso sfavorevolmente da un provvedimento non dimostri che, ove fosse stato reso edotto dell'avvio del procedimento, </a:t>
            </a:r>
            <a:r>
              <a:rPr lang="it-IT" b="1" dirty="0"/>
              <a:t>sarebbe stato in grado di fornire elementi di conoscenza e di giudizio tali da far determinare in modo diverso le scelte dell'Amministrazione procedente</a:t>
            </a:r>
            <a:r>
              <a:rPr lang="it-IT" dirty="0"/>
              <a:t> (cfr. in termini, </a:t>
            </a:r>
            <a:r>
              <a:rPr lang="it-IT" sz="3100" dirty="0">
                <a:solidFill>
                  <a:prstClr val="black"/>
                </a:solidFill>
              </a:rPr>
              <a:t>Consiglio Stato, sez. IV, 16 febbraio 2010 n. 885 e </a:t>
            </a:r>
            <a:r>
              <a:rPr lang="it-IT" dirty="0"/>
              <a:t>dec. </a:t>
            </a:r>
            <a:r>
              <a:rPr lang="it-IT" dirty="0" err="1"/>
              <a:t>nn</a:t>
            </a:r>
            <a:r>
              <a:rPr lang="it-IT" dirty="0"/>
              <a:t>. 1844 e 343 cit.; Sez. II, n. 1359/99).</a:t>
            </a:r>
            <a:r>
              <a:rPr lang="it-IT" b="1" dirty="0"/>
              <a:t> </a:t>
            </a:r>
            <a:endParaRPr lang="it-IT" dirty="0"/>
          </a:p>
          <a:p>
            <a:endParaRPr lang="it-IT" dirty="0"/>
          </a:p>
        </p:txBody>
      </p:sp>
    </p:spTree>
    <p:extLst>
      <p:ext uri="{BB962C8B-B14F-4D97-AF65-F5344CB8AC3E}">
        <p14:creationId xmlns:p14="http://schemas.microsoft.com/office/powerpoint/2010/main" val="194025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F8E49E-22A0-40EB-8EC8-B3AEA475EB27}"/>
              </a:ext>
            </a:extLst>
          </p:cNvPr>
          <p:cNvSpPr>
            <a:spLocks noGrp="1"/>
          </p:cNvSpPr>
          <p:nvPr>
            <p:ph type="title"/>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r>
              <a:rPr lang="it-IT" dirty="0"/>
              <a:t>La </a:t>
            </a:r>
            <a:r>
              <a:rPr lang="it-IT" i="1" dirty="0"/>
              <a:t>ratio </a:t>
            </a:r>
            <a:r>
              <a:rPr lang="it-IT" dirty="0"/>
              <a:t>della disposizione tra forma e sostanza</a:t>
            </a:r>
          </a:p>
        </p:txBody>
      </p:sp>
      <p:sp>
        <p:nvSpPr>
          <p:cNvPr id="3" name="Segnaposto contenuto 2">
            <a:extLst>
              <a:ext uri="{FF2B5EF4-FFF2-40B4-BE49-F238E27FC236}">
                <a16:creationId xmlns:a16="http://schemas.microsoft.com/office/drawing/2014/main" id="{6328A37C-BE98-4DAF-933A-B3F216312E93}"/>
              </a:ext>
            </a:extLst>
          </p:cNvPr>
          <p:cNvSpPr>
            <a:spLocks noGrp="1"/>
          </p:cNvSpPr>
          <p:nvPr>
            <p:ph idx="1"/>
          </p:nvPr>
        </p:nvSpPr>
        <p:spPr/>
        <p:txBody>
          <a:bodyPr>
            <a:normAutofit fontScale="92500" lnSpcReduction="10000"/>
          </a:bodyPr>
          <a:lstStyle/>
          <a:p>
            <a:pPr marL="0" indent="0" algn="just">
              <a:buNone/>
            </a:pPr>
            <a:r>
              <a:rPr lang="it-IT" dirty="0"/>
              <a:t>«Le norme in materia di partecipazione procedimentale </a:t>
            </a:r>
            <a:r>
              <a:rPr lang="it-IT" b="1" dirty="0"/>
              <a:t>non devono essere lette in senso formalistico</a:t>
            </a:r>
            <a:r>
              <a:rPr lang="it-IT" dirty="0"/>
              <a:t>,</a:t>
            </a:r>
            <a:r>
              <a:rPr lang="it-IT" b="1" dirty="0"/>
              <a:t> non devono essere lette in senso formalistico</a:t>
            </a:r>
            <a:r>
              <a:rPr lang="it-IT" dirty="0"/>
              <a:t> bensì avendo riguardo </a:t>
            </a:r>
            <a:r>
              <a:rPr lang="it-IT" b="1" dirty="0"/>
              <a:t>all'effettivo e oggettivo pregiudizio</a:t>
            </a:r>
            <a:r>
              <a:rPr lang="it-IT" dirty="0"/>
              <a:t> che la sua inosservanza abbia causato alle ragioni del soggetto privato nello specifico rapporto con la pubblica amministrazione, in relazione all' art. 21-octies, della stessa legge n. 241/1990, secondo cui “</a:t>
            </a:r>
            <a:r>
              <a:rPr lang="it-IT" b="1" dirty="0"/>
              <a:t>non è annullabile il provvedimento per vizi formali non incidenti sulla sua legittimità sostanziale e il cui contenuto non avrebbe potuto essere differente da quello in concreto adottato». </a:t>
            </a:r>
          </a:p>
        </p:txBody>
      </p:sp>
    </p:spTree>
    <p:extLst>
      <p:ext uri="{BB962C8B-B14F-4D97-AF65-F5344CB8AC3E}">
        <p14:creationId xmlns:p14="http://schemas.microsoft.com/office/powerpoint/2010/main" val="19382590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F8E49E-22A0-40EB-8EC8-B3AEA475EB27}"/>
              </a:ext>
            </a:extLst>
          </p:cNvPr>
          <p:cNvSpPr>
            <a:spLocks noGrp="1"/>
          </p:cNvSpPr>
          <p:nvPr>
            <p:ph type="title"/>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r>
              <a:rPr lang="it-IT" dirty="0"/>
              <a:t>La </a:t>
            </a:r>
            <a:r>
              <a:rPr lang="it-IT" i="1" dirty="0"/>
              <a:t>ratio </a:t>
            </a:r>
            <a:r>
              <a:rPr lang="it-IT" dirty="0"/>
              <a:t>della disposizione tra forma e sostanza</a:t>
            </a:r>
          </a:p>
        </p:txBody>
      </p:sp>
      <p:sp>
        <p:nvSpPr>
          <p:cNvPr id="3" name="Segnaposto contenuto 2">
            <a:extLst>
              <a:ext uri="{FF2B5EF4-FFF2-40B4-BE49-F238E27FC236}">
                <a16:creationId xmlns:a16="http://schemas.microsoft.com/office/drawing/2014/main" id="{6328A37C-BE98-4DAF-933A-B3F216312E93}"/>
              </a:ext>
            </a:extLst>
          </p:cNvPr>
          <p:cNvSpPr>
            <a:spLocks noGrp="1"/>
          </p:cNvSpPr>
          <p:nvPr>
            <p:ph idx="1"/>
          </p:nvPr>
        </p:nvSpPr>
        <p:spPr/>
        <p:txBody>
          <a:bodyPr>
            <a:normAutofit/>
          </a:bodyPr>
          <a:lstStyle/>
          <a:p>
            <a:pPr marL="0" indent="0" algn="just">
              <a:buNone/>
            </a:pPr>
            <a:r>
              <a:rPr lang="it-IT" dirty="0"/>
              <a:t>«Tale disposizione, attraverso la </a:t>
            </a:r>
            <a:r>
              <a:rPr lang="it-IT" b="1" dirty="0" err="1"/>
              <a:t>dequotazione</a:t>
            </a:r>
            <a:r>
              <a:rPr lang="it-IT" b="1" dirty="0"/>
              <a:t> dei vizi formali dell'atto, mira a garantire una maggiore efficienza all'azione amministrativa,</a:t>
            </a:r>
            <a:r>
              <a:rPr lang="it-IT" dirty="0"/>
              <a:t> risparmiando </a:t>
            </a:r>
            <a:r>
              <a:rPr lang="it-IT" b="1" dirty="0"/>
              <a:t>antieconomiche</a:t>
            </a:r>
            <a:r>
              <a:rPr lang="it-IT" dirty="0"/>
              <a:t> ed inutili duplicazioni di attività, laddove il </a:t>
            </a:r>
            <a:r>
              <a:rPr lang="it-IT" dirty="0" err="1"/>
              <a:t>riesercizio</a:t>
            </a:r>
            <a:r>
              <a:rPr lang="it-IT" dirty="0"/>
              <a:t> del potere non potrebbe comunque portare all'attribuzione del bene della vita richiesto dall'interessato, l'atto amministrativo non può essere annullato» (Cons. di Stato, sez. II, 22/07/2022, n. 6468).</a:t>
            </a:r>
          </a:p>
        </p:txBody>
      </p:sp>
    </p:spTree>
    <p:extLst>
      <p:ext uri="{BB962C8B-B14F-4D97-AF65-F5344CB8AC3E}">
        <p14:creationId xmlns:p14="http://schemas.microsoft.com/office/powerpoint/2010/main" val="12090938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B295CB-9EBD-4761-A19B-3F56191B9B03}"/>
              </a:ext>
            </a:extLst>
          </p:cNvPr>
          <p:cNvSpPr>
            <a:spLocks noGrp="1"/>
          </p:cNvSpPr>
          <p:nvPr>
            <p:ph type="title"/>
          </p:nvPr>
        </p:nvSpPr>
        <p:spPr>
          <a:xfrm>
            <a:off x="838200" y="365125"/>
            <a:ext cx="10515600" cy="918391"/>
          </a:xfrm>
        </p:spPr>
        <p:txBody>
          <a:bodyPr>
            <a:normAutofit fontScale="90000"/>
          </a:bodyPr>
          <a:lstStyle/>
          <a:p>
            <a:pPr lvl="0" algn="ctr" eaLnBrk="0" fontAlgn="base" hangingPunct="0">
              <a:lnSpc>
                <a:spcPct val="100000"/>
              </a:lnSpc>
              <a:spcBef>
                <a:spcPct val="20000"/>
              </a:spcBef>
              <a:spcAft>
                <a:spcPct val="0"/>
              </a:spcAft>
            </a:pPr>
            <a:r>
              <a:rPr lang="it-IT" sz="2800" b="1" dirty="0">
                <a:solidFill>
                  <a:prstClr val="black"/>
                </a:solidFill>
                <a:latin typeface="Calibri" panose="020F0502020204030204"/>
                <a:ea typeface="+mn-ea"/>
                <a:cs typeface="+mn-cs"/>
              </a:rPr>
              <a:t> </a:t>
            </a:r>
            <a:r>
              <a:rPr lang="it-IT" sz="2100" kern="0" dirty="0">
                <a:solidFill>
                  <a:srgbClr val="000000"/>
                </a:solidFill>
                <a:latin typeface="Arial"/>
                <a:ea typeface="+mn-ea"/>
                <a:cs typeface="+mn-cs"/>
              </a:rPr>
              <a:t> </a:t>
            </a:r>
            <a:br>
              <a:rPr lang="it-IT" sz="2100" kern="0" dirty="0">
                <a:solidFill>
                  <a:srgbClr val="000000"/>
                </a:solidFill>
                <a:latin typeface="Arial"/>
                <a:ea typeface="+mn-ea"/>
                <a:cs typeface="+mn-cs"/>
              </a:rPr>
            </a:br>
            <a:br>
              <a:rPr lang="it-IT" sz="2100" kern="0" dirty="0">
                <a:solidFill>
                  <a:srgbClr val="000000"/>
                </a:solidFill>
                <a:latin typeface="Arial"/>
                <a:ea typeface="+mn-ea"/>
                <a:cs typeface="+mn-cs"/>
              </a:rPr>
            </a:br>
            <a:r>
              <a:rPr lang="it-IT" altLang="it-IT" sz="2100" b="1" kern="0" dirty="0">
                <a:solidFill>
                  <a:srgbClr val="000000"/>
                </a:solidFill>
                <a:latin typeface="Arial"/>
                <a:ea typeface="+mn-ea"/>
                <a:cs typeface="+mn-cs"/>
              </a:rPr>
              <a:t> </a:t>
            </a:r>
            <a:br>
              <a:rPr lang="it-IT" altLang="it-IT" sz="2000" kern="0" dirty="0">
                <a:solidFill>
                  <a:srgbClr val="000000"/>
                </a:solidFill>
                <a:latin typeface="Arial"/>
                <a:ea typeface="+mn-ea"/>
                <a:cs typeface="+mn-cs"/>
              </a:rPr>
            </a:br>
            <a:r>
              <a:rPr lang="it-IT" altLang="it-IT" sz="2000" kern="0" dirty="0">
                <a:solidFill>
                  <a:srgbClr val="000000"/>
                </a:solidFill>
                <a:latin typeface="Arial"/>
                <a:ea typeface="+mn-ea"/>
                <a:cs typeface="+mn-cs"/>
              </a:rPr>
              <a:t> </a:t>
            </a:r>
            <a:br>
              <a:rPr lang="it-IT" sz="2000" b="1" kern="0" dirty="0">
                <a:solidFill>
                  <a:srgbClr val="000000"/>
                </a:solidFill>
                <a:latin typeface="Arial"/>
                <a:ea typeface="+mn-ea"/>
                <a:cs typeface="+mn-cs"/>
              </a:rPr>
            </a:br>
            <a:r>
              <a:rPr lang="it-IT" sz="2000" b="1" kern="0" dirty="0">
                <a:solidFill>
                  <a:srgbClr val="000000"/>
                </a:solidFill>
                <a:latin typeface="Arial"/>
                <a:ea typeface="+mn-ea"/>
                <a:cs typeface="+mn-cs"/>
              </a:rPr>
              <a:t>Nullità del provvedimento</a:t>
            </a:r>
            <a:br>
              <a:rPr lang="it-IT" sz="2000" b="1" kern="0" dirty="0">
                <a:solidFill>
                  <a:srgbClr val="000000"/>
                </a:solidFill>
                <a:latin typeface="Arial"/>
                <a:ea typeface="+mn-ea"/>
                <a:cs typeface="+mn-cs"/>
              </a:rPr>
            </a:br>
            <a:r>
              <a:rPr lang="it-IT" sz="2000" b="1" kern="0" dirty="0">
                <a:solidFill>
                  <a:srgbClr val="000000"/>
                </a:solidFill>
                <a:latin typeface="Arial"/>
                <a:ea typeface="+mn-ea"/>
                <a:cs typeface="+mn-cs"/>
              </a:rPr>
              <a:t>Art. 21-septies – L. 241/90 </a:t>
            </a:r>
            <a:br>
              <a:rPr lang="it-IT" sz="2000" b="1" kern="0" dirty="0">
                <a:solidFill>
                  <a:srgbClr val="000000"/>
                </a:solidFill>
                <a:latin typeface="Arial"/>
                <a:ea typeface="+mn-ea"/>
                <a:cs typeface="+mn-cs"/>
              </a:rPr>
            </a:br>
            <a:br>
              <a:rPr lang="it-IT" altLang="it-IT" sz="2100" b="1" kern="0" dirty="0">
                <a:solidFill>
                  <a:srgbClr val="000000"/>
                </a:solidFill>
                <a:latin typeface="Arial"/>
                <a:ea typeface="+mn-ea"/>
                <a:cs typeface="+mn-cs"/>
              </a:rPr>
            </a:br>
            <a:r>
              <a:rPr lang="it-IT" altLang="it-IT" sz="1700" b="1" kern="0" dirty="0">
                <a:solidFill>
                  <a:srgbClr val="000000"/>
                </a:solidFill>
                <a:latin typeface="Arial"/>
                <a:ea typeface="+mn-ea"/>
                <a:cs typeface="+mn-cs"/>
              </a:rPr>
              <a:t> </a:t>
            </a:r>
            <a:r>
              <a:rPr lang="it-IT" sz="2000" b="1" kern="0" dirty="0">
                <a:solidFill>
                  <a:srgbClr val="000000"/>
                </a:solidFill>
                <a:latin typeface="Arial"/>
                <a:ea typeface="+mn-ea"/>
                <a:cs typeface="+mn-cs"/>
              </a:rPr>
              <a:t> </a:t>
            </a:r>
            <a:br>
              <a:rPr lang="it-IT" sz="2000" b="1" kern="0" dirty="0">
                <a:solidFill>
                  <a:srgbClr val="000000"/>
                </a:solidFill>
                <a:latin typeface="Arial"/>
                <a:ea typeface="+mn-ea"/>
                <a:cs typeface="+mn-cs"/>
              </a:rPr>
            </a:br>
            <a:endParaRPr lang="it-IT" sz="3200" b="1" kern="0" dirty="0">
              <a:solidFill>
                <a:srgbClr val="000000"/>
              </a:solidFill>
              <a:latin typeface="Arial"/>
              <a:ea typeface="+mn-ea"/>
              <a:cs typeface="+mn-cs"/>
            </a:endParaRPr>
          </a:p>
        </p:txBody>
      </p:sp>
      <p:sp>
        <p:nvSpPr>
          <p:cNvPr id="3" name="Segnaposto contenuto 2">
            <a:extLst>
              <a:ext uri="{FF2B5EF4-FFF2-40B4-BE49-F238E27FC236}">
                <a16:creationId xmlns:a16="http://schemas.microsoft.com/office/drawing/2014/main" id="{6407E3C6-F940-4FE8-9185-ED902B312D7D}"/>
              </a:ext>
            </a:extLst>
          </p:cNvPr>
          <p:cNvSpPr>
            <a:spLocks noGrp="1"/>
          </p:cNvSpPr>
          <p:nvPr>
            <p:ph idx="1"/>
          </p:nvPr>
        </p:nvSpPr>
        <p:spPr>
          <a:xfrm>
            <a:off x="838200" y="1526796"/>
            <a:ext cx="10515600" cy="4650167"/>
          </a:xfrm>
        </p:spPr>
        <p:txBody>
          <a:bodyPr>
            <a:normAutofit/>
          </a:bodyPr>
          <a:lstStyle/>
          <a:p>
            <a:pPr marL="0" lvl="0" indent="0" algn="just" eaLnBrk="0" fontAlgn="base" hangingPunct="0">
              <a:lnSpc>
                <a:spcPct val="100000"/>
              </a:lnSpc>
              <a:spcBef>
                <a:spcPct val="20000"/>
              </a:spcBef>
              <a:spcAft>
                <a:spcPct val="0"/>
              </a:spcAft>
              <a:buNone/>
              <a:defRPr/>
            </a:pPr>
            <a:endParaRPr lang="it-IT" sz="2000" kern="0" dirty="0">
              <a:solidFill>
                <a:srgbClr val="000000"/>
              </a:solidFill>
              <a:latin typeface="Arial"/>
            </a:endParaRPr>
          </a:p>
          <a:p>
            <a:pPr marL="457200" lvl="0" indent="-457200" algn="just" eaLnBrk="0" fontAlgn="base" hangingPunct="0">
              <a:lnSpc>
                <a:spcPct val="100000"/>
              </a:lnSpc>
              <a:spcBef>
                <a:spcPct val="20000"/>
              </a:spcBef>
              <a:spcAft>
                <a:spcPct val="0"/>
              </a:spcAft>
              <a:buFontTx/>
              <a:buAutoNum type="arabicPeriod"/>
              <a:defRPr/>
            </a:pPr>
            <a:r>
              <a:rPr lang="it-IT" sz="2000" u="sng" kern="0" dirty="0">
                <a:solidFill>
                  <a:srgbClr val="000000"/>
                </a:solidFill>
                <a:latin typeface="Arial"/>
              </a:rPr>
              <a:t>È nullo il provvedimento amministrativo che manca degli elementi essenziali</a:t>
            </a:r>
            <a:r>
              <a:rPr lang="it-IT" sz="2000" kern="0" dirty="0">
                <a:solidFill>
                  <a:srgbClr val="000000"/>
                </a:solidFill>
                <a:latin typeface="Arial"/>
              </a:rPr>
              <a:t>, che è viziato da </a:t>
            </a:r>
            <a:r>
              <a:rPr lang="it-IT" sz="2000" b="1" kern="0" dirty="0">
                <a:solidFill>
                  <a:srgbClr val="000000"/>
                </a:solidFill>
                <a:latin typeface="Arial"/>
              </a:rPr>
              <a:t>difetto assoluto di attribuzione</a:t>
            </a:r>
            <a:r>
              <a:rPr lang="it-IT" sz="2000" kern="0" dirty="0">
                <a:solidFill>
                  <a:srgbClr val="000000"/>
                </a:solidFill>
                <a:latin typeface="Arial"/>
              </a:rPr>
              <a:t>, che è stato adottato in violazione o elusione del giudicato, nonché negli altri casi espressamente previsti dalla legge.</a:t>
            </a:r>
          </a:p>
          <a:p>
            <a:pPr marL="0" lvl="0" indent="0" algn="just" eaLnBrk="0" fontAlgn="base" hangingPunct="0">
              <a:lnSpc>
                <a:spcPct val="100000"/>
              </a:lnSpc>
              <a:spcBef>
                <a:spcPct val="20000"/>
              </a:spcBef>
              <a:spcAft>
                <a:spcPct val="0"/>
              </a:spcAft>
              <a:buNone/>
            </a:pPr>
            <a:endParaRPr lang="it-IT" altLang="it-IT" sz="2000" kern="0" dirty="0">
              <a:solidFill>
                <a:srgbClr val="000000"/>
              </a:solidFill>
              <a:latin typeface="Arial"/>
            </a:endParaRPr>
          </a:p>
          <a:p>
            <a:pPr marL="0" lvl="0" indent="0" algn="just" eaLnBrk="0" fontAlgn="base" hangingPunct="0">
              <a:lnSpc>
                <a:spcPct val="100000"/>
              </a:lnSpc>
              <a:spcBef>
                <a:spcPct val="20000"/>
              </a:spcBef>
              <a:spcAft>
                <a:spcPct val="0"/>
              </a:spcAft>
              <a:buNone/>
              <a:defRPr/>
            </a:pPr>
            <a:endParaRPr lang="it-IT" sz="2000" kern="0" dirty="0">
              <a:solidFill>
                <a:srgbClr val="000000"/>
              </a:solidFill>
              <a:latin typeface="Arial"/>
            </a:endParaRPr>
          </a:p>
          <a:p>
            <a:pPr marL="0" lvl="0" indent="0" algn="ctr" eaLnBrk="0" fontAlgn="base" hangingPunct="0">
              <a:lnSpc>
                <a:spcPct val="100000"/>
              </a:lnSpc>
              <a:spcBef>
                <a:spcPct val="20000"/>
              </a:spcBef>
              <a:spcAft>
                <a:spcPct val="0"/>
              </a:spcAft>
              <a:buNone/>
              <a:defRPr/>
            </a:pPr>
            <a:r>
              <a:rPr lang="it-IT" sz="2400" b="1" dirty="0"/>
              <a:t> </a:t>
            </a:r>
            <a:r>
              <a:rPr lang="it-IT" sz="2400" dirty="0">
                <a:solidFill>
                  <a:prstClr val="black"/>
                </a:solidFill>
              </a:rPr>
              <a:t> </a:t>
            </a:r>
            <a:r>
              <a:rPr lang="it-IT" altLang="it-IT" sz="2400" kern="0" dirty="0">
                <a:solidFill>
                  <a:srgbClr val="000000"/>
                </a:solidFill>
                <a:latin typeface="Arial"/>
              </a:rPr>
              <a:t> </a:t>
            </a:r>
          </a:p>
          <a:p>
            <a:pPr marL="342900" lvl="0" indent="-342900" algn="just">
              <a:lnSpc>
                <a:spcPct val="100000"/>
              </a:lnSpc>
              <a:spcBef>
                <a:spcPct val="20000"/>
              </a:spcBef>
              <a:defRPr/>
            </a:pPr>
            <a:endParaRPr lang="it-IT" sz="2400" dirty="0">
              <a:solidFill>
                <a:prstClr val="black"/>
              </a:solidFill>
            </a:endParaRPr>
          </a:p>
          <a:p>
            <a:pPr marL="0" lvl="0" indent="0" algn="ctr">
              <a:lnSpc>
                <a:spcPct val="100000"/>
              </a:lnSpc>
              <a:spcBef>
                <a:spcPct val="20000"/>
              </a:spcBef>
              <a:buNone/>
              <a:defRPr/>
            </a:pPr>
            <a:r>
              <a:rPr lang="it-IT" sz="3200" dirty="0">
                <a:solidFill>
                  <a:prstClr val="black"/>
                </a:solidFill>
              </a:rPr>
              <a:t> </a:t>
            </a:r>
            <a:endParaRPr lang="it-IT" sz="3200" b="1" dirty="0">
              <a:solidFill>
                <a:prstClr val="black"/>
              </a:solidFill>
            </a:endParaRPr>
          </a:p>
          <a:p>
            <a:pPr marL="0" lvl="0" indent="0" algn="ctr">
              <a:lnSpc>
                <a:spcPct val="100000"/>
              </a:lnSpc>
              <a:spcBef>
                <a:spcPct val="20000"/>
              </a:spcBef>
              <a:buNone/>
              <a:defRPr/>
            </a:pPr>
            <a:endParaRPr lang="it-IT" sz="3200" b="1" dirty="0">
              <a:solidFill>
                <a:prstClr val="black"/>
              </a:solidFill>
            </a:endParaRPr>
          </a:p>
          <a:p>
            <a:pPr marL="0" indent="0" algn="ctr">
              <a:buNone/>
            </a:pPr>
            <a:endParaRPr lang="it-IT" dirty="0"/>
          </a:p>
        </p:txBody>
      </p:sp>
    </p:spTree>
    <p:extLst>
      <p:ext uri="{BB962C8B-B14F-4D97-AF65-F5344CB8AC3E}">
        <p14:creationId xmlns:p14="http://schemas.microsoft.com/office/powerpoint/2010/main" val="5635269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B295CB-9EBD-4761-A19B-3F56191B9B03}"/>
              </a:ext>
            </a:extLst>
          </p:cNvPr>
          <p:cNvSpPr>
            <a:spLocks noGrp="1"/>
          </p:cNvSpPr>
          <p:nvPr>
            <p:ph type="title"/>
          </p:nvPr>
        </p:nvSpPr>
        <p:spPr>
          <a:xfrm>
            <a:off x="838200" y="365125"/>
            <a:ext cx="10515600" cy="918391"/>
          </a:xfrm>
        </p:spPr>
        <p:txBody>
          <a:bodyPr>
            <a:normAutofit fontScale="90000"/>
          </a:bodyPr>
          <a:lstStyle/>
          <a:p>
            <a:pPr lvl="0" algn="ctr">
              <a:lnSpc>
                <a:spcPct val="100000"/>
              </a:lnSpc>
              <a:spcBef>
                <a:spcPct val="20000"/>
              </a:spcBef>
              <a:defRPr/>
            </a:pPr>
            <a:r>
              <a:rPr lang="it-IT" sz="2800" b="1" dirty="0">
                <a:solidFill>
                  <a:prstClr val="black"/>
                </a:solidFill>
                <a:latin typeface="Calibri" panose="020F0502020204030204"/>
                <a:ea typeface="+mn-ea"/>
                <a:cs typeface="+mn-cs"/>
              </a:rPr>
              <a:t> </a:t>
            </a:r>
            <a:r>
              <a:rPr lang="it-IT" sz="2100" kern="0" dirty="0">
                <a:solidFill>
                  <a:srgbClr val="000000"/>
                </a:solidFill>
                <a:latin typeface="Arial"/>
                <a:ea typeface="+mn-ea"/>
                <a:cs typeface="+mn-cs"/>
              </a:rPr>
              <a:t> </a:t>
            </a:r>
            <a:br>
              <a:rPr lang="it-IT" sz="2100" kern="0" dirty="0">
                <a:solidFill>
                  <a:srgbClr val="000000"/>
                </a:solidFill>
                <a:latin typeface="Arial"/>
                <a:ea typeface="+mn-ea"/>
                <a:cs typeface="+mn-cs"/>
              </a:rPr>
            </a:br>
            <a:br>
              <a:rPr lang="it-IT" sz="2100" kern="0" dirty="0">
                <a:solidFill>
                  <a:srgbClr val="000000"/>
                </a:solidFill>
                <a:latin typeface="Arial"/>
                <a:ea typeface="+mn-ea"/>
                <a:cs typeface="+mn-cs"/>
              </a:rPr>
            </a:br>
            <a:r>
              <a:rPr lang="it-IT" altLang="it-IT" sz="2100" b="1" kern="0" dirty="0">
                <a:solidFill>
                  <a:srgbClr val="000000"/>
                </a:solidFill>
                <a:latin typeface="Arial"/>
                <a:ea typeface="+mn-ea"/>
                <a:cs typeface="+mn-cs"/>
              </a:rPr>
              <a:t> </a:t>
            </a:r>
            <a:br>
              <a:rPr lang="it-IT" altLang="it-IT" sz="2000" kern="0" dirty="0">
                <a:solidFill>
                  <a:srgbClr val="000000"/>
                </a:solidFill>
                <a:latin typeface="Arial"/>
                <a:ea typeface="+mn-ea"/>
                <a:cs typeface="+mn-cs"/>
              </a:rPr>
            </a:br>
            <a:r>
              <a:rPr lang="it-IT" altLang="it-IT" sz="2000" kern="0" dirty="0">
                <a:solidFill>
                  <a:srgbClr val="000000"/>
                </a:solidFill>
                <a:latin typeface="Arial"/>
                <a:ea typeface="+mn-ea"/>
                <a:cs typeface="+mn-cs"/>
              </a:rPr>
              <a:t> </a:t>
            </a:r>
            <a:r>
              <a:rPr lang="it-IT" sz="3000" b="1" dirty="0">
                <a:solidFill>
                  <a:prstClr val="black"/>
                </a:solidFill>
                <a:latin typeface="Calibri" panose="020F0502020204030204"/>
                <a:ea typeface="+mn-ea"/>
                <a:cs typeface="+mn-cs"/>
              </a:rPr>
              <a:t>GLI ELEMENTI ESSENZIALI O STRUTTURALI</a:t>
            </a:r>
            <a:br>
              <a:rPr lang="it-IT" sz="3000" b="1" dirty="0">
                <a:solidFill>
                  <a:prstClr val="black"/>
                </a:solidFill>
                <a:latin typeface="Calibri" panose="020F0502020204030204"/>
                <a:ea typeface="+mn-ea"/>
                <a:cs typeface="+mn-cs"/>
              </a:rPr>
            </a:br>
            <a:br>
              <a:rPr lang="it-IT" sz="2000" b="1" kern="0" dirty="0">
                <a:solidFill>
                  <a:srgbClr val="000000"/>
                </a:solidFill>
                <a:latin typeface="Arial"/>
                <a:ea typeface="+mn-ea"/>
                <a:cs typeface="+mn-cs"/>
              </a:rPr>
            </a:br>
            <a:br>
              <a:rPr lang="it-IT" altLang="it-IT" sz="2100" b="1" kern="0" dirty="0">
                <a:solidFill>
                  <a:srgbClr val="000000"/>
                </a:solidFill>
                <a:latin typeface="Arial"/>
                <a:ea typeface="+mn-ea"/>
                <a:cs typeface="+mn-cs"/>
              </a:rPr>
            </a:br>
            <a:r>
              <a:rPr lang="it-IT" altLang="it-IT" sz="1700" b="1" kern="0" dirty="0">
                <a:solidFill>
                  <a:srgbClr val="000000"/>
                </a:solidFill>
                <a:latin typeface="Arial"/>
                <a:ea typeface="+mn-ea"/>
                <a:cs typeface="+mn-cs"/>
              </a:rPr>
              <a:t> </a:t>
            </a:r>
            <a:r>
              <a:rPr lang="it-IT" sz="2000" b="1" kern="0" dirty="0">
                <a:solidFill>
                  <a:srgbClr val="000000"/>
                </a:solidFill>
                <a:latin typeface="Arial"/>
                <a:ea typeface="+mn-ea"/>
                <a:cs typeface="+mn-cs"/>
              </a:rPr>
              <a:t> </a:t>
            </a:r>
            <a:br>
              <a:rPr lang="it-IT" sz="2000" b="1" kern="0" dirty="0">
                <a:solidFill>
                  <a:srgbClr val="000000"/>
                </a:solidFill>
                <a:latin typeface="Arial"/>
                <a:ea typeface="+mn-ea"/>
                <a:cs typeface="+mn-cs"/>
              </a:rPr>
            </a:br>
            <a:endParaRPr lang="it-IT" sz="3200" b="1" kern="0" dirty="0">
              <a:solidFill>
                <a:srgbClr val="000000"/>
              </a:solidFill>
              <a:latin typeface="Arial"/>
              <a:ea typeface="+mn-ea"/>
              <a:cs typeface="+mn-cs"/>
            </a:endParaRPr>
          </a:p>
        </p:txBody>
      </p:sp>
      <p:sp>
        <p:nvSpPr>
          <p:cNvPr id="3" name="Segnaposto contenuto 2">
            <a:extLst>
              <a:ext uri="{FF2B5EF4-FFF2-40B4-BE49-F238E27FC236}">
                <a16:creationId xmlns:a16="http://schemas.microsoft.com/office/drawing/2014/main" id="{6407E3C6-F940-4FE8-9185-ED902B312D7D}"/>
              </a:ext>
            </a:extLst>
          </p:cNvPr>
          <p:cNvSpPr>
            <a:spLocks noGrp="1"/>
          </p:cNvSpPr>
          <p:nvPr>
            <p:ph idx="1"/>
          </p:nvPr>
        </p:nvSpPr>
        <p:spPr>
          <a:xfrm>
            <a:off x="838200" y="1526796"/>
            <a:ext cx="10515600" cy="4650167"/>
          </a:xfrm>
        </p:spPr>
        <p:txBody>
          <a:bodyPr>
            <a:normAutofit fontScale="92500" lnSpcReduction="10000"/>
          </a:bodyPr>
          <a:lstStyle/>
          <a:p>
            <a:pPr marL="0" lvl="0" indent="0" algn="just" eaLnBrk="0" fontAlgn="base" hangingPunct="0">
              <a:lnSpc>
                <a:spcPct val="100000"/>
              </a:lnSpc>
              <a:spcBef>
                <a:spcPct val="20000"/>
              </a:spcBef>
              <a:spcAft>
                <a:spcPct val="0"/>
              </a:spcAft>
              <a:buNone/>
            </a:pPr>
            <a:endParaRPr lang="it-IT" altLang="it-IT" sz="2000" kern="0" dirty="0">
              <a:solidFill>
                <a:srgbClr val="000000"/>
              </a:solidFill>
              <a:latin typeface="Arial"/>
            </a:endParaRPr>
          </a:p>
          <a:p>
            <a:pPr marL="342900" lvl="0" indent="-342900">
              <a:lnSpc>
                <a:spcPct val="100000"/>
              </a:lnSpc>
              <a:spcBef>
                <a:spcPct val="20000"/>
              </a:spcBef>
              <a:defRPr/>
            </a:pPr>
            <a:r>
              <a:rPr lang="it-IT" sz="3200" dirty="0">
                <a:solidFill>
                  <a:prstClr val="black"/>
                </a:solidFill>
              </a:rPr>
              <a:t>Il soggetto</a:t>
            </a:r>
          </a:p>
          <a:p>
            <a:pPr marL="342900" lvl="0" indent="-342900">
              <a:lnSpc>
                <a:spcPct val="100000"/>
              </a:lnSpc>
              <a:spcBef>
                <a:spcPct val="20000"/>
              </a:spcBef>
              <a:defRPr/>
            </a:pPr>
            <a:r>
              <a:rPr lang="it-IT" sz="3200" dirty="0">
                <a:solidFill>
                  <a:prstClr val="black"/>
                </a:solidFill>
              </a:rPr>
              <a:t>Il contenuto</a:t>
            </a:r>
          </a:p>
          <a:p>
            <a:pPr marL="342900" lvl="0" indent="-342900">
              <a:lnSpc>
                <a:spcPct val="100000"/>
              </a:lnSpc>
              <a:spcBef>
                <a:spcPct val="20000"/>
              </a:spcBef>
              <a:defRPr/>
            </a:pPr>
            <a:r>
              <a:rPr lang="it-IT" sz="3200" dirty="0">
                <a:solidFill>
                  <a:prstClr val="black"/>
                </a:solidFill>
              </a:rPr>
              <a:t>L’oggetto</a:t>
            </a:r>
          </a:p>
          <a:p>
            <a:pPr marL="342900" lvl="0" indent="-342900">
              <a:lnSpc>
                <a:spcPct val="100000"/>
              </a:lnSpc>
              <a:spcBef>
                <a:spcPct val="20000"/>
              </a:spcBef>
              <a:defRPr/>
            </a:pPr>
            <a:r>
              <a:rPr lang="it-IT" sz="3200" dirty="0">
                <a:solidFill>
                  <a:prstClr val="black"/>
                </a:solidFill>
              </a:rPr>
              <a:t>La volontà </a:t>
            </a:r>
          </a:p>
          <a:p>
            <a:pPr marL="342900" lvl="0" indent="-342900">
              <a:lnSpc>
                <a:spcPct val="100000"/>
              </a:lnSpc>
              <a:spcBef>
                <a:spcPct val="20000"/>
              </a:spcBef>
              <a:defRPr/>
            </a:pPr>
            <a:r>
              <a:rPr lang="it-IT" sz="3200" dirty="0">
                <a:solidFill>
                  <a:prstClr val="black"/>
                </a:solidFill>
              </a:rPr>
              <a:t>La causa (i motivi)</a:t>
            </a:r>
          </a:p>
          <a:p>
            <a:pPr marL="342900" lvl="0" indent="-342900">
              <a:lnSpc>
                <a:spcPct val="100000"/>
              </a:lnSpc>
              <a:spcBef>
                <a:spcPct val="20000"/>
              </a:spcBef>
              <a:defRPr/>
            </a:pPr>
            <a:r>
              <a:rPr lang="it-IT" sz="3200" dirty="0">
                <a:solidFill>
                  <a:prstClr val="black"/>
                </a:solidFill>
              </a:rPr>
              <a:t>La forma (esternazione)</a:t>
            </a:r>
          </a:p>
          <a:p>
            <a:pPr marL="0" lvl="0" indent="0" algn="ctr" eaLnBrk="0" fontAlgn="base" hangingPunct="0">
              <a:lnSpc>
                <a:spcPct val="100000"/>
              </a:lnSpc>
              <a:spcBef>
                <a:spcPct val="20000"/>
              </a:spcBef>
              <a:spcAft>
                <a:spcPct val="0"/>
              </a:spcAft>
              <a:buNone/>
              <a:defRPr/>
            </a:pPr>
            <a:r>
              <a:rPr lang="it-IT" sz="2400" b="1" dirty="0"/>
              <a:t> </a:t>
            </a:r>
            <a:r>
              <a:rPr lang="it-IT" sz="2400" dirty="0">
                <a:solidFill>
                  <a:prstClr val="black"/>
                </a:solidFill>
              </a:rPr>
              <a:t> </a:t>
            </a:r>
            <a:r>
              <a:rPr lang="it-IT" altLang="it-IT" sz="2400" kern="0" dirty="0">
                <a:solidFill>
                  <a:srgbClr val="000000"/>
                </a:solidFill>
                <a:latin typeface="Arial"/>
              </a:rPr>
              <a:t> </a:t>
            </a:r>
          </a:p>
          <a:p>
            <a:pPr marL="342900" lvl="0" indent="-342900" algn="just">
              <a:lnSpc>
                <a:spcPct val="100000"/>
              </a:lnSpc>
              <a:spcBef>
                <a:spcPct val="20000"/>
              </a:spcBef>
              <a:defRPr/>
            </a:pPr>
            <a:endParaRPr lang="it-IT" sz="2400" dirty="0">
              <a:solidFill>
                <a:prstClr val="black"/>
              </a:solidFill>
            </a:endParaRPr>
          </a:p>
          <a:p>
            <a:pPr marL="0" lvl="0" indent="0" algn="ctr">
              <a:lnSpc>
                <a:spcPct val="100000"/>
              </a:lnSpc>
              <a:spcBef>
                <a:spcPct val="20000"/>
              </a:spcBef>
              <a:buNone/>
              <a:defRPr/>
            </a:pPr>
            <a:r>
              <a:rPr lang="it-IT" sz="3200" dirty="0">
                <a:solidFill>
                  <a:prstClr val="black"/>
                </a:solidFill>
              </a:rPr>
              <a:t> </a:t>
            </a:r>
            <a:endParaRPr lang="it-IT" sz="3200" b="1" dirty="0">
              <a:solidFill>
                <a:prstClr val="black"/>
              </a:solidFill>
            </a:endParaRPr>
          </a:p>
          <a:p>
            <a:pPr marL="0" lvl="0" indent="0" algn="ctr">
              <a:lnSpc>
                <a:spcPct val="100000"/>
              </a:lnSpc>
              <a:spcBef>
                <a:spcPct val="20000"/>
              </a:spcBef>
              <a:buNone/>
              <a:defRPr/>
            </a:pPr>
            <a:endParaRPr lang="it-IT" sz="3200" b="1" dirty="0">
              <a:solidFill>
                <a:prstClr val="black"/>
              </a:solidFill>
            </a:endParaRPr>
          </a:p>
          <a:p>
            <a:pPr marL="0" indent="0" algn="ctr">
              <a:buNone/>
            </a:pPr>
            <a:endParaRPr lang="it-IT" dirty="0"/>
          </a:p>
        </p:txBody>
      </p:sp>
    </p:spTree>
    <p:extLst>
      <p:ext uri="{BB962C8B-B14F-4D97-AF65-F5344CB8AC3E}">
        <p14:creationId xmlns:p14="http://schemas.microsoft.com/office/powerpoint/2010/main" val="38011542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B295CB-9EBD-4761-A19B-3F56191B9B03}"/>
              </a:ext>
            </a:extLst>
          </p:cNvPr>
          <p:cNvSpPr>
            <a:spLocks noGrp="1"/>
          </p:cNvSpPr>
          <p:nvPr>
            <p:ph type="title"/>
          </p:nvPr>
        </p:nvSpPr>
        <p:spPr>
          <a:xfrm>
            <a:off x="838200" y="365125"/>
            <a:ext cx="10515600" cy="918391"/>
          </a:xfrm>
        </p:spPr>
        <p:txBody>
          <a:bodyPr>
            <a:normAutofit fontScale="90000"/>
          </a:bodyPr>
          <a:lstStyle/>
          <a:p>
            <a:pPr lvl="0" algn="ctr">
              <a:lnSpc>
                <a:spcPct val="100000"/>
              </a:lnSpc>
              <a:spcBef>
                <a:spcPct val="20000"/>
              </a:spcBef>
              <a:defRPr/>
            </a:pPr>
            <a:r>
              <a:rPr lang="it-IT" sz="2800" b="1" dirty="0">
                <a:solidFill>
                  <a:prstClr val="black"/>
                </a:solidFill>
                <a:latin typeface="Calibri" panose="020F0502020204030204"/>
                <a:ea typeface="+mn-ea"/>
                <a:cs typeface="+mn-cs"/>
              </a:rPr>
              <a:t> </a:t>
            </a:r>
            <a:r>
              <a:rPr lang="it-IT" sz="2100" kern="0" dirty="0">
                <a:solidFill>
                  <a:srgbClr val="000000"/>
                </a:solidFill>
                <a:latin typeface="Arial"/>
                <a:ea typeface="+mn-ea"/>
                <a:cs typeface="+mn-cs"/>
              </a:rPr>
              <a:t> </a:t>
            </a:r>
            <a:br>
              <a:rPr lang="it-IT" sz="2100" kern="0" dirty="0">
                <a:solidFill>
                  <a:srgbClr val="000000"/>
                </a:solidFill>
                <a:latin typeface="Arial"/>
                <a:ea typeface="+mn-ea"/>
                <a:cs typeface="+mn-cs"/>
              </a:rPr>
            </a:br>
            <a:br>
              <a:rPr lang="it-IT" sz="2100" kern="0" dirty="0">
                <a:solidFill>
                  <a:srgbClr val="000000"/>
                </a:solidFill>
                <a:latin typeface="Arial"/>
                <a:ea typeface="+mn-ea"/>
                <a:cs typeface="+mn-cs"/>
              </a:rPr>
            </a:br>
            <a:r>
              <a:rPr lang="it-IT" altLang="it-IT" sz="2100" b="1" kern="0" dirty="0">
                <a:solidFill>
                  <a:srgbClr val="000000"/>
                </a:solidFill>
                <a:latin typeface="Arial"/>
                <a:ea typeface="+mn-ea"/>
                <a:cs typeface="+mn-cs"/>
              </a:rPr>
              <a:t> </a:t>
            </a:r>
            <a:br>
              <a:rPr lang="it-IT" altLang="it-IT" sz="2000" kern="0" dirty="0">
                <a:solidFill>
                  <a:srgbClr val="000000"/>
                </a:solidFill>
                <a:latin typeface="Arial"/>
                <a:ea typeface="+mn-ea"/>
                <a:cs typeface="+mn-cs"/>
              </a:rPr>
            </a:br>
            <a:r>
              <a:rPr lang="it-IT" altLang="it-IT" sz="2000" kern="0" dirty="0">
                <a:solidFill>
                  <a:srgbClr val="000000"/>
                </a:solidFill>
                <a:latin typeface="Arial"/>
                <a:ea typeface="+mn-ea"/>
                <a:cs typeface="+mn-cs"/>
              </a:rPr>
              <a:t> </a:t>
            </a:r>
            <a:r>
              <a:rPr lang="it-IT" sz="3000" b="1" dirty="0">
                <a:solidFill>
                  <a:prstClr val="black"/>
                </a:solidFill>
                <a:latin typeface="Calibri" panose="020F0502020204030204"/>
                <a:ea typeface="+mn-ea"/>
                <a:cs typeface="+mn-cs"/>
              </a:rPr>
              <a:t>Difetto assoluto di attribuzione</a:t>
            </a:r>
            <a:br>
              <a:rPr lang="it-IT" sz="3000" b="1" dirty="0">
                <a:solidFill>
                  <a:prstClr val="black"/>
                </a:solidFill>
                <a:latin typeface="Calibri" panose="020F0502020204030204"/>
                <a:ea typeface="+mn-ea"/>
                <a:cs typeface="+mn-cs"/>
              </a:rPr>
            </a:br>
            <a:br>
              <a:rPr lang="it-IT" sz="2000" b="1" kern="0" dirty="0">
                <a:solidFill>
                  <a:srgbClr val="000000"/>
                </a:solidFill>
                <a:latin typeface="Arial"/>
                <a:ea typeface="+mn-ea"/>
                <a:cs typeface="+mn-cs"/>
              </a:rPr>
            </a:br>
            <a:br>
              <a:rPr lang="it-IT" altLang="it-IT" sz="2100" b="1" kern="0" dirty="0">
                <a:solidFill>
                  <a:srgbClr val="000000"/>
                </a:solidFill>
                <a:latin typeface="Arial"/>
                <a:ea typeface="+mn-ea"/>
                <a:cs typeface="+mn-cs"/>
              </a:rPr>
            </a:br>
            <a:r>
              <a:rPr lang="it-IT" altLang="it-IT" sz="1700" b="1" kern="0" dirty="0">
                <a:solidFill>
                  <a:srgbClr val="000000"/>
                </a:solidFill>
                <a:latin typeface="Arial"/>
                <a:ea typeface="+mn-ea"/>
                <a:cs typeface="+mn-cs"/>
              </a:rPr>
              <a:t> </a:t>
            </a:r>
            <a:r>
              <a:rPr lang="it-IT" sz="2000" b="1" kern="0" dirty="0">
                <a:solidFill>
                  <a:srgbClr val="000000"/>
                </a:solidFill>
                <a:latin typeface="Arial"/>
                <a:ea typeface="+mn-ea"/>
                <a:cs typeface="+mn-cs"/>
              </a:rPr>
              <a:t> </a:t>
            </a:r>
            <a:br>
              <a:rPr lang="it-IT" sz="2000" b="1" kern="0" dirty="0">
                <a:solidFill>
                  <a:srgbClr val="000000"/>
                </a:solidFill>
                <a:latin typeface="Arial"/>
                <a:ea typeface="+mn-ea"/>
                <a:cs typeface="+mn-cs"/>
              </a:rPr>
            </a:br>
            <a:endParaRPr lang="it-IT" sz="3200" b="1" kern="0" dirty="0">
              <a:solidFill>
                <a:srgbClr val="000000"/>
              </a:solidFill>
              <a:latin typeface="Arial"/>
              <a:ea typeface="+mn-ea"/>
              <a:cs typeface="+mn-cs"/>
            </a:endParaRPr>
          </a:p>
        </p:txBody>
      </p:sp>
      <p:sp>
        <p:nvSpPr>
          <p:cNvPr id="3" name="Segnaposto contenuto 2">
            <a:extLst>
              <a:ext uri="{FF2B5EF4-FFF2-40B4-BE49-F238E27FC236}">
                <a16:creationId xmlns:a16="http://schemas.microsoft.com/office/drawing/2014/main" id="{6407E3C6-F940-4FE8-9185-ED902B312D7D}"/>
              </a:ext>
            </a:extLst>
          </p:cNvPr>
          <p:cNvSpPr>
            <a:spLocks noGrp="1"/>
          </p:cNvSpPr>
          <p:nvPr>
            <p:ph idx="1"/>
          </p:nvPr>
        </p:nvSpPr>
        <p:spPr>
          <a:xfrm>
            <a:off x="930479" y="1535185"/>
            <a:ext cx="10515600" cy="4650167"/>
          </a:xfrm>
        </p:spPr>
        <p:txBody>
          <a:bodyPr>
            <a:normAutofit fontScale="85000" lnSpcReduction="10000"/>
          </a:bodyPr>
          <a:lstStyle/>
          <a:p>
            <a:pPr marL="0" lvl="0" indent="0" algn="just" eaLnBrk="0" fontAlgn="base" hangingPunct="0">
              <a:lnSpc>
                <a:spcPct val="100000"/>
              </a:lnSpc>
              <a:spcBef>
                <a:spcPct val="20000"/>
              </a:spcBef>
              <a:spcAft>
                <a:spcPct val="0"/>
              </a:spcAft>
              <a:buNone/>
            </a:pPr>
            <a:endParaRPr lang="it-IT" altLang="it-IT" sz="2000" kern="0" dirty="0">
              <a:solidFill>
                <a:srgbClr val="000000"/>
              </a:solidFill>
              <a:latin typeface="Arial"/>
            </a:endParaRPr>
          </a:p>
          <a:p>
            <a:pPr marL="0" lvl="0" indent="0" algn="just" eaLnBrk="0" fontAlgn="base" hangingPunct="0">
              <a:lnSpc>
                <a:spcPct val="100000"/>
              </a:lnSpc>
              <a:spcBef>
                <a:spcPct val="20000"/>
              </a:spcBef>
              <a:spcAft>
                <a:spcPct val="0"/>
              </a:spcAft>
              <a:buNone/>
              <a:defRPr/>
            </a:pPr>
            <a:r>
              <a:rPr lang="it-IT" sz="2000" b="1" dirty="0">
                <a:solidFill>
                  <a:srgbClr val="000000"/>
                </a:solidFill>
                <a:latin typeface="Verdana" panose="020B0604030504040204" pitchFamily="34" charset="0"/>
              </a:rPr>
              <a:t>Incompetenza assoluta </a:t>
            </a:r>
            <a:r>
              <a:rPr lang="it-IT" sz="2000" dirty="0">
                <a:solidFill>
                  <a:srgbClr val="000000"/>
                </a:solidFill>
                <a:latin typeface="Verdana" panose="020B0604030504040204" pitchFamily="34" charset="0"/>
              </a:rPr>
              <a:t>si verifica in quei casi in cui gli atti siano emanati da organi appartenenti ad apparati organizzativi privi di qualsiasi potere amministrativo (come può essere il caso di un atto amministrativo emanato da un giudice) o comunque privi di poteri amministrativi nella materia a cui afferisce l’atto (per esempio, un atto in materia di ordine pubblico emanato dal ministero dei beni culturali) o di un atto di amministrazione locale emanato da un ministro .</a:t>
            </a:r>
          </a:p>
          <a:p>
            <a:pPr marL="0" lvl="0" indent="0" algn="just" eaLnBrk="0" fontAlgn="base" hangingPunct="0">
              <a:lnSpc>
                <a:spcPct val="100000"/>
              </a:lnSpc>
              <a:spcBef>
                <a:spcPct val="20000"/>
              </a:spcBef>
              <a:spcAft>
                <a:spcPct val="0"/>
              </a:spcAft>
              <a:buNone/>
              <a:defRPr/>
            </a:pPr>
            <a:endParaRPr lang="it-IT" sz="2000" dirty="0">
              <a:solidFill>
                <a:srgbClr val="000000"/>
              </a:solidFill>
              <a:latin typeface="Verdana" panose="020B0604030504040204" pitchFamily="34" charset="0"/>
            </a:endParaRPr>
          </a:p>
          <a:p>
            <a:pPr marL="0" lvl="0" indent="0" algn="just" eaLnBrk="0" fontAlgn="base" hangingPunct="0">
              <a:lnSpc>
                <a:spcPct val="100000"/>
              </a:lnSpc>
              <a:spcBef>
                <a:spcPct val="20000"/>
              </a:spcBef>
              <a:spcAft>
                <a:spcPct val="0"/>
              </a:spcAft>
              <a:buNone/>
              <a:defRPr/>
            </a:pPr>
            <a:r>
              <a:rPr lang="it-IT" sz="2000" dirty="0">
                <a:solidFill>
                  <a:srgbClr val="000000"/>
                </a:solidFill>
                <a:latin typeface="Verdana" panose="020B0604030504040204" pitchFamily="34" charset="0"/>
              </a:rPr>
              <a:t>Sono riconducibili alla categoria degli atti viziati per difetto del potere nel soggetto che ne è autore anche gli atti emanati in mancanza dei presupposti per l’esercizio di un potere amministrativo (per esempio, decreto di espropriazione emanato senza che siano stati stabiliti i termini di efficacia della relativa dichiarazione di pubblica utilità.</a:t>
            </a:r>
            <a:endParaRPr lang="it-IT" sz="2000" kern="0" dirty="0">
              <a:solidFill>
                <a:srgbClr val="000000"/>
              </a:solidFill>
              <a:latin typeface="Arial"/>
            </a:endParaRPr>
          </a:p>
          <a:p>
            <a:pPr marL="0" lvl="0" indent="0" algn="ctr">
              <a:lnSpc>
                <a:spcPct val="100000"/>
              </a:lnSpc>
              <a:spcBef>
                <a:spcPct val="20000"/>
              </a:spcBef>
              <a:buNone/>
              <a:defRPr/>
            </a:pPr>
            <a:r>
              <a:rPr lang="it-IT" sz="3200" b="1" dirty="0">
                <a:solidFill>
                  <a:prstClr val="black"/>
                </a:solidFill>
              </a:rPr>
              <a:t> </a:t>
            </a:r>
            <a:endParaRPr lang="it-IT" sz="3200" dirty="0">
              <a:solidFill>
                <a:prstClr val="black"/>
              </a:solidFill>
            </a:endParaRPr>
          </a:p>
          <a:p>
            <a:pPr marL="0" lvl="0" indent="0" algn="ctr" eaLnBrk="0" fontAlgn="base" hangingPunct="0">
              <a:lnSpc>
                <a:spcPct val="100000"/>
              </a:lnSpc>
              <a:spcBef>
                <a:spcPct val="20000"/>
              </a:spcBef>
              <a:spcAft>
                <a:spcPct val="0"/>
              </a:spcAft>
              <a:buNone/>
              <a:defRPr/>
            </a:pPr>
            <a:r>
              <a:rPr lang="it-IT" sz="2400" b="1" dirty="0"/>
              <a:t> </a:t>
            </a:r>
            <a:r>
              <a:rPr lang="it-IT" sz="2400" dirty="0">
                <a:solidFill>
                  <a:prstClr val="black"/>
                </a:solidFill>
              </a:rPr>
              <a:t> </a:t>
            </a:r>
            <a:r>
              <a:rPr lang="it-IT" altLang="it-IT" sz="2400" kern="0" dirty="0">
                <a:solidFill>
                  <a:srgbClr val="000000"/>
                </a:solidFill>
                <a:latin typeface="Arial"/>
              </a:rPr>
              <a:t> </a:t>
            </a:r>
          </a:p>
          <a:p>
            <a:pPr marL="342900" lvl="0" indent="-342900" algn="just">
              <a:lnSpc>
                <a:spcPct val="100000"/>
              </a:lnSpc>
              <a:spcBef>
                <a:spcPct val="20000"/>
              </a:spcBef>
              <a:defRPr/>
            </a:pPr>
            <a:endParaRPr lang="it-IT" sz="2400" dirty="0">
              <a:solidFill>
                <a:prstClr val="black"/>
              </a:solidFill>
            </a:endParaRPr>
          </a:p>
          <a:p>
            <a:pPr marL="0" lvl="0" indent="0" algn="ctr">
              <a:lnSpc>
                <a:spcPct val="100000"/>
              </a:lnSpc>
              <a:spcBef>
                <a:spcPct val="20000"/>
              </a:spcBef>
              <a:buNone/>
              <a:defRPr/>
            </a:pPr>
            <a:r>
              <a:rPr lang="it-IT" sz="3200" dirty="0">
                <a:solidFill>
                  <a:prstClr val="black"/>
                </a:solidFill>
              </a:rPr>
              <a:t> </a:t>
            </a:r>
            <a:endParaRPr lang="it-IT" sz="3200" b="1" dirty="0">
              <a:solidFill>
                <a:prstClr val="black"/>
              </a:solidFill>
            </a:endParaRPr>
          </a:p>
          <a:p>
            <a:pPr marL="0" lvl="0" indent="0" algn="ctr">
              <a:lnSpc>
                <a:spcPct val="100000"/>
              </a:lnSpc>
              <a:spcBef>
                <a:spcPct val="20000"/>
              </a:spcBef>
              <a:buNone/>
              <a:defRPr/>
            </a:pPr>
            <a:endParaRPr lang="it-IT" sz="3200" b="1" dirty="0">
              <a:solidFill>
                <a:prstClr val="black"/>
              </a:solidFill>
            </a:endParaRPr>
          </a:p>
          <a:p>
            <a:pPr marL="0" indent="0" algn="ctr">
              <a:buNone/>
            </a:pPr>
            <a:endParaRPr lang="it-IT" dirty="0"/>
          </a:p>
        </p:txBody>
      </p:sp>
    </p:spTree>
    <p:extLst>
      <p:ext uri="{BB962C8B-B14F-4D97-AF65-F5344CB8AC3E}">
        <p14:creationId xmlns:p14="http://schemas.microsoft.com/office/powerpoint/2010/main" val="9435219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B295CB-9EBD-4761-A19B-3F56191B9B03}"/>
              </a:ext>
            </a:extLst>
          </p:cNvPr>
          <p:cNvSpPr>
            <a:spLocks noGrp="1"/>
          </p:cNvSpPr>
          <p:nvPr>
            <p:ph type="title"/>
          </p:nvPr>
        </p:nvSpPr>
        <p:spPr>
          <a:xfrm>
            <a:off x="838200" y="365125"/>
            <a:ext cx="10515600" cy="918391"/>
          </a:xfrm>
        </p:spPr>
        <p:txBody>
          <a:bodyPr>
            <a:normAutofit fontScale="90000"/>
          </a:bodyPr>
          <a:lstStyle/>
          <a:p>
            <a:pPr lvl="0" algn="ctr" eaLnBrk="0" fontAlgn="base" hangingPunct="0">
              <a:lnSpc>
                <a:spcPct val="100000"/>
              </a:lnSpc>
              <a:spcBef>
                <a:spcPct val="20000"/>
              </a:spcBef>
              <a:spcAft>
                <a:spcPct val="0"/>
              </a:spcAft>
              <a:defRPr/>
            </a:pPr>
            <a:r>
              <a:rPr lang="it-IT" sz="2800" b="1">
                <a:solidFill>
                  <a:prstClr val="black"/>
                </a:solidFill>
                <a:latin typeface="Calibri" panose="020F0502020204030204"/>
                <a:ea typeface="+mn-ea"/>
                <a:cs typeface="+mn-cs"/>
              </a:rPr>
              <a:t> </a:t>
            </a:r>
            <a:r>
              <a:rPr lang="it-IT" sz="2100" kern="0">
                <a:solidFill>
                  <a:srgbClr val="000000"/>
                </a:solidFill>
                <a:latin typeface="Arial"/>
                <a:ea typeface="+mn-ea"/>
                <a:cs typeface="+mn-cs"/>
              </a:rPr>
              <a:t> </a:t>
            </a:r>
            <a:br>
              <a:rPr lang="it-IT" sz="2100" kern="0">
                <a:solidFill>
                  <a:srgbClr val="000000"/>
                </a:solidFill>
                <a:latin typeface="Arial"/>
                <a:ea typeface="+mn-ea"/>
                <a:cs typeface="+mn-cs"/>
              </a:rPr>
            </a:br>
            <a:br>
              <a:rPr lang="it-IT" sz="2100" kern="0">
                <a:solidFill>
                  <a:srgbClr val="000000"/>
                </a:solidFill>
                <a:latin typeface="Arial"/>
                <a:ea typeface="+mn-ea"/>
                <a:cs typeface="+mn-cs"/>
              </a:rPr>
            </a:br>
            <a:r>
              <a:rPr lang="it-IT" altLang="it-IT" sz="2100" b="1" kern="0">
                <a:solidFill>
                  <a:srgbClr val="000000"/>
                </a:solidFill>
                <a:latin typeface="Arial"/>
                <a:ea typeface="+mn-ea"/>
                <a:cs typeface="+mn-cs"/>
              </a:rPr>
              <a:t> </a:t>
            </a:r>
            <a:br>
              <a:rPr lang="it-IT" altLang="it-IT" sz="2000" kern="0">
                <a:solidFill>
                  <a:srgbClr val="000000"/>
                </a:solidFill>
                <a:latin typeface="Arial"/>
                <a:ea typeface="+mn-ea"/>
                <a:cs typeface="+mn-cs"/>
              </a:rPr>
            </a:br>
            <a:r>
              <a:rPr lang="it-IT" altLang="it-IT" sz="2000" kern="0">
                <a:solidFill>
                  <a:srgbClr val="000000"/>
                </a:solidFill>
                <a:latin typeface="Arial"/>
                <a:ea typeface="+mn-ea"/>
                <a:cs typeface="+mn-cs"/>
              </a:rPr>
              <a:t> </a:t>
            </a:r>
            <a:br>
              <a:rPr lang="it-IT" altLang="it-IT" sz="2000" kern="0">
                <a:solidFill>
                  <a:srgbClr val="000000"/>
                </a:solidFill>
                <a:latin typeface="Arial"/>
                <a:ea typeface="+mn-ea"/>
                <a:cs typeface="+mn-cs"/>
              </a:rPr>
            </a:br>
            <a:br>
              <a:rPr lang="it-IT" altLang="it-IT" sz="2000" kern="0">
                <a:solidFill>
                  <a:srgbClr val="000000"/>
                </a:solidFill>
                <a:latin typeface="Arial"/>
                <a:ea typeface="+mn-ea"/>
                <a:cs typeface="+mn-cs"/>
              </a:rPr>
            </a:br>
            <a:r>
              <a:rPr lang="it-IT" sz="4600">
                <a:solidFill>
                  <a:prstClr val="black"/>
                </a:solidFill>
                <a:latin typeface="Calibri" panose="020F0502020204030204"/>
                <a:ea typeface="+mn-ea"/>
                <a:cs typeface="+mn-cs"/>
              </a:rPr>
              <a:t>L’autorizzazione amministrativa</a:t>
            </a:r>
            <a:br>
              <a:rPr lang="it-IT" sz="4600">
                <a:solidFill>
                  <a:prstClr val="black"/>
                </a:solidFill>
                <a:latin typeface="Calibri" panose="020F0502020204030204"/>
                <a:ea typeface="+mn-ea"/>
                <a:cs typeface="+mn-cs"/>
              </a:rPr>
            </a:br>
            <a:br>
              <a:rPr lang="it-IT" sz="3000" b="1">
                <a:solidFill>
                  <a:prstClr val="black"/>
                </a:solidFill>
                <a:latin typeface="Calibri" panose="020F0502020204030204"/>
                <a:ea typeface="+mn-ea"/>
                <a:cs typeface="+mn-cs"/>
              </a:rPr>
            </a:br>
            <a:br>
              <a:rPr lang="it-IT" sz="2000" b="1" kern="0">
                <a:solidFill>
                  <a:srgbClr val="000000"/>
                </a:solidFill>
                <a:latin typeface="Arial"/>
                <a:ea typeface="+mn-ea"/>
                <a:cs typeface="+mn-cs"/>
              </a:rPr>
            </a:br>
            <a:br>
              <a:rPr lang="it-IT" altLang="it-IT" sz="2100" b="1" kern="0">
                <a:solidFill>
                  <a:srgbClr val="000000"/>
                </a:solidFill>
                <a:latin typeface="Arial"/>
                <a:ea typeface="+mn-ea"/>
                <a:cs typeface="+mn-cs"/>
              </a:rPr>
            </a:br>
            <a:r>
              <a:rPr lang="it-IT" altLang="it-IT" sz="1700" b="1" kern="0">
                <a:solidFill>
                  <a:srgbClr val="000000"/>
                </a:solidFill>
                <a:latin typeface="Arial"/>
                <a:ea typeface="+mn-ea"/>
                <a:cs typeface="+mn-cs"/>
              </a:rPr>
              <a:t> </a:t>
            </a:r>
            <a:r>
              <a:rPr lang="it-IT" sz="2000" b="1" kern="0">
                <a:solidFill>
                  <a:srgbClr val="000000"/>
                </a:solidFill>
                <a:latin typeface="Arial"/>
                <a:ea typeface="+mn-ea"/>
                <a:cs typeface="+mn-cs"/>
              </a:rPr>
              <a:t> </a:t>
            </a:r>
            <a:br>
              <a:rPr lang="it-IT" sz="2000" b="1" kern="0">
                <a:solidFill>
                  <a:srgbClr val="000000"/>
                </a:solidFill>
                <a:latin typeface="Arial"/>
                <a:ea typeface="+mn-ea"/>
                <a:cs typeface="+mn-cs"/>
              </a:rPr>
            </a:br>
            <a:endParaRPr lang="it-IT" sz="3200" b="1" kern="0">
              <a:solidFill>
                <a:srgbClr val="000000"/>
              </a:solidFill>
              <a:latin typeface="Arial"/>
              <a:ea typeface="+mn-ea"/>
              <a:cs typeface="+mn-cs"/>
            </a:endParaRPr>
          </a:p>
        </p:txBody>
      </p:sp>
      <p:sp>
        <p:nvSpPr>
          <p:cNvPr id="3" name="Segnaposto contenuto 2">
            <a:extLst>
              <a:ext uri="{FF2B5EF4-FFF2-40B4-BE49-F238E27FC236}">
                <a16:creationId xmlns:a16="http://schemas.microsoft.com/office/drawing/2014/main" id="{6407E3C6-F940-4FE8-9185-ED902B312D7D}"/>
              </a:ext>
            </a:extLst>
          </p:cNvPr>
          <p:cNvSpPr>
            <a:spLocks noGrp="1"/>
          </p:cNvSpPr>
          <p:nvPr>
            <p:ph idx="1"/>
          </p:nvPr>
        </p:nvSpPr>
        <p:spPr>
          <a:xfrm>
            <a:off x="838200" y="1526796"/>
            <a:ext cx="10515600" cy="4650167"/>
          </a:xfrm>
        </p:spPr>
        <p:txBody>
          <a:bodyPr vert="horz" lIns="91440" tIns="45720" rIns="91440" bIns="45720" rtlCol="0" anchor="t">
            <a:normAutofit/>
          </a:bodyPr>
          <a:lstStyle/>
          <a:p>
            <a:pPr marL="0" indent="0" algn="just">
              <a:buNone/>
              <a:defRPr/>
            </a:pPr>
            <a:endParaRPr lang="it-IT">
              <a:solidFill>
                <a:prstClr val="black"/>
              </a:solidFill>
            </a:endParaRPr>
          </a:p>
          <a:p>
            <a:pPr marL="0" lvl="0" indent="0" algn="just">
              <a:lnSpc>
                <a:spcPct val="100000"/>
              </a:lnSpc>
              <a:spcBef>
                <a:spcPct val="20000"/>
              </a:spcBef>
              <a:buNone/>
              <a:defRPr/>
            </a:pPr>
            <a:r>
              <a:rPr lang="it-IT" sz="3200" dirty="0">
                <a:solidFill>
                  <a:prstClr val="black"/>
                </a:solidFill>
              </a:rPr>
              <a:t>L'autorizzazione si definisce come l'atto con cui la pubblica amministrazione, su istanza dell'interessato, </a:t>
            </a:r>
            <a:r>
              <a:rPr lang="it-IT" sz="3200" b="1" dirty="0">
                <a:solidFill>
                  <a:prstClr val="black"/>
                </a:solidFill>
              </a:rPr>
              <a:t>rimuove un limite legale</a:t>
            </a:r>
            <a:r>
              <a:rPr lang="it-IT" sz="3200" dirty="0">
                <a:solidFill>
                  <a:prstClr val="black"/>
                </a:solidFill>
              </a:rPr>
              <a:t> posto all'esercizio di un'attività inerente un </a:t>
            </a:r>
            <a:r>
              <a:rPr lang="it-IT" sz="3200" b="1" dirty="0">
                <a:solidFill>
                  <a:prstClr val="black"/>
                </a:solidFill>
              </a:rPr>
              <a:t>diritto soggettivo </a:t>
            </a:r>
            <a:r>
              <a:rPr lang="it-IT" sz="3200" dirty="0">
                <a:solidFill>
                  <a:prstClr val="black"/>
                </a:solidFill>
              </a:rPr>
              <a:t>o una potestà pubblica preesistenti in capo al destinatario.</a:t>
            </a:r>
            <a:endParaRPr lang="it-IT" dirty="0">
              <a:solidFill>
                <a:prstClr val="black"/>
              </a:solidFill>
            </a:endParaRPr>
          </a:p>
          <a:p>
            <a:pPr marL="0" indent="0" algn="ctr" eaLnBrk="0" fontAlgn="base" hangingPunct="0">
              <a:lnSpc>
                <a:spcPct val="100000"/>
              </a:lnSpc>
              <a:spcBef>
                <a:spcPct val="20000"/>
              </a:spcBef>
              <a:spcAft>
                <a:spcPct val="0"/>
              </a:spcAft>
              <a:buNone/>
              <a:defRPr/>
            </a:pPr>
            <a:r>
              <a:rPr lang="it-IT" sz="2400" b="1" dirty="0"/>
              <a:t> </a:t>
            </a:r>
            <a:r>
              <a:rPr lang="it-IT" sz="2400" dirty="0">
                <a:solidFill>
                  <a:prstClr val="black"/>
                </a:solidFill>
              </a:rPr>
              <a:t> </a:t>
            </a:r>
            <a:r>
              <a:rPr lang="it-IT" altLang="it-IT" sz="2400" kern="0" dirty="0">
                <a:solidFill>
                  <a:srgbClr val="000000"/>
                </a:solidFill>
                <a:latin typeface="Arial"/>
              </a:rPr>
              <a:t> </a:t>
            </a:r>
            <a:endParaRPr lang="it-IT" altLang="it-IT" sz="2400" kern="0" dirty="0">
              <a:solidFill>
                <a:srgbClr val="000000"/>
              </a:solidFill>
              <a:latin typeface="Arial"/>
              <a:cs typeface="Arial"/>
            </a:endParaRPr>
          </a:p>
          <a:p>
            <a:pPr marL="342900" lvl="0" indent="-342900" algn="just">
              <a:lnSpc>
                <a:spcPct val="100000"/>
              </a:lnSpc>
              <a:spcBef>
                <a:spcPct val="20000"/>
              </a:spcBef>
              <a:defRPr/>
            </a:pPr>
            <a:endParaRPr lang="it-IT" sz="2400">
              <a:solidFill>
                <a:prstClr val="black"/>
              </a:solidFill>
            </a:endParaRPr>
          </a:p>
          <a:p>
            <a:pPr marL="0" indent="0" algn="ctr">
              <a:lnSpc>
                <a:spcPct val="100000"/>
              </a:lnSpc>
              <a:spcBef>
                <a:spcPct val="20000"/>
              </a:spcBef>
              <a:buNone/>
              <a:defRPr/>
            </a:pPr>
            <a:endParaRPr lang="it-IT" sz="3200" b="1">
              <a:solidFill>
                <a:prstClr val="black"/>
              </a:solidFill>
            </a:endParaRPr>
          </a:p>
          <a:p>
            <a:pPr marL="0" lvl="0" indent="0" algn="ctr">
              <a:lnSpc>
                <a:spcPct val="100000"/>
              </a:lnSpc>
              <a:spcBef>
                <a:spcPct val="20000"/>
              </a:spcBef>
              <a:buNone/>
              <a:defRPr/>
            </a:pPr>
            <a:endParaRPr lang="it-IT" sz="3200" b="1">
              <a:solidFill>
                <a:prstClr val="black"/>
              </a:solidFill>
            </a:endParaRPr>
          </a:p>
          <a:p>
            <a:pPr marL="0" indent="0" algn="ctr">
              <a:buNone/>
            </a:pPr>
            <a:endParaRPr lang="it-IT"/>
          </a:p>
        </p:txBody>
      </p:sp>
    </p:spTree>
    <p:extLst>
      <p:ext uri="{BB962C8B-B14F-4D97-AF65-F5344CB8AC3E}">
        <p14:creationId xmlns:p14="http://schemas.microsoft.com/office/powerpoint/2010/main" val="254179298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B295CB-9EBD-4761-A19B-3F56191B9B03}"/>
              </a:ext>
            </a:extLst>
          </p:cNvPr>
          <p:cNvSpPr>
            <a:spLocks noGrp="1"/>
          </p:cNvSpPr>
          <p:nvPr>
            <p:ph type="title"/>
          </p:nvPr>
        </p:nvSpPr>
        <p:spPr>
          <a:xfrm>
            <a:off x="838200" y="365125"/>
            <a:ext cx="10515600" cy="918391"/>
          </a:xfrm>
        </p:spPr>
        <p:txBody>
          <a:bodyPr>
            <a:normAutofit fontScale="90000"/>
          </a:bodyPr>
          <a:lstStyle/>
          <a:p>
            <a:pPr lvl="0" algn="ctr" eaLnBrk="0" fontAlgn="base" hangingPunct="0">
              <a:lnSpc>
                <a:spcPct val="100000"/>
              </a:lnSpc>
              <a:spcBef>
                <a:spcPct val="20000"/>
              </a:spcBef>
              <a:spcAft>
                <a:spcPct val="0"/>
              </a:spcAft>
              <a:defRPr/>
            </a:pPr>
            <a:r>
              <a:rPr lang="it-IT" sz="2800" b="1">
                <a:solidFill>
                  <a:prstClr val="black"/>
                </a:solidFill>
                <a:latin typeface="Calibri" panose="020F0502020204030204"/>
                <a:ea typeface="+mn-ea"/>
                <a:cs typeface="+mn-cs"/>
              </a:rPr>
              <a:t> </a:t>
            </a:r>
            <a:r>
              <a:rPr lang="it-IT" sz="2100" kern="0">
                <a:solidFill>
                  <a:srgbClr val="000000"/>
                </a:solidFill>
                <a:latin typeface="Arial"/>
                <a:ea typeface="+mn-ea"/>
                <a:cs typeface="+mn-cs"/>
              </a:rPr>
              <a:t> </a:t>
            </a:r>
            <a:br>
              <a:rPr lang="it-IT" sz="2100" kern="0">
                <a:solidFill>
                  <a:srgbClr val="000000"/>
                </a:solidFill>
                <a:latin typeface="Arial"/>
                <a:ea typeface="+mn-ea"/>
                <a:cs typeface="+mn-cs"/>
              </a:rPr>
            </a:br>
            <a:br>
              <a:rPr lang="it-IT" sz="2100" kern="0">
                <a:solidFill>
                  <a:srgbClr val="000000"/>
                </a:solidFill>
                <a:latin typeface="Arial"/>
                <a:ea typeface="+mn-ea"/>
                <a:cs typeface="+mn-cs"/>
              </a:rPr>
            </a:br>
            <a:r>
              <a:rPr lang="it-IT" altLang="it-IT" sz="2100" b="1" kern="0">
                <a:solidFill>
                  <a:srgbClr val="000000"/>
                </a:solidFill>
                <a:latin typeface="Arial"/>
                <a:ea typeface="+mn-ea"/>
                <a:cs typeface="+mn-cs"/>
              </a:rPr>
              <a:t> </a:t>
            </a:r>
            <a:br>
              <a:rPr lang="it-IT" altLang="it-IT" sz="2000" kern="0">
                <a:solidFill>
                  <a:srgbClr val="000000"/>
                </a:solidFill>
                <a:latin typeface="Arial"/>
                <a:ea typeface="+mn-ea"/>
                <a:cs typeface="+mn-cs"/>
              </a:rPr>
            </a:br>
            <a:r>
              <a:rPr lang="it-IT" altLang="it-IT" sz="2000" kern="0">
                <a:solidFill>
                  <a:srgbClr val="000000"/>
                </a:solidFill>
                <a:latin typeface="Arial"/>
                <a:ea typeface="+mn-ea"/>
                <a:cs typeface="+mn-cs"/>
              </a:rPr>
              <a:t> </a:t>
            </a:r>
            <a:br>
              <a:rPr lang="it-IT" altLang="it-IT" sz="2000" kern="0">
                <a:solidFill>
                  <a:srgbClr val="000000"/>
                </a:solidFill>
                <a:latin typeface="Arial"/>
                <a:ea typeface="+mn-ea"/>
                <a:cs typeface="+mn-cs"/>
              </a:rPr>
            </a:br>
            <a:br>
              <a:rPr lang="it-IT" altLang="it-IT" sz="2000" kern="0">
                <a:solidFill>
                  <a:srgbClr val="000000"/>
                </a:solidFill>
                <a:latin typeface="Arial"/>
                <a:ea typeface="+mn-ea"/>
                <a:cs typeface="+mn-cs"/>
              </a:rPr>
            </a:br>
            <a:r>
              <a:rPr lang="it-IT" sz="4600">
                <a:solidFill>
                  <a:prstClr val="black"/>
                </a:solidFill>
                <a:latin typeface="Calibri" panose="020F0502020204030204"/>
                <a:ea typeface="+mn-ea"/>
                <a:cs typeface="+mn-cs"/>
              </a:rPr>
              <a:t>I provvedimenti di secondo grado</a:t>
            </a:r>
            <a:br>
              <a:rPr lang="it-IT" sz="4600">
                <a:solidFill>
                  <a:prstClr val="black"/>
                </a:solidFill>
                <a:latin typeface="Calibri" panose="020F0502020204030204"/>
                <a:ea typeface="+mn-ea"/>
                <a:cs typeface="+mn-cs"/>
              </a:rPr>
            </a:br>
            <a:br>
              <a:rPr lang="it-IT" sz="3000" b="1">
                <a:solidFill>
                  <a:prstClr val="black"/>
                </a:solidFill>
                <a:latin typeface="Calibri" panose="020F0502020204030204"/>
                <a:ea typeface="+mn-ea"/>
                <a:cs typeface="+mn-cs"/>
              </a:rPr>
            </a:br>
            <a:br>
              <a:rPr lang="it-IT" sz="2000" b="1" kern="0">
                <a:solidFill>
                  <a:srgbClr val="000000"/>
                </a:solidFill>
                <a:latin typeface="Arial"/>
                <a:ea typeface="+mn-ea"/>
                <a:cs typeface="+mn-cs"/>
              </a:rPr>
            </a:br>
            <a:br>
              <a:rPr lang="it-IT" altLang="it-IT" sz="2100" b="1" kern="0">
                <a:solidFill>
                  <a:srgbClr val="000000"/>
                </a:solidFill>
                <a:latin typeface="Arial"/>
                <a:ea typeface="+mn-ea"/>
                <a:cs typeface="+mn-cs"/>
              </a:rPr>
            </a:br>
            <a:r>
              <a:rPr lang="it-IT" altLang="it-IT" sz="1700" b="1" kern="0">
                <a:solidFill>
                  <a:srgbClr val="000000"/>
                </a:solidFill>
                <a:latin typeface="Arial"/>
                <a:ea typeface="+mn-ea"/>
                <a:cs typeface="+mn-cs"/>
              </a:rPr>
              <a:t> </a:t>
            </a:r>
            <a:r>
              <a:rPr lang="it-IT" sz="2000" b="1" kern="0">
                <a:solidFill>
                  <a:srgbClr val="000000"/>
                </a:solidFill>
                <a:latin typeface="Arial"/>
                <a:ea typeface="+mn-ea"/>
                <a:cs typeface="+mn-cs"/>
              </a:rPr>
              <a:t> </a:t>
            </a:r>
            <a:br>
              <a:rPr lang="it-IT" sz="2000" b="1" kern="0">
                <a:solidFill>
                  <a:srgbClr val="000000"/>
                </a:solidFill>
                <a:latin typeface="Arial"/>
                <a:ea typeface="+mn-ea"/>
                <a:cs typeface="+mn-cs"/>
              </a:rPr>
            </a:br>
            <a:endParaRPr lang="it-IT" sz="3200" b="1" kern="0">
              <a:solidFill>
                <a:srgbClr val="000000"/>
              </a:solidFill>
              <a:latin typeface="Arial"/>
              <a:ea typeface="+mn-ea"/>
              <a:cs typeface="+mn-cs"/>
            </a:endParaRPr>
          </a:p>
        </p:txBody>
      </p:sp>
      <p:sp>
        <p:nvSpPr>
          <p:cNvPr id="3" name="Segnaposto contenuto 2">
            <a:extLst>
              <a:ext uri="{FF2B5EF4-FFF2-40B4-BE49-F238E27FC236}">
                <a16:creationId xmlns:a16="http://schemas.microsoft.com/office/drawing/2014/main" id="{6407E3C6-F940-4FE8-9185-ED902B312D7D}"/>
              </a:ext>
            </a:extLst>
          </p:cNvPr>
          <p:cNvSpPr>
            <a:spLocks noGrp="1"/>
          </p:cNvSpPr>
          <p:nvPr>
            <p:ph idx="1"/>
          </p:nvPr>
        </p:nvSpPr>
        <p:spPr>
          <a:xfrm>
            <a:off x="838200" y="1526796"/>
            <a:ext cx="10515600" cy="4650167"/>
          </a:xfrm>
        </p:spPr>
        <p:txBody>
          <a:bodyPr vert="horz" lIns="91440" tIns="45720" rIns="91440" bIns="45720" rtlCol="0" anchor="t">
            <a:normAutofit/>
          </a:bodyPr>
          <a:lstStyle/>
          <a:p>
            <a:pPr marL="0" indent="0" algn="just">
              <a:lnSpc>
                <a:spcPct val="100000"/>
              </a:lnSpc>
              <a:spcBef>
                <a:spcPct val="20000"/>
              </a:spcBef>
              <a:buNone/>
              <a:defRPr/>
            </a:pPr>
            <a:r>
              <a:rPr lang="it-IT" altLang="it-IT" sz="2400" kern="0" dirty="0">
                <a:solidFill>
                  <a:srgbClr val="000000"/>
                </a:solidFill>
                <a:latin typeface="Arial"/>
              </a:rPr>
              <a:t>Il potere di </a:t>
            </a:r>
            <a:r>
              <a:rPr lang="it-IT" altLang="it-IT" sz="2400" b="1" kern="0" dirty="0">
                <a:solidFill>
                  <a:srgbClr val="000000"/>
                </a:solidFill>
                <a:latin typeface="Arial"/>
              </a:rPr>
              <a:t>riesaminare gli atti amministrativi </a:t>
            </a:r>
            <a:r>
              <a:rPr lang="it-IT" altLang="it-IT" sz="2400" kern="0" dirty="0">
                <a:solidFill>
                  <a:srgbClr val="000000"/>
                </a:solidFill>
                <a:latin typeface="Arial"/>
              </a:rPr>
              <a:t>da parte della Pubblica Amministrazione è detto potere di </a:t>
            </a:r>
            <a:r>
              <a:rPr lang="it-IT" altLang="it-IT" sz="2400" b="1" kern="0" dirty="0">
                <a:solidFill>
                  <a:srgbClr val="000000"/>
                </a:solidFill>
                <a:latin typeface="Arial"/>
              </a:rPr>
              <a:t>autotutela amministrativa</a:t>
            </a:r>
            <a:r>
              <a:rPr lang="it-IT" altLang="it-IT" sz="2400" kern="0" dirty="0">
                <a:solidFill>
                  <a:srgbClr val="000000"/>
                </a:solidFill>
                <a:latin typeface="Arial"/>
              </a:rPr>
              <a:t>. </a:t>
            </a:r>
            <a:endParaRPr lang="it-IT"/>
          </a:p>
          <a:p>
            <a:pPr marL="0" lvl="0" indent="0" algn="just">
              <a:lnSpc>
                <a:spcPct val="100000"/>
              </a:lnSpc>
              <a:spcBef>
                <a:spcPct val="20000"/>
              </a:spcBef>
              <a:buNone/>
              <a:defRPr/>
            </a:pPr>
            <a:endParaRPr lang="it-IT" altLang="it-IT" sz="2400" kern="0" dirty="0">
              <a:solidFill>
                <a:prstClr val="black"/>
              </a:solidFill>
              <a:latin typeface="Arial"/>
              <a:cs typeface="Arial"/>
            </a:endParaRPr>
          </a:p>
          <a:p>
            <a:pPr algn="just">
              <a:lnSpc>
                <a:spcPct val="100000"/>
              </a:lnSpc>
              <a:spcBef>
                <a:spcPct val="20000"/>
              </a:spcBef>
              <a:buFont typeface="Arial"/>
              <a:buChar char="•"/>
              <a:defRPr/>
            </a:pPr>
            <a:r>
              <a:rPr lang="it-IT" sz="3200" kern="0" dirty="0">
                <a:solidFill>
                  <a:prstClr val="black"/>
                </a:solidFill>
                <a:latin typeface="Arial"/>
                <a:cs typeface="Arial"/>
              </a:rPr>
              <a:t>Annullamento d’ufficio</a:t>
            </a:r>
            <a:endParaRPr lang="en-US" sz="3200" kern="0" dirty="0">
              <a:solidFill>
                <a:prstClr val="black"/>
              </a:solidFill>
              <a:latin typeface="Arial"/>
              <a:cs typeface="Arial"/>
            </a:endParaRPr>
          </a:p>
          <a:p>
            <a:pPr algn="just">
              <a:lnSpc>
                <a:spcPct val="100000"/>
              </a:lnSpc>
              <a:spcBef>
                <a:spcPct val="20000"/>
              </a:spcBef>
              <a:buFont typeface="Arial"/>
              <a:buChar char="•"/>
              <a:defRPr/>
            </a:pPr>
            <a:r>
              <a:rPr lang="it-IT" sz="3200" kern="0" dirty="0">
                <a:solidFill>
                  <a:prstClr val="black"/>
                </a:solidFill>
                <a:latin typeface="Arial"/>
                <a:cs typeface="Arial"/>
              </a:rPr>
              <a:t>Revoca</a:t>
            </a:r>
            <a:endParaRPr lang="it-IT" dirty="0"/>
          </a:p>
          <a:p>
            <a:pPr marL="0" lvl="0" indent="0" algn="just">
              <a:lnSpc>
                <a:spcPct val="100000"/>
              </a:lnSpc>
              <a:spcBef>
                <a:spcPct val="20000"/>
              </a:spcBef>
              <a:buNone/>
              <a:defRPr/>
            </a:pPr>
            <a:endParaRPr lang="it-IT" altLang="it-IT" sz="2400" kern="0" dirty="0">
              <a:solidFill>
                <a:prstClr val="black"/>
              </a:solidFill>
              <a:latin typeface="Arial"/>
              <a:cs typeface="Arial"/>
            </a:endParaRPr>
          </a:p>
          <a:p>
            <a:pPr marL="0" indent="0" algn="ctr">
              <a:lnSpc>
                <a:spcPct val="100000"/>
              </a:lnSpc>
              <a:spcBef>
                <a:spcPct val="20000"/>
              </a:spcBef>
              <a:buNone/>
            </a:pPr>
            <a:endParaRPr lang="it-IT" sz="3200" b="1"/>
          </a:p>
          <a:p>
            <a:pPr marL="0" indent="0" algn="ctr">
              <a:lnSpc>
                <a:spcPct val="100000"/>
              </a:lnSpc>
              <a:spcBef>
                <a:spcPct val="20000"/>
              </a:spcBef>
              <a:buNone/>
            </a:pPr>
            <a:endParaRPr lang="it-IT" sz="3200" b="1"/>
          </a:p>
          <a:p>
            <a:pPr marL="0" indent="0" algn="ctr">
              <a:buNone/>
            </a:pPr>
            <a:endParaRPr lang="it-IT"/>
          </a:p>
        </p:txBody>
      </p:sp>
    </p:spTree>
    <p:extLst>
      <p:ext uri="{BB962C8B-B14F-4D97-AF65-F5344CB8AC3E}">
        <p14:creationId xmlns:p14="http://schemas.microsoft.com/office/powerpoint/2010/main" val="131979145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B295CB-9EBD-4761-A19B-3F56191B9B03}"/>
              </a:ext>
            </a:extLst>
          </p:cNvPr>
          <p:cNvSpPr>
            <a:spLocks noGrp="1"/>
          </p:cNvSpPr>
          <p:nvPr>
            <p:ph type="title"/>
          </p:nvPr>
        </p:nvSpPr>
        <p:spPr>
          <a:xfrm>
            <a:off x="838200" y="365125"/>
            <a:ext cx="10515600" cy="918391"/>
          </a:xfrm>
        </p:spPr>
        <p:txBody>
          <a:bodyPr>
            <a:normAutofit fontScale="90000"/>
          </a:bodyPr>
          <a:lstStyle/>
          <a:p>
            <a:pPr lvl="0" algn="ctr" eaLnBrk="0" fontAlgn="base" hangingPunct="0">
              <a:lnSpc>
                <a:spcPct val="100000"/>
              </a:lnSpc>
              <a:spcBef>
                <a:spcPct val="20000"/>
              </a:spcBef>
              <a:spcAft>
                <a:spcPct val="0"/>
              </a:spcAft>
              <a:defRPr/>
            </a:pPr>
            <a:r>
              <a:rPr lang="it-IT" sz="2800" b="1">
                <a:solidFill>
                  <a:prstClr val="black"/>
                </a:solidFill>
                <a:latin typeface="Calibri" panose="020F0502020204030204"/>
                <a:ea typeface="+mn-ea"/>
                <a:cs typeface="+mn-cs"/>
              </a:rPr>
              <a:t> </a:t>
            </a:r>
            <a:r>
              <a:rPr lang="it-IT" sz="2100" kern="0">
                <a:solidFill>
                  <a:srgbClr val="000000"/>
                </a:solidFill>
                <a:latin typeface="Arial"/>
                <a:ea typeface="+mn-ea"/>
                <a:cs typeface="+mn-cs"/>
              </a:rPr>
              <a:t> </a:t>
            </a:r>
            <a:br>
              <a:rPr lang="it-IT" sz="2100" kern="0">
                <a:solidFill>
                  <a:srgbClr val="000000"/>
                </a:solidFill>
                <a:latin typeface="Arial"/>
                <a:ea typeface="+mn-ea"/>
                <a:cs typeface="+mn-cs"/>
              </a:rPr>
            </a:br>
            <a:br>
              <a:rPr lang="it-IT" sz="2100" kern="0">
                <a:solidFill>
                  <a:srgbClr val="000000"/>
                </a:solidFill>
                <a:latin typeface="Arial"/>
                <a:ea typeface="+mn-ea"/>
                <a:cs typeface="+mn-cs"/>
              </a:rPr>
            </a:br>
            <a:r>
              <a:rPr lang="it-IT" altLang="it-IT" sz="2100" b="1" kern="0">
                <a:solidFill>
                  <a:srgbClr val="000000"/>
                </a:solidFill>
                <a:latin typeface="Arial"/>
                <a:ea typeface="+mn-ea"/>
                <a:cs typeface="+mn-cs"/>
              </a:rPr>
              <a:t> </a:t>
            </a:r>
            <a:br>
              <a:rPr lang="it-IT" altLang="it-IT" sz="2000" kern="0">
                <a:solidFill>
                  <a:srgbClr val="000000"/>
                </a:solidFill>
                <a:latin typeface="Arial"/>
                <a:ea typeface="+mn-ea"/>
                <a:cs typeface="+mn-cs"/>
              </a:rPr>
            </a:br>
            <a:r>
              <a:rPr lang="it-IT" altLang="it-IT" sz="2000" kern="0">
                <a:solidFill>
                  <a:srgbClr val="000000"/>
                </a:solidFill>
                <a:latin typeface="Arial"/>
                <a:ea typeface="+mn-ea"/>
                <a:cs typeface="+mn-cs"/>
              </a:rPr>
              <a:t> </a:t>
            </a:r>
            <a:br>
              <a:rPr lang="it-IT" altLang="it-IT" sz="2000" kern="0">
                <a:solidFill>
                  <a:srgbClr val="000000"/>
                </a:solidFill>
                <a:latin typeface="Arial"/>
                <a:ea typeface="+mn-ea"/>
                <a:cs typeface="+mn-cs"/>
              </a:rPr>
            </a:br>
            <a:br>
              <a:rPr lang="it-IT" altLang="it-IT" sz="2000" kern="0">
                <a:solidFill>
                  <a:srgbClr val="000000"/>
                </a:solidFill>
                <a:latin typeface="Arial"/>
                <a:ea typeface="+mn-ea"/>
                <a:cs typeface="+mn-cs"/>
              </a:rPr>
            </a:br>
            <a:r>
              <a:rPr lang="it-IT" sz="4600">
                <a:solidFill>
                  <a:prstClr val="black"/>
                </a:solidFill>
                <a:latin typeface="Calibri" panose="020F0502020204030204"/>
                <a:ea typeface="+mn-ea"/>
                <a:cs typeface="+mn-cs"/>
              </a:rPr>
              <a:t>I provvedimenti di secondo grado</a:t>
            </a:r>
            <a:br>
              <a:rPr lang="it-IT" sz="4600">
                <a:solidFill>
                  <a:prstClr val="black"/>
                </a:solidFill>
                <a:latin typeface="Calibri" panose="020F0502020204030204"/>
                <a:ea typeface="+mn-ea"/>
                <a:cs typeface="+mn-cs"/>
              </a:rPr>
            </a:br>
            <a:br>
              <a:rPr lang="it-IT" sz="3000" b="1">
                <a:solidFill>
                  <a:prstClr val="black"/>
                </a:solidFill>
                <a:latin typeface="Calibri" panose="020F0502020204030204"/>
                <a:ea typeface="+mn-ea"/>
                <a:cs typeface="+mn-cs"/>
              </a:rPr>
            </a:br>
            <a:br>
              <a:rPr lang="it-IT" sz="2000" b="1" kern="0">
                <a:solidFill>
                  <a:srgbClr val="000000"/>
                </a:solidFill>
                <a:latin typeface="Arial"/>
                <a:ea typeface="+mn-ea"/>
                <a:cs typeface="+mn-cs"/>
              </a:rPr>
            </a:br>
            <a:br>
              <a:rPr lang="it-IT" altLang="it-IT" sz="2100" b="1" kern="0">
                <a:solidFill>
                  <a:srgbClr val="000000"/>
                </a:solidFill>
                <a:latin typeface="Arial"/>
                <a:ea typeface="+mn-ea"/>
                <a:cs typeface="+mn-cs"/>
              </a:rPr>
            </a:br>
            <a:r>
              <a:rPr lang="it-IT" altLang="it-IT" sz="1700" b="1" kern="0">
                <a:solidFill>
                  <a:srgbClr val="000000"/>
                </a:solidFill>
                <a:latin typeface="Arial"/>
                <a:ea typeface="+mn-ea"/>
                <a:cs typeface="+mn-cs"/>
              </a:rPr>
              <a:t> </a:t>
            </a:r>
            <a:r>
              <a:rPr lang="it-IT" sz="2000" b="1" kern="0">
                <a:solidFill>
                  <a:srgbClr val="000000"/>
                </a:solidFill>
                <a:latin typeface="Arial"/>
                <a:ea typeface="+mn-ea"/>
                <a:cs typeface="+mn-cs"/>
              </a:rPr>
              <a:t> </a:t>
            </a:r>
            <a:br>
              <a:rPr lang="it-IT" sz="2000" b="1" kern="0">
                <a:solidFill>
                  <a:srgbClr val="000000"/>
                </a:solidFill>
                <a:latin typeface="Arial"/>
                <a:ea typeface="+mn-ea"/>
                <a:cs typeface="+mn-cs"/>
              </a:rPr>
            </a:br>
            <a:endParaRPr lang="it-IT" sz="3200" b="1" kern="0">
              <a:solidFill>
                <a:srgbClr val="000000"/>
              </a:solidFill>
              <a:latin typeface="Arial"/>
              <a:ea typeface="+mn-ea"/>
              <a:cs typeface="+mn-cs"/>
            </a:endParaRPr>
          </a:p>
        </p:txBody>
      </p:sp>
      <p:sp>
        <p:nvSpPr>
          <p:cNvPr id="3" name="Segnaposto contenuto 2">
            <a:extLst>
              <a:ext uri="{FF2B5EF4-FFF2-40B4-BE49-F238E27FC236}">
                <a16:creationId xmlns:a16="http://schemas.microsoft.com/office/drawing/2014/main" id="{6407E3C6-F940-4FE8-9185-ED902B312D7D}"/>
              </a:ext>
            </a:extLst>
          </p:cNvPr>
          <p:cNvSpPr>
            <a:spLocks noGrp="1"/>
          </p:cNvSpPr>
          <p:nvPr>
            <p:ph idx="1"/>
          </p:nvPr>
        </p:nvSpPr>
        <p:spPr>
          <a:xfrm>
            <a:off x="838200" y="1526796"/>
            <a:ext cx="10515600" cy="4650167"/>
          </a:xfrm>
        </p:spPr>
        <p:txBody>
          <a:bodyPr vert="horz" lIns="91440" tIns="45720" rIns="91440" bIns="45720" rtlCol="0" anchor="t">
            <a:normAutofit/>
          </a:bodyPr>
          <a:lstStyle/>
          <a:p>
            <a:pPr marL="0" indent="0" algn="just">
              <a:lnSpc>
                <a:spcPct val="100000"/>
              </a:lnSpc>
              <a:spcBef>
                <a:spcPct val="20000"/>
              </a:spcBef>
              <a:buNone/>
              <a:defRPr/>
            </a:pPr>
            <a:r>
              <a:rPr lang="it-IT" sz="3200" dirty="0">
                <a:solidFill>
                  <a:prstClr val="black"/>
                </a:solidFill>
              </a:rPr>
              <a:t>I provvedimenti di secondo grado possono essere </a:t>
            </a:r>
            <a:r>
              <a:rPr lang="it-IT" sz="3200" b="1" dirty="0">
                <a:solidFill>
                  <a:prstClr val="black"/>
                </a:solidFill>
              </a:rPr>
              <a:t>d’iniziativa della stessa amministrazione</a:t>
            </a:r>
            <a:r>
              <a:rPr lang="it-IT" sz="3200" dirty="0">
                <a:solidFill>
                  <a:prstClr val="black"/>
                </a:solidFill>
              </a:rPr>
              <a:t> o possono susseguire </a:t>
            </a:r>
            <a:r>
              <a:rPr lang="it-IT" sz="3200" b="1" dirty="0">
                <a:solidFill>
                  <a:prstClr val="black"/>
                </a:solidFill>
              </a:rPr>
              <a:t>l’istanza di un privato</a:t>
            </a:r>
            <a:r>
              <a:rPr lang="it-IT" sz="3200" dirty="0">
                <a:solidFill>
                  <a:prstClr val="black"/>
                </a:solidFill>
              </a:rPr>
              <a:t>, tuttavia, in presenza di un’istanza di riesame del privato, </a:t>
            </a:r>
            <a:r>
              <a:rPr lang="it-IT" sz="3200" b="1" dirty="0">
                <a:solidFill>
                  <a:prstClr val="black"/>
                </a:solidFill>
              </a:rPr>
              <a:t>la giurisprudenza esclude un obbligo per la Pubblica Amministrazione di provvedere. </a:t>
            </a:r>
          </a:p>
          <a:p>
            <a:pPr marL="0" lvl="0" indent="0" algn="ctr">
              <a:lnSpc>
                <a:spcPct val="100000"/>
              </a:lnSpc>
              <a:spcBef>
                <a:spcPct val="20000"/>
              </a:spcBef>
              <a:buNone/>
              <a:defRPr/>
            </a:pPr>
            <a:endParaRPr lang="it-IT" sz="3200" b="1">
              <a:solidFill>
                <a:prstClr val="black"/>
              </a:solidFill>
            </a:endParaRPr>
          </a:p>
          <a:p>
            <a:pPr marL="0" indent="0" algn="ctr">
              <a:buNone/>
            </a:pPr>
            <a:endParaRPr lang="it-IT"/>
          </a:p>
        </p:txBody>
      </p:sp>
    </p:spTree>
    <p:extLst>
      <p:ext uri="{BB962C8B-B14F-4D97-AF65-F5344CB8AC3E}">
        <p14:creationId xmlns:p14="http://schemas.microsoft.com/office/powerpoint/2010/main" val="36643452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B295CB-9EBD-4761-A19B-3F56191B9B03}"/>
              </a:ext>
            </a:extLst>
          </p:cNvPr>
          <p:cNvSpPr>
            <a:spLocks noGrp="1"/>
          </p:cNvSpPr>
          <p:nvPr>
            <p:ph type="title"/>
          </p:nvPr>
        </p:nvSpPr>
        <p:spPr>
          <a:xfrm>
            <a:off x="838200" y="365125"/>
            <a:ext cx="10515600" cy="935169"/>
          </a:xfrm>
        </p:spPr>
        <p:txBody>
          <a:bodyPr>
            <a:normAutofit fontScale="90000"/>
          </a:bodyPr>
          <a:lstStyle/>
          <a:p>
            <a:pPr algn="ctr">
              <a:lnSpc>
                <a:spcPct val="100000"/>
              </a:lnSpc>
              <a:spcBef>
                <a:spcPct val="20000"/>
              </a:spcBef>
              <a:defRPr/>
            </a:pPr>
            <a:r>
              <a:rPr lang="it-IT" sz="2800" b="1">
                <a:solidFill>
                  <a:prstClr val="black"/>
                </a:solidFill>
                <a:latin typeface="Calibri" panose="020F0502020204030204"/>
                <a:ea typeface="+mn-ea"/>
                <a:cs typeface="+mn-cs"/>
              </a:rPr>
              <a:t> </a:t>
            </a:r>
            <a:r>
              <a:rPr lang="it-IT" sz="2100" kern="0">
                <a:solidFill>
                  <a:srgbClr val="000000"/>
                </a:solidFill>
                <a:latin typeface="Arial"/>
                <a:ea typeface="+mn-ea"/>
                <a:cs typeface="+mn-cs"/>
              </a:rPr>
              <a:t> </a:t>
            </a:r>
            <a:br>
              <a:rPr lang="it-IT" sz="2100" kern="0">
                <a:solidFill>
                  <a:srgbClr val="000000"/>
                </a:solidFill>
                <a:latin typeface="Arial"/>
                <a:ea typeface="+mn-ea"/>
                <a:cs typeface="+mn-cs"/>
              </a:rPr>
            </a:br>
            <a:br>
              <a:rPr lang="it-IT" sz="2100" kern="0">
                <a:solidFill>
                  <a:srgbClr val="000000"/>
                </a:solidFill>
                <a:latin typeface="Arial"/>
                <a:ea typeface="+mn-ea"/>
                <a:cs typeface="+mn-cs"/>
              </a:rPr>
            </a:br>
            <a:r>
              <a:rPr lang="it-IT" altLang="it-IT" sz="2100" b="1" kern="0">
                <a:solidFill>
                  <a:srgbClr val="000000"/>
                </a:solidFill>
                <a:latin typeface="Arial"/>
                <a:ea typeface="+mn-ea"/>
                <a:cs typeface="+mn-cs"/>
              </a:rPr>
              <a:t> </a:t>
            </a:r>
            <a:br>
              <a:rPr lang="it-IT" altLang="it-IT" sz="2000" kern="0">
                <a:solidFill>
                  <a:srgbClr val="000000"/>
                </a:solidFill>
                <a:latin typeface="Arial"/>
                <a:ea typeface="+mn-ea"/>
                <a:cs typeface="+mn-cs"/>
              </a:rPr>
            </a:br>
            <a:r>
              <a:rPr lang="it-IT" altLang="it-IT" sz="2000" kern="0">
                <a:solidFill>
                  <a:srgbClr val="000000"/>
                </a:solidFill>
                <a:latin typeface="Arial"/>
                <a:ea typeface="+mn-ea"/>
                <a:cs typeface="+mn-cs"/>
              </a:rPr>
              <a:t> </a:t>
            </a:r>
            <a:br>
              <a:rPr lang="it-IT" altLang="it-IT" sz="2000" kern="0">
                <a:solidFill>
                  <a:srgbClr val="000000"/>
                </a:solidFill>
                <a:latin typeface="Arial"/>
                <a:ea typeface="+mn-ea"/>
                <a:cs typeface="+mn-cs"/>
              </a:rPr>
            </a:br>
            <a:br>
              <a:rPr lang="it-IT" altLang="it-IT" sz="2000" kern="0">
                <a:solidFill>
                  <a:srgbClr val="000000"/>
                </a:solidFill>
                <a:latin typeface="Arial"/>
                <a:ea typeface="+mn-ea"/>
                <a:cs typeface="+mn-cs"/>
              </a:rPr>
            </a:br>
            <a:r>
              <a:rPr lang="it-IT" sz="4600">
                <a:solidFill>
                  <a:prstClr val="black"/>
                </a:solidFill>
                <a:latin typeface="Calibri" panose="020F0502020204030204"/>
                <a:ea typeface="+mn-ea"/>
                <a:cs typeface="+mn-cs"/>
              </a:rPr>
              <a:t> </a:t>
            </a:r>
            <a:br>
              <a:rPr lang="it-IT" sz="4600">
                <a:solidFill>
                  <a:prstClr val="black"/>
                </a:solidFill>
                <a:latin typeface="Calibri" panose="020F0502020204030204"/>
                <a:ea typeface="+mn-ea"/>
                <a:cs typeface="+mn-cs"/>
              </a:rPr>
            </a:br>
            <a:br>
              <a:rPr lang="it-IT" sz="4600">
                <a:solidFill>
                  <a:prstClr val="black"/>
                </a:solidFill>
                <a:latin typeface="Calibri" panose="020F0502020204030204"/>
                <a:ea typeface="+mn-ea"/>
                <a:cs typeface="+mn-cs"/>
              </a:rPr>
            </a:br>
            <a:r>
              <a:rPr lang="it-IT" sz="4800" b="1">
                <a:solidFill>
                  <a:prstClr val="black"/>
                </a:solidFill>
              </a:rPr>
              <a:t> Art. 21-nonies - Annullamento d'ufficio</a:t>
            </a:r>
            <a:br>
              <a:rPr lang="it-IT" sz="4800">
                <a:solidFill>
                  <a:prstClr val="black"/>
                </a:solidFill>
              </a:rPr>
            </a:br>
            <a:br>
              <a:rPr lang="it-IT" sz="4600">
                <a:solidFill>
                  <a:prstClr val="black"/>
                </a:solidFill>
                <a:latin typeface="Calibri" panose="020F0502020204030204"/>
                <a:ea typeface="+mn-ea"/>
                <a:cs typeface="+mn-cs"/>
              </a:rPr>
            </a:br>
            <a:br>
              <a:rPr lang="it-IT" sz="3000" b="1">
                <a:solidFill>
                  <a:prstClr val="black"/>
                </a:solidFill>
                <a:latin typeface="Calibri" panose="020F0502020204030204"/>
                <a:ea typeface="+mn-ea"/>
                <a:cs typeface="+mn-cs"/>
              </a:rPr>
            </a:br>
            <a:br>
              <a:rPr lang="it-IT" sz="2000" b="1" kern="0">
                <a:solidFill>
                  <a:srgbClr val="000000"/>
                </a:solidFill>
                <a:latin typeface="Arial"/>
                <a:ea typeface="+mn-ea"/>
                <a:cs typeface="+mn-cs"/>
              </a:rPr>
            </a:br>
            <a:br>
              <a:rPr lang="it-IT" altLang="it-IT" sz="2100" b="1" kern="0">
                <a:solidFill>
                  <a:srgbClr val="000000"/>
                </a:solidFill>
                <a:latin typeface="Arial"/>
                <a:ea typeface="+mn-ea"/>
                <a:cs typeface="+mn-cs"/>
              </a:rPr>
            </a:br>
            <a:r>
              <a:rPr lang="it-IT" altLang="it-IT" sz="1700" b="1" kern="0">
                <a:solidFill>
                  <a:srgbClr val="000000"/>
                </a:solidFill>
                <a:latin typeface="Arial"/>
                <a:ea typeface="+mn-ea"/>
                <a:cs typeface="+mn-cs"/>
              </a:rPr>
              <a:t> </a:t>
            </a:r>
            <a:r>
              <a:rPr lang="it-IT" sz="2000" b="1" kern="0">
                <a:solidFill>
                  <a:srgbClr val="000000"/>
                </a:solidFill>
                <a:latin typeface="Arial"/>
                <a:ea typeface="+mn-ea"/>
                <a:cs typeface="+mn-cs"/>
              </a:rPr>
              <a:t> </a:t>
            </a:r>
            <a:br>
              <a:rPr lang="it-IT" sz="2000" b="1" kern="0">
                <a:solidFill>
                  <a:srgbClr val="000000"/>
                </a:solidFill>
                <a:latin typeface="Arial"/>
                <a:ea typeface="+mn-ea"/>
                <a:cs typeface="+mn-cs"/>
              </a:rPr>
            </a:br>
            <a:endParaRPr lang="it-IT" sz="3200" b="1" kern="0">
              <a:solidFill>
                <a:srgbClr val="000000"/>
              </a:solidFill>
              <a:latin typeface="Arial"/>
              <a:ea typeface="+mn-ea"/>
              <a:cs typeface="+mn-cs"/>
            </a:endParaRPr>
          </a:p>
        </p:txBody>
      </p:sp>
      <p:sp>
        <p:nvSpPr>
          <p:cNvPr id="3" name="Segnaposto contenuto 2">
            <a:extLst>
              <a:ext uri="{FF2B5EF4-FFF2-40B4-BE49-F238E27FC236}">
                <a16:creationId xmlns:a16="http://schemas.microsoft.com/office/drawing/2014/main" id="{6407E3C6-F940-4FE8-9185-ED902B312D7D}"/>
              </a:ext>
            </a:extLst>
          </p:cNvPr>
          <p:cNvSpPr>
            <a:spLocks noGrp="1"/>
          </p:cNvSpPr>
          <p:nvPr>
            <p:ph idx="1"/>
          </p:nvPr>
        </p:nvSpPr>
        <p:spPr>
          <a:xfrm>
            <a:off x="838200" y="1526796"/>
            <a:ext cx="10515600" cy="4650167"/>
          </a:xfrm>
        </p:spPr>
        <p:txBody>
          <a:bodyPr vert="horz" lIns="91440" tIns="45720" rIns="91440" bIns="45720" rtlCol="0" anchor="t">
            <a:normAutofit fontScale="92500" lnSpcReduction="10000"/>
          </a:bodyPr>
          <a:lstStyle/>
          <a:p>
            <a:pPr marL="0" indent="0" algn="just">
              <a:buNone/>
            </a:pPr>
            <a:r>
              <a:rPr lang="it-IT" dirty="0"/>
              <a:t>1.   Il   provvedimento   amministrativo   </a:t>
            </a:r>
            <a:r>
              <a:rPr lang="it-IT" b="1" dirty="0"/>
              <a:t>illegittimo</a:t>
            </a:r>
            <a:r>
              <a:rPr lang="it-IT" dirty="0"/>
              <a:t>   ai   sensi dell'articolo 21-octies, esclusi i casi di cui al  medesimo  articolo 21-octies, comma 2, può essere </a:t>
            </a:r>
            <a:r>
              <a:rPr lang="it-IT" b="1" dirty="0"/>
              <a:t>annullato d'ufficio</a:t>
            </a:r>
            <a:r>
              <a:rPr lang="it-IT" dirty="0"/>
              <a:t>, sussistendone </a:t>
            </a:r>
            <a:r>
              <a:rPr lang="it-IT" b="1" dirty="0"/>
              <a:t>le ragioni di interesse pubblico,</a:t>
            </a:r>
            <a:r>
              <a:rPr lang="it-IT" dirty="0"/>
              <a:t> entro un termine </a:t>
            </a:r>
            <a:r>
              <a:rPr lang="it-IT" b="1" dirty="0"/>
              <a:t>ragionevole</a:t>
            </a:r>
            <a:r>
              <a:rPr lang="it-IT" dirty="0"/>
              <a:t>, comunque </a:t>
            </a:r>
            <a:r>
              <a:rPr lang="it-IT" b="1" dirty="0"/>
              <a:t>non  superiore  a  dodici  mesi </a:t>
            </a:r>
            <a:r>
              <a:rPr lang="it-IT" dirty="0"/>
              <a:t>  dal   momento   dell'adozione   dei provvedimenti  di  autorizzazione  o  di  attribuzione  di   vantaggi economici, inclusi i casi in cui il provvedimento si sia  formato  ai sensi  dell'articolo  20,  e  tenendo  conto  degli   interessi   dei destinatari e dei controinteressati, dall'organo che lo  ha  emanato, ovvero da altro organo  previsto  dalla  legge.  Rimangono  ferme  le responsabilità connesse all'adozione e al mancato  annullamento  del provvedimento illegittimo.</a:t>
            </a:r>
          </a:p>
        </p:txBody>
      </p:sp>
    </p:spTree>
    <p:extLst>
      <p:ext uri="{BB962C8B-B14F-4D97-AF65-F5344CB8AC3E}">
        <p14:creationId xmlns:p14="http://schemas.microsoft.com/office/powerpoint/2010/main" val="135918349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BD878A0-60B0-84E0-4FE9-BFE5610E5647}"/>
              </a:ext>
            </a:extLst>
          </p:cNvPr>
          <p:cNvSpPr>
            <a:spLocks noGrp="1"/>
          </p:cNvSpPr>
          <p:nvPr>
            <p:ph type="title"/>
          </p:nvPr>
        </p:nvSpPr>
        <p:spPr/>
        <p:txBody>
          <a:bodyPr/>
          <a:lstStyle/>
          <a:p>
            <a:r>
              <a:rPr lang="it-IT">
                <a:cs typeface="Calibri"/>
              </a:rPr>
              <a:t>Annullamento d'ufficio</a:t>
            </a:r>
            <a:endParaRPr lang="it-IT"/>
          </a:p>
        </p:txBody>
      </p:sp>
      <p:sp>
        <p:nvSpPr>
          <p:cNvPr id="3" name="Segnaposto contenuto 2">
            <a:extLst>
              <a:ext uri="{FF2B5EF4-FFF2-40B4-BE49-F238E27FC236}">
                <a16:creationId xmlns:a16="http://schemas.microsoft.com/office/drawing/2014/main" id="{45339956-A5C9-E5AC-6DBA-4E254C8AA0C9}"/>
              </a:ext>
            </a:extLst>
          </p:cNvPr>
          <p:cNvSpPr>
            <a:spLocks noGrp="1"/>
          </p:cNvSpPr>
          <p:nvPr>
            <p:ph idx="1"/>
          </p:nvPr>
        </p:nvSpPr>
        <p:spPr/>
        <p:txBody>
          <a:bodyPr vert="horz" lIns="91440" tIns="45720" rIns="91440" bIns="45720" rtlCol="0" anchor="t">
            <a:normAutofit/>
          </a:bodyPr>
          <a:lstStyle/>
          <a:p>
            <a:r>
              <a:rPr lang="it-IT">
                <a:cs typeface="Calibri"/>
              </a:rPr>
              <a:t>Vizio</a:t>
            </a:r>
          </a:p>
          <a:p>
            <a:r>
              <a:rPr lang="it-IT">
                <a:cs typeface="Calibri"/>
              </a:rPr>
              <a:t>Efficacia retroattiva (?)</a:t>
            </a:r>
          </a:p>
          <a:p>
            <a:r>
              <a:rPr lang="it-IT">
                <a:cs typeface="Calibri"/>
              </a:rPr>
              <a:t>Potere discrezionale, interesse pubblico</a:t>
            </a:r>
          </a:p>
          <a:p>
            <a:r>
              <a:rPr lang="it-IT">
                <a:cs typeface="Calibri"/>
              </a:rPr>
              <a:t>Termine ragionevole</a:t>
            </a:r>
          </a:p>
        </p:txBody>
      </p:sp>
    </p:spTree>
    <p:extLst>
      <p:ext uri="{BB962C8B-B14F-4D97-AF65-F5344CB8AC3E}">
        <p14:creationId xmlns:p14="http://schemas.microsoft.com/office/powerpoint/2010/main" val="120450306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B295CB-9EBD-4761-A19B-3F56191B9B03}"/>
              </a:ext>
            </a:extLst>
          </p:cNvPr>
          <p:cNvSpPr>
            <a:spLocks noGrp="1"/>
          </p:cNvSpPr>
          <p:nvPr>
            <p:ph type="title"/>
          </p:nvPr>
        </p:nvSpPr>
        <p:spPr>
          <a:xfrm>
            <a:off x="838200" y="365125"/>
            <a:ext cx="10515600" cy="935169"/>
          </a:xfrm>
        </p:spPr>
        <p:txBody>
          <a:bodyPr>
            <a:normAutofit fontScale="90000"/>
          </a:bodyPr>
          <a:lstStyle/>
          <a:p>
            <a:pPr algn="ctr">
              <a:lnSpc>
                <a:spcPct val="100000"/>
              </a:lnSpc>
              <a:spcBef>
                <a:spcPct val="20000"/>
              </a:spcBef>
              <a:defRPr/>
            </a:pPr>
            <a:r>
              <a:rPr lang="it-IT" sz="2800" b="1">
                <a:solidFill>
                  <a:prstClr val="black"/>
                </a:solidFill>
                <a:latin typeface="Calibri" panose="020F0502020204030204"/>
                <a:ea typeface="+mn-ea"/>
                <a:cs typeface="+mn-cs"/>
              </a:rPr>
              <a:t> </a:t>
            </a:r>
            <a:r>
              <a:rPr lang="it-IT" sz="2100" kern="0">
                <a:solidFill>
                  <a:srgbClr val="000000"/>
                </a:solidFill>
                <a:latin typeface="Arial"/>
                <a:ea typeface="+mn-ea"/>
                <a:cs typeface="+mn-cs"/>
              </a:rPr>
              <a:t> </a:t>
            </a:r>
            <a:br>
              <a:rPr lang="it-IT" sz="2100" kern="0">
                <a:solidFill>
                  <a:srgbClr val="000000"/>
                </a:solidFill>
                <a:latin typeface="Arial"/>
                <a:ea typeface="+mn-ea"/>
                <a:cs typeface="+mn-cs"/>
              </a:rPr>
            </a:br>
            <a:br>
              <a:rPr lang="it-IT" sz="2100" kern="0">
                <a:solidFill>
                  <a:srgbClr val="000000"/>
                </a:solidFill>
                <a:latin typeface="Arial"/>
                <a:ea typeface="+mn-ea"/>
                <a:cs typeface="+mn-cs"/>
              </a:rPr>
            </a:br>
            <a:r>
              <a:rPr lang="it-IT" altLang="it-IT" sz="2100" b="1" kern="0">
                <a:solidFill>
                  <a:srgbClr val="000000"/>
                </a:solidFill>
                <a:latin typeface="Arial"/>
                <a:ea typeface="+mn-ea"/>
                <a:cs typeface="+mn-cs"/>
              </a:rPr>
              <a:t> </a:t>
            </a:r>
            <a:br>
              <a:rPr lang="it-IT" altLang="it-IT" sz="2000" kern="0">
                <a:solidFill>
                  <a:srgbClr val="000000"/>
                </a:solidFill>
                <a:latin typeface="Arial"/>
                <a:ea typeface="+mn-ea"/>
                <a:cs typeface="+mn-cs"/>
              </a:rPr>
            </a:br>
            <a:r>
              <a:rPr lang="it-IT" altLang="it-IT" sz="2000" kern="0">
                <a:solidFill>
                  <a:srgbClr val="000000"/>
                </a:solidFill>
                <a:latin typeface="Arial"/>
                <a:ea typeface="+mn-ea"/>
                <a:cs typeface="+mn-cs"/>
              </a:rPr>
              <a:t> </a:t>
            </a:r>
            <a:br>
              <a:rPr lang="it-IT" altLang="it-IT" sz="2000" kern="0">
                <a:solidFill>
                  <a:srgbClr val="000000"/>
                </a:solidFill>
                <a:latin typeface="Arial"/>
                <a:ea typeface="+mn-ea"/>
                <a:cs typeface="+mn-cs"/>
              </a:rPr>
            </a:br>
            <a:br>
              <a:rPr lang="it-IT" altLang="it-IT" sz="2000" kern="0">
                <a:solidFill>
                  <a:srgbClr val="000000"/>
                </a:solidFill>
                <a:latin typeface="Arial"/>
                <a:ea typeface="+mn-ea"/>
                <a:cs typeface="+mn-cs"/>
              </a:rPr>
            </a:br>
            <a:r>
              <a:rPr lang="it-IT" sz="4600">
                <a:solidFill>
                  <a:prstClr val="black"/>
                </a:solidFill>
                <a:latin typeface="Calibri" panose="020F0502020204030204"/>
                <a:ea typeface="+mn-ea"/>
                <a:cs typeface="+mn-cs"/>
              </a:rPr>
              <a:t> </a:t>
            </a:r>
            <a:br>
              <a:rPr lang="it-IT" sz="4600">
                <a:solidFill>
                  <a:prstClr val="black"/>
                </a:solidFill>
                <a:latin typeface="Calibri" panose="020F0502020204030204"/>
                <a:ea typeface="+mn-ea"/>
                <a:cs typeface="+mn-cs"/>
              </a:rPr>
            </a:br>
            <a:br>
              <a:rPr lang="it-IT" sz="4600">
                <a:solidFill>
                  <a:prstClr val="black"/>
                </a:solidFill>
                <a:latin typeface="Calibri" panose="020F0502020204030204"/>
                <a:ea typeface="+mn-ea"/>
                <a:cs typeface="+mn-cs"/>
              </a:rPr>
            </a:br>
            <a:r>
              <a:rPr lang="it-IT" sz="4800" b="1">
                <a:solidFill>
                  <a:prstClr val="black"/>
                </a:solidFill>
              </a:rPr>
              <a:t>Art. 21-quinquies - Revoca del provvedimento</a:t>
            </a:r>
            <a:br>
              <a:rPr lang="it-IT" sz="4800">
                <a:solidFill>
                  <a:prstClr val="black"/>
                </a:solidFill>
              </a:rPr>
            </a:br>
            <a:br>
              <a:rPr lang="it-IT" sz="4600">
                <a:solidFill>
                  <a:prstClr val="black"/>
                </a:solidFill>
                <a:latin typeface="Calibri" panose="020F0502020204030204"/>
                <a:ea typeface="+mn-ea"/>
                <a:cs typeface="+mn-cs"/>
              </a:rPr>
            </a:br>
            <a:br>
              <a:rPr lang="it-IT" sz="3000" b="1">
                <a:solidFill>
                  <a:prstClr val="black"/>
                </a:solidFill>
                <a:latin typeface="Calibri" panose="020F0502020204030204"/>
                <a:ea typeface="+mn-ea"/>
                <a:cs typeface="+mn-cs"/>
              </a:rPr>
            </a:br>
            <a:br>
              <a:rPr lang="it-IT" sz="2000" b="1" kern="0">
                <a:solidFill>
                  <a:srgbClr val="000000"/>
                </a:solidFill>
                <a:latin typeface="Arial"/>
                <a:ea typeface="+mn-ea"/>
                <a:cs typeface="+mn-cs"/>
              </a:rPr>
            </a:br>
            <a:br>
              <a:rPr lang="it-IT" altLang="it-IT" sz="2100" b="1" kern="0">
                <a:solidFill>
                  <a:srgbClr val="000000"/>
                </a:solidFill>
                <a:latin typeface="Arial"/>
                <a:ea typeface="+mn-ea"/>
                <a:cs typeface="+mn-cs"/>
              </a:rPr>
            </a:br>
            <a:r>
              <a:rPr lang="it-IT" altLang="it-IT" sz="1700" b="1" kern="0">
                <a:solidFill>
                  <a:srgbClr val="000000"/>
                </a:solidFill>
                <a:latin typeface="Arial"/>
                <a:ea typeface="+mn-ea"/>
                <a:cs typeface="+mn-cs"/>
              </a:rPr>
              <a:t> </a:t>
            </a:r>
            <a:r>
              <a:rPr lang="it-IT" sz="2000" b="1" kern="0">
                <a:solidFill>
                  <a:srgbClr val="000000"/>
                </a:solidFill>
                <a:latin typeface="Arial"/>
                <a:ea typeface="+mn-ea"/>
                <a:cs typeface="+mn-cs"/>
              </a:rPr>
              <a:t> </a:t>
            </a:r>
            <a:br>
              <a:rPr lang="it-IT" sz="2000" b="1" kern="0">
                <a:solidFill>
                  <a:srgbClr val="000000"/>
                </a:solidFill>
                <a:latin typeface="Arial"/>
                <a:ea typeface="+mn-ea"/>
                <a:cs typeface="+mn-cs"/>
              </a:rPr>
            </a:br>
            <a:endParaRPr lang="it-IT" sz="3200" b="1" kern="0">
              <a:solidFill>
                <a:srgbClr val="000000"/>
              </a:solidFill>
              <a:latin typeface="Arial"/>
              <a:ea typeface="+mn-ea"/>
              <a:cs typeface="+mn-cs"/>
            </a:endParaRPr>
          </a:p>
        </p:txBody>
      </p:sp>
      <p:sp>
        <p:nvSpPr>
          <p:cNvPr id="3" name="Segnaposto contenuto 2">
            <a:extLst>
              <a:ext uri="{FF2B5EF4-FFF2-40B4-BE49-F238E27FC236}">
                <a16:creationId xmlns:a16="http://schemas.microsoft.com/office/drawing/2014/main" id="{6407E3C6-F940-4FE8-9185-ED902B312D7D}"/>
              </a:ext>
            </a:extLst>
          </p:cNvPr>
          <p:cNvSpPr>
            <a:spLocks noGrp="1"/>
          </p:cNvSpPr>
          <p:nvPr>
            <p:ph idx="1"/>
          </p:nvPr>
        </p:nvSpPr>
        <p:spPr>
          <a:xfrm>
            <a:off x="1100137" y="2264983"/>
            <a:ext cx="10253663" cy="3911980"/>
          </a:xfrm>
        </p:spPr>
        <p:txBody>
          <a:bodyPr vert="horz" lIns="91440" tIns="45720" rIns="91440" bIns="45720" rtlCol="0" anchor="t">
            <a:normAutofit fontScale="85000" lnSpcReduction="10000"/>
          </a:bodyPr>
          <a:lstStyle/>
          <a:p>
            <a:pPr marL="0" indent="0" algn="just">
              <a:lnSpc>
                <a:spcPct val="100000"/>
              </a:lnSpc>
              <a:spcBef>
                <a:spcPct val="20000"/>
              </a:spcBef>
              <a:buNone/>
              <a:defRPr/>
            </a:pPr>
            <a:r>
              <a:rPr lang="it-IT" sz="3200" dirty="0">
                <a:solidFill>
                  <a:prstClr val="black"/>
                </a:solidFill>
              </a:rPr>
              <a:t>  1. Per </a:t>
            </a:r>
            <a:r>
              <a:rPr lang="it-IT" sz="3200" b="1" dirty="0">
                <a:solidFill>
                  <a:prstClr val="black"/>
                </a:solidFill>
              </a:rPr>
              <a:t>sopravvenuti motivi di pubblico interesse</a:t>
            </a:r>
            <a:r>
              <a:rPr lang="it-IT" sz="3200" dirty="0">
                <a:solidFill>
                  <a:prstClr val="black"/>
                </a:solidFill>
              </a:rPr>
              <a:t> ovvero nel  caso di </a:t>
            </a:r>
            <a:r>
              <a:rPr lang="it-IT" sz="3200" b="1" dirty="0">
                <a:solidFill>
                  <a:prstClr val="black"/>
                </a:solidFill>
              </a:rPr>
              <a:t>mutamento della situazione di fatto  non  prevedibile </a:t>
            </a:r>
            <a:r>
              <a:rPr lang="it-IT" sz="3200" dirty="0">
                <a:solidFill>
                  <a:prstClr val="black"/>
                </a:solidFill>
              </a:rPr>
              <a:t> al  momento dell'adozione del provvedimento o, salvo che per i  provvedimenti  di autorizzazione o di attribuzione  di  vantaggi  economici,  di  </a:t>
            </a:r>
            <a:r>
              <a:rPr lang="it-IT" sz="3200" b="1" dirty="0">
                <a:solidFill>
                  <a:prstClr val="black"/>
                </a:solidFill>
              </a:rPr>
              <a:t>nuova valutazione dell'interesse pubblico  originario</a:t>
            </a:r>
            <a:r>
              <a:rPr lang="it-IT" sz="3200" dirty="0">
                <a:solidFill>
                  <a:prstClr val="black"/>
                </a:solidFill>
              </a:rPr>
              <a:t>,  il  provvedimento amministrativo ad efficacia durevole può essere  revocato  da  parte dell'organo che lo ha emanato ovvero da altro organo  previsto  dalla legge. </a:t>
            </a:r>
            <a:endParaRPr lang="it-IT" dirty="0">
              <a:solidFill>
                <a:prstClr val="black"/>
              </a:solidFill>
            </a:endParaRPr>
          </a:p>
        </p:txBody>
      </p:sp>
    </p:spTree>
    <p:extLst>
      <p:ext uri="{BB962C8B-B14F-4D97-AF65-F5344CB8AC3E}">
        <p14:creationId xmlns:p14="http://schemas.microsoft.com/office/powerpoint/2010/main" val="189681448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B295CB-9EBD-4761-A19B-3F56191B9B03}"/>
              </a:ext>
            </a:extLst>
          </p:cNvPr>
          <p:cNvSpPr>
            <a:spLocks noGrp="1"/>
          </p:cNvSpPr>
          <p:nvPr>
            <p:ph type="title"/>
          </p:nvPr>
        </p:nvSpPr>
        <p:spPr>
          <a:xfrm>
            <a:off x="838200" y="365125"/>
            <a:ext cx="10515600" cy="935169"/>
          </a:xfrm>
        </p:spPr>
        <p:txBody>
          <a:bodyPr>
            <a:normAutofit fontScale="90000"/>
          </a:bodyPr>
          <a:lstStyle/>
          <a:p>
            <a:pPr algn="ctr">
              <a:lnSpc>
                <a:spcPct val="100000"/>
              </a:lnSpc>
              <a:spcBef>
                <a:spcPct val="20000"/>
              </a:spcBef>
              <a:defRPr/>
            </a:pPr>
            <a:r>
              <a:rPr lang="it-IT" sz="2800" b="1">
                <a:solidFill>
                  <a:prstClr val="black"/>
                </a:solidFill>
                <a:latin typeface="Calibri" panose="020F0502020204030204"/>
                <a:ea typeface="+mn-ea"/>
                <a:cs typeface="+mn-cs"/>
              </a:rPr>
              <a:t> </a:t>
            </a:r>
            <a:r>
              <a:rPr lang="it-IT" sz="2100" kern="0">
                <a:solidFill>
                  <a:srgbClr val="000000"/>
                </a:solidFill>
                <a:latin typeface="Arial"/>
                <a:ea typeface="+mn-ea"/>
                <a:cs typeface="+mn-cs"/>
              </a:rPr>
              <a:t> </a:t>
            </a:r>
            <a:br>
              <a:rPr lang="it-IT" sz="2100" kern="0">
                <a:solidFill>
                  <a:srgbClr val="000000"/>
                </a:solidFill>
                <a:latin typeface="Arial"/>
                <a:ea typeface="+mn-ea"/>
                <a:cs typeface="+mn-cs"/>
              </a:rPr>
            </a:br>
            <a:br>
              <a:rPr lang="it-IT" sz="2100" kern="0">
                <a:solidFill>
                  <a:srgbClr val="000000"/>
                </a:solidFill>
                <a:latin typeface="Arial"/>
                <a:ea typeface="+mn-ea"/>
                <a:cs typeface="+mn-cs"/>
              </a:rPr>
            </a:br>
            <a:r>
              <a:rPr lang="it-IT" altLang="it-IT" sz="2100" b="1" kern="0">
                <a:solidFill>
                  <a:srgbClr val="000000"/>
                </a:solidFill>
                <a:latin typeface="Arial"/>
                <a:ea typeface="+mn-ea"/>
                <a:cs typeface="+mn-cs"/>
              </a:rPr>
              <a:t> </a:t>
            </a:r>
            <a:br>
              <a:rPr lang="it-IT" altLang="it-IT" sz="2000" kern="0">
                <a:solidFill>
                  <a:srgbClr val="000000"/>
                </a:solidFill>
                <a:latin typeface="Arial"/>
                <a:ea typeface="+mn-ea"/>
                <a:cs typeface="+mn-cs"/>
              </a:rPr>
            </a:br>
            <a:r>
              <a:rPr lang="it-IT" altLang="it-IT" sz="2000" kern="0">
                <a:solidFill>
                  <a:srgbClr val="000000"/>
                </a:solidFill>
                <a:latin typeface="Arial"/>
                <a:ea typeface="+mn-ea"/>
                <a:cs typeface="+mn-cs"/>
              </a:rPr>
              <a:t> </a:t>
            </a:r>
            <a:br>
              <a:rPr lang="it-IT" altLang="it-IT" sz="2000" kern="0">
                <a:solidFill>
                  <a:srgbClr val="000000"/>
                </a:solidFill>
                <a:latin typeface="Arial"/>
                <a:ea typeface="+mn-ea"/>
                <a:cs typeface="+mn-cs"/>
              </a:rPr>
            </a:br>
            <a:br>
              <a:rPr lang="it-IT" altLang="it-IT" sz="2000" kern="0">
                <a:solidFill>
                  <a:srgbClr val="000000"/>
                </a:solidFill>
                <a:latin typeface="Arial"/>
                <a:ea typeface="+mn-ea"/>
                <a:cs typeface="+mn-cs"/>
              </a:rPr>
            </a:br>
            <a:r>
              <a:rPr lang="it-IT" sz="4600">
                <a:solidFill>
                  <a:prstClr val="black"/>
                </a:solidFill>
                <a:latin typeface="Calibri" panose="020F0502020204030204"/>
                <a:ea typeface="+mn-ea"/>
                <a:cs typeface="+mn-cs"/>
              </a:rPr>
              <a:t> </a:t>
            </a:r>
            <a:br>
              <a:rPr lang="it-IT" sz="4600">
                <a:solidFill>
                  <a:prstClr val="black"/>
                </a:solidFill>
                <a:latin typeface="Calibri" panose="020F0502020204030204"/>
                <a:ea typeface="+mn-ea"/>
                <a:cs typeface="+mn-cs"/>
              </a:rPr>
            </a:br>
            <a:br>
              <a:rPr lang="it-IT" sz="4600">
                <a:solidFill>
                  <a:prstClr val="black"/>
                </a:solidFill>
                <a:latin typeface="Calibri" panose="020F0502020204030204"/>
                <a:ea typeface="+mn-ea"/>
                <a:cs typeface="+mn-cs"/>
              </a:rPr>
            </a:br>
            <a:r>
              <a:rPr lang="it-IT" sz="4800" b="1">
                <a:solidFill>
                  <a:prstClr val="black"/>
                </a:solidFill>
              </a:rPr>
              <a:t>Art. 21-quinquies - Revoca del provvedimento</a:t>
            </a:r>
            <a:br>
              <a:rPr lang="it-IT" sz="4800">
                <a:solidFill>
                  <a:prstClr val="black"/>
                </a:solidFill>
              </a:rPr>
            </a:br>
            <a:br>
              <a:rPr lang="it-IT" sz="4600">
                <a:solidFill>
                  <a:prstClr val="black"/>
                </a:solidFill>
                <a:latin typeface="Calibri" panose="020F0502020204030204"/>
                <a:ea typeface="+mn-ea"/>
                <a:cs typeface="+mn-cs"/>
              </a:rPr>
            </a:br>
            <a:br>
              <a:rPr lang="it-IT" sz="3000" b="1">
                <a:solidFill>
                  <a:prstClr val="black"/>
                </a:solidFill>
                <a:latin typeface="Calibri" panose="020F0502020204030204"/>
                <a:ea typeface="+mn-ea"/>
                <a:cs typeface="+mn-cs"/>
              </a:rPr>
            </a:br>
            <a:br>
              <a:rPr lang="it-IT" sz="2000" b="1" kern="0">
                <a:solidFill>
                  <a:srgbClr val="000000"/>
                </a:solidFill>
                <a:latin typeface="Arial"/>
                <a:ea typeface="+mn-ea"/>
                <a:cs typeface="+mn-cs"/>
              </a:rPr>
            </a:br>
            <a:br>
              <a:rPr lang="it-IT" altLang="it-IT" sz="2100" b="1" kern="0">
                <a:solidFill>
                  <a:srgbClr val="000000"/>
                </a:solidFill>
                <a:latin typeface="Arial"/>
                <a:ea typeface="+mn-ea"/>
                <a:cs typeface="+mn-cs"/>
              </a:rPr>
            </a:br>
            <a:r>
              <a:rPr lang="it-IT" altLang="it-IT" sz="1700" b="1" kern="0">
                <a:solidFill>
                  <a:srgbClr val="000000"/>
                </a:solidFill>
                <a:latin typeface="Arial"/>
                <a:ea typeface="+mn-ea"/>
                <a:cs typeface="+mn-cs"/>
              </a:rPr>
              <a:t> </a:t>
            </a:r>
            <a:r>
              <a:rPr lang="it-IT" sz="2000" b="1" kern="0">
                <a:solidFill>
                  <a:srgbClr val="000000"/>
                </a:solidFill>
                <a:latin typeface="Arial"/>
                <a:ea typeface="+mn-ea"/>
                <a:cs typeface="+mn-cs"/>
              </a:rPr>
              <a:t> </a:t>
            </a:r>
            <a:br>
              <a:rPr lang="it-IT" sz="2000" b="1" kern="0">
                <a:solidFill>
                  <a:srgbClr val="000000"/>
                </a:solidFill>
                <a:latin typeface="Arial"/>
                <a:ea typeface="+mn-ea"/>
                <a:cs typeface="+mn-cs"/>
              </a:rPr>
            </a:br>
            <a:endParaRPr lang="it-IT" sz="3200" b="1" kern="0">
              <a:solidFill>
                <a:srgbClr val="000000"/>
              </a:solidFill>
              <a:latin typeface="Arial"/>
              <a:ea typeface="+mn-ea"/>
              <a:cs typeface="+mn-cs"/>
            </a:endParaRPr>
          </a:p>
        </p:txBody>
      </p:sp>
      <p:sp>
        <p:nvSpPr>
          <p:cNvPr id="3" name="Segnaposto contenuto 2">
            <a:extLst>
              <a:ext uri="{FF2B5EF4-FFF2-40B4-BE49-F238E27FC236}">
                <a16:creationId xmlns:a16="http://schemas.microsoft.com/office/drawing/2014/main" id="{6407E3C6-F940-4FE8-9185-ED902B312D7D}"/>
              </a:ext>
            </a:extLst>
          </p:cNvPr>
          <p:cNvSpPr>
            <a:spLocks noGrp="1"/>
          </p:cNvSpPr>
          <p:nvPr>
            <p:ph idx="1"/>
          </p:nvPr>
        </p:nvSpPr>
        <p:spPr>
          <a:xfrm>
            <a:off x="838200" y="1526796"/>
            <a:ext cx="10515600" cy="4650167"/>
          </a:xfrm>
        </p:spPr>
        <p:txBody>
          <a:bodyPr vert="horz" lIns="91440" tIns="45720" rIns="91440" bIns="45720" rtlCol="0" anchor="t">
            <a:normAutofit/>
          </a:bodyPr>
          <a:lstStyle/>
          <a:p>
            <a:pPr marL="0" indent="0" algn="just">
              <a:lnSpc>
                <a:spcPct val="100000"/>
              </a:lnSpc>
              <a:spcBef>
                <a:spcPct val="20000"/>
              </a:spcBef>
              <a:buNone/>
              <a:defRPr/>
            </a:pPr>
            <a:r>
              <a:rPr lang="it-IT" sz="3200" dirty="0">
                <a:solidFill>
                  <a:prstClr val="black"/>
                </a:solidFill>
              </a:rPr>
              <a:t>   La revoca determina la inidoneità del provvedimento  revocato a produrre ulteriori effetti. Se la  revoca  comporta  pregiudizi  in danno dei soggetti  direttamente  interessati,  l'amministrazione  ha l'obbligo di provvedere al  loro  indennizzo. </a:t>
            </a:r>
            <a:endParaRPr lang="it-IT" sz="3200" b="1" dirty="0">
              <a:solidFill>
                <a:prstClr val="black"/>
              </a:solidFill>
            </a:endParaRPr>
          </a:p>
          <a:p>
            <a:pPr marL="0" indent="0" algn="ctr">
              <a:buNone/>
            </a:pPr>
            <a:endParaRPr lang="it-IT"/>
          </a:p>
        </p:txBody>
      </p:sp>
    </p:spTree>
    <p:extLst>
      <p:ext uri="{BB962C8B-B14F-4D97-AF65-F5344CB8AC3E}">
        <p14:creationId xmlns:p14="http://schemas.microsoft.com/office/powerpoint/2010/main" val="162838833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C8508B9-C9F0-679E-9C99-A5670A52C084}"/>
              </a:ext>
            </a:extLst>
          </p:cNvPr>
          <p:cNvSpPr>
            <a:spLocks noGrp="1"/>
          </p:cNvSpPr>
          <p:nvPr>
            <p:ph type="title"/>
          </p:nvPr>
        </p:nvSpPr>
        <p:spPr/>
        <p:txBody>
          <a:bodyPr/>
          <a:lstStyle/>
          <a:p>
            <a:r>
              <a:rPr lang="it-IT">
                <a:cs typeface="Calibri"/>
              </a:rPr>
              <a:t>Revoca</a:t>
            </a:r>
            <a:endParaRPr lang="it-IT"/>
          </a:p>
        </p:txBody>
      </p:sp>
      <p:sp>
        <p:nvSpPr>
          <p:cNvPr id="3" name="Segnaposto contenuto 2">
            <a:extLst>
              <a:ext uri="{FF2B5EF4-FFF2-40B4-BE49-F238E27FC236}">
                <a16:creationId xmlns:a16="http://schemas.microsoft.com/office/drawing/2014/main" id="{D1430D91-E7A6-DFBD-5A85-01CFB266E6F5}"/>
              </a:ext>
            </a:extLst>
          </p:cNvPr>
          <p:cNvSpPr>
            <a:spLocks noGrp="1"/>
          </p:cNvSpPr>
          <p:nvPr>
            <p:ph idx="1"/>
          </p:nvPr>
        </p:nvSpPr>
        <p:spPr/>
        <p:txBody>
          <a:bodyPr vert="horz" lIns="91440" tIns="45720" rIns="91440" bIns="45720" rtlCol="0" anchor="t">
            <a:normAutofit/>
          </a:bodyPr>
          <a:lstStyle/>
          <a:p>
            <a:r>
              <a:rPr lang="it-IT">
                <a:cs typeface="Calibri"/>
              </a:rPr>
              <a:t>Sopravvenuti motivi, mutamento situazione di fatto, nuova valutazione dell'interesse</a:t>
            </a:r>
          </a:p>
          <a:p>
            <a:r>
              <a:rPr lang="it-IT">
                <a:cs typeface="Calibri"/>
              </a:rPr>
              <a:t>Efficacia ex nunc</a:t>
            </a:r>
            <a:endParaRPr lang="it-IT"/>
          </a:p>
          <a:p>
            <a:r>
              <a:rPr lang="it-IT">
                <a:cs typeface="Calibri"/>
              </a:rPr>
              <a:t>Incompatibilità con l'interesse pubblico attuale</a:t>
            </a:r>
          </a:p>
        </p:txBody>
      </p:sp>
    </p:spTree>
    <p:extLst>
      <p:ext uri="{BB962C8B-B14F-4D97-AF65-F5344CB8AC3E}">
        <p14:creationId xmlns:p14="http://schemas.microsoft.com/office/powerpoint/2010/main" val="1980473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9EEB14-13D2-5E31-0AD0-3800892906DA}"/>
              </a:ext>
            </a:extLst>
          </p:cNvPr>
          <p:cNvSpPr>
            <a:spLocks noGrp="1"/>
          </p:cNvSpPr>
          <p:nvPr>
            <p:ph type="title"/>
          </p:nvPr>
        </p:nvSpPr>
        <p:spPr/>
        <p:txBody>
          <a:bodyPr/>
          <a:lstStyle/>
          <a:p>
            <a:r>
              <a:rPr lang="it-IT">
                <a:cs typeface="Calibri"/>
              </a:rPr>
              <a:t>Autorizzazione amministrativa</a:t>
            </a:r>
            <a:endParaRPr lang="it-IT"/>
          </a:p>
        </p:txBody>
      </p:sp>
      <p:sp>
        <p:nvSpPr>
          <p:cNvPr id="3" name="Segnaposto contenuto 2">
            <a:extLst>
              <a:ext uri="{FF2B5EF4-FFF2-40B4-BE49-F238E27FC236}">
                <a16:creationId xmlns:a16="http://schemas.microsoft.com/office/drawing/2014/main" id="{BED19F3F-3E88-B3F1-EA9E-F76243102692}"/>
              </a:ext>
            </a:extLst>
          </p:cNvPr>
          <p:cNvSpPr>
            <a:spLocks noGrp="1"/>
          </p:cNvSpPr>
          <p:nvPr>
            <p:ph idx="1"/>
          </p:nvPr>
        </p:nvSpPr>
        <p:spPr/>
        <p:txBody>
          <a:bodyPr vert="horz" lIns="91440" tIns="45720" rIns="91440" bIns="45720" rtlCol="0" anchor="t">
            <a:normAutofit/>
          </a:bodyPr>
          <a:lstStyle/>
          <a:p>
            <a:r>
              <a:rPr lang="it-IT" sz="3600" dirty="0">
                <a:cs typeface="Calibri"/>
              </a:rPr>
              <a:t>Abilitazioni (es. Ordini professionali)</a:t>
            </a:r>
          </a:p>
          <a:p>
            <a:r>
              <a:rPr lang="it-IT" sz="3600">
                <a:cs typeface="Calibri"/>
              </a:rPr>
              <a:t>Autorizzazioni all'attività economica e SCIA/liberalizzazioni</a:t>
            </a:r>
          </a:p>
        </p:txBody>
      </p:sp>
    </p:spTree>
    <p:extLst>
      <p:ext uri="{BB962C8B-B14F-4D97-AF65-F5344CB8AC3E}">
        <p14:creationId xmlns:p14="http://schemas.microsoft.com/office/powerpoint/2010/main" val="41755216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B295CB-9EBD-4761-A19B-3F56191B9B03}"/>
              </a:ext>
            </a:extLst>
          </p:cNvPr>
          <p:cNvSpPr>
            <a:spLocks noGrp="1"/>
          </p:cNvSpPr>
          <p:nvPr>
            <p:ph type="title"/>
          </p:nvPr>
        </p:nvSpPr>
        <p:spPr>
          <a:xfrm>
            <a:off x="838200" y="365125"/>
            <a:ext cx="10515600" cy="918391"/>
          </a:xfrm>
        </p:spPr>
        <p:txBody>
          <a:bodyPr>
            <a:normAutofit fontScale="90000"/>
          </a:bodyPr>
          <a:lstStyle/>
          <a:p>
            <a:pPr lvl="0" algn="ctr" eaLnBrk="0" fontAlgn="base" hangingPunct="0">
              <a:lnSpc>
                <a:spcPct val="100000"/>
              </a:lnSpc>
              <a:spcBef>
                <a:spcPct val="20000"/>
              </a:spcBef>
              <a:spcAft>
                <a:spcPct val="0"/>
              </a:spcAft>
              <a:defRPr/>
            </a:pPr>
            <a:r>
              <a:rPr lang="it-IT" sz="2800" b="1">
                <a:solidFill>
                  <a:prstClr val="black"/>
                </a:solidFill>
                <a:latin typeface="Calibri" panose="020F0502020204030204"/>
                <a:ea typeface="+mn-ea"/>
                <a:cs typeface="+mn-cs"/>
              </a:rPr>
              <a:t> </a:t>
            </a:r>
            <a:r>
              <a:rPr lang="it-IT" sz="2100" kern="0">
                <a:solidFill>
                  <a:srgbClr val="000000"/>
                </a:solidFill>
                <a:latin typeface="Arial"/>
                <a:ea typeface="+mn-ea"/>
                <a:cs typeface="+mn-cs"/>
              </a:rPr>
              <a:t> </a:t>
            </a:r>
            <a:br>
              <a:rPr lang="it-IT" sz="2100" kern="0">
                <a:solidFill>
                  <a:srgbClr val="000000"/>
                </a:solidFill>
                <a:latin typeface="Arial"/>
                <a:ea typeface="+mn-ea"/>
                <a:cs typeface="+mn-cs"/>
              </a:rPr>
            </a:br>
            <a:br>
              <a:rPr lang="it-IT" sz="2100" kern="0">
                <a:solidFill>
                  <a:srgbClr val="000000"/>
                </a:solidFill>
                <a:latin typeface="Arial"/>
                <a:ea typeface="+mn-ea"/>
                <a:cs typeface="+mn-cs"/>
              </a:rPr>
            </a:br>
            <a:r>
              <a:rPr lang="it-IT" altLang="it-IT" sz="2100" b="1" kern="0">
                <a:solidFill>
                  <a:srgbClr val="000000"/>
                </a:solidFill>
                <a:latin typeface="Arial"/>
                <a:ea typeface="+mn-ea"/>
                <a:cs typeface="+mn-cs"/>
              </a:rPr>
              <a:t> </a:t>
            </a:r>
            <a:br>
              <a:rPr lang="it-IT" altLang="it-IT" sz="2000" kern="0">
                <a:solidFill>
                  <a:srgbClr val="000000"/>
                </a:solidFill>
                <a:latin typeface="Arial"/>
                <a:ea typeface="+mn-ea"/>
                <a:cs typeface="+mn-cs"/>
              </a:rPr>
            </a:br>
            <a:r>
              <a:rPr lang="it-IT" altLang="it-IT" sz="2000" kern="0">
                <a:solidFill>
                  <a:srgbClr val="000000"/>
                </a:solidFill>
                <a:latin typeface="Arial"/>
                <a:ea typeface="+mn-ea"/>
                <a:cs typeface="+mn-cs"/>
              </a:rPr>
              <a:t> </a:t>
            </a:r>
            <a:br>
              <a:rPr lang="it-IT" altLang="it-IT" sz="2000" kern="0">
                <a:solidFill>
                  <a:srgbClr val="000000"/>
                </a:solidFill>
                <a:latin typeface="Arial"/>
                <a:ea typeface="+mn-ea"/>
                <a:cs typeface="+mn-cs"/>
              </a:rPr>
            </a:br>
            <a:br>
              <a:rPr lang="it-IT" altLang="it-IT" sz="2000" kern="0">
                <a:solidFill>
                  <a:srgbClr val="000000"/>
                </a:solidFill>
                <a:latin typeface="Arial"/>
                <a:ea typeface="+mn-ea"/>
                <a:cs typeface="+mn-cs"/>
              </a:rPr>
            </a:br>
            <a:r>
              <a:rPr lang="it-IT" sz="4600">
                <a:solidFill>
                  <a:prstClr val="black"/>
                </a:solidFill>
                <a:latin typeface="Calibri" panose="020F0502020204030204"/>
                <a:ea typeface="+mn-ea"/>
                <a:cs typeface="+mn-cs"/>
              </a:rPr>
              <a:t>La concessione amministrativa</a:t>
            </a:r>
            <a:br>
              <a:rPr lang="it-IT" sz="4600">
                <a:solidFill>
                  <a:prstClr val="black"/>
                </a:solidFill>
                <a:latin typeface="Calibri" panose="020F0502020204030204"/>
                <a:ea typeface="+mn-ea"/>
                <a:cs typeface="+mn-cs"/>
              </a:rPr>
            </a:br>
            <a:br>
              <a:rPr lang="it-IT" sz="3000" b="1">
                <a:solidFill>
                  <a:prstClr val="black"/>
                </a:solidFill>
                <a:latin typeface="Calibri" panose="020F0502020204030204"/>
                <a:ea typeface="+mn-ea"/>
                <a:cs typeface="+mn-cs"/>
              </a:rPr>
            </a:br>
            <a:br>
              <a:rPr lang="it-IT" sz="2000" b="1" kern="0">
                <a:solidFill>
                  <a:srgbClr val="000000"/>
                </a:solidFill>
                <a:latin typeface="Arial"/>
                <a:ea typeface="+mn-ea"/>
                <a:cs typeface="+mn-cs"/>
              </a:rPr>
            </a:br>
            <a:br>
              <a:rPr lang="it-IT" altLang="it-IT" sz="2100" b="1" kern="0">
                <a:solidFill>
                  <a:srgbClr val="000000"/>
                </a:solidFill>
                <a:latin typeface="Arial"/>
                <a:ea typeface="+mn-ea"/>
                <a:cs typeface="+mn-cs"/>
              </a:rPr>
            </a:br>
            <a:r>
              <a:rPr lang="it-IT" altLang="it-IT" sz="1700" b="1" kern="0">
                <a:solidFill>
                  <a:srgbClr val="000000"/>
                </a:solidFill>
                <a:latin typeface="Arial"/>
                <a:ea typeface="+mn-ea"/>
                <a:cs typeface="+mn-cs"/>
              </a:rPr>
              <a:t> </a:t>
            </a:r>
            <a:r>
              <a:rPr lang="it-IT" sz="2000" b="1" kern="0">
                <a:solidFill>
                  <a:srgbClr val="000000"/>
                </a:solidFill>
                <a:latin typeface="Arial"/>
                <a:ea typeface="+mn-ea"/>
                <a:cs typeface="+mn-cs"/>
              </a:rPr>
              <a:t> </a:t>
            </a:r>
            <a:br>
              <a:rPr lang="it-IT" sz="2000" b="1" kern="0">
                <a:solidFill>
                  <a:srgbClr val="000000"/>
                </a:solidFill>
                <a:latin typeface="Arial"/>
                <a:ea typeface="+mn-ea"/>
                <a:cs typeface="+mn-cs"/>
              </a:rPr>
            </a:br>
            <a:endParaRPr lang="it-IT" sz="3200" b="1" kern="0">
              <a:solidFill>
                <a:srgbClr val="000000"/>
              </a:solidFill>
              <a:latin typeface="Arial"/>
              <a:ea typeface="+mn-ea"/>
              <a:cs typeface="+mn-cs"/>
            </a:endParaRPr>
          </a:p>
        </p:txBody>
      </p:sp>
      <p:sp>
        <p:nvSpPr>
          <p:cNvPr id="3" name="Segnaposto contenuto 2">
            <a:extLst>
              <a:ext uri="{FF2B5EF4-FFF2-40B4-BE49-F238E27FC236}">
                <a16:creationId xmlns:a16="http://schemas.microsoft.com/office/drawing/2014/main" id="{6407E3C6-F940-4FE8-9185-ED902B312D7D}"/>
              </a:ext>
            </a:extLst>
          </p:cNvPr>
          <p:cNvSpPr>
            <a:spLocks noGrp="1"/>
          </p:cNvSpPr>
          <p:nvPr>
            <p:ph idx="1"/>
          </p:nvPr>
        </p:nvSpPr>
        <p:spPr>
          <a:xfrm>
            <a:off x="838200" y="1526796"/>
            <a:ext cx="10515600" cy="4650167"/>
          </a:xfrm>
        </p:spPr>
        <p:txBody>
          <a:bodyPr vert="horz" lIns="91440" tIns="45720" rIns="91440" bIns="45720" rtlCol="0" anchor="t">
            <a:normAutofit/>
          </a:bodyPr>
          <a:lstStyle/>
          <a:p>
            <a:pPr marL="0" lvl="0" indent="0" algn="just">
              <a:lnSpc>
                <a:spcPct val="100000"/>
              </a:lnSpc>
              <a:spcBef>
                <a:spcPct val="20000"/>
              </a:spcBef>
              <a:buNone/>
              <a:defRPr/>
            </a:pPr>
            <a:r>
              <a:rPr lang="it-IT" dirty="0">
                <a:solidFill>
                  <a:prstClr val="black"/>
                </a:solidFill>
              </a:rPr>
              <a:t>La concessione è l’atto amministrativo con cui la pubblica amministrazione consente al </a:t>
            </a:r>
            <a:r>
              <a:rPr lang="it-IT" b="1" dirty="0">
                <a:solidFill>
                  <a:prstClr val="black"/>
                </a:solidFill>
              </a:rPr>
              <a:t>concessionario</a:t>
            </a:r>
            <a:r>
              <a:rPr lang="it-IT" dirty="0">
                <a:solidFill>
                  <a:prstClr val="black"/>
                </a:solidFill>
              </a:rPr>
              <a:t> l’uso di </a:t>
            </a:r>
            <a:r>
              <a:rPr lang="it-IT" b="1" dirty="0">
                <a:solidFill>
                  <a:prstClr val="black"/>
                </a:solidFill>
              </a:rPr>
              <a:t>risorse</a:t>
            </a:r>
            <a:r>
              <a:rPr lang="it-IT" dirty="0">
                <a:solidFill>
                  <a:prstClr val="black"/>
                </a:solidFill>
              </a:rPr>
              <a:t> e/o l’esercizio di </a:t>
            </a:r>
            <a:r>
              <a:rPr lang="it-IT" b="1" dirty="0">
                <a:solidFill>
                  <a:prstClr val="black"/>
                </a:solidFill>
              </a:rPr>
              <a:t>attività</a:t>
            </a:r>
            <a:r>
              <a:rPr lang="it-IT" dirty="0">
                <a:solidFill>
                  <a:prstClr val="black"/>
                </a:solidFill>
              </a:rPr>
              <a:t> non disponibili da parte dei privati e riservate ai pubblici poteri.</a:t>
            </a:r>
          </a:p>
          <a:p>
            <a:pPr marL="0" lvl="0" indent="0" algn="just">
              <a:lnSpc>
                <a:spcPct val="100000"/>
              </a:lnSpc>
              <a:spcBef>
                <a:spcPct val="20000"/>
              </a:spcBef>
              <a:buNone/>
              <a:defRPr/>
            </a:pPr>
            <a:endParaRPr lang="it-IT" sz="2400">
              <a:solidFill>
                <a:prstClr val="black"/>
              </a:solidFill>
            </a:endParaRPr>
          </a:p>
          <a:p>
            <a:pPr marL="0" indent="0" algn="just">
              <a:lnSpc>
                <a:spcPct val="100000"/>
              </a:lnSpc>
              <a:spcBef>
                <a:spcPct val="20000"/>
              </a:spcBef>
              <a:buNone/>
              <a:defRPr/>
            </a:pPr>
            <a:endParaRPr lang="it-IT" altLang="it-IT" sz="2400" kern="0" dirty="0">
              <a:solidFill>
                <a:srgbClr val="000000"/>
              </a:solidFill>
              <a:latin typeface="Arial"/>
            </a:endParaRPr>
          </a:p>
          <a:p>
            <a:pPr marL="342900" indent="-342900" algn="just">
              <a:lnSpc>
                <a:spcPct val="100000"/>
              </a:lnSpc>
              <a:spcBef>
                <a:spcPct val="20000"/>
              </a:spcBef>
              <a:defRPr/>
            </a:pPr>
            <a:endParaRPr lang="it-IT" sz="2400">
              <a:solidFill>
                <a:prstClr val="black"/>
              </a:solidFill>
            </a:endParaRPr>
          </a:p>
          <a:p>
            <a:pPr marL="0" indent="0" algn="ctr">
              <a:lnSpc>
                <a:spcPct val="100000"/>
              </a:lnSpc>
              <a:spcBef>
                <a:spcPct val="20000"/>
              </a:spcBef>
              <a:buNone/>
              <a:defRPr/>
            </a:pPr>
            <a:endParaRPr lang="it-IT" sz="3200" b="1">
              <a:solidFill>
                <a:prstClr val="black"/>
              </a:solidFill>
            </a:endParaRPr>
          </a:p>
          <a:p>
            <a:pPr marL="0" lvl="0" indent="0" algn="ctr">
              <a:lnSpc>
                <a:spcPct val="100000"/>
              </a:lnSpc>
              <a:spcBef>
                <a:spcPct val="20000"/>
              </a:spcBef>
              <a:buNone/>
              <a:defRPr/>
            </a:pPr>
            <a:endParaRPr lang="it-IT" sz="3200" b="1">
              <a:solidFill>
                <a:prstClr val="black"/>
              </a:solidFill>
            </a:endParaRPr>
          </a:p>
          <a:p>
            <a:pPr marL="0" indent="0" algn="ctr">
              <a:buNone/>
            </a:pPr>
            <a:endParaRPr lang="it-IT"/>
          </a:p>
        </p:txBody>
      </p:sp>
    </p:spTree>
    <p:extLst>
      <p:ext uri="{BB962C8B-B14F-4D97-AF65-F5344CB8AC3E}">
        <p14:creationId xmlns:p14="http://schemas.microsoft.com/office/powerpoint/2010/main" val="3533887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B295CB-9EBD-4761-A19B-3F56191B9B03}"/>
              </a:ext>
            </a:extLst>
          </p:cNvPr>
          <p:cNvSpPr>
            <a:spLocks noGrp="1"/>
          </p:cNvSpPr>
          <p:nvPr>
            <p:ph type="title"/>
          </p:nvPr>
        </p:nvSpPr>
        <p:spPr>
          <a:xfrm>
            <a:off x="838200" y="365125"/>
            <a:ext cx="10515600" cy="918391"/>
          </a:xfrm>
        </p:spPr>
        <p:txBody>
          <a:bodyPr>
            <a:normAutofit fontScale="90000"/>
          </a:bodyPr>
          <a:lstStyle/>
          <a:p>
            <a:pPr lvl="0" algn="ctr" eaLnBrk="0" fontAlgn="base" hangingPunct="0">
              <a:lnSpc>
                <a:spcPct val="100000"/>
              </a:lnSpc>
              <a:spcBef>
                <a:spcPct val="20000"/>
              </a:spcBef>
              <a:spcAft>
                <a:spcPct val="0"/>
              </a:spcAft>
              <a:defRPr/>
            </a:pPr>
            <a:r>
              <a:rPr lang="it-IT" sz="2800" b="1">
                <a:solidFill>
                  <a:prstClr val="black"/>
                </a:solidFill>
                <a:latin typeface="Calibri" panose="020F0502020204030204"/>
                <a:ea typeface="+mn-ea"/>
                <a:cs typeface="+mn-cs"/>
              </a:rPr>
              <a:t> </a:t>
            </a:r>
            <a:r>
              <a:rPr lang="it-IT" sz="2100" kern="0">
                <a:solidFill>
                  <a:srgbClr val="000000"/>
                </a:solidFill>
                <a:latin typeface="Arial"/>
                <a:ea typeface="+mn-ea"/>
                <a:cs typeface="+mn-cs"/>
              </a:rPr>
              <a:t> </a:t>
            </a:r>
            <a:br>
              <a:rPr lang="it-IT" sz="2100" kern="0">
                <a:solidFill>
                  <a:srgbClr val="000000"/>
                </a:solidFill>
                <a:latin typeface="Arial"/>
                <a:ea typeface="+mn-ea"/>
                <a:cs typeface="+mn-cs"/>
              </a:rPr>
            </a:br>
            <a:br>
              <a:rPr lang="it-IT" sz="2100" kern="0">
                <a:solidFill>
                  <a:srgbClr val="000000"/>
                </a:solidFill>
                <a:latin typeface="Arial"/>
                <a:ea typeface="+mn-ea"/>
                <a:cs typeface="+mn-cs"/>
              </a:rPr>
            </a:br>
            <a:r>
              <a:rPr lang="it-IT" altLang="it-IT" sz="2100" b="1" kern="0">
                <a:solidFill>
                  <a:srgbClr val="000000"/>
                </a:solidFill>
                <a:latin typeface="Arial"/>
                <a:ea typeface="+mn-ea"/>
                <a:cs typeface="+mn-cs"/>
              </a:rPr>
              <a:t> </a:t>
            </a:r>
            <a:br>
              <a:rPr lang="it-IT" altLang="it-IT" sz="2000" kern="0">
                <a:solidFill>
                  <a:srgbClr val="000000"/>
                </a:solidFill>
                <a:latin typeface="Arial"/>
                <a:ea typeface="+mn-ea"/>
                <a:cs typeface="+mn-cs"/>
              </a:rPr>
            </a:br>
            <a:r>
              <a:rPr lang="it-IT" altLang="it-IT" sz="2000" kern="0">
                <a:solidFill>
                  <a:srgbClr val="000000"/>
                </a:solidFill>
                <a:latin typeface="Arial"/>
                <a:ea typeface="+mn-ea"/>
                <a:cs typeface="+mn-cs"/>
              </a:rPr>
              <a:t> </a:t>
            </a:r>
            <a:br>
              <a:rPr lang="it-IT" altLang="it-IT" sz="2000" kern="0">
                <a:solidFill>
                  <a:srgbClr val="000000"/>
                </a:solidFill>
                <a:latin typeface="Arial"/>
                <a:ea typeface="+mn-ea"/>
                <a:cs typeface="+mn-cs"/>
              </a:rPr>
            </a:br>
            <a:br>
              <a:rPr lang="it-IT" altLang="it-IT" sz="2000" kern="0">
                <a:solidFill>
                  <a:srgbClr val="000000"/>
                </a:solidFill>
                <a:latin typeface="Arial"/>
                <a:ea typeface="+mn-ea"/>
                <a:cs typeface="+mn-cs"/>
              </a:rPr>
            </a:br>
            <a:r>
              <a:rPr lang="it-IT" sz="4600">
                <a:solidFill>
                  <a:prstClr val="black"/>
                </a:solidFill>
                <a:latin typeface="Calibri" panose="020F0502020204030204"/>
                <a:ea typeface="+mn-ea"/>
                <a:cs typeface="+mn-cs"/>
              </a:rPr>
              <a:t>La concessione amministrativa</a:t>
            </a:r>
            <a:br>
              <a:rPr lang="it-IT" sz="4600">
                <a:solidFill>
                  <a:prstClr val="black"/>
                </a:solidFill>
                <a:latin typeface="Calibri" panose="020F0502020204030204"/>
                <a:ea typeface="+mn-ea"/>
                <a:cs typeface="+mn-cs"/>
              </a:rPr>
            </a:br>
            <a:br>
              <a:rPr lang="it-IT" sz="3000" b="1">
                <a:solidFill>
                  <a:prstClr val="black"/>
                </a:solidFill>
                <a:latin typeface="Calibri" panose="020F0502020204030204"/>
                <a:ea typeface="+mn-ea"/>
                <a:cs typeface="+mn-cs"/>
              </a:rPr>
            </a:br>
            <a:br>
              <a:rPr lang="it-IT" sz="2000" b="1" kern="0">
                <a:solidFill>
                  <a:srgbClr val="000000"/>
                </a:solidFill>
                <a:latin typeface="Arial"/>
                <a:ea typeface="+mn-ea"/>
                <a:cs typeface="+mn-cs"/>
              </a:rPr>
            </a:br>
            <a:br>
              <a:rPr lang="it-IT" altLang="it-IT" sz="2100" b="1" kern="0">
                <a:solidFill>
                  <a:srgbClr val="000000"/>
                </a:solidFill>
                <a:latin typeface="Arial"/>
                <a:ea typeface="+mn-ea"/>
                <a:cs typeface="+mn-cs"/>
              </a:rPr>
            </a:br>
            <a:r>
              <a:rPr lang="it-IT" altLang="it-IT" sz="1700" b="1" kern="0">
                <a:solidFill>
                  <a:srgbClr val="000000"/>
                </a:solidFill>
                <a:latin typeface="Arial"/>
                <a:ea typeface="+mn-ea"/>
                <a:cs typeface="+mn-cs"/>
              </a:rPr>
              <a:t> </a:t>
            </a:r>
            <a:r>
              <a:rPr lang="it-IT" sz="2000" b="1" kern="0">
                <a:solidFill>
                  <a:srgbClr val="000000"/>
                </a:solidFill>
                <a:latin typeface="Arial"/>
                <a:ea typeface="+mn-ea"/>
                <a:cs typeface="+mn-cs"/>
              </a:rPr>
              <a:t> </a:t>
            </a:r>
            <a:br>
              <a:rPr lang="it-IT" sz="2000" b="1" kern="0">
                <a:solidFill>
                  <a:srgbClr val="000000"/>
                </a:solidFill>
                <a:latin typeface="Arial"/>
                <a:ea typeface="+mn-ea"/>
                <a:cs typeface="+mn-cs"/>
              </a:rPr>
            </a:br>
            <a:endParaRPr lang="it-IT" sz="3200" b="1" kern="0">
              <a:solidFill>
                <a:srgbClr val="000000"/>
              </a:solidFill>
              <a:latin typeface="Arial"/>
              <a:ea typeface="+mn-ea"/>
              <a:cs typeface="+mn-cs"/>
            </a:endParaRPr>
          </a:p>
        </p:txBody>
      </p:sp>
      <p:sp>
        <p:nvSpPr>
          <p:cNvPr id="3" name="Segnaposto contenuto 2">
            <a:extLst>
              <a:ext uri="{FF2B5EF4-FFF2-40B4-BE49-F238E27FC236}">
                <a16:creationId xmlns:a16="http://schemas.microsoft.com/office/drawing/2014/main" id="{6407E3C6-F940-4FE8-9185-ED902B312D7D}"/>
              </a:ext>
            </a:extLst>
          </p:cNvPr>
          <p:cNvSpPr>
            <a:spLocks noGrp="1"/>
          </p:cNvSpPr>
          <p:nvPr>
            <p:ph idx="1"/>
          </p:nvPr>
        </p:nvSpPr>
        <p:spPr>
          <a:xfrm>
            <a:off x="838200" y="1526796"/>
            <a:ext cx="10515600" cy="4650167"/>
          </a:xfrm>
        </p:spPr>
        <p:txBody>
          <a:bodyPr vert="horz" lIns="91440" tIns="45720" rIns="91440" bIns="45720" rtlCol="0" anchor="t">
            <a:normAutofit/>
          </a:bodyPr>
          <a:lstStyle/>
          <a:p>
            <a:pPr marL="0" lvl="0" indent="0" algn="just">
              <a:lnSpc>
                <a:spcPct val="100000"/>
              </a:lnSpc>
              <a:spcBef>
                <a:spcPct val="20000"/>
              </a:spcBef>
              <a:buNone/>
              <a:defRPr/>
            </a:pPr>
            <a:endParaRPr lang="it-IT">
              <a:solidFill>
                <a:prstClr val="black"/>
              </a:solidFill>
              <a:cs typeface="Calibri"/>
            </a:endParaRPr>
          </a:p>
          <a:p>
            <a:pPr marL="0" indent="0" algn="ctr">
              <a:buNone/>
            </a:pPr>
            <a:endParaRPr lang="it-IT" b="1" dirty="0">
              <a:cs typeface="Calibri"/>
            </a:endParaRPr>
          </a:p>
          <a:p>
            <a:pPr marL="0" indent="0" algn="ctr">
              <a:buNone/>
            </a:pPr>
            <a:r>
              <a:rPr lang="it-IT" dirty="0">
                <a:cs typeface="Calibri"/>
              </a:rPr>
              <a:t>Oggetto: utilità </a:t>
            </a:r>
            <a:r>
              <a:rPr lang="it-IT" b="1" dirty="0">
                <a:cs typeface="Calibri"/>
              </a:rPr>
              <a:t>scarse</a:t>
            </a:r>
            <a:r>
              <a:rPr lang="it-IT" dirty="0">
                <a:cs typeface="Calibri"/>
              </a:rPr>
              <a:t> rispetto all'aspirazione dei privati</a:t>
            </a:r>
          </a:p>
          <a:p>
            <a:pPr marL="0" indent="0" algn="ctr">
              <a:buNone/>
            </a:pPr>
            <a:r>
              <a:rPr lang="it-IT" dirty="0">
                <a:cs typeface="Calibri"/>
              </a:rPr>
              <a:t>Deroga al principio di uguaglianza, necessità potere pubblico</a:t>
            </a:r>
          </a:p>
          <a:p>
            <a:pPr marL="457200" indent="-457200"/>
            <a:r>
              <a:rPr lang="it-IT" dirty="0">
                <a:cs typeface="Calibri"/>
              </a:rPr>
              <a:t>Sovvenzioni (</a:t>
            </a:r>
            <a:r>
              <a:rPr lang="it-IT" b="1" dirty="0">
                <a:cs typeface="Calibri"/>
              </a:rPr>
              <a:t>art. 12 LPA)</a:t>
            </a:r>
          </a:p>
          <a:p>
            <a:pPr marL="457200" indent="-457200"/>
            <a:r>
              <a:rPr lang="it-IT" b="1" dirty="0">
                <a:cs typeface="Calibri"/>
              </a:rPr>
              <a:t>Concessione costitutiva :</a:t>
            </a:r>
            <a:r>
              <a:rPr lang="it-IT" dirty="0">
                <a:cs typeface="Calibri"/>
              </a:rPr>
              <a:t> conferisce </a:t>
            </a:r>
            <a:r>
              <a:rPr lang="it-IT" b="1" dirty="0">
                <a:cs typeface="Calibri"/>
              </a:rPr>
              <a:t>nuovi diritti </a:t>
            </a:r>
          </a:p>
          <a:p>
            <a:pPr marL="457200" indent="-457200"/>
            <a:r>
              <a:rPr lang="it-IT" b="1" dirty="0">
                <a:cs typeface="Calibri"/>
              </a:rPr>
              <a:t>Concessione traslativa: </a:t>
            </a:r>
            <a:r>
              <a:rPr lang="it-IT" dirty="0">
                <a:cs typeface="Calibri"/>
              </a:rPr>
              <a:t>trasferimento di diritti </a:t>
            </a:r>
            <a:r>
              <a:rPr lang="it-IT" b="1" dirty="0">
                <a:cs typeface="Calibri"/>
              </a:rPr>
              <a:t>preesistenti</a:t>
            </a:r>
          </a:p>
          <a:p>
            <a:pPr marL="0" indent="0" algn="ctr">
              <a:buNone/>
            </a:pPr>
            <a:endParaRPr lang="it-IT">
              <a:cs typeface="Calibri"/>
            </a:endParaRPr>
          </a:p>
        </p:txBody>
      </p:sp>
    </p:spTree>
    <p:extLst>
      <p:ext uri="{BB962C8B-B14F-4D97-AF65-F5344CB8AC3E}">
        <p14:creationId xmlns:p14="http://schemas.microsoft.com/office/powerpoint/2010/main" val="2625044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B295CB-9EBD-4761-A19B-3F56191B9B03}"/>
              </a:ext>
            </a:extLst>
          </p:cNvPr>
          <p:cNvSpPr>
            <a:spLocks noGrp="1"/>
          </p:cNvSpPr>
          <p:nvPr>
            <p:ph type="title"/>
          </p:nvPr>
        </p:nvSpPr>
        <p:spPr>
          <a:xfrm>
            <a:off x="838200" y="365125"/>
            <a:ext cx="10515600" cy="918391"/>
          </a:xfrm>
        </p:spPr>
        <p:txBody>
          <a:bodyPr>
            <a:normAutofit fontScale="90000"/>
          </a:bodyPr>
          <a:lstStyle/>
          <a:p>
            <a:pPr lvl="0" algn="ctr" eaLnBrk="0" fontAlgn="base" hangingPunct="0">
              <a:lnSpc>
                <a:spcPct val="100000"/>
              </a:lnSpc>
              <a:spcBef>
                <a:spcPct val="20000"/>
              </a:spcBef>
              <a:spcAft>
                <a:spcPct val="0"/>
              </a:spcAft>
              <a:defRPr/>
            </a:pPr>
            <a:r>
              <a:rPr lang="it-IT" sz="2800" b="1">
                <a:solidFill>
                  <a:prstClr val="black"/>
                </a:solidFill>
                <a:latin typeface="Calibri" panose="020F0502020204030204"/>
                <a:ea typeface="+mn-ea"/>
                <a:cs typeface="+mn-cs"/>
              </a:rPr>
              <a:t> </a:t>
            </a:r>
            <a:r>
              <a:rPr lang="it-IT" sz="2100" kern="0">
                <a:solidFill>
                  <a:srgbClr val="000000"/>
                </a:solidFill>
                <a:latin typeface="Arial"/>
                <a:ea typeface="+mn-ea"/>
                <a:cs typeface="+mn-cs"/>
              </a:rPr>
              <a:t> </a:t>
            </a:r>
            <a:br>
              <a:rPr lang="it-IT" sz="2100" kern="0">
                <a:solidFill>
                  <a:srgbClr val="000000"/>
                </a:solidFill>
                <a:latin typeface="Arial"/>
                <a:ea typeface="+mn-ea"/>
                <a:cs typeface="+mn-cs"/>
              </a:rPr>
            </a:br>
            <a:br>
              <a:rPr lang="it-IT" sz="2100" kern="0">
                <a:solidFill>
                  <a:srgbClr val="000000"/>
                </a:solidFill>
                <a:latin typeface="Arial"/>
                <a:ea typeface="+mn-ea"/>
                <a:cs typeface="+mn-cs"/>
              </a:rPr>
            </a:br>
            <a:r>
              <a:rPr lang="it-IT" altLang="it-IT" sz="2100" b="1" kern="0">
                <a:solidFill>
                  <a:srgbClr val="000000"/>
                </a:solidFill>
                <a:latin typeface="Arial"/>
                <a:ea typeface="+mn-ea"/>
                <a:cs typeface="+mn-cs"/>
              </a:rPr>
              <a:t> </a:t>
            </a:r>
            <a:br>
              <a:rPr lang="it-IT" altLang="it-IT" sz="2000" kern="0">
                <a:solidFill>
                  <a:srgbClr val="000000"/>
                </a:solidFill>
                <a:latin typeface="Arial"/>
                <a:ea typeface="+mn-ea"/>
                <a:cs typeface="+mn-cs"/>
              </a:rPr>
            </a:br>
            <a:r>
              <a:rPr lang="it-IT" altLang="it-IT" sz="2000" kern="0">
                <a:solidFill>
                  <a:srgbClr val="000000"/>
                </a:solidFill>
                <a:latin typeface="Arial"/>
                <a:ea typeface="+mn-ea"/>
                <a:cs typeface="+mn-cs"/>
              </a:rPr>
              <a:t> </a:t>
            </a:r>
            <a:br>
              <a:rPr lang="it-IT" altLang="it-IT" sz="2000" kern="0">
                <a:solidFill>
                  <a:srgbClr val="000000"/>
                </a:solidFill>
                <a:latin typeface="Arial"/>
                <a:ea typeface="+mn-ea"/>
                <a:cs typeface="+mn-cs"/>
              </a:rPr>
            </a:br>
            <a:br>
              <a:rPr lang="it-IT" altLang="it-IT" sz="2000" kern="0">
                <a:solidFill>
                  <a:srgbClr val="000000"/>
                </a:solidFill>
                <a:latin typeface="Arial"/>
                <a:ea typeface="+mn-ea"/>
                <a:cs typeface="+mn-cs"/>
              </a:rPr>
            </a:br>
            <a:r>
              <a:rPr lang="it-IT" sz="4600">
                <a:solidFill>
                  <a:prstClr val="black"/>
                </a:solidFill>
                <a:latin typeface="Calibri" panose="020F0502020204030204"/>
                <a:ea typeface="+mn-ea"/>
                <a:cs typeface="+mn-cs"/>
              </a:rPr>
              <a:t>La concessione amministrativa</a:t>
            </a:r>
            <a:br>
              <a:rPr lang="it-IT" sz="4600">
                <a:solidFill>
                  <a:prstClr val="black"/>
                </a:solidFill>
                <a:latin typeface="Calibri" panose="020F0502020204030204"/>
                <a:ea typeface="+mn-ea"/>
                <a:cs typeface="+mn-cs"/>
              </a:rPr>
            </a:br>
            <a:br>
              <a:rPr lang="it-IT" sz="3000" b="1">
                <a:solidFill>
                  <a:prstClr val="black"/>
                </a:solidFill>
                <a:latin typeface="Calibri" panose="020F0502020204030204"/>
                <a:ea typeface="+mn-ea"/>
                <a:cs typeface="+mn-cs"/>
              </a:rPr>
            </a:br>
            <a:br>
              <a:rPr lang="it-IT" sz="2000" b="1" kern="0">
                <a:solidFill>
                  <a:srgbClr val="000000"/>
                </a:solidFill>
                <a:latin typeface="Arial"/>
                <a:ea typeface="+mn-ea"/>
                <a:cs typeface="+mn-cs"/>
              </a:rPr>
            </a:br>
            <a:br>
              <a:rPr lang="it-IT" altLang="it-IT" sz="2100" b="1" kern="0">
                <a:solidFill>
                  <a:srgbClr val="000000"/>
                </a:solidFill>
                <a:latin typeface="Arial"/>
                <a:ea typeface="+mn-ea"/>
                <a:cs typeface="+mn-cs"/>
              </a:rPr>
            </a:br>
            <a:r>
              <a:rPr lang="it-IT" altLang="it-IT" sz="1700" b="1" kern="0">
                <a:solidFill>
                  <a:srgbClr val="000000"/>
                </a:solidFill>
                <a:latin typeface="Arial"/>
                <a:ea typeface="+mn-ea"/>
                <a:cs typeface="+mn-cs"/>
              </a:rPr>
              <a:t> </a:t>
            </a:r>
            <a:r>
              <a:rPr lang="it-IT" sz="2000" b="1" kern="0">
                <a:solidFill>
                  <a:srgbClr val="000000"/>
                </a:solidFill>
                <a:latin typeface="Arial"/>
                <a:ea typeface="+mn-ea"/>
                <a:cs typeface="+mn-cs"/>
              </a:rPr>
              <a:t> </a:t>
            </a:r>
            <a:br>
              <a:rPr lang="it-IT" sz="2000" b="1" kern="0">
                <a:solidFill>
                  <a:srgbClr val="000000"/>
                </a:solidFill>
                <a:latin typeface="Arial"/>
                <a:ea typeface="+mn-ea"/>
                <a:cs typeface="+mn-cs"/>
              </a:rPr>
            </a:br>
            <a:endParaRPr lang="it-IT" sz="3200" b="1" kern="0">
              <a:solidFill>
                <a:srgbClr val="000000"/>
              </a:solidFill>
              <a:latin typeface="Arial"/>
              <a:ea typeface="+mn-ea"/>
              <a:cs typeface="+mn-cs"/>
            </a:endParaRPr>
          </a:p>
        </p:txBody>
      </p:sp>
      <p:sp>
        <p:nvSpPr>
          <p:cNvPr id="3" name="Segnaposto contenuto 2">
            <a:extLst>
              <a:ext uri="{FF2B5EF4-FFF2-40B4-BE49-F238E27FC236}">
                <a16:creationId xmlns:a16="http://schemas.microsoft.com/office/drawing/2014/main" id="{6407E3C6-F940-4FE8-9185-ED902B312D7D}"/>
              </a:ext>
            </a:extLst>
          </p:cNvPr>
          <p:cNvSpPr>
            <a:spLocks noGrp="1"/>
          </p:cNvSpPr>
          <p:nvPr>
            <p:ph idx="1"/>
          </p:nvPr>
        </p:nvSpPr>
        <p:spPr>
          <a:xfrm>
            <a:off x="838200" y="1526796"/>
            <a:ext cx="10515600" cy="4650167"/>
          </a:xfrm>
        </p:spPr>
        <p:txBody>
          <a:bodyPr vert="horz" lIns="91440" tIns="45720" rIns="91440" bIns="45720" rtlCol="0" anchor="t">
            <a:normAutofit/>
          </a:bodyPr>
          <a:lstStyle/>
          <a:p>
            <a:pPr marL="0" indent="0" algn="just">
              <a:buNone/>
              <a:defRPr/>
            </a:pPr>
            <a:r>
              <a:rPr lang="it-IT" sz="3000" dirty="0">
                <a:solidFill>
                  <a:prstClr val="black"/>
                </a:solidFill>
              </a:rPr>
              <a:t>Si distinguono, come tipi principali: </a:t>
            </a:r>
            <a:endParaRPr lang="it-IT" sz="3000" dirty="0">
              <a:solidFill>
                <a:prstClr val="black"/>
              </a:solidFill>
              <a:cs typeface="Calibri"/>
            </a:endParaRPr>
          </a:p>
          <a:p>
            <a:pPr algn="just">
              <a:defRPr/>
            </a:pPr>
            <a:r>
              <a:rPr lang="it-IT" sz="3000" b="1" dirty="0">
                <a:solidFill>
                  <a:prstClr val="black"/>
                </a:solidFill>
              </a:rPr>
              <a:t>la concessione di bene pubblico, </a:t>
            </a:r>
            <a:endParaRPr lang="it-IT" sz="3000" dirty="0">
              <a:solidFill>
                <a:prstClr val="black"/>
              </a:solidFill>
              <a:cs typeface="Calibri"/>
            </a:endParaRPr>
          </a:p>
          <a:p>
            <a:pPr algn="just">
              <a:defRPr/>
            </a:pPr>
            <a:r>
              <a:rPr lang="it-IT" sz="3000" dirty="0">
                <a:solidFill>
                  <a:prstClr val="black"/>
                </a:solidFill>
              </a:rPr>
              <a:t>la </a:t>
            </a:r>
            <a:r>
              <a:rPr lang="it-IT" sz="3000" b="1" dirty="0">
                <a:solidFill>
                  <a:prstClr val="black"/>
                </a:solidFill>
              </a:rPr>
              <a:t>concessione di servizio pubblico,</a:t>
            </a:r>
            <a:r>
              <a:rPr lang="it-IT" sz="3000" dirty="0">
                <a:solidFill>
                  <a:prstClr val="black"/>
                </a:solidFill>
              </a:rPr>
              <a:t> </a:t>
            </a:r>
            <a:endParaRPr lang="it-IT" sz="3000">
              <a:solidFill>
                <a:prstClr val="black"/>
              </a:solidFill>
              <a:cs typeface="Calibri"/>
            </a:endParaRPr>
          </a:p>
          <a:p>
            <a:pPr algn="just">
              <a:defRPr/>
            </a:pPr>
            <a:r>
              <a:rPr lang="it-IT" sz="3000" b="1" dirty="0">
                <a:solidFill>
                  <a:prstClr val="black"/>
                </a:solidFill>
              </a:rPr>
              <a:t>la concessione di opera pubblica</a:t>
            </a:r>
            <a:r>
              <a:rPr lang="it-IT" sz="3000" dirty="0">
                <a:solidFill>
                  <a:prstClr val="black"/>
                </a:solidFill>
              </a:rPr>
              <a:t>. </a:t>
            </a:r>
            <a:endParaRPr lang="it-IT" sz="3000">
              <a:solidFill>
                <a:prstClr val="black"/>
              </a:solidFill>
              <a:cs typeface="Calibri"/>
            </a:endParaRPr>
          </a:p>
          <a:p>
            <a:pPr marL="0" lvl="0" indent="0" algn="just">
              <a:lnSpc>
                <a:spcPct val="100000"/>
              </a:lnSpc>
              <a:spcBef>
                <a:spcPct val="20000"/>
              </a:spcBef>
              <a:buNone/>
              <a:defRPr/>
            </a:pPr>
            <a:endParaRPr lang="it-IT" sz="3000" dirty="0">
              <a:solidFill>
                <a:prstClr val="black"/>
              </a:solidFill>
              <a:cs typeface="Calibri"/>
            </a:endParaRPr>
          </a:p>
          <a:p>
            <a:pPr marL="0" lvl="0" indent="0" algn="just">
              <a:lnSpc>
                <a:spcPct val="100000"/>
              </a:lnSpc>
              <a:spcBef>
                <a:spcPct val="20000"/>
              </a:spcBef>
              <a:buNone/>
              <a:defRPr/>
            </a:pPr>
            <a:endParaRPr lang="it-IT" sz="2400">
              <a:solidFill>
                <a:prstClr val="black"/>
              </a:solidFill>
            </a:endParaRPr>
          </a:p>
          <a:p>
            <a:pPr marL="0" indent="0" algn="ctr">
              <a:lnSpc>
                <a:spcPct val="100000"/>
              </a:lnSpc>
              <a:spcBef>
                <a:spcPct val="20000"/>
              </a:spcBef>
              <a:buNone/>
              <a:defRPr/>
            </a:pPr>
            <a:endParaRPr lang="it-IT" altLang="it-IT" sz="2400" b="1" kern="0" dirty="0">
              <a:solidFill>
                <a:srgbClr val="000000"/>
              </a:solidFill>
              <a:latin typeface="Arial"/>
              <a:cs typeface="Arial"/>
            </a:endParaRPr>
          </a:p>
          <a:p>
            <a:pPr marL="342900" lvl="0" indent="-342900" algn="just">
              <a:lnSpc>
                <a:spcPct val="100000"/>
              </a:lnSpc>
              <a:spcBef>
                <a:spcPct val="20000"/>
              </a:spcBef>
              <a:defRPr/>
            </a:pPr>
            <a:endParaRPr lang="it-IT" sz="2400">
              <a:solidFill>
                <a:prstClr val="black"/>
              </a:solidFill>
            </a:endParaRPr>
          </a:p>
          <a:p>
            <a:pPr marL="0" indent="0" algn="ctr">
              <a:lnSpc>
                <a:spcPct val="100000"/>
              </a:lnSpc>
              <a:spcBef>
                <a:spcPct val="20000"/>
              </a:spcBef>
              <a:buNone/>
              <a:defRPr/>
            </a:pPr>
            <a:endParaRPr lang="it-IT" sz="3200" b="1">
              <a:solidFill>
                <a:prstClr val="black"/>
              </a:solidFill>
            </a:endParaRPr>
          </a:p>
          <a:p>
            <a:pPr marL="0" lvl="0" indent="0" algn="ctr">
              <a:lnSpc>
                <a:spcPct val="100000"/>
              </a:lnSpc>
              <a:spcBef>
                <a:spcPct val="20000"/>
              </a:spcBef>
              <a:buNone/>
              <a:defRPr/>
            </a:pPr>
            <a:endParaRPr lang="it-IT" sz="3200" b="1">
              <a:solidFill>
                <a:prstClr val="black"/>
              </a:solidFill>
            </a:endParaRPr>
          </a:p>
          <a:p>
            <a:pPr marL="0" indent="0" algn="ctr">
              <a:buNone/>
            </a:pPr>
            <a:endParaRPr lang="it-IT"/>
          </a:p>
        </p:txBody>
      </p:sp>
    </p:spTree>
    <p:extLst>
      <p:ext uri="{BB962C8B-B14F-4D97-AF65-F5344CB8AC3E}">
        <p14:creationId xmlns:p14="http://schemas.microsoft.com/office/powerpoint/2010/main" val="123349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B295CB-9EBD-4761-A19B-3F56191B9B03}"/>
              </a:ext>
            </a:extLst>
          </p:cNvPr>
          <p:cNvSpPr>
            <a:spLocks noGrp="1"/>
          </p:cNvSpPr>
          <p:nvPr>
            <p:ph type="title"/>
          </p:nvPr>
        </p:nvSpPr>
        <p:spPr>
          <a:xfrm>
            <a:off x="838200" y="365125"/>
            <a:ext cx="10515600" cy="918391"/>
          </a:xfrm>
        </p:spPr>
        <p:txBody>
          <a:bodyPr>
            <a:normAutofit fontScale="90000"/>
          </a:bodyPr>
          <a:lstStyle/>
          <a:p>
            <a:pPr algn="ctr" eaLnBrk="0" fontAlgn="base" hangingPunct="0">
              <a:lnSpc>
                <a:spcPct val="100000"/>
              </a:lnSpc>
              <a:spcBef>
                <a:spcPct val="20000"/>
              </a:spcBef>
              <a:spcAft>
                <a:spcPct val="0"/>
              </a:spcAft>
              <a:defRPr/>
            </a:pPr>
            <a:r>
              <a:rPr lang="it-IT" sz="2800" b="1" dirty="0">
                <a:solidFill>
                  <a:prstClr val="black"/>
                </a:solidFill>
                <a:latin typeface="Calibri" panose="020F0502020204030204"/>
                <a:ea typeface="+mn-ea"/>
                <a:cs typeface="+mn-cs"/>
              </a:rPr>
              <a:t> </a:t>
            </a:r>
            <a:r>
              <a:rPr lang="it-IT" sz="2100" kern="0" dirty="0">
                <a:solidFill>
                  <a:prstClr val="black"/>
                </a:solidFill>
                <a:latin typeface="Arial"/>
                <a:ea typeface="+mn-ea"/>
                <a:cs typeface="Arial"/>
              </a:rPr>
              <a:t> </a:t>
            </a:r>
            <a:br>
              <a:rPr lang="it-IT" sz="2100" kern="0" dirty="0">
                <a:latin typeface="Arial"/>
                <a:ea typeface="+mn-ea"/>
                <a:cs typeface="+mn-cs"/>
              </a:rPr>
            </a:br>
            <a:br>
              <a:rPr lang="it-IT" sz="2100" kern="0" dirty="0">
                <a:latin typeface="Arial"/>
                <a:ea typeface="+mn-ea"/>
                <a:cs typeface="+mn-cs"/>
              </a:rPr>
            </a:br>
            <a:r>
              <a:rPr lang="it-IT" altLang="it-IT" sz="2100" b="1" kern="0" dirty="0">
                <a:solidFill>
                  <a:prstClr val="black"/>
                </a:solidFill>
                <a:latin typeface="Arial"/>
                <a:ea typeface="+mn-ea"/>
                <a:cs typeface="Arial"/>
              </a:rPr>
              <a:t> </a:t>
            </a:r>
            <a:br>
              <a:rPr lang="it-IT" altLang="it-IT" sz="2000" kern="0" dirty="0">
                <a:latin typeface="Arial"/>
                <a:ea typeface="+mn-ea"/>
                <a:cs typeface="+mn-cs"/>
              </a:rPr>
            </a:br>
            <a:r>
              <a:rPr lang="it-IT" altLang="it-IT" sz="2000" kern="0" dirty="0">
                <a:solidFill>
                  <a:prstClr val="black"/>
                </a:solidFill>
                <a:latin typeface="Arial"/>
                <a:ea typeface="+mn-ea"/>
                <a:cs typeface="Arial"/>
              </a:rPr>
              <a:t> </a:t>
            </a:r>
            <a:br>
              <a:rPr lang="it-IT" altLang="it-IT" sz="2000" kern="0" dirty="0">
                <a:latin typeface="Arial"/>
                <a:ea typeface="+mn-ea"/>
                <a:cs typeface="+mn-cs"/>
              </a:rPr>
            </a:br>
            <a:br>
              <a:rPr lang="it-IT" altLang="it-IT" sz="2000" kern="0" dirty="0">
                <a:latin typeface="Arial"/>
                <a:ea typeface="+mn-ea"/>
                <a:cs typeface="+mn-cs"/>
              </a:rPr>
            </a:br>
            <a:r>
              <a:rPr lang="it-IT" sz="4600" dirty="0">
                <a:solidFill>
                  <a:prstClr val="black"/>
                </a:solidFill>
                <a:latin typeface="Calibri" panose="020F0502020204030204"/>
                <a:ea typeface="+mn-ea"/>
                <a:cs typeface="+mn-cs"/>
              </a:rPr>
              <a:t>La concessione di bene pubblico</a:t>
            </a:r>
            <a:br>
              <a:rPr lang="it-IT" sz="4600" dirty="0">
                <a:latin typeface="Calibri" panose="020F0502020204030204"/>
                <a:ea typeface="+mn-ea"/>
                <a:cs typeface="+mn-cs"/>
              </a:rPr>
            </a:br>
            <a:br>
              <a:rPr lang="it-IT" sz="3000" b="1" dirty="0">
                <a:latin typeface="Calibri" panose="020F0502020204030204"/>
                <a:ea typeface="+mn-ea"/>
                <a:cs typeface="+mn-cs"/>
              </a:rPr>
            </a:br>
            <a:br>
              <a:rPr lang="it-IT" sz="2000" b="1" kern="0" dirty="0">
                <a:latin typeface="Arial"/>
                <a:ea typeface="+mn-ea"/>
                <a:cs typeface="+mn-cs"/>
              </a:rPr>
            </a:br>
            <a:br>
              <a:rPr lang="it-IT" altLang="it-IT" sz="2100" b="1" kern="0" dirty="0">
                <a:latin typeface="Arial"/>
                <a:ea typeface="+mn-ea"/>
                <a:cs typeface="+mn-cs"/>
              </a:rPr>
            </a:br>
            <a:r>
              <a:rPr lang="it-IT" altLang="it-IT" sz="1700" b="1" kern="0" dirty="0">
                <a:solidFill>
                  <a:srgbClr val="000000"/>
                </a:solidFill>
                <a:latin typeface="Arial"/>
                <a:ea typeface="+mn-ea"/>
                <a:cs typeface="+mn-cs"/>
              </a:rPr>
              <a:t> </a:t>
            </a:r>
            <a:r>
              <a:rPr lang="it-IT" sz="2000" b="1" kern="0" dirty="0">
                <a:solidFill>
                  <a:srgbClr val="000000"/>
                </a:solidFill>
                <a:latin typeface="Arial"/>
                <a:ea typeface="+mn-ea"/>
                <a:cs typeface="+mn-cs"/>
              </a:rPr>
              <a:t> </a:t>
            </a:r>
            <a:br>
              <a:rPr lang="it-IT" sz="2000" b="1" kern="0" dirty="0">
                <a:latin typeface="Arial"/>
                <a:ea typeface="+mn-ea"/>
                <a:cs typeface="+mn-cs"/>
              </a:rPr>
            </a:br>
            <a:endParaRPr lang="it-IT" sz="3200" b="1" kern="0">
              <a:solidFill>
                <a:srgbClr val="000000"/>
              </a:solidFill>
              <a:latin typeface="Arial"/>
              <a:ea typeface="+mn-ea"/>
              <a:cs typeface="+mn-cs"/>
            </a:endParaRPr>
          </a:p>
        </p:txBody>
      </p:sp>
      <p:sp>
        <p:nvSpPr>
          <p:cNvPr id="3" name="Segnaposto contenuto 2">
            <a:extLst>
              <a:ext uri="{FF2B5EF4-FFF2-40B4-BE49-F238E27FC236}">
                <a16:creationId xmlns:a16="http://schemas.microsoft.com/office/drawing/2014/main" id="{6407E3C6-F940-4FE8-9185-ED902B312D7D}"/>
              </a:ext>
            </a:extLst>
          </p:cNvPr>
          <p:cNvSpPr>
            <a:spLocks noGrp="1"/>
          </p:cNvSpPr>
          <p:nvPr>
            <p:ph idx="1"/>
          </p:nvPr>
        </p:nvSpPr>
        <p:spPr>
          <a:xfrm>
            <a:off x="838200" y="1526796"/>
            <a:ext cx="10515600" cy="4650167"/>
          </a:xfrm>
        </p:spPr>
        <p:txBody>
          <a:bodyPr vert="horz" lIns="91440" tIns="45720" rIns="91440" bIns="45720" rtlCol="0" anchor="t">
            <a:normAutofit/>
          </a:bodyPr>
          <a:lstStyle/>
          <a:p>
            <a:pPr marL="0" indent="0" algn="just">
              <a:buNone/>
              <a:defRPr/>
            </a:pPr>
            <a:endParaRPr lang="it-IT" sz="3000" dirty="0">
              <a:solidFill>
                <a:prstClr val="black"/>
              </a:solidFill>
              <a:cs typeface="Calibri"/>
            </a:endParaRPr>
          </a:p>
          <a:p>
            <a:pPr marL="0" lvl="0" indent="0" algn="just">
              <a:lnSpc>
                <a:spcPct val="100000"/>
              </a:lnSpc>
              <a:spcBef>
                <a:spcPct val="20000"/>
              </a:spcBef>
              <a:buNone/>
              <a:defRPr/>
            </a:pPr>
            <a:r>
              <a:rPr lang="it-IT" sz="3000" dirty="0">
                <a:solidFill>
                  <a:prstClr val="black"/>
                </a:solidFill>
              </a:rPr>
              <a:t>La concessione di </a:t>
            </a:r>
            <a:r>
              <a:rPr lang="it-IT" sz="3000" b="1" dirty="0">
                <a:solidFill>
                  <a:prstClr val="black"/>
                </a:solidFill>
              </a:rPr>
              <a:t>bene pubblico</a:t>
            </a:r>
            <a:r>
              <a:rPr lang="it-IT" sz="3000" dirty="0">
                <a:solidFill>
                  <a:prstClr val="black"/>
                </a:solidFill>
              </a:rPr>
              <a:t> conferisce diritti d’uso del demanio marittimo (spiagge, arenili) per lo svolgimento di attività quali la gestione di stabilimenti balneari, o di complessi turistici, o di impianti di raffinazione di idrocarburi; oppure diritti d’uso del demanio idrico (acque dei fiumi) a fini di irrigazione o di conduzione di attività industriali.</a:t>
            </a:r>
            <a:endParaRPr lang="it-IT" sz="3000" dirty="0">
              <a:solidFill>
                <a:prstClr val="black"/>
              </a:solidFill>
              <a:cs typeface="Calibri"/>
            </a:endParaRPr>
          </a:p>
          <a:p>
            <a:pPr marL="0" lvl="0" indent="0" algn="just">
              <a:lnSpc>
                <a:spcPct val="100000"/>
              </a:lnSpc>
              <a:spcBef>
                <a:spcPct val="20000"/>
              </a:spcBef>
              <a:buNone/>
              <a:defRPr/>
            </a:pPr>
            <a:endParaRPr lang="it-IT" sz="2400">
              <a:solidFill>
                <a:prstClr val="black"/>
              </a:solidFill>
            </a:endParaRPr>
          </a:p>
          <a:p>
            <a:pPr marL="0" indent="0" algn="ctr">
              <a:lnSpc>
                <a:spcPct val="100000"/>
              </a:lnSpc>
              <a:spcBef>
                <a:spcPct val="20000"/>
              </a:spcBef>
              <a:buNone/>
              <a:defRPr/>
            </a:pPr>
            <a:endParaRPr lang="it-IT" altLang="it-IT" sz="2400" b="1" kern="0" dirty="0">
              <a:solidFill>
                <a:srgbClr val="000000"/>
              </a:solidFill>
              <a:latin typeface="Arial"/>
              <a:cs typeface="Arial"/>
            </a:endParaRPr>
          </a:p>
          <a:p>
            <a:pPr marL="342900" lvl="0" indent="-342900" algn="just">
              <a:lnSpc>
                <a:spcPct val="100000"/>
              </a:lnSpc>
              <a:spcBef>
                <a:spcPct val="20000"/>
              </a:spcBef>
              <a:defRPr/>
            </a:pPr>
            <a:endParaRPr lang="it-IT" sz="2400">
              <a:solidFill>
                <a:prstClr val="black"/>
              </a:solidFill>
            </a:endParaRPr>
          </a:p>
          <a:p>
            <a:pPr marL="0" indent="0" algn="ctr">
              <a:lnSpc>
                <a:spcPct val="100000"/>
              </a:lnSpc>
              <a:spcBef>
                <a:spcPct val="20000"/>
              </a:spcBef>
              <a:buNone/>
              <a:defRPr/>
            </a:pPr>
            <a:endParaRPr lang="it-IT" sz="3200" b="1">
              <a:solidFill>
                <a:prstClr val="black"/>
              </a:solidFill>
            </a:endParaRPr>
          </a:p>
          <a:p>
            <a:pPr marL="0" lvl="0" indent="0" algn="ctr">
              <a:lnSpc>
                <a:spcPct val="100000"/>
              </a:lnSpc>
              <a:spcBef>
                <a:spcPct val="20000"/>
              </a:spcBef>
              <a:buNone/>
              <a:defRPr/>
            </a:pPr>
            <a:endParaRPr lang="it-IT" sz="3200" b="1">
              <a:solidFill>
                <a:prstClr val="black"/>
              </a:solidFill>
            </a:endParaRPr>
          </a:p>
          <a:p>
            <a:pPr marL="0" indent="0" algn="ctr">
              <a:buNone/>
            </a:pPr>
            <a:endParaRPr lang="it-IT"/>
          </a:p>
        </p:txBody>
      </p:sp>
    </p:spTree>
    <p:extLst>
      <p:ext uri="{BB962C8B-B14F-4D97-AF65-F5344CB8AC3E}">
        <p14:creationId xmlns:p14="http://schemas.microsoft.com/office/powerpoint/2010/main" val="399739240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3343</Words>
  <Application>Microsoft Office PowerPoint</Application>
  <PresentationFormat>Widescreen</PresentationFormat>
  <Paragraphs>230</Paragraphs>
  <Slides>46</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46</vt:i4>
      </vt:variant>
    </vt:vector>
  </HeadingPairs>
  <TitlesOfParts>
    <vt:vector size="53" baseType="lpstr">
      <vt:lpstr>Aptos</vt:lpstr>
      <vt:lpstr>Aptos Display</vt:lpstr>
      <vt:lpstr>Arial</vt:lpstr>
      <vt:lpstr>Calibri</vt:lpstr>
      <vt:lpstr>Courier New</vt:lpstr>
      <vt:lpstr>Verdana</vt:lpstr>
      <vt:lpstr>Tema di Office</vt:lpstr>
      <vt:lpstr>Schemi di provvedimento vizi ed efficacia del provvedimento</vt:lpstr>
      <vt:lpstr>   Tipicità e nominatività    </vt:lpstr>
      <vt:lpstr>         Tipi di provvedimento       </vt:lpstr>
      <vt:lpstr>         L’autorizzazione amministrativa       </vt:lpstr>
      <vt:lpstr>Autorizzazione amministrativa</vt:lpstr>
      <vt:lpstr>         La concessione amministrativa       </vt:lpstr>
      <vt:lpstr>         La concessione amministrativa       </vt:lpstr>
      <vt:lpstr>         La concessione amministrativa       </vt:lpstr>
      <vt:lpstr>         La concessione di bene pubblico       </vt:lpstr>
      <vt:lpstr>         La concessione di servizio pubblico e di opera pubblica       </vt:lpstr>
      <vt:lpstr>         I provvedimenti ablatori       </vt:lpstr>
      <vt:lpstr>Piani, programmi, standard</vt:lpstr>
      <vt:lpstr>Ordinanze contingibili e urgenti</vt:lpstr>
      <vt:lpstr>Ordinanze contingibili e urgenti</vt:lpstr>
      <vt:lpstr>Ordinanze contingibili e urgenti</vt:lpstr>
      <vt:lpstr>Ordinanze contingibili e urgenti – le ordinanze del Sindaco</vt:lpstr>
      <vt:lpstr>Ordinanze contingibili e urgenti – Le ordinanze del Sindaco</vt:lpstr>
      <vt:lpstr>I caratteri del provvedimento amministrativo e la sua efficacia</vt:lpstr>
      <vt:lpstr>Autoritarietà</vt:lpstr>
      <vt:lpstr>L'esecutorietà </vt:lpstr>
      <vt:lpstr>   Art. 21-ter – L. 241/90 Esecutorietà e legalità </vt:lpstr>
      <vt:lpstr>L'efficacia del provvedimento</vt:lpstr>
      <vt:lpstr> Art. 21-bis – L- 241/90 Efficacia del provvedimento limitativo della sfera giuridica dei privati </vt:lpstr>
      <vt:lpstr> Art. 21-bis – L- 241/90 Efficacia del provvedimento limitativo della sfera giuridica dei privati </vt:lpstr>
      <vt:lpstr>Efficacia del provvedimento</vt:lpstr>
      <vt:lpstr>Efficacia del provvedimento</vt:lpstr>
      <vt:lpstr>Quando è annullabile il provvedimento amministrativo?</vt:lpstr>
      <vt:lpstr>L’eccesso di potere</vt:lpstr>
      <vt:lpstr>Lo sviamento di potere</vt:lpstr>
      <vt:lpstr>Lo sviamento di potere</vt:lpstr>
      <vt:lpstr>Le figure sintomatiche</vt:lpstr>
      <vt:lpstr>Le altre figure sintomatiche</vt:lpstr>
      <vt:lpstr>I limiti al potere di annullamento: il principio di strumentalità delle forme</vt:lpstr>
      <vt:lpstr>L’art. 21 octies e la giurisprudenza in materia di comunicazione di avvio e strumentalità delle forme</vt:lpstr>
      <vt:lpstr>La ratio della disposizione tra forma e sostanza</vt:lpstr>
      <vt:lpstr>La ratio della disposizione tra forma e sostanza</vt:lpstr>
      <vt:lpstr>        Nullità del provvedimento Art. 21-septies – L. 241/90      </vt:lpstr>
      <vt:lpstr>       GLI ELEMENTI ESSENZIALI O STRUTTURALI      </vt:lpstr>
      <vt:lpstr>       Difetto assoluto di attribuzione      </vt:lpstr>
      <vt:lpstr>         I provvedimenti di secondo grado       </vt:lpstr>
      <vt:lpstr>         I provvedimenti di secondo grado       </vt:lpstr>
      <vt:lpstr>             Art. 21-nonies - Annullamento d'ufficio        </vt:lpstr>
      <vt:lpstr>Annullamento d'ufficio</vt:lpstr>
      <vt:lpstr>            Art. 21-quinquies - Revoca del provvedimento        </vt:lpstr>
      <vt:lpstr>            Art. 21-quinquies - Revoca del provvedimento        </vt:lpstr>
      <vt:lpstr>Revoca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Sveva Del Gatto</dc:creator>
  <cp:lastModifiedBy>Sveva Del Gatto</cp:lastModifiedBy>
  <cp:revision>198</cp:revision>
  <dcterms:created xsi:type="dcterms:W3CDTF">2024-03-21T10:56:55Z</dcterms:created>
  <dcterms:modified xsi:type="dcterms:W3CDTF">2024-04-09T09:08:17Z</dcterms:modified>
</cp:coreProperties>
</file>