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2" r:id="rId3"/>
    <p:sldId id="283" r:id="rId4"/>
    <p:sldId id="284" r:id="rId5"/>
    <p:sldId id="304" r:id="rId6"/>
    <p:sldId id="288" r:id="rId7"/>
    <p:sldId id="295" r:id="rId8"/>
    <p:sldId id="285" r:id="rId9"/>
    <p:sldId id="286" r:id="rId10"/>
    <p:sldId id="289" r:id="rId11"/>
    <p:sldId id="296" r:id="rId12"/>
    <p:sldId id="290" r:id="rId13"/>
    <p:sldId id="306" r:id="rId14"/>
    <p:sldId id="291" r:id="rId15"/>
    <p:sldId id="292" r:id="rId16"/>
    <p:sldId id="293" r:id="rId17"/>
    <p:sldId id="307" r:id="rId18"/>
    <p:sldId id="308" r:id="rId19"/>
    <p:sldId id="309" r:id="rId20"/>
    <p:sldId id="310" r:id="rId21"/>
    <p:sldId id="311" r:id="rId22"/>
    <p:sldId id="312" r:id="rId23"/>
    <p:sldId id="327" r:id="rId24"/>
    <p:sldId id="314" r:id="rId25"/>
    <p:sldId id="315" r:id="rId26"/>
    <p:sldId id="328" r:id="rId27"/>
    <p:sldId id="316" r:id="rId28"/>
    <p:sldId id="317" r:id="rId29"/>
    <p:sldId id="318" r:id="rId30"/>
    <p:sldId id="319" r:id="rId31"/>
    <p:sldId id="320" r:id="rId32"/>
    <p:sldId id="321" r:id="rId33"/>
    <p:sldId id="322" r:id="rId34"/>
    <p:sldId id="323" r:id="rId35"/>
    <p:sldId id="324" r:id="rId36"/>
    <p:sldId id="325" r:id="rId37"/>
    <p:sldId id="329" r:id="rId38"/>
    <p:sldId id="330" r:id="rId39"/>
    <p:sldId id="331" r:id="rId40"/>
    <p:sldId id="332" r:id="rId41"/>
    <p:sldId id="333" r:id="rId42"/>
    <p:sldId id="326" r:id="rId43"/>
    <p:sldId id="313" r:id="rId4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103519-DC2F-5AE2-F340-BC180FEB2E3E}" v="322" dt="2024-03-20T12:21:06.143"/>
    <p1510:client id="{270A8931-5917-8B36-02A1-3ED87DD3075D}" v="4" dt="2024-03-20T14:18:21.645"/>
    <p1510:client id="{C474996C-2B42-32DE-F2A1-057F921D9F10}" v="1040" dt="2024-03-19T14:43:59.71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80"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de-DE"/>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186192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4244690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de-DE"/>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026842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63181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de-DE"/>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64A8E5F-40E5-4553-9F3C-699F1A5B8145}" type="datetimeFigureOut">
              <a:rPr lang="de-DE" smtClean="0"/>
              <a:t>20.03.2024</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5773935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sz="half" idx="1"/>
          </p:nvPr>
        </p:nvSpPr>
        <p:spPr>
          <a:xfrm>
            <a:off x="838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contenuto 3"/>
          <p:cNvSpPr>
            <a:spLocks noGrp="1"/>
          </p:cNvSpPr>
          <p:nvPr>
            <p:ph sz="half" idx="2"/>
          </p:nvPr>
        </p:nvSpPr>
        <p:spPr>
          <a:xfrm>
            <a:off x="6172200" y="1825625"/>
            <a:ext cx="5181600" cy="435133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2840897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de-DE"/>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7" name="Segnaposto data 6"/>
          <p:cNvSpPr>
            <a:spLocks noGrp="1"/>
          </p:cNvSpPr>
          <p:nvPr>
            <p:ph type="dt" sz="half" idx="10"/>
          </p:nvPr>
        </p:nvSpPr>
        <p:spPr/>
        <p:txBody>
          <a:bodyPr/>
          <a:lstStyle/>
          <a:p>
            <a:fld id="{F64A8E5F-40E5-4553-9F3C-699F1A5B8145}" type="datetimeFigureOut">
              <a:rPr lang="de-DE" smtClean="0"/>
              <a:t>20.03.2024</a:t>
            </a:fld>
            <a:endParaRPr lang="de-DE"/>
          </a:p>
        </p:txBody>
      </p:sp>
      <p:sp>
        <p:nvSpPr>
          <p:cNvPr id="8" name="Segnaposto piè di pagina 7"/>
          <p:cNvSpPr>
            <a:spLocks noGrp="1"/>
          </p:cNvSpPr>
          <p:nvPr>
            <p:ph type="ftr" sz="quarter" idx="11"/>
          </p:nvPr>
        </p:nvSpPr>
        <p:spPr/>
        <p:txBody>
          <a:bodyPr/>
          <a:lstStyle/>
          <a:p>
            <a:endParaRPr lang="de-DE"/>
          </a:p>
        </p:txBody>
      </p:sp>
      <p:sp>
        <p:nvSpPr>
          <p:cNvPr id="9" name="Segnaposto numero diapositiva 8"/>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747982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20.03.2024</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3317825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20.03.2024</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894095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2365816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de-DE"/>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64A8E5F-40E5-4553-9F3C-699F1A5B8145}" type="datetimeFigureOut">
              <a:rPr lang="de-DE" smtClean="0"/>
              <a:t>20.03.2024</a:t>
            </a:fld>
            <a:endParaRPr lang="de-DE"/>
          </a:p>
        </p:txBody>
      </p:sp>
      <p:sp>
        <p:nvSpPr>
          <p:cNvPr id="6" name="Segnaposto piè di pagina 5"/>
          <p:cNvSpPr>
            <a:spLocks noGrp="1"/>
          </p:cNvSpPr>
          <p:nvPr>
            <p:ph type="ftr" sz="quarter" idx="11"/>
          </p:nvPr>
        </p:nvSpPr>
        <p:spPr/>
        <p:txBody>
          <a:bodyPr/>
          <a:lstStyle/>
          <a:p>
            <a:endParaRPr lang="de-DE"/>
          </a:p>
        </p:txBody>
      </p:sp>
      <p:sp>
        <p:nvSpPr>
          <p:cNvPr id="7" name="Segnaposto numero diapositiva 6"/>
          <p:cNvSpPr>
            <a:spLocks noGrp="1"/>
          </p:cNvSpPr>
          <p:nvPr>
            <p:ph type="sldNum" sz="quarter" idx="12"/>
          </p:nvPr>
        </p:nvSpPr>
        <p:spPr/>
        <p:txBody>
          <a:bodyPr/>
          <a:lstStyle/>
          <a:p>
            <a:fld id="{66CD45B7-DFE2-4393-8D37-380FC36BF3AA}" type="slidenum">
              <a:rPr lang="de-DE" smtClean="0"/>
              <a:t>‹N›</a:t>
            </a:fld>
            <a:endParaRPr lang="de-DE"/>
          </a:p>
        </p:txBody>
      </p:sp>
    </p:spTree>
    <p:extLst>
      <p:ext uri="{BB962C8B-B14F-4D97-AF65-F5344CB8AC3E}">
        <p14:creationId xmlns:p14="http://schemas.microsoft.com/office/powerpoint/2010/main" val="168857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de-DE"/>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4A8E5F-40E5-4553-9F3C-699F1A5B8145}" type="datetimeFigureOut">
              <a:rPr lang="de-DE" smtClean="0"/>
              <a:t>20.03.2024</a:t>
            </a:fld>
            <a:endParaRPr lang="de-DE"/>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CD45B7-DFE2-4393-8D37-380FC36BF3AA}" type="slidenum">
              <a:rPr lang="de-DE" smtClean="0"/>
              <a:t>‹N›</a:t>
            </a:fld>
            <a:endParaRPr lang="de-DE"/>
          </a:p>
        </p:txBody>
      </p:sp>
    </p:spTree>
    <p:extLst>
      <p:ext uri="{BB962C8B-B14F-4D97-AF65-F5344CB8AC3E}">
        <p14:creationId xmlns:p14="http://schemas.microsoft.com/office/powerpoint/2010/main" val="18019314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XbgbGE_fqe0" TargetMode="External"/><Relationship Id="rId2" Type="http://schemas.openxmlformats.org/officeDocument/2006/relationships/hyperlink" Target="https://www.youtube.com/watch?v=c-ZMezCu5TY"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de-DE" dirty="0">
                <a:ea typeface="Calibri Light"/>
                <a:cs typeface="Calibri Light"/>
              </a:rPr>
              <a:t>Co-regulation and </a:t>
            </a:r>
            <a:r>
              <a:rPr lang="de-DE" dirty="0" err="1">
                <a:ea typeface="Calibri Light"/>
                <a:cs typeface="Calibri Light"/>
              </a:rPr>
              <a:t>self</a:t>
            </a:r>
            <a:r>
              <a:rPr lang="de-DE" dirty="0">
                <a:ea typeface="Calibri Light"/>
                <a:cs typeface="Calibri Light"/>
              </a:rPr>
              <a:t>-regulation</a:t>
            </a:r>
            <a:endParaRPr lang="de-DE" dirty="0"/>
          </a:p>
        </p:txBody>
      </p:sp>
      <p:sp>
        <p:nvSpPr>
          <p:cNvPr id="3" name="Sottotitolo 2"/>
          <p:cNvSpPr>
            <a:spLocks noGrp="1"/>
          </p:cNvSpPr>
          <p:nvPr>
            <p:ph type="subTitle" idx="1"/>
          </p:nvPr>
        </p:nvSpPr>
        <p:spPr/>
        <p:txBody>
          <a:bodyPr vert="horz" lIns="91440" tIns="45720" rIns="91440" bIns="45720" rtlCol="0" anchor="t">
            <a:normAutofit/>
          </a:bodyPr>
          <a:lstStyle/>
          <a:p>
            <a:r>
              <a:rPr lang="de-DE" dirty="0" err="1">
                <a:ea typeface="Calibri"/>
                <a:cs typeface="Calibri"/>
              </a:rPr>
              <a:t>Prof.ssa</a:t>
            </a:r>
            <a:r>
              <a:rPr lang="de-DE" dirty="0">
                <a:ea typeface="Calibri"/>
                <a:cs typeface="Calibri"/>
              </a:rPr>
              <a:t> </a:t>
            </a:r>
            <a:r>
              <a:rPr lang="de-DE" dirty="0" err="1">
                <a:ea typeface="Calibri"/>
                <a:cs typeface="Calibri"/>
              </a:rPr>
              <a:t>Sveva</a:t>
            </a:r>
            <a:r>
              <a:rPr lang="de-DE" dirty="0">
                <a:ea typeface="Calibri"/>
                <a:cs typeface="Calibri"/>
              </a:rPr>
              <a:t> Del </a:t>
            </a:r>
            <a:r>
              <a:rPr lang="de-DE" dirty="0" err="1">
                <a:ea typeface="Calibri"/>
                <a:cs typeface="Calibri"/>
              </a:rPr>
              <a:t>Gatto</a:t>
            </a:r>
            <a:endParaRPr lang="de-DE" dirty="0" err="1"/>
          </a:p>
        </p:txBody>
      </p:sp>
    </p:spTree>
    <p:extLst>
      <p:ext uri="{BB962C8B-B14F-4D97-AF65-F5344CB8AC3E}">
        <p14:creationId xmlns:p14="http://schemas.microsoft.com/office/powerpoint/2010/main" val="39625839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90545E9-07AE-5A9F-4506-B3C1C594E16A}"/>
              </a:ext>
            </a:extLst>
          </p:cNvPr>
          <p:cNvSpPr>
            <a:spLocks noGrp="1"/>
          </p:cNvSpPr>
          <p:nvPr>
            <p:ph type="title"/>
          </p:nvPr>
        </p:nvSpPr>
        <p:spPr>
          <a:xfrm>
            <a:off x="838200" y="365125"/>
            <a:ext cx="10515600" cy="1325563"/>
          </a:xfrm>
        </p:spPr>
        <p:txBody>
          <a:bodyPr>
            <a:normAutofit/>
          </a:bodyPr>
          <a:lstStyle/>
          <a:p>
            <a:r>
              <a:rPr lang="it-IT">
                <a:cs typeface="Calibri Light"/>
              </a:rPr>
              <a:t>EMAS</a:t>
            </a:r>
            <a:endParaRPr lang="it-IT"/>
          </a:p>
        </p:txBody>
      </p:sp>
      <p:sp>
        <p:nvSpPr>
          <p:cNvPr id="3" name="Segnaposto contenuto 2">
            <a:extLst>
              <a:ext uri="{FF2B5EF4-FFF2-40B4-BE49-F238E27FC236}">
                <a16:creationId xmlns:a16="http://schemas.microsoft.com/office/drawing/2014/main" id="{0A633DAA-CC82-4215-1CF7-46F484843D57}"/>
              </a:ext>
            </a:extLst>
          </p:cNvPr>
          <p:cNvSpPr>
            <a:spLocks noGrp="1"/>
          </p:cNvSpPr>
          <p:nvPr>
            <p:ph idx="1"/>
          </p:nvPr>
        </p:nvSpPr>
        <p:spPr>
          <a:xfrm>
            <a:off x="838200" y="1825625"/>
            <a:ext cx="10515600" cy="4351338"/>
          </a:xfrm>
        </p:spPr>
        <p:txBody>
          <a:bodyPr vert="horz" lIns="91440" tIns="45720" rIns="91440" bIns="45720" rtlCol="0" anchor="t">
            <a:normAutofit/>
          </a:bodyPr>
          <a:lstStyle/>
          <a:p>
            <a:pPr marL="0" indent="0" algn="just">
              <a:buNone/>
            </a:pPr>
            <a:r>
              <a:rPr lang="it-IT" err="1">
                <a:cs typeface="Calibri"/>
              </a:rPr>
              <a:t>Participants</a:t>
            </a:r>
            <a:r>
              <a:rPr lang="it-IT">
                <a:cs typeface="Calibri"/>
              </a:rPr>
              <a:t> in EMAS are </a:t>
            </a:r>
            <a:r>
              <a:rPr lang="it-IT" err="1">
                <a:cs typeface="Calibri"/>
              </a:rPr>
              <a:t>committed</a:t>
            </a:r>
            <a:r>
              <a:rPr lang="it-IT">
                <a:cs typeface="Calibri"/>
              </a:rPr>
              <a:t> to </a:t>
            </a:r>
            <a:r>
              <a:rPr lang="it-IT" b="1" err="1">
                <a:cs typeface="Calibri"/>
              </a:rPr>
              <a:t>evaluating</a:t>
            </a:r>
            <a:r>
              <a:rPr lang="it-IT" b="1">
                <a:cs typeface="Calibri"/>
              </a:rPr>
              <a:t> and </a:t>
            </a:r>
            <a:r>
              <a:rPr lang="it-IT" b="1" err="1">
                <a:cs typeface="Calibri"/>
              </a:rPr>
              <a:t>improving</a:t>
            </a:r>
            <a:r>
              <a:rPr lang="it-IT" b="1">
                <a:cs typeface="Calibri"/>
              </a:rPr>
              <a:t> </a:t>
            </a:r>
            <a:r>
              <a:rPr lang="it-IT" b="1" err="1">
                <a:cs typeface="Calibri"/>
              </a:rPr>
              <a:t>their</a:t>
            </a:r>
            <a:r>
              <a:rPr lang="it-IT" b="1">
                <a:cs typeface="Calibri"/>
              </a:rPr>
              <a:t> </a:t>
            </a:r>
            <a:r>
              <a:rPr lang="it-IT" b="1" err="1">
                <a:cs typeface="Calibri"/>
              </a:rPr>
              <a:t>own</a:t>
            </a:r>
            <a:r>
              <a:rPr lang="it-IT" b="1">
                <a:cs typeface="Calibri"/>
              </a:rPr>
              <a:t> </a:t>
            </a:r>
            <a:r>
              <a:rPr lang="it-IT" b="1" err="1">
                <a:cs typeface="Calibri"/>
              </a:rPr>
              <a:t>environmental</a:t>
            </a:r>
            <a:r>
              <a:rPr lang="it-IT" b="1">
                <a:cs typeface="Calibri"/>
              </a:rPr>
              <a:t> performance,</a:t>
            </a:r>
            <a:r>
              <a:rPr lang="it-IT">
                <a:cs typeface="Calibri"/>
              </a:rPr>
              <a:t> </a:t>
            </a:r>
            <a:r>
              <a:rPr lang="it-IT" err="1">
                <a:cs typeface="Calibri"/>
              </a:rPr>
              <a:t>complying</a:t>
            </a:r>
            <a:r>
              <a:rPr lang="it-IT">
                <a:cs typeface="Calibri"/>
              </a:rPr>
              <a:t> with </a:t>
            </a:r>
            <a:r>
              <a:rPr lang="it-IT" err="1">
                <a:cs typeface="Calibri"/>
              </a:rPr>
              <a:t>relevant</a:t>
            </a:r>
            <a:r>
              <a:rPr lang="it-IT">
                <a:cs typeface="Calibri"/>
              </a:rPr>
              <a:t> </a:t>
            </a:r>
            <a:r>
              <a:rPr lang="it-IT" err="1">
                <a:cs typeface="Calibri"/>
              </a:rPr>
              <a:t>environmental</a:t>
            </a:r>
            <a:r>
              <a:rPr lang="it-IT">
                <a:cs typeface="Calibri"/>
              </a:rPr>
              <a:t> </a:t>
            </a:r>
            <a:r>
              <a:rPr lang="it-IT" err="1">
                <a:cs typeface="Calibri"/>
              </a:rPr>
              <a:t>legislation</a:t>
            </a:r>
            <a:r>
              <a:rPr lang="it-IT">
                <a:cs typeface="Calibri"/>
              </a:rPr>
              <a:t>, </a:t>
            </a:r>
            <a:r>
              <a:rPr lang="it-IT" err="1">
                <a:cs typeface="Calibri"/>
              </a:rPr>
              <a:t>preventing</a:t>
            </a:r>
            <a:r>
              <a:rPr lang="it-IT">
                <a:cs typeface="Calibri"/>
              </a:rPr>
              <a:t> </a:t>
            </a:r>
            <a:r>
              <a:rPr lang="it-IT" err="1">
                <a:cs typeface="Calibri"/>
              </a:rPr>
              <a:t>pollution</a:t>
            </a:r>
            <a:r>
              <a:rPr lang="it-IT">
                <a:cs typeface="Calibri"/>
              </a:rPr>
              <a:t>, and </a:t>
            </a:r>
            <a:r>
              <a:rPr lang="it-IT" err="1">
                <a:cs typeface="Calibri"/>
              </a:rPr>
              <a:t>providing</a:t>
            </a:r>
            <a:r>
              <a:rPr lang="it-IT">
                <a:cs typeface="Calibri"/>
              </a:rPr>
              <a:t> </a:t>
            </a:r>
            <a:r>
              <a:rPr lang="it-IT" err="1">
                <a:cs typeface="Calibri"/>
              </a:rPr>
              <a:t>relevant</a:t>
            </a:r>
            <a:r>
              <a:rPr lang="it-IT">
                <a:cs typeface="Calibri"/>
              </a:rPr>
              <a:t> information to the public (via </a:t>
            </a:r>
            <a:r>
              <a:rPr lang="it-IT" err="1">
                <a:cs typeface="Calibri"/>
              </a:rPr>
              <a:t>verified</a:t>
            </a:r>
            <a:r>
              <a:rPr lang="it-IT">
                <a:cs typeface="Calibri"/>
              </a:rPr>
              <a:t> </a:t>
            </a:r>
            <a:r>
              <a:rPr lang="it-IT" err="1">
                <a:cs typeface="Calibri"/>
              </a:rPr>
              <a:t>environmental</a:t>
            </a:r>
            <a:r>
              <a:rPr lang="it-IT">
                <a:cs typeface="Calibri"/>
              </a:rPr>
              <a:t> audits). </a:t>
            </a:r>
          </a:p>
          <a:p>
            <a:pPr marL="0" indent="0" algn="just">
              <a:buNone/>
            </a:pPr>
            <a:r>
              <a:rPr lang="it-IT" err="1">
                <a:cs typeface="Calibri"/>
              </a:rPr>
              <a:t>Regulation</a:t>
            </a:r>
            <a:r>
              <a:rPr lang="it-IT">
                <a:cs typeface="Calibri"/>
              </a:rPr>
              <a:t> (EC) No 1221/2009 of 25 November 2009 </a:t>
            </a:r>
            <a:r>
              <a:rPr lang="it-IT" err="1">
                <a:cs typeface="Calibri"/>
              </a:rPr>
              <a:t>revised</a:t>
            </a:r>
            <a:r>
              <a:rPr lang="it-IT">
                <a:cs typeface="Calibri"/>
              </a:rPr>
              <a:t> EMAS to </a:t>
            </a:r>
            <a:r>
              <a:rPr lang="it-IT" b="1" err="1">
                <a:cs typeface="Calibri"/>
              </a:rPr>
              <a:t>increase</a:t>
            </a:r>
            <a:r>
              <a:rPr lang="it-IT" b="1">
                <a:cs typeface="Calibri"/>
              </a:rPr>
              <a:t> the </a:t>
            </a:r>
            <a:r>
              <a:rPr lang="it-IT" b="1" err="1">
                <a:cs typeface="Calibri"/>
              </a:rPr>
              <a:t>participation</a:t>
            </a:r>
            <a:r>
              <a:rPr lang="it-IT" b="1">
                <a:cs typeface="Calibri"/>
              </a:rPr>
              <a:t> of companies and reduce the </a:t>
            </a:r>
            <a:r>
              <a:rPr lang="it-IT" b="1" err="1">
                <a:cs typeface="Calibri"/>
              </a:rPr>
              <a:t>administrative</a:t>
            </a:r>
            <a:r>
              <a:rPr lang="it-IT" b="1">
                <a:cs typeface="Calibri"/>
              </a:rPr>
              <a:t> burden and costs</a:t>
            </a:r>
            <a:r>
              <a:rPr lang="it-IT">
                <a:cs typeface="Calibri"/>
              </a:rPr>
              <a:t>, </a:t>
            </a:r>
            <a:r>
              <a:rPr lang="it-IT" err="1">
                <a:cs typeface="Calibri"/>
              </a:rPr>
              <a:t>particularly</a:t>
            </a:r>
            <a:r>
              <a:rPr lang="it-IT">
                <a:cs typeface="Calibri"/>
              </a:rPr>
              <a:t> for small and medium-</a:t>
            </a:r>
            <a:r>
              <a:rPr lang="it-IT" err="1">
                <a:cs typeface="Calibri"/>
              </a:rPr>
              <a:t>sized</a:t>
            </a:r>
            <a:r>
              <a:rPr lang="it-IT">
                <a:cs typeface="Calibri"/>
              </a:rPr>
              <a:t> </a:t>
            </a:r>
            <a:r>
              <a:rPr lang="it-IT" err="1">
                <a:cs typeface="Calibri"/>
              </a:rPr>
              <a:t>enterprises</a:t>
            </a:r>
            <a:r>
              <a:rPr lang="it-IT">
                <a:cs typeface="Calibri"/>
              </a:rPr>
              <a:t>.</a:t>
            </a:r>
            <a:endParaRPr lang="it-IT">
              <a:ea typeface="Calibri"/>
              <a:cs typeface="Calibri"/>
            </a:endParaRPr>
          </a:p>
        </p:txBody>
      </p:sp>
    </p:spTree>
    <p:extLst>
      <p:ext uri="{BB962C8B-B14F-4D97-AF65-F5344CB8AC3E}">
        <p14:creationId xmlns:p14="http://schemas.microsoft.com/office/powerpoint/2010/main" val="27839257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CD651E-47B6-43F2-0432-E9D1CBC4CCAC}"/>
              </a:ext>
            </a:extLst>
          </p:cNvPr>
          <p:cNvSpPr>
            <a:spLocks noGrp="1"/>
          </p:cNvSpPr>
          <p:nvPr>
            <p:ph type="title"/>
          </p:nvPr>
        </p:nvSpPr>
        <p:spPr>
          <a:xfrm>
            <a:off x="4654296" y="329184"/>
            <a:ext cx="6894576" cy="1783080"/>
          </a:xfrm>
        </p:spPr>
        <p:txBody>
          <a:bodyPr anchor="b">
            <a:normAutofit/>
          </a:bodyPr>
          <a:lstStyle/>
          <a:p>
            <a:r>
              <a:rPr lang="it-IT" sz="3400">
                <a:cs typeface="Calibri Light"/>
              </a:rPr>
              <a:t>Better environmental performance: European Eco-Management and Audit Scheme (EMAS)"</a:t>
            </a:r>
            <a:endParaRPr lang="it-IT" sz="3400"/>
          </a:p>
        </p:txBody>
      </p:sp>
      <p:pic>
        <p:nvPicPr>
          <p:cNvPr id="5" name="Picture 4" descr="Cross section of young plant and roots">
            <a:extLst>
              <a:ext uri="{FF2B5EF4-FFF2-40B4-BE49-F238E27FC236}">
                <a16:creationId xmlns:a16="http://schemas.microsoft.com/office/drawing/2014/main" id="{1EF0FC94-C464-FC8B-37F2-70D44F13E37D}"/>
              </a:ext>
            </a:extLst>
          </p:cNvPr>
          <p:cNvPicPr>
            <a:picLocks noChangeAspect="1"/>
          </p:cNvPicPr>
          <p:nvPr/>
        </p:nvPicPr>
        <p:blipFill rotWithShape="1">
          <a:blip r:embed="rId2"/>
          <a:srcRect l="49715" r="8075" b="8"/>
          <a:stretch/>
        </p:blipFill>
        <p:spPr>
          <a:xfrm>
            <a:off x="20" y="1"/>
            <a:ext cx="4052522"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 name="Segnaposto contenuto 2">
            <a:extLst>
              <a:ext uri="{FF2B5EF4-FFF2-40B4-BE49-F238E27FC236}">
                <a16:creationId xmlns:a16="http://schemas.microsoft.com/office/drawing/2014/main" id="{E0DBBB8B-79B2-19B6-BD3C-77AFEB0E868A}"/>
              </a:ext>
            </a:extLst>
          </p:cNvPr>
          <p:cNvSpPr>
            <a:spLocks noGrp="1"/>
          </p:cNvSpPr>
          <p:nvPr>
            <p:ph idx="1"/>
          </p:nvPr>
        </p:nvSpPr>
        <p:spPr>
          <a:xfrm>
            <a:off x="4654296" y="2548287"/>
            <a:ext cx="6894576" cy="4047941"/>
          </a:xfrm>
        </p:spPr>
        <p:txBody>
          <a:bodyPr vert="horz" lIns="91440" tIns="45720" rIns="91440" bIns="45720" rtlCol="0" anchor="t">
            <a:normAutofit lnSpcReduction="10000"/>
          </a:bodyPr>
          <a:lstStyle/>
          <a:p>
            <a:pPr marL="0" indent="0">
              <a:buNone/>
            </a:pPr>
            <a:r>
              <a:rPr lang="it-IT" sz="2400" err="1">
                <a:cs typeface="Calibri" panose="020F0502020204030204"/>
              </a:rPr>
              <a:t>As</a:t>
            </a:r>
            <a:r>
              <a:rPr lang="it-IT" sz="2400">
                <a:cs typeface="Calibri" panose="020F0502020204030204"/>
              </a:rPr>
              <a:t> </a:t>
            </a:r>
            <a:r>
              <a:rPr lang="it-IT" sz="2400" err="1">
                <a:cs typeface="Calibri" panose="020F0502020204030204"/>
              </a:rPr>
              <a:t>specified</a:t>
            </a:r>
            <a:r>
              <a:rPr lang="it-IT" sz="2400">
                <a:cs typeface="Calibri" panose="020F0502020204030204"/>
              </a:rPr>
              <a:t> in "Better </a:t>
            </a:r>
            <a:r>
              <a:rPr lang="it-IT" sz="2400" err="1">
                <a:cs typeface="Calibri" panose="020F0502020204030204"/>
              </a:rPr>
              <a:t>environmental</a:t>
            </a:r>
            <a:r>
              <a:rPr lang="it-IT" sz="2400">
                <a:cs typeface="Calibri" panose="020F0502020204030204"/>
              </a:rPr>
              <a:t> performance: </a:t>
            </a:r>
            <a:r>
              <a:rPr lang="it-IT" sz="2400" err="1">
                <a:cs typeface="Calibri" panose="020F0502020204030204"/>
              </a:rPr>
              <a:t>European</a:t>
            </a:r>
            <a:r>
              <a:rPr lang="it-IT" sz="2400">
                <a:cs typeface="Calibri" panose="020F0502020204030204"/>
              </a:rPr>
              <a:t> Eco-Management and Audit </a:t>
            </a:r>
            <a:r>
              <a:rPr lang="it-IT" sz="2400" err="1">
                <a:cs typeface="Calibri" panose="020F0502020204030204"/>
              </a:rPr>
              <a:t>Scheme</a:t>
            </a:r>
            <a:r>
              <a:rPr lang="it-IT" sz="2400">
                <a:cs typeface="Calibri" panose="020F0502020204030204"/>
              </a:rPr>
              <a:t> (EMAS)," the </a:t>
            </a:r>
            <a:r>
              <a:rPr lang="it-IT" sz="2400" err="1">
                <a:cs typeface="Calibri" panose="020F0502020204030204"/>
              </a:rPr>
              <a:t>European</a:t>
            </a:r>
            <a:r>
              <a:rPr lang="it-IT" sz="2400">
                <a:cs typeface="Calibri" panose="020F0502020204030204"/>
              </a:rPr>
              <a:t> Commission </a:t>
            </a:r>
            <a:r>
              <a:rPr lang="it-IT" sz="2400" err="1">
                <a:cs typeface="Calibri" panose="020F0502020204030204"/>
              </a:rPr>
              <a:t>uses</a:t>
            </a:r>
            <a:r>
              <a:rPr lang="it-IT" sz="2400">
                <a:cs typeface="Calibri" panose="020F0502020204030204"/>
              </a:rPr>
              <a:t> the </a:t>
            </a:r>
            <a:r>
              <a:rPr lang="it-IT" sz="2400" err="1">
                <a:cs typeface="Calibri" panose="020F0502020204030204"/>
              </a:rPr>
              <a:t>scheme</a:t>
            </a:r>
            <a:r>
              <a:rPr lang="it-IT" sz="2400">
                <a:cs typeface="Calibri" panose="020F0502020204030204"/>
              </a:rPr>
              <a:t> to reduce the </a:t>
            </a:r>
            <a:r>
              <a:rPr lang="it-IT" sz="2400" err="1">
                <a:cs typeface="Calibri" panose="020F0502020204030204"/>
              </a:rPr>
              <a:t>environmental</a:t>
            </a:r>
            <a:r>
              <a:rPr lang="it-IT" sz="2400">
                <a:cs typeface="Calibri" panose="020F0502020204030204"/>
              </a:rPr>
              <a:t> impact of activities </a:t>
            </a:r>
            <a:r>
              <a:rPr lang="it-IT" sz="2400" err="1">
                <a:cs typeface="Calibri" panose="020F0502020204030204"/>
              </a:rPr>
              <a:t>through</a:t>
            </a:r>
            <a:r>
              <a:rPr lang="it-IT" sz="2400">
                <a:cs typeface="Calibri" panose="020F0502020204030204"/>
              </a:rPr>
              <a:t>: </a:t>
            </a:r>
          </a:p>
          <a:p>
            <a:pPr marL="457200" indent="-457200"/>
            <a:r>
              <a:rPr lang="it-IT" sz="2400">
                <a:cs typeface="Calibri" panose="020F0502020204030204"/>
              </a:rPr>
              <a:t>more </a:t>
            </a:r>
            <a:r>
              <a:rPr lang="it-IT" sz="2400" err="1">
                <a:cs typeface="Calibri" panose="020F0502020204030204"/>
              </a:rPr>
              <a:t>efficient</a:t>
            </a:r>
            <a:r>
              <a:rPr lang="it-IT" sz="2400">
                <a:cs typeface="Calibri" panose="020F0502020204030204"/>
              </a:rPr>
              <a:t> use of </a:t>
            </a:r>
            <a:r>
              <a:rPr lang="it-IT" sz="2400" err="1">
                <a:cs typeface="Calibri" panose="020F0502020204030204"/>
              </a:rPr>
              <a:t>natural</a:t>
            </a:r>
            <a:r>
              <a:rPr lang="it-IT" sz="2400">
                <a:cs typeface="Calibri" panose="020F0502020204030204"/>
              </a:rPr>
              <a:t> </a:t>
            </a:r>
            <a:r>
              <a:rPr lang="it-IT" sz="2400" err="1">
                <a:cs typeface="Calibri" panose="020F0502020204030204"/>
              </a:rPr>
              <a:t>resources</a:t>
            </a:r>
            <a:r>
              <a:rPr lang="it-IT" sz="2400">
                <a:cs typeface="Calibri" panose="020F0502020204030204"/>
              </a:rPr>
              <a:t>; </a:t>
            </a:r>
          </a:p>
          <a:p>
            <a:pPr marL="457200" indent="-457200"/>
            <a:r>
              <a:rPr lang="it-IT" sz="2400" err="1">
                <a:cs typeface="Calibri" panose="020F0502020204030204"/>
              </a:rPr>
              <a:t>reduction</a:t>
            </a:r>
            <a:r>
              <a:rPr lang="it-IT" sz="2400">
                <a:cs typeface="Calibri" panose="020F0502020204030204"/>
              </a:rPr>
              <a:t> of CO2 </a:t>
            </a:r>
            <a:r>
              <a:rPr lang="it-IT" sz="2400" err="1">
                <a:cs typeface="Calibri" panose="020F0502020204030204"/>
              </a:rPr>
              <a:t>emissions</a:t>
            </a:r>
            <a:r>
              <a:rPr lang="it-IT" sz="2400">
                <a:cs typeface="Calibri" panose="020F0502020204030204"/>
              </a:rPr>
              <a:t>; </a:t>
            </a:r>
          </a:p>
          <a:p>
            <a:pPr marL="457200" indent="-457200"/>
            <a:r>
              <a:rPr lang="it-IT" sz="2400" err="1">
                <a:cs typeface="Calibri" panose="020F0502020204030204"/>
              </a:rPr>
              <a:t>prevention</a:t>
            </a:r>
            <a:r>
              <a:rPr lang="it-IT" sz="2400">
                <a:cs typeface="Calibri" panose="020F0502020204030204"/>
              </a:rPr>
              <a:t> of </a:t>
            </a:r>
            <a:r>
              <a:rPr lang="it-IT" sz="2400" err="1">
                <a:cs typeface="Calibri" panose="020F0502020204030204"/>
              </a:rPr>
              <a:t>waste</a:t>
            </a:r>
            <a:r>
              <a:rPr lang="it-IT" sz="2400">
                <a:cs typeface="Calibri" panose="020F0502020204030204"/>
              </a:rPr>
              <a:t> generation (</a:t>
            </a:r>
            <a:r>
              <a:rPr lang="it-IT" sz="2400" err="1">
                <a:cs typeface="Calibri" panose="020F0502020204030204"/>
              </a:rPr>
              <a:t>through</a:t>
            </a:r>
            <a:r>
              <a:rPr lang="it-IT" sz="2400">
                <a:cs typeface="Calibri" panose="020F0502020204030204"/>
              </a:rPr>
              <a:t> </a:t>
            </a:r>
            <a:r>
              <a:rPr lang="it-IT" sz="2400" err="1">
                <a:cs typeface="Calibri" panose="020F0502020204030204"/>
              </a:rPr>
              <a:t>recycling</a:t>
            </a:r>
            <a:r>
              <a:rPr lang="it-IT" sz="2400">
                <a:cs typeface="Calibri" panose="020F0502020204030204"/>
              </a:rPr>
              <a:t> and </a:t>
            </a:r>
            <a:r>
              <a:rPr lang="it-IT" sz="2400" err="1">
                <a:cs typeface="Calibri" panose="020F0502020204030204"/>
              </a:rPr>
              <a:t>reuse</a:t>
            </a:r>
            <a:r>
              <a:rPr lang="it-IT" sz="2400">
                <a:cs typeface="Calibri" panose="020F0502020204030204"/>
              </a:rPr>
              <a:t>); </a:t>
            </a:r>
          </a:p>
          <a:p>
            <a:pPr marL="457200" indent="-457200"/>
            <a:r>
              <a:rPr lang="it-IT" sz="2400" err="1">
                <a:cs typeface="Calibri" panose="020F0502020204030204"/>
              </a:rPr>
              <a:t>implementation</a:t>
            </a:r>
            <a:r>
              <a:rPr lang="it-IT" sz="2400">
                <a:cs typeface="Calibri" panose="020F0502020204030204"/>
              </a:rPr>
              <a:t> of green public procurement; </a:t>
            </a:r>
          </a:p>
          <a:p>
            <a:pPr marL="457200" indent="-457200"/>
            <a:r>
              <a:rPr lang="it-IT" sz="2400">
                <a:cs typeface="Calibri" panose="020F0502020204030204"/>
              </a:rPr>
              <a:t>promotion of </a:t>
            </a:r>
            <a:r>
              <a:rPr lang="it-IT" sz="2400" err="1">
                <a:cs typeface="Calibri" panose="020F0502020204030204"/>
              </a:rPr>
              <a:t>sustainable</a:t>
            </a:r>
            <a:r>
              <a:rPr lang="it-IT" sz="2400">
                <a:cs typeface="Calibri" panose="020F0502020204030204"/>
              </a:rPr>
              <a:t> </a:t>
            </a:r>
            <a:r>
              <a:rPr lang="it-IT" sz="2400" err="1">
                <a:cs typeface="Calibri" panose="020F0502020204030204"/>
              </a:rPr>
              <a:t>mobility</a:t>
            </a:r>
            <a:r>
              <a:rPr lang="it-IT" sz="2400">
                <a:cs typeface="Calibri" panose="020F0502020204030204"/>
              </a:rPr>
              <a:t>.</a:t>
            </a:r>
          </a:p>
        </p:txBody>
      </p:sp>
    </p:spTree>
    <p:extLst>
      <p:ext uri="{BB962C8B-B14F-4D97-AF65-F5344CB8AC3E}">
        <p14:creationId xmlns:p14="http://schemas.microsoft.com/office/powerpoint/2010/main" val="16036683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686834" y="1153572"/>
            <a:ext cx="3200400" cy="4461163"/>
          </a:xfrm>
        </p:spPr>
        <p:txBody>
          <a:bodyPr>
            <a:normAutofit/>
          </a:bodyPr>
          <a:lstStyle/>
          <a:p>
            <a:r>
              <a:rPr lang="it-IT">
                <a:solidFill>
                  <a:srgbClr val="FFFFFF"/>
                </a:solidFill>
                <a:cs typeface="Calibri Light"/>
              </a:rPr>
              <a:t>Differences between ISO 14001 and EMAS</a:t>
            </a:r>
            <a:endParaRPr lang="it-IT">
              <a:solidFill>
                <a:srgbClr val="FFFFFF"/>
              </a:solidFill>
            </a:endParaRPr>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it-IT" sz="2600" dirty="0" err="1">
                <a:cs typeface="Calibri" panose="020F0502020204030204"/>
              </a:rPr>
              <a:t>Currently</a:t>
            </a:r>
            <a:r>
              <a:rPr lang="it-IT" sz="2600" dirty="0">
                <a:cs typeface="Calibri" panose="020F0502020204030204"/>
              </a:rPr>
              <a:t>, the </a:t>
            </a:r>
            <a:r>
              <a:rPr lang="it-IT" sz="2600" dirty="0" err="1">
                <a:cs typeface="Calibri" panose="020F0502020204030204"/>
              </a:rPr>
              <a:t>Certification</a:t>
            </a:r>
            <a:r>
              <a:rPr lang="it-IT" sz="2600" dirty="0">
                <a:cs typeface="Calibri" panose="020F0502020204030204"/>
              </a:rPr>
              <a:t> of a Corporate </a:t>
            </a:r>
            <a:r>
              <a:rPr lang="it-IT" sz="2600" dirty="0" err="1">
                <a:cs typeface="Calibri" panose="020F0502020204030204"/>
              </a:rPr>
              <a:t>Environmental</a:t>
            </a:r>
            <a:r>
              <a:rPr lang="it-IT" sz="2600" dirty="0">
                <a:cs typeface="Calibri" panose="020F0502020204030204"/>
              </a:rPr>
              <a:t> Management System can be </a:t>
            </a:r>
            <a:r>
              <a:rPr lang="it-IT" sz="2600" dirty="0" err="1">
                <a:cs typeface="Calibri" panose="020F0502020204030204"/>
              </a:rPr>
              <a:t>carried</a:t>
            </a:r>
            <a:r>
              <a:rPr lang="it-IT" sz="2600" dirty="0">
                <a:cs typeface="Calibri" panose="020F0502020204030204"/>
              </a:rPr>
              <a:t> out on the </a:t>
            </a:r>
            <a:r>
              <a:rPr lang="it-IT" sz="2600" dirty="0" err="1">
                <a:cs typeface="Calibri" panose="020F0502020204030204"/>
              </a:rPr>
              <a:t>basis</a:t>
            </a:r>
            <a:r>
              <a:rPr lang="it-IT" sz="2600" dirty="0">
                <a:cs typeface="Calibri" panose="020F0502020204030204"/>
              </a:rPr>
              <a:t> of </a:t>
            </a:r>
            <a:r>
              <a:rPr lang="it-IT" sz="2600" dirty="0" err="1">
                <a:cs typeface="Calibri" panose="020F0502020204030204"/>
              </a:rPr>
              <a:t>these</a:t>
            </a:r>
            <a:r>
              <a:rPr lang="it-IT" sz="2600" dirty="0">
                <a:cs typeface="Calibri" panose="020F0502020204030204"/>
              </a:rPr>
              <a:t> </a:t>
            </a:r>
            <a:r>
              <a:rPr lang="it-IT" sz="2600" b="1" dirty="0" err="1">
                <a:cs typeface="Calibri" panose="020F0502020204030204"/>
              </a:rPr>
              <a:t>two</a:t>
            </a:r>
            <a:r>
              <a:rPr lang="it-IT" sz="2600" b="1" dirty="0">
                <a:cs typeface="Calibri" panose="020F0502020204030204"/>
              </a:rPr>
              <a:t> </a:t>
            </a:r>
            <a:r>
              <a:rPr lang="it-IT" sz="2600" b="1" dirty="0" err="1">
                <a:cs typeface="Calibri" panose="020F0502020204030204"/>
              </a:rPr>
              <a:t>different</a:t>
            </a:r>
            <a:r>
              <a:rPr lang="it-IT" sz="2600" b="1" dirty="0">
                <a:cs typeface="Calibri" panose="020F0502020204030204"/>
              </a:rPr>
              <a:t> </a:t>
            </a:r>
            <a:r>
              <a:rPr lang="it-IT" sz="2600" b="1" dirty="0" err="1">
                <a:cs typeface="Calibri" panose="020F0502020204030204"/>
              </a:rPr>
              <a:t>schemes</a:t>
            </a:r>
            <a:r>
              <a:rPr lang="it-IT" sz="2600" b="1" dirty="0">
                <a:cs typeface="Calibri" panose="020F0502020204030204"/>
              </a:rPr>
              <a:t>:</a:t>
            </a:r>
            <a:r>
              <a:rPr lang="it-IT" sz="2600" dirty="0">
                <a:cs typeface="Calibri" panose="020F0502020204030204"/>
              </a:rPr>
              <a:t> </a:t>
            </a:r>
          </a:p>
          <a:p>
            <a:pPr marL="0" indent="0">
              <a:buNone/>
            </a:pPr>
            <a:r>
              <a:rPr lang="it-IT" sz="2600" dirty="0">
                <a:cs typeface="Calibri" panose="020F0502020204030204"/>
              </a:rPr>
              <a:t>the </a:t>
            </a:r>
            <a:r>
              <a:rPr lang="it-IT" sz="2600" b="1" dirty="0">
                <a:cs typeface="Calibri" panose="020F0502020204030204"/>
              </a:rPr>
              <a:t>ISO 14001 standard</a:t>
            </a:r>
            <a:r>
              <a:rPr lang="it-IT" sz="2600" dirty="0">
                <a:cs typeface="Calibri" panose="020F0502020204030204"/>
              </a:rPr>
              <a:t> and </a:t>
            </a:r>
            <a:endParaRPr lang="it-IT" sz="2600" dirty="0">
              <a:ea typeface="Calibri"/>
              <a:cs typeface="Calibri" panose="020F0502020204030204"/>
            </a:endParaRPr>
          </a:p>
          <a:p>
            <a:pPr marL="0" indent="0">
              <a:buNone/>
            </a:pPr>
            <a:r>
              <a:rPr lang="it-IT" sz="2600" dirty="0">
                <a:cs typeface="Calibri" panose="020F0502020204030204"/>
              </a:rPr>
              <a:t>the </a:t>
            </a:r>
            <a:r>
              <a:rPr lang="it-IT" sz="2600" b="1" dirty="0" err="1">
                <a:cs typeface="Calibri" panose="020F0502020204030204"/>
              </a:rPr>
              <a:t>European</a:t>
            </a:r>
            <a:r>
              <a:rPr lang="it-IT" sz="2600" b="1" dirty="0">
                <a:cs typeface="Calibri" panose="020F0502020204030204"/>
              </a:rPr>
              <a:t> Eco-Management and Audit </a:t>
            </a:r>
            <a:r>
              <a:rPr lang="it-IT" sz="2600" b="1" dirty="0" err="1">
                <a:cs typeface="Calibri" panose="020F0502020204030204"/>
              </a:rPr>
              <a:t>Scheme</a:t>
            </a:r>
            <a:r>
              <a:rPr lang="it-IT" sz="2600" b="1" dirty="0">
                <a:cs typeface="Calibri" panose="020F0502020204030204"/>
              </a:rPr>
              <a:t> (EMAS) </a:t>
            </a:r>
            <a:r>
              <a:rPr lang="it-IT" sz="2600" b="1" dirty="0" err="1">
                <a:cs typeface="Calibri" panose="020F0502020204030204"/>
              </a:rPr>
              <a:t>regulation</a:t>
            </a:r>
            <a:r>
              <a:rPr lang="it-IT" sz="2600" dirty="0">
                <a:cs typeface="Calibri" panose="020F0502020204030204"/>
              </a:rPr>
              <a:t>. </a:t>
            </a:r>
            <a:endParaRPr lang="it-IT" sz="2600" dirty="0">
              <a:ea typeface="Calibri"/>
              <a:cs typeface="Calibri" panose="020F0502020204030204"/>
            </a:endParaRPr>
          </a:p>
          <a:p>
            <a:pPr marL="0" indent="0">
              <a:buNone/>
            </a:pPr>
            <a:endParaRPr lang="it-IT" sz="2600">
              <a:cs typeface="Calibri" panose="020F0502020204030204"/>
            </a:endParaRPr>
          </a:p>
        </p:txBody>
      </p:sp>
    </p:spTree>
    <p:extLst>
      <p:ext uri="{BB962C8B-B14F-4D97-AF65-F5344CB8AC3E}">
        <p14:creationId xmlns:p14="http://schemas.microsoft.com/office/powerpoint/2010/main" val="1663459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686834" y="1153572"/>
            <a:ext cx="3200400" cy="4461163"/>
          </a:xfrm>
        </p:spPr>
        <p:txBody>
          <a:bodyPr>
            <a:normAutofit/>
          </a:bodyPr>
          <a:lstStyle/>
          <a:p>
            <a:r>
              <a:rPr lang="it-IT">
                <a:solidFill>
                  <a:srgbClr val="FFFFFF"/>
                </a:solidFill>
                <a:cs typeface="Calibri Light"/>
              </a:rPr>
              <a:t>Differences between ISO 14001 and EMAS</a:t>
            </a:r>
            <a:endParaRPr lang="it-IT">
              <a:solidFill>
                <a:srgbClr val="FFFFFF"/>
              </a:solidFill>
            </a:endParaRPr>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it-IT" sz="2600" err="1">
                <a:cs typeface="Calibri" panose="020F0502020204030204"/>
              </a:rPr>
              <a:t>Both</a:t>
            </a:r>
            <a:r>
              <a:rPr lang="it-IT" sz="2600">
                <a:cs typeface="Calibri" panose="020F0502020204030204"/>
              </a:rPr>
              <a:t> </a:t>
            </a:r>
            <a:r>
              <a:rPr lang="it-IT" sz="2600" err="1">
                <a:cs typeface="Calibri" panose="020F0502020204030204"/>
              </a:rPr>
              <a:t>regulatory</a:t>
            </a:r>
            <a:r>
              <a:rPr lang="it-IT" sz="2600">
                <a:cs typeface="Calibri" panose="020F0502020204030204"/>
              </a:rPr>
              <a:t> </a:t>
            </a:r>
            <a:r>
              <a:rPr lang="it-IT" sz="2600" err="1">
                <a:cs typeface="Calibri" panose="020F0502020204030204"/>
              </a:rPr>
              <a:t>schemes</a:t>
            </a:r>
            <a:r>
              <a:rPr lang="it-IT" sz="2600">
                <a:cs typeface="Calibri" panose="020F0502020204030204"/>
              </a:rPr>
              <a:t> </a:t>
            </a:r>
            <a:r>
              <a:rPr lang="it-IT" sz="2600" err="1">
                <a:cs typeface="Calibri" panose="020F0502020204030204"/>
              </a:rPr>
              <a:t>define</a:t>
            </a:r>
            <a:r>
              <a:rPr lang="it-IT" sz="2600">
                <a:cs typeface="Calibri" panose="020F0502020204030204"/>
              </a:rPr>
              <a:t> the </a:t>
            </a:r>
            <a:r>
              <a:rPr lang="it-IT" sz="2600" err="1">
                <a:cs typeface="Calibri" panose="020F0502020204030204"/>
              </a:rPr>
              <a:t>r</a:t>
            </a:r>
            <a:r>
              <a:rPr lang="it-IT" sz="2600" b="1" err="1">
                <a:cs typeface="Calibri" panose="020F0502020204030204"/>
              </a:rPr>
              <a:t>equirements</a:t>
            </a:r>
            <a:r>
              <a:rPr lang="it-IT" sz="2600" b="1">
                <a:cs typeface="Calibri" panose="020F0502020204030204"/>
              </a:rPr>
              <a:t> </a:t>
            </a:r>
            <a:r>
              <a:rPr lang="it-IT" sz="2600" b="1" err="1">
                <a:cs typeface="Calibri" panose="020F0502020204030204"/>
              </a:rPr>
              <a:t>that</a:t>
            </a:r>
            <a:r>
              <a:rPr lang="it-IT" sz="2600" b="1">
                <a:cs typeface="Calibri" panose="020F0502020204030204"/>
              </a:rPr>
              <a:t> a business </a:t>
            </a:r>
            <a:r>
              <a:rPr lang="it-IT" sz="2600" b="1" err="1">
                <a:cs typeface="Calibri" panose="020F0502020204030204"/>
              </a:rPr>
              <a:t>organization</a:t>
            </a:r>
            <a:r>
              <a:rPr lang="it-IT" sz="2600" b="1">
                <a:cs typeface="Calibri" panose="020F0502020204030204"/>
              </a:rPr>
              <a:t> system </a:t>
            </a:r>
            <a:r>
              <a:rPr lang="it-IT" sz="2600" b="1" err="1">
                <a:cs typeface="Calibri" panose="020F0502020204030204"/>
              </a:rPr>
              <a:t>aimed</a:t>
            </a:r>
            <a:r>
              <a:rPr lang="it-IT" sz="2600" b="1">
                <a:cs typeface="Calibri" panose="020F0502020204030204"/>
              </a:rPr>
              <a:t> </a:t>
            </a:r>
            <a:r>
              <a:rPr lang="it-IT" sz="2600" b="1" err="1">
                <a:cs typeface="Calibri" panose="020F0502020204030204"/>
              </a:rPr>
              <a:t>at</a:t>
            </a:r>
            <a:r>
              <a:rPr lang="it-IT" sz="2600" b="1">
                <a:cs typeface="Calibri" panose="020F0502020204030204"/>
              </a:rPr>
              <a:t> compliance with </a:t>
            </a:r>
            <a:r>
              <a:rPr lang="it-IT" sz="2600" b="1" err="1">
                <a:cs typeface="Calibri" panose="020F0502020204030204"/>
              </a:rPr>
              <a:t>current</a:t>
            </a:r>
            <a:r>
              <a:rPr lang="it-IT" sz="2600" b="1">
                <a:cs typeface="Calibri" panose="020F0502020204030204"/>
              </a:rPr>
              <a:t> </a:t>
            </a:r>
            <a:r>
              <a:rPr lang="it-IT" sz="2600" b="1" err="1">
                <a:cs typeface="Calibri" panose="020F0502020204030204"/>
              </a:rPr>
              <a:t>environmental</a:t>
            </a:r>
            <a:r>
              <a:rPr lang="it-IT" sz="2600" b="1">
                <a:cs typeface="Calibri" panose="020F0502020204030204"/>
              </a:rPr>
              <a:t> </a:t>
            </a:r>
            <a:r>
              <a:rPr lang="it-IT" sz="2600" b="1" err="1">
                <a:cs typeface="Calibri" panose="020F0502020204030204"/>
              </a:rPr>
              <a:t>legislation</a:t>
            </a:r>
            <a:r>
              <a:rPr lang="it-IT" sz="2600">
                <a:cs typeface="Calibri" panose="020F0502020204030204"/>
              </a:rPr>
              <a:t>, control of </a:t>
            </a:r>
            <a:r>
              <a:rPr lang="it-IT" sz="2600" err="1">
                <a:cs typeface="Calibri" panose="020F0502020204030204"/>
              </a:rPr>
              <a:t>its</a:t>
            </a:r>
            <a:r>
              <a:rPr lang="it-IT" sz="2600">
                <a:cs typeface="Calibri" panose="020F0502020204030204"/>
              </a:rPr>
              <a:t> activities, the interaction </a:t>
            </a:r>
            <a:r>
              <a:rPr lang="it-IT" sz="2600" err="1">
                <a:cs typeface="Calibri" panose="020F0502020204030204"/>
              </a:rPr>
              <a:t>between</a:t>
            </a:r>
            <a:r>
              <a:rPr lang="it-IT" sz="2600">
                <a:cs typeface="Calibri" panose="020F0502020204030204"/>
              </a:rPr>
              <a:t> the company and the </a:t>
            </a:r>
            <a:r>
              <a:rPr lang="it-IT" sz="2600" err="1">
                <a:cs typeface="Calibri" panose="020F0502020204030204"/>
              </a:rPr>
              <a:t>environment</a:t>
            </a:r>
            <a:r>
              <a:rPr lang="it-IT" sz="2600">
                <a:cs typeface="Calibri" panose="020F0502020204030204"/>
              </a:rPr>
              <a:t>, and progressive </a:t>
            </a:r>
            <a:r>
              <a:rPr lang="it-IT" sz="2600" err="1">
                <a:cs typeface="Calibri" panose="020F0502020204030204"/>
              </a:rPr>
              <a:t>reduction</a:t>
            </a:r>
            <a:r>
              <a:rPr lang="it-IT" sz="2600">
                <a:cs typeface="Calibri" panose="020F0502020204030204"/>
              </a:rPr>
              <a:t> over time of the impact </a:t>
            </a:r>
            <a:r>
              <a:rPr lang="it-IT" sz="2600" err="1">
                <a:cs typeface="Calibri" panose="020F0502020204030204"/>
              </a:rPr>
              <a:t>resulting</a:t>
            </a:r>
            <a:r>
              <a:rPr lang="it-IT" sz="2600">
                <a:cs typeface="Calibri" panose="020F0502020204030204"/>
              </a:rPr>
              <a:t> from </a:t>
            </a:r>
            <a:r>
              <a:rPr lang="it-IT" sz="2600" err="1">
                <a:cs typeface="Calibri" panose="020F0502020204030204"/>
              </a:rPr>
              <a:t>its</a:t>
            </a:r>
            <a:r>
              <a:rPr lang="it-IT" sz="2600">
                <a:cs typeface="Calibri" panose="020F0502020204030204"/>
              </a:rPr>
              <a:t> activities must </a:t>
            </a:r>
            <a:r>
              <a:rPr lang="it-IT" sz="2600" err="1">
                <a:cs typeface="Calibri" panose="020F0502020204030204"/>
              </a:rPr>
              <a:t>have</a:t>
            </a:r>
            <a:r>
              <a:rPr lang="it-IT" sz="2600">
                <a:cs typeface="Calibri" panose="020F0502020204030204"/>
              </a:rPr>
              <a:t>.</a:t>
            </a:r>
            <a:endParaRPr lang="it-IT"/>
          </a:p>
        </p:txBody>
      </p:sp>
    </p:spTree>
    <p:extLst>
      <p:ext uri="{BB962C8B-B14F-4D97-AF65-F5344CB8AC3E}">
        <p14:creationId xmlns:p14="http://schemas.microsoft.com/office/powerpoint/2010/main" val="24357205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686834" y="1153572"/>
            <a:ext cx="3200400" cy="4461163"/>
          </a:xfrm>
        </p:spPr>
        <p:txBody>
          <a:bodyPr>
            <a:normAutofit/>
          </a:bodyPr>
          <a:lstStyle/>
          <a:p>
            <a:r>
              <a:rPr lang="it-IT">
                <a:solidFill>
                  <a:srgbClr val="FFFFFF"/>
                </a:solidFill>
                <a:cs typeface="Calibri Light"/>
              </a:rPr>
              <a:t>Differences between ISO 14001 and EMAS</a:t>
            </a:r>
            <a:endParaRPr lang="it-IT">
              <a:solidFill>
                <a:srgbClr val="FFFFFF"/>
              </a:solidFill>
            </a:endParaRPr>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4447308" y="591344"/>
            <a:ext cx="6906491" cy="5585619"/>
          </a:xfrm>
        </p:spPr>
        <p:txBody>
          <a:bodyPr vert="horz" lIns="91440" tIns="45720" rIns="91440" bIns="45720" rtlCol="0" anchor="ctr">
            <a:normAutofit/>
          </a:bodyPr>
          <a:lstStyle/>
          <a:p>
            <a:pPr marL="0" indent="0">
              <a:buNone/>
            </a:pPr>
            <a:r>
              <a:rPr lang="it-IT" sz="2600" err="1">
                <a:cs typeface="Calibri" panose="020F0502020204030204"/>
              </a:rPr>
              <a:t>Through</a:t>
            </a:r>
            <a:r>
              <a:rPr lang="it-IT" sz="2600" dirty="0">
                <a:cs typeface="Calibri" panose="020F0502020204030204"/>
              </a:rPr>
              <a:t> the </a:t>
            </a:r>
            <a:r>
              <a:rPr lang="it-IT" sz="2600" err="1">
                <a:cs typeface="Calibri" panose="020F0502020204030204"/>
              </a:rPr>
              <a:t>various</a:t>
            </a:r>
            <a:r>
              <a:rPr lang="it-IT" sz="2600" dirty="0">
                <a:cs typeface="Calibri" panose="020F0502020204030204"/>
              </a:rPr>
              <a:t> </a:t>
            </a:r>
            <a:r>
              <a:rPr lang="it-IT" sz="2600" err="1">
                <a:cs typeface="Calibri" panose="020F0502020204030204"/>
              </a:rPr>
              <a:t>editions</a:t>
            </a:r>
            <a:r>
              <a:rPr lang="it-IT" sz="2600" dirty="0">
                <a:cs typeface="Calibri" panose="020F0502020204030204"/>
              </a:rPr>
              <a:t> of the Standard over the </a:t>
            </a:r>
            <a:r>
              <a:rPr lang="it-IT" sz="2600" err="1">
                <a:cs typeface="Calibri" panose="020F0502020204030204"/>
              </a:rPr>
              <a:t>years</a:t>
            </a:r>
            <a:r>
              <a:rPr lang="it-IT" sz="2600" dirty="0">
                <a:cs typeface="Calibri" panose="020F0502020204030204"/>
              </a:rPr>
              <a:t>, </a:t>
            </a:r>
            <a:r>
              <a:rPr lang="it-IT" sz="2600" b="1" dirty="0">
                <a:cs typeface="Calibri" panose="020F0502020204030204"/>
              </a:rPr>
              <a:t>the </a:t>
            </a:r>
            <a:r>
              <a:rPr lang="it-IT" sz="2600" b="1" err="1">
                <a:cs typeface="Calibri" panose="020F0502020204030204"/>
              </a:rPr>
              <a:t>two</a:t>
            </a:r>
            <a:r>
              <a:rPr lang="it-IT" sz="2600" b="1" dirty="0">
                <a:cs typeface="Calibri" panose="020F0502020204030204"/>
              </a:rPr>
              <a:t> </a:t>
            </a:r>
            <a:r>
              <a:rPr lang="it-IT" sz="2600" b="1" err="1">
                <a:cs typeface="Calibri" panose="020F0502020204030204"/>
              </a:rPr>
              <a:t>regulatory</a:t>
            </a:r>
            <a:r>
              <a:rPr lang="it-IT" sz="2600" b="1" dirty="0">
                <a:cs typeface="Calibri" panose="020F0502020204030204"/>
              </a:rPr>
              <a:t> </a:t>
            </a:r>
            <a:r>
              <a:rPr lang="it-IT" sz="2600" b="1" err="1">
                <a:cs typeface="Calibri" panose="020F0502020204030204"/>
              </a:rPr>
              <a:t>schemes</a:t>
            </a:r>
            <a:r>
              <a:rPr lang="it-IT" sz="2600" b="1" dirty="0">
                <a:cs typeface="Calibri" panose="020F0502020204030204"/>
              </a:rPr>
              <a:t> </a:t>
            </a:r>
            <a:r>
              <a:rPr lang="it-IT" sz="2600" b="1" err="1">
                <a:cs typeface="Calibri" panose="020F0502020204030204"/>
              </a:rPr>
              <a:t>have</a:t>
            </a:r>
            <a:r>
              <a:rPr lang="it-IT" sz="2600" b="1" dirty="0">
                <a:cs typeface="Calibri" panose="020F0502020204030204"/>
              </a:rPr>
              <a:t> </a:t>
            </a:r>
            <a:r>
              <a:rPr lang="it-IT" sz="2600" b="1" err="1">
                <a:cs typeface="Calibri" panose="020F0502020204030204"/>
              </a:rPr>
              <a:t>become</a:t>
            </a:r>
            <a:r>
              <a:rPr lang="it-IT" sz="2600" b="1" dirty="0">
                <a:cs typeface="Calibri" panose="020F0502020204030204"/>
              </a:rPr>
              <a:t> </a:t>
            </a:r>
            <a:r>
              <a:rPr lang="it-IT" sz="2600" b="1" err="1">
                <a:cs typeface="Calibri" panose="020F0502020204030204"/>
              </a:rPr>
              <a:t>progressively</a:t>
            </a:r>
            <a:r>
              <a:rPr lang="it-IT" sz="2600" b="1" dirty="0">
                <a:cs typeface="Calibri" panose="020F0502020204030204"/>
              </a:rPr>
              <a:t> </a:t>
            </a:r>
            <a:r>
              <a:rPr lang="it-IT" sz="2600" b="1" err="1">
                <a:cs typeface="Calibri" panose="020F0502020204030204"/>
              </a:rPr>
              <a:t>closer</a:t>
            </a:r>
            <a:r>
              <a:rPr lang="it-IT" sz="2600" b="1" dirty="0">
                <a:cs typeface="Calibri" panose="020F0502020204030204"/>
              </a:rPr>
              <a:t>. </a:t>
            </a:r>
            <a:endParaRPr lang="it-IT" dirty="0">
              <a:cs typeface="Calibri" panose="020F0502020204030204"/>
            </a:endParaRPr>
          </a:p>
          <a:p>
            <a:pPr marL="0" indent="0">
              <a:buNone/>
            </a:pPr>
            <a:r>
              <a:rPr lang="it-IT" sz="2600" dirty="0" err="1">
                <a:cs typeface="Calibri" panose="020F0502020204030204"/>
              </a:rPr>
              <a:t>Both</a:t>
            </a:r>
            <a:r>
              <a:rPr lang="it-IT" sz="2600" dirty="0">
                <a:cs typeface="Calibri" panose="020F0502020204030204"/>
              </a:rPr>
              <a:t> </a:t>
            </a:r>
            <a:r>
              <a:rPr lang="it-IT" sz="2600" dirty="0" err="1">
                <a:cs typeface="Calibri" panose="020F0502020204030204"/>
              </a:rPr>
              <a:t>schemes</a:t>
            </a:r>
            <a:r>
              <a:rPr lang="it-IT" sz="2600" dirty="0">
                <a:cs typeface="Calibri" panose="020F0502020204030204"/>
              </a:rPr>
              <a:t> </a:t>
            </a:r>
            <a:r>
              <a:rPr lang="it-IT" sz="2600" dirty="0" err="1">
                <a:cs typeface="Calibri" panose="020F0502020204030204"/>
              </a:rPr>
              <a:t>require</a:t>
            </a:r>
            <a:r>
              <a:rPr lang="it-IT" sz="2600" dirty="0">
                <a:cs typeface="Calibri" panose="020F0502020204030204"/>
              </a:rPr>
              <a:t> compliance with </a:t>
            </a:r>
            <a:r>
              <a:rPr lang="it-IT" sz="2600" dirty="0" err="1">
                <a:cs typeface="Calibri" panose="020F0502020204030204"/>
              </a:rPr>
              <a:t>laws</a:t>
            </a:r>
            <a:r>
              <a:rPr lang="it-IT" sz="2600" dirty="0">
                <a:cs typeface="Calibri" panose="020F0502020204030204"/>
              </a:rPr>
              <a:t>, </a:t>
            </a:r>
            <a:r>
              <a:rPr lang="it-IT" sz="2600" dirty="0" err="1">
                <a:cs typeface="Calibri" panose="020F0502020204030204"/>
              </a:rPr>
              <a:t>effective</a:t>
            </a:r>
            <a:r>
              <a:rPr lang="it-IT" sz="2600" dirty="0">
                <a:cs typeface="Calibri" panose="020F0502020204030204"/>
              </a:rPr>
              <a:t> control of the </a:t>
            </a:r>
            <a:r>
              <a:rPr lang="it-IT" sz="2600" dirty="0" err="1">
                <a:cs typeface="Calibri" panose="020F0502020204030204"/>
              </a:rPr>
              <a:t>environmental</a:t>
            </a:r>
            <a:r>
              <a:rPr lang="it-IT" sz="2600" dirty="0">
                <a:cs typeface="Calibri" panose="020F0502020204030204"/>
              </a:rPr>
              <a:t> impacts of a </a:t>
            </a:r>
            <a:r>
              <a:rPr lang="it-IT" sz="2600" dirty="0" err="1">
                <a:cs typeface="Calibri" panose="020F0502020204030204"/>
              </a:rPr>
              <a:t>company's</a:t>
            </a:r>
            <a:r>
              <a:rPr lang="it-IT" sz="2600" dirty="0">
                <a:cs typeface="Calibri" panose="020F0502020204030204"/>
              </a:rPr>
              <a:t> activities, and a focus on </a:t>
            </a:r>
            <a:r>
              <a:rPr lang="it-IT" sz="2600" dirty="0" err="1">
                <a:cs typeface="Calibri" panose="020F0502020204030204"/>
              </a:rPr>
              <a:t>improving</a:t>
            </a:r>
            <a:r>
              <a:rPr lang="it-IT" sz="2600" dirty="0">
                <a:cs typeface="Calibri" panose="020F0502020204030204"/>
              </a:rPr>
              <a:t> and </a:t>
            </a:r>
            <a:r>
              <a:rPr lang="it-IT" sz="2600" dirty="0" err="1">
                <a:cs typeface="Calibri" panose="020F0502020204030204"/>
              </a:rPr>
              <a:t>reducing</a:t>
            </a:r>
            <a:r>
              <a:rPr lang="it-IT" sz="2600" dirty="0">
                <a:cs typeface="Calibri" panose="020F0502020204030204"/>
              </a:rPr>
              <a:t> </a:t>
            </a:r>
            <a:r>
              <a:rPr lang="it-IT" sz="2600" dirty="0" err="1">
                <a:cs typeface="Calibri" panose="020F0502020204030204"/>
              </a:rPr>
              <a:t>environmental</a:t>
            </a:r>
            <a:r>
              <a:rPr lang="it-IT" sz="2600" dirty="0">
                <a:cs typeface="Calibri" panose="020F0502020204030204"/>
              </a:rPr>
              <a:t> impacts. </a:t>
            </a:r>
            <a:endParaRPr lang="it-IT" dirty="0">
              <a:ea typeface="Calibri"/>
              <a:cs typeface="Calibri" panose="020F0502020204030204"/>
            </a:endParaRPr>
          </a:p>
          <a:p>
            <a:pPr marL="0" indent="0">
              <a:buNone/>
            </a:pPr>
            <a:r>
              <a:rPr lang="it-IT" sz="2600" dirty="0" err="1">
                <a:cs typeface="Calibri" panose="020F0502020204030204"/>
              </a:rPr>
              <a:t>However</a:t>
            </a:r>
            <a:r>
              <a:rPr lang="it-IT" sz="2600" dirty="0">
                <a:cs typeface="Calibri" panose="020F0502020204030204"/>
              </a:rPr>
              <a:t>, some </a:t>
            </a:r>
            <a:r>
              <a:rPr lang="it-IT" sz="2600" dirty="0" err="1">
                <a:cs typeface="Calibri" panose="020F0502020204030204"/>
              </a:rPr>
              <a:t>substantial</a:t>
            </a:r>
            <a:r>
              <a:rPr lang="it-IT" sz="2600" dirty="0">
                <a:cs typeface="Calibri" panose="020F0502020204030204"/>
              </a:rPr>
              <a:t> </a:t>
            </a:r>
            <a:r>
              <a:rPr lang="it-IT" sz="2600" dirty="0" err="1">
                <a:cs typeface="Calibri" panose="020F0502020204030204"/>
              </a:rPr>
              <a:t>differences</a:t>
            </a:r>
            <a:r>
              <a:rPr lang="it-IT" sz="2600" dirty="0">
                <a:cs typeface="Calibri" panose="020F0502020204030204"/>
              </a:rPr>
              <a:t> </a:t>
            </a:r>
            <a:r>
              <a:rPr lang="it-IT" sz="2600" dirty="0" err="1">
                <a:cs typeface="Calibri" panose="020F0502020204030204"/>
              </a:rPr>
              <a:t>remain</a:t>
            </a:r>
            <a:r>
              <a:rPr lang="it-IT" sz="2600" dirty="0">
                <a:cs typeface="Calibri" panose="020F0502020204030204"/>
              </a:rPr>
              <a:t> </a:t>
            </a:r>
            <a:r>
              <a:rPr lang="it-IT" sz="2600" dirty="0" err="1">
                <a:cs typeface="Calibri" panose="020F0502020204030204"/>
              </a:rPr>
              <a:t>between</a:t>
            </a:r>
            <a:r>
              <a:rPr lang="it-IT" sz="2600" dirty="0">
                <a:cs typeface="Calibri" panose="020F0502020204030204"/>
              </a:rPr>
              <a:t> ISO 14001 and the </a:t>
            </a:r>
            <a:r>
              <a:rPr lang="it-IT" sz="2600" dirty="0" err="1">
                <a:cs typeface="Calibri" panose="020F0502020204030204"/>
              </a:rPr>
              <a:t>European</a:t>
            </a:r>
            <a:r>
              <a:rPr lang="it-IT" sz="2600" dirty="0">
                <a:cs typeface="Calibri" panose="020F0502020204030204"/>
              </a:rPr>
              <a:t> EMAS </a:t>
            </a:r>
            <a:r>
              <a:rPr lang="it-IT" sz="2600" dirty="0" err="1">
                <a:cs typeface="Calibri" panose="020F0502020204030204"/>
              </a:rPr>
              <a:t>regulation</a:t>
            </a:r>
            <a:r>
              <a:rPr lang="it-IT" sz="2600" dirty="0">
                <a:cs typeface="Calibri" panose="020F0502020204030204"/>
              </a:rPr>
              <a:t>. </a:t>
            </a:r>
            <a:endParaRPr lang="it-IT" dirty="0">
              <a:ea typeface="Calibri"/>
              <a:cs typeface="Calibri"/>
            </a:endParaRPr>
          </a:p>
        </p:txBody>
      </p:sp>
    </p:spTree>
    <p:extLst>
      <p:ext uri="{BB962C8B-B14F-4D97-AF65-F5344CB8AC3E}">
        <p14:creationId xmlns:p14="http://schemas.microsoft.com/office/powerpoint/2010/main" val="2051170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Green and yellow layers">
            <a:extLst>
              <a:ext uri="{FF2B5EF4-FFF2-40B4-BE49-F238E27FC236}">
                <a16:creationId xmlns:a16="http://schemas.microsoft.com/office/drawing/2014/main" id="{D0DA2920-B6EE-F912-1D03-779691989429}"/>
              </a:ext>
            </a:extLst>
          </p:cNvPr>
          <p:cNvPicPr>
            <a:picLocks noChangeAspect="1"/>
          </p:cNvPicPr>
          <p:nvPr/>
        </p:nvPicPr>
        <p:blipFill>
          <a:blip r:embed="rId2"/>
          <a:stretch>
            <a:fillRect/>
          </a:stretch>
        </p:blipFill>
        <p:spPr>
          <a:xfrm>
            <a:off x="7069760" y="2731198"/>
            <a:ext cx="5122239" cy="4126803"/>
          </a:xfrm>
          <a:custGeom>
            <a:avLst/>
            <a:gdLst/>
            <a:ahLst/>
            <a:cxnLst/>
            <a:rect l="l" t="t" r="r" b="b"/>
            <a:pathLst>
              <a:path w="5580942" h="5519103">
                <a:moveTo>
                  <a:pt x="169765" y="0"/>
                </a:moveTo>
                <a:lnTo>
                  <a:pt x="5580942" y="0"/>
                </a:lnTo>
                <a:lnTo>
                  <a:pt x="5580942" y="5519103"/>
                </a:lnTo>
                <a:lnTo>
                  <a:pt x="9100" y="5519103"/>
                </a:lnTo>
                <a:lnTo>
                  <a:pt x="0" y="5474029"/>
                </a:lnTo>
                <a:lnTo>
                  <a:pt x="0" y="169765"/>
                </a:lnTo>
                <a:cubicBezTo>
                  <a:pt x="0" y="76006"/>
                  <a:pt x="76006" y="0"/>
                  <a:pt x="169765" y="0"/>
                </a:cubicBezTo>
                <a:close/>
              </a:path>
            </a:pathLst>
          </a:custGeom>
        </p:spPr>
      </p:pic>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838200" y="365125"/>
            <a:ext cx="10515599" cy="1325563"/>
          </a:xfrm>
        </p:spPr>
        <p:txBody>
          <a:bodyPr>
            <a:normAutofit/>
          </a:bodyPr>
          <a:lstStyle/>
          <a:p>
            <a:r>
              <a:rPr lang="it-IT">
                <a:cs typeface="Calibri Light"/>
              </a:rPr>
              <a:t>Differences between ISO 14001 and EMAS</a:t>
            </a:r>
            <a:endParaRPr lang="it-IT"/>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838200" y="1825625"/>
            <a:ext cx="5393361" cy="4351338"/>
          </a:xfrm>
        </p:spPr>
        <p:txBody>
          <a:bodyPr vert="horz" lIns="91440" tIns="45720" rIns="91440" bIns="45720" rtlCol="0" anchor="t">
            <a:normAutofit/>
          </a:bodyPr>
          <a:lstStyle/>
          <a:p>
            <a:pPr marL="0" indent="0" algn="just">
              <a:buNone/>
            </a:pPr>
            <a:r>
              <a:rPr lang="it-IT" sz="3200" dirty="0">
                <a:cs typeface="Calibri"/>
              </a:rPr>
              <a:t>The EMAS </a:t>
            </a:r>
            <a:r>
              <a:rPr lang="it-IT" sz="3200" err="1">
                <a:cs typeface="Calibri"/>
              </a:rPr>
              <a:t>regulation</a:t>
            </a:r>
            <a:r>
              <a:rPr lang="it-IT" sz="3200" dirty="0">
                <a:cs typeface="Calibri"/>
              </a:rPr>
              <a:t> </a:t>
            </a:r>
            <a:r>
              <a:rPr lang="it-IT" sz="3200" err="1">
                <a:cs typeface="Calibri"/>
              </a:rPr>
              <a:t>generally</a:t>
            </a:r>
            <a:r>
              <a:rPr lang="it-IT" sz="3200" dirty="0">
                <a:cs typeface="Calibri"/>
              </a:rPr>
              <a:t> </a:t>
            </a:r>
            <a:r>
              <a:rPr lang="it-IT" sz="3200" err="1">
                <a:cs typeface="Calibri"/>
              </a:rPr>
              <a:t>requires</a:t>
            </a:r>
            <a:r>
              <a:rPr lang="it-IT" sz="3200" dirty="0">
                <a:cs typeface="Calibri"/>
              </a:rPr>
              <a:t> </a:t>
            </a:r>
            <a:r>
              <a:rPr lang="it-IT" sz="3200" b="1" err="1">
                <a:cs typeface="Calibri"/>
              </a:rPr>
              <a:t>greater</a:t>
            </a:r>
            <a:r>
              <a:rPr lang="it-IT" sz="3200" b="1" dirty="0">
                <a:cs typeface="Calibri"/>
              </a:rPr>
              <a:t> staff </a:t>
            </a:r>
            <a:r>
              <a:rPr lang="it-IT" sz="3200" b="1" err="1">
                <a:cs typeface="Calibri"/>
              </a:rPr>
              <a:t>involvement</a:t>
            </a:r>
            <a:r>
              <a:rPr lang="it-IT" sz="3200" b="1" dirty="0">
                <a:cs typeface="Calibri"/>
              </a:rPr>
              <a:t> and more </a:t>
            </a:r>
            <a:r>
              <a:rPr lang="it-IT" sz="3200" b="1" err="1">
                <a:cs typeface="Calibri"/>
              </a:rPr>
              <a:t>carefull</a:t>
            </a:r>
            <a:r>
              <a:rPr lang="it-IT" sz="3200" b="1" dirty="0">
                <a:cs typeface="Calibri"/>
              </a:rPr>
              <a:t> </a:t>
            </a:r>
            <a:r>
              <a:rPr lang="it-IT" sz="3200" b="1" err="1">
                <a:cs typeface="Calibri"/>
              </a:rPr>
              <a:t>communication</a:t>
            </a:r>
            <a:r>
              <a:rPr lang="it-IT" sz="3200" b="1" dirty="0">
                <a:cs typeface="Calibri"/>
              </a:rPr>
              <a:t> </a:t>
            </a:r>
            <a:r>
              <a:rPr lang="it-IT" sz="3200" b="1" err="1">
                <a:cs typeface="Calibri"/>
              </a:rPr>
              <a:t>within</a:t>
            </a:r>
            <a:r>
              <a:rPr lang="it-IT" sz="3200" b="1" dirty="0">
                <a:cs typeface="Calibri"/>
              </a:rPr>
              <a:t> the company</a:t>
            </a:r>
            <a:r>
              <a:rPr lang="it-IT" sz="3200" dirty="0">
                <a:cs typeface="Calibri"/>
              </a:rPr>
              <a:t> and to the </a:t>
            </a:r>
            <a:r>
              <a:rPr lang="it-IT" sz="3200" err="1">
                <a:cs typeface="Calibri"/>
              </a:rPr>
              <a:t>outside</a:t>
            </a:r>
            <a:r>
              <a:rPr lang="it-IT" sz="3200" dirty="0">
                <a:cs typeface="Calibri"/>
              </a:rPr>
              <a:t> world. </a:t>
            </a:r>
          </a:p>
          <a:p>
            <a:pPr marL="0" indent="0" algn="just">
              <a:buNone/>
            </a:pPr>
            <a:endParaRPr lang="it-IT" sz="2400" b="1" dirty="0">
              <a:ea typeface="Calibri"/>
              <a:cs typeface="Calibri" panose="020F0502020204030204"/>
            </a:endParaRPr>
          </a:p>
        </p:txBody>
      </p:sp>
    </p:spTree>
    <p:extLst>
      <p:ext uri="{BB962C8B-B14F-4D97-AF65-F5344CB8AC3E}">
        <p14:creationId xmlns:p14="http://schemas.microsoft.com/office/powerpoint/2010/main" val="33865588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838200" y="365125"/>
            <a:ext cx="5393361" cy="1325563"/>
          </a:xfrm>
        </p:spPr>
        <p:txBody>
          <a:bodyPr>
            <a:normAutofit/>
          </a:bodyPr>
          <a:lstStyle/>
          <a:p>
            <a:r>
              <a:rPr lang="it-IT">
                <a:cs typeface="Calibri Light"/>
              </a:rPr>
              <a:t>Differences between ISO 14001 and EMAS</a:t>
            </a:r>
            <a:endParaRPr lang="it-IT"/>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838200" y="1825625"/>
            <a:ext cx="5393361" cy="4351338"/>
          </a:xfrm>
        </p:spPr>
        <p:txBody>
          <a:bodyPr vert="horz" lIns="91440" tIns="45720" rIns="91440" bIns="45720" rtlCol="0" anchor="t">
            <a:normAutofit/>
          </a:bodyPr>
          <a:lstStyle/>
          <a:p>
            <a:pPr marL="0" indent="0">
              <a:buNone/>
            </a:pPr>
            <a:r>
              <a:rPr lang="it-IT" sz="3200" dirty="0">
                <a:cs typeface="Calibri"/>
              </a:rPr>
              <a:t>The </a:t>
            </a:r>
            <a:r>
              <a:rPr lang="it-IT" sz="3200" err="1">
                <a:cs typeface="Calibri"/>
              </a:rPr>
              <a:t>certification</a:t>
            </a:r>
            <a:r>
              <a:rPr lang="it-IT" sz="3200" dirty="0">
                <a:cs typeface="Calibri"/>
              </a:rPr>
              <a:t> </a:t>
            </a:r>
            <a:r>
              <a:rPr lang="it-IT" sz="3200" err="1">
                <a:cs typeface="Calibri"/>
              </a:rPr>
              <a:t>mechanism</a:t>
            </a:r>
            <a:r>
              <a:rPr lang="it-IT" sz="3200" dirty="0">
                <a:cs typeface="Calibri"/>
              </a:rPr>
              <a:t> </a:t>
            </a:r>
            <a:r>
              <a:rPr lang="it-IT" sz="3200" err="1">
                <a:cs typeface="Calibri"/>
              </a:rPr>
              <a:t>stipulates</a:t>
            </a:r>
            <a:r>
              <a:rPr lang="it-IT" sz="3200" dirty="0">
                <a:cs typeface="Calibri"/>
              </a:rPr>
              <a:t> </a:t>
            </a:r>
            <a:r>
              <a:rPr lang="it-IT" sz="3200" err="1">
                <a:cs typeface="Calibri"/>
              </a:rPr>
              <a:t>that</a:t>
            </a:r>
            <a:r>
              <a:rPr lang="it-IT" sz="3200" dirty="0">
                <a:cs typeface="Calibri"/>
              </a:rPr>
              <a:t> for ISO 14001, following a </a:t>
            </a:r>
            <a:r>
              <a:rPr lang="it-IT" sz="3200" err="1">
                <a:cs typeface="Calibri"/>
              </a:rPr>
              <a:t>successful</a:t>
            </a:r>
            <a:r>
              <a:rPr lang="it-IT" sz="3200" dirty="0">
                <a:cs typeface="Calibri"/>
              </a:rPr>
              <a:t> audit by </a:t>
            </a:r>
            <a:r>
              <a:rPr lang="it-IT" sz="3200" err="1">
                <a:cs typeface="Calibri"/>
              </a:rPr>
              <a:t>qualified</a:t>
            </a:r>
            <a:r>
              <a:rPr lang="it-IT" sz="3200" dirty="0">
                <a:cs typeface="Calibri"/>
              </a:rPr>
              <a:t> </a:t>
            </a:r>
            <a:r>
              <a:rPr lang="it-IT" sz="3200" err="1">
                <a:cs typeface="Calibri"/>
              </a:rPr>
              <a:t>personnel</a:t>
            </a:r>
            <a:r>
              <a:rPr lang="it-IT" sz="3200" dirty="0">
                <a:cs typeface="Calibri"/>
              </a:rPr>
              <a:t> from </a:t>
            </a:r>
            <a:r>
              <a:rPr lang="it-IT" sz="3200" err="1">
                <a:cs typeface="Calibri"/>
              </a:rPr>
              <a:t>accredited</a:t>
            </a:r>
            <a:r>
              <a:rPr lang="it-IT" sz="3200" dirty="0">
                <a:cs typeface="Calibri"/>
              </a:rPr>
              <a:t> bodies,</a:t>
            </a:r>
            <a:r>
              <a:rPr lang="it-IT" sz="3200" dirty="0">
                <a:highlight>
                  <a:srgbClr val="FFFF00"/>
                </a:highlight>
                <a:cs typeface="Calibri"/>
              </a:rPr>
              <a:t> </a:t>
            </a:r>
            <a:r>
              <a:rPr lang="it-IT" sz="3200" b="1" dirty="0">
                <a:highlight>
                  <a:srgbClr val="FFFF00"/>
                </a:highlight>
                <a:cs typeface="Calibri"/>
              </a:rPr>
              <a:t>a certificate </a:t>
            </a:r>
            <a:r>
              <a:rPr lang="it-IT" sz="3200" b="1" err="1">
                <a:highlight>
                  <a:srgbClr val="FFFF00"/>
                </a:highlight>
                <a:cs typeface="Calibri"/>
              </a:rPr>
              <a:t>is</a:t>
            </a:r>
            <a:r>
              <a:rPr lang="it-IT" sz="3200" b="1" dirty="0">
                <a:highlight>
                  <a:srgbClr val="FFFF00"/>
                </a:highlight>
                <a:cs typeface="Calibri"/>
              </a:rPr>
              <a:t> </a:t>
            </a:r>
            <a:r>
              <a:rPr lang="it-IT" sz="3200" b="1" err="1">
                <a:highlight>
                  <a:srgbClr val="FFFF00"/>
                </a:highlight>
                <a:cs typeface="Calibri"/>
              </a:rPr>
              <a:t>immediately</a:t>
            </a:r>
            <a:r>
              <a:rPr lang="it-IT" sz="3200" b="1" dirty="0">
                <a:highlight>
                  <a:srgbClr val="FFFF00"/>
                </a:highlight>
                <a:cs typeface="Calibri"/>
              </a:rPr>
              <a:t> </a:t>
            </a:r>
            <a:r>
              <a:rPr lang="it-IT" sz="3200" b="1" err="1">
                <a:highlight>
                  <a:srgbClr val="FFFF00"/>
                </a:highlight>
                <a:cs typeface="Calibri"/>
              </a:rPr>
              <a:t>issued</a:t>
            </a:r>
            <a:r>
              <a:rPr lang="it-IT" sz="3200" b="1" dirty="0">
                <a:highlight>
                  <a:srgbClr val="FFFF00"/>
                </a:highlight>
                <a:cs typeface="Calibri"/>
              </a:rPr>
              <a:t>.</a:t>
            </a:r>
            <a:r>
              <a:rPr lang="it-IT" sz="3200" dirty="0">
                <a:highlight>
                  <a:srgbClr val="FFFF00"/>
                </a:highlight>
                <a:cs typeface="Calibri"/>
              </a:rPr>
              <a:t> </a:t>
            </a:r>
            <a:endParaRPr lang="it-IT" sz="3200">
              <a:highlight>
                <a:srgbClr val="FFFF00"/>
              </a:highlight>
              <a:ea typeface="Calibri"/>
              <a:cs typeface="Calibri"/>
            </a:endParaRPr>
          </a:p>
        </p:txBody>
      </p:sp>
      <p:pic>
        <p:nvPicPr>
          <p:cNvPr id="14" name="Picture 13" descr="Green and yellow layers">
            <a:extLst>
              <a:ext uri="{FF2B5EF4-FFF2-40B4-BE49-F238E27FC236}">
                <a16:creationId xmlns:a16="http://schemas.microsoft.com/office/drawing/2014/main" id="{D0DA2920-B6EE-F912-1D03-779691989429}"/>
              </a:ext>
            </a:extLst>
          </p:cNvPr>
          <p:cNvPicPr>
            <a:picLocks noChangeAspect="1"/>
          </p:cNvPicPr>
          <p:nvPr/>
        </p:nvPicPr>
        <p:blipFill>
          <a:blip r:embed="rId2"/>
          <a:stretch>
            <a:fillRect/>
          </a:stretch>
        </p:blipFill>
        <p:spPr>
          <a:xfrm>
            <a:off x="7887184" y="1585138"/>
            <a:ext cx="3781051" cy="3043746"/>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Tree>
    <p:extLst>
      <p:ext uri="{BB962C8B-B14F-4D97-AF65-F5344CB8AC3E}">
        <p14:creationId xmlns:p14="http://schemas.microsoft.com/office/powerpoint/2010/main" val="3917610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73226A4-8970-52DE-BF92-A01866D3109B}"/>
              </a:ext>
            </a:extLst>
          </p:cNvPr>
          <p:cNvSpPr>
            <a:spLocks noGrp="1"/>
          </p:cNvSpPr>
          <p:nvPr>
            <p:ph type="title"/>
          </p:nvPr>
        </p:nvSpPr>
        <p:spPr>
          <a:xfrm>
            <a:off x="838200" y="365125"/>
            <a:ext cx="5393361" cy="1325563"/>
          </a:xfrm>
        </p:spPr>
        <p:txBody>
          <a:bodyPr>
            <a:normAutofit/>
          </a:bodyPr>
          <a:lstStyle/>
          <a:p>
            <a:r>
              <a:rPr lang="it-IT">
                <a:cs typeface="Calibri Light"/>
              </a:rPr>
              <a:t>Differences between ISO 14001 and EMAS</a:t>
            </a:r>
            <a:endParaRPr lang="it-IT"/>
          </a:p>
        </p:txBody>
      </p:sp>
      <p:sp>
        <p:nvSpPr>
          <p:cNvPr id="3" name="Segnaposto contenuto 2">
            <a:extLst>
              <a:ext uri="{FF2B5EF4-FFF2-40B4-BE49-F238E27FC236}">
                <a16:creationId xmlns:a16="http://schemas.microsoft.com/office/drawing/2014/main" id="{FA989C27-3B60-8861-CC63-E4DD7FF7F2C1}"/>
              </a:ext>
            </a:extLst>
          </p:cNvPr>
          <p:cNvSpPr>
            <a:spLocks noGrp="1"/>
          </p:cNvSpPr>
          <p:nvPr>
            <p:ph idx="1"/>
          </p:nvPr>
        </p:nvSpPr>
        <p:spPr>
          <a:xfrm>
            <a:off x="838200" y="1825625"/>
            <a:ext cx="5393361" cy="4351338"/>
          </a:xfrm>
        </p:spPr>
        <p:txBody>
          <a:bodyPr vert="horz" lIns="91440" tIns="45720" rIns="91440" bIns="45720" rtlCol="0" anchor="t">
            <a:normAutofit/>
          </a:bodyPr>
          <a:lstStyle/>
          <a:p>
            <a:pPr marL="0" indent="0">
              <a:buNone/>
            </a:pPr>
            <a:r>
              <a:rPr lang="it-IT">
                <a:cs typeface="Calibri"/>
              </a:rPr>
              <a:t> With the EMAS </a:t>
            </a:r>
            <a:r>
              <a:rPr lang="it-IT" err="1">
                <a:cs typeface="Calibri"/>
              </a:rPr>
              <a:t>regulation</a:t>
            </a:r>
            <a:r>
              <a:rPr lang="it-IT">
                <a:cs typeface="Calibri"/>
              </a:rPr>
              <a:t>, on the </a:t>
            </a:r>
            <a:r>
              <a:rPr lang="it-IT" err="1">
                <a:cs typeface="Calibri"/>
              </a:rPr>
              <a:t>other</a:t>
            </a:r>
            <a:r>
              <a:rPr lang="it-IT">
                <a:cs typeface="Calibri"/>
              </a:rPr>
              <a:t> hand, following </a:t>
            </a:r>
            <a:r>
              <a:rPr lang="it-IT" err="1">
                <a:cs typeface="Calibri"/>
              </a:rPr>
              <a:t>verification</a:t>
            </a:r>
            <a:r>
              <a:rPr lang="it-IT">
                <a:cs typeface="Calibri"/>
              </a:rPr>
              <a:t> by </a:t>
            </a:r>
            <a:r>
              <a:rPr lang="it-IT" err="1">
                <a:cs typeface="Calibri"/>
              </a:rPr>
              <a:t>qualified</a:t>
            </a:r>
            <a:r>
              <a:rPr lang="it-IT">
                <a:cs typeface="Calibri"/>
              </a:rPr>
              <a:t> </a:t>
            </a:r>
            <a:r>
              <a:rPr lang="it-IT" err="1">
                <a:cs typeface="Calibri"/>
              </a:rPr>
              <a:t>inspectors</a:t>
            </a:r>
            <a:r>
              <a:rPr lang="it-IT">
                <a:cs typeface="Calibri"/>
              </a:rPr>
              <a:t>, an </a:t>
            </a:r>
            <a:r>
              <a:rPr lang="it-IT" err="1">
                <a:cs typeface="Calibri"/>
              </a:rPr>
              <a:t>environmental</a:t>
            </a:r>
            <a:r>
              <a:rPr lang="it-IT">
                <a:cs typeface="Calibri"/>
              </a:rPr>
              <a:t> </a:t>
            </a:r>
            <a:r>
              <a:rPr lang="it-IT" err="1">
                <a:cs typeface="Calibri"/>
              </a:rPr>
              <a:t>statement</a:t>
            </a:r>
            <a:r>
              <a:rPr lang="it-IT">
                <a:cs typeface="Calibri"/>
              </a:rPr>
              <a:t> </a:t>
            </a:r>
            <a:r>
              <a:rPr lang="it-IT" err="1">
                <a:cs typeface="Calibri"/>
              </a:rPr>
              <a:t>validated</a:t>
            </a:r>
            <a:r>
              <a:rPr lang="it-IT">
                <a:cs typeface="Calibri"/>
              </a:rPr>
              <a:t> by the </a:t>
            </a:r>
            <a:r>
              <a:rPr lang="it-IT" err="1">
                <a:cs typeface="Calibri"/>
              </a:rPr>
              <a:t>inspectors</a:t>
            </a:r>
            <a:r>
              <a:rPr lang="it-IT">
                <a:cs typeface="Calibri"/>
              </a:rPr>
              <a:t> </a:t>
            </a:r>
            <a:r>
              <a:rPr lang="it-IT" err="1">
                <a:cs typeface="Calibri"/>
              </a:rPr>
              <a:t>is</a:t>
            </a:r>
            <a:r>
              <a:rPr lang="it-IT">
                <a:cs typeface="Calibri"/>
              </a:rPr>
              <a:t> </a:t>
            </a:r>
            <a:r>
              <a:rPr lang="it-IT" err="1">
                <a:cs typeface="Calibri"/>
              </a:rPr>
              <a:t>sent</a:t>
            </a:r>
            <a:r>
              <a:rPr lang="it-IT">
                <a:cs typeface="Calibri"/>
              </a:rPr>
              <a:t> to the Ecolabel-</a:t>
            </a:r>
            <a:r>
              <a:rPr lang="it-IT" err="1">
                <a:cs typeface="Calibri"/>
              </a:rPr>
              <a:t>Ecoaudit</a:t>
            </a:r>
            <a:r>
              <a:rPr lang="it-IT">
                <a:cs typeface="Calibri"/>
              </a:rPr>
              <a:t> Committee, </a:t>
            </a:r>
            <a:r>
              <a:rPr lang="it-IT" err="1">
                <a:cs typeface="Calibri"/>
              </a:rPr>
              <a:t>which</a:t>
            </a:r>
            <a:r>
              <a:rPr lang="it-IT">
                <a:cs typeface="Calibri"/>
              </a:rPr>
              <a:t>, after </a:t>
            </a:r>
            <a:r>
              <a:rPr lang="it-IT" err="1">
                <a:cs typeface="Calibri"/>
              </a:rPr>
              <a:t>verification</a:t>
            </a:r>
            <a:r>
              <a:rPr lang="it-IT">
                <a:cs typeface="Calibri"/>
              </a:rPr>
              <a:t> of legislative compliance, </a:t>
            </a:r>
            <a:r>
              <a:rPr lang="it-IT" err="1">
                <a:cs typeface="Calibri"/>
              </a:rPr>
              <a:t>authorizes</a:t>
            </a:r>
            <a:r>
              <a:rPr lang="it-IT">
                <a:cs typeface="Calibri"/>
              </a:rPr>
              <a:t> </a:t>
            </a:r>
            <a:r>
              <a:rPr lang="it-IT" err="1">
                <a:cs typeface="Calibri"/>
              </a:rPr>
              <a:t>registration</a:t>
            </a:r>
            <a:r>
              <a:rPr lang="it-IT">
                <a:cs typeface="Calibri"/>
              </a:rPr>
              <a:t> of the company in the EMAS public </a:t>
            </a:r>
            <a:r>
              <a:rPr lang="it-IT" err="1">
                <a:cs typeface="Calibri"/>
              </a:rPr>
              <a:t>register</a:t>
            </a:r>
            <a:r>
              <a:rPr lang="it-IT">
                <a:cs typeface="Calibri"/>
              </a:rPr>
              <a:t> with </a:t>
            </a:r>
            <a:r>
              <a:rPr lang="it-IT" err="1">
                <a:cs typeface="Calibri"/>
              </a:rPr>
              <a:t>authorization</a:t>
            </a:r>
            <a:r>
              <a:rPr lang="it-IT">
                <a:cs typeface="Calibri"/>
              </a:rPr>
              <a:t> to use the EMAS logo.</a:t>
            </a:r>
            <a:endParaRPr lang="it-IT"/>
          </a:p>
        </p:txBody>
      </p:sp>
      <p:pic>
        <p:nvPicPr>
          <p:cNvPr id="14" name="Picture 13" descr="Green and yellow layers">
            <a:extLst>
              <a:ext uri="{FF2B5EF4-FFF2-40B4-BE49-F238E27FC236}">
                <a16:creationId xmlns:a16="http://schemas.microsoft.com/office/drawing/2014/main" id="{D0DA2920-B6EE-F912-1D03-779691989429}"/>
              </a:ext>
            </a:extLst>
          </p:cNvPr>
          <p:cNvPicPr>
            <a:picLocks noChangeAspect="1"/>
          </p:cNvPicPr>
          <p:nvPr/>
        </p:nvPicPr>
        <p:blipFill>
          <a:blip r:embed="rId2"/>
          <a:stretch>
            <a:fillRect/>
          </a:stretch>
        </p:blipFill>
        <p:spPr>
          <a:xfrm>
            <a:off x="7887184" y="1585138"/>
            <a:ext cx="3781051" cy="3043746"/>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p:spPr>
      </p:pic>
    </p:spTree>
    <p:extLst>
      <p:ext uri="{BB962C8B-B14F-4D97-AF65-F5344CB8AC3E}">
        <p14:creationId xmlns:p14="http://schemas.microsoft.com/office/powerpoint/2010/main" val="145024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CD5FEFC-91E3-3870-0D5D-74E583743446}"/>
              </a:ext>
            </a:extLst>
          </p:cNvPr>
          <p:cNvSpPr>
            <a:spLocks noGrp="1"/>
          </p:cNvSpPr>
          <p:nvPr>
            <p:ph type="title"/>
          </p:nvPr>
        </p:nvSpPr>
        <p:spPr>
          <a:xfrm>
            <a:off x="761800" y="762001"/>
            <a:ext cx="5334197" cy="1708242"/>
          </a:xfrm>
        </p:spPr>
        <p:txBody>
          <a:bodyPr anchor="ctr">
            <a:normAutofit fontScale="90000"/>
          </a:bodyPr>
          <a:lstStyle/>
          <a:p>
            <a:r>
              <a:rPr lang="it-IT" sz="4000" b="1" err="1">
                <a:cs typeface="Calibri Light"/>
              </a:rPr>
              <a:t>Enabling</a:t>
            </a:r>
            <a:r>
              <a:rPr lang="it-IT" sz="4000" b="1" dirty="0">
                <a:cs typeface="Calibri Light"/>
              </a:rPr>
              <a:t> consumers and </a:t>
            </a:r>
            <a:r>
              <a:rPr lang="it-IT" sz="4000" b="1" err="1">
                <a:cs typeface="Calibri Light"/>
              </a:rPr>
              <a:t>civil</a:t>
            </a:r>
            <a:r>
              <a:rPr lang="it-IT" sz="4000" b="1" dirty="0">
                <a:cs typeface="Calibri Light"/>
              </a:rPr>
              <a:t> society in </a:t>
            </a:r>
            <a:r>
              <a:rPr lang="it-IT" sz="4000" b="1" err="1">
                <a:cs typeface="Calibri Light"/>
              </a:rPr>
              <a:t>environmental</a:t>
            </a:r>
            <a:r>
              <a:rPr lang="it-IT" sz="4000" b="1" dirty="0">
                <a:cs typeface="Calibri Light"/>
              </a:rPr>
              <a:t> </a:t>
            </a:r>
            <a:r>
              <a:rPr lang="it-IT" sz="4000" b="1" err="1">
                <a:cs typeface="Calibri Light"/>
              </a:rPr>
              <a:t>regulation</a:t>
            </a:r>
            <a:endParaRPr lang="it-IT" sz="4000" b="1" err="1"/>
          </a:p>
        </p:txBody>
      </p:sp>
      <p:sp>
        <p:nvSpPr>
          <p:cNvPr id="3" name="Segnaposto contenuto 2">
            <a:extLst>
              <a:ext uri="{FF2B5EF4-FFF2-40B4-BE49-F238E27FC236}">
                <a16:creationId xmlns:a16="http://schemas.microsoft.com/office/drawing/2014/main" id="{7D2D9F25-13F8-82F4-00BE-657CC6502A59}"/>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r>
              <a:rPr lang="it-IT" sz="3200" dirty="0">
                <a:cs typeface="Calibri"/>
              </a:rPr>
              <a:t>The key </a:t>
            </a:r>
            <a:r>
              <a:rPr lang="it-IT" sz="3200" err="1">
                <a:cs typeface="Calibri"/>
              </a:rPr>
              <a:t>legal</a:t>
            </a:r>
            <a:r>
              <a:rPr lang="it-IT" sz="3200" dirty="0">
                <a:cs typeface="Calibri"/>
              </a:rPr>
              <a:t> </a:t>
            </a:r>
            <a:r>
              <a:rPr lang="it-IT" sz="3200" err="1">
                <a:cs typeface="Calibri"/>
              </a:rPr>
              <a:t>method</a:t>
            </a:r>
            <a:r>
              <a:rPr lang="it-IT" sz="3200" dirty="0">
                <a:cs typeface="Calibri"/>
              </a:rPr>
              <a:t> of </a:t>
            </a:r>
            <a:r>
              <a:rPr lang="it-IT" sz="3200" err="1">
                <a:cs typeface="Calibri"/>
              </a:rPr>
              <a:t>enabling</a:t>
            </a:r>
            <a:r>
              <a:rPr lang="it-IT" sz="3200" dirty="0">
                <a:cs typeface="Calibri"/>
              </a:rPr>
              <a:t> </a:t>
            </a:r>
            <a:r>
              <a:rPr lang="it-IT" sz="3200" err="1">
                <a:cs typeface="Calibri"/>
              </a:rPr>
              <a:t>individuals</a:t>
            </a:r>
            <a:r>
              <a:rPr lang="it-IT" sz="3200" dirty="0">
                <a:cs typeface="Calibri"/>
              </a:rPr>
              <a:t> and </a:t>
            </a:r>
            <a:r>
              <a:rPr lang="it-IT" sz="3200" err="1">
                <a:cs typeface="Calibri"/>
              </a:rPr>
              <a:t>civil</a:t>
            </a:r>
            <a:r>
              <a:rPr lang="it-IT" sz="3200" dirty="0">
                <a:cs typeface="Calibri"/>
              </a:rPr>
              <a:t> society to </a:t>
            </a:r>
            <a:r>
              <a:rPr lang="it-IT" sz="3200" err="1">
                <a:cs typeface="Calibri"/>
              </a:rPr>
              <a:t>become</a:t>
            </a:r>
            <a:r>
              <a:rPr lang="it-IT" sz="3200" dirty="0">
                <a:cs typeface="Calibri"/>
              </a:rPr>
              <a:t> </a:t>
            </a:r>
            <a:r>
              <a:rPr lang="it-IT" sz="3200" err="1">
                <a:cs typeface="Calibri"/>
              </a:rPr>
              <a:t>involved</a:t>
            </a:r>
            <a:r>
              <a:rPr lang="it-IT" sz="3200" dirty="0">
                <a:cs typeface="Calibri"/>
              </a:rPr>
              <a:t> in </a:t>
            </a:r>
            <a:r>
              <a:rPr lang="it-IT" sz="3200" err="1">
                <a:cs typeface="Calibri"/>
              </a:rPr>
              <a:t>environmental</a:t>
            </a:r>
            <a:r>
              <a:rPr lang="it-IT" sz="3200" dirty="0">
                <a:cs typeface="Calibri"/>
              </a:rPr>
              <a:t> </a:t>
            </a:r>
            <a:r>
              <a:rPr lang="it-IT" sz="3200" err="1">
                <a:cs typeface="Calibri"/>
              </a:rPr>
              <a:t>regulation</a:t>
            </a:r>
            <a:r>
              <a:rPr lang="it-IT" sz="3200" dirty="0">
                <a:cs typeface="Calibri"/>
              </a:rPr>
              <a:t> and </a:t>
            </a:r>
            <a:r>
              <a:rPr lang="it-IT" sz="3200" err="1">
                <a:cs typeface="Calibri"/>
              </a:rPr>
              <a:t>decision</a:t>
            </a:r>
            <a:r>
              <a:rPr lang="it-IT" sz="3200" dirty="0">
                <a:cs typeface="Calibri"/>
              </a:rPr>
              <a:t> making </a:t>
            </a:r>
            <a:r>
              <a:rPr lang="it-IT" sz="3200" b="1" err="1">
                <a:cs typeface="Calibri"/>
              </a:rPr>
              <a:t>is</a:t>
            </a:r>
            <a:r>
              <a:rPr lang="it-IT" sz="3200" b="1" dirty="0">
                <a:cs typeface="Calibri"/>
              </a:rPr>
              <a:t> </a:t>
            </a:r>
            <a:r>
              <a:rPr lang="it-IT" sz="3200" b="1" err="1">
                <a:cs typeface="Calibri"/>
              </a:rPr>
              <a:t>clearly</a:t>
            </a:r>
            <a:r>
              <a:rPr lang="it-IT" sz="3200" b="1" dirty="0">
                <a:cs typeface="Calibri"/>
              </a:rPr>
              <a:t> the Aarhus Convention.</a:t>
            </a:r>
            <a:endParaRPr lang="it-IT" sz="3200" b="1" dirty="0">
              <a:ea typeface="Calibri"/>
              <a:cs typeface="Calibri"/>
            </a:endParaRPr>
          </a:p>
        </p:txBody>
      </p:sp>
      <p:pic>
        <p:nvPicPr>
          <p:cNvPr id="5" name="Picture 4" descr="Colourful carved figures of humans">
            <a:extLst>
              <a:ext uri="{FF2B5EF4-FFF2-40B4-BE49-F238E27FC236}">
                <a16:creationId xmlns:a16="http://schemas.microsoft.com/office/drawing/2014/main" id="{E47ED104-270D-3FDD-6B3C-AD8EB42BD0AF}"/>
              </a:ext>
            </a:extLst>
          </p:cNvPr>
          <p:cNvPicPr>
            <a:picLocks noChangeAspect="1"/>
          </p:cNvPicPr>
          <p:nvPr/>
        </p:nvPicPr>
        <p:blipFill rotWithShape="1">
          <a:blip r:embed="rId2"/>
          <a:srcRect l="22739" r="21938" b="1"/>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919548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A407FB7-211C-ABD7-8FEA-9F02B3D55604}"/>
              </a:ext>
            </a:extLst>
          </p:cNvPr>
          <p:cNvSpPr>
            <a:spLocks noGrp="1"/>
          </p:cNvSpPr>
          <p:nvPr>
            <p:ph type="title"/>
          </p:nvPr>
        </p:nvSpPr>
        <p:spPr>
          <a:xfrm>
            <a:off x="761803" y="350196"/>
            <a:ext cx="4646904" cy="1624520"/>
          </a:xfrm>
        </p:spPr>
        <p:txBody>
          <a:bodyPr anchor="ctr">
            <a:normAutofit/>
          </a:bodyPr>
          <a:lstStyle/>
          <a:p>
            <a:r>
              <a:rPr lang="it-IT" sz="4000">
                <a:cs typeface="Calibri Light"/>
              </a:rPr>
              <a:t>Aarhus Convention</a:t>
            </a:r>
            <a:endParaRPr lang="it-IT" sz="4000"/>
          </a:p>
        </p:txBody>
      </p:sp>
      <p:sp>
        <p:nvSpPr>
          <p:cNvPr id="3" name="Segnaposto contenuto 2">
            <a:extLst>
              <a:ext uri="{FF2B5EF4-FFF2-40B4-BE49-F238E27FC236}">
                <a16:creationId xmlns:a16="http://schemas.microsoft.com/office/drawing/2014/main" id="{5C6613C1-4805-2FF6-53AE-67F9F4C09890}"/>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it-IT" sz="3200" dirty="0" err="1">
                <a:cs typeface="Calibri" panose="020F0502020204030204"/>
              </a:rPr>
              <a:t>It</a:t>
            </a:r>
            <a:r>
              <a:rPr lang="it-IT" sz="3200" dirty="0">
                <a:cs typeface="Calibri" panose="020F0502020204030204"/>
              </a:rPr>
              <a:t> </a:t>
            </a:r>
            <a:r>
              <a:rPr lang="it-IT" sz="3200" dirty="0" err="1">
                <a:cs typeface="Calibri" panose="020F0502020204030204"/>
              </a:rPr>
              <a:t>is</a:t>
            </a:r>
            <a:r>
              <a:rPr lang="it-IT" sz="3200" dirty="0">
                <a:cs typeface="Calibri" panose="020F0502020204030204"/>
              </a:rPr>
              <a:t> </a:t>
            </a:r>
            <a:r>
              <a:rPr lang="it-IT" sz="3200" dirty="0" err="1">
                <a:cs typeface="Calibri" panose="020F0502020204030204"/>
              </a:rPr>
              <a:t>based</a:t>
            </a:r>
            <a:r>
              <a:rPr lang="it-IT" sz="3200" dirty="0">
                <a:cs typeface="Calibri" panose="020F0502020204030204"/>
              </a:rPr>
              <a:t> on the </a:t>
            </a:r>
            <a:r>
              <a:rPr lang="it-IT" sz="3200" dirty="0" err="1">
                <a:cs typeface="Calibri" panose="020F0502020204030204"/>
              </a:rPr>
              <a:t>principles</a:t>
            </a:r>
            <a:r>
              <a:rPr lang="it-IT" sz="3200" dirty="0">
                <a:cs typeface="Calibri" panose="020F0502020204030204"/>
              </a:rPr>
              <a:t> of:</a:t>
            </a:r>
            <a:endParaRPr lang="it-IT" sz="3200">
              <a:ea typeface="Calibri"/>
              <a:cs typeface="Calibri"/>
            </a:endParaRPr>
          </a:p>
          <a:p>
            <a:pPr marL="514350" indent="-514350">
              <a:buAutoNum type="arabicPeriod"/>
            </a:pPr>
            <a:r>
              <a:rPr lang="it-IT" sz="3200" dirty="0">
                <a:cs typeface="Calibri" panose="020F0502020204030204"/>
              </a:rPr>
              <a:t>Access to information</a:t>
            </a:r>
            <a:endParaRPr lang="it-IT" sz="3200">
              <a:ea typeface="Calibri"/>
              <a:cs typeface="Calibri" panose="020F0502020204030204"/>
            </a:endParaRPr>
          </a:p>
          <a:p>
            <a:pPr marL="514350" indent="-514350">
              <a:buAutoNum type="arabicPeriod"/>
            </a:pPr>
            <a:r>
              <a:rPr lang="it-IT" sz="3200" dirty="0">
                <a:cs typeface="Calibri" panose="020F0502020204030204"/>
              </a:rPr>
              <a:t>Public </a:t>
            </a:r>
            <a:r>
              <a:rPr lang="it-IT" sz="3200" err="1">
                <a:cs typeface="Calibri" panose="020F0502020204030204"/>
              </a:rPr>
              <a:t>participation</a:t>
            </a:r>
            <a:r>
              <a:rPr lang="it-IT" sz="3200" dirty="0">
                <a:cs typeface="Calibri" panose="020F0502020204030204"/>
              </a:rPr>
              <a:t> </a:t>
            </a:r>
            <a:endParaRPr lang="it-IT" sz="3200">
              <a:ea typeface="Calibri"/>
              <a:cs typeface="Calibri" panose="020F0502020204030204"/>
            </a:endParaRPr>
          </a:p>
          <a:p>
            <a:pPr marL="514350" indent="-514350">
              <a:buAutoNum type="arabicPeriod"/>
            </a:pPr>
            <a:r>
              <a:rPr lang="it-IT" sz="3200" dirty="0">
                <a:cs typeface="Calibri" panose="020F0502020204030204"/>
              </a:rPr>
              <a:t>Access to </a:t>
            </a:r>
            <a:r>
              <a:rPr lang="it-IT" sz="3200" err="1">
                <a:cs typeface="Calibri" panose="020F0502020204030204"/>
              </a:rPr>
              <a:t>justice</a:t>
            </a:r>
            <a:endParaRPr lang="it-IT" sz="3200" err="1">
              <a:ea typeface="Calibri"/>
              <a:cs typeface="Calibri" panose="020F0502020204030204"/>
            </a:endParaRPr>
          </a:p>
        </p:txBody>
      </p:sp>
      <p:pic>
        <p:nvPicPr>
          <p:cNvPr id="5" name="Picture 4" descr="A room of colourful chairs">
            <a:extLst>
              <a:ext uri="{FF2B5EF4-FFF2-40B4-BE49-F238E27FC236}">
                <a16:creationId xmlns:a16="http://schemas.microsoft.com/office/drawing/2014/main" id="{C67E4732-9FD3-555B-5297-CF55E1E52BBD}"/>
              </a:ext>
            </a:extLst>
          </p:cNvPr>
          <p:cNvPicPr>
            <a:picLocks noChangeAspect="1"/>
          </p:cNvPicPr>
          <p:nvPr/>
        </p:nvPicPr>
        <p:blipFill rotWithShape="1">
          <a:blip r:embed="rId2"/>
          <a:srcRect l="21023" r="19664" b="-3"/>
          <a:stretch/>
        </p:blipFill>
        <p:spPr>
          <a:xfrm>
            <a:off x="6096000" y="1"/>
            <a:ext cx="6102825" cy="6858000"/>
          </a:xfrm>
          <a:prstGeom prst="rect">
            <a:avLst/>
          </a:prstGeom>
        </p:spPr>
      </p:pic>
    </p:spTree>
    <p:extLst>
      <p:ext uri="{BB962C8B-B14F-4D97-AF65-F5344CB8AC3E}">
        <p14:creationId xmlns:p14="http://schemas.microsoft.com/office/powerpoint/2010/main" val="24626142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15424-CE2E-46CF-959F-526DA75B2787}"/>
              </a:ext>
            </a:extLst>
          </p:cNvPr>
          <p:cNvSpPr>
            <a:spLocks noGrp="1"/>
          </p:cNvSpPr>
          <p:nvPr>
            <p:ph type="title"/>
          </p:nvPr>
        </p:nvSpPr>
        <p:spPr>
          <a:xfrm>
            <a:off x="4572001" y="601744"/>
            <a:ext cx="6781800" cy="1338696"/>
          </a:xfrm>
        </p:spPr>
        <p:txBody>
          <a:bodyPr>
            <a:normAutofit/>
          </a:bodyPr>
          <a:lstStyle/>
          <a:p>
            <a:r>
              <a:rPr lang="it-IT">
                <a:cs typeface="Calibri Light"/>
              </a:rPr>
              <a:t>Self and co-</a:t>
            </a:r>
            <a:r>
              <a:rPr lang="it-IT" err="1">
                <a:cs typeface="Calibri Light"/>
              </a:rPr>
              <a:t>regulation</a:t>
            </a:r>
            <a:endParaRPr lang="it-IT" err="1"/>
          </a:p>
        </p:txBody>
      </p:sp>
      <p:pic>
        <p:nvPicPr>
          <p:cNvPr id="5" name="Picture 4" descr="Pen placed on top of a signature line">
            <a:extLst>
              <a:ext uri="{FF2B5EF4-FFF2-40B4-BE49-F238E27FC236}">
                <a16:creationId xmlns:a16="http://schemas.microsoft.com/office/drawing/2014/main" id="{197F42F0-388C-F045-4249-6087F756B777}"/>
              </a:ext>
            </a:extLst>
          </p:cNvPr>
          <p:cNvPicPr>
            <a:picLocks noChangeAspect="1"/>
          </p:cNvPicPr>
          <p:nvPr/>
        </p:nvPicPr>
        <p:blipFill rotWithShape="1">
          <a:blip r:embed="rId2"/>
          <a:srcRect l="57737" r="5771" b="-3"/>
          <a:stretch/>
        </p:blipFill>
        <p:spPr>
          <a:xfrm>
            <a:off x="20" y="10"/>
            <a:ext cx="3754739" cy="6857990"/>
          </a:xfrm>
          <a:custGeom>
            <a:avLst/>
            <a:gdLst/>
            <a:ahLst/>
            <a:cxnLst/>
            <a:rect l="l" t="t" r="r" b="b"/>
            <a:pathLst>
              <a:path w="3754759" h="6858000">
                <a:moveTo>
                  <a:pt x="0" y="0"/>
                </a:moveTo>
                <a:lnTo>
                  <a:pt x="3405358" y="0"/>
                </a:lnTo>
                <a:lnTo>
                  <a:pt x="3406298" y="5103"/>
                </a:lnTo>
                <a:cubicBezTo>
                  <a:pt x="3408705" y="9272"/>
                  <a:pt x="3410993" y="13534"/>
                  <a:pt x="3408744" y="22806"/>
                </a:cubicBezTo>
                <a:cubicBezTo>
                  <a:pt x="3398212" y="18869"/>
                  <a:pt x="3412504" y="58782"/>
                  <a:pt x="3403554" y="60481"/>
                </a:cubicBezTo>
                <a:cubicBezTo>
                  <a:pt x="3417198" y="75379"/>
                  <a:pt x="3401704" y="83956"/>
                  <a:pt x="3406685" y="104437"/>
                </a:cubicBezTo>
                <a:cubicBezTo>
                  <a:pt x="3412035" y="113935"/>
                  <a:pt x="3413215" y="120918"/>
                  <a:pt x="3408439" y="130745"/>
                </a:cubicBezTo>
                <a:cubicBezTo>
                  <a:pt x="3434362" y="174436"/>
                  <a:pt x="3410826" y="157826"/>
                  <a:pt x="3422002" y="199353"/>
                </a:cubicBezTo>
                <a:cubicBezTo>
                  <a:pt x="3433366" y="235046"/>
                  <a:pt x="3441595" y="275734"/>
                  <a:pt x="3466217" y="309590"/>
                </a:cubicBezTo>
                <a:cubicBezTo>
                  <a:pt x="3473022" y="315692"/>
                  <a:pt x="3476249" y="331335"/>
                  <a:pt x="3473425" y="344525"/>
                </a:cubicBezTo>
                <a:cubicBezTo>
                  <a:pt x="3472938" y="346792"/>
                  <a:pt x="3472286" y="348904"/>
                  <a:pt x="3471491" y="350788"/>
                </a:cubicBezTo>
                <a:cubicBezTo>
                  <a:pt x="3476473" y="380853"/>
                  <a:pt x="3497528" y="490678"/>
                  <a:pt x="3503314" y="524915"/>
                </a:cubicBezTo>
                <a:cubicBezTo>
                  <a:pt x="3495110" y="528110"/>
                  <a:pt x="3511009" y="544789"/>
                  <a:pt x="3506208" y="556205"/>
                </a:cubicBezTo>
                <a:cubicBezTo>
                  <a:pt x="3501906" y="564424"/>
                  <a:pt x="3505727" y="571402"/>
                  <a:pt x="3506503" y="579730"/>
                </a:cubicBezTo>
                <a:cubicBezTo>
                  <a:pt x="3503352" y="590904"/>
                  <a:pt x="3511763" y="626437"/>
                  <a:pt x="3516997" y="635552"/>
                </a:cubicBezTo>
                <a:cubicBezTo>
                  <a:pt x="3534688" y="657082"/>
                  <a:pt x="3524838" y="708447"/>
                  <a:pt x="3538464" y="726388"/>
                </a:cubicBezTo>
                <a:cubicBezTo>
                  <a:pt x="3540659" y="733032"/>
                  <a:pt x="3541735" y="739585"/>
                  <a:pt x="3542115" y="746049"/>
                </a:cubicBezTo>
                <a:lnTo>
                  <a:pt x="3541598" y="764218"/>
                </a:lnTo>
                <a:lnTo>
                  <a:pt x="3538294" y="769538"/>
                </a:lnTo>
                <a:lnTo>
                  <a:pt x="3539714" y="780556"/>
                </a:lnTo>
                <a:lnTo>
                  <a:pt x="3539328" y="783752"/>
                </a:lnTo>
                <a:cubicBezTo>
                  <a:pt x="3538575" y="789859"/>
                  <a:pt x="3537953" y="795880"/>
                  <a:pt x="3537882" y="801812"/>
                </a:cubicBezTo>
                <a:cubicBezTo>
                  <a:pt x="3555332" y="793164"/>
                  <a:pt x="3540143" y="850853"/>
                  <a:pt x="3553763" y="833773"/>
                </a:cubicBezTo>
                <a:cubicBezTo>
                  <a:pt x="3556400" y="864868"/>
                  <a:pt x="3568671" y="840452"/>
                  <a:pt x="3557696" y="878520"/>
                </a:cubicBezTo>
                <a:cubicBezTo>
                  <a:pt x="3574636" y="926170"/>
                  <a:pt x="3572932" y="1002669"/>
                  <a:pt x="3596902" y="1039468"/>
                </a:cubicBezTo>
                <a:cubicBezTo>
                  <a:pt x="3588227" y="1035176"/>
                  <a:pt x="3582669" y="1055878"/>
                  <a:pt x="3587550" y="1069793"/>
                </a:cubicBezTo>
                <a:cubicBezTo>
                  <a:pt x="3553603" y="1054905"/>
                  <a:pt x="3620138" y="1124159"/>
                  <a:pt x="3598129" y="1137690"/>
                </a:cubicBezTo>
                <a:cubicBezTo>
                  <a:pt x="3619154" y="1137277"/>
                  <a:pt x="3657845" y="1198819"/>
                  <a:pt x="3642072" y="1229443"/>
                </a:cubicBezTo>
                <a:cubicBezTo>
                  <a:pt x="3648492" y="1274612"/>
                  <a:pt x="3667414" y="1305895"/>
                  <a:pt x="3662799" y="1353804"/>
                </a:cubicBezTo>
                <a:cubicBezTo>
                  <a:pt x="3665680" y="1355144"/>
                  <a:pt x="3668149" y="1357448"/>
                  <a:pt x="3670319" y="1360420"/>
                </a:cubicBezTo>
                <a:lnTo>
                  <a:pt x="3675717" y="1370453"/>
                </a:lnTo>
                <a:lnTo>
                  <a:pt x="3675458" y="1372456"/>
                </a:lnTo>
                <a:cubicBezTo>
                  <a:pt x="3675775" y="1380261"/>
                  <a:pt x="3677154" y="1384198"/>
                  <a:pt x="3678998" y="1386422"/>
                </a:cubicBezTo>
                <a:lnTo>
                  <a:pt x="3681613" y="1387932"/>
                </a:lnTo>
                <a:lnTo>
                  <a:pt x="3684619" y="1397028"/>
                </a:lnTo>
                <a:lnTo>
                  <a:pt x="3692094" y="1413643"/>
                </a:lnTo>
                <a:lnTo>
                  <a:pt x="3692036" y="1417975"/>
                </a:lnTo>
                <a:lnTo>
                  <a:pt x="3701043" y="1444940"/>
                </a:lnTo>
                <a:lnTo>
                  <a:pt x="3700474" y="1445893"/>
                </a:lnTo>
                <a:cubicBezTo>
                  <a:pt x="3699407" y="1448641"/>
                  <a:pt x="3699006" y="1451835"/>
                  <a:pt x="3699990" y="1456030"/>
                </a:cubicBezTo>
                <a:cubicBezTo>
                  <a:pt x="3688343" y="1458099"/>
                  <a:pt x="3696713" y="1461887"/>
                  <a:pt x="3700642" y="1474079"/>
                </a:cubicBezTo>
                <a:cubicBezTo>
                  <a:pt x="3683431" y="1480016"/>
                  <a:pt x="3700716" y="1509516"/>
                  <a:pt x="3693587" y="1522890"/>
                </a:cubicBezTo>
                <a:cubicBezTo>
                  <a:pt x="3696861" y="1531716"/>
                  <a:pt x="3700010" y="1541157"/>
                  <a:pt x="3702900" y="1551068"/>
                </a:cubicBezTo>
                <a:lnTo>
                  <a:pt x="3708038" y="1631578"/>
                </a:lnTo>
                <a:lnTo>
                  <a:pt x="3698097" y="1716642"/>
                </a:lnTo>
                <a:cubicBezTo>
                  <a:pt x="3699314" y="1747867"/>
                  <a:pt x="3695412" y="1775147"/>
                  <a:pt x="3700384" y="1801382"/>
                </a:cubicBezTo>
                <a:cubicBezTo>
                  <a:pt x="3696845" y="1812311"/>
                  <a:pt x="3695699" y="1822504"/>
                  <a:pt x="3702257" y="1832013"/>
                </a:cubicBezTo>
                <a:cubicBezTo>
                  <a:pt x="3701651" y="1861238"/>
                  <a:pt x="3693313" y="1868713"/>
                  <a:pt x="3700986" y="1886838"/>
                </a:cubicBezTo>
                <a:cubicBezTo>
                  <a:pt x="3687741" y="1903887"/>
                  <a:pt x="3693148" y="1904594"/>
                  <a:pt x="3697545" y="1912087"/>
                </a:cubicBezTo>
                <a:lnTo>
                  <a:pt x="3697885" y="1913171"/>
                </a:lnTo>
                <a:lnTo>
                  <a:pt x="3695987" y="1915505"/>
                </a:lnTo>
                <a:lnTo>
                  <a:pt x="3695284" y="1920179"/>
                </a:lnTo>
                <a:lnTo>
                  <a:pt x="3696499" y="1932787"/>
                </a:lnTo>
                <a:lnTo>
                  <a:pt x="3697473" y="1937503"/>
                </a:lnTo>
                <a:cubicBezTo>
                  <a:pt x="3697953" y="1940760"/>
                  <a:pt x="3698023" y="1942937"/>
                  <a:pt x="3697799" y="1944457"/>
                </a:cubicBezTo>
                <a:lnTo>
                  <a:pt x="3697642" y="1944638"/>
                </a:lnTo>
                <a:lnTo>
                  <a:pt x="3698268" y="1951136"/>
                </a:lnTo>
                <a:cubicBezTo>
                  <a:pt x="3699704" y="1962083"/>
                  <a:pt x="3701457" y="1972719"/>
                  <a:pt x="3703418" y="1982828"/>
                </a:cubicBezTo>
                <a:cubicBezTo>
                  <a:pt x="3694620" y="1991887"/>
                  <a:pt x="3707345" y="2028973"/>
                  <a:pt x="3689767" y="2025705"/>
                </a:cubicBezTo>
                <a:cubicBezTo>
                  <a:pt x="3691896" y="2039367"/>
                  <a:pt x="3699517" y="2047321"/>
                  <a:pt x="3687894" y="2043252"/>
                </a:cubicBezTo>
                <a:cubicBezTo>
                  <a:pt x="3688268" y="2047766"/>
                  <a:pt x="3687435" y="2050599"/>
                  <a:pt x="3686015" y="2052668"/>
                </a:cubicBezTo>
                <a:lnTo>
                  <a:pt x="3685329" y="2053280"/>
                </a:lnTo>
                <a:lnTo>
                  <a:pt x="3690348" y="2083660"/>
                </a:lnTo>
                <a:lnTo>
                  <a:pt x="3689688" y="2087758"/>
                </a:lnTo>
                <a:lnTo>
                  <a:pt x="3694656" y="2107476"/>
                </a:lnTo>
                <a:lnTo>
                  <a:pt x="3696317" y="2117709"/>
                </a:lnTo>
                <a:lnTo>
                  <a:pt x="3698652" y="2120508"/>
                </a:lnTo>
                <a:cubicBezTo>
                  <a:pt x="3700138" y="2123582"/>
                  <a:pt x="3700933" y="2128051"/>
                  <a:pt x="3700157" y="2135655"/>
                </a:cubicBezTo>
                <a:lnTo>
                  <a:pt x="3699626" y="2137431"/>
                </a:lnTo>
                <a:lnTo>
                  <a:pt x="3703486" y="2149795"/>
                </a:lnTo>
                <a:cubicBezTo>
                  <a:pt x="3705184" y="2153754"/>
                  <a:pt x="3707268" y="2157232"/>
                  <a:pt x="3709885" y="2160002"/>
                </a:cubicBezTo>
                <a:cubicBezTo>
                  <a:pt x="3698737" y="2203287"/>
                  <a:pt x="3712805" y="2242927"/>
                  <a:pt x="3712777" y="2289319"/>
                </a:cubicBezTo>
                <a:cubicBezTo>
                  <a:pt x="3693169" y="2310331"/>
                  <a:pt x="3722276" y="2389074"/>
                  <a:pt x="3742794" y="2399589"/>
                </a:cubicBezTo>
                <a:cubicBezTo>
                  <a:pt x="3725319" y="2400703"/>
                  <a:pt x="3751962" y="2457534"/>
                  <a:pt x="3753311" y="2472464"/>
                </a:cubicBezTo>
                <a:cubicBezTo>
                  <a:pt x="3753760" y="2477441"/>
                  <a:pt x="3751399" y="2477762"/>
                  <a:pt x="3743656" y="2469811"/>
                </a:cubicBezTo>
                <a:cubicBezTo>
                  <a:pt x="3746474" y="2485608"/>
                  <a:pt x="3738186" y="2502460"/>
                  <a:pt x="3730339" y="2493869"/>
                </a:cubicBezTo>
                <a:cubicBezTo>
                  <a:pt x="3748556" y="2541387"/>
                  <a:pt x="3736267" y="2613433"/>
                  <a:pt x="3746134" y="2667651"/>
                </a:cubicBezTo>
                <a:cubicBezTo>
                  <a:pt x="3730160" y="2698252"/>
                  <a:pt x="3745496" y="2681337"/>
                  <a:pt x="3743743" y="2712354"/>
                </a:cubicBezTo>
                <a:cubicBezTo>
                  <a:pt x="3759373" y="2703131"/>
                  <a:pt x="3736572" y="2750256"/>
                  <a:pt x="3754759" y="2751060"/>
                </a:cubicBezTo>
                <a:cubicBezTo>
                  <a:pt x="3753864" y="2756679"/>
                  <a:pt x="3752424" y="2762098"/>
                  <a:pt x="3750841" y="2767527"/>
                </a:cubicBezTo>
                <a:lnTo>
                  <a:pt x="3750021" y="2770377"/>
                </a:lnTo>
                <a:lnTo>
                  <a:pt x="3749874" y="2781617"/>
                </a:lnTo>
                <a:lnTo>
                  <a:pt x="3745916" y="2784975"/>
                </a:lnTo>
                <a:lnTo>
                  <a:pt x="3742888" y="2802030"/>
                </a:lnTo>
                <a:cubicBezTo>
                  <a:pt x="3742360" y="2808388"/>
                  <a:pt x="3742498" y="2815196"/>
                  <a:pt x="3743710" y="2822667"/>
                </a:cubicBezTo>
                <a:cubicBezTo>
                  <a:pt x="3751787" y="2840797"/>
                  <a:pt x="3744398" y="2870002"/>
                  <a:pt x="3746201" y="2896003"/>
                </a:cubicBezTo>
                <a:lnTo>
                  <a:pt x="3749006" y="2907846"/>
                </a:lnTo>
                <a:lnTo>
                  <a:pt x="3747206" y="2947037"/>
                </a:lnTo>
                <a:cubicBezTo>
                  <a:pt x="3747030" y="2958176"/>
                  <a:pt x="3747214" y="2969719"/>
                  <a:pt x="3748070" y="2981841"/>
                </a:cubicBezTo>
                <a:lnTo>
                  <a:pt x="3750937" y="3004278"/>
                </a:lnTo>
                <a:lnTo>
                  <a:pt x="3749761" y="3010254"/>
                </a:lnTo>
                <a:cubicBezTo>
                  <a:pt x="3750425" y="3020530"/>
                  <a:pt x="3756245" y="3033889"/>
                  <a:pt x="3749923" y="3032983"/>
                </a:cubicBezTo>
                <a:lnTo>
                  <a:pt x="3752658" y="3044429"/>
                </a:lnTo>
                <a:lnTo>
                  <a:pt x="3748217" y="3056076"/>
                </a:lnTo>
                <a:cubicBezTo>
                  <a:pt x="3747117" y="3057381"/>
                  <a:pt x="3745928" y="3058381"/>
                  <a:pt x="3744691" y="3059042"/>
                </a:cubicBezTo>
                <a:lnTo>
                  <a:pt x="3747123" y="3075102"/>
                </a:lnTo>
                <a:lnTo>
                  <a:pt x="3744190" y="3088509"/>
                </a:lnTo>
                <a:lnTo>
                  <a:pt x="3747093" y="3099930"/>
                </a:lnTo>
                <a:lnTo>
                  <a:pt x="3746799" y="3104743"/>
                </a:lnTo>
                <a:lnTo>
                  <a:pt x="3745610" y="3116729"/>
                </a:lnTo>
                <a:cubicBezTo>
                  <a:pt x="3744666" y="3122891"/>
                  <a:pt x="3743503" y="3129792"/>
                  <a:pt x="3742676" y="3137453"/>
                </a:cubicBezTo>
                <a:lnTo>
                  <a:pt x="3742441" y="3143884"/>
                </a:lnTo>
                <a:lnTo>
                  <a:pt x="3737104" y="3158122"/>
                </a:lnTo>
                <a:cubicBezTo>
                  <a:pt x="3733050" y="3168490"/>
                  <a:pt x="3730374" y="3176626"/>
                  <a:pt x="3733275" y="3185367"/>
                </a:cubicBezTo>
                <a:cubicBezTo>
                  <a:pt x="3728135" y="3200760"/>
                  <a:pt x="3712176" y="3212117"/>
                  <a:pt x="3717639" y="3233769"/>
                </a:cubicBezTo>
                <a:cubicBezTo>
                  <a:pt x="3709851" y="3227497"/>
                  <a:pt x="3717920" y="3258095"/>
                  <a:pt x="3710433" y="3262123"/>
                </a:cubicBezTo>
                <a:cubicBezTo>
                  <a:pt x="3704342" y="3264110"/>
                  <a:pt x="3705370" y="3273856"/>
                  <a:pt x="3703458" y="3281408"/>
                </a:cubicBezTo>
                <a:cubicBezTo>
                  <a:pt x="3697412" y="3287020"/>
                  <a:pt x="3693483" y="3324746"/>
                  <a:pt x="3695027" y="3337739"/>
                </a:cubicBezTo>
                <a:cubicBezTo>
                  <a:pt x="3703095" y="3374177"/>
                  <a:pt x="3679154" y="3404974"/>
                  <a:pt x="3684951" y="3434139"/>
                </a:cubicBezTo>
                <a:cubicBezTo>
                  <a:pt x="3684732" y="3441861"/>
                  <a:pt x="3683615" y="3448308"/>
                  <a:pt x="3681946" y="3453928"/>
                </a:cubicBezTo>
                <a:lnTo>
                  <a:pt x="3675939" y="3468021"/>
                </a:lnTo>
                <a:cubicBezTo>
                  <a:pt x="3674480" y="3468264"/>
                  <a:pt x="3673022" y="3468506"/>
                  <a:pt x="3671563" y="3468748"/>
                </a:cubicBezTo>
                <a:lnTo>
                  <a:pt x="3669360" y="3479164"/>
                </a:lnTo>
                <a:lnTo>
                  <a:pt x="3668060" y="3481325"/>
                </a:lnTo>
                <a:cubicBezTo>
                  <a:pt x="3665560" y="3485437"/>
                  <a:pt x="3663197" y="3489622"/>
                  <a:pt x="3661315" y="3494328"/>
                </a:cubicBezTo>
                <a:cubicBezTo>
                  <a:pt x="3678446" y="3506175"/>
                  <a:pt x="3648136" y="3536311"/>
                  <a:pt x="3664679" y="3537226"/>
                </a:cubicBezTo>
                <a:cubicBezTo>
                  <a:pt x="3657322" y="3565147"/>
                  <a:pt x="3674997" y="3558694"/>
                  <a:pt x="3654205" y="3577551"/>
                </a:cubicBezTo>
                <a:cubicBezTo>
                  <a:pt x="3653633" y="3634248"/>
                  <a:pt x="3628736" y="3694092"/>
                  <a:pt x="3637325" y="3749618"/>
                </a:cubicBezTo>
                <a:cubicBezTo>
                  <a:pt x="3631446" y="3736800"/>
                  <a:pt x="3620480" y="3747498"/>
                  <a:pt x="3620258" y="3763981"/>
                </a:cubicBezTo>
                <a:cubicBezTo>
                  <a:pt x="3596667" y="3715365"/>
                  <a:pt x="3630603" y="3842969"/>
                  <a:pt x="3608193" y="3830141"/>
                </a:cubicBezTo>
                <a:cubicBezTo>
                  <a:pt x="3625759" y="3852486"/>
                  <a:pt x="3638965" y="3943841"/>
                  <a:pt x="3616479" y="3951521"/>
                </a:cubicBezTo>
                <a:cubicBezTo>
                  <a:pt x="3607940" y="3994867"/>
                  <a:pt x="3614033" y="4040502"/>
                  <a:pt x="3595498" y="4074157"/>
                </a:cubicBezTo>
                <a:cubicBezTo>
                  <a:pt x="3597477" y="4078342"/>
                  <a:pt x="3598819" y="4082864"/>
                  <a:pt x="3599706" y="4087599"/>
                </a:cubicBezTo>
                <a:lnTo>
                  <a:pt x="3601103" y="4101515"/>
                </a:lnTo>
                <a:lnTo>
                  <a:pt x="3600274" y="4102849"/>
                </a:lnTo>
                <a:cubicBezTo>
                  <a:pt x="3598143" y="4109482"/>
                  <a:pt x="3598077" y="4114144"/>
                  <a:pt x="3598925" y="4117926"/>
                </a:cubicBezTo>
                <a:lnTo>
                  <a:pt x="3600630" y="4121966"/>
                </a:lnTo>
                <a:lnTo>
                  <a:pt x="3600331" y="4132543"/>
                </a:lnTo>
                <a:lnTo>
                  <a:pt x="3601432" y="4154003"/>
                </a:lnTo>
                <a:lnTo>
                  <a:pt x="3600054" y="4157433"/>
                </a:lnTo>
                <a:lnTo>
                  <a:pt x="3599248" y="4188888"/>
                </a:lnTo>
                <a:cubicBezTo>
                  <a:pt x="3598993" y="4188940"/>
                  <a:pt x="3598738" y="4188992"/>
                  <a:pt x="3598484" y="4189044"/>
                </a:cubicBezTo>
                <a:cubicBezTo>
                  <a:pt x="3596754" y="4190111"/>
                  <a:pt x="3595443" y="4192250"/>
                  <a:pt x="3594971" y="4196698"/>
                </a:cubicBezTo>
                <a:cubicBezTo>
                  <a:pt x="3584674" y="4185805"/>
                  <a:pt x="3590455" y="4197885"/>
                  <a:pt x="3589971" y="4211958"/>
                </a:cubicBezTo>
                <a:cubicBezTo>
                  <a:pt x="3573870" y="4198179"/>
                  <a:pt x="3579156" y="4240607"/>
                  <a:pt x="3569135" y="4243705"/>
                </a:cubicBezTo>
                <a:cubicBezTo>
                  <a:pt x="3569142" y="4254351"/>
                  <a:pt x="3568856" y="4265362"/>
                  <a:pt x="3568210" y="4276468"/>
                </a:cubicBezTo>
                <a:lnTo>
                  <a:pt x="3567613" y="4282925"/>
                </a:lnTo>
                <a:cubicBezTo>
                  <a:pt x="3567553" y="4282949"/>
                  <a:pt x="3567492" y="4282974"/>
                  <a:pt x="3567432" y="4282999"/>
                </a:cubicBezTo>
                <a:cubicBezTo>
                  <a:pt x="3566940" y="4284280"/>
                  <a:pt x="3566607" y="4286359"/>
                  <a:pt x="3566464" y="4289697"/>
                </a:cubicBezTo>
                <a:lnTo>
                  <a:pt x="3566526" y="4294698"/>
                </a:lnTo>
                <a:lnTo>
                  <a:pt x="3565367" y="4307225"/>
                </a:lnTo>
                <a:lnTo>
                  <a:pt x="3563841" y="4311164"/>
                </a:lnTo>
                <a:lnTo>
                  <a:pt x="3561610" y="4312189"/>
                </a:lnTo>
                <a:lnTo>
                  <a:pt x="3561734" y="4313408"/>
                </a:lnTo>
                <a:cubicBezTo>
                  <a:pt x="3564537" y="4323096"/>
                  <a:pt x="3569544" y="4327053"/>
                  <a:pt x="3553832" y="4334910"/>
                </a:cubicBezTo>
                <a:cubicBezTo>
                  <a:pt x="3557797" y="4356533"/>
                  <a:pt x="3548502" y="4358433"/>
                  <a:pt x="3542564" y="4385380"/>
                </a:cubicBezTo>
                <a:cubicBezTo>
                  <a:pt x="3547050" y="4398267"/>
                  <a:pt x="3544091" y="4407098"/>
                  <a:pt x="3538724" y="4415150"/>
                </a:cubicBezTo>
                <a:cubicBezTo>
                  <a:pt x="3538633" y="4442707"/>
                  <a:pt x="3529920" y="4465824"/>
                  <a:pt x="3525348" y="4495753"/>
                </a:cubicBezTo>
                <a:cubicBezTo>
                  <a:pt x="3529387" y="4530212"/>
                  <a:pt x="3514579" y="4543935"/>
                  <a:pt x="3509749" y="4575934"/>
                </a:cubicBezTo>
                <a:cubicBezTo>
                  <a:pt x="3519579" y="4606914"/>
                  <a:pt x="3496418" y="4596497"/>
                  <a:pt x="3489779" y="4611927"/>
                </a:cubicBezTo>
                <a:lnTo>
                  <a:pt x="3488856" y="4616508"/>
                </a:lnTo>
                <a:lnTo>
                  <a:pt x="3489486" y="4629163"/>
                </a:lnTo>
                <a:lnTo>
                  <a:pt x="3490242" y="4633947"/>
                </a:lnTo>
                <a:cubicBezTo>
                  <a:pt x="3490570" y="4637233"/>
                  <a:pt x="3490539" y="4639406"/>
                  <a:pt x="3490244" y="4640894"/>
                </a:cubicBezTo>
                <a:lnTo>
                  <a:pt x="3490078" y="4641059"/>
                </a:lnTo>
                <a:lnTo>
                  <a:pt x="3490403" y="4647582"/>
                </a:lnTo>
                <a:cubicBezTo>
                  <a:pt x="3491330" y="4658608"/>
                  <a:pt x="3492590" y="4669354"/>
                  <a:pt x="3494082" y="4679601"/>
                </a:cubicBezTo>
                <a:cubicBezTo>
                  <a:pt x="3484854" y="4687754"/>
                  <a:pt x="3495864" y="4725869"/>
                  <a:pt x="3478421" y="4720918"/>
                </a:cubicBezTo>
                <a:cubicBezTo>
                  <a:pt x="3479918" y="4734712"/>
                  <a:pt x="3487176" y="4743359"/>
                  <a:pt x="3475730" y="4738188"/>
                </a:cubicBezTo>
                <a:cubicBezTo>
                  <a:pt x="3475894" y="4742712"/>
                  <a:pt x="3474928" y="4745450"/>
                  <a:pt x="3473409" y="4747368"/>
                </a:cubicBezTo>
                <a:lnTo>
                  <a:pt x="3472696" y="4747913"/>
                </a:lnTo>
                <a:lnTo>
                  <a:pt x="3476304" y="4778609"/>
                </a:lnTo>
                <a:lnTo>
                  <a:pt x="3475454" y="4782623"/>
                </a:lnTo>
                <a:lnTo>
                  <a:pt x="3479507" y="4802712"/>
                </a:lnTo>
                <a:lnTo>
                  <a:pt x="3480695" y="4813049"/>
                </a:lnTo>
                <a:lnTo>
                  <a:pt x="3482902" y="4816057"/>
                </a:lnTo>
                <a:cubicBezTo>
                  <a:pt x="3484247" y="4819259"/>
                  <a:pt x="3484834" y="4823783"/>
                  <a:pt x="3483703" y="4831270"/>
                </a:cubicBezTo>
                <a:lnTo>
                  <a:pt x="3483090" y="4832984"/>
                </a:lnTo>
                <a:lnTo>
                  <a:pt x="3486378" y="4845654"/>
                </a:lnTo>
                <a:cubicBezTo>
                  <a:pt x="3487893" y="4849755"/>
                  <a:pt x="3489817" y="4853416"/>
                  <a:pt x="3492309" y="4856425"/>
                </a:cubicBezTo>
                <a:cubicBezTo>
                  <a:pt x="3479133" y="4898390"/>
                  <a:pt x="3491371" y="4939174"/>
                  <a:pt x="3489182" y="4985308"/>
                </a:cubicBezTo>
                <a:cubicBezTo>
                  <a:pt x="3492413" y="5037202"/>
                  <a:pt x="3496839" y="5073159"/>
                  <a:pt x="3498182" y="5107346"/>
                </a:cubicBezTo>
                <a:cubicBezTo>
                  <a:pt x="3500266" y="5123329"/>
                  <a:pt x="3506680" y="5240376"/>
                  <a:pt x="3499225" y="5231073"/>
                </a:cubicBezTo>
                <a:cubicBezTo>
                  <a:pt x="3515247" y="5280090"/>
                  <a:pt x="3497607" y="5309911"/>
                  <a:pt x="3504960" y="5364785"/>
                </a:cubicBezTo>
                <a:cubicBezTo>
                  <a:pt x="3487546" y="5393671"/>
                  <a:pt x="3503686" y="5378336"/>
                  <a:pt x="3500486" y="5409009"/>
                </a:cubicBezTo>
                <a:cubicBezTo>
                  <a:pt x="3516561" y="5401350"/>
                  <a:pt x="3491544" y="5446009"/>
                  <a:pt x="3509710" y="5448570"/>
                </a:cubicBezTo>
                <a:cubicBezTo>
                  <a:pt x="3508555" y="5454072"/>
                  <a:pt x="3506859" y="5459319"/>
                  <a:pt x="3505022" y="5464568"/>
                </a:cubicBezTo>
                <a:lnTo>
                  <a:pt x="3504070" y="5467320"/>
                </a:lnTo>
                <a:lnTo>
                  <a:pt x="3503399" y="5478483"/>
                </a:lnTo>
                <a:lnTo>
                  <a:pt x="3499281" y="5481443"/>
                </a:lnTo>
                <a:lnTo>
                  <a:pt x="3499047" y="5616712"/>
                </a:lnTo>
                <a:cubicBezTo>
                  <a:pt x="3502347" y="5628424"/>
                  <a:pt x="3503819" y="5666768"/>
                  <a:pt x="3498775" y="5675291"/>
                </a:cubicBezTo>
                <a:cubicBezTo>
                  <a:pt x="3497984" y="5683547"/>
                  <a:pt x="3500335" y="5692400"/>
                  <a:pt x="3494739" y="5697458"/>
                </a:cubicBezTo>
                <a:cubicBezTo>
                  <a:pt x="3492180" y="5715432"/>
                  <a:pt x="3486290" y="5756597"/>
                  <a:pt x="3483423" y="5783137"/>
                </a:cubicBezTo>
                <a:cubicBezTo>
                  <a:pt x="3491452" y="5796973"/>
                  <a:pt x="3477643" y="5819988"/>
                  <a:pt x="3477532" y="5856699"/>
                </a:cubicBezTo>
                <a:cubicBezTo>
                  <a:pt x="3486776" y="5871818"/>
                  <a:pt x="3477340" y="5881447"/>
                  <a:pt x="3490032" y="5910638"/>
                </a:cubicBezTo>
                <a:cubicBezTo>
                  <a:pt x="3488930" y="5911913"/>
                  <a:pt x="3487924" y="5913488"/>
                  <a:pt x="3487046" y="5915313"/>
                </a:cubicBezTo>
                <a:cubicBezTo>
                  <a:pt x="3481941" y="5925917"/>
                  <a:pt x="3482137" y="5942505"/>
                  <a:pt x="3487484" y="5952365"/>
                </a:cubicBezTo>
                <a:cubicBezTo>
                  <a:pt x="3504666" y="5999029"/>
                  <a:pt x="3505019" y="6042078"/>
                  <a:pt x="3509266" y="6082373"/>
                </a:cubicBezTo>
                <a:cubicBezTo>
                  <a:pt x="3512265" y="6128005"/>
                  <a:pt x="3492950" y="6098121"/>
                  <a:pt x="3509564" y="6154771"/>
                </a:cubicBezTo>
                <a:cubicBezTo>
                  <a:pt x="3503223" y="6161045"/>
                  <a:pt x="3503062" y="6168289"/>
                  <a:pt x="3506404" y="6180433"/>
                </a:cubicBezTo>
                <a:cubicBezTo>
                  <a:pt x="3507378" y="6202614"/>
                  <a:pt x="3491084" y="6201180"/>
                  <a:pt x="3501312" y="6223427"/>
                </a:cubicBezTo>
                <a:cubicBezTo>
                  <a:pt x="3492497" y="6219559"/>
                  <a:pt x="3498753" y="6265580"/>
                  <a:pt x="3489469" y="6255476"/>
                </a:cubicBezTo>
                <a:cubicBezTo>
                  <a:pt x="3481791" y="6270065"/>
                  <a:pt x="3495037" y="6276996"/>
                  <a:pt x="3488398" y="6291462"/>
                </a:cubicBezTo>
                <a:cubicBezTo>
                  <a:pt x="3487099" y="6307679"/>
                  <a:pt x="3497555" y="6282019"/>
                  <a:pt x="3498547" y="6299935"/>
                </a:cubicBezTo>
                <a:cubicBezTo>
                  <a:pt x="3498173" y="6321676"/>
                  <a:pt x="3514193" y="6321381"/>
                  <a:pt x="3494028" y="6338390"/>
                </a:cubicBezTo>
                <a:lnTo>
                  <a:pt x="3486030" y="6396716"/>
                </a:lnTo>
                <a:cubicBezTo>
                  <a:pt x="3491309" y="6409668"/>
                  <a:pt x="3488928" y="6420134"/>
                  <a:pt x="3484103" y="6430386"/>
                </a:cubicBezTo>
                <a:cubicBezTo>
                  <a:pt x="3485763" y="6460632"/>
                  <a:pt x="3478568" y="6488285"/>
                  <a:pt x="3475922" y="6522318"/>
                </a:cubicBezTo>
                <a:cubicBezTo>
                  <a:pt x="3482128" y="6559051"/>
                  <a:pt x="3468277" y="6578006"/>
                  <a:pt x="3465506" y="6614374"/>
                </a:cubicBezTo>
                <a:cubicBezTo>
                  <a:pt x="3478925" y="6650248"/>
                  <a:pt x="3446064" y="6638174"/>
                  <a:pt x="3446789" y="6668768"/>
                </a:cubicBezTo>
                <a:cubicBezTo>
                  <a:pt x="3458869" y="6718505"/>
                  <a:pt x="3435878" y="6667592"/>
                  <a:pt x="3439582" y="6744454"/>
                </a:cubicBezTo>
                <a:cubicBezTo>
                  <a:pt x="3441631" y="6748797"/>
                  <a:pt x="3439393" y="6758101"/>
                  <a:pt x="3436538" y="6757102"/>
                </a:cubicBezTo>
                <a:cubicBezTo>
                  <a:pt x="3437461" y="6773941"/>
                  <a:pt x="3420846" y="6822488"/>
                  <a:pt x="3424061" y="6846522"/>
                </a:cubicBezTo>
                <a:lnTo>
                  <a:pt x="3423032" y="6858000"/>
                </a:lnTo>
                <a:lnTo>
                  <a:pt x="0" y="6858000"/>
                </a:lnTo>
                <a:close/>
              </a:path>
            </a:pathLst>
          </a:custGeom>
        </p:spPr>
      </p:pic>
      <p:sp>
        <p:nvSpPr>
          <p:cNvPr id="3" name="Segnaposto contenuto 2">
            <a:extLst>
              <a:ext uri="{FF2B5EF4-FFF2-40B4-BE49-F238E27FC236}">
                <a16:creationId xmlns:a16="http://schemas.microsoft.com/office/drawing/2014/main" id="{81C5F346-030B-A7F4-BE72-FDD8BC58B307}"/>
              </a:ext>
            </a:extLst>
          </p:cNvPr>
          <p:cNvSpPr>
            <a:spLocks noGrp="1"/>
          </p:cNvSpPr>
          <p:nvPr>
            <p:ph idx="1"/>
          </p:nvPr>
        </p:nvSpPr>
        <p:spPr>
          <a:xfrm>
            <a:off x="4572001" y="2201958"/>
            <a:ext cx="6781800" cy="3900730"/>
          </a:xfrm>
        </p:spPr>
        <p:txBody>
          <a:bodyPr vert="horz" lIns="91440" tIns="45720" rIns="91440" bIns="45720" rtlCol="0" anchor="t">
            <a:normAutofit/>
          </a:bodyPr>
          <a:lstStyle/>
          <a:p>
            <a:pPr marL="0" indent="0">
              <a:buNone/>
            </a:pPr>
            <a:r>
              <a:rPr lang="it-IT">
                <a:cs typeface="Calibri" panose="020F0502020204030204"/>
              </a:rPr>
              <a:t>A </a:t>
            </a:r>
            <a:r>
              <a:rPr lang="it-IT" err="1">
                <a:cs typeface="Calibri" panose="020F0502020204030204"/>
              </a:rPr>
              <a:t>further</a:t>
            </a:r>
            <a:r>
              <a:rPr lang="it-IT">
                <a:cs typeface="Calibri" panose="020F0502020204030204"/>
              </a:rPr>
              <a:t> </a:t>
            </a:r>
            <a:r>
              <a:rPr lang="it-IT" err="1">
                <a:cs typeface="Calibri" panose="020F0502020204030204"/>
              </a:rPr>
              <a:t>outcome</a:t>
            </a:r>
            <a:r>
              <a:rPr lang="it-IT">
                <a:cs typeface="Calibri" panose="020F0502020204030204"/>
              </a:rPr>
              <a:t> of the </a:t>
            </a:r>
            <a:r>
              <a:rPr lang="it-IT" err="1">
                <a:cs typeface="Calibri" panose="020F0502020204030204"/>
              </a:rPr>
              <a:t>current</a:t>
            </a:r>
            <a:r>
              <a:rPr lang="it-IT">
                <a:cs typeface="Calibri" panose="020F0502020204030204"/>
              </a:rPr>
              <a:t> EU CSR agenda </a:t>
            </a:r>
            <a:r>
              <a:rPr lang="it-IT" err="1">
                <a:cs typeface="Calibri" panose="020F0502020204030204"/>
              </a:rPr>
              <a:t>has</a:t>
            </a:r>
            <a:r>
              <a:rPr lang="it-IT">
                <a:cs typeface="Calibri" panose="020F0502020204030204"/>
              </a:rPr>
              <a:t> </a:t>
            </a:r>
            <a:r>
              <a:rPr lang="it-IT" err="1">
                <a:cs typeface="Calibri" panose="020F0502020204030204"/>
              </a:rPr>
              <a:t>been</a:t>
            </a:r>
            <a:r>
              <a:rPr lang="it-IT">
                <a:cs typeface="Calibri" panose="020F0502020204030204"/>
              </a:rPr>
              <a:t> an</a:t>
            </a:r>
            <a:r>
              <a:rPr lang="it-IT" b="1">
                <a:cs typeface="Calibri" panose="020F0502020204030204"/>
              </a:rPr>
              <a:t> </a:t>
            </a:r>
            <a:r>
              <a:rPr lang="it-IT" b="1" err="1">
                <a:cs typeface="Calibri" panose="020F0502020204030204"/>
              </a:rPr>
              <a:t>emphasis</a:t>
            </a:r>
            <a:r>
              <a:rPr lang="it-IT" b="1">
                <a:cs typeface="Calibri" panose="020F0502020204030204"/>
              </a:rPr>
              <a:t> on </a:t>
            </a:r>
            <a:r>
              <a:rPr lang="it-IT" b="1" err="1">
                <a:cs typeface="Calibri" panose="020F0502020204030204"/>
              </a:rPr>
              <a:t>improving</a:t>
            </a:r>
            <a:r>
              <a:rPr lang="it-IT" b="1">
                <a:cs typeface="Calibri" panose="020F0502020204030204"/>
              </a:rPr>
              <a:t> self and co-</a:t>
            </a:r>
            <a:r>
              <a:rPr lang="it-IT" b="1" err="1">
                <a:cs typeface="Calibri" panose="020F0502020204030204"/>
              </a:rPr>
              <a:t>regulation</a:t>
            </a:r>
            <a:r>
              <a:rPr lang="it-IT" b="1">
                <a:cs typeface="Calibri" panose="020F0502020204030204"/>
              </a:rPr>
              <a:t> </a:t>
            </a:r>
            <a:r>
              <a:rPr lang="it-IT" b="1" err="1">
                <a:cs typeface="Calibri" panose="020F0502020204030204"/>
              </a:rPr>
              <a:t>processes</a:t>
            </a:r>
            <a:r>
              <a:rPr lang="it-IT" b="1">
                <a:cs typeface="Calibri" panose="020F0502020204030204"/>
              </a:rPr>
              <a:t>.</a:t>
            </a:r>
            <a:endParaRPr lang="it-IT" b="1">
              <a:ea typeface="Calibri"/>
              <a:cs typeface="Calibri" panose="020F0502020204030204"/>
            </a:endParaRPr>
          </a:p>
          <a:p>
            <a:pPr marL="0" indent="0">
              <a:buNone/>
            </a:pPr>
            <a:r>
              <a:rPr lang="it-IT">
                <a:cs typeface="Calibri" panose="020F0502020204030204"/>
              </a:rPr>
              <a:t>In the </a:t>
            </a:r>
            <a:r>
              <a:rPr lang="it-IT" err="1">
                <a:cs typeface="Calibri" panose="020F0502020204030204"/>
              </a:rPr>
              <a:t>environmental</a:t>
            </a:r>
            <a:r>
              <a:rPr lang="it-IT">
                <a:cs typeface="Calibri" panose="020F0502020204030204"/>
              </a:rPr>
              <a:t> </a:t>
            </a:r>
            <a:r>
              <a:rPr lang="it-IT" err="1">
                <a:cs typeface="Calibri" panose="020F0502020204030204"/>
              </a:rPr>
              <a:t>context</a:t>
            </a:r>
            <a:r>
              <a:rPr lang="it-IT">
                <a:cs typeface="Calibri" panose="020F0502020204030204"/>
              </a:rPr>
              <a:t>, an </a:t>
            </a:r>
            <a:r>
              <a:rPr lang="it-IT" err="1">
                <a:cs typeface="Calibri" panose="020F0502020204030204"/>
              </a:rPr>
              <a:t>important</a:t>
            </a:r>
            <a:r>
              <a:rPr lang="it-IT">
                <a:cs typeface="Calibri" panose="020F0502020204030204"/>
              </a:rPr>
              <a:t> technique for </a:t>
            </a:r>
            <a:r>
              <a:rPr lang="it-IT" err="1">
                <a:cs typeface="Calibri" panose="020F0502020204030204"/>
              </a:rPr>
              <a:t>achievieng</a:t>
            </a:r>
            <a:r>
              <a:rPr lang="it-IT">
                <a:cs typeface="Calibri" panose="020F0502020204030204"/>
              </a:rPr>
              <a:t> </a:t>
            </a:r>
            <a:r>
              <a:rPr lang="it-IT" err="1">
                <a:cs typeface="Calibri" panose="020F0502020204030204"/>
              </a:rPr>
              <a:t>this</a:t>
            </a:r>
            <a:r>
              <a:rPr lang="it-IT">
                <a:cs typeface="Calibri" panose="020F0502020204030204"/>
              </a:rPr>
              <a:t> </a:t>
            </a:r>
            <a:r>
              <a:rPr lang="it-IT" err="1">
                <a:cs typeface="Calibri" panose="020F0502020204030204"/>
              </a:rPr>
              <a:t>has</a:t>
            </a:r>
            <a:r>
              <a:rPr lang="it-IT">
                <a:cs typeface="Calibri" panose="020F0502020204030204"/>
              </a:rPr>
              <a:t> </a:t>
            </a:r>
            <a:r>
              <a:rPr lang="it-IT" err="1">
                <a:cs typeface="Calibri" panose="020F0502020204030204"/>
              </a:rPr>
              <a:t>been</a:t>
            </a:r>
            <a:r>
              <a:rPr lang="it-IT">
                <a:cs typeface="Calibri" panose="020F0502020204030204"/>
              </a:rPr>
              <a:t> the use of v</a:t>
            </a:r>
            <a:r>
              <a:rPr lang="it-IT" b="1">
                <a:cs typeface="Calibri" panose="020F0502020204030204"/>
              </a:rPr>
              <a:t>oluntary </a:t>
            </a:r>
            <a:r>
              <a:rPr lang="it-IT" b="1" err="1">
                <a:cs typeface="Calibri" panose="020F0502020204030204"/>
              </a:rPr>
              <a:t>environmental</a:t>
            </a:r>
            <a:r>
              <a:rPr lang="it-IT" b="1">
                <a:cs typeface="Calibri" panose="020F0502020204030204"/>
              </a:rPr>
              <a:t> agreements, i.e. agreements </a:t>
            </a:r>
            <a:r>
              <a:rPr lang="it-IT" b="1" err="1">
                <a:cs typeface="Calibri" panose="020F0502020204030204"/>
              </a:rPr>
              <a:t>entered</a:t>
            </a:r>
            <a:r>
              <a:rPr lang="it-IT" b="1">
                <a:cs typeface="Calibri" panose="020F0502020204030204"/>
              </a:rPr>
              <a:t> </a:t>
            </a:r>
            <a:r>
              <a:rPr lang="it-IT" b="1" err="1">
                <a:cs typeface="Calibri" panose="020F0502020204030204"/>
              </a:rPr>
              <a:t>into</a:t>
            </a:r>
            <a:r>
              <a:rPr lang="it-IT" b="1">
                <a:cs typeface="Calibri" panose="020F0502020204030204"/>
              </a:rPr>
              <a:t> by private parties </a:t>
            </a:r>
            <a:r>
              <a:rPr lang="it-IT" b="1" err="1">
                <a:cs typeface="Calibri" panose="020F0502020204030204"/>
              </a:rPr>
              <a:t>aimend</a:t>
            </a:r>
            <a:r>
              <a:rPr lang="it-IT" b="1">
                <a:cs typeface="Calibri" panose="020F0502020204030204"/>
              </a:rPr>
              <a:t> </a:t>
            </a:r>
            <a:r>
              <a:rPr lang="it-IT" b="1" err="1">
                <a:cs typeface="Calibri" panose="020F0502020204030204"/>
              </a:rPr>
              <a:t>at</a:t>
            </a:r>
            <a:r>
              <a:rPr lang="it-IT" b="1">
                <a:cs typeface="Calibri" panose="020F0502020204030204"/>
              </a:rPr>
              <a:t> </a:t>
            </a:r>
            <a:r>
              <a:rPr lang="it-IT" b="1" err="1">
                <a:cs typeface="Calibri" panose="020F0502020204030204"/>
              </a:rPr>
              <a:t>achievieng</a:t>
            </a:r>
            <a:r>
              <a:rPr lang="it-IT" b="1">
                <a:cs typeface="Calibri" panose="020F0502020204030204"/>
              </a:rPr>
              <a:t> </a:t>
            </a:r>
            <a:r>
              <a:rPr lang="it-IT" b="1" err="1">
                <a:cs typeface="Calibri" panose="020F0502020204030204"/>
              </a:rPr>
              <a:t>environmental</a:t>
            </a:r>
            <a:r>
              <a:rPr lang="it-IT" b="1">
                <a:cs typeface="Calibri" panose="020F0502020204030204"/>
              </a:rPr>
              <a:t> </a:t>
            </a:r>
            <a:r>
              <a:rPr lang="it-IT" b="1" err="1">
                <a:cs typeface="Calibri" panose="020F0502020204030204"/>
              </a:rPr>
              <a:t>objective</a:t>
            </a:r>
            <a:r>
              <a:rPr lang="it-IT" b="1">
                <a:cs typeface="Calibri" panose="020F0502020204030204"/>
              </a:rPr>
              <a:t>.</a:t>
            </a:r>
            <a:endParaRPr lang="it-IT" b="1">
              <a:ea typeface="Calibri"/>
              <a:cs typeface="Calibri" panose="020F0502020204030204"/>
            </a:endParaRPr>
          </a:p>
        </p:txBody>
      </p:sp>
    </p:spTree>
    <p:extLst>
      <p:ext uri="{BB962C8B-B14F-4D97-AF65-F5344CB8AC3E}">
        <p14:creationId xmlns:p14="http://schemas.microsoft.com/office/powerpoint/2010/main" val="202041135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2DCB243-23A8-DCB7-D0E3-E5CA11D11190}"/>
              </a:ext>
            </a:extLst>
          </p:cNvPr>
          <p:cNvSpPr>
            <a:spLocks noGrp="1"/>
          </p:cNvSpPr>
          <p:nvPr>
            <p:ph type="title"/>
          </p:nvPr>
        </p:nvSpPr>
        <p:spPr>
          <a:xfrm>
            <a:off x="761803" y="350196"/>
            <a:ext cx="4646904" cy="1624520"/>
          </a:xfrm>
        </p:spPr>
        <p:txBody>
          <a:bodyPr anchor="ctr">
            <a:normAutofit/>
          </a:bodyPr>
          <a:lstStyle/>
          <a:p>
            <a:r>
              <a:rPr lang="it-IT" sz="4000">
                <a:cs typeface="Calibri Light"/>
              </a:rPr>
              <a:t>Enabling Consumers and Civil Society</a:t>
            </a:r>
            <a:endParaRPr lang="it-IT" sz="4000"/>
          </a:p>
        </p:txBody>
      </p:sp>
      <p:sp>
        <p:nvSpPr>
          <p:cNvPr id="3" name="Segnaposto contenuto 2">
            <a:extLst>
              <a:ext uri="{FF2B5EF4-FFF2-40B4-BE49-F238E27FC236}">
                <a16:creationId xmlns:a16="http://schemas.microsoft.com/office/drawing/2014/main" id="{A97429DA-2DB4-2CD7-2DB3-312CB471DBD3}"/>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lgn="just">
              <a:buNone/>
            </a:pPr>
            <a:r>
              <a:rPr lang="it-IT" sz="2400" dirty="0">
                <a:cs typeface="Calibri" panose="020F0502020204030204"/>
              </a:rPr>
              <a:t>The EU </a:t>
            </a:r>
            <a:r>
              <a:rPr lang="it-IT" dirty="0">
                <a:cs typeface="Calibri" panose="020F0502020204030204"/>
              </a:rPr>
              <a:t>eco label </a:t>
            </a:r>
            <a:r>
              <a:rPr lang="it-IT" err="1">
                <a:cs typeface="Calibri" panose="020F0502020204030204"/>
              </a:rPr>
              <a:t>regulation</a:t>
            </a:r>
            <a:r>
              <a:rPr lang="it-IT" sz="2400" dirty="0">
                <a:cs typeface="Calibri" panose="020F0502020204030204"/>
              </a:rPr>
              <a:t> </a:t>
            </a:r>
            <a:r>
              <a:rPr lang="it-IT" sz="2400" err="1">
                <a:cs typeface="Calibri" panose="020F0502020204030204"/>
              </a:rPr>
              <a:t>is</a:t>
            </a:r>
            <a:r>
              <a:rPr lang="it-IT" sz="2400" dirty="0">
                <a:cs typeface="Calibri" panose="020F0502020204030204"/>
              </a:rPr>
              <a:t> </a:t>
            </a:r>
            <a:r>
              <a:rPr lang="it-IT" sz="2400" err="1">
                <a:cs typeface="Calibri" panose="020F0502020204030204"/>
              </a:rPr>
              <a:t>perhaps</a:t>
            </a:r>
            <a:r>
              <a:rPr lang="it-IT" sz="2400" dirty="0">
                <a:cs typeface="Calibri" panose="020F0502020204030204"/>
              </a:rPr>
              <a:t> </a:t>
            </a:r>
            <a:r>
              <a:rPr lang="it-IT" sz="2400" err="1">
                <a:cs typeface="Calibri" panose="020F0502020204030204"/>
              </a:rPr>
              <a:t>its</a:t>
            </a:r>
            <a:r>
              <a:rPr lang="it-IT" sz="2400" dirty="0">
                <a:cs typeface="Calibri" panose="020F0502020204030204"/>
              </a:rPr>
              <a:t> </a:t>
            </a:r>
            <a:r>
              <a:rPr lang="it-IT" sz="2400" err="1">
                <a:cs typeface="Calibri" panose="020F0502020204030204"/>
              </a:rPr>
              <a:t>leading</a:t>
            </a:r>
            <a:r>
              <a:rPr lang="it-IT" sz="2400" dirty="0">
                <a:cs typeface="Calibri" panose="020F0502020204030204"/>
              </a:rPr>
              <a:t> </a:t>
            </a:r>
            <a:r>
              <a:rPr lang="it-IT" sz="2400" err="1">
                <a:cs typeface="Calibri" panose="020F0502020204030204"/>
              </a:rPr>
              <a:t>instruments</a:t>
            </a:r>
            <a:r>
              <a:rPr lang="it-IT" sz="2400" dirty="0">
                <a:cs typeface="Calibri" panose="020F0502020204030204"/>
              </a:rPr>
              <a:t> </a:t>
            </a:r>
            <a:r>
              <a:rPr lang="it-IT" sz="2400" err="1">
                <a:cs typeface="Calibri" panose="020F0502020204030204"/>
              </a:rPr>
              <a:t>aimed</a:t>
            </a:r>
            <a:r>
              <a:rPr lang="it-IT" sz="2400" dirty="0">
                <a:cs typeface="Calibri" panose="020F0502020204030204"/>
              </a:rPr>
              <a:t> </a:t>
            </a:r>
            <a:r>
              <a:rPr lang="it-IT" sz="2400" err="1">
                <a:cs typeface="Calibri" panose="020F0502020204030204"/>
              </a:rPr>
              <a:t>at</a:t>
            </a:r>
            <a:r>
              <a:rPr lang="it-IT" sz="2400" dirty="0">
                <a:cs typeface="Calibri" panose="020F0502020204030204"/>
              </a:rPr>
              <a:t> </a:t>
            </a:r>
            <a:r>
              <a:rPr lang="it-IT" sz="2400" b="1" err="1">
                <a:cs typeface="Calibri" panose="020F0502020204030204"/>
              </a:rPr>
              <a:t>nudging</a:t>
            </a:r>
            <a:r>
              <a:rPr lang="it-IT" sz="2400" b="1" dirty="0">
                <a:cs typeface="Calibri" panose="020F0502020204030204"/>
              </a:rPr>
              <a:t> </a:t>
            </a:r>
            <a:r>
              <a:rPr lang="it-IT" sz="2400" b="1" err="1">
                <a:cs typeface="Calibri" panose="020F0502020204030204"/>
              </a:rPr>
              <a:t>european</a:t>
            </a:r>
            <a:r>
              <a:rPr lang="it-IT" sz="2400" b="1" dirty="0">
                <a:cs typeface="Calibri" panose="020F0502020204030204"/>
              </a:rPr>
              <a:t> consumers </a:t>
            </a:r>
            <a:r>
              <a:rPr lang="it-IT" sz="2400" b="1" err="1">
                <a:cs typeface="Calibri" panose="020F0502020204030204"/>
              </a:rPr>
              <a:t>towards</a:t>
            </a:r>
            <a:r>
              <a:rPr lang="it-IT" sz="2400" b="1" dirty="0">
                <a:cs typeface="Calibri" panose="020F0502020204030204"/>
              </a:rPr>
              <a:t> </a:t>
            </a:r>
            <a:r>
              <a:rPr lang="it-IT" sz="2400" b="1" err="1">
                <a:cs typeface="Calibri" panose="020F0502020204030204"/>
              </a:rPr>
              <a:t>environmentally</a:t>
            </a:r>
            <a:r>
              <a:rPr lang="it-IT" sz="2400" b="1" dirty="0">
                <a:cs typeface="Calibri" panose="020F0502020204030204"/>
              </a:rPr>
              <a:t> </a:t>
            </a:r>
            <a:r>
              <a:rPr lang="it-IT" sz="2400" b="1" err="1">
                <a:cs typeface="Calibri" panose="020F0502020204030204"/>
              </a:rPr>
              <a:t>friendlier</a:t>
            </a:r>
            <a:r>
              <a:rPr lang="it-IT" sz="2400" b="1" dirty="0">
                <a:cs typeface="Calibri" panose="020F0502020204030204"/>
              </a:rPr>
              <a:t> </a:t>
            </a:r>
            <a:r>
              <a:rPr lang="it-IT" sz="2400" b="1" err="1">
                <a:cs typeface="Calibri" panose="020F0502020204030204"/>
              </a:rPr>
              <a:t>behaviour</a:t>
            </a:r>
            <a:r>
              <a:rPr lang="it-IT" sz="2400" b="1" dirty="0">
                <a:cs typeface="Calibri" panose="020F0502020204030204"/>
              </a:rPr>
              <a:t>.</a:t>
            </a:r>
            <a:endParaRPr lang="it-IT" b="1">
              <a:ea typeface="Calibri"/>
              <a:cs typeface="Calibri"/>
            </a:endParaRPr>
          </a:p>
          <a:p>
            <a:pPr marL="0" indent="0" algn="just">
              <a:buNone/>
            </a:pPr>
            <a:r>
              <a:rPr lang="it-IT" sz="2400" err="1">
                <a:cs typeface="Calibri" panose="020F0502020204030204"/>
              </a:rPr>
              <a:t>This</a:t>
            </a:r>
            <a:r>
              <a:rPr lang="it-IT" sz="2400" dirty="0">
                <a:cs typeface="Calibri" panose="020F0502020204030204"/>
              </a:rPr>
              <a:t> </a:t>
            </a:r>
            <a:r>
              <a:rPr lang="it-IT" sz="2400" b="1" dirty="0">
                <a:cs typeface="Calibri" panose="020F0502020204030204"/>
              </a:rPr>
              <a:t>voluntary </a:t>
            </a:r>
            <a:r>
              <a:rPr lang="it-IT" sz="2400" b="1" err="1">
                <a:cs typeface="Calibri" panose="020F0502020204030204"/>
              </a:rPr>
              <a:t>scheme</a:t>
            </a:r>
            <a:r>
              <a:rPr lang="it-IT" sz="2400" dirty="0">
                <a:cs typeface="Calibri" panose="020F0502020204030204"/>
              </a:rPr>
              <a:t> </a:t>
            </a:r>
            <a:r>
              <a:rPr lang="it-IT" sz="2400" err="1">
                <a:cs typeface="Calibri" panose="020F0502020204030204"/>
              </a:rPr>
              <a:t>was</a:t>
            </a:r>
            <a:r>
              <a:rPr lang="it-IT" sz="2400" dirty="0">
                <a:cs typeface="Calibri" panose="020F0502020204030204"/>
              </a:rPr>
              <a:t> </a:t>
            </a:r>
            <a:r>
              <a:rPr lang="it-IT" sz="2400" err="1">
                <a:cs typeface="Calibri" panose="020F0502020204030204"/>
              </a:rPr>
              <a:t>established</a:t>
            </a:r>
            <a:r>
              <a:rPr lang="it-IT" sz="2400" dirty="0">
                <a:cs typeface="Calibri" panose="020F0502020204030204"/>
              </a:rPr>
              <a:t> in </a:t>
            </a:r>
            <a:r>
              <a:rPr lang="it-IT" sz="2400" b="1" dirty="0">
                <a:cs typeface="Calibri" panose="020F0502020204030204"/>
              </a:rPr>
              <a:t>1992</a:t>
            </a:r>
            <a:r>
              <a:rPr lang="it-IT" sz="2400" dirty="0">
                <a:cs typeface="Calibri" panose="020F0502020204030204"/>
              </a:rPr>
              <a:t> </a:t>
            </a:r>
            <a:r>
              <a:rPr lang="it-IT" sz="2400" err="1">
                <a:cs typeface="Calibri" panose="020F0502020204030204"/>
              </a:rPr>
              <a:t>leading</a:t>
            </a:r>
            <a:r>
              <a:rPr lang="it-IT" sz="2400" dirty="0">
                <a:cs typeface="Calibri" panose="020F0502020204030204"/>
              </a:rPr>
              <a:t> to the award of the EU </a:t>
            </a:r>
            <a:r>
              <a:rPr lang="it-IT" sz="2400" err="1">
                <a:cs typeface="Calibri" panose="020F0502020204030204"/>
              </a:rPr>
              <a:t>flower</a:t>
            </a:r>
            <a:r>
              <a:rPr lang="it-IT" sz="2400" dirty="0">
                <a:cs typeface="Calibri" panose="020F0502020204030204"/>
              </a:rPr>
              <a:t> logo.</a:t>
            </a:r>
            <a:endParaRPr lang="it-IT" sz="2400" dirty="0">
              <a:ea typeface="Calibri"/>
              <a:cs typeface="Calibri" panose="020F0502020204030204"/>
            </a:endParaRPr>
          </a:p>
        </p:txBody>
      </p:sp>
      <p:pic>
        <p:nvPicPr>
          <p:cNvPr id="5" name="Picture 4" descr="Abstract cuttet paper rainbow flower">
            <a:extLst>
              <a:ext uri="{FF2B5EF4-FFF2-40B4-BE49-F238E27FC236}">
                <a16:creationId xmlns:a16="http://schemas.microsoft.com/office/drawing/2014/main" id="{48105EFD-6F8E-DF10-5F1A-8D3780D3E5A8}"/>
              </a:ext>
            </a:extLst>
          </p:cNvPr>
          <p:cNvPicPr>
            <a:picLocks noChangeAspect="1"/>
          </p:cNvPicPr>
          <p:nvPr/>
        </p:nvPicPr>
        <p:blipFill rotWithShape="1">
          <a:blip r:embed="rId2"/>
          <a:srcRect l="738" r="39949" b="-3"/>
          <a:stretch/>
        </p:blipFill>
        <p:spPr>
          <a:xfrm>
            <a:off x="6096000" y="1"/>
            <a:ext cx="6102825" cy="6858000"/>
          </a:xfrm>
          <a:prstGeom prst="rect">
            <a:avLst/>
          </a:prstGeom>
        </p:spPr>
      </p:pic>
    </p:spTree>
    <p:extLst>
      <p:ext uri="{BB962C8B-B14F-4D97-AF65-F5344CB8AC3E}">
        <p14:creationId xmlns:p14="http://schemas.microsoft.com/office/powerpoint/2010/main" val="728431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ED191D2D-9267-CED0-C623-89C17D7DBDDC}"/>
              </a:ext>
            </a:extLst>
          </p:cNvPr>
          <p:cNvSpPr>
            <a:spLocks noGrp="1"/>
          </p:cNvSpPr>
          <p:nvPr>
            <p:ph type="title"/>
          </p:nvPr>
        </p:nvSpPr>
        <p:spPr>
          <a:xfrm>
            <a:off x="761803" y="350196"/>
            <a:ext cx="4646904" cy="1624520"/>
          </a:xfrm>
        </p:spPr>
        <p:txBody>
          <a:bodyPr anchor="ctr">
            <a:normAutofit/>
          </a:bodyPr>
          <a:lstStyle/>
          <a:p>
            <a:r>
              <a:rPr lang="it-IT" sz="4000">
                <a:cs typeface="Calibri Light"/>
              </a:rPr>
              <a:t>Eco Label Regulation</a:t>
            </a:r>
            <a:endParaRPr lang="it-IT" sz="4000"/>
          </a:p>
        </p:txBody>
      </p:sp>
      <p:sp>
        <p:nvSpPr>
          <p:cNvPr id="3" name="Segnaposto contenuto 2">
            <a:extLst>
              <a:ext uri="{FF2B5EF4-FFF2-40B4-BE49-F238E27FC236}">
                <a16:creationId xmlns:a16="http://schemas.microsoft.com/office/drawing/2014/main" id="{2B2C9BF7-269C-F228-1A56-585846790A9C}"/>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it-IT" sz="2400" dirty="0" err="1">
                <a:cs typeface="Calibri" panose="020F0502020204030204"/>
              </a:rPr>
              <a:t>Applicant</a:t>
            </a:r>
            <a:r>
              <a:rPr lang="it-IT" sz="2400" dirty="0">
                <a:cs typeface="Calibri" panose="020F0502020204030204"/>
              </a:rPr>
              <a:t> </a:t>
            </a:r>
            <a:r>
              <a:rPr lang="it-IT" sz="2400" dirty="0" err="1">
                <a:cs typeface="Calibri" panose="020F0502020204030204"/>
              </a:rPr>
              <a:t>manufacturers</a:t>
            </a:r>
            <a:r>
              <a:rPr lang="it-IT" sz="2400" dirty="0">
                <a:cs typeface="Calibri" panose="020F0502020204030204"/>
              </a:rPr>
              <a:t> must </a:t>
            </a:r>
            <a:r>
              <a:rPr lang="it-IT" sz="2400" dirty="0" err="1">
                <a:cs typeface="Calibri" panose="020F0502020204030204"/>
              </a:rPr>
              <a:t>apply</a:t>
            </a:r>
            <a:r>
              <a:rPr lang="it-IT" sz="2400" dirty="0">
                <a:cs typeface="Calibri" panose="020F0502020204030204"/>
              </a:rPr>
              <a:t> to the </a:t>
            </a:r>
            <a:r>
              <a:rPr lang="it-IT" sz="2400" dirty="0" err="1">
                <a:cs typeface="Calibri" panose="020F0502020204030204"/>
              </a:rPr>
              <a:t>relevant</a:t>
            </a:r>
            <a:r>
              <a:rPr lang="it-IT" sz="2400" dirty="0">
                <a:cs typeface="Calibri" panose="020F0502020204030204"/>
              </a:rPr>
              <a:t> national </a:t>
            </a:r>
            <a:r>
              <a:rPr lang="it-IT" sz="2400" dirty="0" err="1">
                <a:cs typeface="Calibri" panose="020F0502020204030204"/>
              </a:rPr>
              <a:t>competent</a:t>
            </a:r>
            <a:r>
              <a:rPr lang="it-IT" sz="2400" dirty="0">
                <a:cs typeface="Calibri" panose="020F0502020204030204"/>
              </a:rPr>
              <a:t> authority to be </a:t>
            </a:r>
            <a:r>
              <a:rPr lang="it-IT" sz="2400" dirty="0" err="1">
                <a:cs typeface="Calibri" panose="020F0502020204030204"/>
              </a:rPr>
              <a:t>awarded</a:t>
            </a:r>
            <a:r>
              <a:rPr lang="it-IT" sz="2400" dirty="0">
                <a:cs typeface="Calibri" panose="020F0502020204030204"/>
              </a:rPr>
              <a:t> the </a:t>
            </a:r>
            <a:r>
              <a:rPr lang="it-IT" sz="2400" dirty="0" err="1">
                <a:cs typeface="Calibri" panose="020F0502020204030204"/>
              </a:rPr>
              <a:t>EU's</a:t>
            </a:r>
            <a:r>
              <a:rPr lang="it-IT" sz="2400" dirty="0">
                <a:cs typeface="Calibri" panose="020F0502020204030204"/>
              </a:rPr>
              <a:t> </a:t>
            </a:r>
            <a:r>
              <a:rPr lang="it-IT" sz="2400" dirty="0" err="1">
                <a:cs typeface="Calibri" panose="020F0502020204030204"/>
              </a:rPr>
              <a:t>flower</a:t>
            </a:r>
            <a:r>
              <a:rPr lang="it-IT" sz="2400" dirty="0">
                <a:cs typeface="Calibri" panose="020F0502020204030204"/>
              </a:rPr>
              <a:t> eco-label.</a:t>
            </a:r>
          </a:p>
          <a:p>
            <a:pPr marL="0" indent="0">
              <a:buNone/>
            </a:pPr>
            <a:r>
              <a:rPr lang="it-IT" sz="2400" err="1">
                <a:cs typeface="Calibri" panose="020F0502020204030204"/>
              </a:rPr>
              <a:t>Although</a:t>
            </a:r>
            <a:r>
              <a:rPr lang="it-IT" sz="2400" dirty="0">
                <a:cs typeface="Calibri" panose="020F0502020204030204"/>
              </a:rPr>
              <a:t> the Eco-Label </a:t>
            </a:r>
            <a:r>
              <a:rPr lang="it-IT" sz="2400" err="1">
                <a:cs typeface="Calibri" panose="020F0502020204030204"/>
              </a:rPr>
              <a:t>Regulation</a:t>
            </a:r>
            <a:r>
              <a:rPr lang="it-IT" sz="2400" dirty="0">
                <a:cs typeface="Calibri" panose="020F0502020204030204"/>
              </a:rPr>
              <a:t> sets out </a:t>
            </a:r>
            <a:r>
              <a:rPr lang="it-IT" sz="2400" err="1">
                <a:cs typeface="Calibri" panose="020F0502020204030204"/>
              </a:rPr>
              <a:t>broad</a:t>
            </a:r>
            <a:r>
              <a:rPr lang="it-IT" sz="2400" dirty="0">
                <a:cs typeface="Calibri" panose="020F0502020204030204"/>
              </a:rPr>
              <a:t> </a:t>
            </a:r>
            <a:r>
              <a:rPr lang="it-IT" sz="2400" err="1">
                <a:cs typeface="Calibri" panose="020F0502020204030204"/>
              </a:rPr>
              <a:t>criteria</a:t>
            </a:r>
            <a:r>
              <a:rPr lang="it-IT" sz="2400" dirty="0">
                <a:cs typeface="Calibri" panose="020F0502020204030204"/>
              </a:rPr>
              <a:t> for the award, </a:t>
            </a:r>
            <a:r>
              <a:rPr lang="it-IT" sz="2400" b="1" err="1">
                <a:cs typeface="Calibri" panose="020F0502020204030204"/>
              </a:rPr>
              <a:t>detailed</a:t>
            </a:r>
            <a:r>
              <a:rPr lang="it-IT" sz="2400" b="1" dirty="0">
                <a:cs typeface="Calibri" panose="020F0502020204030204"/>
              </a:rPr>
              <a:t> </a:t>
            </a:r>
            <a:r>
              <a:rPr lang="it-IT" sz="2400" b="1" err="1">
                <a:cs typeface="Calibri" panose="020F0502020204030204"/>
              </a:rPr>
              <a:t>requirments</a:t>
            </a:r>
            <a:r>
              <a:rPr lang="it-IT" sz="2400" b="1" dirty="0">
                <a:cs typeface="Calibri" panose="020F0502020204030204"/>
              </a:rPr>
              <a:t> are </a:t>
            </a:r>
            <a:r>
              <a:rPr lang="it-IT" sz="2400" b="1" err="1">
                <a:cs typeface="Calibri" panose="020F0502020204030204"/>
              </a:rPr>
              <a:t>developed</a:t>
            </a:r>
            <a:r>
              <a:rPr lang="it-IT" sz="2400" b="1" dirty="0">
                <a:cs typeface="Calibri" panose="020F0502020204030204"/>
              </a:rPr>
              <a:t> </a:t>
            </a:r>
            <a:r>
              <a:rPr lang="it-IT" sz="2400" b="1" err="1">
                <a:cs typeface="Calibri" panose="020F0502020204030204"/>
              </a:rPr>
              <a:t>through</a:t>
            </a:r>
            <a:r>
              <a:rPr lang="it-IT" sz="2400" b="1" dirty="0">
                <a:cs typeface="Calibri" panose="020F0502020204030204"/>
              </a:rPr>
              <a:t> the EU </a:t>
            </a:r>
            <a:r>
              <a:rPr lang="it-IT" sz="2400" b="1" err="1">
                <a:cs typeface="Calibri" panose="020F0502020204030204"/>
              </a:rPr>
              <a:t>ecolabelling</a:t>
            </a:r>
            <a:r>
              <a:rPr lang="it-IT" sz="2400" b="1" dirty="0">
                <a:cs typeface="Calibri" panose="020F0502020204030204"/>
              </a:rPr>
              <a:t> Board.</a:t>
            </a:r>
            <a:endParaRPr lang="it-IT" sz="2400" b="1" dirty="0">
              <a:ea typeface="Calibri"/>
              <a:cs typeface="Calibri" panose="020F0502020204030204"/>
            </a:endParaRPr>
          </a:p>
        </p:txBody>
      </p:sp>
      <p:pic>
        <p:nvPicPr>
          <p:cNvPr id="5" name="Picture 4">
            <a:extLst>
              <a:ext uri="{FF2B5EF4-FFF2-40B4-BE49-F238E27FC236}">
                <a16:creationId xmlns:a16="http://schemas.microsoft.com/office/drawing/2014/main" id="{E0C0C9B9-3B05-84B1-0916-1F5F2F9215CE}"/>
              </a:ext>
            </a:extLst>
          </p:cNvPr>
          <p:cNvPicPr>
            <a:picLocks noChangeAspect="1"/>
          </p:cNvPicPr>
          <p:nvPr/>
        </p:nvPicPr>
        <p:blipFill rotWithShape="1">
          <a:blip r:embed="rId2"/>
          <a:srcRect l="14775" r="20261" b="-6"/>
          <a:stretch/>
        </p:blipFill>
        <p:spPr>
          <a:xfrm>
            <a:off x="6096000" y="1"/>
            <a:ext cx="6102825" cy="6858000"/>
          </a:xfrm>
          <a:prstGeom prst="rect">
            <a:avLst/>
          </a:prstGeom>
        </p:spPr>
      </p:pic>
    </p:spTree>
    <p:extLst>
      <p:ext uri="{BB962C8B-B14F-4D97-AF65-F5344CB8AC3E}">
        <p14:creationId xmlns:p14="http://schemas.microsoft.com/office/powerpoint/2010/main" val="35981641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EF68A487-8EFE-50CF-AAE6-E53CE3C36D72}"/>
              </a:ext>
            </a:extLst>
          </p:cNvPr>
          <p:cNvSpPr>
            <a:spLocks noGrp="1"/>
          </p:cNvSpPr>
          <p:nvPr>
            <p:ph type="title"/>
          </p:nvPr>
        </p:nvSpPr>
        <p:spPr>
          <a:xfrm>
            <a:off x="640080" y="1243013"/>
            <a:ext cx="3855720" cy="4371974"/>
          </a:xfrm>
        </p:spPr>
        <p:txBody>
          <a:bodyPr>
            <a:normAutofit/>
          </a:bodyPr>
          <a:lstStyle/>
          <a:p>
            <a:r>
              <a:rPr lang="it-IT" sz="3600">
                <a:solidFill>
                  <a:schemeClr val="tx2"/>
                </a:solidFill>
                <a:cs typeface="Calibri Light"/>
              </a:rPr>
              <a:t>Eco Labelling Board</a:t>
            </a:r>
            <a:endParaRPr lang="it-IT" sz="3600">
              <a:solidFill>
                <a:schemeClr val="tx2"/>
              </a:solidFill>
            </a:endParaRPr>
          </a:p>
        </p:txBody>
      </p:sp>
      <p:sp>
        <p:nvSpPr>
          <p:cNvPr id="3" name="Segnaposto contenuto 2">
            <a:extLst>
              <a:ext uri="{FF2B5EF4-FFF2-40B4-BE49-F238E27FC236}">
                <a16:creationId xmlns:a16="http://schemas.microsoft.com/office/drawing/2014/main" id="{0EAB8B13-0CE9-CF9F-91A6-1595D35EE370}"/>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it-IT" dirty="0">
                <a:solidFill>
                  <a:schemeClr val="tx2"/>
                </a:solidFill>
                <a:cs typeface="Calibri"/>
              </a:rPr>
              <a:t>The Eco </a:t>
            </a:r>
            <a:r>
              <a:rPr lang="it-IT" err="1">
                <a:solidFill>
                  <a:schemeClr val="tx2"/>
                </a:solidFill>
                <a:cs typeface="Calibri"/>
              </a:rPr>
              <a:t>Labelling</a:t>
            </a:r>
            <a:r>
              <a:rPr lang="it-IT" dirty="0">
                <a:solidFill>
                  <a:schemeClr val="tx2"/>
                </a:solidFill>
                <a:cs typeface="Calibri"/>
              </a:rPr>
              <a:t> Board </a:t>
            </a:r>
            <a:r>
              <a:rPr lang="it-IT" err="1">
                <a:solidFill>
                  <a:schemeClr val="tx2"/>
                </a:solidFill>
                <a:cs typeface="Calibri"/>
              </a:rPr>
              <a:t>is</a:t>
            </a:r>
            <a:r>
              <a:rPr lang="it-IT" dirty="0">
                <a:solidFill>
                  <a:schemeClr val="tx2"/>
                </a:solidFill>
                <a:cs typeface="Calibri"/>
              </a:rPr>
              <a:t> </a:t>
            </a:r>
            <a:r>
              <a:rPr lang="it-IT" err="1">
                <a:solidFill>
                  <a:schemeClr val="tx2"/>
                </a:solidFill>
                <a:cs typeface="Calibri"/>
              </a:rPr>
              <a:t>composed</a:t>
            </a:r>
            <a:r>
              <a:rPr lang="it-IT" dirty="0">
                <a:solidFill>
                  <a:schemeClr val="tx2"/>
                </a:solidFill>
                <a:cs typeface="Calibri"/>
              </a:rPr>
              <a:t> of </a:t>
            </a:r>
            <a:r>
              <a:rPr lang="it-IT" b="1" dirty="0">
                <a:solidFill>
                  <a:schemeClr val="tx2"/>
                </a:solidFill>
                <a:cs typeface="Calibri"/>
              </a:rPr>
              <a:t>national </a:t>
            </a:r>
            <a:r>
              <a:rPr lang="it-IT" b="1" err="1">
                <a:solidFill>
                  <a:schemeClr val="tx2"/>
                </a:solidFill>
                <a:cs typeface="Calibri"/>
              </a:rPr>
              <a:t>competent</a:t>
            </a:r>
            <a:r>
              <a:rPr lang="it-IT" b="1" dirty="0">
                <a:solidFill>
                  <a:schemeClr val="tx2"/>
                </a:solidFill>
                <a:cs typeface="Calibri"/>
              </a:rPr>
              <a:t> </a:t>
            </a:r>
            <a:r>
              <a:rPr lang="it-IT" b="1" err="1">
                <a:solidFill>
                  <a:schemeClr val="tx2"/>
                </a:solidFill>
                <a:cs typeface="Calibri"/>
              </a:rPr>
              <a:t>authorities</a:t>
            </a:r>
            <a:r>
              <a:rPr lang="it-IT" dirty="0">
                <a:solidFill>
                  <a:schemeClr val="tx2"/>
                </a:solidFill>
                <a:cs typeface="Calibri"/>
              </a:rPr>
              <a:t> and a </a:t>
            </a:r>
            <a:r>
              <a:rPr lang="it-IT" b="1" err="1">
                <a:solidFill>
                  <a:schemeClr val="tx2"/>
                </a:solidFill>
                <a:cs typeface="Calibri"/>
              </a:rPr>
              <a:t>consultation</a:t>
            </a:r>
            <a:r>
              <a:rPr lang="it-IT" b="1" dirty="0">
                <a:solidFill>
                  <a:schemeClr val="tx2"/>
                </a:solidFill>
                <a:cs typeface="Calibri"/>
              </a:rPr>
              <a:t> forum </a:t>
            </a:r>
            <a:r>
              <a:rPr lang="it-IT" err="1">
                <a:solidFill>
                  <a:schemeClr val="tx2"/>
                </a:solidFill>
                <a:cs typeface="Calibri"/>
              </a:rPr>
              <a:t>comprising</a:t>
            </a:r>
            <a:r>
              <a:rPr lang="it-IT" dirty="0">
                <a:solidFill>
                  <a:schemeClr val="tx2"/>
                </a:solidFill>
                <a:cs typeface="Calibri"/>
              </a:rPr>
              <a:t> a </a:t>
            </a:r>
            <a:r>
              <a:rPr lang="it-IT" b="1" dirty="0">
                <a:solidFill>
                  <a:srgbClr val="FF0000"/>
                </a:solidFill>
                <a:cs typeface="Calibri"/>
              </a:rPr>
              <a:t>"</a:t>
            </a:r>
            <a:r>
              <a:rPr lang="it-IT" b="1" err="1">
                <a:solidFill>
                  <a:srgbClr val="FF0000"/>
                </a:solidFill>
                <a:cs typeface="Calibri"/>
              </a:rPr>
              <a:t>balanced</a:t>
            </a:r>
            <a:r>
              <a:rPr lang="it-IT" b="1" dirty="0">
                <a:solidFill>
                  <a:srgbClr val="FF0000"/>
                </a:solidFill>
                <a:cs typeface="Calibri"/>
              </a:rPr>
              <a:t> </a:t>
            </a:r>
            <a:r>
              <a:rPr lang="it-IT" b="1" err="1">
                <a:solidFill>
                  <a:srgbClr val="FF0000"/>
                </a:solidFill>
                <a:cs typeface="Calibri"/>
              </a:rPr>
              <a:t>participation</a:t>
            </a:r>
            <a:r>
              <a:rPr lang="it-IT" b="1" dirty="0">
                <a:solidFill>
                  <a:srgbClr val="FF0000"/>
                </a:solidFill>
                <a:cs typeface="Calibri"/>
              </a:rPr>
              <a:t> of </a:t>
            </a:r>
            <a:r>
              <a:rPr lang="it-IT" b="1" err="1">
                <a:solidFill>
                  <a:srgbClr val="FF0000"/>
                </a:solidFill>
                <a:cs typeface="Calibri"/>
              </a:rPr>
              <a:t>all</a:t>
            </a:r>
            <a:r>
              <a:rPr lang="it-IT" b="1" dirty="0">
                <a:solidFill>
                  <a:srgbClr val="FF0000"/>
                </a:solidFill>
                <a:cs typeface="Calibri"/>
              </a:rPr>
              <a:t> </a:t>
            </a:r>
            <a:r>
              <a:rPr lang="it-IT" b="1" err="1">
                <a:solidFill>
                  <a:srgbClr val="FF0000"/>
                </a:solidFill>
                <a:cs typeface="Calibri"/>
              </a:rPr>
              <a:t>relevant</a:t>
            </a:r>
            <a:r>
              <a:rPr lang="it-IT" b="1" dirty="0">
                <a:solidFill>
                  <a:srgbClr val="FF0000"/>
                </a:solidFill>
                <a:cs typeface="Calibri"/>
              </a:rPr>
              <a:t> </a:t>
            </a:r>
            <a:r>
              <a:rPr lang="it-IT" b="1" err="1">
                <a:solidFill>
                  <a:srgbClr val="FF0000"/>
                </a:solidFill>
                <a:cs typeface="Calibri"/>
              </a:rPr>
              <a:t>interested</a:t>
            </a:r>
            <a:r>
              <a:rPr lang="it-IT" b="1" dirty="0">
                <a:solidFill>
                  <a:srgbClr val="FF0000"/>
                </a:solidFill>
                <a:cs typeface="Calibri"/>
              </a:rPr>
              <a:t> parties </a:t>
            </a:r>
            <a:r>
              <a:rPr lang="it-IT" b="1" err="1">
                <a:solidFill>
                  <a:srgbClr val="FF0000"/>
                </a:solidFill>
                <a:cs typeface="Calibri"/>
              </a:rPr>
              <a:t>concerned</a:t>
            </a:r>
            <a:r>
              <a:rPr lang="it-IT" b="1" dirty="0">
                <a:solidFill>
                  <a:srgbClr val="FF0000"/>
                </a:solidFill>
                <a:cs typeface="Calibri"/>
              </a:rPr>
              <a:t> with </a:t>
            </a:r>
            <a:r>
              <a:rPr lang="it-IT" b="1" err="1">
                <a:solidFill>
                  <a:srgbClr val="FF0000"/>
                </a:solidFill>
                <a:cs typeface="Calibri"/>
              </a:rPr>
              <a:t>that</a:t>
            </a:r>
            <a:r>
              <a:rPr lang="it-IT" b="1" dirty="0">
                <a:solidFill>
                  <a:srgbClr val="FF0000"/>
                </a:solidFill>
                <a:cs typeface="Calibri"/>
              </a:rPr>
              <a:t> product group".</a:t>
            </a:r>
          </a:p>
          <a:p>
            <a:pPr marL="0" indent="0">
              <a:buNone/>
            </a:pPr>
            <a:endParaRPr lang="it-IT" dirty="0">
              <a:solidFill>
                <a:schemeClr val="tx2"/>
              </a:solidFill>
              <a:ea typeface="Calibri"/>
              <a:cs typeface="Calibri"/>
            </a:endParaRPr>
          </a:p>
        </p:txBody>
      </p:sp>
    </p:spTree>
    <p:extLst>
      <p:ext uri="{BB962C8B-B14F-4D97-AF65-F5344CB8AC3E}">
        <p14:creationId xmlns:p14="http://schemas.microsoft.com/office/powerpoint/2010/main" val="10885854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EF68A487-8EFE-50CF-AAE6-E53CE3C36D72}"/>
              </a:ext>
            </a:extLst>
          </p:cNvPr>
          <p:cNvSpPr>
            <a:spLocks noGrp="1"/>
          </p:cNvSpPr>
          <p:nvPr>
            <p:ph type="title"/>
          </p:nvPr>
        </p:nvSpPr>
        <p:spPr>
          <a:xfrm>
            <a:off x="640080" y="1243013"/>
            <a:ext cx="3855720" cy="4371974"/>
          </a:xfrm>
        </p:spPr>
        <p:txBody>
          <a:bodyPr>
            <a:normAutofit/>
          </a:bodyPr>
          <a:lstStyle/>
          <a:p>
            <a:r>
              <a:rPr lang="it-IT" sz="3600" dirty="0">
                <a:solidFill>
                  <a:schemeClr val="tx2"/>
                </a:solidFill>
                <a:cs typeface="Calibri Light"/>
              </a:rPr>
              <a:t>Eco Label </a:t>
            </a:r>
            <a:r>
              <a:rPr lang="it-IT" sz="3600" dirty="0" err="1">
                <a:solidFill>
                  <a:schemeClr val="tx2"/>
                </a:solidFill>
                <a:cs typeface="Calibri Light"/>
              </a:rPr>
              <a:t>Regulation</a:t>
            </a:r>
            <a:r>
              <a:rPr lang="it-IT" sz="3600" dirty="0">
                <a:solidFill>
                  <a:schemeClr val="tx2"/>
                </a:solidFill>
                <a:cs typeface="Calibri Light"/>
              </a:rPr>
              <a:t> </a:t>
            </a:r>
            <a:r>
              <a:rPr lang="it-IT" sz="3600" dirty="0" err="1">
                <a:solidFill>
                  <a:schemeClr val="tx2"/>
                </a:solidFill>
                <a:cs typeface="Calibri Light"/>
              </a:rPr>
              <a:t>reform</a:t>
            </a:r>
            <a:endParaRPr lang="it-IT" sz="3600" dirty="0" err="1">
              <a:solidFill>
                <a:schemeClr val="tx2"/>
              </a:solidFill>
              <a:ea typeface="Calibri Light"/>
              <a:cs typeface="Calibri Light"/>
            </a:endParaRPr>
          </a:p>
        </p:txBody>
      </p:sp>
      <p:sp>
        <p:nvSpPr>
          <p:cNvPr id="3" name="Segnaposto contenuto 2">
            <a:extLst>
              <a:ext uri="{FF2B5EF4-FFF2-40B4-BE49-F238E27FC236}">
                <a16:creationId xmlns:a16="http://schemas.microsoft.com/office/drawing/2014/main" id="{0EAB8B13-0CE9-CF9F-91A6-1595D35EE370}"/>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endParaRPr lang="it-IT" b="1" dirty="0">
              <a:solidFill>
                <a:srgbClr val="FF0000"/>
              </a:solidFill>
              <a:ea typeface="Calibri"/>
              <a:cs typeface="Calibri"/>
            </a:endParaRPr>
          </a:p>
          <a:p>
            <a:pPr marL="0" indent="0">
              <a:buNone/>
            </a:pPr>
            <a:r>
              <a:rPr lang="it-IT" dirty="0">
                <a:solidFill>
                  <a:schemeClr val="tx2"/>
                </a:solidFill>
                <a:cs typeface="Calibri"/>
              </a:rPr>
              <a:t>In 2010, a new eco label </a:t>
            </a:r>
            <a:r>
              <a:rPr lang="it-IT" dirty="0" err="1">
                <a:solidFill>
                  <a:schemeClr val="tx2"/>
                </a:solidFill>
                <a:cs typeface="Calibri"/>
              </a:rPr>
              <a:t>regulation</a:t>
            </a:r>
            <a:r>
              <a:rPr lang="it-IT" dirty="0">
                <a:solidFill>
                  <a:schemeClr val="tx2"/>
                </a:solidFill>
                <a:cs typeface="Calibri"/>
              </a:rPr>
              <a:t> </a:t>
            </a:r>
            <a:r>
              <a:rPr lang="it-IT" dirty="0" err="1">
                <a:solidFill>
                  <a:schemeClr val="tx2"/>
                </a:solidFill>
                <a:cs typeface="Calibri"/>
              </a:rPr>
              <a:t>were</a:t>
            </a:r>
            <a:r>
              <a:rPr lang="it-IT" dirty="0">
                <a:solidFill>
                  <a:schemeClr val="tx2"/>
                </a:solidFill>
                <a:cs typeface="Calibri"/>
              </a:rPr>
              <a:t> </a:t>
            </a:r>
            <a:r>
              <a:rPr lang="it-IT" dirty="0" err="1">
                <a:solidFill>
                  <a:schemeClr val="tx2"/>
                </a:solidFill>
                <a:cs typeface="Calibri"/>
              </a:rPr>
              <a:t>passed</a:t>
            </a:r>
            <a:r>
              <a:rPr lang="it-IT" dirty="0">
                <a:solidFill>
                  <a:schemeClr val="tx2"/>
                </a:solidFill>
                <a:cs typeface="Calibri"/>
              </a:rPr>
              <a:t>, </a:t>
            </a:r>
            <a:r>
              <a:rPr lang="it-IT" dirty="0" err="1">
                <a:solidFill>
                  <a:schemeClr val="tx2"/>
                </a:solidFill>
                <a:cs typeface="Calibri"/>
              </a:rPr>
              <a:t>aimed</a:t>
            </a:r>
            <a:r>
              <a:rPr lang="it-IT" dirty="0">
                <a:solidFill>
                  <a:schemeClr val="tx2"/>
                </a:solidFill>
                <a:cs typeface="Calibri"/>
              </a:rPr>
              <a:t> in large part </a:t>
            </a:r>
            <a:r>
              <a:rPr lang="it-IT" dirty="0" err="1">
                <a:solidFill>
                  <a:schemeClr val="tx2"/>
                </a:solidFill>
                <a:cs typeface="Calibri"/>
              </a:rPr>
              <a:t>at</a:t>
            </a:r>
            <a:r>
              <a:rPr lang="it-IT" dirty="0">
                <a:solidFill>
                  <a:schemeClr val="tx2"/>
                </a:solidFill>
                <a:cs typeface="Calibri"/>
              </a:rPr>
              <a:t> </a:t>
            </a:r>
            <a:r>
              <a:rPr lang="it-IT" dirty="0" err="1">
                <a:solidFill>
                  <a:schemeClr val="tx2"/>
                </a:solidFill>
                <a:cs typeface="Calibri"/>
              </a:rPr>
              <a:t>i</a:t>
            </a:r>
            <a:r>
              <a:rPr lang="it-IT" b="1" dirty="0" err="1">
                <a:solidFill>
                  <a:schemeClr val="tx2"/>
                </a:solidFill>
                <a:cs typeface="Calibri"/>
              </a:rPr>
              <a:t>ncreasing</a:t>
            </a:r>
            <a:r>
              <a:rPr lang="it-IT" b="1" dirty="0">
                <a:solidFill>
                  <a:schemeClr val="tx2"/>
                </a:solidFill>
                <a:cs typeface="Calibri"/>
              </a:rPr>
              <a:t> the </a:t>
            </a:r>
            <a:r>
              <a:rPr lang="it-IT" b="1" dirty="0" err="1">
                <a:solidFill>
                  <a:schemeClr val="tx2"/>
                </a:solidFill>
                <a:cs typeface="Calibri"/>
              </a:rPr>
              <a:t>label's</a:t>
            </a:r>
            <a:r>
              <a:rPr lang="it-IT" b="1" dirty="0">
                <a:solidFill>
                  <a:schemeClr val="tx2"/>
                </a:solidFill>
                <a:cs typeface="Calibri"/>
              </a:rPr>
              <a:t> </a:t>
            </a:r>
            <a:r>
              <a:rPr lang="it-IT" b="1" dirty="0" err="1">
                <a:solidFill>
                  <a:schemeClr val="tx2"/>
                </a:solidFill>
                <a:cs typeface="Calibri"/>
              </a:rPr>
              <a:t>effectiveness</a:t>
            </a:r>
            <a:r>
              <a:rPr lang="it-IT" dirty="0">
                <a:solidFill>
                  <a:schemeClr val="tx2"/>
                </a:solidFill>
                <a:cs typeface="Calibri"/>
              </a:rPr>
              <a:t>.</a:t>
            </a:r>
            <a:endParaRPr lang="it-IT" dirty="0">
              <a:solidFill>
                <a:schemeClr val="tx2"/>
              </a:solidFill>
              <a:ea typeface="Calibri"/>
              <a:cs typeface="Calibri"/>
            </a:endParaRPr>
          </a:p>
        </p:txBody>
      </p:sp>
    </p:spTree>
    <p:extLst>
      <p:ext uri="{BB962C8B-B14F-4D97-AF65-F5344CB8AC3E}">
        <p14:creationId xmlns:p14="http://schemas.microsoft.com/office/powerpoint/2010/main" val="3876816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Plant growing in a concrete crack">
            <a:extLst>
              <a:ext uri="{FF2B5EF4-FFF2-40B4-BE49-F238E27FC236}">
                <a16:creationId xmlns:a16="http://schemas.microsoft.com/office/drawing/2014/main" id="{259F3D8E-C48D-BD20-697E-1D3D9B84D1DD}"/>
              </a:ext>
            </a:extLst>
          </p:cNvPr>
          <p:cNvPicPr>
            <a:picLocks noChangeAspect="1"/>
          </p:cNvPicPr>
          <p:nvPr/>
        </p:nvPicPr>
        <p:blipFill rotWithShape="1">
          <a:blip r:embed="rId2"/>
          <a:srcRect l="14612" r="32807" b="-4"/>
          <a:stretch/>
        </p:blipFill>
        <p:spPr>
          <a:xfrm>
            <a:off x="-1" y="-2"/>
            <a:ext cx="5410198" cy="6858002"/>
          </a:xfrm>
          <a:prstGeom prst="rect">
            <a:avLst/>
          </a:prstGeom>
        </p:spPr>
      </p:pic>
      <p:sp useBgFill="1">
        <p:nvSpPr>
          <p:cNvPr id="11" name="Rectangle 10">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1E6B8C77-4910-F303-861D-B5ABB15FA4BC}"/>
              </a:ext>
            </a:extLst>
          </p:cNvPr>
          <p:cNvSpPr>
            <a:spLocks noGrp="1"/>
          </p:cNvSpPr>
          <p:nvPr>
            <p:ph type="title"/>
          </p:nvPr>
        </p:nvSpPr>
        <p:spPr>
          <a:xfrm>
            <a:off x="6115317" y="405685"/>
            <a:ext cx="5464968" cy="1559301"/>
          </a:xfrm>
        </p:spPr>
        <p:txBody>
          <a:bodyPr>
            <a:normAutofit/>
          </a:bodyPr>
          <a:lstStyle/>
          <a:p>
            <a:r>
              <a:rPr lang="it-IT" sz="4000">
                <a:cs typeface="Calibri Light"/>
              </a:rPr>
              <a:t>Focus Eco Label – </a:t>
            </a:r>
            <a:r>
              <a:rPr lang="it-IT" sz="4000" err="1">
                <a:cs typeface="Calibri Light"/>
              </a:rPr>
              <a:t>What</a:t>
            </a:r>
            <a:r>
              <a:rPr lang="it-IT" sz="4000">
                <a:cs typeface="Calibri Light"/>
              </a:rPr>
              <a:t> </a:t>
            </a:r>
            <a:r>
              <a:rPr lang="it-IT" sz="4000" err="1">
                <a:cs typeface="Calibri Light"/>
              </a:rPr>
              <a:t>is</a:t>
            </a:r>
            <a:r>
              <a:rPr lang="it-IT" sz="4000">
                <a:cs typeface="Calibri Light"/>
              </a:rPr>
              <a:t> EL?</a:t>
            </a:r>
            <a:endParaRPr lang="it-IT" sz="4000"/>
          </a:p>
        </p:txBody>
      </p:sp>
      <p:sp>
        <p:nvSpPr>
          <p:cNvPr id="3" name="Segnaposto contenuto 2">
            <a:extLst>
              <a:ext uri="{FF2B5EF4-FFF2-40B4-BE49-F238E27FC236}">
                <a16:creationId xmlns:a16="http://schemas.microsoft.com/office/drawing/2014/main" id="{DFA59B73-67A5-BEE3-957B-A17A231BA123}"/>
              </a:ext>
            </a:extLst>
          </p:cNvPr>
          <p:cNvSpPr>
            <a:spLocks noGrp="1"/>
          </p:cNvSpPr>
          <p:nvPr>
            <p:ph idx="1"/>
          </p:nvPr>
        </p:nvSpPr>
        <p:spPr>
          <a:xfrm>
            <a:off x="6115317" y="2743200"/>
            <a:ext cx="5247340" cy="3496878"/>
          </a:xfrm>
        </p:spPr>
        <p:txBody>
          <a:bodyPr vert="horz" lIns="91440" tIns="45720" rIns="91440" bIns="45720" rtlCol="0" anchor="ctr">
            <a:normAutofit/>
          </a:bodyPr>
          <a:lstStyle/>
          <a:p>
            <a:pPr marL="0" indent="0">
              <a:buNone/>
            </a:pPr>
            <a:r>
              <a:rPr lang="it-IT" dirty="0">
                <a:ea typeface="+mn-lt"/>
                <a:cs typeface="+mn-lt"/>
              </a:rPr>
              <a:t>The EU Ecolabel </a:t>
            </a:r>
            <a:r>
              <a:rPr lang="it-IT" dirty="0" err="1">
                <a:ea typeface="+mn-lt"/>
                <a:cs typeface="+mn-lt"/>
              </a:rPr>
              <a:t>is</a:t>
            </a:r>
            <a:r>
              <a:rPr lang="it-IT" dirty="0">
                <a:ea typeface="+mn-lt"/>
                <a:cs typeface="+mn-lt"/>
              </a:rPr>
              <a:t> the </a:t>
            </a:r>
            <a:r>
              <a:rPr lang="it-IT" dirty="0" err="1">
                <a:ea typeface="+mn-lt"/>
                <a:cs typeface="+mn-lt"/>
              </a:rPr>
              <a:t>European</a:t>
            </a:r>
            <a:r>
              <a:rPr lang="it-IT" dirty="0">
                <a:ea typeface="+mn-lt"/>
                <a:cs typeface="+mn-lt"/>
              </a:rPr>
              <a:t> </a:t>
            </a:r>
            <a:r>
              <a:rPr lang="it-IT" dirty="0" err="1">
                <a:ea typeface="+mn-lt"/>
                <a:cs typeface="+mn-lt"/>
              </a:rPr>
              <a:t>Union's</a:t>
            </a:r>
            <a:r>
              <a:rPr lang="it-IT" dirty="0">
                <a:ea typeface="+mn-lt"/>
                <a:cs typeface="+mn-lt"/>
              </a:rPr>
              <a:t> eco-label for products and services </a:t>
            </a:r>
            <a:r>
              <a:rPr lang="it-IT" dirty="0" err="1">
                <a:ea typeface="+mn-lt"/>
                <a:cs typeface="+mn-lt"/>
              </a:rPr>
              <a:t>that</a:t>
            </a:r>
            <a:r>
              <a:rPr lang="it-IT" dirty="0">
                <a:ea typeface="+mn-lt"/>
                <a:cs typeface="+mn-lt"/>
              </a:rPr>
              <a:t> are </a:t>
            </a:r>
            <a:r>
              <a:rPr lang="it-IT" dirty="0" err="1">
                <a:ea typeface="+mn-lt"/>
                <a:cs typeface="+mn-lt"/>
              </a:rPr>
              <a:t>characterised</a:t>
            </a:r>
            <a:r>
              <a:rPr lang="it-IT" dirty="0">
                <a:ea typeface="+mn-lt"/>
                <a:cs typeface="+mn-lt"/>
              </a:rPr>
              <a:t>:</a:t>
            </a:r>
          </a:p>
          <a:p>
            <a:pPr marL="0" indent="0">
              <a:buNone/>
            </a:pPr>
            <a:r>
              <a:rPr lang="it-IT">
                <a:ea typeface="+mn-lt"/>
                <a:cs typeface="+mn-lt"/>
              </a:rPr>
              <a:t>by</a:t>
            </a:r>
            <a:r>
              <a:rPr lang="it-IT" dirty="0">
                <a:ea typeface="+mn-lt"/>
                <a:cs typeface="+mn-lt"/>
              </a:rPr>
              <a:t> </a:t>
            </a:r>
            <a:r>
              <a:rPr lang="it-IT" err="1">
                <a:ea typeface="+mn-lt"/>
                <a:cs typeface="+mn-lt"/>
              </a:rPr>
              <a:t>providing</a:t>
            </a:r>
            <a:r>
              <a:rPr lang="it-IT">
                <a:ea typeface="+mn-lt"/>
                <a:cs typeface="+mn-lt"/>
              </a:rPr>
              <a:t> high performance standards, </a:t>
            </a:r>
          </a:p>
          <a:p>
            <a:pPr marL="0" indent="0">
              <a:buNone/>
            </a:pPr>
            <a:r>
              <a:rPr lang="it-IT">
                <a:ea typeface="+mn-lt"/>
                <a:cs typeface="+mn-lt"/>
              </a:rPr>
              <a:t>by a </a:t>
            </a:r>
            <a:r>
              <a:rPr lang="it-IT" dirty="0" err="1">
                <a:ea typeface="+mn-lt"/>
                <a:cs typeface="+mn-lt"/>
              </a:rPr>
              <a:t>reduced</a:t>
            </a:r>
            <a:r>
              <a:rPr lang="it-IT" dirty="0">
                <a:ea typeface="+mn-lt"/>
                <a:cs typeface="+mn-lt"/>
              </a:rPr>
              <a:t> </a:t>
            </a:r>
            <a:r>
              <a:rPr lang="it-IT" dirty="0" err="1">
                <a:ea typeface="+mn-lt"/>
                <a:cs typeface="+mn-lt"/>
              </a:rPr>
              <a:t>environmental</a:t>
            </a:r>
            <a:r>
              <a:rPr lang="it-IT" dirty="0">
                <a:ea typeface="+mn-lt"/>
                <a:cs typeface="+mn-lt"/>
              </a:rPr>
              <a:t> impact </a:t>
            </a:r>
            <a:r>
              <a:rPr lang="it-IT" dirty="0" err="1">
                <a:ea typeface="+mn-lt"/>
                <a:cs typeface="+mn-lt"/>
              </a:rPr>
              <a:t>during</a:t>
            </a:r>
            <a:r>
              <a:rPr lang="it-IT" dirty="0">
                <a:ea typeface="+mn-lt"/>
                <a:cs typeface="+mn-lt"/>
              </a:rPr>
              <a:t> </a:t>
            </a:r>
            <a:r>
              <a:rPr lang="it-IT" dirty="0" err="1">
                <a:ea typeface="+mn-lt"/>
                <a:cs typeface="+mn-lt"/>
              </a:rPr>
              <a:t>their</a:t>
            </a:r>
            <a:r>
              <a:rPr lang="it-IT" dirty="0">
                <a:ea typeface="+mn-lt"/>
                <a:cs typeface="+mn-lt"/>
              </a:rPr>
              <a:t> </a:t>
            </a:r>
            <a:r>
              <a:rPr lang="it-IT" dirty="0" err="1">
                <a:ea typeface="+mn-lt"/>
                <a:cs typeface="+mn-lt"/>
              </a:rPr>
              <a:t>entire</a:t>
            </a:r>
            <a:r>
              <a:rPr lang="it-IT" dirty="0">
                <a:ea typeface="+mn-lt"/>
                <a:cs typeface="+mn-lt"/>
              </a:rPr>
              <a:t> life </a:t>
            </a:r>
            <a:r>
              <a:rPr lang="it-IT" dirty="0" err="1">
                <a:ea typeface="+mn-lt"/>
                <a:cs typeface="+mn-lt"/>
              </a:rPr>
              <a:t>cycle</a:t>
            </a:r>
            <a:r>
              <a:rPr lang="it-IT" dirty="0">
                <a:ea typeface="+mn-lt"/>
                <a:cs typeface="+mn-lt"/>
              </a:rPr>
              <a:t>.</a:t>
            </a:r>
            <a:endParaRPr lang="it-IT">
              <a:ea typeface="Calibri"/>
              <a:cs typeface="Calibri"/>
            </a:endParaRPr>
          </a:p>
        </p:txBody>
      </p:sp>
    </p:spTree>
    <p:extLst>
      <p:ext uri="{BB962C8B-B14F-4D97-AF65-F5344CB8AC3E}">
        <p14:creationId xmlns:p14="http://schemas.microsoft.com/office/powerpoint/2010/main" val="4188616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A73D3DA-A183-6C75-A2C5-C72534FB2C14}"/>
              </a:ext>
            </a:extLst>
          </p:cNvPr>
          <p:cNvSpPr>
            <a:spLocks noGrp="1"/>
          </p:cNvSpPr>
          <p:nvPr>
            <p:ph type="title"/>
          </p:nvPr>
        </p:nvSpPr>
        <p:spPr>
          <a:xfrm>
            <a:off x="761800" y="762001"/>
            <a:ext cx="5334197" cy="1708242"/>
          </a:xfrm>
        </p:spPr>
        <p:txBody>
          <a:bodyPr anchor="ctr">
            <a:normAutofit/>
          </a:bodyPr>
          <a:lstStyle/>
          <a:p>
            <a:r>
              <a:rPr lang="it-IT" sz="4000">
                <a:ea typeface="+mj-lt"/>
                <a:cs typeface="+mj-lt"/>
              </a:rPr>
              <a:t>When was it established?</a:t>
            </a:r>
            <a:endParaRPr lang="it-IT" sz="4000"/>
          </a:p>
        </p:txBody>
      </p:sp>
      <p:sp>
        <p:nvSpPr>
          <p:cNvPr id="3" name="Segnaposto contenuto 2">
            <a:extLst>
              <a:ext uri="{FF2B5EF4-FFF2-40B4-BE49-F238E27FC236}">
                <a16:creationId xmlns:a16="http://schemas.microsoft.com/office/drawing/2014/main" id="{E13C9041-98C7-F137-9130-5AFC891D80C4}"/>
              </a:ext>
            </a:extLst>
          </p:cNvPr>
          <p:cNvSpPr>
            <a:spLocks noGrp="1"/>
          </p:cNvSpPr>
          <p:nvPr>
            <p:ph idx="1"/>
          </p:nvPr>
        </p:nvSpPr>
        <p:spPr>
          <a:xfrm>
            <a:off x="761800" y="2470244"/>
            <a:ext cx="5334197" cy="3769835"/>
          </a:xfrm>
        </p:spPr>
        <p:txBody>
          <a:bodyPr vert="horz" lIns="91440" tIns="45720" rIns="91440" bIns="45720" rtlCol="0" anchor="ctr">
            <a:noAutofit/>
          </a:bodyPr>
          <a:lstStyle/>
          <a:p>
            <a:pPr marL="0" indent="0">
              <a:buNone/>
            </a:pPr>
            <a:r>
              <a:rPr lang="it-IT" dirty="0" err="1">
                <a:cs typeface="Calibri"/>
              </a:rPr>
              <a:t>It</a:t>
            </a:r>
            <a:r>
              <a:rPr lang="it-IT" dirty="0">
                <a:cs typeface="Calibri"/>
              </a:rPr>
              <a:t> </a:t>
            </a:r>
            <a:r>
              <a:rPr lang="it-IT" dirty="0" err="1">
                <a:cs typeface="Calibri"/>
              </a:rPr>
              <a:t>was</a:t>
            </a:r>
            <a:r>
              <a:rPr lang="it-IT" dirty="0">
                <a:cs typeface="Calibri"/>
              </a:rPr>
              <a:t> </a:t>
            </a:r>
            <a:r>
              <a:rPr lang="it-IT" dirty="0" err="1">
                <a:cs typeface="Calibri"/>
              </a:rPr>
              <a:t>established</a:t>
            </a:r>
            <a:r>
              <a:rPr lang="it-IT" dirty="0">
                <a:cs typeface="Calibri"/>
              </a:rPr>
              <a:t> in 1992 by </a:t>
            </a:r>
            <a:r>
              <a:rPr lang="it-IT" dirty="0" err="1">
                <a:cs typeface="Calibri"/>
              </a:rPr>
              <a:t>Regulation</a:t>
            </a:r>
            <a:r>
              <a:rPr lang="it-IT" dirty="0">
                <a:cs typeface="Calibri"/>
              </a:rPr>
              <a:t> (EEC) No. 880/1992 and </a:t>
            </a:r>
            <a:r>
              <a:rPr lang="it-IT" dirty="0" err="1">
                <a:cs typeface="Calibri"/>
              </a:rPr>
              <a:t>is</a:t>
            </a:r>
            <a:r>
              <a:rPr lang="it-IT" dirty="0">
                <a:cs typeface="Calibri"/>
              </a:rPr>
              <a:t> </a:t>
            </a:r>
            <a:r>
              <a:rPr lang="it-IT" dirty="0" err="1">
                <a:cs typeface="Calibri"/>
              </a:rPr>
              <a:t>now</a:t>
            </a:r>
            <a:r>
              <a:rPr lang="it-IT" dirty="0">
                <a:cs typeface="Calibri"/>
              </a:rPr>
              <a:t> </a:t>
            </a:r>
            <a:r>
              <a:rPr lang="it-IT" dirty="0" err="1">
                <a:cs typeface="Calibri"/>
              </a:rPr>
              <a:t>governed</a:t>
            </a:r>
            <a:r>
              <a:rPr lang="it-IT" dirty="0">
                <a:cs typeface="Calibri"/>
              </a:rPr>
              <a:t> by </a:t>
            </a:r>
            <a:r>
              <a:rPr lang="it-IT" dirty="0" err="1">
                <a:cs typeface="Calibri"/>
              </a:rPr>
              <a:t>Regulation</a:t>
            </a:r>
            <a:r>
              <a:rPr lang="it-IT" dirty="0">
                <a:cs typeface="Calibri"/>
              </a:rPr>
              <a:t> (EC) No. 66/2010 </a:t>
            </a:r>
            <a:r>
              <a:rPr lang="it-IT" dirty="0" err="1">
                <a:cs typeface="Calibri"/>
              </a:rPr>
              <a:t>as</a:t>
            </a:r>
            <a:r>
              <a:rPr lang="it-IT" dirty="0">
                <a:cs typeface="Calibri"/>
              </a:rPr>
              <a:t> </a:t>
            </a:r>
            <a:r>
              <a:rPr lang="it-IT" dirty="0" err="1">
                <a:cs typeface="Calibri"/>
              </a:rPr>
              <a:t>amended</a:t>
            </a:r>
            <a:r>
              <a:rPr lang="it-IT" dirty="0">
                <a:cs typeface="Calibri"/>
              </a:rPr>
              <a:t> by </a:t>
            </a:r>
            <a:r>
              <a:rPr lang="it-IT" dirty="0" err="1">
                <a:cs typeface="Calibri"/>
              </a:rPr>
              <a:t>Regulation</a:t>
            </a:r>
            <a:r>
              <a:rPr lang="it-IT" dirty="0">
                <a:cs typeface="Calibri"/>
              </a:rPr>
              <a:t> (EU) No. 782/2013. </a:t>
            </a:r>
            <a:endParaRPr lang="it-IT" dirty="0">
              <a:ea typeface="Calibri"/>
              <a:cs typeface="Calibri"/>
            </a:endParaRPr>
          </a:p>
        </p:txBody>
      </p:sp>
      <p:pic>
        <p:nvPicPr>
          <p:cNvPr id="5" name="Picture 4" descr="Photograph of the earth">
            <a:extLst>
              <a:ext uri="{FF2B5EF4-FFF2-40B4-BE49-F238E27FC236}">
                <a16:creationId xmlns:a16="http://schemas.microsoft.com/office/drawing/2014/main" id="{FB189AA1-8010-1F1A-1BFD-E8EA4246924A}"/>
              </a:ext>
            </a:extLst>
          </p:cNvPr>
          <p:cNvPicPr>
            <a:picLocks noChangeAspect="1"/>
          </p:cNvPicPr>
          <p:nvPr/>
        </p:nvPicPr>
        <p:blipFill rotWithShape="1">
          <a:blip r:embed="rId2"/>
          <a:srcRect l="23776" r="32545" b="7"/>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6589965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3A73D3DA-A183-6C75-A2C5-C72534FB2C14}"/>
              </a:ext>
            </a:extLst>
          </p:cNvPr>
          <p:cNvSpPr>
            <a:spLocks noGrp="1"/>
          </p:cNvSpPr>
          <p:nvPr>
            <p:ph type="title"/>
          </p:nvPr>
        </p:nvSpPr>
        <p:spPr>
          <a:xfrm>
            <a:off x="761800" y="762001"/>
            <a:ext cx="5334197" cy="1708242"/>
          </a:xfrm>
        </p:spPr>
        <p:txBody>
          <a:bodyPr anchor="ctr">
            <a:normAutofit/>
          </a:bodyPr>
          <a:lstStyle/>
          <a:p>
            <a:r>
              <a:rPr lang="it-IT" sz="4000">
                <a:ea typeface="+mj-lt"/>
                <a:cs typeface="+mj-lt"/>
              </a:rPr>
              <a:t>When was it established?</a:t>
            </a:r>
            <a:endParaRPr lang="it-IT" sz="4000"/>
          </a:p>
        </p:txBody>
      </p:sp>
      <p:sp>
        <p:nvSpPr>
          <p:cNvPr id="3" name="Segnaposto contenuto 2">
            <a:extLst>
              <a:ext uri="{FF2B5EF4-FFF2-40B4-BE49-F238E27FC236}">
                <a16:creationId xmlns:a16="http://schemas.microsoft.com/office/drawing/2014/main" id="{E13C9041-98C7-F137-9130-5AFC891D80C4}"/>
              </a:ext>
            </a:extLst>
          </p:cNvPr>
          <p:cNvSpPr>
            <a:spLocks noGrp="1"/>
          </p:cNvSpPr>
          <p:nvPr>
            <p:ph idx="1"/>
          </p:nvPr>
        </p:nvSpPr>
        <p:spPr>
          <a:xfrm>
            <a:off x="761800" y="2470244"/>
            <a:ext cx="5334197" cy="3769835"/>
          </a:xfrm>
        </p:spPr>
        <p:txBody>
          <a:bodyPr vert="horz" lIns="91440" tIns="45720" rIns="91440" bIns="45720" rtlCol="0" anchor="ctr">
            <a:noAutofit/>
          </a:bodyPr>
          <a:lstStyle/>
          <a:p>
            <a:pPr marL="0" indent="0">
              <a:buNone/>
            </a:pPr>
            <a:r>
              <a:rPr lang="it-IT" dirty="0" err="1">
                <a:cs typeface="Calibri"/>
              </a:rPr>
              <a:t>It</a:t>
            </a:r>
            <a:r>
              <a:rPr lang="it-IT" dirty="0">
                <a:cs typeface="Calibri"/>
              </a:rPr>
              <a:t> </a:t>
            </a:r>
            <a:r>
              <a:rPr lang="it-IT" dirty="0" err="1">
                <a:cs typeface="Calibri"/>
              </a:rPr>
              <a:t>is</a:t>
            </a:r>
            <a:r>
              <a:rPr lang="it-IT" dirty="0">
                <a:cs typeface="Calibri"/>
              </a:rPr>
              <a:t> in force in the 28 countries of the </a:t>
            </a:r>
            <a:r>
              <a:rPr lang="it-IT" dirty="0" err="1">
                <a:cs typeface="Calibri"/>
              </a:rPr>
              <a:t>European</a:t>
            </a:r>
            <a:r>
              <a:rPr lang="it-IT" dirty="0">
                <a:cs typeface="Calibri"/>
              </a:rPr>
              <a:t> Union and the countries </a:t>
            </a:r>
            <a:r>
              <a:rPr lang="it-IT" dirty="0" err="1">
                <a:cs typeface="Calibri"/>
              </a:rPr>
              <a:t>belonging</a:t>
            </a:r>
            <a:r>
              <a:rPr lang="it-IT" dirty="0">
                <a:cs typeface="Calibri"/>
              </a:rPr>
              <a:t> to the </a:t>
            </a:r>
            <a:r>
              <a:rPr lang="it-IT" dirty="0" err="1">
                <a:cs typeface="Calibri"/>
              </a:rPr>
              <a:t>European</a:t>
            </a:r>
            <a:r>
              <a:rPr lang="it-IT" dirty="0">
                <a:cs typeface="Calibri"/>
              </a:rPr>
              <a:t> </a:t>
            </a:r>
            <a:r>
              <a:rPr lang="it-IT" dirty="0" err="1">
                <a:cs typeface="Calibri"/>
              </a:rPr>
              <a:t>Economic</a:t>
            </a:r>
            <a:r>
              <a:rPr lang="it-IT" dirty="0">
                <a:cs typeface="Calibri"/>
              </a:rPr>
              <a:t> Area - EEA (</a:t>
            </a:r>
            <a:r>
              <a:rPr lang="it-IT" dirty="0" err="1">
                <a:cs typeface="Calibri"/>
              </a:rPr>
              <a:t>Norway</a:t>
            </a:r>
            <a:r>
              <a:rPr lang="it-IT" dirty="0">
                <a:cs typeface="Calibri"/>
              </a:rPr>
              <a:t>, Iceland, Liechtenstein).</a:t>
            </a:r>
          </a:p>
        </p:txBody>
      </p:sp>
      <p:pic>
        <p:nvPicPr>
          <p:cNvPr id="5" name="Picture 4" descr="Photograph of the earth">
            <a:extLst>
              <a:ext uri="{FF2B5EF4-FFF2-40B4-BE49-F238E27FC236}">
                <a16:creationId xmlns:a16="http://schemas.microsoft.com/office/drawing/2014/main" id="{FB189AA1-8010-1F1A-1BFD-E8EA4246924A}"/>
              </a:ext>
            </a:extLst>
          </p:cNvPr>
          <p:cNvPicPr>
            <a:picLocks noChangeAspect="1"/>
          </p:cNvPicPr>
          <p:nvPr/>
        </p:nvPicPr>
        <p:blipFill rotWithShape="1">
          <a:blip r:embed="rId2"/>
          <a:srcRect l="23776" r="32545" b="7"/>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638433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6B8386AC-B3B1-343D-51CC-A5DD709FB24E}"/>
              </a:ext>
            </a:extLst>
          </p:cNvPr>
          <p:cNvSpPr>
            <a:spLocks noGrp="1"/>
          </p:cNvSpPr>
          <p:nvPr>
            <p:ph type="title"/>
          </p:nvPr>
        </p:nvSpPr>
        <p:spPr>
          <a:xfrm>
            <a:off x="640080" y="1243013"/>
            <a:ext cx="3855720" cy="4371974"/>
          </a:xfrm>
        </p:spPr>
        <p:txBody>
          <a:bodyPr>
            <a:normAutofit/>
          </a:bodyPr>
          <a:lstStyle/>
          <a:p>
            <a:r>
              <a:rPr lang="it-IT" sz="3600">
                <a:solidFill>
                  <a:schemeClr val="tx2"/>
                </a:solidFill>
                <a:ea typeface="+mj-lt"/>
                <a:cs typeface="+mj-lt"/>
              </a:rPr>
              <a:t>What kind of instrument is it?</a:t>
            </a:r>
            <a:endParaRPr lang="it-IT" sz="3600">
              <a:solidFill>
                <a:schemeClr val="tx2"/>
              </a:solidFill>
            </a:endParaRPr>
          </a:p>
        </p:txBody>
      </p:sp>
      <p:sp>
        <p:nvSpPr>
          <p:cNvPr id="3" name="Segnaposto contenuto 2">
            <a:extLst>
              <a:ext uri="{FF2B5EF4-FFF2-40B4-BE49-F238E27FC236}">
                <a16:creationId xmlns:a16="http://schemas.microsoft.com/office/drawing/2014/main" id="{46D60160-3C22-4023-AB54-079082699E45}"/>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it-IT" dirty="0">
                <a:solidFill>
                  <a:schemeClr val="tx2"/>
                </a:solidFill>
                <a:cs typeface="Calibri" panose="020F0502020204030204"/>
              </a:rPr>
              <a:t>The EU Ecolabel </a:t>
            </a:r>
            <a:r>
              <a:rPr lang="it-IT" err="1">
                <a:solidFill>
                  <a:schemeClr val="tx2"/>
                </a:solidFill>
                <a:cs typeface="Calibri" panose="020F0502020204030204"/>
              </a:rPr>
              <a:t>has</a:t>
            </a:r>
            <a:r>
              <a:rPr lang="it-IT" dirty="0">
                <a:solidFill>
                  <a:schemeClr val="tx2"/>
                </a:solidFill>
                <a:cs typeface="Calibri" panose="020F0502020204030204"/>
              </a:rPr>
              <a:t> the </a:t>
            </a:r>
            <a:r>
              <a:rPr lang="it-IT" err="1">
                <a:solidFill>
                  <a:schemeClr val="tx2"/>
                </a:solidFill>
                <a:cs typeface="Calibri" panose="020F0502020204030204"/>
              </a:rPr>
              <a:t>characteristics</a:t>
            </a:r>
            <a:r>
              <a:rPr lang="it-IT" dirty="0">
                <a:solidFill>
                  <a:schemeClr val="tx2"/>
                </a:solidFill>
                <a:cs typeface="Calibri" panose="020F0502020204030204"/>
              </a:rPr>
              <a:t> of a </a:t>
            </a:r>
            <a:r>
              <a:rPr lang="it-IT" b="1" dirty="0">
                <a:solidFill>
                  <a:schemeClr val="tx2"/>
                </a:solidFill>
                <a:cs typeface="Calibri" panose="020F0502020204030204"/>
              </a:rPr>
              <a:t>voluntary</a:t>
            </a:r>
            <a:r>
              <a:rPr lang="it-IT" dirty="0">
                <a:solidFill>
                  <a:schemeClr val="tx2"/>
                </a:solidFill>
                <a:cs typeface="Calibri" panose="020F0502020204030204"/>
              </a:rPr>
              <a:t> </a:t>
            </a:r>
            <a:r>
              <a:rPr lang="it-IT" err="1">
                <a:solidFill>
                  <a:schemeClr val="tx2"/>
                </a:solidFill>
                <a:cs typeface="Calibri" panose="020F0502020204030204"/>
              </a:rPr>
              <a:t>Type</a:t>
            </a:r>
            <a:r>
              <a:rPr lang="it-IT" dirty="0">
                <a:solidFill>
                  <a:schemeClr val="tx2"/>
                </a:solidFill>
                <a:cs typeface="Calibri" panose="020F0502020204030204"/>
              </a:rPr>
              <a:t> I label (</a:t>
            </a:r>
            <a:r>
              <a:rPr lang="it-IT" err="1">
                <a:solidFill>
                  <a:schemeClr val="tx2"/>
                </a:solidFill>
                <a:cs typeface="Calibri" panose="020F0502020204030204"/>
              </a:rPr>
              <a:t>as</a:t>
            </a:r>
            <a:r>
              <a:rPr lang="it-IT" dirty="0">
                <a:solidFill>
                  <a:schemeClr val="tx2"/>
                </a:solidFill>
                <a:cs typeface="Calibri" panose="020F0502020204030204"/>
              </a:rPr>
              <a:t> </a:t>
            </a:r>
            <a:r>
              <a:rPr lang="it-IT" err="1">
                <a:solidFill>
                  <a:schemeClr val="tx2"/>
                </a:solidFill>
                <a:cs typeface="Calibri" panose="020F0502020204030204"/>
              </a:rPr>
              <a:t>defined</a:t>
            </a:r>
            <a:r>
              <a:rPr lang="it-IT" dirty="0">
                <a:solidFill>
                  <a:schemeClr val="tx2"/>
                </a:solidFill>
                <a:cs typeface="Calibri" panose="020F0502020204030204"/>
              </a:rPr>
              <a:t> by ISO 14024): </a:t>
            </a:r>
            <a:endParaRPr lang="it-IT">
              <a:solidFill>
                <a:schemeClr val="tx2"/>
              </a:solidFill>
            </a:endParaRPr>
          </a:p>
          <a:p>
            <a:pPr marL="0" indent="0">
              <a:buNone/>
            </a:pPr>
            <a:r>
              <a:rPr lang="it-IT" dirty="0" err="1">
                <a:solidFill>
                  <a:schemeClr val="tx2"/>
                </a:solidFill>
                <a:cs typeface="Calibri" panose="020F0502020204030204"/>
              </a:rPr>
              <a:t>it</a:t>
            </a:r>
            <a:r>
              <a:rPr lang="it-IT" dirty="0">
                <a:solidFill>
                  <a:schemeClr val="tx2"/>
                </a:solidFill>
                <a:cs typeface="Calibri" panose="020F0502020204030204"/>
              </a:rPr>
              <a:t> </a:t>
            </a:r>
            <a:r>
              <a:rPr lang="it-IT" dirty="0" err="1">
                <a:solidFill>
                  <a:schemeClr val="tx2"/>
                </a:solidFill>
                <a:cs typeface="Calibri" panose="020F0502020204030204"/>
              </a:rPr>
              <a:t>is</a:t>
            </a:r>
            <a:r>
              <a:rPr lang="it-IT" dirty="0">
                <a:solidFill>
                  <a:schemeClr val="tx2"/>
                </a:solidFill>
                <a:cs typeface="Calibri" panose="020F0502020204030204"/>
              </a:rPr>
              <a:t> </a:t>
            </a:r>
            <a:r>
              <a:rPr lang="it-IT" dirty="0" err="1">
                <a:solidFill>
                  <a:schemeClr val="tx2"/>
                </a:solidFill>
                <a:cs typeface="Calibri" panose="020F0502020204030204"/>
              </a:rPr>
              <a:t>based</a:t>
            </a:r>
            <a:r>
              <a:rPr lang="it-IT" dirty="0">
                <a:solidFill>
                  <a:schemeClr val="tx2"/>
                </a:solidFill>
                <a:cs typeface="Calibri" panose="020F0502020204030204"/>
              </a:rPr>
              <a:t> on </a:t>
            </a:r>
            <a:r>
              <a:rPr lang="it-IT" dirty="0" err="1">
                <a:solidFill>
                  <a:schemeClr val="tx2"/>
                </a:solidFill>
                <a:cs typeface="Calibri" panose="020F0502020204030204"/>
              </a:rPr>
              <a:t>scientifically</a:t>
            </a:r>
            <a:r>
              <a:rPr lang="it-IT" dirty="0">
                <a:solidFill>
                  <a:schemeClr val="tx2"/>
                </a:solidFill>
                <a:cs typeface="Calibri" panose="020F0502020204030204"/>
              </a:rPr>
              <a:t> </a:t>
            </a:r>
            <a:r>
              <a:rPr lang="it-IT" dirty="0" err="1">
                <a:solidFill>
                  <a:schemeClr val="tx2"/>
                </a:solidFill>
                <a:cs typeface="Calibri" panose="020F0502020204030204"/>
              </a:rPr>
              <a:t>defined</a:t>
            </a:r>
            <a:r>
              <a:rPr lang="it-IT" dirty="0">
                <a:solidFill>
                  <a:schemeClr val="tx2"/>
                </a:solidFill>
                <a:cs typeface="Calibri" panose="020F0502020204030204"/>
              </a:rPr>
              <a:t> </a:t>
            </a:r>
            <a:r>
              <a:rPr lang="it-IT" dirty="0" err="1">
                <a:solidFill>
                  <a:schemeClr val="tx2"/>
                </a:solidFill>
                <a:cs typeface="Calibri" panose="020F0502020204030204"/>
              </a:rPr>
              <a:t>criteria</a:t>
            </a:r>
            <a:r>
              <a:rPr lang="it-IT" dirty="0">
                <a:solidFill>
                  <a:schemeClr val="tx2"/>
                </a:solidFill>
                <a:cs typeface="Calibri" panose="020F0502020204030204"/>
              </a:rPr>
              <a:t> in relation to the </a:t>
            </a:r>
            <a:r>
              <a:rPr lang="it-IT" dirty="0" err="1">
                <a:solidFill>
                  <a:schemeClr val="tx2"/>
                </a:solidFill>
                <a:cs typeface="Calibri" panose="020F0502020204030204"/>
              </a:rPr>
              <a:t>entire</a:t>
            </a:r>
            <a:r>
              <a:rPr lang="it-IT" dirty="0">
                <a:solidFill>
                  <a:schemeClr val="tx2"/>
                </a:solidFill>
                <a:cs typeface="Calibri" panose="020F0502020204030204"/>
              </a:rPr>
              <a:t> life </a:t>
            </a:r>
            <a:r>
              <a:rPr lang="it-IT" dirty="0" err="1">
                <a:solidFill>
                  <a:schemeClr val="tx2"/>
                </a:solidFill>
                <a:cs typeface="Calibri" panose="020F0502020204030204"/>
              </a:rPr>
              <a:t>cycle</a:t>
            </a:r>
            <a:r>
              <a:rPr lang="it-IT" dirty="0">
                <a:solidFill>
                  <a:schemeClr val="tx2"/>
                </a:solidFill>
                <a:cs typeface="Calibri" panose="020F0502020204030204"/>
              </a:rPr>
              <a:t> of products (from the </a:t>
            </a:r>
            <a:r>
              <a:rPr lang="it-IT" dirty="0" err="1">
                <a:solidFill>
                  <a:schemeClr val="tx2"/>
                </a:solidFill>
                <a:cs typeface="Calibri" panose="020F0502020204030204"/>
              </a:rPr>
              <a:t>extraction</a:t>
            </a:r>
            <a:r>
              <a:rPr lang="it-IT" dirty="0">
                <a:solidFill>
                  <a:schemeClr val="tx2"/>
                </a:solidFill>
                <a:cs typeface="Calibri" panose="020F0502020204030204"/>
              </a:rPr>
              <a:t> of </a:t>
            </a:r>
            <a:r>
              <a:rPr lang="it-IT" dirty="0" err="1">
                <a:solidFill>
                  <a:schemeClr val="tx2"/>
                </a:solidFill>
                <a:cs typeface="Calibri" panose="020F0502020204030204"/>
              </a:rPr>
              <a:t>raw</a:t>
            </a:r>
            <a:r>
              <a:rPr lang="it-IT" dirty="0">
                <a:solidFill>
                  <a:schemeClr val="tx2"/>
                </a:solidFill>
                <a:cs typeface="Calibri" panose="020F0502020204030204"/>
              </a:rPr>
              <a:t> </a:t>
            </a:r>
            <a:r>
              <a:rPr lang="it-IT" dirty="0" err="1">
                <a:solidFill>
                  <a:schemeClr val="tx2"/>
                </a:solidFill>
                <a:cs typeface="Calibri" panose="020F0502020204030204"/>
              </a:rPr>
              <a:t>materials</a:t>
            </a:r>
            <a:r>
              <a:rPr lang="it-IT" dirty="0">
                <a:solidFill>
                  <a:schemeClr val="tx2"/>
                </a:solidFill>
                <a:cs typeface="Calibri" panose="020F0502020204030204"/>
              </a:rPr>
              <a:t>, to the production </a:t>
            </a:r>
            <a:r>
              <a:rPr lang="it-IT" dirty="0" err="1">
                <a:solidFill>
                  <a:schemeClr val="tx2"/>
                </a:solidFill>
                <a:cs typeface="Calibri" panose="020F0502020204030204"/>
              </a:rPr>
              <a:t>phase</a:t>
            </a:r>
            <a:r>
              <a:rPr lang="it-IT" dirty="0">
                <a:solidFill>
                  <a:schemeClr val="tx2"/>
                </a:solidFill>
                <a:cs typeface="Calibri" panose="020F0502020204030204"/>
              </a:rPr>
              <a:t>, packaging and </a:t>
            </a:r>
            <a:r>
              <a:rPr lang="it-IT" dirty="0" err="1">
                <a:solidFill>
                  <a:schemeClr val="tx2"/>
                </a:solidFill>
                <a:cs typeface="Calibri" panose="020F0502020204030204"/>
              </a:rPr>
              <a:t>transport</a:t>
            </a:r>
            <a:r>
              <a:rPr lang="it-IT" dirty="0">
                <a:solidFill>
                  <a:schemeClr val="tx2"/>
                </a:solidFill>
                <a:cs typeface="Calibri" panose="020F0502020204030204"/>
              </a:rPr>
              <a:t>, use and recovery and </a:t>
            </a:r>
            <a:r>
              <a:rPr lang="it-IT" dirty="0" err="1">
                <a:solidFill>
                  <a:schemeClr val="tx2"/>
                </a:solidFill>
                <a:cs typeface="Calibri" panose="020F0502020204030204"/>
              </a:rPr>
              <a:t>disposal</a:t>
            </a:r>
            <a:r>
              <a:rPr lang="it-IT" dirty="0">
                <a:solidFill>
                  <a:schemeClr val="tx2"/>
                </a:solidFill>
                <a:cs typeface="Calibri" panose="020F0502020204030204"/>
              </a:rPr>
              <a:t>). </a:t>
            </a:r>
            <a:endParaRPr lang="it-IT">
              <a:solidFill>
                <a:schemeClr val="tx2"/>
              </a:solidFill>
            </a:endParaRPr>
          </a:p>
        </p:txBody>
      </p:sp>
    </p:spTree>
    <p:extLst>
      <p:ext uri="{BB962C8B-B14F-4D97-AF65-F5344CB8AC3E}">
        <p14:creationId xmlns:p14="http://schemas.microsoft.com/office/powerpoint/2010/main" val="6060532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6B8386AC-B3B1-343D-51CC-A5DD709FB24E}"/>
              </a:ext>
            </a:extLst>
          </p:cNvPr>
          <p:cNvSpPr>
            <a:spLocks noGrp="1"/>
          </p:cNvSpPr>
          <p:nvPr>
            <p:ph type="title"/>
          </p:nvPr>
        </p:nvSpPr>
        <p:spPr>
          <a:xfrm>
            <a:off x="640080" y="1243013"/>
            <a:ext cx="3855720" cy="4371974"/>
          </a:xfrm>
        </p:spPr>
        <p:txBody>
          <a:bodyPr>
            <a:normAutofit/>
          </a:bodyPr>
          <a:lstStyle/>
          <a:p>
            <a:r>
              <a:rPr lang="it-IT" sz="3600">
                <a:solidFill>
                  <a:schemeClr val="tx2"/>
                </a:solidFill>
                <a:ea typeface="+mj-lt"/>
                <a:cs typeface="+mj-lt"/>
              </a:rPr>
              <a:t>What kind of instrument is it?</a:t>
            </a:r>
            <a:endParaRPr lang="it-IT" sz="3600">
              <a:solidFill>
                <a:schemeClr val="tx2"/>
              </a:solidFill>
            </a:endParaRPr>
          </a:p>
        </p:txBody>
      </p:sp>
      <p:sp>
        <p:nvSpPr>
          <p:cNvPr id="3" name="Segnaposto contenuto 2">
            <a:extLst>
              <a:ext uri="{FF2B5EF4-FFF2-40B4-BE49-F238E27FC236}">
                <a16:creationId xmlns:a16="http://schemas.microsoft.com/office/drawing/2014/main" id="{46D60160-3C22-4023-AB54-079082699E45}"/>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it-IT" dirty="0">
                <a:solidFill>
                  <a:schemeClr val="tx2"/>
                </a:solidFill>
                <a:cs typeface="Calibri" panose="020F0502020204030204"/>
              </a:rPr>
              <a:t> The </a:t>
            </a:r>
            <a:r>
              <a:rPr lang="it-IT" b="1" err="1">
                <a:solidFill>
                  <a:schemeClr val="tx2"/>
                </a:solidFill>
                <a:cs typeface="Calibri" panose="020F0502020204030204"/>
              </a:rPr>
              <a:t>criteria</a:t>
            </a:r>
            <a:r>
              <a:rPr lang="it-IT" dirty="0">
                <a:solidFill>
                  <a:schemeClr val="tx2"/>
                </a:solidFill>
                <a:cs typeface="Calibri" panose="020F0502020204030204"/>
              </a:rPr>
              <a:t> cover </a:t>
            </a:r>
            <a:r>
              <a:rPr lang="it-IT" err="1">
                <a:solidFill>
                  <a:schemeClr val="tx2"/>
                </a:solidFill>
                <a:cs typeface="Calibri" panose="020F0502020204030204"/>
              </a:rPr>
              <a:t>various</a:t>
            </a:r>
            <a:r>
              <a:rPr lang="it-IT" dirty="0">
                <a:solidFill>
                  <a:schemeClr val="tx2"/>
                </a:solidFill>
                <a:cs typeface="Calibri" panose="020F0502020204030204"/>
              </a:rPr>
              <a:t> </a:t>
            </a:r>
            <a:r>
              <a:rPr lang="it-IT" err="1">
                <a:solidFill>
                  <a:schemeClr val="tx2"/>
                </a:solidFill>
                <a:cs typeface="Calibri" panose="020F0502020204030204"/>
              </a:rPr>
              <a:t>environmental</a:t>
            </a:r>
            <a:r>
              <a:rPr lang="it-IT" dirty="0">
                <a:solidFill>
                  <a:schemeClr val="tx2"/>
                </a:solidFill>
                <a:cs typeface="Calibri" panose="020F0502020204030204"/>
              </a:rPr>
              <a:t> </a:t>
            </a:r>
            <a:r>
              <a:rPr lang="it-IT" err="1">
                <a:solidFill>
                  <a:schemeClr val="tx2"/>
                </a:solidFill>
                <a:cs typeface="Calibri" panose="020F0502020204030204"/>
              </a:rPr>
              <a:t>aspects</a:t>
            </a:r>
            <a:r>
              <a:rPr lang="it-IT" dirty="0">
                <a:solidFill>
                  <a:schemeClr val="tx2"/>
                </a:solidFill>
                <a:cs typeface="Calibri" panose="020F0502020204030204"/>
              </a:rPr>
              <a:t> </a:t>
            </a:r>
            <a:r>
              <a:rPr lang="it-IT" err="1">
                <a:solidFill>
                  <a:schemeClr val="tx2"/>
                </a:solidFill>
                <a:cs typeface="Calibri" panose="020F0502020204030204"/>
              </a:rPr>
              <a:t>including</a:t>
            </a:r>
            <a:r>
              <a:rPr lang="it-IT" dirty="0">
                <a:solidFill>
                  <a:schemeClr val="tx2"/>
                </a:solidFill>
                <a:cs typeface="Calibri" panose="020F0502020204030204"/>
              </a:rPr>
              <a:t> the use of energy, water, </a:t>
            </a:r>
            <a:r>
              <a:rPr lang="it-IT" err="1">
                <a:solidFill>
                  <a:schemeClr val="tx2"/>
                </a:solidFill>
                <a:cs typeface="Calibri" panose="020F0502020204030204"/>
              </a:rPr>
              <a:t>chemicals</a:t>
            </a:r>
            <a:r>
              <a:rPr lang="it-IT" dirty="0">
                <a:solidFill>
                  <a:schemeClr val="tx2"/>
                </a:solidFill>
                <a:cs typeface="Calibri" panose="020F0502020204030204"/>
              </a:rPr>
              <a:t> and </a:t>
            </a:r>
            <a:r>
              <a:rPr lang="it-IT" err="1">
                <a:solidFill>
                  <a:schemeClr val="tx2"/>
                </a:solidFill>
                <a:cs typeface="Calibri" panose="020F0502020204030204"/>
              </a:rPr>
              <a:t>waste</a:t>
            </a:r>
            <a:r>
              <a:rPr lang="it-IT" dirty="0">
                <a:solidFill>
                  <a:schemeClr val="tx2"/>
                </a:solidFill>
                <a:cs typeface="Calibri" panose="020F0502020204030204"/>
              </a:rPr>
              <a:t> generation (</a:t>
            </a:r>
            <a:r>
              <a:rPr lang="it-IT" b="1" dirty="0">
                <a:solidFill>
                  <a:schemeClr val="tx2"/>
                </a:solidFill>
                <a:highlight>
                  <a:srgbClr val="FFFF00"/>
                </a:highlight>
                <a:cs typeface="Calibri" panose="020F0502020204030204"/>
              </a:rPr>
              <a:t>multi-</a:t>
            </a:r>
            <a:r>
              <a:rPr lang="it-IT" b="1" err="1">
                <a:solidFill>
                  <a:schemeClr val="tx2"/>
                </a:solidFill>
                <a:highlight>
                  <a:srgbClr val="FFFF00"/>
                </a:highlight>
                <a:cs typeface="Calibri" panose="020F0502020204030204"/>
              </a:rPr>
              <a:t>criteria</a:t>
            </a:r>
            <a:r>
              <a:rPr lang="it-IT" b="1" dirty="0">
                <a:solidFill>
                  <a:schemeClr val="tx2"/>
                </a:solidFill>
                <a:highlight>
                  <a:srgbClr val="FFFF00"/>
                </a:highlight>
                <a:cs typeface="Calibri" panose="020F0502020204030204"/>
              </a:rPr>
              <a:t> system</a:t>
            </a:r>
            <a:r>
              <a:rPr lang="it-IT" dirty="0">
                <a:solidFill>
                  <a:schemeClr val="tx2"/>
                </a:solidFill>
                <a:highlight>
                  <a:srgbClr val="FFFF00"/>
                </a:highlight>
                <a:cs typeface="Calibri" panose="020F0502020204030204"/>
              </a:rPr>
              <a:t>),</a:t>
            </a:r>
            <a:r>
              <a:rPr lang="it-IT" dirty="0">
                <a:solidFill>
                  <a:schemeClr val="tx2"/>
                </a:solidFill>
                <a:cs typeface="Calibri" panose="020F0502020204030204"/>
              </a:rPr>
              <a:t> </a:t>
            </a:r>
            <a:endParaRPr lang="it-IT">
              <a:solidFill>
                <a:schemeClr val="tx2"/>
              </a:solidFill>
            </a:endParaRPr>
          </a:p>
          <a:p>
            <a:pPr marL="0" indent="0">
              <a:buNone/>
            </a:pPr>
            <a:r>
              <a:rPr lang="it-IT" err="1">
                <a:solidFill>
                  <a:schemeClr val="tx2"/>
                </a:solidFill>
                <a:cs typeface="Calibri" panose="020F0502020204030204"/>
              </a:rPr>
              <a:t>They</a:t>
            </a:r>
            <a:r>
              <a:rPr lang="it-IT" dirty="0">
                <a:solidFill>
                  <a:schemeClr val="tx2"/>
                </a:solidFill>
                <a:cs typeface="Calibri" panose="020F0502020204030204"/>
              </a:rPr>
              <a:t> </a:t>
            </a:r>
            <a:r>
              <a:rPr lang="it-IT" err="1">
                <a:solidFill>
                  <a:schemeClr val="tx2"/>
                </a:solidFill>
                <a:cs typeface="Calibri" panose="020F0502020204030204"/>
              </a:rPr>
              <a:t>also</a:t>
            </a:r>
            <a:r>
              <a:rPr lang="it-IT" dirty="0">
                <a:solidFill>
                  <a:schemeClr val="tx2"/>
                </a:solidFill>
                <a:cs typeface="Calibri" panose="020F0502020204030204"/>
              </a:rPr>
              <a:t> cover the </a:t>
            </a:r>
            <a:r>
              <a:rPr lang="it-IT" b="1" err="1">
                <a:solidFill>
                  <a:schemeClr val="tx2"/>
                </a:solidFill>
                <a:cs typeface="Calibri" panose="020F0502020204030204"/>
              </a:rPr>
              <a:t>functionality</a:t>
            </a:r>
            <a:r>
              <a:rPr lang="it-IT" dirty="0">
                <a:solidFill>
                  <a:schemeClr val="tx2"/>
                </a:solidFill>
                <a:cs typeface="Calibri" panose="020F0502020204030204"/>
              </a:rPr>
              <a:t> of the product and the </a:t>
            </a:r>
            <a:r>
              <a:rPr lang="it-IT" b="1" err="1">
                <a:solidFill>
                  <a:schemeClr val="tx2"/>
                </a:solidFill>
                <a:cs typeface="Calibri" panose="020F0502020204030204"/>
              </a:rPr>
              <a:t>quality</a:t>
            </a:r>
            <a:r>
              <a:rPr lang="it-IT" dirty="0">
                <a:solidFill>
                  <a:schemeClr val="tx2"/>
                </a:solidFill>
                <a:cs typeface="Calibri" panose="020F0502020204030204"/>
              </a:rPr>
              <a:t> of </a:t>
            </a:r>
            <a:r>
              <a:rPr lang="it-IT" err="1">
                <a:solidFill>
                  <a:schemeClr val="tx2"/>
                </a:solidFill>
                <a:cs typeface="Calibri" panose="020F0502020204030204"/>
              </a:rPr>
              <a:t>its</a:t>
            </a:r>
            <a:r>
              <a:rPr lang="it-IT" dirty="0">
                <a:solidFill>
                  <a:schemeClr val="tx2"/>
                </a:solidFill>
                <a:cs typeface="Calibri" panose="020F0502020204030204"/>
              </a:rPr>
              <a:t> performance; </a:t>
            </a:r>
            <a:endParaRPr lang="it-IT">
              <a:solidFill>
                <a:schemeClr val="tx2"/>
              </a:solidFill>
              <a:cs typeface="Calibri" panose="020F0502020204030204"/>
            </a:endParaRPr>
          </a:p>
          <a:p>
            <a:pPr marL="0" indent="0">
              <a:buNone/>
            </a:pPr>
            <a:endParaRPr lang="it-IT" dirty="0">
              <a:solidFill>
                <a:schemeClr val="tx2"/>
              </a:solidFill>
              <a:ea typeface="Calibri"/>
              <a:cs typeface="Calibri"/>
            </a:endParaRPr>
          </a:p>
        </p:txBody>
      </p:sp>
    </p:spTree>
    <p:extLst>
      <p:ext uri="{BB962C8B-B14F-4D97-AF65-F5344CB8AC3E}">
        <p14:creationId xmlns:p14="http://schemas.microsoft.com/office/powerpoint/2010/main" val="1006727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6B8386AC-B3B1-343D-51CC-A5DD709FB24E}"/>
              </a:ext>
            </a:extLst>
          </p:cNvPr>
          <p:cNvSpPr>
            <a:spLocks noGrp="1"/>
          </p:cNvSpPr>
          <p:nvPr>
            <p:ph type="title"/>
          </p:nvPr>
        </p:nvSpPr>
        <p:spPr>
          <a:xfrm>
            <a:off x="640080" y="1243013"/>
            <a:ext cx="3855720" cy="4371974"/>
          </a:xfrm>
        </p:spPr>
        <p:txBody>
          <a:bodyPr>
            <a:normAutofit/>
          </a:bodyPr>
          <a:lstStyle/>
          <a:p>
            <a:r>
              <a:rPr lang="it-IT" sz="3600">
                <a:solidFill>
                  <a:schemeClr val="tx2"/>
                </a:solidFill>
                <a:ea typeface="+mj-lt"/>
                <a:cs typeface="+mj-lt"/>
              </a:rPr>
              <a:t>What kind of instrument is it?</a:t>
            </a:r>
            <a:endParaRPr lang="it-IT" sz="3600">
              <a:solidFill>
                <a:schemeClr val="tx2"/>
              </a:solidFill>
            </a:endParaRPr>
          </a:p>
        </p:txBody>
      </p:sp>
      <p:sp>
        <p:nvSpPr>
          <p:cNvPr id="3" name="Segnaposto contenuto 2">
            <a:extLst>
              <a:ext uri="{FF2B5EF4-FFF2-40B4-BE49-F238E27FC236}">
                <a16:creationId xmlns:a16="http://schemas.microsoft.com/office/drawing/2014/main" id="{46D60160-3C22-4023-AB54-079082699E45}"/>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it-IT" dirty="0">
                <a:solidFill>
                  <a:schemeClr val="tx2"/>
                </a:solidFill>
                <a:cs typeface="Calibri" panose="020F0502020204030204"/>
              </a:rPr>
              <a:t>Compliance with the </a:t>
            </a:r>
            <a:r>
              <a:rPr lang="it-IT" dirty="0" err="1">
                <a:solidFill>
                  <a:schemeClr val="tx2"/>
                </a:solidFill>
                <a:cs typeface="Calibri" panose="020F0502020204030204"/>
              </a:rPr>
              <a:t>criteria</a:t>
            </a:r>
            <a:r>
              <a:rPr lang="it-IT" dirty="0">
                <a:solidFill>
                  <a:schemeClr val="tx2"/>
                </a:solidFill>
                <a:cs typeface="Calibri" panose="020F0502020204030204"/>
              </a:rPr>
              <a:t> </a:t>
            </a:r>
            <a:r>
              <a:rPr lang="it-IT" dirty="0" err="1">
                <a:solidFill>
                  <a:schemeClr val="tx2"/>
                </a:solidFill>
                <a:cs typeface="Calibri" panose="020F0502020204030204"/>
              </a:rPr>
              <a:t>is</a:t>
            </a:r>
            <a:r>
              <a:rPr lang="it-IT" dirty="0">
                <a:solidFill>
                  <a:schemeClr val="tx2"/>
                </a:solidFill>
                <a:cs typeface="Calibri" panose="020F0502020204030204"/>
              </a:rPr>
              <a:t> </a:t>
            </a:r>
            <a:r>
              <a:rPr lang="it-IT" b="1" dirty="0" err="1">
                <a:solidFill>
                  <a:schemeClr val="tx2"/>
                </a:solidFill>
                <a:cs typeface="Calibri" panose="020F0502020204030204"/>
              </a:rPr>
              <a:t>verified</a:t>
            </a:r>
            <a:r>
              <a:rPr lang="it-IT" dirty="0">
                <a:solidFill>
                  <a:schemeClr val="tx2"/>
                </a:solidFill>
                <a:cs typeface="Calibri" panose="020F0502020204030204"/>
              </a:rPr>
              <a:t> by an </a:t>
            </a:r>
            <a:r>
              <a:rPr lang="it-IT" dirty="0" err="1">
                <a:solidFill>
                  <a:schemeClr val="tx2"/>
                </a:solidFill>
                <a:cs typeface="Calibri" panose="020F0502020204030204"/>
              </a:rPr>
              <a:t>i</a:t>
            </a:r>
            <a:r>
              <a:rPr lang="it-IT" b="1" dirty="0" err="1">
                <a:solidFill>
                  <a:schemeClr val="tx2"/>
                </a:solidFill>
                <a:cs typeface="Calibri" panose="020F0502020204030204"/>
              </a:rPr>
              <a:t>ndependent</a:t>
            </a:r>
            <a:r>
              <a:rPr lang="it-IT" b="1" dirty="0">
                <a:solidFill>
                  <a:schemeClr val="tx2"/>
                </a:solidFill>
                <a:cs typeface="Calibri" panose="020F0502020204030204"/>
              </a:rPr>
              <a:t> </a:t>
            </a:r>
            <a:r>
              <a:rPr lang="it-IT" b="1" dirty="0" err="1">
                <a:solidFill>
                  <a:schemeClr val="tx2"/>
                </a:solidFill>
                <a:cs typeface="Calibri" panose="020F0502020204030204"/>
              </a:rPr>
              <a:t>third</a:t>
            </a:r>
            <a:r>
              <a:rPr lang="it-IT" b="1" dirty="0">
                <a:solidFill>
                  <a:schemeClr val="tx2"/>
                </a:solidFill>
                <a:cs typeface="Calibri" panose="020F0502020204030204"/>
              </a:rPr>
              <a:t> party </a:t>
            </a:r>
            <a:r>
              <a:rPr lang="it-IT" dirty="0">
                <a:solidFill>
                  <a:schemeClr val="tx2"/>
                </a:solidFill>
                <a:cs typeface="Calibri" panose="020F0502020204030204"/>
              </a:rPr>
              <a:t>(the Ecolabel and </a:t>
            </a:r>
            <a:r>
              <a:rPr lang="it-IT" dirty="0" err="1">
                <a:solidFill>
                  <a:schemeClr val="tx2"/>
                </a:solidFill>
                <a:cs typeface="Calibri" panose="020F0502020204030204"/>
              </a:rPr>
              <a:t>Ecoaudit</a:t>
            </a:r>
            <a:r>
              <a:rPr lang="it-IT" dirty="0">
                <a:solidFill>
                  <a:schemeClr val="tx2"/>
                </a:solidFill>
                <a:cs typeface="Calibri" panose="020F0502020204030204"/>
              </a:rPr>
              <a:t> Committee). The EU Ecolabel </a:t>
            </a:r>
            <a:r>
              <a:rPr lang="it-IT" dirty="0" err="1">
                <a:solidFill>
                  <a:schemeClr val="tx2"/>
                </a:solidFill>
                <a:cs typeface="Calibri" panose="020F0502020204030204"/>
              </a:rPr>
              <a:t>criteria</a:t>
            </a:r>
            <a:r>
              <a:rPr lang="it-IT" dirty="0">
                <a:solidFill>
                  <a:schemeClr val="tx2"/>
                </a:solidFill>
                <a:cs typeface="Calibri" panose="020F0502020204030204"/>
              </a:rPr>
              <a:t>, </a:t>
            </a:r>
            <a:r>
              <a:rPr lang="it-IT" dirty="0" err="1">
                <a:solidFill>
                  <a:schemeClr val="tx2"/>
                </a:solidFill>
                <a:cs typeface="Calibri" panose="020F0502020204030204"/>
              </a:rPr>
              <a:t>which</a:t>
            </a:r>
            <a:r>
              <a:rPr lang="it-IT" dirty="0">
                <a:solidFill>
                  <a:schemeClr val="tx2"/>
                </a:solidFill>
                <a:cs typeface="Calibri" panose="020F0502020204030204"/>
              </a:rPr>
              <a:t> are </a:t>
            </a:r>
            <a:r>
              <a:rPr lang="it-IT" dirty="0" err="1">
                <a:solidFill>
                  <a:schemeClr val="tx2"/>
                </a:solidFill>
                <a:cs typeface="Calibri" panose="020F0502020204030204"/>
              </a:rPr>
              <a:t>defined</a:t>
            </a:r>
            <a:r>
              <a:rPr lang="it-IT" dirty="0">
                <a:solidFill>
                  <a:schemeClr val="tx2"/>
                </a:solidFill>
                <a:cs typeface="Calibri" panose="020F0502020204030204"/>
              </a:rPr>
              <a:t> </a:t>
            </a:r>
            <a:r>
              <a:rPr lang="it-IT" dirty="0" err="1">
                <a:solidFill>
                  <a:schemeClr val="tx2"/>
                </a:solidFill>
                <a:cs typeface="Calibri" panose="020F0502020204030204"/>
              </a:rPr>
              <a:t>at</a:t>
            </a:r>
            <a:r>
              <a:rPr lang="it-IT" dirty="0">
                <a:solidFill>
                  <a:schemeClr val="tx2"/>
                </a:solidFill>
                <a:cs typeface="Calibri" panose="020F0502020204030204"/>
              </a:rPr>
              <a:t> </a:t>
            </a:r>
            <a:r>
              <a:rPr lang="it-IT" dirty="0" err="1">
                <a:solidFill>
                  <a:schemeClr val="tx2"/>
                </a:solidFill>
                <a:cs typeface="Calibri" panose="020F0502020204030204"/>
              </a:rPr>
              <a:t>European</a:t>
            </a:r>
            <a:r>
              <a:rPr lang="it-IT" dirty="0">
                <a:solidFill>
                  <a:schemeClr val="tx2"/>
                </a:solidFill>
                <a:cs typeface="Calibri" panose="020F0502020204030204"/>
              </a:rPr>
              <a:t> </a:t>
            </a:r>
            <a:r>
              <a:rPr lang="it-IT" dirty="0" err="1">
                <a:solidFill>
                  <a:schemeClr val="tx2"/>
                </a:solidFill>
                <a:cs typeface="Calibri" panose="020F0502020204030204"/>
              </a:rPr>
              <a:t>level</a:t>
            </a:r>
            <a:r>
              <a:rPr lang="it-IT" dirty="0">
                <a:solidFill>
                  <a:schemeClr val="tx2"/>
                </a:solidFill>
                <a:cs typeface="Calibri" panose="020F0502020204030204"/>
              </a:rPr>
              <a:t> with the </a:t>
            </a:r>
            <a:r>
              <a:rPr lang="it-IT" b="1" dirty="0" err="1">
                <a:solidFill>
                  <a:schemeClr val="tx2"/>
                </a:solidFill>
                <a:cs typeface="Calibri" panose="020F0502020204030204"/>
              </a:rPr>
              <a:t>broad</a:t>
            </a:r>
            <a:r>
              <a:rPr lang="it-IT" b="1" dirty="0">
                <a:solidFill>
                  <a:schemeClr val="tx2"/>
                </a:solidFill>
                <a:cs typeface="Calibri" panose="020F0502020204030204"/>
              </a:rPr>
              <a:t> </a:t>
            </a:r>
            <a:r>
              <a:rPr lang="it-IT" b="1" dirty="0" err="1">
                <a:solidFill>
                  <a:schemeClr val="tx2"/>
                </a:solidFill>
                <a:cs typeface="Calibri" panose="020F0502020204030204"/>
              </a:rPr>
              <a:t>participation</a:t>
            </a:r>
            <a:r>
              <a:rPr lang="it-IT" b="1" dirty="0">
                <a:solidFill>
                  <a:schemeClr val="tx2"/>
                </a:solidFill>
                <a:cs typeface="Calibri" panose="020F0502020204030204"/>
              </a:rPr>
              <a:t> of stakeholders,</a:t>
            </a:r>
            <a:r>
              <a:rPr lang="it-IT" dirty="0">
                <a:solidFill>
                  <a:schemeClr val="tx2"/>
                </a:solidFill>
                <a:cs typeface="Calibri" panose="020F0502020204030204"/>
              </a:rPr>
              <a:t> </a:t>
            </a:r>
            <a:r>
              <a:rPr lang="it-IT" dirty="0" err="1">
                <a:solidFill>
                  <a:schemeClr val="tx2"/>
                </a:solidFill>
                <a:cs typeface="Calibri" panose="020F0502020204030204"/>
              </a:rPr>
              <a:t>including</a:t>
            </a:r>
            <a:r>
              <a:rPr lang="it-IT" dirty="0">
                <a:solidFill>
                  <a:schemeClr val="tx2"/>
                </a:solidFill>
                <a:cs typeface="Calibri" panose="020F0502020204030204"/>
              </a:rPr>
              <a:t> producer, consumer and </a:t>
            </a:r>
            <a:r>
              <a:rPr lang="it-IT" dirty="0" err="1">
                <a:solidFill>
                  <a:schemeClr val="tx2"/>
                </a:solidFill>
                <a:cs typeface="Calibri" panose="020F0502020204030204"/>
              </a:rPr>
              <a:t>environmental</a:t>
            </a:r>
            <a:r>
              <a:rPr lang="it-IT" dirty="0">
                <a:solidFill>
                  <a:schemeClr val="tx2"/>
                </a:solidFill>
                <a:cs typeface="Calibri" panose="020F0502020204030204"/>
              </a:rPr>
              <a:t> </a:t>
            </a:r>
            <a:r>
              <a:rPr lang="it-IT" dirty="0" err="1">
                <a:solidFill>
                  <a:schemeClr val="tx2"/>
                </a:solidFill>
                <a:cs typeface="Calibri" panose="020F0502020204030204"/>
              </a:rPr>
              <a:t>associations</a:t>
            </a:r>
            <a:r>
              <a:rPr lang="it-IT" dirty="0">
                <a:solidFill>
                  <a:schemeClr val="tx2"/>
                </a:solidFill>
                <a:cs typeface="Calibri" panose="020F0502020204030204"/>
              </a:rPr>
              <a:t>, </a:t>
            </a:r>
            <a:r>
              <a:rPr lang="it-IT" dirty="0" err="1">
                <a:solidFill>
                  <a:schemeClr val="tx2"/>
                </a:solidFill>
                <a:cs typeface="Calibri" panose="020F0502020204030204"/>
              </a:rPr>
              <a:t>also</a:t>
            </a:r>
            <a:r>
              <a:rPr lang="it-IT" dirty="0">
                <a:solidFill>
                  <a:schemeClr val="tx2"/>
                </a:solidFill>
                <a:cs typeface="Calibri" panose="020F0502020204030204"/>
              </a:rPr>
              <a:t> cover </a:t>
            </a:r>
            <a:r>
              <a:rPr lang="it-IT" dirty="0" err="1">
                <a:solidFill>
                  <a:schemeClr val="tx2"/>
                </a:solidFill>
                <a:cs typeface="Calibri" panose="020F0502020204030204"/>
              </a:rPr>
              <a:t>aspects</a:t>
            </a:r>
            <a:r>
              <a:rPr lang="it-IT" dirty="0">
                <a:solidFill>
                  <a:schemeClr val="tx2"/>
                </a:solidFill>
                <a:cs typeface="Calibri" panose="020F0502020204030204"/>
              </a:rPr>
              <a:t> of consumer health and </a:t>
            </a:r>
            <a:r>
              <a:rPr lang="it-IT" dirty="0" err="1">
                <a:solidFill>
                  <a:schemeClr val="tx2"/>
                </a:solidFill>
                <a:cs typeface="Calibri" panose="020F0502020204030204"/>
              </a:rPr>
              <a:t>safety</a:t>
            </a:r>
            <a:r>
              <a:rPr lang="it-IT" dirty="0">
                <a:solidFill>
                  <a:schemeClr val="tx2"/>
                </a:solidFill>
                <a:cs typeface="Calibri" panose="020F0502020204030204"/>
              </a:rPr>
              <a:t> and, </a:t>
            </a:r>
            <a:r>
              <a:rPr lang="it-IT" dirty="0" err="1">
                <a:solidFill>
                  <a:schemeClr val="tx2"/>
                </a:solidFill>
                <a:cs typeface="Calibri" panose="020F0502020204030204"/>
              </a:rPr>
              <a:t>where</a:t>
            </a:r>
            <a:r>
              <a:rPr lang="it-IT" dirty="0">
                <a:solidFill>
                  <a:schemeClr val="tx2"/>
                </a:solidFill>
                <a:cs typeface="Calibri" panose="020F0502020204030204"/>
              </a:rPr>
              <a:t> </a:t>
            </a:r>
            <a:r>
              <a:rPr lang="it-IT" dirty="0" err="1">
                <a:solidFill>
                  <a:schemeClr val="tx2"/>
                </a:solidFill>
                <a:cs typeface="Calibri" panose="020F0502020204030204"/>
              </a:rPr>
              <a:t>relevant</a:t>
            </a:r>
            <a:r>
              <a:rPr lang="it-IT" dirty="0">
                <a:solidFill>
                  <a:schemeClr val="tx2"/>
                </a:solidFill>
                <a:cs typeface="Calibri" panose="020F0502020204030204"/>
              </a:rPr>
              <a:t>, the </a:t>
            </a:r>
            <a:r>
              <a:rPr lang="it-IT" dirty="0" err="1">
                <a:solidFill>
                  <a:schemeClr val="tx2"/>
                </a:solidFill>
                <a:cs typeface="Calibri" panose="020F0502020204030204"/>
              </a:rPr>
              <a:t>main</a:t>
            </a:r>
            <a:r>
              <a:rPr lang="it-IT" dirty="0">
                <a:solidFill>
                  <a:schemeClr val="tx2"/>
                </a:solidFill>
                <a:cs typeface="Calibri" panose="020F0502020204030204"/>
              </a:rPr>
              <a:t> social and </a:t>
            </a:r>
            <a:r>
              <a:rPr lang="it-IT" dirty="0" err="1">
                <a:solidFill>
                  <a:schemeClr val="tx2"/>
                </a:solidFill>
                <a:cs typeface="Calibri" panose="020F0502020204030204"/>
              </a:rPr>
              <a:t>ethical</a:t>
            </a:r>
            <a:r>
              <a:rPr lang="it-IT" dirty="0">
                <a:solidFill>
                  <a:schemeClr val="tx2"/>
                </a:solidFill>
                <a:cs typeface="Calibri" panose="020F0502020204030204"/>
              </a:rPr>
              <a:t> </a:t>
            </a:r>
            <a:r>
              <a:rPr lang="it-IT" dirty="0" err="1">
                <a:solidFill>
                  <a:schemeClr val="tx2"/>
                </a:solidFill>
                <a:cs typeface="Calibri" panose="020F0502020204030204"/>
              </a:rPr>
              <a:t>aspects</a:t>
            </a:r>
            <a:r>
              <a:rPr lang="it-IT" dirty="0">
                <a:solidFill>
                  <a:schemeClr val="tx2"/>
                </a:solidFill>
                <a:cs typeface="Calibri" panose="020F0502020204030204"/>
              </a:rPr>
              <a:t> of production </a:t>
            </a:r>
            <a:r>
              <a:rPr lang="it-IT" dirty="0" err="1">
                <a:solidFill>
                  <a:schemeClr val="tx2"/>
                </a:solidFill>
                <a:cs typeface="Calibri" panose="020F0502020204030204"/>
              </a:rPr>
              <a:t>processes</a:t>
            </a:r>
            <a:r>
              <a:rPr lang="it-IT" dirty="0">
                <a:solidFill>
                  <a:schemeClr val="tx2"/>
                </a:solidFill>
                <a:cs typeface="Calibri" panose="020F0502020204030204"/>
              </a:rPr>
              <a:t>.</a:t>
            </a:r>
            <a:endParaRPr lang="it-IT" dirty="0">
              <a:solidFill>
                <a:schemeClr val="tx2"/>
              </a:solidFill>
            </a:endParaRPr>
          </a:p>
        </p:txBody>
      </p:sp>
    </p:spTree>
    <p:extLst>
      <p:ext uri="{BB962C8B-B14F-4D97-AF65-F5344CB8AC3E}">
        <p14:creationId xmlns:p14="http://schemas.microsoft.com/office/powerpoint/2010/main" val="8111557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F15424-CE2E-46CF-959F-526DA75B2787}"/>
              </a:ext>
            </a:extLst>
          </p:cNvPr>
          <p:cNvSpPr>
            <a:spLocks noGrp="1"/>
          </p:cNvSpPr>
          <p:nvPr>
            <p:ph type="title"/>
          </p:nvPr>
        </p:nvSpPr>
        <p:spPr>
          <a:xfrm>
            <a:off x="5755598" y="1138036"/>
            <a:ext cx="5598202" cy="1402470"/>
          </a:xfrm>
        </p:spPr>
        <p:txBody>
          <a:bodyPr anchor="t">
            <a:normAutofit/>
          </a:bodyPr>
          <a:lstStyle/>
          <a:p>
            <a:r>
              <a:rPr lang="it-IT" sz="3200">
                <a:cs typeface="Calibri Light"/>
              </a:rPr>
              <a:t>Self and co-regulation</a:t>
            </a:r>
            <a:endParaRPr lang="it-IT" sz="3200"/>
          </a:p>
        </p:txBody>
      </p:sp>
      <p:pic>
        <p:nvPicPr>
          <p:cNvPr id="5" name="Picture 4" descr="Pen placed on top of a signature line">
            <a:extLst>
              <a:ext uri="{FF2B5EF4-FFF2-40B4-BE49-F238E27FC236}">
                <a16:creationId xmlns:a16="http://schemas.microsoft.com/office/drawing/2014/main" id="{197F42F0-388C-F045-4249-6087F756B777}"/>
              </a:ext>
            </a:extLst>
          </p:cNvPr>
          <p:cNvPicPr>
            <a:picLocks noChangeAspect="1"/>
          </p:cNvPicPr>
          <p:nvPr/>
        </p:nvPicPr>
        <p:blipFill rotWithShape="1">
          <a:blip r:embed="rId2"/>
          <a:srcRect l="57737" r="5771" b="-3"/>
          <a:stretch/>
        </p:blipFill>
        <p:spPr>
          <a:xfrm>
            <a:off x="1432433" y="768626"/>
            <a:ext cx="2984816" cy="5459894"/>
          </a:xfrm>
          <a:prstGeom prst="rect">
            <a:avLst/>
          </a:prstGeom>
        </p:spPr>
      </p:pic>
      <p:sp>
        <p:nvSpPr>
          <p:cNvPr id="3" name="Segnaposto contenuto 2">
            <a:extLst>
              <a:ext uri="{FF2B5EF4-FFF2-40B4-BE49-F238E27FC236}">
                <a16:creationId xmlns:a16="http://schemas.microsoft.com/office/drawing/2014/main" id="{81C5F346-030B-A7F4-BE72-FDD8BC58B307}"/>
              </a:ext>
            </a:extLst>
          </p:cNvPr>
          <p:cNvSpPr>
            <a:spLocks noGrp="1"/>
          </p:cNvSpPr>
          <p:nvPr>
            <p:ph idx="1"/>
          </p:nvPr>
        </p:nvSpPr>
        <p:spPr>
          <a:xfrm>
            <a:off x="5755598" y="2551176"/>
            <a:ext cx="5444382" cy="3591207"/>
          </a:xfrm>
        </p:spPr>
        <p:txBody>
          <a:bodyPr vert="horz" lIns="91440" tIns="45720" rIns="91440" bIns="45720" rtlCol="0" anchor="t">
            <a:normAutofit/>
          </a:bodyPr>
          <a:lstStyle/>
          <a:p>
            <a:pPr marL="0" indent="0">
              <a:buNone/>
            </a:pPr>
            <a:r>
              <a:rPr lang="it-IT" sz="2400" err="1">
                <a:cs typeface="Calibri" panose="020F0502020204030204"/>
              </a:rPr>
              <a:t>These</a:t>
            </a:r>
            <a:r>
              <a:rPr lang="it-IT" sz="2400" dirty="0">
                <a:cs typeface="Calibri" panose="020F0502020204030204"/>
              </a:rPr>
              <a:t> </a:t>
            </a:r>
            <a:r>
              <a:rPr lang="it-IT" sz="2400" err="1">
                <a:cs typeface="Calibri" panose="020F0502020204030204"/>
              </a:rPr>
              <a:t>may</a:t>
            </a:r>
            <a:r>
              <a:rPr lang="it-IT" sz="2400" dirty="0">
                <a:cs typeface="Calibri" panose="020F0502020204030204"/>
              </a:rPr>
              <a:t> include self </a:t>
            </a:r>
            <a:r>
              <a:rPr lang="it-IT" sz="2400" err="1">
                <a:cs typeface="Calibri" panose="020F0502020204030204"/>
              </a:rPr>
              <a:t>regulatory</a:t>
            </a:r>
            <a:r>
              <a:rPr lang="it-IT" sz="2400" dirty="0">
                <a:cs typeface="Calibri" panose="020F0502020204030204"/>
              </a:rPr>
              <a:t> </a:t>
            </a:r>
            <a:r>
              <a:rPr lang="it-IT" sz="2400" err="1">
                <a:cs typeface="Calibri" panose="020F0502020204030204"/>
              </a:rPr>
              <a:t>arrangements</a:t>
            </a:r>
            <a:r>
              <a:rPr lang="it-IT" sz="2400" dirty="0">
                <a:cs typeface="Calibri" panose="020F0502020204030204"/>
              </a:rPr>
              <a:t> </a:t>
            </a:r>
            <a:r>
              <a:rPr lang="it-IT" sz="2400" err="1">
                <a:cs typeface="Calibri" panose="020F0502020204030204"/>
              </a:rPr>
              <a:t>where</a:t>
            </a:r>
            <a:r>
              <a:rPr lang="it-IT" sz="2400" dirty="0">
                <a:cs typeface="Calibri" panose="020F0502020204030204"/>
              </a:rPr>
              <a:t> the agreement </a:t>
            </a:r>
            <a:r>
              <a:rPr lang="it-IT" sz="2400" err="1">
                <a:cs typeface="Calibri" panose="020F0502020204030204"/>
              </a:rPr>
              <a:t>is</a:t>
            </a:r>
            <a:r>
              <a:rPr lang="it-IT" sz="2400" dirty="0">
                <a:cs typeface="Calibri" panose="020F0502020204030204"/>
              </a:rPr>
              <a:t> put in place </a:t>
            </a:r>
            <a:r>
              <a:rPr lang="it-IT" sz="2400" b="1">
                <a:cs typeface="Calibri" panose="020F0502020204030204"/>
              </a:rPr>
              <a:t>by market </a:t>
            </a:r>
            <a:r>
              <a:rPr lang="it-IT" sz="2400" b="1" err="1">
                <a:cs typeface="Calibri" panose="020F0502020204030204"/>
              </a:rPr>
              <a:t>actors</a:t>
            </a:r>
            <a:r>
              <a:rPr lang="it-IT" sz="2400" b="1" dirty="0">
                <a:cs typeface="Calibri" panose="020F0502020204030204"/>
              </a:rPr>
              <a:t> on voluntary </a:t>
            </a:r>
            <a:r>
              <a:rPr lang="it-IT" sz="2400" b="1" err="1">
                <a:cs typeface="Calibri" panose="020F0502020204030204"/>
              </a:rPr>
              <a:t>basis</a:t>
            </a:r>
            <a:r>
              <a:rPr lang="it-IT" sz="2400" b="1" dirty="0">
                <a:cs typeface="Calibri" panose="020F0502020204030204"/>
              </a:rPr>
              <a:t>,</a:t>
            </a:r>
            <a:r>
              <a:rPr lang="it-IT" sz="2400" dirty="0">
                <a:cs typeface="Calibri" panose="020F0502020204030204"/>
              </a:rPr>
              <a:t> </a:t>
            </a:r>
            <a:r>
              <a:rPr lang="it-IT" sz="2400" err="1">
                <a:cs typeface="Calibri" panose="020F0502020204030204"/>
              </a:rPr>
              <a:t>whether</a:t>
            </a:r>
            <a:r>
              <a:rPr lang="it-IT" sz="2400" dirty="0">
                <a:cs typeface="Calibri" panose="020F0502020204030204"/>
              </a:rPr>
              <a:t> in the </a:t>
            </a:r>
            <a:r>
              <a:rPr lang="it-IT" sz="2400" err="1">
                <a:cs typeface="Calibri" panose="020F0502020204030204"/>
              </a:rPr>
              <a:t>form</a:t>
            </a:r>
            <a:r>
              <a:rPr lang="it-IT" sz="2400" dirty="0">
                <a:cs typeface="Calibri" panose="020F0502020204030204"/>
              </a:rPr>
              <a:t> of </a:t>
            </a:r>
            <a:r>
              <a:rPr lang="it-IT" sz="2400" err="1">
                <a:cs typeface="Calibri" panose="020F0502020204030204"/>
              </a:rPr>
              <a:t>binding</a:t>
            </a:r>
            <a:r>
              <a:rPr lang="it-IT" sz="2400" dirty="0">
                <a:cs typeface="Calibri" panose="020F0502020204030204"/>
              </a:rPr>
              <a:t> agreements or </a:t>
            </a:r>
            <a:r>
              <a:rPr lang="it-IT" sz="2400" err="1">
                <a:cs typeface="Calibri" panose="020F0502020204030204"/>
              </a:rPr>
              <a:t>gentelmen's</a:t>
            </a:r>
            <a:r>
              <a:rPr lang="it-IT" sz="2400" dirty="0">
                <a:cs typeface="Calibri" panose="020F0502020204030204"/>
              </a:rPr>
              <a:t> agreements.</a:t>
            </a:r>
            <a:endParaRPr lang="it-IT" sz="2400" dirty="0">
              <a:ea typeface="Calibri"/>
              <a:cs typeface="Calibri" panose="020F0502020204030204"/>
            </a:endParaRPr>
          </a:p>
          <a:p>
            <a:pPr marL="0" indent="0">
              <a:buNone/>
            </a:pPr>
            <a:r>
              <a:rPr lang="it-IT" sz="2400" err="1">
                <a:cs typeface="Calibri" panose="020F0502020204030204"/>
              </a:rPr>
              <a:t>Alternativily</a:t>
            </a:r>
            <a:r>
              <a:rPr lang="it-IT" sz="2400" dirty="0">
                <a:cs typeface="Calibri" panose="020F0502020204030204"/>
              </a:rPr>
              <a:t>, co-</a:t>
            </a:r>
            <a:r>
              <a:rPr lang="it-IT" sz="2400" err="1">
                <a:cs typeface="Calibri" panose="020F0502020204030204"/>
              </a:rPr>
              <a:t>regulation</a:t>
            </a:r>
            <a:r>
              <a:rPr lang="it-IT" sz="2400" dirty="0">
                <a:cs typeface="Calibri" panose="020F0502020204030204"/>
              </a:rPr>
              <a:t> </a:t>
            </a:r>
            <a:r>
              <a:rPr lang="it-IT" sz="2400" err="1">
                <a:cs typeface="Calibri" panose="020F0502020204030204"/>
              </a:rPr>
              <a:t>may</a:t>
            </a:r>
            <a:r>
              <a:rPr lang="it-IT" sz="2400" dirty="0">
                <a:cs typeface="Calibri" panose="020F0502020204030204"/>
              </a:rPr>
              <a:t> be </a:t>
            </a:r>
            <a:r>
              <a:rPr lang="it-IT" sz="2400" err="1">
                <a:cs typeface="Calibri" panose="020F0502020204030204"/>
              </a:rPr>
              <a:t>used</a:t>
            </a:r>
            <a:r>
              <a:rPr lang="it-IT" sz="2400" dirty="0">
                <a:cs typeface="Calibri" panose="020F0502020204030204"/>
              </a:rPr>
              <a:t> i.e. </a:t>
            </a:r>
            <a:r>
              <a:rPr lang="it-IT" sz="2400" b="1" err="1">
                <a:cs typeface="Calibri" panose="020F0502020204030204"/>
              </a:rPr>
              <a:t>where</a:t>
            </a:r>
            <a:r>
              <a:rPr lang="it-IT" sz="2400" b="1" dirty="0">
                <a:cs typeface="Calibri" panose="020F0502020204030204"/>
              </a:rPr>
              <a:t> a legislative or </a:t>
            </a:r>
            <a:r>
              <a:rPr lang="it-IT" sz="2400" b="1" err="1">
                <a:cs typeface="Calibri" panose="020F0502020204030204"/>
              </a:rPr>
              <a:t>regulatory</a:t>
            </a:r>
            <a:r>
              <a:rPr lang="it-IT" sz="2400" b="1" dirty="0">
                <a:cs typeface="Calibri" panose="020F0502020204030204"/>
              </a:rPr>
              <a:t> act </a:t>
            </a:r>
            <a:r>
              <a:rPr lang="it-IT" sz="2400" b="1" err="1">
                <a:cs typeface="Calibri" panose="020F0502020204030204"/>
              </a:rPr>
              <a:t>entrusts</a:t>
            </a:r>
            <a:r>
              <a:rPr lang="it-IT" sz="2400" b="1" dirty="0">
                <a:cs typeface="Calibri" panose="020F0502020204030204"/>
              </a:rPr>
              <a:t> </a:t>
            </a:r>
            <a:r>
              <a:rPr lang="it-IT" sz="2400" b="1" err="1">
                <a:cs typeface="Calibri" panose="020F0502020204030204"/>
              </a:rPr>
              <a:t>attainment</a:t>
            </a:r>
            <a:r>
              <a:rPr lang="it-IT" sz="2400" b="1" dirty="0">
                <a:cs typeface="Calibri" panose="020F0502020204030204"/>
              </a:rPr>
              <a:t> of </a:t>
            </a:r>
            <a:r>
              <a:rPr lang="it-IT" sz="2400" b="1" err="1">
                <a:cs typeface="Calibri" panose="020F0502020204030204"/>
              </a:rPr>
              <a:t>environmental</a:t>
            </a:r>
            <a:r>
              <a:rPr lang="it-IT" sz="2400" b="1" dirty="0">
                <a:cs typeface="Calibri" panose="020F0502020204030204"/>
              </a:rPr>
              <a:t> </a:t>
            </a:r>
            <a:r>
              <a:rPr lang="it-IT" sz="2400" b="1" err="1">
                <a:cs typeface="Calibri" panose="020F0502020204030204"/>
              </a:rPr>
              <a:t>aims</a:t>
            </a:r>
            <a:r>
              <a:rPr lang="it-IT" sz="2400" b="1" dirty="0">
                <a:cs typeface="Calibri" panose="020F0502020204030204"/>
              </a:rPr>
              <a:t> to non state </a:t>
            </a:r>
            <a:r>
              <a:rPr lang="it-IT" sz="2400" b="1" err="1">
                <a:cs typeface="Calibri" panose="020F0502020204030204"/>
              </a:rPr>
              <a:t>actors</a:t>
            </a:r>
            <a:r>
              <a:rPr lang="it-IT" sz="2400" b="1" dirty="0">
                <a:cs typeface="Calibri" panose="020F0502020204030204"/>
              </a:rPr>
              <a:t>.</a:t>
            </a:r>
            <a:endParaRPr lang="it-IT" sz="2400" b="1">
              <a:ea typeface="Calibri"/>
              <a:cs typeface="Calibri" panose="020F0502020204030204"/>
            </a:endParaRPr>
          </a:p>
        </p:txBody>
      </p:sp>
    </p:spTree>
    <p:extLst>
      <p:ext uri="{BB962C8B-B14F-4D97-AF65-F5344CB8AC3E}">
        <p14:creationId xmlns:p14="http://schemas.microsoft.com/office/powerpoint/2010/main" val="19375119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8873D23-2DCF-4B31-A009-95721C06E8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13EF075-D4EF-4929-ADBC-91B27DA199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grpSp>
        <p:nvGrpSpPr>
          <p:cNvPr id="12" name="Group 11">
            <a:extLst>
              <a:ext uri="{FF2B5EF4-FFF2-40B4-BE49-F238E27FC236}">
                <a16:creationId xmlns:a16="http://schemas.microsoft.com/office/drawing/2014/main" id="{DAA26DFA-AAB2-4973-9C17-16D587C7B1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1863" y="508838"/>
            <a:ext cx="5217958" cy="6239661"/>
            <a:chOff x="-19221" y="251144"/>
            <a:chExt cx="5217958" cy="6239661"/>
          </a:xfrm>
        </p:grpSpPr>
        <p:sp>
          <p:nvSpPr>
            <p:cNvPr id="13" name="Freeform: Shape 12">
              <a:extLst>
                <a:ext uri="{FF2B5EF4-FFF2-40B4-BE49-F238E27FC236}">
                  <a16:creationId xmlns:a16="http://schemas.microsoft.com/office/drawing/2014/main" id="{3F407F11-7321-4BF6-8536-CCE8E34245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251144"/>
              <a:ext cx="5187198" cy="6239661"/>
            </a:xfrm>
            <a:custGeom>
              <a:avLst/>
              <a:gdLst>
                <a:gd name="connsiteX0" fmla="*/ 2011811 w 5187198"/>
                <a:gd name="connsiteY0" fmla="*/ 4 h 6239661"/>
                <a:gd name="connsiteX1" fmla="*/ 2617011 w 5187198"/>
                <a:gd name="connsiteY1" fmla="*/ 70590 h 6239661"/>
                <a:gd name="connsiteX2" fmla="*/ 2690321 w 5187198"/>
                <a:gd name="connsiteY2" fmla="*/ 88146 h 6239661"/>
                <a:gd name="connsiteX3" fmla="*/ 2726863 w 5187198"/>
                <a:gd name="connsiteY3" fmla="*/ 97127 h 6239661"/>
                <a:gd name="connsiteX4" fmla="*/ 2762951 w 5187198"/>
                <a:gd name="connsiteY4" fmla="*/ 107375 h 6239661"/>
                <a:gd name="connsiteX5" fmla="*/ 2834843 w 5187198"/>
                <a:gd name="connsiteY5" fmla="*/ 128493 h 6239661"/>
                <a:gd name="connsiteX6" fmla="*/ 2906574 w 5187198"/>
                <a:gd name="connsiteY6" fmla="*/ 151076 h 6239661"/>
                <a:gd name="connsiteX7" fmla="*/ 3049504 w 5187198"/>
                <a:gd name="connsiteY7" fmla="*/ 202124 h 6239661"/>
                <a:gd name="connsiteX8" fmla="*/ 3189518 w 5187198"/>
                <a:gd name="connsiteY8" fmla="*/ 260159 h 6239661"/>
                <a:gd name="connsiteX9" fmla="*/ 3326048 w 5187198"/>
                <a:gd name="connsiteY9" fmla="*/ 325143 h 6239661"/>
                <a:gd name="connsiteX10" fmla="*/ 3459166 w 5187198"/>
                <a:gd name="connsiteY10" fmla="*/ 395936 h 6239661"/>
                <a:gd name="connsiteX11" fmla="*/ 3588578 w 5187198"/>
                <a:gd name="connsiteY11" fmla="*/ 472343 h 6239661"/>
                <a:gd name="connsiteX12" fmla="*/ 3651864 w 5187198"/>
                <a:gd name="connsiteY12" fmla="*/ 512600 h 6239661"/>
                <a:gd name="connsiteX13" fmla="*/ 3714514 w 5187198"/>
                <a:gd name="connsiteY13" fmla="*/ 553499 h 6239661"/>
                <a:gd name="connsiteX14" fmla="*/ 4181221 w 5187198"/>
                <a:gd name="connsiteY14" fmla="*/ 922912 h 6239661"/>
                <a:gd name="connsiteX15" fmla="*/ 4582963 w 5187198"/>
                <a:gd name="connsiteY15" fmla="*/ 1358264 h 6239661"/>
                <a:gd name="connsiteX16" fmla="*/ 4670721 w 5187198"/>
                <a:gd name="connsiteY16" fmla="*/ 1477644 h 6239661"/>
                <a:gd name="connsiteX17" fmla="*/ 4752378 w 5187198"/>
                <a:gd name="connsiteY17" fmla="*/ 1601187 h 6239661"/>
                <a:gd name="connsiteX18" fmla="*/ 4772168 w 5187198"/>
                <a:gd name="connsiteY18" fmla="*/ 1632456 h 6239661"/>
                <a:gd name="connsiteX19" fmla="*/ 4782117 w 5187198"/>
                <a:gd name="connsiteY19" fmla="*/ 1648104 h 6239661"/>
                <a:gd name="connsiteX20" fmla="*/ 4791381 w 5187198"/>
                <a:gd name="connsiteY20" fmla="*/ 1664150 h 6239661"/>
                <a:gd name="connsiteX21" fmla="*/ 4828190 w 5187198"/>
                <a:gd name="connsiteY21" fmla="*/ 1728379 h 6239661"/>
                <a:gd name="connsiteX22" fmla="*/ 4864832 w 5187198"/>
                <a:gd name="connsiteY22" fmla="*/ 1792796 h 6239661"/>
                <a:gd name="connsiteX23" fmla="*/ 4899201 w 5187198"/>
                <a:gd name="connsiteY23" fmla="*/ 1858342 h 6239661"/>
                <a:gd name="connsiteX24" fmla="*/ 4933266 w 5187198"/>
                <a:gd name="connsiteY24" fmla="*/ 1924155 h 6239661"/>
                <a:gd name="connsiteX25" fmla="*/ 4964403 w 5187198"/>
                <a:gd name="connsiteY25" fmla="*/ 1991384 h 6239661"/>
                <a:gd name="connsiteX26" fmla="*/ 4995019 w 5187198"/>
                <a:gd name="connsiteY26" fmla="*/ 2058823 h 6239661"/>
                <a:gd name="connsiteX27" fmla="*/ 5021999 w 5187198"/>
                <a:gd name="connsiteY27" fmla="*/ 2127723 h 6239661"/>
                <a:gd name="connsiteX28" fmla="*/ 5048321 w 5187198"/>
                <a:gd name="connsiteY28" fmla="*/ 2196908 h 6239661"/>
                <a:gd name="connsiteX29" fmla="*/ 5070546 w 5187198"/>
                <a:gd name="connsiteY29" fmla="*/ 2267547 h 6239661"/>
                <a:gd name="connsiteX30" fmla="*/ 5092171 w 5187198"/>
                <a:gd name="connsiteY30" fmla="*/ 2338256 h 6239661"/>
                <a:gd name="connsiteX31" fmla="*/ 5110305 w 5187198"/>
                <a:gd name="connsiteY31" fmla="*/ 2409886 h 6239661"/>
                <a:gd name="connsiteX32" fmla="*/ 5186393 w 5187198"/>
                <a:gd name="connsiteY32" fmla="*/ 2992022 h 6239661"/>
                <a:gd name="connsiteX33" fmla="*/ 5149045 w 5187198"/>
                <a:gd name="connsiteY33" fmla="*/ 3571816 h 6239661"/>
                <a:gd name="connsiteX34" fmla="*/ 5126572 w 5187198"/>
                <a:gd name="connsiteY34" fmla="*/ 3714520 h 6239661"/>
                <a:gd name="connsiteX35" fmla="*/ 5099067 w 5187198"/>
                <a:gd name="connsiteY35" fmla="*/ 3856108 h 6239661"/>
                <a:gd name="connsiteX36" fmla="*/ 5095699 w 5187198"/>
                <a:gd name="connsiteY36" fmla="*/ 3873868 h 6239661"/>
                <a:gd name="connsiteX37" fmla="*/ 5091573 w 5187198"/>
                <a:gd name="connsiteY37" fmla="*/ 3891426 h 6239661"/>
                <a:gd name="connsiteX38" fmla="*/ 5083324 w 5187198"/>
                <a:gd name="connsiteY38" fmla="*/ 3926541 h 6239661"/>
                <a:gd name="connsiteX39" fmla="*/ 5067256 w 5187198"/>
                <a:gd name="connsiteY39" fmla="*/ 3996889 h 6239661"/>
                <a:gd name="connsiteX40" fmla="*/ 5059194 w 5187198"/>
                <a:gd name="connsiteY40" fmla="*/ 4032171 h 6239661"/>
                <a:gd name="connsiteX41" fmla="*/ 5049522 w 5187198"/>
                <a:gd name="connsiteY41" fmla="*/ 4067833 h 6239661"/>
                <a:gd name="connsiteX42" fmla="*/ 5040067 w 5187198"/>
                <a:gd name="connsiteY42" fmla="*/ 4103553 h 6239661"/>
                <a:gd name="connsiteX43" fmla="*/ 5028960 w 5187198"/>
                <a:gd name="connsiteY43" fmla="*/ 4138946 h 6239661"/>
                <a:gd name="connsiteX44" fmla="*/ 4917351 w 5187198"/>
                <a:gd name="connsiteY44" fmla="*/ 4417041 h 6239661"/>
                <a:gd name="connsiteX45" fmla="*/ 4756163 w 5187198"/>
                <a:gd name="connsiteY45" fmla="*/ 4676402 h 6239661"/>
                <a:gd name="connsiteX46" fmla="*/ 4322493 w 5187198"/>
                <a:gd name="connsiteY46" fmla="*/ 5105604 h 6239661"/>
                <a:gd name="connsiteX47" fmla="*/ 3840510 w 5187198"/>
                <a:gd name="connsiteY47" fmla="*/ 5429590 h 6239661"/>
                <a:gd name="connsiteX48" fmla="*/ 3606447 w 5187198"/>
                <a:gd name="connsiteY48" fmla="*/ 5572862 h 6239661"/>
                <a:gd name="connsiteX49" fmla="*/ 3488814 w 5187198"/>
                <a:gd name="connsiteY49" fmla="*/ 5647178 h 6239661"/>
                <a:gd name="connsiteX50" fmla="*/ 3365864 w 5187198"/>
                <a:gd name="connsiteY50" fmla="*/ 5722735 h 6239661"/>
                <a:gd name="connsiteX51" fmla="*/ 2839486 w 5187198"/>
                <a:gd name="connsiteY51" fmla="*/ 5999120 h 6239661"/>
                <a:gd name="connsiteX52" fmla="*/ 2242423 w 5187198"/>
                <a:gd name="connsiteY52" fmla="*/ 6192346 h 6239661"/>
                <a:gd name="connsiteX53" fmla="*/ 1589380 w 5187198"/>
                <a:gd name="connsiteY53" fmla="*/ 6230657 h 6239661"/>
                <a:gd name="connsiteX54" fmla="*/ 1548244 w 5187198"/>
                <a:gd name="connsiteY54" fmla="*/ 6226706 h 6239661"/>
                <a:gd name="connsiteX55" fmla="*/ 1507348 w 5187198"/>
                <a:gd name="connsiteY55" fmla="*/ 6221428 h 6239661"/>
                <a:gd name="connsiteX56" fmla="*/ 1466401 w 5187198"/>
                <a:gd name="connsiteY56" fmla="*/ 6215904 h 6239661"/>
                <a:gd name="connsiteX57" fmla="*/ 1425773 w 5187198"/>
                <a:gd name="connsiteY57" fmla="*/ 6209191 h 6239661"/>
                <a:gd name="connsiteX58" fmla="*/ 1344960 w 5187198"/>
                <a:gd name="connsiteY58" fmla="*/ 6193681 h 6239661"/>
                <a:gd name="connsiteX59" fmla="*/ 1265007 w 5187198"/>
                <a:gd name="connsiteY59" fmla="*/ 6175388 h 6239661"/>
                <a:gd name="connsiteX60" fmla="*/ 1225415 w 5187198"/>
                <a:gd name="connsiteY60" fmla="*/ 6165243 h 6239661"/>
                <a:gd name="connsiteX61" fmla="*/ 1186567 w 5187198"/>
                <a:gd name="connsiteY61" fmla="*/ 6154486 h 6239661"/>
                <a:gd name="connsiteX62" fmla="*/ 1111158 w 5187198"/>
                <a:gd name="connsiteY62" fmla="*/ 6130918 h 6239661"/>
                <a:gd name="connsiteX63" fmla="*/ 1035915 w 5187198"/>
                <a:gd name="connsiteY63" fmla="*/ 6107163 h 6239661"/>
                <a:gd name="connsiteX64" fmla="*/ 961579 w 5187198"/>
                <a:gd name="connsiteY64" fmla="*/ 6079594 h 6239661"/>
                <a:gd name="connsiteX65" fmla="*/ 395297 w 5187198"/>
                <a:gd name="connsiteY65" fmla="*/ 5792812 h 6239661"/>
                <a:gd name="connsiteX66" fmla="*/ 265239 w 5187198"/>
                <a:gd name="connsiteY66" fmla="*/ 5701511 h 6239661"/>
                <a:gd name="connsiteX67" fmla="*/ 233756 w 5187198"/>
                <a:gd name="connsiteY67" fmla="*/ 5677542 h 6239661"/>
                <a:gd name="connsiteX68" fmla="*/ 202800 w 5187198"/>
                <a:gd name="connsiteY68" fmla="*/ 5652902 h 6239661"/>
                <a:gd name="connsiteX69" fmla="*/ 140918 w 5187198"/>
                <a:gd name="connsiteY69" fmla="*/ 5603515 h 6239661"/>
                <a:gd name="connsiteX70" fmla="*/ 110625 w 5187198"/>
                <a:gd name="connsiteY70" fmla="*/ 5578127 h 6239661"/>
                <a:gd name="connsiteX71" fmla="*/ 95631 w 5187198"/>
                <a:gd name="connsiteY71" fmla="*/ 5565299 h 6239661"/>
                <a:gd name="connsiteX72" fmla="*/ 81966 w 5187198"/>
                <a:gd name="connsiteY72" fmla="*/ 5550973 h 6239661"/>
                <a:gd name="connsiteX73" fmla="*/ 27991 w 5187198"/>
                <a:gd name="connsiteY73" fmla="*/ 5493272 h 6239661"/>
                <a:gd name="connsiteX74" fmla="*/ 1454 w 5187198"/>
                <a:gd name="connsiteY74" fmla="*/ 5464252 h 6239661"/>
                <a:gd name="connsiteX75" fmla="*/ 0 w 5187198"/>
                <a:gd name="connsiteY75" fmla="*/ 5462518 h 6239661"/>
                <a:gd name="connsiteX76" fmla="*/ 0 w 5187198"/>
                <a:gd name="connsiteY76" fmla="*/ 4720187 h 6239661"/>
                <a:gd name="connsiteX77" fmla="*/ 109684 w 5187198"/>
                <a:gd name="connsiteY77" fmla="*/ 4836724 h 6239661"/>
                <a:gd name="connsiteX78" fmla="*/ 306959 w 5187198"/>
                <a:gd name="connsiteY78" fmla="*/ 5007200 h 6239661"/>
                <a:gd name="connsiteX79" fmla="*/ 358101 w 5187198"/>
                <a:gd name="connsiteY79" fmla="*/ 5046057 h 6239661"/>
                <a:gd name="connsiteX80" fmla="*/ 383328 w 5187198"/>
                <a:gd name="connsiteY80" fmla="*/ 5065684 h 6239661"/>
                <a:gd name="connsiteX81" fmla="*/ 409503 w 5187198"/>
                <a:gd name="connsiteY81" fmla="*/ 5083942 h 6239661"/>
                <a:gd name="connsiteX82" fmla="*/ 461889 w 5187198"/>
                <a:gd name="connsiteY82" fmla="*/ 5119888 h 6239661"/>
                <a:gd name="connsiteX83" fmla="*/ 474883 w 5187198"/>
                <a:gd name="connsiteY83" fmla="*/ 5128933 h 6239661"/>
                <a:gd name="connsiteX84" fmla="*/ 486410 w 5187198"/>
                <a:gd name="connsiteY84" fmla="*/ 5139557 h 6239661"/>
                <a:gd name="connsiteX85" fmla="*/ 510852 w 5187198"/>
                <a:gd name="connsiteY85" fmla="*/ 5159089 h 6239661"/>
                <a:gd name="connsiteX86" fmla="*/ 560653 w 5187198"/>
                <a:gd name="connsiteY86" fmla="*/ 5196893 h 6239661"/>
                <a:gd name="connsiteX87" fmla="*/ 585485 w 5187198"/>
                <a:gd name="connsiteY87" fmla="*/ 5215834 h 6239661"/>
                <a:gd name="connsiteX88" fmla="*/ 610707 w 5187198"/>
                <a:gd name="connsiteY88" fmla="*/ 5234185 h 6239661"/>
                <a:gd name="connsiteX89" fmla="*/ 714768 w 5187198"/>
                <a:gd name="connsiteY89" fmla="*/ 5303103 h 6239661"/>
                <a:gd name="connsiteX90" fmla="*/ 1166634 w 5187198"/>
                <a:gd name="connsiteY90" fmla="*/ 5513322 h 6239661"/>
                <a:gd name="connsiteX91" fmla="*/ 1225991 w 5187198"/>
                <a:gd name="connsiteY91" fmla="*/ 5533632 h 6239661"/>
                <a:gd name="connsiteX92" fmla="*/ 1286680 w 5187198"/>
                <a:gd name="connsiteY92" fmla="*/ 5550705 h 6239661"/>
                <a:gd name="connsiteX93" fmla="*/ 1347310 w 5187198"/>
                <a:gd name="connsiteY93" fmla="*/ 5567995 h 6239661"/>
                <a:gd name="connsiteX94" fmla="*/ 1377002 w 5187198"/>
                <a:gd name="connsiteY94" fmla="*/ 5575719 h 6239661"/>
                <a:gd name="connsiteX95" fmla="*/ 1406328 w 5187198"/>
                <a:gd name="connsiteY95" fmla="*/ 5582649 h 6239661"/>
                <a:gd name="connsiteX96" fmla="*/ 1465060 w 5187198"/>
                <a:gd name="connsiteY96" fmla="*/ 5594909 h 6239661"/>
                <a:gd name="connsiteX97" fmla="*/ 1523881 w 5187198"/>
                <a:gd name="connsiteY97" fmla="*/ 5605105 h 6239661"/>
                <a:gd name="connsiteX98" fmla="*/ 1553325 w 5187198"/>
                <a:gd name="connsiteY98" fmla="*/ 5609865 h 6239661"/>
                <a:gd name="connsiteX99" fmla="*/ 1582813 w 5187198"/>
                <a:gd name="connsiteY99" fmla="*/ 5613593 h 6239661"/>
                <a:gd name="connsiteX100" fmla="*/ 1612301 w 5187198"/>
                <a:gd name="connsiteY100" fmla="*/ 5617321 h 6239661"/>
                <a:gd name="connsiteX101" fmla="*/ 1641863 w 5187198"/>
                <a:gd name="connsiteY101" fmla="*/ 5619910 h 6239661"/>
                <a:gd name="connsiteX102" fmla="*/ 2117508 w 5187198"/>
                <a:gd name="connsiteY102" fmla="*/ 5595156 h 6239661"/>
                <a:gd name="connsiteX103" fmla="*/ 2597368 w 5187198"/>
                <a:gd name="connsiteY103" fmla="*/ 5447381 h 6239661"/>
                <a:gd name="connsiteX104" fmla="*/ 3082968 w 5187198"/>
                <a:gd name="connsiteY104" fmla="*/ 5223245 h 6239661"/>
                <a:gd name="connsiteX105" fmla="*/ 3334855 w 5187198"/>
                <a:gd name="connsiteY105" fmla="*/ 5097383 h 6239661"/>
                <a:gd name="connsiteX106" fmla="*/ 3599509 w 5187198"/>
                <a:gd name="connsiteY106" fmla="*/ 4976217 h 6239661"/>
                <a:gd name="connsiteX107" fmla="*/ 4112002 w 5187198"/>
                <a:gd name="connsiteY107" fmla="*/ 4766359 h 6239661"/>
                <a:gd name="connsiteX108" fmla="*/ 4348983 w 5187198"/>
                <a:gd name="connsiteY108" fmla="*/ 4649833 h 6239661"/>
                <a:gd name="connsiteX109" fmla="*/ 4560505 w 5187198"/>
                <a:gd name="connsiteY109" fmla="*/ 4501564 h 6239661"/>
                <a:gd name="connsiteX110" fmla="*/ 4731963 w 5187198"/>
                <a:gd name="connsiteY110" fmla="*/ 4309870 h 6239661"/>
                <a:gd name="connsiteX111" fmla="*/ 4852344 w 5187198"/>
                <a:gd name="connsiteY111" fmla="*/ 4078640 h 6239661"/>
                <a:gd name="connsiteX112" fmla="*/ 4863972 w 5187198"/>
                <a:gd name="connsiteY112" fmla="*/ 4047790 h 6239661"/>
                <a:gd name="connsiteX113" fmla="*/ 4874144 w 5187198"/>
                <a:gd name="connsiteY113" fmla="*/ 4016320 h 6239661"/>
                <a:gd name="connsiteX114" fmla="*/ 4884127 w 5187198"/>
                <a:gd name="connsiteY114" fmla="*/ 3984682 h 6239661"/>
                <a:gd name="connsiteX115" fmla="*/ 4892800 w 5187198"/>
                <a:gd name="connsiteY115" fmla="*/ 3951883 h 6239661"/>
                <a:gd name="connsiteX116" fmla="*/ 4909526 w 5187198"/>
                <a:gd name="connsiteY116" fmla="*/ 3886001 h 6239661"/>
                <a:gd name="connsiteX117" fmla="*/ 4917687 w 5187198"/>
                <a:gd name="connsiteY117" fmla="*/ 3852948 h 6239661"/>
                <a:gd name="connsiteX118" fmla="*/ 4921768 w 5187198"/>
                <a:gd name="connsiteY118" fmla="*/ 3836422 h 6239661"/>
                <a:gd name="connsiteX119" fmla="*/ 4924845 w 5187198"/>
                <a:gd name="connsiteY119" fmla="*/ 3819742 h 6239661"/>
                <a:gd name="connsiteX120" fmla="*/ 4948230 w 5187198"/>
                <a:gd name="connsiteY120" fmla="*/ 3685744 h 6239661"/>
                <a:gd name="connsiteX121" fmla="*/ 4962782 w 5187198"/>
                <a:gd name="connsiteY121" fmla="*/ 3550540 h 6239661"/>
                <a:gd name="connsiteX122" fmla="*/ 4939468 w 5187198"/>
                <a:gd name="connsiteY122" fmla="*/ 3010249 h 6239661"/>
                <a:gd name="connsiteX123" fmla="*/ 4816901 w 5187198"/>
                <a:gd name="connsiteY123" fmla="*/ 2488224 h 6239661"/>
                <a:gd name="connsiteX124" fmla="*/ 4797005 w 5187198"/>
                <a:gd name="connsiteY124" fmla="*/ 2424470 h 6239661"/>
                <a:gd name="connsiteX125" fmla="*/ 4774433 w 5187198"/>
                <a:gd name="connsiteY125" fmla="*/ 2361620 h 6239661"/>
                <a:gd name="connsiteX126" fmla="*/ 4752459 w 5187198"/>
                <a:gd name="connsiteY126" fmla="*/ 2298700 h 6239661"/>
                <a:gd name="connsiteX127" fmla="*/ 4728083 w 5187198"/>
                <a:gd name="connsiteY127" fmla="*/ 2236526 h 6239661"/>
                <a:gd name="connsiteX128" fmla="*/ 4704471 w 5187198"/>
                <a:gd name="connsiteY128" fmla="*/ 2174095 h 6239661"/>
                <a:gd name="connsiteX129" fmla="*/ 4678399 w 5187198"/>
                <a:gd name="connsiteY129" fmla="*/ 2112626 h 6239661"/>
                <a:gd name="connsiteX130" fmla="*/ 4652601 w 5187198"/>
                <a:gd name="connsiteY130" fmla="*/ 2050999 h 6239661"/>
                <a:gd name="connsiteX131" fmla="*/ 4624205 w 5187198"/>
                <a:gd name="connsiteY131" fmla="*/ 1990415 h 6239661"/>
                <a:gd name="connsiteX132" fmla="*/ 4595398 w 5187198"/>
                <a:gd name="connsiteY132" fmla="*/ 1930069 h 6239661"/>
                <a:gd name="connsiteX133" fmla="*/ 4563827 w 5187198"/>
                <a:gd name="connsiteY133" fmla="*/ 1870952 h 6239661"/>
                <a:gd name="connsiteX134" fmla="*/ 4531433 w 5187198"/>
                <a:gd name="connsiteY134" fmla="*/ 1812311 h 6239661"/>
                <a:gd name="connsiteX135" fmla="*/ 4523315 w 5187198"/>
                <a:gd name="connsiteY135" fmla="*/ 1797616 h 6239661"/>
                <a:gd name="connsiteX136" fmla="*/ 4514482 w 5187198"/>
                <a:gd name="connsiteY136" fmla="*/ 1783425 h 6239661"/>
                <a:gd name="connsiteX137" fmla="*/ 4496845 w 5187198"/>
                <a:gd name="connsiteY137" fmla="*/ 1754936 h 6239661"/>
                <a:gd name="connsiteX138" fmla="*/ 4461463 w 5187198"/>
                <a:gd name="connsiteY138" fmla="*/ 1697929 h 6239661"/>
                <a:gd name="connsiteX139" fmla="*/ 4452660 w 5187198"/>
                <a:gd name="connsiteY139" fmla="*/ 1683629 h 6239661"/>
                <a:gd name="connsiteX140" fmla="*/ 4443141 w 5187198"/>
                <a:gd name="connsiteY140" fmla="*/ 1669834 h 6239661"/>
                <a:gd name="connsiteX141" fmla="*/ 4424241 w 5187198"/>
                <a:gd name="connsiteY141" fmla="*/ 1642166 h 6239661"/>
                <a:gd name="connsiteX142" fmla="*/ 4346886 w 5187198"/>
                <a:gd name="connsiteY142" fmla="*/ 1532412 h 6239661"/>
                <a:gd name="connsiteX143" fmla="*/ 3985497 w 5187198"/>
                <a:gd name="connsiteY143" fmla="*/ 1134649 h 6239661"/>
                <a:gd name="connsiteX144" fmla="*/ 3545665 w 5187198"/>
                <a:gd name="connsiteY144" fmla="*/ 825877 h 6239661"/>
                <a:gd name="connsiteX145" fmla="*/ 3486190 w 5187198"/>
                <a:gd name="connsiteY145" fmla="*/ 794756 h 6239661"/>
                <a:gd name="connsiteX146" fmla="*/ 3426182 w 5187198"/>
                <a:gd name="connsiteY146" fmla="*/ 764765 h 6239661"/>
                <a:gd name="connsiteX147" fmla="*/ 3365044 w 5187198"/>
                <a:gd name="connsiteY147" fmla="*/ 737255 h 6239661"/>
                <a:gd name="connsiteX148" fmla="*/ 3334529 w 5187198"/>
                <a:gd name="connsiteY148" fmla="*/ 723514 h 6239661"/>
                <a:gd name="connsiteX149" fmla="*/ 3303733 w 5187198"/>
                <a:gd name="connsiteY149" fmla="*/ 710395 h 6239661"/>
                <a:gd name="connsiteX150" fmla="*/ 3179033 w 5187198"/>
                <a:gd name="connsiteY150" fmla="*/ 662259 h 6239661"/>
                <a:gd name="connsiteX151" fmla="*/ 3052408 w 5187198"/>
                <a:gd name="connsiteY151" fmla="*/ 620447 h 6239661"/>
                <a:gd name="connsiteX152" fmla="*/ 2924325 w 5187198"/>
                <a:gd name="connsiteY152" fmla="*/ 584505 h 6239661"/>
                <a:gd name="connsiteX153" fmla="*/ 2859667 w 5187198"/>
                <a:gd name="connsiteY153" fmla="*/ 569266 h 6239661"/>
                <a:gd name="connsiteX154" fmla="*/ 2795226 w 5187198"/>
                <a:gd name="connsiteY154" fmla="*/ 554085 h 6239661"/>
                <a:gd name="connsiteX155" fmla="*/ 2729702 w 5187198"/>
                <a:gd name="connsiteY155" fmla="*/ 540354 h 6239661"/>
                <a:gd name="connsiteX156" fmla="*/ 2663758 w 5187198"/>
                <a:gd name="connsiteY156" fmla="*/ 527322 h 6239661"/>
                <a:gd name="connsiteX157" fmla="*/ 2630927 w 5187198"/>
                <a:gd name="connsiteY157" fmla="*/ 520495 h 6239661"/>
                <a:gd name="connsiteX158" fmla="*/ 2597965 w 5187198"/>
                <a:gd name="connsiteY158" fmla="*/ 515024 h 6239661"/>
                <a:gd name="connsiteX159" fmla="*/ 2532205 w 5187198"/>
                <a:gd name="connsiteY159" fmla="*/ 503895 h 6239661"/>
                <a:gd name="connsiteX160" fmla="*/ 2010064 w 5187198"/>
                <a:gd name="connsiteY160" fmla="*/ 452552 h 6239661"/>
                <a:gd name="connsiteX161" fmla="*/ 1494552 w 5187198"/>
                <a:gd name="connsiteY161" fmla="*/ 485055 h 6239661"/>
                <a:gd name="connsiteX162" fmla="*/ 1366896 w 5187198"/>
                <a:gd name="connsiteY162" fmla="*/ 509389 h 6239661"/>
                <a:gd name="connsiteX163" fmla="*/ 1240175 w 5187198"/>
                <a:gd name="connsiteY163" fmla="*/ 541045 h 6239661"/>
                <a:gd name="connsiteX164" fmla="*/ 1177438 w 5187198"/>
                <a:gd name="connsiteY164" fmla="*/ 560170 h 6239661"/>
                <a:gd name="connsiteX165" fmla="*/ 1145987 w 5187198"/>
                <a:gd name="connsiteY165" fmla="*/ 569826 h 6239661"/>
                <a:gd name="connsiteX166" fmla="*/ 1130315 w 5187198"/>
                <a:gd name="connsiteY166" fmla="*/ 574669 h 6239661"/>
                <a:gd name="connsiteX167" fmla="*/ 1114873 w 5187198"/>
                <a:gd name="connsiteY167" fmla="*/ 580384 h 6239661"/>
                <a:gd name="connsiteX168" fmla="*/ 1052839 w 5187198"/>
                <a:gd name="connsiteY168" fmla="*/ 602943 h 6239661"/>
                <a:gd name="connsiteX169" fmla="*/ 991135 w 5187198"/>
                <a:gd name="connsiteY169" fmla="*/ 626866 h 6239661"/>
                <a:gd name="connsiteX170" fmla="*/ 930179 w 5187198"/>
                <a:gd name="connsiteY170" fmla="*/ 653191 h 6239661"/>
                <a:gd name="connsiteX171" fmla="*/ 869768 w 5187198"/>
                <a:gd name="connsiteY171" fmla="*/ 680937 h 6239661"/>
                <a:gd name="connsiteX172" fmla="*/ 810085 w 5187198"/>
                <a:gd name="connsiteY172" fmla="*/ 710734 h 6239661"/>
                <a:gd name="connsiteX173" fmla="*/ 751220 w 5187198"/>
                <a:gd name="connsiteY173" fmla="*/ 741794 h 6239661"/>
                <a:gd name="connsiteX174" fmla="*/ 532669 w 5187198"/>
                <a:gd name="connsiteY174" fmla="*/ 881688 h 6239661"/>
                <a:gd name="connsiteX175" fmla="*/ 354185 w 5187198"/>
                <a:gd name="connsiteY175" fmla="*/ 1050286 h 6239661"/>
                <a:gd name="connsiteX176" fmla="*/ 315980 w 5187198"/>
                <a:gd name="connsiteY176" fmla="*/ 1098125 h 6239661"/>
                <a:gd name="connsiteX177" fmla="*/ 280345 w 5187198"/>
                <a:gd name="connsiteY177" fmla="*/ 1149782 h 6239661"/>
                <a:gd name="connsiteX178" fmla="*/ 245890 w 5187198"/>
                <a:gd name="connsiteY178" fmla="*/ 1203959 h 6239661"/>
                <a:gd name="connsiteX179" fmla="*/ 212162 w 5187198"/>
                <a:gd name="connsiteY179" fmla="*/ 1260184 h 6239661"/>
                <a:gd name="connsiteX180" fmla="*/ 80716 w 5187198"/>
                <a:gd name="connsiteY180" fmla="*/ 1502476 h 6239661"/>
                <a:gd name="connsiteX181" fmla="*/ 0 w 5187198"/>
                <a:gd name="connsiteY181" fmla="*/ 1648841 h 6239661"/>
                <a:gd name="connsiteX182" fmla="*/ 0 w 5187198"/>
                <a:gd name="connsiteY182" fmla="*/ 954863 h 6239661"/>
                <a:gd name="connsiteX183" fmla="*/ 43491 w 5187198"/>
                <a:gd name="connsiteY183" fmla="*/ 895513 h 6239661"/>
                <a:gd name="connsiteX184" fmla="*/ 93923 w 5187198"/>
                <a:gd name="connsiteY184" fmla="*/ 834489 h 6239661"/>
                <a:gd name="connsiteX185" fmla="*/ 323465 w 5187198"/>
                <a:gd name="connsiteY185" fmla="*/ 617671 h 6239661"/>
                <a:gd name="connsiteX186" fmla="*/ 574777 w 5187198"/>
                <a:gd name="connsiteY186" fmla="*/ 446794 h 6239661"/>
                <a:gd name="connsiteX187" fmla="*/ 638943 w 5187198"/>
                <a:gd name="connsiteY187" fmla="*/ 408925 h 6239661"/>
                <a:gd name="connsiteX188" fmla="*/ 703505 w 5187198"/>
                <a:gd name="connsiteY188" fmla="*/ 371742 h 6239661"/>
                <a:gd name="connsiteX189" fmla="*/ 769262 w 5187198"/>
                <a:gd name="connsiteY189" fmla="*/ 336154 h 6239661"/>
                <a:gd name="connsiteX190" fmla="*/ 835552 w 5187198"/>
                <a:gd name="connsiteY190" fmla="*/ 301173 h 6239661"/>
                <a:gd name="connsiteX191" fmla="*/ 902979 w 5187198"/>
                <a:gd name="connsiteY191" fmla="*/ 268004 h 6239661"/>
                <a:gd name="connsiteX192" fmla="*/ 971127 w 5187198"/>
                <a:gd name="connsiteY192" fmla="*/ 235607 h 6239661"/>
                <a:gd name="connsiteX193" fmla="*/ 988238 w 5187198"/>
                <a:gd name="connsiteY193" fmla="*/ 227556 h 6239661"/>
                <a:gd name="connsiteX194" fmla="*/ 1005744 w 5187198"/>
                <a:gd name="connsiteY194" fmla="*/ 220191 h 6239661"/>
                <a:gd name="connsiteX195" fmla="*/ 1040729 w 5187198"/>
                <a:gd name="connsiteY195" fmla="*/ 205569 h 6239661"/>
                <a:gd name="connsiteX196" fmla="*/ 1110835 w 5187198"/>
                <a:gd name="connsiteY196" fmla="*/ 176248 h 6239661"/>
                <a:gd name="connsiteX197" fmla="*/ 1254256 w 5187198"/>
                <a:gd name="connsiteY197" fmla="*/ 123796 h 6239661"/>
                <a:gd name="connsiteX198" fmla="*/ 1401310 w 5187198"/>
                <a:gd name="connsiteY198" fmla="*/ 79852 h 6239661"/>
                <a:gd name="connsiteX199" fmla="*/ 2011811 w 5187198"/>
                <a:gd name="connsiteY199" fmla="*/ 4 h 6239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5187198" h="6239661">
                  <a:moveTo>
                    <a:pt x="2011811" y="4"/>
                  </a:moveTo>
                  <a:cubicBezTo>
                    <a:pt x="2217306" y="120"/>
                    <a:pt x="2420903" y="25925"/>
                    <a:pt x="2617011" y="70590"/>
                  </a:cubicBezTo>
                  <a:lnTo>
                    <a:pt x="2690321" y="88146"/>
                  </a:lnTo>
                  <a:lnTo>
                    <a:pt x="2726863" y="97127"/>
                  </a:lnTo>
                  <a:lnTo>
                    <a:pt x="2762951" y="107375"/>
                  </a:lnTo>
                  <a:lnTo>
                    <a:pt x="2834843" y="128493"/>
                  </a:lnTo>
                  <a:cubicBezTo>
                    <a:pt x="2858788" y="135605"/>
                    <a:pt x="2882632" y="142226"/>
                    <a:pt x="2906574" y="151076"/>
                  </a:cubicBezTo>
                  <a:cubicBezTo>
                    <a:pt x="2954475" y="167852"/>
                    <a:pt x="3002363" y="183813"/>
                    <a:pt x="3049504" y="202124"/>
                  </a:cubicBezTo>
                  <a:lnTo>
                    <a:pt x="3189518" y="260159"/>
                  </a:lnTo>
                  <a:lnTo>
                    <a:pt x="3326048" y="325143"/>
                  </a:lnTo>
                  <a:cubicBezTo>
                    <a:pt x="3370687" y="348464"/>
                    <a:pt x="3414908" y="372485"/>
                    <a:pt x="3459166" y="395936"/>
                  </a:cubicBezTo>
                  <a:cubicBezTo>
                    <a:pt x="3502947" y="420302"/>
                    <a:pt x="3545491" y="447118"/>
                    <a:pt x="3588578" y="472343"/>
                  </a:cubicBezTo>
                  <a:cubicBezTo>
                    <a:pt x="3610346" y="484551"/>
                    <a:pt x="3630797" y="499072"/>
                    <a:pt x="3651864" y="512600"/>
                  </a:cubicBezTo>
                  <a:lnTo>
                    <a:pt x="3714514" y="553499"/>
                  </a:lnTo>
                  <a:cubicBezTo>
                    <a:pt x="3880005" y="664844"/>
                    <a:pt x="4036083" y="788388"/>
                    <a:pt x="4181221" y="922912"/>
                  </a:cubicBezTo>
                  <a:cubicBezTo>
                    <a:pt x="4326221" y="1057515"/>
                    <a:pt x="4461955" y="1202038"/>
                    <a:pt x="4582963" y="1358264"/>
                  </a:cubicBezTo>
                  <a:cubicBezTo>
                    <a:pt x="4614206" y="1396543"/>
                    <a:pt x="4642091" y="1437400"/>
                    <a:pt x="4670721" y="1477644"/>
                  </a:cubicBezTo>
                  <a:cubicBezTo>
                    <a:pt x="4700172" y="1517414"/>
                    <a:pt x="4725864" y="1559538"/>
                    <a:pt x="4752378" y="1601187"/>
                  </a:cubicBezTo>
                  <a:lnTo>
                    <a:pt x="4772168" y="1632456"/>
                  </a:lnTo>
                  <a:lnTo>
                    <a:pt x="4782117" y="1648104"/>
                  </a:lnTo>
                  <a:lnTo>
                    <a:pt x="4791381" y="1664150"/>
                  </a:lnTo>
                  <a:lnTo>
                    <a:pt x="4828190" y="1728379"/>
                  </a:lnTo>
                  <a:cubicBezTo>
                    <a:pt x="4840266" y="1749930"/>
                    <a:pt x="4853470" y="1770740"/>
                    <a:pt x="4864832" y="1792796"/>
                  </a:cubicBezTo>
                  <a:lnTo>
                    <a:pt x="4899201" y="1858342"/>
                  </a:lnTo>
                  <a:cubicBezTo>
                    <a:pt x="4910484" y="1880260"/>
                    <a:pt x="4922532" y="1901920"/>
                    <a:pt x="4933266" y="1924155"/>
                  </a:cubicBezTo>
                  <a:lnTo>
                    <a:pt x="4964403" y="1991384"/>
                  </a:lnTo>
                  <a:cubicBezTo>
                    <a:pt x="4974618" y="2013829"/>
                    <a:pt x="4985323" y="2036171"/>
                    <a:pt x="4995019" y="2058823"/>
                  </a:cubicBezTo>
                  <a:lnTo>
                    <a:pt x="5021999" y="2127723"/>
                  </a:lnTo>
                  <a:lnTo>
                    <a:pt x="5048321" y="2196908"/>
                  </a:lnTo>
                  <a:lnTo>
                    <a:pt x="5070546" y="2267547"/>
                  </a:lnTo>
                  <a:cubicBezTo>
                    <a:pt x="5078054" y="2291004"/>
                    <a:pt x="5085044" y="2314670"/>
                    <a:pt x="5092171" y="2338256"/>
                  </a:cubicBezTo>
                  <a:cubicBezTo>
                    <a:pt x="5098670" y="2362023"/>
                    <a:pt x="5104296" y="2386019"/>
                    <a:pt x="5110305" y="2409886"/>
                  </a:cubicBezTo>
                  <a:cubicBezTo>
                    <a:pt x="5158097" y="2600976"/>
                    <a:pt x="5182068" y="2797044"/>
                    <a:pt x="5186393" y="2992022"/>
                  </a:cubicBezTo>
                  <a:cubicBezTo>
                    <a:pt x="5191013" y="3187195"/>
                    <a:pt x="5175397" y="3380886"/>
                    <a:pt x="5149045" y="3571816"/>
                  </a:cubicBezTo>
                  <a:cubicBezTo>
                    <a:pt x="5141154" y="3619431"/>
                    <a:pt x="5133539" y="3666889"/>
                    <a:pt x="5126572" y="3714520"/>
                  </a:cubicBezTo>
                  <a:cubicBezTo>
                    <a:pt x="5117276" y="3761759"/>
                    <a:pt x="5107793" y="3808831"/>
                    <a:pt x="5099067" y="3856108"/>
                  </a:cubicBezTo>
                  <a:lnTo>
                    <a:pt x="5095699" y="3873868"/>
                  </a:lnTo>
                  <a:lnTo>
                    <a:pt x="5091573" y="3891426"/>
                  </a:lnTo>
                  <a:lnTo>
                    <a:pt x="5083324" y="3926541"/>
                  </a:lnTo>
                  <a:lnTo>
                    <a:pt x="5067256" y="3996889"/>
                  </a:lnTo>
                  <a:cubicBezTo>
                    <a:pt x="5064451" y="4008657"/>
                    <a:pt x="5062244" y="4020353"/>
                    <a:pt x="5059194" y="4032171"/>
                  </a:cubicBezTo>
                  <a:lnTo>
                    <a:pt x="5049522" y="4067833"/>
                  </a:lnTo>
                  <a:lnTo>
                    <a:pt x="5040067" y="4103553"/>
                  </a:lnTo>
                  <a:cubicBezTo>
                    <a:pt x="5036554" y="4115363"/>
                    <a:pt x="5032689" y="4127194"/>
                    <a:pt x="5028960" y="4138946"/>
                  </a:cubicBezTo>
                  <a:cubicBezTo>
                    <a:pt x="4999693" y="4233462"/>
                    <a:pt x="4962869" y="4326764"/>
                    <a:pt x="4917351" y="4417041"/>
                  </a:cubicBezTo>
                  <a:cubicBezTo>
                    <a:pt x="4871860" y="4507209"/>
                    <a:pt x="4817597" y="4594215"/>
                    <a:pt x="4756163" y="4676402"/>
                  </a:cubicBezTo>
                  <a:cubicBezTo>
                    <a:pt x="4632803" y="4840875"/>
                    <a:pt x="4480597" y="4982783"/>
                    <a:pt x="4322493" y="5105604"/>
                  </a:cubicBezTo>
                  <a:cubicBezTo>
                    <a:pt x="4163928" y="5228420"/>
                    <a:pt x="3999564" y="5332640"/>
                    <a:pt x="3840510" y="5429590"/>
                  </a:cubicBezTo>
                  <a:cubicBezTo>
                    <a:pt x="3760954" y="5478172"/>
                    <a:pt x="3682353" y="5524924"/>
                    <a:pt x="3606447" y="5572862"/>
                  </a:cubicBezTo>
                  <a:lnTo>
                    <a:pt x="3488814" y="5647178"/>
                  </a:lnTo>
                  <a:cubicBezTo>
                    <a:pt x="3448270" y="5672597"/>
                    <a:pt x="3407323" y="5697792"/>
                    <a:pt x="3365864" y="5722735"/>
                  </a:cubicBezTo>
                  <a:cubicBezTo>
                    <a:pt x="3200163" y="5822424"/>
                    <a:pt x="3026125" y="5917328"/>
                    <a:pt x="2839486" y="5999120"/>
                  </a:cubicBezTo>
                  <a:cubicBezTo>
                    <a:pt x="2653201" y="6080891"/>
                    <a:pt x="2453560" y="6149344"/>
                    <a:pt x="2242423" y="6192346"/>
                  </a:cubicBezTo>
                  <a:cubicBezTo>
                    <a:pt x="2031719" y="6235463"/>
                    <a:pt x="1808952" y="6251353"/>
                    <a:pt x="1589380" y="6230657"/>
                  </a:cubicBezTo>
                  <a:lnTo>
                    <a:pt x="1548244" y="6226706"/>
                  </a:lnTo>
                  <a:cubicBezTo>
                    <a:pt x="1534528" y="6225117"/>
                    <a:pt x="1520898" y="6223203"/>
                    <a:pt x="1507348" y="6221428"/>
                  </a:cubicBezTo>
                  <a:lnTo>
                    <a:pt x="1466401" y="6215904"/>
                  </a:lnTo>
                  <a:cubicBezTo>
                    <a:pt x="1452772" y="6213991"/>
                    <a:pt x="1439316" y="6211428"/>
                    <a:pt x="1425773" y="6209191"/>
                  </a:cubicBezTo>
                  <a:cubicBezTo>
                    <a:pt x="1398775" y="6204391"/>
                    <a:pt x="1371610" y="6199779"/>
                    <a:pt x="1344960" y="6193681"/>
                  </a:cubicBezTo>
                  <a:cubicBezTo>
                    <a:pt x="1318251" y="6187799"/>
                    <a:pt x="1291260" y="6182538"/>
                    <a:pt x="1265007" y="6175388"/>
                  </a:cubicBezTo>
                  <a:lnTo>
                    <a:pt x="1225415" y="6165243"/>
                  </a:lnTo>
                  <a:cubicBezTo>
                    <a:pt x="1212163" y="6161924"/>
                    <a:pt x="1198939" y="6158496"/>
                    <a:pt x="1186567" y="6154486"/>
                  </a:cubicBezTo>
                  <a:lnTo>
                    <a:pt x="1111158" y="6130918"/>
                  </a:lnTo>
                  <a:lnTo>
                    <a:pt x="1035915" y="6107163"/>
                  </a:lnTo>
                  <a:cubicBezTo>
                    <a:pt x="1010846" y="6099055"/>
                    <a:pt x="986357" y="6088784"/>
                    <a:pt x="961579" y="6079594"/>
                  </a:cubicBezTo>
                  <a:cubicBezTo>
                    <a:pt x="763709" y="6005594"/>
                    <a:pt x="572401" y="5909703"/>
                    <a:pt x="395297" y="5792812"/>
                  </a:cubicBezTo>
                  <a:lnTo>
                    <a:pt x="265239" y="5701511"/>
                  </a:lnTo>
                  <a:cubicBezTo>
                    <a:pt x="254227" y="5694155"/>
                    <a:pt x="244103" y="5685646"/>
                    <a:pt x="233756" y="5677542"/>
                  </a:cubicBezTo>
                  <a:lnTo>
                    <a:pt x="202800" y="5652902"/>
                  </a:lnTo>
                  <a:lnTo>
                    <a:pt x="140918" y="5603515"/>
                  </a:lnTo>
                  <a:cubicBezTo>
                    <a:pt x="130598" y="5595302"/>
                    <a:pt x="120280" y="5587089"/>
                    <a:pt x="110625" y="5578127"/>
                  </a:cubicBezTo>
                  <a:cubicBezTo>
                    <a:pt x="105647" y="5573779"/>
                    <a:pt x="100444" y="5569834"/>
                    <a:pt x="95631" y="5565299"/>
                  </a:cubicBezTo>
                  <a:cubicBezTo>
                    <a:pt x="90955" y="5560684"/>
                    <a:pt x="86505" y="5555666"/>
                    <a:pt x="81966" y="5550973"/>
                  </a:cubicBezTo>
                  <a:lnTo>
                    <a:pt x="27991" y="5493272"/>
                  </a:lnTo>
                  <a:cubicBezTo>
                    <a:pt x="19109" y="5483589"/>
                    <a:pt x="9758" y="5474359"/>
                    <a:pt x="1454" y="5464252"/>
                  </a:cubicBezTo>
                  <a:lnTo>
                    <a:pt x="0" y="5462518"/>
                  </a:lnTo>
                  <a:lnTo>
                    <a:pt x="0" y="4720187"/>
                  </a:lnTo>
                  <a:lnTo>
                    <a:pt x="109684" y="4836724"/>
                  </a:lnTo>
                  <a:cubicBezTo>
                    <a:pt x="173316" y="4897375"/>
                    <a:pt x="239447" y="4954160"/>
                    <a:pt x="306959" y="5007200"/>
                  </a:cubicBezTo>
                  <a:lnTo>
                    <a:pt x="358101" y="5046057"/>
                  </a:lnTo>
                  <a:lnTo>
                    <a:pt x="383328" y="5065684"/>
                  </a:lnTo>
                  <a:cubicBezTo>
                    <a:pt x="391637" y="5072316"/>
                    <a:pt x="400805" y="5077902"/>
                    <a:pt x="409503" y="5083942"/>
                  </a:cubicBezTo>
                  <a:lnTo>
                    <a:pt x="461889" y="5119888"/>
                  </a:lnTo>
                  <a:cubicBezTo>
                    <a:pt x="466184" y="5122893"/>
                    <a:pt x="470616" y="5125820"/>
                    <a:pt x="474883" y="5128933"/>
                  </a:cubicBezTo>
                  <a:cubicBezTo>
                    <a:pt x="478982" y="5132235"/>
                    <a:pt x="482476" y="5136069"/>
                    <a:pt x="486410" y="5139557"/>
                  </a:cubicBezTo>
                  <a:cubicBezTo>
                    <a:pt x="494140" y="5146613"/>
                    <a:pt x="502565" y="5152812"/>
                    <a:pt x="510852" y="5159089"/>
                  </a:cubicBezTo>
                  <a:lnTo>
                    <a:pt x="560653" y="5196893"/>
                  </a:lnTo>
                  <a:lnTo>
                    <a:pt x="585485" y="5215834"/>
                  </a:lnTo>
                  <a:cubicBezTo>
                    <a:pt x="593773" y="5222111"/>
                    <a:pt x="601864" y="5228685"/>
                    <a:pt x="610707" y="5234185"/>
                  </a:cubicBezTo>
                  <a:lnTo>
                    <a:pt x="714768" y="5303103"/>
                  </a:lnTo>
                  <a:cubicBezTo>
                    <a:pt x="856162" y="5390603"/>
                    <a:pt x="1008099" y="5459947"/>
                    <a:pt x="1166634" y="5513322"/>
                  </a:cubicBezTo>
                  <a:cubicBezTo>
                    <a:pt x="1186540" y="5519932"/>
                    <a:pt x="1205774" y="5527751"/>
                    <a:pt x="1225991" y="5533632"/>
                  </a:cubicBezTo>
                  <a:lnTo>
                    <a:pt x="1286680" y="5550705"/>
                  </a:lnTo>
                  <a:lnTo>
                    <a:pt x="1347310" y="5567995"/>
                  </a:lnTo>
                  <a:cubicBezTo>
                    <a:pt x="1357469" y="5571180"/>
                    <a:pt x="1367261" y="5573572"/>
                    <a:pt x="1377002" y="5575719"/>
                  </a:cubicBezTo>
                  <a:lnTo>
                    <a:pt x="1406328" y="5582649"/>
                  </a:lnTo>
                  <a:cubicBezTo>
                    <a:pt x="1425825" y="5587757"/>
                    <a:pt x="1445490" y="5590939"/>
                    <a:pt x="1465060" y="5594909"/>
                  </a:cubicBezTo>
                  <a:cubicBezTo>
                    <a:pt x="1484652" y="5599231"/>
                    <a:pt x="1504324" y="5601952"/>
                    <a:pt x="1523881" y="5605105"/>
                  </a:cubicBezTo>
                  <a:cubicBezTo>
                    <a:pt x="1533660" y="5606682"/>
                    <a:pt x="1543460" y="5608613"/>
                    <a:pt x="1553325" y="5609865"/>
                  </a:cubicBezTo>
                  <a:lnTo>
                    <a:pt x="1582813" y="5613593"/>
                  </a:lnTo>
                  <a:lnTo>
                    <a:pt x="1612301" y="5617321"/>
                  </a:lnTo>
                  <a:lnTo>
                    <a:pt x="1641863" y="5619910"/>
                  </a:lnTo>
                  <a:cubicBezTo>
                    <a:pt x="1799348" y="5633940"/>
                    <a:pt x="1957913" y="5625770"/>
                    <a:pt x="2117508" y="5595156"/>
                  </a:cubicBezTo>
                  <a:cubicBezTo>
                    <a:pt x="2277124" y="5564895"/>
                    <a:pt x="2437004" y="5512449"/>
                    <a:pt x="2597368" y="5447381"/>
                  </a:cubicBezTo>
                  <a:cubicBezTo>
                    <a:pt x="2757791" y="5382096"/>
                    <a:pt x="2918855" y="5304464"/>
                    <a:pt x="3082968" y="5223245"/>
                  </a:cubicBezTo>
                  <a:lnTo>
                    <a:pt x="3334855" y="5097383"/>
                  </a:lnTo>
                  <a:cubicBezTo>
                    <a:pt x="3423528" y="5054142"/>
                    <a:pt x="3511773" y="5013798"/>
                    <a:pt x="3599509" y="4976217"/>
                  </a:cubicBezTo>
                  <a:cubicBezTo>
                    <a:pt x="3774960" y="4900701"/>
                    <a:pt x="3948276" y="4837481"/>
                    <a:pt x="4112002" y="4766359"/>
                  </a:cubicBezTo>
                  <a:cubicBezTo>
                    <a:pt x="4193972" y="4730827"/>
                    <a:pt x="4273429" y="4692997"/>
                    <a:pt x="4348983" y="4649833"/>
                  </a:cubicBezTo>
                  <a:cubicBezTo>
                    <a:pt x="4424508" y="4606778"/>
                    <a:pt x="4496050" y="4558250"/>
                    <a:pt x="4560505" y="4501564"/>
                  </a:cubicBezTo>
                  <a:cubicBezTo>
                    <a:pt x="4625198" y="4445289"/>
                    <a:pt x="4682991" y="4381021"/>
                    <a:pt x="4731963" y="4309870"/>
                  </a:cubicBezTo>
                  <a:cubicBezTo>
                    <a:pt x="4781043" y="4238747"/>
                    <a:pt x="4821275" y="4160848"/>
                    <a:pt x="4852344" y="4078640"/>
                  </a:cubicBezTo>
                  <a:lnTo>
                    <a:pt x="4863972" y="4047790"/>
                  </a:lnTo>
                  <a:lnTo>
                    <a:pt x="4874144" y="4016320"/>
                  </a:lnTo>
                  <a:lnTo>
                    <a:pt x="4884127" y="3984682"/>
                  </a:lnTo>
                  <a:cubicBezTo>
                    <a:pt x="4887242" y="3973925"/>
                    <a:pt x="4889981" y="3962835"/>
                    <a:pt x="4892800" y="3951883"/>
                  </a:cubicBezTo>
                  <a:lnTo>
                    <a:pt x="4909526" y="3886001"/>
                  </a:lnTo>
                  <a:lnTo>
                    <a:pt x="4917687" y="3852948"/>
                  </a:lnTo>
                  <a:lnTo>
                    <a:pt x="4921768" y="3836422"/>
                  </a:lnTo>
                  <a:lnTo>
                    <a:pt x="4924845" y="3819742"/>
                  </a:lnTo>
                  <a:cubicBezTo>
                    <a:pt x="4933092" y="3775120"/>
                    <a:pt x="4941231" y="3730469"/>
                    <a:pt x="4948230" y="3685744"/>
                  </a:cubicBezTo>
                  <a:cubicBezTo>
                    <a:pt x="4953579" y="3640694"/>
                    <a:pt x="4958249" y="3595577"/>
                    <a:pt x="4962782" y="3550540"/>
                  </a:cubicBezTo>
                  <a:cubicBezTo>
                    <a:pt x="4976580" y="3369692"/>
                    <a:pt x="4965812" y="3187942"/>
                    <a:pt x="4939468" y="3010249"/>
                  </a:cubicBezTo>
                  <a:cubicBezTo>
                    <a:pt x="4912965" y="2832281"/>
                    <a:pt x="4870237" y="2658196"/>
                    <a:pt x="4816901" y="2488224"/>
                  </a:cubicBezTo>
                  <a:cubicBezTo>
                    <a:pt x="4810197" y="2466954"/>
                    <a:pt x="4803984" y="2445582"/>
                    <a:pt x="4797005" y="2424470"/>
                  </a:cubicBezTo>
                  <a:cubicBezTo>
                    <a:pt x="4789399" y="2403537"/>
                    <a:pt x="4781686" y="2382574"/>
                    <a:pt x="4774433" y="2361620"/>
                  </a:cubicBezTo>
                  <a:lnTo>
                    <a:pt x="4752459" y="2298700"/>
                  </a:lnTo>
                  <a:lnTo>
                    <a:pt x="4728083" y="2236526"/>
                  </a:lnTo>
                  <a:cubicBezTo>
                    <a:pt x="4719957" y="2215802"/>
                    <a:pt x="4712352" y="2194869"/>
                    <a:pt x="4704471" y="2174095"/>
                  </a:cubicBezTo>
                  <a:lnTo>
                    <a:pt x="4678399" y="2112626"/>
                  </a:lnTo>
                  <a:lnTo>
                    <a:pt x="4652601" y="2050999"/>
                  </a:lnTo>
                  <a:cubicBezTo>
                    <a:pt x="4643711" y="2030533"/>
                    <a:pt x="4633616" y="2010672"/>
                    <a:pt x="4624205" y="1990415"/>
                  </a:cubicBezTo>
                  <a:lnTo>
                    <a:pt x="4595398" y="1930069"/>
                  </a:lnTo>
                  <a:cubicBezTo>
                    <a:pt x="4585714" y="1909969"/>
                    <a:pt x="4574413" y="1890713"/>
                    <a:pt x="4563827" y="1870952"/>
                  </a:cubicBezTo>
                  <a:lnTo>
                    <a:pt x="4531433" y="1812311"/>
                  </a:lnTo>
                  <a:lnTo>
                    <a:pt x="4523315" y="1797616"/>
                  </a:lnTo>
                  <a:lnTo>
                    <a:pt x="4514482" y="1783425"/>
                  </a:lnTo>
                  <a:lnTo>
                    <a:pt x="4496845" y="1754936"/>
                  </a:lnTo>
                  <a:lnTo>
                    <a:pt x="4461463" y="1697929"/>
                  </a:lnTo>
                  <a:lnTo>
                    <a:pt x="4452660" y="1683629"/>
                  </a:lnTo>
                  <a:lnTo>
                    <a:pt x="4443141" y="1669834"/>
                  </a:lnTo>
                  <a:lnTo>
                    <a:pt x="4424241" y="1642166"/>
                  </a:lnTo>
                  <a:cubicBezTo>
                    <a:pt x="4399005" y="1605265"/>
                    <a:pt x="4374512" y="1567751"/>
                    <a:pt x="4346886" y="1532412"/>
                  </a:cubicBezTo>
                  <a:cubicBezTo>
                    <a:pt x="4240477" y="1388328"/>
                    <a:pt x="4120362" y="1253437"/>
                    <a:pt x="3985497" y="1134649"/>
                  </a:cubicBezTo>
                  <a:cubicBezTo>
                    <a:pt x="3850799" y="1015675"/>
                    <a:pt x="3702920" y="911715"/>
                    <a:pt x="3545665" y="825877"/>
                  </a:cubicBezTo>
                  <a:lnTo>
                    <a:pt x="3486190" y="794756"/>
                  </a:lnTo>
                  <a:cubicBezTo>
                    <a:pt x="3466181" y="784640"/>
                    <a:pt x="3446893" y="773560"/>
                    <a:pt x="3426182" y="764765"/>
                  </a:cubicBezTo>
                  <a:lnTo>
                    <a:pt x="3365044" y="737255"/>
                  </a:lnTo>
                  <a:lnTo>
                    <a:pt x="3334529" y="723514"/>
                  </a:lnTo>
                  <a:cubicBezTo>
                    <a:pt x="3324394" y="718943"/>
                    <a:pt x="3314287" y="714265"/>
                    <a:pt x="3303733" y="710395"/>
                  </a:cubicBezTo>
                  <a:cubicBezTo>
                    <a:pt x="3262013" y="694346"/>
                    <a:pt x="3220711" y="677599"/>
                    <a:pt x="3179033" y="662259"/>
                  </a:cubicBezTo>
                  <a:lnTo>
                    <a:pt x="3052408" y="620447"/>
                  </a:lnTo>
                  <a:lnTo>
                    <a:pt x="2924325" y="584505"/>
                  </a:lnTo>
                  <a:cubicBezTo>
                    <a:pt x="2903106" y="578471"/>
                    <a:pt x="2881119" y="574434"/>
                    <a:pt x="2859667" y="569266"/>
                  </a:cubicBezTo>
                  <a:lnTo>
                    <a:pt x="2795226" y="554085"/>
                  </a:lnTo>
                  <a:cubicBezTo>
                    <a:pt x="2774078" y="548652"/>
                    <a:pt x="2751709" y="544744"/>
                    <a:pt x="2729702" y="540354"/>
                  </a:cubicBezTo>
                  <a:lnTo>
                    <a:pt x="2663758" y="527322"/>
                  </a:lnTo>
                  <a:lnTo>
                    <a:pt x="2630927" y="520495"/>
                  </a:lnTo>
                  <a:lnTo>
                    <a:pt x="2597965" y="515024"/>
                  </a:lnTo>
                  <a:cubicBezTo>
                    <a:pt x="2575970" y="511449"/>
                    <a:pt x="2554112" y="507795"/>
                    <a:pt x="2532205" y="503895"/>
                  </a:cubicBezTo>
                  <a:cubicBezTo>
                    <a:pt x="2357016" y="475037"/>
                    <a:pt x="2182954" y="456682"/>
                    <a:pt x="2010064" y="452552"/>
                  </a:cubicBezTo>
                  <a:cubicBezTo>
                    <a:pt x="1837255" y="448558"/>
                    <a:pt x="1665388" y="457916"/>
                    <a:pt x="1494552" y="485055"/>
                  </a:cubicBezTo>
                  <a:cubicBezTo>
                    <a:pt x="1452133" y="492816"/>
                    <a:pt x="1409569" y="501117"/>
                    <a:pt x="1366896" y="509389"/>
                  </a:cubicBezTo>
                  <a:cubicBezTo>
                    <a:pt x="1324862" y="520035"/>
                    <a:pt x="1282333" y="529505"/>
                    <a:pt x="1240175" y="541045"/>
                  </a:cubicBezTo>
                  <a:lnTo>
                    <a:pt x="1177438" y="560170"/>
                  </a:lnTo>
                  <a:lnTo>
                    <a:pt x="1145987" y="569826"/>
                  </a:lnTo>
                  <a:lnTo>
                    <a:pt x="1130315" y="574669"/>
                  </a:lnTo>
                  <a:lnTo>
                    <a:pt x="1114873" y="580384"/>
                  </a:lnTo>
                  <a:lnTo>
                    <a:pt x="1052839" y="602943"/>
                  </a:lnTo>
                  <a:cubicBezTo>
                    <a:pt x="1032151" y="610499"/>
                    <a:pt x="1011255" y="617535"/>
                    <a:pt x="991135" y="626866"/>
                  </a:cubicBezTo>
                  <a:lnTo>
                    <a:pt x="930179" y="653191"/>
                  </a:lnTo>
                  <a:cubicBezTo>
                    <a:pt x="909850" y="662002"/>
                    <a:pt x="889443" y="670676"/>
                    <a:pt x="869768" y="680937"/>
                  </a:cubicBezTo>
                  <a:lnTo>
                    <a:pt x="810085" y="710734"/>
                  </a:lnTo>
                  <a:cubicBezTo>
                    <a:pt x="790331" y="720859"/>
                    <a:pt x="770124" y="730514"/>
                    <a:pt x="751220" y="741794"/>
                  </a:cubicBezTo>
                  <a:cubicBezTo>
                    <a:pt x="673929" y="784955"/>
                    <a:pt x="598827" y="830326"/>
                    <a:pt x="532669" y="881688"/>
                  </a:cubicBezTo>
                  <a:cubicBezTo>
                    <a:pt x="464226" y="931625"/>
                    <a:pt x="406969" y="988270"/>
                    <a:pt x="354185" y="1050286"/>
                  </a:cubicBezTo>
                  <a:lnTo>
                    <a:pt x="315980" y="1098125"/>
                  </a:lnTo>
                  <a:lnTo>
                    <a:pt x="280345" y="1149782"/>
                  </a:lnTo>
                  <a:cubicBezTo>
                    <a:pt x="268144" y="1166335"/>
                    <a:pt x="257438" y="1185955"/>
                    <a:pt x="245890" y="1203959"/>
                  </a:cubicBezTo>
                  <a:cubicBezTo>
                    <a:pt x="234552" y="1222481"/>
                    <a:pt x="223171" y="1240298"/>
                    <a:pt x="212162" y="1260184"/>
                  </a:cubicBezTo>
                  <a:cubicBezTo>
                    <a:pt x="168299" y="1337574"/>
                    <a:pt x="125055" y="1419360"/>
                    <a:pt x="80716" y="1502476"/>
                  </a:cubicBezTo>
                  <a:lnTo>
                    <a:pt x="0" y="1648841"/>
                  </a:lnTo>
                  <a:lnTo>
                    <a:pt x="0" y="954863"/>
                  </a:lnTo>
                  <a:lnTo>
                    <a:pt x="43491" y="895513"/>
                  </a:lnTo>
                  <a:cubicBezTo>
                    <a:pt x="59888" y="874984"/>
                    <a:pt x="77014" y="854766"/>
                    <a:pt x="93923" y="834489"/>
                  </a:cubicBezTo>
                  <a:cubicBezTo>
                    <a:pt x="163245" y="754880"/>
                    <a:pt x="240806" y="679565"/>
                    <a:pt x="323465" y="617671"/>
                  </a:cubicBezTo>
                  <a:cubicBezTo>
                    <a:pt x="405002" y="553042"/>
                    <a:pt x="490132" y="499230"/>
                    <a:pt x="574777" y="446794"/>
                  </a:cubicBezTo>
                  <a:cubicBezTo>
                    <a:pt x="595733" y="433050"/>
                    <a:pt x="617442" y="421248"/>
                    <a:pt x="638943" y="408925"/>
                  </a:cubicBezTo>
                  <a:lnTo>
                    <a:pt x="703505" y="371742"/>
                  </a:lnTo>
                  <a:cubicBezTo>
                    <a:pt x="724798" y="358900"/>
                    <a:pt x="747120" y="347842"/>
                    <a:pt x="769262" y="336154"/>
                  </a:cubicBezTo>
                  <a:lnTo>
                    <a:pt x="835552" y="301173"/>
                  </a:lnTo>
                  <a:cubicBezTo>
                    <a:pt x="857427" y="289183"/>
                    <a:pt x="880470" y="278896"/>
                    <a:pt x="902979" y="268004"/>
                  </a:cubicBezTo>
                  <a:lnTo>
                    <a:pt x="971127" y="235607"/>
                  </a:lnTo>
                  <a:lnTo>
                    <a:pt x="988238" y="227556"/>
                  </a:lnTo>
                  <a:lnTo>
                    <a:pt x="1005744" y="220191"/>
                  </a:lnTo>
                  <a:lnTo>
                    <a:pt x="1040729" y="205569"/>
                  </a:lnTo>
                  <a:lnTo>
                    <a:pt x="1110835" y="176248"/>
                  </a:lnTo>
                  <a:cubicBezTo>
                    <a:pt x="1157999" y="157703"/>
                    <a:pt x="1206322" y="141323"/>
                    <a:pt x="1254256" y="123796"/>
                  </a:cubicBezTo>
                  <a:cubicBezTo>
                    <a:pt x="1302938" y="108671"/>
                    <a:pt x="1352074" y="94017"/>
                    <a:pt x="1401310" y="79852"/>
                  </a:cubicBezTo>
                  <a:cubicBezTo>
                    <a:pt x="1599497" y="26774"/>
                    <a:pt x="1806373" y="-329"/>
                    <a:pt x="2011811" y="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06AC5DCC-C3CC-4FD5-AD4E-13A1BE5F7F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297400"/>
              <a:ext cx="5215811" cy="6107388"/>
            </a:xfrm>
            <a:custGeom>
              <a:avLst/>
              <a:gdLst>
                <a:gd name="connsiteX0" fmla="*/ 1869139 w 5215811"/>
                <a:gd name="connsiteY0" fmla="*/ 9 h 6107388"/>
                <a:gd name="connsiteX1" fmla="*/ 2791149 w 5215811"/>
                <a:gd name="connsiteY1" fmla="*/ 130229 h 6107388"/>
                <a:gd name="connsiteX2" fmla="*/ 4760307 w 5215811"/>
                <a:gd name="connsiteY2" fmla="*/ 1608408 h 6107388"/>
                <a:gd name="connsiteX3" fmla="*/ 5108574 w 5215811"/>
                <a:gd name="connsiteY3" fmla="*/ 4050383 h 6107388"/>
                <a:gd name="connsiteX4" fmla="*/ 3434916 w 5215811"/>
                <a:gd name="connsiteY4" fmla="*/ 5503134 h 6107388"/>
                <a:gd name="connsiteX5" fmla="*/ 1137841 w 5215811"/>
                <a:gd name="connsiteY5" fmla="*/ 6033968 h 6107388"/>
                <a:gd name="connsiteX6" fmla="*/ 217555 w 5215811"/>
                <a:gd name="connsiteY6" fmla="*/ 5598945 h 6107388"/>
                <a:gd name="connsiteX7" fmla="*/ 0 w 5215811"/>
                <a:gd name="connsiteY7" fmla="*/ 5419622 h 6107388"/>
                <a:gd name="connsiteX8" fmla="*/ 0 w 5215811"/>
                <a:gd name="connsiteY8" fmla="*/ 4571683 h 6107388"/>
                <a:gd name="connsiteX9" fmla="*/ 18056 w 5215811"/>
                <a:gd name="connsiteY9" fmla="*/ 4599282 h 6107388"/>
                <a:gd name="connsiteX10" fmla="*/ 358324 w 5215811"/>
                <a:gd name="connsiteY10" fmla="*/ 4988154 h 6107388"/>
                <a:gd name="connsiteX11" fmla="*/ 1282741 w 5215811"/>
                <a:gd name="connsiteY11" fmla="*/ 5493193 h 6107388"/>
                <a:gd name="connsiteX12" fmla="*/ 2172794 w 5215811"/>
                <a:gd name="connsiteY12" fmla="*/ 5470630 h 6107388"/>
                <a:gd name="connsiteX13" fmla="*/ 3146893 w 5215811"/>
                <a:gd name="connsiteY13" fmla="*/ 5016296 h 6107388"/>
                <a:gd name="connsiteX14" fmla="*/ 3574114 w 5215811"/>
                <a:gd name="connsiteY14" fmla="*/ 4791124 h 6107388"/>
                <a:gd name="connsiteX15" fmla="*/ 4244948 w 5215811"/>
                <a:gd name="connsiteY15" fmla="*/ 4392664 h 6107388"/>
                <a:gd name="connsiteX16" fmla="*/ 4556385 w 5215811"/>
                <a:gd name="connsiteY16" fmla="*/ 3902656 h 6107388"/>
                <a:gd name="connsiteX17" fmla="*/ 4616354 w 5215811"/>
                <a:gd name="connsiteY17" fmla="*/ 2851680 h 6107388"/>
                <a:gd name="connsiteX18" fmla="*/ 4269266 w 5215811"/>
                <a:gd name="connsiteY18" fmla="*/ 1889625 h 6107388"/>
                <a:gd name="connsiteX19" fmla="*/ 2645976 w 5215811"/>
                <a:gd name="connsiteY19" fmla="*/ 671162 h 6107388"/>
                <a:gd name="connsiteX20" fmla="*/ 1648930 w 5215811"/>
                <a:gd name="connsiteY20" fmla="*/ 573017 h 6107388"/>
                <a:gd name="connsiteX21" fmla="*/ 771768 w 5215811"/>
                <a:gd name="connsiteY21" fmla="*/ 865882 h 6107388"/>
                <a:gd name="connsiteX22" fmla="*/ 433617 w 5215811"/>
                <a:gd name="connsiteY22" fmla="*/ 1119441 h 6107388"/>
                <a:gd name="connsiteX23" fmla="*/ 200571 w 5215811"/>
                <a:gd name="connsiteY23" fmla="*/ 1486480 h 6107388"/>
                <a:gd name="connsiteX24" fmla="*/ 47077 w 5215811"/>
                <a:gd name="connsiteY24" fmla="*/ 1753604 h 6107388"/>
                <a:gd name="connsiteX25" fmla="*/ 0 w 5215811"/>
                <a:gd name="connsiteY25" fmla="*/ 1831655 h 6107388"/>
                <a:gd name="connsiteX26" fmla="*/ 0 w 5215811"/>
                <a:gd name="connsiteY26" fmla="*/ 751112 h 6107388"/>
                <a:gd name="connsiteX27" fmla="*/ 6994 w 5215811"/>
                <a:gd name="connsiteY27" fmla="*/ 742614 h 6107388"/>
                <a:gd name="connsiteX28" fmla="*/ 484047 w 5215811"/>
                <a:gd name="connsiteY28" fmla="*/ 378777 h 6107388"/>
                <a:gd name="connsiteX29" fmla="*/ 1869139 w 5215811"/>
                <a:gd name="connsiteY29" fmla="*/ 9 h 6107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5811" h="6107388">
                  <a:moveTo>
                    <a:pt x="1869139" y="9"/>
                  </a:moveTo>
                  <a:cubicBezTo>
                    <a:pt x="2160924" y="-706"/>
                    <a:pt x="2465752" y="43039"/>
                    <a:pt x="2791149" y="130229"/>
                  </a:cubicBezTo>
                  <a:cubicBezTo>
                    <a:pt x="3651198" y="360678"/>
                    <a:pt x="4339884" y="907924"/>
                    <a:pt x="4760307" y="1608408"/>
                  </a:cubicBezTo>
                  <a:cubicBezTo>
                    <a:pt x="5188180" y="2321320"/>
                    <a:pt x="5338357" y="3192822"/>
                    <a:pt x="5108574" y="4050383"/>
                  </a:cubicBezTo>
                  <a:cubicBezTo>
                    <a:pt x="4880820" y="4900373"/>
                    <a:pt x="4152841" y="5098512"/>
                    <a:pt x="3434916" y="5503134"/>
                  </a:cubicBezTo>
                  <a:cubicBezTo>
                    <a:pt x="2717099" y="5907783"/>
                    <a:pt x="2005568" y="6266474"/>
                    <a:pt x="1137841" y="6033968"/>
                  </a:cubicBezTo>
                  <a:cubicBezTo>
                    <a:pt x="783079" y="5938910"/>
                    <a:pt x="479573" y="5790114"/>
                    <a:pt x="217555" y="5598945"/>
                  </a:cubicBezTo>
                  <a:lnTo>
                    <a:pt x="0" y="5419622"/>
                  </a:lnTo>
                  <a:lnTo>
                    <a:pt x="0" y="4571683"/>
                  </a:lnTo>
                  <a:lnTo>
                    <a:pt x="18056" y="4599282"/>
                  </a:lnTo>
                  <a:cubicBezTo>
                    <a:pt x="124071" y="4746782"/>
                    <a:pt x="237002" y="4875718"/>
                    <a:pt x="358324" y="4988154"/>
                  </a:cubicBezTo>
                  <a:cubicBezTo>
                    <a:pt x="621323" y="5231809"/>
                    <a:pt x="923667" y="5396979"/>
                    <a:pt x="1282741" y="5493193"/>
                  </a:cubicBezTo>
                  <a:cubicBezTo>
                    <a:pt x="1573894" y="5571207"/>
                    <a:pt x="1856732" y="5563878"/>
                    <a:pt x="2172794" y="5470630"/>
                  </a:cubicBezTo>
                  <a:cubicBezTo>
                    <a:pt x="2498985" y="5374183"/>
                    <a:pt x="2832844" y="5193315"/>
                    <a:pt x="3146893" y="5016296"/>
                  </a:cubicBezTo>
                  <a:cubicBezTo>
                    <a:pt x="3293538" y="4933641"/>
                    <a:pt x="3436182" y="4861160"/>
                    <a:pt x="3574114" y="4791124"/>
                  </a:cubicBezTo>
                  <a:cubicBezTo>
                    <a:pt x="3841238" y="4655550"/>
                    <a:pt x="4071901" y="4538375"/>
                    <a:pt x="4244948" y="4392664"/>
                  </a:cubicBezTo>
                  <a:cubicBezTo>
                    <a:pt x="4405844" y="4257259"/>
                    <a:pt x="4501845" y="4106204"/>
                    <a:pt x="4556385" y="3902656"/>
                  </a:cubicBezTo>
                  <a:cubicBezTo>
                    <a:pt x="4649063" y="3556776"/>
                    <a:pt x="4669271" y="3203187"/>
                    <a:pt x="4616354" y="2851680"/>
                  </a:cubicBezTo>
                  <a:cubicBezTo>
                    <a:pt x="4565198" y="2511774"/>
                    <a:pt x="4448474" y="2188147"/>
                    <a:pt x="4269266" y="1889625"/>
                  </a:cubicBezTo>
                  <a:cubicBezTo>
                    <a:pt x="3907781" y="1287586"/>
                    <a:pt x="3331245" y="854780"/>
                    <a:pt x="2645976" y="671162"/>
                  </a:cubicBezTo>
                  <a:cubicBezTo>
                    <a:pt x="2278249" y="572630"/>
                    <a:pt x="1952074" y="540526"/>
                    <a:pt x="1648930" y="573017"/>
                  </a:cubicBezTo>
                  <a:cubicBezTo>
                    <a:pt x="1351746" y="604901"/>
                    <a:pt x="1064785" y="700731"/>
                    <a:pt x="771768" y="865882"/>
                  </a:cubicBezTo>
                  <a:cubicBezTo>
                    <a:pt x="568061" y="980657"/>
                    <a:pt x="486465" y="1058486"/>
                    <a:pt x="433617" y="1119441"/>
                  </a:cubicBezTo>
                  <a:cubicBezTo>
                    <a:pt x="358307" y="1206256"/>
                    <a:pt x="292149" y="1323808"/>
                    <a:pt x="200571" y="1486480"/>
                  </a:cubicBezTo>
                  <a:cubicBezTo>
                    <a:pt x="156644" y="1564432"/>
                    <a:pt x="106654" y="1653214"/>
                    <a:pt x="47077" y="1753604"/>
                  </a:cubicBezTo>
                  <a:lnTo>
                    <a:pt x="0" y="1831655"/>
                  </a:lnTo>
                  <a:lnTo>
                    <a:pt x="0" y="751112"/>
                  </a:lnTo>
                  <a:lnTo>
                    <a:pt x="6994" y="742614"/>
                  </a:lnTo>
                  <a:cubicBezTo>
                    <a:pt x="117721" y="617683"/>
                    <a:pt x="259696" y="505222"/>
                    <a:pt x="484047" y="378777"/>
                  </a:cubicBezTo>
                  <a:cubicBezTo>
                    <a:pt x="932751" y="125890"/>
                    <a:pt x="1382831" y="1200"/>
                    <a:pt x="1869139" y="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Freeform: Shape 14">
              <a:extLst>
                <a:ext uri="{FF2B5EF4-FFF2-40B4-BE49-F238E27FC236}">
                  <a16:creationId xmlns:a16="http://schemas.microsoft.com/office/drawing/2014/main" id="{4BBCC2F4-EFA7-4AF4-B538-AC4022D90F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1" y="319367"/>
              <a:ext cx="5217956" cy="6100079"/>
            </a:xfrm>
            <a:custGeom>
              <a:avLst/>
              <a:gdLst>
                <a:gd name="connsiteX0" fmla="*/ 1951393 w 5217956"/>
                <a:gd name="connsiteY0" fmla="*/ 82 h 6100079"/>
                <a:gd name="connsiteX1" fmla="*/ 2855177 w 5217956"/>
                <a:gd name="connsiteY1" fmla="*/ 125419 h 6100079"/>
                <a:gd name="connsiteX2" fmla="*/ 4779341 w 5217956"/>
                <a:gd name="connsiteY2" fmla="*/ 1591542 h 6100079"/>
                <a:gd name="connsiteX3" fmla="*/ 5108573 w 5217956"/>
                <a:gd name="connsiteY3" fmla="*/ 4028416 h 6100079"/>
                <a:gd name="connsiteX4" fmla="*/ 3459358 w 5217956"/>
                <a:gd name="connsiteY4" fmla="*/ 5487716 h 6100079"/>
                <a:gd name="connsiteX5" fmla="*/ 1203274 w 5217956"/>
                <a:gd name="connsiteY5" fmla="*/ 6029534 h 6100079"/>
                <a:gd name="connsiteX6" fmla="*/ 59920 w 5217956"/>
                <a:gd name="connsiteY6" fmla="*/ 5396467 h 6100079"/>
                <a:gd name="connsiteX7" fmla="*/ 0 w 5217956"/>
                <a:gd name="connsiteY7" fmla="*/ 5333382 h 6100079"/>
                <a:gd name="connsiteX8" fmla="*/ 0 w 5217956"/>
                <a:gd name="connsiteY8" fmla="*/ 4205833 h 6100079"/>
                <a:gd name="connsiteX9" fmla="*/ 58036 w 5217956"/>
                <a:gd name="connsiteY9" fmla="*/ 4310048 h 6100079"/>
                <a:gd name="connsiteX10" fmla="*/ 520779 w 5217956"/>
                <a:gd name="connsiteY10" fmla="*/ 4907591 h 6100079"/>
                <a:gd name="connsiteX11" fmla="*/ 1377154 w 5217956"/>
                <a:gd name="connsiteY11" fmla="*/ 5380604 h 6100079"/>
                <a:gd name="connsiteX12" fmla="*/ 3123340 w 5217956"/>
                <a:gd name="connsiteY12" fmla="*/ 4905715 h 6100079"/>
                <a:gd name="connsiteX13" fmla="*/ 3547863 w 5217956"/>
                <a:gd name="connsiteY13" fmla="*/ 4676342 h 6100079"/>
                <a:gd name="connsiteX14" fmla="*/ 4186753 w 5217956"/>
                <a:gd name="connsiteY14" fmla="*/ 4289376 h 6100079"/>
                <a:gd name="connsiteX15" fmla="*/ 4459565 w 5217956"/>
                <a:gd name="connsiteY15" fmla="*/ 3854399 h 6100079"/>
                <a:gd name="connsiteX16" fmla="*/ 4521015 w 5217956"/>
                <a:gd name="connsiteY16" fmla="*/ 2849377 h 6100079"/>
                <a:gd name="connsiteX17" fmla="*/ 4199723 w 5217956"/>
                <a:gd name="connsiteY17" fmla="*/ 1931213 h 6100079"/>
                <a:gd name="connsiteX18" fmla="*/ 2681217 w 5217956"/>
                <a:gd name="connsiteY18" fmla="*/ 774211 h 6100079"/>
                <a:gd name="connsiteX19" fmla="*/ 926547 w 5217956"/>
                <a:gd name="connsiteY19" fmla="*/ 967112 h 6100079"/>
                <a:gd name="connsiteX20" fmla="*/ 622677 w 5217956"/>
                <a:gd name="connsiteY20" fmla="*/ 1197863 h 6100079"/>
                <a:gd name="connsiteX21" fmla="*/ 404892 w 5217956"/>
                <a:gd name="connsiteY21" fmla="*/ 1547314 h 6100079"/>
                <a:gd name="connsiteX22" fmla="*/ 40135 w 5217956"/>
                <a:gd name="connsiteY22" fmla="*/ 2159090 h 6100079"/>
                <a:gd name="connsiteX23" fmla="*/ 0 w 5217956"/>
                <a:gd name="connsiteY23" fmla="*/ 2219367 h 6100079"/>
                <a:gd name="connsiteX24" fmla="*/ 0 w 5217956"/>
                <a:gd name="connsiteY24" fmla="*/ 915659 h 6100079"/>
                <a:gd name="connsiteX25" fmla="*/ 58609 w 5217956"/>
                <a:gd name="connsiteY25" fmla="*/ 828051 h 6100079"/>
                <a:gd name="connsiteX26" fmla="*/ 590688 w 5217956"/>
                <a:gd name="connsiteY26" fmla="*/ 385385 h 6100079"/>
                <a:gd name="connsiteX27" fmla="*/ 1951393 w 5217956"/>
                <a:gd name="connsiteY27"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217956" h="6100079">
                  <a:moveTo>
                    <a:pt x="1951393" y="82"/>
                  </a:moveTo>
                  <a:cubicBezTo>
                    <a:pt x="2237631" y="-2119"/>
                    <a:pt x="2536431" y="40011"/>
                    <a:pt x="2855177" y="125419"/>
                  </a:cubicBezTo>
                  <a:cubicBezTo>
                    <a:pt x="3697704" y="351173"/>
                    <a:pt x="4370490" y="894159"/>
                    <a:pt x="4779341" y="1591542"/>
                  </a:cubicBezTo>
                  <a:cubicBezTo>
                    <a:pt x="5195534" y="2301324"/>
                    <a:pt x="5338356" y="3170855"/>
                    <a:pt x="5108573" y="4028416"/>
                  </a:cubicBezTo>
                  <a:cubicBezTo>
                    <a:pt x="4880819" y="4878406"/>
                    <a:pt x="4165603" y="5079965"/>
                    <a:pt x="3459358" y="5487716"/>
                  </a:cubicBezTo>
                  <a:cubicBezTo>
                    <a:pt x="2753114" y="5895466"/>
                    <a:pt x="2053264" y="6257288"/>
                    <a:pt x="1203274" y="6029534"/>
                  </a:cubicBezTo>
                  <a:cubicBezTo>
                    <a:pt x="739884" y="5905369"/>
                    <a:pt x="366399" y="5685345"/>
                    <a:pt x="59920" y="5396467"/>
                  </a:cubicBezTo>
                  <a:lnTo>
                    <a:pt x="0" y="5333382"/>
                  </a:lnTo>
                  <a:lnTo>
                    <a:pt x="0" y="4205833"/>
                  </a:lnTo>
                  <a:lnTo>
                    <a:pt x="58036" y="4310048"/>
                  </a:lnTo>
                  <a:cubicBezTo>
                    <a:pt x="197935" y="4550245"/>
                    <a:pt x="350594" y="4747142"/>
                    <a:pt x="520779" y="4907591"/>
                  </a:cubicBezTo>
                  <a:cubicBezTo>
                    <a:pt x="763600" y="5136565"/>
                    <a:pt x="1043821" y="5291288"/>
                    <a:pt x="1377154" y="5380604"/>
                  </a:cubicBezTo>
                  <a:cubicBezTo>
                    <a:pt x="1963029" y="5537589"/>
                    <a:pt x="2470519" y="5282804"/>
                    <a:pt x="3123340" y="4905715"/>
                  </a:cubicBezTo>
                  <a:cubicBezTo>
                    <a:pt x="3269800" y="4821157"/>
                    <a:pt x="3411134" y="4747512"/>
                    <a:pt x="3547863" y="4676342"/>
                  </a:cubicBezTo>
                  <a:cubicBezTo>
                    <a:pt x="3804497" y="4542710"/>
                    <a:pt x="4026085" y="4427393"/>
                    <a:pt x="4186753" y="4289376"/>
                  </a:cubicBezTo>
                  <a:cubicBezTo>
                    <a:pt x="4329009" y="4167293"/>
                    <a:pt x="4410589" y="4037181"/>
                    <a:pt x="4459565" y="3854399"/>
                  </a:cubicBezTo>
                  <a:cubicBezTo>
                    <a:pt x="4548302" y="3523229"/>
                    <a:pt x="4568981" y="3185183"/>
                    <a:pt x="4521015" y="2849377"/>
                  </a:cubicBezTo>
                  <a:cubicBezTo>
                    <a:pt x="4474709" y="2524680"/>
                    <a:pt x="4366564" y="2215756"/>
                    <a:pt x="4199723" y="1931213"/>
                  </a:cubicBezTo>
                  <a:cubicBezTo>
                    <a:pt x="3863270" y="1357325"/>
                    <a:pt x="3323982" y="946439"/>
                    <a:pt x="2681217" y="774211"/>
                  </a:cubicBezTo>
                  <a:cubicBezTo>
                    <a:pt x="2001139" y="591984"/>
                    <a:pt x="1476322" y="649699"/>
                    <a:pt x="926547" y="967112"/>
                  </a:cubicBezTo>
                  <a:cubicBezTo>
                    <a:pt x="740730" y="1074393"/>
                    <a:pt x="668642" y="1143989"/>
                    <a:pt x="622677" y="1197863"/>
                  </a:cubicBezTo>
                  <a:cubicBezTo>
                    <a:pt x="555599" y="1276450"/>
                    <a:pt x="492360" y="1390031"/>
                    <a:pt x="404892" y="1547314"/>
                  </a:cubicBezTo>
                  <a:cubicBezTo>
                    <a:pt x="317047" y="1705133"/>
                    <a:pt x="204816" y="1906756"/>
                    <a:pt x="40135" y="2159090"/>
                  </a:cubicBezTo>
                  <a:lnTo>
                    <a:pt x="0" y="2219367"/>
                  </a:lnTo>
                  <a:lnTo>
                    <a:pt x="0" y="915659"/>
                  </a:lnTo>
                  <a:lnTo>
                    <a:pt x="58609" y="828051"/>
                  </a:lnTo>
                  <a:cubicBezTo>
                    <a:pt x="177453" y="670481"/>
                    <a:pt x="325846" y="538291"/>
                    <a:pt x="590688" y="385385"/>
                  </a:cubicBezTo>
                  <a:cubicBezTo>
                    <a:pt x="1032158" y="130559"/>
                    <a:pt x="1474329" y="3750"/>
                    <a:pt x="1951393"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Freeform: Shape 15">
              <a:extLst>
                <a:ext uri="{FF2B5EF4-FFF2-40B4-BE49-F238E27FC236}">
                  <a16:creationId xmlns:a16="http://schemas.microsoft.com/office/drawing/2014/main" id="{2A9D1364-B6A3-44CB-9FBA-C528F0CE90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220" y="319367"/>
              <a:ext cx="5217957" cy="6100079"/>
            </a:xfrm>
            <a:custGeom>
              <a:avLst/>
              <a:gdLst>
                <a:gd name="connsiteX0" fmla="*/ 1951394 w 5217957"/>
                <a:gd name="connsiteY0" fmla="*/ 82 h 6100079"/>
                <a:gd name="connsiteX1" fmla="*/ 2855178 w 5217957"/>
                <a:gd name="connsiteY1" fmla="*/ 125419 h 6100079"/>
                <a:gd name="connsiteX2" fmla="*/ 4779341 w 5217957"/>
                <a:gd name="connsiteY2" fmla="*/ 1591542 h 6100079"/>
                <a:gd name="connsiteX3" fmla="*/ 5108574 w 5217957"/>
                <a:gd name="connsiteY3" fmla="*/ 4028416 h 6100079"/>
                <a:gd name="connsiteX4" fmla="*/ 3459359 w 5217957"/>
                <a:gd name="connsiteY4" fmla="*/ 5487716 h 6100079"/>
                <a:gd name="connsiteX5" fmla="*/ 1203275 w 5217957"/>
                <a:gd name="connsiteY5" fmla="*/ 6029534 h 6100079"/>
                <a:gd name="connsiteX6" fmla="*/ 59921 w 5217957"/>
                <a:gd name="connsiteY6" fmla="*/ 5396467 h 6100079"/>
                <a:gd name="connsiteX7" fmla="*/ 0 w 5217957"/>
                <a:gd name="connsiteY7" fmla="*/ 5333381 h 6100079"/>
                <a:gd name="connsiteX8" fmla="*/ 0 w 5217957"/>
                <a:gd name="connsiteY8" fmla="*/ 4427327 h 6100079"/>
                <a:gd name="connsiteX9" fmla="*/ 112056 w 5217957"/>
                <a:gd name="connsiteY9" fmla="*/ 4602502 h 6100079"/>
                <a:gd name="connsiteX10" fmla="*/ 443875 w 5217957"/>
                <a:gd name="connsiteY10" fmla="*/ 4989110 h 6100079"/>
                <a:gd name="connsiteX11" fmla="*/ 1348175 w 5217957"/>
                <a:gd name="connsiteY11" fmla="*/ 5488759 h 6100079"/>
                <a:gd name="connsiteX12" fmla="*/ 2221463 w 5217957"/>
                <a:gd name="connsiteY12" fmla="*/ 5461704 h 6100079"/>
                <a:gd name="connsiteX13" fmla="*/ 3179339 w 5217957"/>
                <a:gd name="connsiteY13" fmla="*/ 5003023 h 6100079"/>
                <a:gd name="connsiteX14" fmla="*/ 3599638 w 5217957"/>
                <a:gd name="connsiteY14" fmla="*/ 4775996 h 6100079"/>
                <a:gd name="connsiteX15" fmla="*/ 4259765 w 5217957"/>
                <a:gd name="connsiteY15" fmla="*/ 4374667 h 6100079"/>
                <a:gd name="connsiteX16" fmla="*/ 4567742 w 5217957"/>
                <a:gd name="connsiteY16" fmla="*/ 3883732 h 6100079"/>
                <a:gd name="connsiteX17" fmla="*/ 4631929 w 5217957"/>
                <a:gd name="connsiteY17" fmla="*/ 2833886 h 6100079"/>
                <a:gd name="connsiteX18" fmla="*/ 4296412 w 5217957"/>
                <a:gd name="connsiteY18" fmla="*/ 1874932 h 6100079"/>
                <a:gd name="connsiteX19" fmla="*/ 2710219 w 5217957"/>
                <a:gd name="connsiteY19" fmla="*/ 666410 h 6100079"/>
                <a:gd name="connsiteX20" fmla="*/ 1732642 w 5217957"/>
                <a:gd name="connsiteY20" fmla="*/ 573480 h 6100079"/>
                <a:gd name="connsiteX21" fmla="*/ 870621 w 5217957"/>
                <a:gd name="connsiteY21" fmla="*/ 870402 h 6100079"/>
                <a:gd name="connsiteX22" fmla="*/ 537555 w 5217957"/>
                <a:gd name="connsiteY22" fmla="*/ 1125324 h 6100079"/>
                <a:gd name="connsiteX23" fmla="*/ 306995 w 5217957"/>
                <a:gd name="connsiteY23" fmla="*/ 1493030 h 6100079"/>
                <a:gd name="connsiteX24" fmla="*/ 23579 w 5217957"/>
                <a:gd name="connsiteY24" fmla="*/ 1977465 h 6100079"/>
                <a:gd name="connsiteX25" fmla="*/ 0 w 5217957"/>
                <a:gd name="connsiteY25" fmla="*/ 2014291 h 6100079"/>
                <a:gd name="connsiteX26" fmla="*/ 0 w 5217957"/>
                <a:gd name="connsiteY26" fmla="*/ 915660 h 6100079"/>
                <a:gd name="connsiteX27" fmla="*/ 58609 w 5217957"/>
                <a:gd name="connsiteY27" fmla="*/ 828051 h 6100079"/>
                <a:gd name="connsiteX28" fmla="*/ 590689 w 5217957"/>
                <a:gd name="connsiteY28" fmla="*/ 385385 h 6100079"/>
                <a:gd name="connsiteX29" fmla="*/ 1951394 w 5217957"/>
                <a:gd name="connsiteY29" fmla="*/ 82 h 61000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217957" h="6100079">
                  <a:moveTo>
                    <a:pt x="1951394" y="82"/>
                  </a:moveTo>
                  <a:cubicBezTo>
                    <a:pt x="2237632" y="-2119"/>
                    <a:pt x="2536431" y="40011"/>
                    <a:pt x="2855178" y="125419"/>
                  </a:cubicBezTo>
                  <a:cubicBezTo>
                    <a:pt x="3697704" y="351173"/>
                    <a:pt x="4370491" y="894159"/>
                    <a:pt x="4779341" y="1591542"/>
                  </a:cubicBezTo>
                  <a:cubicBezTo>
                    <a:pt x="5195535" y="2301324"/>
                    <a:pt x="5338357" y="3170855"/>
                    <a:pt x="5108574" y="4028416"/>
                  </a:cubicBezTo>
                  <a:cubicBezTo>
                    <a:pt x="4880820" y="4878406"/>
                    <a:pt x="4165604" y="5079965"/>
                    <a:pt x="3459359" y="5487716"/>
                  </a:cubicBezTo>
                  <a:cubicBezTo>
                    <a:pt x="2753115" y="5895466"/>
                    <a:pt x="2053265" y="6257288"/>
                    <a:pt x="1203275" y="6029534"/>
                  </a:cubicBezTo>
                  <a:cubicBezTo>
                    <a:pt x="739885" y="5905369"/>
                    <a:pt x="366400" y="5685345"/>
                    <a:pt x="59921" y="5396467"/>
                  </a:cubicBezTo>
                  <a:lnTo>
                    <a:pt x="0" y="5333381"/>
                  </a:lnTo>
                  <a:lnTo>
                    <a:pt x="0" y="4427327"/>
                  </a:lnTo>
                  <a:lnTo>
                    <a:pt x="112056" y="4602502"/>
                  </a:lnTo>
                  <a:cubicBezTo>
                    <a:pt x="215300" y="4749260"/>
                    <a:pt x="325419" y="4877443"/>
                    <a:pt x="443875" y="4989110"/>
                  </a:cubicBezTo>
                  <a:cubicBezTo>
                    <a:pt x="700709" y="5231113"/>
                    <a:pt x="996455" y="5394516"/>
                    <a:pt x="1348175" y="5488759"/>
                  </a:cubicBezTo>
                  <a:cubicBezTo>
                    <a:pt x="1633379" y="5565179"/>
                    <a:pt x="1910917" y="5556430"/>
                    <a:pt x="2221463" y="5461704"/>
                  </a:cubicBezTo>
                  <a:cubicBezTo>
                    <a:pt x="2541923" y="5363721"/>
                    <a:pt x="2870374" y="5181404"/>
                    <a:pt x="3179339" y="5003023"/>
                  </a:cubicBezTo>
                  <a:cubicBezTo>
                    <a:pt x="3323713" y="4919760"/>
                    <a:pt x="3463978" y="4846641"/>
                    <a:pt x="3599638" y="4775996"/>
                  </a:cubicBezTo>
                  <a:cubicBezTo>
                    <a:pt x="3862436" y="4639263"/>
                    <a:pt x="4089314" y="4521074"/>
                    <a:pt x="4259765" y="4374667"/>
                  </a:cubicBezTo>
                  <a:cubicBezTo>
                    <a:pt x="4418282" y="4238625"/>
                    <a:pt x="4513201" y="4087280"/>
                    <a:pt x="4567742" y="3883732"/>
                  </a:cubicBezTo>
                  <a:cubicBezTo>
                    <a:pt x="4660420" y="3537853"/>
                    <a:pt x="4682033" y="3184640"/>
                    <a:pt x="4631929" y="2833886"/>
                  </a:cubicBezTo>
                  <a:cubicBezTo>
                    <a:pt x="4583584" y="2494734"/>
                    <a:pt x="4470646" y="2172121"/>
                    <a:pt x="4296412" y="1874932"/>
                  </a:cubicBezTo>
                  <a:cubicBezTo>
                    <a:pt x="3944879" y="1275559"/>
                    <a:pt x="3381537" y="846289"/>
                    <a:pt x="2710219" y="666410"/>
                  </a:cubicBezTo>
                  <a:cubicBezTo>
                    <a:pt x="2349955" y="569877"/>
                    <a:pt x="2030161" y="539483"/>
                    <a:pt x="1732642" y="573480"/>
                  </a:cubicBezTo>
                  <a:cubicBezTo>
                    <a:pt x="1440866" y="606814"/>
                    <a:pt x="1158880" y="703976"/>
                    <a:pt x="870621" y="870402"/>
                  </a:cubicBezTo>
                  <a:cubicBezTo>
                    <a:pt x="670160" y="986048"/>
                    <a:pt x="589753" y="1064195"/>
                    <a:pt x="537555" y="1125324"/>
                  </a:cubicBezTo>
                  <a:cubicBezTo>
                    <a:pt x="463218" y="1212400"/>
                    <a:pt x="397708" y="1330125"/>
                    <a:pt x="306995" y="1493030"/>
                  </a:cubicBezTo>
                  <a:cubicBezTo>
                    <a:pt x="234596" y="1623167"/>
                    <a:pt x="145436" y="1783409"/>
                    <a:pt x="23579" y="1977465"/>
                  </a:cubicBezTo>
                  <a:lnTo>
                    <a:pt x="0" y="2014291"/>
                  </a:lnTo>
                  <a:lnTo>
                    <a:pt x="0" y="915660"/>
                  </a:lnTo>
                  <a:lnTo>
                    <a:pt x="58609" y="828051"/>
                  </a:lnTo>
                  <a:cubicBezTo>
                    <a:pt x="177453" y="670481"/>
                    <a:pt x="325847" y="538291"/>
                    <a:pt x="590689" y="385385"/>
                  </a:cubicBezTo>
                  <a:cubicBezTo>
                    <a:pt x="1032159" y="130559"/>
                    <a:pt x="1474330" y="3750"/>
                    <a:pt x="1951394" y="8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olo 1">
            <a:extLst>
              <a:ext uri="{FF2B5EF4-FFF2-40B4-BE49-F238E27FC236}">
                <a16:creationId xmlns:a16="http://schemas.microsoft.com/office/drawing/2014/main" id="{89842084-606A-BB91-0872-94961B8E1F73}"/>
              </a:ext>
            </a:extLst>
          </p:cNvPr>
          <p:cNvSpPr>
            <a:spLocks noGrp="1"/>
          </p:cNvSpPr>
          <p:nvPr>
            <p:ph type="title"/>
          </p:nvPr>
        </p:nvSpPr>
        <p:spPr>
          <a:xfrm>
            <a:off x="640080" y="1243013"/>
            <a:ext cx="3855720" cy="4371974"/>
          </a:xfrm>
        </p:spPr>
        <p:txBody>
          <a:bodyPr>
            <a:normAutofit/>
          </a:bodyPr>
          <a:lstStyle/>
          <a:p>
            <a:r>
              <a:rPr lang="it-IT" sz="3600">
                <a:solidFill>
                  <a:schemeClr val="tx2"/>
                </a:solidFill>
                <a:ea typeface="+mj-lt"/>
                <a:cs typeface="+mj-lt"/>
              </a:rPr>
              <a:t>The Competent Body: the COMMITTEE</a:t>
            </a:r>
            <a:endParaRPr lang="it-IT" sz="3600">
              <a:solidFill>
                <a:schemeClr val="tx2"/>
              </a:solidFill>
            </a:endParaRPr>
          </a:p>
        </p:txBody>
      </p:sp>
      <p:sp>
        <p:nvSpPr>
          <p:cNvPr id="3" name="Segnaposto contenuto 2">
            <a:extLst>
              <a:ext uri="{FF2B5EF4-FFF2-40B4-BE49-F238E27FC236}">
                <a16:creationId xmlns:a16="http://schemas.microsoft.com/office/drawing/2014/main" id="{52649E9F-7D27-27E5-8E3D-D091949E14A1}"/>
              </a:ext>
            </a:extLst>
          </p:cNvPr>
          <p:cNvSpPr>
            <a:spLocks noGrp="1"/>
          </p:cNvSpPr>
          <p:nvPr>
            <p:ph idx="1"/>
          </p:nvPr>
        </p:nvSpPr>
        <p:spPr>
          <a:xfrm>
            <a:off x="6172200" y="804672"/>
            <a:ext cx="5221224" cy="5230368"/>
          </a:xfrm>
        </p:spPr>
        <p:txBody>
          <a:bodyPr vert="horz" lIns="91440" tIns="45720" rIns="91440" bIns="45720" rtlCol="0" anchor="ctr">
            <a:normAutofit/>
          </a:bodyPr>
          <a:lstStyle/>
          <a:p>
            <a:pPr marL="0" indent="0">
              <a:buNone/>
            </a:pPr>
            <a:r>
              <a:rPr lang="it-IT" sz="3200" dirty="0">
                <a:solidFill>
                  <a:schemeClr val="tx2"/>
                </a:solidFill>
                <a:ea typeface="+mn-lt"/>
                <a:cs typeface="+mn-lt"/>
              </a:rPr>
              <a:t>The </a:t>
            </a:r>
            <a:r>
              <a:rPr lang="it-IT" sz="3200" err="1">
                <a:solidFill>
                  <a:schemeClr val="tx2"/>
                </a:solidFill>
                <a:ea typeface="+mn-lt"/>
                <a:cs typeface="+mn-lt"/>
              </a:rPr>
              <a:t>Italian</a:t>
            </a:r>
            <a:r>
              <a:rPr lang="it-IT" sz="3200" dirty="0">
                <a:solidFill>
                  <a:schemeClr val="tx2"/>
                </a:solidFill>
                <a:ea typeface="+mn-lt"/>
                <a:cs typeface="+mn-lt"/>
              </a:rPr>
              <a:t> national </a:t>
            </a:r>
            <a:r>
              <a:rPr lang="it-IT" sz="3200" err="1">
                <a:solidFill>
                  <a:schemeClr val="tx2"/>
                </a:solidFill>
                <a:ea typeface="+mn-lt"/>
                <a:cs typeface="+mn-lt"/>
              </a:rPr>
              <a:t>competent</a:t>
            </a:r>
            <a:r>
              <a:rPr lang="it-IT" sz="3200" dirty="0">
                <a:solidFill>
                  <a:schemeClr val="tx2"/>
                </a:solidFill>
                <a:ea typeface="+mn-lt"/>
                <a:cs typeface="+mn-lt"/>
              </a:rPr>
              <a:t> body for the </a:t>
            </a:r>
            <a:r>
              <a:rPr lang="it-IT" sz="3200" err="1">
                <a:solidFill>
                  <a:schemeClr val="tx2"/>
                </a:solidFill>
                <a:ea typeface="+mn-lt"/>
                <a:cs typeface="+mn-lt"/>
              </a:rPr>
              <a:t>implementation</a:t>
            </a:r>
            <a:r>
              <a:rPr lang="it-IT" sz="3200" dirty="0">
                <a:solidFill>
                  <a:schemeClr val="tx2"/>
                </a:solidFill>
                <a:ea typeface="+mn-lt"/>
                <a:cs typeface="+mn-lt"/>
              </a:rPr>
              <a:t> of </a:t>
            </a:r>
            <a:r>
              <a:rPr lang="it-IT" sz="3200" err="1">
                <a:solidFill>
                  <a:schemeClr val="tx2"/>
                </a:solidFill>
                <a:ea typeface="+mn-lt"/>
                <a:cs typeface="+mn-lt"/>
              </a:rPr>
              <a:t>Regulation</a:t>
            </a:r>
            <a:r>
              <a:rPr lang="it-IT" sz="3200" dirty="0">
                <a:solidFill>
                  <a:schemeClr val="tx2"/>
                </a:solidFill>
                <a:ea typeface="+mn-lt"/>
                <a:cs typeface="+mn-lt"/>
              </a:rPr>
              <a:t> (EC) No 66/2010 Ecolabel </a:t>
            </a:r>
            <a:r>
              <a:rPr lang="it-IT" sz="3200" err="1">
                <a:solidFill>
                  <a:schemeClr val="tx2"/>
                </a:solidFill>
                <a:ea typeface="+mn-lt"/>
                <a:cs typeface="+mn-lt"/>
              </a:rPr>
              <a:t>is</a:t>
            </a:r>
            <a:r>
              <a:rPr lang="it-IT" sz="3200" dirty="0">
                <a:solidFill>
                  <a:schemeClr val="tx2"/>
                </a:solidFill>
                <a:ea typeface="+mn-lt"/>
                <a:cs typeface="+mn-lt"/>
              </a:rPr>
              <a:t> </a:t>
            </a:r>
            <a:r>
              <a:rPr lang="it-IT" sz="3200" b="1" dirty="0">
                <a:solidFill>
                  <a:schemeClr val="tx2"/>
                </a:solidFill>
                <a:ea typeface="+mn-lt"/>
                <a:cs typeface="+mn-lt"/>
              </a:rPr>
              <a:t>the </a:t>
            </a:r>
            <a:r>
              <a:rPr lang="it-IT" sz="3200" b="1" err="1">
                <a:solidFill>
                  <a:schemeClr val="tx2"/>
                </a:solidFill>
                <a:ea typeface="+mn-lt"/>
                <a:cs typeface="+mn-lt"/>
              </a:rPr>
              <a:t>Italian</a:t>
            </a:r>
            <a:r>
              <a:rPr lang="it-IT" sz="3200" b="1" dirty="0">
                <a:solidFill>
                  <a:schemeClr val="tx2"/>
                </a:solidFill>
                <a:ea typeface="+mn-lt"/>
                <a:cs typeface="+mn-lt"/>
              </a:rPr>
              <a:t> Ecolabel </a:t>
            </a:r>
            <a:r>
              <a:rPr lang="it-IT" sz="3200" b="1" err="1">
                <a:solidFill>
                  <a:schemeClr val="tx2"/>
                </a:solidFill>
                <a:ea typeface="+mn-lt"/>
                <a:cs typeface="+mn-lt"/>
              </a:rPr>
              <a:t>Section</a:t>
            </a:r>
            <a:r>
              <a:rPr lang="it-IT" sz="3200" b="1" dirty="0">
                <a:solidFill>
                  <a:schemeClr val="tx2"/>
                </a:solidFill>
                <a:ea typeface="+mn-lt"/>
                <a:cs typeface="+mn-lt"/>
              </a:rPr>
              <a:t> of the Ecolabel and </a:t>
            </a:r>
            <a:r>
              <a:rPr lang="it-IT" sz="3200" b="1" err="1">
                <a:solidFill>
                  <a:schemeClr val="tx2"/>
                </a:solidFill>
                <a:ea typeface="+mn-lt"/>
                <a:cs typeface="+mn-lt"/>
              </a:rPr>
              <a:t>Ecoaudit</a:t>
            </a:r>
            <a:r>
              <a:rPr lang="it-IT" sz="3200" b="1" dirty="0">
                <a:solidFill>
                  <a:schemeClr val="tx2"/>
                </a:solidFill>
                <a:ea typeface="+mn-lt"/>
                <a:cs typeface="+mn-lt"/>
              </a:rPr>
              <a:t> Committee</a:t>
            </a:r>
            <a:r>
              <a:rPr lang="it-IT" sz="3200" dirty="0">
                <a:solidFill>
                  <a:schemeClr val="tx2"/>
                </a:solidFill>
                <a:ea typeface="+mn-lt"/>
                <a:cs typeface="+mn-lt"/>
              </a:rPr>
              <a:t>, </a:t>
            </a:r>
            <a:r>
              <a:rPr lang="it-IT" sz="3200" err="1">
                <a:solidFill>
                  <a:schemeClr val="tx2"/>
                </a:solidFill>
                <a:ea typeface="+mn-lt"/>
                <a:cs typeface="+mn-lt"/>
              </a:rPr>
              <a:t>established</a:t>
            </a:r>
            <a:r>
              <a:rPr lang="it-IT" sz="3200" dirty="0">
                <a:solidFill>
                  <a:schemeClr val="tx2"/>
                </a:solidFill>
                <a:ea typeface="+mn-lt"/>
                <a:cs typeface="+mn-lt"/>
              </a:rPr>
              <a:t> </a:t>
            </a:r>
            <a:r>
              <a:rPr lang="it-IT" sz="3200" err="1">
                <a:solidFill>
                  <a:schemeClr val="tx2"/>
                </a:solidFill>
                <a:ea typeface="+mn-lt"/>
                <a:cs typeface="+mn-lt"/>
              </a:rPr>
              <a:t>at</a:t>
            </a:r>
            <a:r>
              <a:rPr lang="it-IT" sz="3200" dirty="0">
                <a:solidFill>
                  <a:schemeClr val="tx2"/>
                </a:solidFill>
                <a:ea typeface="+mn-lt"/>
                <a:cs typeface="+mn-lt"/>
              </a:rPr>
              <a:t> the </a:t>
            </a:r>
            <a:r>
              <a:rPr lang="it-IT" sz="3200" err="1">
                <a:solidFill>
                  <a:schemeClr val="tx2"/>
                </a:solidFill>
                <a:ea typeface="+mn-lt"/>
                <a:cs typeface="+mn-lt"/>
              </a:rPr>
              <a:t>Ministry</a:t>
            </a:r>
            <a:r>
              <a:rPr lang="it-IT" sz="3200" dirty="0">
                <a:solidFill>
                  <a:schemeClr val="tx2"/>
                </a:solidFill>
                <a:ea typeface="+mn-lt"/>
                <a:cs typeface="+mn-lt"/>
              </a:rPr>
              <a:t> of the Environment by </a:t>
            </a:r>
            <a:r>
              <a:rPr lang="it-IT" sz="3200" err="1">
                <a:solidFill>
                  <a:schemeClr val="tx2"/>
                </a:solidFill>
                <a:ea typeface="+mn-lt"/>
                <a:cs typeface="+mn-lt"/>
              </a:rPr>
              <a:t>Decree</a:t>
            </a:r>
            <a:r>
              <a:rPr lang="it-IT" sz="3200" dirty="0">
                <a:solidFill>
                  <a:schemeClr val="tx2"/>
                </a:solidFill>
                <a:ea typeface="+mn-lt"/>
                <a:cs typeface="+mn-lt"/>
              </a:rPr>
              <a:t> 413/1995, </a:t>
            </a:r>
            <a:r>
              <a:rPr lang="it-IT" sz="3200" err="1">
                <a:solidFill>
                  <a:schemeClr val="tx2"/>
                </a:solidFill>
                <a:ea typeface="+mn-lt"/>
                <a:cs typeface="+mn-lt"/>
              </a:rPr>
              <a:t>as</a:t>
            </a:r>
            <a:r>
              <a:rPr lang="it-IT" sz="3200" dirty="0">
                <a:solidFill>
                  <a:schemeClr val="tx2"/>
                </a:solidFill>
                <a:ea typeface="+mn-lt"/>
                <a:cs typeface="+mn-lt"/>
              </a:rPr>
              <a:t> </a:t>
            </a:r>
            <a:r>
              <a:rPr lang="it-IT" sz="3200" err="1">
                <a:solidFill>
                  <a:schemeClr val="tx2"/>
                </a:solidFill>
                <a:ea typeface="+mn-lt"/>
                <a:cs typeface="+mn-lt"/>
              </a:rPr>
              <a:t>amended</a:t>
            </a:r>
            <a:r>
              <a:rPr lang="it-IT" sz="3200" dirty="0">
                <a:solidFill>
                  <a:schemeClr val="tx2"/>
                </a:solidFill>
                <a:ea typeface="+mn-lt"/>
                <a:cs typeface="+mn-lt"/>
              </a:rPr>
              <a:t> by </a:t>
            </a:r>
            <a:r>
              <a:rPr lang="it-IT" sz="3200" err="1">
                <a:solidFill>
                  <a:schemeClr val="tx2"/>
                </a:solidFill>
                <a:ea typeface="+mn-lt"/>
                <a:cs typeface="+mn-lt"/>
              </a:rPr>
              <a:t>Decree</a:t>
            </a:r>
            <a:r>
              <a:rPr lang="it-IT" sz="3200" dirty="0">
                <a:solidFill>
                  <a:schemeClr val="tx2"/>
                </a:solidFill>
                <a:ea typeface="+mn-lt"/>
                <a:cs typeface="+mn-lt"/>
              </a:rPr>
              <a:t> 236/1998.</a:t>
            </a:r>
            <a:endParaRPr lang="it-IT" sz="2400" dirty="0">
              <a:solidFill>
                <a:schemeClr val="tx2"/>
              </a:solidFill>
              <a:ea typeface="Calibri" panose="020F0502020204030204"/>
              <a:cs typeface="Calibri" panose="020F0502020204030204"/>
            </a:endParaRPr>
          </a:p>
        </p:txBody>
      </p:sp>
    </p:spTree>
    <p:extLst>
      <p:ext uri="{BB962C8B-B14F-4D97-AF65-F5344CB8AC3E}">
        <p14:creationId xmlns:p14="http://schemas.microsoft.com/office/powerpoint/2010/main" val="23998341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31C274-DD09-BA69-1FDC-DC71949450C6}"/>
              </a:ext>
            </a:extLst>
          </p:cNvPr>
          <p:cNvSpPr>
            <a:spLocks noGrp="1"/>
          </p:cNvSpPr>
          <p:nvPr>
            <p:ph type="title"/>
          </p:nvPr>
        </p:nvSpPr>
        <p:spPr>
          <a:xfrm>
            <a:off x="761803" y="350196"/>
            <a:ext cx="4646904" cy="1624520"/>
          </a:xfrm>
        </p:spPr>
        <p:txBody>
          <a:bodyPr anchor="ctr">
            <a:normAutofit/>
          </a:bodyPr>
          <a:lstStyle/>
          <a:p>
            <a:r>
              <a:rPr lang="it-IT" sz="3100">
                <a:latin typeface="Calibri"/>
                <a:cs typeface="Calibri"/>
              </a:rPr>
              <a:t>The Italian Ecolabel Section</a:t>
            </a:r>
            <a:endParaRPr lang="it-IT" sz="3100"/>
          </a:p>
        </p:txBody>
      </p:sp>
      <p:sp>
        <p:nvSpPr>
          <p:cNvPr id="3" name="Segnaposto contenuto 2">
            <a:extLst>
              <a:ext uri="{FF2B5EF4-FFF2-40B4-BE49-F238E27FC236}">
                <a16:creationId xmlns:a16="http://schemas.microsoft.com/office/drawing/2014/main" id="{EA631032-9C6A-B6D1-3A82-3B6DD6F4E1CA}"/>
              </a:ext>
            </a:extLst>
          </p:cNvPr>
          <p:cNvSpPr>
            <a:spLocks noGrp="1"/>
          </p:cNvSpPr>
          <p:nvPr>
            <p:ph idx="1"/>
          </p:nvPr>
        </p:nvSpPr>
        <p:spPr>
          <a:xfrm>
            <a:off x="761802" y="2743200"/>
            <a:ext cx="4646905" cy="3613149"/>
          </a:xfrm>
        </p:spPr>
        <p:txBody>
          <a:bodyPr vert="horz" lIns="91440" tIns="45720" rIns="91440" bIns="45720" rtlCol="0" anchor="ctr">
            <a:normAutofit/>
          </a:bodyPr>
          <a:lstStyle/>
          <a:p>
            <a:pPr marL="0" indent="0">
              <a:buNone/>
            </a:pPr>
            <a:r>
              <a:rPr lang="it-IT" sz="3200">
                <a:cs typeface="Calibri"/>
              </a:rPr>
              <a:t>The </a:t>
            </a:r>
            <a:r>
              <a:rPr lang="it-IT" sz="3200" err="1">
                <a:cs typeface="Calibri"/>
              </a:rPr>
              <a:t>Italian</a:t>
            </a:r>
            <a:r>
              <a:rPr lang="it-IT" sz="3200">
                <a:cs typeface="Calibri"/>
              </a:rPr>
              <a:t> Ecolabel </a:t>
            </a:r>
            <a:r>
              <a:rPr lang="it-IT" sz="3200" err="1">
                <a:cs typeface="Calibri"/>
              </a:rPr>
              <a:t>Section</a:t>
            </a:r>
            <a:r>
              <a:rPr lang="it-IT" sz="3200">
                <a:cs typeface="Calibri"/>
              </a:rPr>
              <a:t> </a:t>
            </a:r>
            <a:r>
              <a:rPr lang="it-IT" sz="3200" err="1">
                <a:cs typeface="Calibri"/>
              </a:rPr>
              <a:t>consists</a:t>
            </a:r>
            <a:r>
              <a:rPr lang="it-IT" sz="3200">
                <a:cs typeface="Calibri"/>
              </a:rPr>
              <a:t> of a </a:t>
            </a:r>
            <a:r>
              <a:rPr lang="it-IT" sz="3200" err="1">
                <a:cs typeface="Calibri"/>
              </a:rPr>
              <a:t>President</a:t>
            </a:r>
            <a:r>
              <a:rPr lang="it-IT" sz="3200">
                <a:cs typeface="Calibri"/>
              </a:rPr>
              <a:t> and </a:t>
            </a:r>
            <a:r>
              <a:rPr lang="it-IT" sz="3200" err="1">
                <a:cs typeface="Calibri"/>
              </a:rPr>
              <a:t>six</a:t>
            </a:r>
            <a:r>
              <a:rPr lang="it-IT" sz="3200">
                <a:cs typeface="Calibri"/>
              </a:rPr>
              <a:t> </a:t>
            </a:r>
            <a:r>
              <a:rPr lang="it-IT" sz="3200" err="1">
                <a:cs typeface="Calibri"/>
              </a:rPr>
              <a:t>members</a:t>
            </a:r>
            <a:r>
              <a:rPr lang="it-IT" sz="3200">
                <a:cs typeface="Calibri"/>
              </a:rPr>
              <a:t> </a:t>
            </a:r>
            <a:r>
              <a:rPr lang="it-IT" sz="3200" err="1">
                <a:cs typeface="Calibri"/>
              </a:rPr>
              <a:t>appointed</a:t>
            </a:r>
            <a:r>
              <a:rPr lang="it-IT" sz="3200">
                <a:cs typeface="Calibri"/>
              </a:rPr>
              <a:t> by </a:t>
            </a:r>
            <a:r>
              <a:rPr lang="it-IT" sz="3200" err="1">
                <a:cs typeface="Calibri"/>
              </a:rPr>
              <a:t>decree</a:t>
            </a:r>
            <a:r>
              <a:rPr lang="it-IT" sz="3200">
                <a:cs typeface="Calibri"/>
              </a:rPr>
              <a:t> by the </a:t>
            </a:r>
            <a:r>
              <a:rPr lang="it-IT" sz="3200" err="1">
                <a:cs typeface="Calibri"/>
              </a:rPr>
              <a:t>Minister</a:t>
            </a:r>
            <a:r>
              <a:rPr lang="it-IT" sz="3200">
                <a:cs typeface="Calibri"/>
              </a:rPr>
              <a:t> for the Environment and </a:t>
            </a:r>
            <a:r>
              <a:rPr lang="it-IT" sz="3200" err="1">
                <a:cs typeface="Calibri"/>
              </a:rPr>
              <a:t>Protection</a:t>
            </a:r>
            <a:r>
              <a:rPr lang="it-IT" sz="3200">
                <a:cs typeface="Calibri"/>
              </a:rPr>
              <a:t> of Land and Sea (MATTM).</a:t>
            </a:r>
          </a:p>
        </p:txBody>
      </p:sp>
      <p:pic>
        <p:nvPicPr>
          <p:cNvPr id="5" name="Picture 4" descr="Vineyard lines on slopes">
            <a:extLst>
              <a:ext uri="{FF2B5EF4-FFF2-40B4-BE49-F238E27FC236}">
                <a16:creationId xmlns:a16="http://schemas.microsoft.com/office/drawing/2014/main" id="{82F04813-F077-8FE3-076D-42DFB809AEE4}"/>
              </a:ext>
            </a:extLst>
          </p:cNvPr>
          <p:cNvPicPr>
            <a:picLocks noChangeAspect="1"/>
          </p:cNvPicPr>
          <p:nvPr/>
        </p:nvPicPr>
        <p:blipFill rotWithShape="1">
          <a:blip r:embed="rId2"/>
          <a:srcRect l="14214" r="26342" b="-3"/>
          <a:stretch/>
        </p:blipFill>
        <p:spPr>
          <a:xfrm>
            <a:off x="6096000" y="1"/>
            <a:ext cx="6102825" cy="6858000"/>
          </a:xfrm>
          <a:prstGeom prst="rect">
            <a:avLst/>
          </a:prstGeom>
        </p:spPr>
      </p:pic>
    </p:spTree>
    <p:extLst>
      <p:ext uri="{BB962C8B-B14F-4D97-AF65-F5344CB8AC3E}">
        <p14:creationId xmlns:p14="http://schemas.microsoft.com/office/powerpoint/2010/main" val="1661740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11" name="Rectangle 10">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531C274-DD09-BA69-1FDC-DC71949450C6}"/>
              </a:ext>
            </a:extLst>
          </p:cNvPr>
          <p:cNvSpPr>
            <a:spLocks noGrp="1"/>
          </p:cNvSpPr>
          <p:nvPr>
            <p:ph type="title"/>
          </p:nvPr>
        </p:nvSpPr>
        <p:spPr>
          <a:xfrm>
            <a:off x="761803" y="350196"/>
            <a:ext cx="4646904" cy="1624520"/>
          </a:xfrm>
        </p:spPr>
        <p:txBody>
          <a:bodyPr anchor="ctr">
            <a:normAutofit/>
          </a:bodyPr>
          <a:lstStyle/>
          <a:p>
            <a:r>
              <a:rPr lang="it-IT" sz="3100">
                <a:latin typeface="Calibri"/>
                <a:cs typeface="Calibri"/>
              </a:rPr>
              <a:t>The Italian Ecolabel Section</a:t>
            </a:r>
            <a:endParaRPr lang="it-IT" sz="3100"/>
          </a:p>
        </p:txBody>
      </p:sp>
      <p:sp>
        <p:nvSpPr>
          <p:cNvPr id="3" name="Segnaposto contenuto 2">
            <a:extLst>
              <a:ext uri="{FF2B5EF4-FFF2-40B4-BE49-F238E27FC236}">
                <a16:creationId xmlns:a16="http://schemas.microsoft.com/office/drawing/2014/main" id="{EA631032-9C6A-B6D1-3A82-3B6DD6F4E1CA}"/>
              </a:ext>
            </a:extLst>
          </p:cNvPr>
          <p:cNvSpPr>
            <a:spLocks noGrp="1"/>
          </p:cNvSpPr>
          <p:nvPr>
            <p:ph idx="1"/>
          </p:nvPr>
        </p:nvSpPr>
        <p:spPr>
          <a:xfrm>
            <a:off x="761802" y="2743200"/>
            <a:ext cx="4646905" cy="3613149"/>
          </a:xfrm>
        </p:spPr>
        <p:txBody>
          <a:bodyPr vert="horz" lIns="91440" tIns="45720" rIns="91440" bIns="45720" rtlCol="0" anchor="ctr">
            <a:normAutofit fontScale="85000" lnSpcReduction="20000"/>
          </a:bodyPr>
          <a:lstStyle/>
          <a:p>
            <a:pPr marL="0" indent="0">
              <a:buNone/>
            </a:pPr>
            <a:r>
              <a:rPr lang="it-IT" sz="3200">
                <a:ea typeface="Calibri"/>
                <a:cs typeface="Calibri"/>
              </a:rPr>
              <a:t>The </a:t>
            </a:r>
            <a:r>
              <a:rPr lang="it-IT" sz="3200" err="1">
                <a:ea typeface="Calibri"/>
                <a:cs typeface="Calibri"/>
              </a:rPr>
              <a:t>President</a:t>
            </a:r>
            <a:r>
              <a:rPr lang="it-IT" sz="3200">
                <a:ea typeface="Calibri"/>
                <a:cs typeface="Calibri"/>
              </a:rPr>
              <a:t> </a:t>
            </a:r>
            <a:r>
              <a:rPr lang="it-IT" sz="3200" err="1">
                <a:ea typeface="Calibri"/>
                <a:cs typeface="Calibri"/>
              </a:rPr>
              <a:t>may</a:t>
            </a:r>
            <a:r>
              <a:rPr lang="it-IT" sz="3200">
                <a:ea typeface="Calibri"/>
                <a:cs typeface="Calibri"/>
              </a:rPr>
              <a:t> be </a:t>
            </a:r>
            <a:r>
              <a:rPr lang="it-IT" sz="3200" err="1">
                <a:ea typeface="Calibri"/>
                <a:cs typeface="Calibri"/>
              </a:rPr>
              <a:t>designated</a:t>
            </a:r>
            <a:r>
              <a:rPr lang="it-IT" sz="3200">
                <a:ea typeface="Calibri"/>
                <a:cs typeface="Calibri"/>
              </a:rPr>
              <a:t> by the </a:t>
            </a:r>
            <a:r>
              <a:rPr lang="it-IT" sz="3200" err="1">
                <a:ea typeface="Calibri"/>
                <a:cs typeface="Calibri"/>
              </a:rPr>
              <a:t>Minister</a:t>
            </a:r>
            <a:r>
              <a:rPr lang="it-IT" sz="3200">
                <a:ea typeface="Calibri"/>
                <a:cs typeface="Calibri"/>
              </a:rPr>
              <a:t> of the Environment or the </a:t>
            </a:r>
            <a:r>
              <a:rPr lang="it-IT" sz="3200" err="1">
                <a:ea typeface="Calibri"/>
                <a:cs typeface="Calibri"/>
              </a:rPr>
              <a:t>Minister</a:t>
            </a:r>
            <a:r>
              <a:rPr lang="it-IT" sz="3200">
                <a:ea typeface="Calibri"/>
                <a:cs typeface="Calibri"/>
              </a:rPr>
              <a:t> of </a:t>
            </a:r>
            <a:r>
              <a:rPr lang="it-IT" sz="3200" err="1">
                <a:ea typeface="Calibri"/>
                <a:cs typeface="Calibri"/>
              </a:rPr>
              <a:t>Economic</a:t>
            </a:r>
            <a:r>
              <a:rPr lang="it-IT" sz="3200">
                <a:ea typeface="Calibri"/>
                <a:cs typeface="Calibri"/>
              </a:rPr>
              <a:t> Development, </a:t>
            </a:r>
            <a:r>
              <a:rPr lang="it-IT" sz="3200" err="1">
                <a:ea typeface="Calibri"/>
                <a:cs typeface="Calibri"/>
              </a:rPr>
              <a:t>while</a:t>
            </a:r>
            <a:r>
              <a:rPr lang="it-IT" sz="3200">
                <a:ea typeface="Calibri"/>
                <a:cs typeface="Calibri"/>
              </a:rPr>
              <a:t> </a:t>
            </a:r>
            <a:r>
              <a:rPr lang="it-IT" sz="3200" err="1">
                <a:ea typeface="Calibri"/>
                <a:cs typeface="Calibri"/>
              </a:rPr>
              <a:t>two</a:t>
            </a:r>
            <a:r>
              <a:rPr lang="it-IT" sz="3200">
                <a:ea typeface="Calibri"/>
                <a:cs typeface="Calibri"/>
              </a:rPr>
              <a:t> </a:t>
            </a:r>
            <a:r>
              <a:rPr lang="it-IT" sz="3200" err="1">
                <a:ea typeface="Calibri"/>
                <a:cs typeface="Calibri"/>
              </a:rPr>
              <a:t>members</a:t>
            </a:r>
            <a:r>
              <a:rPr lang="it-IT" sz="3200">
                <a:ea typeface="Calibri"/>
                <a:cs typeface="Calibri"/>
              </a:rPr>
              <a:t> are </a:t>
            </a:r>
            <a:r>
              <a:rPr lang="it-IT" sz="3200" err="1">
                <a:ea typeface="Calibri"/>
                <a:cs typeface="Calibri"/>
              </a:rPr>
              <a:t>designated</a:t>
            </a:r>
            <a:r>
              <a:rPr lang="it-IT" sz="3200">
                <a:ea typeface="Calibri"/>
                <a:cs typeface="Calibri"/>
              </a:rPr>
              <a:t> by the </a:t>
            </a:r>
            <a:r>
              <a:rPr lang="it-IT" sz="3200" err="1">
                <a:ea typeface="Calibri"/>
                <a:cs typeface="Calibri"/>
              </a:rPr>
              <a:t>Minister</a:t>
            </a:r>
            <a:r>
              <a:rPr lang="it-IT" sz="3200">
                <a:ea typeface="Calibri"/>
                <a:cs typeface="Calibri"/>
              </a:rPr>
              <a:t> of the Environment, </a:t>
            </a:r>
            <a:r>
              <a:rPr lang="it-IT" sz="3200" err="1">
                <a:ea typeface="Calibri"/>
                <a:cs typeface="Calibri"/>
              </a:rPr>
              <a:t>two</a:t>
            </a:r>
            <a:r>
              <a:rPr lang="it-IT" sz="3200">
                <a:ea typeface="Calibri"/>
                <a:cs typeface="Calibri"/>
              </a:rPr>
              <a:t> by the </a:t>
            </a:r>
            <a:r>
              <a:rPr lang="it-IT" sz="3200" err="1">
                <a:ea typeface="Calibri"/>
                <a:cs typeface="Calibri"/>
              </a:rPr>
              <a:t>Minister</a:t>
            </a:r>
            <a:r>
              <a:rPr lang="it-IT" sz="3200">
                <a:ea typeface="Calibri"/>
                <a:cs typeface="Calibri"/>
              </a:rPr>
              <a:t> of </a:t>
            </a:r>
            <a:r>
              <a:rPr lang="it-IT" sz="3200" err="1">
                <a:ea typeface="Calibri"/>
                <a:cs typeface="Calibri"/>
              </a:rPr>
              <a:t>Economic</a:t>
            </a:r>
            <a:r>
              <a:rPr lang="it-IT" sz="3200">
                <a:ea typeface="Calibri"/>
                <a:cs typeface="Calibri"/>
              </a:rPr>
              <a:t> Development, one by the </a:t>
            </a:r>
            <a:r>
              <a:rPr lang="it-IT" sz="3200" err="1">
                <a:ea typeface="Calibri"/>
                <a:cs typeface="Calibri"/>
              </a:rPr>
              <a:t>Minister</a:t>
            </a:r>
            <a:r>
              <a:rPr lang="it-IT" sz="3200">
                <a:ea typeface="Calibri"/>
                <a:cs typeface="Calibri"/>
              </a:rPr>
              <a:t> of Economy and Finance, and one by the </a:t>
            </a:r>
            <a:r>
              <a:rPr lang="it-IT" sz="3200" err="1">
                <a:ea typeface="Calibri"/>
                <a:cs typeface="Calibri"/>
              </a:rPr>
              <a:t>Minister</a:t>
            </a:r>
            <a:r>
              <a:rPr lang="it-IT" sz="3200">
                <a:ea typeface="Calibri"/>
                <a:cs typeface="Calibri"/>
              </a:rPr>
              <a:t> of Health.</a:t>
            </a:r>
            <a:endParaRPr lang="it-IT"/>
          </a:p>
        </p:txBody>
      </p:sp>
      <p:pic>
        <p:nvPicPr>
          <p:cNvPr id="5" name="Picture 4" descr="Vineyard lines on slopes">
            <a:extLst>
              <a:ext uri="{FF2B5EF4-FFF2-40B4-BE49-F238E27FC236}">
                <a16:creationId xmlns:a16="http://schemas.microsoft.com/office/drawing/2014/main" id="{82F04813-F077-8FE3-076D-42DFB809AEE4}"/>
              </a:ext>
            </a:extLst>
          </p:cNvPr>
          <p:cNvPicPr>
            <a:picLocks noChangeAspect="1"/>
          </p:cNvPicPr>
          <p:nvPr/>
        </p:nvPicPr>
        <p:blipFill rotWithShape="1">
          <a:blip r:embed="rId2"/>
          <a:srcRect l="14214" r="26342" b="-3"/>
          <a:stretch/>
        </p:blipFill>
        <p:spPr>
          <a:xfrm>
            <a:off x="6096000" y="1"/>
            <a:ext cx="6102825" cy="6858000"/>
          </a:xfrm>
          <a:prstGeom prst="rect">
            <a:avLst/>
          </a:prstGeom>
        </p:spPr>
      </p:pic>
    </p:spTree>
    <p:extLst>
      <p:ext uri="{BB962C8B-B14F-4D97-AF65-F5344CB8AC3E}">
        <p14:creationId xmlns:p14="http://schemas.microsoft.com/office/powerpoint/2010/main" val="26048712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607FFD-632A-A9B5-362D-3A099565FFCC}"/>
              </a:ext>
            </a:extLst>
          </p:cNvPr>
          <p:cNvSpPr>
            <a:spLocks noGrp="1"/>
          </p:cNvSpPr>
          <p:nvPr>
            <p:ph type="title"/>
          </p:nvPr>
        </p:nvSpPr>
        <p:spPr>
          <a:xfrm>
            <a:off x="838201" y="365125"/>
            <a:ext cx="5251316" cy="1807305"/>
          </a:xfrm>
        </p:spPr>
        <p:txBody>
          <a:bodyPr>
            <a:normAutofit/>
          </a:bodyPr>
          <a:lstStyle/>
          <a:p>
            <a:r>
              <a:rPr lang="it-IT">
                <a:ea typeface="Calibri Light"/>
                <a:cs typeface="Calibri Light"/>
              </a:rPr>
              <a:t>The Eco Label for consumers</a:t>
            </a:r>
            <a:endParaRPr lang="it-IT"/>
          </a:p>
        </p:txBody>
      </p:sp>
      <p:sp>
        <p:nvSpPr>
          <p:cNvPr id="3" name="Segnaposto contenuto 2">
            <a:extLst>
              <a:ext uri="{FF2B5EF4-FFF2-40B4-BE49-F238E27FC236}">
                <a16:creationId xmlns:a16="http://schemas.microsoft.com/office/drawing/2014/main" id="{F063CC37-EC4C-991C-03EA-73C70A5687EB}"/>
              </a:ext>
            </a:extLst>
          </p:cNvPr>
          <p:cNvSpPr>
            <a:spLocks noGrp="1"/>
          </p:cNvSpPr>
          <p:nvPr>
            <p:ph idx="1"/>
          </p:nvPr>
        </p:nvSpPr>
        <p:spPr>
          <a:xfrm>
            <a:off x="815454" y="1844253"/>
            <a:ext cx="4642367" cy="4332710"/>
          </a:xfrm>
        </p:spPr>
        <p:txBody>
          <a:bodyPr vert="horz" lIns="91440" tIns="45720" rIns="91440" bIns="45720" rtlCol="0" anchor="t">
            <a:noAutofit/>
          </a:bodyPr>
          <a:lstStyle/>
          <a:p>
            <a:pPr marL="0" indent="0">
              <a:buNone/>
            </a:pPr>
            <a:r>
              <a:rPr lang="it-IT" dirty="0">
                <a:ea typeface="Calibri" panose="020F0502020204030204"/>
                <a:cs typeface="Calibri" panose="020F0502020204030204"/>
              </a:rPr>
              <a:t>The EU Ecolabel </a:t>
            </a:r>
            <a:r>
              <a:rPr lang="it-IT" err="1">
                <a:ea typeface="Calibri" panose="020F0502020204030204"/>
                <a:cs typeface="Calibri" panose="020F0502020204030204"/>
              </a:rPr>
              <a:t>is</a:t>
            </a:r>
            <a:r>
              <a:rPr lang="it-IT" dirty="0">
                <a:ea typeface="Calibri" panose="020F0502020204030204"/>
                <a:cs typeface="Calibri" panose="020F0502020204030204"/>
              </a:rPr>
              <a:t> </a:t>
            </a:r>
            <a:r>
              <a:rPr lang="it-IT" err="1">
                <a:ea typeface="Calibri" panose="020F0502020204030204"/>
                <a:cs typeface="Calibri" panose="020F0502020204030204"/>
              </a:rPr>
              <a:t>aimed</a:t>
            </a:r>
            <a:r>
              <a:rPr lang="it-IT" dirty="0">
                <a:ea typeface="Calibri" panose="020F0502020204030204"/>
                <a:cs typeface="Calibri" panose="020F0502020204030204"/>
              </a:rPr>
              <a:t> </a:t>
            </a:r>
            <a:r>
              <a:rPr lang="it-IT" err="1">
                <a:ea typeface="Calibri" panose="020F0502020204030204"/>
                <a:cs typeface="Calibri" panose="020F0502020204030204"/>
              </a:rPr>
              <a:t>at</a:t>
            </a:r>
            <a:r>
              <a:rPr lang="it-IT" dirty="0">
                <a:ea typeface="Calibri" panose="020F0502020204030204"/>
                <a:cs typeface="Calibri" panose="020F0502020204030204"/>
              </a:rPr>
              <a:t> consumers to </a:t>
            </a:r>
            <a:r>
              <a:rPr lang="it-IT" err="1">
                <a:ea typeface="Calibri" panose="020F0502020204030204"/>
                <a:cs typeface="Calibri" panose="020F0502020204030204"/>
              </a:rPr>
              <a:t>whom</a:t>
            </a:r>
            <a:r>
              <a:rPr lang="it-IT" dirty="0">
                <a:ea typeface="Calibri" panose="020F0502020204030204"/>
                <a:cs typeface="Calibri" panose="020F0502020204030204"/>
              </a:rPr>
              <a:t> </a:t>
            </a:r>
            <a:r>
              <a:rPr lang="it-IT" b="1" err="1">
                <a:ea typeface="Calibri" panose="020F0502020204030204"/>
                <a:cs typeface="Calibri" panose="020F0502020204030204"/>
              </a:rPr>
              <a:t>it</a:t>
            </a:r>
            <a:r>
              <a:rPr lang="it-IT" b="1" dirty="0">
                <a:ea typeface="Calibri" panose="020F0502020204030204"/>
                <a:cs typeface="Calibri" panose="020F0502020204030204"/>
              </a:rPr>
              <a:t> </a:t>
            </a:r>
            <a:r>
              <a:rPr lang="it-IT" b="1" err="1">
                <a:ea typeface="Calibri" panose="020F0502020204030204"/>
                <a:cs typeface="Calibri" panose="020F0502020204030204"/>
              </a:rPr>
              <a:t>guarantees</a:t>
            </a:r>
            <a:r>
              <a:rPr lang="it-IT" b="1" dirty="0">
                <a:ea typeface="Calibri" panose="020F0502020204030204"/>
                <a:cs typeface="Calibri" panose="020F0502020204030204"/>
              </a:rPr>
              <a:t> </a:t>
            </a:r>
            <a:r>
              <a:rPr lang="it-IT" b="1" err="1">
                <a:ea typeface="Calibri" panose="020F0502020204030204"/>
                <a:cs typeface="Calibri" panose="020F0502020204030204"/>
              </a:rPr>
              <a:t>that</a:t>
            </a:r>
            <a:r>
              <a:rPr lang="it-IT" b="1" dirty="0">
                <a:ea typeface="Calibri" panose="020F0502020204030204"/>
                <a:cs typeface="Calibri" panose="020F0502020204030204"/>
              </a:rPr>
              <a:t> certified products, in </a:t>
            </a:r>
            <a:r>
              <a:rPr lang="it-IT" b="1" err="1">
                <a:ea typeface="Calibri" panose="020F0502020204030204"/>
                <a:cs typeface="Calibri" panose="020F0502020204030204"/>
              </a:rPr>
              <a:t>addition</a:t>
            </a:r>
            <a:r>
              <a:rPr lang="it-IT" b="1" dirty="0">
                <a:ea typeface="Calibri" panose="020F0502020204030204"/>
                <a:cs typeface="Calibri" panose="020F0502020204030204"/>
              </a:rPr>
              <a:t> to </a:t>
            </a:r>
            <a:r>
              <a:rPr lang="it-IT" b="1" err="1">
                <a:ea typeface="Calibri" panose="020F0502020204030204"/>
                <a:cs typeface="Calibri" panose="020F0502020204030204"/>
              </a:rPr>
              <a:t>their</a:t>
            </a:r>
            <a:r>
              <a:rPr lang="it-IT" b="1" dirty="0">
                <a:ea typeface="Calibri" panose="020F0502020204030204"/>
                <a:cs typeface="Calibri" panose="020F0502020204030204"/>
              </a:rPr>
              <a:t> high performance, </a:t>
            </a:r>
            <a:r>
              <a:rPr lang="it-IT" b="1" err="1">
                <a:ea typeface="Calibri" panose="020F0502020204030204"/>
                <a:cs typeface="Calibri" panose="020F0502020204030204"/>
              </a:rPr>
              <a:t>have</a:t>
            </a:r>
            <a:r>
              <a:rPr lang="it-IT" b="1" dirty="0">
                <a:ea typeface="Calibri" panose="020F0502020204030204"/>
                <a:cs typeface="Calibri" panose="020F0502020204030204"/>
              </a:rPr>
              <a:t> a </a:t>
            </a:r>
            <a:r>
              <a:rPr lang="it-IT" b="1" err="1">
                <a:ea typeface="Calibri" panose="020F0502020204030204"/>
                <a:cs typeface="Calibri" panose="020F0502020204030204"/>
              </a:rPr>
              <a:t>reduced</a:t>
            </a:r>
            <a:r>
              <a:rPr lang="it-IT" b="1" dirty="0">
                <a:ea typeface="Calibri" panose="020F0502020204030204"/>
                <a:cs typeface="Calibri" panose="020F0502020204030204"/>
              </a:rPr>
              <a:t> </a:t>
            </a:r>
            <a:r>
              <a:rPr lang="it-IT" b="1" err="1">
                <a:ea typeface="Calibri" panose="020F0502020204030204"/>
                <a:cs typeface="Calibri" panose="020F0502020204030204"/>
              </a:rPr>
              <a:t>environmental</a:t>
            </a:r>
            <a:r>
              <a:rPr lang="it-IT" b="1" dirty="0">
                <a:ea typeface="Calibri" panose="020F0502020204030204"/>
                <a:cs typeface="Calibri" panose="020F0502020204030204"/>
              </a:rPr>
              <a:t> impact</a:t>
            </a:r>
            <a:r>
              <a:rPr lang="it-IT" dirty="0">
                <a:ea typeface="Calibri" panose="020F0502020204030204"/>
                <a:cs typeface="Calibri" panose="020F0502020204030204"/>
              </a:rPr>
              <a:t> </a:t>
            </a:r>
            <a:r>
              <a:rPr lang="it-IT" err="1">
                <a:ea typeface="Calibri" panose="020F0502020204030204"/>
                <a:cs typeface="Calibri" panose="020F0502020204030204"/>
              </a:rPr>
              <a:t>throughout</a:t>
            </a:r>
            <a:r>
              <a:rPr lang="it-IT" dirty="0">
                <a:ea typeface="Calibri" panose="020F0502020204030204"/>
                <a:cs typeface="Calibri" panose="020F0502020204030204"/>
              </a:rPr>
              <a:t> </a:t>
            </a:r>
            <a:r>
              <a:rPr lang="it-IT" err="1">
                <a:ea typeface="Calibri" panose="020F0502020204030204"/>
                <a:cs typeface="Calibri" panose="020F0502020204030204"/>
              </a:rPr>
              <a:t>their</a:t>
            </a:r>
            <a:r>
              <a:rPr lang="it-IT" dirty="0">
                <a:ea typeface="Calibri" panose="020F0502020204030204"/>
                <a:cs typeface="Calibri" panose="020F0502020204030204"/>
              </a:rPr>
              <a:t> </a:t>
            </a:r>
            <a:r>
              <a:rPr lang="it-IT" err="1">
                <a:ea typeface="Calibri" panose="020F0502020204030204"/>
                <a:cs typeface="Calibri" panose="020F0502020204030204"/>
              </a:rPr>
              <a:t>entire</a:t>
            </a:r>
            <a:r>
              <a:rPr lang="it-IT" dirty="0">
                <a:ea typeface="Calibri" panose="020F0502020204030204"/>
                <a:cs typeface="Calibri" panose="020F0502020204030204"/>
              </a:rPr>
              <a:t> life </a:t>
            </a:r>
            <a:r>
              <a:rPr lang="it-IT" err="1">
                <a:ea typeface="Calibri" panose="020F0502020204030204"/>
                <a:cs typeface="Calibri" panose="020F0502020204030204"/>
              </a:rPr>
              <a:t>cycle</a:t>
            </a:r>
            <a:r>
              <a:rPr lang="it-IT" dirty="0">
                <a:ea typeface="Calibri" panose="020F0502020204030204"/>
                <a:cs typeface="Calibri" panose="020F0502020204030204"/>
              </a:rPr>
              <a:t> certified by </a:t>
            </a:r>
            <a:r>
              <a:rPr lang="it-IT" err="1">
                <a:ea typeface="Calibri" panose="020F0502020204030204"/>
                <a:cs typeface="Calibri" panose="020F0502020204030204"/>
              </a:rPr>
              <a:t>independent</a:t>
            </a:r>
            <a:r>
              <a:rPr lang="it-IT" dirty="0">
                <a:ea typeface="Calibri" panose="020F0502020204030204"/>
                <a:cs typeface="Calibri" panose="020F0502020204030204"/>
              </a:rPr>
              <a:t> bodies (national </a:t>
            </a:r>
            <a:r>
              <a:rPr lang="it-IT" err="1">
                <a:ea typeface="Calibri" panose="020F0502020204030204"/>
                <a:cs typeface="Calibri" panose="020F0502020204030204"/>
              </a:rPr>
              <a:t>competent</a:t>
            </a:r>
            <a:r>
              <a:rPr lang="it-IT" dirty="0">
                <a:ea typeface="Calibri" panose="020F0502020204030204"/>
                <a:cs typeface="Calibri" panose="020F0502020204030204"/>
              </a:rPr>
              <a:t> bodies) </a:t>
            </a:r>
            <a:r>
              <a:rPr lang="it-IT" err="1">
                <a:ea typeface="Calibri" panose="020F0502020204030204"/>
                <a:cs typeface="Calibri" panose="020F0502020204030204"/>
              </a:rPr>
              <a:t>recognised</a:t>
            </a:r>
            <a:r>
              <a:rPr lang="it-IT" dirty="0">
                <a:ea typeface="Calibri" panose="020F0502020204030204"/>
                <a:cs typeface="Calibri" panose="020F0502020204030204"/>
              </a:rPr>
              <a:t> </a:t>
            </a:r>
            <a:r>
              <a:rPr lang="it-IT" err="1">
                <a:ea typeface="Calibri" panose="020F0502020204030204"/>
                <a:cs typeface="Calibri" panose="020F0502020204030204"/>
              </a:rPr>
              <a:t>at</a:t>
            </a:r>
            <a:r>
              <a:rPr lang="it-IT" dirty="0">
                <a:ea typeface="Calibri" panose="020F0502020204030204"/>
                <a:cs typeface="Calibri" panose="020F0502020204030204"/>
              </a:rPr>
              <a:t> </a:t>
            </a:r>
            <a:r>
              <a:rPr lang="it-IT" err="1">
                <a:ea typeface="Calibri" panose="020F0502020204030204"/>
                <a:cs typeface="Calibri" panose="020F0502020204030204"/>
              </a:rPr>
              <a:t>European</a:t>
            </a:r>
            <a:r>
              <a:rPr lang="it-IT" dirty="0">
                <a:ea typeface="Calibri" panose="020F0502020204030204"/>
                <a:cs typeface="Calibri" panose="020F0502020204030204"/>
              </a:rPr>
              <a:t> </a:t>
            </a:r>
            <a:r>
              <a:rPr lang="it-IT" err="1">
                <a:ea typeface="Calibri" panose="020F0502020204030204"/>
                <a:cs typeface="Calibri" panose="020F0502020204030204"/>
              </a:rPr>
              <a:t>level</a:t>
            </a:r>
            <a:r>
              <a:rPr lang="it-IT" dirty="0">
                <a:ea typeface="Calibri" panose="020F0502020204030204"/>
                <a:cs typeface="Calibri" panose="020F0502020204030204"/>
              </a:rPr>
              <a:t>. </a:t>
            </a:r>
          </a:p>
        </p:txBody>
      </p:sp>
      <p:pic>
        <p:nvPicPr>
          <p:cNvPr id="5" name="Picture 4" descr="Flower in a glass container">
            <a:extLst>
              <a:ext uri="{FF2B5EF4-FFF2-40B4-BE49-F238E27FC236}">
                <a16:creationId xmlns:a16="http://schemas.microsoft.com/office/drawing/2014/main" id="{3519EC34-FD00-6BF3-8ED9-365605C0CE12}"/>
              </a:ext>
            </a:extLst>
          </p:cNvPr>
          <p:cNvPicPr>
            <a:picLocks noChangeAspect="1"/>
          </p:cNvPicPr>
          <p:nvPr/>
        </p:nvPicPr>
        <p:blipFill rotWithShape="1">
          <a:blip r:embed="rId2"/>
          <a:srcRect l="21136" r="20826"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7570413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607FFD-632A-A9B5-362D-3A099565FFCC}"/>
              </a:ext>
            </a:extLst>
          </p:cNvPr>
          <p:cNvSpPr>
            <a:spLocks noGrp="1"/>
          </p:cNvSpPr>
          <p:nvPr>
            <p:ph type="title"/>
          </p:nvPr>
        </p:nvSpPr>
        <p:spPr>
          <a:xfrm>
            <a:off x="838201" y="365125"/>
            <a:ext cx="5251316" cy="1807305"/>
          </a:xfrm>
        </p:spPr>
        <p:txBody>
          <a:bodyPr>
            <a:normAutofit/>
          </a:bodyPr>
          <a:lstStyle/>
          <a:p>
            <a:r>
              <a:rPr lang="it-IT">
                <a:ea typeface="Calibri Light"/>
                <a:cs typeface="Calibri Light"/>
              </a:rPr>
              <a:t>The Eco Label for consumers</a:t>
            </a:r>
            <a:endParaRPr lang="it-IT"/>
          </a:p>
        </p:txBody>
      </p:sp>
      <p:sp>
        <p:nvSpPr>
          <p:cNvPr id="3" name="Segnaposto contenuto 2">
            <a:extLst>
              <a:ext uri="{FF2B5EF4-FFF2-40B4-BE49-F238E27FC236}">
                <a16:creationId xmlns:a16="http://schemas.microsoft.com/office/drawing/2014/main" id="{F063CC37-EC4C-991C-03EA-73C70A5687EB}"/>
              </a:ext>
            </a:extLst>
          </p:cNvPr>
          <p:cNvSpPr>
            <a:spLocks noGrp="1"/>
          </p:cNvSpPr>
          <p:nvPr>
            <p:ph idx="1"/>
          </p:nvPr>
        </p:nvSpPr>
        <p:spPr>
          <a:xfrm>
            <a:off x="838200" y="1904673"/>
            <a:ext cx="5798339" cy="4272290"/>
          </a:xfrm>
        </p:spPr>
        <p:txBody>
          <a:bodyPr vert="horz" lIns="91440" tIns="45720" rIns="91440" bIns="45720" rtlCol="0" anchor="t">
            <a:noAutofit/>
          </a:bodyPr>
          <a:lstStyle/>
          <a:p>
            <a:pPr marL="0" indent="0">
              <a:buNone/>
            </a:pPr>
            <a:r>
              <a:rPr lang="it-IT" err="1">
                <a:ea typeface="Calibri"/>
                <a:cs typeface="Calibri"/>
              </a:rPr>
              <a:t>There</a:t>
            </a:r>
            <a:r>
              <a:rPr lang="it-IT" dirty="0">
                <a:ea typeface="Calibri"/>
                <a:cs typeface="Calibri"/>
              </a:rPr>
              <a:t> are </a:t>
            </a:r>
            <a:r>
              <a:rPr lang="it-IT" b="1" dirty="0">
                <a:ea typeface="Calibri"/>
                <a:cs typeface="Calibri"/>
              </a:rPr>
              <a:t>3 good </a:t>
            </a:r>
            <a:r>
              <a:rPr lang="it-IT" b="1" err="1">
                <a:ea typeface="Calibri"/>
                <a:cs typeface="Calibri"/>
              </a:rPr>
              <a:t>reasons</a:t>
            </a:r>
            <a:r>
              <a:rPr lang="it-IT" b="1" dirty="0">
                <a:ea typeface="Calibri"/>
                <a:cs typeface="Calibri"/>
              </a:rPr>
              <a:t> to </a:t>
            </a:r>
            <a:r>
              <a:rPr lang="it-IT" b="1" err="1">
                <a:ea typeface="Calibri"/>
                <a:cs typeface="Calibri"/>
              </a:rPr>
              <a:t>buy</a:t>
            </a:r>
            <a:r>
              <a:rPr lang="it-IT" b="1" dirty="0">
                <a:ea typeface="Calibri"/>
                <a:cs typeface="Calibri"/>
              </a:rPr>
              <a:t> ecolabel products:</a:t>
            </a:r>
          </a:p>
          <a:p>
            <a:pPr marL="514350" indent="-514350">
              <a:buAutoNum type="arabicPeriod"/>
            </a:pPr>
            <a:r>
              <a:rPr lang="it-IT" dirty="0" err="1">
                <a:ea typeface="+mn-lt"/>
                <a:cs typeface="+mn-lt"/>
              </a:rPr>
              <a:t>they</a:t>
            </a:r>
            <a:r>
              <a:rPr lang="it-IT" dirty="0">
                <a:ea typeface="+mn-lt"/>
                <a:cs typeface="+mn-lt"/>
              </a:rPr>
              <a:t> </a:t>
            </a:r>
            <a:r>
              <a:rPr lang="it-IT" b="1" dirty="0">
                <a:ea typeface="+mn-lt"/>
                <a:cs typeface="+mn-lt"/>
              </a:rPr>
              <a:t>help</a:t>
            </a:r>
            <a:r>
              <a:rPr lang="it-IT" dirty="0">
                <a:ea typeface="+mn-lt"/>
                <a:cs typeface="+mn-lt"/>
              </a:rPr>
              <a:t> to </a:t>
            </a:r>
            <a:r>
              <a:rPr lang="it-IT" dirty="0" err="1">
                <a:ea typeface="+mn-lt"/>
                <a:cs typeface="+mn-lt"/>
              </a:rPr>
              <a:t>protect</a:t>
            </a:r>
            <a:r>
              <a:rPr lang="it-IT" dirty="0">
                <a:ea typeface="+mn-lt"/>
                <a:cs typeface="+mn-lt"/>
              </a:rPr>
              <a:t> the </a:t>
            </a:r>
            <a:r>
              <a:rPr lang="it-IT" dirty="0" err="1">
                <a:ea typeface="+mn-lt"/>
                <a:cs typeface="+mn-lt"/>
              </a:rPr>
              <a:t>environment</a:t>
            </a:r>
            <a:r>
              <a:rPr lang="it-IT" dirty="0">
                <a:ea typeface="+mn-lt"/>
                <a:cs typeface="+mn-lt"/>
              </a:rPr>
              <a:t> by </a:t>
            </a:r>
            <a:r>
              <a:rPr lang="it-IT" dirty="0" err="1">
                <a:ea typeface="+mn-lt"/>
                <a:cs typeface="+mn-lt"/>
              </a:rPr>
              <a:t>reducing</a:t>
            </a:r>
            <a:r>
              <a:rPr lang="it-IT" dirty="0">
                <a:ea typeface="+mn-lt"/>
                <a:cs typeface="+mn-lt"/>
              </a:rPr>
              <a:t> the </a:t>
            </a:r>
            <a:r>
              <a:rPr lang="it-IT" dirty="0" err="1">
                <a:ea typeface="+mn-lt"/>
                <a:cs typeface="+mn-lt"/>
              </a:rPr>
              <a:t>amount</a:t>
            </a:r>
            <a:r>
              <a:rPr lang="it-IT" dirty="0">
                <a:ea typeface="+mn-lt"/>
                <a:cs typeface="+mn-lt"/>
              </a:rPr>
              <a:t> of </a:t>
            </a:r>
            <a:r>
              <a:rPr lang="it-IT" dirty="0" err="1">
                <a:ea typeface="+mn-lt"/>
                <a:cs typeface="+mn-lt"/>
              </a:rPr>
              <a:t>waste</a:t>
            </a:r>
            <a:r>
              <a:rPr lang="it-IT" dirty="0">
                <a:ea typeface="+mn-lt"/>
                <a:cs typeface="+mn-lt"/>
              </a:rPr>
              <a:t> and </a:t>
            </a:r>
            <a:r>
              <a:rPr lang="it-IT" dirty="0" err="1">
                <a:ea typeface="+mn-lt"/>
                <a:cs typeface="+mn-lt"/>
              </a:rPr>
              <a:t>pollution</a:t>
            </a:r>
            <a:r>
              <a:rPr lang="it-IT" dirty="0">
                <a:ea typeface="+mn-lt"/>
                <a:cs typeface="+mn-lt"/>
              </a:rPr>
              <a:t>, energy and water </a:t>
            </a:r>
            <a:r>
              <a:rPr lang="it-IT" dirty="0" err="1">
                <a:ea typeface="+mn-lt"/>
                <a:cs typeface="+mn-lt"/>
              </a:rPr>
              <a:t>consumption</a:t>
            </a:r>
            <a:r>
              <a:rPr lang="it-IT" dirty="0">
                <a:ea typeface="+mn-lt"/>
                <a:cs typeface="+mn-lt"/>
              </a:rPr>
              <a:t>, and </a:t>
            </a:r>
            <a:r>
              <a:rPr lang="it-IT" dirty="0" err="1">
                <a:ea typeface="+mn-lt"/>
                <a:cs typeface="+mn-lt"/>
              </a:rPr>
              <a:t>reducing</a:t>
            </a:r>
            <a:r>
              <a:rPr lang="it-IT" dirty="0">
                <a:ea typeface="+mn-lt"/>
                <a:cs typeface="+mn-lt"/>
              </a:rPr>
              <a:t>/</a:t>
            </a:r>
            <a:r>
              <a:rPr lang="it-IT" dirty="0" err="1">
                <a:ea typeface="+mn-lt"/>
                <a:cs typeface="+mn-lt"/>
              </a:rPr>
              <a:t>eliminating</a:t>
            </a:r>
            <a:r>
              <a:rPr lang="it-IT" dirty="0">
                <a:ea typeface="+mn-lt"/>
                <a:cs typeface="+mn-lt"/>
              </a:rPr>
              <a:t> the use of </a:t>
            </a:r>
            <a:r>
              <a:rPr lang="it-IT" dirty="0" err="1">
                <a:ea typeface="+mn-lt"/>
                <a:cs typeface="+mn-lt"/>
              </a:rPr>
              <a:t>hazardous</a:t>
            </a:r>
            <a:r>
              <a:rPr lang="it-IT" dirty="0">
                <a:ea typeface="+mn-lt"/>
                <a:cs typeface="+mn-lt"/>
              </a:rPr>
              <a:t> </a:t>
            </a:r>
            <a:r>
              <a:rPr lang="it-IT" dirty="0" err="1">
                <a:ea typeface="+mn-lt"/>
                <a:cs typeface="+mn-lt"/>
              </a:rPr>
              <a:t>chemicals</a:t>
            </a:r>
            <a:r>
              <a:rPr lang="it-IT" dirty="0">
                <a:ea typeface="+mn-lt"/>
                <a:cs typeface="+mn-lt"/>
              </a:rPr>
              <a:t> </a:t>
            </a:r>
            <a:r>
              <a:rPr lang="it-IT" dirty="0" err="1">
                <a:ea typeface="+mn-lt"/>
                <a:cs typeface="+mn-lt"/>
              </a:rPr>
              <a:t>that</a:t>
            </a:r>
            <a:r>
              <a:rPr lang="it-IT" dirty="0">
                <a:ea typeface="+mn-lt"/>
                <a:cs typeface="+mn-lt"/>
              </a:rPr>
              <a:t> </a:t>
            </a:r>
            <a:r>
              <a:rPr lang="it-IT" dirty="0" err="1">
                <a:ea typeface="+mn-lt"/>
                <a:cs typeface="+mn-lt"/>
              </a:rPr>
              <a:t>damage</a:t>
            </a:r>
            <a:r>
              <a:rPr lang="it-IT" dirty="0">
                <a:ea typeface="+mn-lt"/>
                <a:cs typeface="+mn-lt"/>
              </a:rPr>
              <a:t> the health and </a:t>
            </a:r>
            <a:r>
              <a:rPr lang="it-IT" dirty="0" err="1">
                <a:ea typeface="+mn-lt"/>
                <a:cs typeface="+mn-lt"/>
              </a:rPr>
              <a:t>biodiversity</a:t>
            </a:r>
            <a:r>
              <a:rPr lang="it-IT" dirty="0">
                <a:ea typeface="+mn-lt"/>
                <a:cs typeface="+mn-lt"/>
              </a:rPr>
              <a:t> of </a:t>
            </a:r>
            <a:r>
              <a:rPr lang="it-IT" dirty="0" err="1">
                <a:ea typeface="+mn-lt"/>
                <a:cs typeface="+mn-lt"/>
              </a:rPr>
              <a:t>animal</a:t>
            </a:r>
            <a:r>
              <a:rPr lang="it-IT" dirty="0">
                <a:ea typeface="+mn-lt"/>
                <a:cs typeface="+mn-lt"/>
              </a:rPr>
              <a:t> and </a:t>
            </a:r>
            <a:r>
              <a:rPr lang="it-IT" dirty="0" err="1">
                <a:ea typeface="+mn-lt"/>
                <a:cs typeface="+mn-lt"/>
              </a:rPr>
              <a:t>plant</a:t>
            </a:r>
            <a:r>
              <a:rPr lang="it-IT" dirty="0">
                <a:ea typeface="+mn-lt"/>
                <a:cs typeface="+mn-lt"/>
              </a:rPr>
              <a:t> </a:t>
            </a:r>
            <a:r>
              <a:rPr lang="it-IT" dirty="0" err="1">
                <a:ea typeface="+mn-lt"/>
                <a:cs typeface="+mn-lt"/>
              </a:rPr>
              <a:t>species</a:t>
            </a:r>
            <a:r>
              <a:rPr lang="it-IT" dirty="0">
                <a:ea typeface="+mn-lt"/>
                <a:cs typeface="+mn-lt"/>
              </a:rPr>
              <a:t>;</a:t>
            </a:r>
            <a:endParaRPr lang="it-IT" dirty="0">
              <a:ea typeface="Calibri"/>
              <a:cs typeface="Calibri"/>
            </a:endParaRPr>
          </a:p>
        </p:txBody>
      </p:sp>
      <p:pic>
        <p:nvPicPr>
          <p:cNvPr id="5" name="Picture 4" descr="Flower in a glass container">
            <a:extLst>
              <a:ext uri="{FF2B5EF4-FFF2-40B4-BE49-F238E27FC236}">
                <a16:creationId xmlns:a16="http://schemas.microsoft.com/office/drawing/2014/main" id="{3519EC34-FD00-6BF3-8ED9-365605C0CE12}"/>
              </a:ext>
            </a:extLst>
          </p:cNvPr>
          <p:cNvPicPr>
            <a:picLocks noChangeAspect="1"/>
          </p:cNvPicPr>
          <p:nvPr/>
        </p:nvPicPr>
        <p:blipFill rotWithShape="1">
          <a:blip r:embed="rId2"/>
          <a:srcRect l="21136" r="20826"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35772210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607FFD-632A-A9B5-362D-3A099565FFCC}"/>
              </a:ext>
            </a:extLst>
          </p:cNvPr>
          <p:cNvSpPr>
            <a:spLocks noGrp="1"/>
          </p:cNvSpPr>
          <p:nvPr>
            <p:ph type="title"/>
          </p:nvPr>
        </p:nvSpPr>
        <p:spPr>
          <a:xfrm>
            <a:off x="876693" y="741391"/>
            <a:ext cx="4597747" cy="1616203"/>
          </a:xfrm>
        </p:spPr>
        <p:txBody>
          <a:bodyPr anchor="b">
            <a:normAutofit/>
          </a:bodyPr>
          <a:lstStyle/>
          <a:p>
            <a:r>
              <a:rPr lang="it-IT" sz="3200">
                <a:ea typeface="Calibri Light"/>
                <a:cs typeface="Calibri Light"/>
              </a:rPr>
              <a:t>The Eco Label for consumers</a:t>
            </a:r>
            <a:endParaRPr lang="it-IT" sz="3200"/>
          </a:p>
        </p:txBody>
      </p:sp>
      <p:sp>
        <p:nvSpPr>
          <p:cNvPr id="3" name="Segnaposto contenuto 2">
            <a:extLst>
              <a:ext uri="{FF2B5EF4-FFF2-40B4-BE49-F238E27FC236}">
                <a16:creationId xmlns:a16="http://schemas.microsoft.com/office/drawing/2014/main" id="{F063CC37-EC4C-991C-03EA-73C70A5687EB}"/>
              </a:ext>
            </a:extLst>
          </p:cNvPr>
          <p:cNvSpPr>
            <a:spLocks noGrp="1"/>
          </p:cNvSpPr>
          <p:nvPr>
            <p:ph idx="1"/>
          </p:nvPr>
        </p:nvSpPr>
        <p:spPr>
          <a:xfrm>
            <a:off x="293287" y="2533476"/>
            <a:ext cx="5966964" cy="3721675"/>
          </a:xfrm>
        </p:spPr>
        <p:txBody>
          <a:bodyPr vert="horz" lIns="91440" tIns="45720" rIns="91440" bIns="45720" rtlCol="0" anchor="t">
            <a:noAutofit/>
          </a:bodyPr>
          <a:lstStyle/>
          <a:p>
            <a:pPr marL="0" indent="0">
              <a:buNone/>
            </a:pPr>
            <a:r>
              <a:rPr lang="it-IT" dirty="0">
                <a:ea typeface="Calibri"/>
                <a:cs typeface="Calibri"/>
              </a:rPr>
              <a:t>2. are </a:t>
            </a:r>
            <a:r>
              <a:rPr lang="it-IT" b="1" dirty="0" err="1">
                <a:ea typeface="Calibri"/>
                <a:cs typeface="Calibri"/>
              </a:rPr>
              <a:t>easily</a:t>
            </a:r>
            <a:r>
              <a:rPr lang="it-IT" b="1" dirty="0">
                <a:ea typeface="Calibri"/>
                <a:cs typeface="Calibri"/>
              </a:rPr>
              <a:t> </a:t>
            </a:r>
            <a:r>
              <a:rPr lang="it-IT" b="1" dirty="0" err="1">
                <a:ea typeface="Calibri"/>
                <a:cs typeface="Calibri"/>
              </a:rPr>
              <a:t>available</a:t>
            </a:r>
            <a:r>
              <a:rPr lang="it-IT" b="1" dirty="0">
                <a:ea typeface="Calibri"/>
                <a:cs typeface="Calibri"/>
              </a:rPr>
              <a:t> and are </a:t>
            </a:r>
            <a:r>
              <a:rPr lang="it-IT" b="1" dirty="0" err="1">
                <a:ea typeface="Calibri"/>
                <a:cs typeface="Calibri"/>
              </a:rPr>
              <a:t>sold</a:t>
            </a:r>
            <a:r>
              <a:rPr lang="it-IT" b="1" dirty="0">
                <a:ea typeface="Calibri"/>
                <a:cs typeface="Calibri"/>
              </a:rPr>
              <a:t> </a:t>
            </a:r>
            <a:r>
              <a:rPr lang="it-IT" b="1" dirty="0" err="1">
                <a:ea typeface="Calibri"/>
                <a:cs typeface="Calibri"/>
              </a:rPr>
              <a:t>at</a:t>
            </a:r>
            <a:r>
              <a:rPr lang="it-IT" b="1" dirty="0">
                <a:ea typeface="Calibri"/>
                <a:cs typeface="Calibri"/>
              </a:rPr>
              <a:t> </a:t>
            </a:r>
            <a:r>
              <a:rPr lang="it-IT" b="1" dirty="0" err="1">
                <a:ea typeface="Calibri"/>
                <a:cs typeface="Calibri"/>
              </a:rPr>
              <a:t>affordable</a:t>
            </a:r>
            <a:r>
              <a:rPr lang="it-IT" b="1" dirty="0">
                <a:ea typeface="Calibri"/>
                <a:cs typeface="Calibri"/>
              </a:rPr>
              <a:t> prices</a:t>
            </a:r>
            <a:r>
              <a:rPr lang="it-IT" dirty="0">
                <a:ea typeface="Calibri"/>
                <a:cs typeface="Calibri"/>
              </a:rPr>
              <a:t>: in </a:t>
            </a:r>
            <a:r>
              <a:rPr lang="it-IT" dirty="0" err="1">
                <a:ea typeface="Calibri"/>
                <a:cs typeface="Calibri"/>
              </a:rPr>
              <a:t>Italy</a:t>
            </a:r>
            <a:r>
              <a:rPr lang="it-IT" dirty="0">
                <a:ea typeface="Calibri"/>
                <a:cs typeface="Calibri"/>
              </a:rPr>
              <a:t> </a:t>
            </a:r>
            <a:r>
              <a:rPr lang="it-IT" dirty="0" err="1">
                <a:ea typeface="Calibri"/>
                <a:cs typeface="Calibri"/>
              </a:rPr>
              <a:t>there</a:t>
            </a:r>
            <a:r>
              <a:rPr lang="it-IT" dirty="0">
                <a:ea typeface="Calibri"/>
                <a:cs typeface="Calibri"/>
              </a:rPr>
              <a:t> are </a:t>
            </a:r>
            <a:r>
              <a:rPr lang="it-IT" dirty="0" err="1">
                <a:ea typeface="Calibri"/>
                <a:cs typeface="Calibri"/>
              </a:rPr>
              <a:t>about</a:t>
            </a:r>
            <a:r>
              <a:rPr lang="it-IT" dirty="0">
                <a:ea typeface="Calibri"/>
                <a:cs typeface="Calibri"/>
              </a:rPr>
              <a:t> 18,000 products/services with the EU Ecolabel on the market. </a:t>
            </a:r>
            <a:r>
              <a:rPr lang="it-IT" dirty="0" err="1">
                <a:ea typeface="Calibri"/>
                <a:cs typeface="Calibri"/>
              </a:rPr>
              <a:t>Almost</a:t>
            </a:r>
            <a:r>
              <a:rPr lang="it-IT" dirty="0">
                <a:ea typeface="Calibri"/>
                <a:cs typeface="Calibri"/>
              </a:rPr>
              <a:t> </a:t>
            </a:r>
            <a:r>
              <a:rPr lang="it-IT" dirty="0" err="1">
                <a:ea typeface="Calibri"/>
                <a:cs typeface="Calibri"/>
              </a:rPr>
              <a:t>all</a:t>
            </a:r>
            <a:r>
              <a:rPr lang="it-IT" dirty="0">
                <a:ea typeface="Calibri"/>
                <a:cs typeface="Calibri"/>
              </a:rPr>
              <a:t> large retailers </a:t>
            </a:r>
            <a:r>
              <a:rPr lang="it-IT" dirty="0" err="1">
                <a:ea typeface="Calibri"/>
                <a:cs typeface="Calibri"/>
              </a:rPr>
              <a:t>have</a:t>
            </a:r>
            <a:r>
              <a:rPr lang="it-IT" dirty="0">
                <a:ea typeface="Calibri"/>
                <a:cs typeface="Calibri"/>
              </a:rPr>
              <a:t> </a:t>
            </a:r>
            <a:r>
              <a:rPr lang="it-IT" dirty="0" err="1">
                <a:ea typeface="Calibri"/>
                <a:cs typeface="Calibri"/>
              </a:rPr>
              <a:t>their</a:t>
            </a:r>
            <a:r>
              <a:rPr lang="it-IT" dirty="0">
                <a:ea typeface="Calibri"/>
                <a:cs typeface="Calibri"/>
              </a:rPr>
              <a:t> </a:t>
            </a:r>
            <a:r>
              <a:rPr lang="it-IT" dirty="0" err="1">
                <a:ea typeface="Calibri"/>
                <a:cs typeface="Calibri"/>
              </a:rPr>
              <a:t>own</a:t>
            </a:r>
            <a:r>
              <a:rPr lang="it-IT" dirty="0">
                <a:ea typeface="Calibri"/>
                <a:cs typeface="Calibri"/>
              </a:rPr>
              <a:t> EU Ecolabel certified product line, in </a:t>
            </a:r>
            <a:r>
              <a:rPr lang="it-IT" dirty="0" err="1">
                <a:ea typeface="Calibri"/>
                <a:cs typeface="Calibri"/>
              </a:rPr>
              <a:t>particular</a:t>
            </a:r>
            <a:r>
              <a:rPr lang="it-IT" dirty="0">
                <a:ea typeface="Calibri"/>
                <a:cs typeface="Calibri"/>
              </a:rPr>
              <a:t> for the product groups '</a:t>
            </a:r>
            <a:r>
              <a:rPr lang="it-IT" dirty="0" err="1">
                <a:ea typeface="Calibri"/>
                <a:cs typeface="Calibri"/>
              </a:rPr>
              <a:t>tissue</a:t>
            </a:r>
            <a:r>
              <a:rPr lang="it-IT" dirty="0">
                <a:ea typeface="Calibri"/>
                <a:cs typeface="Calibri"/>
              </a:rPr>
              <a:t> paper' and '</a:t>
            </a:r>
            <a:r>
              <a:rPr lang="it-IT" dirty="0" err="1">
                <a:ea typeface="Calibri"/>
                <a:cs typeface="Calibri"/>
              </a:rPr>
              <a:t>detergents</a:t>
            </a:r>
            <a:r>
              <a:rPr lang="it-IT" dirty="0">
                <a:ea typeface="Calibri"/>
                <a:cs typeface="Calibri"/>
              </a:rPr>
              <a:t>' for </a:t>
            </a:r>
            <a:r>
              <a:rPr lang="it-IT" dirty="0" err="1">
                <a:ea typeface="Calibri"/>
                <a:cs typeface="Calibri"/>
              </a:rPr>
              <a:t>household</a:t>
            </a:r>
            <a:r>
              <a:rPr lang="it-IT" dirty="0">
                <a:ea typeface="Calibri"/>
                <a:cs typeface="Calibri"/>
              </a:rPr>
              <a:t> or personal use;</a:t>
            </a:r>
          </a:p>
        </p:txBody>
      </p:sp>
      <p:pic>
        <p:nvPicPr>
          <p:cNvPr id="5" name="Picture 4" descr="Flower in a glass container">
            <a:extLst>
              <a:ext uri="{FF2B5EF4-FFF2-40B4-BE49-F238E27FC236}">
                <a16:creationId xmlns:a16="http://schemas.microsoft.com/office/drawing/2014/main" id="{3519EC34-FD00-6BF3-8ED9-365605C0CE12}"/>
              </a:ext>
            </a:extLst>
          </p:cNvPr>
          <p:cNvPicPr>
            <a:picLocks noChangeAspect="1"/>
          </p:cNvPicPr>
          <p:nvPr/>
        </p:nvPicPr>
        <p:blipFill rotWithShape="1">
          <a:blip r:embed="rId2"/>
          <a:srcRect l="21136" r="20826" b="-1"/>
          <a:stretch/>
        </p:blipFill>
        <p:spPr>
          <a:xfrm>
            <a:off x="6560634" y="867064"/>
            <a:ext cx="4389795" cy="5048790"/>
          </a:xfrm>
          <a:prstGeom prst="rect">
            <a:avLst/>
          </a:prstGeom>
        </p:spPr>
      </p:pic>
      <p:grpSp>
        <p:nvGrpSpPr>
          <p:cNvPr id="21" name="Group 20">
            <a:extLst>
              <a:ext uri="{FF2B5EF4-FFF2-40B4-BE49-F238E27FC236}">
                <a16:creationId xmlns:a16="http://schemas.microsoft.com/office/drawing/2014/main" id="{1FD67D68-9B83-C338-8342-3348D8F2234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025" y="6737718"/>
            <a:ext cx="12207200" cy="123363"/>
            <a:chOff x="-5025" y="6737718"/>
            <a:chExt cx="12207200" cy="123363"/>
          </a:xfrm>
        </p:grpSpPr>
        <p:sp>
          <p:nvSpPr>
            <p:cNvPr id="22" name="Rectangle 21">
              <a:extLst>
                <a:ext uri="{FF2B5EF4-FFF2-40B4-BE49-F238E27FC236}">
                  <a16:creationId xmlns:a16="http://schemas.microsoft.com/office/drawing/2014/main" id="{1E397F34-6B84-0D3B-0F29-B1D134B3B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flipH="1">
              <a:off x="6036894" y="695800"/>
              <a:ext cx="123362" cy="12207199"/>
            </a:xfrm>
            <a:prstGeom prst="rect">
              <a:avLst/>
            </a:prstGeom>
            <a:gradFill>
              <a:gsLst>
                <a:gs pos="0">
                  <a:schemeClr val="accent5"/>
                </a:gs>
                <a:gs pos="100000">
                  <a:schemeClr val="accent2"/>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BD98075-BFC1-BE9C-7FB7-23FE55E433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176406" y="3835311"/>
              <a:ext cx="123362" cy="5928176"/>
            </a:xfrm>
            <a:prstGeom prst="rect">
              <a:avLst/>
            </a:prstGeom>
            <a:gradFill>
              <a:gsLst>
                <a:gs pos="19000">
                  <a:schemeClr val="accent5">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2129559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687AFE0E-B37D-4531-AFE8-231C8348EA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03607FFD-632A-A9B5-362D-3A099565FFCC}"/>
              </a:ext>
            </a:extLst>
          </p:cNvPr>
          <p:cNvSpPr>
            <a:spLocks noGrp="1"/>
          </p:cNvSpPr>
          <p:nvPr>
            <p:ph type="title"/>
          </p:nvPr>
        </p:nvSpPr>
        <p:spPr>
          <a:xfrm>
            <a:off x="838200" y="365125"/>
            <a:ext cx="10515600" cy="1325563"/>
          </a:xfrm>
        </p:spPr>
        <p:txBody>
          <a:bodyPr>
            <a:normAutofit/>
          </a:bodyPr>
          <a:lstStyle/>
          <a:p>
            <a:r>
              <a:rPr lang="it-IT">
                <a:ea typeface="Calibri Light"/>
                <a:cs typeface="Calibri Light"/>
              </a:rPr>
              <a:t>The Eco Label for consumers</a:t>
            </a:r>
            <a:endParaRPr lang="it-IT"/>
          </a:p>
        </p:txBody>
      </p:sp>
      <p:sp>
        <p:nvSpPr>
          <p:cNvPr id="3" name="Segnaposto contenuto 2">
            <a:extLst>
              <a:ext uri="{FF2B5EF4-FFF2-40B4-BE49-F238E27FC236}">
                <a16:creationId xmlns:a16="http://schemas.microsoft.com/office/drawing/2014/main" id="{F063CC37-EC4C-991C-03EA-73C70A5687EB}"/>
              </a:ext>
            </a:extLst>
          </p:cNvPr>
          <p:cNvSpPr>
            <a:spLocks noGrp="1"/>
          </p:cNvSpPr>
          <p:nvPr>
            <p:ph idx="1"/>
          </p:nvPr>
        </p:nvSpPr>
        <p:spPr>
          <a:xfrm>
            <a:off x="373858" y="1775501"/>
            <a:ext cx="6126851" cy="4401461"/>
          </a:xfrm>
        </p:spPr>
        <p:txBody>
          <a:bodyPr vert="horz" lIns="91440" tIns="45720" rIns="91440" bIns="45720" rtlCol="0" anchor="t">
            <a:noAutofit/>
          </a:bodyPr>
          <a:lstStyle/>
          <a:p>
            <a:pPr marL="0" indent="0">
              <a:buNone/>
            </a:pPr>
            <a:r>
              <a:rPr lang="it-IT" dirty="0">
                <a:ea typeface="Calibri"/>
                <a:cs typeface="Calibri"/>
              </a:rPr>
              <a:t>3. are </a:t>
            </a:r>
            <a:r>
              <a:rPr lang="it-IT" err="1">
                <a:ea typeface="Calibri"/>
                <a:cs typeface="Calibri"/>
              </a:rPr>
              <a:t>also</a:t>
            </a:r>
            <a:r>
              <a:rPr lang="it-IT" b="1" dirty="0">
                <a:ea typeface="Calibri"/>
                <a:cs typeface="Calibri"/>
              </a:rPr>
              <a:t> </a:t>
            </a:r>
            <a:r>
              <a:rPr lang="it-IT" b="1" err="1">
                <a:ea typeface="Calibri"/>
                <a:cs typeface="Calibri"/>
              </a:rPr>
              <a:t>verified</a:t>
            </a:r>
            <a:r>
              <a:rPr lang="it-IT" b="1" dirty="0">
                <a:ea typeface="Calibri"/>
                <a:cs typeface="Calibri"/>
              </a:rPr>
              <a:t> with </a:t>
            </a:r>
            <a:r>
              <a:rPr lang="it-IT" b="1" err="1">
                <a:ea typeface="Calibri"/>
                <a:cs typeface="Calibri"/>
              </a:rPr>
              <a:t>respect</a:t>
            </a:r>
            <a:r>
              <a:rPr lang="it-IT" b="1" dirty="0">
                <a:ea typeface="Calibri"/>
                <a:cs typeface="Calibri"/>
              </a:rPr>
              <a:t> to </a:t>
            </a:r>
            <a:r>
              <a:rPr lang="it-IT" b="1" err="1">
                <a:ea typeface="Calibri"/>
                <a:cs typeface="Calibri"/>
              </a:rPr>
              <a:t>usage</a:t>
            </a:r>
            <a:r>
              <a:rPr lang="it-IT" b="1" dirty="0">
                <a:ea typeface="Calibri"/>
                <a:cs typeface="Calibri"/>
              </a:rPr>
              <a:t> performance. </a:t>
            </a:r>
          </a:p>
          <a:p>
            <a:pPr marL="0" indent="0">
              <a:buNone/>
            </a:pPr>
            <a:r>
              <a:rPr lang="it-IT" dirty="0">
                <a:ea typeface="Calibri"/>
                <a:cs typeface="Calibri"/>
              </a:rPr>
              <a:t>Consumers with </a:t>
            </a:r>
            <a:r>
              <a:rPr lang="it-IT" dirty="0" err="1">
                <a:ea typeface="Calibri"/>
                <a:cs typeface="Calibri"/>
              </a:rPr>
              <a:t>their</a:t>
            </a:r>
            <a:r>
              <a:rPr lang="it-IT" dirty="0">
                <a:ea typeface="Calibri"/>
                <a:cs typeface="Calibri"/>
              </a:rPr>
              <a:t> </a:t>
            </a:r>
            <a:r>
              <a:rPr lang="it-IT" dirty="0" err="1">
                <a:ea typeface="Calibri"/>
                <a:cs typeface="Calibri"/>
              </a:rPr>
              <a:t>purchasing</a:t>
            </a:r>
            <a:r>
              <a:rPr lang="it-IT" dirty="0">
                <a:ea typeface="Calibri"/>
                <a:cs typeface="Calibri"/>
              </a:rPr>
              <a:t> </a:t>
            </a:r>
            <a:r>
              <a:rPr lang="it-IT" dirty="0" err="1">
                <a:ea typeface="Calibri"/>
                <a:cs typeface="Calibri"/>
              </a:rPr>
              <a:t>choices</a:t>
            </a:r>
            <a:r>
              <a:rPr lang="it-IT" dirty="0">
                <a:ea typeface="Calibri"/>
                <a:cs typeface="Calibri"/>
              </a:rPr>
              <a:t> </a:t>
            </a:r>
            <a:r>
              <a:rPr lang="it-IT" dirty="0" err="1">
                <a:ea typeface="Calibri"/>
                <a:cs typeface="Calibri"/>
              </a:rPr>
              <a:t>have</a:t>
            </a:r>
            <a:r>
              <a:rPr lang="it-IT" dirty="0">
                <a:ea typeface="Calibri"/>
                <a:cs typeface="Calibri"/>
              </a:rPr>
              <a:t> the power to </a:t>
            </a:r>
            <a:r>
              <a:rPr lang="it-IT" dirty="0" err="1">
                <a:ea typeface="Calibri"/>
                <a:cs typeface="Calibri"/>
              </a:rPr>
              <a:t>steer</a:t>
            </a:r>
            <a:r>
              <a:rPr lang="it-IT" dirty="0">
                <a:ea typeface="Calibri"/>
                <a:cs typeface="Calibri"/>
              </a:rPr>
              <a:t> the market and </a:t>
            </a:r>
            <a:r>
              <a:rPr lang="it-IT" dirty="0" err="1">
                <a:ea typeface="Calibri"/>
                <a:cs typeface="Calibri"/>
              </a:rPr>
              <a:t>stimulate</a:t>
            </a:r>
            <a:r>
              <a:rPr lang="it-IT" dirty="0">
                <a:ea typeface="Calibri"/>
                <a:cs typeface="Calibri"/>
              </a:rPr>
              <a:t> supply. Consumers </a:t>
            </a:r>
            <a:r>
              <a:rPr lang="it-IT" dirty="0" err="1">
                <a:ea typeface="Calibri"/>
                <a:cs typeface="Calibri"/>
              </a:rPr>
              <a:t>who</a:t>
            </a:r>
            <a:r>
              <a:rPr lang="it-IT" dirty="0">
                <a:ea typeface="Calibri"/>
                <a:cs typeface="Calibri"/>
              </a:rPr>
              <a:t> </a:t>
            </a:r>
            <a:r>
              <a:rPr lang="it-IT" dirty="0" err="1">
                <a:ea typeface="Calibri"/>
                <a:cs typeface="Calibri"/>
              </a:rPr>
              <a:t>choose</a:t>
            </a:r>
            <a:r>
              <a:rPr lang="it-IT" dirty="0">
                <a:ea typeface="Calibri"/>
                <a:cs typeface="Calibri"/>
              </a:rPr>
              <a:t> more </a:t>
            </a:r>
            <a:r>
              <a:rPr lang="it-IT" dirty="0" err="1">
                <a:ea typeface="Calibri"/>
                <a:cs typeface="Calibri"/>
              </a:rPr>
              <a:t>sustainable</a:t>
            </a:r>
            <a:r>
              <a:rPr lang="it-IT" dirty="0">
                <a:ea typeface="Calibri"/>
                <a:cs typeface="Calibri"/>
              </a:rPr>
              <a:t> and </a:t>
            </a:r>
            <a:r>
              <a:rPr lang="it-IT" dirty="0" err="1">
                <a:ea typeface="Calibri"/>
                <a:cs typeface="Calibri"/>
              </a:rPr>
              <a:t>environmentally</a:t>
            </a:r>
            <a:r>
              <a:rPr lang="it-IT" dirty="0">
                <a:ea typeface="Calibri"/>
                <a:cs typeface="Calibri"/>
              </a:rPr>
              <a:t> friendly EU Ecolabel products help to reduce the </a:t>
            </a:r>
            <a:r>
              <a:rPr lang="it-IT" dirty="0" err="1">
                <a:ea typeface="Calibri"/>
                <a:cs typeface="Calibri"/>
              </a:rPr>
              <a:t>environmental</a:t>
            </a:r>
            <a:r>
              <a:rPr lang="it-IT" dirty="0">
                <a:ea typeface="Calibri"/>
                <a:cs typeface="Calibri"/>
              </a:rPr>
              <a:t> impacts of products and </a:t>
            </a:r>
            <a:r>
              <a:rPr lang="it-IT" dirty="0" err="1">
                <a:ea typeface="Calibri"/>
                <a:cs typeface="Calibri"/>
              </a:rPr>
              <a:t>thus</a:t>
            </a:r>
            <a:r>
              <a:rPr lang="it-IT" dirty="0">
                <a:ea typeface="Calibri"/>
                <a:cs typeface="Calibri"/>
              </a:rPr>
              <a:t> </a:t>
            </a:r>
            <a:r>
              <a:rPr lang="it-IT" dirty="0" err="1">
                <a:ea typeface="Calibri"/>
                <a:cs typeface="Calibri"/>
              </a:rPr>
              <a:t>protect</a:t>
            </a:r>
            <a:r>
              <a:rPr lang="it-IT" dirty="0">
                <a:ea typeface="Calibri"/>
                <a:cs typeface="Calibri"/>
              </a:rPr>
              <a:t> the </a:t>
            </a:r>
            <a:r>
              <a:rPr lang="it-IT" dirty="0" err="1">
                <a:ea typeface="Calibri"/>
                <a:cs typeface="Calibri"/>
              </a:rPr>
              <a:t>environment</a:t>
            </a:r>
            <a:r>
              <a:rPr lang="it-IT" dirty="0">
                <a:ea typeface="Calibri"/>
                <a:cs typeface="Calibri"/>
              </a:rPr>
              <a:t>.</a:t>
            </a:r>
          </a:p>
        </p:txBody>
      </p:sp>
      <p:pic>
        <p:nvPicPr>
          <p:cNvPr id="5" name="Picture 4" descr="Flower in a glass container">
            <a:extLst>
              <a:ext uri="{FF2B5EF4-FFF2-40B4-BE49-F238E27FC236}">
                <a16:creationId xmlns:a16="http://schemas.microsoft.com/office/drawing/2014/main" id="{3519EC34-FD00-6BF3-8ED9-365605C0CE12}"/>
              </a:ext>
            </a:extLst>
          </p:cNvPr>
          <p:cNvPicPr>
            <a:picLocks noChangeAspect="1"/>
          </p:cNvPicPr>
          <p:nvPr/>
        </p:nvPicPr>
        <p:blipFill rotWithShape="1">
          <a:blip r:embed="rId2"/>
          <a:srcRect l="8567" r="7663" b="-3"/>
          <a:stretch/>
        </p:blipFill>
        <p:spPr>
          <a:xfrm>
            <a:off x="6101338" y="2015168"/>
            <a:ext cx="5283866" cy="4210442"/>
          </a:xfrm>
          <a:custGeom>
            <a:avLst/>
            <a:gdLst/>
            <a:ahLst/>
            <a:cxnLst/>
            <a:rect l="l" t="t" r="r" b="b"/>
            <a:pathLst>
              <a:path w="5283866" h="4210442">
                <a:moveTo>
                  <a:pt x="839883" y="18"/>
                </a:moveTo>
                <a:cubicBezTo>
                  <a:pt x="851945" y="328"/>
                  <a:pt x="864423" y="4671"/>
                  <a:pt x="875727" y="6050"/>
                </a:cubicBezTo>
                <a:cubicBezTo>
                  <a:pt x="1125267" y="36932"/>
                  <a:pt x="1374804" y="70296"/>
                  <a:pt x="1624617" y="99799"/>
                </a:cubicBezTo>
                <a:cubicBezTo>
                  <a:pt x="1858164" y="127373"/>
                  <a:pt x="2093363" y="133714"/>
                  <a:pt x="2328012" y="148051"/>
                </a:cubicBezTo>
                <a:cubicBezTo>
                  <a:pt x="2612016" y="165424"/>
                  <a:pt x="2895470" y="189965"/>
                  <a:pt x="3177820" y="228566"/>
                </a:cubicBezTo>
                <a:cubicBezTo>
                  <a:pt x="3373866" y="255590"/>
                  <a:pt x="3571843" y="274338"/>
                  <a:pt x="3770646" y="252831"/>
                </a:cubicBezTo>
                <a:cubicBezTo>
                  <a:pt x="3780572" y="251727"/>
                  <a:pt x="3791878" y="248144"/>
                  <a:pt x="3800149" y="251727"/>
                </a:cubicBezTo>
                <a:cubicBezTo>
                  <a:pt x="3896658" y="291986"/>
                  <a:pt x="4001986" y="263033"/>
                  <a:pt x="4102076" y="288400"/>
                </a:cubicBezTo>
                <a:cubicBezTo>
                  <a:pt x="4076434" y="386286"/>
                  <a:pt x="3966416" y="378289"/>
                  <a:pt x="3904377" y="446120"/>
                </a:cubicBezTo>
                <a:cubicBezTo>
                  <a:pt x="4005570" y="473141"/>
                  <a:pt x="4096562" y="500439"/>
                  <a:pt x="4188933" y="520843"/>
                </a:cubicBezTo>
                <a:cubicBezTo>
                  <a:pt x="4286818" y="542350"/>
                  <a:pt x="4369813" y="600531"/>
                  <a:pt x="4465492" y="626449"/>
                </a:cubicBezTo>
                <a:cubicBezTo>
                  <a:pt x="4485897" y="631964"/>
                  <a:pt x="4510437" y="651264"/>
                  <a:pt x="4517606" y="670015"/>
                </a:cubicBezTo>
                <a:cubicBezTo>
                  <a:pt x="4540768" y="730677"/>
                  <a:pt x="5003171" y="900804"/>
                  <a:pt x="4948576" y="954847"/>
                </a:cubicBezTo>
                <a:cubicBezTo>
                  <a:pt x="4925966" y="977182"/>
                  <a:pt x="4896738" y="993174"/>
                  <a:pt x="4866132" y="1015233"/>
                </a:cubicBezTo>
                <a:cubicBezTo>
                  <a:pt x="4912180" y="1056869"/>
                  <a:pt x="4964017" y="1075067"/>
                  <a:pt x="5019164" y="1087474"/>
                </a:cubicBezTo>
                <a:cubicBezTo>
                  <a:pt x="5035708" y="1091335"/>
                  <a:pt x="5051977" y="1099055"/>
                  <a:pt x="5053630" y="1117806"/>
                </a:cubicBezTo>
                <a:cubicBezTo>
                  <a:pt x="5055284" y="1137382"/>
                  <a:pt x="5038464" y="1145101"/>
                  <a:pt x="5024404" y="1154202"/>
                </a:cubicBezTo>
                <a:cubicBezTo>
                  <a:pt x="5004826" y="1166885"/>
                  <a:pt x="4985800" y="1177916"/>
                  <a:pt x="4960984" y="1179569"/>
                </a:cubicBezTo>
                <a:cubicBezTo>
                  <a:pt x="4920176" y="1182051"/>
                  <a:pt x="4900600" y="1217344"/>
                  <a:pt x="4876887" y="1243814"/>
                </a:cubicBezTo>
                <a:cubicBezTo>
                  <a:pt x="4863652" y="1258705"/>
                  <a:pt x="4857034" y="1288759"/>
                  <a:pt x="4880195" y="1293998"/>
                </a:cubicBezTo>
                <a:cubicBezTo>
                  <a:pt x="4935892" y="1306682"/>
                  <a:pt x="4931480" y="1343355"/>
                  <a:pt x="4930104" y="1384991"/>
                </a:cubicBezTo>
                <a:cubicBezTo>
                  <a:pt x="4928173" y="1436553"/>
                  <a:pt x="4895360" y="1460265"/>
                  <a:pt x="4855103" y="1480119"/>
                </a:cubicBezTo>
                <a:cubicBezTo>
                  <a:pt x="4841316" y="1487011"/>
                  <a:pt x="4821740" y="1486735"/>
                  <a:pt x="4816500" y="1508242"/>
                </a:cubicBezTo>
                <a:cubicBezTo>
                  <a:pt x="4839110" y="1528648"/>
                  <a:pt x="4866684" y="1512103"/>
                  <a:pt x="4890949" y="1517893"/>
                </a:cubicBezTo>
                <a:cubicBezTo>
                  <a:pt x="4911077" y="1522581"/>
                  <a:pt x="4944441" y="1520100"/>
                  <a:pt x="4916868" y="1557599"/>
                </a:cubicBezTo>
                <a:cubicBezTo>
                  <a:pt x="4908870" y="1568352"/>
                  <a:pt x="4918245" y="1576625"/>
                  <a:pt x="4928448" y="1577453"/>
                </a:cubicBezTo>
                <a:cubicBezTo>
                  <a:pt x="5010066" y="1586000"/>
                  <a:pt x="4972566" y="1661827"/>
                  <a:pt x="4998760" y="1701809"/>
                </a:cubicBezTo>
                <a:cubicBezTo>
                  <a:pt x="5005928" y="1712836"/>
                  <a:pt x="4998208" y="1731862"/>
                  <a:pt x="4986903" y="1736550"/>
                </a:cubicBezTo>
                <a:cubicBezTo>
                  <a:pt x="4914660" y="1767432"/>
                  <a:pt x="4904735" y="1841053"/>
                  <a:pt x="4869716" y="1904472"/>
                </a:cubicBezTo>
                <a:cubicBezTo>
                  <a:pt x="4907768" y="1929562"/>
                  <a:pt x="4953264" y="1935077"/>
                  <a:pt x="4994348" y="1951346"/>
                </a:cubicBezTo>
                <a:cubicBezTo>
                  <a:pt x="5037087" y="1968441"/>
                  <a:pt x="5037087" y="1981125"/>
                  <a:pt x="5001792" y="2030756"/>
                </a:cubicBezTo>
                <a:cubicBezTo>
                  <a:pt x="5093611" y="2041511"/>
                  <a:pt x="5093611" y="2041511"/>
                  <a:pt x="5065212" y="2119543"/>
                </a:cubicBezTo>
                <a:cubicBezTo>
                  <a:pt x="5142142" y="2126712"/>
                  <a:pt x="5192876" y="2163660"/>
                  <a:pt x="5204732" y="2244450"/>
                </a:cubicBezTo>
                <a:cubicBezTo>
                  <a:pt x="5210523" y="2283604"/>
                  <a:pt x="5245265" y="2302077"/>
                  <a:pt x="5283866" y="2328272"/>
                </a:cubicBezTo>
                <a:cubicBezTo>
                  <a:pt x="5235890" y="2353641"/>
                  <a:pt x="5203354" y="2406580"/>
                  <a:pt x="5147380" y="2350606"/>
                </a:cubicBezTo>
                <a:cubicBezTo>
                  <a:pt x="5126976" y="2330203"/>
                  <a:pt x="5128904" y="2356121"/>
                  <a:pt x="5126148" y="2363566"/>
                </a:cubicBezTo>
                <a:cubicBezTo>
                  <a:pt x="5119532" y="2381764"/>
                  <a:pt x="5133316" y="2393897"/>
                  <a:pt x="5142417" y="2407682"/>
                </a:cubicBezTo>
                <a:cubicBezTo>
                  <a:pt x="5151240" y="2421470"/>
                  <a:pt x="5161718" y="2436083"/>
                  <a:pt x="5164200" y="2451526"/>
                </a:cubicBezTo>
                <a:cubicBezTo>
                  <a:pt x="5165852" y="2462279"/>
                  <a:pt x="5157858" y="2477994"/>
                  <a:pt x="5149034" y="2485992"/>
                </a:cubicBezTo>
                <a:cubicBezTo>
                  <a:pt x="5102710" y="2528178"/>
                  <a:pt x="5130284" y="2623031"/>
                  <a:pt x="5042601" y="2635164"/>
                </a:cubicBezTo>
                <a:cubicBezTo>
                  <a:pt x="5003171" y="2640677"/>
                  <a:pt x="4984146" y="2675420"/>
                  <a:pt x="4955194" y="2694445"/>
                </a:cubicBezTo>
                <a:cubicBezTo>
                  <a:pt x="4854552" y="2760897"/>
                  <a:pt x="4787272" y="2846375"/>
                  <a:pt x="4756116" y="2963836"/>
                </a:cubicBezTo>
                <a:cubicBezTo>
                  <a:pt x="4747568" y="2996372"/>
                  <a:pt x="4714754" y="3022569"/>
                  <a:pt x="4693523" y="3051244"/>
                </a:cubicBezTo>
                <a:cubicBezTo>
                  <a:pt x="4703726" y="3072199"/>
                  <a:pt x="4759424" y="3026979"/>
                  <a:pt x="4739848" y="3082125"/>
                </a:cubicBezTo>
                <a:cubicBezTo>
                  <a:pt x="4724958" y="3123486"/>
                  <a:pt x="4686906" y="3149129"/>
                  <a:pt x="4651060" y="3173670"/>
                </a:cubicBezTo>
                <a:cubicBezTo>
                  <a:pt x="4610252" y="3201518"/>
                  <a:pt x="4565032" y="3223852"/>
                  <a:pt x="4546556" y="3275413"/>
                </a:cubicBezTo>
                <a:cubicBezTo>
                  <a:pt x="4542697" y="3286444"/>
                  <a:pt x="4530288" y="3298024"/>
                  <a:pt x="4519261" y="3302437"/>
                </a:cubicBezTo>
                <a:cubicBezTo>
                  <a:pt x="3944081" y="4209875"/>
                  <a:pt x="2528194" y="4215939"/>
                  <a:pt x="2364961" y="4209597"/>
                </a:cubicBezTo>
                <a:cubicBezTo>
                  <a:pt x="2167260" y="4201602"/>
                  <a:pt x="1980313" y="4145627"/>
                  <a:pt x="1796951" y="4075867"/>
                </a:cubicBezTo>
                <a:cubicBezTo>
                  <a:pt x="1719469" y="4046365"/>
                  <a:pt x="1647505" y="4004453"/>
                  <a:pt x="1572227" y="3971917"/>
                </a:cubicBezTo>
                <a:cubicBezTo>
                  <a:pt x="1468277" y="3926971"/>
                  <a:pt x="1388040" y="3841219"/>
                  <a:pt x="1284364" y="3805097"/>
                </a:cubicBezTo>
                <a:cubicBezTo>
                  <a:pt x="1177655" y="3767873"/>
                  <a:pt x="1086388" y="3699767"/>
                  <a:pt x="976645" y="3670815"/>
                </a:cubicBezTo>
                <a:cubicBezTo>
                  <a:pt x="918742" y="3655375"/>
                  <a:pt x="862768" y="3627527"/>
                  <a:pt x="871866" y="3547839"/>
                </a:cubicBezTo>
                <a:cubicBezTo>
                  <a:pt x="874349" y="3525228"/>
                  <a:pt x="859184" y="3506755"/>
                  <a:pt x="835195" y="3513373"/>
                </a:cubicBezTo>
                <a:cubicBezTo>
                  <a:pt x="789424" y="3525780"/>
                  <a:pt x="768744" y="3492967"/>
                  <a:pt x="743375" y="3468427"/>
                </a:cubicBezTo>
                <a:cubicBezTo>
                  <a:pt x="698156" y="3424863"/>
                  <a:pt x="655142" y="3378540"/>
                  <a:pt x="583175" y="3371370"/>
                </a:cubicBezTo>
                <a:cubicBezTo>
                  <a:pt x="596961" y="3337178"/>
                  <a:pt x="620399" y="3342142"/>
                  <a:pt x="641906" y="3349311"/>
                </a:cubicBezTo>
                <a:cubicBezTo>
                  <a:pt x="698432" y="3368062"/>
                  <a:pt x="754405" y="3389293"/>
                  <a:pt x="810930" y="3408042"/>
                </a:cubicBezTo>
                <a:cubicBezTo>
                  <a:pt x="847878" y="3420175"/>
                  <a:pt x="884551" y="3437271"/>
                  <a:pt x="933908" y="3423758"/>
                </a:cubicBezTo>
                <a:cubicBezTo>
                  <a:pt x="891445" y="3354826"/>
                  <a:pt x="819202" y="3342418"/>
                  <a:pt x="760747" y="3321187"/>
                </a:cubicBezTo>
                <a:cubicBezTo>
                  <a:pt x="687678" y="3294441"/>
                  <a:pt x="644664" y="3243980"/>
                  <a:pt x="593101" y="3187731"/>
                </a:cubicBezTo>
                <a:cubicBezTo>
                  <a:pt x="646869" y="3174220"/>
                  <a:pt x="680233" y="3215581"/>
                  <a:pt x="722419" y="3213374"/>
                </a:cubicBezTo>
                <a:cubicBezTo>
                  <a:pt x="724627" y="3206207"/>
                  <a:pt x="728486" y="3195729"/>
                  <a:pt x="727934" y="3195451"/>
                </a:cubicBezTo>
                <a:cubicBezTo>
                  <a:pt x="659002" y="3164570"/>
                  <a:pt x="626741" y="3106666"/>
                  <a:pt x="615987" y="3036630"/>
                </a:cubicBezTo>
                <a:cubicBezTo>
                  <a:pt x="610473" y="3000510"/>
                  <a:pt x="585381" y="2989205"/>
                  <a:pt x="560564" y="2972660"/>
                </a:cubicBezTo>
                <a:cubicBezTo>
                  <a:pt x="473984" y="2913930"/>
                  <a:pt x="382441" y="2860713"/>
                  <a:pt x="311302" y="2779924"/>
                </a:cubicBezTo>
                <a:cubicBezTo>
                  <a:pt x="393471" y="2790677"/>
                  <a:pt x="459371" y="2843341"/>
                  <a:pt x="547882" y="2865952"/>
                </a:cubicBezTo>
                <a:cubicBezTo>
                  <a:pt x="477570" y="2777166"/>
                  <a:pt x="386577" y="2732222"/>
                  <a:pt x="303582" y="2678453"/>
                </a:cubicBezTo>
                <a:cubicBezTo>
                  <a:pt x="265806" y="2653913"/>
                  <a:pt x="230790" y="2622479"/>
                  <a:pt x="185016" y="2609244"/>
                </a:cubicBezTo>
                <a:cubicBezTo>
                  <a:pt x="168748" y="2604556"/>
                  <a:pt x="142002" y="2594630"/>
                  <a:pt x="154963" y="2568435"/>
                </a:cubicBezTo>
                <a:cubicBezTo>
                  <a:pt x="165990" y="2546654"/>
                  <a:pt x="187773" y="2553269"/>
                  <a:pt x="207627" y="2559612"/>
                </a:cubicBezTo>
                <a:cubicBezTo>
                  <a:pt x="255328" y="2575330"/>
                  <a:pt x="304685" y="2575604"/>
                  <a:pt x="369207" y="2575330"/>
                </a:cubicBezTo>
                <a:cubicBezTo>
                  <a:pt x="315163" y="2503363"/>
                  <a:pt x="216174" y="2524871"/>
                  <a:pt x="169852" y="2449319"/>
                </a:cubicBezTo>
                <a:cubicBezTo>
                  <a:pt x="227755" y="2436083"/>
                  <a:pt x="272424" y="2463381"/>
                  <a:pt x="319299" y="2468619"/>
                </a:cubicBezTo>
                <a:cubicBezTo>
                  <a:pt x="361761" y="2473307"/>
                  <a:pt x="372239" y="2460624"/>
                  <a:pt x="362313" y="2418988"/>
                </a:cubicBezTo>
                <a:cubicBezTo>
                  <a:pt x="346873" y="2354190"/>
                  <a:pt x="370034" y="2321102"/>
                  <a:pt x="431798" y="2338750"/>
                </a:cubicBezTo>
                <a:cubicBezTo>
                  <a:pt x="489149" y="2355293"/>
                  <a:pt x="495215" y="2331030"/>
                  <a:pt x="479775" y="2294082"/>
                </a:cubicBezTo>
                <a:cubicBezTo>
                  <a:pt x="457716" y="2240315"/>
                  <a:pt x="482807" y="2198678"/>
                  <a:pt x="499903" y="2153458"/>
                </a:cubicBezTo>
                <a:cubicBezTo>
                  <a:pt x="526099" y="2084525"/>
                  <a:pt x="515069" y="2050885"/>
                  <a:pt x="458544" y="1999599"/>
                </a:cubicBezTo>
                <a:cubicBezTo>
                  <a:pt x="426835" y="1970921"/>
                  <a:pt x="392645" y="1946658"/>
                  <a:pt x="346596" y="1921843"/>
                </a:cubicBezTo>
                <a:cubicBezTo>
                  <a:pt x="452753" y="1908331"/>
                  <a:pt x="341358" y="1862836"/>
                  <a:pt x="378857" y="1834435"/>
                </a:cubicBezTo>
                <a:cubicBezTo>
                  <a:pt x="453856" y="1822854"/>
                  <a:pt x="515069" y="1913294"/>
                  <a:pt x="617091" y="1887376"/>
                </a:cubicBezTo>
                <a:cubicBezTo>
                  <a:pt x="491080" y="1809066"/>
                  <a:pt x="351835" y="1783423"/>
                  <a:pt x="260568" y="1679198"/>
                </a:cubicBezTo>
                <a:cubicBezTo>
                  <a:pt x="281523" y="1655484"/>
                  <a:pt x="302479" y="1677543"/>
                  <a:pt x="320402" y="1668720"/>
                </a:cubicBezTo>
                <a:cubicBezTo>
                  <a:pt x="319850" y="1663205"/>
                  <a:pt x="321230" y="1654932"/>
                  <a:pt x="317920" y="1652452"/>
                </a:cubicBezTo>
                <a:cubicBezTo>
                  <a:pt x="249815" y="1595650"/>
                  <a:pt x="248711" y="1594273"/>
                  <a:pt x="321779" y="1552359"/>
                </a:cubicBezTo>
                <a:cubicBezTo>
                  <a:pt x="347424" y="1537746"/>
                  <a:pt x="345218" y="1524786"/>
                  <a:pt x="331707" y="1506313"/>
                </a:cubicBezTo>
                <a:cubicBezTo>
                  <a:pt x="322055" y="1493353"/>
                  <a:pt x="310475" y="1481772"/>
                  <a:pt x="315990" y="1453371"/>
                </a:cubicBezTo>
                <a:cubicBezTo>
                  <a:pt x="355971" y="1489769"/>
                  <a:pt x="549259" y="1477912"/>
                  <a:pt x="583450" y="1474052"/>
                </a:cubicBezTo>
                <a:cubicBezTo>
                  <a:pt x="621777" y="1469917"/>
                  <a:pt x="659553" y="1452269"/>
                  <a:pt x="699809" y="1461919"/>
                </a:cubicBezTo>
                <a:cubicBezTo>
                  <a:pt x="732070" y="1469641"/>
                  <a:pt x="881516" y="1544364"/>
                  <a:pt x="902750" y="1458612"/>
                </a:cubicBezTo>
                <a:cubicBezTo>
                  <a:pt x="903853" y="1454475"/>
                  <a:pt x="964237" y="1464127"/>
                  <a:pt x="996774" y="1468814"/>
                </a:cubicBezTo>
                <a:cubicBezTo>
                  <a:pt x="1025451" y="1472674"/>
                  <a:pt x="1057712" y="1489769"/>
                  <a:pt x="1077012" y="1455578"/>
                </a:cubicBezTo>
                <a:cubicBezTo>
                  <a:pt x="1088317" y="1435450"/>
                  <a:pt x="1041719" y="1396571"/>
                  <a:pt x="1000083" y="1393262"/>
                </a:cubicBezTo>
                <a:cubicBezTo>
                  <a:pt x="963961" y="1390229"/>
                  <a:pt x="926186" y="1385817"/>
                  <a:pt x="891720" y="1394089"/>
                </a:cubicBezTo>
                <a:cubicBezTo>
                  <a:pt x="849258" y="1404017"/>
                  <a:pt x="826372" y="1388024"/>
                  <a:pt x="814515" y="1353557"/>
                </a:cubicBezTo>
                <a:cubicBezTo>
                  <a:pt x="801280" y="1315506"/>
                  <a:pt x="775911" y="1297858"/>
                  <a:pt x="740895" y="1280211"/>
                </a:cubicBezTo>
                <a:cubicBezTo>
                  <a:pt x="655967" y="1237474"/>
                  <a:pt x="574352" y="1188118"/>
                  <a:pt x="481154" y="1163301"/>
                </a:cubicBezTo>
                <a:cubicBezTo>
                  <a:pt x="462679" y="1158337"/>
                  <a:pt x="442276" y="1151719"/>
                  <a:pt x="433728" y="1118909"/>
                </a:cubicBezTo>
                <a:cubicBezTo>
                  <a:pt x="686023" y="1167987"/>
                  <a:pt x="915984" y="1295929"/>
                  <a:pt x="1176276" y="1288484"/>
                </a:cubicBezTo>
                <a:cubicBezTo>
                  <a:pt x="1105137" y="1247950"/>
                  <a:pt x="1022694" y="1245745"/>
                  <a:pt x="946867" y="1217344"/>
                </a:cubicBezTo>
                <a:cubicBezTo>
                  <a:pt x="1000635" y="1196113"/>
                  <a:pt x="1051094" y="1218172"/>
                  <a:pt x="1102104" y="1230304"/>
                </a:cubicBezTo>
                <a:cubicBezTo>
                  <a:pt x="1144843" y="1240230"/>
                  <a:pt x="1183446" y="1241885"/>
                  <a:pt x="1188133" y="1182603"/>
                </a:cubicBezTo>
                <a:cubicBezTo>
                  <a:pt x="1186478" y="1178742"/>
                  <a:pt x="1186754" y="1173780"/>
                  <a:pt x="1187030" y="1169092"/>
                </a:cubicBezTo>
                <a:cubicBezTo>
                  <a:pt x="1172690" y="1144552"/>
                  <a:pt x="1150358" y="1131868"/>
                  <a:pt x="1123887" y="1124698"/>
                </a:cubicBezTo>
                <a:cubicBezTo>
                  <a:pt x="1107894" y="1120286"/>
                  <a:pt x="1086663" y="1113668"/>
                  <a:pt x="1086938" y="1096023"/>
                </a:cubicBezTo>
                <a:cubicBezTo>
                  <a:pt x="1087765" y="1030674"/>
                  <a:pt x="1036756" y="1011647"/>
                  <a:pt x="985744" y="992622"/>
                </a:cubicBezTo>
                <a:cubicBezTo>
                  <a:pt x="1014145" y="960086"/>
                  <a:pt x="1036479" y="984074"/>
                  <a:pt x="1057987" y="981594"/>
                </a:cubicBezTo>
                <a:cubicBezTo>
                  <a:pt x="1072049" y="979939"/>
                  <a:pt x="1084733" y="976906"/>
                  <a:pt x="1084733" y="960086"/>
                </a:cubicBezTo>
                <a:cubicBezTo>
                  <a:pt x="1085008" y="946023"/>
                  <a:pt x="1078390" y="930030"/>
                  <a:pt x="1064605" y="929756"/>
                </a:cubicBezTo>
                <a:cubicBezTo>
                  <a:pt x="978300" y="927273"/>
                  <a:pt x="930599" y="836833"/>
                  <a:pt x="840985" y="836558"/>
                </a:cubicBezTo>
                <a:cubicBezTo>
                  <a:pt x="787493" y="836558"/>
                  <a:pt x="868834" y="785547"/>
                  <a:pt x="823615" y="764315"/>
                </a:cubicBezTo>
                <a:cubicBezTo>
                  <a:pt x="813687" y="759628"/>
                  <a:pt x="849533" y="752460"/>
                  <a:pt x="865526" y="753562"/>
                </a:cubicBezTo>
                <a:cubicBezTo>
                  <a:pt x="881242" y="754665"/>
                  <a:pt x="895304" y="768175"/>
                  <a:pt x="914331" y="758525"/>
                </a:cubicBezTo>
                <a:cubicBezTo>
                  <a:pt x="924808" y="724059"/>
                  <a:pt x="897787" y="711375"/>
                  <a:pt x="875452" y="701724"/>
                </a:cubicBezTo>
                <a:cubicBezTo>
                  <a:pt x="823889" y="679390"/>
                  <a:pt x="773706" y="652369"/>
                  <a:pt x="717181" y="644371"/>
                </a:cubicBezTo>
                <a:cubicBezTo>
                  <a:pt x="697053" y="641614"/>
                  <a:pt x="746133" y="604666"/>
                  <a:pt x="755783" y="591707"/>
                </a:cubicBezTo>
                <a:cubicBezTo>
                  <a:pt x="528304" y="455496"/>
                  <a:pt x="254778" y="462388"/>
                  <a:pt x="0" y="352370"/>
                </a:cubicBezTo>
                <a:cubicBezTo>
                  <a:pt x="56250" y="330864"/>
                  <a:pt x="97610" y="346580"/>
                  <a:pt x="135937" y="349889"/>
                </a:cubicBezTo>
                <a:cubicBezTo>
                  <a:pt x="231615" y="358160"/>
                  <a:pt x="326193" y="375256"/>
                  <a:pt x="421595" y="385458"/>
                </a:cubicBezTo>
                <a:cubicBezTo>
                  <a:pt x="468469" y="390421"/>
                  <a:pt x="512035" y="409172"/>
                  <a:pt x="564424" y="379393"/>
                </a:cubicBezTo>
                <a:cubicBezTo>
                  <a:pt x="599443" y="359540"/>
                  <a:pt x="655418" y="381046"/>
                  <a:pt x="698432" y="398694"/>
                </a:cubicBezTo>
                <a:cubicBezTo>
                  <a:pt x="734000" y="413307"/>
                  <a:pt x="767916" y="417167"/>
                  <a:pt x="815067" y="398694"/>
                </a:cubicBezTo>
                <a:cubicBezTo>
                  <a:pt x="772328" y="387389"/>
                  <a:pt x="739515" y="377463"/>
                  <a:pt x="705876" y="370568"/>
                </a:cubicBezTo>
                <a:cubicBezTo>
                  <a:pt x="679130" y="365055"/>
                  <a:pt x="742825" y="342719"/>
                  <a:pt x="775360" y="345477"/>
                </a:cubicBezTo>
                <a:cubicBezTo>
                  <a:pt x="820857" y="349337"/>
                  <a:pt x="795214" y="335000"/>
                  <a:pt x="787493" y="315146"/>
                </a:cubicBezTo>
                <a:cubicBezTo>
                  <a:pt x="779221" y="293915"/>
                  <a:pt x="803761" y="287298"/>
                  <a:pt x="819202" y="291709"/>
                </a:cubicBezTo>
                <a:cubicBezTo>
                  <a:pt x="878484" y="309081"/>
                  <a:pt x="937491" y="278474"/>
                  <a:pt x="998705" y="303291"/>
                </a:cubicBezTo>
                <a:cubicBezTo>
                  <a:pt x="983263" y="242077"/>
                  <a:pt x="949899" y="215331"/>
                  <a:pt x="880139" y="206783"/>
                </a:cubicBezTo>
                <a:cubicBezTo>
                  <a:pt x="853944" y="203475"/>
                  <a:pt x="826647" y="208438"/>
                  <a:pt x="804037" y="190790"/>
                </a:cubicBezTo>
                <a:cubicBezTo>
                  <a:pt x="791076" y="180590"/>
                  <a:pt x="776463" y="168457"/>
                  <a:pt x="786666" y="149707"/>
                </a:cubicBezTo>
                <a:cubicBezTo>
                  <a:pt x="793834" y="136471"/>
                  <a:pt x="809276" y="136471"/>
                  <a:pt x="821960" y="140884"/>
                </a:cubicBezTo>
                <a:cubicBezTo>
                  <a:pt x="878761" y="160461"/>
                  <a:pt x="938043" y="167630"/>
                  <a:pt x="997325" y="174800"/>
                </a:cubicBezTo>
                <a:cubicBezTo>
                  <a:pt x="1006426" y="175902"/>
                  <a:pt x="1016626" y="179487"/>
                  <a:pt x="1026829" y="161287"/>
                </a:cubicBezTo>
                <a:cubicBezTo>
                  <a:pt x="915984" y="131783"/>
                  <a:pt x="810655" y="89872"/>
                  <a:pt x="696777" y="73604"/>
                </a:cubicBezTo>
                <a:cubicBezTo>
                  <a:pt x="698432" y="65884"/>
                  <a:pt x="700086" y="58164"/>
                  <a:pt x="701741" y="50444"/>
                </a:cubicBezTo>
                <a:cubicBezTo>
                  <a:pt x="790801" y="61471"/>
                  <a:pt x="879864" y="72501"/>
                  <a:pt x="992362" y="86289"/>
                </a:cubicBezTo>
                <a:cubicBezTo>
                  <a:pt x="923153" y="42446"/>
                  <a:pt x="857805" y="57060"/>
                  <a:pt x="806519" y="18183"/>
                </a:cubicBezTo>
                <a:cubicBezTo>
                  <a:pt x="816170" y="3431"/>
                  <a:pt x="827820" y="-292"/>
                  <a:pt x="839883" y="18"/>
                </a:cubicBezTo>
                <a:close/>
              </a:path>
            </a:pathLst>
          </a:custGeom>
        </p:spPr>
      </p:pic>
    </p:spTree>
    <p:extLst>
      <p:ext uri="{BB962C8B-B14F-4D97-AF65-F5344CB8AC3E}">
        <p14:creationId xmlns:p14="http://schemas.microsoft.com/office/powerpoint/2010/main" val="76821463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38FA5D-36B3-4C7C-32E4-D0F0AADDDFD2}"/>
              </a:ext>
            </a:extLst>
          </p:cNvPr>
          <p:cNvSpPr>
            <a:spLocks noGrp="1"/>
          </p:cNvSpPr>
          <p:nvPr>
            <p:ph type="title"/>
          </p:nvPr>
        </p:nvSpPr>
        <p:spPr>
          <a:xfrm>
            <a:off x="761800" y="762001"/>
            <a:ext cx="5334197" cy="1708242"/>
          </a:xfrm>
        </p:spPr>
        <p:txBody>
          <a:bodyPr anchor="ctr">
            <a:normAutofit/>
          </a:bodyPr>
          <a:lstStyle/>
          <a:p>
            <a:r>
              <a:rPr lang="it-IT" sz="4000" dirty="0" err="1">
                <a:ea typeface="Calibri Light"/>
                <a:cs typeface="Calibri Light"/>
              </a:rPr>
              <a:t>Conclusion</a:t>
            </a:r>
            <a:endParaRPr lang="it-IT" sz="4000" dirty="0" err="1"/>
          </a:p>
        </p:txBody>
      </p:sp>
      <p:sp>
        <p:nvSpPr>
          <p:cNvPr id="3" name="Segnaposto contenuto 2">
            <a:extLst>
              <a:ext uri="{FF2B5EF4-FFF2-40B4-BE49-F238E27FC236}">
                <a16:creationId xmlns:a16="http://schemas.microsoft.com/office/drawing/2014/main" id="{A06EF1F3-F212-5556-8CFA-AFC50A84F9F8}"/>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r>
              <a:rPr lang="it-IT" dirty="0">
                <a:ea typeface="Calibri"/>
                <a:cs typeface="Calibri"/>
              </a:rPr>
              <a:t>The </a:t>
            </a:r>
            <a:r>
              <a:rPr lang="it-IT" dirty="0" err="1">
                <a:ea typeface="Calibri"/>
                <a:cs typeface="Calibri"/>
              </a:rPr>
              <a:t>regulatory</a:t>
            </a:r>
            <a:r>
              <a:rPr lang="it-IT" dirty="0">
                <a:ea typeface="Calibri"/>
                <a:cs typeface="Calibri"/>
              </a:rPr>
              <a:t> tools </a:t>
            </a:r>
            <a:r>
              <a:rPr lang="it-IT" dirty="0" err="1">
                <a:ea typeface="Calibri"/>
                <a:cs typeface="Calibri"/>
              </a:rPr>
              <a:t>seen</a:t>
            </a:r>
            <a:r>
              <a:rPr lang="it-IT" dirty="0">
                <a:ea typeface="Calibri"/>
                <a:cs typeface="Calibri"/>
              </a:rPr>
              <a:t> and </a:t>
            </a:r>
            <a:r>
              <a:rPr lang="it-IT" dirty="0" err="1">
                <a:ea typeface="Calibri"/>
                <a:cs typeface="Calibri"/>
              </a:rPr>
              <a:t>analyzed</a:t>
            </a:r>
            <a:r>
              <a:rPr lang="it-IT" dirty="0">
                <a:ea typeface="Calibri"/>
                <a:cs typeface="Calibri"/>
              </a:rPr>
              <a:t> are </a:t>
            </a:r>
            <a:r>
              <a:rPr lang="it-IT" dirty="0" err="1">
                <a:ea typeface="Calibri"/>
                <a:cs typeface="Calibri"/>
              </a:rPr>
              <a:t>all</a:t>
            </a:r>
            <a:r>
              <a:rPr lang="it-IT" dirty="0">
                <a:ea typeface="Calibri"/>
                <a:cs typeface="Calibri"/>
              </a:rPr>
              <a:t> </a:t>
            </a:r>
            <a:r>
              <a:rPr lang="it-IT" dirty="0" err="1">
                <a:ea typeface="Calibri"/>
                <a:cs typeface="Calibri"/>
              </a:rPr>
              <a:t>characterized</a:t>
            </a:r>
            <a:r>
              <a:rPr lang="it-IT" dirty="0">
                <a:ea typeface="Calibri"/>
                <a:cs typeface="Calibri"/>
              </a:rPr>
              <a:t> by </a:t>
            </a:r>
            <a:r>
              <a:rPr lang="it-IT" dirty="0" err="1">
                <a:ea typeface="Calibri"/>
                <a:cs typeface="Calibri"/>
              </a:rPr>
              <a:t>being</a:t>
            </a:r>
            <a:r>
              <a:rPr lang="it-IT" dirty="0">
                <a:ea typeface="Calibri"/>
                <a:cs typeface="Calibri"/>
              </a:rPr>
              <a:t> voluntary.
</a:t>
            </a:r>
            <a:r>
              <a:rPr lang="it-IT" dirty="0" err="1">
                <a:ea typeface="Calibri"/>
                <a:cs typeface="Calibri"/>
              </a:rPr>
              <a:t>We</a:t>
            </a:r>
            <a:r>
              <a:rPr lang="it-IT" dirty="0">
                <a:ea typeface="Calibri"/>
                <a:cs typeface="Calibri"/>
              </a:rPr>
              <a:t> are </a:t>
            </a:r>
            <a:r>
              <a:rPr lang="it-IT" dirty="0" err="1">
                <a:ea typeface="Calibri"/>
                <a:cs typeface="Calibri"/>
              </a:rPr>
              <a:t>therefore</a:t>
            </a:r>
            <a:r>
              <a:rPr lang="it-IT" dirty="0">
                <a:ea typeface="Calibri"/>
                <a:cs typeface="Calibri"/>
              </a:rPr>
              <a:t> </a:t>
            </a:r>
            <a:r>
              <a:rPr lang="it-IT" dirty="0" err="1">
                <a:ea typeface="Calibri"/>
                <a:cs typeface="Calibri"/>
              </a:rPr>
              <a:t>talking</a:t>
            </a:r>
            <a:r>
              <a:rPr lang="it-IT" dirty="0">
                <a:ea typeface="Calibri"/>
                <a:cs typeface="Calibri"/>
              </a:rPr>
              <a:t> </a:t>
            </a:r>
            <a:r>
              <a:rPr lang="it-IT" dirty="0" err="1">
                <a:ea typeface="Calibri"/>
                <a:cs typeface="Calibri"/>
              </a:rPr>
              <a:t>about</a:t>
            </a:r>
            <a:r>
              <a:rPr lang="it-IT" dirty="0">
                <a:ea typeface="Calibri"/>
                <a:cs typeface="Calibri"/>
              </a:rPr>
              <a:t> self </a:t>
            </a:r>
            <a:r>
              <a:rPr lang="it-IT" dirty="0" err="1">
                <a:ea typeface="Calibri"/>
                <a:cs typeface="Calibri"/>
              </a:rPr>
              <a:t>regulation</a:t>
            </a:r>
            <a:r>
              <a:rPr lang="it-IT" dirty="0">
                <a:ea typeface="Calibri"/>
                <a:cs typeface="Calibri"/>
              </a:rPr>
              <a:t>.
Or co-</a:t>
            </a:r>
            <a:r>
              <a:rPr lang="it-IT" dirty="0" err="1">
                <a:ea typeface="Calibri"/>
                <a:cs typeface="Calibri"/>
              </a:rPr>
              <a:t>regulation</a:t>
            </a:r>
            <a:r>
              <a:rPr lang="it-IT" dirty="0">
                <a:ea typeface="Calibri"/>
                <a:cs typeface="Calibri"/>
              </a:rPr>
              <a:t> </a:t>
            </a:r>
            <a:r>
              <a:rPr lang="it-IT" dirty="0" err="1">
                <a:ea typeface="Calibri"/>
                <a:cs typeface="Calibri"/>
              </a:rPr>
              <a:t>because</a:t>
            </a:r>
            <a:r>
              <a:rPr lang="it-IT" dirty="0">
                <a:ea typeface="Calibri"/>
                <a:cs typeface="Calibri"/>
              </a:rPr>
              <a:t> </a:t>
            </a:r>
            <a:r>
              <a:rPr lang="it-IT" dirty="0" err="1">
                <a:ea typeface="Calibri"/>
                <a:cs typeface="Calibri"/>
              </a:rPr>
              <a:t>there</a:t>
            </a:r>
            <a:r>
              <a:rPr lang="it-IT" dirty="0">
                <a:ea typeface="Calibri"/>
                <a:cs typeface="Calibri"/>
              </a:rPr>
              <a:t> </a:t>
            </a:r>
            <a:r>
              <a:rPr lang="it-IT" dirty="0" err="1">
                <a:ea typeface="Calibri"/>
                <a:cs typeface="Calibri"/>
              </a:rPr>
              <a:t>is</a:t>
            </a:r>
            <a:r>
              <a:rPr lang="it-IT" dirty="0">
                <a:ea typeface="Calibri"/>
                <a:cs typeface="Calibri"/>
              </a:rPr>
              <a:t> a </a:t>
            </a:r>
            <a:r>
              <a:rPr lang="it-IT" dirty="0" err="1">
                <a:ea typeface="Calibri"/>
                <a:cs typeface="Calibri"/>
              </a:rPr>
              <a:t>regulatory</a:t>
            </a:r>
            <a:r>
              <a:rPr lang="it-IT" dirty="0">
                <a:ea typeface="Calibri"/>
                <a:cs typeface="Calibri"/>
              </a:rPr>
              <a:t> framework.</a:t>
            </a:r>
          </a:p>
        </p:txBody>
      </p:sp>
      <p:pic>
        <p:nvPicPr>
          <p:cNvPr id="5" name="Picture 4" descr="Pen placed on top of a signature line">
            <a:extLst>
              <a:ext uri="{FF2B5EF4-FFF2-40B4-BE49-F238E27FC236}">
                <a16:creationId xmlns:a16="http://schemas.microsoft.com/office/drawing/2014/main" id="{0F941415-97AB-E512-6B32-E886E47FEA2E}"/>
              </a:ext>
            </a:extLst>
          </p:cNvPr>
          <p:cNvPicPr>
            <a:picLocks noChangeAspect="1"/>
          </p:cNvPicPr>
          <p:nvPr/>
        </p:nvPicPr>
        <p:blipFill rotWithShape="1">
          <a:blip r:embed="rId2"/>
          <a:srcRect l="48242" r="-3"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19133944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38FA5D-36B3-4C7C-32E4-D0F0AADDDFD2}"/>
              </a:ext>
            </a:extLst>
          </p:cNvPr>
          <p:cNvSpPr>
            <a:spLocks noGrp="1"/>
          </p:cNvSpPr>
          <p:nvPr>
            <p:ph type="title"/>
          </p:nvPr>
        </p:nvSpPr>
        <p:spPr>
          <a:xfrm>
            <a:off x="761800" y="762001"/>
            <a:ext cx="5334197" cy="1708242"/>
          </a:xfrm>
        </p:spPr>
        <p:txBody>
          <a:bodyPr anchor="ctr">
            <a:normAutofit/>
          </a:bodyPr>
          <a:lstStyle/>
          <a:p>
            <a:r>
              <a:rPr lang="it-IT" sz="4000" dirty="0" err="1">
                <a:ea typeface="Calibri Light"/>
                <a:cs typeface="Calibri Light"/>
              </a:rPr>
              <a:t>Conclusion</a:t>
            </a:r>
            <a:endParaRPr lang="it-IT" sz="4000" dirty="0" err="1"/>
          </a:p>
        </p:txBody>
      </p:sp>
      <p:sp>
        <p:nvSpPr>
          <p:cNvPr id="3" name="Segnaposto contenuto 2">
            <a:extLst>
              <a:ext uri="{FF2B5EF4-FFF2-40B4-BE49-F238E27FC236}">
                <a16:creationId xmlns:a16="http://schemas.microsoft.com/office/drawing/2014/main" id="{A06EF1F3-F212-5556-8CFA-AFC50A84F9F8}"/>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br>
              <a:rPr lang="en-US" dirty="0"/>
            </a:br>
            <a:r>
              <a:rPr lang="it-IT" sz="3600" dirty="0">
                <a:solidFill>
                  <a:srgbClr val="1F1F1F"/>
                </a:solidFill>
                <a:latin typeface="Arial"/>
                <a:ea typeface="Calibri"/>
                <a:cs typeface="Arial"/>
              </a:rPr>
              <a:t>The </a:t>
            </a:r>
            <a:r>
              <a:rPr lang="it-IT" sz="3600" err="1">
                <a:solidFill>
                  <a:srgbClr val="1F1F1F"/>
                </a:solidFill>
                <a:latin typeface="Arial"/>
                <a:ea typeface="Calibri"/>
                <a:cs typeface="Arial"/>
              </a:rPr>
              <a:t>objective</a:t>
            </a:r>
            <a:r>
              <a:rPr lang="it-IT" sz="3600" dirty="0">
                <a:solidFill>
                  <a:srgbClr val="1F1F1F"/>
                </a:solidFill>
                <a:latin typeface="Arial"/>
                <a:ea typeface="Calibri"/>
                <a:cs typeface="Arial"/>
              </a:rPr>
              <a:t> of </a:t>
            </a:r>
            <a:r>
              <a:rPr lang="it-IT" sz="3600" err="1">
                <a:solidFill>
                  <a:srgbClr val="1F1F1F"/>
                </a:solidFill>
                <a:latin typeface="Arial"/>
                <a:ea typeface="Calibri"/>
                <a:cs typeface="Arial"/>
              </a:rPr>
              <a:t>these</a:t>
            </a:r>
            <a:r>
              <a:rPr lang="it-IT" sz="3600" dirty="0">
                <a:solidFill>
                  <a:srgbClr val="1F1F1F"/>
                </a:solidFill>
                <a:latin typeface="Arial"/>
                <a:ea typeface="Calibri"/>
                <a:cs typeface="Arial"/>
              </a:rPr>
              <a:t> tools </a:t>
            </a:r>
            <a:r>
              <a:rPr lang="it-IT" sz="3600" err="1">
                <a:solidFill>
                  <a:srgbClr val="1F1F1F"/>
                </a:solidFill>
                <a:latin typeface="Arial"/>
                <a:ea typeface="Calibri"/>
                <a:cs typeface="Arial"/>
              </a:rPr>
              <a:t>is</a:t>
            </a:r>
            <a:r>
              <a:rPr lang="it-IT" sz="3600" dirty="0">
                <a:solidFill>
                  <a:srgbClr val="1F1F1F"/>
                </a:solidFill>
                <a:latin typeface="Arial"/>
                <a:ea typeface="Calibri"/>
                <a:cs typeface="Arial"/>
              </a:rPr>
              <a:t> to "</a:t>
            </a:r>
            <a:r>
              <a:rPr lang="it-IT" sz="3600" err="1">
                <a:solidFill>
                  <a:srgbClr val="1F1F1F"/>
                </a:solidFill>
                <a:latin typeface="Arial"/>
                <a:ea typeface="Calibri"/>
                <a:cs typeface="Arial"/>
              </a:rPr>
              <a:t>push</a:t>
            </a:r>
            <a:r>
              <a:rPr lang="it-IT" sz="3600" dirty="0">
                <a:solidFill>
                  <a:srgbClr val="1F1F1F"/>
                </a:solidFill>
                <a:latin typeface="Arial"/>
                <a:ea typeface="Calibri"/>
                <a:cs typeface="Arial"/>
              </a:rPr>
              <a:t>" companies to </a:t>
            </a:r>
            <a:r>
              <a:rPr lang="it-IT" sz="3600" err="1">
                <a:solidFill>
                  <a:srgbClr val="1F1F1F"/>
                </a:solidFill>
                <a:latin typeface="Arial"/>
                <a:ea typeface="Calibri"/>
                <a:cs typeface="Arial"/>
              </a:rPr>
              <a:t>adopt</a:t>
            </a:r>
            <a:r>
              <a:rPr lang="it-IT" sz="3600" dirty="0">
                <a:solidFill>
                  <a:srgbClr val="1F1F1F"/>
                </a:solidFill>
                <a:latin typeface="Arial"/>
                <a:ea typeface="Calibri"/>
                <a:cs typeface="Arial"/>
              </a:rPr>
              <a:t> </a:t>
            </a:r>
            <a:r>
              <a:rPr lang="it-IT" sz="3600" err="1">
                <a:solidFill>
                  <a:srgbClr val="1F1F1F"/>
                </a:solidFill>
                <a:latin typeface="Arial"/>
                <a:ea typeface="Calibri"/>
                <a:cs typeface="Arial"/>
              </a:rPr>
              <a:t>virtuous</a:t>
            </a:r>
            <a:r>
              <a:rPr lang="it-IT" sz="3600" dirty="0">
                <a:solidFill>
                  <a:srgbClr val="1F1F1F"/>
                </a:solidFill>
                <a:latin typeface="Arial"/>
                <a:ea typeface="Calibri"/>
                <a:cs typeface="Arial"/>
              </a:rPr>
              <a:t> </a:t>
            </a:r>
            <a:r>
              <a:rPr lang="it-IT" sz="3600" err="1">
                <a:solidFill>
                  <a:srgbClr val="1F1F1F"/>
                </a:solidFill>
                <a:latin typeface="Arial"/>
                <a:ea typeface="Calibri"/>
                <a:cs typeface="Arial"/>
              </a:rPr>
              <a:t>behavior</a:t>
            </a:r>
            <a:r>
              <a:rPr lang="it-IT" sz="3600" dirty="0">
                <a:solidFill>
                  <a:srgbClr val="1F1F1F"/>
                </a:solidFill>
                <a:latin typeface="Arial"/>
                <a:ea typeface="Calibri"/>
                <a:cs typeface="Arial"/>
              </a:rPr>
              <a:t> </a:t>
            </a:r>
            <a:r>
              <a:rPr lang="it-IT" sz="3600" err="1">
                <a:solidFill>
                  <a:srgbClr val="1F1F1F"/>
                </a:solidFill>
                <a:latin typeface="Arial"/>
                <a:ea typeface="Calibri"/>
                <a:cs typeface="Arial"/>
              </a:rPr>
              <a:t>without</a:t>
            </a:r>
            <a:r>
              <a:rPr lang="it-IT" sz="3600" dirty="0">
                <a:solidFill>
                  <a:srgbClr val="1F1F1F"/>
                </a:solidFill>
                <a:latin typeface="Arial"/>
                <a:ea typeface="Calibri"/>
                <a:cs typeface="Arial"/>
              </a:rPr>
              <a:t> forcing </a:t>
            </a:r>
            <a:r>
              <a:rPr lang="it-IT" sz="3600" err="1">
                <a:solidFill>
                  <a:srgbClr val="1F1F1F"/>
                </a:solidFill>
                <a:latin typeface="Arial"/>
                <a:ea typeface="Calibri"/>
                <a:cs typeface="Arial"/>
              </a:rPr>
              <a:t>them</a:t>
            </a:r>
            <a:r>
              <a:rPr lang="it-IT" sz="3600" dirty="0">
                <a:solidFill>
                  <a:srgbClr val="1F1F1F"/>
                </a:solidFill>
                <a:latin typeface="Arial"/>
                <a:ea typeface="Calibri"/>
                <a:cs typeface="Arial"/>
              </a:rPr>
              <a:t> by </a:t>
            </a:r>
            <a:r>
              <a:rPr lang="it-IT" sz="3600" err="1">
                <a:solidFill>
                  <a:srgbClr val="1F1F1F"/>
                </a:solidFill>
                <a:latin typeface="Arial"/>
                <a:ea typeface="Calibri"/>
                <a:cs typeface="Arial"/>
              </a:rPr>
              <a:t>law</a:t>
            </a:r>
            <a:r>
              <a:rPr lang="it-IT" sz="3600" dirty="0">
                <a:solidFill>
                  <a:srgbClr val="1F1F1F"/>
                </a:solidFill>
                <a:latin typeface="Arial"/>
                <a:ea typeface="Calibri"/>
                <a:cs typeface="Arial"/>
              </a:rPr>
              <a:t>.</a:t>
            </a:r>
            <a:endParaRPr lang="it-IT" sz="3600" dirty="0"/>
          </a:p>
        </p:txBody>
      </p:sp>
      <p:pic>
        <p:nvPicPr>
          <p:cNvPr id="5" name="Picture 4" descr="Pen placed on top of a signature line">
            <a:extLst>
              <a:ext uri="{FF2B5EF4-FFF2-40B4-BE49-F238E27FC236}">
                <a16:creationId xmlns:a16="http://schemas.microsoft.com/office/drawing/2014/main" id="{0F941415-97AB-E512-6B32-E886E47FEA2E}"/>
              </a:ext>
            </a:extLst>
          </p:cNvPr>
          <p:cNvPicPr>
            <a:picLocks noChangeAspect="1"/>
          </p:cNvPicPr>
          <p:nvPr/>
        </p:nvPicPr>
        <p:blipFill rotWithShape="1">
          <a:blip r:embed="rId2"/>
          <a:srcRect l="48242" r="-3"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5393135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38FA5D-36B3-4C7C-32E4-D0F0AADDDFD2}"/>
              </a:ext>
            </a:extLst>
          </p:cNvPr>
          <p:cNvSpPr>
            <a:spLocks noGrp="1"/>
          </p:cNvSpPr>
          <p:nvPr>
            <p:ph type="title"/>
          </p:nvPr>
        </p:nvSpPr>
        <p:spPr>
          <a:xfrm>
            <a:off x="761800" y="762001"/>
            <a:ext cx="5334197" cy="1708242"/>
          </a:xfrm>
        </p:spPr>
        <p:txBody>
          <a:bodyPr anchor="ctr">
            <a:normAutofit/>
          </a:bodyPr>
          <a:lstStyle/>
          <a:p>
            <a:r>
              <a:rPr lang="it-IT" sz="4000" dirty="0" err="1">
                <a:ea typeface="Calibri Light"/>
                <a:cs typeface="Calibri Light"/>
              </a:rPr>
              <a:t>Conclusion</a:t>
            </a:r>
            <a:endParaRPr lang="it-IT" sz="4000" dirty="0" err="1"/>
          </a:p>
        </p:txBody>
      </p:sp>
      <p:sp>
        <p:nvSpPr>
          <p:cNvPr id="3" name="Segnaposto contenuto 2">
            <a:extLst>
              <a:ext uri="{FF2B5EF4-FFF2-40B4-BE49-F238E27FC236}">
                <a16:creationId xmlns:a16="http://schemas.microsoft.com/office/drawing/2014/main" id="{A06EF1F3-F212-5556-8CFA-AFC50A84F9F8}"/>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br>
              <a:rPr lang="en-US" dirty="0"/>
            </a:br>
            <a:r>
              <a:rPr lang="en-US" sz="4000" dirty="0"/>
              <a:t>Why self-regulate? Why decide to voluntarily submit to obligations?</a:t>
            </a:r>
            <a:endParaRPr lang="it-IT" sz="4000" dirty="0"/>
          </a:p>
        </p:txBody>
      </p:sp>
      <p:pic>
        <p:nvPicPr>
          <p:cNvPr id="5" name="Picture 4" descr="Pen placed on top of a signature line">
            <a:extLst>
              <a:ext uri="{FF2B5EF4-FFF2-40B4-BE49-F238E27FC236}">
                <a16:creationId xmlns:a16="http://schemas.microsoft.com/office/drawing/2014/main" id="{0F941415-97AB-E512-6B32-E886E47FEA2E}"/>
              </a:ext>
            </a:extLst>
          </p:cNvPr>
          <p:cNvPicPr>
            <a:picLocks noChangeAspect="1"/>
          </p:cNvPicPr>
          <p:nvPr/>
        </p:nvPicPr>
        <p:blipFill rotWithShape="1">
          <a:blip r:embed="rId2"/>
          <a:srcRect l="48242" r="-3"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2888157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150F4-7334-A71C-AD1C-9D8330364F4F}"/>
              </a:ext>
            </a:extLst>
          </p:cNvPr>
          <p:cNvSpPr>
            <a:spLocks noGrp="1"/>
          </p:cNvSpPr>
          <p:nvPr>
            <p:ph type="title"/>
          </p:nvPr>
        </p:nvSpPr>
        <p:spPr>
          <a:xfrm>
            <a:off x="5868557" y="1138036"/>
            <a:ext cx="5444382" cy="572232"/>
          </a:xfrm>
        </p:spPr>
        <p:txBody>
          <a:bodyPr anchor="t">
            <a:normAutofit/>
          </a:bodyPr>
          <a:lstStyle/>
          <a:p>
            <a:r>
              <a:rPr lang="it-IT" sz="3200" b="1" dirty="0">
                <a:cs typeface="Calibri Light"/>
              </a:rPr>
              <a:t>Eco-management standards</a:t>
            </a:r>
            <a:r>
              <a:rPr lang="it-IT" sz="3200" dirty="0">
                <a:cs typeface="Calibri Light"/>
              </a:rPr>
              <a:t> </a:t>
            </a:r>
            <a:endParaRPr lang="it-IT" sz="3200" dirty="0"/>
          </a:p>
        </p:txBody>
      </p:sp>
      <p:pic>
        <p:nvPicPr>
          <p:cNvPr id="5" name="Picture 4">
            <a:extLst>
              <a:ext uri="{FF2B5EF4-FFF2-40B4-BE49-F238E27FC236}">
                <a16:creationId xmlns:a16="http://schemas.microsoft.com/office/drawing/2014/main" id="{BECD5049-4EA1-44CF-F935-8DB3D7D56F0F}"/>
              </a:ext>
            </a:extLst>
          </p:cNvPr>
          <p:cNvPicPr>
            <a:picLocks noChangeAspect="1"/>
          </p:cNvPicPr>
          <p:nvPr/>
        </p:nvPicPr>
        <p:blipFill rotWithShape="1">
          <a:blip r:embed="rId2"/>
          <a:srcRect l="9057" r="40879" b="-3"/>
          <a:stretch/>
        </p:blipFill>
        <p:spPr>
          <a:xfrm>
            <a:off x="-1" y="10"/>
            <a:ext cx="5151179" cy="6857990"/>
          </a:xfrm>
          <a:prstGeom prst="rect">
            <a:avLst/>
          </a:prstGeom>
        </p:spPr>
      </p:pic>
      <p:sp>
        <p:nvSpPr>
          <p:cNvPr id="3" name="Segnaposto contenuto 2">
            <a:extLst>
              <a:ext uri="{FF2B5EF4-FFF2-40B4-BE49-F238E27FC236}">
                <a16:creationId xmlns:a16="http://schemas.microsoft.com/office/drawing/2014/main" id="{F97C6152-9AC3-7BE5-C7D4-F55B6683E0CC}"/>
              </a:ext>
            </a:extLst>
          </p:cNvPr>
          <p:cNvSpPr>
            <a:spLocks noGrp="1"/>
          </p:cNvSpPr>
          <p:nvPr>
            <p:ph idx="1"/>
          </p:nvPr>
        </p:nvSpPr>
        <p:spPr>
          <a:xfrm>
            <a:off x="5868557" y="2218081"/>
            <a:ext cx="5444382" cy="3924302"/>
          </a:xfrm>
        </p:spPr>
        <p:txBody>
          <a:bodyPr vert="horz" lIns="91440" tIns="45720" rIns="91440" bIns="45720" rtlCol="0" anchor="t">
            <a:noAutofit/>
          </a:bodyPr>
          <a:lstStyle/>
          <a:p>
            <a:pPr marL="0" indent="0">
              <a:buNone/>
            </a:pPr>
            <a:endParaRPr lang="it-IT" dirty="0">
              <a:cs typeface="Calibri" panose="020F0502020204030204"/>
            </a:endParaRPr>
          </a:p>
          <a:p>
            <a:pPr marL="0" indent="0">
              <a:buNone/>
            </a:pPr>
            <a:r>
              <a:rPr lang="it-IT" dirty="0">
                <a:cs typeface="Calibri" panose="020F0502020204030204"/>
              </a:rPr>
              <a:t>A </a:t>
            </a:r>
            <a:r>
              <a:rPr lang="it-IT" dirty="0" err="1">
                <a:cs typeface="Calibri" panose="020F0502020204030204"/>
              </a:rPr>
              <a:t>further</a:t>
            </a:r>
            <a:r>
              <a:rPr lang="it-IT" dirty="0">
                <a:cs typeface="Calibri" panose="020F0502020204030204"/>
              </a:rPr>
              <a:t> </a:t>
            </a:r>
            <a:r>
              <a:rPr lang="it-IT" dirty="0" err="1">
                <a:cs typeface="Calibri" panose="020F0502020204030204"/>
              </a:rPr>
              <a:t>type</a:t>
            </a:r>
            <a:r>
              <a:rPr lang="it-IT" dirty="0">
                <a:cs typeface="Calibri" panose="020F0502020204030204"/>
              </a:rPr>
              <a:t> of corporate voluntary </a:t>
            </a:r>
            <a:r>
              <a:rPr lang="it-IT" dirty="0" err="1">
                <a:cs typeface="Calibri" panose="020F0502020204030204"/>
              </a:rPr>
              <a:t>environmental</a:t>
            </a:r>
            <a:r>
              <a:rPr lang="it-IT" dirty="0">
                <a:cs typeface="Calibri" panose="020F0502020204030204"/>
              </a:rPr>
              <a:t> </a:t>
            </a:r>
            <a:r>
              <a:rPr lang="it-IT" dirty="0" err="1">
                <a:cs typeface="Calibri" panose="020F0502020204030204"/>
              </a:rPr>
              <a:t>initiative</a:t>
            </a:r>
            <a:r>
              <a:rPr lang="it-IT" dirty="0">
                <a:cs typeface="Calibri" panose="020F0502020204030204"/>
              </a:rPr>
              <a:t> </a:t>
            </a:r>
            <a:r>
              <a:rPr lang="it-IT" dirty="0" err="1">
                <a:cs typeface="Calibri" panose="020F0502020204030204"/>
              </a:rPr>
              <a:t>is</a:t>
            </a:r>
            <a:r>
              <a:rPr lang="it-IT" dirty="0">
                <a:cs typeface="Calibri" panose="020F0502020204030204"/>
              </a:rPr>
              <a:t> the </a:t>
            </a:r>
            <a:r>
              <a:rPr lang="it-IT" b="1" dirty="0">
                <a:cs typeface="Calibri" panose="020F0502020204030204"/>
              </a:rPr>
              <a:t>use of eco-management standards </a:t>
            </a:r>
            <a:endParaRPr lang="it-IT" dirty="0">
              <a:ea typeface="Calibri"/>
              <a:cs typeface="Calibri" panose="020F0502020204030204"/>
            </a:endParaRPr>
          </a:p>
        </p:txBody>
      </p:sp>
    </p:spTree>
    <p:extLst>
      <p:ext uri="{BB962C8B-B14F-4D97-AF65-F5344CB8AC3E}">
        <p14:creationId xmlns:p14="http://schemas.microsoft.com/office/powerpoint/2010/main" val="31526348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38FA5D-36B3-4C7C-32E4-D0F0AADDDFD2}"/>
              </a:ext>
            </a:extLst>
          </p:cNvPr>
          <p:cNvSpPr>
            <a:spLocks noGrp="1"/>
          </p:cNvSpPr>
          <p:nvPr>
            <p:ph type="title"/>
          </p:nvPr>
        </p:nvSpPr>
        <p:spPr>
          <a:xfrm>
            <a:off x="761800" y="762001"/>
            <a:ext cx="5334197" cy="1708242"/>
          </a:xfrm>
        </p:spPr>
        <p:txBody>
          <a:bodyPr anchor="ctr">
            <a:normAutofit/>
          </a:bodyPr>
          <a:lstStyle/>
          <a:p>
            <a:r>
              <a:rPr lang="it-IT" sz="4000" dirty="0" err="1">
                <a:ea typeface="Calibri Light"/>
                <a:cs typeface="Calibri Light"/>
              </a:rPr>
              <a:t>Conclusion</a:t>
            </a:r>
            <a:endParaRPr lang="it-IT" sz="4000" dirty="0" err="1"/>
          </a:p>
        </p:txBody>
      </p:sp>
      <p:sp>
        <p:nvSpPr>
          <p:cNvPr id="3" name="Segnaposto contenuto 2">
            <a:extLst>
              <a:ext uri="{FF2B5EF4-FFF2-40B4-BE49-F238E27FC236}">
                <a16:creationId xmlns:a16="http://schemas.microsoft.com/office/drawing/2014/main" id="{A06EF1F3-F212-5556-8CFA-AFC50A84F9F8}"/>
              </a:ext>
            </a:extLst>
          </p:cNvPr>
          <p:cNvSpPr>
            <a:spLocks noGrp="1"/>
          </p:cNvSpPr>
          <p:nvPr>
            <p:ph idx="1"/>
          </p:nvPr>
        </p:nvSpPr>
        <p:spPr>
          <a:xfrm>
            <a:off x="761800" y="2470244"/>
            <a:ext cx="5334197" cy="3769835"/>
          </a:xfrm>
        </p:spPr>
        <p:txBody>
          <a:bodyPr vert="horz" lIns="91440" tIns="45720" rIns="91440" bIns="45720" rtlCol="0" anchor="ctr">
            <a:normAutofit/>
          </a:bodyPr>
          <a:lstStyle/>
          <a:p>
            <a:pPr marL="0" indent="0">
              <a:buNone/>
            </a:pPr>
            <a:r>
              <a:rPr lang="en-US" dirty="0">
                <a:ea typeface="Calibri"/>
                <a:cs typeface="Calibri"/>
              </a:rPr>
              <a:t>Because for example, as seen when talking about Eco Label, consumers are directed to choose virtuous companies that do not pollute.
And these companies are indicated by the State thanks to the eco-label certification.</a:t>
            </a:r>
            <a:br>
              <a:rPr lang="en-US" dirty="0"/>
            </a:br>
            <a:endParaRPr lang="en-US" sz="4000">
              <a:ea typeface="Calibri"/>
              <a:cs typeface="Calibri"/>
            </a:endParaRPr>
          </a:p>
        </p:txBody>
      </p:sp>
      <p:pic>
        <p:nvPicPr>
          <p:cNvPr id="5" name="Picture 4" descr="Pen placed on top of a signature line">
            <a:extLst>
              <a:ext uri="{FF2B5EF4-FFF2-40B4-BE49-F238E27FC236}">
                <a16:creationId xmlns:a16="http://schemas.microsoft.com/office/drawing/2014/main" id="{0F941415-97AB-E512-6B32-E886E47FEA2E}"/>
              </a:ext>
            </a:extLst>
          </p:cNvPr>
          <p:cNvPicPr>
            <a:picLocks noChangeAspect="1"/>
          </p:cNvPicPr>
          <p:nvPr/>
        </p:nvPicPr>
        <p:blipFill rotWithShape="1">
          <a:blip r:embed="rId2"/>
          <a:srcRect l="48242" r="-3"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37745979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4338FA5D-36B3-4C7C-32E4-D0F0AADDDFD2}"/>
              </a:ext>
            </a:extLst>
          </p:cNvPr>
          <p:cNvSpPr>
            <a:spLocks noGrp="1"/>
          </p:cNvSpPr>
          <p:nvPr>
            <p:ph type="title"/>
          </p:nvPr>
        </p:nvSpPr>
        <p:spPr>
          <a:xfrm>
            <a:off x="761800" y="762001"/>
            <a:ext cx="5334197" cy="1708242"/>
          </a:xfrm>
        </p:spPr>
        <p:txBody>
          <a:bodyPr anchor="ctr">
            <a:normAutofit/>
          </a:bodyPr>
          <a:lstStyle/>
          <a:p>
            <a:r>
              <a:rPr lang="it-IT" sz="4000" dirty="0" err="1">
                <a:ea typeface="Calibri Light"/>
                <a:cs typeface="Calibri Light"/>
              </a:rPr>
              <a:t>Conclusion</a:t>
            </a:r>
            <a:endParaRPr lang="it-IT" sz="4000" dirty="0" err="1"/>
          </a:p>
        </p:txBody>
      </p:sp>
      <p:sp>
        <p:nvSpPr>
          <p:cNvPr id="3" name="Segnaposto contenuto 2">
            <a:extLst>
              <a:ext uri="{FF2B5EF4-FFF2-40B4-BE49-F238E27FC236}">
                <a16:creationId xmlns:a16="http://schemas.microsoft.com/office/drawing/2014/main" id="{A06EF1F3-F212-5556-8CFA-AFC50A84F9F8}"/>
              </a:ext>
            </a:extLst>
          </p:cNvPr>
          <p:cNvSpPr>
            <a:spLocks noGrp="1"/>
          </p:cNvSpPr>
          <p:nvPr>
            <p:ph idx="1"/>
          </p:nvPr>
        </p:nvSpPr>
        <p:spPr>
          <a:xfrm>
            <a:off x="761800" y="2470244"/>
            <a:ext cx="5334197" cy="3769835"/>
          </a:xfrm>
        </p:spPr>
        <p:txBody>
          <a:bodyPr vert="horz" lIns="91440" tIns="45720" rIns="91440" bIns="45720" rtlCol="0" anchor="ctr">
            <a:normAutofit fontScale="85000" lnSpcReduction="20000"/>
          </a:bodyPr>
          <a:lstStyle/>
          <a:p>
            <a:pPr marL="0" indent="0">
              <a:buNone/>
            </a:pPr>
            <a:r>
              <a:rPr lang="en-US" dirty="0">
                <a:ea typeface="Calibri"/>
                <a:cs typeface="Calibri"/>
              </a:rPr>
              <a:t>In this way:
- the </a:t>
            </a:r>
            <a:r>
              <a:rPr lang="en-US" b="1" dirty="0">
                <a:ea typeface="Calibri"/>
                <a:cs typeface="Calibri"/>
              </a:rPr>
              <a:t>State</a:t>
            </a:r>
            <a:r>
              <a:rPr lang="en-US" dirty="0">
                <a:ea typeface="Calibri"/>
                <a:cs typeface="Calibri"/>
              </a:rPr>
              <a:t> sets the criteria based on the environmental protection objectives it wants to pursue.
- </a:t>
            </a:r>
            <a:r>
              <a:rPr lang="en-US" b="1" dirty="0">
                <a:ea typeface="Calibri"/>
                <a:cs typeface="Calibri"/>
              </a:rPr>
              <a:t>Companies</a:t>
            </a:r>
            <a:r>
              <a:rPr lang="en-US" dirty="0">
                <a:ea typeface="Calibri"/>
                <a:cs typeface="Calibri"/>
              </a:rPr>
              <a:t> pursue those objectives because it is convenient for them in terms of greater profits.
- </a:t>
            </a:r>
            <a:r>
              <a:rPr lang="en-US" b="1" dirty="0">
                <a:ea typeface="Calibri"/>
                <a:cs typeface="Calibri"/>
              </a:rPr>
              <a:t>Consumers</a:t>
            </a:r>
            <a:r>
              <a:rPr lang="en-US" dirty="0">
                <a:ea typeface="Calibri"/>
                <a:cs typeface="Calibri"/>
              </a:rPr>
              <a:t> choose the most virtuous companies in terms of environmental protection.</a:t>
            </a:r>
            <a:br>
              <a:rPr lang="en-US" dirty="0"/>
            </a:br>
            <a:endParaRPr lang="en-US" sz="4000">
              <a:ea typeface="Calibri"/>
              <a:cs typeface="Calibri"/>
            </a:endParaRPr>
          </a:p>
        </p:txBody>
      </p:sp>
      <p:pic>
        <p:nvPicPr>
          <p:cNvPr id="5" name="Picture 4" descr="Pen placed on top of a signature line">
            <a:extLst>
              <a:ext uri="{FF2B5EF4-FFF2-40B4-BE49-F238E27FC236}">
                <a16:creationId xmlns:a16="http://schemas.microsoft.com/office/drawing/2014/main" id="{0F941415-97AB-E512-6B32-E886E47FEA2E}"/>
              </a:ext>
            </a:extLst>
          </p:cNvPr>
          <p:cNvPicPr>
            <a:picLocks noChangeAspect="1"/>
          </p:cNvPicPr>
          <p:nvPr/>
        </p:nvPicPr>
        <p:blipFill rotWithShape="1">
          <a:blip r:embed="rId2"/>
          <a:srcRect l="48242" r="-3" b="-3"/>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92179979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261795-0B27-C413-1411-7D0C2EC0409F}"/>
              </a:ext>
            </a:extLst>
          </p:cNvPr>
          <p:cNvSpPr>
            <a:spLocks noGrp="1"/>
          </p:cNvSpPr>
          <p:nvPr>
            <p:ph type="title"/>
          </p:nvPr>
        </p:nvSpPr>
        <p:spPr/>
        <p:txBody>
          <a:bodyPr/>
          <a:lstStyle/>
          <a:p>
            <a:r>
              <a:rPr lang="it-IT">
                <a:ea typeface="Calibri Light"/>
                <a:cs typeface="Calibri Light"/>
              </a:rPr>
              <a:t>Look </a:t>
            </a:r>
            <a:r>
              <a:rPr lang="it-IT" err="1">
                <a:ea typeface="Calibri Light"/>
                <a:cs typeface="Calibri Light"/>
              </a:rPr>
              <a:t>at</a:t>
            </a:r>
            <a:r>
              <a:rPr lang="it-IT">
                <a:ea typeface="Calibri Light"/>
                <a:cs typeface="Calibri Light"/>
              </a:rPr>
              <a:t> </a:t>
            </a:r>
            <a:r>
              <a:rPr lang="it-IT" err="1">
                <a:ea typeface="Calibri Light"/>
                <a:cs typeface="Calibri Light"/>
              </a:rPr>
              <a:t>these</a:t>
            </a:r>
            <a:r>
              <a:rPr lang="it-IT">
                <a:ea typeface="Calibri Light"/>
                <a:cs typeface="Calibri Light"/>
              </a:rPr>
              <a:t> </a:t>
            </a:r>
            <a:r>
              <a:rPr lang="it-IT" err="1">
                <a:ea typeface="Calibri Light"/>
                <a:cs typeface="Calibri Light"/>
              </a:rPr>
              <a:t>videos</a:t>
            </a:r>
            <a:endParaRPr lang="it-IT" err="1"/>
          </a:p>
        </p:txBody>
      </p:sp>
      <p:sp>
        <p:nvSpPr>
          <p:cNvPr id="3" name="Segnaposto contenuto 2">
            <a:extLst>
              <a:ext uri="{FF2B5EF4-FFF2-40B4-BE49-F238E27FC236}">
                <a16:creationId xmlns:a16="http://schemas.microsoft.com/office/drawing/2014/main" id="{210102FC-68C8-A079-69F0-9384CDDA5D07}"/>
              </a:ext>
            </a:extLst>
          </p:cNvPr>
          <p:cNvSpPr>
            <a:spLocks noGrp="1"/>
          </p:cNvSpPr>
          <p:nvPr>
            <p:ph idx="1"/>
          </p:nvPr>
        </p:nvSpPr>
        <p:spPr/>
        <p:txBody>
          <a:bodyPr vert="horz" lIns="91440" tIns="45720" rIns="91440" bIns="45720" rtlCol="0" anchor="t">
            <a:normAutofit/>
          </a:bodyPr>
          <a:lstStyle/>
          <a:p>
            <a:r>
              <a:rPr lang="it-IT">
                <a:ea typeface="+mn-lt"/>
                <a:cs typeface="+mn-lt"/>
                <a:hlinkClick r:id="rId2"/>
              </a:rPr>
              <a:t>What we need to know about eco labelling (youtube.com)</a:t>
            </a:r>
            <a:endParaRPr lang="it-IT">
              <a:ea typeface="+mn-lt"/>
              <a:cs typeface="+mn-lt"/>
            </a:endParaRPr>
          </a:p>
          <a:p>
            <a:endParaRPr lang="it-IT">
              <a:ea typeface="+mn-lt"/>
              <a:cs typeface="+mn-lt"/>
            </a:endParaRPr>
          </a:p>
          <a:p>
            <a:r>
              <a:rPr lang="it-IT">
                <a:ea typeface="+mn-lt"/>
                <a:cs typeface="+mn-lt"/>
                <a:hlinkClick r:id="rId3"/>
              </a:rPr>
              <a:t>What are Eco-Labels or Sustainability Labels? Different types of Eco Labelling. (youtube.com)</a:t>
            </a:r>
            <a:endParaRPr lang="it-IT">
              <a:ea typeface="Calibri"/>
              <a:cs typeface="Calibri"/>
            </a:endParaRPr>
          </a:p>
        </p:txBody>
      </p:sp>
    </p:spTree>
    <p:extLst>
      <p:ext uri="{BB962C8B-B14F-4D97-AF65-F5344CB8AC3E}">
        <p14:creationId xmlns:p14="http://schemas.microsoft.com/office/powerpoint/2010/main" val="865408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3C823D3-D619-407C-89E0-C6F6B1E7A4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7F8E3E-2FFA-4A0F-B3C7-E57ADDCFB4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2" name="Titolo 1">
            <a:extLst>
              <a:ext uri="{FF2B5EF4-FFF2-40B4-BE49-F238E27FC236}">
                <a16:creationId xmlns:a16="http://schemas.microsoft.com/office/drawing/2014/main" id="{02F17ED6-BF00-9EA1-7FD6-E56F2F08ED83}"/>
              </a:ext>
            </a:extLst>
          </p:cNvPr>
          <p:cNvSpPr>
            <a:spLocks noGrp="1"/>
          </p:cNvSpPr>
          <p:nvPr>
            <p:ph type="title"/>
          </p:nvPr>
        </p:nvSpPr>
        <p:spPr>
          <a:xfrm>
            <a:off x="1179226" y="1594707"/>
            <a:ext cx="9833548" cy="682626"/>
          </a:xfrm>
        </p:spPr>
        <p:txBody>
          <a:bodyPr anchor="b">
            <a:normAutofit/>
          </a:bodyPr>
          <a:lstStyle/>
          <a:p>
            <a:pPr algn="ctr"/>
            <a:r>
              <a:rPr lang="it-IT" sz="3600">
                <a:solidFill>
                  <a:schemeClr val="tx2"/>
                </a:solidFill>
                <a:cs typeface="Calibri Light"/>
              </a:rPr>
              <a:t>Other Eu Labelling Measures</a:t>
            </a:r>
            <a:endParaRPr lang="it-IT" sz="3600">
              <a:solidFill>
                <a:schemeClr val="tx2"/>
              </a:solidFill>
            </a:endParaRPr>
          </a:p>
        </p:txBody>
      </p:sp>
      <p:grpSp>
        <p:nvGrpSpPr>
          <p:cNvPr id="12" name="Group 11">
            <a:extLst>
              <a:ext uri="{FF2B5EF4-FFF2-40B4-BE49-F238E27FC236}">
                <a16:creationId xmlns:a16="http://schemas.microsoft.com/office/drawing/2014/main" id="{33D939F1-7ABE-4D0E-946A-43F37F556A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3346102" cy="2510865"/>
            <a:chOff x="-305" y="-1"/>
            <a:chExt cx="3832880" cy="2876136"/>
          </a:xfrm>
        </p:grpSpPr>
        <p:sp>
          <p:nvSpPr>
            <p:cNvPr id="13" name="Freeform: Shape 12">
              <a:extLst>
                <a:ext uri="{FF2B5EF4-FFF2-40B4-BE49-F238E27FC236}">
                  <a16:creationId xmlns:a16="http://schemas.microsoft.com/office/drawing/2014/main" id="{63FE0426-0FE4-451E-A8BB-08DA6A6AC2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59"/>
            </a:xfrm>
            <a:custGeom>
              <a:avLst/>
              <a:gdLst>
                <a:gd name="connsiteX0" fmla="*/ 3203055 w 3815424"/>
                <a:gd name="connsiteY0" fmla="*/ 0 h 2653659"/>
                <a:gd name="connsiteX1" fmla="*/ 3815424 w 3815424"/>
                <a:gd name="connsiteY1" fmla="*/ 0 h 2653659"/>
                <a:gd name="connsiteX2" fmla="*/ 3801025 w 3815424"/>
                <a:gd name="connsiteY2" fmla="*/ 214243 h 2653659"/>
                <a:gd name="connsiteX3" fmla="*/ 587142 w 3815424"/>
                <a:gd name="connsiteY3" fmla="*/ 2653659 h 2653659"/>
                <a:gd name="connsiteX4" fmla="*/ 53389 w 3815424"/>
                <a:gd name="connsiteY4" fmla="*/ 2605041 h 2653659"/>
                <a:gd name="connsiteX5" fmla="*/ 0 w 3815424"/>
                <a:gd name="connsiteY5" fmla="*/ 2593136 h 2653659"/>
                <a:gd name="connsiteX6" fmla="*/ 0 w 3815424"/>
                <a:gd name="connsiteY6" fmla="*/ 1994836 h 2653659"/>
                <a:gd name="connsiteX7" fmla="*/ 159710 w 3815424"/>
                <a:gd name="connsiteY7" fmla="*/ 2035054 h 2653659"/>
                <a:gd name="connsiteX8" fmla="*/ 587142 w 3815424"/>
                <a:gd name="connsiteY8" fmla="*/ 2075152 h 2653659"/>
                <a:gd name="connsiteX9" fmla="*/ 1549283 w 3815424"/>
                <a:gd name="connsiteY9" fmla="*/ 1900153 h 2653659"/>
                <a:gd name="connsiteX10" fmla="*/ 2406698 w 3815424"/>
                <a:gd name="connsiteY10" fmla="*/ 1418450 h 2653659"/>
                <a:gd name="connsiteX11" fmla="*/ 2996069 w 3815424"/>
                <a:gd name="connsiteY11" fmla="*/ 728678 h 2653659"/>
                <a:gd name="connsiteX12" fmla="*/ 3193967 w 3815424"/>
                <a:gd name="connsiteY12" fmla="*/ 137719 h 26536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59">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4A32F7E8-35B4-451F-AA07-AECF7CA1D5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424" cy="2653660"/>
            </a:xfrm>
            <a:custGeom>
              <a:avLst/>
              <a:gdLst>
                <a:gd name="connsiteX0" fmla="*/ 3305038 w 3815424"/>
                <a:gd name="connsiteY0" fmla="*/ 0 h 2653660"/>
                <a:gd name="connsiteX1" fmla="*/ 3815424 w 3815424"/>
                <a:gd name="connsiteY1" fmla="*/ 0 h 2653660"/>
                <a:gd name="connsiteX2" fmla="*/ 3801025 w 3815424"/>
                <a:gd name="connsiteY2" fmla="*/ 214244 h 2653660"/>
                <a:gd name="connsiteX3" fmla="*/ 587142 w 3815424"/>
                <a:gd name="connsiteY3" fmla="*/ 2653660 h 2653660"/>
                <a:gd name="connsiteX4" fmla="*/ 53389 w 3815424"/>
                <a:gd name="connsiteY4" fmla="*/ 2605042 h 2653660"/>
                <a:gd name="connsiteX5" fmla="*/ 0 w 3815424"/>
                <a:gd name="connsiteY5" fmla="*/ 2593137 h 2653660"/>
                <a:gd name="connsiteX6" fmla="*/ 0 w 3815424"/>
                <a:gd name="connsiteY6" fmla="*/ 2094444 h 2653660"/>
                <a:gd name="connsiteX7" fmla="*/ 137675 w 3815424"/>
                <a:gd name="connsiteY7" fmla="*/ 2129195 h 2653660"/>
                <a:gd name="connsiteX8" fmla="*/ 587142 w 3815424"/>
                <a:gd name="connsiteY8" fmla="*/ 2171571 h 2653660"/>
                <a:gd name="connsiteX9" fmla="*/ 1585826 w 3815424"/>
                <a:gd name="connsiteY9" fmla="*/ 1990112 h 2653660"/>
                <a:gd name="connsiteX10" fmla="*/ 2473046 w 3815424"/>
                <a:gd name="connsiteY10" fmla="*/ 1491633 h 2653660"/>
                <a:gd name="connsiteX11" fmla="*/ 3086710 w 3815424"/>
                <a:gd name="connsiteY11" fmla="*/ 772838 h 2653660"/>
                <a:gd name="connsiteX12" fmla="*/ 3295217 w 3815424"/>
                <a:gd name="connsiteY12" fmla="*/ 149229 h 265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815424" h="265366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E1097796-C3C8-4772-9EBD-9F5CA368F5A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15986" cy="2675935"/>
            </a:xfrm>
            <a:custGeom>
              <a:avLst/>
              <a:gdLst>
                <a:gd name="connsiteX0" fmla="*/ 3648768 w 3815986"/>
                <a:gd name="connsiteY0" fmla="*/ 0 h 2675935"/>
                <a:gd name="connsiteX1" fmla="*/ 3815986 w 3815986"/>
                <a:gd name="connsiteY1" fmla="*/ 0 h 2675935"/>
                <a:gd name="connsiteX2" fmla="*/ 3804695 w 3815986"/>
                <a:gd name="connsiteY2" fmla="*/ 200084 h 2675935"/>
                <a:gd name="connsiteX3" fmla="*/ 3762590 w 3815986"/>
                <a:gd name="connsiteY3" fmla="*/ 455543 h 2675935"/>
                <a:gd name="connsiteX4" fmla="*/ 3592332 w 3815986"/>
                <a:gd name="connsiteY4" fmla="*/ 947274 h 2675935"/>
                <a:gd name="connsiteX5" fmla="*/ 2953967 w 3815986"/>
                <a:gd name="connsiteY5" fmla="*/ 1782349 h 2675935"/>
                <a:gd name="connsiteX6" fmla="*/ 2530669 w 3815986"/>
                <a:gd name="connsiteY6" fmla="*/ 2109494 h 2675935"/>
                <a:gd name="connsiteX7" fmla="*/ 2057561 w 3815986"/>
                <a:gd name="connsiteY7" fmla="*/ 2369245 h 2675935"/>
                <a:gd name="connsiteX8" fmla="*/ 1007330 w 3815986"/>
                <a:gd name="connsiteY8" fmla="*/ 2655701 h 2675935"/>
                <a:gd name="connsiteX9" fmla="*/ 732765 w 3815986"/>
                <a:gd name="connsiteY9" fmla="*/ 2674696 h 2675935"/>
                <a:gd name="connsiteX10" fmla="*/ 457666 w 3815986"/>
                <a:gd name="connsiteY10" fmla="*/ 2670839 h 2675935"/>
                <a:gd name="connsiteX11" fmla="*/ 183574 w 3815986"/>
                <a:gd name="connsiteY11" fmla="*/ 2643312 h 2675935"/>
                <a:gd name="connsiteX12" fmla="*/ 0 w 3815986"/>
                <a:gd name="connsiteY12" fmla="*/ 2607798 h 2675935"/>
                <a:gd name="connsiteX13" fmla="*/ 0 w 3815986"/>
                <a:gd name="connsiteY13" fmla="*/ 2356652 h 2675935"/>
                <a:gd name="connsiteX14" fmla="*/ 222195 w 3815986"/>
                <a:gd name="connsiteY14" fmla="*/ 2396940 h 2675935"/>
                <a:gd name="connsiteX15" fmla="*/ 472364 w 3815986"/>
                <a:gd name="connsiteY15" fmla="*/ 2419092 h 2675935"/>
                <a:gd name="connsiteX16" fmla="*/ 974972 w 3815986"/>
                <a:gd name="connsiteY16" fmla="*/ 2402122 h 2675935"/>
                <a:gd name="connsiteX17" fmla="*/ 1468292 w 3815986"/>
                <a:gd name="connsiteY17" fmla="*/ 2304162 h 2675935"/>
                <a:gd name="connsiteX18" fmla="*/ 1940176 w 3815986"/>
                <a:gd name="connsiteY18" fmla="*/ 2133695 h 2675935"/>
                <a:gd name="connsiteX19" fmla="*/ 2783403 w 3815986"/>
                <a:gd name="connsiteY19" fmla="*/ 1609954 h 2675935"/>
                <a:gd name="connsiteX20" fmla="*/ 3128104 w 3815986"/>
                <a:gd name="connsiteY20" fmla="*/ 1260439 h 2675935"/>
                <a:gd name="connsiteX21" fmla="*/ 3400639 w 3815986"/>
                <a:gd name="connsiteY21" fmla="*/ 859052 h 2675935"/>
                <a:gd name="connsiteX22" fmla="*/ 3585595 w 3815986"/>
                <a:gd name="connsiteY22" fmla="*/ 415336 h 2675935"/>
                <a:gd name="connsiteX23" fmla="*/ 3635918 w 3815986"/>
                <a:gd name="connsiteY23" fmla="*/ 181137 h 2675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815986" h="2675935">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EC4BC137-BB50-4235-A83F-4B4EEE1590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3832270" cy="2876136"/>
            </a:xfrm>
            <a:custGeom>
              <a:avLst/>
              <a:gdLst>
                <a:gd name="connsiteX0" fmla="*/ 3800718 w 3832270"/>
                <a:gd name="connsiteY0" fmla="*/ 0 h 2876136"/>
                <a:gd name="connsiteX1" fmla="*/ 3832270 w 3832270"/>
                <a:gd name="connsiteY1" fmla="*/ 0 h 2876136"/>
                <a:gd name="connsiteX2" fmla="*/ 3824562 w 3832270"/>
                <a:gd name="connsiteY2" fmla="*/ 143769 h 2876136"/>
                <a:gd name="connsiteX3" fmla="*/ 3628155 w 3832270"/>
                <a:gd name="connsiteY3" fmla="*/ 922055 h 2876136"/>
                <a:gd name="connsiteX4" fmla="*/ 3514853 w 3832270"/>
                <a:gd name="connsiteY4" fmla="*/ 1169078 h 2876136"/>
                <a:gd name="connsiteX5" fmla="*/ 3379198 w 3832270"/>
                <a:gd name="connsiteY5" fmla="*/ 1407037 h 2876136"/>
                <a:gd name="connsiteX6" fmla="*/ 3043787 w 3832270"/>
                <a:gd name="connsiteY6" fmla="*/ 1848342 h 2876136"/>
                <a:gd name="connsiteX7" fmla="*/ 2845661 w 3832270"/>
                <a:gd name="connsiteY7" fmla="*/ 2047444 h 2876136"/>
                <a:gd name="connsiteX8" fmla="*/ 2793197 w 3832270"/>
                <a:gd name="connsiteY8" fmla="*/ 2094689 h 2876136"/>
                <a:gd name="connsiteX9" fmla="*/ 2739710 w 3832270"/>
                <a:gd name="connsiteY9" fmla="*/ 2140969 h 2876136"/>
                <a:gd name="connsiteX10" fmla="*/ 2629166 w 3832270"/>
                <a:gd name="connsiteY10" fmla="*/ 2229867 h 2876136"/>
                <a:gd name="connsiteX11" fmla="*/ 2145952 w 3832270"/>
                <a:gd name="connsiteY11" fmla="*/ 2535994 h 2876136"/>
                <a:gd name="connsiteX12" fmla="*/ 1034987 w 3832270"/>
                <a:gd name="connsiteY12" fmla="*/ 2863910 h 2876136"/>
                <a:gd name="connsiteX13" fmla="*/ 741909 w 3832270"/>
                <a:gd name="connsiteY13" fmla="*/ 2875939 h 2876136"/>
                <a:gd name="connsiteX14" fmla="*/ 450208 w 3832270"/>
                <a:gd name="connsiteY14" fmla="*/ 2857451 h 2876136"/>
                <a:gd name="connsiteX15" fmla="*/ 22215 w 3832270"/>
                <a:gd name="connsiteY15" fmla="*/ 2775923 h 2876136"/>
                <a:gd name="connsiteX16" fmla="*/ 0 w 3832270"/>
                <a:gd name="connsiteY16" fmla="*/ 2769256 h 2876136"/>
                <a:gd name="connsiteX17" fmla="*/ 0 w 3832270"/>
                <a:gd name="connsiteY17" fmla="*/ 2590612 h 2876136"/>
                <a:gd name="connsiteX18" fmla="*/ 199046 w 3832270"/>
                <a:gd name="connsiteY18" fmla="*/ 2627410 h 2876136"/>
                <a:gd name="connsiteX19" fmla="*/ 468174 w 3832270"/>
                <a:gd name="connsiteY19" fmla="*/ 2649670 h 2876136"/>
                <a:gd name="connsiteX20" fmla="*/ 1003650 w 3832270"/>
                <a:gd name="connsiteY20" fmla="*/ 2622480 h 2876136"/>
                <a:gd name="connsiteX21" fmla="*/ 1266489 w 3832270"/>
                <a:gd name="connsiteY21" fmla="*/ 2573982 h 2876136"/>
                <a:gd name="connsiteX22" fmla="*/ 1524223 w 3832270"/>
                <a:gd name="connsiteY22" fmla="*/ 2504657 h 2876136"/>
                <a:gd name="connsiteX23" fmla="*/ 1775731 w 3832270"/>
                <a:gd name="connsiteY23" fmla="*/ 2416243 h 2876136"/>
                <a:gd name="connsiteX24" fmla="*/ 2019789 w 3832270"/>
                <a:gd name="connsiteY24" fmla="*/ 2309412 h 2876136"/>
                <a:gd name="connsiteX25" fmla="*/ 2482486 w 3832270"/>
                <a:gd name="connsiteY25" fmla="*/ 2046962 h 2876136"/>
                <a:gd name="connsiteX26" fmla="*/ 2591908 w 3832270"/>
                <a:gd name="connsiteY26" fmla="*/ 1971371 h 2876136"/>
                <a:gd name="connsiteX27" fmla="*/ 2645702 w 3832270"/>
                <a:gd name="connsiteY27" fmla="*/ 1932321 h 2876136"/>
                <a:gd name="connsiteX28" fmla="*/ 2698779 w 3832270"/>
                <a:gd name="connsiteY28" fmla="*/ 1892309 h 2876136"/>
                <a:gd name="connsiteX29" fmla="*/ 2903537 w 3832270"/>
                <a:gd name="connsiteY29" fmla="*/ 1722516 h 2876136"/>
                <a:gd name="connsiteX30" fmla="*/ 3269061 w 3832270"/>
                <a:gd name="connsiteY30" fmla="*/ 1337327 h 2876136"/>
                <a:gd name="connsiteX31" fmla="*/ 3424928 w 3832270"/>
                <a:gd name="connsiteY31" fmla="*/ 1122508 h 2876136"/>
                <a:gd name="connsiteX32" fmla="*/ 3557622 w 3832270"/>
                <a:gd name="connsiteY32" fmla="*/ 893226 h 2876136"/>
                <a:gd name="connsiteX33" fmla="*/ 3587019 w 3832270"/>
                <a:gd name="connsiteY33" fmla="*/ 833929 h 2876136"/>
                <a:gd name="connsiteX34" fmla="*/ 3601310 w 3832270"/>
                <a:gd name="connsiteY34" fmla="*/ 804040 h 2876136"/>
                <a:gd name="connsiteX35" fmla="*/ 3614885 w 3832270"/>
                <a:gd name="connsiteY35" fmla="*/ 773861 h 2876136"/>
                <a:gd name="connsiteX36" fmla="*/ 3640812 w 3832270"/>
                <a:gd name="connsiteY36" fmla="*/ 713022 h 2876136"/>
                <a:gd name="connsiteX37" fmla="*/ 3665105 w 3832270"/>
                <a:gd name="connsiteY37" fmla="*/ 651506 h 2876136"/>
                <a:gd name="connsiteX38" fmla="*/ 3744110 w 3832270"/>
                <a:gd name="connsiteY38" fmla="*/ 399567 h 2876136"/>
                <a:gd name="connsiteX39" fmla="*/ 3792123 w 3832270"/>
                <a:gd name="connsiteY39" fmla="*/ 140444 h 2876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3832270" h="2876136">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egnaposto contenuto 2">
            <a:extLst>
              <a:ext uri="{FF2B5EF4-FFF2-40B4-BE49-F238E27FC236}">
                <a16:creationId xmlns:a16="http://schemas.microsoft.com/office/drawing/2014/main" id="{C5572736-76EB-0227-2B47-3C3C64C03B93}"/>
              </a:ext>
            </a:extLst>
          </p:cNvPr>
          <p:cNvSpPr>
            <a:spLocks noGrp="1"/>
          </p:cNvSpPr>
          <p:nvPr>
            <p:ph idx="1"/>
          </p:nvPr>
        </p:nvSpPr>
        <p:spPr>
          <a:xfrm>
            <a:off x="1179226" y="2508146"/>
            <a:ext cx="9833548" cy="3731237"/>
          </a:xfrm>
        </p:spPr>
        <p:txBody>
          <a:bodyPr vert="horz" lIns="91440" tIns="45720" rIns="91440" bIns="45720" rtlCol="0" anchor="t">
            <a:noAutofit/>
          </a:bodyPr>
          <a:lstStyle/>
          <a:p>
            <a:pPr marL="0" indent="0">
              <a:buNone/>
            </a:pPr>
            <a:r>
              <a:rPr lang="it-IT">
                <a:solidFill>
                  <a:schemeClr val="tx2"/>
                </a:solidFill>
                <a:cs typeface="Calibri" panose="020F0502020204030204"/>
              </a:rPr>
              <a:t>A </a:t>
            </a:r>
            <a:r>
              <a:rPr lang="it-IT" err="1">
                <a:solidFill>
                  <a:schemeClr val="tx2"/>
                </a:solidFill>
                <a:cs typeface="Calibri" panose="020F0502020204030204"/>
              </a:rPr>
              <a:t>variety</a:t>
            </a:r>
            <a:r>
              <a:rPr lang="it-IT">
                <a:solidFill>
                  <a:schemeClr val="tx2"/>
                </a:solidFill>
                <a:cs typeface="Calibri" panose="020F0502020204030204"/>
              </a:rPr>
              <a:t> of </a:t>
            </a:r>
            <a:r>
              <a:rPr lang="it-IT" err="1">
                <a:solidFill>
                  <a:schemeClr val="tx2"/>
                </a:solidFill>
                <a:cs typeface="Calibri" panose="020F0502020204030204"/>
              </a:rPr>
              <a:t>other</a:t>
            </a:r>
            <a:r>
              <a:rPr lang="it-IT">
                <a:solidFill>
                  <a:schemeClr val="tx2"/>
                </a:solidFill>
                <a:cs typeface="Calibri" panose="020F0502020204030204"/>
              </a:rPr>
              <a:t> Eco </a:t>
            </a:r>
            <a:r>
              <a:rPr lang="it-IT" err="1">
                <a:solidFill>
                  <a:schemeClr val="tx2"/>
                </a:solidFill>
                <a:cs typeface="Calibri" panose="020F0502020204030204"/>
              </a:rPr>
              <a:t>Labelling</a:t>
            </a:r>
            <a:r>
              <a:rPr lang="it-IT">
                <a:solidFill>
                  <a:schemeClr val="tx2"/>
                </a:solidFill>
                <a:cs typeface="Calibri" panose="020F0502020204030204"/>
              </a:rPr>
              <a:t> </a:t>
            </a:r>
            <a:r>
              <a:rPr lang="it-IT" err="1">
                <a:solidFill>
                  <a:schemeClr val="tx2"/>
                </a:solidFill>
                <a:cs typeface="Calibri" panose="020F0502020204030204"/>
              </a:rPr>
              <a:t>Measures</a:t>
            </a:r>
            <a:r>
              <a:rPr lang="it-IT">
                <a:solidFill>
                  <a:schemeClr val="tx2"/>
                </a:solidFill>
                <a:cs typeface="Calibri" panose="020F0502020204030204"/>
              </a:rPr>
              <a:t> </a:t>
            </a:r>
            <a:r>
              <a:rPr lang="it-IT" err="1">
                <a:solidFill>
                  <a:schemeClr val="tx2"/>
                </a:solidFill>
                <a:cs typeface="Calibri" panose="020F0502020204030204"/>
              </a:rPr>
              <a:t>coexist</a:t>
            </a:r>
            <a:r>
              <a:rPr lang="it-IT">
                <a:solidFill>
                  <a:schemeClr val="tx2"/>
                </a:solidFill>
                <a:cs typeface="Calibri" panose="020F0502020204030204"/>
              </a:rPr>
              <a:t> with the </a:t>
            </a:r>
            <a:r>
              <a:rPr lang="it-IT" err="1">
                <a:solidFill>
                  <a:schemeClr val="tx2"/>
                </a:solidFill>
                <a:cs typeface="Calibri" panose="020F0502020204030204"/>
              </a:rPr>
              <a:t>flower</a:t>
            </a:r>
            <a:r>
              <a:rPr lang="it-IT">
                <a:solidFill>
                  <a:schemeClr val="tx2"/>
                </a:solidFill>
                <a:cs typeface="Calibri" panose="020F0502020204030204"/>
              </a:rPr>
              <a:t> label. Some of </a:t>
            </a:r>
            <a:r>
              <a:rPr lang="it-IT" err="1">
                <a:solidFill>
                  <a:schemeClr val="tx2"/>
                </a:solidFill>
                <a:cs typeface="Calibri" panose="020F0502020204030204"/>
              </a:rPr>
              <a:t>which</a:t>
            </a:r>
            <a:r>
              <a:rPr lang="it-IT">
                <a:solidFill>
                  <a:schemeClr val="tx2"/>
                </a:solidFill>
                <a:cs typeface="Calibri" panose="020F0502020204030204"/>
              </a:rPr>
              <a:t> are </a:t>
            </a:r>
            <a:r>
              <a:rPr lang="it-IT" err="1">
                <a:solidFill>
                  <a:schemeClr val="tx2"/>
                </a:solidFill>
                <a:cs typeface="Calibri" panose="020F0502020204030204"/>
              </a:rPr>
              <a:t>mandatory</a:t>
            </a:r>
            <a:r>
              <a:rPr lang="it-IT">
                <a:solidFill>
                  <a:schemeClr val="tx2"/>
                </a:solidFill>
                <a:cs typeface="Calibri" panose="020F0502020204030204"/>
              </a:rPr>
              <a:t>, some voluntary.</a:t>
            </a:r>
          </a:p>
          <a:p>
            <a:pPr marL="0" indent="0">
              <a:buNone/>
            </a:pPr>
            <a:r>
              <a:rPr lang="it-IT" err="1">
                <a:solidFill>
                  <a:schemeClr val="tx2"/>
                </a:solidFill>
                <a:cs typeface="Calibri" panose="020F0502020204030204"/>
              </a:rPr>
              <a:t>Examples</a:t>
            </a:r>
            <a:r>
              <a:rPr lang="it-IT">
                <a:solidFill>
                  <a:schemeClr val="tx2"/>
                </a:solidFill>
                <a:cs typeface="Calibri" panose="020F0502020204030204"/>
              </a:rPr>
              <a:t> of </a:t>
            </a:r>
            <a:r>
              <a:rPr lang="it-IT" err="1">
                <a:solidFill>
                  <a:schemeClr val="tx2"/>
                </a:solidFill>
                <a:cs typeface="Calibri" panose="020F0502020204030204"/>
              </a:rPr>
              <a:t>mandatory</a:t>
            </a:r>
            <a:r>
              <a:rPr lang="it-IT">
                <a:solidFill>
                  <a:schemeClr val="tx2"/>
                </a:solidFill>
                <a:cs typeface="Calibri" panose="020F0502020204030204"/>
              </a:rPr>
              <a:t> </a:t>
            </a:r>
            <a:r>
              <a:rPr lang="it-IT" err="1">
                <a:solidFill>
                  <a:schemeClr val="tx2"/>
                </a:solidFill>
                <a:cs typeface="Calibri" panose="020F0502020204030204"/>
              </a:rPr>
              <a:t>measures</a:t>
            </a:r>
            <a:r>
              <a:rPr lang="it-IT">
                <a:solidFill>
                  <a:schemeClr val="tx2"/>
                </a:solidFill>
                <a:cs typeface="Calibri" panose="020F0502020204030204"/>
              </a:rPr>
              <a:t> include: </a:t>
            </a:r>
          </a:p>
          <a:p>
            <a:pPr marL="457200" indent="-457200"/>
            <a:r>
              <a:rPr lang="it-IT">
                <a:solidFill>
                  <a:schemeClr val="tx2"/>
                </a:solidFill>
                <a:cs typeface="Calibri" panose="020F0502020204030204"/>
              </a:rPr>
              <a:t>the </a:t>
            </a:r>
            <a:r>
              <a:rPr lang="it-IT" err="1">
                <a:solidFill>
                  <a:schemeClr val="tx2"/>
                </a:solidFill>
                <a:cs typeface="Calibri" panose="020F0502020204030204"/>
              </a:rPr>
              <a:t>EU's</a:t>
            </a:r>
            <a:r>
              <a:rPr lang="it-IT">
                <a:solidFill>
                  <a:schemeClr val="tx2"/>
                </a:solidFill>
                <a:cs typeface="Calibri" panose="020F0502020204030204"/>
              </a:rPr>
              <a:t> </a:t>
            </a:r>
            <a:r>
              <a:rPr lang="it-IT" err="1">
                <a:solidFill>
                  <a:schemeClr val="tx2"/>
                </a:solidFill>
                <a:cs typeface="Calibri" panose="020F0502020204030204"/>
              </a:rPr>
              <a:t>organic</a:t>
            </a:r>
            <a:r>
              <a:rPr lang="it-IT">
                <a:solidFill>
                  <a:schemeClr val="tx2"/>
                </a:solidFill>
                <a:cs typeface="Calibri" panose="020F0502020204030204"/>
              </a:rPr>
              <a:t> farming </a:t>
            </a:r>
            <a:r>
              <a:rPr lang="it-IT" err="1">
                <a:solidFill>
                  <a:schemeClr val="tx2"/>
                </a:solidFill>
                <a:cs typeface="Calibri" panose="020F0502020204030204"/>
              </a:rPr>
              <a:t>Regulation</a:t>
            </a:r>
            <a:r>
              <a:rPr lang="it-IT">
                <a:solidFill>
                  <a:schemeClr val="tx2"/>
                </a:solidFill>
                <a:cs typeface="Calibri" panose="020F0502020204030204"/>
              </a:rPr>
              <a:t>, </a:t>
            </a:r>
            <a:r>
              <a:rPr lang="it-IT" err="1">
                <a:solidFill>
                  <a:schemeClr val="tx2"/>
                </a:solidFill>
                <a:cs typeface="Calibri" panose="020F0502020204030204"/>
              </a:rPr>
              <a:t>which</a:t>
            </a:r>
            <a:r>
              <a:rPr lang="it-IT">
                <a:solidFill>
                  <a:schemeClr val="tx2"/>
                </a:solidFill>
                <a:cs typeface="Calibri" panose="020F0502020204030204"/>
              </a:rPr>
              <a:t> sets down </a:t>
            </a:r>
            <a:r>
              <a:rPr lang="it-IT" err="1">
                <a:solidFill>
                  <a:schemeClr val="tx2"/>
                </a:solidFill>
                <a:cs typeface="Calibri" panose="020F0502020204030204"/>
              </a:rPr>
              <a:t>requirements</a:t>
            </a:r>
            <a:r>
              <a:rPr lang="it-IT">
                <a:solidFill>
                  <a:schemeClr val="tx2"/>
                </a:solidFill>
                <a:cs typeface="Calibri" panose="020F0502020204030204"/>
              </a:rPr>
              <a:t> for </a:t>
            </a:r>
            <a:r>
              <a:rPr lang="it-IT" err="1">
                <a:solidFill>
                  <a:schemeClr val="tx2"/>
                </a:solidFill>
                <a:cs typeface="Calibri" panose="020F0502020204030204"/>
              </a:rPr>
              <a:t>organic</a:t>
            </a:r>
            <a:r>
              <a:rPr lang="it-IT">
                <a:solidFill>
                  <a:schemeClr val="tx2"/>
                </a:solidFill>
                <a:cs typeface="Calibri" panose="020F0502020204030204"/>
              </a:rPr>
              <a:t> production </a:t>
            </a:r>
          </a:p>
          <a:p>
            <a:r>
              <a:rPr lang="it-IT">
                <a:solidFill>
                  <a:schemeClr val="tx2"/>
                </a:solidFill>
                <a:cs typeface="Calibri" panose="020F0502020204030204"/>
              </a:rPr>
              <a:t>and the energy class rating system, </a:t>
            </a:r>
            <a:r>
              <a:rPr lang="it-IT" err="1">
                <a:solidFill>
                  <a:schemeClr val="tx2"/>
                </a:solidFill>
                <a:cs typeface="Calibri" panose="020F0502020204030204"/>
              </a:rPr>
              <a:t>which</a:t>
            </a:r>
            <a:r>
              <a:rPr lang="it-IT">
                <a:solidFill>
                  <a:schemeClr val="tx2"/>
                </a:solidFill>
                <a:cs typeface="Calibri" panose="020F0502020204030204"/>
              </a:rPr>
              <a:t> </a:t>
            </a:r>
            <a:r>
              <a:rPr lang="it-IT" err="1">
                <a:solidFill>
                  <a:schemeClr val="tx2"/>
                </a:solidFill>
                <a:cs typeface="Calibri" panose="020F0502020204030204"/>
              </a:rPr>
              <a:t>identifies</a:t>
            </a:r>
            <a:r>
              <a:rPr lang="it-IT">
                <a:solidFill>
                  <a:schemeClr val="tx2"/>
                </a:solidFill>
                <a:cs typeface="Calibri" panose="020F0502020204030204"/>
              </a:rPr>
              <a:t> </a:t>
            </a:r>
            <a:r>
              <a:rPr lang="it-IT" err="1">
                <a:solidFill>
                  <a:schemeClr val="tx2"/>
                </a:solidFill>
                <a:cs typeface="Calibri" panose="020F0502020204030204"/>
              </a:rPr>
              <a:t>refrigerators</a:t>
            </a:r>
            <a:r>
              <a:rPr lang="it-IT">
                <a:solidFill>
                  <a:schemeClr val="tx2"/>
                </a:solidFill>
                <a:cs typeface="Calibri" panose="020F0502020204030204"/>
              </a:rPr>
              <a:t>, freezers and </a:t>
            </a:r>
            <a:r>
              <a:rPr lang="it-IT" err="1">
                <a:solidFill>
                  <a:schemeClr val="tx2"/>
                </a:solidFill>
                <a:cs typeface="Calibri" panose="020F0502020204030204"/>
              </a:rPr>
              <a:t>other</a:t>
            </a:r>
            <a:r>
              <a:rPr lang="it-IT">
                <a:solidFill>
                  <a:schemeClr val="tx2"/>
                </a:solidFill>
                <a:cs typeface="Calibri" panose="020F0502020204030204"/>
              </a:rPr>
              <a:t> </a:t>
            </a:r>
            <a:r>
              <a:rPr lang="it-IT" err="1">
                <a:solidFill>
                  <a:schemeClr val="tx2"/>
                </a:solidFill>
                <a:cs typeface="Calibri" panose="020F0502020204030204"/>
              </a:rPr>
              <a:t>household</a:t>
            </a:r>
            <a:r>
              <a:rPr lang="it-IT">
                <a:solidFill>
                  <a:schemeClr val="tx2"/>
                </a:solidFill>
                <a:cs typeface="Calibri" panose="020F0502020204030204"/>
              </a:rPr>
              <a:t> </a:t>
            </a:r>
            <a:r>
              <a:rPr lang="it-IT" err="1">
                <a:solidFill>
                  <a:schemeClr val="tx2"/>
                </a:solidFill>
                <a:cs typeface="Calibri" panose="020F0502020204030204"/>
              </a:rPr>
              <a:t>equipment</a:t>
            </a:r>
            <a:r>
              <a:rPr lang="it-IT">
                <a:solidFill>
                  <a:schemeClr val="tx2"/>
                </a:solidFill>
                <a:cs typeface="Calibri" panose="020F0502020204030204"/>
              </a:rPr>
              <a:t> </a:t>
            </a:r>
            <a:r>
              <a:rPr lang="it-IT" err="1">
                <a:solidFill>
                  <a:schemeClr val="tx2"/>
                </a:solidFill>
                <a:cs typeface="Calibri" panose="020F0502020204030204"/>
              </a:rPr>
              <a:t>which</a:t>
            </a:r>
            <a:r>
              <a:rPr lang="it-IT">
                <a:solidFill>
                  <a:schemeClr val="tx2"/>
                </a:solidFill>
                <a:cs typeface="Calibri" panose="020F0502020204030204"/>
              </a:rPr>
              <a:t> are </a:t>
            </a:r>
            <a:r>
              <a:rPr lang="it-IT" err="1">
                <a:solidFill>
                  <a:schemeClr val="tx2"/>
                </a:solidFill>
                <a:cs typeface="Calibri" panose="020F0502020204030204"/>
              </a:rPr>
              <a:t>particularly</a:t>
            </a:r>
            <a:r>
              <a:rPr lang="it-IT">
                <a:solidFill>
                  <a:schemeClr val="tx2"/>
                </a:solidFill>
                <a:cs typeface="Calibri" panose="020F0502020204030204"/>
              </a:rPr>
              <a:t> </a:t>
            </a:r>
            <a:r>
              <a:rPr lang="it-IT" err="1">
                <a:solidFill>
                  <a:schemeClr val="tx2"/>
                </a:solidFill>
                <a:cs typeface="Calibri" panose="020F0502020204030204"/>
              </a:rPr>
              <a:t>economical</a:t>
            </a:r>
            <a:r>
              <a:rPr lang="it-IT">
                <a:solidFill>
                  <a:schemeClr val="tx2"/>
                </a:solidFill>
                <a:cs typeface="Calibri" panose="020F0502020204030204"/>
              </a:rPr>
              <a:t> in </a:t>
            </a:r>
            <a:r>
              <a:rPr lang="it-IT" err="1">
                <a:solidFill>
                  <a:schemeClr val="tx2"/>
                </a:solidFill>
                <a:cs typeface="Calibri" panose="020F0502020204030204"/>
              </a:rPr>
              <a:t>terms</a:t>
            </a:r>
            <a:r>
              <a:rPr lang="it-IT">
                <a:solidFill>
                  <a:schemeClr val="tx2"/>
                </a:solidFill>
                <a:cs typeface="Calibri" panose="020F0502020204030204"/>
              </a:rPr>
              <a:t> of </a:t>
            </a:r>
            <a:r>
              <a:rPr lang="it-IT" err="1">
                <a:solidFill>
                  <a:schemeClr val="tx2"/>
                </a:solidFill>
                <a:cs typeface="Calibri" panose="020F0502020204030204"/>
              </a:rPr>
              <a:t>electricity</a:t>
            </a:r>
            <a:r>
              <a:rPr lang="it-IT">
                <a:solidFill>
                  <a:schemeClr val="tx2"/>
                </a:solidFill>
                <a:cs typeface="Calibri" panose="020F0502020204030204"/>
              </a:rPr>
              <a:t> </a:t>
            </a:r>
            <a:r>
              <a:rPr lang="it-IT" err="1">
                <a:solidFill>
                  <a:schemeClr val="tx2"/>
                </a:solidFill>
                <a:cs typeface="Calibri" panose="020F0502020204030204"/>
              </a:rPr>
              <a:t>consumprion</a:t>
            </a:r>
            <a:r>
              <a:rPr lang="it-IT">
                <a:solidFill>
                  <a:schemeClr val="tx2"/>
                </a:solidFill>
                <a:cs typeface="Calibri" panose="020F0502020204030204"/>
              </a:rPr>
              <a:t>.</a:t>
            </a:r>
            <a:endParaRPr lang="it-IT">
              <a:solidFill>
                <a:schemeClr val="tx2"/>
              </a:solidFill>
            </a:endParaRPr>
          </a:p>
        </p:txBody>
      </p:sp>
      <p:grpSp>
        <p:nvGrpSpPr>
          <p:cNvPr id="18" name="Group 17">
            <a:extLst>
              <a:ext uri="{FF2B5EF4-FFF2-40B4-BE49-F238E27FC236}">
                <a16:creationId xmlns:a16="http://schemas.microsoft.com/office/drawing/2014/main" id="{9DB3963A-4187-4A72-9DA4-CA6BADE229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9072780" y="3734338"/>
            <a:ext cx="3878664" cy="2368659"/>
            <a:chOff x="6867015" y="-1"/>
            <a:chExt cx="5324985" cy="3251912"/>
          </a:xfrm>
          <a:solidFill>
            <a:schemeClr val="accent5">
              <a:alpha val="10000"/>
            </a:schemeClr>
          </a:solidFill>
        </p:grpSpPr>
        <p:sp>
          <p:nvSpPr>
            <p:cNvPr id="19" name="Freeform: Shape 18">
              <a:extLst>
                <a:ext uri="{FF2B5EF4-FFF2-40B4-BE49-F238E27FC236}">
                  <a16:creationId xmlns:a16="http://schemas.microsoft.com/office/drawing/2014/main" id="{2428E75E-001A-4568-B035-574F1303EF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64AC8CFC-1164-4525-82A0-25F75ADCF4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6F35C856-5B70-4CA2-BB8F-A37197D8F9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550FD8B0-DE97-47B1-84ED-67A3BD00FE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14103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150F4-7334-A71C-AD1C-9D8330364F4F}"/>
              </a:ext>
            </a:extLst>
          </p:cNvPr>
          <p:cNvSpPr>
            <a:spLocks noGrp="1"/>
          </p:cNvSpPr>
          <p:nvPr>
            <p:ph type="title"/>
          </p:nvPr>
        </p:nvSpPr>
        <p:spPr>
          <a:xfrm>
            <a:off x="5868557" y="1138036"/>
            <a:ext cx="5444382" cy="1402470"/>
          </a:xfrm>
        </p:spPr>
        <p:txBody>
          <a:bodyPr anchor="t">
            <a:normAutofit/>
          </a:bodyPr>
          <a:lstStyle/>
          <a:p>
            <a:r>
              <a:rPr lang="it-IT" sz="3200">
                <a:cs typeface="Calibri Light"/>
              </a:rPr>
              <a:t>Eco-management standards </a:t>
            </a:r>
            <a:endParaRPr lang="it-IT" sz="3200"/>
          </a:p>
        </p:txBody>
      </p:sp>
      <p:pic>
        <p:nvPicPr>
          <p:cNvPr id="5" name="Picture 4">
            <a:extLst>
              <a:ext uri="{FF2B5EF4-FFF2-40B4-BE49-F238E27FC236}">
                <a16:creationId xmlns:a16="http://schemas.microsoft.com/office/drawing/2014/main" id="{BECD5049-4EA1-44CF-F935-8DB3D7D56F0F}"/>
              </a:ext>
            </a:extLst>
          </p:cNvPr>
          <p:cNvPicPr>
            <a:picLocks noChangeAspect="1"/>
          </p:cNvPicPr>
          <p:nvPr/>
        </p:nvPicPr>
        <p:blipFill rotWithShape="1">
          <a:blip r:embed="rId2"/>
          <a:srcRect l="9057" r="40879" b="-3"/>
          <a:stretch/>
        </p:blipFill>
        <p:spPr>
          <a:xfrm>
            <a:off x="-1" y="10"/>
            <a:ext cx="5151179" cy="6857990"/>
          </a:xfrm>
          <a:prstGeom prst="rect">
            <a:avLst/>
          </a:prstGeom>
        </p:spPr>
      </p:pic>
      <p:sp>
        <p:nvSpPr>
          <p:cNvPr id="3" name="Segnaposto contenuto 2">
            <a:extLst>
              <a:ext uri="{FF2B5EF4-FFF2-40B4-BE49-F238E27FC236}">
                <a16:creationId xmlns:a16="http://schemas.microsoft.com/office/drawing/2014/main" id="{F97C6152-9AC3-7BE5-C7D4-F55B6683E0CC}"/>
              </a:ext>
            </a:extLst>
          </p:cNvPr>
          <p:cNvSpPr>
            <a:spLocks noGrp="1"/>
          </p:cNvSpPr>
          <p:nvPr>
            <p:ph idx="1"/>
          </p:nvPr>
        </p:nvSpPr>
        <p:spPr>
          <a:xfrm>
            <a:off x="5868557" y="1717664"/>
            <a:ext cx="5444382" cy="4424719"/>
          </a:xfrm>
        </p:spPr>
        <p:txBody>
          <a:bodyPr vert="horz" lIns="91440" tIns="45720" rIns="91440" bIns="45720" rtlCol="0" anchor="t">
            <a:noAutofit/>
          </a:bodyPr>
          <a:lstStyle/>
          <a:p>
            <a:pPr marL="0" indent="0">
              <a:buNone/>
            </a:pPr>
            <a:r>
              <a:rPr lang="it-IT" dirty="0">
                <a:cs typeface="Calibri" panose="020F0502020204030204"/>
              </a:rPr>
              <a:t>Some </a:t>
            </a:r>
            <a:r>
              <a:rPr lang="it-IT" dirty="0" err="1">
                <a:cs typeface="Calibri" panose="020F0502020204030204"/>
              </a:rPr>
              <a:t>environmental</a:t>
            </a:r>
            <a:r>
              <a:rPr lang="it-IT" dirty="0">
                <a:cs typeface="Calibri" panose="020F0502020204030204"/>
              </a:rPr>
              <a:t> management standards are </a:t>
            </a:r>
            <a:r>
              <a:rPr lang="it-IT" b="1" dirty="0" err="1">
                <a:cs typeface="Calibri" panose="020F0502020204030204"/>
              </a:rPr>
              <a:t>mandatory</a:t>
            </a:r>
            <a:r>
              <a:rPr lang="it-IT" dirty="0">
                <a:cs typeface="Calibri" panose="020F0502020204030204"/>
              </a:rPr>
              <a:t>, </a:t>
            </a:r>
            <a:endParaRPr lang="it-IT" b="1">
              <a:cs typeface="Calibri" panose="020F0502020204030204"/>
            </a:endParaRPr>
          </a:p>
          <a:p>
            <a:pPr marL="0" indent="0">
              <a:buNone/>
            </a:pPr>
            <a:r>
              <a:rPr lang="it-IT" dirty="0">
                <a:ea typeface="Calibri"/>
                <a:cs typeface="Calibri" panose="020F0502020204030204"/>
              </a:rPr>
              <a:t>But:</a:t>
            </a:r>
            <a:endParaRPr lang="it-IT" dirty="0">
              <a:cs typeface="Calibri" panose="020F0502020204030204"/>
            </a:endParaRPr>
          </a:p>
          <a:p>
            <a:pPr marL="0" indent="0">
              <a:buNone/>
            </a:pPr>
            <a:r>
              <a:rPr lang="it-IT" dirty="0">
                <a:cs typeface="Calibri" panose="020F0502020204030204"/>
              </a:rPr>
              <a:t>a </a:t>
            </a:r>
            <a:r>
              <a:rPr lang="it-IT" dirty="0" err="1">
                <a:cs typeface="Calibri" panose="020F0502020204030204"/>
              </a:rPr>
              <a:t>substantial</a:t>
            </a:r>
            <a:r>
              <a:rPr lang="it-IT" dirty="0">
                <a:cs typeface="Calibri" panose="020F0502020204030204"/>
              </a:rPr>
              <a:t> </a:t>
            </a:r>
            <a:r>
              <a:rPr lang="it-IT" dirty="0" err="1">
                <a:cs typeface="Calibri" panose="020F0502020204030204"/>
              </a:rPr>
              <a:t>number</a:t>
            </a:r>
            <a:r>
              <a:rPr lang="it-IT" dirty="0">
                <a:cs typeface="Calibri" panose="020F0502020204030204"/>
              </a:rPr>
              <a:t> are </a:t>
            </a:r>
            <a:r>
              <a:rPr lang="it-IT" b="1" dirty="0">
                <a:cs typeface="Calibri" panose="020F0502020204030204"/>
              </a:rPr>
              <a:t>voluntary</a:t>
            </a:r>
            <a:r>
              <a:rPr lang="it-IT" dirty="0">
                <a:cs typeface="Calibri" panose="020F0502020204030204"/>
              </a:rPr>
              <a:t>, with </a:t>
            </a:r>
            <a:r>
              <a:rPr lang="it-IT" dirty="0" err="1">
                <a:cs typeface="Calibri" panose="020F0502020204030204"/>
              </a:rPr>
              <a:t>firms</a:t>
            </a:r>
            <a:r>
              <a:rPr lang="it-IT" dirty="0">
                <a:cs typeface="Calibri" panose="020F0502020204030204"/>
              </a:rPr>
              <a:t> </a:t>
            </a:r>
            <a:r>
              <a:rPr lang="it-IT" dirty="0" err="1">
                <a:cs typeface="Calibri" panose="020F0502020204030204"/>
              </a:rPr>
              <a:t>choosing</a:t>
            </a:r>
            <a:r>
              <a:rPr lang="it-IT" dirty="0">
                <a:cs typeface="Calibri" panose="020F0502020204030204"/>
              </a:rPr>
              <a:t> </a:t>
            </a:r>
            <a:r>
              <a:rPr lang="it-IT" dirty="0" err="1">
                <a:cs typeface="Calibri" panose="020F0502020204030204"/>
              </a:rPr>
              <a:t>sign</a:t>
            </a:r>
            <a:r>
              <a:rPr lang="it-IT" dirty="0">
                <a:cs typeface="Calibri" panose="020F0502020204030204"/>
              </a:rPr>
              <a:t> up to eco-management systems in </a:t>
            </a:r>
            <a:r>
              <a:rPr lang="it-IT" dirty="0" err="1">
                <a:cs typeface="Calibri" panose="020F0502020204030204"/>
              </a:rPr>
              <a:t>order</a:t>
            </a:r>
            <a:r>
              <a:rPr lang="it-IT" dirty="0">
                <a:cs typeface="Calibri" panose="020F0502020204030204"/>
              </a:rPr>
              <a:t> </a:t>
            </a:r>
            <a:r>
              <a:rPr lang="it-IT" b="1" dirty="0">
                <a:cs typeface="Calibri" panose="020F0502020204030204"/>
              </a:rPr>
              <a:t>to </a:t>
            </a:r>
            <a:r>
              <a:rPr lang="it-IT" b="1" dirty="0" err="1">
                <a:cs typeface="Calibri" panose="020F0502020204030204"/>
              </a:rPr>
              <a:t>enjoy</a:t>
            </a:r>
            <a:r>
              <a:rPr lang="it-IT" b="1" dirty="0">
                <a:cs typeface="Calibri" panose="020F0502020204030204"/>
              </a:rPr>
              <a:t> </a:t>
            </a:r>
            <a:r>
              <a:rPr lang="it-IT" b="1" dirty="0" err="1">
                <a:cs typeface="Calibri" panose="020F0502020204030204"/>
              </a:rPr>
              <a:t>regulatory</a:t>
            </a:r>
            <a:r>
              <a:rPr lang="it-IT" b="1" dirty="0">
                <a:cs typeface="Calibri" panose="020F0502020204030204"/>
              </a:rPr>
              <a:t> </a:t>
            </a:r>
            <a:r>
              <a:rPr lang="it-IT" b="1" dirty="0" err="1">
                <a:cs typeface="Calibri" panose="020F0502020204030204"/>
              </a:rPr>
              <a:t>rewards</a:t>
            </a:r>
            <a:r>
              <a:rPr lang="it-IT" dirty="0">
                <a:cs typeface="Calibri" panose="020F0502020204030204"/>
              </a:rPr>
              <a:t> and/or </a:t>
            </a:r>
            <a:r>
              <a:rPr lang="it-IT" dirty="0" err="1">
                <a:cs typeface="Calibri" panose="020F0502020204030204"/>
              </a:rPr>
              <a:t>e</a:t>
            </a:r>
            <a:r>
              <a:rPr lang="it-IT" b="1" dirty="0" err="1">
                <a:cs typeface="Calibri" panose="020F0502020204030204"/>
              </a:rPr>
              <a:t>nhanced</a:t>
            </a:r>
            <a:r>
              <a:rPr lang="it-IT" b="1" dirty="0">
                <a:cs typeface="Calibri" panose="020F0502020204030204"/>
              </a:rPr>
              <a:t> consumer </a:t>
            </a:r>
            <a:r>
              <a:rPr lang="it-IT" b="1" dirty="0" err="1">
                <a:cs typeface="Calibri" panose="020F0502020204030204"/>
              </a:rPr>
              <a:t>reputation</a:t>
            </a:r>
            <a:r>
              <a:rPr lang="it-IT" b="1" dirty="0">
                <a:cs typeface="Calibri" panose="020F0502020204030204"/>
              </a:rPr>
              <a:t>.</a:t>
            </a:r>
            <a:endParaRPr lang="it-IT" b="1">
              <a:ea typeface="Calibri"/>
              <a:cs typeface="Calibri" panose="020F0502020204030204"/>
            </a:endParaRPr>
          </a:p>
        </p:txBody>
      </p:sp>
    </p:spTree>
    <p:extLst>
      <p:ext uri="{BB962C8B-B14F-4D97-AF65-F5344CB8AC3E}">
        <p14:creationId xmlns:p14="http://schemas.microsoft.com/office/powerpoint/2010/main" val="41126149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BB8FB-558F-F787-A36D-36AD7E2D1E95}"/>
              </a:ext>
            </a:extLst>
          </p:cNvPr>
          <p:cNvSpPr>
            <a:spLocks noGrp="1"/>
          </p:cNvSpPr>
          <p:nvPr>
            <p:ph type="title"/>
          </p:nvPr>
        </p:nvSpPr>
        <p:spPr>
          <a:xfrm>
            <a:off x="761800" y="762001"/>
            <a:ext cx="5334197" cy="1708242"/>
          </a:xfrm>
        </p:spPr>
        <p:txBody>
          <a:bodyPr anchor="ctr">
            <a:normAutofit/>
          </a:bodyPr>
          <a:lstStyle/>
          <a:p>
            <a:r>
              <a:rPr lang="it-IT" sz="3700" dirty="0">
                <a:cs typeface="Calibri Light"/>
              </a:rPr>
              <a:t>The Eco-Management and Audit </a:t>
            </a:r>
            <a:r>
              <a:rPr lang="it-IT" sz="3700" err="1">
                <a:cs typeface="Calibri Light"/>
              </a:rPr>
              <a:t>Scheme</a:t>
            </a:r>
            <a:r>
              <a:rPr lang="it-IT" sz="3700" dirty="0">
                <a:cs typeface="Calibri Light"/>
              </a:rPr>
              <a:t> (</a:t>
            </a:r>
            <a:r>
              <a:rPr lang="it-IT" sz="3700" b="1" dirty="0">
                <a:cs typeface="Calibri Light"/>
              </a:rPr>
              <a:t>EMAS</a:t>
            </a:r>
            <a:r>
              <a:rPr lang="it-IT" sz="3700" dirty="0">
                <a:cs typeface="Calibri Light"/>
              </a:rPr>
              <a:t>)</a:t>
            </a:r>
            <a:endParaRPr lang="it-IT" sz="3700" dirty="0"/>
          </a:p>
        </p:txBody>
      </p:sp>
      <p:sp>
        <p:nvSpPr>
          <p:cNvPr id="3" name="Segnaposto contenuto 2">
            <a:extLst>
              <a:ext uri="{FF2B5EF4-FFF2-40B4-BE49-F238E27FC236}">
                <a16:creationId xmlns:a16="http://schemas.microsoft.com/office/drawing/2014/main" id="{4C611CC1-3964-D5D7-8E35-23091507EF22}"/>
              </a:ext>
            </a:extLst>
          </p:cNvPr>
          <p:cNvSpPr>
            <a:spLocks noGrp="1"/>
          </p:cNvSpPr>
          <p:nvPr>
            <p:ph idx="1"/>
          </p:nvPr>
        </p:nvSpPr>
        <p:spPr>
          <a:xfrm>
            <a:off x="761800" y="2470244"/>
            <a:ext cx="5334197" cy="3769835"/>
          </a:xfrm>
        </p:spPr>
        <p:txBody>
          <a:bodyPr vert="horz" lIns="91440" tIns="45720" rIns="91440" bIns="45720" rtlCol="0" anchor="ctr">
            <a:noAutofit/>
          </a:bodyPr>
          <a:lstStyle/>
          <a:p>
            <a:pPr marL="0" indent="0" algn="just">
              <a:buNone/>
            </a:pPr>
            <a:r>
              <a:rPr lang="it-IT" sz="2400" dirty="0">
                <a:cs typeface="Calibri" panose="020F0502020204030204"/>
              </a:rPr>
              <a:t>The Eco-Management and Audit </a:t>
            </a:r>
            <a:r>
              <a:rPr lang="it-IT" sz="2400" dirty="0" err="1">
                <a:cs typeface="Calibri" panose="020F0502020204030204"/>
              </a:rPr>
              <a:t>Scheme</a:t>
            </a:r>
            <a:r>
              <a:rPr lang="it-IT" sz="2400" dirty="0">
                <a:cs typeface="Calibri" panose="020F0502020204030204"/>
              </a:rPr>
              <a:t> (EMAS) </a:t>
            </a:r>
            <a:r>
              <a:rPr lang="it-IT" sz="2400" dirty="0" err="1">
                <a:cs typeface="Calibri" panose="020F0502020204030204"/>
              </a:rPr>
              <a:t>is</a:t>
            </a:r>
            <a:r>
              <a:rPr lang="it-IT" sz="2400" dirty="0">
                <a:cs typeface="Calibri" panose="020F0502020204030204"/>
              </a:rPr>
              <a:t> a voluntary </a:t>
            </a:r>
            <a:r>
              <a:rPr lang="it-IT" sz="2400" dirty="0" err="1">
                <a:cs typeface="Calibri" panose="020F0502020204030204"/>
              </a:rPr>
              <a:t>environmental</a:t>
            </a:r>
            <a:r>
              <a:rPr lang="it-IT" sz="2400" dirty="0">
                <a:cs typeface="Calibri" panose="020F0502020204030204"/>
              </a:rPr>
              <a:t> management </a:t>
            </a:r>
            <a:r>
              <a:rPr lang="it-IT" sz="2400" dirty="0" err="1">
                <a:cs typeface="Calibri" panose="020F0502020204030204"/>
              </a:rPr>
              <a:t>instrument</a:t>
            </a:r>
            <a:r>
              <a:rPr lang="it-IT" sz="2400" dirty="0">
                <a:cs typeface="Calibri" panose="020F0502020204030204"/>
              </a:rPr>
              <a:t>, </a:t>
            </a:r>
            <a:r>
              <a:rPr lang="it-IT" sz="2400" dirty="0" err="1">
                <a:cs typeface="Calibri" panose="020F0502020204030204"/>
              </a:rPr>
              <a:t>which</a:t>
            </a:r>
            <a:r>
              <a:rPr lang="it-IT" sz="2400" dirty="0">
                <a:cs typeface="Calibri" panose="020F0502020204030204"/>
              </a:rPr>
              <a:t> </a:t>
            </a:r>
            <a:r>
              <a:rPr lang="it-IT" sz="2400" dirty="0" err="1">
                <a:cs typeface="Calibri" panose="020F0502020204030204"/>
              </a:rPr>
              <a:t>was</a:t>
            </a:r>
            <a:r>
              <a:rPr lang="it-IT" sz="2400" dirty="0">
                <a:cs typeface="Calibri" panose="020F0502020204030204"/>
              </a:rPr>
              <a:t> </a:t>
            </a:r>
            <a:r>
              <a:rPr lang="it-IT" sz="2400" dirty="0" err="1">
                <a:cs typeface="Calibri" panose="020F0502020204030204"/>
              </a:rPr>
              <a:t>developed</a:t>
            </a:r>
            <a:r>
              <a:rPr lang="it-IT" sz="2400" dirty="0">
                <a:cs typeface="Calibri" panose="020F0502020204030204"/>
              </a:rPr>
              <a:t> in 1993 by the </a:t>
            </a:r>
            <a:r>
              <a:rPr lang="it-IT" sz="2400" dirty="0" err="1">
                <a:cs typeface="Calibri" panose="020F0502020204030204"/>
              </a:rPr>
              <a:t>European</a:t>
            </a:r>
            <a:r>
              <a:rPr lang="it-IT" sz="2400" dirty="0">
                <a:cs typeface="Calibri" panose="020F0502020204030204"/>
              </a:rPr>
              <a:t> Commission. </a:t>
            </a:r>
            <a:endParaRPr lang="it-IT" dirty="0"/>
          </a:p>
          <a:p>
            <a:pPr marL="0" indent="0" algn="just">
              <a:buNone/>
            </a:pPr>
            <a:r>
              <a:rPr lang="it-IT" sz="2400" err="1">
                <a:cs typeface="Calibri" panose="020F0502020204030204"/>
              </a:rPr>
              <a:t>It</a:t>
            </a:r>
            <a:r>
              <a:rPr lang="it-IT" sz="2400" dirty="0">
                <a:cs typeface="Calibri" panose="020F0502020204030204"/>
              </a:rPr>
              <a:t> </a:t>
            </a:r>
            <a:r>
              <a:rPr lang="it-IT" sz="2400" err="1">
                <a:cs typeface="Calibri" panose="020F0502020204030204"/>
              </a:rPr>
              <a:t>enables</a:t>
            </a:r>
            <a:r>
              <a:rPr lang="it-IT" sz="2400" dirty="0">
                <a:cs typeface="Calibri" panose="020F0502020204030204"/>
              </a:rPr>
              <a:t> </a:t>
            </a:r>
            <a:r>
              <a:rPr lang="it-IT" sz="2400" err="1">
                <a:cs typeface="Calibri" panose="020F0502020204030204"/>
              </a:rPr>
              <a:t>organizations</a:t>
            </a:r>
            <a:r>
              <a:rPr lang="it-IT" sz="2400" dirty="0">
                <a:cs typeface="Calibri" panose="020F0502020204030204"/>
              </a:rPr>
              <a:t> to </a:t>
            </a:r>
            <a:r>
              <a:rPr lang="it-IT" sz="2400" err="1">
                <a:cs typeface="Calibri" panose="020F0502020204030204"/>
              </a:rPr>
              <a:t>assess</a:t>
            </a:r>
            <a:r>
              <a:rPr lang="it-IT" sz="2400" dirty="0">
                <a:cs typeface="Calibri" panose="020F0502020204030204"/>
              </a:rPr>
              <a:t>, </a:t>
            </a:r>
            <a:r>
              <a:rPr lang="it-IT" sz="2400" err="1">
                <a:cs typeface="Calibri" panose="020F0502020204030204"/>
              </a:rPr>
              <a:t>manage</a:t>
            </a:r>
            <a:r>
              <a:rPr lang="it-IT" sz="2400" dirty="0">
                <a:cs typeface="Calibri" panose="020F0502020204030204"/>
              </a:rPr>
              <a:t> and </a:t>
            </a:r>
            <a:r>
              <a:rPr lang="it-IT" sz="2400" err="1">
                <a:cs typeface="Calibri" panose="020F0502020204030204"/>
              </a:rPr>
              <a:t>continuously</a:t>
            </a:r>
            <a:r>
              <a:rPr lang="it-IT" sz="2400" dirty="0">
                <a:cs typeface="Calibri" panose="020F0502020204030204"/>
              </a:rPr>
              <a:t> </a:t>
            </a:r>
            <a:r>
              <a:rPr lang="it-IT" sz="2400" err="1">
                <a:cs typeface="Calibri" panose="020F0502020204030204"/>
              </a:rPr>
              <a:t>improve</a:t>
            </a:r>
            <a:r>
              <a:rPr lang="it-IT" sz="2400" dirty="0">
                <a:cs typeface="Calibri" panose="020F0502020204030204"/>
              </a:rPr>
              <a:t> </a:t>
            </a:r>
            <a:r>
              <a:rPr lang="it-IT" sz="2400" b="1" err="1">
                <a:cs typeface="Calibri" panose="020F0502020204030204"/>
              </a:rPr>
              <a:t>their</a:t>
            </a:r>
            <a:r>
              <a:rPr lang="it-IT" sz="2400" b="1" dirty="0">
                <a:cs typeface="Calibri" panose="020F0502020204030204"/>
              </a:rPr>
              <a:t> </a:t>
            </a:r>
            <a:r>
              <a:rPr lang="it-IT" sz="2400" b="1" err="1">
                <a:cs typeface="Calibri" panose="020F0502020204030204"/>
              </a:rPr>
              <a:t>environmental</a:t>
            </a:r>
            <a:r>
              <a:rPr lang="it-IT" sz="2400" b="1" dirty="0">
                <a:cs typeface="Calibri" panose="020F0502020204030204"/>
              </a:rPr>
              <a:t> performance. </a:t>
            </a:r>
            <a:endParaRPr lang="it-IT" b="1" dirty="0">
              <a:ea typeface="Calibri"/>
              <a:cs typeface="Calibri"/>
            </a:endParaRPr>
          </a:p>
        </p:txBody>
      </p:sp>
      <p:pic>
        <p:nvPicPr>
          <p:cNvPr id="5" name="Picture 4">
            <a:extLst>
              <a:ext uri="{FF2B5EF4-FFF2-40B4-BE49-F238E27FC236}">
                <a16:creationId xmlns:a16="http://schemas.microsoft.com/office/drawing/2014/main" id="{0113440C-B430-8B76-B7AF-316B410A098C}"/>
              </a:ext>
            </a:extLst>
          </p:cNvPr>
          <p:cNvPicPr>
            <a:picLocks noChangeAspect="1"/>
          </p:cNvPicPr>
          <p:nvPr/>
        </p:nvPicPr>
        <p:blipFill rotWithShape="1">
          <a:blip r:embed="rId2"/>
          <a:srcRect l="16122" r="32200" b="9"/>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986627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BB8FB-558F-F787-A36D-36AD7E2D1E95}"/>
              </a:ext>
            </a:extLst>
          </p:cNvPr>
          <p:cNvSpPr>
            <a:spLocks noGrp="1"/>
          </p:cNvSpPr>
          <p:nvPr>
            <p:ph type="title"/>
          </p:nvPr>
        </p:nvSpPr>
        <p:spPr>
          <a:xfrm>
            <a:off x="761800" y="762001"/>
            <a:ext cx="5334197" cy="1708242"/>
          </a:xfrm>
        </p:spPr>
        <p:txBody>
          <a:bodyPr anchor="ctr">
            <a:normAutofit/>
          </a:bodyPr>
          <a:lstStyle/>
          <a:p>
            <a:r>
              <a:rPr lang="it-IT" sz="3700">
                <a:cs typeface="Calibri Light"/>
              </a:rPr>
              <a:t>The Eco-Management and Audit </a:t>
            </a:r>
            <a:r>
              <a:rPr lang="it-IT" sz="3700" err="1">
                <a:cs typeface="Calibri Light"/>
              </a:rPr>
              <a:t>Scheme</a:t>
            </a:r>
            <a:r>
              <a:rPr lang="it-IT" sz="3700">
                <a:cs typeface="Calibri Light"/>
              </a:rPr>
              <a:t> (EMAS)</a:t>
            </a:r>
            <a:endParaRPr lang="it-IT" sz="3700"/>
          </a:p>
        </p:txBody>
      </p:sp>
      <p:sp>
        <p:nvSpPr>
          <p:cNvPr id="3" name="Segnaposto contenuto 2">
            <a:extLst>
              <a:ext uri="{FF2B5EF4-FFF2-40B4-BE49-F238E27FC236}">
                <a16:creationId xmlns:a16="http://schemas.microsoft.com/office/drawing/2014/main" id="{4C611CC1-3964-D5D7-8E35-23091507EF22}"/>
              </a:ext>
            </a:extLst>
          </p:cNvPr>
          <p:cNvSpPr>
            <a:spLocks noGrp="1"/>
          </p:cNvSpPr>
          <p:nvPr>
            <p:ph idx="1"/>
          </p:nvPr>
        </p:nvSpPr>
        <p:spPr>
          <a:xfrm>
            <a:off x="761800" y="2470244"/>
            <a:ext cx="5334197" cy="3769835"/>
          </a:xfrm>
        </p:spPr>
        <p:txBody>
          <a:bodyPr vert="horz" lIns="91440" tIns="45720" rIns="91440" bIns="45720" rtlCol="0" anchor="ctr">
            <a:noAutofit/>
          </a:bodyPr>
          <a:lstStyle/>
          <a:p>
            <a:pPr marL="0" indent="0" algn="just">
              <a:buNone/>
            </a:pPr>
            <a:r>
              <a:rPr lang="it-IT" sz="2400" err="1">
                <a:cs typeface="Calibri" panose="020F0502020204030204"/>
              </a:rPr>
              <a:t>Proposed</a:t>
            </a:r>
            <a:r>
              <a:rPr lang="it-IT" sz="2400">
                <a:cs typeface="Calibri" panose="020F0502020204030204"/>
              </a:rPr>
              <a:t> by the </a:t>
            </a:r>
            <a:r>
              <a:rPr lang="it-IT" sz="2400" err="1">
                <a:cs typeface="Calibri" panose="020F0502020204030204"/>
              </a:rPr>
              <a:t>European</a:t>
            </a:r>
            <a:r>
              <a:rPr lang="it-IT" sz="2400">
                <a:cs typeface="Calibri" panose="020F0502020204030204"/>
              </a:rPr>
              <a:t> Community and first </a:t>
            </a:r>
            <a:r>
              <a:rPr lang="it-IT" sz="2400" err="1">
                <a:cs typeface="Calibri" panose="020F0502020204030204"/>
              </a:rPr>
              <a:t>established</a:t>
            </a:r>
            <a:r>
              <a:rPr lang="it-IT" sz="2400">
                <a:cs typeface="Calibri" panose="020F0502020204030204"/>
              </a:rPr>
              <a:t> in 1993, </a:t>
            </a:r>
            <a:r>
              <a:rPr lang="it-IT" sz="2400" err="1">
                <a:cs typeface="Calibri" panose="020F0502020204030204"/>
              </a:rPr>
              <a:t>it</a:t>
            </a:r>
            <a:r>
              <a:rPr lang="it-IT" sz="2400">
                <a:cs typeface="Calibri" panose="020F0502020204030204"/>
              </a:rPr>
              <a:t> </a:t>
            </a:r>
            <a:r>
              <a:rPr lang="it-IT" sz="2400" err="1">
                <a:cs typeface="Calibri" panose="020F0502020204030204"/>
              </a:rPr>
              <a:t>is</a:t>
            </a:r>
            <a:r>
              <a:rPr lang="it-IT" sz="2400">
                <a:cs typeface="Calibri" panose="020F0502020204030204"/>
              </a:rPr>
              <a:t> </a:t>
            </a:r>
            <a:r>
              <a:rPr lang="it-IT" sz="2400" err="1">
                <a:cs typeface="Calibri" panose="020F0502020204030204"/>
              </a:rPr>
              <a:t>currently</a:t>
            </a:r>
            <a:r>
              <a:rPr lang="it-IT" sz="2400">
                <a:cs typeface="Calibri" panose="020F0502020204030204"/>
              </a:rPr>
              <a:t> in </a:t>
            </a:r>
            <a:r>
              <a:rPr lang="it-IT" sz="2400" err="1">
                <a:cs typeface="Calibri" panose="020F0502020204030204"/>
              </a:rPr>
              <a:t>its</a:t>
            </a:r>
            <a:r>
              <a:rPr lang="it-IT" sz="2400">
                <a:cs typeface="Calibri" panose="020F0502020204030204"/>
              </a:rPr>
              <a:t> </a:t>
            </a:r>
            <a:r>
              <a:rPr lang="it-IT" sz="2400" err="1">
                <a:cs typeface="Calibri" panose="020F0502020204030204"/>
              </a:rPr>
              <a:t>third</a:t>
            </a:r>
            <a:r>
              <a:rPr lang="it-IT" sz="2400">
                <a:cs typeface="Calibri" panose="020F0502020204030204"/>
              </a:rPr>
              <a:t> </a:t>
            </a:r>
            <a:r>
              <a:rPr lang="it-IT" sz="2400" err="1">
                <a:cs typeface="Calibri" panose="020F0502020204030204"/>
              </a:rPr>
              <a:t>revision</a:t>
            </a:r>
            <a:r>
              <a:rPr lang="it-IT" sz="2400">
                <a:cs typeface="Calibri" panose="020F0502020204030204"/>
              </a:rPr>
              <a:t>, with </a:t>
            </a:r>
            <a:r>
              <a:rPr lang="it-IT" sz="2400" err="1">
                <a:cs typeface="Calibri" panose="020F0502020204030204"/>
              </a:rPr>
              <a:t>Regulation</a:t>
            </a:r>
            <a:r>
              <a:rPr lang="it-IT" sz="2400">
                <a:cs typeface="Calibri" panose="020F0502020204030204"/>
              </a:rPr>
              <a:t> (EC) No. 1221/2009. </a:t>
            </a:r>
            <a:endParaRPr lang="it-IT"/>
          </a:p>
          <a:p>
            <a:pPr marL="0" indent="0" algn="just">
              <a:buNone/>
            </a:pPr>
            <a:r>
              <a:rPr lang="it-IT" sz="2400">
                <a:cs typeface="Calibri" panose="020F0502020204030204"/>
              </a:rPr>
              <a:t>The </a:t>
            </a:r>
            <a:r>
              <a:rPr lang="it-IT" sz="2400" err="1">
                <a:cs typeface="Calibri" panose="020F0502020204030204"/>
              </a:rPr>
              <a:t>scheme</a:t>
            </a:r>
            <a:r>
              <a:rPr lang="it-IT" sz="2400">
                <a:cs typeface="Calibri" panose="020F0502020204030204"/>
              </a:rPr>
              <a:t> </a:t>
            </a:r>
            <a:r>
              <a:rPr lang="it-IT" sz="2400" err="1">
                <a:cs typeface="Calibri" panose="020F0502020204030204"/>
              </a:rPr>
              <a:t>is</a:t>
            </a:r>
            <a:r>
              <a:rPr lang="it-IT" sz="2400">
                <a:cs typeface="Calibri" panose="020F0502020204030204"/>
              </a:rPr>
              <a:t> </a:t>
            </a:r>
            <a:r>
              <a:rPr lang="it-IT" sz="2400" err="1">
                <a:cs typeface="Calibri" panose="020F0502020204030204"/>
              </a:rPr>
              <a:t>globally</a:t>
            </a:r>
            <a:r>
              <a:rPr lang="it-IT" sz="2400">
                <a:cs typeface="Calibri" panose="020F0502020204030204"/>
              </a:rPr>
              <a:t> </a:t>
            </a:r>
            <a:r>
              <a:rPr lang="it-IT" sz="2400" err="1">
                <a:cs typeface="Calibri" panose="020F0502020204030204"/>
              </a:rPr>
              <a:t>applicable</a:t>
            </a:r>
            <a:r>
              <a:rPr lang="it-IT" sz="2400">
                <a:cs typeface="Calibri" panose="020F0502020204030204"/>
              </a:rPr>
              <a:t> and open to </a:t>
            </a:r>
            <a:r>
              <a:rPr lang="it-IT" sz="2400" err="1">
                <a:cs typeface="Calibri" panose="020F0502020204030204"/>
              </a:rPr>
              <a:t>all</a:t>
            </a:r>
            <a:r>
              <a:rPr lang="it-IT" sz="2400">
                <a:cs typeface="Calibri" panose="020F0502020204030204"/>
              </a:rPr>
              <a:t> </a:t>
            </a:r>
            <a:r>
              <a:rPr lang="it-IT" sz="2400" err="1">
                <a:cs typeface="Calibri" panose="020F0502020204030204"/>
              </a:rPr>
              <a:t>types</a:t>
            </a:r>
            <a:r>
              <a:rPr lang="it-IT" sz="2400">
                <a:cs typeface="Calibri" panose="020F0502020204030204"/>
              </a:rPr>
              <a:t> of private and public </a:t>
            </a:r>
            <a:r>
              <a:rPr lang="it-IT" sz="2400" err="1">
                <a:cs typeface="Calibri" panose="020F0502020204030204"/>
              </a:rPr>
              <a:t>organizations</a:t>
            </a:r>
            <a:r>
              <a:rPr lang="it-IT" sz="2400">
                <a:cs typeface="Calibri" panose="020F0502020204030204"/>
              </a:rPr>
              <a:t>.</a:t>
            </a:r>
            <a:endParaRPr lang="it-IT"/>
          </a:p>
        </p:txBody>
      </p:sp>
      <p:pic>
        <p:nvPicPr>
          <p:cNvPr id="5" name="Picture 4">
            <a:extLst>
              <a:ext uri="{FF2B5EF4-FFF2-40B4-BE49-F238E27FC236}">
                <a16:creationId xmlns:a16="http://schemas.microsoft.com/office/drawing/2014/main" id="{0113440C-B430-8B76-B7AF-316B410A098C}"/>
              </a:ext>
            </a:extLst>
          </p:cNvPr>
          <p:cNvPicPr>
            <a:picLocks noChangeAspect="1"/>
          </p:cNvPicPr>
          <p:nvPr/>
        </p:nvPicPr>
        <p:blipFill rotWithShape="1">
          <a:blip r:embed="rId2"/>
          <a:srcRect l="16122" r="32200" b="9"/>
          <a:stretch/>
        </p:blipFill>
        <p:spPr>
          <a:xfrm>
            <a:off x="6857797" y="-10886"/>
            <a:ext cx="5334204" cy="6868886"/>
          </a:xfrm>
          <a:prstGeom prst="rect">
            <a:avLst/>
          </a:prstGeom>
          <a:effectLst>
            <a:outerShdw blurRad="127000" dist="50800" dir="10800000" sx="99000" sy="99000" algn="r" rotWithShape="0">
              <a:prstClr val="black">
                <a:alpha val="40000"/>
              </a:prstClr>
            </a:outerShdw>
          </a:effectLst>
        </p:spPr>
      </p:pic>
    </p:spTree>
    <p:extLst>
      <p:ext uri="{BB962C8B-B14F-4D97-AF65-F5344CB8AC3E}">
        <p14:creationId xmlns:p14="http://schemas.microsoft.com/office/powerpoint/2010/main" val="6074091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CF150F4-7334-A71C-AD1C-9D8330364F4F}"/>
              </a:ext>
            </a:extLst>
          </p:cNvPr>
          <p:cNvSpPr>
            <a:spLocks noGrp="1"/>
          </p:cNvSpPr>
          <p:nvPr>
            <p:ph type="title"/>
          </p:nvPr>
        </p:nvSpPr>
        <p:spPr>
          <a:xfrm>
            <a:off x="5755598" y="1138036"/>
            <a:ext cx="5598202" cy="1402470"/>
          </a:xfrm>
        </p:spPr>
        <p:txBody>
          <a:bodyPr anchor="t">
            <a:normAutofit/>
          </a:bodyPr>
          <a:lstStyle/>
          <a:p>
            <a:r>
              <a:rPr lang="it-IT" sz="3200">
                <a:cs typeface="Calibri Light"/>
              </a:rPr>
              <a:t>Eco-management standards </a:t>
            </a:r>
            <a:endParaRPr lang="it-IT" sz="3200"/>
          </a:p>
        </p:txBody>
      </p:sp>
      <p:pic>
        <p:nvPicPr>
          <p:cNvPr id="5" name="Picture 4">
            <a:extLst>
              <a:ext uri="{FF2B5EF4-FFF2-40B4-BE49-F238E27FC236}">
                <a16:creationId xmlns:a16="http://schemas.microsoft.com/office/drawing/2014/main" id="{BECD5049-4EA1-44CF-F935-8DB3D7D56F0F}"/>
              </a:ext>
            </a:extLst>
          </p:cNvPr>
          <p:cNvPicPr>
            <a:picLocks noChangeAspect="1"/>
          </p:cNvPicPr>
          <p:nvPr/>
        </p:nvPicPr>
        <p:blipFill rotWithShape="1">
          <a:blip r:embed="rId2"/>
          <a:srcRect r="32628" b="-1"/>
          <a:stretch/>
        </p:blipFill>
        <p:spPr>
          <a:xfrm>
            <a:off x="742122" y="1335984"/>
            <a:ext cx="4365438" cy="4325177"/>
          </a:xfrm>
          <a:prstGeom prst="rect">
            <a:avLst/>
          </a:prstGeom>
        </p:spPr>
      </p:pic>
      <p:sp>
        <p:nvSpPr>
          <p:cNvPr id="3" name="Segnaposto contenuto 2">
            <a:extLst>
              <a:ext uri="{FF2B5EF4-FFF2-40B4-BE49-F238E27FC236}">
                <a16:creationId xmlns:a16="http://schemas.microsoft.com/office/drawing/2014/main" id="{F97C6152-9AC3-7BE5-C7D4-F55B6683E0CC}"/>
              </a:ext>
            </a:extLst>
          </p:cNvPr>
          <p:cNvSpPr>
            <a:spLocks noGrp="1"/>
          </p:cNvSpPr>
          <p:nvPr>
            <p:ph idx="1"/>
          </p:nvPr>
        </p:nvSpPr>
        <p:spPr>
          <a:xfrm>
            <a:off x="5755598" y="2551176"/>
            <a:ext cx="5444382" cy="3591207"/>
          </a:xfrm>
        </p:spPr>
        <p:txBody>
          <a:bodyPr vert="horz" lIns="91440" tIns="45720" rIns="91440" bIns="45720" rtlCol="0" anchor="t">
            <a:normAutofit lnSpcReduction="10000"/>
          </a:bodyPr>
          <a:lstStyle/>
          <a:p>
            <a:pPr marL="0" indent="0" algn="just">
              <a:buNone/>
            </a:pPr>
            <a:r>
              <a:rPr lang="it-IT" dirty="0">
                <a:cs typeface="Calibri" panose="020F0502020204030204"/>
              </a:rPr>
              <a:t>An EMAS helps an </a:t>
            </a:r>
            <a:r>
              <a:rPr lang="it-IT" dirty="0" err="1">
                <a:cs typeface="Calibri" panose="020F0502020204030204"/>
              </a:rPr>
              <a:t>organization</a:t>
            </a:r>
            <a:r>
              <a:rPr lang="it-IT" dirty="0">
                <a:cs typeface="Calibri" panose="020F0502020204030204"/>
              </a:rPr>
              <a:t> </a:t>
            </a:r>
            <a:r>
              <a:rPr lang="it-IT" dirty="0" err="1">
                <a:cs typeface="Calibri" panose="020F0502020204030204"/>
              </a:rPr>
              <a:t>address</a:t>
            </a:r>
            <a:r>
              <a:rPr lang="it-IT" dirty="0">
                <a:cs typeface="Calibri" panose="020F0502020204030204"/>
              </a:rPr>
              <a:t> </a:t>
            </a:r>
            <a:r>
              <a:rPr lang="it-IT" dirty="0" err="1">
                <a:cs typeface="Calibri" panose="020F0502020204030204"/>
              </a:rPr>
              <a:t>its</a:t>
            </a:r>
            <a:r>
              <a:rPr lang="it-IT" dirty="0">
                <a:cs typeface="Calibri" panose="020F0502020204030204"/>
              </a:rPr>
              <a:t> </a:t>
            </a:r>
            <a:r>
              <a:rPr lang="it-IT" dirty="0" err="1">
                <a:cs typeface="Calibri" panose="020F0502020204030204"/>
              </a:rPr>
              <a:t>regulatory</a:t>
            </a:r>
            <a:r>
              <a:rPr lang="it-IT" dirty="0">
                <a:cs typeface="Calibri" panose="020F0502020204030204"/>
              </a:rPr>
              <a:t> </a:t>
            </a:r>
            <a:r>
              <a:rPr lang="it-IT" dirty="0" err="1">
                <a:cs typeface="Calibri" panose="020F0502020204030204"/>
              </a:rPr>
              <a:t>requirements</a:t>
            </a:r>
            <a:r>
              <a:rPr lang="it-IT" dirty="0">
                <a:cs typeface="Calibri" panose="020F0502020204030204"/>
              </a:rPr>
              <a:t> in a </a:t>
            </a:r>
            <a:r>
              <a:rPr lang="it-IT" dirty="0" err="1">
                <a:cs typeface="Calibri" panose="020F0502020204030204"/>
              </a:rPr>
              <a:t>systematic</a:t>
            </a:r>
            <a:r>
              <a:rPr lang="it-IT" dirty="0">
                <a:cs typeface="Calibri" panose="020F0502020204030204"/>
              </a:rPr>
              <a:t> and cost-</a:t>
            </a:r>
            <a:r>
              <a:rPr lang="it-IT" dirty="0" err="1">
                <a:cs typeface="Calibri" panose="020F0502020204030204"/>
              </a:rPr>
              <a:t>effective</a:t>
            </a:r>
            <a:r>
              <a:rPr lang="it-IT" dirty="0">
                <a:cs typeface="Calibri" panose="020F0502020204030204"/>
              </a:rPr>
              <a:t> </a:t>
            </a:r>
            <a:r>
              <a:rPr lang="it-IT" dirty="0" err="1">
                <a:cs typeface="Calibri" panose="020F0502020204030204"/>
              </a:rPr>
              <a:t>manner</a:t>
            </a:r>
            <a:r>
              <a:rPr lang="it-IT" dirty="0">
                <a:cs typeface="Calibri" panose="020F0502020204030204"/>
              </a:rPr>
              <a:t>. </a:t>
            </a:r>
            <a:endParaRPr lang="it-IT" b="1" dirty="0">
              <a:cs typeface="Calibri" panose="020F0502020204030204"/>
            </a:endParaRPr>
          </a:p>
          <a:p>
            <a:pPr marL="0" indent="0" algn="just">
              <a:buNone/>
            </a:pPr>
            <a:r>
              <a:rPr lang="it-IT" dirty="0" err="1">
                <a:cs typeface="Calibri" panose="020F0502020204030204"/>
              </a:rPr>
              <a:t>This</a:t>
            </a:r>
            <a:r>
              <a:rPr lang="it-IT" dirty="0">
                <a:cs typeface="Calibri" panose="020F0502020204030204"/>
              </a:rPr>
              <a:t> </a:t>
            </a:r>
            <a:r>
              <a:rPr lang="it-IT" dirty="0" err="1">
                <a:cs typeface="Calibri" panose="020F0502020204030204"/>
              </a:rPr>
              <a:t>proactive</a:t>
            </a:r>
            <a:r>
              <a:rPr lang="it-IT" dirty="0">
                <a:cs typeface="Calibri" panose="020F0502020204030204"/>
              </a:rPr>
              <a:t> </a:t>
            </a:r>
            <a:r>
              <a:rPr lang="it-IT" dirty="0" err="1">
                <a:cs typeface="Calibri" panose="020F0502020204030204"/>
              </a:rPr>
              <a:t>approach</a:t>
            </a:r>
            <a:r>
              <a:rPr lang="it-IT" dirty="0">
                <a:cs typeface="Calibri" panose="020F0502020204030204"/>
              </a:rPr>
              <a:t> can help r</a:t>
            </a:r>
            <a:r>
              <a:rPr lang="it-IT" b="1" dirty="0">
                <a:cs typeface="Calibri" panose="020F0502020204030204"/>
              </a:rPr>
              <a:t>educe the risk of non-compliance and </a:t>
            </a:r>
            <a:r>
              <a:rPr lang="it-IT" b="1" dirty="0" err="1">
                <a:cs typeface="Calibri" panose="020F0502020204030204"/>
              </a:rPr>
              <a:t>improve</a:t>
            </a:r>
            <a:r>
              <a:rPr lang="it-IT" b="1" dirty="0">
                <a:cs typeface="Calibri" panose="020F0502020204030204"/>
              </a:rPr>
              <a:t> health and </a:t>
            </a:r>
            <a:r>
              <a:rPr lang="it-IT" b="1" dirty="0" err="1">
                <a:cs typeface="Calibri" panose="020F0502020204030204"/>
              </a:rPr>
              <a:t>safety</a:t>
            </a:r>
            <a:r>
              <a:rPr lang="it-IT" b="1" dirty="0">
                <a:cs typeface="Calibri" panose="020F0502020204030204"/>
              </a:rPr>
              <a:t> practices for </a:t>
            </a:r>
            <a:r>
              <a:rPr lang="it-IT" b="1" dirty="0" err="1">
                <a:cs typeface="Calibri" panose="020F0502020204030204"/>
              </a:rPr>
              <a:t>employees</a:t>
            </a:r>
            <a:r>
              <a:rPr lang="it-IT" b="1" dirty="0">
                <a:cs typeface="Calibri" panose="020F0502020204030204"/>
              </a:rPr>
              <a:t> and the public.</a:t>
            </a:r>
            <a:endParaRPr lang="it-IT" b="1">
              <a:ea typeface="Calibri"/>
              <a:cs typeface="Calibri" panose="020F0502020204030204"/>
            </a:endParaRPr>
          </a:p>
        </p:txBody>
      </p:sp>
    </p:spTree>
    <p:extLst>
      <p:ext uri="{BB962C8B-B14F-4D97-AF65-F5344CB8AC3E}">
        <p14:creationId xmlns:p14="http://schemas.microsoft.com/office/powerpoint/2010/main" val="1572688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Large skydiving group mid-air">
            <a:extLst>
              <a:ext uri="{FF2B5EF4-FFF2-40B4-BE49-F238E27FC236}">
                <a16:creationId xmlns:a16="http://schemas.microsoft.com/office/drawing/2014/main" id="{33F71FE2-47E2-01ED-69AE-AB96AC18D0AF}"/>
              </a:ext>
            </a:extLst>
          </p:cNvPr>
          <p:cNvPicPr>
            <a:picLocks noChangeAspect="1"/>
          </p:cNvPicPr>
          <p:nvPr/>
        </p:nvPicPr>
        <p:blipFill rotWithShape="1">
          <a:blip r:embed="rId2"/>
          <a:srcRect l="24569" r="22891" b="3"/>
          <a:stretch/>
        </p:blipFill>
        <p:spPr>
          <a:xfrm>
            <a:off x="-1" y="-2"/>
            <a:ext cx="5410198" cy="6858002"/>
          </a:xfrm>
          <a:prstGeom prst="rect">
            <a:avLst/>
          </a:prstGeom>
        </p:spPr>
      </p:pic>
      <p:sp>
        <p:nvSpPr>
          <p:cNvPr id="2" name="Titolo 1">
            <a:extLst>
              <a:ext uri="{FF2B5EF4-FFF2-40B4-BE49-F238E27FC236}">
                <a16:creationId xmlns:a16="http://schemas.microsoft.com/office/drawing/2014/main" id="{4D990E7D-11CC-4F5D-EC7F-7065113A35A0}"/>
              </a:ext>
            </a:extLst>
          </p:cNvPr>
          <p:cNvSpPr>
            <a:spLocks noGrp="1"/>
          </p:cNvSpPr>
          <p:nvPr>
            <p:ph type="title"/>
          </p:nvPr>
        </p:nvSpPr>
        <p:spPr>
          <a:xfrm>
            <a:off x="6115317" y="405685"/>
            <a:ext cx="5464968" cy="1559301"/>
          </a:xfrm>
        </p:spPr>
        <p:txBody>
          <a:bodyPr>
            <a:normAutofit/>
          </a:bodyPr>
          <a:lstStyle/>
          <a:p>
            <a:r>
              <a:rPr lang="it-IT" sz="4000">
                <a:cs typeface="Calibri Light"/>
              </a:rPr>
              <a:t>Eco-management standards </a:t>
            </a:r>
            <a:endParaRPr lang="it-IT" sz="4000"/>
          </a:p>
        </p:txBody>
      </p:sp>
      <p:sp>
        <p:nvSpPr>
          <p:cNvPr id="3" name="Segnaposto contenuto 2">
            <a:extLst>
              <a:ext uri="{FF2B5EF4-FFF2-40B4-BE49-F238E27FC236}">
                <a16:creationId xmlns:a16="http://schemas.microsoft.com/office/drawing/2014/main" id="{5FA5201E-485B-EE4A-889B-F6F1646CE63F}"/>
              </a:ext>
            </a:extLst>
          </p:cNvPr>
          <p:cNvSpPr>
            <a:spLocks noGrp="1"/>
          </p:cNvSpPr>
          <p:nvPr>
            <p:ph idx="1"/>
          </p:nvPr>
        </p:nvSpPr>
        <p:spPr>
          <a:xfrm>
            <a:off x="6115317" y="2743200"/>
            <a:ext cx="5247340" cy="3496878"/>
          </a:xfrm>
        </p:spPr>
        <p:txBody>
          <a:bodyPr vert="horz" lIns="91440" tIns="45720" rIns="91440" bIns="45720" rtlCol="0" anchor="ctr">
            <a:normAutofit/>
          </a:bodyPr>
          <a:lstStyle/>
          <a:p>
            <a:pPr marL="0" indent="0" algn="just">
              <a:buNone/>
            </a:pPr>
            <a:r>
              <a:rPr lang="it-IT" dirty="0">
                <a:cs typeface="Calibri" panose="020F0502020204030204"/>
              </a:rPr>
              <a:t>The best-</a:t>
            </a:r>
            <a:r>
              <a:rPr lang="it-IT" dirty="0" err="1">
                <a:cs typeface="Calibri" panose="020F0502020204030204"/>
              </a:rPr>
              <a:t>known</a:t>
            </a:r>
            <a:r>
              <a:rPr lang="it-IT" dirty="0">
                <a:cs typeface="Calibri" panose="020F0502020204030204"/>
              </a:rPr>
              <a:t> </a:t>
            </a:r>
            <a:r>
              <a:rPr lang="it-IT" dirty="0" err="1">
                <a:cs typeface="Calibri" panose="020F0502020204030204"/>
              </a:rPr>
              <a:t>such</a:t>
            </a:r>
            <a:r>
              <a:rPr lang="it-IT" dirty="0">
                <a:cs typeface="Calibri" panose="020F0502020204030204"/>
              </a:rPr>
              <a:t> standard </a:t>
            </a:r>
            <a:r>
              <a:rPr lang="it-IT" dirty="0" err="1">
                <a:cs typeface="Calibri" panose="020F0502020204030204"/>
              </a:rPr>
              <a:t>is</a:t>
            </a:r>
            <a:r>
              <a:rPr lang="it-IT" dirty="0">
                <a:cs typeface="Calibri" panose="020F0502020204030204"/>
              </a:rPr>
              <a:t> </a:t>
            </a:r>
            <a:r>
              <a:rPr lang="it-IT" b="1" dirty="0">
                <a:cs typeface="Calibri" panose="020F0502020204030204"/>
              </a:rPr>
              <a:t>ISO 14001,</a:t>
            </a:r>
            <a:r>
              <a:rPr lang="it-IT" dirty="0">
                <a:cs typeface="Calibri" panose="020F0502020204030204"/>
              </a:rPr>
              <a:t> setting out the </a:t>
            </a:r>
            <a:r>
              <a:rPr lang="it-IT" dirty="0" err="1">
                <a:cs typeface="Calibri" panose="020F0502020204030204"/>
              </a:rPr>
              <a:t>criteria</a:t>
            </a:r>
            <a:r>
              <a:rPr lang="it-IT" dirty="0">
                <a:cs typeface="Calibri" panose="020F0502020204030204"/>
              </a:rPr>
              <a:t> for an </a:t>
            </a:r>
            <a:r>
              <a:rPr lang="it-IT" dirty="0" err="1">
                <a:cs typeface="Calibri" panose="020F0502020204030204"/>
              </a:rPr>
              <a:t>environmental</a:t>
            </a:r>
            <a:r>
              <a:rPr lang="it-IT" dirty="0">
                <a:cs typeface="Calibri" panose="020F0502020204030204"/>
              </a:rPr>
              <a:t> management system (EMS). </a:t>
            </a:r>
            <a:r>
              <a:rPr lang="it-IT" dirty="0" err="1">
                <a:cs typeface="Calibri" panose="020F0502020204030204"/>
              </a:rPr>
              <a:t>Together</a:t>
            </a:r>
            <a:r>
              <a:rPr lang="it-IT" dirty="0">
                <a:cs typeface="Calibri" panose="020F0502020204030204"/>
              </a:rPr>
              <a:t> with a set of </a:t>
            </a:r>
            <a:r>
              <a:rPr lang="it-IT" dirty="0" err="1">
                <a:cs typeface="Calibri" panose="020F0502020204030204"/>
              </a:rPr>
              <a:t>supporting</a:t>
            </a:r>
            <a:r>
              <a:rPr lang="it-IT" dirty="0">
                <a:cs typeface="Calibri" panose="020F0502020204030204"/>
              </a:rPr>
              <a:t> </a:t>
            </a:r>
            <a:r>
              <a:rPr lang="it-IT" dirty="0" err="1">
                <a:cs typeface="Calibri" panose="020F0502020204030204"/>
              </a:rPr>
              <a:t>documents</a:t>
            </a:r>
            <a:r>
              <a:rPr lang="it-IT" dirty="0">
                <a:cs typeface="Calibri" panose="020F0502020204030204"/>
              </a:rPr>
              <a:t> </a:t>
            </a:r>
            <a:r>
              <a:rPr lang="it-IT" dirty="0" err="1">
                <a:cs typeface="Calibri" panose="020F0502020204030204"/>
              </a:rPr>
              <a:t>it</a:t>
            </a:r>
            <a:r>
              <a:rPr lang="it-IT" dirty="0">
                <a:cs typeface="Calibri" panose="020F0502020204030204"/>
              </a:rPr>
              <a:t> </a:t>
            </a:r>
            <a:r>
              <a:rPr lang="it-IT" dirty="0" err="1">
                <a:cs typeface="Calibri" panose="020F0502020204030204"/>
              </a:rPr>
              <a:t>forms</a:t>
            </a:r>
            <a:r>
              <a:rPr lang="it-IT" dirty="0">
                <a:cs typeface="Calibri" panose="020F0502020204030204"/>
              </a:rPr>
              <a:t> the ISO 14000 family of standards.</a:t>
            </a:r>
          </a:p>
        </p:txBody>
      </p:sp>
    </p:spTree>
    <p:extLst>
      <p:ext uri="{BB962C8B-B14F-4D97-AF65-F5344CB8AC3E}">
        <p14:creationId xmlns:p14="http://schemas.microsoft.com/office/powerpoint/2010/main" val="351307914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1996</Words>
  <Application>Microsoft Office PowerPoint</Application>
  <PresentationFormat>Widescreen</PresentationFormat>
  <Paragraphs>121</Paragraphs>
  <Slides>43</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43</vt:i4>
      </vt:variant>
    </vt:vector>
  </HeadingPairs>
  <TitlesOfParts>
    <vt:vector size="47" baseType="lpstr">
      <vt:lpstr>Arial</vt:lpstr>
      <vt:lpstr>Calibri</vt:lpstr>
      <vt:lpstr>Calibri Light</vt:lpstr>
      <vt:lpstr>Tema di Office</vt:lpstr>
      <vt:lpstr>Co-regulation and self-regulation</vt:lpstr>
      <vt:lpstr>Self and co-regulation</vt:lpstr>
      <vt:lpstr>Self and co-regulation</vt:lpstr>
      <vt:lpstr>Eco-management standards </vt:lpstr>
      <vt:lpstr>Eco-management standards </vt:lpstr>
      <vt:lpstr>The Eco-Management and Audit Scheme (EMAS)</vt:lpstr>
      <vt:lpstr>The Eco-Management and Audit Scheme (EMAS)</vt:lpstr>
      <vt:lpstr>Eco-management standards </vt:lpstr>
      <vt:lpstr>Eco-management standards </vt:lpstr>
      <vt:lpstr>EMAS</vt:lpstr>
      <vt:lpstr>Better environmental performance: European Eco-Management and Audit Scheme (EMAS)"</vt:lpstr>
      <vt:lpstr>Differences between ISO 14001 and EMAS</vt:lpstr>
      <vt:lpstr>Differences between ISO 14001 and EMAS</vt:lpstr>
      <vt:lpstr>Differences between ISO 14001 and EMAS</vt:lpstr>
      <vt:lpstr>Differences between ISO 14001 and EMAS</vt:lpstr>
      <vt:lpstr>Differences between ISO 14001 and EMAS</vt:lpstr>
      <vt:lpstr>Differences between ISO 14001 and EMAS</vt:lpstr>
      <vt:lpstr>Enabling consumers and civil society in environmental regulation</vt:lpstr>
      <vt:lpstr>Aarhus Convention</vt:lpstr>
      <vt:lpstr>Enabling Consumers and Civil Society</vt:lpstr>
      <vt:lpstr>Eco Label Regulation</vt:lpstr>
      <vt:lpstr>Eco Labelling Board</vt:lpstr>
      <vt:lpstr>Eco Label Regulation reform</vt:lpstr>
      <vt:lpstr>Focus Eco Label – What is EL?</vt:lpstr>
      <vt:lpstr>When was it established?</vt:lpstr>
      <vt:lpstr>When was it established?</vt:lpstr>
      <vt:lpstr>What kind of instrument is it?</vt:lpstr>
      <vt:lpstr>What kind of instrument is it?</vt:lpstr>
      <vt:lpstr>What kind of instrument is it?</vt:lpstr>
      <vt:lpstr>The Competent Body: the COMMITTEE</vt:lpstr>
      <vt:lpstr>The Italian Ecolabel Section</vt:lpstr>
      <vt:lpstr>The Italian Ecolabel Section</vt:lpstr>
      <vt:lpstr>The Eco Label for consumers</vt:lpstr>
      <vt:lpstr>The Eco Label for consumers</vt:lpstr>
      <vt:lpstr>The Eco Label for consumers</vt:lpstr>
      <vt:lpstr>The Eco Label for consumers</vt:lpstr>
      <vt:lpstr>Conclusion</vt:lpstr>
      <vt:lpstr>Conclusion</vt:lpstr>
      <vt:lpstr>Conclusion</vt:lpstr>
      <vt:lpstr>Conclusion</vt:lpstr>
      <vt:lpstr>Conclusion</vt:lpstr>
      <vt:lpstr>Look at these videos</vt:lpstr>
      <vt:lpstr>Other Eu Labelling Measures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sveva.delgatto@unimc.it</dc:creator>
  <cp:lastModifiedBy>sveva.delgatto@unimc.it</cp:lastModifiedBy>
  <cp:revision>164</cp:revision>
  <dcterms:created xsi:type="dcterms:W3CDTF">2024-03-19T08:16:41Z</dcterms:created>
  <dcterms:modified xsi:type="dcterms:W3CDTF">2024-03-20T15:36:28Z</dcterms:modified>
</cp:coreProperties>
</file>