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304" r:id="rId6"/>
    <p:sldId id="288" r:id="rId7"/>
    <p:sldId id="295" r:id="rId8"/>
    <p:sldId id="285" r:id="rId9"/>
    <p:sldId id="286" r:id="rId10"/>
    <p:sldId id="289" r:id="rId11"/>
    <p:sldId id="296" r:id="rId12"/>
    <p:sldId id="290" r:id="rId13"/>
    <p:sldId id="306" r:id="rId14"/>
    <p:sldId id="291" r:id="rId15"/>
    <p:sldId id="292" r:id="rId16"/>
    <p:sldId id="293" r:id="rId17"/>
    <p:sldId id="307" r:id="rId18"/>
    <p:sldId id="308" r:id="rId19"/>
    <p:sldId id="309" r:id="rId20"/>
    <p:sldId id="310" r:id="rId21"/>
    <p:sldId id="311" r:id="rId22"/>
    <p:sldId id="312" r:id="rId23"/>
    <p:sldId id="327" r:id="rId24"/>
    <p:sldId id="314" r:id="rId25"/>
    <p:sldId id="315" r:id="rId26"/>
    <p:sldId id="328" r:id="rId27"/>
    <p:sldId id="316" r:id="rId28"/>
    <p:sldId id="317" r:id="rId29"/>
    <p:sldId id="318" r:id="rId30"/>
    <p:sldId id="319" r:id="rId31"/>
    <p:sldId id="320" r:id="rId32"/>
    <p:sldId id="321" r:id="rId33"/>
    <p:sldId id="322" r:id="rId34"/>
    <p:sldId id="323" r:id="rId35"/>
    <p:sldId id="324" r:id="rId36"/>
    <p:sldId id="325" r:id="rId37"/>
    <p:sldId id="329" r:id="rId38"/>
    <p:sldId id="330" r:id="rId39"/>
    <p:sldId id="331" r:id="rId40"/>
    <p:sldId id="332" r:id="rId41"/>
    <p:sldId id="333" r:id="rId42"/>
    <p:sldId id="326" r:id="rId43"/>
    <p:sldId id="313" r:id="rId4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03519-DC2F-5AE2-F340-BC180FEB2E3E}" v="322" dt="2024-03-20T12:21:06.143"/>
    <p1510:client id="{270A8931-5917-8B36-02A1-3ED87DD3075D}" v="4" dt="2024-03-20T14:18:21.645"/>
    <p1510:client id="{C474996C-2B42-32DE-F2A1-057F921D9F10}" v="1040" dt="2024-03-19T14:43:59.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20.03.2024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20.03.2024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20.03.2024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20.03.2024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20.03.2024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20.03.2024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20.03.2024</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20.03.2024</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20.03.2024</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20.03.2024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20.03.2024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20.03.2024</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XbgbGE_fqe0" TargetMode="External"/><Relationship Id="rId2" Type="http://schemas.openxmlformats.org/officeDocument/2006/relationships/hyperlink" Target="https://www.youtube.com/watch?v=c-ZMezCu5T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de-DE" dirty="0">
                <a:ea typeface="Calibri Light"/>
                <a:cs typeface="Calibri Light"/>
              </a:rPr>
              <a:t>Co-regulation and </a:t>
            </a:r>
            <a:r>
              <a:rPr lang="de-DE" dirty="0" err="1">
                <a:ea typeface="Calibri Light"/>
                <a:cs typeface="Calibri Light"/>
              </a:rPr>
              <a:t>self</a:t>
            </a:r>
            <a:r>
              <a:rPr lang="de-DE" dirty="0">
                <a:ea typeface="Calibri Light"/>
                <a:cs typeface="Calibri Light"/>
              </a:rPr>
              <a:t>-regulation</a:t>
            </a:r>
            <a:endParaRPr lang="de-DE" dirty="0"/>
          </a:p>
        </p:txBody>
      </p:sp>
      <p:sp>
        <p:nvSpPr>
          <p:cNvPr id="3" name="Sottotitolo 2"/>
          <p:cNvSpPr>
            <a:spLocks noGrp="1"/>
          </p:cNvSpPr>
          <p:nvPr>
            <p:ph type="subTitle" idx="1"/>
          </p:nvPr>
        </p:nvSpPr>
        <p:spPr/>
        <p:txBody>
          <a:bodyPr vert="horz" lIns="91440" tIns="45720" rIns="91440" bIns="45720" rtlCol="0" anchor="t">
            <a:normAutofit/>
          </a:bodyPr>
          <a:lstStyle/>
          <a:p>
            <a:r>
              <a:rPr lang="de-DE" dirty="0" err="1">
                <a:ea typeface="Calibri"/>
                <a:cs typeface="Calibri"/>
              </a:rPr>
              <a:t>Prof.ssa</a:t>
            </a:r>
            <a:r>
              <a:rPr lang="de-DE" dirty="0">
                <a:ea typeface="Calibri"/>
                <a:cs typeface="Calibri"/>
              </a:rPr>
              <a:t> </a:t>
            </a:r>
            <a:r>
              <a:rPr lang="de-DE" dirty="0" err="1">
                <a:ea typeface="Calibri"/>
                <a:cs typeface="Calibri"/>
              </a:rPr>
              <a:t>Sveva</a:t>
            </a:r>
            <a:r>
              <a:rPr lang="de-DE" dirty="0">
                <a:ea typeface="Calibri"/>
                <a:cs typeface="Calibri"/>
              </a:rPr>
              <a:t> Del </a:t>
            </a:r>
            <a:r>
              <a:rPr lang="de-DE" dirty="0" err="1">
                <a:ea typeface="Calibri"/>
                <a:cs typeface="Calibri"/>
              </a:rPr>
              <a:t>Gatto</a:t>
            </a:r>
            <a:endParaRPr lang="de-DE" dirty="0" err="1"/>
          </a:p>
        </p:txBody>
      </p:sp>
    </p:spTree>
    <p:extLst>
      <p:ext uri="{BB962C8B-B14F-4D97-AF65-F5344CB8AC3E}">
        <p14:creationId xmlns:p14="http://schemas.microsoft.com/office/powerpoint/2010/main" val="39625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0545E9-07AE-5A9F-4506-B3C1C594E16A}"/>
              </a:ext>
            </a:extLst>
          </p:cNvPr>
          <p:cNvSpPr>
            <a:spLocks noGrp="1"/>
          </p:cNvSpPr>
          <p:nvPr>
            <p:ph type="title"/>
          </p:nvPr>
        </p:nvSpPr>
        <p:spPr>
          <a:xfrm>
            <a:off x="838200" y="365125"/>
            <a:ext cx="10515600" cy="1325563"/>
          </a:xfrm>
        </p:spPr>
        <p:txBody>
          <a:bodyPr>
            <a:normAutofit/>
          </a:bodyPr>
          <a:lstStyle/>
          <a:p>
            <a:r>
              <a:rPr lang="it-IT">
                <a:cs typeface="Calibri Light"/>
              </a:rPr>
              <a:t>EMAS</a:t>
            </a:r>
            <a:endParaRPr lang="it-IT"/>
          </a:p>
        </p:txBody>
      </p:sp>
      <p:sp>
        <p:nvSpPr>
          <p:cNvPr id="3" name="Segnaposto contenuto 2">
            <a:extLst>
              <a:ext uri="{FF2B5EF4-FFF2-40B4-BE49-F238E27FC236}">
                <a16:creationId xmlns:a16="http://schemas.microsoft.com/office/drawing/2014/main" id="{0A633DAA-CC82-4215-1CF7-46F484843D57}"/>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lgn="just">
              <a:buNone/>
            </a:pPr>
            <a:r>
              <a:rPr lang="it-IT" err="1">
                <a:cs typeface="Calibri"/>
              </a:rPr>
              <a:t>Participants</a:t>
            </a:r>
            <a:r>
              <a:rPr lang="it-IT">
                <a:cs typeface="Calibri"/>
              </a:rPr>
              <a:t> in EMAS are </a:t>
            </a:r>
            <a:r>
              <a:rPr lang="it-IT" err="1">
                <a:cs typeface="Calibri"/>
              </a:rPr>
              <a:t>committed</a:t>
            </a:r>
            <a:r>
              <a:rPr lang="it-IT">
                <a:cs typeface="Calibri"/>
              </a:rPr>
              <a:t> to </a:t>
            </a:r>
            <a:r>
              <a:rPr lang="it-IT" b="1" err="1">
                <a:cs typeface="Calibri"/>
              </a:rPr>
              <a:t>evaluating</a:t>
            </a:r>
            <a:r>
              <a:rPr lang="it-IT" b="1">
                <a:cs typeface="Calibri"/>
              </a:rPr>
              <a:t> and </a:t>
            </a:r>
            <a:r>
              <a:rPr lang="it-IT" b="1" err="1">
                <a:cs typeface="Calibri"/>
              </a:rPr>
              <a:t>improving</a:t>
            </a:r>
            <a:r>
              <a:rPr lang="it-IT" b="1">
                <a:cs typeface="Calibri"/>
              </a:rPr>
              <a:t> </a:t>
            </a:r>
            <a:r>
              <a:rPr lang="it-IT" b="1" err="1">
                <a:cs typeface="Calibri"/>
              </a:rPr>
              <a:t>their</a:t>
            </a:r>
            <a:r>
              <a:rPr lang="it-IT" b="1">
                <a:cs typeface="Calibri"/>
              </a:rPr>
              <a:t> </a:t>
            </a:r>
            <a:r>
              <a:rPr lang="it-IT" b="1" err="1">
                <a:cs typeface="Calibri"/>
              </a:rPr>
              <a:t>own</a:t>
            </a:r>
            <a:r>
              <a:rPr lang="it-IT" b="1">
                <a:cs typeface="Calibri"/>
              </a:rPr>
              <a:t> </a:t>
            </a:r>
            <a:r>
              <a:rPr lang="it-IT" b="1" err="1">
                <a:cs typeface="Calibri"/>
              </a:rPr>
              <a:t>environmental</a:t>
            </a:r>
            <a:r>
              <a:rPr lang="it-IT" b="1">
                <a:cs typeface="Calibri"/>
              </a:rPr>
              <a:t> performance,</a:t>
            </a:r>
            <a:r>
              <a:rPr lang="it-IT">
                <a:cs typeface="Calibri"/>
              </a:rPr>
              <a:t> </a:t>
            </a:r>
            <a:r>
              <a:rPr lang="it-IT" err="1">
                <a:cs typeface="Calibri"/>
              </a:rPr>
              <a:t>complying</a:t>
            </a:r>
            <a:r>
              <a:rPr lang="it-IT">
                <a:cs typeface="Calibri"/>
              </a:rPr>
              <a:t> with </a:t>
            </a:r>
            <a:r>
              <a:rPr lang="it-IT" err="1">
                <a:cs typeface="Calibri"/>
              </a:rPr>
              <a:t>relevant</a:t>
            </a:r>
            <a:r>
              <a:rPr lang="it-IT">
                <a:cs typeface="Calibri"/>
              </a:rPr>
              <a:t> </a:t>
            </a:r>
            <a:r>
              <a:rPr lang="it-IT" err="1">
                <a:cs typeface="Calibri"/>
              </a:rPr>
              <a:t>environmental</a:t>
            </a:r>
            <a:r>
              <a:rPr lang="it-IT">
                <a:cs typeface="Calibri"/>
              </a:rPr>
              <a:t> </a:t>
            </a:r>
            <a:r>
              <a:rPr lang="it-IT" err="1">
                <a:cs typeface="Calibri"/>
              </a:rPr>
              <a:t>legislation</a:t>
            </a:r>
            <a:r>
              <a:rPr lang="it-IT">
                <a:cs typeface="Calibri"/>
              </a:rPr>
              <a:t>, </a:t>
            </a:r>
            <a:r>
              <a:rPr lang="it-IT" err="1">
                <a:cs typeface="Calibri"/>
              </a:rPr>
              <a:t>preventing</a:t>
            </a:r>
            <a:r>
              <a:rPr lang="it-IT">
                <a:cs typeface="Calibri"/>
              </a:rPr>
              <a:t> </a:t>
            </a:r>
            <a:r>
              <a:rPr lang="it-IT" err="1">
                <a:cs typeface="Calibri"/>
              </a:rPr>
              <a:t>pollution</a:t>
            </a:r>
            <a:r>
              <a:rPr lang="it-IT">
                <a:cs typeface="Calibri"/>
              </a:rPr>
              <a:t>, and </a:t>
            </a:r>
            <a:r>
              <a:rPr lang="it-IT" err="1">
                <a:cs typeface="Calibri"/>
              </a:rPr>
              <a:t>providing</a:t>
            </a:r>
            <a:r>
              <a:rPr lang="it-IT">
                <a:cs typeface="Calibri"/>
              </a:rPr>
              <a:t> </a:t>
            </a:r>
            <a:r>
              <a:rPr lang="it-IT" err="1">
                <a:cs typeface="Calibri"/>
              </a:rPr>
              <a:t>relevant</a:t>
            </a:r>
            <a:r>
              <a:rPr lang="it-IT">
                <a:cs typeface="Calibri"/>
              </a:rPr>
              <a:t> information to the public (via </a:t>
            </a:r>
            <a:r>
              <a:rPr lang="it-IT" err="1">
                <a:cs typeface="Calibri"/>
              </a:rPr>
              <a:t>verified</a:t>
            </a:r>
            <a:r>
              <a:rPr lang="it-IT">
                <a:cs typeface="Calibri"/>
              </a:rPr>
              <a:t> </a:t>
            </a:r>
            <a:r>
              <a:rPr lang="it-IT" err="1">
                <a:cs typeface="Calibri"/>
              </a:rPr>
              <a:t>environmental</a:t>
            </a:r>
            <a:r>
              <a:rPr lang="it-IT">
                <a:cs typeface="Calibri"/>
              </a:rPr>
              <a:t> audits). </a:t>
            </a:r>
          </a:p>
          <a:p>
            <a:pPr marL="0" indent="0" algn="just">
              <a:buNone/>
            </a:pPr>
            <a:r>
              <a:rPr lang="it-IT" err="1">
                <a:cs typeface="Calibri"/>
              </a:rPr>
              <a:t>Regulation</a:t>
            </a:r>
            <a:r>
              <a:rPr lang="it-IT">
                <a:cs typeface="Calibri"/>
              </a:rPr>
              <a:t> (EC) No 1221/2009 of 25 November 2009 </a:t>
            </a:r>
            <a:r>
              <a:rPr lang="it-IT" err="1">
                <a:cs typeface="Calibri"/>
              </a:rPr>
              <a:t>revised</a:t>
            </a:r>
            <a:r>
              <a:rPr lang="it-IT">
                <a:cs typeface="Calibri"/>
              </a:rPr>
              <a:t> EMAS to </a:t>
            </a:r>
            <a:r>
              <a:rPr lang="it-IT" b="1" err="1">
                <a:cs typeface="Calibri"/>
              </a:rPr>
              <a:t>increase</a:t>
            </a:r>
            <a:r>
              <a:rPr lang="it-IT" b="1">
                <a:cs typeface="Calibri"/>
              </a:rPr>
              <a:t> the </a:t>
            </a:r>
            <a:r>
              <a:rPr lang="it-IT" b="1" err="1">
                <a:cs typeface="Calibri"/>
              </a:rPr>
              <a:t>participation</a:t>
            </a:r>
            <a:r>
              <a:rPr lang="it-IT" b="1">
                <a:cs typeface="Calibri"/>
              </a:rPr>
              <a:t> of companies and reduce the </a:t>
            </a:r>
            <a:r>
              <a:rPr lang="it-IT" b="1" err="1">
                <a:cs typeface="Calibri"/>
              </a:rPr>
              <a:t>administrative</a:t>
            </a:r>
            <a:r>
              <a:rPr lang="it-IT" b="1">
                <a:cs typeface="Calibri"/>
              </a:rPr>
              <a:t> burden and costs</a:t>
            </a:r>
            <a:r>
              <a:rPr lang="it-IT">
                <a:cs typeface="Calibri"/>
              </a:rPr>
              <a:t>, </a:t>
            </a:r>
            <a:r>
              <a:rPr lang="it-IT" err="1">
                <a:cs typeface="Calibri"/>
              </a:rPr>
              <a:t>particularly</a:t>
            </a:r>
            <a:r>
              <a:rPr lang="it-IT">
                <a:cs typeface="Calibri"/>
              </a:rPr>
              <a:t> for small and medium-</a:t>
            </a:r>
            <a:r>
              <a:rPr lang="it-IT" err="1">
                <a:cs typeface="Calibri"/>
              </a:rPr>
              <a:t>sized</a:t>
            </a:r>
            <a:r>
              <a:rPr lang="it-IT">
                <a:cs typeface="Calibri"/>
              </a:rPr>
              <a:t> </a:t>
            </a:r>
            <a:r>
              <a:rPr lang="it-IT" err="1">
                <a:cs typeface="Calibri"/>
              </a:rPr>
              <a:t>enterprises</a:t>
            </a:r>
            <a:r>
              <a:rPr lang="it-IT">
                <a:cs typeface="Calibri"/>
              </a:rPr>
              <a:t>.</a:t>
            </a:r>
            <a:endParaRPr lang="it-IT">
              <a:ea typeface="Calibri"/>
              <a:cs typeface="Calibri"/>
            </a:endParaRPr>
          </a:p>
        </p:txBody>
      </p:sp>
    </p:spTree>
    <p:extLst>
      <p:ext uri="{BB962C8B-B14F-4D97-AF65-F5344CB8AC3E}">
        <p14:creationId xmlns:p14="http://schemas.microsoft.com/office/powerpoint/2010/main" val="278392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CD651E-47B6-43F2-0432-E9D1CBC4CCAC}"/>
              </a:ext>
            </a:extLst>
          </p:cNvPr>
          <p:cNvSpPr>
            <a:spLocks noGrp="1"/>
          </p:cNvSpPr>
          <p:nvPr>
            <p:ph type="title"/>
          </p:nvPr>
        </p:nvSpPr>
        <p:spPr>
          <a:xfrm>
            <a:off x="4654296" y="329184"/>
            <a:ext cx="6894576" cy="1783080"/>
          </a:xfrm>
        </p:spPr>
        <p:txBody>
          <a:bodyPr anchor="b">
            <a:normAutofit/>
          </a:bodyPr>
          <a:lstStyle/>
          <a:p>
            <a:r>
              <a:rPr lang="it-IT" sz="3400">
                <a:cs typeface="Calibri Light"/>
              </a:rPr>
              <a:t>Better environmental performance: European Eco-Management and Audit Scheme (EMAS)"</a:t>
            </a:r>
            <a:endParaRPr lang="it-IT" sz="3400"/>
          </a:p>
        </p:txBody>
      </p:sp>
      <p:pic>
        <p:nvPicPr>
          <p:cNvPr id="5" name="Picture 4" descr="Cross section of young plant and roots">
            <a:extLst>
              <a:ext uri="{FF2B5EF4-FFF2-40B4-BE49-F238E27FC236}">
                <a16:creationId xmlns:a16="http://schemas.microsoft.com/office/drawing/2014/main" id="{1EF0FC94-C464-FC8B-37F2-70D44F13E37D}"/>
              </a:ext>
            </a:extLst>
          </p:cNvPr>
          <p:cNvPicPr>
            <a:picLocks noChangeAspect="1"/>
          </p:cNvPicPr>
          <p:nvPr/>
        </p:nvPicPr>
        <p:blipFill rotWithShape="1">
          <a:blip r:embed="rId2"/>
          <a:srcRect l="49715" r="8075" b="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Segnaposto contenuto 2">
            <a:extLst>
              <a:ext uri="{FF2B5EF4-FFF2-40B4-BE49-F238E27FC236}">
                <a16:creationId xmlns:a16="http://schemas.microsoft.com/office/drawing/2014/main" id="{E0DBBB8B-79B2-19B6-BD3C-77AFEB0E868A}"/>
              </a:ext>
            </a:extLst>
          </p:cNvPr>
          <p:cNvSpPr>
            <a:spLocks noGrp="1"/>
          </p:cNvSpPr>
          <p:nvPr>
            <p:ph idx="1"/>
          </p:nvPr>
        </p:nvSpPr>
        <p:spPr>
          <a:xfrm>
            <a:off x="4654296" y="2548287"/>
            <a:ext cx="6894576" cy="4047941"/>
          </a:xfrm>
        </p:spPr>
        <p:txBody>
          <a:bodyPr vert="horz" lIns="91440" tIns="45720" rIns="91440" bIns="45720" rtlCol="0" anchor="t">
            <a:normAutofit lnSpcReduction="10000"/>
          </a:bodyPr>
          <a:lstStyle/>
          <a:p>
            <a:pPr marL="0" indent="0">
              <a:buNone/>
            </a:pPr>
            <a:r>
              <a:rPr lang="it-IT" sz="2400" err="1">
                <a:cs typeface="Calibri" panose="020F0502020204030204"/>
              </a:rPr>
              <a:t>As</a:t>
            </a:r>
            <a:r>
              <a:rPr lang="it-IT" sz="2400">
                <a:cs typeface="Calibri" panose="020F0502020204030204"/>
              </a:rPr>
              <a:t> </a:t>
            </a:r>
            <a:r>
              <a:rPr lang="it-IT" sz="2400" err="1">
                <a:cs typeface="Calibri" panose="020F0502020204030204"/>
              </a:rPr>
              <a:t>specified</a:t>
            </a:r>
            <a:r>
              <a:rPr lang="it-IT" sz="2400">
                <a:cs typeface="Calibri" panose="020F0502020204030204"/>
              </a:rPr>
              <a:t> in "Better </a:t>
            </a:r>
            <a:r>
              <a:rPr lang="it-IT" sz="2400" err="1">
                <a:cs typeface="Calibri" panose="020F0502020204030204"/>
              </a:rPr>
              <a:t>environmental</a:t>
            </a:r>
            <a:r>
              <a:rPr lang="it-IT" sz="2400">
                <a:cs typeface="Calibri" panose="020F0502020204030204"/>
              </a:rPr>
              <a:t> performance: </a:t>
            </a:r>
            <a:r>
              <a:rPr lang="it-IT" sz="2400" err="1">
                <a:cs typeface="Calibri" panose="020F0502020204030204"/>
              </a:rPr>
              <a:t>European</a:t>
            </a:r>
            <a:r>
              <a:rPr lang="it-IT" sz="2400">
                <a:cs typeface="Calibri" panose="020F0502020204030204"/>
              </a:rPr>
              <a:t> Eco-Management and Audit </a:t>
            </a:r>
            <a:r>
              <a:rPr lang="it-IT" sz="2400" err="1">
                <a:cs typeface="Calibri" panose="020F0502020204030204"/>
              </a:rPr>
              <a:t>Scheme</a:t>
            </a:r>
            <a:r>
              <a:rPr lang="it-IT" sz="2400">
                <a:cs typeface="Calibri" panose="020F0502020204030204"/>
              </a:rPr>
              <a:t> (EMAS)," the </a:t>
            </a:r>
            <a:r>
              <a:rPr lang="it-IT" sz="2400" err="1">
                <a:cs typeface="Calibri" panose="020F0502020204030204"/>
              </a:rPr>
              <a:t>European</a:t>
            </a:r>
            <a:r>
              <a:rPr lang="it-IT" sz="2400">
                <a:cs typeface="Calibri" panose="020F0502020204030204"/>
              </a:rPr>
              <a:t> Commission </a:t>
            </a:r>
            <a:r>
              <a:rPr lang="it-IT" sz="2400" err="1">
                <a:cs typeface="Calibri" panose="020F0502020204030204"/>
              </a:rPr>
              <a:t>uses</a:t>
            </a:r>
            <a:r>
              <a:rPr lang="it-IT" sz="2400">
                <a:cs typeface="Calibri" panose="020F0502020204030204"/>
              </a:rPr>
              <a:t> the </a:t>
            </a:r>
            <a:r>
              <a:rPr lang="it-IT" sz="2400" err="1">
                <a:cs typeface="Calibri" panose="020F0502020204030204"/>
              </a:rPr>
              <a:t>scheme</a:t>
            </a:r>
            <a:r>
              <a:rPr lang="it-IT" sz="2400">
                <a:cs typeface="Calibri" panose="020F0502020204030204"/>
              </a:rPr>
              <a:t> to reduce the </a:t>
            </a:r>
            <a:r>
              <a:rPr lang="it-IT" sz="2400" err="1">
                <a:cs typeface="Calibri" panose="020F0502020204030204"/>
              </a:rPr>
              <a:t>environmental</a:t>
            </a:r>
            <a:r>
              <a:rPr lang="it-IT" sz="2400">
                <a:cs typeface="Calibri" panose="020F0502020204030204"/>
              </a:rPr>
              <a:t> impact of activities </a:t>
            </a:r>
            <a:r>
              <a:rPr lang="it-IT" sz="2400" err="1">
                <a:cs typeface="Calibri" panose="020F0502020204030204"/>
              </a:rPr>
              <a:t>through</a:t>
            </a:r>
            <a:r>
              <a:rPr lang="it-IT" sz="2400">
                <a:cs typeface="Calibri" panose="020F0502020204030204"/>
              </a:rPr>
              <a:t>: </a:t>
            </a:r>
          </a:p>
          <a:p>
            <a:pPr marL="457200" indent="-457200"/>
            <a:r>
              <a:rPr lang="it-IT" sz="2400">
                <a:cs typeface="Calibri" panose="020F0502020204030204"/>
              </a:rPr>
              <a:t>more </a:t>
            </a:r>
            <a:r>
              <a:rPr lang="it-IT" sz="2400" err="1">
                <a:cs typeface="Calibri" panose="020F0502020204030204"/>
              </a:rPr>
              <a:t>efficient</a:t>
            </a:r>
            <a:r>
              <a:rPr lang="it-IT" sz="2400">
                <a:cs typeface="Calibri" panose="020F0502020204030204"/>
              </a:rPr>
              <a:t> use of </a:t>
            </a:r>
            <a:r>
              <a:rPr lang="it-IT" sz="2400" err="1">
                <a:cs typeface="Calibri" panose="020F0502020204030204"/>
              </a:rPr>
              <a:t>natural</a:t>
            </a:r>
            <a:r>
              <a:rPr lang="it-IT" sz="2400">
                <a:cs typeface="Calibri" panose="020F0502020204030204"/>
              </a:rPr>
              <a:t> </a:t>
            </a:r>
            <a:r>
              <a:rPr lang="it-IT" sz="2400" err="1">
                <a:cs typeface="Calibri" panose="020F0502020204030204"/>
              </a:rPr>
              <a:t>resources</a:t>
            </a:r>
            <a:r>
              <a:rPr lang="it-IT" sz="2400">
                <a:cs typeface="Calibri" panose="020F0502020204030204"/>
              </a:rPr>
              <a:t>; </a:t>
            </a:r>
          </a:p>
          <a:p>
            <a:pPr marL="457200" indent="-457200"/>
            <a:r>
              <a:rPr lang="it-IT" sz="2400" err="1">
                <a:cs typeface="Calibri" panose="020F0502020204030204"/>
              </a:rPr>
              <a:t>reduction</a:t>
            </a:r>
            <a:r>
              <a:rPr lang="it-IT" sz="2400">
                <a:cs typeface="Calibri" panose="020F0502020204030204"/>
              </a:rPr>
              <a:t> of CO2 </a:t>
            </a:r>
            <a:r>
              <a:rPr lang="it-IT" sz="2400" err="1">
                <a:cs typeface="Calibri" panose="020F0502020204030204"/>
              </a:rPr>
              <a:t>emissions</a:t>
            </a:r>
            <a:r>
              <a:rPr lang="it-IT" sz="2400">
                <a:cs typeface="Calibri" panose="020F0502020204030204"/>
              </a:rPr>
              <a:t>; </a:t>
            </a:r>
          </a:p>
          <a:p>
            <a:pPr marL="457200" indent="-457200"/>
            <a:r>
              <a:rPr lang="it-IT" sz="2400" err="1">
                <a:cs typeface="Calibri" panose="020F0502020204030204"/>
              </a:rPr>
              <a:t>prevention</a:t>
            </a:r>
            <a:r>
              <a:rPr lang="it-IT" sz="2400">
                <a:cs typeface="Calibri" panose="020F0502020204030204"/>
              </a:rPr>
              <a:t> of </a:t>
            </a:r>
            <a:r>
              <a:rPr lang="it-IT" sz="2400" err="1">
                <a:cs typeface="Calibri" panose="020F0502020204030204"/>
              </a:rPr>
              <a:t>waste</a:t>
            </a:r>
            <a:r>
              <a:rPr lang="it-IT" sz="2400">
                <a:cs typeface="Calibri" panose="020F0502020204030204"/>
              </a:rPr>
              <a:t> generation (</a:t>
            </a:r>
            <a:r>
              <a:rPr lang="it-IT" sz="2400" err="1">
                <a:cs typeface="Calibri" panose="020F0502020204030204"/>
              </a:rPr>
              <a:t>through</a:t>
            </a:r>
            <a:r>
              <a:rPr lang="it-IT" sz="2400">
                <a:cs typeface="Calibri" panose="020F0502020204030204"/>
              </a:rPr>
              <a:t> </a:t>
            </a:r>
            <a:r>
              <a:rPr lang="it-IT" sz="2400" err="1">
                <a:cs typeface="Calibri" panose="020F0502020204030204"/>
              </a:rPr>
              <a:t>recycling</a:t>
            </a:r>
            <a:r>
              <a:rPr lang="it-IT" sz="2400">
                <a:cs typeface="Calibri" panose="020F0502020204030204"/>
              </a:rPr>
              <a:t> and </a:t>
            </a:r>
            <a:r>
              <a:rPr lang="it-IT" sz="2400" err="1">
                <a:cs typeface="Calibri" panose="020F0502020204030204"/>
              </a:rPr>
              <a:t>reuse</a:t>
            </a:r>
            <a:r>
              <a:rPr lang="it-IT" sz="2400">
                <a:cs typeface="Calibri" panose="020F0502020204030204"/>
              </a:rPr>
              <a:t>); </a:t>
            </a:r>
          </a:p>
          <a:p>
            <a:pPr marL="457200" indent="-457200"/>
            <a:r>
              <a:rPr lang="it-IT" sz="2400" err="1">
                <a:cs typeface="Calibri" panose="020F0502020204030204"/>
              </a:rPr>
              <a:t>implementation</a:t>
            </a:r>
            <a:r>
              <a:rPr lang="it-IT" sz="2400">
                <a:cs typeface="Calibri" panose="020F0502020204030204"/>
              </a:rPr>
              <a:t> of green public procurement; </a:t>
            </a:r>
          </a:p>
          <a:p>
            <a:pPr marL="457200" indent="-457200"/>
            <a:r>
              <a:rPr lang="it-IT" sz="2400">
                <a:cs typeface="Calibri" panose="020F0502020204030204"/>
              </a:rPr>
              <a:t>promotion of </a:t>
            </a:r>
            <a:r>
              <a:rPr lang="it-IT" sz="2400" err="1">
                <a:cs typeface="Calibri" panose="020F0502020204030204"/>
              </a:rPr>
              <a:t>sustainable</a:t>
            </a:r>
            <a:r>
              <a:rPr lang="it-IT" sz="2400">
                <a:cs typeface="Calibri" panose="020F0502020204030204"/>
              </a:rPr>
              <a:t> </a:t>
            </a:r>
            <a:r>
              <a:rPr lang="it-IT" sz="2400" err="1">
                <a:cs typeface="Calibri" panose="020F0502020204030204"/>
              </a:rPr>
              <a:t>mobility</a:t>
            </a:r>
            <a:r>
              <a:rPr lang="it-IT" sz="2400">
                <a:cs typeface="Calibri" panose="020F0502020204030204"/>
              </a:rPr>
              <a:t>.</a:t>
            </a:r>
          </a:p>
        </p:txBody>
      </p:sp>
    </p:spTree>
    <p:extLst>
      <p:ext uri="{BB962C8B-B14F-4D97-AF65-F5344CB8AC3E}">
        <p14:creationId xmlns:p14="http://schemas.microsoft.com/office/powerpoint/2010/main" val="160366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3226A4-8970-52DE-BF92-A01866D3109B}"/>
              </a:ext>
            </a:extLst>
          </p:cNvPr>
          <p:cNvSpPr>
            <a:spLocks noGrp="1"/>
          </p:cNvSpPr>
          <p:nvPr>
            <p:ph type="title"/>
          </p:nvPr>
        </p:nvSpPr>
        <p:spPr>
          <a:xfrm>
            <a:off x="686834" y="1153572"/>
            <a:ext cx="3200400" cy="4461163"/>
          </a:xfrm>
        </p:spPr>
        <p:txBody>
          <a:bodyPr>
            <a:normAutofit/>
          </a:bodyPr>
          <a:lstStyle/>
          <a:p>
            <a:r>
              <a:rPr lang="it-IT">
                <a:solidFill>
                  <a:srgbClr val="FFFFFF"/>
                </a:solidFill>
                <a:cs typeface="Calibri Light"/>
              </a:rPr>
              <a:t>Differences between ISO 14001 and EMAS</a:t>
            </a:r>
            <a:endParaRPr lang="it-IT">
              <a:solidFill>
                <a:srgbClr val="FFFFFF"/>
              </a:solidFill>
            </a:endParaRPr>
          </a:p>
        </p:txBody>
      </p:sp>
      <p:sp>
        <p:nvSpPr>
          <p:cNvPr id="3" name="Segnaposto contenuto 2">
            <a:extLst>
              <a:ext uri="{FF2B5EF4-FFF2-40B4-BE49-F238E27FC236}">
                <a16:creationId xmlns:a16="http://schemas.microsoft.com/office/drawing/2014/main" id="{FA989C27-3B60-8861-CC63-E4DD7FF7F2C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it-IT" sz="2600" dirty="0" err="1">
                <a:cs typeface="Calibri" panose="020F0502020204030204"/>
              </a:rPr>
              <a:t>Currently</a:t>
            </a:r>
            <a:r>
              <a:rPr lang="it-IT" sz="2600" dirty="0">
                <a:cs typeface="Calibri" panose="020F0502020204030204"/>
              </a:rPr>
              <a:t>, the </a:t>
            </a:r>
            <a:r>
              <a:rPr lang="it-IT" sz="2600" dirty="0" err="1">
                <a:cs typeface="Calibri" panose="020F0502020204030204"/>
              </a:rPr>
              <a:t>Certification</a:t>
            </a:r>
            <a:r>
              <a:rPr lang="it-IT" sz="2600" dirty="0">
                <a:cs typeface="Calibri" panose="020F0502020204030204"/>
              </a:rPr>
              <a:t> of a Corporate </a:t>
            </a:r>
            <a:r>
              <a:rPr lang="it-IT" sz="2600" dirty="0" err="1">
                <a:cs typeface="Calibri" panose="020F0502020204030204"/>
              </a:rPr>
              <a:t>Environmental</a:t>
            </a:r>
            <a:r>
              <a:rPr lang="it-IT" sz="2600" dirty="0">
                <a:cs typeface="Calibri" panose="020F0502020204030204"/>
              </a:rPr>
              <a:t> Management System can be </a:t>
            </a:r>
            <a:r>
              <a:rPr lang="it-IT" sz="2600" dirty="0" err="1">
                <a:cs typeface="Calibri" panose="020F0502020204030204"/>
              </a:rPr>
              <a:t>carried</a:t>
            </a:r>
            <a:r>
              <a:rPr lang="it-IT" sz="2600" dirty="0">
                <a:cs typeface="Calibri" panose="020F0502020204030204"/>
              </a:rPr>
              <a:t> out on the </a:t>
            </a:r>
            <a:r>
              <a:rPr lang="it-IT" sz="2600" dirty="0" err="1">
                <a:cs typeface="Calibri" panose="020F0502020204030204"/>
              </a:rPr>
              <a:t>basis</a:t>
            </a:r>
            <a:r>
              <a:rPr lang="it-IT" sz="2600" dirty="0">
                <a:cs typeface="Calibri" panose="020F0502020204030204"/>
              </a:rPr>
              <a:t> of </a:t>
            </a:r>
            <a:r>
              <a:rPr lang="it-IT" sz="2600" dirty="0" err="1">
                <a:cs typeface="Calibri" panose="020F0502020204030204"/>
              </a:rPr>
              <a:t>these</a:t>
            </a:r>
            <a:r>
              <a:rPr lang="it-IT" sz="2600" dirty="0">
                <a:cs typeface="Calibri" panose="020F0502020204030204"/>
              </a:rPr>
              <a:t> </a:t>
            </a:r>
            <a:r>
              <a:rPr lang="it-IT" sz="2600" b="1" dirty="0" err="1">
                <a:cs typeface="Calibri" panose="020F0502020204030204"/>
              </a:rPr>
              <a:t>two</a:t>
            </a:r>
            <a:r>
              <a:rPr lang="it-IT" sz="2600" b="1" dirty="0">
                <a:cs typeface="Calibri" panose="020F0502020204030204"/>
              </a:rPr>
              <a:t> </a:t>
            </a:r>
            <a:r>
              <a:rPr lang="it-IT" sz="2600" b="1" dirty="0" err="1">
                <a:cs typeface="Calibri" panose="020F0502020204030204"/>
              </a:rPr>
              <a:t>different</a:t>
            </a:r>
            <a:r>
              <a:rPr lang="it-IT" sz="2600" b="1" dirty="0">
                <a:cs typeface="Calibri" panose="020F0502020204030204"/>
              </a:rPr>
              <a:t> </a:t>
            </a:r>
            <a:r>
              <a:rPr lang="it-IT" sz="2600" b="1" dirty="0" err="1">
                <a:cs typeface="Calibri" panose="020F0502020204030204"/>
              </a:rPr>
              <a:t>schemes</a:t>
            </a:r>
            <a:r>
              <a:rPr lang="it-IT" sz="2600" b="1" dirty="0">
                <a:cs typeface="Calibri" panose="020F0502020204030204"/>
              </a:rPr>
              <a:t>:</a:t>
            </a:r>
            <a:r>
              <a:rPr lang="it-IT" sz="2600" dirty="0">
                <a:cs typeface="Calibri" panose="020F0502020204030204"/>
              </a:rPr>
              <a:t> </a:t>
            </a:r>
          </a:p>
          <a:p>
            <a:pPr marL="0" indent="0">
              <a:buNone/>
            </a:pPr>
            <a:r>
              <a:rPr lang="it-IT" sz="2600" dirty="0">
                <a:cs typeface="Calibri" panose="020F0502020204030204"/>
              </a:rPr>
              <a:t>the </a:t>
            </a:r>
            <a:r>
              <a:rPr lang="it-IT" sz="2600" b="1" dirty="0">
                <a:cs typeface="Calibri" panose="020F0502020204030204"/>
              </a:rPr>
              <a:t>ISO 14001 standard</a:t>
            </a:r>
            <a:r>
              <a:rPr lang="it-IT" sz="2600" dirty="0">
                <a:cs typeface="Calibri" panose="020F0502020204030204"/>
              </a:rPr>
              <a:t> and </a:t>
            </a:r>
            <a:endParaRPr lang="it-IT" sz="2600" dirty="0">
              <a:ea typeface="Calibri"/>
              <a:cs typeface="Calibri" panose="020F0502020204030204"/>
            </a:endParaRPr>
          </a:p>
          <a:p>
            <a:pPr marL="0" indent="0">
              <a:buNone/>
            </a:pPr>
            <a:r>
              <a:rPr lang="it-IT" sz="2600" dirty="0">
                <a:cs typeface="Calibri" panose="020F0502020204030204"/>
              </a:rPr>
              <a:t>the </a:t>
            </a:r>
            <a:r>
              <a:rPr lang="it-IT" sz="2600" b="1" dirty="0" err="1">
                <a:cs typeface="Calibri" panose="020F0502020204030204"/>
              </a:rPr>
              <a:t>European</a:t>
            </a:r>
            <a:r>
              <a:rPr lang="it-IT" sz="2600" b="1" dirty="0">
                <a:cs typeface="Calibri" panose="020F0502020204030204"/>
              </a:rPr>
              <a:t> Eco-Management and Audit </a:t>
            </a:r>
            <a:r>
              <a:rPr lang="it-IT" sz="2600" b="1" dirty="0" err="1">
                <a:cs typeface="Calibri" panose="020F0502020204030204"/>
              </a:rPr>
              <a:t>Scheme</a:t>
            </a:r>
            <a:r>
              <a:rPr lang="it-IT" sz="2600" b="1" dirty="0">
                <a:cs typeface="Calibri" panose="020F0502020204030204"/>
              </a:rPr>
              <a:t> (EMAS) </a:t>
            </a:r>
            <a:r>
              <a:rPr lang="it-IT" sz="2600" b="1" dirty="0" err="1">
                <a:cs typeface="Calibri" panose="020F0502020204030204"/>
              </a:rPr>
              <a:t>regulation</a:t>
            </a:r>
            <a:r>
              <a:rPr lang="it-IT" sz="2600" dirty="0">
                <a:cs typeface="Calibri" panose="020F0502020204030204"/>
              </a:rPr>
              <a:t>. </a:t>
            </a:r>
            <a:endParaRPr lang="it-IT" sz="2600" dirty="0">
              <a:ea typeface="Calibri"/>
              <a:cs typeface="Calibri" panose="020F0502020204030204"/>
            </a:endParaRPr>
          </a:p>
          <a:p>
            <a:pPr marL="0" indent="0">
              <a:buNone/>
            </a:pPr>
            <a:endParaRPr lang="it-IT" sz="2600">
              <a:cs typeface="Calibri" panose="020F0502020204030204"/>
            </a:endParaRPr>
          </a:p>
        </p:txBody>
      </p:sp>
    </p:spTree>
    <p:extLst>
      <p:ext uri="{BB962C8B-B14F-4D97-AF65-F5344CB8AC3E}">
        <p14:creationId xmlns:p14="http://schemas.microsoft.com/office/powerpoint/2010/main" val="166345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3226A4-8970-52DE-BF92-A01866D3109B}"/>
              </a:ext>
            </a:extLst>
          </p:cNvPr>
          <p:cNvSpPr>
            <a:spLocks noGrp="1"/>
          </p:cNvSpPr>
          <p:nvPr>
            <p:ph type="title"/>
          </p:nvPr>
        </p:nvSpPr>
        <p:spPr>
          <a:xfrm>
            <a:off x="686834" y="1153572"/>
            <a:ext cx="3200400" cy="4461163"/>
          </a:xfrm>
        </p:spPr>
        <p:txBody>
          <a:bodyPr>
            <a:normAutofit/>
          </a:bodyPr>
          <a:lstStyle/>
          <a:p>
            <a:r>
              <a:rPr lang="it-IT">
                <a:solidFill>
                  <a:srgbClr val="FFFFFF"/>
                </a:solidFill>
                <a:cs typeface="Calibri Light"/>
              </a:rPr>
              <a:t>Differences between ISO 14001 and EMAS</a:t>
            </a:r>
            <a:endParaRPr lang="it-IT">
              <a:solidFill>
                <a:srgbClr val="FFFFFF"/>
              </a:solidFill>
            </a:endParaRPr>
          </a:p>
        </p:txBody>
      </p:sp>
      <p:sp>
        <p:nvSpPr>
          <p:cNvPr id="3" name="Segnaposto contenuto 2">
            <a:extLst>
              <a:ext uri="{FF2B5EF4-FFF2-40B4-BE49-F238E27FC236}">
                <a16:creationId xmlns:a16="http://schemas.microsoft.com/office/drawing/2014/main" id="{FA989C27-3B60-8861-CC63-E4DD7FF7F2C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it-IT" sz="2600" err="1">
                <a:cs typeface="Calibri" panose="020F0502020204030204"/>
              </a:rPr>
              <a:t>Both</a:t>
            </a:r>
            <a:r>
              <a:rPr lang="it-IT" sz="2600">
                <a:cs typeface="Calibri" panose="020F0502020204030204"/>
              </a:rPr>
              <a:t> </a:t>
            </a:r>
            <a:r>
              <a:rPr lang="it-IT" sz="2600" err="1">
                <a:cs typeface="Calibri" panose="020F0502020204030204"/>
              </a:rPr>
              <a:t>regulatory</a:t>
            </a:r>
            <a:r>
              <a:rPr lang="it-IT" sz="2600">
                <a:cs typeface="Calibri" panose="020F0502020204030204"/>
              </a:rPr>
              <a:t> </a:t>
            </a:r>
            <a:r>
              <a:rPr lang="it-IT" sz="2600" err="1">
                <a:cs typeface="Calibri" panose="020F0502020204030204"/>
              </a:rPr>
              <a:t>schemes</a:t>
            </a:r>
            <a:r>
              <a:rPr lang="it-IT" sz="2600">
                <a:cs typeface="Calibri" panose="020F0502020204030204"/>
              </a:rPr>
              <a:t> </a:t>
            </a:r>
            <a:r>
              <a:rPr lang="it-IT" sz="2600" err="1">
                <a:cs typeface="Calibri" panose="020F0502020204030204"/>
              </a:rPr>
              <a:t>define</a:t>
            </a:r>
            <a:r>
              <a:rPr lang="it-IT" sz="2600">
                <a:cs typeface="Calibri" panose="020F0502020204030204"/>
              </a:rPr>
              <a:t> the </a:t>
            </a:r>
            <a:r>
              <a:rPr lang="it-IT" sz="2600" err="1">
                <a:cs typeface="Calibri" panose="020F0502020204030204"/>
              </a:rPr>
              <a:t>r</a:t>
            </a:r>
            <a:r>
              <a:rPr lang="it-IT" sz="2600" b="1" err="1">
                <a:cs typeface="Calibri" panose="020F0502020204030204"/>
              </a:rPr>
              <a:t>equirements</a:t>
            </a:r>
            <a:r>
              <a:rPr lang="it-IT" sz="2600" b="1">
                <a:cs typeface="Calibri" panose="020F0502020204030204"/>
              </a:rPr>
              <a:t> </a:t>
            </a:r>
            <a:r>
              <a:rPr lang="it-IT" sz="2600" b="1" err="1">
                <a:cs typeface="Calibri" panose="020F0502020204030204"/>
              </a:rPr>
              <a:t>that</a:t>
            </a:r>
            <a:r>
              <a:rPr lang="it-IT" sz="2600" b="1">
                <a:cs typeface="Calibri" panose="020F0502020204030204"/>
              </a:rPr>
              <a:t> a business </a:t>
            </a:r>
            <a:r>
              <a:rPr lang="it-IT" sz="2600" b="1" err="1">
                <a:cs typeface="Calibri" panose="020F0502020204030204"/>
              </a:rPr>
              <a:t>organization</a:t>
            </a:r>
            <a:r>
              <a:rPr lang="it-IT" sz="2600" b="1">
                <a:cs typeface="Calibri" panose="020F0502020204030204"/>
              </a:rPr>
              <a:t> system </a:t>
            </a:r>
            <a:r>
              <a:rPr lang="it-IT" sz="2600" b="1" err="1">
                <a:cs typeface="Calibri" panose="020F0502020204030204"/>
              </a:rPr>
              <a:t>aimed</a:t>
            </a:r>
            <a:r>
              <a:rPr lang="it-IT" sz="2600" b="1">
                <a:cs typeface="Calibri" panose="020F0502020204030204"/>
              </a:rPr>
              <a:t> </a:t>
            </a:r>
            <a:r>
              <a:rPr lang="it-IT" sz="2600" b="1" err="1">
                <a:cs typeface="Calibri" panose="020F0502020204030204"/>
              </a:rPr>
              <a:t>at</a:t>
            </a:r>
            <a:r>
              <a:rPr lang="it-IT" sz="2600" b="1">
                <a:cs typeface="Calibri" panose="020F0502020204030204"/>
              </a:rPr>
              <a:t> compliance with </a:t>
            </a:r>
            <a:r>
              <a:rPr lang="it-IT" sz="2600" b="1" err="1">
                <a:cs typeface="Calibri" panose="020F0502020204030204"/>
              </a:rPr>
              <a:t>current</a:t>
            </a:r>
            <a:r>
              <a:rPr lang="it-IT" sz="2600" b="1">
                <a:cs typeface="Calibri" panose="020F0502020204030204"/>
              </a:rPr>
              <a:t> </a:t>
            </a:r>
            <a:r>
              <a:rPr lang="it-IT" sz="2600" b="1" err="1">
                <a:cs typeface="Calibri" panose="020F0502020204030204"/>
              </a:rPr>
              <a:t>environmental</a:t>
            </a:r>
            <a:r>
              <a:rPr lang="it-IT" sz="2600" b="1">
                <a:cs typeface="Calibri" panose="020F0502020204030204"/>
              </a:rPr>
              <a:t> </a:t>
            </a:r>
            <a:r>
              <a:rPr lang="it-IT" sz="2600" b="1" err="1">
                <a:cs typeface="Calibri" panose="020F0502020204030204"/>
              </a:rPr>
              <a:t>legislation</a:t>
            </a:r>
            <a:r>
              <a:rPr lang="it-IT" sz="2600">
                <a:cs typeface="Calibri" panose="020F0502020204030204"/>
              </a:rPr>
              <a:t>, control of </a:t>
            </a:r>
            <a:r>
              <a:rPr lang="it-IT" sz="2600" err="1">
                <a:cs typeface="Calibri" panose="020F0502020204030204"/>
              </a:rPr>
              <a:t>its</a:t>
            </a:r>
            <a:r>
              <a:rPr lang="it-IT" sz="2600">
                <a:cs typeface="Calibri" panose="020F0502020204030204"/>
              </a:rPr>
              <a:t> activities, the interaction </a:t>
            </a:r>
            <a:r>
              <a:rPr lang="it-IT" sz="2600" err="1">
                <a:cs typeface="Calibri" panose="020F0502020204030204"/>
              </a:rPr>
              <a:t>between</a:t>
            </a:r>
            <a:r>
              <a:rPr lang="it-IT" sz="2600">
                <a:cs typeface="Calibri" panose="020F0502020204030204"/>
              </a:rPr>
              <a:t> the company and the </a:t>
            </a:r>
            <a:r>
              <a:rPr lang="it-IT" sz="2600" err="1">
                <a:cs typeface="Calibri" panose="020F0502020204030204"/>
              </a:rPr>
              <a:t>environment</a:t>
            </a:r>
            <a:r>
              <a:rPr lang="it-IT" sz="2600">
                <a:cs typeface="Calibri" panose="020F0502020204030204"/>
              </a:rPr>
              <a:t>, and progressive </a:t>
            </a:r>
            <a:r>
              <a:rPr lang="it-IT" sz="2600" err="1">
                <a:cs typeface="Calibri" panose="020F0502020204030204"/>
              </a:rPr>
              <a:t>reduction</a:t>
            </a:r>
            <a:r>
              <a:rPr lang="it-IT" sz="2600">
                <a:cs typeface="Calibri" panose="020F0502020204030204"/>
              </a:rPr>
              <a:t> over time of the impact </a:t>
            </a:r>
            <a:r>
              <a:rPr lang="it-IT" sz="2600" err="1">
                <a:cs typeface="Calibri" panose="020F0502020204030204"/>
              </a:rPr>
              <a:t>resulting</a:t>
            </a:r>
            <a:r>
              <a:rPr lang="it-IT" sz="2600">
                <a:cs typeface="Calibri" panose="020F0502020204030204"/>
              </a:rPr>
              <a:t> from </a:t>
            </a:r>
            <a:r>
              <a:rPr lang="it-IT" sz="2600" err="1">
                <a:cs typeface="Calibri" panose="020F0502020204030204"/>
              </a:rPr>
              <a:t>its</a:t>
            </a:r>
            <a:r>
              <a:rPr lang="it-IT" sz="2600">
                <a:cs typeface="Calibri" panose="020F0502020204030204"/>
              </a:rPr>
              <a:t> activities must </a:t>
            </a:r>
            <a:r>
              <a:rPr lang="it-IT" sz="2600" err="1">
                <a:cs typeface="Calibri" panose="020F0502020204030204"/>
              </a:rPr>
              <a:t>have</a:t>
            </a:r>
            <a:r>
              <a:rPr lang="it-IT" sz="2600">
                <a:cs typeface="Calibri" panose="020F0502020204030204"/>
              </a:rPr>
              <a:t>.</a:t>
            </a:r>
            <a:endParaRPr lang="it-IT"/>
          </a:p>
        </p:txBody>
      </p:sp>
    </p:spTree>
    <p:extLst>
      <p:ext uri="{BB962C8B-B14F-4D97-AF65-F5344CB8AC3E}">
        <p14:creationId xmlns:p14="http://schemas.microsoft.com/office/powerpoint/2010/main" val="243572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3226A4-8970-52DE-BF92-A01866D3109B}"/>
              </a:ext>
            </a:extLst>
          </p:cNvPr>
          <p:cNvSpPr>
            <a:spLocks noGrp="1"/>
          </p:cNvSpPr>
          <p:nvPr>
            <p:ph type="title"/>
          </p:nvPr>
        </p:nvSpPr>
        <p:spPr>
          <a:xfrm>
            <a:off x="686834" y="1153572"/>
            <a:ext cx="3200400" cy="4461163"/>
          </a:xfrm>
        </p:spPr>
        <p:txBody>
          <a:bodyPr>
            <a:normAutofit/>
          </a:bodyPr>
          <a:lstStyle/>
          <a:p>
            <a:r>
              <a:rPr lang="it-IT">
                <a:solidFill>
                  <a:srgbClr val="FFFFFF"/>
                </a:solidFill>
                <a:cs typeface="Calibri Light"/>
              </a:rPr>
              <a:t>Differences between ISO 14001 and EMAS</a:t>
            </a:r>
            <a:endParaRPr lang="it-IT">
              <a:solidFill>
                <a:srgbClr val="FFFFFF"/>
              </a:solidFill>
            </a:endParaRPr>
          </a:p>
        </p:txBody>
      </p:sp>
      <p:sp>
        <p:nvSpPr>
          <p:cNvPr id="3" name="Segnaposto contenuto 2">
            <a:extLst>
              <a:ext uri="{FF2B5EF4-FFF2-40B4-BE49-F238E27FC236}">
                <a16:creationId xmlns:a16="http://schemas.microsoft.com/office/drawing/2014/main" id="{FA989C27-3B60-8861-CC63-E4DD7FF7F2C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it-IT" sz="2600" err="1">
                <a:cs typeface="Calibri" panose="020F0502020204030204"/>
              </a:rPr>
              <a:t>Through</a:t>
            </a:r>
            <a:r>
              <a:rPr lang="it-IT" sz="2600" dirty="0">
                <a:cs typeface="Calibri" panose="020F0502020204030204"/>
              </a:rPr>
              <a:t> the </a:t>
            </a:r>
            <a:r>
              <a:rPr lang="it-IT" sz="2600" err="1">
                <a:cs typeface="Calibri" panose="020F0502020204030204"/>
              </a:rPr>
              <a:t>various</a:t>
            </a:r>
            <a:r>
              <a:rPr lang="it-IT" sz="2600" dirty="0">
                <a:cs typeface="Calibri" panose="020F0502020204030204"/>
              </a:rPr>
              <a:t> </a:t>
            </a:r>
            <a:r>
              <a:rPr lang="it-IT" sz="2600" err="1">
                <a:cs typeface="Calibri" panose="020F0502020204030204"/>
              </a:rPr>
              <a:t>editions</a:t>
            </a:r>
            <a:r>
              <a:rPr lang="it-IT" sz="2600" dirty="0">
                <a:cs typeface="Calibri" panose="020F0502020204030204"/>
              </a:rPr>
              <a:t> of the Standard over the </a:t>
            </a:r>
            <a:r>
              <a:rPr lang="it-IT" sz="2600" err="1">
                <a:cs typeface="Calibri" panose="020F0502020204030204"/>
              </a:rPr>
              <a:t>years</a:t>
            </a:r>
            <a:r>
              <a:rPr lang="it-IT" sz="2600" dirty="0">
                <a:cs typeface="Calibri" panose="020F0502020204030204"/>
              </a:rPr>
              <a:t>, </a:t>
            </a:r>
            <a:r>
              <a:rPr lang="it-IT" sz="2600" b="1" dirty="0">
                <a:cs typeface="Calibri" panose="020F0502020204030204"/>
              </a:rPr>
              <a:t>the </a:t>
            </a:r>
            <a:r>
              <a:rPr lang="it-IT" sz="2600" b="1" err="1">
                <a:cs typeface="Calibri" panose="020F0502020204030204"/>
              </a:rPr>
              <a:t>two</a:t>
            </a:r>
            <a:r>
              <a:rPr lang="it-IT" sz="2600" b="1" dirty="0">
                <a:cs typeface="Calibri" panose="020F0502020204030204"/>
              </a:rPr>
              <a:t> </a:t>
            </a:r>
            <a:r>
              <a:rPr lang="it-IT" sz="2600" b="1" err="1">
                <a:cs typeface="Calibri" panose="020F0502020204030204"/>
              </a:rPr>
              <a:t>regulatory</a:t>
            </a:r>
            <a:r>
              <a:rPr lang="it-IT" sz="2600" b="1" dirty="0">
                <a:cs typeface="Calibri" panose="020F0502020204030204"/>
              </a:rPr>
              <a:t> </a:t>
            </a:r>
            <a:r>
              <a:rPr lang="it-IT" sz="2600" b="1" err="1">
                <a:cs typeface="Calibri" panose="020F0502020204030204"/>
              </a:rPr>
              <a:t>schemes</a:t>
            </a:r>
            <a:r>
              <a:rPr lang="it-IT" sz="2600" b="1" dirty="0">
                <a:cs typeface="Calibri" panose="020F0502020204030204"/>
              </a:rPr>
              <a:t> </a:t>
            </a:r>
            <a:r>
              <a:rPr lang="it-IT" sz="2600" b="1" err="1">
                <a:cs typeface="Calibri" panose="020F0502020204030204"/>
              </a:rPr>
              <a:t>have</a:t>
            </a:r>
            <a:r>
              <a:rPr lang="it-IT" sz="2600" b="1" dirty="0">
                <a:cs typeface="Calibri" panose="020F0502020204030204"/>
              </a:rPr>
              <a:t> </a:t>
            </a:r>
            <a:r>
              <a:rPr lang="it-IT" sz="2600" b="1" err="1">
                <a:cs typeface="Calibri" panose="020F0502020204030204"/>
              </a:rPr>
              <a:t>become</a:t>
            </a:r>
            <a:r>
              <a:rPr lang="it-IT" sz="2600" b="1" dirty="0">
                <a:cs typeface="Calibri" panose="020F0502020204030204"/>
              </a:rPr>
              <a:t> </a:t>
            </a:r>
            <a:r>
              <a:rPr lang="it-IT" sz="2600" b="1" err="1">
                <a:cs typeface="Calibri" panose="020F0502020204030204"/>
              </a:rPr>
              <a:t>progressively</a:t>
            </a:r>
            <a:r>
              <a:rPr lang="it-IT" sz="2600" b="1" dirty="0">
                <a:cs typeface="Calibri" panose="020F0502020204030204"/>
              </a:rPr>
              <a:t> </a:t>
            </a:r>
            <a:r>
              <a:rPr lang="it-IT" sz="2600" b="1" err="1">
                <a:cs typeface="Calibri" panose="020F0502020204030204"/>
              </a:rPr>
              <a:t>closer</a:t>
            </a:r>
            <a:r>
              <a:rPr lang="it-IT" sz="2600" b="1" dirty="0">
                <a:cs typeface="Calibri" panose="020F0502020204030204"/>
              </a:rPr>
              <a:t>. </a:t>
            </a:r>
            <a:endParaRPr lang="it-IT" dirty="0">
              <a:cs typeface="Calibri" panose="020F0502020204030204"/>
            </a:endParaRPr>
          </a:p>
          <a:p>
            <a:pPr marL="0" indent="0">
              <a:buNone/>
            </a:pPr>
            <a:r>
              <a:rPr lang="it-IT" sz="2600" dirty="0" err="1">
                <a:cs typeface="Calibri" panose="020F0502020204030204"/>
              </a:rPr>
              <a:t>Both</a:t>
            </a:r>
            <a:r>
              <a:rPr lang="it-IT" sz="2600" dirty="0">
                <a:cs typeface="Calibri" panose="020F0502020204030204"/>
              </a:rPr>
              <a:t> </a:t>
            </a:r>
            <a:r>
              <a:rPr lang="it-IT" sz="2600" dirty="0" err="1">
                <a:cs typeface="Calibri" panose="020F0502020204030204"/>
              </a:rPr>
              <a:t>schemes</a:t>
            </a:r>
            <a:r>
              <a:rPr lang="it-IT" sz="2600" dirty="0">
                <a:cs typeface="Calibri" panose="020F0502020204030204"/>
              </a:rPr>
              <a:t> </a:t>
            </a:r>
            <a:r>
              <a:rPr lang="it-IT" sz="2600" dirty="0" err="1">
                <a:cs typeface="Calibri" panose="020F0502020204030204"/>
              </a:rPr>
              <a:t>require</a:t>
            </a:r>
            <a:r>
              <a:rPr lang="it-IT" sz="2600" dirty="0">
                <a:cs typeface="Calibri" panose="020F0502020204030204"/>
              </a:rPr>
              <a:t> compliance with </a:t>
            </a:r>
            <a:r>
              <a:rPr lang="it-IT" sz="2600" dirty="0" err="1">
                <a:cs typeface="Calibri" panose="020F0502020204030204"/>
              </a:rPr>
              <a:t>laws</a:t>
            </a:r>
            <a:r>
              <a:rPr lang="it-IT" sz="2600" dirty="0">
                <a:cs typeface="Calibri" panose="020F0502020204030204"/>
              </a:rPr>
              <a:t>, </a:t>
            </a:r>
            <a:r>
              <a:rPr lang="it-IT" sz="2600" dirty="0" err="1">
                <a:cs typeface="Calibri" panose="020F0502020204030204"/>
              </a:rPr>
              <a:t>effective</a:t>
            </a:r>
            <a:r>
              <a:rPr lang="it-IT" sz="2600" dirty="0">
                <a:cs typeface="Calibri" panose="020F0502020204030204"/>
              </a:rPr>
              <a:t> control of the </a:t>
            </a:r>
            <a:r>
              <a:rPr lang="it-IT" sz="2600" dirty="0" err="1">
                <a:cs typeface="Calibri" panose="020F0502020204030204"/>
              </a:rPr>
              <a:t>environmental</a:t>
            </a:r>
            <a:r>
              <a:rPr lang="it-IT" sz="2600" dirty="0">
                <a:cs typeface="Calibri" panose="020F0502020204030204"/>
              </a:rPr>
              <a:t> impacts of a </a:t>
            </a:r>
            <a:r>
              <a:rPr lang="it-IT" sz="2600" dirty="0" err="1">
                <a:cs typeface="Calibri" panose="020F0502020204030204"/>
              </a:rPr>
              <a:t>company's</a:t>
            </a:r>
            <a:r>
              <a:rPr lang="it-IT" sz="2600" dirty="0">
                <a:cs typeface="Calibri" panose="020F0502020204030204"/>
              </a:rPr>
              <a:t> activities, and a focus on </a:t>
            </a:r>
            <a:r>
              <a:rPr lang="it-IT" sz="2600" dirty="0" err="1">
                <a:cs typeface="Calibri" panose="020F0502020204030204"/>
              </a:rPr>
              <a:t>improving</a:t>
            </a:r>
            <a:r>
              <a:rPr lang="it-IT" sz="2600" dirty="0">
                <a:cs typeface="Calibri" panose="020F0502020204030204"/>
              </a:rPr>
              <a:t> and </a:t>
            </a:r>
            <a:r>
              <a:rPr lang="it-IT" sz="2600" dirty="0" err="1">
                <a:cs typeface="Calibri" panose="020F0502020204030204"/>
              </a:rPr>
              <a:t>reducing</a:t>
            </a:r>
            <a:r>
              <a:rPr lang="it-IT" sz="2600" dirty="0">
                <a:cs typeface="Calibri" panose="020F0502020204030204"/>
              </a:rPr>
              <a:t> </a:t>
            </a:r>
            <a:r>
              <a:rPr lang="it-IT" sz="2600" dirty="0" err="1">
                <a:cs typeface="Calibri" panose="020F0502020204030204"/>
              </a:rPr>
              <a:t>environmental</a:t>
            </a:r>
            <a:r>
              <a:rPr lang="it-IT" sz="2600" dirty="0">
                <a:cs typeface="Calibri" panose="020F0502020204030204"/>
              </a:rPr>
              <a:t> impacts. </a:t>
            </a:r>
            <a:endParaRPr lang="it-IT" dirty="0">
              <a:ea typeface="Calibri"/>
              <a:cs typeface="Calibri" panose="020F0502020204030204"/>
            </a:endParaRPr>
          </a:p>
          <a:p>
            <a:pPr marL="0" indent="0">
              <a:buNone/>
            </a:pPr>
            <a:r>
              <a:rPr lang="it-IT" sz="2600" dirty="0" err="1">
                <a:cs typeface="Calibri" panose="020F0502020204030204"/>
              </a:rPr>
              <a:t>However</a:t>
            </a:r>
            <a:r>
              <a:rPr lang="it-IT" sz="2600" dirty="0">
                <a:cs typeface="Calibri" panose="020F0502020204030204"/>
              </a:rPr>
              <a:t>, some </a:t>
            </a:r>
            <a:r>
              <a:rPr lang="it-IT" sz="2600" dirty="0" err="1">
                <a:cs typeface="Calibri" panose="020F0502020204030204"/>
              </a:rPr>
              <a:t>substantial</a:t>
            </a:r>
            <a:r>
              <a:rPr lang="it-IT" sz="2600" dirty="0">
                <a:cs typeface="Calibri" panose="020F0502020204030204"/>
              </a:rPr>
              <a:t> </a:t>
            </a:r>
            <a:r>
              <a:rPr lang="it-IT" sz="2600" dirty="0" err="1">
                <a:cs typeface="Calibri" panose="020F0502020204030204"/>
              </a:rPr>
              <a:t>differences</a:t>
            </a:r>
            <a:r>
              <a:rPr lang="it-IT" sz="2600" dirty="0">
                <a:cs typeface="Calibri" panose="020F0502020204030204"/>
              </a:rPr>
              <a:t> </a:t>
            </a:r>
            <a:r>
              <a:rPr lang="it-IT" sz="2600" dirty="0" err="1">
                <a:cs typeface="Calibri" panose="020F0502020204030204"/>
              </a:rPr>
              <a:t>remain</a:t>
            </a:r>
            <a:r>
              <a:rPr lang="it-IT" sz="2600" dirty="0">
                <a:cs typeface="Calibri" panose="020F0502020204030204"/>
              </a:rPr>
              <a:t> </a:t>
            </a:r>
            <a:r>
              <a:rPr lang="it-IT" sz="2600" dirty="0" err="1">
                <a:cs typeface="Calibri" panose="020F0502020204030204"/>
              </a:rPr>
              <a:t>between</a:t>
            </a:r>
            <a:r>
              <a:rPr lang="it-IT" sz="2600" dirty="0">
                <a:cs typeface="Calibri" panose="020F0502020204030204"/>
              </a:rPr>
              <a:t> ISO 14001 and the </a:t>
            </a:r>
            <a:r>
              <a:rPr lang="it-IT" sz="2600" dirty="0" err="1">
                <a:cs typeface="Calibri" panose="020F0502020204030204"/>
              </a:rPr>
              <a:t>European</a:t>
            </a:r>
            <a:r>
              <a:rPr lang="it-IT" sz="2600" dirty="0">
                <a:cs typeface="Calibri" panose="020F0502020204030204"/>
              </a:rPr>
              <a:t> EMAS </a:t>
            </a:r>
            <a:r>
              <a:rPr lang="it-IT" sz="2600" dirty="0" err="1">
                <a:cs typeface="Calibri" panose="020F0502020204030204"/>
              </a:rPr>
              <a:t>regulation</a:t>
            </a:r>
            <a:r>
              <a:rPr lang="it-IT" sz="2600" dirty="0">
                <a:cs typeface="Calibri" panose="020F0502020204030204"/>
              </a:rPr>
              <a:t>. </a:t>
            </a:r>
            <a:endParaRPr lang="it-IT" dirty="0">
              <a:ea typeface="Calibri"/>
              <a:cs typeface="Calibri"/>
            </a:endParaRPr>
          </a:p>
        </p:txBody>
      </p:sp>
    </p:spTree>
    <p:extLst>
      <p:ext uri="{BB962C8B-B14F-4D97-AF65-F5344CB8AC3E}">
        <p14:creationId xmlns:p14="http://schemas.microsoft.com/office/powerpoint/2010/main" val="205117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Green and yellow layers">
            <a:extLst>
              <a:ext uri="{FF2B5EF4-FFF2-40B4-BE49-F238E27FC236}">
                <a16:creationId xmlns:a16="http://schemas.microsoft.com/office/drawing/2014/main" id="{D0DA2920-B6EE-F912-1D03-779691989429}"/>
              </a:ext>
            </a:extLst>
          </p:cNvPr>
          <p:cNvPicPr>
            <a:picLocks noChangeAspect="1"/>
          </p:cNvPicPr>
          <p:nvPr/>
        </p:nvPicPr>
        <p:blipFill>
          <a:blip r:embed="rId2"/>
          <a:stretch>
            <a:fillRect/>
          </a:stretch>
        </p:blipFill>
        <p:spPr>
          <a:xfrm>
            <a:off x="7069760" y="2731198"/>
            <a:ext cx="5122239" cy="4126803"/>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2" name="Titolo 1">
            <a:extLst>
              <a:ext uri="{FF2B5EF4-FFF2-40B4-BE49-F238E27FC236}">
                <a16:creationId xmlns:a16="http://schemas.microsoft.com/office/drawing/2014/main" id="{E73226A4-8970-52DE-BF92-A01866D3109B}"/>
              </a:ext>
            </a:extLst>
          </p:cNvPr>
          <p:cNvSpPr>
            <a:spLocks noGrp="1"/>
          </p:cNvSpPr>
          <p:nvPr>
            <p:ph type="title"/>
          </p:nvPr>
        </p:nvSpPr>
        <p:spPr>
          <a:xfrm>
            <a:off x="838200" y="365125"/>
            <a:ext cx="10515599" cy="1325563"/>
          </a:xfrm>
        </p:spPr>
        <p:txBody>
          <a:bodyPr>
            <a:normAutofit/>
          </a:bodyPr>
          <a:lstStyle/>
          <a:p>
            <a:r>
              <a:rPr lang="it-IT">
                <a:cs typeface="Calibri Light"/>
              </a:rPr>
              <a:t>Differences between ISO 14001 and EMAS</a:t>
            </a:r>
            <a:endParaRPr lang="it-IT"/>
          </a:p>
        </p:txBody>
      </p:sp>
      <p:sp>
        <p:nvSpPr>
          <p:cNvPr id="3" name="Segnaposto contenuto 2">
            <a:extLst>
              <a:ext uri="{FF2B5EF4-FFF2-40B4-BE49-F238E27FC236}">
                <a16:creationId xmlns:a16="http://schemas.microsoft.com/office/drawing/2014/main" id="{FA989C27-3B60-8861-CC63-E4DD7FF7F2C1}"/>
              </a:ext>
            </a:extLst>
          </p:cNvPr>
          <p:cNvSpPr>
            <a:spLocks noGrp="1"/>
          </p:cNvSpPr>
          <p:nvPr>
            <p:ph idx="1"/>
          </p:nvPr>
        </p:nvSpPr>
        <p:spPr>
          <a:xfrm>
            <a:off x="838200" y="1825625"/>
            <a:ext cx="5393361" cy="4351338"/>
          </a:xfrm>
        </p:spPr>
        <p:txBody>
          <a:bodyPr vert="horz" lIns="91440" tIns="45720" rIns="91440" bIns="45720" rtlCol="0" anchor="t">
            <a:normAutofit/>
          </a:bodyPr>
          <a:lstStyle/>
          <a:p>
            <a:pPr marL="0" indent="0" algn="just">
              <a:buNone/>
            </a:pPr>
            <a:r>
              <a:rPr lang="it-IT" sz="3200" dirty="0">
                <a:cs typeface="Calibri"/>
              </a:rPr>
              <a:t>The EMAS </a:t>
            </a:r>
            <a:r>
              <a:rPr lang="it-IT" sz="3200" err="1">
                <a:cs typeface="Calibri"/>
              </a:rPr>
              <a:t>regulation</a:t>
            </a:r>
            <a:r>
              <a:rPr lang="it-IT" sz="3200" dirty="0">
                <a:cs typeface="Calibri"/>
              </a:rPr>
              <a:t> </a:t>
            </a:r>
            <a:r>
              <a:rPr lang="it-IT" sz="3200" err="1">
                <a:cs typeface="Calibri"/>
              </a:rPr>
              <a:t>generally</a:t>
            </a:r>
            <a:r>
              <a:rPr lang="it-IT" sz="3200" dirty="0">
                <a:cs typeface="Calibri"/>
              </a:rPr>
              <a:t> </a:t>
            </a:r>
            <a:r>
              <a:rPr lang="it-IT" sz="3200" err="1">
                <a:cs typeface="Calibri"/>
              </a:rPr>
              <a:t>requires</a:t>
            </a:r>
            <a:r>
              <a:rPr lang="it-IT" sz="3200" dirty="0">
                <a:cs typeface="Calibri"/>
              </a:rPr>
              <a:t> </a:t>
            </a:r>
            <a:r>
              <a:rPr lang="it-IT" sz="3200" b="1" err="1">
                <a:cs typeface="Calibri"/>
              </a:rPr>
              <a:t>greater</a:t>
            </a:r>
            <a:r>
              <a:rPr lang="it-IT" sz="3200" b="1" dirty="0">
                <a:cs typeface="Calibri"/>
              </a:rPr>
              <a:t> staff </a:t>
            </a:r>
            <a:r>
              <a:rPr lang="it-IT" sz="3200" b="1" err="1">
                <a:cs typeface="Calibri"/>
              </a:rPr>
              <a:t>involvement</a:t>
            </a:r>
            <a:r>
              <a:rPr lang="it-IT" sz="3200" b="1" dirty="0">
                <a:cs typeface="Calibri"/>
              </a:rPr>
              <a:t> and more </a:t>
            </a:r>
            <a:r>
              <a:rPr lang="it-IT" sz="3200" b="1" err="1">
                <a:cs typeface="Calibri"/>
              </a:rPr>
              <a:t>carefull</a:t>
            </a:r>
            <a:r>
              <a:rPr lang="it-IT" sz="3200" b="1" dirty="0">
                <a:cs typeface="Calibri"/>
              </a:rPr>
              <a:t> </a:t>
            </a:r>
            <a:r>
              <a:rPr lang="it-IT" sz="3200" b="1" err="1">
                <a:cs typeface="Calibri"/>
              </a:rPr>
              <a:t>communication</a:t>
            </a:r>
            <a:r>
              <a:rPr lang="it-IT" sz="3200" b="1" dirty="0">
                <a:cs typeface="Calibri"/>
              </a:rPr>
              <a:t> </a:t>
            </a:r>
            <a:r>
              <a:rPr lang="it-IT" sz="3200" b="1" err="1">
                <a:cs typeface="Calibri"/>
              </a:rPr>
              <a:t>within</a:t>
            </a:r>
            <a:r>
              <a:rPr lang="it-IT" sz="3200" b="1" dirty="0">
                <a:cs typeface="Calibri"/>
              </a:rPr>
              <a:t> the company</a:t>
            </a:r>
            <a:r>
              <a:rPr lang="it-IT" sz="3200" dirty="0">
                <a:cs typeface="Calibri"/>
              </a:rPr>
              <a:t> and to the </a:t>
            </a:r>
            <a:r>
              <a:rPr lang="it-IT" sz="3200" err="1">
                <a:cs typeface="Calibri"/>
              </a:rPr>
              <a:t>outside</a:t>
            </a:r>
            <a:r>
              <a:rPr lang="it-IT" sz="3200" dirty="0">
                <a:cs typeface="Calibri"/>
              </a:rPr>
              <a:t> world. </a:t>
            </a:r>
          </a:p>
          <a:p>
            <a:pPr marL="0" indent="0" algn="just">
              <a:buNone/>
            </a:pPr>
            <a:endParaRPr lang="it-IT" sz="2400" b="1" dirty="0">
              <a:ea typeface="Calibri"/>
              <a:cs typeface="Calibri" panose="020F0502020204030204"/>
            </a:endParaRPr>
          </a:p>
        </p:txBody>
      </p:sp>
    </p:spTree>
    <p:extLst>
      <p:ext uri="{BB962C8B-B14F-4D97-AF65-F5344CB8AC3E}">
        <p14:creationId xmlns:p14="http://schemas.microsoft.com/office/powerpoint/2010/main" val="338655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3226A4-8970-52DE-BF92-A01866D3109B}"/>
              </a:ext>
            </a:extLst>
          </p:cNvPr>
          <p:cNvSpPr>
            <a:spLocks noGrp="1"/>
          </p:cNvSpPr>
          <p:nvPr>
            <p:ph type="title"/>
          </p:nvPr>
        </p:nvSpPr>
        <p:spPr>
          <a:xfrm>
            <a:off x="838200" y="365125"/>
            <a:ext cx="5393361" cy="1325563"/>
          </a:xfrm>
        </p:spPr>
        <p:txBody>
          <a:bodyPr>
            <a:normAutofit/>
          </a:bodyPr>
          <a:lstStyle/>
          <a:p>
            <a:r>
              <a:rPr lang="it-IT">
                <a:cs typeface="Calibri Light"/>
              </a:rPr>
              <a:t>Differences between ISO 14001 and EMAS</a:t>
            </a:r>
            <a:endParaRPr lang="it-IT"/>
          </a:p>
        </p:txBody>
      </p:sp>
      <p:sp>
        <p:nvSpPr>
          <p:cNvPr id="3" name="Segnaposto contenuto 2">
            <a:extLst>
              <a:ext uri="{FF2B5EF4-FFF2-40B4-BE49-F238E27FC236}">
                <a16:creationId xmlns:a16="http://schemas.microsoft.com/office/drawing/2014/main" id="{FA989C27-3B60-8861-CC63-E4DD7FF7F2C1}"/>
              </a:ext>
            </a:extLst>
          </p:cNvPr>
          <p:cNvSpPr>
            <a:spLocks noGrp="1"/>
          </p:cNvSpPr>
          <p:nvPr>
            <p:ph idx="1"/>
          </p:nvPr>
        </p:nvSpPr>
        <p:spPr>
          <a:xfrm>
            <a:off x="838200" y="1825625"/>
            <a:ext cx="5393361" cy="4351338"/>
          </a:xfrm>
        </p:spPr>
        <p:txBody>
          <a:bodyPr vert="horz" lIns="91440" tIns="45720" rIns="91440" bIns="45720" rtlCol="0" anchor="t">
            <a:normAutofit/>
          </a:bodyPr>
          <a:lstStyle/>
          <a:p>
            <a:pPr marL="0" indent="0">
              <a:buNone/>
            </a:pPr>
            <a:r>
              <a:rPr lang="it-IT" sz="3200" dirty="0">
                <a:cs typeface="Calibri"/>
              </a:rPr>
              <a:t>The </a:t>
            </a:r>
            <a:r>
              <a:rPr lang="it-IT" sz="3200" err="1">
                <a:cs typeface="Calibri"/>
              </a:rPr>
              <a:t>certification</a:t>
            </a:r>
            <a:r>
              <a:rPr lang="it-IT" sz="3200" dirty="0">
                <a:cs typeface="Calibri"/>
              </a:rPr>
              <a:t> </a:t>
            </a:r>
            <a:r>
              <a:rPr lang="it-IT" sz="3200" err="1">
                <a:cs typeface="Calibri"/>
              </a:rPr>
              <a:t>mechanism</a:t>
            </a:r>
            <a:r>
              <a:rPr lang="it-IT" sz="3200" dirty="0">
                <a:cs typeface="Calibri"/>
              </a:rPr>
              <a:t> </a:t>
            </a:r>
            <a:r>
              <a:rPr lang="it-IT" sz="3200" err="1">
                <a:cs typeface="Calibri"/>
              </a:rPr>
              <a:t>stipulates</a:t>
            </a:r>
            <a:r>
              <a:rPr lang="it-IT" sz="3200" dirty="0">
                <a:cs typeface="Calibri"/>
              </a:rPr>
              <a:t> </a:t>
            </a:r>
            <a:r>
              <a:rPr lang="it-IT" sz="3200" err="1">
                <a:cs typeface="Calibri"/>
              </a:rPr>
              <a:t>that</a:t>
            </a:r>
            <a:r>
              <a:rPr lang="it-IT" sz="3200" dirty="0">
                <a:cs typeface="Calibri"/>
              </a:rPr>
              <a:t> for ISO 14001, following a </a:t>
            </a:r>
            <a:r>
              <a:rPr lang="it-IT" sz="3200" err="1">
                <a:cs typeface="Calibri"/>
              </a:rPr>
              <a:t>successful</a:t>
            </a:r>
            <a:r>
              <a:rPr lang="it-IT" sz="3200" dirty="0">
                <a:cs typeface="Calibri"/>
              </a:rPr>
              <a:t> audit by </a:t>
            </a:r>
            <a:r>
              <a:rPr lang="it-IT" sz="3200" err="1">
                <a:cs typeface="Calibri"/>
              </a:rPr>
              <a:t>qualified</a:t>
            </a:r>
            <a:r>
              <a:rPr lang="it-IT" sz="3200" dirty="0">
                <a:cs typeface="Calibri"/>
              </a:rPr>
              <a:t> </a:t>
            </a:r>
            <a:r>
              <a:rPr lang="it-IT" sz="3200" err="1">
                <a:cs typeface="Calibri"/>
              </a:rPr>
              <a:t>personnel</a:t>
            </a:r>
            <a:r>
              <a:rPr lang="it-IT" sz="3200" dirty="0">
                <a:cs typeface="Calibri"/>
              </a:rPr>
              <a:t> from </a:t>
            </a:r>
            <a:r>
              <a:rPr lang="it-IT" sz="3200" err="1">
                <a:cs typeface="Calibri"/>
              </a:rPr>
              <a:t>accredited</a:t>
            </a:r>
            <a:r>
              <a:rPr lang="it-IT" sz="3200" dirty="0">
                <a:cs typeface="Calibri"/>
              </a:rPr>
              <a:t> bodies,</a:t>
            </a:r>
            <a:r>
              <a:rPr lang="it-IT" sz="3200" dirty="0">
                <a:highlight>
                  <a:srgbClr val="FFFF00"/>
                </a:highlight>
                <a:cs typeface="Calibri"/>
              </a:rPr>
              <a:t> </a:t>
            </a:r>
            <a:r>
              <a:rPr lang="it-IT" sz="3200" b="1" dirty="0">
                <a:highlight>
                  <a:srgbClr val="FFFF00"/>
                </a:highlight>
                <a:cs typeface="Calibri"/>
              </a:rPr>
              <a:t>a certificate </a:t>
            </a:r>
            <a:r>
              <a:rPr lang="it-IT" sz="3200" b="1" err="1">
                <a:highlight>
                  <a:srgbClr val="FFFF00"/>
                </a:highlight>
                <a:cs typeface="Calibri"/>
              </a:rPr>
              <a:t>is</a:t>
            </a:r>
            <a:r>
              <a:rPr lang="it-IT" sz="3200" b="1" dirty="0">
                <a:highlight>
                  <a:srgbClr val="FFFF00"/>
                </a:highlight>
                <a:cs typeface="Calibri"/>
              </a:rPr>
              <a:t> </a:t>
            </a:r>
            <a:r>
              <a:rPr lang="it-IT" sz="3200" b="1" err="1">
                <a:highlight>
                  <a:srgbClr val="FFFF00"/>
                </a:highlight>
                <a:cs typeface="Calibri"/>
              </a:rPr>
              <a:t>immediately</a:t>
            </a:r>
            <a:r>
              <a:rPr lang="it-IT" sz="3200" b="1" dirty="0">
                <a:highlight>
                  <a:srgbClr val="FFFF00"/>
                </a:highlight>
                <a:cs typeface="Calibri"/>
              </a:rPr>
              <a:t> </a:t>
            </a:r>
            <a:r>
              <a:rPr lang="it-IT" sz="3200" b="1" err="1">
                <a:highlight>
                  <a:srgbClr val="FFFF00"/>
                </a:highlight>
                <a:cs typeface="Calibri"/>
              </a:rPr>
              <a:t>issued</a:t>
            </a:r>
            <a:r>
              <a:rPr lang="it-IT" sz="3200" b="1" dirty="0">
                <a:highlight>
                  <a:srgbClr val="FFFF00"/>
                </a:highlight>
                <a:cs typeface="Calibri"/>
              </a:rPr>
              <a:t>.</a:t>
            </a:r>
            <a:r>
              <a:rPr lang="it-IT" sz="3200" dirty="0">
                <a:highlight>
                  <a:srgbClr val="FFFF00"/>
                </a:highlight>
                <a:cs typeface="Calibri"/>
              </a:rPr>
              <a:t> </a:t>
            </a:r>
            <a:endParaRPr lang="it-IT" sz="3200">
              <a:highlight>
                <a:srgbClr val="FFFF00"/>
              </a:highlight>
              <a:ea typeface="Calibri"/>
              <a:cs typeface="Calibri"/>
            </a:endParaRPr>
          </a:p>
        </p:txBody>
      </p:sp>
      <p:pic>
        <p:nvPicPr>
          <p:cNvPr id="14" name="Picture 13" descr="Green and yellow layers">
            <a:extLst>
              <a:ext uri="{FF2B5EF4-FFF2-40B4-BE49-F238E27FC236}">
                <a16:creationId xmlns:a16="http://schemas.microsoft.com/office/drawing/2014/main" id="{D0DA2920-B6EE-F912-1D03-779691989429}"/>
              </a:ext>
            </a:extLst>
          </p:cNvPr>
          <p:cNvPicPr>
            <a:picLocks noChangeAspect="1"/>
          </p:cNvPicPr>
          <p:nvPr/>
        </p:nvPicPr>
        <p:blipFill>
          <a:blip r:embed="rId2"/>
          <a:stretch>
            <a:fillRect/>
          </a:stretch>
        </p:blipFill>
        <p:spPr>
          <a:xfrm>
            <a:off x="7887184" y="1585138"/>
            <a:ext cx="3781051" cy="3043746"/>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39176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3226A4-8970-52DE-BF92-A01866D3109B}"/>
              </a:ext>
            </a:extLst>
          </p:cNvPr>
          <p:cNvSpPr>
            <a:spLocks noGrp="1"/>
          </p:cNvSpPr>
          <p:nvPr>
            <p:ph type="title"/>
          </p:nvPr>
        </p:nvSpPr>
        <p:spPr>
          <a:xfrm>
            <a:off x="838200" y="365125"/>
            <a:ext cx="5393361" cy="1325563"/>
          </a:xfrm>
        </p:spPr>
        <p:txBody>
          <a:bodyPr>
            <a:normAutofit/>
          </a:bodyPr>
          <a:lstStyle/>
          <a:p>
            <a:r>
              <a:rPr lang="it-IT">
                <a:cs typeface="Calibri Light"/>
              </a:rPr>
              <a:t>Differences between ISO 14001 and EMAS</a:t>
            </a:r>
            <a:endParaRPr lang="it-IT"/>
          </a:p>
        </p:txBody>
      </p:sp>
      <p:sp>
        <p:nvSpPr>
          <p:cNvPr id="3" name="Segnaposto contenuto 2">
            <a:extLst>
              <a:ext uri="{FF2B5EF4-FFF2-40B4-BE49-F238E27FC236}">
                <a16:creationId xmlns:a16="http://schemas.microsoft.com/office/drawing/2014/main" id="{FA989C27-3B60-8861-CC63-E4DD7FF7F2C1}"/>
              </a:ext>
            </a:extLst>
          </p:cNvPr>
          <p:cNvSpPr>
            <a:spLocks noGrp="1"/>
          </p:cNvSpPr>
          <p:nvPr>
            <p:ph idx="1"/>
          </p:nvPr>
        </p:nvSpPr>
        <p:spPr>
          <a:xfrm>
            <a:off x="838200" y="1825625"/>
            <a:ext cx="5393361" cy="4351338"/>
          </a:xfrm>
        </p:spPr>
        <p:txBody>
          <a:bodyPr vert="horz" lIns="91440" tIns="45720" rIns="91440" bIns="45720" rtlCol="0" anchor="t">
            <a:normAutofit/>
          </a:bodyPr>
          <a:lstStyle/>
          <a:p>
            <a:pPr marL="0" indent="0">
              <a:buNone/>
            </a:pPr>
            <a:r>
              <a:rPr lang="it-IT">
                <a:cs typeface="Calibri"/>
              </a:rPr>
              <a:t> With the EMAS </a:t>
            </a:r>
            <a:r>
              <a:rPr lang="it-IT" err="1">
                <a:cs typeface="Calibri"/>
              </a:rPr>
              <a:t>regulation</a:t>
            </a:r>
            <a:r>
              <a:rPr lang="it-IT">
                <a:cs typeface="Calibri"/>
              </a:rPr>
              <a:t>, on the </a:t>
            </a:r>
            <a:r>
              <a:rPr lang="it-IT" err="1">
                <a:cs typeface="Calibri"/>
              </a:rPr>
              <a:t>other</a:t>
            </a:r>
            <a:r>
              <a:rPr lang="it-IT">
                <a:cs typeface="Calibri"/>
              </a:rPr>
              <a:t> hand, following </a:t>
            </a:r>
            <a:r>
              <a:rPr lang="it-IT" err="1">
                <a:cs typeface="Calibri"/>
              </a:rPr>
              <a:t>verification</a:t>
            </a:r>
            <a:r>
              <a:rPr lang="it-IT">
                <a:cs typeface="Calibri"/>
              </a:rPr>
              <a:t> by </a:t>
            </a:r>
            <a:r>
              <a:rPr lang="it-IT" err="1">
                <a:cs typeface="Calibri"/>
              </a:rPr>
              <a:t>qualified</a:t>
            </a:r>
            <a:r>
              <a:rPr lang="it-IT">
                <a:cs typeface="Calibri"/>
              </a:rPr>
              <a:t> </a:t>
            </a:r>
            <a:r>
              <a:rPr lang="it-IT" err="1">
                <a:cs typeface="Calibri"/>
              </a:rPr>
              <a:t>inspectors</a:t>
            </a:r>
            <a:r>
              <a:rPr lang="it-IT">
                <a:cs typeface="Calibri"/>
              </a:rPr>
              <a:t>, an </a:t>
            </a:r>
            <a:r>
              <a:rPr lang="it-IT" err="1">
                <a:cs typeface="Calibri"/>
              </a:rPr>
              <a:t>environmental</a:t>
            </a:r>
            <a:r>
              <a:rPr lang="it-IT">
                <a:cs typeface="Calibri"/>
              </a:rPr>
              <a:t> </a:t>
            </a:r>
            <a:r>
              <a:rPr lang="it-IT" err="1">
                <a:cs typeface="Calibri"/>
              </a:rPr>
              <a:t>statement</a:t>
            </a:r>
            <a:r>
              <a:rPr lang="it-IT">
                <a:cs typeface="Calibri"/>
              </a:rPr>
              <a:t> </a:t>
            </a:r>
            <a:r>
              <a:rPr lang="it-IT" err="1">
                <a:cs typeface="Calibri"/>
              </a:rPr>
              <a:t>validated</a:t>
            </a:r>
            <a:r>
              <a:rPr lang="it-IT">
                <a:cs typeface="Calibri"/>
              </a:rPr>
              <a:t> by the </a:t>
            </a:r>
            <a:r>
              <a:rPr lang="it-IT" err="1">
                <a:cs typeface="Calibri"/>
              </a:rPr>
              <a:t>inspectors</a:t>
            </a:r>
            <a:r>
              <a:rPr lang="it-IT">
                <a:cs typeface="Calibri"/>
              </a:rPr>
              <a:t> </a:t>
            </a:r>
            <a:r>
              <a:rPr lang="it-IT" err="1">
                <a:cs typeface="Calibri"/>
              </a:rPr>
              <a:t>is</a:t>
            </a:r>
            <a:r>
              <a:rPr lang="it-IT">
                <a:cs typeface="Calibri"/>
              </a:rPr>
              <a:t> </a:t>
            </a:r>
            <a:r>
              <a:rPr lang="it-IT" err="1">
                <a:cs typeface="Calibri"/>
              </a:rPr>
              <a:t>sent</a:t>
            </a:r>
            <a:r>
              <a:rPr lang="it-IT">
                <a:cs typeface="Calibri"/>
              </a:rPr>
              <a:t> to the Ecolabel-</a:t>
            </a:r>
            <a:r>
              <a:rPr lang="it-IT" err="1">
                <a:cs typeface="Calibri"/>
              </a:rPr>
              <a:t>Ecoaudit</a:t>
            </a:r>
            <a:r>
              <a:rPr lang="it-IT">
                <a:cs typeface="Calibri"/>
              </a:rPr>
              <a:t> Committee, </a:t>
            </a:r>
            <a:r>
              <a:rPr lang="it-IT" err="1">
                <a:cs typeface="Calibri"/>
              </a:rPr>
              <a:t>which</a:t>
            </a:r>
            <a:r>
              <a:rPr lang="it-IT">
                <a:cs typeface="Calibri"/>
              </a:rPr>
              <a:t>, after </a:t>
            </a:r>
            <a:r>
              <a:rPr lang="it-IT" err="1">
                <a:cs typeface="Calibri"/>
              </a:rPr>
              <a:t>verification</a:t>
            </a:r>
            <a:r>
              <a:rPr lang="it-IT">
                <a:cs typeface="Calibri"/>
              </a:rPr>
              <a:t> of legislative compliance, </a:t>
            </a:r>
            <a:r>
              <a:rPr lang="it-IT" err="1">
                <a:cs typeface="Calibri"/>
              </a:rPr>
              <a:t>authorizes</a:t>
            </a:r>
            <a:r>
              <a:rPr lang="it-IT">
                <a:cs typeface="Calibri"/>
              </a:rPr>
              <a:t> </a:t>
            </a:r>
            <a:r>
              <a:rPr lang="it-IT" err="1">
                <a:cs typeface="Calibri"/>
              </a:rPr>
              <a:t>registration</a:t>
            </a:r>
            <a:r>
              <a:rPr lang="it-IT">
                <a:cs typeface="Calibri"/>
              </a:rPr>
              <a:t> of the company in the EMAS public </a:t>
            </a:r>
            <a:r>
              <a:rPr lang="it-IT" err="1">
                <a:cs typeface="Calibri"/>
              </a:rPr>
              <a:t>register</a:t>
            </a:r>
            <a:r>
              <a:rPr lang="it-IT">
                <a:cs typeface="Calibri"/>
              </a:rPr>
              <a:t> with </a:t>
            </a:r>
            <a:r>
              <a:rPr lang="it-IT" err="1">
                <a:cs typeface="Calibri"/>
              </a:rPr>
              <a:t>authorization</a:t>
            </a:r>
            <a:r>
              <a:rPr lang="it-IT">
                <a:cs typeface="Calibri"/>
              </a:rPr>
              <a:t> to use the EMAS logo.</a:t>
            </a:r>
            <a:endParaRPr lang="it-IT"/>
          </a:p>
        </p:txBody>
      </p:sp>
      <p:pic>
        <p:nvPicPr>
          <p:cNvPr id="14" name="Picture 13" descr="Green and yellow layers">
            <a:extLst>
              <a:ext uri="{FF2B5EF4-FFF2-40B4-BE49-F238E27FC236}">
                <a16:creationId xmlns:a16="http://schemas.microsoft.com/office/drawing/2014/main" id="{D0DA2920-B6EE-F912-1D03-779691989429}"/>
              </a:ext>
            </a:extLst>
          </p:cNvPr>
          <p:cNvPicPr>
            <a:picLocks noChangeAspect="1"/>
          </p:cNvPicPr>
          <p:nvPr/>
        </p:nvPicPr>
        <p:blipFill>
          <a:blip r:embed="rId2"/>
          <a:stretch>
            <a:fillRect/>
          </a:stretch>
        </p:blipFill>
        <p:spPr>
          <a:xfrm>
            <a:off x="7887184" y="1585138"/>
            <a:ext cx="3781051" cy="3043746"/>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14502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CD5FEFC-91E3-3870-0D5D-74E583743446}"/>
              </a:ext>
            </a:extLst>
          </p:cNvPr>
          <p:cNvSpPr>
            <a:spLocks noGrp="1"/>
          </p:cNvSpPr>
          <p:nvPr>
            <p:ph type="title"/>
          </p:nvPr>
        </p:nvSpPr>
        <p:spPr>
          <a:xfrm>
            <a:off x="761800" y="762001"/>
            <a:ext cx="5334197" cy="1708242"/>
          </a:xfrm>
        </p:spPr>
        <p:txBody>
          <a:bodyPr anchor="ctr">
            <a:normAutofit fontScale="90000"/>
          </a:bodyPr>
          <a:lstStyle/>
          <a:p>
            <a:r>
              <a:rPr lang="it-IT" sz="4000" b="1" err="1">
                <a:cs typeface="Calibri Light"/>
              </a:rPr>
              <a:t>Enabling</a:t>
            </a:r>
            <a:r>
              <a:rPr lang="it-IT" sz="4000" b="1" dirty="0">
                <a:cs typeface="Calibri Light"/>
              </a:rPr>
              <a:t> consumers and </a:t>
            </a:r>
            <a:r>
              <a:rPr lang="it-IT" sz="4000" b="1" err="1">
                <a:cs typeface="Calibri Light"/>
              </a:rPr>
              <a:t>civil</a:t>
            </a:r>
            <a:r>
              <a:rPr lang="it-IT" sz="4000" b="1" dirty="0">
                <a:cs typeface="Calibri Light"/>
              </a:rPr>
              <a:t> society in </a:t>
            </a:r>
            <a:r>
              <a:rPr lang="it-IT" sz="4000" b="1" err="1">
                <a:cs typeface="Calibri Light"/>
              </a:rPr>
              <a:t>environmental</a:t>
            </a:r>
            <a:r>
              <a:rPr lang="it-IT" sz="4000" b="1" dirty="0">
                <a:cs typeface="Calibri Light"/>
              </a:rPr>
              <a:t> </a:t>
            </a:r>
            <a:r>
              <a:rPr lang="it-IT" sz="4000" b="1" err="1">
                <a:cs typeface="Calibri Light"/>
              </a:rPr>
              <a:t>regulation</a:t>
            </a:r>
            <a:endParaRPr lang="it-IT" sz="4000" b="1" err="1"/>
          </a:p>
        </p:txBody>
      </p:sp>
      <p:sp>
        <p:nvSpPr>
          <p:cNvPr id="3" name="Segnaposto contenuto 2">
            <a:extLst>
              <a:ext uri="{FF2B5EF4-FFF2-40B4-BE49-F238E27FC236}">
                <a16:creationId xmlns:a16="http://schemas.microsoft.com/office/drawing/2014/main" id="{7D2D9F25-13F8-82F4-00BE-657CC6502A59}"/>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it-IT" sz="3200" dirty="0">
                <a:cs typeface="Calibri"/>
              </a:rPr>
              <a:t>The key </a:t>
            </a:r>
            <a:r>
              <a:rPr lang="it-IT" sz="3200" err="1">
                <a:cs typeface="Calibri"/>
              </a:rPr>
              <a:t>legal</a:t>
            </a:r>
            <a:r>
              <a:rPr lang="it-IT" sz="3200" dirty="0">
                <a:cs typeface="Calibri"/>
              </a:rPr>
              <a:t> </a:t>
            </a:r>
            <a:r>
              <a:rPr lang="it-IT" sz="3200" err="1">
                <a:cs typeface="Calibri"/>
              </a:rPr>
              <a:t>method</a:t>
            </a:r>
            <a:r>
              <a:rPr lang="it-IT" sz="3200" dirty="0">
                <a:cs typeface="Calibri"/>
              </a:rPr>
              <a:t> of </a:t>
            </a:r>
            <a:r>
              <a:rPr lang="it-IT" sz="3200" err="1">
                <a:cs typeface="Calibri"/>
              </a:rPr>
              <a:t>enabling</a:t>
            </a:r>
            <a:r>
              <a:rPr lang="it-IT" sz="3200" dirty="0">
                <a:cs typeface="Calibri"/>
              </a:rPr>
              <a:t> </a:t>
            </a:r>
            <a:r>
              <a:rPr lang="it-IT" sz="3200" err="1">
                <a:cs typeface="Calibri"/>
              </a:rPr>
              <a:t>individuals</a:t>
            </a:r>
            <a:r>
              <a:rPr lang="it-IT" sz="3200" dirty="0">
                <a:cs typeface="Calibri"/>
              </a:rPr>
              <a:t> and </a:t>
            </a:r>
            <a:r>
              <a:rPr lang="it-IT" sz="3200" err="1">
                <a:cs typeface="Calibri"/>
              </a:rPr>
              <a:t>civil</a:t>
            </a:r>
            <a:r>
              <a:rPr lang="it-IT" sz="3200" dirty="0">
                <a:cs typeface="Calibri"/>
              </a:rPr>
              <a:t> society to </a:t>
            </a:r>
            <a:r>
              <a:rPr lang="it-IT" sz="3200" err="1">
                <a:cs typeface="Calibri"/>
              </a:rPr>
              <a:t>become</a:t>
            </a:r>
            <a:r>
              <a:rPr lang="it-IT" sz="3200" dirty="0">
                <a:cs typeface="Calibri"/>
              </a:rPr>
              <a:t> </a:t>
            </a:r>
            <a:r>
              <a:rPr lang="it-IT" sz="3200" err="1">
                <a:cs typeface="Calibri"/>
              </a:rPr>
              <a:t>involved</a:t>
            </a:r>
            <a:r>
              <a:rPr lang="it-IT" sz="3200" dirty="0">
                <a:cs typeface="Calibri"/>
              </a:rPr>
              <a:t> in </a:t>
            </a:r>
            <a:r>
              <a:rPr lang="it-IT" sz="3200" err="1">
                <a:cs typeface="Calibri"/>
              </a:rPr>
              <a:t>environmental</a:t>
            </a:r>
            <a:r>
              <a:rPr lang="it-IT" sz="3200" dirty="0">
                <a:cs typeface="Calibri"/>
              </a:rPr>
              <a:t> </a:t>
            </a:r>
            <a:r>
              <a:rPr lang="it-IT" sz="3200" err="1">
                <a:cs typeface="Calibri"/>
              </a:rPr>
              <a:t>regulation</a:t>
            </a:r>
            <a:r>
              <a:rPr lang="it-IT" sz="3200" dirty="0">
                <a:cs typeface="Calibri"/>
              </a:rPr>
              <a:t> and </a:t>
            </a:r>
            <a:r>
              <a:rPr lang="it-IT" sz="3200" err="1">
                <a:cs typeface="Calibri"/>
              </a:rPr>
              <a:t>decision</a:t>
            </a:r>
            <a:r>
              <a:rPr lang="it-IT" sz="3200" dirty="0">
                <a:cs typeface="Calibri"/>
              </a:rPr>
              <a:t> making </a:t>
            </a:r>
            <a:r>
              <a:rPr lang="it-IT" sz="3200" b="1" err="1">
                <a:cs typeface="Calibri"/>
              </a:rPr>
              <a:t>is</a:t>
            </a:r>
            <a:r>
              <a:rPr lang="it-IT" sz="3200" b="1" dirty="0">
                <a:cs typeface="Calibri"/>
              </a:rPr>
              <a:t> </a:t>
            </a:r>
            <a:r>
              <a:rPr lang="it-IT" sz="3200" b="1" err="1">
                <a:cs typeface="Calibri"/>
              </a:rPr>
              <a:t>clearly</a:t>
            </a:r>
            <a:r>
              <a:rPr lang="it-IT" sz="3200" b="1" dirty="0">
                <a:cs typeface="Calibri"/>
              </a:rPr>
              <a:t> the Aarhus Convention.</a:t>
            </a:r>
            <a:endParaRPr lang="it-IT" sz="3200" b="1" dirty="0">
              <a:ea typeface="Calibri"/>
              <a:cs typeface="Calibri"/>
            </a:endParaRPr>
          </a:p>
        </p:txBody>
      </p:sp>
      <p:pic>
        <p:nvPicPr>
          <p:cNvPr id="5" name="Picture 4" descr="Colourful carved figures of humans">
            <a:extLst>
              <a:ext uri="{FF2B5EF4-FFF2-40B4-BE49-F238E27FC236}">
                <a16:creationId xmlns:a16="http://schemas.microsoft.com/office/drawing/2014/main" id="{E47ED104-270D-3FDD-6B3C-AD8EB42BD0AF}"/>
              </a:ext>
            </a:extLst>
          </p:cNvPr>
          <p:cNvPicPr>
            <a:picLocks noChangeAspect="1"/>
          </p:cNvPicPr>
          <p:nvPr/>
        </p:nvPicPr>
        <p:blipFill rotWithShape="1">
          <a:blip r:embed="rId2"/>
          <a:srcRect l="22739" r="2193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91954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A407FB7-211C-ABD7-8FEA-9F02B3D55604}"/>
              </a:ext>
            </a:extLst>
          </p:cNvPr>
          <p:cNvSpPr>
            <a:spLocks noGrp="1"/>
          </p:cNvSpPr>
          <p:nvPr>
            <p:ph type="title"/>
          </p:nvPr>
        </p:nvSpPr>
        <p:spPr>
          <a:xfrm>
            <a:off x="761803" y="350196"/>
            <a:ext cx="4646904" cy="1624520"/>
          </a:xfrm>
        </p:spPr>
        <p:txBody>
          <a:bodyPr anchor="ctr">
            <a:normAutofit/>
          </a:bodyPr>
          <a:lstStyle/>
          <a:p>
            <a:r>
              <a:rPr lang="it-IT" sz="4000">
                <a:cs typeface="Calibri Light"/>
              </a:rPr>
              <a:t>Aarhus Convention</a:t>
            </a:r>
            <a:endParaRPr lang="it-IT" sz="4000"/>
          </a:p>
        </p:txBody>
      </p:sp>
      <p:sp>
        <p:nvSpPr>
          <p:cNvPr id="3" name="Segnaposto contenuto 2">
            <a:extLst>
              <a:ext uri="{FF2B5EF4-FFF2-40B4-BE49-F238E27FC236}">
                <a16:creationId xmlns:a16="http://schemas.microsoft.com/office/drawing/2014/main" id="{5C6613C1-4805-2FF6-53AE-67F9F4C09890}"/>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it-IT" sz="3200" dirty="0" err="1">
                <a:cs typeface="Calibri" panose="020F0502020204030204"/>
              </a:rPr>
              <a:t>It</a:t>
            </a:r>
            <a:r>
              <a:rPr lang="it-IT" sz="3200" dirty="0">
                <a:cs typeface="Calibri" panose="020F0502020204030204"/>
              </a:rPr>
              <a:t> </a:t>
            </a:r>
            <a:r>
              <a:rPr lang="it-IT" sz="3200" dirty="0" err="1">
                <a:cs typeface="Calibri" panose="020F0502020204030204"/>
              </a:rPr>
              <a:t>is</a:t>
            </a:r>
            <a:r>
              <a:rPr lang="it-IT" sz="3200" dirty="0">
                <a:cs typeface="Calibri" panose="020F0502020204030204"/>
              </a:rPr>
              <a:t> </a:t>
            </a:r>
            <a:r>
              <a:rPr lang="it-IT" sz="3200" dirty="0" err="1">
                <a:cs typeface="Calibri" panose="020F0502020204030204"/>
              </a:rPr>
              <a:t>based</a:t>
            </a:r>
            <a:r>
              <a:rPr lang="it-IT" sz="3200" dirty="0">
                <a:cs typeface="Calibri" panose="020F0502020204030204"/>
              </a:rPr>
              <a:t> on the </a:t>
            </a:r>
            <a:r>
              <a:rPr lang="it-IT" sz="3200" dirty="0" err="1">
                <a:cs typeface="Calibri" panose="020F0502020204030204"/>
              </a:rPr>
              <a:t>principles</a:t>
            </a:r>
            <a:r>
              <a:rPr lang="it-IT" sz="3200" dirty="0">
                <a:cs typeface="Calibri" panose="020F0502020204030204"/>
              </a:rPr>
              <a:t> of:</a:t>
            </a:r>
            <a:endParaRPr lang="it-IT" sz="3200">
              <a:ea typeface="Calibri"/>
              <a:cs typeface="Calibri"/>
            </a:endParaRPr>
          </a:p>
          <a:p>
            <a:pPr marL="514350" indent="-514350">
              <a:buAutoNum type="arabicPeriod"/>
            </a:pPr>
            <a:r>
              <a:rPr lang="it-IT" sz="3200" dirty="0">
                <a:cs typeface="Calibri" panose="020F0502020204030204"/>
              </a:rPr>
              <a:t>Access to information</a:t>
            </a:r>
            <a:endParaRPr lang="it-IT" sz="3200">
              <a:ea typeface="Calibri"/>
              <a:cs typeface="Calibri" panose="020F0502020204030204"/>
            </a:endParaRPr>
          </a:p>
          <a:p>
            <a:pPr marL="514350" indent="-514350">
              <a:buAutoNum type="arabicPeriod"/>
            </a:pPr>
            <a:r>
              <a:rPr lang="it-IT" sz="3200" dirty="0">
                <a:cs typeface="Calibri" panose="020F0502020204030204"/>
              </a:rPr>
              <a:t>Public </a:t>
            </a:r>
            <a:r>
              <a:rPr lang="it-IT" sz="3200" err="1">
                <a:cs typeface="Calibri" panose="020F0502020204030204"/>
              </a:rPr>
              <a:t>participation</a:t>
            </a:r>
            <a:r>
              <a:rPr lang="it-IT" sz="3200" dirty="0">
                <a:cs typeface="Calibri" panose="020F0502020204030204"/>
              </a:rPr>
              <a:t> </a:t>
            </a:r>
            <a:endParaRPr lang="it-IT" sz="3200">
              <a:ea typeface="Calibri"/>
              <a:cs typeface="Calibri" panose="020F0502020204030204"/>
            </a:endParaRPr>
          </a:p>
          <a:p>
            <a:pPr marL="514350" indent="-514350">
              <a:buAutoNum type="arabicPeriod"/>
            </a:pPr>
            <a:r>
              <a:rPr lang="it-IT" sz="3200" dirty="0">
                <a:cs typeface="Calibri" panose="020F0502020204030204"/>
              </a:rPr>
              <a:t>Access to </a:t>
            </a:r>
            <a:r>
              <a:rPr lang="it-IT" sz="3200" err="1">
                <a:cs typeface="Calibri" panose="020F0502020204030204"/>
              </a:rPr>
              <a:t>justice</a:t>
            </a:r>
            <a:endParaRPr lang="it-IT" sz="3200" err="1">
              <a:ea typeface="Calibri"/>
              <a:cs typeface="Calibri" panose="020F0502020204030204"/>
            </a:endParaRPr>
          </a:p>
        </p:txBody>
      </p:sp>
      <p:pic>
        <p:nvPicPr>
          <p:cNvPr id="5" name="Picture 4" descr="A room of colourful chairs">
            <a:extLst>
              <a:ext uri="{FF2B5EF4-FFF2-40B4-BE49-F238E27FC236}">
                <a16:creationId xmlns:a16="http://schemas.microsoft.com/office/drawing/2014/main" id="{C67E4732-9FD3-555B-5297-CF55E1E52BBD}"/>
              </a:ext>
            </a:extLst>
          </p:cNvPr>
          <p:cNvPicPr>
            <a:picLocks noChangeAspect="1"/>
          </p:cNvPicPr>
          <p:nvPr/>
        </p:nvPicPr>
        <p:blipFill rotWithShape="1">
          <a:blip r:embed="rId2"/>
          <a:srcRect l="21023" r="19664" b="-3"/>
          <a:stretch/>
        </p:blipFill>
        <p:spPr>
          <a:xfrm>
            <a:off x="6096000" y="1"/>
            <a:ext cx="6102825" cy="6858000"/>
          </a:xfrm>
          <a:prstGeom prst="rect">
            <a:avLst/>
          </a:prstGeom>
        </p:spPr>
      </p:pic>
    </p:spTree>
    <p:extLst>
      <p:ext uri="{BB962C8B-B14F-4D97-AF65-F5344CB8AC3E}">
        <p14:creationId xmlns:p14="http://schemas.microsoft.com/office/powerpoint/2010/main" val="246261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15424-CE2E-46CF-959F-526DA75B2787}"/>
              </a:ext>
            </a:extLst>
          </p:cNvPr>
          <p:cNvSpPr>
            <a:spLocks noGrp="1"/>
          </p:cNvSpPr>
          <p:nvPr>
            <p:ph type="title"/>
          </p:nvPr>
        </p:nvSpPr>
        <p:spPr>
          <a:xfrm>
            <a:off x="4572001" y="601744"/>
            <a:ext cx="6781800" cy="1338696"/>
          </a:xfrm>
        </p:spPr>
        <p:txBody>
          <a:bodyPr>
            <a:normAutofit/>
          </a:bodyPr>
          <a:lstStyle/>
          <a:p>
            <a:r>
              <a:rPr lang="it-IT">
                <a:cs typeface="Calibri Light"/>
              </a:rPr>
              <a:t>Self and co-</a:t>
            </a:r>
            <a:r>
              <a:rPr lang="it-IT" err="1">
                <a:cs typeface="Calibri Light"/>
              </a:rPr>
              <a:t>regulation</a:t>
            </a:r>
            <a:endParaRPr lang="it-IT" err="1"/>
          </a:p>
        </p:txBody>
      </p:sp>
      <p:pic>
        <p:nvPicPr>
          <p:cNvPr id="5" name="Picture 4" descr="Pen placed on top of a signature line">
            <a:extLst>
              <a:ext uri="{FF2B5EF4-FFF2-40B4-BE49-F238E27FC236}">
                <a16:creationId xmlns:a16="http://schemas.microsoft.com/office/drawing/2014/main" id="{197F42F0-388C-F045-4249-6087F756B777}"/>
              </a:ext>
            </a:extLst>
          </p:cNvPr>
          <p:cNvPicPr>
            <a:picLocks noChangeAspect="1"/>
          </p:cNvPicPr>
          <p:nvPr/>
        </p:nvPicPr>
        <p:blipFill rotWithShape="1">
          <a:blip r:embed="rId2"/>
          <a:srcRect l="57737" r="5771" b="-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Segnaposto contenuto 2">
            <a:extLst>
              <a:ext uri="{FF2B5EF4-FFF2-40B4-BE49-F238E27FC236}">
                <a16:creationId xmlns:a16="http://schemas.microsoft.com/office/drawing/2014/main" id="{81C5F346-030B-A7F4-BE72-FDD8BC58B307}"/>
              </a:ext>
            </a:extLst>
          </p:cNvPr>
          <p:cNvSpPr>
            <a:spLocks noGrp="1"/>
          </p:cNvSpPr>
          <p:nvPr>
            <p:ph idx="1"/>
          </p:nvPr>
        </p:nvSpPr>
        <p:spPr>
          <a:xfrm>
            <a:off x="4572001" y="2201958"/>
            <a:ext cx="6781800" cy="3900730"/>
          </a:xfrm>
        </p:spPr>
        <p:txBody>
          <a:bodyPr vert="horz" lIns="91440" tIns="45720" rIns="91440" bIns="45720" rtlCol="0" anchor="t">
            <a:normAutofit/>
          </a:bodyPr>
          <a:lstStyle/>
          <a:p>
            <a:pPr marL="0" indent="0">
              <a:buNone/>
            </a:pPr>
            <a:r>
              <a:rPr lang="it-IT">
                <a:cs typeface="Calibri" panose="020F0502020204030204"/>
              </a:rPr>
              <a:t>A </a:t>
            </a:r>
            <a:r>
              <a:rPr lang="it-IT" err="1">
                <a:cs typeface="Calibri" panose="020F0502020204030204"/>
              </a:rPr>
              <a:t>further</a:t>
            </a:r>
            <a:r>
              <a:rPr lang="it-IT">
                <a:cs typeface="Calibri" panose="020F0502020204030204"/>
              </a:rPr>
              <a:t> </a:t>
            </a:r>
            <a:r>
              <a:rPr lang="it-IT" err="1">
                <a:cs typeface="Calibri" panose="020F0502020204030204"/>
              </a:rPr>
              <a:t>outcome</a:t>
            </a:r>
            <a:r>
              <a:rPr lang="it-IT">
                <a:cs typeface="Calibri" panose="020F0502020204030204"/>
              </a:rPr>
              <a:t> of the </a:t>
            </a:r>
            <a:r>
              <a:rPr lang="it-IT" err="1">
                <a:cs typeface="Calibri" panose="020F0502020204030204"/>
              </a:rPr>
              <a:t>current</a:t>
            </a:r>
            <a:r>
              <a:rPr lang="it-IT">
                <a:cs typeface="Calibri" panose="020F0502020204030204"/>
              </a:rPr>
              <a:t> EU CSR agenda </a:t>
            </a:r>
            <a:r>
              <a:rPr lang="it-IT" err="1">
                <a:cs typeface="Calibri" panose="020F0502020204030204"/>
              </a:rPr>
              <a:t>has</a:t>
            </a:r>
            <a:r>
              <a:rPr lang="it-IT">
                <a:cs typeface="Calibri" panose="020F0502020204030204"/>
              </a:rPr>
              <a:t> </a:t>
            </a:r>
            <a:r>
              <a:rPr lang="it-IT" err="1">
                <a:cs typeface="Calibri" panose="020F0502020204030204"/>
              </a:rPr>
              <a:t>been</a:t>
            </a:r>
            <a:r>
              <a:rPr lang="it-IT">
                <a:cs typeface="Calibri" panose="020F0502020204030204"/>
              </a:rPr>
              <a:t> an</a:t>
            </a:r>
            <a:r>
              <a:rPr lang="it-IT" b="1">
                <a:cs typeface="Calibri" panose="020F0502020204030204"/>
              </a:rPr>
              <a:t> </a:t>
            </a:r>
            <a:r>
              <a:rPr lang="it-IT" b="1" err="1">
                <a:cs typeface="Calibri" panose="020F0502020204030204"/>
              </a:rPr>
              <a:t>emphasis</a:t>
            </a:r>
            <a:r>
              <a:rPr lang="it-IT" b="1">
                <a:cs typeface="Calibri" panose="020F0502020204030204"/>
              </a:rPr>
              <a:t> on </a:t>
            </a:r>
            <a:r>
              <a:rPr lang="it-IT" b="1" err="1">
                <a:cs typeface="Calibri" panose="020F0502020204030204"/>
              </a:rPr>
              <a:t>improving</a:t>
            </a:r>
            <a:r>
              <a:rPr lang="it-IT" b="1">
                <a:cs typeface="Calibri" panose="020F0502020204030204"/>
              </a:rPr>
              <a:t> self and co-</a:t>
            </a:r>
            <a:r>
              <a:rPr lang="it-IT" b="1" err="1">
                <a:cs typeface="Calibri" panose="020F0502020204030204"/>
              </a:rPr>
              <a:t>regulation</a:t>
            </a:r>
            <a:r>
              <a:rPr lang="it-IT" b="1">
                <a:cs typeface="Calibri" panose="020F0502020204030204"/>
              </a:rPr>
              <a:t> </a:t>
            </a:r>
            <a:r>
              <a:rPr lang="it-IT" b="1" err="1">
                <a:cs typeface="Calibri" panose="020F0502020204030204"/>
              </a:rPr>
              <a:t>processes</a:t>
            </a:r>
            <a:r>
              <a:rPr lang="it-IT" b="1">
                <a:cs typeface="Calibri" panose="020F0502020204030204"/>
              </a:rPr>
              <a:t>.</a:t>
            </a:r>
            <a:endParaRPr lang="it-IT" b="1">
              <a:ea typeface="Calibri"/>
              <a:cs typeface="Calibri" panose="020F0502020204030204"/>
            </a:endParaRPr>
          </a:p>
          <a:p>
            <a:pPr marL="0" indent="0">
              <a:buNone/>
            </a:pPr>
            <a:r>
              <a:rPr lang="it-IT">
                <a:cs typeface="Calibri" panose="020F0502020204030204"/>
              </a:rPr>
              <a:t>In the </a:t>
            </a:r>
            <a:r>
              <a:rPr lang="it-IT" err="1">
                <a:cs typeface="Calibri" panose="020F0502020204030204"/>
              </a:rPr>
              <a:t>environmental</a:t>
            </a:r>
            <a:r>
              <a:rPr lang="it-IT">
                <a:cs typeface="Calibri" panose="020F0502020204030204"/>
              </a:rPr>
              <a:t> </a:t>
            </a:r>
            <a:r>
              <a:rPr lang="it-IT" err="1">
                <a:cs typeface="Calibri" panose="020F0502020204030204"/>
              </a:rPr>
              <a:t>context</a:t>
            </a:r>
            <a:r>
              <a:rPr lang="it-IT">
                <a:cs typeface="Calibri" panose="020F0502020204030204"/>
              </a:rPr>
              <a:t>, an </a:t>
            </a:r>
            <a:r>
              <a:rPr lang="it-IT" err="1">
                <a:cs typeface="Calibri" panose="020F0502020204030204"/>
              </a:rPr>
              <a:t>important</a:t>
            </a:r>
            <a:r>
              <a:rPr lang="it-IT">
                <a:cs typeface="Calibri" panose="020F0502020204030204"/>
              </a:rPr>
              <a:t> technique for </a:t>
            </a:r>
            <a:r>
              <a:rPr lang="it-IT" err="1">
                <a:cs typeface="Calibri" panose="020F0502020204030204"/>
              </a:rPr>
              <a:t>achievieng</a:t>
            </a:r>
            <a:r>
              <a:rPr lang="it-IT">
                <a:cs typeface="Calibri" panose="020F0502020204030204"/>
              </a:rPr>
              <a:t> </a:t>
            </a:r>
            <a:r>
              <a:rPr lang="it-IT" err="1">
                <a:cs typeface="Calibri" panose="020F0502020204030204"/>
              </a:rPr>
              <a:t>this</a:t>
            </a:r>
            <a:r>
              <a:rPr lang="it-IT">
                <a:cs typeface="Calibri" panose="020F0502020204030204"/>
              </a:rPr>
              <a:t> </a:t>
            </a:r>
            <a:r>
              <a:rPr lang="it-IT" err="1">
                <a:cs typeface="Calibri" panose="020F0502020204030204"/>
              </a:rPr>
              <a:t>has</a:t>
            </a:r>
            <a:r>
              <a:rPr lang="it-IT">
                <a:cs typeface="Calibri" panose="020F0502020204030204"/>
              </a:rPr>
              <a:t> </a:t>
            </a:r>
            <a:r>
              <a:rPr lang="it-IT" err="1">
                <a:cs typeface="Calibri" panose="020F0502020204030204"/>
              </a:rPr>
              <a:t>been</a:t>
            </a:r>
            <a:r>
              <a:rPr lang="it-IT">
                <a:cs typeface="Calibri" panose="020F0502020204030204"/>
              </a:rPr>
              <a:t> the use of v</a:t>
            </a:r>
            <a:r>
              <a:rPr lang="it-IT" b="1">
                <a:cs typeface="Calibri" panose="020F0502020204030204"/>
              </a:rPr>
              <a:t>oluntary </a:t>
            </a:r>
            <a:r>
              <a:rPr lang="it-IT" b="1" err="1">
                <a:cs typeface="Calibri" panose="020F0502020204030204"/>
              </a:rPr>
              <a:t>environmental</a:t>
            </a:r>
            <a:r>
              <a:rPr lang="it-IT" b="1">
                <a:cs typeface="Calibri" panose="020F0502020204030204"/>
              </a:rPr>
              <a:t> agreements, i.e. agreements </a:t>
            </a:r>
            <a:r>
              <a:rPr lang="it-IT" b="1" err="1">
                <a:cs typeface="Calibri" panose="020F0502020204030204"/>
              </a:rPr>
              <a:t>entered</a:t>
            </a:r>
            <a:r>
              <a:rPr lang="it-IT" b="1">
                <a:cs typeface="Calibri" panose="020F0502020204030204"/>
              </a:rPr>
              <a:t> </a:t>
            </a:r>
            <a:r>
              <a:rPr lang="it-IT" b="1" err="1">
                <a:cs typeface="Calibri" panose="020F0502020204030204"/>
              </a:rPr>
              <a:t>into</a:t>
            </a:r>
            <a:r>
              <a:rPr lang="it-IT" b="1">
                <a:cs typeface="Calibri" panose="020F0502020204030204"/>
              </a:rPr>
              <a:t> by private parties </a:t>
            </a:r>
            <a:r>
              <a:rPr lang="it-IT" b="1" err="1">
                <a:cs typeface="Calibri" panose="020F0502020204030204"/>
              </a:rPr>
              <a:t>aimend</a:t>
            </a:r>
            <a:r>
              <a:rPr lang="it-IT" b="1">
                <a:cs typeface="Calibri" panose="020F0502020204030204"/>
              </a:rPr>
              <a:t> </a:t>
            </a:r>
            <a:r>
              <a:rPr lang="it-IT" b="1" err="1">
                <a:cs typeface="Calibri" panose="020F0502020204030204"/>
              </a:rPr>
              <a:t>at</a:t>
            </a:r>
            <a:r>
              <a:rPr lang="it-IT" b="1">
                <a:cs typeface="Calibri" panose="020F0502020204030204"/>
              </a:rPr>
              <a:t> </a:t>
            </a:r>
            <a:r>
              <a:rPr lang="it-IT" b="1" err="1">
                <a:cs typeface="Calibri" panose="020F0502020204030204"/>
              </a:rPr>
              <a:t>achievieng</a:t>
            </a:r>
            <a:r>
              <a:rPr lang="it-IT" b="1">
                <a:cs typeface="Calibri" panose="020F0502020204030204"/>
              </a:rPr>
              <a:t> </a:t>
            </a:r>
            <a:r>
              <a:rPr lang="it-IT" b="1" err="1">
                <a:cs typeface="Calibri" panose="020F0502020204030204"/>
              </a:rPr>
              <a:t>environmental</a:t>
            </a:r>
            <a:r>
              <a:rPr lang="it-IT" b="1">
                <a:cs typeface="Calibri" panose="020F0502020204030204"/>
              </a:rPr>
              <a:t> </a:t>
            </a:r>
            <a:r>
              <a:rPr lang="it-IT" b="1" err="1">
                <a:cs typeface="Calibri" panose="020F0502020204030204"/>
              </a:rPr>
              <a:t>objective</a:t>
            </a:r>
            <a:r>
              <a:rPr lang="it-IT" b="1">
                <a:cs typeface="Calibri" panose="020F0502020204030204"/>
              </a:rPr>
              <a:t>.</a:t>
            </a:r>
            <a:endParaRPr lang="it-IT" b="1">
              <a:ea typeface="Calibri"/>
              <a:cs typeface="Calibri" panose="020F0502020204030204"/>
            </a:endParaRPr>
          </a:p>
        </p:txBody>
      </p:sp>
    </p:spTree>
    <p:extLst>
      <p:ext uri="{BB962C8B-B14F-4D97-AF65-F5344CB8AC3E}">
        <p14:creationId xmlns:p14="http://schemas.microsoft.com/office/powerpoint/2010/main" val="202041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2DCB243-23A8-DCB7-D0E3-E5CA11D11190}"/>
              </a:ext>
            </a:extLst>
          </p:cNvPr>
          <p:cNvSpPr>
            <a:spLocks noGrp="1"/>
          </p:cNvSpPr>
          <p:nvPr>
            <p:ph type="title"/>
          </p:nvPr>
        </p:nvSpPr>
        <p:spPr>
          <a:xfrm>
            <a:off x="761803" y="350196"/>
            <a:ext cx="4646904" cy="1624520"/>
          </a:xfrm>
        </p:spPr>
        <p:txBody>
          <a:bodyPr anchor="ctr">
            <a:normAutofit/>
          </a:bodyPr>
          <a:lstStyle/>
          <a:p>
            <a:r>
              <a:rPr lang="it-IT" sz="4000">
                <a:cs typeface="Calibri Light"/>
              </a:rPr>
              <a:t>Enabling Consumers and Civil Society</a:t>
            </a:r>
            <a:endParaRPr lang="it-IT" sz="4000"/>
          </a:p>
        </p:txBody>
      </p:sp>
      <p:sp>
        <p:nvSpPr>
          <p:cNvPr id="3" name="Segnaposto contenuto 2">
            <a:extLst>
              <a:ext uri="{FF2B5EF4-FFF2-40B4-BE49-F238E27FC236}">
                <a16:creationId xmlns:a16="http://schemas.microsoft.com/office/drawing/2014/main" id="{A97429DA-2DB4-2CD7-2DB3-312CB471DBD3}"/>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lgn="just">
              <a:buNone/>
            </a:pPr>
            <a:r>
              <a:rPr lang="it-IT" sz="2400" dirty="0">
                <a:cs typeface="Calibri" panose="020F0502020204030204"/>
              </a:rPr>
              <a:t>The EU </a:t>
            </a:r>
            <a:r>
              <a:rPr lang="it-IT" dirty="0">
                <a:cs typeface="Calibri" panose="020F0502020204030204"/>
              </a:rPr>
              <a:t>eco label </a:t>
            </a:r>
            <a:r>
              <a:rPr lang="it-IT" err="1">
                <a:cs typeface="Calibri" panose="020F0502020204030204"/>
              </a:rPr>
              <a:t>regulation</a:t>
            </a:r>
            <a:r>
              <a:rPr lang="it-IT" sz="2400" dirty="0">
                <a:cs typeface="Calibri" panose="020F0502020204030204"/>
              </a:rPr>
              <a:t> </a:t>
            </a:r>
            <a:r>
              <a:rPr lang="it-IT" sz="2400" err="1">
                <a:cs typeface="Calibri" panose="020F0502020204030204"/>
              </a:rPr>
              <a:t>is</a:t>
            </a:r>
            <a:r>
              <a:rPr lang="it-IT" sz="2400" dirty="0">
                <a:cs typeface="Calibri" panose="020F0502020204030204"/>
              </a:rPr>
              <a:t> </a:t>
            </a:r>
            <a:r>
              <a:rPr lang="it-IT" sz="2400" err="1">
                <a:cs typeface="Calibri" panose="020F0502020204030204"/>
              </a:rPr>
              <a:t>perhaps</a:t>
            </a:r>
            <a:r>
              <a:rPr lang="it-IT" sz="2400" dirty="0">
                <a:cs typeface="Calibri" panose="020F0502020204030204"/>
              </a:rPr>
              <a:t> </a:t>
            </a:r>
            <a:r>
              <a:rPr lang="it-IT" sz="2400" err="1">
                <a:cs typeface="Calibri" panose="020F0502020204030204"/>
              </a:rPr>
              <a:t>its</a:t>
            </a:r>
            <a:r>
              <a:rPr lang="it-IT" sz="2400" dirty="0">
                <a:cs typeface="Calibri" panose="020F0502020204030204"/>
              </a:rPr>
              <a:t> </a:t>
            </a:r>
            <a:r>
              <a:rPr lang="it-IT" sz="2400" err="1">
                <a:cs typeface="Calibri" panose="020F0502020204030204"/>
              </a:rPr>
              <a:t>leading</a:t>
            </a:r>
            <a:r>
              <a:rPr lang="it-IT" sz="2400" dirty="0">
                <a:cs typeface="Calibri" panose="020F0502020204030204"/>
              </a:rPr>
              <a:t> </a:t>
            </a:r>
            <a:r>
              <a:rPr lang="it-IT" sz="2400" err="1">
                <a:cs typeface="Calibri" panose="020F0502020204030204"/>
              </a:rPr>
              <a:t>instruments</a:t>
            </a:r>
            <a:r>
              <a:rPr lang="it-IT" sz="2400" dirty="0">
                <a:cs typeface="Calibri" panose="020F0502020204030204"/>
              </a:rPr>
              <a:t> </a:t>
            </a:r>
            <a:r>
              <a:rPr lang="it-IT" sz="2400" err="1">
                <a:cs typeface="Calibri" panose="020F0502020204030204"/>
              </a:rPr>
              <a:t>aimed</a:t>
            </a:r>
            <a:r>
              <a:rPr lang="it-IT" sz="2400" dirty="0">
                <a:cs typeface="Calibri" panose="020F0502020204030204"/>
              </a:rPr>
              <a:t> </a:t>
            </a:r>
            <a:r>
              <a:rPr lang="it-IT" sz="2400" err="1">
                <a:cs typeface="Calibri" panose="020F0502020204030204"/>
              </a:rPr>
              <a:t>at</a:t>
            </a:r>
            <a:r>
              <a:rPr lang="it-IT" sz="2400" dirty="0">
                <a:cs typeface="Calibri" panose="020F0502020204030204"/>
              </a:rPr>
              <a:t> </a:t>
            </a:r>
            <a:r>
              <a:rPr lang="it-IT" sz="2400" b="1" err="1">
                <a:cs typeface="Calibri" panose="020F0502020204030204"/>
              </a:rPr>
              <a:t>nudging</a:t>
            </a:r>
            <a:r>
              <a:rPr lang="it-IT" sz="2400" b="1" dirty="0">
                <a:cs typeface="Calibri" panose="020F0502020204030204"/>
              </a:rPr>
              <a:t> </a:t>
            </a:r>
            <a:r>
              <a:rPr lang="it-IT" sz="2400" b="1" err="1">
                <a:cs typeface="Calibri" panose="020F0502020204030204"/>
              </a:rPr>
              <a:t>european</a:t>
            </a:r>
            <a:r>
              <a:rPr lang="it-IT" sz="2400" b="1" dirty="0">
                <a:cs typeface="Calibri" panose="020F0502020204030204"/>
              </a:rPr>
              <a:t> consumers </a:t>
            </a:r>
            <a:r>
              <a:rPr lang="it-IT" sz="2400" b="1" err="1">
                <a:cs typeface="Calibri" panose="020F0502020204030204"/>
              </a:rPr>
              <a:t>towards</a:t>
            </a:r>
            <a:r>
              <a:rPr lang="it-IT" sz="2400" b="1" dirty="0">
                <a:cs typeface="Calibri" panose="020F0502020204030204"/>
              </a:rPr>
              <a:t> </a:t>
            </a:r>
            <a:r>
              <a:rPr lang="it-IT" sz="2400" b="1" err="1">
                <a:cs typeface="Calibri" panose="020F0502020204030204"/>
              </a:rPr>
              <a:t>environmentally</a:t>
            </a:r>
            <a:r>
              <a:rPr lang="it-IT" sz="2400" b="1" dirty="0">
                <a:cs typeface="Calibri" panose="020F0502020204030204"/>
              </a:rPr>
              <a:t> </a:t>
            </a:r>
            <a:r>
              <a:rPr lang="it-IT" sz="2400" b="1" err="1">
                <a:cs typeface="Calibri" panose="020F0502020204030204"/>
              </a:rPr>
              <a:t>friendlier</a:t>
            </a:r>
            <a:r>
              <a:rPr lang="it-IT" sz="2400" b="1" dirty="0">
                <a:cs typeface="Calibri" panose="020F0502020204030204"/>
              </a:rPr>
              <a:t> </a:t>
            </a:r>
            <a:r>
              <a:rPr lang="it-IT" sz="2400" b="1" err="1">
                <a:cs typeface="Calibri" panose="020F0502020204030204"/>
              </a:rPr>
              <a:t>behaviour</a:t>
            </a:r>
            <a:r>
              <a:rPr lang="it-IT" sz="2400" b="1" dirty="0">
                <a:cs typeface="Calibri" panose="020F0502020204030204"/>
              </a:rPr>
              <a:t>.</a:t>
            </a:r>
            <a:endParaRPr lang="it-IT" b="1">
              <a:ea typeface="Calibri"/>
              <a:cs typeface="Calibri"/>
            </a:endParaRPr>
          </a:p>
          <a:p>
            <a:pPr marL="0" indent="0" algn="just">
              <a:buNone/>
            </a:pPr>
            <a:r>
              <a:rPr lang="it-IT" sz="2400" err="1">
                <a:cs typeface="Calibri" panose="020F0502020204030204"/>
              </a:rPr>
              <a:t>This</a:t>
            </a:r>
            <a:r>
              <a:rPr lang="it-IT" sz="2400" dirty="0">
                <a:cs typeface="Calibri" panose="020F0502020204030204"/>
              </a:rPr>
              <a:t> </a:t>
            </a:r>
            <a:r>
              <a:rPr lang="it-IT" sz="2400" b="1" dirty="0">
                <a:cs typeface="Calibri" panose="020F0502020204030204"/>
              </a:rPr>
              <a:t>voluntary </a:t>
            </a:r>
            <a:r>
              <a:rPr lang="it-IT" sz="2400" b="1" err="1">
                <a:cs typeface="Calibri" panose="020F0502020204030204"/>
              </a:rPr>
              <a:t>scheme</a:t>
            </a:r>
            <a:r>
              <a:rPr lang="it-IT" sz="2400" dirty="0">
                <a:cs typeface="Calibri" panose="020F0502020204030204"/>
              </a:rPr>
              <a:t> </a:t>
            </a:r>
            <a:r>
              <a:rPr lang="it-IT" sz="2400" err="1">
                <a:cs typeface="Calibri" panose="020F0502020204030204"/>
              </a:rPr>
              <a:t>was</a:t>
            </a:r>
            <a:r>
              <a:rPr lang="it-IT" sz="2400" dirty="0">
                <a:cs typeface="Calibri" panose="020F0502020204030204"/>
              </a:rPr>
              <a:t> </a:t>
            </a:r>
            <a:r>
              <a:rPr lang="it-IT" sz="2400" err="1">
                <a:cs typeface="Calibri" panose="020F0502020204030204"/>
              </a:rPr>
              <a:t>established</a:t>
            </a:r>
            <a:r>
              <a:rPr lang="it-IT" sz="2400" dirty="0">
                <a:cs typeface="Calibri" panose="020F0502020204030204"/>
              </a:rPr>
              <a:t> in </a:t>
            </a:r>
            <a:r>
              <a:rPr lang="it-IT" sz="2400" b="1" dirty="0">
                <a:cs typeface="Calibri" panose="020F0502020204030204"/>
              </a:rPr>
              <a:t>1992</a:t>
            </a:r>
            <a:r>
              <a:rPr lang="it-IT" sz="2400" dirty="0">
                <a:cs typeface="Calibri" panose="020F0502020204030204"/>
              </a:rPr>
              <a:t> </a:t>
            </a:r>
            <a:r>
              <a:rPr lang="it-IT" sz="2400" err="1">
                <a:cs typeface="Calibri" panose="020F0502020204030204"/>
              </a:rPr>
              <a:t>leading</a:t>
            </a:r>
            <a:r>
              <a:rPr lang="it-IT" sz="2400" dirty="0">
                <a:cs typeface="Calibri" panose="020F0502020204030204"/>
              </a:rPr>
              <a:t> to the award of the EU </a:t>
            </a:r>
            <a:r>
              <a:rPr lang="it-IT" sz="2400" err="1">
                <a:cs typeface="Calibri" panose="020F0502020204030204"/>
              </a:rPr>
              <a:t>flower</a:t>
            </a:r>
            <a:r>
              <a:rPr lang="it-IT" sz="2400" dirty="0">
                <a:cs typeface="Calibri" panose="020F0502020204030204"/>
              </a:rPr>
              <a:t> logo.</a:t>
            </a:r>
            <a:endParaRPr lang="it-IT" sz="2400" dirty="0">
              <a:ea typeface="Calibri"/>
              <a:cs typeface="Calibri" panose="020F0502020204030204"/>
            </a:endParaRPr>
          </a:p>
        </p:txBody>
      </p:sp>
      <p:pic>
        <p:nvPicPr>
          <p:cNvPr id="5" name="Picture 4" descr="Abstract cuttet paper rainbow flower">
            <a:extLst>
              <a:ext uri="{FF2B5EF4-FFF2-40B4-BE49-F238E27FC236}">
                <a16:creationId xmlns:a16="http://schemas.microsoft.com/office/drawing/2014/main" id="{48105EFD-6F8E-DF10-5F1A-8D3780D3E5A8}"/>
              </a:ext>
            </a:extLst>
          </p:cNvPr>
          <p:cNvPicPr>
            <a:picLocks noChangeAspect="1"/>
          </p:cNvPicPr>
          <p:nvPr/>
        </p:nvPicPr>
        <p:blipFill rotWithShape="1">
          <a:blip r:embed="rId2"/>
          <a:srcRect l="738" r="39949" b="-3"/>
          <a:stretch/>
        </p:blipFill>
        <p:spPr>
          <a:xfrm>
            <a:off x="6096000" y="1"/>
            <a:ext cx="6102825" cy="6858000"/>
          </a:xfrm>
          <a:prstGeom prst="rect">
            <a:avLst/>
          </a:prstGeom>
        </p:spPr>
      </p:pic>
    </p:spTree>
    <p:extLst>
      <p:ext uri="{BB962C8B-B14F-4D97-AF65-F5344CB8AC3E}">
        <p14:creationId xmlns:p14="http://schemas.microsoft.com/office/powerpoint/2010/main" val="728431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D191D2D-9267-CED0-C623-89C17D7DBDDC}"/>
              </a:ext>
            </a:extLst>
          </p:cNvPr>
          <p:cNvSpPr>
            <a:spLocks noGrp="1"/>
          </p:cNvSpPr>
          <p:nvPr>
            <p:ph type="title"/>
          </p:nvPr>
        </p:nvSpPr>
        <p:spPr>
          <a:xfrm>
            <a:off x="761803" y="350196"/>
            <a:ext cx="4646904" cy="1624520"/>
          </a:xfrm>
        </p:spPr>
        <p:txBody>
          <a:bodyPr anchor="ctr">
            <a:normAutofit/>
          </a:bodyPr>
          <a:lstStyle/>
          <a:p>
            <a:r>
              <a:rPr lang="it-IT" sz="4000">
                <a:cs typeface="Calibri Light"/>
              </a:rPr>
              <a:t>Eco Label Regulation</a:t>
            </a:r>
            <a:endParaRPr lang="it-IT" sz="4000"/>
          </a:p>
        </p:txBody>
      </p:sp>
      <p:sp>
        <p:nvSpPr>
          <p:cNvPr id="3" name="Segnaposto contenuto 2">
            <a:extLst>
              <a:ext uri="{FF2B5EF4-FFF2-40B4-BE49-F238E27FC236}">
                <a16:creationId xmlns:a16="http://schemas.microsoft.com/office/drawing/2014/main" id="{2B2C9BF7-269C-F228-1A56-585846790A9C}"/>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it-IT" sz="2400" dirty="0" err="1">
                <a:cs typeface="Calibri" panose="020F0502020204030204"/>
              </a:rPr>
              <a:t>Applicant</a:t>
            </a:r>
            <a:r>
              <a:rPr lang="it-IT" sz="2400" dirty="0">
                <a:cs typeface="Calibri" panose="020F0502020204030204"/>
              </a:rPr>
              <a:t> </a:t>
            </a:r>
            <a:r>
              <a:rPr lang="it-IT" sz="2400" dirty="0" err="1">
                <a:cs typeface="Calibri" panose="020F0502020204030204"/>
              </a:rPr>
              <a:t>manufacturers</a:t>
            </a:r>
            <a:r>
              <a:rPr lang="it-IT" sz="2400" dirty="0">
                <a:cs typeface="Calibri" panose="020F0502020204030204"/>
              </a:rPr>
              <a:t> must </a:t>
            </a:r>
            <a:r>
              <a:rPr lang="it-IT" sz="2400" dirty="0" err="1">
                <a:cs typeface="Calibri" panose="020F0502020204030204"/>
              </a:rPr>
              <a:t>apply</a:t>
            </a:r>
            <a:r>
              <a:rPr lang="it-IT" sz="2400" dirty="0">
                <a:cs typeface="Calibri" panose="020F0502020204030204"/>
              </a:rPr>
              <a:t> to the </a:t>
            </a:r>
            <a:r>
              <a:rPr lang="it-IT" sz="2400" dirty="0" err="1">
                <a:cs typeface="Calibri" panose="020F0502020204030204"/>
              </a:rPr>
              <a:t>relevant</a:t>
            </a:r>
            <a:r>
              <a:rPr lang="it-IT" sz="2400" dirty="0">
                <a:cs typeface="Calibri" panose="020F0502020204030204"/>
              </a:rPr>
              <a:t> national </a:t>
            </a:r>
            <a:r>
              <a:rPr lang="it-IT" sz="2400" dirty="0" err="1">
                <a:cs typeface="Calibri" panose="020F0502020204030204"/>
              </a:rPr>
              <a:t>competent</a:t>
            </a:r>
            <a:r>
              <a:rPr lang="it-IT" sz="2400" dirty="0">
                <a:cs typeface="Calibri" panose="020F0502020204030204"/>
              </a:rPr>
              <a:t> authority to be </a:t>
            </a:r>
            <a:r>
              <a:rPr lang="it-IT" sz="2400" dirty="0" err="1">
                <a:cs typeface="Calibri" panose="020F0502020204030204"/>
              </a:rPr>
              <a:t>awarded</a:t>
            </a:r>
            <a:r>
              <a:rPr lang="it-IT" sz="2400" dirty="0">
                <a:cs typeface="Calibri" panose="020F0502020204030204"/>
              </a:rPr>
              <a:t> the </a:t>
            </a:r>
            <a:r>
              <a:rPr lang="it-IT" sz="2400" dirty="0" err="1">
                <a:cs typeface="Calibri" panose="020F0502020204030204"/>
              </a:rPr>
              <a:t>EU's</a:t>
            </a:r>
            <a:r>
              <a:rPr lang="it-IT" sz="2400" dirty="0">
                <a:cs typeface="Calibri" panose="020F0502020204030204"/>
              </a:rPr>
              <a:t> </a:t>
            </a:r>
            <a:r>
              <a:rPr lang="it-IT" sz="2400" dirty="0" err="1">
                <a:cs typeface="Calibri" panose="020F0502020204030204"/>
              </a:rPr>
              <a:t>flower</a:t>
            </a:r>
            <a:r>
              <a:rPr lang="it-IT" sz="2400" dirty="0">
                <a:cs typeface="Calibri" panose="020F0502020204030204"/>
              </a:rPr>
              <a:t> eco-label.</a:t>
            </a:r>
          </a:p>
          <a:p>
            <a:pPr marL="0" indent="0">
              <a:buNone/>
            </a:pPr>
            <a:r>
              <a:rPr lang="it-IT" sz="2400" err="1">
                <a:cs typeface="Calibri" panose="020F0502020204030204"/>
              </a:rPr>
              <a:t>Although</a:t>
            </a:r>
            <a:r>
              <a:rPr lang="it-IT" sz="2400" dirty="0">
                <a:cs typeface="Calibri" panose="020F0502020204030204"/>
              </a:rPr>
              <a:t> the Eco-Label </a:t>
            </a:r>
            <a:r>
              <a:rPr lang="it-IT" sz="2400" err="1">
                <a:cs typeface="Calibri" panose="020F0502020204030204"/>
              </a:rPr>
              <a:t>Regulation</a:t>
            </a:r>
            <a:r>
              <a:rPr lang="it-IT" sz="2400" dirty="0">
                <a:cs typeface="Calibri" panose="020F0502020204030204"/>
              </a:rPr>
              <a:t> sets out </a:t>
            </a:r>
            <a:r>
              <a:rPr lang="it-IT" sz="2400" err="1">
                <a:cs typeface="Calibri" panose="020F0502020204030204"/>
              </a:rPr>
              <a:t>broad</a:t>
            </a:r>
            <a:r>
              <a:rPr lang="it-IT" sz="2400" dirty="0">
                <a:cs typeface="Calibri" panose="020F0502020204030204"/>
              </a:rPr>
              <a:t> </a:t>
            </a:r>
            <a:r>
              <a:rPr lang="it-IT" sz="2400" err="1">
                <a:cs typeface="Calibri" panose="020F0502020204030204"/>
              </a:rPr>
              <a:t>criteria</a:t>
            </a:r>
            <a:r>
              <a:rPr lang="it-IT" sz="2400" dirty="0">
                <a:cs typeface="Calibri" panose="020F0502020204030204"/>
              </a:rPr>
              <a:t> for the award, </a:t>
            </a:r>
            <a:r>
              <a:rPr lang="it-IT" sz="2400" b="1" err="1">
                <a:cs typeface="Calibri" panose="020F0502020204030204"/>
              </a:rPr>
              <a:t>detailed</a:t>
            </a:r>
            <a:r>
              <a:rPr lang="it-IT" sz="2400" b="1" dirty="0">
                <a:cs typeface="Calibri" panose="020F0502020204030204"/>
              </a:rPr>
              <a:t> </a:t>
            </a:r>
            <a:r>
              <a:rPr lang="it-IT" sz="2400" b="1" err="1">
                <a:cs typeface="Calibri" panose="020F0502020204030204"/>
              </a:rPr>
              <a:t>requirments</a:t>
            </a:r>
            <a:r>
              <a:rPr lang="it-IT" sz="2400" b="1" dirty="0">
                <a:cs typeface="Calibri" panose="020F0502020204030204"/>
              </a:rPr>
              <a:t> are </a:t>
            </a:r>
            <a:r>
              <a:rPr lang="it-IT" sz="2400" b="1" err="1">
                <a:cs typeface="Calibri" panose="020F0502020204030204"/>
              </a:rPr>
              <a:t>developed</a:t>
            </a:r>
            <a:r>
              <a:rPr lang="it-IT" sz="2400" b="1" dirty="0">
                <a:cs typeface="Calibri" panose="020F0502020204030204"/>
              </a:rPr>
              <a:t> </a:t>
            </a:r>
            <a:r>
              <a:rPr lang="it-IT" sz="2400" b="1" err="1">
                <a:cs typeface="Calibri" panose="020F0502020204030204"/>
              </a:rPr>
              <a:t>through</a:t>
            </a:r>
            <a:r>
              <a:rPr lang="it-IT" sz="2400" b="1" dirty="0">
                <a:cs typeface="Calibri" panose="020F0502020204030204"/>
              </a:rPr>
              <a:t> the EU </a:t>
            </a:r>
            <a:r>
              <a:rPr lang="it-IT" sz="2400" b="1" err="1">
                <a:cs typeface="Calibri" panose="020F0502020204030204"/>
              </a:rPr>
              <a:t>ecolabelling</a:t>
            </a:r>
            <a:r>
              <a:rPr lang="it-IT" sz="2400" b="1" dirty="0">
                <a:cs typeface="Calibri" panose="020F0502020204030204"/>
              </a:rPr>
              <a:t> Board.</a:t>
            </a:r>
            <a:endParaRPr lang="it-IT" sz="2400" b="1" dirty="0">
              <a:ea typeface="Calibri"/>
              <a:cs typeface="Calibri" panose="020F0502020204030204"/>
            </a:endParaRPr>
          </a:p>
        </p:txBody>
      </p:sp>
      <p:pic>
        <p:nvPicPr>
          <p:cNvPr id="5" name="Picture 4">
            <a:extLst>
              <a:ext uri="{FF2B5EF4-FFF2-40B4-BE49-F238E27FC236}">
                <a16:creationId xmlns:a16="http://schemas.microsoft.com/office/drawing/2014/main" id="{E0C0C9B9-3B05-84B1-0916-1F5F2F9215CE}"/>
              </a:ext>
            </a:extLst>
          </p:cNvPr>
          <p:cNvPicPr>
            <a:picLocks noChangeAspect="1"/>
          </p:cNvPicPr>
          <p:nvPr/>
        </p:nvPicPr>
        <p:blipFill rotWithShape="1">
          <a:blip r:embed="rId2"/>
          <a:srcRect l="14775" r="20261" b="-6"/>
          <a:stretch/>
        </p:blipFill>
        <p:spPr>
          <a:xfrm>
            <a:off x="6096000" y="1"/>
            <a:ext cx="6102825" cy="6858000"/>
          </a:xfrm>
          <a:prstGeom prst="rect">
            <a:avLst/>
          </a:prstGeom>
        </p:spPr>
      </p:pic>
    </p:spTree>
    <p:extLst>
      <p:ext uri="{BB962C8B-B14F-4D97-AF65-F5344CB8AC3E}">
        <p14:creationId xmlns:p14="http://schemas.microsoft.com/office/powerpoint/2010/main" val="3598164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EF68A487-8EFE-50CF-AAE6-E53CE3C36D72}"/>
              </a:ext>
            </a:extLst>
          </p:cNvPr>
          <p:cNvSpPr>
            <a:spLocks noGrp="1"/>
          </p:cNvSpPr>
          <p:nvPr>
            <p:ph type="title"/>
          </p:nvPr>
        </p:nvSpPr>
        <p:spPr>
          <a:xfrm>
            <a:off x="640080" y="1243013"/>
            <a:ext cx="3855720" cy="4371974"/>
          </a:xfrm>
        </p:spPr>
        <p:txBody>
          <a:bodyPr>
            <a:normAutofit/>
          </a:bodyPr>
          <a:lstStyle/>
          <a:p>
            <a:r>
              <a:rPr lang="it-IT" sz="3600">
                <a:solidFill>
                  <a:schemeClr val="tx2"/>
                </a:solidFill>
                <a:cs typeface="Calibri Light"/>
              </a:rPr>
              <a:t>Eco Labelling Board</a:t>
            </a:r>
            <a:endParaRPr lang="it-IT" sz="3600">
              <a:solidFill>
                <a:schemeClr val="tx2"/>
              </a:solidFill>
            </a:endParaRPr>
          </a:p>
        </p:txBody>
      </p:sp>
      <p:sp>
        <p:nvSpPr>
          <p:cNvPr id="3" name="Segnaposto contenuto 2">
            <a:extLst>
              <a:ext uri="{FF2B5EF4-FFF2-40B4-BE49-F238E27FC236}">
                <a16:creationId xmlns:a16="http://schemas.microsoft.com/office/drawing/2014/main" id="{0EAB8B13-0CE9-CF9F-91A6-1595D35EE370}"/>
              </a:ext>
            </a:extLst>
          </p:cNvPr>
          <p:cNvSpPr>
            <a:spLocks noGrp="1"/>
          </p:cNvSpPr>
          <p:nvPr>
            <p:ph idx="1"/>
          </p:nvPr>
        </p:nvSpPr>
        <p:spPr>
          <a:xfrm>
            <a:off x="6172200" y="804672"/>
            <a:ext cx="5221224" cy="5230368"/>
          </a:xfrm>
        </p:spPr>
        <p:txBody>
          <a:bodyPr vert="horz" lIns="91440" tIns="45720" rIns="91440" bIns="45720" rtlCol="0" anchor="ctr">
            <a:normAutofit/>
          </a:bodyPr>
          <a:lstStyle/>
          <a:p>
            <a:pPr marL="0" indent="0">
              <a:buNone/>
            </a:pPr>
            <a:r>
              <a:rPr lang="it-IT" dirty="0">
                <a:solidFill>
                  <a:schemeClr val="tx2"/>
                </a:solidFill>
                <a:cs typeface="Calibri"/>
              </a:rPr>
              <a:t>The Eco </a:t>
            </a:r>
            <a:r>
              <a:rPr lang="it-IT" err="1">
                <a:solidFill>
                  <a:schemeClr val="tx2"/>
                </a:solidFill>
                <a:cs typeface="Calibri"/>
              </a:rPr>
              <a:t>Labelling</a:t>
            </a:r>
            <a:r>
              <a:rPr lang="it-IT" dirty="0">
                <a:solidFill>
                  <a:schemeClr val="tx2"/>
                </a:solidFill>
                <a:cs typeface="Calibri"/>
              </a:rPr>
              <a:t> Board </a:t>
            </a:r>
            <a:r>
              <a:rPr lang="it-IT" err="1">
                <a:solidFill>
                  <a:schemeClr val="tx2"/>
                </a:solidFill>
                <a:cs typeface="Calibri"/>
              </a:rPr>
              <a:t>is</a:t>
            </a:r>
            <a:r>
              <a:rPr lang="it-IT" dirty="0">
                <a:solidFill>
                  <a:schemeClr val="tx2"/>
                </a:solidFill>
                <a:cs typeface="Calibri"/>
              </a:rPr>
              <a:t> </a:t>
            </a:r>
            <a:r>
              <a:rPr lang="it-IT" err="1">
                <a:solidFill>
                  <a:schemeClr val="tx2"/>
                </a:solidFill>
                <a:cs typeface="Calibri"/>
              </a:rPr>
              <a:t>composed</a:t>
            </a:r>
            <a:r>
              <a:rPr lang="it-IT" dirty="0">
                <a:solidFill>
                  <a:schemeClr val="tx2"/>
                </a:solidFill>
                <a:cs typeface="Calibri"/>
              </a:rPr>
              <a:t> of </a:t>
            </a:r>
            <a:r>
              <a:rPr lang="it-IT" b="1" dirty="0">
                <a:solidFill>
                  <a:schemeClr val="tx2"/>
                </a:solidFill>
                <a:cs typeface="Calibri"/>
              </a:rPr>
              <a:t>national </a:t>
            </a:r>
            <a:r>
              <a:rPr lang="it-IT" b="1" err="1">
                <a:solidFill>
                  <a:schemeClr val="tx2"/>
                </a:solidFill>
                <a:cs typeface="Calibri"/>
              </a:rPr>
              <a:t>competent</a:t>
            </a:r>
            <a:r>
              <a:rPr lang="it-IT" b="1" dirty="0">
                <a:solidFill>
                  <a:schemeClr val="tx2"/>
                </a:solidFill>
                <a:cs typeface="Calibri"/>
              </a:rPr>
              <a:t> </a:t>
            </a:r>
            <a:r>
              <a:rPr lang="it-IT" b="1" err="1">
                <a:solidFill>
                  <a:schemeClr val="tx2"/>
                </a:solidFill>
                <a:cs typeface="Calibri"/>
              </a:rPr>
              <a:t>authorities</a:t>
            </a:r>
            <a:r>
              <a:rPr lang="it-IT" dirty="0">
                <a:solidFill>
                  <a:schemeClr val="tx2"/>
                </a:solidFill>
                <a:cs typeface="Calibri"/>
              </a:rPr>
              <a:t> and a </a:t>
            </a:r>
            <a:r>
              <a:rPr lang="it-IT" b="1" err="1">
                <a:solidFill>
                  <a:schemeClr val="tx2"/>
                </a:solidFill>
                <a:cs typeface="Calibri"/>
              </a:rPr>
              <a:t>consultation</a:t>
            </a:r>
            <a:r>
              <a:rPr lang="it-IT" b="1" dirty="0">
                <a:solidFill>
                  <a:schemeClr val="tx2"/>
                </a:solidFill>
                <a:cs typeface="Calibri"/>
              </a:rPr>
              <a:t> forum </a:t>
            </a:r>
            <a:r>
              <a:rPr lang="it-IT" err="1">
                <a:solidFill>
                  <a:schemeClr val="tx2"/>
                </a:solidFill>
                <a:cs typeface="Calibri"/>
              </a:rPr>
              <a:t>comprising</a:t>
            </a:r>
            <a:r>
              <a:rPr lang="it-IT" dirty="0">
                <a:solidFill>
                  <a:schemeClr val="tx2"/>
                </a:solidFill>
                <a:cs typeface="Calibri"/>
              </a:rPr>
              <a:t> a </a:t>
            </a:r>
            <a:r>
              <a:rPr lang="it-IT" b="1" dirty="0">
                <a:solidFill>
                  <a:srgbClr val="FF0000"/>
                </a:solidFill>
                <a:cs typeface="Calibri"/>
              </a:rPr>
              <a:t>"</a:t>
            </a:r>
            <a:r>
              <a:rPr lang="it-IT" b="1" err="1">
                <a:solidFill>
                  <a:srgbClr val="FF0000"/>
                </a:solidFill>
                <a:cs typeface="Calibri"/>
              </a:rPr>
              <a:t>balanced</a:t>
            </a:r>
            <a:r>
              <a:rPr lang="it-IT" b="1" dirty="0">
                <a:solidFill>
                  <a:srgbClr val="FF0000"/>
                </a:solidFill>
                <a:cs typeface="Calibri"/>
              </a:rPr>
              <a:t> </a:t>
            </a:r>
            <a:r>
              <a:rPr lang="it-IT" b="1" err="1">
                <a:solidFill>
                  <a:srgbClr val="FF0000"/>
                </a:solidFill>
                <a:cs typeface="Calibri"/>
              </a:rPr>
              <a:t>participation</a:t>
            </a:r>
            <a:r>
              <a:rPr lang="it-IT" b="1" dirty="0">
                <a:solidFill>
                  <a:srgbClr val="FF0000"/>
                </a:solidFill>
                <a:cs typeface="Calibri"/>
              </a:rPr>
              <a:t> of </a:t>
            </a:r>
            <a:r>
              <a:rPr lang="it-IT" b="1" err="1">
                <a:solidFill>
                  <a:srgbClr val="FF0000"/>
                </a:solidFill>
                <a:cs typeface="Calibri"/>
              </a:rPr>
              <a:t>all</a:t>
            </a:r>
            <a:r>
              <a:rPr lang="it-IT" b="1" dirty="0">
                <a:solidFill>
                  <a:srgbClr val="FF0000"/>
                </a:solidFill>
                <a:cs typeface="Calibri"/>
              </a:rPr>
              <a:t> </a:t>
            </a:r>
            <a:r>
              <a:rPr lang="it-IT" b="1" err="1">
                <a:solidFill>
                  <a:srgbClr val="FF0000"/>
                </a:solidFill>
                <a:cs typeface="Calibri"/>
              </a:rPr>
              <a:t>relevant</a:t>
            </a:r>
            <a:r>
              <a:rPr lang="it-IT" b="1" dirty="0">
                <a:solidFill>
                  <a:srgbClr val="FF0000"/>
                </a:solidFill>
                <a:cs typeface="Calibri"/>
              </a:rPr>
              <a:t> </a:t>
            </a:r>
            <a:r>
              <a:rPr lang="it-IT" b="1" err="1">
                <a:solidFill>
                  <a:srgbClr val="FF0000"/>
                </a:solidFill>
                <a:cs typeface="Calibri"/>
              </a:rPr>
              <a:t>interested</a:t>
            </a:r>
            <a:r>
              <a:rPr lang="it-IT" b="1" dirty="0">
                <a:solidFill>
                  <a:srgbClr val="FF0000"/>
                </a:solidFill>
                <a:cs typeface="Calibri"/>
              </a:rPr>
              <a:t> parties </a:t>
            </a:r>
            <a:r>
              <a:rPr lang="it-IT" b="1" err="1">
                <a:solidFill>
                  <a:srgbClr val="FF0000"/>
                </a:solidFill>
                <a:cs typeface="Calibri"/>
              </a:rPr>
              <a:t>concerned</a:t>
            </a:r>
            <a:r>
              <a:rPr lang="it-IT" b="1" dirty="0">
                <a:solidFill>
                  <a:srgbClr val="FF0000"/>
                </a:solidFill>
                <a:cs typeface="Calibri"/>
              </a:rPr>
              <a:t> with </a:t>
            </a:r>
            <a:r>
              <a:rPr lang="it-IT" b="1" err="1">
                <a:solidFill>
                  <a:srgbClr val="FF0000"/>
                </a:solidFill>
                <a:cs typeface="Calibri"/>
              </a:rPr>
              <a:t>that</a:t>
            </a:r>
            <a:r>
              <a:rPr lang="it-IT" b="1" dirty="0">
                <a:solidFill>
                  <a:srgbClr val="FF0000"/>
                </a:solidFill>
                <a:cs typeface="Calibri"/>
              </a:rPr>
              <a:t> product group".</a:t>
            </a:r>
          </a:p>
          <a:p>
            <a:pPr marL="0" indent="0">
              <a:buNone/>
            </a:pPr>
            <a:endParaRPr lang="it-IT" dirty="0">
              <a:solidFill>
                <a:schemeClr val="tx2"/>
              </a:solidFill>
              <a:ea typeface="Calibri"/>
              <a:cs typeface="Calibri"/>
            </a:endParaRPr>
          </a:p>
        </p:txBody>
      </p:sp>
    </p:spTree>
    <p:extLst>
      <p:ext uri="{BB962C8B-B14F-4D97-AF65-F5344CB8AC3E}">
        <p14:creationId xmlns:p14="http://schemas.microsoft.com/office/powerpoint/2010/main" val="1088585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EF68A487-8EFE-50CF-AAE6-E53CE3C36D72}"/>
              </a:ext>
            </a:extLst>
          </p:cNvPr>
          <p:cNvSpPr>
            <a:spLocks noGrp="1"/>
          </p:cNvSpPr>
          <p:nvPr>
            <p:ph type="title"/>
          </p:nvPr>
        </p:nvSpPr>
        <p:spPr>
          <a:xfrm>
            <a:off x="640080" y="1243013"/>
            <a:ext cx="3855720" cy="4371974"/>
          </a:xfrm>
        </p:spPr>
        <p:txBody>
          <a:bodyPr>
            <a:normAutofit/>
          </a:bodyPr>
          <a:lstStyle/>
          <a:p>
            <a:r>
              <a:rPr lang="it-IT" sz="3600" dirty="0">
                <a:solidFill>
                  <a:schemeClr val="tx2"/>
                </a:solidFill>
                <a:cs typeface="Calibri Light"/>
              </a:rPr>
              <a:t>Eco Label </a:t>
            </a:r>
            <a:r>
              <a:rPr lang="it-IT" sz="3600" dirty="0" err="1">
                <a:solidFill>
                  <a:schemeClr val="tx2"/>
                </a:solidFill>
                <a:cs typeface="Calibri Light"/>
              </a:rPr>
              <a:t>Regulation</a:t>
            </a:r>
            <a:r>
              <a:rPr lang="it-IT" sz="3600" dirty="0">
                <a:solidFill>
                  <a:schemeClr val="tx2"/>
                </a:solidFill>
                <a:cs typeface="Calibri Light"/>
              </a:rPr>
              <a:t> </a:t>
            </a:r>
            <a:r>
              <a:rPr lang="it-IT" sz="3600" dirty="0" err="1">
                <a:solidFill>
                  <a:schemeClr val="tx2"/>
                </a:solidFill>
                <a:cs typeface="Calibri Light"/>
              </a:rPr>
              <a:t>reform</a:t>
            </a:r>
            <a:endParaRPr lang="it-IT" sz="3600" dirty="0" err="1">
              <a:solidFill>
                <a:schemeClr val="tx2"/>
              </a:solidFill>
              <a:ea typeface="Calibri Light"/>
              <a:cs typeface="Calibri Light"/>
            </a:endParaRPr>
          </a:p>
        </p:txBody>
      </p:sp>
      <p:sp>
        <p:nvSpPr>
          <p:cNvPr id="3" name="Segnaposto contenuto 2">
            <a:extLst>
              <a:ext uri="{FF2B5EF4-FFF2-40B4-BE49-F238E27FC236}">
                <a16:creationId xmlns:a16="http://schemas.microsoft.com/office/drawing/2014/main" id="{0EAB8B13-0CE9-CF9F-91A6-1595D35EE370}"/>
              </a:ext>
            </a:extLst>
          </p:cNvPr>
          <p:cNvSpPr>
            <a:spLocks noGrp="1"/>
          </p:cNvSpPr>
          <p:nvPr>
            <p:ph idx="1"/>
          </p:nvPr>
        </p:nvSpPr>
        <p:spPr>
          <a:xfrm>
            <a:off x="6172200" y="804672"/>
            <a:ext cx="5221224" cy="5230368"/>
          </a:xfrm>
        </p:spPr>
        <p:txBody>
          <a:bodyPr vert="horz" lIns="91440" tIns="45720" rIns="91440" bIns="45720" rtlCol="0" anchor="ctr">
            <a:normAutofit/>
          </a:bodyPr>
          <a:lstStyle/>
          <a:p>
            <a:pPr marL="0" indent="0">
              <a:buNone/>
            </a:pPr>
            <a:endParaRPr lang="it-IT" b="1" dirty="0">
              <a:solidFill>
                <a:srgbClr val="FF0000"/>
              </a:solidFill>
              <a:ea typeface="Calibri"/>
              <a:cs typeface="Calibri"/>
            </a:endParaRPr>
          </a:p>
          <a:p>
            <a:pPr marL="0" indent="0">
              <a:buNone/>
            </a:pPr>
            <a:r>
              <a:rPr lang="it-IT" dirty="0">
                <a:solidFill>
                  <a:schemeClr val="tx2"/>
                </a:solidFill>
                <a:cs typeface="Calibri"/>
              </a:rPr>
              <a:t>In 2010, a new eco label </a:t>
            </a:r>
            <a:r>
              <a:rPr lang="it-IT" dirty="0" err="1">
                <a:solidFill>
                  <a:schemeClr val="tx2"/>
                </a:solidFill>
                <a:cs typeface="Calibri"/>
              </a:rPr>
              <a:t>regulation</a:t>
            </a:r>
            <a:r>
              <a:rPr lang="it-IT" dirty="0">
                <a:solidFill>
                  <a:schemeClr val="tx2"/>
                </a:solidFill>
                <a:cs typeface="Calibri"/>
              </a:rPr>
              <a:t> </a:t>
            </a:r>
            <a:r>
              <a:rPr lang="it-IT" dirty="0" err="1">
                <a:solidFill>
                  <a:schemeClr val="tx2"/>
                </a:solidFill>
                <a:cs typeface="Calibri"/>
              </a:rPr>
              <a:t>were</a:t>
            </a:r>
            <a:r>
              <a:rPr lang="it-IT" dirty="0">
                <a:solidFill>
                  <a:schemeClr val="tx2"/>
                </a:solidFill>
                <a:cs typeface="Calibri"/>
              </a:rPr>
              <a:t> </a:t>
            </a:r>
            <a:r>
              <a:rPr lang="it-IT" dirty="0" err="1">
                <a:solidFill>
                  <a:schemeClr val="tx2"/>
                </a:solidFill>
                <a:cs typeface="Calibri"/>
              </a:rPr>
              <a:t>passed</a:t>
            </a:r>
            <a:r>
              <a:rPr lang="it-IT" dirty="0">
                <a:solidFill>
                  <a:schemeClr val="tx2"/>
                </a:solidFill>
                <a:cs typeface="Calibri"/>
              </a:rPr>
              <a:t>, </a:t>
            </a:r>
            <a:r>
              <a:rPr lang="it-IT" dirty="0" err="1">
                <a:solidFill>
                  <a:schemeClr val="tx2"/>
                </a:solidFill>
                <a:cs typeface="Calibri"/>
              </a:rPr>
              <a:t>aimed</a:t>
            </a:r>
            <a:r>
              <a:rPr lang="it-IT" dirty="0">
                <a:solidFill>
                  <a:schemeClr val="tx2"/>
                </a:solidFill>
                <a:cs typeface="Calibri"/>
              </a:rPr>
              <a:t> in large part </a:t>
            </a:r>
            <a:r>
              <a:rPr lang="it-IT" dirty="0" err="1">
                <a:solidFill>
                  <a:schemeClr val="tx2"/>
                </a:solidFill>
                <a:cs typeface="Calibri"/>
              </a:rPr>
              <a:t>at</a:t>
            </a:r>
            <a:r>
              <a:rPr lang="it-IT" dirty="0">
                <a:solidFill>
                  <a:schemeClr val="tx2"/>
                </a:solidFill>
                <a:cs typeface="Calibri"/>
              </a:rPr>
              <a:t> </a:t>
            </a:r>
            <a:r>
              <a:rPr lang="it-IT" dirty="0" err="1">
                <a:solidFill>
                  <a:schemeClr val="tx2"/>
                </a:solidFill>
                <a:cs typeface="Calibri"/>
              </a:rPr>
              <a:t>i</a:t>
            </a:r>
            <a:r>
              <a:rPr lang="it-IT" b="1" dirty="0" err="1">
                <a:solidFill>
                  <a:schemeClr val="tx2"/>
                </a:solidFill>
                <a:cs typeface="Calibri"/>
              </a:rPr>
              <a:t>ncreasing</a:t>
            </a:r>
            <a:r>
              <a:rPr lang="it-IT" b="1" dirty="0">
                <a:solidFill>
                  <a:schemeClr val="tx2"/>
                </a:solidFill>
                <a:cs typeface="Calibri"/>
              </a:rPr>
              <a:t> the </a:t>
            </a:r>
            <a:r>
              <a:rPr lang="it-IT" b="1" dirty="0" err="1">
                <a:solidFill>
                  <a:schemeClr val="tx2"/>
                </a:solidFill>
                <a:cs typeface="Calibri"/>
              </a:rPr>
              <a:t>label's</a:t>
            </a:r>
            <a:r>
              <a:rPr lang="it-IT" b="1" dirty="0">
                <a:solidFill>
                  <a:schemeClr val="tx2"/>
                </a:solidFill>
                <a:cs typeface="Calibri"/>
              </a:rPr>
              <a:t> </a:t>
            </a:r>
            <a:r>
              <a:rPr lang="it-IT" b="1" dirty="0" err="1">
                <a:solidFill>
                  <a:schemeClr val="tx2"/>
                </a:solidFill>
                <a:cs typeface="Calibri"/>
              </a:rPr>
              <a:t>effectiveness</a:t>
            </a:r>
            <a:r>
              <a:rPr lang="it-IT" dirty="0">
                <a:solidFill>
                  <a:schemeClr val="tx2"/>
                </a:solidFill>
                <a:cs typeface="Calibri"/>
              </a:rPr>
              <a:t>.</a:t>
            </a:r>
            <a:endParaRPr lang="it-IT" dirty="0">
              <a:solidFill>
                <a:schemeClr val="tx2"/>
              </a:solidFill>
              <a:ea typeface="Calibri"/>
              <a:cs typeface="Calibri"/>
            </a:endParaRPr>
          </a:p>
        </p:txBody>
      </p:sp>
    </p:spTree>
    <p:extLst>
      <p:ext uri="{BB962C8B-B14F-4D97-AF65-F5344CB8AC3E}">
        <p14:creationId xmlns:p14="http://schemas.microsoft.com/office/powerpoint/2010/main" val="3876816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259F3D8E-C48D-BD20-697E-1D3D9B84D1DD}"/>
              </a:ext>
            </a:extLst>
          </p:cNvPr>
          <p:cNvPicPr>
            <a:picLocks noChangeAspect="1"/>
          </p:cNvPicPr>
          <p:nvPr/>
        </p:nvPicPr>
        <p:blipFill rotWithShape="1">
          <a:blip r:embed="rId2"/>
          <a:srcRect l="14612" r="32807" b="-4"/>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E6B8C77-4910-F303-861D-B5ABB15FA4BC}"/>
              </a:ext>
            </a:extLst>
          </p:cNvPr>
          <p:cNvSpPr>
            <a:spLocks noGrp="1"/>
          </p:cNvSpPr>
          <p:nvPr>
            <p:ph type="title"/>
          </p:nvPr>
        </p:nvSpPr>
        <p:spPr>
          <a:xfrm>
            <a:off x="6115317" y="405685"/>
            <a:ext cx="5464968" cy="1559301"/>
          </a:xfrm>
        </p:spPr>
        <p:txBody>
          <a:bodyPr>
            <a:normAutofit/>
          </a:bodyPr>
          <a:lstStyle/>
          <a:p>
            <a:r>
              <a:rPr lang="it-IT" sz="4000">
                <a:cs typeface="Calibri Light"/>
              </a:rPr>
              <a:t>Focus Eco Label – </a:t>
            </a:r>
            <a:r>
              <a:rPr lang="it-IT" sz="4000" err="1">
                <a:cs typeface="Calibri Light"/>
              </a:rPr>
              <a:t>What</a:t>
            </a:r>
            <a:r>
              <a:rPr lang="it-IT" sz="4000">
                <a:cs typeface="Calibri Light"/>
              </a:rPr>
              <a:t> </a:t>
            </a:r>
            <a:r>
              <a:rPr lang="it-IT" sz="4000" err="1">
                <a:cs typeface="Calibri Light"/>
              </a:rPr>
              <a:t>is</a:t>
            </a:r>
            <a:r>
              <a:rPr lang="it-IT" sz="4000">
                <a:cs typeface="Calibri Light"/>
              </a:rPr>
              <a:t> EL?</a:t>
            </a:r>
            <a:endParaRPr lang="it-IT" sz="4000"/>
          </a:p>
        </p:txBody>
      </p:sp>
      <p:sp>
        <p:nvSpPr>
          <p:cNvPr id="3" name="Segnaposto contenuto 2">
            <a:extLst>
              <a:ext uri="{FF2B5EF4-FFF2-40B4-BE49-F238E27FC236}">
                <a16:creationId xmlns:a16="http://schemas.microsoft.com/office/drawing/2014/main" id="{DFA59B73-67A5-BEE3-957B-A17A231BA123}"/>
              </a:ext>
            </a:extLst>
          </p:cNvPr>
          <p:cNvSpPr>
            <a:spLocks noGrp="1"/>
          </p:cNvSpPr>
          <p:nvPr>
            <p:ph idx="1"/>
          </p:nvPr>
        </p:nvSpPr>
        <p:spPr>
          <a:xfrm>
            <a:off x="6115317" y="2743200"/>
            <a:ext cx="5247340" cy="3496878"/>
          </a:xfrm>
        </p:spPr>
        <p:txBody>
          <a:bodyPr vert="horz" lIns="91440" tIns="45720" rIns="91440" bIns="45720" rtlCol="0" anchor="ctr">
            <a:normAutofit/>
          </a:bodyPr>
          <a:lstStyle/>
          <a:p>
            <a:pPr marL="0" indent="0">
              <a:buNone/>
            </a:pPr>
            <a:r>
              <a:rPr lang="it-IT" dirty="0">
                <a:ea typeface="+mn-lt"/>
                <a:cs typeface="+mn-lt"/>
              </a:rPr>
              <a:t>The EU Ecolabel </a:t>
            </a:r>
            <a:r>
              <a:rPr lang="it-IT" dirty="0" err="1">
                <a:ea typeface="+mn-lt"/>
                <a:cs typeface="+mn-lt"/>
              </a:rPr>
              <a:t>is</a:t>
            </a:r>
            <a:r>
              <a:rPr lang="it-IT" dirty="0">
                <a:ea typeface="+mn-lt"/>
                <a:cs typeface="+mn-lt"/>
              </a:rPr>
              <a:t> the </a:t>
            </a:r>
            <a:r>
              <a:rPr lang="it-IT" dirty="0" err="1">
                <a:ea typeface="+mn-lt"/>
                <a:cs typeface="+mn-lt"/>
              </a:rPr>
              <a:t>European</a:t>
            </a:r>
            <a:r>
              <a:rPr lang="it-IT" dirty="0">
                <a:ea typeface="+mn-lt"/>
                <a:cs typeface="+mn-lt"/>
              </a:rPr>
              <a:t> </a:t>
            </a:r>
            <a:r>
              <a:rPr lang="it-IT" dirty="0" err="1">
                <a:ea typeface="+mn-lt"/>
                <a:cs typeface="+mn-lt"/>
              </a:rPr>
              <a:t>Union's</a:t>
            </a:r>
            <a:r>
              <a:rPr lang="it-IT" dirty="0">
                <a:ea typeface="+mn-lt"/>
                <a:cs typeface="+mn-lt"/>
              </a:rPr>
              <a:t> eco-label for products and services </a:t>
            </a:r>
            <a:r>
              <a:rPr lang="it-IT" dirty="0" err="1">
                <a:ea typeface="+mn-lt"/>
                <a:cs typeface="+mn-lt"/>
              </a:rPr>
              <a:t>that</a:t>
            </a:r>
            <a:r>
              <a:rPr lang="it-IT" dirty="0">
                <a:ea typeface="+mn-lt"/>
                <a:cs typeface="+mn-lt"/>
              </a:rPr>
              <a:t> are </a:t>
            </a:r>
            <a:r>
              <a:rPr lang="it-IT" dirty="0" err="1">
                <a:ea typeface="+mn-lt"/>
                <a:cs typeface="+mn-lt"/>
              </a:rPr>
              <a:t>characterised</a:t>
            </a:r>
            <a:r>
              <a:rPr lang="it-IT" dirty="0">
                <a:ea typeface="+mn-lt"/>
                <a:cs typeface="+mn-lt"/>
              </a:rPr>
              <a:t>:</a:t>
            </a:r>
          </a:p>
          <a:p>
            <a:pPr marL="0" indent="0">
              <a:buNone/>
            </a:pPr>
            <a:r>
              <a:rPr lang="it-IT">
                <a:ea typeface="+mn-lt"/>
                <a:cs typeface="+mn-lt"/>
              </a:rPr>
              <a:t>by</a:t>
            </a:r>
            <a:r>
              <a:rPr lang="it-IT" dirty="0">
                <a:ea typeface="+mn-lt"/>
                <a:cs typeface="+mn-lt"/>
              </a:rPr>
              <a:t> </a:t>
            </a:r>
            <a:r>
              <a:rPr lang="it-IT" err="1">
                <a:ea typeface="+mn-lt"/>
                <a:cs typeface="+mn-lt"/>
              </a:rPr>
              <a:t>providing</a:t>
            </a:r>
            <a:r>
              <a:rPr lang="it-IT">
                <a:ea typeface="+mn-lt"/>
                <a:cs typeface="+mn-lt"/>
              </a:rPr>
              <a:t> high performance standards, </a:t>
            </a:r>
          </a:p>
          <a:p>
            <a:pPr marL="0" indent="0">
              <a:buNone/>
            </a:pPr>
            <a:r>
              <a:rPr lang="it-IT">
                <a:ea typeface="+mn-lt"/>
                <a:cs typeface="+mn-lt"/>
              </a:rPr>
              <a:t>by a </a:t>
            </a:r>
            <a:r>
              <a:rPr lang="it-IT" dirty="0" err="1">
                <a:ea typeface="+mn-lt"/>
                <a:cs typeface="+mn-lt"/>
              </a:rPr>
              <a:t>reduced</a:t>
            </a:r>
            <a:r>
              <a:rPr lang="it-IT" dirty="0">
                <a:ea typeface="+mn-lt"/>
                <a:cs typeface="+mn-lt"/>
              </a:rPr>
              <a:t> </a:t>
            </a:r>
            <a:r>
              <a:rPr lang="it-IT" dirty="0" err="1">
                <a:ea typeface="+mn-lt"/>
                <a:cs typeface="+mn-lt"/>
              </a:rPr>
              <a:t>environmental</a:t>
            </a:r>
            <a:r>
              <a:rPr lang="it-IT" dirty="0">
                <a:ea typeface="+mn-lt"/>
                <a:cs typeface="+mn-lt"/>
              </a:rPr>
              <a:t> impact </a:t>
            </a:r>
            <a:r>
              <a:rPr lang="it-IT" dirty="0" err="1">
                <a:ea typeface="+mn-lt"/>
                <a:cs typeface="+mn-lt"/>
              </a:rPr>
              <a:t>during</a:t>
            </a:r>
            <a:r>
              <a:rPr lang="it-IT" dirty="0">
                <a:ea typeface="+mn-lt"/>
                <a:cs typeface="+mn-lt"/>
              </a:rPr>
              <a:t> </a:t>
            </a:r>
            <a:r>
              <a:rPr lang="it-IT" dirty="0" err="1">
                <a:ea typeface="+mn-lt"/>
                <a:cs typeface="+mn-lt"/>
              </a:rPr>
              <a:t>their</a:t>
            </a:r>
            <a:r>
              <a:rPr lang="it-IT" dirty="0">
                <a:ea typeface="+mn-lt"/>
                <a:cs typeface="+mn-lt"/>
              </a:rPr>
              <a:t> </a:t>
            </a:r>
            <a:r>
              <a:rPr lang="it-IT" dirty="0" err="1">
                <a:ea typeface="+mn-lt"/>
                <a:cs typeface="+mn-lt"/>
              </a:rPr>
              <a:t>entire</a:t>
            </a:r>
            <a:r>
              <a:rPr lang="it-IT" dirty="0">
                <a:ea typeface="+mn-lt"/>
                <a:cs typeface="+mn-lt"/>
              </a:rPr>
              <a:t> life </a:t>
            </a:r>
            <a:r>
              <a:rPr lang="it-IT" dirty="0" err="1">
                <a:ea typeface="+mn-lt"/>
                <a:cs typeface="+mn-lt"/>
              </a:rPr>
              <a:t>cycle</a:t>
            </a:r>
            <a:r>
              <a:rPr lang="it-IT" dirty="0">
                <a:ea typeface="+mn-lt"/>
                <a:cs typeface="+mn-lt"/>
              </a:rPr>
              <a:t>.</a:t>
            </a:r>
            <a:endParaRPr lang="it-IT">
              <a:ea typeface="Calibri"/>
              <a:cs typeface="Calibri"/>
            </a:endParaRPr>
          </a:p>
        </p:txBody>
      </p:sp>
    </p:spTree>
    <p:extLst>
      <p:ext uri="{BB962C8B-B14F-4D97-AF65-F5344CB8AC3E}">
        <p14:creationId xmlns:p14="http://schemas.microsoft.com/office/powerpoint/2010/main" val="418861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A73D3DA-A183-6C75-A2C5-C72534FB2C14}"/>
              </a:ext>
            </a:extLst>
          </p:cNvPr>
          <p:cNvSpPr>
            <a:spLocks noGrp="1"/>
          </p:cNvSpPr>
          <p:nvPr>
            <p:ph type="title"/>
          </p:nvPr>
        </p:nvSpPr>
        <p:spPr>
          <a:xfrm>
            <a:off x="761800" y="762001"/>
            <a:ext cx="5334197" cy="1708242"/>
          </a:xfrm>
        </p:spPr>
        <p:txBody>
          <a:bodyPr anchor="ctr">
            <a:normAutofit/>
          </a:bodyPr>
          <a:lstStyle/>
          <a:p>
            <a:r>
              <a:rPr lang="it-IT" sz="4000">
                <a:ea typeface="+mj-lt"/>
                <a:cs typeface="+mj-lt"/>
              </a:rPr>
              <a:t>When was it established?</a:t>
            </a:r>
            <a:endParaRPr lang="it-IT" sz="4000"/>
          </a:p>
        </p:txBody>
      </p:sp>
      <p:sp>
        <p:nvSpPr>
          <p:cNvPr id="3" name="Segnaposto contenuto 2">
            <a:extLst>
              <a:ext uri="{FF2B5EF4-FFF2-40B4-BE49-F238E27FC236}">
                <a16:creationId xmlns:a16="http://schemas.microsoft.com/office/drawing/2014/main" id="{E13C9041-98C7-F137-9130-5AFC891D80C4}"/>
              </a:ext>
            </a:extLst>
          </p:cNvPr>
          <p:cNvSpPr>
            <a:spLocks noGrp="1"/>
          </p:cNvSpPr>
          <p:nvPr>
            <p:ph idx="1"/>
          </p:nvPr>
        </p:nvSpPr>
        <p:spPr>
          <a:xfrm>
            <a:off x="761800" y="2470244"/>
            <a:ext cx="5334197" cy="3769835"/>
          </a:xfrm>
        </p:spPr>
        <p:txBody>
          <a:bodyPr vert="horz" lIns="91440" tIns="45720" rIns="91440" bIns="45720" rtlCol="0" anchor="ctr">
            <a:noAutofit/>
          </a:bodyPr>
          <a:lstStyle/>
          <a:p>
            <a:pPr marL="0" indent="0">
              <a:buNone/>
            </a:pPr>
            <a:r>
              <a:rPr lang="it-IT" dirty="0" err="1">
                <a:cs typeface="Calibri"/>
              </a:rPr>
              <a:t>It</a:t>
            </a:r>
            <a:r>
              <a:rPr lang="it-IT" dirty="0">
                <a:cs typeface="Calibri"/>
              </a:rPr>
              <a:t> </a:t>
            </a:r>
            <a:r>
              <a:rPr lang="it-IT" dirty="0" err="1">
                <a:cs typeface="Calibri"/>
              </a:rPr>
              <a:t>was</a:t>
            </a:r>
            <a:r>
              <a:rPr lang="it-IT" dirty="0">
                <a:cs typeface="Calibri"/>
              </a:rPr>
              <a:t> </a:t>
            </a:r>
            <a:r>
              <a:rPr lang="it-IT" dirty="0" err="1">
                <a:cs typeface="Calibri"/>
              </a:rPr>
              <a:t>established</a:t>
            </a:r>
            <a:r>
              <a:rPr lang="it-IT" dirty="0">
                <a:cs typeface="Calibri"/>
              </a:rPr>
              <a:t> in 1992 by </a:t>
            </a:r>
            <a:r>
              <a:rPr lang="it-IT" dirty="0" err="1">
                <a:cs typeface="Calibri"/>
              </a:rPr>
              <a:t>Regulation</a:t>
            </a:r>
            <a:r>
              <a:rPr lang="it-IT" dirty="0">
                <a:cs typeface="Calibri"/>
              </a:rPr>
              <a:t> (EEC) No. 880/1992 and </a:t>
            </a:r>
            <a:r>
              <a:rPr lang="it-IT" dirty="0" err="1">
                <a:cs typeface="Calibri"/>
              </a:rPr>
              <a:t>is</a:t>
            </a:r>
            <a:r>
              <a:rPr lang="it-IT" dirty="0">
                <a:cs typeface="Calibri"/>
              </a:rPr>
              <a:t> </a:t>
            </a:r>
            <a:r>
              <a:rPr lang="it-IT" dirty="0" err="1">
                <a:cs typeface="Calibri"/>
              </a:rPr>
              <a:t>now</a:t>
            </a:r>
            <a:r>
              <a:rPr lang="it-IT" dirty="0">
                <a:cs typeface="Calibri"/>
              </a:rPr>
              <a:t> </a:t>
            </a:r>
            <a:r>
              <a:rPr lang="it-IT" dirty="0" err="1">
                <a:cs typeface="Calibri"/>
              </a:rPr>
              <a:t>governed</a:t>
            </a:r>
            <a:r>
              <a:rPr lang="it-IT" dirty="0">
                <a:cs typeface="Calibri"/>
              </a:rPr>
              <a:t> by </a:t>
            </a:r>
            <a:r>
              <a:rPr lang="it-IT" dirty="0" err="1">
                <a:cs typeface="Calibri"/>
              </a:rPr>
              <a:t>Regulation</a:t>
            </a:r>
            <a:r>
              <a:rPr lang="it-IT" dirty="0">
                <a:cs typeface="Calibri"/>
              </a:rPr>
              <a:t> (EC) No. 66/2010 </a:t>
            </a:r>
            <a:r>
              <a:rPr lang="it-IT" dirty="0" err="1">
                <a:cs typeface="Calibri"/>
              </a:rPr>
              <a:t>as</a:t>
            </a:r>
            <a:r>
              <a:rPr lang="it-IT" dirty="0">
                <a:cs typeface="Calibri"/>
              </a:rPr>
              <a:t> </a:t>
            </a:r>
            <a:r>
              <a:rPr lang="it-IT" dirty="0" err="1">
                <a:cs typeface="Calibri"/>
              </a:rPr>
              <a:t>amended</a:t>
            </a:r>
            <a:r>
              <a:rPr lang="it-IT" dirty="0">
                <a:cs typeface="Calibri"/>
              </a:rPr>
              <a:t> by </a:t>
            </a:r>
            <a:r>
              <a:rPr lang="it-IT" dirty="0" err="1">
                <a:cs typeface="Calibri"/>
              </a:rPr>
              <a:t>Regulation</a:t>
            </a:r>
            <a:r>
              <a:rPr lang="it-IT" dirty="0">
                <a:cs typeface="Calibri"/>
              </a:rPr>
              <a:t> (EU) No. 782/2013. </a:t>
            </a:r>
            <a:endParaRPr lang="it-IT" dirty="0">
              <a:ea typeface="Calibri"/>
              <a:cs typeface="Calibri"/>
            </a:endParaRPr>
          </a:p>
        </p:txBody>
      </p:sp>
      <p:pic>
        <p:nvPicPr>
          <p:cNvPr id="5" name="Picture 4" descr="Photograph of the earth">
            <a:extLst>
              <a:ext uri="{FF2B5EF4-FFF2-40B4-BE49-F238E27FC236}">
                <a16:creationId xmlns:a16="http://schemas.microsoft.com/office/drawing/2014/main" id="{FB189AA1-8010-1F1A-1BFD-E8EA4246924A}"/>
              </a:ext>
            </a:extLst>
          </p:cNvPr>
          <p:cNvPicPr>
            <a:picLocks noChangeAspect="1"/>
          </p:cNvPicPr>
          <p:nvPr/>
        </p:nvPicPr>
        <p:blipFill rotWithShape="1">
          <a:blip r:embed="rId2"/>
          <a:srcRect l="23776" r="32545" b="7"/>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658996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A73D3DA-A183-6C75-A2C5-C72534FB2C14}"/>
              </a:ext>
            </a:extLst>
          </p:cNvPr>
          <p:cNvSpPr>
            <a:spLocks noGrp="1"/>
          </p:cNvSpPr>
          <p:nvPr>
            <p:ph type="title"/>
          </p:nvPr>
        </p:nvSpPr>
        <p:spPr>
          <a:xfrm>
            <a:off x="761800" y="762001"/>
            <a:ext cx="5334197" cy="1708242"/>
          </a:xfrm>
        </p:spPr>
        <p:txBody>
          <a:bodyPr anchor="ctr">
            <a:normAutofit/>
          </a:bodyPr>
          <a:lstStyle/>
          <a:p>
            <a:r>
              <a:rPr lang="it-IT" sz="4000">
                <a:ea typeface="+mj-lt"/>
                <a:cs typeface="+mj-lt"/>
              </a:rPr>
              <a:t>When was it established?</a:t>
            </a:r>
            <a:endParaRPr lang="it-IT" sz="4000"/>
          </a:p>
        </p:txBody>
      </p:sp>
      <p:sp>
        <p:nvSpPr>
          <p:cNvPr id="3" name="Segnaposto contenuto 2">
            <a:extLst>
              <a:ext uri="{FF2B5EF4-FFF2-40B4-BE49-F238E27FC236}">
                <a16:creationId xmlns:a16="http://schemas.microsoft.com/office/drawing/2014/main" id="{E13C9041-98C7-F137-9130-5AFC891D80C4}"/>
              </a:ext>
            </a:extLst>
          </p:cNvPr>
          <p:cNvSpPr>
            <a:spLocks noGrp="1"/>
          </p:cNvSpPr>
          <p:nvPr>
            <p:ph idx="1"/>
          </p:nvPr>
        </p:nvSpPr>
        <p:spPr>
          <a:xfrm>
            <a:off x="761800" y="2470244"/>
            <a:ext cx="5334197" cy="3769835"/>
          </a:xfrm>
        </p:spPr>
        <p:txBody>
          <a:bodyPr vert="horz" lIns="91440" tIns="45720" rIns="91440" bIns="45720" rtlCol="0" anchor="ctr">
            <a:noAutofit/>
          </a:bodyPr>
          <a:lstStyle/>
          <a:p>
            <a:pPr marL="0" indent="0">
              <a:buNone/>
            </a:pPr>
            <a:r>
              <a:rPr lang="it-IT" dirty="0" err="1">
                <a:cs typeface="Calibri"/>
              </a:rPr>
              <a:t>It</a:t>
            </a:r>
            <a:r>
              <a:rPr lang="it-IT" dirty="0">
                <a:cs typeface="Calibri"/>
              </a:rPr>
              <a:t> </a:t>
            </a:r>
            <a:r>
              <a:rPr lang="it-IT" dirty="0" err="1">
                <a:cs typeface="Calibri"/>
              </a:rPr>
              <a:t>is</a:t>
            </a:r>
            <a:r>
              <a:rPr lang="it-IT" dirty="0">
                <a:cs typeface="Calibri"/>
              </a:rPr>
              <a:t> in force in the 28 countries of the </a:t>
            </a:r>
            <a:r>
              <a:rPr lang="it-IT" dirty="0" err="1">
                <a:cs typeface="Calibri"/>
              </a:rPr>
              <a:t>European</a:t>
            </a:r>
            <a:r>
              <a:rPr lang="it-IT" dirty="0">
                <a:cs typeface="Calibri"/>
              </a:rPr>
              <a:t> Union and the countries </a:t>
            </a:r>
            <a:r>
              <a:rPr lang="it-IT" dirty="0" err="1">
                <a:cs typeface="Calibri"/>
              </a:rPr>
              <a:t>belonging</a:t>
            </a:r>
            <a:r>
              <a:rPr lang="it-IT" dirty="0">
                <a:cs typeface="Calibri"/>
              </a:rPr>
              <a:t> to the </a:t>
            </a:r>
            <a:r>
              <a:rPr lang="it-IT" dirty="0" err="1">
                <a:cs typeface="Calibri"/>
              </a:rPr>
              <a:t>European</a:t>
            </a:r>
            <a:r>
              <a:rPr lang="it-IT" dirty="0">
                <a:cs typeface="Calibri"/>
              </a:rPr>
              <a:t> </a:t>
            </a:r>
            <a:r>
              <a:rPr lang="it-IT" dirty="0" err="1">
                <a:cs typeface="Calibri"/>
              </a:rPr>
              <a:t>Economic</a:t>
            </a:r>
            <a:r>
              <a:rPr lang="it-IT" dirty="0">
                <a:cs typeface="Calibri"/>
              </a:rPr>
              <a:t> Area - EEA (</a:t>
            </a:r>
            <a:r>
              <a:rPr lang="it-IT" dirty="0" err="1">
                <a:cs typeface="Calibri"/>
              </a:rPr>
              <a:t>Norway</a:t>
            </a:r>
            <a:r>
              <a:rPr lang="it-IT" dirty="0">
                <a:cs typeface="Calibri"/>
              </a:rPr>
              <a:t>, Iceland, Liechtenstein).</a:t>
            </a:r>
          </a:p>
        </p:txBody>
      </p:sp>
      <p:pic>
        <p:nvPicPr>
          <p:cNvPr id="5" name="Picture 4" descr="Photograph of the earth">
            <a:extLst>
              <a:ext uri="{FF2B5EF4-FFF2-40B4-BE49-F238E27FC236}">
                <a16:creationId xmlns:a16="http://schemas.microsoft.com/office/drawing/2014/main" id="{FB189AA1-8010-1F1A-1BFD-E8EA4246924A}"/>
              </a:ext>
            </a:extLst>
          </p:cNvPr>
          <p:cNvPicPr>
            <a:picLocks noChangeAspect="1"/>
          </p:cNvPicPr>
          <p:nvPr/>
        </p:nvPicPr>
        <p:blipFill rotWithShape="1">
          <a:blip r:embed="rId2"/>
          <a:srcRect l="23776" r="32545" b="7"/>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63843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6B8386AC-B3B1-343D-51CC-A5DD709FB24E}"/>
              </a:ext>
            </a:extLst>
          </p:cNvPr>
          <p:cNvSpPr>
            <a:spLocks noGrp="1"/>
          </p:cNvSpPr>
          <p:nvPr>
            <p:ph type="title"/>
          </p:nvPr>
        </p:nvSpPr>
        <p:spPr>
          <a:xfrm>
            <a:off x="640080" y="1243013"/>
            <a:ext cx="3855720" cy="4371974"/>
          </a:xfrm>
        </p:spPr>
        <p:txBody>
          <a:bodyPr>
            <a:normAutofit/>
          </a:bodyPr>
          <a:lstStyle/>
          <a:p>
            <a:r>
              <a:rPr lang="it-IT" sz="3600">
                <a:solidFill>
                  <a:schemeClr val="tx2"/>
                </a:solidFill>
                <a:ea typeface="+mj-lt"/>
                <a:cs typeface="+mj-lt"/>
              </a:rPr>
              <a:t>What kind of instrument is it?</a:t>
            </a:r>
            <a:endParaRPr lang="it-IT" sz="3600">
              <a:solidFill>
                <a:schemeClr val="tx2"/>
              </a:solidFill>
            </a:endParaRPr>
          </a:p>
        </p:txBody>
      </p:sp>
      <p:sp>
        <p:nvSpPr>
          <p:cNvPr id="3" name="Segnaposto contenuto 2">
            <a:extLst>
              <a:ext uri="{FF2B5EF4-FFF2-40B4-BE49-F238E27FC236}">
                <a16:creationId xmlns:a16="http://schemas.microsoft.com/office/drawing/2014/main" id="{46D60160-3C22-4023-AB54-079082699E45}"/>
              </a:ext>
            </a:extLst>
          </p:cNvPr>
          <p:cNvSpPr>
            <a:spLocks noGrp="1"/>
          </p:cNvSpPr>
          <p:nvPr>
            <p:ph idx="1"/>
          </p:nvPr>
        </p:nvSpPr>
        <p:spPr>
          <a:xfrm>
            <a:off x="6172200" y="804672"/>
            <a:ext cx="5221224" cy="5230368"/>
          </a:xfrm>
        </p:spPr>
        <p:txBody>
          <a:bodyPr vert="horz" lIns="91440" tIns="45720" rIns="91440" bIns="45720" rtlCol="0" anchor="ctr">
            <a:normAutofit/>
          </a:bodyPr>
          <a:lstStyle/>
          <a:p>
            <a:pPr marL="0" indent="0">
              <a:buNone/>
            </a:pPr>
            <a:r>
              <a:rPr lang="it-IT" dirty="0">
                <a:solidFill>
                  <a:schemeClr val="tx2"/>
                </a:solidFill>
                <a:cs typeface="Calibri" panose="020F0502020204030204"/>
              </a:rPr>
              <a:t>The EU Ecolabel </a:t>
            </a:r>
            <a:r>
              <a:rPr lang="it-IT" err="1">
                <a:solidFill>
                  <a:schemeClr val="tx2"/>
                </a:solidFill>
                <a:cs typeface="Calibri" panose="020F0502020204030204"/>
              </a:rPr>
              <a:t>has</a:t>
            </a:r>
            <a:r>
              <a:rPr lang="it-IT" dirty="0">
                <a:solidFill>
                  <a:schemeClr val="tx2"/>
                </a:solidFill>
                <a:cs typeface="Calibri" panose="020F0502020204030204"/>
              </a:rPr>
              <a:t> the </a:t>
            </a:r>
            <a:r>
              <a:rPr lang="it-IT" err="1">
                <a:solidFill>
                  <a:schemeClr val="tx2"/>
                </a:solidFill>
                <a:cs typeface="Calibri" panose="020F0502020204030204"/>
              </a:rPr>
              <a:t>characteristics</a:t>
            </a:r>
            <a:r>
              <a:rPr lang="it-IT" dirty="0">
                <a:solidFill>
                  <a:schemeClr val="tx2"/>
                </a:solidFill>
                <a:cs typeface="Calibri" panose="020F0502020204030204"/>
              </a:rPr>
              <a:t> of a </a:t>
            </a:r>
            <a:r>
              <a:rPr lang="it-IT" b="1" dirty="0">
                <a:solidFill>
                  <a:schemeClr val="tx2"/>
                </a:solidFill>
                <a:cs typeface="Calibri" panose="020F0502020204030204"/>
              </a:rPr>
              <a:t>voluntary</a:t>
            </a:r>
            <a:r>
              <a:rPr lang="it-IT" dirty="0">
                <a:solidFill>
                  <a:schemeClr val="tx2"/>
                </a:solidFill>
                <a:cs typeface="Calibri" panose="020F0502020204030204"/>
              </a:rPr>
              <a:t> </a:t>
            </a:r>
            <a:r>
              <a:rPr lang="it-IT" err="1">
                <a:solidFill>
                  <a:schemeClr val="tx2"/>
                </a:solidFill>
                <a:cs typeface="Calibri" panose="020F0502020204030204"/>
              </a:rPr>
              <a:t>Type</a:t>
            </a:r>
            <a:r>
              <a:rPr lang="it-IT" dirty="0">
                <a:solidFill>
                  <a:schemeClr val="tx2"/>
                </a:solidFill>
                <a:cs typeface="Calibri" panose="020F0502020204030204"/>
              </a:rPr>
              <a:t> I label (</a:t>
            </a:r>
            <a:r>
              <a:rPr lang="it-IT" err="1">
                <a:solidFill>
                  <a:schemeClr val="tx2"/>
                </a:solidFill>
                <a:cs typeface="Calibri" panose="020F0502020204030204"/>
              </a:rPr>
              <a:t>as</a:t>
            </a:r>
            <a:r>
              <a:rPr lang="it-IT" dirty="0">
                <a:solidFill>
                  <a:schemeClr val="tx2"/>
                </a:solidFill>
                <a:cs typeface="Calibri" panose="020F0502020204030204"/>
              </a:rPr>
              <a:t> </a:t>
            </a:r>
            <a:r>
              <a:rPr lang="it-IT" err="1">
                <a:solidFill>
                  <a:schemeClr val="tx2"/>
                </a:solidFill>
                <a:cs typeface="Calibri" panose="020F0502020204030204"/>
              </a:rPr>
              <a:t>defined</a:t>
            </a:r>
            <a:r>
              <a:rPr lang="it-IT" dirty="0">
                <a:solidFill>
                  <a:schemeClr val="tx2"/>
                </a:solidFill>
                <a:cs typeface="Calibri" panose="020F0502020204030204"/>
              </a:rPr>
              <a:t> by ISO 14024): </a:t>
            </a:r>
            <a:endParaRPr lang="it-IT">
              <a:solidFill>
                <a:schemeClr val="tx2"/>
              </a:solidFill>
            </a:endParaRPr>
          </a:p>
          <a:p>
            <a:pPr marL="0" indent="0">
              <a:buNone/>
            </a:pPr>
            <a:r>
              <a:rPr lang="it-IT" dirty="0" err="1">
                <a:solidFill>
                  <a:schemeClr val="tx2"/>
                </a:solidFill>
                <a:cs typeface="Calibri" panose="020F0502020204030204"/>
              </a:rPr>
              <a:t>it</a:t>
            </a:r>
            <a:r>
              <a:rPr lang="it-IT" dirty="0">
                <a:solidFill>
                  <a:schemeClr val="tx2"/>
                </a:solidFill>
                <a:cs typeface="Calibri" panose="020F0502020204030204"/>
              </a:rPr>
              <a:t> </a:t>
            </a:r>
            <a:r>
              <a:rPr lang="it-IT" dirty="0" err="1">
                <a:solidFill>
                  <a:schemeClr val="tx2"/>
                </a:solidFill>
                <a:cs typeface="Calibri" panose="020F0502020204030204"/>
              </a:rPr>
              <a:t>is</a:t>
            </a:r>
            <a:r>
              <a:rPr lang="it-IT" dirty="0">
                <a:solidFill>
                  <a:schemeClr val="tx2"/>
                </a:solidFill>
                <a:cs typeface="Calibri" panose="020F0502020204030204"/>
              </a:rPr>
              <a:t> </a:t>
            </a:r>
            <a:r>
              <a:rPr lang="it-IT" dirty="0" err="1">
                <a:solidFill>
                  <a:schemeClr val="tx2"/>
                </a:solidFill>
                <a:cs typeface="Calibri" panose="020F0502020204030204"/>
              </a:rPr>
              <a:t>based</a:t>
            </a:r>
            <a:r>
              <a:rPr lang="it-IT" dirty="0">
                <a:solidFill>
                  <a:schemeClr val="tx2"/>
                </a:solidFill>
                <a:cs typeface="Calibri" panose="020F0502020204030204"/>
              </a:rPr>
              <a:t> on </a:t>
            </a:r>
            <a:r>
              <a:rPr lang="it-IT" dirty="0" err="1">
                <a:solidFill>
                  <a:schemeClr val="tx2"/>
                </a:solidFill>
                <a:cs typeface="Calibri" panose="020F0502020204030204"/>
              </a:rPr>
              <a:t>scientifically</a:t>
            </a:r>
            <a:r>
              <a:rPr lang="it-IT" dirty="0">
                <a:solidFill>
                  <a:schemeClr val="tx2"/>
                </a:solidFill>
                <a:cs typeface="Calibri" panose="020F0502020204030204"/>
              </a:rPr>
              <a:t> </a:t>
            </a:r>
            <a:r>
              <a:rPr lang="it-IT" dirty="0" err="1">
                <a:solidFill>
                  <a:schemeClr val="tx2"/>
                </a:solidFill>
                <a:cs typeface="Calibri" panose="020F0502020204030204"/>
              </a:rPr>
              <a:t>defined</a:t>
            </a:r>
            <a:r>
              <a:rPr lang="it-IT" dirty="0">
                <a:solidFill>
                  <a:schemeClr val="tx2"/>
                </a:solidFill>
                <a:cs typeface="Calibri" panose="020F0502020204030204"/>
              </a:rPr>
              <a:t> </a:t>
            </a:r>
            <a:r>
              <a:rPr lang="it-IT" dirty="0" err="1">
                <a:solidFill>
                  <a:schemeClr val="tx2"/>
                </a:solidFill>
                <a:cs typeface="Calibri" panose="020F0502020204030204"/>
              </a:rPr>
              <a:t>criteria</a:t>
            </a:r>
            <a:r>
              <a:rPr lang="it-IT" dirty="0">
                <a:solidFill>
                  <a:schemeClr val="tx2"/>
                </a:solidFill>
                <a:cs typeface="Calibri" panose="020F0502020204030204"/>
              </a:rPr>
              <a:t> in relation to the </a:t>
            </a:r>
            <a:r>
              <a:rPr lang="it-IT" dirty="0" err="1">
                <a:solidFill>
                  <a:schemeClr val="tx2"/>
                </a:solidFill>
                <a:cs typeface="Calibri" panose="020F0502020204030204"/>
              </a:rPr>
              <a:t>entire</a:t>
            </a:r>
            <a:r>
              <a:rPr lang="it-IT" dirty="0">
                <a:solidFill>
                  <a:schemeClr val="tx2"/>
                </a:solidFill>
                <a:cs typeface="Calibri" panose="020F0502020204030204"/>
              </a:rPr>
              <a:t> life </a:t>
            </a:r>
            <a:r>
              <a:rPr lang="it-IT" dirty="0" err="1">
                <a:solidFill>
                  <a:schemeClr val="tx2"/>
                </a:solidFill>
                <a:cs typeface="Calibri" panose="020F0502020204030204"/>
              </a:rPr>
              <a:t>cycle</a:t>
            </a:r>
            <a:r>
              <a:rPr lang="it-IT" dirty="0">
                <a:solidFill>
                  <a:schemeClr val="tx2"/>
                </a:solidFill>
                <a:cs typeface="Calibri" panose="020F0502020204030204"/>
              </a:rPr>
              <a:t> of products (from the </a:t>
            </a:r>
            <a:r>
              <a:rPr lang="it-IT" dirty="0" err="1">
                <a:solidFill>
                  <a:schemeClr val="tx2"/>
                </a:solidFill>
                <a:cs typeface="Calibri" panose="020F0502020204030204"/>
              </a:rPr>
              <a:t>extraction</a:t>
            </a:r>
            <a:r>
              <a:rPr lang="it-IT" dirty="0">
                <a:solidFill>
                  <a:schemeClr val="tx2"/>
                </a:solidFill>
                <a:cs typeface="Calibri" panose="020F0502020204030204"/>
              </a:rPr>
              <a:t> of </a:t>
            </a:r>
            <a:r>
              <a:rPr lang="it-IT" dirty="0" err="1">
                <a:solidFill>
                  <a:schemeClr val="tx2"/>
                </a:solidFill>
                <a:cs typeface="Calibri" panose="020F0502020204030204"/>
              </a:rPr>
              <a:t>raw</a:t>
            </a:r>
            <a:r>
              <a:rPr lang="it-IT" dirty="0">
                <a:solidFill>
                  <a:schemeClr val="tx2"/>
                </a:solidFill>
                <a:cs typeface="Calibri" panose="020F0502020204030204"/>
              </a:rPr>
              <a:t> </a:t>
            </a:r>
            <a:r>
              <a:rPr lang="it-IT" dirty="0" err="1">
                <a:solidFill>
                  <a:schemeClr val="tx2"/>
                </a:solidFill>
                <a:cs typeface="Calibri" panose="020F0502020204030204"/>
              </a:rPr>
              <a:t>materials</a:t>
            </a:r>
            <a:r>
              <a:rPr lang="it-IT" dirty="0">
                <a:solidFill>
                  <a:schemeClr val="tx2"/>
                </a:solidFill>
                <a:cs typeface="Calibri" panose="020F0502020204030204"/>
              </a:rPr>
              <a:t>, to the production </a:t>
            </a:r>
            <a:r>
              <a:rPr lang="it-IT" dirty="0" err="1">
                <a:solidFill>
                  <a:schemeClr val="tx2"/>
                </a:solidFill>
                <a:cs typeface="Calibri" panose="020F0502020204030204"/>
              </a:rPr>
              <a:t>phase</a:t>
            </a:r>
            <a:r>
              <a:rPr lang="it-IT" dirty="0">
                <a:solidFill>
                  <a:schemeClr val="tx2"/>
                </a:solidFill>
                <a:cs typeface="Calibri" panose="020F0502020204030204"/>
              </a:rPr>
              <a:t>, packaging and </a:t>
            </a:r>
            <a:r>
              <a:rPr lang="it-IT" dirty="0" err="1">
                <a:solidFill>
                  <a:schemeClr val="tx2"/>
                </a:solidFill>
                <a:cs typeface="Calibri" panose="020F0502020204030204"/>
              </a:rPr>
              <a:t>transport</a:t>
            </a:r>
            <a:r>
              <a:rPr lang="it-IT" dirty="0">
                <a:solidFill>
                  <a:schemeClr val="tx2"/>
                </a:solidFill>
                <a:cs typeface="Calibri" panose="020F0502020204030204"/>
              </a:rPr>
              <a:t>, use and recovery and </a:t>
            </a:r>
            <a:r>
              <a:rPr lang="it-IT" dirty="0" err="1">
                <a:solidFill>
                  <a:schemeClr val="tx2"/>
                </a:solidFill>
                <a:cs typeface="Calibri" panose="020F0502020204030204"/>
              </a:rPr>
              <a:t>disposal</a:t>
            </a:r>
            <a:r>
              <a:rPr lang="it-IT" dirty="0">
                <a:solidFill>
                  <a:schemeClr val="tx2"/>
                </a:solidFill>
                <a:cs typeface="Calibri" panose="020F0502020204030204"/>
              </a:rPr>
              <a:t>). </a:t>
            </a:r>
            <a:endParaRPr lang="it-IT">
              <a:solidFill>
                <a:schemeClr val="tx2"/>
              </a:solidFill>
            </a:endParaRPr>
          </a:p>
        </p:txBody>
      </p:sp>
    </p:spTree>
    <p:extLst>
      <p:ext uri="{BB962C8B-B14F-4D97-AF65-F5344CB8AC3E}">
        <p14:creationId xmlns:p14="http://schemas.microsoft.com/office/powerpoint/2010/main" val="606053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6B8386AC-B3B1-343D-51CC-A5DD709FB24E}"/>
              </a:ext>
            </a:extLst>
          </p:cNvPr>
          <p:cNvSpPr>
            <a:spLocks noGrp="1"/>
          </p:cNvSpPr>
          <p:nvPr>
            <p:ph type="title"/>
          </p:nvPr>
        </p:nvSpPr>
        <p:spPr>
          <a:xfrm>
            <a:off x="640080" y="1243013"/>
            <a:ext cx="3855720" cy="4371974"/>
          </a:xfrm>
        </p:spPr>
        <p:txBody>
          <a:bodyPr>
            <a:normAutofit/>
          </a:bodyPr>
          <a:lstStyle/>
          <a:p>
            <a:r>
              <a:rPr lang="it-IT" sz="3600">
                <a:solidFill>
                  <a:schemeClr val="tx2"/>
                </a:solidFill>
                <a:ea typeface="+mj-lt"/>
                <a:cs typeface="+mj-lt"/>
              </a:rPr>
              <a:t>What kind of instrument is it?</a:t>
            </a:r>
            <a:endParaRPr lang="it-IT" sz="3600">
              <a:solidFill>
                <a:schemeClr val="tx2"/>
              </a:solidFill>
            </a:endParaRPr>
          </a:p>
        </p:txBody>
      </p:sp>
      <p:sp>
        <p:nvSpPr>
          <p:cNvPr id="3" name="Segnaposto contenuto 2">
            <a:extLst>
              <a:ext uri="{FF2B5EF4-FFF2-40B4-BE49-F238E27FC236}">
                <a16:creationId xmlns:a16="http://schemas.microsoft.com/office/drawing/2014/main" id="{46D60160-3C22-4023-AB54-079082699E45}"/>
              </a:ext>
            </a:extLst>
          </p:cNvPr>
          <p:cNvSpPr>
            <a:spLocks noGrp="1"/>
          </p:cNvSpPr>
          <p:nvPr>
            <p:ph idx="1"/>
          </p:nvPr>
        </p:nvSpPr>
        <p:spPr>
          <a:xfrm>
            <a:off x="6172200" y="804672"/>
            <a:ext cx="5221224" cy="5230368"/>
          </a:xfrm>
        </p:spPr>
        <p:txBody>
          <a:bodyPr vert="horz" lIns="91440" tIns="45720" rIns="91440" bIns="45720" rtlCol="0" anchor="ctr">
            <a:normAutofit/>
          </a:bodyPr>
          <a:lstStyle/>
          <a:p>
            <a:pPr marL="0" indent="0">
              <a:buNone/>
            </a:pPr>
            <a:r>
              <a:rPr lang="it-IT" dirty="0">
                <a:solidFill>
                  <a:schemeClr val="tx2"/>
                </a:solidFill>
                <a:cs typeface="Calibri" panose="020F0502020204030204"/>
              </a:rPr>
              <a:t> The </a:t>
            </a:r>
            <a:r>
              <a:rPr lang="it-IT" b="1" err="1">
                <a:solidFill>
                  <a:schemeClr val="tx2"/>
                </a:solidFill>
                <a:cs typeface="Calibri" panose="020F0502020204030204"/>
              </a:rPr>
              <a:t>criteria</a:t>
            </a:r>
            <a:r>
              <a:rPr lang="it-IT" dirty="0">
                <a:solidFill>
                  <a:schemeClr val="tx2"/>
                </a:solidFill>
                <a:cs typeface="Calibri" panose="020F0502020204030204"/>
              </a:rPr>
              <a:t> cover </a:t>
            </a:r>
            <a:r>
              <a:rPr lang="it-IT" err="1">
                <a:solidFill>
                  <a:schemeClr val="tx2"/>
                </a:solidFill>
                <a:cs typeface="Calibri" panose="020F0502020204030204"/>
              </a:rPr>
              <a:t>various</a:t>
            </a:r>
            <a:r>
              <a:rPr lang="it-IT" dirty="0">
                <a:solidFill>
                  <a:schemeClr val="tx2"/>
                </a:solidFill>
                <a:cs typeface="Calibri" panose="020F0502020204030204"/>
              </a:rPr>
              <a:t> </a:t>
            </a:r>
            <a:r>
              <a:rPr lang="it-IT" err="1">
                <a:solidFill>
                  <a:schemeClr val="tx2"/>
                </a:solidFill>
                <a:cs typeface="Calibri" panose="020F0502020204030204"/>
              </a:rPr>
              <a:t>environmental</a:t>
            </a:r>
            <a:r>
              <a:rPr lang="it-IT" dirty="0">
                <a:solidFill>
                  <a:schemeClr val="tx2"/>
                </a:solidFill>
                <a:cs typeface="Calibri" panose="020F0502020204030204"/>
              </a:rPr>
              <a:t> </a:t>
            </a:r>
            <a:r>
              <a:rPr lang="it-IT" err="1">
                <a:solidFill>
                  <a:schemeClr val="tx2"/>
                </a:solidFill>
                <a:cs typeface="Calibri" panose="020F0502020204030204"/>
              </a:rPr>
              <a:t>aspects</a:t>
            </a:r>
            <a:r>
              <a:rPr lang="it-IT" dirty="0">
                <a:solidFill>
                  <a:schemeClr val="tx2"/>
                </a:solidFill>
                <a:cs typeface="Calibri" panose="020F0502020204030204"/>
              </a:rPr>
              <a:t> </a:t>
            </a:r>
            <a:r>
              <a:rPr lang="it-IT" err="1">
                <a:solidFill>
                  <a:schemeClr val="tx2"/>
                </a:solidFill>
                <a:cs typeface="Calibri" panose="020F0502020204030204"/>
              </a:rPr>
              <a:t>including</a:t>
            </a:r>
            <a:r>
              <a:rPr lang="it-IT" dirty="0">
                <a:solidFill>
                  <a:schemeClr val="tx2"/>
                </a:solidFill>
                <a:cs typeface="Calibri" panose="020F0502020204030204"/>
              </a:rPr>
              <a:t> the use of energy, water, </a:t>
            </a:r>
            <a:r>
              <a:rPr lang="it-IT" err="1">
                <a:solidFill>
                  <a:schemeClr val="tx2"/>
                </a:solidFill>
                <a:cs typeface="Calibri" panose="020F0502020204030204"/>
              </a:rPr>
              <a:t>chemicals</a:t>
            </a:r>
            <a:r>
              <a:rPr lang="it-IT" dirty="0">
                <a:solidFill>
                  <a:schemeClr val="tx2"/>
                </a:solidFill>
                <a:cs typeface="Calibri" panose="020F0502020204030204"/>
              </a:rPr>
              <a:t> and </a:t>
            </a:r>
            <a:r>
              <a:rPr lang="it-IT" err="1">
                <a:solidFill>
                  <a:schemeClr val="tx2"/>
                </a:solidFill>
                <a:cs typeface="Calibri" panose="020F0502020204030204"/>
              </a:rPr>
              <a:t>waste</a:t>
            </a:r>
            <a:r>
              <a:rPr lang="it-IT" dirty="0">
                <a:solidFill>
                  <a:schemeClr val="tx2"/>
                </a:solidFill>
                <a:cs typeface="Calibri" panose="020F0502020204030204"/>
              </a:rPr>
              <a:t> generation (</a:t>
            </a:r>
            <a:r>
              <a:rPr lang="it-IT" b="1" dirty="0">
                <a:solidFill>
                  <a:schemeClr val="tx2"/>
                </a:solidFill>
                <a:highlight>
                  <a:srgbClr val="FFFF00"/>
                </a:highlight>
                <a:cs typeface="Calibri" panose="020F0502020204030204"/>
              </a:rPr>
              <a:t>multi-</a:t>
            </a:r>
            <a:r>
              <a:rPr lang="it-IT" b="1" err="1">
                <a:solidFill>
                  <a:schemeClr val="tx2"/>
                </a:solidFill>
                <a:highlight>
                  <a:srgbClr val="FFFF00"/>
                </a:highlight>
                <a:cs typeface="Calibri" panose="020F0502020204030204"/>
              </a:rPr>
              <a:t>criteria</a:t>
            </a:r>
            <a:r>
              <a:rPr lang="it-IT" b="1" dirty="0">
                <a:solidFill>
                  <a:schemeClr val="tx2"/>
                </a:solidFill>
                <a:highlight>
                  <a:srgbClr val="FFFF00"/>
                </a:highlight>
                <a:cs typeface="Calibri" panose="020F0502020204030204"/>
              </a:rPr>
              <a:t> system</a:t>
            </a:r>
            <a:r>
              <a:rPr lang="it-IT" dirty="0">
                <a:solidFill>
                  <a:schemeClr val="tx2"/>
                </a:solidFill>
                <a:highlight>
                  <a:srgbClr val="FFFF00"/>
                </a:highlight>
                <a:cs typeface="Calibri" panose="020F0502020204030204"/>
              </a:rPr>
              <a:t>),</a:t>
            </a:r>
            <a:r>
              <a:rPr lang="it-IT" dirty="0">
                <a:solidFill>
                  <a:schemeClr val="tx2"/>
                </a:solidFill>
                <a:cs typeface="Calibri" panose="020F0502020204030204"/>
              </a:rPr>
              <a:t> </a:t>
            </a:r>
            <a:endParaRPr lang="it-IT">
              <a:solidFill>
                <a:schemeClr val="tx2"/>
              </a:solidFill>
            </a:endParaRPr>
          </a:p>
          <a:p>
            <a:pPr marL="0" indent="0">
              <a:buNone/>
            </a:pPr>
            <a:r>
              <a:rPr lang="it-IT" err="1">
                <a:solidFill>
                  <a:schemeClr val="tx2"/>
                </a:solidFill>
                <a:cs typeface="Calibri" panose="020F0502020204030204"/>
              </a:rPr>
              <a:t>They</a:t>
            </a:r>
            <a:r>
              <a:rPr lang="it-IT" dirty="0">
                <a:solidFill>
                  <a:schemeClr val="tx2"/>
                </a:solidFill>
                <a:cs typeface="Calibri" panose="020F0502020204030204"/>
              </a:rPr>
              <a:t> </a:t>
            </a:r>
            <a:r>
              <a:rPr lang="it-IT" err="1">
                <a:solidFill>
                  <a:schemeClr val="tx2"/>
                </a:solidFill>
                <a:cs typeface="Calibri" panose="020F0502020204030204"/>
              </a:rPr>
              <a:t>also</a:t>
            </a:r>
            <a:r>
              <a:rPr lang="it-IT" dirty="0">
                <a:solidFill>
                  <a:schemeClr val="tx2"/>
                </a:solidFill>
                <a:cs typeface="Calibri" panose="020F0502020204030204"/>
              </a:rPr>
              <a:t> cover the </a:t>
            </a:r>
            <a:r>
              <a:rPr lang="it-IT" b="1" err="1">
                <a:solidFill>
                  <a:schemeClr val="tx2"/>
                </a:solidFill>
                <a:cs typeface="Calibri" panose="020F0502020204030204"/>
              </a:rPr>
              <a:t>functionality</a:t>
            </a:r>
            <a:r>
              <a:rPr lang="it-IT" dirty="0">
                <a:solidFill>
                  <a:schemeClr val="tx2"/>
                </a:solidFill>
                <a:cs typeface="Calibri" panose="020F0502020204030204"/>
              </a:rPr>
              <a:t> of the product and the </a:t>
            </a:r>
            <a:r>
              <a:rPr lang="it-IT" b="1" err="1">
                <a:solidFill>
                  <a:schemeClr val="tx2"/>
                </a:solidFill>
                <a:cs typeface="Calibri" panose="020F0502020204030204"/>
              </a:rPr>
              <a:t>quality</a:t>
            </a:r>
            <a:r>
              <a:rPr lang="it-IT" dirty="0">
                <a:solidFill>
                  <a:schemeClr val="tx2"/>
                </a:solidFill>
                <a:cs typeface="Calibri" panose="020F0502020204030204"/>
              </a:rPr>
              <a:t> of </a:t>
            </a:r>
            <a:r>
              <a:rPr lang="it-IT" err="1">
                <a:solidFill>
                  <a:schemeClr val="tx2"/>
                </a:solidFill>
                <a:cs typeface="Calibri" panose="020F0502020204030204"/>
              </a:rPr>
              <a:t>its</a:t>
            </a:r>
            <a:r>
              <a:rPr lang="it-IT" dirty="0">
                <a:solidFill>
                  <a:schemeClr val="tx2"/>
                </a:solidFill>
                <a:cs typeface="Calibri" panose="020F0502020204030204"/>
              </a:rPr>
              <a:t> performance; </a:t>
            </a:r>
            <a:endParaRPr lang="it-IT">
              <a:solidFill>
                <a:schemeClr val="tx2"/>
              </a:solidFill>
              <a:cs typeface="Calibri" panose="020F0502020204030204"/>
            </a:endParaRPr>
          </a:p>
          <a:p>
            <a:pPr marL="0" indent="0">
              <a:buNone/>
            </a:pPr>
            <a:endParaRPr lang="it-IT" dirty="0">
              <a:solidFill>
                <a:schemeClr val="tx2"/>
              </a:solidFill>
              <a:ea typeface="Calibri"/>
              <a:cs typeface="Calibri"/>
            </a:endParaRPr>
          </a:p>
        </p:txBody>
      </p:sp>
    </p:spTree>
    <p:extLst>
      <p:ext uri="{BB962C8B-B14F-4D97-AF65-F5344CB8AC3E}">
        <p14:creationId xmlns:p14="http://schemas.microsoft.com/office/powerpoint/2010/main" val="100672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6B8386AC-B3B1-343D-51CC-A5DD709FB24E}"/>
              </a:ext>
            </a:extLst>
          </p:cNvPr>
          <p:cNvSpPr>
            <a:spLocks noGrp="1"/>
          </p:cNvSpPr>
          <p:nvPr>
            <p:ph type="title"/>
          </p:nvPr>
        </p:nvSpPr>
        <p:spPr>
          <a:xfrm>
            <a:off x="640080" y="1243013"/>
            <a:ext cx="3855720" cy="4371974"/>
          </a:xfrm>
        </p:spPr>
        <p:txBody>
          <a:bodyPr>
            <a:normAutofit/>
          </a:bodyPr>
          <a:lstStyle/>
          <a:p>
            <a:r>
              <a:rPr lang="it-IT" sz="3600">
                <a:solidFill>
                  <a:schemeClr val="tx2"/>
                </a:solidFill>
                <a:ea typeface="+mj-lt"/>
                <a:cs typeface="+mj-lt"/>
              </a:rPr>
              <a:t>What kind of instrument is it?</a:t>
            </a:r>
            <a:endParaRPr lang="it-IT" sz="3600">
              <a:solidFill>
                <a:schemeClr val="tx2"/>
              </a:solidFill>
            </a:endParaRPr>
          </a:p>
        </p:txBody>
      </p:sp>
      <p:sp>
        <p:nvSpPr>
          <p:cNvPr id="3" name="Segnaposto contenuto 2">
            <a:extLst>
              <a:ext uri="{FF2B5EF4-FFF2-40B4-BE49-F238E27FC236}">
                <a16:creationId xmlns:a16="http://schemas.microsoft.com/office/drawing/2014/main" id="{46D60160-3C22-4023-AB54-079082699E45}"/>
              </a:ext>
            </a:extLst>
          </p:cNvPr>
          <p:cNvSpPr>
            <a:spLocks noGrp="1"/>
          </p:cNvSpPr>
          <p:nvPr>
            <p:ph idx="1"/>
          </p:nvPr>
        </p:nvSpPr>
        <p:spPr>
          <a:xfrm>
            <a:off x="6172200" y="804672"/>
            <a:ext cx="5221224" cy="5230368"/>
          </a:xfrm>
        </p:spPr>
        <p:txBody>
          <a:bodyPr vert="horz" lIns="91440" tIns="45720" rIns="91440" bIns="45720" rtlCol="0" anchor="ctr">
            <a:normAutofit/>
          </a:bodyPr>
          <a:lstStyle/>
          <a:p>
            <a:pPr marL="0" indent="0">
              <a:buNone/>
            </a:pPr>
            <a:r>
              <a:rPr lang="it-IT" dirty="0">
                <a:solidFill>
                  <a:schemeClr val="tx2"/>
                </a:solidFill>
                <a:cs typeface="Calibri" panose="020F0502020204030204"/>
              </a:rPr>
              <a:t>Compliance with the </a:t>
            </a:r>
            <a:r>
              <a:rPr lang="it-IT" dirty="0" err="1">
                <a:solidFill>
                  <a:schemeClr val="tx2"/>
                </a:solidFill>
                <a:cs typeface="Calibri" panose="020F0502020204030204"/>
              </a:rPr>
              <a:t>criteria</a:t>
            </a:r>
            <a:r>
              <a:rPr lang="it-IT" dirty="0">
                <a:solidFill>
                  <a:schemeClr val="tx2"/>
                </a:solidFill>
                <a:cs typeface="Calibri" panose="020F0502020204030204"/>
              </a:rPr>
              <a:t> </a:t>
            </a:r>
            <a:r>
              <a:rPr lang="it-IT" dirty="0" err="1">
                <a:solidFill>
                  <a:schemeClr val="tx2"/>
                </a:solidFill>
                <a:cs typeface="Calibri" panose="020F0502020204030204"/>
              </a:rPr>
              <a:t>is</a:t>
            </a:r>
            <a:r>
              <a:rPr lang="it-IT" dirty="0">
                <a:solidFill>
                  <a:schemeClr val="tx2"/>
                </a:solidFill>
                <a:cs typeface="Calibri" panose="020F0502020204030204"/>
              </a:rPr>
              <a:t> </a:t>
            </a:r>
            <a:r>
              <a:rPr lang="it-IT" b="1" dirty="0" err="1">
                <a:solidFill>
                  <a:schemeClr val="tx2"/>
                </a:solidFill>
                <a:cs typeface="Calibri" panose="020F0502020204030204"/>
              </a:rPr>
              <a:t>verified</a:t>
            </a:r>
            <a:r>
              <a:rPr lang="it-IT" dirty="0">
                <a:solidFill>
                  <a:schemeClr val="tx2"/>
                </a:solidFill>
                <a:cs typeface="Calibri" panose="020F0502020204030204"/>
              </a:rPr>
              <a:t> by an </a:t>
            </a:r>
            <a:r>
              <a:rPr lang="it-IT" dirty="0" err="1">
                <a:solidFill>
                  <a:schemeClr val="tx2"/>
                </a:solidFill>
                <a:cs typeface="Calibri" panose="020F0502020204030204"/>
              </a:rPr>
              <a:t>i</a:t>
            </a:r>
            <a:r>
              <a:rPr lang="it-IT" b="1" dirty="0" err="1">
                <a:solidFill>
                  <a:schemeClr val="tx2"/>
                </a:solidFill>
                <a:cs typeface="Calibri" panose="020F0502020204030204"/>
              </a:rPr>
              <a:t>ndependent</a:t>
            </a:r>
            <a:r>
              <a:rPr lang="it-IT" b="1" dirty="0">
                <a:solidFill>
                  <a:schemeClr val="tx2"/>
                </a:solidFill>
                <a:cs typeface="Calibri" panose="020F0502020204030204"/>
              </a:rPr>
              <a:t> </a:t>
            </a:r>
            <a:r>
              <a:rPr lang="it-IT" b="1" dirty="0" err="1">
                <a:solidFill>
                  <a:schemeClr val="tx2"/>
                </a:solidFill>
                <a:cs typeface="Calibri" panose="020F0502020204030204"/>
              </a:rPr>
              <a:t>third</a:t>
            </a:r>
            <a:r>
              <a:rPr lang="it-IT" b="1" dirty="0">
                <a:solidFill>
                  <a:schemeClr val="tx2"/>
                </a:solidFill>
                <a:cs typeface="Calibri" panose="020F0502020204030204"/>
              </a:rPr>
              <a:t> party </a:t>
            </a:r>
            <a:r>
              <a:rPr lang="it-IT" dirty="0">
                <a:solidFill>
                  <a:schemeClr val="tx2"/>
                </a:solidFill>
                <a:cs typeface="Calibri" panose="020F0502020204030204"/>
              </a:rPr>
              <a:t>(the Ecolabel and </a:t>
            </a:r>
            <a:r>
              <a:rPr lang="it-IT" dirty="0" err="1">
                <a:solidFill>
                  <a:schemeClr val="tx2"/>
                </a:solidFill>
                <a:cs typeface="Calibri" panose="020F0502020204030204"/>
              </a:rPr>
              <a:t>Ecoaudit</a:t>
            </a:r>
            <a:r>
              <a:rPr lang="it-IT" dirty="0">
                <a:solidFill>
                  <a:schemeClr val="tx2"/>
                </a:solidFill>
                <a:cs typeface="Calibri" panose="020F0502020204030204"/>
              </a:rPr>
              <a:t> Committee). The EU Ecolabel </a:t>
            </a:r>
            <a:r>
              <a:rPr lang="it-IT" dirty="0" err="1">
                <a:solidFill>
                  <a:schemeClr val="tx2"/>
                </a:solidFill>
                <a:cs typeface="Calibri" panose="020F0502020204030204"/>
              </a:rPr>
              <a:t>criteria</a:t>
            </a:r>
            <a:r>
              <a:rPr lang="it-IT" dirty="0">
                <a:solidFill>
                  <a:schemeClr val="tx2"/>
                </a:solidFill>
                <a:cs typeface="Calibri" panose="020F0502020204030204"/>
              </a:rPr>
              <a:t>, </a:t>
            </a:r>
            <a:r>
              <a:rPr lang="it-IT" dirty="0" err="1">
                <a:solidFill>
                  <a:schemeClr val="tx2"/>
                </a:solidFill>
                <a:cs typeface="Calibri" panose="020F0502020204030204"/>
              </a:rPr>
              <a:t>which</a:t>
            </a:r>
            <a:r>
              <a:rPr lang="it-IT" dirty="0">
                <a:solidFill>
                  <a:schemeClr val="tx2"/>
                </a:solidFill>
                <a:cs typeface="Calibri" panose="020F0502020204030204"/>
              </a:rPr>
              <a:t> are </a:t>
            </a:r>
            <a:r>
              <a:rPr lang="it-IT" dirty="0" err="1">
                <a:solidFill>
                  <a:schemeClr val="tx2"/>
                </a:solidFill>
                <a:cs typeface="Calibri" panose="020F0502020204030204"/>
              </a:rPr>
              <a:t>defined</a:t>
            </a:r>
            <a:r>
              <a:rPr lang="it-IT" dirty="0">
                <a:solidFill>
                  <a:schemeClr val="tx2"/>
                </a:solidFill>
                <a:cs typeface="Calibri" panose="020F0502020204030204"/>
              </a:rPr>
              <a:t> </a:t>
            </a:r>
            <a:r>
              <a:rPr lang="it-IT" dirty="0" err="1">
                <a:solidFill>
                  <a:schemeClr val="tx2"/>
                </a:solidFill>
                <a:cs typeface="Calibri" panose="020F0502020204030204"/>
              </a:rPr>
              <a:t>at</a:t>
            </a:r>
            <a:r>
              <a:rPr lang="it-IT" dirty="0">
                <a:solidFill>
                  <a:schemeClr val="tx2"/>
                </a:solidFill>
                <a:cs typeface="Calibri" panose="020F0502020204030204"/>
              </a:rPr>
              <a:t> </a:t>
            </a:r>
            <a:r>
              <a:rPr lang="it-IT" dirty="0" err="1">
                <a:solidFill>
                  <a:schemeClr val="tx2"/>
                </a:solidFill>
                <a:cs typeface="Calibri" panose="020F0502020204030204"/>
              </a:rPr>
              <a:t>European</a:t>
            </a:r>
            <a:r>
              <a:rPr lang="it-IT" dirty="0">
                <a:solidFill>
                  <a:schemeClr val="tx2"/>
                </a:solidFill>
                <a:cs typeface="Calibri" panose="020F0502020204030204"/>
              </a:rPr>
              <a:t> </a:t>
            </a:r>
            <a:r>
              <a:rPr lang="it-IT" dirty="0" err="1">
                <a:solidFill>
                  <a:schemeClr val="tx2"/>
                </a:solidFill>
                <a:cs typeface="Calibri" panose="020F0502020204030204"/>
              </a:rPr>
              <a:t>level</a:t>
            </a:r>
            <a:r>
              <a:rPr lang="it-IT" dirty="0">
                <a:solidFill>
                  <a:schemeClr val="tx2"/>
                </a:solidFill>
                <a:cs typeface="Calibri" panose="020F0502020204030204"/>
              </a:rPr>
              <a:t> with the </a:t>
            </a:r>
            <a:r>
              <a:rPr lang="it-IT" b="1" dirty="0" err="1">
                <a:solidFill>
                  <a:schemeClr val="tx2"/>
                </a:solidFill>
                <a:cs typeface="Calibri" panose="020F0502020204030204"/>
              </a:rPr>
              <a:t>broad</a:t>
            </a:r>
            <a:r>
              <a:rPr lang="it-IT" b="1" dirty="0">
                <a:solidFill>
                  <a:schemeClr val="tx2"/>
                </a:solidFill>
                <a:cs typeface="Calibri" panose="020F0502020204030204"/>
              </a:rPr>
              <a:t> </a:t>
            </a:r>
            <a:r>
              <a:rPr lang="it-IT" b="1" dirty="0" err="1">
                <a:solidFill>
                  <a:schemeClr val="tx2"/>
                </a:solidFill>
                <a:cs typeface="Calibri" panose="020F0502020204030204"/>
              </a:rPr>
              <a:t>participation</a:t>
            </a:r>
            <a:r>
              <a:rPr lang="it-IT" b="1" dirty="0">
                <a:solidFill>
                  <a:schemeClr val="tx2"/>
                </a:solidFill>
                <a:cs typeface="Calibri" panose="020F0502020204030204"/>
              </a:rPr>
              <a:t> of stakeholders,</a:t>
            </a:r>
            <a:r>
              <a:rPr lang="it-IT" dirty="0">
                <a:solidFill>
                  <a:schemeClr val="tx2"/>
                </a:solidFill>
                <a:cs typeface="Calibri" panose="020F0502020204030204"/>
              </a:rPr>
              <a:t> </a:t>
            </a:r>
            <a:r>
              <a:rPr lang="it-IT" dirty="0" err="1">
                <a:solidFill>
                  <a:schemeClr val="tx2"/>
                </a:solidFill>
                <a:cs typeface="Calibri" panose="020F0502020204030204"/>
              </a:rPr>
              <a:t>including</a:t>
            </a:r>
            <a:r>
              <a:rPr lang="it-IT" dirty="0">
                <a:solidFill>
                  <a:schemeClr val="tx2"/>
                </a:solidFill>
                <a:cs typeface="Calibri" panose="020F0502020204030204"/>
              </a:rPr>
              <a:t> producer, consumer and </a:t>
            </a:r>
            <a:r>
              <a:rPr lang="it-IT" dirty="0" err="1">
                <a:solidFill>
                  <a:schemeClr val="tx2"/>
                </a:solidFill>
                <a:cs typeface="Calibri" panose="020F0502020204030204"/>
              </a:rPr>
              <a:t>environmental</a:t>
            </a:r>
            <a:r>
              <a:rPr lang="it-IT" dirty="0">
                <a:solidFill>
                  <a:schemeClr val="tx2"/>
                </a:solidFill>
                <a:cs typeface="Calibri" panose="020F0502020204030204"/>
              </a:rPr>
              <a:t> </a:t>
            </a:r>
            <a:r>
              <a:rPr lang="it-IT" dirty="0" err="1">
                <a:solidFill>
                  <a:schemeClr val="tx2"/>
                </a:solidFill>
                <a:cs typeface="Calibri" panose="020F0502020204030204"/>
              </a:rPr>
              <a:t>associations</a:t>
            </a:r>
            <a:r>
              <a:rPr lang="it-IT" dirty="0">
                <a:solidFill>
                  <a:schemeClr val="tx2"/>
                </a:solidFill>
                <a:cs typeface="Calibri" panose="020F0502020204030204"/>
              </a:rPr>
              <a:t>, </a:t>
            </a:r>
            <a:r>
              <a:rPr lang="it-IT" dirty="0" err="1">
                <a:solidFill>
                  <a:schemeClr val="tx2"/>
                </a:solidFill>
                <a:cs typeface="Calibri" panose="020F0502020204030204"/>
              </a:rPr>
              <a:t>also</a:t>
            </a:r>
            <a:r>
              <a:rPr lang="it-IT" dirty="0">
                <a:solidFill>
                  <a:schemeClr val="tx2"/>
                </a:solidFill>
                <a:cs typeface="Calibri" panose="020F0502020204030204"/>
              </a:rPr>
              <a:t> cover </a:t>
            </a:r>
            <a:r>
              <a:rPr lang="it-IT" dirty="0" err="1">
                <a:solidFill>
                  <a:schemeClr val="tx2"/>
                </a:solidFill>
                <a:cs typeface="Calibri" panose="020F0502020204030204"/>
              </a:rPr>
              <a:t>aspects</a:t>
            </a:r>
            <a:r>
              <a:rPr lang="it-IT" dirty="0">
                <a:solidFill>
                  <a:schemeClr val="tx2"/>
                </a:solidFill>
                <a:cs typeface="Calibri" panose="020F0502020204030204"/>
              </a:rPr>
              <a:t> of consumer health and </a:t>
            </a:r>
            <a:r>
              <a:rPr lang="it-IT" dirty="0" err="1">
                <a:solidFill>
                  <a:schemeClr val="tx2"/>
                </a:solidFill>
                <a:cs typeface="Calibri" panose="020F0502020204030204"/>
              </a:rPr>
              <a:t>safety</a:t>
            </a:r>
            <a:r>
              <a:rPr lang="it-IT" dirty="0">
                <a:solidFill>
                  <a:schemeClr val="tx2"/>
                </a:solidFill>
                <a:cs typeface="Calibri" panose="020F0502020204030204"/>
              </a:rPr>
              <a:t> and, </a:t>
            </a:r>
            <a:r>
              <a:rPr lang="it-IT" dirty="0" err="1">
                <a:solidFill>
                  <a:schemeClr val="tx2"/>
                </a:solidFill>
                <a:cs typeface="Calibri" panose="020F0502020204030204"/>
              </a:rPr>
              <a:t>where</a:t>
            </a:r>
            <a:r>
              <a:rPr lang="it-IT" dirty="0">
                <a:solidFill>
                  <a:schemeClr val="tx2"/>
                </a:solidFill>
                <a:cs typeface="Calibri" panose="020F0502020204030204"/>
              </a:rPr>
              <a:t> </a:t>
            </a:r>
            <a:r>
              <a:rPr lang="it-IT" dirty="0" err="1">
                <a:solidFill>
                  <a:schemeClr val="tx2"/>
                </a:solidFill>
                <a:cs typeface="Calibri" panose="020F0502020204030204"/>
              </a:rPr>
              <a:t>relevant</a:t>
            </a:r>
            <a:r>
              <a:rPr lang="it-IT" dirty="0">
                <a:solidFill>
                  <a:schemeClr val="tx2"/>
                </a:solidFill>
                <a:cs typeface="Calibri" panose="020F0502020204030204"/>
              </a:rPr>
              <a:t>, the </a:t>
            </a:r>
            <a:r>
              <a:rPr lang="it-IT" dirty="0" err="1">
                <a:solidFill>
                  <a:schemeClr val="tx2"/>
                </a:solidFill>
                <a:cs typeface="Calibri" panose="020F0502020204030204"/>
              </a:rPr>
              <a:t>main</a:t>
            </a:r>
            <a:r>
              <a:rPr lang="it-IT" dirty="0">
                <a:solidFill>
                  <a:schemeClr val="tx2"/>
                </a:solidFill>
                <a:cs typeface="Calibri" panose="020F0502020204030204"/>
              </a:rPr>
              <a:t> social and </a:t>
            </a:r>
            <a:r>
              <a:rPr lang="it-IT" dirty="0" err="1">
                <a:solidFill>
                  <a:schemeClr val="tx2"/>
                </a:solidFill>
                <a:cs typeface="Calibri" panose="020F0502020204030204"/>
              </a:rPr>
              <a:t>ethical</a:t>
            </a:r>
            <a:r>
              <a:rPr lang="it-IT" dirty="0">
                <a:solidFill>
                  <a:schemeClr val="tx2"/>
                </a:solidFill>
                <a:cs typeface="Calibri" panose="020F0502020204030204"/>
              </a:rPr>
              <a:t> </a:t>
            </a:r>
            <a:r>
              <a:rPr lang="it-IT" dirty="0" err="1">
                <a:solidFill>
                  <a:schemeClr val="tx2"/>
                </a:solidFill>
                <a:cs typeface="Calibri" panose="020F0502020204030204"/>
              </a:rPr>
              <a:t>aspects</a:t>
            </a:r>
            <a:r>
              <a:rPr lang="it-IT" dirty="0">
                <a:solidFill>
                  <a:schemeClr val="tx2"/>
                </a:solidFill>
                <a:cs typeface="Calibri" panose="020F0502020204030204"/>
              </a:rPr>
              <a:t> of production </a:t>
            </a:r>
            <a:r>
              <a:rPr lang="it-IT" dirty="0" err="1">
                <a:solidFill>
                  <a:schemeClr val="tx2"/>
                </a:solidFill>
                <a:cs typeface="Calibri" panose="020F0502020204030204"/>
              </a:rPr>
              <a:t>processes</a:t>
            </a:r>
            <a:r>
              <a:rPr lang="it-IT" dirty="0">
                <a:solidFill>
                  <a:schemeClr val="tx2"/>
                </a:solidFill>
                <a:cs typeface="Calibri" panose="020F0502020204030204"/>
              </a:rPr>
              <a:t>.</a:t>
            </a:r>
            <a:endParaRPr lang="it-IT" dirty="0">
              <a:solidFill>
                <a:schemeClr val="tx2"/>
              </a:solidFill>
            </a:endParaRPr>
          </a:p>
        </p:txBody>
      </p:sp>
    </p:spTree>
    <p:extLst>
      <p:ext uri="{BB962C8B-B14F-4D97-AF65-F5344CB8AC3E}">
        <p14:creationId xmlns:p14="http://schemas.microsoft.com/office/powerpoint/2010/main" val="81115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15424-CE2E-46CF-959F-526DA75B2787}"/>
              </a:ext>
            </a:extLst>
          </p:cNvPr>
          <p:cNvSpPr>
            <a:spLocks noGrp="1"/>
          </p:cNvSpPr>
          <p:nvPr>
            <p:ph type="title"/>
          </p:nvPr>
        </p:nvSpPr>
        <p:spPr>
          <a:xfrm>
            <a:off x="5755598" y="1138036"/>
            <a:ext cx="5598202" cy="1402470"/>
          </a:xfrm>
        </p:spPr>
        <p:txBody>
          <a:bodyPr anchor="t">
            <a:normAutofit/>
          </a:bodyPr>
          <a:lstStyle/>
          <a:p>
            <a:r>
              <a:rPr lang="it-IT" sz="3200">
                <a:cs typeface="Calibri Light"/>
              </a:rPr>
              <a:t>Self and co-regulation</a:t>
            </a:r>
            <a:endParaRPr lang="it-IT" sz="3200"/>
          </a:p>
        </p:txBody>
      </p:sp>
      <p:pic>
        <p:nvPicPr>
          <p:cNvPr id="5" name="Picture 4" descr="Pen placed on top of a signature line">
            <a:extLst>
              <a:ext uri="{FF2B5EF4-FFF2-40B4-BE49-F238E27FC236}">
                <a16:creationId xmlns:a16="http://schemas.microsoft.com/office/drawing/2014/main" id="{197F42F0-388C-F045-4249-6087F756B777}"/>
              </a:ext>
            </a:extLst>
          </p:cNvPr>
          <p:cNvPicPr>
            <a:picLocks noChangeAspect="1"/>
          </p:cNvPicPr>
          <p:nvPr/>
        </p:nvPicPr>
        <p:blipFill rotWithShape="1">
          <a:blip r:embed="rId2"/>
          <a:srcRect l="57737" r="5771" b="-3"/>
          <a:stretch/>
        </p:blipFill>
        <p:spPr>
          <a:xfrm>
            <a:off x="1432433" y="768626"/>
            <a:ext cx="2984816" cy="5459894"/>
          </a:xfrm>
          <a:prstGeom prst="rect">
            <a:avLst/>
          </a:prstGeom>
        </p:spPr>
      </p:pic>
      <p:sp>
        <p:nvSpPr>
          <p:cNvPr id="3" name="Segnaposto contenuto 2">
            <a:extLst>
              <a:ext uri="{FF2B5EF4-FFF2-40B4-BE49-F238E27FC236}">
                <a16:creationId xmlns:a16="http://schemas.microsoft.com/office/drawing/2014/main" id="{81C5F346-030B-A7F4-BE72-FDD8BC58B307}"/>
              </a:ext>
            </a:extLst>
          </p:cNvPr>
          <p:cNvSpPr>
            <a:spLocks noGrp="1"/>
          </p:cNvSpPr>
          <p:nvPr>
            <p:ph idx="1"/>
          </p:nvPr>
        </p:nvSpPr>
        <p:spPr>
          <a:xfrm>
            <a:off x="5755598" y="2551176"/>
            <a:ext cx="5444382" cy="3591207"/>
          </a:xfrm>
        </p:spPr>
        <p:txBody>
          <a:bodyPr vert="horz" lIns="91440" tIns="45720" rIns="91440" bIns="45720" rtlCol="0" anchor="t">
            <a:normAutofit/>
          </a:bodyPr>
          <a:lstStyle/>
          <a:p>
            <a:pPr marL="0" indent="0">
              <a:buNone/>
            </a:pPr>
            <a:r>
              <a:rPr lang="it-IT" sz="2400" err="1">
                <a:cs typeface="Calibri" panose="020F0502020204030204"/>
              </a:rPr>
              <a:t>These</a:t>
            </a:r>
            <a:r>
              <a:rPr lang="it-IT" sz="2400" dirty="0">
                <a:cs typeface="Calibri" panose="020F0502020204030204"/>
              </a:rPr>
              <a:t> </a:t>
            </a:r>
            <a:r>
              <a:rPr lang="it-IT" sz="2400" err="1">
                <a:cs typeface="Calibri" panose="020F0502020204030204"/>
              </a:rPr>
              <a:t>may</a:t>
            </a:r>
            <a:r>
              <a:rPr lang="it-IT" sz="2400" dirty="0">
                <a:cs typeface="Calibri" panose="020F0502020204030204"/>
              </a:rPr>
              <a:t> include self </a:t>
            </a:r>
            <a:r>
              <a:rPr lang="it-IT" sz="2400" err="1">
                <a:cs typeface="Calibri" panose="020F0502020204030204"/>
              </a:rPr>
              <a:t>regulatory</a:t>
            </a:r>
            <a:r>
              <a:rPr lang="it-IT" sz="2400" dirty="0">
                <a:cs typeface="Calibri" panose="020F0502020204030204"/>
              </a:rPr>
              <a:t> </a:t>
            </a:r>
            <a:r>
              <a:rPr lang="it-IT" sz="2400" err="1">
                <a:cs typeface="Calibri" panose="020F0502020204030204"/>
              </a:rPr>
              <a:t>arrangements</a:t>
            </a:r>
            <a:r>
              <a:rPr lang="it-IT" sz="2400" dirty="0">
                <a:cs typeface="Calibri" panose="020F0502020204030204"/>
              </a:rPr>
              <a:t> </a:t>
            </a:r>
            <a:r>
              <a:rPr lang="it-IT" sz="2400" err="1">
                <a:cs typeface="Calibri" panose="020F0502020204030204"/>
              </a:rPr>
              <a:t>where</a:t>
            </a:r>
            <a:r>
              <a:rPr lang="it-IT" sz="2400" dirty="0">
                <a:cs typeface="Calibri" panose="020F0502020204030204"/>
              </a:rPr>
              <a:t> the agreement </a:t>
            </a:r>
            <a:r>
              <a:rPr lang="it-IT" sz="2400" err="1">
                <a:cs typeface="Calibri" panose="020F0502020204030204"/>
              </a:rPr>
              <a:t>is</a:t>
            </a:r>
            <a:r>
              <a:rPr lang="it-IT" sz="2400" dirty="0">
                <a:cs typeface="Calibri" panose="020F0502020204030204"/>
              </a:rPr>
              <a:t> put in place </a:t>
            </a:r>
            <a:r>
              <a:rPr lang="it-IT" sz="2400" b="1">
                <a:cs typeface="Calibri" panose="020F0502020204030204"/>
              </a:rPr>
              <a:t>by market </a:t>
            </a:r>
            <a:r>
              <a:rPr lang="it-IT" sz="2400" b="1" err="1">
                <a:cs typeface="Calibri" panose="020F0502020204030204"/>
              </a:rPr>
              <a:t>actors</a:t>
            </a:r>
            <a:r>
              <a:rPr lang="it-IT" sz="2400" b="1" dirty="0">
                <a:cs typeface="Calibri" panose="020F0502020204030204"/>
              </a:rPr>
              <a:t> on voluntary </a:t>
            </a:r>
            <a:r>
              <a:rPr lang="it-IT" sz="2400" b="1" err="1">
                <a:cs typeface="Calibri" panose="020F0502020204030204"/>
              </a:rPr>
              <a:t>basis</a:t>
            </a:r>
            <a:r>
              <a:rPr lang="it-IT" sz="2400" b="1" dirty="0">
                <a:cs typeface="Calibri" panose="020F0502020204030204"/>
              </a:rPr>
              <a:t>,</a:t>
            </a:r>
            <a:r>
              <a:rPr lang="it-IT" sz="2400" dirty="0">
                <a:cs typeface="Calibri" panose="020F0502020204030204"/>
              </a:rPr>
              <a:t> </a:t>
            </a:r>
            <a:r>
              <a:rPr lang="it-IT" sz="2400" err="1">
                <a:cs typeface="Calibri" panose="020F0502020204030204"/>
              </a:rPr>
              <a:t>whether</a:t>
            </a:r>
            <a:r>
              <a:rPr lang="it-IT" sz="2400" dirty="0">
                <a:cs typeface="Calibri" panose="020F0502020204030204"/>
              </a:rPr>
              <a:t> in the </a:t>
            </a:r>
            <a:r>
              <a:rPr lang="it-IT" sz="2400" err="1">
                <a:cs typeface="Calibri" panose="020F0502020204030204"/>
              </a:rPr>
              <a:t>form</a:t>
            </a:r>
            <a:r>
              <a:rPr lang="it-IT" sz="2400" dirty="0">
                <a:cs typeface="Calibri" panose="020F0502020204030204"/>
              </a:rPr>
              <a:t> of </a:t>
            </a:r>
            <a:r>
              <a:rPr lang="it-IT" sz="2400" err="1">
                <a:cs typeface="Calibri" panose="020F0502020204030204"/>
              </a:rPr>
              <a:t>binding</a:t>
            </a:r>
            <a:r>
              <a:rPr lang="it-IT" sz="2400" dirty="0">
                <a:cs typeface="Calibri" panose="020F0502020204030204"/>
              </a:rPr>
              <a:t> agreements or </a:t>
            </a:r>
            <a:r>
              <a:rPr lang="it-IT" sz="2400" err="1">
                <a:cs typeface="Calibri" panose="020F0502020204030204"/>
              </a:rPr>
              <a:t>gentelmen's</a:t>
            </a:r>
            <a:r>
              <a:rPr lang="it-IT" sz="2400" dirty="0">
                <a:cs typeface="Calibri" panose="020F0502020204030204"/>
              </a:rPr>
              <a:t> agreements.</a:t>
            </a:r>
            <a:endParaRPr lang="it-IT" sz="2400" dirty="0">
              <a:ea typeface="Calibri"/>
              <a:cs typeface="Calibri" panose="020F0502020204030204"/>
            </a:endParaRPr>
          </a:p>
          <a:p>
            <a:pPr marL="0" indent="0">
              <a:buNone/>
            </a:pPr>
            <a:r>
              <a:rPr lang="it-IT" sz="2400" err="1">
                <a:cs typeface="Calibri" panose="020F0502020204030204"/>
              </a:rPr>
              <a:t>Alternativily</a:t>
            </a:r>
            <a:r>
              <a:rPr lang="it-IT" sz="2400" dirty="0">
                <a:cs typeface="Calibri" panose="020F0502020204030204"/>
              </a:rPr>
              <a:t>, co-</a:t>
            </a:r>
            <a:r>
              <a:rPr lang="it-IT" sz="2400" err="1">
                <a:cs typeface="Calibri" panose="020F0502020204030204"/>
              </a:rPr>
              <a:t>regulation</a:t>
            </a:r>
            <a:r>
              <a:rPr lang="it-IT" sz="2400" dirty="0">
                <a:cs typeface="Calibri" panose="020F0502020204030204"/>
              </a:rPr>
              <a:t> </a:t>
            </a:r>
            <a:r>
              <a:rPr lang="it-IT" sz="2400" err="1">
                <a:cs typeface="Calibri" panose="020F0502020204030204"/>
              </a:rPr>
              <a:t>may</a:t>
            </a:r>
            <a:r>
              <a:rPr lang="it-IT" sz="2400" dirty="0">
                <a:cs typeface="Calibri" panose="020F0502020204030204"/>
              </a:rPr>
              <a:t> be </a:t>
            </a:r>
            <a:r>
              <a:rPr lang="it-IT" sz="2400" err="1">
                <a:cs typeface="Calibri" panose="020F0502020204030204"/>
              </a:rPr>
              <a:t>used</a:t>
            </a:r>
            <a:r>
              <a:rPr lang="it-IT" sz="2400" dirty="0">
                <a:cs typeface="Calibri" panose="020F0502020204030204"/>
              </a:rPr>
              <a:t> i.e. </a:t>
            </a:r>
            <a:r>
              <a:rPr lang="it-IT" sz="2400" b="1" err="1">
                <a:cs typeface="Calibri" panose="020F0502020204030204"/>
              </a:rPr>
              <a:t>where</a:t>
            </a:r>
            <a:r>
              <a:rPr lang="it-IT" sz="2400" b="1" dirty="0">
                <a:cs typeface="Calibri" panose="020F0502020204030204"/>
              </a:rPr>
              <a:t> a legislative or </a:t>
            </a:r>
            <a:r>
              <a:rPr lang="it-IT" sz="2400" b="1" err="1">
                <a:cs typeface="Calibri" panose="020F0502020204030204"/>
              </a:rPr>
              <a:t>regulatory</a:t>
            </a:r>
            <a:r>
              <a:rPr lang="it-IT" sz="2400" b="1" dirty="0">
                <a:cs typeface="Calibri" panose="020F0502020204030204"/>
              </a:rPr>
              <a:t> act </a:t>
            </a:r>
            <a:r>
              <a:rPr lang="it-IT" sz="2400" b="1" err="1">
                <a:cs typeface="Calibri" panose="020F0502020204030204"/>
              </a:rPr>
              <a:t>entrusts</a:t>
            </a:r>
            <a:r>
              <a:rPr lang="it-IT" sz="2400" b="1" dirty="0">
                <a:cs typeface="Calibri" panose="020F0502020204030204"/>
              </a:rPr>
              <a:t> </a:t>
            </a:r>
            <a:r>
              <a:rPr lang="it-IT" sz="2400" b="1" err="1">
                <a:cs typeface="Calibri" panose="020F0502020204030204"/>
              </a:rPr>
              <a:t>attainment</a:t>
            </a:r>
            <a:r>
              <a:rPr lang="it-IT" sz="2400" b="1" dirty="0">
                <a:cs typeface="Calibri" panose="020F0502020204030204"/>
              </a:rPr>
              <a:t> of </a:t>
            </a:r>
            <a:r>
              <a:rPr lang="it-IT" sz="2400" b="1" err="1">
                <a:cs typeface="Calibri" panose="020F0502020204030204"/>
              </a:rPr>
              <a:t>environmental</a:t>
            </a:r>
            <a:r>
              <a:rPr lang="it-IT" sz="2400" b="1" dirty="0">
                <a:cs typeface="Calibri" panose="020F0502020204030204"/>
              </a:rPr>
              <a:t> </a:t>
            </a:r>
            <a:r>
              <a:rPr lang="it-IT" sz="2400" b="1" err="1">
                <a:cs typeface="Calibri" panose="020F0502020204030204"/>
              </a:rPr>
              <a:t>aims</a:t>
            </a:r>
            <a:r>
              <a:rPr lang="it-IT" sz="2400" b="1" dirty="0">
                <a:cs typeface="Calibri" panose="020F0502020204030204"/>
              </a:rPr>
              <a:t> to non state </a:t>
            </a:r>
            <a:r>
              <a:rPr lang="it-IT" sz="2400" b="1" err="1">
                <a:cs typeface="Calibri" panose="020F0502020204030204"/>
              </a:rPr>
              <a:t>actors</a:t>
            </a:r>
            <a:r>
              <a:rPr lang="it-IT" sz="2400" b="1" dirty="0">
                <a:cs typeface="Calibri" panose="020F0502020204030204"/>
              </a:rPr>
              <a:t>.</a:t>
            </a:r>
            <a:endParaRPr lang="it-IT" sz="2400" b="1">
              <a:ea typeface="Calibri"/>
              <a:cs typeface="Calibri" panose="020F0502020204030204"/>
            </a:endParaRPr>
          </a:p>
        </p:txBody>
      </p:sp>
    </p:spTree>
    <p:extLst>
      <p:ext uri="{BB962C8B-B14F-4D97-AF65-F5344CB8AC3E}">
        <p14:creationId xmlns:p14="http://schemas.microsoft.com/office/powerpoint/2010/main" val="1937511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89842084-606A-BB91-0872-94961B8E1F73}"/>
              </a:ext>
            </a:extLst>
          </p:cNvPr>
          <p:cNvSpPr>
            <a:spLocks noGrp="1"/>
          </p:cNvSpPr>
          <p:nvPr>
            <p:ph type="title"/>
          </p:nvPr>
        </p:nvSpPr>
        <p:spPr>
          <a:xfrm>
            <a:off x="640080" y="1243013"/>
            <a:ext cx="3855720" cy="4371974"/>
          </a:xfrm>
        </p:spPr>
        <p:txBody>
          <a:bodyPr>
            <a:normAutofit/>
          </a:bodyPr>
          <a:lstStyle/>
          <a:p>
            <a:r>
              <a:rPr lang="it-IT" sz="3600">
                <a:solidFill>
                  <a:schemeClr val="tx2"/>
                </a:solidFill>
                <a:ea typeface="+mj-lt"/>
                <a:cs typeface="+mj-lt"/>
              </a:rPr>
              <a:t>The Competent Body: the COMMITTEE</a:t>
            </a:r>
            <a:endParaRPr lang="it-IT" sz="3600">
              <a:solidFill>
                <a:schemeClr val="tx2"/>
              </a:solidFill>
            </a:endParaRPr>
          </a:p>
        </p:txBody>
      </p:sp>
      <p:sp>
        <p:nvSpPr>
          <p:cNvPr id="3" name="Segnaposto contenuto 2">
            <a:extLst>
              <a:ext uri="{FF2B5EF4-FFF2-40B4-BE49-F238E27FC236}">
                <a16:creationId xmlns:a16="http://schemas.microsoft.com/office/drawing/2014/main" id="{52649E9F-7D27-27E5-8E3D-D091949E14A1}"/>
              </a:ext>
            </a:extLst>
          </p:cNvPr>
          <p:cNvSpPr>
            <a:spLocks noGrp="1"/>
          </p:cNvSpPr>
          <p:nvPr>
            <p:ph idx="1"/>
          </p:nvPr>
        </p:nvSpPr>
        <p:spPr>
          <a:xfrm>
            <a:off x="6172200" y="804672"/>
            <a:ext cx="5221224" cy="5230368"/>
          </a:xfrm>
        </p:spPr>
        <p:txBody>
          <a:bodyPr vert="horz" lIns="91440" tIns="45720" rIns="91440" bIns="45720" rtlCol="0" anchor="ctr">
            <a:normAutofit/>
          </a:bodyPr>
          <a:lstStyle/>
          <a:p>
            <a:pPr marL="0" indent="0">
              <a:buNone/>
            </a:pPr>
            <a:r>
              <a:rPr lang="it-IT" sz="3200" dirty="0">
                <a:solidFill>
                  <a:schemeClr val="tx2"/>
                </a:solidFill>
                <a:ea typeface="+mn-lt"/>
                <a:cs typeface="+mn-lt"/>
              </a:rPr>
              <a:t>The </a:t>
            </a:r>
            <a:r>
              <a:rPr lang="it-IT" sz="3200" err="1">
                <a:solidFill>
                  <a:schemeClr val="tx2"/>
                </a:solidFill>
                <a:ea typeface="+mn-lt"/>
                <a:cs typeface="+mn-lt"/>
              </a:rPr>
              <a:t>Italian</a:t>
            </a:r>
            <a:r>
              <a:rPr lang="it-IT" sz="3200" dirty="0">
                <a:solidFill>
                  <a:schemeClr val="tx2"/>
                </a:solidFill>
                <a:ea typeface="+mn-lt"/>
                <a:cs typeface="+mn-lt"/>
              </a:rPr>
              <a:t> national </a:t>
            </a:r>
            <a:r>
              <a:rPr lang="it-IT" sz="3200" err="1">
                <a:solidFill>
                  <a:schemeClr val="tx2"/>
                </a:solidFill>
                <a:ea typeface="+mn-lt"/>
                <a:cs typeface="+mn-lt"/>
              </a:rPr>
              <a:t>competent</a:t>
            </a:r>
            <a:r>
              <a:rPr lang="it-IT" sz="3200" dirty="0">
                <a:solidFill>
                  <a:schemeClr val="tx2"/>
                </a:solidFill>
                <a:ea typeface="+mn-lt"/>
                <a:cs typeface="+mn-lt"/>
              </a:rPr>
              <a:t> body for the </a:t>
            </a:r>
            <a:r>
              <a:rPr lang="it-IT" sz="3200" err="1">
                <a:solidFill>
                  <a:schemeClr val="tx2"/>
                </a:solidFill>
                <a:ea typeface="+mn-lt"/>
                <a:cs typeface="+mn-lt"/>
              </a:rPr>
              <a:t>implementation</a:t>
            </a:r>
            <a:r>
              <a:rPr lang="it-IT" sz="3200" dirty="0">
                <a:solidFill>
                  <a:schemeClr val="tx2"/>
                </a:solidFill>
                <a:ea typeface="+mn-lt"/>
                <a:cs typeface="+mn-lt"/>
              </a:rPr>
              <a:t> of </a:t>
            </a:r>
            <a:r>
              <a:rPr lang="it-IT" sz="3200" err="1">
                <a:solidFill>
                  <a:schemeClr val="tx2"/>
                </a:solidFill>
                <a:ea typeface="+mn-lt"/>
                <a:cs typeface="+mn-lt"/>
              </a:rPr>
              <a:t>Regulation</a:t>
            </a:r>
            <a:r>
              <a:rPr lang="it-IT" sz="3200" dirty="0">
                <a:solidFill>
                  <a:schemeClr val="tx2"/>
                </a:solidFill>
                <a:ea typeface="+mn-lt"/>
                <a:cs typeface="+mn-lt"/>
              </a:rPr>
              <a:t> (EC) No 66/2010 Ecolabel </a:t>
            </a:r>
            <a:r>
              <a:rPr lang="it-IT" sz="3200" err="1">
                <a:solidFill>
                  <a:schemeClr val="tx2"/>
                </a:solidFill>
                <a:ea typeface="+mn-lt"/>
                <a:cs typeface="+mn-lt"/>
              </a:rPr>
              <a:t>is</a:t>
            </a:r>
            <a:r>
              <a:rPr lang="it-IT" sz="3200" dirty="0">
                <a:solidFill>
                  <a:schemeClr val="tx2"/>
                </a:solidFill>
                <a:ea typeface="+mn-lt"/>
                <a:cs typeface="+mn-lt"/>
              </a:rPr>
              <a:t> </a:t>
            </a:r>
            <a:r>
              <a:rPr lang="it-IT" sz="3200" b="1" dirty="0">
                <a:solidFill>
                  <a:schemeClr val="tx2"/>
                </a:solidFill>
                <a:ea typeface="+mn-lt"/>
                <a:cs typeface="+mn-lt"/>
              </a:rPr>
              <a:t>the </a:t>
            </a:r>
            <a:r>
              <a:rPr lang="it-IT" sz="3200" b="1" err="1">
                <a:solidFill>
                  <a:schemeClr val="tx2"/>
                </a:solidFill>
                <a:ea typeface="+mn-lt"/>
                <a:cs typeface="+mn-lt"/>
              </a:rPr>
              <a:t>Italian</a:t>
            </a:r>
            <a:r>
              <a:rPr lang="it-IT" sz="3200" b="1" dirty="0">
                <a:solidFill>
                  <a:schemeClr val="tx2"/>
                </a:solidFill>
                <a:ea typeface="+mn-lt"/>
                <a:cs typeface="+mn-lt"/>
              </a:rPr>
              <a:t> Ecolabel </a:t>
            </a:r>
            <a:r>
              <a:rPr lang="it-IT" sz="3200" b="1" err="1">
                <a:solidFill>
                  <a:schemeClr val="tx2"/>
                </a:solidFill>
                <a:ea typeface="+mn-lt"/>
                <a:cs typeface="+mn-lt"/>
              </a:rPr>
              <a:t>Section</a:t>
            </a:r>
            <a:r>
              <a:rPr lang="it-IT" sz="3200" b="1" dirty="0">
                <a:solidFill>
                  <a:schemeClr val="tx2"/>
                </a:solidFill>
                <a:ea typeface="+mn-lt"/>
                <a:cs typeface="+mn-lt"/>
              </a:rPr>
              <a:t> of the Ecolabel and </a:t>
            </a:r>
            <a:r>
              <a:rPr lang="it-IT" sz="3200" b="1" err="1">
                <a:solidFill>
                  <a:schemeClr val="tx2"/>
                </a:solidFill>
                <a:ea typeface="+mn-lt"/>
                <a:cs typeface="+mn-lt"/>
              </a:rPr>
              <a:t>Ecoaudit</a:t>
            </a:r>
            <a:r>
              <a:rPr lang="it-IT" sz="3200" b="1" dirty="0">
                <a:solidFill>
                  <a:schemeClr val="tx2"/>
                </a:solidFill>
                <a:ea typeface="+mn-lt"/>
                <a:cs typeface="+mn-lt"/>
              </a:rPr>
              <a:t> Committee</a:t>
            </a:r>
            <a:r>
              <a:rPr lang="it-IT" sz="3200" dirty="0">
                <a:solidFill>
                  <a:schemeClr val="tx2"/>
                </a:solidFill>
                <a:ea typeface="+mn-lt"/>
                <a:cs typeface="+mn-lt"/>
              </a:rPr>
              <a:t>, </a:t>
            </a:r>
            <a:r>
              <a:rPr lang="it-IT" sz="3200" err="1">
                <a:solidFill>
                  <a:schemeClr val="tx2"/>
                </a:solidFill>
                <a:ea typeface="+mn-lt"/>
                <a:cs typeface="+mn-lt"/>
              </a:rPr>
              <a:t>established</a:t>
            </a:r>
            <a:r>
              <a:rPr lang="it-IT" sz="3200" dirty="0">
                <a:solidFill>
                  <a:schemeClr val="tx2"/>
                </a:solidFill>
                <a:ea typeface="+mn-lt"/>
                <a:cs typeface="+mn-lt"/>
              </a:rPr>
              <a:t> </a:t>
            </a:r>
            <a:r>
              <a:rPr lang="it-IT" sz="3200" err="1">
                <a:solidFill>
                  <a:schemeClr val="tx2"/>
                </a:solidFill>
                <a:ea typeface="+mn-lt"/>
                <a:cs typeface="+mn-lt"/>
              </a:rPr>
              <a:t>at</a:t>
            </a:r>
            <a:r>
              <a:rPr lang="it-IT" sz="3200" dirty="0">
                <a:solidFill>
                  <a:schemeClr val="tx2"/>
                </a:solidFill>
                <a:ea typeface="+mn-lt"/>
                <a:cs typeface="+mn-lt"/>
              </a:rPr>
              <a:t> the </a:t>
            </a:r>
            <a:r>
              <a:rPr lang="it-IT" sz="3200" err="1">
                <a:solidFill>
                  <a:schemeClr val="tx2"/>
                </a:solidFill>
                <a:ea typeface="+mn-lt"/>
                <a:cs typeface="+mn-lt"/>
              </a:rPr>
              <a:t>Ministry</a:t>
            </a:r>
            <a:r>
              <a:rPr lang="it-IT" sz="3200" dirty="0">
                <a:solidFill>
                  <a:schemeClr val="tx2"/>
                </a:solidFill>
                <a:ea typeface="+mn-lt"/>
                <a:cs typeface="+mn-lt"/>
              </a:rPr>
              <a:t> of the Environment by </a:t>
            </a:r>
            <a:r>
              <a:rPr lang="it-IT" sz="3200" err="1">
                <a:solidFill>
                  <a:schemeClr val="tx2"/>
                </a:solidFill>
                <a:ea typeface="+mn-lt"/>
                <a:cs typeface="+mn-lt"/>
              </a:rPr>
              <a:t>Decree</a:t>
            </a:r>
            <a:r>
              <a:rPr lang="it-IT" sz="3200" dirty="0">
                <a:solidFill>
                  <a:schemeClr val="tx2"/>
                </a:solidFill>
                <a:ea typeface="+mn-lt"/>
                <a:cs typeface="+mn-lt"/>
              </a:rPr>
              <a:t> 413/1995, </a:t>
            </a:r>
            <a:r>
              <a:rPr lang="it-IT" sz="3200" err="1">
                <a:solidFill>
                  <a:schemeClr val="tx2"/>
                </a:solidFill>
                <a:ea typeface="+mn-lt"/>
                <a:cs typeface="+mn-lt"/>
              </a:rPr>
              <a:t>as</a:t>
            </a:r>
            <a:r>
              <a:rPr lang="it-IT" sz="3200" dirty="0">
                <a:solidFill>
                  <a:schemeClr val="tx2"/>
                </a:solidFill>
                <a:ea typeface="+mn-lt"/>
                <a:cs typeface="+mn-lt"/>
              </a:rPr>
              <a:t> </a:t>
            </a:r>
            <a:r>
              <a:rPr lang="it-IT" sz="3200" err="1">
                <a:solidFill>
                  <a:schemeClr val="tx2"/>
                </a:solidFill>
                <a:ea typeface="+mn-lt"/>
                <a:cs typeface="+mn-lt"/>
              </a:rPr>
              <a:t>amended</a:t>
            </a:r>
            <a:r>
              <a:rPr lang="it-IT" sz="3200" dirty="0">
                <a:solidFill>
                  <a:schemeClr val="tx2"/>
                </a:solidFill>
                <a:ea typeface="+mn-lt"/>
                <a:cs typeface="+mn-lt"/>
              </a:rPr>
              <a:t> by </a:t>
            </a:r>
            <a:r>
              <a:rPr lang="it-IT" sz="3200" err="1">
                <a:solidFill>
                  <a:schemeClr val="tx2"/>
                </a:solidFill>
                <a:ea typeface="+mn-lt"/>
                <a:cs typeface="+mn-lt"/>
              </a:rPr>
              <a:t>Decree</a:t>
            </a:r>
            <a:r>
              <a:rPr lang="it-IT" sz="3200" dirty="0">
                <a:solidFill>
                  <a:schemeClr val="tx2"/>
                </a:solidFill>
                <a:ea typeface="+mn-lt"/>
                <a:cs typeface="+mn-lt"/>
              </a:rPr>
              <a:t> 236/1998.</a:t>
            </a:r>
            <a:endParaRPr lang="it-IT" sz="2400" dirty="0">
              <a:solidFill>
                <a:schemeClr val="tx2"/>
              </a:solidFill>
              <a:ea typeface="Calibri" panose="020F0502020204030204"/>
              <a:cs typeface="Calibri" panose="020F0502020204030204"/>
            </a:endParaRPr>
          </a:p>
        </p:txBody>
      </p:sp>
    </p:spTree>
    <p:extLst>
      <p:ext uri="{BB962C8B-B14F-4D97-AF65-F5344CB8AC3E}">
        <p14:creationId xmlns:p14="http://schemas.microsoft.com/office/powerpoint/2010/main" val="239983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531C274-DD09-BA69-1FDC-DC71949450C6}"/>
              </a:ext>
            </a:extLst>
          </p:cNvPr>
          <p:cNvSpPr>
            <a:spLocks noGrp="1"/>
          </p:cNvSpPr>
          <p:nvPr>
            <p:ph type="title"/>
          </p:nvPr>
        </p:nvSpPr>
        <p:spPr>
          <a:xfrm>
            <a:off x="761803" y="350196"/>
            <a:ext cx="4646904" cy="1624520"/>
          </a:xfrm>
        </p:spPr>
        <p:txBody>
          <a:bodyPr anchor="ctr">
            <a:normAutofit/>
          </a:bodyPr>
          <a:lstStyle/>
          <a:p>
            <a:r>
              <a:rPr lang="it-IT" sz="3100">
                <a:latin typeface="Calibri"/>
                <a:cs typeface="Calibri"/>
              </a:rPr>
              <a:t>The Italian Ecolabel Section</a:t>
            </a:r>
            <a:endParaRPr lang="it-IT" sz="3100"/>
          </a:p>
        </p:txBody>
      </p:sp>
      <p:sp>
        <p:nvSpPr>
          <p:cNvPr id="3" name="Segnaposto contenuto 2">
            <a:extLst>
              <a:ext uri="{FF2B5EF4-FFF2-40B4-BE49-F238E27FC236}">
                <a16:creationId xmlns:a16="http://schemas.microsoft.com/office/drawing/2014/main" id="{EA631032-9C6A-B6D1-3A82-3B6DD6F4E1CA}"/>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it-IT" sz="3200">
                <a:cs typeface="Calibri"/>
              </a:rPr>
              <a:t>The </a:t>
            </a:r>
            <a:r>
              <a:rPr lang="it-IT" sz="3200" err="1">
                <a:cs typeface="Calibri"/>
              </a:rPr>
              <a:t>Italian</a:t>
            </a:r>
            <a:r>
              <a:rPr lang="it-IT" sz="3200">
                <a:cs typeface="Calibri"/>
              </a:rPr>
              <a:t> Ecolabel </a:t>
            </a:r>
            <a:r>
              <a:rPr lang="it-IT" sz="3200" err="1">
                <a:cs typeface="Calibri"/>
              </a:rPr>
              <a:t>Section</a:t>
            </a:r>
            <a:r>
              <a:rPr lang="it-IT" sz="3200">
                <a:cs typeface="Calibri"/>
              </a:rPr>
              <a:t> </a:t>
            </a:r>
            <a:r>
              <a:rPr lang="it-IT" sz="3200" err="1">
                <a:cs typeface="Calibri"/>
              </a:rPr>
              <a:t>consists</a:t>
            </a:r>
            <a:r>
              <a:rPr lang="it-IT" sz="3200">
                <a:cs typeface="Calibri"/>
              </a:rPr>
              <a:t> of a </a:t>
            </a:r>
            <a:r>
              <a:rPr lang="it-IT" sz="3200" err="1">
                <a:cs typeface="Calibri"/>
              </a:rPr>
              <a:t>President</a:t>
            </a:r>
            <a:r>
              <a:rPr lang="it-IT" sz="3200">
                <a:cs typeface="Calibri"/>
              </a:rPr>
              <a:t> and </a:t>
            </a:r>
            <a:r>
              <a:rPr lang="it-IT" sz="3200" err="1">
                <a:cs typeface="Calibri"/>
              </a:rPr>
              <a:t>six</a:t>
            </a:r>
            <a:r>
              <a:rPr lang="it-IT" sz="3200">
                <a:cs typeface="Calibri"/>
              </a:rPr>
              <a:t> </a:t>
            </a:r>
            <a:r>
              <a:rPr lang="it-IT" sz="3200" err="1">
                <a:cs typeface="Calibri"/>
              </a:rPr>
              <a:t>members</a:t>
            </a:r>
            <a:r>
              <a:rPr lang="it-IT" sz="3200">
                <a:cs typeface="Calibri"/>
              </a:rPr>
              <a:t> </a:t>
            </a:r>
            <a:r>
              <a:rPr lang="it-IT" sz="3200" err="1">
                <a:cs typeface="Calibri"/>
              </a:rPr>
              <a:t>appointed</a:t>
            </a:r>
            <a:r>
              <a:rPr lang="it-IT" sz="3200">
                <a:cs typeface="Calibri"/>
              </a:rPr>
              <a:t> by </a:t>
            </a:r>
            <a:r>
              <a:rPr lang="it-IT" sz="3200" err="1">
                <a:cs typeface="Calibri"/>
              </a:rPr>
              <a:t>decree</a:t>
            </a:r>
            <a:r>
              <a:rPr lang="it-IT" sz="3200">
                <a:cs typeface="Calibri"/>
              </a:rPr>
              <a:t> by the </a:t>
            </a:r>
            <a:r>
              <a:rPr lang="it-IT" sz="3200" err="1">
                <a:cs typeface="Calibri"/>
              </a:rPr>
              <a:t>Minister</a:t>
            </a:r>
            <a:r>
              <a:rPr lang="it-IT" sz="3200">
                <a:cs typeface="Calibri"/>
              </a:rPr>
              <a:t> for the Environment and </a:t>
            </a:r>
            <a:r>
              <a:rPr lang="it-IT" sz="3200" err="1">
                <a:cs typeface="Calibri"/>
              </a:rPr>
              <a:t>Protection</a:t>
            </a:r>
            <a:r>
              <a:rPr lang="it-IT" sz="3200">
                <a:cs typeface="Calibri"/>
              </a:rPr>
              <a:t> of Land and Sea (MATTM).</a:t>
            </a:r>
          </a:p>
        </p:txBody>
      </p:sp>
      <p:pic>
        <p:nvPicPr>
          <p:cNvPr id="5" name="Picture 4" descr="Vineyard lines on slopes">
            <a:extLst>
              <a:ext uri="{FF2B5EF4-FFF2-40B4-BE49-F238E27FC236}">
                <a16:creationId xmlns:a16="http://schemas.microsoft.com/office/drawing/2014/main" id="{82F04813-F077-8FE3-076D-42DFB809AEE4}"/>
              </a:ext>
            </a:extLst>
          </p:cNvPr>
          <p:cNvPicPr>
            <a:picLocks noChangeAspect="1"/>
          </p:cNvPicPr>
          <p:nvPr/>
        </p:nvPicPr>
        <p:blipFill rotWithShape="1">
          <a:blip r:embed="rId2"/>
          <a:srcRect l="14214" r="26342" b="-3"/>
          <a:stretch/>
        </p:blipFill>
        <p:spPr>
          <a:xfrm>
            <a:off x="6096000" y="1"/>
            <a:ext cx="6102825" cy="6858000"/>
          </a:xfrm>
          <a:prstGeom prst="rect">
            <a:avLst/>
          </a:prstGeom>
        </p:spPr>
      </p:pic>
    </p:spTree>
    <p:extLst>
      <p:ext uri="{BB962C8B-B14F-4D97-AF65-F5344CB8AC3E}">
        <p14:creationId xmlns:p14="http://schemas.microsoft.com/office/powerpoint/2010/main" val="1661740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531C274-DD09-BA69-1FDC-DC71949450C6}"/>
              </a:ext>
            </a:extLst>
          </p:cNvPr>
          <p:cNvSpPr>
            <a:spLocks noGrp="1"/>
          </p:cNvSpPr>
          <p:nvPr>
            <p:ph type="title"/>
          </p:nvPr>
        </p:nvSpPr>
        <p:spPr>
          <a:xfrm>
            <a:off x="761803" y="350196"/>
            <a:ext cx="4646904" cy="1624520"/>
          </a:xfrm>
        </p:spPr>
        <p:txBody>
          <a:bodyPr anchor="ctr">
            <a:normAutofit/>
          </a:bodyPr>
          <a:lstStyle/>
          <a:p>
            <a:r>
              <a:rPr lang="it-IT" sz="3100">
                <a:latin typeface="Calibri"/>
                <a:cs typeface="Calibri"/>
              </a:rPr>
              <a:t>The Italian Ecolabel Section</a:t>
            </a:r>
            <a:endParaRPr lang="it-IT" sz="3100"/>
          </a:p>
        </p:txBody>
      </p:sp>
      <p:sp>
        <p:nvSpPr>
          <p:cNvPr id="3" name="Segnaposto contenuto 2">
            <a:extLst>
              <a:ext uri="{FF2B5EF4-FFF2-40B4-BE49-F238E27FC236}">
                <a16:creationId xmlns:a16="http://schemas.microsoft.com/office/drawing/2014/main" id="{EA631032-9C6A-B6D1-3A82-3B6DD6F4E1CA}"/>
              </a:ext>
            </a:extLst>
          </p:cNvPr>
          <p:cNvSpPr>
            <a:spLocks noGrp="1"/>
          </p:cNvSpPr>
          <p:nvPr>
            <p:ph idx="1"/>
          </p:nvPr>
        </p:nvSpPr>
        <p:spPr>
          <a:xfrm>
            <a:off x="761802" y="2743200"/>
            <a:ext cx="4646905" cy="3613149"/>
          </a:xfrm>
        </p:spPr>
        <p:txBody>
          <a:bodyPr vert="horz" lIns="91440" tIns="45720" rIns="91440" bIns="45720" rtlCol="0" anchor="ctr">
            <a:normAutofit fontScale="85000" lnSpcReduction="20000"/>
          </a:bodyPr>
          <a:lstStyle/>
          <a:p>
            <a:pPr marL="0" indent="0">
              <a:buNone/>
            </a:pPr>
            <a:r>
              <a:rPr lang="it-IT" sz="3200">
                <a:ea typeface="Calibri"/>
                <a:cs typeface="Calibri"/>
              </a:rPr>
              <a:t>The </a:t>
            </a:r>
            <a:r>
              <a:rPr lang="it-IT" sz="3200" err="1">
                <a:ea typeface="Calibri"/>
                <a:cs typeface="Calibri"/>
              </a:rPr>
              <a:t>President</a:t>
            </a:r>
            <a:r>
              <a:rPr lang="it-IT" sz="3200">
                <a:ea typeface="Calibri"/>
                <a:cs typeface="Calibri"/>
              </a:rPr>
              <a:t> </a:t>
            </a:r>
            <a:r>
              <a:rPr lang="it-IT" sz="3200" err="1">
                <a:ea typeface="Calibri"/>
                <a:cs typeface="Calibri"/>
              </a:rPr>
              <a:t>may</a:t>
            </a:r>
            <a:r>
              <a:rPr lang="it-IT" sz="3200">
                <a:ea typeface="Calibri"/>
                <a:cs typeface="Calibri"/>
              </a:rPr>
              <a:t> be </a:t>
            </a:r>
            <a:r>
              <a:rPr lang="it-IT" sz="3200" err="1">
                <a:ea typeface="Calibri"/>
                <a:cs typeface="Calibri"/>
              </a:rPr>
              <a:t>designated</a:t>
            </a:r>
            <a:r>
              <a:rPr lang="it-IT" sz="3200">
                <a:ea typeface="Calibri"/>
                <a:cs typeface="Calibri"/>
              </a:rPr>
              <a:t> by the </a:t>
            </a:r>
            <a:r>
              <a:rPr lang="it-IT" sz="3200" err="1">
                <a:ea typeface="Calibri"/>
                <a:cs typeface="Calibri"/>
              </a:rPr>
              <a:t>Minister</a:t>
            </a:r>
            <a:r>
              <a:rPr lang="it-IT" sz="3200">
                <a:ea typeface="Calibri"/>
                <a:cs typeface="Calibri"/>
              </a:rPr>
              <a:t> of the Environment or the </a:t>
            </a:r>
            <a:r>
              <a:rPr lang="it-IT" sz="3200" err="1">
                <a:ea typeface="Calibri"/>
                <a:cs typeface="Calibri"/>
              </a:rPr>
              <a:t>Minister</a:t>
            </a:r>
            <a:r>
              <a:rPr lang="it-IT" sz="3200">
                <a:ea typeface="Calibri"/>
                <a:cs typeface="Calibri"/>
              </a:rPr>
              <a:t> of </a:t>
            </a:r>
            <a:r>
              <a:rPr lang="it-IT" sz="3200" err="1">
                <a:ea typeface="Calibri"/>
                <a:cs typeface="Calibri"/>
              </a:rPr>
              <a:t>Economic</a:t>
            </a:r>
            <a:r>
              <a:rPr lang="it-IT" sz="3200">
                <a:ea typeface="Calibri"/>
                <a:cs typeface="Calibri"/>
              </a:rPr>
              <a:t> Development, </a:t>
            </a:r>
            <a:r>
              <a:rPr lang="it-IT" sz="3200" err="1">
                <a:ea typeface="Calibri"/>
                <a:cs typeface="Calibri"/>
              </a:rPr>
              <a:t>while</a:t>
            </a:r>
            <a:r>
              <a:rPr lang="it-IT" sz="3200">
                <a:ea typeface="Calibri"/>
                <a:cs typeface="Calibri"/>
              </a:rPr>
              <a:t> </a:t>
            </a:r>
            <a:r>
              <a:rPr lang="it-IT" sz="3200" err="1">
                <a:ea typeface="Calibri"/>
                <a:cs typeface="Calibri"/>
              </a:rPr>
              <a:t>two</a:t>
            </a:r>
            <a:r>
              <a:rPr lang="it-IT" sz="3200">
                <a:ea typeface="Calibri"/>
                <a:cs typeface="Calibri"/>
              </a:rPr>
              <a:t> </a:t>
            </a:r>
            <a:r>
              <a:rPr lang="it-IT" sz="3200" err="1">
                <a:ea typeface="Calibri"/>
                <a:cs typeface="Calibri"/>
              </a:rPr>
              <a:t>members</a:t>
            </a:r>
            <a:r>
              <a:rPr lang="it-IT" sz="3200">
                <a:ea typeface="Calibri"/>
                <a:cs typeface="Calibri"/>
              </a:rPr>
              <a:t> are </a:t>
            </a:r>
            <a:r>
              <a:rPr lang="it-IT" sz="3200" err="1">
                <a:ea typeface="Calibri"/>
                <a:cs typeface="Calibri"/>
              </a:rPr>
              <a:t>designated</a:t>
            </a:r>
            <a:r>
              <a:rPr lang="it-IT" sz="3200">
                <a:ea typeface="Calibri"/>
                <a:cs typeface="Calibri"/>
              </a:rPr>
              <a:t> by the </a:t>
            </a:r>
            <a:r>
              <a:rPr lang="it-IT" sz="3200" err="1">
                <a:ea typeface="Calibri"/>
                <a:cs typeface="Calibri"/>
              </a:rPr>
              <a:t>Minister</a:t>
            </a:r>
            <a:r>
              <a:rPr lang="it-IT" sz="3200">
                <a:ea typeface="Calibri"/>
                <a:cs typeface="Calibri"/>
              </a:rPr>
              <a:t> of the Environment, </a:t>
            </a:r>
            <a:r>
              <a:rPr lang="it-IT" sz="3200" err="1">
                <a:ea typeface="Calibri"/>
                <a:cs typeface="Calibri"/>
              </a:rPr>
              <a:t>two</a:t>
            </a:r>
            <a:r>
              <a:rPr lang="it-IT" sz="3200">
                <a:ea typeface="Calibri"/>
                <a:cs typeface="Calibri"/>
              </a:rPr>
              <a:t> by the </a:t>
            </a:r>
            <a:r>
              <a:rPr lang="it-IT" sz="3200" err="1">
                <a:ea typeface="Calibri"/>
                <a:cs typeface="Calibri"/>
              </a:rPr>
              <a:t>Minister</a:t>
            </a:r>
            <a:r>
              <a:rPr lang="it-IT" sz="3200">
                <a:ea typeface="Calibri"/>
                <a:cs typeface="Calibri"/>
              </a:rPr>
              <a:t> of </a:t>
            </a:r>
            <a:r>
              <a:rPr lang="it-IT" sz="3200" err="1">
                <a:ea typeface="Calibri"/>
                <a:cs typeface="Calibri"/>
              </a:rPr>
              <a:t>Economic</a:t>
            </a:r>
            <a:r>
              <a:rPr lang="it-IT" sz="3200">
                <a:ea typeface="Calibri"/>
                <a:cs typeface="Calibri"/>
              </a:rPr>
              <a:t> Development, one by the </a:t>
            </a:r>
            <a:r>
              <a:rPr lang="it-IT" sz="3200" err="1">
                <a:ea typeface="Calibri"/>
                <a:cs typeface="Calibri"/>
              </a:rPr>
              <a:t>Minister</a:t>
            </a:r>
            <a:r>
              <a:rPr lang="it-IT" sz="3200">
                <a:ea typeface="Calibri"/>
                <a:cs typeface="Calibri"/>
              </a:rPr>
              <a:t> of Economy and Finance, and one by the </a:t>
            </a:r>
            <a:r>
              <a:rPr lang="it-IT" sz="3200" err="1">
                <a:ea typeface="Calibri"/>
                <a:cs typeface="Calibri"/>
              </a:rPr>
              <a:t>Minister</a:t>
            </a:r>
            <a:r>
              <a:rPr lang="it-IT" sz="3200">
                <a:ea typeface="Calibri"/>
                <a:cs typeface="Calibri"/>
              </a:rPr>
              <a:t> of Health.</a:t>
            </a:r>
            <a:endParaRPr lang="it-IT"/>
          </a:p>
        </p:txBody>
      </p:sp>
      <p:pic>
        <p:nvPicPr>
          <p:cNvPr id="5" name="Picture 4" descr="Vineyard lines on slopes">
            <a:extLst>
              <a:ext uri="{FF2B5EF4-FFF2-40B4-BE49-F238E27FC236}">
                <a16:creationId xmlns:a16="http://schemas.microsoft.com/office/drawing/2014/main" id="{82F04813-F077-8FE3-076D-42DFB809AEE4}"/>
              </a:ext>
            </a:extLst>
          </p:cNvPr>
          <p:cNvPicPr>
            <a:picLocks noChangeAspect="1"/>
          </p:cNvPicPr>
          <p:nvPr/>
        </p:nvPicPr>
        <p:blipFill rotWithShape="1">
          <a:blip r:embed="rId2"/>
          <a:srcRect l="14214" r="26342" b="-3"/>
          <a:stretch/>
        </p:blipFill>
        <p:spPr>
          <a:xfrm>
            <a:off x="6096000" y="1"/>
            <a:ext cx="6102825" cy="6858000"/>
          </a:xfrm>
          <a:prstGeom prst="rect">
            <a:avLst/>
          </a:prstGeom>
        </p:spPr>
      </p:pic>
    </p:spTree>
    <p:extLst>
      <p:ext uri="{BB962C8B-B14F-4D97-AF65-F5344CB8AC3E}">
        <p14:creationId xmlns:p14="http://schemas.microsoft.com/office/powerpoint/2010/main" val="2604871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3607FFD-632A-A9B5-362D-3A099565FFCC}"/>
              </a:ext>
            </a:extLst>
          </p:cNvPr>
          <p:cNvSpPr>
            <a:spLocks noGrp="1"/>
          </p:cNvSpPr>
          <p:nvPr>
            <p:ph type="title"/>
          </p:nvPr>
        </p:nvSpPr>
        <p:spPr>
          <a:xfrm>
            <a:off x="838201" y="365125"/>
            <a:ext cx="5251316" cy="1807305"/>
          </a:xfrm>
        </p:spPr>
        <p:txBody>
          <a:bodyPr>
            <a:normAutofit/>
          </a:bodyPr>
          <a:lstStyle/>
          <a:p>
            <a:r>
              <a:rPr lang="it-IT">
                <a:ea typeface="Calibri Light"/>
                <a:cs typeface="Calibri Light"/>
              </a:rPr>
              <a:t>The Eco Label for consumers</a:t>
            </a:r>
            <a:endParaRPr lang="it-IT"/>
          </a:p>
        </p:txBody>
      </p:sp>
      <p:sp>
        <p:nvSpPr>
          <p:cNvPr id="3" name="Segnaposto contenuto 2">
            <a:extLst>
              <a:ext uri="{FF2B5EF4-FFF2-40B4-BE49-F238E27FC236}">
                <a16:creationId xmlns:a16="http://schemas.microsoft.com/office/drawing/2014/main" id="{F063CC37-EC4C-991C-03EA-73C70A5687EB}"/>
              </a:ext>
            </a:extLst>
          </p:cNvPr>
          <p:cNvSpPr>
            <a:spLocks noGrp="1"/>
          </p:cNvSpPr>
          <p:nvPr>
            <p:ph idx="1"/>
          </p:nvPr>
        </p:nvSpPr>
        <p:spPr>
          <a:xfrm>
            <a:off x="815454" y="1844253"/>
            <a:ext cx="4642367" cy="4332710"/>
          </a:xfrm>
        </p:spPr>
        <p:txBody>
          <a:bodyPr vert="horz" lIns="91440" tIns="45720" rIns="91440" bIns="45720" rtlCol="0" anchor="t">
            <a:noAutofit/>
          </a:bodyPr>
          <a:lstStyle/>
          <a:p>
            <a:pPr marL="0" indent="0">
              <a:buNone/>
            </a:pPr>
            <a:r>
              <a:rPr lang="it-IT" dirty="0">
                <a:ea typeface="Calibri" panose="020F0502020204030204"/>
                <a:cs typeface="Calibri" panose="020F0502020204030204"/>
              </a:rPr>
              <a:t>The EU Ecolabel </a:t>
            </a:r>
            <a:r>
              <a:rPr lang="it-IT" err="1">
                <a:ea typeface="Calibri" panose="020F0502020204030204"/>
                <a:cs typeface="Calibri" panose="020F0502020204030204"/>
              </a:rPr>
              <a:t>is</a:t>
            </a:r>
            <a:r>
              <a:rPr lang="it-IT" dirty="0">
                <a:ea typeface="Calibri" panose="020F0502020204030204"/>
                <a:cs typeface="Calibri" panose="020F0502020204030204"/>
              </a:rPr>
              <a:t> </a:t>
            </a:r>
            <a:r>
              <a:rPr lang="it-IT" err="1">
                <a:ea typeface="Calibri" panose="020F0502020204030204"/>
                <a:cs typeface="Calibri" panose="020F0502020204030204"/>
              </a:rPr>
              <a:t>aimed</a:t>
            </a:r>
            <a:r>
              <a:rPr lang="it-IT" dirty="0">
                <a:ea typeface="Calibri" panose="020F0502020204030204"/>
                <a:cs typeface="Calibri" panose="020F0502020204030204"/>
              </a:rPr>
              <a:t> </a:t>
            </a:r>
            <a:r>
              <a:rPr lang="it-IT" err="1">
                <a:ea typeface="Calibri" panose="020F0502020204030204"/>
                <a:cs typeface="Calibri" panose="020F0502020204030204"/>
              </a:rPr>
              <a:t>at</a:t>
            </a:r>
            <a:r>
              <a:rPr lang="it-IT" dirty="0">
                <a:ea typeface="Calibri" panose="020F0502020204030204"/>
                <a:cs typeface="Calibri" panose="020F0502020204030204"/>
              </a:rPr>
              <a:t> consumers to </a:t>
            </a:r>
            <a:r>
              <a:rPr lang="it-IT" err="1">
                <a:ea typeface="Calibri" panose="020F0502020204030204"/>
                <a:cs typeface="Calibri" panose="020F0502020204030204"/>
              </a:rPr>
              <a:t>whom</a:t>
            </a:r>
            <a:r>
              <a:rPr lang="it-IT" dirty="0">
                <a:ea typeface="Calibri" panose="020F0502020204030204"/>
                <a:cs typeface="Calibri" panose="020F0502020204030204"/>
              </a:rPr>
              <a:t> </a:t>
            </a:r>
            <a:r>
              <a:rPr lang="it-IT" b="1" err="1">
                <a:ea typeface="Calibri" panose="020F0502020204030204"/>
                <a:cs typeface="Calibri" panose="020F0502020204030204"/>
              </a:rPr>
              <a:t>it</a:t>
            </a:r>
            <a:r>
              <a:rPr lang="it-IT" b="1" dirty="0">
                <a:ea typeface="Calibri" panose="020F0502020204030204"/>
                <a:cs typeface="Calibri" panose="020F0502020204030204"/>
              </a:rPr>
              <a:t> </a:t>
            </a:r>
            <a:r>
              <a:rPr lang="it-IT" b="1" err="1">
                <a:ea typeface="Calibri" panose="020F0502020204030204"/>
                <a:cs typeface="Calibri" panose="020F0502020204030204"/>
              </a:rPr>
              <a:t>guarantees</a:t>
            </a:r>
            <a:r>
              <a:rPr lang="it-IT" b="1" dirty="0">
                <a:ea typeface="Calibri" panose="020F0502020204030204"/>
                <a:cs typeface="Calibri" panose="020F0502020204030204"/>
              </a:rPr>
              <a:t> </a:t>
            </a:r>
            <a:r>
              <a:rPr lang="it-IT" b="1" err="1">
                <a:ea typeface="Calibri" panose="020F0502020204030204"/>
                <a:cs typeface="Calibri" panose="020F0502020204030204"/>
              </a:rPr>
              <a:t>that</a:t>
            </a:r>
            <a:r>
              <a:rPr lang="it-IT" b="1" dirty="0">
                <a:ea typeface="Calibri" panose="020F0502020204030204"/>
                <a:cs typeface="Calibri" panose="020F0502020204030204"/>
              </a:rPr>
              <a:t> certified products, in </a:t>
            </a:r>
            <a:r>
              <a:rPr lang="it-IT" b="1" err="1">
                <a:ea typeface="Calibri" panose="020F0502020204030204"/>
                <a:cs typeface="Calibri" panose="020F0502020204030204"/>
              </a:rPr>
              <a:t>addition</a:t>
            </a:r>
            <a:r>
              <a:rPr lang="it-IT" b="1" dirty="0">
                <a:ea typeface="Calibri" panose="020F0502020204030204"/>
                <a:cs typeface="Calibri" panose="020F0502020204030204"/>
              </a:rPr>
              <a:t> to </a:t>
            </a:r>
            <a:r>
              <a:rPr lang="it-IT" b="1" err="1">
                <a:ea typeface="Calibri" panose="020F0502020204030204"/>
                <a:cs typeface="Calibri" panose="020F0502020204030204"/>
              </a:rPr>
              <a:t>their</a:t>
            </a:r>
            <a:r>
              <a:rPr lang="it-IT" b="1" dirty="0">
                <a:ea typeface="Calibri" panose="020F0502020204030204"/>
                <a:cs typeface="Calibri" panose="020F0502020204030204"/>
              </a:rPr>
              <a:t> high performance, </a:t>
            </a:r>
            <a:r>
              <a:rPr lang="it-IT" b="1" err="1">
                <a:ea typeface="Calibri" panose="020F0502020204030204"/>
                <a:cs typeface="Calibri" panose="020F0502020204030204"/>
              </a:rPr>
              <a:t>have</a:t>
            </a:r>
            <a:r>
              <a:rPr lang="it-IT" b="1" dirty="0">
                <a:ea typeface="Calibri" panose="020F0502020204030204"/>
                <a:cs typeface="Calibri" panose="020F0502020204030204"/>
              </a:rPr>
              <a:t> a </a:t>
            </a:r>
            <a:r>
              <a:rPr lang="it-IT" b="1" err="1">
                <a:ea typeface="Calibri" panose="020F0502020204030204"/>
                <a:cs typeface="Calibri" panose="020F0502020204030204"/>
              </a:rPr>
              <a:t>reduced</a:t>
            </a:r>
            <a:r>
              <a:rPr lang="it-IT" b="1" dirty="0">
                <a:ea typeface="Calibri" panose="020F0502020204030204"/>
                <a:cs typeface="Calibri" panose="020F0502020204030204"/>
              </a:rPr>
              <a:t> </a:t>
            </a:r>
            <a:r>
              <a:rPr lang="it-IT" b="1" err="1">
                <a:ea typeface="Calibri" panose="020F0502020204030204"/>
                <a:cs typeface="Calibri" panose="020F0502020204030204"/>
              </a:rPr>
              <a:t>environmental</a:t>
            </a:r>
            <a:r>
              <a:rPr lang="it-IT" b="1" dirty="0">
                <a:ea typeface="Calibri" panose="020F0502020204030204"/>
                <a:cs typeface="Calibri" panose="020F0502020204030204"/>
              </a:rPr>
              <a:t> impact</a:t>
            </a:r>
            <a:r>
              <a:rPr lang="it-IT" dirty="0">
                <a:ea typeface="Calibri" panose="020F0502020204030204"/>
                <a:cs typeface="Calibri" panose="020F0502020204030204"/>
              </a:rPr>
              <a:t> </a:t>
            </a:r>
            <a:r>
              <a:rPr lang="it-IT" err="1">
                <a:ea typeface="Calibri" panose="020F0502020204030204"/>
                <a:cs typeface="Calibri" panose="020F0502020204030204"/>
              </a:rPr>
              <a:t>throughout</a:t>
            </a:r>
            <a:r>
              <a:rPr lang="it-IT" dirty="0">
                <a:ea typeface="Calibri" panose="020F0502020204030204"/>
                <a:cs typeface="Calibri" panose="020F0502020204030204"/>
              </a:rPr>
              <a:t> </a:t>
            </a:r>
            <a:r>
              <a:rPr lang="it-IT" err="1">
                <a:ea typeface="Calibri" panose="020F0502020204030204"/>
                <a:cs typeface="Calibri" panose="020F0502020204030204"/>
              </a:rPr>
              <a:t>their</a:t>
            </a:r>
            <a:r>
              <a:rPr lang="it-IT" dirty="0">
                <a:ea typeface="Calibri" panose="020F0502020204030204"/>
                <a:cs typeface="Calibri" panose="020F0502020204030204"/>
              </a:rPr>
              <a:t> </a:t>
            </a:r>
            <a:r>
              <a:rPr lang="it-IT" err="1">
                <a:ea typeface="Calibri" panose="020F0502020204030204"/>
                <a:cs typeface="Calibri" panose="020F0502020204030204"/>
              </a:rPr>
              <a:t>entire</a:t>
            </a:r>
            <a:r>
              <a:rPr lang="it-IT" dirty="0">
                <a:ea typeface="Calibri" panose="020F0502020204030204"/>
                <a:cs typeface="Calibri" panose="020F0502020204030204"/>
              </a:rPr>
              <a:t> life </a:t>
            </a:r>
            <a:r>
              <a:rPr lang="it-IT" err="1">
                <a:ea typeface="Calibri" panose="020F0502020204030204"/>
                <a:cs typeface="Calibri" panose="020F0502020204030204"/>
              </a:rPr>
              <a:t>cycle</a:t>
            </a:r>
            <a:r>
              <a:rPr lang="it-IT" dirty="0">
                <a:ea typeface="Calibri" panose="020F0502020204030204"/>
                <a:cs typeface="Calibri" panose="020F0502020204030204"/>
              </a:rPr>
              <a:t> certified by </a:t>
            </a:r>
            <a:r>
              <a:rPr lang="it-IT" err="1">
                <a:ea typeface="Calibri" panose="020F0502020204030204"/>
                <a:cs typeface="Calibri" panose="020F0502020204030204"/>
              </a:rPr>
              <a:t>independent</a:t>
            </a:r>
            <a:r>
              <a:rPr lang="it-IT" dirty="0">
                <a:ea typeface="Calibri" panose="020F0502020204030204"/>
                <a:cs typeface="Calibri" panose="020F0502020204030204"/>
              </a:rPr>
              <a:t> bodies (national </a:t>
            </a:r>
            <a:r>
              <a:rPr lang="it-IT" err="1">
                <a:ea typeface="Calibri" panose="020F0502020204030204"/>
                <a:cs typeface="Calibri" panose="020F0502020204030204"/>
              </a:rPr>
              <a:t>competent</a:t>
            </a:r>
            <a:r>
              <a:rPr lang="it-IT" dirty="0">
                <a:ea typeface="Calibri" panose="020F0502020204030204"/>
                <a:cs typeface="Calibri" panose="020F0502020204030204"/>
              </a:rPr>
              <a:t> bodies) </a:t>
            </a:r>
            <a:r>
              <a:rPr lang="it-IT" err="1">
                <a:ea typeface="Calibri" panose="020F0502020204030204"/>
                <a:cs typeface="Calibri" panose="020F0502020204030204"/>
              </a:rPr>
              <a:t>recognised</a:t>
            </a:r>
            <a:r>
              <a:rPr lang="it-IT" dirty="0">
                <a:ea typeface="Calibri" panose="020F0502020204030204"/>
                <a:cs typeface="Calibri" panose="020F0502020204030204"/>
              </a:rPr>
              <a:t> </a:t>
            </a:r>
            <a:r>
              <a:rPr lang="it-IT" err="1">
                <a:ea typeface="Calibri" panose="020F0502020204030204"/>
                <a:cs typeface="Calibri" panose="020F0502020204030204"/>
              </a:rPr>
              <a:t>at</a:t>
            </a:r>
            <a:r>
              <a:rPr lang="it-IT" dirty="0">
                <a:ea typeface="Calibri" panose="020F0502020204030204"/>
                <a:cs typeface="Calibri" panose="020F0502020204030204"/>
              </a:rPr>
              <a:t> </a:t>
            </a:r>
            <a:r>
              <a:rPr lang="it-IT" err="1">
                <a:ea typeface="Calibri" panose="020F0502020204030204"/>
                <a:cs typeface="Calibri" panose="020F0502020204030204"/>
              </a:rPr>
              <a:t>European</a:t>
            </a:r>
            <a:r>
              <a:rPr lang="it-IT" dirty="0">
                <a:ea typeface="Calibri" panose="020F0502020204030204"/>
                <a:cs typeface="Calibri" panose="020F0502020204030204"/>
              </a:rPr>
              <a:t> </a:t>
            </a:r>
            <a:r>
              <a:rPr lang="it-IT" err="1">
                <a:ea typeface="Calibri" panose="020F0502020204030204"/>
                <a:cs typeface="Calibri" panose="020F0502020204030204"/>
              </a:rPr>
              <a:t>level</a:t>
            </a:r>
            <a:r>
              <a:rPr lang="it-IT" dirty="0">
                <a:ea typeface="Calibri" panose="020F0502020204030204"/>
                <a:cs typeface="Calibri" panose="020F0502020204030204"/>
              </a:rPr>
              <a:t>. </a:t>
            </a:r>
          </a:p>
        </p:txBody>
      </p:sp>
      <p:pic>
        <p:nvPicPr>
          <p:cNvPr id="5" name="Picture 4" descr="Flower in a glass container">
            <a:extLst>
              <a:ext uri="{FF2B5EF4-FFF2-40B4-BE49-F238E27FC236}">
                <a16:creationId xmlns:a16="http://schemas.microsoft.com/office/drawing/2014/main" id="{3519EC34-FD00-6BF3-8ED9-365605C0CE12}"/>
              </a:ext>
            </a:extLst>
          </p:cNvPr>
          <p:cNvPicPr>
            <a:picLocks noChangeAspect="1"/>
          </p:cNvPicPr>
          <p:nvPr/>
        </p:nvPicPr>
        <p:blipFill rotWithShape="1">
          <a:blip r:embed="rId2"/>
          <a:srcRect l="21136" r="2082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57041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3607FFD-632A-A9B5-362D-3A099565FFCC}"/>
              </a:ext>
            </a:extLst>
          </p:cNvPr>
          <p:cNvSpPr>
            <a:spLocks noGrp="1"/>
          </p:cNvSpPr>
          <p:nvPr>
            <p:ph type="title"/>
          </p:nvPr>
        </p:nvSpPr>
        <p:spPr>
          <a:xfrm>
            <a:off x="838201" y="365125"/>
            <a:ext cx="5251316" cy="1807305"/>
          </a:xfrm>
        </p:spPr>
        <p:txBody>
          <a:bodyPr>
            <a:normAutofit/>
          </a:bodyPr>
          <a:lstStyle/>
          <a:p>
            <a:r>
              <a:rPr lang="it-IT">
                <a:ea typeface="Calibri Light"/>
                <a:cs typeface="Calibri Light"/>
              </a:rPr>
              <a:t>The Eco Label for consumers</a:t>
            </a:r>
            <a:endParaRPr lang="it-IT"/>
          </a:p>
        </p:txBody>
      </p:sp>
      <p:sp>
        <p:nvSpPr>
          <p:cNvPr id="3" name="Segnaposto contenuto 2">
            <a:extLst>
              <a:ext uri="{FF2B5EF4-FFF2-40B4-BE49-F238E27FC236}">
                <a16:creationId xmlns:a16="http://schemas.microsoft.com/office/drawing/2014/main" id="{F063CC37-EC4C-991C-03EA-73C70A5687EB}"/>
              </a:ext>
            </a:extLst>
          </p:cNvPr>
          <p:cNvSpPr>
            <a:spLocks noGrp="1"/>
          </p:cNvSpPr>
          <p:nvPr>
            <p:ph idx="1"/>
          </p:nvPr>
        </p:nvSpPr>
        <p:spPr>
          <a:xfrm>
            <a:off x="838200" y="1904673"/>
            <a:ext cx="5798339" cy="4272290"/>
          </a:xfrm>
        </p:spPr>
        <p:txBody>
          <a:bodyPr vert="horz" lIns="91440" tIns="45720" rIns="91440" bIns="45720" rtlCol="0" anchor="t">
            <a:noAutofit/>
          </a:bodyPr>
          <a:lstStyle/>
          <a:p>
            <a:pPr marL="0" indent="0">
              <a:buNone/>
            </a:pPr>
            <a:r>
              <a:rPr lang="it-IT" err="1">
                <a:ea typeface="Calibri"/>
                <a:cs typeface="Calibri"/>
              </a:rPr>
              <a:t>There</a:t>
            </a:r>
            <a:r>
              <a:rPr lang="it-IT" dirty="0">
                <a:ea typeface="Calibri"/>
                <a:cs typeface="Calibri"/>
              </a:rPr>
              <a:t> are </a:t>
            </a:r>
            <a:r>
              <a:rPr lang="it-IT" b="1" dirty="0">
                <a:ea typeface="Calibri"/>
                <a:cs typeface="Calibri"/>
              </a:rPr>
              <a:t>3 good </a:t>
            </a:r>
            <a:r>
              <a:rPr lang="it-IT" b="1" err="1">
                <a:ea typeface="Calibri"/>
                <a:cs typeface="Calibri"/>
              </a:rPr>
              <a:t>reasons</a:t>
            </a:r>
            <a:r>
              <a:rPr lang="it-IT" b="1" dirty="0">
                <a:ea typeface="Calibri"/>
                <a:cs typeface="Calibri"/>
              </a:rPr>
              <a:t> to </a:t>
            </a:r>
            <a:r>
              <a:rPr lang="it-IT" b="1" err="1">
                <a:ea typeface="Calibri"/>
                <a:cs typeface="Calibri"/>
              </a:rPr>
              <a:t>buy</a:t>
            </a:r>
            <a:r>
              <a:rPr lang="it-IT" b="1" dirty="0">
                <a:ea typeface="Calibri"/>
                <a:cs typeface="Calibri"/>
              </a:rPr>
              <a:t> ecolabel products:</a:t>
            </a:r>
          </a:p>
          <a:p>
            <a:pPr marL="514350" indent="-514350">
              <a:buAutoNum type="arabicPeriod"/>
            </a:pPr>
            <a:r>
              <a:rPr lang="it-IT" dirty="0" err="1">
                <a:ea typeface="+mn-lt"/>
                <a:cs typeface="+mn-lt"/>
              </a:rPr>
              <a:t>they</a:t>
            </a:r>
            <a:r>
              <a:rPr lang="it-IT" dirty="0">
                <a:ea typeface="+mn-lt"/>
                <a:cs typeface="+mn-lt"/>
              </a:rPr>
              <a:t> </a:t>
            </a:r>
            <a:r>
              <a:rPr lang="it-IT" b="1" dirty="0">
                <a:ea typeface="+mn-lt"/>
                <a:cs typeface="+mn-lt"/>
              </a:rPr>
              <a:t>help</a:t>
            </a:r>
            <a:r>
              <a:rPr lang="it-IT" dirty="0">
                <a:ea typeface="+mn-lt"/>
                <a:cs typeface="+mn-lt"/>
              </a:rPr>
              <a:t> to </a:t>
            </a:r>
            <a:r>
              <a:rPr lang="it-IT" dirty="0" err="1">
                <a:ea typeface="+mn-lt"/>
                <a:cs typeface="+mn-lt"/>
              </a:rPr>
              <a:t>protect</a:t>
            </a:r>
            <a:r>
              <a:rPr lang="it-IT" dirty="0">
                <a:ea typeface="+mn-lt"/>
                <a:cs typeface="+mn-lt"/>
              </a:rPr>
              <a:t> the </a:t>
            </a:r>
            <a:r>
              <a:rPr lang="it-IT" dirty="0" err="1">
                <a:ea typeface="+mn-lt"/>
                <a:cs typeface="+mn-lt"/>
              </a:rPr>
              <a:t>environment</a:t>
            </a:r>
            <a:r>
              <a:rPr lang="it-IT" dirty="0">
                <a:ea typeface="+mn-lt"/>
                <a:cs typeface="+mn-lt"/>
              </a:rPr>
              <a:t> by </a:t>
            </a:r>
            <a:r>
              <a:rPr lang="it-IT" dirty="0" err="1">
                <a:ea typeface="+mn-lt"/>
                <a:cs typeface="+mn-lt"/>
              </a:rPr>
              <a:t>reducing</a:t>
            </a:r>
            <a:r>
              <a:rPr lang="it-IT" dirty="0">
                <a:ea typeface="+mn-lt"/>
                <a:cs typeface="+mn-lt"/>
              </a:rPr>
              <a:t> the </a:t>
            </a:r>
            <a:r>
              <a:rPr lang="it-IT" dirty="0" err="1">
                <a:ea typeface="+mn-lt"/>
                <a:cs typeface="+mn-lt"/>
              </a:rPr>
              <a:t>amount</a:t>
            </a:r>
            <a:r>
              <a:rPr lang="it-IT" dirty="0">
                <a:ea typeface="+mn-lt"/>
                <a:cs typeface="+mn-lt"/>
              </a:rPr>
              <a:t> of </a:t>
            </a:r>
            <a:r>
              <a:rPr lang="it-IT" dirty="0" err="1">
                <a:ea typeface="+mn-lt"/>
                <a:cs typeface="+mn-lt"/>
              </a:rPr>
              <a:t>waste</a:t>
            </a:r>
            <a:r>
              <a:rPr lang="it-IT" dirty="0">
                <a:ea typeface="+mn-lt"/>
                <a:cs typeface="+mn-lt"/>
              </a:rPr>
              <a:t> and </a:t>
            </a:r>
            <a:r>
              <a:rPr lang="it-IT" dirty="0" err="1">
                <a:ea typeface="+mn-lt"/>
                <a:cs typeface="+mn-lt"/>
              </a:rPr>
              <a:t>pollution</a:t>
            </a:r>
            <a:r>
              <a:rPr lang="it-IT" dirty="0">
                <a:ea typeface="+mn-lt"/>
                <a:cs typeface="+mn-lt"/>
              </a:rPr>
              <a:t>, energy and water </a:t>
            </a:r>
            <a:r>
              <a:rPr lang="it-IT" dirty="0" err="1">
                <a:ea typeface="+mn-lt"/>
                <a:cs typeface="+mn-lt"/>
              </a:rPr>
              <a:t>consumption</a:t>
            </a:r>
            <a:r>
              <a:rPr lang="it-IT" dirty="0">
                <a:ea typeface="+mn-lt"/>
                <a:cs typeface="+mn-lt"/>
              </a:rPr>
              <a:t>, and </a:t>
            </a:r>
            <a:r>
              <a:rPr lang="it-IT" dirty="0" err="1">
                <a:ea typeface="+mn-lt"/>
                <a:cs typeface="+mn-lt"/>
              </a:rPr>
              <a:t>reducing</a:t>
            </a:r>
            <a:r>
              <a:rPr lang="it-IT" dirty="0">
                <a:ea typeface="+mn-lt"/>
                <a:cs typeface="+mn-lt"/>
              </a:rPr>
              <a:t>/</a:t>
            </a:r>
            <a:r>
              <a:rPr lang="it-IT" dirty="0" err="1">
                <a:ea typeface="+mn-lt"/>
                <a:cs typeface="+mn-lt"/>
              </a:rPr>
              <a:t>eliminating</a:t>
            </a:r>
            <a:r>
              <a:rPr lang="it-IT" dirty="0">
                <a:ea typeface="+mn-lt"/>
                <a:cs typeface="+mn-lt"/>
              </a:rPr>
              <a:t> the use of </a:t>
            </a:r>
            <a:r>
              <a:rPr lang="it-IT" dirty="0" err="1">
                <a:ea typeface="+mn-lt"/>
                <a:cs typeface="+mn-lt"/>
              </a:rPr>
              <a:t>hazardous</a:t>
            </a:r>
            <a:r>
              <a:rPr lang="it-IT" dirty="0">
                <a:ea typeface="+mn-lt"/>
                <a:cs typeface="+mn-lt"/>
              </a:rPr>
              <a:t> </a:t>
            </a:r>
            <a:r>
              <a:rPr lang="it-IT" dirty="0" err="1">
                <a:ea typeface="+mn-lt"/>
                <a:cs typeface="+mn-lt"/>
              </a:rPr>
              <a:t>chemicals</a:t>
            </a:r>
            <a:r>
              <a:rPr lang="it-IT" dirty="0">
                <a:ea typeface="+mn-lt"/>
                <a:cs typeface="+mn-lt"/>
              </a:rPr>
              <a:t> </a:t>
            </a:r>
            <a:r>
              <a:rPr lang="it-IT" dirty="0" err="1">
                <a:ea typeface="+mn-lt"/>
                <a:cs typeface="+mn-lt"/>
              </a:rPr>
              <a:t>that</a:t>
            </a:r>
            <a:r>
              <a:rPr lang="it-IT" dirty="0">
                <a:ea typeface="+mn-lt"/>
                <a:cs typeface="+mn-lt"/>
              </a:rPr>
              <a:t> </a:t>
            </a:r>
            <a:r>
              <a:rPr lang="it-IT" dirty="0" err="1">
                <a:ea typeface="+mn-lt"/>
                <a:cs typeface="+mn-lt"/>
              </a:rPr>
              <a:t>damage</a:t>
            </a:r>
            <a:r>
              <a:rPr lang="it-IT" dirty="0">
                <a:ea typeface="+mn-lt"/>
                <a:cs typeface="+mn-lt"/>
              </a:rPr>
              <a:t> the health and </a:t>
            </a:r>
            <a:r>
              <a:rPr lang="it-IT" dirty="0" err="1">
                <a:ea typeface="+mn-lt"/>
                <a:cs typeface="+mn-lt"/>
              </a:rPr>
              <a:t>biodiversity</a:t>
            </a:r>
            <a:r>
              <a:rPr lang="it-IT" dirty="0">
                <a:ea typeface="+mn-lt"/>
                <a:cs typeface="+mn-lt"/>
              </a:rPr>
              <a:t> of </a:t>
            </a:r>
            <a:r>
              <a:rPr lang="it-IT" dirty="0" err="1">
                <a:ea typeface="+mn-lt"/>
                <a:cs typeface="+mn-lt"/>
              </a:rPr>
              <a:t>animal</a:t>
            </a:r>
            <a:r>
              <a:rPr lang="it-IT" dirty="0">
                <a:ea typeface="+mn-lt"/>
                <a:cs typeface="+mn-lt"/>
              </a:rPr>
              <a:t> and </a:t>
            </a:r>
            <a:r>
              <a:rPr lang="it-IT" dirty="0" err="1">
                <a:ea typeface="+mn-lt"/>
                <a:cs typeface="+mn-lt"/>
              </a:rPr>
              <a:t>plant</a:t>
            </a:r>
            <a:r>
              <a:rPr lang="it-IT" dirty="0">
                <a:ea typeface="+mn-lt"/>
                <a:cs typeface="+mn-lt"/>
              </a:rPr>
              <a:t> </a:t>
            </a:r>
            <a:r>
              <a:rPr lang="it-IT" dirty="0" err="1">
                <a:ea typeface="+mn-lt"/>
                <a:cs typeface="+mn-lt"/>
              </a:rPr>
              <a:t>species</a:t>
            </a:r>
            <a:r>
              <a:rPr lang="it-IT" dirty="0">
                <a:ea typeface="+mn-lt"/>
                <a:cs typeface="+mn-lt"/>
              </a:rPr>
              <a:t>;</a:t>
            </a:r>
            <a:endParaRPr lang="it-IT" dirty="0">
              <a:ea typeface="Calibri"/>
              <a:cs typeface="Calibri"/>
            </a:endParaRPr>
          </a:p>
        </p:txBody>
      </p:sp>
      <p:pic>
        <p:nvPicPr>
          <p:cNvPr id="5" name="Picture 4" descr="Flower in a glass container">
            <a:extLst>
              <a:ext uri="{FF2B5EF4-FFF2-40B4-BE49-F238E27FC236}">
                <a16:creationId xmlns:a16="http://schemas.microsoft.com/office/drawing/2014/main" id="{3519EC34-FD00-6BF3-8ED9-365605C0CE12}"/>
              </a:ext>
            </a:extLst>
          </p:cNvPr>
          <p:cNvPicPr>
            <a:picLocks noChangeAspect="1"/>
          </p:cNvPicPr>
          <p:nvPr/>
        </p:nvPicPr>
        <p:blipFill rotWithShape="1">
          <a:blip r:embed="rId2"/>
          <a:srcRect l="21136" r="2082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77221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607FFD-632A-A9B5-362D-3A099565FFCC}"/>
              </a:ext>
            </a:extLst>
          </p:cNvPr>
          <p:cNvSpPr>
            <a:spLocks noGrp="1"/>
          </p:cNvSpPr>
          <p:nvPr>
            <p:ph type="title"/>
          </p:nvPr>
        </p:nvSpPr>
        <p:spPr>
          <a:xfrm>
            <a:off x="876693" y="741391"/>
            <a:ext cx="4597747" cy="1616203"/>
          </a:xfrm>
        </p:spPr>
        <p:txBody>
          <a:bodyPr anchor="b">
            <a:normAutofit/>
          </a:bodyPr>
          <a:lstStyle/>
          <a:p>
            <a:r>
              <a:rPr lang="it-IT" sz="3200">
                <a:ea typeface="Calibri Light"/>
                <a:cs typeface="Calibri Light"/>
              </a:rPr>
              <a:t>The Eco Label for consumers</a:t>
            </a:r>
            <a:endParaRPr lang="it-IT" sz="3200"/>
          </a:p>
        </p:txBody>
      </p:sp>
      <p:sp>
        <p:nvSpPr>
          <p:cNvPr id="3" name="Segnaposto contenuto 2">
            <a:extLst>
              <a:ext uri="{FF2B5EF4-FFF2-40B4-BE49-F238E27FC236}">
                <a16:creationId xmlns:a16="http://schemas.microsoft.com/office/drawing/2014/main" id="{F063CC37-EC4C-991C-03EA-73C70A5687EB}"/>
              </a:ext>
            </a:extLst>
          </p:cNvPr>
          <p:cNvSpPr>
            <a:spLocks noGrp="1"/>
          </p:cNvSpPr>
          <p:nvPr>
            <p:ph idx="1"/>
          </p:nvPr>
        </p:nvSpPr>
        <p:spPr>
          <a:xfrm>
            <a:off x="293287" y="2533476"/>
            <a:ext cx="5966964" cy="3721675"/>
          </a:xfrm>
        </p:spPr>
        <p:txBody>
          <a:bodyPr vert="horz" lIns="91440" tIns="45720" rIns="91440" bIns="45720" rtlCol="0" anchor="t">
            <a:noAutofit/>
          </a:bodyPr>
          <a:lstStyle/>
          <a:p>
            <a:pPr marL="0" indent="0">
              <a:buNone/>
            </a:pPr>
            <a:r>
              <a:rPr lang="it-IT" dirty="0">
                <a:ea typeface="Calibri"/>
                <a:cs typeface="Calibri"/>
              </a:rPr>
              <a:t>2. are </a:t>
            </a:r>
            <a:r>
              <a:rPr lang="it-IT" b="1" dirty="0" err="1">
                <a:ea typeface="Calibri"/>
                <a:cs typeface="Calibri"/>
              </a:rPr>
              <a:t>easily</a:t>
            </a:r>
            <a:r>
              <a:rPr lang="it-IT" b="1" dirty="0">
                <a:ea typeface="Calibri"/>
                <a:cs typeface="Calibri"/>
              </a:rPr>
              <a:t> </a:t>
            </a:r>
            <a:r>
              <a:rPr lang="it-IT" b="1" dirty="0" err="1">
                <a:ea typeface="Calibri"/>
                <a:cs typeface="Calibri"/>
              </a:rPr>
              <a:t>available</a:t>
            </a:r>
            <a:r>
              <a:rPr lang="it-IT" b="1" dirty="0">
                <a:ea typeface="Calibri"/>
                <a:cs typeface="Calibri"/>
              </a:rPr>
              <a:t> and are </a:t>
            </a:r>
            <a:r>
              <a:rPr lang="it-IT" b="1" dirty="0" err="1">
                <a:ea typeface="Calibri"/>
                <a:cs typeface="Calibri"/>
              </a:rPr>
              <a:t>sold</a:t>
            </a:r>
            <a:r>
              <a:rPr lang="it-IT" b="1" dirty="0">
                <a:ea typeface="Calibri"/>
                <a:cs typeface="Calibri"/>
              </a:rPr>
              <a:t> </a:t>
            </a:r>
            <a:r>
              <a:rPr lang="it-IT" b="1" dirty="0" err="1">
                <a:ea typeface="Calibri"/>
                <a:cs typeface="Calibri"/>
              </a:rPr>
              <a:t>at</a:t>
            </a:r>
            <a:r>
              <a:rPr lang="it-IT" b="1" dirty="0">
                <a:ea typeface="Calibri"/>
                <a:cs typeface="Calibri"/>
              </a:rPr>
              <a:t> </a:t>
            </a:r>
            <a:r>
              <a:rPr lang="it-IT" b="1" dirty="0" err="1">
                <a:ea typeface="Calibri"/>
                <a:cs typeface="Calibri"/>
              </a:rPr>
              <a:t>affordable</a:t>
            </a:r>
            <a:r>
              <a:rPr lang="it-IT" b="1" dirty="0">
                <a:ea typeface="Calibri"/>
                <a:cs typeface="Calibri"/>
              </a:rPr>
              <a:t> prices</a:t>
            </a:r>
            <a:r>
              <a:rPr lang="it-IT" dirty="0">
                <a:ea typeface="Calibri"/>
                <a:cs typeface="Calibri"/>
              </a:rPr>
              <a:t>: in </a:t>
            </a:r>
            <a:r>
              <a:rPr lang="it-IT" dirty="0" err="1">
                <a:ea typeface="Calibri"/>
                <a:cs typeface="Calibri"/>
              </a:rPr>
              <a:t>Italy</a:t>
            </a:r>
            <a:r>
              <a:rPr lang="it-IT" dirty="0">
                <a:ea typeface="Calibri"/>
                <a:cs typeface="Calibri"/>
              </a:rPr>
              <a:t> </a:t>
            </a:r>
            <a:r>
              <a:rPr lang="it-IT" dirty="0" err="1">
                <a:ea typeface="Calibri"/>
                <a:cs typeface="Calibri"/>
              </a:rPr>
              <a:t>there</a:t>
            </a:r>
            <a:r>
              <a:rPr lang="it-IT" dirty="0">
                <a:ea typeface="Calibri"/>
                <a:cs typeface="Calibri"/>
              </a:rPr>
              <a:t> are </a:t>
            </a:r>
            <a:r>
              <a:rPr lang="it-IT" dirty="0" err="1">
                <a:ea typeface="Calibri"/>
                <a:cs typeface="Calibri"/>
              </a:rPr>
              <a:t>about</a:t>
            </a:r>
            <a:r>
              <a:rPr lang="it-IT" dirty="0">
                <a:ea typeface="Calibri"/>
                <a:cs typeface="Calibri"/>
              </a:rPr>
              <a:t> 18,000 products/services with the EU Ecolabel on the market. </a:t>
            </a:r>
            <a:r>
              <a:rPr lang="it-IT" dirty="0" err="1">
                <a:ea typeface="Calibri"/>
                <a:cs typeface="Calibri"/>
              </a:rPr>
              <a:t>Almost</a:t>
            </a:r>
            <a:r>
              <a:rPr lang="it-IT" dirty="0">
                <a:ea typeface="Calibri"/>
                <a:cs typeface="Calibri"/>
              </a:rPr>
              <a:t> </a:t>
            </a:r>
            <a:r>
              <a:rPr lang="it-IT" dirty="0" err="1">
                <a:ea typeface="Calibri"/>
                <a:cs typeface="Calibri"/>
              </a:rPr>
              <a:t>all</a:t>
            </a:r>
            <a:r>
              <a:rPr lang="it-IT" dirty="0">
                <a:ea typeface="Calibri"/>
                <a:cs typeface="Calibri"/>
              </a:rPr>
              <a:t> large retailers </a:t>
            </a:r>
            <a:r>
              <a:rPr lang="it-IT" dirty="0" err="1">
                <a:ea typeface="Calibri"/>
                <a:cs typeface="Calibri"/>
              </a:rPr>
              <a:t>have</a:t>
            </a:r>
            <a:r>
              <a:rPr lang="it-IT" dirty="0">
                <a:ea typeface="Calibri"/>
                <a:cs typeface="Calibri"/>
              </a:rPr>
              <a:t> </a:t>
            </a:r>
            <a:r>
              <a:rPr lang="it-IT" dirty="0" err="1">
                <a:ea typeface="Calibri"/>
                <a:cs typeface="Calibri"/>
              </a:rPr>
              <a:t>their</a:t>
            </a:r>
            <a:r>
              <a:rPr lang="it-IT" dirty="0">
                <a:ea typeface="Calibri"/>
                <a:cs typeface="Calibri"/>
              </a:rPr>
              <a:t> </a:t>
            </a:r>
            <a:r>
              <a:rPr lang="it-IT" dirty="0" err="1">
                <a:ea typeface="Calibri"/>
                <a:cs typeface="Calibri"/>
              </a:rPr>
              <a:t>own</a:t>
            </a:r>
            <a:r>
              <a:rPr lang="it-IT" dirty="0">
                <a:ea typeface="Calibri"/>
                <a:cs typeface="Calibri"/>
              </a:rPr>
              <a:t> EU Ecolabel certified product line, in </a:t>
            </a:r>
            <a:r>
              <a:rPr lang="it-IT" dirty="0" err="1">
                <a:ea typeface="Calibri"/>
                <a:cs typeface="Calibri"/>
              </a:rPr>
              <a:t>particular</a:t>
            </a:r>
            <a:r>
              <a:rPr lang="it-IT" dirty="0">
                <a:ea typeface="Calibri"/>
                <a:cs typeface="Calibri"/>
              </a:rPr>
              <a:t> for the product groups '</a:t>
            </a:r>
            <a:r>
              <a:rPr lang="it-IT" dirty="0" err="1">
                <a:ea typeface="Calibri"/>
                <a:cs typeface="Calibri"/>
              </a:rPr>
              <a:t>tissue</a:t>
            </a:r>
            <a:r>
              <a:rPr lang="it-IT" dirty="0">
                <a:ea typeface="Calibri"/>
                <a:cs typeface="Calibri"/>
              </a:rPr>
              <a:t> paper' and '</a:t>
            </a:r>
            <a:r>
              <a:rPr lang="it-IT" dirty="0" err="1">
                <a:ea typeface="Calibri"/>
                <a:cs typeface="Calibri"/>
              </a:rPr>
              <a:t>detergents</a:t>
            </a:r>
            <a:r>
              <a:rPr lang="it-IT" dirty="0">
                <a:ea typeface="Calibri"/>
                <a:cs typeface="Calibri"/>
              </a:rPr>
              <a:t>' for </a:t>
            </a:r>
            <a:r>
              <a:rPr lang="it-IT" dirty="0" err="1">
                <a:ea typeface="Calibri"/>
                <a:cs typeface="Calibri"/>
              </a:rPr>
              <a:t>household</a:t>
            </a:r>
            <a:r>
              <a:rPr lang="it-IT" dirty="0">
                <a:ea typeface="Calibri"/>
                <a:cs typeface="Calibri"/>
              </a:rPr>
              <a:t> or personal use;</a:t>
            </a:r>
          </a:p>
        </p:txBody>
      </p:sp>
      <p:pic>
        <p:nvPicPr>
          <p:cNvPr id="5" name="Picture 4" descr="Flower in a glass container">
            <a:extLst>
              <a:ext uri="{FF2B5EF4-FFF2-40B4-BE49-F238E27FC236}">
                <a16:creationId xmlns:a16="http://schemas.microsoft.com/office/drawing/2014/main" id="{3519EC34-FD00-6BF3-8ED9-365605C0CE12}"/>
              </a:ext>
            </a:extLst>
          </p:cNvPr>
          <p:cNvPicPr>
            <a:picLocks noChangeAspect="1"/>
          </p:cNvPicPr>
          <p:nvPr/>
        </p:nvPicPr>
        <p:blipFill rotWithShape="1">
          <a:blip r:embed="rId2"/>
          <a:srcRect l="21136" r="20826" b="-1"/>
          <a:stretch/>
        </p:blipFill>
        <p:spPr>
          <a:xfrm>
            <a:off x="6560634" y="867064"/>
            <a:ext cx="4389795" cy="5048790"/>
          </a:xfrm>
          <a:prstGeom prst="rect">
            <a:avLst/>
          </a:prstGeom>
        </p:spPr>
      </p:pic>
      <p:grpSp>
        <p:nvGrpSpPr>
          <p:cNvPr id="21" name="Group 2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2" name="Rectangle 2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2955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3607FFD-632A-A9B5-362D-3A099565FFCC}"/>
              </a:ext>
            </a:extLst>
          </p:cNvPr>
          <p:cNvSpPr>
            <a:spLocks noGrp="1"/>
          </p:cNvSpPr>
          <p:nvPr>
            <p:ph type="title"/>
          </p:nvPr>
        </p:nvSpPr>
        <p:spPr>
          <a:xfrm>
            <a:off x="838200" y="365125"/>
            <a:ext cx="10515600" cy="1325563"/>
          </a:xfrm>
        </p:spPr>
        <p:txBody>
          <a:bodyPr>
            <a:normAutofit/>
          </a:bodyPr>
          <a:lstStyle/>
          <a:p>
            <a:r>
              <a:rPr lang="it-IT">
                <a:ea typeface="Calibri Light"/>
                <a:cs typeface="Calibri Light"/>
              </a:rPr>
              <a:t>The Eco Label for consumers</a:t>
            </a:r>
            <a:endParaRPr lang="it-IT"/>
          </a:p>
        </p:txBody>
      </p:sp>
      <p:sp>
        <p:nvSpPr>
          <p:cNvPr id="3" name="Segnaposto contenuto 2">
            <a:extLst>
              <a:ext uri="{FF2B5EF4-FFF2-40B4-BE49-F238E27FC236}">
                <a16:creationId xmlns:a16="http://schemas.microsoft.com/office/drawing/2014/main" id="{F063CC37-EC4C-991C-03EA-73C70A5687EB}"/>
              </a:ext>
            </a:extLst>
          </p:cNvPr>
          <p:cNvSpPr>
            <a:spLocks noGrp="1"/>
          </p:cNvSpPr>
          <p:nvPr>
            <p:ph idx="1"/>
          </p:nvPr>
        </p:nvSpPr>
        <p:spPr>
          <a:xfrm>
            <a:off x="373858" y="1775501"/>
            <a:ext cx="6126851" cy="4401461"/>
          </a:xfrm>
        </p:spPr>
        <p:txBody>
          <a:bodyPr vert="horz" lIns="91440" tIns="45720" rIns="91440" bIns="45720" rtlCol="0" anchor="t">
            <a:noAutofit/>
          </a:bodyPr>
          <a:lstStyle/>
          <a:p>
            <a:pPr marL="0" indent="0">
              <a:buNone/>
            </a:pPr>
            <a:r>
              <a:rPr lang="it-IT" dirty="0">
                <a:ea typeface="Calibri"/>
                <a:cs typeface="Calibri"/>
              </a:rPr>
              <a:t>3. are </a:t>
            </a:r>
            <a:r>
              <a:rPr lang="it-IT" err="1">
                <a:ea typeface="Calibri"/>
                <a:cs typeface="Calibri"/>
              </a:rPr>
              <a:t>also</a:t>
            </a:r>
            <a:r>
              <a:rPr lang="it-IT" b="1" dirty="0">
                <a:ea typeface="Calibri"/>
                <a:cs typeface="Calibri"/>
              </a:rPr>
              <a:t> </a:t>
            </a:r>
            <a:r>
              <a:rPr lang="it-IT" b="1" err="1">
                <a:ea typeface="Calibri"/>
                <a:cs typeface="Calibri"/>
              </a:rPr>
              <a:t>verified</a:t>
            </a:r>
            <a:r>
              <a:rPr lang="it-IT" b="1" dirty="0">
                <a:ea typeface="Calibri"/>
                <a:cs typeface="Calibri"/>
              </a:rPr>
              <a:t> with </a:t>
            </a:r>
            <a:r>
              <a:rPr lang="it-IT" b="1" err="1">
                <a:ea typeface="Calibri"/>
                <a:cs typeface="Calibri"/>
              </a:rPr>
              <a:t>respect</a:t>
            </a:r>
            <a:r>
              <a:rPr lang="it-IT" b="1" dirty="0">
                <a:ea typeface="Calibri"/>
                <a:cs typeface="Calibri"/>
              </a:rPr>
              <a:t> to </a:t>
            </a:r>
            <a:r>
              <a:rPr lang="it-IT" b="1" err="1">
                <a:ea typeface="Calibri"/>
                <a:cs typeface="Calibri"/>
              </a:rPr>
              <a:t>usage</a:t>
            </a:r>
            <a:r>
              <a:rPr lang="it-IT" b="1" dirty="0">
                <a:ea typeface="Calibri"/>
                <a:cs typeface="Calibri"/>
              </a:rPr>
              <a:t> performance. </a:t>
            </a:r>
          </a:p>
          <a:p>
            <a:pPr marL="0" indent="0">
              <a:buNone/>
            </a:pPr>
            <a:r>
              <a:rPr lang="it-IT" dirty="0">
                <a:ea typeface="Calibri"/>
                <a:cs typeface="Calibri"/>
              </a:rPr>
              <a:t>Consumers with </a:t>
            </a:r>
            <a:r>
              <a:rPr lang="it-IT" dirty="0" err="1">
                <a:ea typeface="Calibri"/>
                <a:cs typeface="Calibri"/>
              </a:rPr>
              <a:t>their</a:t>
            </a:r>
            <a:r>
              <a:rPr lang="it-IT" dirty="0">
                <a:ea typeface="Calibri"/>
                <a:cs typeface="Calibri"/>
              </a:rPr>
              <a:t> </a:t>
            </a:r>
            <a:r>
              <a:rPr lang="it-IT" dirty="0" err="1">
                <a:ea typeface="Calibri"/>
                <a:cs typeface="Calibri"/>
              </a:rPr>
              <a:t>purchasing</a:t>
            </a:r>
            <a:r>
              <a:rPr lang="it-IT" dirty="0">
                <a:ea typeface="Calibri"/>
                <a:cs typeface="Calibri"/>
              </a:rPr>
              <a:t> </a:t>
            </a:r>
            <a:r>
              <a:rPr lang="it-IT" dirty="0" err="1">
                <a:ea typeface="Calibri"/>
                <a:cs typeface="Calibri"/>
              </a:rPr>
              <a:t>choices</a:t>
            </a:r>
            <a:r>
              <a:rPr lang="it-IT" dirty="0">
                <a:ea typeface="Calibri"/>
                <a:cs typeface="Calibri"/>
              </a:rPr>
              <a:t> </a:t>
            </a:r>
            <a:r>
              <a:rPr lang="it-IT" dirty="0" err="1">
                <a:ea typeface="Calibri"/>
                <a:cs typeface="Calibri"/>
              </a:rPr>
              <a:t>have</a:t>
            </a:r>
            <a:r>
              <a:rPr lang="it-IT" dirty="0">
                <a:ea typeface="Calibri"/>
                <a:cs typeface="Calibri"/>
              </a:rPr>
              <a:t> the power to </a:t>
            </a:r>
            <a:r>
              <a:rPr lang="it-IT" dirty="0" err="1">
                <a:ea typeface="Calibri"/>
                <a:cs typeface="Calibri"/>
              </a:rPr>
              <a:t>steer</a:t>
            </a:r>
            <a:r>
              <a:rPr lang="it-IT" dirty="0">
                <a:ea typeface="Calibri"/>
                <a:cs typeface="Calibri"/>
              </a:rPr>
              <a:t> the market and </a:t>
            </a:r>
            <a:r>
              <a:rPr lang="it-IT" dirty="0" err="1">
                <a:ea typeface="Calibri"/>
                <a:cs typeface="Calibri"/>
              </a:rPr>
              <a:t>stimulate</a:t>
            </a:r>
            <a:r>
              <a:rPr lang="it-IT" dirty="0">
                <a:ea typeface="Calibri"/>
                <a:cs typeface="Calibri"/>
              </a:rPr>
              <a:t> supply. Consumers </a:t>
            </a:r>
            <a:r>
              <a:rPr lang="it-IT" dirty="0" err="1">
                <a:ea typeface="Calibri"/>
                <a:cs typeface="Calibri"/>
              </a:rPr>
              <a:t>who</a:t>
            </a:r>
            <a:r>
              <a:rPr lang="it-IT" dirty="0">
                <a:ea typeface="Calibri"/>
                <a:cs typeface="Calibri"/>
              </a:rPr>
              <a:t> </a:t>
            </a:r>
            <a:r>
              <a:rPr lang="it-IT" dirty="0" err="1">
                <a:ea typeface="Calibri"/>
                <a:cs typeface="Calibri"/>
              </a:rPr>
              <a:t>choose</a:t>
            </a:r>
            <a:r>
              <a:rPr lang="it-IT" dirty="0">
                <a:ea typeface="Calibri"/>
                <a:cs typeface="Calibri"/>
              </a:rPr>
              <a:t> more </a:t>
            </a:r>
            <a:r>
              <a:rPr lang="it-IT" dirty="0" err="1">
                <a:ea typeface="Calibri"/>
                <a:cs typeface="Calibri"/>
              </a:rPr>
              <a:t>sustainable</a:t>
            </a:r>
            <a:r>
              <a:rPr lang="it-IT" dirty="0">
                <a:ea typeface="Calibri"/>
                <a:cs typeface="Calibri"/>
              </a:rPr>
              <a:t> and </a:t>
            </a:r>
            <a:r>
              <a:rPr lang="it-IT" dirty="0" err="1">
                <a:ea typeface="Calibri"/>
                <a:cs typeface="Calibri"/>
              </a:rPr>
              <a:t>environmentally</a:t>
            </a:r>
            <a:r>
              <a:rPr lang="it-IT" dirty="0">
                <a:ea typeface="Calibri"/>
                <a:cs typeface="Calibri"/>
              </a:rPr>
              <a:t> friendly EU Ecolabel products help to reduce the </a:t>
            </a:r>
            <a:r>
              <a:rPr lang="it-IT" dirty="0" err="1">
                <a:ea typeface="Calibri"/>
                <a:cs typeface="Calibri"/>
              </a:rPr>
              <a:t>environmental</a:t>
            </a:r>
            <a:r>
              <a:rPr lang="it-IT" dirty="0">
                <a:ea typeface="Calibri"/>
                <a:cs typeface="Calibri"/>
              </a:rPr>
              <a:t> impacts of products and </a:t>
            </a:r>
            <a:r>
              <a:rPr lang="it-IT" dirty="0" err="1">
                <a:ea typeface="Calibri"/>
                <a:cs typeface="Calibri"/>
              </a:rPr>
              <a:t>thus</a:t>
            </a:r>
            <a:r>
              <a:rPr lang="it-IT" dirty="0">
                <a:ea typeface="Calibri"/>
                <a:cs typeface="Calibri"/>
              </a:rPr>
              <a:t> </a:t>
            </a:r>
            <a:r>
              <a:rPr lang="it-IT" dirty="0" err="1">
                <a:ea typeface="Calibri"/>
                <a:cs typeface="Calibri"/>
              </a:rPr>
              <a:t>protect</a:t>
            </a:r>
            <a:r>
              <a:rPr lang="it-IT" dirty="0">
                <a:ea typeface="Calibri"/>
                <a:cs typeface="Calibri"/>
              </a:rPr>
              <a:t> the </a:t>
            </a:r>
            <a:r>
              <a:rPr lang="it-IT" dirty="0" err="1">
                <a:ea typeface="Calibri"/>
                <a:cs typeface="Calibri"/>
              </a:rPr>
              <a:t>environment</a:t>
            </a:r>
            <a:r>
              <a:rPr lang="it-IT" dirty="0">
                <a:ea typeface="Calibri"/>
                <a:cs typeface="Calibri"/>
              </a:rPr>
              <a:t>.</a:t>
            </a:r>
          </a:p>
        </p:txBody>
      </p:sp>
      <p:pic>
        <p:nvPicPr>
          <p:cNvPr id="5" name="Picture 4" descr="Flower in a glass container">
            <a:extLst>
              <a:ext uri="{FF2B5EF4-FFF2-40B4-BE49-F238E27FC236}">
                <a16:creationId xmlns:a16="http://schemas.microsoft.com/office/drawing/2014/main" id="{3519EC34-FD00-6BF3-8ED9-365605C0CE12}"/>
              </a:ext>
            </a:extLst>
          </p:cNvPr>
          <p:cNvPicPr>
            <a:picLocks noChangeAspect="1"/>
          </p:cNvPicPr>
          <p:nvPr/>
        </p:nvPicPr>
        <p:blipFill rotWithShape="1">
          <a:blip r:embed="rId2"/>
          <a:srcRect l="8567" r="7663" b="-3"/>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768214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38FA5D-36B3-4C7C-32E4-D0F0AADDDFD2}"/>
              </a:ext>
            </a:extLst>
          </p:cNvPr>
          <p:cNvSpPr>
            <a:spLocks noGrp="1"/>
          </p:cNvSpPr>
          <p:nvPr>
            <p:ph type="title"/>
          </p:nvPr>
        </p:nvSpPr>
        <p:spPr>
          <a:xfrm>
            <a:off x="761800" y="762001"/>
            <a:ext cx="5334197" cy="1708242"/>
          </a:xfrm>
        </p:spPr>
        <p:txBody>
          <a:bodyPr anchor="ctr">
            <a:normAutofit/>
          </a:bodyPr>
          <a:lstStyle/>
          <a:p>
            <a:r>
              <a:rPr lang="it-IT" sz="4000" dirty="0" err="1">
                <a:ea typeface="Calibri Light"/>
                <a:cs typeface="Calibri Light"/>
              </a:rPr>
              <a:t>Conclusion</a:t>
            </a:r>
            <a:endParaRPr lang="it-IT" sz="4000" dirty="0" err="1"/>
          </a:p>
        </p:txBody>
      </p:sp>
      <p:sp>
        <p:nvSpPr>
          <p:cNvPr id="3" name="Segnaposto contenuto 2">
            <a:extLst>
              <a:ext uri="{FF2B5EF4-FFF2-40B4-BE49-F238E27FC236}">
                <a16:creationId xmlns:a16="http://schemas.microsoft.com/office/drawing/2014/main" id="{A06EF1F3-F212-5556-8CFA-AFC50A84F9F8}"/>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it-IT" dirty="0">
                <a:ea typeface="Calibri"/>
                <a:cs typeface="Calibri"/>
              </a:rPr>
              <a:t>The </a:t>
            </a:r>
            <a:r>
              <a:rPr lang="it-IT" dirty="0" err="1">
                <a:ea typeface="Calibri"/>
                <a:cs typeface="Calibri"/>
              </a:rPr>
              <a:t>regulatory</a:t>
            </a:r>
            <a:r>
              <a:rPr lang="it-IT" dirty="0">
                <a:ea typeface="Calibri"/>
                <a:cs typeface="Calibri"/>
              </a:rPr>
              <a:t> tools </a:t>
            </a:r>
            <a:r>
              <a:rPr lang="it-IT" dirty="0" err="1">
                <a:ea typeface="Calibri"/>
                <a:cs typeface="Calibri"/>
              </a:rPr>
              <a:t>seen</a:t>
            </a:r>
            <a:r>
              <a:rPr lang="it-IT" dirty="0">
                <a:ea typeface="Calibri"/>
                <a:cs typeface="Calibri"/>
              </a:rPr>
              <a:t> and </a:t>
            </a:r>
            <a:r>
              <a:rPr lang="it-IT" dirty="0" err="1">
                <a:ea typeface="Calibri"/>
                <a:cs typeface="Calibri"/>
              </a:rPr>
              <a:t>analyzed</a:t>
            </a:r>
            <a:r>
              <a:rPr lang="it-IT" dirty="0">
                <a:ea typeface="Calibri"/>
                <a:cs typeface="Calibri"/>
              </a:rPr>
              <a:t> are </a:t>
            </a:r>
            <a:r>
              <a:rPr lang="it-IT" dirty="0" err="1">
                <a:ea typeface="Calibri"/>
                <a:cs typeface="Calibri"/>
              </a:rPr>
              <a:t>all</a:t>
            </a:r>
            <a:r>
              <a:rPr lang="it-IT" dirty="0">
                <a:ea typeface="Calibri"/>
                <a:cs typeface="Calibri"/>
              </a:rPr>
              <a:t> </a:t>
            </a:r>
            <a:r>
              <a:rPr lang="it-IT" dirty="0" err="1">
                <a:ea typeface="Calibri"/>
                <a:cs typeface="Calibri"/>
              </a:rPr>
              <a:t>characterized</a:t>
            </a:r>
            <a:r>
              <a:rPr lang="it-IT" dirty="0">
                <a:ea typeface="Calibri"/>
                <a:cs typeface="Calibri"/>
              </a:rPr>
              <a:t> by </a:t>
            </a:r>
            <a:r>
              <a:rPr lang="it-IT" dirty="0" err="1">
                <a:ea typeface="Calibri"/>
                <a:cs typeface="Calibri"/>
              </a:rPr>
              <a:t>being</a:t>
            </a:r>
            <a:r>
              <a:rPr lang="it-IT" dirty="0">
                <a:ea typeface="Calibri"/>
                <a:cs typeface="Calibri"/>
              </a:rPr>
              <a:t> voluntary.
</a:t>
            </a:r>
            <a:r>
              <a:rPr lang="it-IT" dirty="0" err="1">
                <a:ea typeface="Calibri"/>
                <a:cs typeface="Calibri"/>
              </a:rPr>
              <a:t>We</a:t>
            </a:r>
            <a:r>
              <a:rPr lang="it-IT" dirty="0">
                <a:ea typeface="Calibri"/>
                <a:cs typeface="Calibri"/>
              </a:rPr>
              <a:t> are </a:t>
            </a:r>
            <a:r>
              <a:rPr lang="it-IT" dirty="0" err="1">
                <a:ea typeface="Calibri"/>
                <a:cs typeface="Calibri"/>
              </a:rPr>
              <a:t>therefore</a:t>
            </a:r>
            <a:r>
              <a:rPr lang="it-IT" dirty="0">
                <a:ea typeface="Calibri"/>
                <a:cs typeface="Calibri"/>
              </a:rPr>
              <a:t> </a:t>
            </a:r>
            <a:r>
              <a:rPr lang="it-IT" dirty="0" err="1">
                <a:ea typeface="Calibri"/>
                <a:cs typeface="Calibri"/>
              </a:rPr>
              <a:t>talking</a:t>
            </a:r>
            <a:r>
              <a:rPr lang="it-IT" dirty="0">
                <a:ea typeface="Calibri"/>
                <a:cs typeface="Calibri"/>
              </a:rPr>
              <a:t> </a:t>
            </a:r>
            <a:r>
              <a:rPr lang="it-IT" dirty="0" err="1">
                <a:ea typeface="Calibri"/>
                <a:cs typeface="Calibri"/>
              </a:rPr>
              <a:t>about</a:t>
            </a:r>
            <a:r>
              <a:rPr lang="it-IT" dirty="0">
                <a:ea typeface="Calibri"/>
                <a:cs typeface="Calibri"/>
              </a:rPr>
              <a:t> self </a:t>
            </a:r>
            <a:r>
              <a:rPr lang="it-IT" dirty="0" err="1">
                <a:ea typeface="Calibri"/>
                <a:cs typeface="Calibri"/>
              </a:rPr>
              <a:t>regulation</a:t>
            </a:r>
            <a:r>
              <a:rPr lang="it-IT" dirty="0">
                <a:ea typeface="Calibri"/>
                <a:cs typeface="Calibri"/>
              </a:rPr>
              <a:t>.
Or co-</a:t>
            </a:r>
            <a:r>
              <a:rPr lang="it-IT" dirty="0" err="1">
                <a:ea typeface="Calibri"/>
                <a:cs typeface="Calibri"/>
              </a:rPr>
              <a:t>regulation</a:t>
            </a:r>
            <a:r>
              <a:rPr lang="it-IT" dirty="0">
                <a:ea typeface="Calibri"/>
                <a:cs typeface="Calibri"/>
              </a:rPr>
              <a:t> </a:t>
            </a:r>
            <a:r>
              <a:rPr lang="it-IT" dirty="0" err="1">
                <a:ea typeface="Calibri"/>
                <a:cs typeface="Calibri"/>
              </a:rPr>
              <a:t>because</a:t>
            </a:r>
            <a:r>
              <a:rPr lang="it-IT" dirty="0">
                <a:ea typeface="Calibri"/>
                <a:cs typeface="Calibri"/>
              </a:rPr>
              <a:t> </a:t>
            </a:r>
            <a:r>
              <a:rPr lang="it-IT" dirty="0" err="1">
                <a:ea typeface="Calibri"/>
                <a:cs typeface="Calibri"/>
              </a:rPr>
              <a:t>there</a:t>
            </a:r>
            <a:r>
              <a:rPr lang="it-IT" dirty="0">
                <a:ea typeface="Calibri"/>
                <a:cs typeface="Calibri"/>
              </a:rPr>
              <a:t> </a:t>
            </a:r>
            <a:r>
              <a:rPr lang="it-IT" dirty="0" err="1">
                <a:ea typeface="Calibri"/>
                <a:cs typeface="Calibri"/>
              </a:rPr>
              <a:t>is</a:t>
            </a:r>
            <a:r>
              <a:rPr lang="it-IT" dirty="0">
                <a:ea typeface="Calibri"/>
                <a:cs typeface="Calibri"/>
              </a:rPr>
              <a:t> a </a:t>
            </a:r>
            <a:r>
              <a:rPr lang="it-IT" dirty="0" err="1">
                <a:ea typeface="Calibri"/>
                <a:cs typeface="Calibri"/>
              </a:rPr>
              <a:t>regulatory</a:t>
            </a:r>
            <a:r>
              <a:rPr lang="it-IT" dirty="0">
                <a:ea typeface="Calibri"/>
                <a:cs typeface="Calibri"/>
              </a:rPr>
              <a:t> framework.</a:t>
            </a:r>
          </a:p>
        </p:txBody>
      </p:sp>
      <p:pic>
        <p:nvPicPr>
          <p:cNvPr id="5" name="Picture 4" descr="Pen placed on top of a signature line">
            <a:extLst>
              <a:ext uri="{FF2B5EF4-FFF2-40B4-BE49-F238E27FC236}">
                <a16:creationId xmlns:a16="http://schemas.microsoft.com/office/drawing/2014/main" id="{0F941415-97AB-E512-6B32-E886E47FEA2E}"/>
              </a:ext>
            </a:extLst>
          </p:cNvPr>
          <p:cNvPicPr>
            <a:picLocks noChangeAspect="1"/>
          </p:cNvPicPr>
          <p:nvPr/>
        </p:nvPicPr>
        <p:blipFill rotWithShape="1">
          <a:blip r:embed="rId2"/>
          <a:srcRect l="48242" r="-3"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91339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38FA5D-36B3-4C7C-32E4-D0F0AADDDFD2}"/>
              </a:ext>
            </a:extLst>
          </p:cNvPr>
          <p:cNvSpPr>
            <a:spLocks noGrp="1"/>
          </p:cNvSpPr>
          <p:nvPr>
            <p:ph type="title"/>
          </p:nvPr>
        </p:nvSpPr>
        <p:spPr>
          <a:xfrm>
            <a:off x="761800" y="762001"/>
            <a:ext cx="5334197" cy="1708242"/>
          </a:xfrm>
        </p:spPr>
        <p:txBody>
          <a:bodyPr anchor="ctr">
            <a:normAutofit/>
          </a:bodyPr>
          <a:lstStyle/>
          <a:p>
            <a:r>
              <a:rPr lang="it-IT" sz="4000" dirty="0" err="1">
                <a:ea typeface="Calibri Light"/>
                <a:cs typeface="Calibri Light"/>
              </a:rPr>
              <a:t>Conclusion</a:t>
            </a:r>
            <a:endParaRPr lang="it-IT" sz="4000" dirty="0" err="1"/>
          </a:p>
        </p:txBody>
      </p:sp>
      <p:sp>
        <p:nvSpPr>
          <p:cNvPr id="3" name="Segnaposto contenuto 2">
            <a:extLst>
              <a:ext uri="{FF2B5EF4-FFF2-40B4-BE49-F238E27FC236}">
                <a16:creationId xmlns:a16="http://schemas.microsoft.com/office/drawing/2014/main" id="{A06EF1F3-F212-5556-8CFA-AFC50A84F9F8}"/>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br>
              <a:rPr lang="en-US" dirty="0"/>
            </a:br>
            <a:r>
              <a:rPr lang="it-IT" sz="3600" dirty="0">
                <a:solidFill>
                  <a:srgbClr val="1F1F1F"/>
                </a:solidFill>
                <a:latin typeface="Arial"/>
                <a:ea typeface="Calibri"/>
                <a:cs typeface="Arial"/>
              </a:rPr>
              <a:t>The </a:t>
            </a:r>
            <a:r>
              <a:rPr lang="it-IT" sz="3600" err="1">
                <a:solidFill>
                  <a:srgbClr val="1F1F1F"/>
                </a:solidFill>
                <a:latin typeface="Arial"/>
                <a:ea typeface="Calibri"/>
                <a:cs typeface="Arial"/>
              </a:rPr>
              <a:t>objective</a:t>
            </a:r>
            <a:r>
              <a:rPr lang="it-IT" sz="3600" dirty="0">
                <a:solidFill>
                  <a:srgbClr val="1F1F1F"/>
                </a:solidFill>
                <a:latin typeface="Arial"/>
                <a:ea typeface="Calibri"/>
                <a:cs typeface="Arial"/>
              </a:rPr>
              <a:t> of </a:t>
            </a:r>
            <a:r>
              <a:rPr lang="it-IT" sz="3600" err="1">
                <a:solidFill>
                  <a:srgbClr val="1F1F1F"/>
                </a:solidFill>
                <a:latin typeface="Arial"/>
                <a:ea typeface="Calibri"/>
                <a:cs typeface="Arial"/>
              </a:rPr>
              <a:t>these</a:t>
            </a:r>
            <a:r>
              <a:rPr lang="it-IT" sz="3600" dirty="0">
                <a:solidFill>
                  <a:srgbClr val="1F1F1F"/>
                </a:solidFill>
                <a:latin typeface="Arial"/>
                <a:ea typeface="Calibri"/>
                <a:cs typeface="Arial"/>
              </a:rPr>
              <a:t> tools </a:t>
            </a:r>
            <a:r>
              <a:rPr lang="it-IT" sz="3600" err="1">
                <a:solidFill>
                  <a:srgbClr val="1F1F1F"/>
                </a:solidFill>
                <a:latin typeface="Arial"/>
                <a:ea typeface="Calibri"/>
                <a:cs typeface="Arial"/>
              </a:rPr>
              <a:t>is</a:t>
            </a:r>
            <a:r>
              <a:rPr lang="it-IT" sz="3600" dirty="0">
                <a:solidFill>
                  <a:srgbClr val="1F1F1F"/>
                </a:solidFill>
                <a:latin typeface="Arial"/>
                <a:ea typeface="Calibri"/>
                <a:cs typeface="Arial"/>
              </a:rPr>
              <a:t> to "</a:t>
            </a:r>
            <a:r>
              <a:rPr lang="it-IT" sz="3600" err="1">
                <a:solidFill>
                  <a:srgbClr val="1F1F1F"/>
                </a:solidFill>
                <a:latin typeface="Arial"/>
                <a:ea typeface="Calibri"/>
                <a:cs typeface="Arial"/>
              </a:rPr>
              <a:t>push</a:t>
            </a:r>
            <a:r>
              <a:rPr lang="it-IT" sz="3600" dirty="0">
                <a:solidFill>
                  <a:srgbClr val="1F1F1F"/>
                </a:solidFill>
                <a:latin typeface="Arial"/>
                <a:ea typeface="Calibri"/>
                <a:cs typeface="Arial"/>
              </a:rPr>
              <a:t>" companies to </a:t>
            </a:r>
            <a:r>
              <a:rPr lang="it-IT" sz="3600" err="1">
                <a:solidFill>
                  <a:srgbClr val="1F1F1F"/>
                </a:solidFill>
                <a:latin typeface="Arial"/>
                <a:ea typeface="Calibri"/>
                <a:cs typeface="Arial"/>
              </a:rPr>
              <a:t>adopt</a:t>
            </a:r>
            <a:r>
              <a:rPr lang="it-IT" sz="3600" dirty="0">
                <a:solidFill>
                  <a:srgbClr val="1F1F1F"/>
                </a:solidFill>
                <a:latin typeface="Arial"/>
                <a:ea typeface="Calibri"/>
                <a:cs typeface="Arial"/>
              </a:rPr>
              <a:t> </a:t>
            </a:r>
            <a:r>
              <a:rPr lang="it-IT" sz="3600" err="1">
                <a:solidFill>
                  <a:srgbClr val="1F1F1F"/>
                </a:solidFill>
                <a:latin typeface="Arial"/>
                <a:ea typeface="Calibri"/>
                <a:cs typeface="Arial"/>
              </a:rPr>
              <a:t>virtuous</a:t>
            </a:r>
            <a:r>
              <a:rPr lang="it-IT" sz="3600" dirty="0">
                <a:solidFill>
                  <a:srgbClr val="1F1F1F"/>
                </a:solidFill>
                <a:latin typeface="Arial"/>
                <a:ea typeface="Calibri"/>
                <a:cs typeface="Arial"/>
              </a:rPr>
              <a:t> </a:t>
            </a:r>
            <a:r>
              <a:rPr lang="it-IT" sz="3600" err="1">
                <a:solidFill>
                  <a:srgbClr val="1F1F1F"/>
                </a:solidFill>
                <a:latin typeface="Arial"/>
                <a:ea typeface="Calibri"/>
                <a:cs typeface="Arial"/>
              </a:rPr>
              <a:t>behavior</a:t>
            </a:r>
            <a:r>
              <a:rPr lang="it-IT" sz="3600" dirty="0">
                <a:solidFill>
                  <a:srgbClr val="1F1F1F"/>
                </a:solidFill>
                <a:latin typeface="Arial"/>
                <a:ea typeface="Calibri"/>
                <a:cs typeface="Arial"/>
              </a:rPr>
              <a:t> </a:t>
            </a:r>
            <a:r>
              <a:rPr lang="it-IT" sz="3600" err="1">
                <a:solidFill>
                  <a:srgbClr val="1F1F1F"/>
                </a:solidFill>
                <a:latin typeface="Arial"/>
                <a:ea typeface="Calibri"/>
                <a:cs typeface="Arial"/>
              </a:rPr>
              <a:t>without</a:t>
            </a:r>
            <a:r>
              <a:rPr lang="it-IT" sz="3600" dirty="0">
                <a:solidFill>
                  <a:srgbClr val="1F1F1F"/>
                </a:solidFill>
                <a:latin typeface="Arial"/>
                <a:ea typeface="Calibri"/>
                <a:cs typeface="Arial"/>
              </a:rPr>
              <a:t> forcing </a:t>
            </a:r>
            <a:r>
              <a:rPr lang="it-IT" sz="3600" err="1">
                <a:solidFill>
                  <a:srgbClr val="1F1F1F"/>
                </a:solidFill>
                <a:latin typeface="Arial"/>
                <a:ea typeface="Calibri"/>
                <a:cs typeface="Arial"/>
              </a:rPr>
              <a:t>them</a:t>
            </a:r>
            <a:r>
              <a:rPr lang="it-IT" sz="3600" dirty="0">
                <a:solidFill>
                  <a:srgbClr val="1F1F1F"/>
                </a:solidFill>
                <a:latin typeface="Arial"/>
                <a:ea typeface="Calibri"/>
                <a:cs typeface="Arial"/>
              </a:rPr>
              <a:t> by </a:t>
            </a:r>
            <a:r>
              <a:rPr lang="it-IT" sz="3600" err="1">
                <a:solidFill>
                  <a:srgbClr val="1F1F1F"/>
                </a:solidFill>
                <a:latin typeface="Arial"/>
                <a:ea typeface="Calibri"/>
                <a:cs typeface="Arial"/>
              </a:rPr>
              <a:t>law</a:t>
            </a:r>
            <a:r>
              <a:rPr lang="it-IT" sz="3600" dirty="0">
                <a:solidFill>
                  <a:srgbClr val="1F1F1F"/>
                </a:solidFill>
                <a:latin typeface="Arial"/>
                <a:ea typeface="Calibri"/>
                <a:cs typeface="Arial"/>
              </a:rPr>
              <a:t>.</a:t>
            </a:r>
            <a:endParaRPr lang="it-IT" sz="3600" dirty="0"/>
          </a:p>
        </p:txBody>
      </p:sp>
      <p:pic>
        <p:nvPicPr>
          <p:cNvPr id="5" name="Picture 4" descr="Pen placed on top of a signature line">
            <a:extLst>
              <a:ext uri="{FF2B5EF4-FFF2-40B4-BE49-F238E27FC236}">
                <a16:creationId xmlns:a16="http://schemas.microsoft.com/office/drawing/2014/main" id="{0F941415-97AB-E512-6B32-E886E47FEA2E}"/>
              </a:ext>
            </a:extLst>
          </p:cNvPr>
          <p:cNvPicPr>
            <a:picLocks noChangeAspect="1"/>
          </p:cNvPicPr>
          <p:nvPr/>
        </p:nvPicPr>
        <p:blipFill rotWithShape="1">
          <a:blip r:embed="rId2"/>
          <a:srcRect l="48242" r="-3"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39313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38FA5D-36B3-4C7C-32E4-D0F0AADDDFD2}"/>
              </a:ext>
            </a:extLst>
          </p:cNvPr>
          <p:cNvSpPr>
            <a:spLocks noGrp="1"/>
          </p:cNvSpPr>
          <p:nvPr>
            <p:ph type="title"/>
          </p:nvPr>
        </p:nvSpPr>
        <p:spPr>
          <a:xfrm>
            <a:off x="761800" y="762001"/>
            <a:ext cx="5334197" cy="1708242"/>
          </a:xfrm>
        </p:spPr>
        <p:txBody>
          <a:bodyPr anchor="ctr">
            <a:normAutofit/>
          </a:bodyPr>
          <a:lstStyle/>
          <a:p>
            <a:r>
              <a:rPr lang="it-IT" sz="4000" dirty="0" err="1">
                <a:ea typeface="Calibri Light"/>
                <a:cs typeface="Calibri Light"/>
              </a:rPr>
              <a:t>Conclusion</a:t>
            </a:r>
            <a:endParaRPr lang="it-IT" sz="4000" dirty="0" err="1"/>
          </a:p>
        </p:txBody>
      </p:sp>
      <p:sp>
        <p:nvSpPr>
          <p:cNvPr id="3" name="Segnaposto contenuto 2">
            <a:extLst>
              <a:ext uri="{FF2B5EF4-FFF2-40B4-BE49-F238E27FC236}">
                <a16:creationId xmlns:a16="http://schemas.microsoft.com/office/drawing/2014/main" id="{A06EF1F3-F212-5556-8CFA-AFC50A84F9F8}"/>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br>
              <a:rPr lang="en-US" dirty="0"/>
            </a:br>
            <a:r>
              <a:rPr lang="en-US" sz="4000" dirty="0"/>
              <a:t>Why self-regulate? Why decide to voluntarily submit to obligations?</a:t>
            </a:r>
            <a:endParaRPr lang="it-IT" sz="4000" dirty="0"/>
          </a:p>
        </p:txBody>
      </p:sp>
      <p:pic>
        <p:nvPicPr>
          <p:cNvPr id="5" name="Picture 4" descr="Pen placed on top of a signature line">
            <a:extLst>
              <a:ext uri="{FF2B5EF4-FFF2-40B4-BE49-F238E27FC236}">
                <a16:creationId xmlns:a16="http://schemas.microsoft.com/office/drawing/2014/main" id="{0F941415-97AB-E512-6B32-E886E47FEA2E}"/>
              </a:ext>
            </a:extLst>
          </p:cNvPr>
          <p:cNvPicPr>
            <a:picLocks noChangeAspect="1"/>
          </p:cNvPicPr>
          <p:nvPr/>
        </p:nvPicPr>
        <p:blipFill rotWithShape="1">
          <a:blip r:embed="rId2"/>
          <a:srcRect l="48242" r="-3"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88815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150F4-7334-A71C-AD1C-9D8330364F4F}"/>
              </a:ext>
            </a:extLst>
          </p:cNvPr>
          <p:cNvSpPr>
            <a:spLocks noGrp="1"/>
          </p:cNvSpPr>
          <p:nvPr>
            <p:ph type="title"/>
          </p:nvPr>
        </p:nvSpPr>
        <p:spPr>
          <a:xfrm>
            <a:off x="5868557" y="1138036"/>
            <a:ext cx="5444382" cy="572232"/>
          </a:xfrm>
        </p:spPr>
        <p:txBody>
          <a:bodyPr anchor="t">
            <a:normAutofit/>
          </a:bodyPr>
          <a:lstStyle/>
          <a:p>
            <a:r>
              <a:rPr lang="it-IT" sz="3200" b="1" dirty="0">
                <a:cs typeface="Calibri Light"/>
              </a:rPr>
              <a:t>Eco-management standards</a:t>
            </a:r>
            <a:r>
              <a:rPr lang="it-IT" sz="3200" dirty="0">
                <a:cs typeface="Calibri Light"/>
              </a:rPr>
              <a:t> </a:t>
            </a:r>
            <a:endParaRPr lang="it-IT" sz="3200" dirty="0"/>
          </a:p>
        </p:txBody>
      </p:sp>
      <p:pic>
        <p:nvPicPr>
          <p:cNvPr id="5" name="Picture 4">
            <a:extLst>
              <a:ext uri="{FF2B5EF4-FFF2-40B4-BE49-F238E27FC236}">
                <a16:creationId xmlns:a16="http://schemas.microsoft.com/office/drawing/2014/main" id="{BECD5049-4EA1-44CF-F935-8DB3D7D56F0F}"/>
              </a:ext>
            </a:extLst>
          </p:cNvPr>
          <p:cNvPicPr>
            <a:picLocks noChangeAspect="1"/>
          </p:cNvPicPr>
          <p:nvPr/>
        </p:nvPicPr>
        <p:blipFill rotWithShape="1">
          <a:blip r:embed="rId2"/>
          <a:srcRect l="9057" r="40879" b="-3"/>
          <a:stretch/>
        </p:blipFill>
        <p:spPr>
          <a:xfrm>
            <a:off x="-1" y="10"/>
            <a:ext cx="5151179" cy="6857990"/>
          </a:xfrm>
          <a:prstGeom prst="rect">
            <a:avLst/>
          </a:prstGeom>
        </p:spPr>
      </p:pic>
      <p:sp>
        <p:nvSpPr>
          <p:cNvPr id="3" name="Segnaposto contenuto 2">
            <a:extLst>
              <a:ext uri="{FF2B5EF4-FFF2-40B4-BE49-F238E27FC236}">
                <a16:creationId xmlns:a16="http://schemas.microsoft.com/office/drawing/2014/main" id="{F97C6152-9AC3-7BE5-C7D4-F55B6683E0CC}"/>
              </a:ext>
            </a:extLst>
          </p:cNvPr>
          <p:cNvSpPr>
            <a:spLocks noGrp="1"/>
          </p:cNvSpPr>
          <p:nvPr>
            <p:ph idx="1"/>
          </p:nvPr>
        </p:nvSpPr>
        <p:spPr>
          <a:xfrm>
            <a:off x="5868557" y="2218081"/>
            <a:ext cx="5444382" cy="3924302"/>
          </a:xfrm>
        </p:spPr>
        <p:txBody>
          <a:bodyPr vert="horz" lIns="91440" tIns="45720" rIns="91440" bIns="45720" rtlCol="0" anchor="t">
            <a:noAutofit/>
          </a:bodyPr>
          <a:lstStyle/>
          <a:p>
            <a:pPr marL="0" indent="0">
              <a:buNone/>
            </a:pPr>
            <a:endParaRPr lang="it-IT" dirty="0">
              <a:cs typeface="Calibri" panose="020F0502020204030204"/>
            </a:endParaRPr>
          </a:p>
          <a:p>
            <a:pPr marL="0" indent="0">
              <a:buNone/>
            </a:pPr>
            <a:r>
              <a:rPr lang="it-IT" dirty="0">
                <a:cs typeface="Calibri" panose="020F0502020204030204"/>
              </a:rPr>
              <a:t>A </a:t>
            </a:r>
            <a:r>
              <a:rPr lang="it-IT" dirty="0" err="1">
                <a:cs typeface="Calibri" panose="020F0502020204030204"/>
              </a:rPr>
              <a:t>further</a:t>
            </a:r>
            <a:r>
              <a:rPr lang="it-IT" dirty="0">
                <a:cs typeface="Calibri" panose="020F0502020204030204"/>
              </a:rPr>
              <a:t> </a:t>
            </a:r>
            <a:r>
              <a:rPr lang="it-IT" dirty="0" err="1">
                <a:cs typeface="Calibri" panose="020F0502020204030204"/>
              </a:rPr>
              <a:t>type</a:t>
            </a:r>
            <a:r>
              <a:rPr lang="it-IT" dirty="0">
                <a:cs typeface="Calibri" panose="020F0502020204030204"/>
              </a:rPr>
              <a:t> of corporate voluntary </a:t>
            </a:r>
            <a:r>
              <a:rPr lang="it-IT" dirty="0" err="1">
                <a:cs typeface="Calibri" panose="020F0502020204030204"/>
              </a:rPr>
              <a:t>environmental</a:t>
            </a:r>
            <a:r>
              <a:rPr lang="it-IT" dirty="0">
                <a:cs typeface="Calibri" panose="020F0502020204030204"/>
              </a:rPr>
              <a:t> </a:t>
            </a:r>
            <a:r>
              <a:rPr lang="it-IT" dirty="0" err="1">
                <a:cs typeface="Calibri" panose="020F0502020204030204"/>
              </a:rPr>
              <a:t>initiative</a:t>
            </a:r>
            <a:r>
              <a:rPr lang="it-IT" dirty="0">
                <a:cs typeface="Calibri" panose="020F0502020204030204"/>
              </a:rPr>
              <a:t> </a:t>
            </a:r>
            <a:r>
              <a:rPr lang="it-IT" dirty="0" err="1">
                <a:cs typeface="Calibri" panose="020F0502020204030204"/>
              </a:rPr>
              <a:t>is</a:t>
            </a:r>
            <a:r>
              <a:rPr lang="it-IT" dirty="0">
                <a:cs typeface="Calibri" panose="020F0502020204030204"/>
              </a:rPr>
              <a:t> the </a:t>
            </a:r>
            <a:r>
              <a:rPr lang="it-IT" b="1" dirty="0">
                <a:cs typeface="Calibri" panose="020F0502020204030204"/>
              </a:rPr>
              <a:t>use of eco-management standards </a:t>
            </a:r>
            <a:endParaRPr lang="it-IT" dirty="0">
              <a:ea typeface="Calibri"/>
              <a:cs typeface="Calibri" panose="020F0502020204030204"/>
            </a:endParaRPr>
          </a:p>
        </p:txBody>
      </p:sp>
    </p:spTree>
    <p:extLst>
      <p:ext uri="{BB962C8B-B14F-4D97-AF65-F5344CB8AC3E}">
        <p14:creationId xmlns:p14="http://schemas.microsoft.com/office/powerpoint/2010/main" val="3152634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38FA5D-36B3-4C7C-32E4-D0F0AADDDFD2}"/>
              </a:ext>
            </a:extLst>
          </p:cNvPr>
          <p:cNvSpPr>
            <a:spLocks noGrp="1"/>
          </p:cNvSpPr>
          <p:nvPr>
            <p:ph type="title"/>
          </p:nvPr>
        </p:nvSpPr>
        <p:spPr>
          <a:xfrm>
            <a:off x="761800" y="762001"/>
            <a:ext cx="5334197" cy="1708242"/>
          </a:xfrm>
        </p:spPr>
        <p:txBody>
          <a:bodyPr anchor="ctr">
            <a:normAutofit/>
          </a:bodyPr>
          <a:lstStyle/>
          <a:p>
            <a:r>
              <a:rPr lang="it-IT" sz="4000" dirty="0" err="1">
                <a:ea typeface="Calibri Light"/>
                <a:cs typeface="Calibri Light"/>
              </a:rPr>
              <a:t>Conclusion</a:t>
            </a:r>
            <a:endParaRPr lang="it-IT" sz="4000" dirty="0" err="1"/>
          </a:p>
        </p:txBody>
      </p:sp>
      <p:sp>
        <p:nvSpPr>
          <p:cNvPr id="3" name="Segnaposto contenuto 2">
            <a:extLst>
              <a:ext uri="{FF2B5EF4-FFF2-40B4-BE49-F238E27FC236}">
                <a16:creationId xmlns:a16="http://schemas.microsoft.com/office/drawing/2014/main" id="{A06EF1F3-F212-5556-8CFA-AFC50A84F9F8}"/>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en-US" dirty="0">
                <a:ea typeface="Calibri"/>
                <a:cs typeface="Calibri"/>
              </a:rPr>
              <a:t>Because for example, as seen when talking about Eco Label, consumers are directed to choose virtuous companies that do not pollute.
And these companies are indicated by the State thanks to the eco-label certification.</a:t>
            </a:r>
            <a:br>
              <a:rPr lang="en-US" dirty="0"/>
            </a:br>
            <a:endParaRPr lang="en-US" sz="4000">
              <a:ea typeface="Calibri"/>
              <a:cs typeface="Calibri"/>
            </a:endParaRPr>
          </a:p>
        </p:txBody>
      </p:sp>
      <p:pic>
        <p:nvPicPr>
          <p:cNvPr id="5" name="Picture 4" descr="Pen placed on top of a signature line">
            <a:extLst>
              <a:ext uri="{FF2B5EF4-FFF2-40B4-BE49-F238E27FC236}">
                <a16:creationId xmlns:a16="http://schemas.microsoft.com/office/drawing/2014/main" id="{0F941415-97AB-E512-6B32-E886E47FEA2E}"/>
              </a:ext>
            </a:extLst>
          </p:cNvPr>
          <p:cNvPicPr>
            <a:picLocks noChangeAspect="1"/>
          </p:cNvPicPr>
          <p:nvPr/>
        </p:nvPicPr>
        <p:blipFill rotWithShape="1">
          <a:blip r:embed="rId2"/>
          <a:srcRect l="48242" r="-3"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774597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38FA5D-36B3-4C7C-32E4-D0F0AADDDFD2}"/>
              </a:ext>
            </a:extLst>
          </p:cNvPr>
          <p:cNvSpPr>
            <a:spLocks noGrp="1"/>
          </p:cNvSpPr>
          <p:nvPr>
            <p:ph type="title"/>
          </p:nvPr>
        </p:nvSpPr>
        <p:spPr>
          <a:xfrm>
            <a:off x="761800" y="762001"/>
            <a:ext cx="5334197" cy="1708242"/>
          </a:xfrm>
        </p:spPr>
        <p:txBody>
          <a:bodyPr anchor="ctr">
            <a:normAutofit/>
          </a:bodyPr>
          <a:lstStyle/>
          <a:p>
            <a:r>
              <a:rPr lang="it-IT" sz="4000" dirty="0" err="1">
                <a:ea typeface="Calibri Light"/>
                <a:cs typeface="Calibri Light"/>
              </a:rPr>
              <a:t>Conclusion</a:t>
            </a:r>
            <a:endParaRPr lang="it-IT" sz="4000" dirty="0" err="1"/>
          </a:p>
        </p:txBody>
      </p:sp>
      <p:sp>
        <p:nvSpPr>
          <p:cNvPr id="3" name="Segnaposto contenuto 2">
            <a:extLst>
              <a:ext uri="{FF2B5EF4-FFF2-40B4-BE49-F238E27FC236}">
                <a16:creationId xmlns:a16="http://schemas.microsoft.com/office/drawing/2014/main" id="{A06EF1F3-F212-5556-8CFA-AFC50A84F9F8}"/>
              </a:ext>
            </a:extLst>
          </p:cNvPr>
          <p:cNvSpPr>
            <a:spLocks noGrp="1"/>
          </p:cNvSpPr>
          <p:nvPr>
            <p:ph idx="1"/>
          </p:nvPr>
        </p:nvSpPr>
        <p:spPr>
          <a:xfrm>
            <a:off x="761800" y="2470244"/>
            <a:ext cx="5334197" cy="3769835"/>
          </a:xfrm>
        </p:spPr>
        <p:txBody>
          <a:bodyPr vert="horz" lIns="91440" tIns="45720" rIns="91440" bIns="45720" rtlCol="0" anchor="ctr">
            <a:normAutofit fontScale="85000" lnSpcReduction="20000"/>
          </a:bodyPr>
          <a:lstStyle/>
          <a:p>
            <a:pPr marL="0" indent="0">
              <a:buNone/>
            </a:pPr>
            <a:r>
              <a:rPr lang="en-US" dirty="0">
                <a:ea typeface="Calibri"/>
                <a:cs typeface="Calibri"/>
              </a:rPr>
              <a:t>In this way:
- the </a:t>
            </a:r>
            <a:r>
              <a:rPr lang="en-US" b="1" dirty="0">
                <a:ea typeface="Calibri"/>
                <a:cs typeface="Calibri"/>
              </a:rPr>
              <a:t>State</a:t>
            </a:r>
            <a:r>
              <a:rPr lang="en-US" dirty="0">
                <a:ea typeface="Calibri"/>
                <a:cs typeface="Calibri"/>
              </a:rPr>
              <a:t> sets the criteria based on the environmental protection objectives it wants to pursue.
- </a:t>
            </a:r>
            <a:r>
              <a:rPr lang="en-US" b="1" dirty="0">
                <a:ea typeface="Calibri"/>
                <a:cs typeface="Calibri"/>
              </a:rPr>
              <a:t>Companies</a:t>
            </a:r>
            <a:r>
              <a:rPr lang="en-US" dirty="0">
                <a:ea typeface="Calibri"/>
                <a:cs typeface="Calibri"/>
              </a:rPr>
              <a:t> pursue those objectives because it is convenient for them in terms of greater profits.
- </a:t>
            </a:r>
            <a:r>
              <a:rPr lang="en-US" b="1" dirty="0">
                <a:ea typeface="Calibri"/>
                <a:cs typeface="Calibri"/>
              </a:rPr>
              <a:t>Consumers</a:t>
            </a:r>
            <a:r>
              <a:rPr lang="en-US" dirty="0">
                <a:ea typeface="Calibri"/>
                <a:cs typeface="Calibri"/>
              </a:rPr>
              <a:t> choose the most virtuous companies in terms of environmental protection.</a:t>
            </a:r>
            <a:br>
              <a:rPr lang="en-US" dirty="0"/>
            </a:br>
            <a:endParaRPr lang="en-US" sz="4000">
              <a:ea typeface="Calibri"/>
              <a:cs typeface="Calibri"/>
            </a:endParaRPr>
          </a:p>
        </p:txBody>
      </p:sp>
      <p:pic>
        <p:nvPicPr>
          <p:cNvPr id="5" name="Picture 4" descr="Pen placed on top of a signature line">
            <a:extLst>
              <a:ext uri="{FF2B5EF4-FFF2-40B4-BE49-F238E27FC236}">
                <a16:creationId xmlns:a16="http://schemas.microsoft.com/office/drawing/2014/main" id="{0F941415-97AB-E512-6B32-E886E47FEA2E}"/>
              </a:ext>
            </a:extLst>
          </p:cNvPr>
          <p:cNvPicPr>
            <a:picLocks noChangeAspect="1"/>
          </p:cNvPicPr>
          <p:nvPr/>
        </p:nvPicPr>
        <p:blipFill rotWithShape="1">
          <a:blip r:embed="rId2"/>
          <a:srcRect l="48242" r="-3"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921799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261795-0B27-C413-1411-7D0C2EC0409F}"/>
              </a:ext>
            </a:extLst>
          </p:cNvPr>
          <p:cNvSpPr>
            <a:spLocks noGrp="1"/>
          </p:cNvSpPr>
          <p:nvPr>
            <p:ph type="title"/>
          </p:nvPr>
        </p:nvSpPr>
        <p:spPr/>
        <p:txBody>
          <a:bodyPr/>
          <a:lstStyle/>
          <a:p>
            <a:r>
              <a:rPr lang="it-IT">
                <a:ea typeface="Calibri Light"/>
                <a:cs typeface="Calibri Light"/>
              </a:rPr>
              <a:t>Look </a:t>
            </a:r>
            <a:r>
              <a:rPr lang="it-IT" err="1">
                <a:ea typeface="Calibri Light"/>
                <a:cs typeface="Calibri Light"/>
              </a:rPr>
              <a:t>at</a:t>
            </a:r>
            <a:r>
              <a:rPr lang="it-IT">
                <a:ea typeface="Calibri Light"/>
                <a:cs typeface="Calibri Light"/>
              </a:rPr>
              <a:t> </a:t>
            </a:r>
            <a:r>
              <a:rPr lang="it-IT" err="1">
                <a:ea typeface="Calibri Light"/>
                <a:cs typeface="Calibri Light"/>
              </a:rPr>
              <a:t>these</a:t>
            </a:r>
            <a:r>
              <a:rPr lang="it-IT">
                <a:ea typeface="Calibri Light"/>
                <a:cs typeface="Calibri Light"/>
              </a:rPr>
              <a:t> </a:t>
            </a:r>
            <a:r>
              <a:rPr lang="it-IT" err="1">
                <a:ea typeface="Calibri Light"/>
                <a:cs typeface="Calibri Light"/>
              </a:rPr>
              <a:t>videos</a:t>
            </a:r>
            <a:endParaRPr lang="it-IT" err="1"/>
          </a:p>
        </p:txBody>
      </p:sp>
      <p:sp>
        <p:nvSpPr>
          <p:cNvPr id="3" name="Segnaposto contenuto 2">
            <a:extLst>
              <a:ext uri="{FF2B5EF4-FFF2-40B4-BE49-F238E27FC236}">
                <a16:creationId xmlns:a16="http://schemas.microsoft.com/office/drawing/2014/main" id="{210102FC-68C8-A079-69F0-9384CDDA5D07}"/>
              </a:ext>
            </a:extLst>
          </p:cNvPr>
          <p:cNvSpPr>
            <a:spLocks noGrp="1"/>
          </p:cNvSpPr>
          <p:nvPr>
            <p:ph idx="1"/>
          </p:nvPr>
        </p:nvSpPr>
        <p:spPr/>
        <p:txBody>
          <a:bodyPr vert="horz" lIns="91440" tIns="45720" rIns="91440" bIns="45720" rtlCol="0" anchor="t">
            <a:normAutofit/>
          </a:bodyPr>
          <a:lstStyle/>
          <a:p>
            <a:r>
              <a:rPr lang="it-IT">
                <a:ea typeface="+mn-lt"/>
                <a:cs typeface="+mn-lt"/>
                <a:hlinkClick r:id="rId2"/>
              </a:rPr>
              <a:t>What we need to know about eco labelling (youtube.com)</a:t>
            </a:r>
            <a:endParaRPr lang="it-IT">
              <a:ea typeface="+mn-lt"/>
              <a:cs typeface="+mn-lt"/>
            </a:endParaRPr>
          </a:p>
          <a:p>
            <a:endParaRPr lang="it-IT">
              <a:ea typeface="+mn-lt"/>
              <a:cs typeface="+mn-lt"/>
            </a:endParaRPr>
          </a:p>
          <a:p>
            <a:r>
              <a:rPr lang="it-IT">
                <a:ea typeface="+mn-lt"/>
                <a:cs typeface="+mn-lt"/>
                <a:hlinkClick r:id="rId3"/>
              </a:rPr>
              <a:t>What are Eco-Labels or Sustainability Labels? Different types of Eco Labelling. (youtube.com)</a:t>
            </a:r>
            <a:endParaRPr lang="it-IT">
              <a:ea typeface="Calibri"/>
              <a:cs typeface="Calibri"/>
            </a:endParaRPr>
          </a:p>
        </p:txBody>
      </p:sp>
    </p:spTree>
    <p:extLst>
      <p:ext uri="{BB962C8B-B14F-4D97-AF65-F5344CB8AC3E}">
        <p14:creationId xmlns:p14="http://schemas.microsoft.com/office/powerpoint/2010/main" val="865408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olo 1">
            <a:extLst>
              <a:ext uri="{FF2B5EF4-FFF2-40B4-BE49-F238E27FC236}">
                <a16:creationId xmlns:a16="http://schemas.microsoft.com/office/drawing/2014/main" id="{02F17ED6-BF00-9EA1-7FD6-E56F2F08ED83}"/>
              </a:ext>
            </a:extLst>
          </p:cNvPr>
          <p:cNvSpPr>
            <a:spLocks noGrp="1"/>
          </p:cNvSpPr>
          <p:nvPr>
            <p:ph type="title"/>
          </p:nvPr>
        </p:nvSpPr>
        <p:spPr>
          <a:xfrm>
            <a:off x="1179226" y="1594707"/>
            <a:ext cx="9833548" cy="682626"/>
          </a:xfrm>
        </p:spPr>
        <p:txBody>
          <a:bodyPr anchor="b">
            <a:normAutofit/>
          </a:bodyPr>
          <a:lstStyle/>
          <a:p>
            <a:pPr algn="ctr"/>
            <a:r>
              <a:rPr lang="it-IT" sz="3600">
                <a:solidFill>
                  <a:schemeClr val="tx2"/>
                </a:solidFill>
                <a:cs typeface="Calibri Light"/>
              </a:rPr>
              <a:t>Other Eu Labelling Measures</a:t>
            </a:r>
            <a:endParaRPr lang="it-IT" sz="360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contenuto 2">
            <a:extLst>
              <a:ext uri="{FF2B5EF4-FFF2-40B4-BE49-F238E27FC236}">
                <a16:creationId xmlns:a16="http://schemas.microsoft.com/office/drawing/2014/main" id="{C5572736-76EB-0227-2B47-3C3C64C03B93}"/>
              </a:ext>
            </a:extLst>
          </p:cNvPr>
          <p:cNvSpPr>
            <a:spLocks noGrp="1"/>
          </p:cNvSpPr>
          <p:nvPr>
            <p:ph idx="1"/>
          </p:nvPr>
        </p:nvSpPr>
        <p:spPr>
          <a:xfrm>
            <a:off x="1179226" y="2508146"/>
            <a:ext cx="9833548" cy="3731237"/>
          </a:xfrm>
        </p:spPr>
        <p:txBody>
          <a:bodyPr vert="horz" lIns="91440" tIns="45720" rIns="91440" bIns="45720" rtlCol="0" anchor="t">
            <a:noAutofit/>
          </a:bodyPr>
          <a:lstStyle/>
          <a:p>
            <a:pPr marL="0" indent="0">
              <a:buNone/>
            </a:pPr>
            <a:r>
              <a:rPr lang="it-IT">
                <a:solidFill>
                  <a:schemeClr val="tx2"/>
                </a:solidFill>
                <a:cs typeface="Calibri" panose="020F0502020204030204"/>
              </a:rPr>
              <a:t>A </a:t>
            </a:r>
            <a:r>
              <a:rPr lang="it-IT" err="1">
                <a:solidFill>
                  <a:schemeClr val="tx2"/>
                </a:solidFill>
                <a:cs typeface="Calibri" panose="020F0502020204030204"/>
              </a:rPr>
              <a:t>variety</a:t>
            </a:r>
            <a:r>
              <a:rPr lang="it-IT">
                <a:solidFill>
                  <a:schemeClr val="tx2"/>
                </a:solidFill>
                <a:cs typeface="Calibri" panose="020F0502020204030204"/>
              </a:rPr>
              <a:t> of </a:t>
            </a:r>
            <a:r>
              <a:rPr lang="it-IT" err="1">
                <a:solidFill>
                  <a:schemeClr val="tx2"/>
                </a:solidFill>
                <a:cs typeface="Calibri" panose="020F0502020204030204"/>
              </a:rPr>
              <a:t>other</a:t>
            </a:r>
            <a:r>
              <a:rPr lang="it-IT">
                <a:solidFill>
                  <a:schemeClr val="tx2"/>
                </a:solidFill>
                <a:cs typeface="Calibri" panose="020F0502020204030204"/>
              </a:rPr>
              <a:t> Eco </a:t>
            </a:r>
            <a:r>
              <a:rPr lang="it-IT" err="1">
                <a:solidFill>
                  <a:schemeClr val="tx2"/>
                </a:solidFill>
                <a:cs typeface="Calibri" panose="020F0502020204030204"/>
              </a:rPr>
              <a:t>Labelling</a:t>
            </a:r>
            <a:r>
              <a:rPr lang="it-IT">
                <a:solidFill>
                  <a:schemeClr val="tx2"/>
                </a:solidFill>
                <a:cs typeface="Calibri" panose="020F0502020204030204"/>
              </a:rPr>
              <a:t> </a:t>
            </a:r>
            <a:r>
              <a:rPr lang="it-IT" err="1">
                <a:solidFill>
                  <a:schemeClr val="tx2"/>
                </a:solidFill>
                <a:cs typeface="Calibri" panose="020F0502020204030204"/>
              </a:rPr>
              <a:t>Measures</a:t>
            </a:r>
            <a:r>
              <a:rPr lang="it-IT">
                <a:solidFill>
                  <a:schemeClr val="tx2"/>
                </a:solidFill>
                <a:cs typeface="Calibri" panose="020F0502020204030204"/>
              </a:rPr>
              <a:t> </a:t>
            </a:r>
            <a:r>
              <a:rPr lang="it-IT" err="1">
                <a:solidFill>
                  <a:schemeClr val="tx2"/>
                </a:solidFill>
                <a:cs typeface="Calibri" panose="020F0502020204030204"/>
              </a:rPr>
              <a:t>coexist</a:t>
            </a:r>
            <a:r>
              <a:rPr lang="it-IT">
                <a:solidFill>
                  <a:schemeClr val="tx2"/>
                </a:solidFill>
                <a:cs typeface="Calibri" panose="020F0502020204030204"/>
              </a:rPr>
              <a:t> with the </a:t>
            </a:r>
            <a:r>
              <a:rPr lang="it-IT" err="1">
                <a:solidFill>
                  <a:schemeClr val="tx2"/>
                </a:solidFill>
                <a:cs typeface="Calibri" panose="020F0502020204030204"/>
              </a:rPr>
              <a:t>flower</a:t>
            </a:r>
            <a:r>
              <a:rPr lang="it-IT">
                <a:solidFill>
                  <a:schemeClr val="tx2"/>
                </a:solidFill>
                <a:cs typeface="Calibri" panose="020F0502020204030204"/>
              </a:rPr>
              <a:t> label. Some of </a:t>
            </a:r>
            <a:r>
              <a:rPr lang="it-IT" err="1">
                <a:solidFill>
                  <a:schemeClr val="tx2"/>
                </a:solidFill>
                <a:cs typeface="Calibri" panose="020F0502020204030204"/>
              </a:rPr>
              <a:t>which</a:t>
            </a:r>
            <a:r>
              <a:rPr lang="it-IT">
                <a:solidFill>
                  <a:schemeClr val="tx2"/>
                </a:solidFill>
                <a:cs typeface="Calibri" panose="020F0502020204030204"/>
              </a:rPr>
              <a:t> are </a:t>
            </a:r>
            <a:r>
              <a:rPr lang="it-IT" err="1">
                <a:solidFill>
                  <a:schemeClr val="tx2"/>
                </a:solidFill>
                <a:cs typeface="Calibri" panose="020F0502020204030204"/>
              </a:rPr>
              <a:t>mandatory</a:t>
            </a:r>
            <a:r>
              <a:rPr lang="it-IT">
                <a:solidFill>
                  <a:schemeClr val="tx2"/>
                </a:solidFill>
                <a:cs typeface="Calibri" panose="020F0502020204030204"/>
              </a:rPr>
              <a:t>, some voluntary.</a:t>
            </a:r>
          </a:p>
          <a:p>
            <a:pPr marL="0" indent="0">
              <a:buNone/>
            </a:pPr>
            <a:r>
              <a:rPr lang="it-IT" err="1">
                <a:solidFill>
                  <a:schemeClr val="tx2"/>
                </a:solidFill>
                <a:cs typeface="Calibri" panose="020F0502020204030204"/>
              </a:rPr>
              <a:t>Examples</a:t>
            </a:r>
            <a:r>
              <a:rPr lang="it-IT">
                <a:solidFill>
                  <a:schemeClr val="tx2"/>
                </a:solidFill>
                <a:cs typeface="Calibri" panose="020F0502020204030204"/>
              </a:rPr>
              <a:t> of </a:t>
            </a:r>
            <a:r>
              <a:rPr lang="it-IT" err="1">
                <a:solidFill>
                  <a:schemeClr val="tx2"/>
                </a:solidFill>
                <a:cs typeface="Calibri" panose="020F0502020204030204"/>
              </a:rPr>
              <a:t>mandatory</a:t>
            </a:r>
            <a:r>
              <a:rPr lang="it-IT">
                <a:solidFill>
                  <a:schemeClr val="tx2"/>
                </a:solidFill>
                <a:cs typeface="Calibri" panose="020F0502020204030204"/>
              </a:rPr>
              <a:t> </a:t>
            </a:r>
            <a:r>
              <a:rPr lang="it-IT" err="1">
                <a:solidFill>
                  <a:schemeClr val="tx2"/>
                </a:solidFill>
                <a:cs typeface="Calibri" panose="020F0502020204030204"/>
              </a:rPr>
              <a:t>measures</a:t>
            </a:r>
            <a:r>
              <a:rPr lang="it-IT">
                <a:solidFill>
                  <a:schemeClr val="tx2"/>
                </a:solidFill>
                <a:cs typeface="Calibri" panose="020F0502020204030204"/>
              </a:rPr>
              <a:t> include: </a:t>
            </a:r>
          </a:p>
          <a:p>
            <a:pPr marL="457200" indent="-457200"/>
            <a:r>
              <a:rPr lang="it-IT">
                <a:solidFill>
                  <a:schemeClr val="tx2"/>
                </a:solidFill>
                <a:cs typeface="Calibri" panose="020F0502020204030204"/>
              </a:rPr>
              <a:t>the </a:t>
            </a:r>
            <a:r>
              <a:rPr lang="it-IT" err="1">
                <a:solidFill>
                  <a:schemeClr val="tx2"/>
                </a:solidFill>
                <a:cs typeface="Calibri" panose="020F0502020204030204"/>
              </a:rPr>
              <a:t>EU's</a:t>
            </a:r>
            <a:r>
              <a:rPr lang="it-IT">
                <a:solidFill>
                  <a:schemeClr val="tx2"/>
                </a:solidFill>
                <a:cs typeface="Calibri" panose="020F0502020204030204"/>
              </a:rPr>
              <a:t> </a:t>
            </a:r>
            <a:r>
              <a:rPr lang="it-IT" err="1">
                <a:solidFill>
                  <a:schemeClr val="tx2"/>
                </a:solidFill>
                <a:cs typeface="Calibri" panose="020F0502020204030204"/>
              </a:rPr>
              <a:t>organic</a:t>
            </a:r>
            <a:r>
              <a:rPr lang="it-IT">
                <a:solidFill>
                  <a:schemeClr val="tx2"/>
                </a:solidFill>
                <a:cs typeface="Calibri" panose="020F0502020204030204"/>
              </a:rPr>
              <a:t> farming </a:t>
            </a:r>
            <a:r>
              <a:rPr lang="it-IT" err="1">
                <a:solidFill>
                  <a:schemeClr val="tx2"/>
                </a:solidFill>
                <a:cs typeface="Calibri" panose="020F0502020204030204"/>
              </a:rPr>
              <a:t>Regulation</a:t>
            </a:r>
            <a:r>
              <a:rPr lang="it-IT">
                <a:solidFill>
                  <a:schemeClr val="tx2"/>
                </a:solidFill>
                <a:cs typeface="Calibri" panose="020F0502020204030204"/>
              </a:rPr>
              <a:t>, </a:t>
            </a:r>
            <a:r>
              <a:rPr lang="it-IT" err="1">
                <a:solidFill>
                  <a:schemeClr val="tx2"/>
                </a:solidFill>
                <a:cs typeface="Calibri" panose="020F0502020204030204"/>
              </a:rPr>
              <a:t>which</a:t>
            </a:r>
            <a:r>
              <a:rPr lang="it-IT">
                <a:solidFill>
                  <a:schemeClr val="tx2"/>
                </a:solidFill>
                <a:cs typeface="Calibri" panose="020F0502020204030204"/>
              </a:rPr>
              <a:t> sets down </a:t>
            </a:r>
            <a:r>
              <a:rPr lang="it-IT" err="1">
                <a:solidFill>
                  <a:schemeClr val="tx2"/>
                </a:solidFill>
                <a:cs typeface="Calibri" panose="020F0502020204030204"/>
              </a:rPr>
              <a:t>requirements</a:t>
            </a:r>
            <a:r>
              <a:rPr lang="it-IT">
                <a:solidFill>
                  <a:schemeClr val="tx2"/>
                </a:solidFill>
                <a:cs typeface="Calibri" panose="020F0502020204030204"/>
              </a:rPr>
              <a:t> for </a:t>
            </a:r>
            <a:r>
              <a:rPr lang="it-IT" err="1">
                <a:solidFill>
                  <a:schemeClr val="tx2"/>
                </a:solidFill>
                <a:cs typeface="Calibri" panose="020F0502020204030204"/>
              </a:rPr>
              <a:t>organic</a:t>
            </a:r>
            <a:r>
              <a:rPr lang="it-IT">
                <a:solidFill>
                  <a:schemeClr val="tx2"/>
                </a:solidFill>
                <a:cs typeface="Calibri" panose="020F0502020204030204"/>
              </a:rPr>
              <a:t> production </a:t>
            </a:r>
          </a:p>
          <a:p>
            <a:r>
              <a:rPr lang="it-IT">
                <a:solidFill>
                  <a:schemeClr val="tx2"/>
                </a:solidFill>
                <a:cs typeface="Calibri" panose="020F0502020204030204"/>
              </a:rPr>
              <a:t>and the energy class rating system, </a:t>
            </a:r>
            <a:r>
              <a:rPr lang="it-IT" err="1">
                <a:solidFill>
                  <a:schemeClr val="tx2"/>
                </a:solidFill>
                <a:cs typeface="Calibri" panose="020F0502020204030204"/>
              </a:rPr>
              <a:t>which</a:t>
            </a:r>
            <a:r>
              <a:rPr lang="it-IT">
                <a:solidFill>
                  <a:schemeClr val="tx2"/>
                </a:solidFill>
                <a:cs typeface="Calibri" panose="020F0502020204030204"/>
              </a:rPr>
              <a:t> </a:t>
            </a:r>
            <a:r>
              <a:rPr lang="it-IT" err="1">
                <a:solidFill>
                  <a:schemeClr val="tx2"/>
                </a:solidFill>
                <a:cs typeface="Calibri" panose="020F0502020204030204"/>
              </a:rPr>
              <a:t>identifies</a:t>
            </a:r>
            <a:r>
              <a:rPr lang="it-IT">
                <a:solidFill>
                  <a:schemeClr val="tx2"/>
                </a:solidFill>
                <a:cs typeface="Calibri" panose="020F0502020204030204"/>
              </a:rPr>
              <a:t> </a:t>
            </a:r>
            <a:r>
              <a:rPr lang="it-IT" err="1">
                <a:solidFill>
                  <a:schemeClr val="tx2"/>
                </a:solidFill>
                <a:cs typeface="Calibri" panose="020F0502020204030204"/>
              </a:rPr>
              <a:t>refrigerators</a:t>
            </a:r>
            <a:r>
              <a:rPr lang="it-IT">
                <a:solidFill>
                  <a:schemeClr val="tx2"/>
                </a:solidFill>
                <a:cs typeface="Calibri" panose="020F0502020204030204"/>
              </a:rPr>
              <a:t>, freezers and </a:t>
            </a:r>
            <a:r>
              <a:rPr lang="it-IT" err="1">
                <a:solidFill>
                  <a:schemeClr val="tx2"/>
                </a:solidFill>
                <a:cs typeface="Calibri" panose="020F0502020204030204"/>
              </a:rPr>
              <a:t>other</a:t>
            </a:r>
            <a:r>
              <a:rPr lang="it-IT">
                <a:solidFill>
                  <a:schemeClr val="tx2"/>
                </a:solidFill>
                <a:cs typeface="Calibri" panose="020F0502020204030204"/>
              </a:rPr>
              <a:t> </a:t>
            </a:r>
            <a:r>
              <a:rPr lang="it-IT" err="1">
                <a:solidFill>
                  <a:schemeClr val="tx2"/>
                </a:solidFill>
                <a:cs typeface="Calibri" panose="020F0502020204030204"/>
              </a:rPr>
              <a:t>household</a:t>
            </a:r>
            <a:r>
              <a:rPr lang="it-IT">
                <a:solidFill>
                  <a:schemeClr val="tx2"/>
                </a:solidFill>
                <a:cs typeface="Calibri" panose="020F0502020204030204"/>
              </a:rPr>
              <a:t> </a:t>
            </a:r>
            <a:r>
              <a:rPr lang="it-IT" err="1">
                <a:solidFill>
                  <a:schemeClr val="tx2"/>
                </a:solidFill>
                <a:cs typeface="Calibri" panose="020F0502020204030204"/>
              </a:rPr>
              <a:t>equipment</a:t>
            </a:r>
            <a:r>
              <a:rPr lang="it-IT">
                <a:solidFill>
                  <a:schemeClr val="tx2"/>
                </a:solidFill>
                <a:cs typeface="Calibri" panose="020F0502020204030204"/>
              </a:rPr>
              <a:t> </a:t>
            </a:r>
            <a:r>
              <a:rPr lang="it-IT" err="1">
                <a:solidFill>
                  <a:schemeClr val="tx2"/>
                </a:solidFill>
                <a:cs typeface="Calibri" panose="020F0502020204030204"/>
              </a:rPr>
              <a:t>which</a:t>
            </a:r>
            <a:r>
              <a:rPr lang="it-IT">
                <a:solidFill>
                  <a:schemeClr val="tx2"/>
                </a:solidFill>
                <a:cs typeface="Calibri" panose="020F0502020204030204"/>
              </a:rPr>
              <a:t> are </a:t>
            </a:r>
            <a:r>
              <a:rPr lang="it-IT" err="1">
                <a:solidFill>
                  <a:schemeClr val="tx2"/>
                </a:solidFill>
                <a:cs typeface="Calibri" panose="020F0502020204030204"/>
              </a:rPr>
              <a:t>particularly</a:t>
            </a:r>
            <a:r>
              <a:rPr lang="it-IT">
                <a:solidFill>
                  <a:schemeClr val="tx2"/>
                </a:solidFill>
                <a:cs typeface="Calibri" panose="020F0502020204030204"/>
              </a:rPr>
              <a:t> </a:t>
            </a:r>
            <a:r>
              <a:rPr lang="it-IT" err="1">
                <a:solidFill>
                  <a:schemeClr val="tx2"/>
                </a:solidFill>
                <a:cs typeface="Calibri" panose="020F0502020204030204"/>
              </a:rPr>
              <a:t>economical</a:t>
            </a:r>
            <a:r>
              <a:rPr lang="it-IT">
                <a:solidFill>
                  <a:schemeClr val="tx2"/>
                </a:solidFill>
                <a:cs typeface="Calibri" panose="020F0502020204030204"/>
              </a:rPr>
              <a:t> in </a:t>
            </a:r>
            <a:r>
              <a:rPr lang="it-IT" err="1">
                <a:solidFill>
                  <a:schemeClr val="tx2"/>
                </a:solidFill>
                <a:cs typeface="Calibri" panose="020F0502020204030204"/>
              </a:rPr>
              <a:t>terms</a:t>
            </a:r>
            <a:r>
              <a:rPr lang="it-IT">
                <a:solidFill>
                  <a:schemeClr val="tx2"/>
                </a:solidFill>
                <a:cs typeface="Calibri" panose="020F0502020204030204"/>
              </a:rPr>
              <a:t> of </a:t>
            </a:r>
            <a:r>
              <a:rPr lang="it-IT" err="1">
                <a:solidFill>
                  <a:schemeClr val="tx2"/>
                </a:solidFill>
                <a:cs typeface="Calibri" panose="020F0502020204030204"/>
              </a:rPr>
              <a:t>electricity</a:t>
            </a:r>
            <a:r>
              <a:rPr lang="it-IT">
                <a:solidFill>
                  <a:schemeClr val="tx2"/>
                </a:solidFill>
                <a:cs typeface="Calibri" panose="020F0502020204030204"/>
              </a:rPr>
              <a:t> </a:t>
            </a:r>
            <a:r>
              <a:rPr lang="it-IT" err="1">
                <a:solidFill>
                  <a:schemeClr val="tx2"/>
                </a:solidFill>
                <a:cs typeface="Calibri" panose="020F0502020204030204"/>
              </a:rPr>
              <a:t>consumprion</a:t>
            </a:r>
            <a:r>
              <a:rPr lang="it-IT">
                <a:solidFill>
                  <a:schemeClr val="tx2"/>
                </a:solidFill>
                <a:cs typeface="Calibri" panose="020F0502020204030204"/>
              </a:rPr>
              <a:t>.</a:t>
            </a:r>
            <a:endParaRPr lang="it-IT">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41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150F4-7334-A71C-AD1C-9D8330364F4F}"/>
              </a:ext>
            </a:extLst>
          </p:cNvPr>
          <p:cNvSpPr>
            <a:spLocks noGrp="1"/>
          </p:cNvSpPr>
          <p:nvPr>
            <p:ph type="title"/>
          </p:nvPr>
        </p:nvSpPr>
        <p:spPr>
          <a:xfrm>
            <a:off x="5868557" y="1138036"/>
            <a:ext cx="5444382" cy="1402470"/>
          </a:xfrm>
        </p:spPr>
        <p:txBody>
          <a:bodyPr anchor="t">
            <a:normAutofit/>
          </a:bodyPr>
          <a:lstStyle/>
          <a:p>
            <a:r>
              <a:rPr lang="it-IT" sz="3200">
                <a:cs typeface="Calibri Light"/>
              </a:rPr>
              <a:t>Eco-management standards </a:t>
            </a:r>
            <a:endParaRPr lang="it-IT" sz="3200"/>
          </a:p>
        </p:txBody>
      </p:sp>
      <p:pic>
        <p:nvPicPr>
          <p:cNvPr id="5" name="Picture 4">
            <a:extLst>
              <a:ext uri="{FF2B5EF4-FFF2-40B4-BE49-F238E27FC236}">
                <a16:creationId xmlns:a16="http://schemas.microsoft.com/office/drawing/2014/main" id="{BECD5049-4EA1-44CF-F935-8DB3D7D56F0F}"/>
              </a:ext>
            </a:extLst>
          </p:cNvPr>
          <p:cNvPicPr>
            <a:picLocks noChangeAspect="1"/>
          </p:cNvPicPr>
          <p:nvPr/>
        </p:nvPicPr>
        <p:blipFill rotWithShape="1">
          <a:blip r:embed="rId2"/>
          <a:srcRect l="9057" r="40879" b="-3"/>
          <a:stretch/>
        </p:blipFill>
        <p:spPr>
          <a:xfrm>
            <a:off x="-1" y="10"/>
            <a:ext cx="5151179" cy="6857990"/>
          </a:xfrm>
          <a:prstGeom prst="rect">
            <a:avLst/>
          </a:prstGeom>
        </p:spPr>
      </p:pic>
      <p:sp>
        <p:nvSpPr>
          <p:cNvPr id="3" name="Segnaposto contenuto 2">
            <a:extLst>
              <a:ext uri="{FF2B5EF4-FFF2-40B4-BE49-F238E27FC236}">
                <a16:creationId xmlns:a16="http://schemas.microsoft.com/office/drawing/2014/main" id="{F97C6152-9AC3-7BE5-C7D4-F55B6683E0CC}"/>
              </a:ext>
            </a:extLst>
          </p:cNvPr>
          <p:cNvSpPr>
            <a:spLocks noGrp="1"/>
          </p:cNvSpPr>
          <p:nvPr>
            <p:ph idx="1"/>
          </p:nvPr>
        </p:nvSpPr>
        <p:spPr>
          <a:xfrm>
            <a:off x="5868557" y="1717664"/>
            <a:ext cx="5444382" cy="4424719"/>
          </a:xfrm>
        </p:spPr>
        <p:txBody>
          <a:bodyPr vert="horz" lIns="91440" tIns="45720" rIns="91440" bIns="45720" rtlCol="0" anchor="t">
            <a:noAutofit/>
          </a:bodyPr>
          <a:lstStyle/>
          <a:p>
            <a:pPr marL="0" indent="0">
              <a:buNone/>
            </a:pPr>
            <a:r>
              <a:rPr lang="it-IT" dirty="0">
                <a:cs typeface="Calibri" panose="020F0502020204030204"/>
              </a:rPr>
              <a:t>Some </a:t>
            </a:r>
            <a:r>
              <a:rPr lang="it-IT" dirty="0" err="1">
                <a:cs typeface="Calibri" panose="020F0502020204030204"/>
              </a:rPr>
              <a:t>environmental</a:t>
            </a:r>
            <a:r>
              <a:rPr lang="it-IT" dirty="0">
                <a:cs typeface="Calibri" panose="020F0502020204030204"/>
              </a:rPr>
              <a:t> management standards are </a:t>
            </a:r>
            <a:r>
              <a:rPr lang="it-IT" b="1" dirty="0" err="1">
                <a:cs typeface="Calibri" panose="020F0502020204030204"/>
              </a:rPr>
              <a:t>mandatory</a:t>
            </a:r>
            <a:r>
              <a:rPr lang="it-IT" dirty="0">
                <a:cs typeface="Calibri" panose="020F0502020204030204"/>
              </a:rPr>
              <a:t>, </a:t>
            </a:r>
            <a:endParaRPr lang="it-IT" b="1">
              <a:cs typeface="Calibri" panose="020F0502020204030204"/>
            </a:endParaRPr>
          </a:p>
          <a:p>
            <a:pPr marL="0" indent="0">
              <a:buNone/>
            </a:pPr>
            <a:r>
              <a:rPr lang="it-IT" dirty="0">
                <a:ea typeface="Calibri"/>
                <a:cs typeface="Calibri" panose="020F0502020204030204"/>
              </a:rPr>
              <a:t>But:</a:t>
            </a:r>
            <a:endParaRPr lang="it-IT" dirty="0">
              <a:cs typeface="Calibri" panose="020F0502020204030204"/>
            </a:endParaRPr>
          </a:p>
          <a:p>
            <a:pPr marL="0" indent="0">
              <a:buNone/>
            </a:pPr>
            <a:r>
              <a:rPr lang="it-IT" dirty="0">
                <a:cs typeface="Calibri" panose="020F0502020204030204"/>
              </a:rPr>
              <a:t>a </a:t>
            </a:r>
            <a:r>
              <a:rPr lang="it-IT" dirty="0" err="1">
                <a:cs typeface="Calibri" panose="020F0502020204030204"/>
              </a:rPr>
              <a:t>substantial</a:t>
            </a:r>
            <a:r>
              <a:rPr lang="it-IT" dirty="0">
                <a:cs typeface="Calibri" panose="020F0502020204030204"/>
              </a:rPr>
              <a:t> </a:t>
            </a:r>
            <a:r>
              <a:rPr lang="it-IT" dirty="0" err="1">
                <a:cs typeface="Calibri" panose="020F0502020204030204"/>
              </a:rPr>
              <a:t>number</a:t>
            </a:r>
            <a:r>
              <a:rPr lang="it-IT" dirty="0">
                <a:cs typeface="Calibri" panose="020F0502020204030204"/>
              </a:rPr>
              <a:t> are </a:t>
            </a:r>
            <a:r>
              <a:rPr lang="it-IT" b="1" dirty="0">
                <a:cs typeface="Calibri" panose="020F0502020204030204"/>
              </a:rPr>
              <a:t>voluntary</a:t>
            </a:r>
            <a:r>
              <a:rPr lang="it-IT" dirty="0">
                <a:cs typeface="Calibri" panose="020F0502020204030204"/>
              </a:rPr>
              <a:t>, with </a:t>
            </a:r>
            <a:r>
              <a:rPr lang="it-IT" dirty="0" err="1">
                <a:cs typeface="Calibri" panose="020F0502020204030204"/>
              </a:rPr>
              <a:t>firms</a:t>
            </a:r>
            <a:r>
              <a:rPr lang="it-IT" dirty="0">
                <a:cs typeface="Calibri" panose="020F0502020204030204"/>
              </a:rPr>
              <a:t> </a:t>
            </a:r>
            <a:r>
              <a:rPr lang="it-IT" dirty="0" err="1">
                <a:cs typeface="Calibri" panose="020F0502020204030204"/>
              </a:rPr>
              <a:t>choosing</a:t>
            </a:r>
            <a:r>
              <a:rPr lang="it-IT" dirty="0">
                <a:cs typeface="Calibri" panose="020F0502020204030204"/>
              </a:rPr>
              <a:t> </a:t>
            </a:r>
            <a:r>
              <a:rPr lang="it-IT" dirty="0" err="1">
                <a:cs typeface="Calibri" panose="020F0502020204030204"/>
              </a:rPr>
              <a:t>sign</a:t>
            </a:r>
            <a:r>
              <a:rPr lang="it-IT" dirty="0">
                <a:cs typeface="Calibri" panose="020F0502020204030204"/>
              </a:rPr>
              <a:t> up to eco-management systems in </a:t>
            </a:r>
            <a:r>
              <a:rPr lang="it-IT" dirty="0" err="1">
                <a:cs typeface="Calibri" panose="020F0502020204030204"/>
              </a:rPr>
              <a:t>order</a:t>
            </a:r>
            <a:r>
              <a:rPr lang="it-IT" dirty="0">
                <a:cs typeface="Calibri" panose="020F0502020204030204"/>
              </a:rPr>
              <a:t> </a:t>
            </a:r>
            <a:r>
              <a:rPr lang="it-IT" b="1" dirty="0">
                <a:cs typeface="Calibri" panose="020F0502020204030204"/>
              </a:rPr>
              <a:t>to </a:t>
            </a:r>
            <a:r>
              <a:rPr lang="it-IT" b="1" dirty="0" err="1">
                <a:cs typeface="Calibri" panose="020F0502020204030204"/>
              </a:rPr>
              <a:t>enjoy</a:t>
            </a:r>
            <a:r>
              <a:rPr lang="it-IT" b="1" dirty="0">
                <a:cs typeface="Calibri" panose="020F0502020204030204"/>
              </a:rPr>
              <a:t> </a:t>
            </a:r>
            <a:r>
              <a:rPr lang="it-IT" b="1" dirty="0" err="1">
                <a:cs typeface="Calibri" panose="020F0502020204030204"/>
              </a:rPr>
              <a:t>regulatory</a:t>
            </a:r>
            <a:r>
              <a:rPr lang="it-IT" b="1" dirty="0">
                <a:cs typeface="Calibri" panose="020F0502020204030204"/>
              </a:rPr>
              <a:t> </a:t>
            </a:r>
            <a:r>
              <a:rPr lang="it-IT" b="1" dirty="0" err="1">
                <a:cs typeface="Calibri" panose="020F0502020204030204"/>
              </a:rPr>
              <a:t>rewards</a:t>
            </a:r>
            <a:r>
              <a:rPr lang="it-IT" dirty="0">
                <a:cs typeface="Calibri" panose="020F0502020204030204"/>
              </a:rPr>
              <a:t> and/or </a:t>
            </a:r>
            <a:r>
              <a:rPr lang="it-IT" dirty="0" err="1">
                <a:cs typeface="Calibri" panose="020F0502020204030204"/>
              </a:rPr>
              <a:t>e</a:t>
            </a:r>
            <a:r>
              <a:rPr lang="it-IT" b="1" dirty="0" err="1">
                <a:cs typeface="Calibri" panose="020F0502020204030204"/>
              </a:rPr>
              <a:t>nhanced</a:t>
            </a:r>
            <a:r>
              <a:rPr lang="it-IT" b="1" dirty="0">
                <a:cs typeface="Calibri" panose="020F0502020204030204"/>
              </a:rPr>
              <a:t> consumer </a:t>
            </a:r>
            <a:r>
              <a:rPr lang="it-IT" b="1" dirty="0" err="1">
                <a:cs typeface="Calibri" panose="020F0502020204030204"/>
              </a:rPr>
              <a:t>reputation</a:t>
            </a:r>
            <a:r>
              <a:rPr lang="it-IT" b="1" dirty="0">
                <a:cs typeface="Calibri" panose="020F0502020204030204"/>
              </a:rPr>
              <a:t>.</a:t>
            </a:r>
            <a:endParaRPr lang="it-IT" b="1">
              <a:ea typeface="Calibri"/>
              <a:cs typeface="Calibri" panose="020F0502020204030204"/>
            </a:endParaRPr>
          </a:p>
        </p:txBody>
      </p:sp>
    </p:spTree>
    <p:extLst>
      <p:ext uri="{BB962C8B-B14F-4D97-AF65-F5344CB8AC3E}">
        <p14:creationId xmlns:p14="http://schemas.microsoft.com/office/powerpoint/2010/main" val="411261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BB8FB-558F-F787-A36D-36AD7E2D1E95}"/>
              </a:ext>
            </a:extLst>
          </p:cNvPr>
          <p:cNvSpPr>
            <a:spLocks noGrp="1"/>
          </p:cNvSpPr>
          <p:nvPr>
            <p:ph type="title"/>
          </p:nvPr>
        </p:nvSpPr>
        <p:spPr>
          <a:xfrm>
            <a:off x="761800" y="762001"/>
            <a:ext cx="5334197" cy="1708242"/>
          </a:xfrm>
        </p:spPr>
        <p:txBody>
          <a:bodyPr anchor="ctr">
            <a:normAutofit/>
          </a:bodyPr>
          <a:lstStyle/>
          <a:p>
            <a:r>
              <a:rPr lang="it-IT" sz="3700" dirty="0">
                <a:cs typeface="Calibri Light"/>
              </a:rPr>
              <a:t>The Eco-Management and Audit </a:t>
            </a:r>
            <a:r>
              <a:rPr lang="it-IT" sz="3700" err="1">
                <a:cs typeface="Calibri Light"/>
              </a:rPr>
              <a:t>Scheme</a:t>
            </a:r>
            <a:r>
              <a:rPr lang="it-IT" sz="3700" dirty="0">
                <a:cs typeface="Calibri Light"/>
              </a:rPr>
              <a:t> (</a:t>
            </a:r>
            <a:r>
              <a:rPr lang="it-IT" sz="3700" b="1" dirty="0">
                <a:cs typeface="Calibri Light"/>
              </a:rPr>
              <a:t>EMAS</a:t>
            </a:r>
            <a:r>
              <a:rPr lang="it-IT" sz="3700" dirty="0">
                <a:cs typeface="Calibri Light"/>
              </a:rPr>
              <a:t>)</a:t>
            </a:r>
            <a:endParaRPr lang="it-IT" sz="3700" dirty="0"/>
          </a:p>
        </p:txBody>
      </p:sp>
      <p:sp>
        <p:nvSpPr>
          <p:cNvPr id="3" name="Segnaposto contenuto 2">
            <a:extLst>
              <a:ext uri="{FF2B5EF4-FFF2-40B4-BE49-F238E27FC236}">
                <a16:creationId xmlns:a16="http://schemas.microsoft.com/office/drawing/2014/main" id="{4C611CC1-3964-D5D7-8E35-23091507EF22}"/>
              </a:ext>
            </a:extLst>
          </p:cNvPr>
          <p:cNvSpPr>
            <a:spLocks noGrp="1"/>
          </p:cNvSpPr>
          <p:nvPr>
            <p:ph idx="1"/>
          </p:nvPr>
        </p:nvSpPr>
        <p:spPr>
          <a:xfrm>
            <a:off x="761800" y="2470244"/>
            <a:ext cx="5334197" cy="3769835"/>
          </a:xfrm>
        </p:spPr>
        <p:txBody>
          <a:bodyPr vert="horz" lIns="91440" tIns="45720" rIns="91440" bIns="45720" rtlCol="0" anchor="ctr">
            <a:noAutofit/>
          </a:bodyPr>
          <a:lstStyle/>
          <a:p>
            <a:pPr marL="0" indent="0" algn="just">
              <a:buNone/>
            </a:pPr>
            <a:r>
              <a:rPr lang="it-IT" sz="2400" dirty="0">
                <a:cs typeface="Calibri" panose="020F0502020204030204"/>
              </a:rPr>
              <a:t>The Eco-Management and Audit </a:t>
            </a:r>
            <a:r>
              <a:rPr lang="it-IT" sz="2400" dirty="0" err="1">
                <a:cs typeface="Calibri" panose="020F0502020204030204"/>
              </a:rPr>
              <a:t>Scheme</a:t>
            </a:r>
            <a:r>
              <a:rPr lang="it-IT" sz="2400" dirty="0">
                <a:cs typeface="Calibri" panose="020F0502020204030204"/>
              </a:rPr>
              <a:t> (EMAS) </a:t>
            </a:r>
            <a:r>
              <a:rPr lang="it-IT" sz="2400" dirty="0" err="1">
                <a:cs typeface="Calibri" panose="020F0502020204030204"/>
              </a:rPr>
              <a:t>is</a:t>
            </a:r>
            <a:r>
              <a:rPr lang="it-IT" sz="2400" dirty="0">
                <a:cs typeface="Calibri" panose="020F0502020204030204"/>
              </a:rPr>
              <a:t> a voluntary </a:t>
            </a:r>
            <a:r>
              <a:rPr lang="it-IT" sz="2400" dirty="0" err="1">
                <a:cs typeface="Calibri" panose="020F0502020204030204"/>
              </a:rPr>
              <a:t>environmental</a:t>
            </a:r>
            <a:r>
              <a:rPr lang="it-IT" sz="2400" dirty="0">
                <a:cs typeface="Calibri" panose="020F0502020204030204"/>
              </a:rPr>
              <a:t> management </a:t>
            </a:r>
            <a:r>
              <a:rPr lang="it-IT" sz="2400" dirty="0" err="1">
                <a:cs typeface="Calibri" panose="020F0502020204030204"/>
              </a:rPr>
              <a:t>instrument</a:t>
            </a:r>
            <a:r>
              <a:rPr lang="it-IT" sz="2400" dirty="0">
                <a:cs typeface="Calibri" panose="020F0502020204030204"/>
              </a:rPr>
              <a:t>, </a:t>
            </a:r>
            <a:r>
              <a:rPr lang="it-IT" sz="2400" dirty="0" err="1">
                <a:cs typeface="Calibri" panose="020F0502020204030204"/>
              </a:rPr>
              <a:t>which</a:t>
            </a:r>
            <a:r>
              <a:rPr lang="it-IT" sz="2400" dirty="0">
                <a:cs typeface="Calibri" panose="020F0502020204030204"/>
              </a:rPr>
              <a:t> </a:t>
            </a:r>
            <a:r>
              <a:rPr lang="it-IT" sz="2400" dirty="0" err="1">
                <a:cs typeface="Calibri" panose="020F0502020204030204"/>
              </a:rPr>
              <a:t>was</a:t>
            </a:r>
            <a:r>
              <a:rPr lang="it-IT" sz="2400" dirty="0">
                <a:cs typeface="Calibri" panose="020F0502020204030204"/>
              </a:rPr>
              <a:t> </a:t>
            </a:r>
            <a:r>
              <a:rPr lang="it-IT" sz="2400" dirty="0" err="1">
                <a:cs typeface="Calibri" panose="020F0502020204030204"/>
              </a:rPr>
              <a:t>developed</a:t>
            </a:r>
            <a:r>
              <a:rPr lang="it-IT" sz="2400" dirty="0">
                <a:cs typeface="Calibri" panose="020F0502020204030204"/>
              </a:rPr>
              <a:t> in 1993 by the </a:t>
            </a:r>
            <a:r>
              <a:rPr lang="it-IT" sz="2400" dirty="0" err="1">
                <a:cs typeface="Calibri" panose="020F0502020204030204"/>
              </a:rPr>
              <a:t>European</a:t>
            </a:r>
            <a:r>
              <a:rPr lang="it-IT" sz="2400" dirty="0">
                <a:cs typeface="Calibri" panose="020F0502020204030204"/>
              </a:rPr>
              <a:t> Commission. </a:t>
            </a:r>
            <a:endParaRPr lang="it-IT" dirty="0"/>
          </a:p>
          <a:p>
            <a:pPr marL="0" indent="0" algn="just">
              <a:buNone/>
            </a:pPr>
            <a:r>
              <a:rPr lang="it-IT" sz="2400" err="1">
                <a:cs typeface="Calibri" panose="020F0502020204030204"/>
              </a:rPr>
              <a:t>It</a:t>
            </a:r>
            <a:r>
              <a:rPr lang="it-IT" sz="2400" dirty="0">
                <a:cs typeface="Calibri" panose="020F0502020204030204"/>
              </a:rPr>
              <a:t> </a:t>
            </a:r>
            <a:r>
              <a:rPr lang="it-IT" sz="2400" err="1">
                <a:cs typeface="Calibri" panose="020F0502020204030204"/>
              </a:rPr>
              <a:t>enables</a:t>
            </a:r>
            <a:r>
              <a:rPr lang="it-IT" sz="2400" dirty="0">
                <a:cs typeface="Calibri" panose="020F0502020204030204"/>
              </a:rPr>
              <a:t> </a:t>
            </a:r>
            <a:r>
              <a:rPr lang="it-IT" sz="2400" err="1">
                <a:cs typeface="Calibri" panose="020F0502020204030204"/>
              </a:rPr>
              <a:t>organizations</a:t>
            </a:r>
            <a:r>
              <a:rPr lang="it-IT" sz="2400" dirty="0">
                <a:cs typeface="Calibri" panose="020F0502020204030204"/>
              </a:rPr>
              <a:t> to </a:t>
            </a:r>
            <a:r>
              <a:rPr lang="it-IT" sz="2400" err="1">
                <a:cs typeface="Calibri" panose="020F0502020204030204"/>
              </a:rPr>
              <a:t>assess</a:t>
            </a:r>
            <a:r>
              <a:rPr lang="it-IT" sz="2400" dirty="0">
                <a:cs typeface="Calibri" panose="020F0502020204030204"/>
              </a:rPr>
              <a:t>, </a:t>
            </a:r>
            <a:r>
              <a:rPr lang="it-IT" sz="2400" err="1">
                <a:cs typeface="Calibri" panose="020F0502020204030204"/>
              </a:rPr>
              <a:t>manage</a:t>
            </a:r>
            <a:r>
              <a:rPr lang="it-IT" sz="2400" dirty="0">
                <a:cs typeface="Calibri" panose="020F0502020204030204"/>
              </a:rPr>
              <a:t> and </a:t>
            </a:r>
            <a:r>
              <a:rPr lang="it-IT" sz="2400" err="1">
                <a:cs typeface="Calibri" panose="020F0502020204030204"/>
              </a:rPr>
              <a:t>continuously</a:t>
            </a:r>
            <a:r>
              <a:rPr lang="it-IT" sz="2400" dirty="0">
                <a:cs typeface="Calibri" panose="020F0502020204030204"/>
              </a:rPr>
              <a:t> </a:t>
            </a:r>
            <a:r>
              <a:rPr lang="it-IT" sz="2400" err="1">
                <a:cs typeface="Calibri" panose="020F0502020204030204"/>
              </a:rPr>
              <a:t>improve</a:t>
            </a:r>
            <a:r>
              <a:rPr lang="it-IT" sz="2400" dirty="0">
                <a:cs typeface="Calibri" panose="020F0502020204030204"/>
              </a:rPr>
              <a:t> </a:t>
            </a:r>
            <a:r>
              <a:rPr lang="it-IT" sz="2400" b="1" err="1">
                <a:cs typeface="Calibri" panose="020F0502020204030204"/>
              </a:rPr>
              <a:t>their</a:t>
            </a:r>
            <a:r>
              <a:rPr lang="it-IT" sz="2400" b="1" dirty="0">
                <a:cs typeface="Calibri" panose="020F0502020204030204"/>
              </a:rPr>
              <a:t> </a:t>
            </a:r>
            <a:r>
              <a:rPr lang="it-IT" sz="2400" b="1" err="1">
                <a:cs typeface="Calibri" panose="020F0502020204030204"/>
              </a:rPr>
              <a:t>environmental</a:t>
            </a:r>
            <a:r>
              <a:rPr lang="it-IT" sz="2400" b="1" dirty="0">
                <a:cs typeface="Calibri" panose="020F0502020204030204"/>
              </a:rPr>
              <a:t> performance. </a:t>
            </a:r>
            <a:endParaRPr lang="it-IT" b="1" dirty="0">
              <a:ea typeface="Calibri"/>
              <a:cs typeface="Calibri"/>
            </a:endParaRPr>
          </a:p>
        </p:txBody>
      </p:sp>
      <p:pic>
        <p:nvPicPr>
          <p:cNvPr id="5" name="Picture 4">
            <a:extLst>
              <a:ext uri="{FF2B5EF4-FFF2-40B4-BE49-F238E27FC236}">
                <a16:creationId xmlns:a16="http://schemas.microsoft.com/office/drawing/2014/main" id="{0113440C-B430-8B76-B7AF-316B410A098C}"/>
              </a:ext>
            </a:extLst>
          </p:cNvPr>
          <p:cNvPicPr>
            <a:picLocks noChangeAspect="1"/>
          </p:cNvPicPr>
          <p:nvPr/>
        </p:nvPicPr>
        <p:blipFill rotWithShape="1">
          <a:blip r:embed="rId2"/>
          <a:srcRect l="16122" r="32200" b="9"/>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986627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BB8FB-558F-F787-A36D-36AD7E2D1E95}"/>
              </a:ext>
            </a:extLst>
          </p:cNvPr>
          <p:cNvSpPr>
            <a:spLocks noGrp="1"/>
          </p:cNvSpPr>
          <p:nvPr>
            <p:ph type="title"/>
          </p:nvPr>
        </p:nvSpPr>
        <p:spPr>
          <a:xfrm>
            <a:off x="761800" y="762001"/>
            <a:ext cx="5334197" cy="1708242"/>
          </a:xfrm>
        </p:spPr>
        <p:txBody>
          <a:bodyPr anchor="ctr">
            <a:normAutofit/>
          </a:bodyPr>
          <a:lstStyle/>
          <a:p>
            <a:r>
              <a:rPr lang="it-IT" sz="3700">
                <a:cs typeface="Calibri Light"/>
              </a:rPr>
              <a:t>The Eco-Management and Audit </a:t>
            </a:r>
            <a:r>
              <a:rPr lang="it-IT" sz="3700" err="1">
                <a:cs typeface="Calibri Light"/>
              </a:rPr>
              <a:t>Scheme</a:t>
            </a:r>
            <a:r>
              <a:rPr lang="it-IT" sz="3700">
                <a:cs typeface="Calibri Light"/>
              </a:rPr>
              <a:t> (EMAS)</a:t>
            </a:r>
            <a:endParaRPr lang="it-IT" sz="3700"/>
          </a:p>
        </p:txBody>
      </p:sp>
      <p:sp>
        <p:nvSpPr>
          <p:cNvPr id="3" name="Segnaposto contenuto 2">
            <a:extLst>
              <a:ext uri="{FF2B5EF4-FFF2-40B4-BE49-F238E27FC236}">
                <a16:creationId xmlns:a16="http://schemas.microsoft.com/office/drawing/2014/main" id="{4C611CC1-3964-D5D7-8E35-23091507EF22}"/>
              </a:ext>
            </a:extLst>
          </p:cNvPr>
          <p:cNvSpPr>
            <a:spLocks noGrp="1"/>
          </p:cNvSpPr>
          <p:nvPr>
            <p:ph idx="1"/>
          </p:nvPr>
        </p:nvSpPr>
        <p:spPr>
          <a:xfrm>
            <a:off x="761800" y="2470244"/>
            <a:ext cx="5334197" cy="3769835"/>
          </a:xfrm>
        </p:spPr>
        <p:txBody>
          <a:bodyPr vert="horz" lIns="91440" tIns="45720" rIns="91440" bIns="45720" rtlCol="0" anchor="ctr">
            <a:noAutofit/>
          </a:bodyPr>
          <a:lstStyle/>
          <a:p>
            <a:pPr marL="0" indent="0" algn="just">
              <a:buNone/>
            </a:pPr>
            <a:r>
              <a:rPr lang="it-IT" sz="2400" err="1">
                <a:cs typeface="Calibri" panose="020F0502020204030204"/>
              </a:rPr>
              <a:t>Proposed</a:t>
            </a:r>
            <a:r>
              <a:rPr lang="it-IT" sz="2400">
                <a:cs typeface="Calibri" panose="020F0502020204030204"/>
              </a:rPr>
              <a:t> by the </a:t>
            </a:r>
            <a:r>
              <a:rPr lang="it-IT" sz="2400" err="1">
                <a:cs typeface="Calibri" panose="020F0502020204030204"/>
              </a:rPr>
              <a:t>European</a:t>
            </a:r>
            <a:r>
              <a:rPr lang="it-IT" sz="2400">
                <a:cs typeface="Calibri" panose="020F0502020204030204"/>
              </a:rPr>
              <a:t> Community and first </a:t>
            </a:r>
            <a:r>
              <a:rPr lang="it-IT" sz="2400" err="1">
                <a:cs typeface="Calibri" panose="020F0502020204030204"/>
              </a:rPr>
              <a:t>established</a:t>
            </a:r>
            <a:r>
              <a:rPr lang="it-IT" sz="2400">
                <a:cs typeface="Calibri" panose="020F0502020204030204"/>
              </a:rPr>
              <a:t> in 1993, </a:t>
            </a:r>
            <a:r>
              <a:rPr lang="it-IT" sz="2400" err="1">
                <a:cs typeface="Calibri" panose="020F0502020204030204"/>
              </a:rPr>
              <a:t>it</a:t>
            </a:r>
            <a:r>
              <a:rPr lang="it-IT" sz="2400">
                <a:cs typeface="Calibri" panose="020F0502020204030204"/>
              </a:rPr>
              <a:t> </a:t>
            </a:r>
            <a:r>
              <a:rPr lang="it-IT" sz="2400" err="1">
                <a:cs typeface="Calibri" panose="020F0502020204030204"/>
              </a:rPr>
              <a:t>is</a:t>
            </a:r>
            <a:r>
              <a:rPr lang="it-IT" sz="2400">
                <a:cs typeface="Calibri" panose="020F0502020204030204"/>
              </a:rPr>
              <a:t> </a:t>
            </a:r>
            <a:r>
              <a:rPr lang="it-IT" sz="2400" err="1">
                <a:cs typeface="Calibri" panose="020F0502020204030204"/>
              </a:rPr>
              <a:t>currently</a:t>
            </a:r>
            <a:r>
              <a:rPr lang="it-IT" sz="2400">
                <a:cs typeface="Calibri" panose="020F0502020204030204"/>
              </a:rPr>
              <a:t> in </a:t>
            </a:r>
            <a:r>
              <a:rPr lang="it-IT" sz="2400" err="1">
                <a:cs typeface="Calibri" panose="020F0502020204030204"/>
              </a:rPr>
              <a:t>its</a:t>
            </a:r>
            <a:r>
              <a:rPr lang="it-IT" sz="2400">
                <a:cs typeface="Calibri" panose="020F0502020204030204"/>
              </a:rPr>
              <a:t> </a:t>
            </a:r>
            <a:r>
              <a:rPr lang="it-IT" sz="2400" err="1">
                <a:cs typeface="Calibri" panose="020F0502020204030204"/>
              </a:rPr>
              <a:t>third</a:t>
            </a:r>
            <a:r>
              <a:rPr lang="it-IT" sz="2400">
                <a:cs typeface="Calibri" panose="020F0502020204030204"/>
              </a:rPr>
              <a:t> </a:t>
            </a:r>
            <a:r>
              <a:rPr lang="it-IT" sz="2400" err="1">
                <a:cs typeface="Calibri" panose="020F0502020204030204"/>
              </a:rPr>
              <a:t>revision</a:t>
            </a:r>
            <a:r>
              <a:rPr lang="it-IT" sz="2400">
                <a:cs typeface="Calibri" panose="020F0502020204030204"/>
              </a:rPr>
              <a:t>, with </a:t>
            </a:r>
            <a:r>
              <a:rPr lang="it-IT" sz="2400" err="1">
                <a:cs typeface="Calibri" panose="020F0502020204030204"/>
              </a:rPr>
              <a:t>Regulation</a:t>
            </a:r>
            <a:r>
              <a:rPr lang="it-IT" sz="2400">
                <a:cs typeface="Calibri" panose="020F0502020204030204"/>
              </a:rPr>
              <a:t> (EC) No. 1221/2009. </a:t>
            </a:r>
            <a:endParaRPr lang="it-IT"/>
          </a:p>
          <a:p>
            <a:pPr marL="0" indent="0" algn="just">
              <a:buNone/>
            </a:pPr>
            <a:r>
              <a:rPr lang="it-IT" sz="2400">
                <a:cs typeface="Calibri" panose="020F0502020204030204"/>
              </a:rPr>
              <a:t>The </a:t>
            </a:r>
            <a:r>
              <a:rPr lang="it-IT" sz="2400" err="1">
                <a:cs typeface="Calibri" panose="020F0502020204030204"/>
              </a:rPr>
              <a:t>scheme</a:t>
            </a:r>
            <a:r>
              <a:rPr lang="it-IT" sz="2400">
                <a:cs typeface="Calibri" panose="020F0502020204030204"/>
              </a:rPr>
              <a:t> </a:t>
            </a:r>
            <a:r>
              <a:rPr lang="it-IT" sz="2400" err="1">
                <a:cs typeface="Calibri" panose="020F0502020204030204"/>
              </a:rPr>
              <a:t>is</a:t>
            </a:r>
            <a:r>
              <a:rPr lang="it-IT" sz="2400">
                <a:cs typeface="Calibri" panose="020F0502020204030204"/>
              </a:rPr>
              <a:t> </a:t>
            </a:r>
            <a:r>
              <a:rPr lang="it-IT" sz="2400" err="1">
                <a:cs typeface="Calibri" panose="020F0502020204030204"/>
              </a:rPr>
              <a:t>globally</a:t>
            </a:r>
            <a:r>
              <a:rPr lang="it-IT" sz="2400">
                <a:cs typeface="Calibri" panose="020F0502020204030204"/>
              </a:rPr>
              <a:t> </a:t>
            </a:r>
            <a:r>
              <a:rPr lang="it-IT" sz="2400" err="1">
                <a:cs typeface="Calibri" panose="020F0502020204030204"/>
              </a:rPr>
              <a:t>applicable</a:t>
            </a:r>
            <a:r>
              <a:rPr lang="it-IT" sz="2400">
                <a:cs typeface="Calibri" panose="020F0502020204030204"/>
              </a:rPr>
              <a:t> and open to </a:t>
            </a:r>
            <a:r>
              <a:rPr lang="it-IT" sz="2400" err="1">
                <a:cs typeface="Calibri" panose="020F0502020204030204"/>
              </a:rPr>
              <a:t>all</a:t>
            </a:r>
            <a:r>
              <a:rPr lang="it-IT" sz="2400">
                <a:cs typeface="Calibri" panose="020F0502020204030204"/>
              </a:rPr>
              <a:t> </a:t>
            </a:r>
            <a:r>
              <a:rPr lang="it-IT" sz="2400" err="1">
                <a:cs typeface="Calibri" panose="020F0502020204030204"/>
              </a:rPr>
              <a:t>types</a:t>
            </a:r>
            <a:r>
              <a:rPr lang="it-IT" sz="2400">
                <a:cs typeface="Calibri" panose="020F0502020204030204"/>
              </a:rPr>
              <a:t> of private and public </a:t>
            </a:r>
            <a:r>
              <a:rPr lang="it-IT" sz="2400" err="1">
                <a:cs typeface="Calibri" panose="020F0502020204030204"/>
              </a:rPr>
              <a:t>organizations</a:t>
            </a:r>
            <a:r>
              <a:rPr lang="it-IT" sz="2400">
                <a:cs typeface="Calibri" panose="020F0502020204030204"/>
              </a:rPr>
              <a:t>.</a:t>
            </a:r>
            <a:endParaRPr lang="it-IT"/>
          </a:p>
        </p:txBody>
      </p:sp>
      <p:pic>
        <p:nvPicPr>
          <p:cNvPr id="5" name="Picture 4">
            <a:extLst>
              <a:ext uri="{FF2B5EF4-FFF2-40B4-BE49-F238E27FC236}">
                <a16:creationId xmlns:a16="http://schemas.microsoft.com/office/drawing/2014/main" id="{0113440C-B430-8B76-B7AF-316B410A098C}"/>
              </a:ext>
            </a:extLst>
          </p:cNvPr>
          <p:cNvPicPr>
            <a:picLocks noChangeAspect="1"/>
          </p:cNvPicPr>
          <p:nvPr/>
        </p:nvPicPr>
        <p:blipFill rotWithShape="1">
          <a:blip r:embed="rId2"/>
          <a:srcRect l="16122" r="32200" b="9"/>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60740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150F4-7334-A71C-AD1C-9D8330364F4F}"/>
              </a:ext>
            </a:extLst>
          </p:cNvPr>
          <p:cNvSpPr>
            <a:spLocks noGrp="1"/>
          </p:cNvSpPr>
          <p:nvPr>
            <p:ph type="title"/>
          </p:nvPr>
        </p:nvSpPr>
        <p:spPr>
          <a:xfrm>
            <a:off x="5755598" y="1138036"/>
            <a:ext cx="5598202" cy="1402470"/>
          </a:xfrm>
        </p:spPr>
        <p:txBody>
          <a:bodyPr anchor="t">
            <a:normAutofit/>
          </a:bodyPr>
          <a:lstStyle/>
          <a:p>
            <a:r>
              <a:rPr lang="it-IT" sz="3200">
                <a:cs typeface="Calibri Light"/>
              </a:rPr>
              <a:t>Eco-management standards </a:t>
            </a:r>
            <a:endParaRPr lang="it-IT" sz="3200"/>
          </a:p>
        </p:txBody>
      </p:sp>
      <p:pic>
        <p:nvPicPr>
          <p:cNvPr id="5" name="Picture 4">
            <a:extLst>
              <a:ext uri="{FF2B5EF4-FFF2-40B4-BE49-F238E27FC236}">
                <a16:creationId xmlns:a16="http://schemas.microsoft.com/office/drawing/2014/main" id="{BECD5049-4EA1-44CF-F935-8DB3D7D56F0F}"/>
              </a:ext>
            </a:extLst>
          </p:cNvPr>
          <p:cNvPicPr>
            <a:picLocks noChangeAspect="1"/>
          </p:cNvPicPr>
          <p:nvPr/>
        </p:nvPicPr>
        <p:blipFill rotWithShape="1">
          <a:blip r:embed="rId2"/>
          <a:srcRect r="32628" b="-1"/>
          <a:stretch/>
        </p:blipFill>
        <p:spPr>
          <a:xfrm>
            <a:off x="742122" y="1335984"/>
            <a:ext cx="4365438" cy="4325177"/>
          </a:xfrm>
          <a:prstGeom prst="rect">
            <a:avLst/>
          </a:prstGeom>
        </p:spPr>
      </p:pic>
      <p:sp>
        <p:nvSpPr>
          <p:cNvPr id="3" name="Segnaposto contenuto 2">
            <a:extLst>
              <a:ext uri="{FF2B5EF4-FFF2-40B4-BE49-F238E27FC236}">
                <a16:creationId xmlns:a16="http://schemas.microsoft.com/office/drawing/2014/main" id="{F97C6152-9AC3-7BE5-C7D4-F55B6683E0CC}"/>
              </a:ext>
            </a:extLst>
          </p:cNvPr>
          <p:cNvSpPr>
            <a:spLocks noGrp="1"/>
          </p:cNvSpPr>
          <p:nvPr>
            <p:ph idx="1"/>
          </p:nvPr>
        </p:nvSpPr>
        <p:spPr>
          <a:xfrm>
            <a:off x="5755598" y="2551176"/>
            <a:ext cx="5444382" cy="3591207"/>
          </a:xfrm>
        </p:spPr>
        <p:txBody>
          <a:bodyPr vert="horz" lIns="91440" tIns="45720" rIns="91440" bIns="45720" rtlCol="0" anchor="t">
            <a:normAutofit lnSpcReduction="10000"/>
          </a:bodyPr>
          <a:lstStyle/>
          <a:p>
            <a:pPr marL="0" indent="0" algn="just">
              <a:buNone/>
            </a:pPr>
            <a:r>
              <a:rPr lang="it-IT" dirty="0">
                <a:cs typeface="Calibri" panose="020F0502020204030204"/>
              </a:rPr>
              <a:t>An EMAS helps an </a:t>
            </a:r>
            <a:r>
              <a:rPr lang="it-IT" dirty="0" err="1">
                <a:cs typeface="Calibri" panose="020F0502020204030204"/>
              </a:rPr>
              <a:t>organization</a:t>
            </a:r>
            <a:r>
              <a:rPr lang="it-IT" dirty="0">
                <a:cs typeface="Calibri" panose="020F0502020204030204"/>
              </a:rPr>
              <a:t> </a:t>
            </a:r>
            <a:r>
              <a:rPr lang="it-IT" dirty="0" err="1">
                <a:cs typeface="Calibri" panose="020F0502020204030204"/>
              </a:rPr>
              <a:t>address</a:t>
            </a:r>
            <a:r>
              <a:rPr lang="it-IT" dirty="0">
                <a:cs typeface="Calibri" panose="020F0502020204030204"/>
              </a:rPr>
              <a:t> </a:t>
            </a:r>
            <a:r>
              <a:rPr lang="it-IT" dirty="0" err="1">
                <a:cs typeface="Calibri" panose="020F0502020204030204"/>
              </a:rPr>
              <a:t>its</a:t>
            </a:r>
            <a:r>
              <a:rPr lang="it-IT" dirty="0">
                <a:cs typeface="Calibri" panose="020F0502020204030204"/>
              </a:rPr>
              <a:t> </a:t>
            </a:r>
            <a:r>
              <a:rPr lang="it-IT" dirty="0" err="1">
                <a:cs typeface="Calibri" panose="020F0502020204030204"/>
              </a:rPr>
              <a:t>regulatory</a:t>
            </a:r>
            <a:r>
              <a:rPr lang="it-IT" dirty="0">
                <a:cs typeface="Calibri" panose="020F0502020204030204"/>
              </a:rPr>
              <a:t> </a:t>
            </a:r>
            <a:r>
              <a:rPr lang="it-IT" dirty="0" err="1">
                <a:cs typeface="Calibri" panose="020F0502020204030204"/>
              </a:rPr>
              <a:t>requirements</a:t>
            </a:r>
            <a:r>
              <a:rPr lang="it-IT" dirty="0">
                <a:cs typeface="Calibri" panose="020F0502020204030204"/>
              </a:rPr>
              <a:t> in a </a:t>
            </a:r>
            <a:r>
              <a:rPr lang="it-IT" dirty="0" err="1">
                <a:cs typeface="Calibri" panose="020F0502020204030204"/>
              </a:rPr>
              <a:t>systematic</a:t>
            </a:r>
            <a:r>
              <a:rPr lang="it-IT" dirty="0">
                <a:cs typeface="Calibri" panose="020F0502020204030204"/>
              </a:rPr>
              <a:t> and cost-</a:t>
            </a:r>
            <a:r>
              <a:rPr lang="it-IT" dirty="0" err="1">
                <a:cs typeface="Calibri" panose="020F0502020204030204"/>
              </a:rPr>
              <a:t>effective</a:t>
            </a:r>
            <a:r>
              <a:rPr lang="it-IT" dirty="0">
                <a:cs typeface="Calibri" panose="020F0502020204030204"/>
              </a:rPr>
              <a:t> </a:t>
            </a:r>
            <a:r>
              <a:rPr lang="it-IT" dirty="0" err="1">
                <a:cs typeface="Calibri" panose="020F0502020204030204"/>
              </a:rPr>
              <a:t>manner</a:t>
            </a:r>
            <a:r>
              <a:rPr lang="it-IT" dirty="0">
                <a:cs typeface="Calibri" panose="020F0502020204030204"/>
              </a:rPr>
              <a:t>. </a:t>
            </a:r>
            <a:endParaRPr lang="it-IT" b="1" dirty="0">
              <a:cs typeface="Calibri" panose="020F0502020204030204"/>
            </a:endParaRPr>
          </a:p>
          <a:p>
            <a:pPr marL="0" indent="0" algn="just">
              <a:buNone/>
            </a:pPr>
            <a:r>
              <a:rPr lang="it-IT" dirty="0" err="1">
                <a:cs typeface="Calibri" panose="020F0502020204030204"/>
              </a:rPr>
              <a:t>This</a:t>
            </a:r>
            <a:r>
              <a:rPr lang="it-IT" dirty="0">
                <a:cs typeface="Calibri" panose="020F0502020204030204"/>
              </a:rPr>
              <a:t> </a:t>
            </a:r>
            <a:r>
              <a:rPr lang="it-IT" dirty="0" err="1">
                <a:cs typeface="Calibri" panose="020F0502020204030204"/>
              </a:rPr>
              <a:t>proactive</a:t>
            </a:r>
            <a:r>
              <a:rPr lang="it-IT" dirty="0">
                <a:cs typeface="Calibri" panose="020F0502020204030204"/>
              </a:rPr>
              <a:t> </a:t>
            </a:r>
            <a:r>
              <a:rPr lang="it-IT" dirty="0" err="1">
                <a:cs typeface="Calibri" panose="020F0502020204030204"/>
              </a:rPr>
              <a:t>approach</a:t>
            </a:r>
            <a:r>
              <a:rPr lang="it-IT" dirty="0">
                <a:cs typeface="Calibri" panose="020F0502020204030204"/>
              </a:rPr>
              <a:t> can help r</a:t>
            </a:r>
            <a:r>
              <a:rPr lang="it-IT" b="1" dirty="0">
                <a:cs typeface="Calibri" panose="020F0502020204030204"/>
              </a:rPr>
              <a:t>educe the risk of non-compliance and </a:t>
            </a:r>
            <a:r>
              <a:rPr lang="it-IT" b="1" dirty="0" err="1">
                <a:cs typeface="Calibri" panose="020F0502020204030204"/>
              </a:rPr>
              <a:t>improve</a:t>
            </a:r>
            <a:r>
              <a:rPr lang="it-IT" b="1" dirty="0">
                <a:cs typeface="Calibri" panose="020F0502020204030204"/>
              </a:rPr>
              <a:t> health and </a:t>
            </a:r>
            <a:r>
              <a:rPr lang="it-IT" b="1" dirty="0" err="1">
                <a:cs typeface="Calibri" panose="020F0502020204030204"/>
              </a:rPr>
              <a:t>safety</a:t>
            </a:r>
            <a:r>
              <a:rPr lang="it-IT" b="1" dirty="0">
                <a:cs typeface="Calibri" panose="020F0502020204030204"/>
              </a:rPr>
              <a:t> practices for </a:t>
            </a:r>
            <a:r>
              <a:rPr lang="it-IT" b="1" dirty="0" err="1">
                <a:cs typeface="Calibri" panose="020F0502020204030204"/>
              </a:rPr>
              <a:t>employees</a:t>
            </a:r>
            <a:r>
              <a:rPr lang="it-IT" b="1" dirty="0">
                <a:cs typeface="Calibri" panose="020F0502020204030204"/>
              </a:rPr>
              <a:t> and the public.</a:t>
            </a:r>
            <a:endParaRPr lang="it-IT" b="1">
              <a:ea typeface="Calibri"/>
              <a:cs typeface="Calibri" panose="020F0502020204030204"/>
            </a:endParaRPr>
          </a:p>
        </p:txBody>
      </p:sp>
    </p:spTree>
    <p:extLst>
      <p:ext uri="{BB962C8B-B14F-4D97-AF65-F5344CB8AC3E}">
        <p14:creationId xmlns:p14="http://schemas.microsoft.com/office/powerpoint/2010/main" val="157268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arge skydiving group mid-air">
            <a:extLst>
              <a:ext uri="{FF2B5EF4-FFF2-40B4-BE49-F238E27FC236}">
                <a16:creationId xmlns:a16="http://schemas.microsoft.com/office/drawing/2014/main" id="{33F71FE2-47E2-01ED-69AE-AB96AC18D0AF}"/>
              </a:ext>
            </a:extLst>
          </p:cNvPr>
          <p:cNvPicPr>
            <a:picLocks noChangeAspect="1"/>
          </p:cNvPicPr>
          <p:nvPr/>
        </p:nvPicPr>
        <p:blipFill rotWithShape="1">
          <a:blip r:embed="rId2"/>
          <a:srcRect l="24569" r="22891" b="3"/>
          <a:stretch/>
        </p:blipFill>
        <p:spPr>
          <a:xfrm>
            <a:off x="-1" y="-2"/>
            <a:ext cx="5410198" cy="6858002"/>
          </a:xfrm>
          <a:prstGeom prst="rect">
            <a:avLst/>
          </a:prstGeom>
        </p:spPr>
      </p:pic>
      <p:sp>
        <p:nvSpPr>
          <p:cNvPr id="2" name="Titolo 1">
            <a:extLst>
              <a:ext uri="{FF2B5EF4-FFF2-40B4-BE49-F238E27FC236}">
                <a16:creationId xmlns:a16="http://schemas.microsoft.com/office/drawing/2014/main" id="{4D990E7D-11CC-4F5D-EC7F-7065113A35A0}"/>
              </a:ext>
            </a:extLst>
          </p:cNvPr>
          <p:cNvSpPr>
            <a:spLocks noGrp="1"/>
          </p:cNvSpPr>
          <p:nvPr>
            <p:ph type="title"/>
          </p:nvPr>
        </p:nvSpPr>
        <p:spPr>
          <a:xfrm>
            <a:off x="6115317" y="405685"/>
            <a:ext cx="5464968" cy="1559301"/>
          </a:xfrm>
        </p:spPr>
        <p:txBody>
          <a:bodyPr>
            <a:normAutofit/>
          </a:bodyPr>
          <a:lstStyle/>
          <a:p>
            <a:r>
              <a:rPr lang="it-IT" sz="4000">
                <a:cs typeface="Calibri Light"/>
              </a:rPr>
              <a:t>Eco-management standards </a:t>
            </a:r>
            <a:endParaRPr lang="it-IT" sz="4000"/>
          </a:p>
        </p:txBody>
      </p:sp>
      <p:sp>
        <p:nvSpPr>
          <p:cNvPr id="3" name="Segnaposto contenuto 2">
            <a:extLst>
              <a:ext uri="{FF2B5EF4-FFF2-40B4-BE49-F238E27FC236}">
                <a16:creationId xmlns:a16="http://schemas.microsoft.com/office/drawing/2014/main" id="{5FA5201E-485B-EE4A-889B-F6F1646CE63F}"/>
              </a:ext>
            </a:extLst>
          </p:cNvPr>
          <p:cNvSpPr>
            <a:spLocks noGrp="1"/>
          </p:cNvSpPr>
          <p:nvPr>
            <p:ph idx="1"/>
          </p:nvPr>
        </p:nvSpPr>
        <p:spPr>
          <a:xfrm>
            <a:off x="6115317" y="2743200"/>
            <a:ext cx="5247340" cy="3496878"/>
          </a:xfrm>
        </p:spPr>
        <p:txBody>
          <a:bodyPr vert="horz" lIns="91440" tIns="45720" rIns="91440" bIns="45720" rtlCol="0" anchor="ctr">
            <a:normAutofit/>
          </a:bodyPr>
          <a:lstStyle/>
          <a:p>
            <a:pPr marL="0" indent="0" algn="just">
              <a:buNone/>
            </a:pPr>
            <a:r>
              <a:rPr lang="it-IT" dirty="0">
                <a:cs typeface="Calibri" panose="020F0502020204030204"/>
              </a:rPr>
              <a:t>The best-</a:t>
            </a:r>
            <a:r>
              <a:rPr lang="it-IT" dirty="0" err="1">
                <a:cs typeface="Calibri" panose="020F0502020204030204"/>
              </a:rPr>
              <a:t>known</a:t>
            </a:r>
            <a:r>
              <a:rPr lang="it-IT" dirty="0">
                <a:cs typeface="Calibri" panose="020F0502020204030204"/>
              </a:rPr>
              <a:t> </a:t>
            </a:r>
            <a:r>
              <a:rPr lang="it-IT" dirty="0" err="1">
                <a:cs typeface="Calibri" panose="020F0502020204030204"/>
              </a:rPr>
              <a:t>such</a:t>
            </a:r>
            <a:r>
              <a:rPr lang="it-IT" dirty="0">
                <a:cs typeface="Calibri" panose="020F0502020204030204"/>
              </a:rPr>
              <a:t> standard </a:t>
            </a:r>
            <a:r>
              <a:rPr lang="it-IT" dirty="0" err="1">
                <a:cs typeface="Calibri" panose="020F0502020204030204"/>
              </a:rPr>
              <a:t>is</a:t>
            </a:r>
            <a:r>
              <a:rPr lang="it-IT" dirty="0">
                <a:cs typeface="Calibri" panose="020F0502020204030204"/>
              </a:rPr>
              <a:t> </a:t>
            </a:r>
            <a:r>
              <a:rPr lang="it-IT" b="1" dirty="0">
                <a:cs typeface="Calibri" panose="020F0502020204030204"/>
              </a:rPr>
              <a:t>ISO 14001,</a:t>
            </a:r>
            <a:r>
              <a:rPr lang="it-IT" dirty="0">
                <a:cs typeface="Calibri" panose="020F0502020204030204"/>
              </a:rPr>
              <a:t> setting out the </a:t>
            </a:r>
            <a:r>
              <a:rPr lang="it-IT" dirty="0" err="1">
                <a:cs typeface="Calibri" panose="020F0502020204030204"/>
              </a:rPr>
              <a:t>criteria</a:t>
            </a:r>
            <a:r>
              <a:rPr lang="it-IT" dirty="0">
                <a:cs typeface="Calibri" panose="020F0502020204030204"/>
              </a:rPr>
              <a:t> for an </a:t>
            </a:r>
            <a:r>
              <a:rPr lang="it-IT" dirty="0" err="1">
                <a:cs typeface="Calibri" panose="020F0502020204030204"/>
              </a:rPr>
              <a:t>environmental</a:t>
            </a:r>
            <a:r>
              <a:rPr lang="it-IT" dirty="0">
                <a:cs typeface="Calibri" panose="020F0502020204030204"/>
              </a:rPr>
              <a:t> management system (EMS). </a:t>
            </a:r>
            <a:r>
              <a:rPr lang="it-IT" dirty="0" err="1">
                <a:cs typeface="Calibri" panose="020F0502020204030204"/>
              </a:rPr>
              <a:t>Together</a:t>
            </a:r>
            <a:r>
              <a:rPr lang="it-IT" dirty="0">
                <a:cs typeface="Calibri" panose="020F0502020204030204"/>
              </a:rPr>
              <a:t> with a set of </a:t>
            </a:r>
            <a:r>
              <a:rPr lang="it-IT" dirty="0" err="1">
                <a:cs typeface="Calibri" panose="020F0502020204030204"/>
              </a:rPr>
              <a:t>supporting</a:t>
            </a:r>
            <a:r>
              <a:rPr lang="it-IT" dirty="0">
                <a:cs typeface="Calibri" panose="020F0502020204030204"/>
              </a:rPr>
              <a:t> </a:t>
            </a:r>
            <a:r>
              <a:rPr lang="it-IT" dirty="0" err="1">
                <a:cs typeface="Calibri" panose="020F0502020204030204"/>
              </a:rPr>
              <a:t>documents</a:t>
            </a:r>
            <a:r>
              <a:rPr lang="it-IT" dirty="0">
                <a:cs typeface="Calibri" panose="020F0502020204030204"/>
              </a:rPr>
              <a:t> </a:t>
            </a:r>
            <a:r>
              <a:rPr lang="it-IT" dirty="0" err="1">
                <a:cs typeface="Calibri" panose="020F0502020204030204"/>
              </a:rPr>
              <a:t>it</a:t>
            </a:r>
            <a:r>
              <a:rPr lang="it-IT" dirty="0">
                <a:cs typeface="Calibri" panose="020F0502020204030204"/>
              </a:rPr>
              <a:t> </a:t>
            </a:r>
            <a:r>
              <a:rPr lang="it-IT" dirty="0" err="1">
                <a:cs typeface="Calibri" panose="020F0502020204030204"/>
              </a:rPr>
              <a:t>forms</a:t>
            </a:r>
            <a:r>
              <a:rPr lang="it-IT" dirty="0">
                <a:cs typeface="Calibri" panose="020F0502020204030204"/>
              </a:rPr>
              <a:t> the ISO 14000 family of standards.</a:t>
            </a:r>
          </a:p>
        </p:txBody>
      </p:sp>
    </p:spTree>
    <p:extLst>
      <p:ext uri="{BB962C8B-B14F-4D97-AF65-F5344CB8AC3E}">
        <p14:creationId xmlns:p14="http://schemas.microsoft.com/office/powerpoint/2010/main" val="35130791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1996</Words>
  <Application>Microsoft Office PowerPoint</Application>
  <PresentationFormat>Widescreen</PresentationFormat>
  <Paragraphs>121</Paragraphs>
  <Slides>43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43</vt:i4>
      </vt:variant>
    </vt:vector>
  </HeadingPairs>
  <TitlesOfParts>
    <vt:vector size="47" baseType="lpstr">
      <vt:lpstr>Arial</vt:lpstr>
      <vt:lpstr>Calibri</vt:lpstr>
      <vt:lpstr>Calibri Light</vt:lpstr>
      <vt:lpstr>Tema di Office</vt:lpstr>
      <vt:lpstr>Co-regulation and self-regulation</vt:lpstr>
      <vt:lpstr>Self and co-regulation</vt:lpstr>
      <vt:lpstr>Self and co-regulation</vt:lpstr>
      <vt:lpstr>Eco-management standards </vt:lpstr>
      <vt:lpstr>Eco-management standards </vt:lpstr>
      <vt:lpstr>The Eco-Management and Audit Scheme (EMAS)</vt:lpstr>
      <vt:lpstr>The Eco-Management and Audit Scheme (EMAS)</vt:lpstr>
      <vt:lpstr>Eco-management standards </vt:lpstr>
      <vt:lpstr>Eco-management standards </vt:lpstr>
      <vt:lpstr>EMAS</vt:lpstr>
      <vt:lpstr>Better environmental performance: European Eco-Management and Audit Scheme (EMAS)"</vt:lpstr>
      <vt:lpstr>Differences between ISO 14001 and EMAS</vt:lpstr>
      <vt:lpstr>Differences between ISO 14001 and EMAS</vt:lpstr>
      <vt:lpstr>Differences between ISO 14001 and EMAS</vt:lpstr>
      <vt:lpstr>Differences between ISO 14001 and EMAS</vt:lpstr>
      <vt:lpstr>Differences between ISO 14001 and EMAS</vt:lpstr>
      <vt:lpstr>Differences between ISO 14001 and EMAS</vt:lpstr>
      <vt:lpstr>Enabling consumers and civil society in environmental regulation</vt:lpstr>
      <vt:lpstr>Aarhus Convention</vt:lpstr>
      <vt:lpstr>Enabling Consumers and Civil Society</vt:lpstr>
      <vt:lpstr>Eco Label Regulation</vt:lpstr>
      <vt:lpstr>Eco Labelling Board</vt:lpstr>
      <vt:lpstr>Eco Label Regulation reform</vt:lpstr>
      <vt:lpstr>Focus Eco Label – What is EL?</vt:lpstr>
      <vt:lpstr>When was it established?</vt:lpstr>
      <vt:lpstr>When was it established?</vt:lpstr>
      <vt:lpstr>What kind of instrument is it?</vt:lpstr>
      <vt:lpstr>What kind of instrument is it?</vt:lpstr>
      <vt:lpstr>What kind of instrument is it?</vt:lpstr>
      <vt:lpstr>The Competent Body: the COMMITTEE</vt:lpstr>
      <vt:lpstr>The Italian Ecolabel Section</vt:lpstr>
      <vt:lpstr>The Italian Ecolabel Section</vt:lpstr>
      <vt:lpstr>The Eco Label for consumers</vt:lpstr>
      <vt:lpstr>The Eco Label for consumers</vt:lpstr>
      <vt:lpstr>The Eco Label for consumers</vt:lpstr>
      <vt:lpstr>The Eco Label for consumers</vt:lpstr>
      <vt:lpstr>Conclusion</vt:lpstr>
      <vt:lpstr>Conclusion</vt:lpstr>
      <vt:lpstr>Conclusion</vt:lpstr>
      <vt:lpstr>Conclusion</vt:lpstr>
      <vt:lpstr>Conclusion</vt:lpstr>
      <vt:lpstr>Look at these videos</vt:lpstr>
      <vt:lpstr>Other Eu Labelling Measures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sveva.delgatto@unimc.it</dc:creator>
  <cp:lastModifiedBy>sveva.delgatto@unimc.it</cp:lastModifiedBy>
  <cp:revision>164</cp:revision>
  <dcterms:created xsi:type="dcterms:W3CDTF">2024-03-19T08:16:41Z</dcterms:created>
  <dcterms:modified xsi:type="dcterms:W3CDTF">2024-03-20T15:36:28Z</dcterms:modified>
</cp:coreProperties>
</file>