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9" r:id="rId14"/>
    <p:sldId id="269" r:id="rId15"/>
    <p:sldId id="270" r:id="rId16"/>
    <p:sldId id="271" r:id="rId17"/>
    <p:sldId id="272" r:id="rId18"/>
    <p:sldId id="273" r:id="rId19"/>
    <p:sldId id="275" r:id="rId20"/>
    <p:sldId id="292" r:id="rId21"/>
    <p:sldId id="274" r:id="rId22"/>
    <p:sldId id="276" r:id="rId23"/>
    <p:sldId id="293" r:id="rId24"/>
    <p:sldId id="294" r:id="rId25"/>
    <p:sldId id="277" r:id="rId26"/>
    <p:sldId id="278" r:id="rId27"/>
    <p:sldId id="279" r:id="rId28"/>
    <p:sldId id="280" r:id="rId29"/>
    <p:sldId id="295" r:id="rId30"/>
    <p:sldId id="281" r:id="rId31"/>
    <p:sldId id="296" r:id="rId32"/>
    <p:sldId id="282" r:id="rId33"/>
    <p:sldId id="283" r:id="rId34"/>
    <p:sldId id="284" r:id="rId35"/>
    <p:sldId id="285" r:id="rId36"/>
    <p:sldId id="286" r:id="rId37"/>
    <p:sldId id="297" r:id="rId38"/>
    <p:sldId id="288" r:id="rId39"/>
    <p:sldId id="289" r:id="rId40"/>
    <p:sldId id="290" r:id="rId41"/>
    <p:sldId id="291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314519-9443-4FAB-855A-EA9B1BAC78C1}" v="3608" dt="2024-03-19T11:57:16.812"/>
    <p1510:client id="{4A27A5A4-12A8-9D62-8F33-59FFA5038F9F}" v="14" dt="2024-03-20T15:17:01.422"/>
    <p1510:client id="{AA3BB2F3-A287-557C-718B-50586432E1B0}" v="138" dt="2024-03-20T12:52:21.632"/>
    <p1510:client id="{AD961D82-044F-BA14-6BBF-E2B5DAE4416A}" v="74" dt="2024-03-19T14:41:55.7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33290-8D2E-4652-9FEB-D9973400ED8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C1273A4-421E-46EF-A39A-ECA030EC89BE}">
      <dgm:prSet/>
      <dgm:spPr/>
      <dgm:t>
        <a:bodyPr/>
        <a:lstStyle/>
        <a:p>
          <a:r>
            <a:rPr lang="it-IT"/>
            <a:t>There are many views on this debate</a:t>
          </a:r>
          <a:endParaRPr lang="en-US"/>
        </a:p>
      </dgm:t>
    </dgm:pt>
    <dgm:pt modelId="{0F02094A-BF18-4F23-B216-6DEE9C7C1840}" type="parTrans" cxnId="{B14D694A-2C74-4F41-959B-870C5032C2AB}">
      <dgm:prSet/>
      <dgm:spPr/>
      <dgm:t>
        <a:bodyPr/>
        <a:lstStyle/>
        <a:p>
          <a:endParaRPr lang="en-US"/>
        </a:p>
      </dgm:t>
    </dgm:pt>
    <dgm:pt modelId="{86BB9C50-F98A-4D01-B60D-26561AC2C2A5}" type="sibTrans" cxnId="{B14D694A-2C74-4F41-959B-870C5032C2AB}">
      <dgm:prSet/>
      <dgm:spPr/>
      <dgm:t>
        <a:bodyPr/>
        <a:lstStyle/>
        <a:p>
          <a:endParaRPr lang="en-US"/>
        </a:p>
      </dgm:t>
    </dgm:pt>
    <dgm:pt modelId="{92676409-A4E2-42A4-9D4A-73F261627EAE}">
      <dgm:prSet/>
      <dgm:spPr/>
      <dgm:t>
        <a:bodyPr/>
        <a:lstStyle/>
        <a:p>
          <a:r>
            <a:rPr lang="it-IT"/>
            <a:t>It is clear that a human rights-based approach enables the effects of environmental damage on the lives and property of individuals to be directly addressed in a way that may not be possible using environmental regulation focused on protecting the environment as such.</a:t>
          </a:r>
          <a:endParaRPr lang="en-US"/>
        </a:p>
      </dgm:t>
    </dgm:pt>
    <dgm:pt modelId="{BE25B0A4-7278-485F-86F9-62B8E74AF166}" type="parTrans" cxnId="{ED85560F-FFB0-4C11-9E02-564541380581}">
      <dgm:prSet/>
      <dgm:spPr/>
      <dgm:t>
        <a:bodyPr/>
        <a:lstStyle/>
        <a:p>
          <a:endParaRPr lang="en-US"/>
        </a:p>
      </dgm:t>
    </dgm:pt>
    <dgm:pt modelId="{59FC8F62-5E67-4E6A-B0B3-4E4CC7B0C4A1}" type="sibTrans" cxnId="{ED85560F-FFB0-4C11-9E02-564541380581}">
      <dgm:prSet/>
      <dgm:spPr/>
      <dgm:t>
        <a:bodyPr/>
        <a:lstStyle/>
        <a:p>
          <a:endParaRPr lang="en-US"/>
        </a:p>
      </dgm:t>
    </dgm:pt>
    <dgm:pt modelId="{4C3ACFEB-C82C-4BDA-8037-33CF453B3D0C}" type="pres">
      <dgm:prSet presAssocID="{FEC33290-8D2E-4652-9FEB-D9973400ED84}" presName="root" presStyleCnt="0">
        <dgm:presLayoutVars>
          <dgm:dir/>
          <dgm:resizeHandles val="exact"/>
        </dgm:presLayoutVars>
      </dgm:prSet>
      <dgm:spPr/>
    </dgm:pt>
    <dgm:pt modelId="{A1C49D5A-8102-466C-96B2-E90E6FAB08BE}" type="pres">
      <dgm:prSet presAssocID="{8C1273A4-421E-46EF-A39A-ECA030EC89BE}" presName="compNode" presStyleCnt="0"/>
      <dgm:spPr/>
    </dgm:pt>
    <dgm:pt modelId="{3B6A1AEE-5CA5-4377-937F-1E713FBED4E6}" type="pres">
      <dgm:prSet presAssocID="{8C1273A4-421E-46EF-A39A-ECA030EC89BE}" presName="bgRect" presStyleLbl="bgShp" presStyleIdx="0" presStyleCnt="2"/>
      <dgm:spPr/>
    </dgm:pt>
    <dgm:pt modelId="{09B086B3-918A-4453-ACD1-645FE7E1EF89}" type="pres">
      <dgm:prSet presAssocID="{8C1273A4-421E-46EF-A39A-ECA030EC89B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latore"/>
        </a:ext>
      </dgm:extLst>
    </dgm:pt>
    <dgm:pt modelId="{6FD9752F-08B6-4916-9E08-23B84A93F919}" type="pres">
      <dgm:prSet presAssocID="{8C1273A4-421E-46EF-A39A-ECA030EC89BE}" presName="spaceRect" presStyleCnt="0"/>
      <dgm:spPr/>
    </dgm:pt>
    <dgm:pt modelId="{646AA032-E2F8-4D55-B639-DA12F1098F98}" type="pres">
      <dgm:prSet presAssocID="{8C1273A4-421E-46EF-A39A-ECA030EC89BE}" presName="parTx" presStyleLbl="revTx" presStyleIdx="0" presStyleCnt="2">
        <dgm:presLayoutVars>
          <dgm:chMax val="0"/>
          <dgm:chPref val="0"/>
        </dgm:presLayoutVars>
      </dgm:prSet>
      <dgm:spPr/>
    </dgm:pt>
    <dgm:pt modelId="{92087111-C323-4245-B75E-F1B2A3E539FD}" type="pres">
      <dgm:prSet presAssocID="{86BB9C50-F98A-4D01-B60D-26561AC2C2A5}" presName="sibTrans" presStyleCnt="0"/>
      <dgm:spPr/>
    </dgm:pt>
    <dgm:pt modelId="{4538D0A6-6CA4-41F2-AA0A-F7FDF70376CD}" type="pres">
      <dgm:prSet presAssocID="{92676409-A4E2-42A4-9D4A-73F261627EAE}" presName="compNode" presStyleCnt="0"/>
      <dgm:spPr/>
    </dgm:pt>
    <dgm:pt modelId="{83F18345-E229-4B98-9243-E385A4F247A7}" type="pres">
      <dgm:prSet presAssocID="{92676409-A4E2-42A4-9D4A-73F261627EAE}" presName="bgRect" presStyleLbl="bgShp" presStyleIdx="1" presStyleCnt="2"/>
      <dgm:spPr/>
    </dgm:pt>
    <dgm:pt modelId="{C6F36325-BF1F-404E-8600-13531280677B}" type="pres">
      <dgm:prSet presAssocID="{92676409-A4E2-42A4-9D4A-73F261627EA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311E303C-8F5F-45CC-B8F5-1D59A3D3108D}" type="pres">
      <dgm:prSet presAssocID="{92676409-A4E2-42A4-9D4A-73F261627EAE}" presName="spaceRect" presStyleCnt="0"/>
      <dgm:spPr/>
    </dgm:pt>
    <dgm:pt modelId="{F8621657-5AE8-4551-A658-36982B930A70}" type="pres">
      <dgm:prSet presAssocID="{92676409-A4E2-42A4-9D4A-73F261627EA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D85560F-FFB0-4C11-9E02-564541380581}" srcId="{FEC33290-8D2E-4652-9FEB-D9973400ED84}" destId="{92676409-A4E2-42A4-9D4A-73F261627EAE}" srcOrd="1" destOrd="0" parTransId="{BE25B0A4-7278-485F-86F9-62B8E74AF166}" sibTransId="{59FC8F62-5E67-4E6A-B0B3-4E4CC7B0C4A1}"/>
    <dgm:cxn modelId="{B14D694A-2C74-4F41-959B-870C5032C2AB}" srcId="{FEC33290-8D2E-4652-9FEB-D9973400ED84}" destId="{8C1273A4-421E-46EF-A39A-ECA030EC89BE}" srcOrd="0" destOrd="0" parTransId="{0F02094A-BF18-4F23-B216-6DEE9C7C1840}" sibTransId="{86BB9C50-F98A-4D01-B60D-26561AC2C2A5}"/>
    <dgm:cxn modelId="{D7422F7C-20E1-4751-BB7B-84DD10D433ED}" type="presOf" srcId="{FEC33290-8D2E-4652-9FEB-D9973400ED84}" destId="{4C3ACFEB-C82C-4BDA-8037-33CF453B3D0C}" srcOrd="0" destOrd="0" presId="urn:microsoft.com/office/officeart/2018/2/layout/IconVerticalSolidList"/>
    <dgm:cxn modelId="{01BB7F84-4AC6-48B4-A0FA-367EE02E4245}" type="presOf" srcId="{92676409-A4E2-42A4-9D4A-73F261627EAE}" destId="{F8621657-5AE8-4551-A658-36982B930A70}" srcOrd="0" destOrd="0" presId="urn:microsoft.com/office/officeart/2018/2/layout/IconVerticalSolidList"/>
    <dgm:cxn modelId="{60897DFA-DD7D-48EA-A351-6E60D1D36BA0}" type="presOf" srcId="{8C1273A4-421E-46EF-A39A-ECA030EC89BE}" destId="{646AA032-E2F8-4D55-B639-DA12F1098F98}" srcOrd="0" destOrd="0" presId="urn:microsoft.com/office/officeart/2018/2/layout/IconVerticalSolidList"/>
    <dgm:cxn modelId="{5C049C14-2D76-4B50-8F50-829AF5B03C7F}" type="presParOf" srcId="{4C3ACFEB-C82C-4BDA-8037-33CF453B3D0C}" destId="{A1C49D5A-8102-466C-96B2-E90E6FAB08BE}" srcOrd="0" destOrd="0" presId="urn:microsoft.com/office/officeart/2018/2/layout/IconVerticalSolidList"/>
    <dgm:cxn modelId="{0BD5DF92-742A-4447-B8E0-62CB72A9B05F}" type="presParOf" srcId="{A1C49D5A-8102-466C-96B2-E90E6FAB08BE}" destId="{3B6A1AEE-5CA5-4377-937F-1E713FBED4E6}" srcOrd="0" destOrd="0" presId="urn:microsoft.com/office/officeart/2018/2/layout/IconVerticalSolidList"/>
    <dgm:cxn modelId="{4D772694-ED48-402F-A231-283232CC5203}" type="presParOf" srcId="{A1C49D5A-8102-466C-96B2-E90E6FAB08BE}" destId="{09B086B3-918A-4453-ACD1-645FE7E1EF89}" srcOrd="1" destOrd="0" presId="urn:microsoft.com/office/officeart/2018/2/layout/IconVerticalSolidList"/>
    <dgm:cxn modelId="{289F18E5-027C-423B-8B9F-0FEE708E5498}" type="presParOf" srcId="{A1C49D5A-8102-466C-96B2-E90E6FAB08BE}" destId="{6FD9752F-08B6-4916-9E08-23B84A93F919}" srcOrd="2" destOrd="0" presId="urn:microsoft.com/office/officeart/2018/2/layout/IconVerticalSolidList"/>
    <dgm:cxn modelId="{C1545EB0-C57F-41E5-9687-C714F5813BEA}" type="presParOf" srcId="{A1C49D5A-8102-466C-96B2-E90E6FAB08BE}" destId="{646AA032-E2F8-4D55-B639-DA12F1098F98}" srcOrd="3" destOrd="0" presId="urn:microsoft.com/office/officeart/2018/2/layout/IconVerticalSolidList"/>
    <dgm:cxn modelId="{5FF00678-133D-4F71-B479-20F79CB2E106}" type="presParOf" srcId="{4C3ACFEB-C82C-4BDA-8037-33CF453B3D0C}" destId="{92087111-C323-4245-B75E-F1B2A3E539FD}" srcOrd="1" destOrd="0" presId="urn:microsoft.com/office/officeart/2018/2/layout/IconVerticalSolidList"/>
    <dgm:cxn modelId="{00575252-FE0A-45C0-ACDB-F031CFD8B34D}" type="presParOf" srcId="{4C3ACFEB-C82C-4BDA-8037-33CF453B3D0C}" destId="{4538D0A6-6CA4-41F2-AA0A-F7FDF70376CD}" srcOrd="2" destOrd="0" presId="urn:microsoft.com/office/officeart/2018/2/layout/IconVerticalSolidList"/>
    <dgm:cxn modelId="{6FFC7D7B-466A-4516-8171-906B0420792C}" type="presParOf" srcId="{4538D0A6-6CA4-41F2-AA0A-F7FDF70376CD}" destId="{83F18345-E229-4B98-9243-E385A4F247A7}" srcOrd="0" destOrd="0" presId="urn:microsoft.com/office/officeart/2018/2/layout/IconVerticalSolidList"/>
    <dgm:cxn modelId="{3A782BD2-AFB4-486A-9C2F-BE8CB18C7591}" type="presParOf" srcId="{4538D0A6-6CA4-41F2-AA0A-F7FDF70376CD}" destId="{C6F36325-BF1F-404E-8600-13531280677B}" srcOrd="1" destOrd="0" presId="urn:microsoft.com/office/officeart/2018/2/layout/IconVerticalSolidList"/>
    <dgm:cxn modelId="{5D22775C-6D48-4F3E-80C0-49686CE1ACC2}" type="presParOf" srcId="{4538D0A6-6CA4-41F2-AA0A-F7FDF70376CD}" destId="{311E303C-8F5F-45CC-B8F5-1D59A3D3108D}" srcOrd="2" destOrd="0" presId="urn:microsoft.com/office/officeart/2018/2/layout/IconVerticalSolidList"/>
    <dgm:cxn modelId="{A55D2318-80D6-401C-994E-92C7D88A170D}" type="presParOf" srcId="{4538D0A6-6CA4-41F2-AA0A-F7FDF70376CD}" destId="{F8621657-5AE8-4551-A658-36982B930A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A1AEE-5CA5-4377-937F-1E713FBED4E6}">
      <dsp:nvSpPr>
        <dsp:cNvPr id="0" name=""/>
        <dsp:cNvSpPr/>
      </dsp:nvSpPr>
      <dsp:spPr>
        <a:xfrm>
          <a:off x="0" y="894261"/>
          <a:ext cx="5861090" cy="16509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086B3-918A-4453-ACD1-645FE7E1EF89}">
      <dsp:nvSpPr>
        <dsp:cNvPr id="0" name=""/>
        <dsp:cNvSpPr/>
      </dsp:nvSpPr>
      <dsp:spPr>
        <a:xfrm>
          <a:off x="499410" y="1265724"/>
          <a:ext cx="908019" cy="908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6AA032-E2F8-4D55-B639-DA12F1098F98}">
      <dsp:nvSpPr>
        <dsp:cNvPr id="0" name=""/>
        <dsp:cNvSpPr/>
      </dsp:nvSpPr>
      <dsp:spPr>
        <a:xfrm>
          <a:off x="1906841" y="894261"/>
          <a:ext cx="3954248" cy="165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25" tIns="174725" rIns="174725" bIns="1747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There are many views on this debate</a:t>
          </a:r>
          <a:endParaRPr lang="en-US" sz="1400" kern="1200"/>
        </a:p>
      </dsp:txBody>
      <dsp:txXfrm>
        <a:off x="1906841" y="894261"/>
        <a:ext cx="3954248" cy="1650945"/>
      </dsp:txXfrm>
    </dsp:sp>
    <dsp:sp modelId="{83F18345-E229-4B98-9243-E385A4F247A7}">
      <dsp:nvSpPr>
        <dsp:cNvPr id="0" name=""/>
        <dsp:cNvSpPr/>
      </dsp:nvSpPr>
      <dsp:spPr>
        <a:xfrm>
          <a:off x="0" y="2957943"/>
          <a:ext cx="5861090" cy="16509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36325-BF1F-404E-8600-13531280677B}">
      <dsp:nvSpPr>
        <dsp:cNvPr id="0" name=""/>
        <dsp:cNvSpPr/>
      </dsp:nvSpPr>
      <dsp:spPr>
        <a:xfrm>
          <a:off x="499410" y="3329405"/>
          <a:ext cx="908019" cy="9080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21657-5AE8-4551-A658-36982B930A70}">
      <dsp:nvSpPr>
        <dsp:cNvPr id="0" name=""/>
        <dsp:cNvSpPr/>
      </dsp:nvSpPr>
      <dsp:spPr>
        <a:xfrm>
          <a:off x="1906841" y="2957943"/>
          <a:ext cx="3954248" cy="1650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25" tIns="174725" rIns="174725" bIns="174725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It is clear that a human rights-based approach enables the effects of environmental damage on the lives and property of individuals to be directly addressed in a way that may not be possible using environmental regulation focused on protecting the environment as such.</a:t>
          </a:r>
          <a:endParaRPr lang="en-US" sz="1400" kern="1200"/>
        </a:p>
      </dsp:txBody>
      <dsp:txXfrm>
        <a:off x="1906841" y="2957943"/>
        <a:ext cx="3954248" cy="1650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20.03.2024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cs typeface="Calibri Light"/>
              </a:rPr>
              <a:t>Environmental </a:t>
            </a:r>
            <a:r>
              <a:rPr lang="de-DE" dirty="0" err="1">
                <a:cs typeface="Calibri Light"/>
              </a:rPr>
              <a:t>rights</a:t>
            </a:r>
            <a:r>
              <a:rPr lang="de-DE" dirty="0">
                <a:cs typeface="Calibri Light"/>
              </a:rPr>
              <a:t> in Europe</a:t>
            </a:r>
            <a:endParaRPr lang="de-DE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err="1">
                <a:cs typeface="Calibri"/>
              </a:rPr>
              <a:t>Prof.ssa</a:t>
            </a:r>
            <a:r>
              <a:rPr lang="de-DE" dirty="0">
                <a:cs typeface="Calibri"/>
              </a:rPr>
              <a:t> </a:t>
            </a:r>
            <a:r>
              <a:rPr lang="de-DE" dirty="0" err="1">
                <a:cs typeface="Calibri"/>
              </a:rPr>
              <a:t>Sveva</a:t>
            </a:r>
            <a:r>
              <a:rPr lang="de-DE" dirty="0">
                <a:cs typeface="Calibri"/>
              </a:rPr>
              <a:t> Del </a:t>
            </a:r>
            <a:r>
              <a:rPr lang="de-DE" dirty="0" err="1">
                <a:cs typeface="Calibri"/>
              </a:rPr>
              <a:t>Gatto</a:t>
            </a:r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F04CAC-F7FC-A6BE-7912-0A30809C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Calibri"/>
                <a:cs typeface="Calibri"/>
              </a:rPr>
              <a:t>Central </a:t>
            </a:r>
            <a:r>
              <a:rPr lang="it-IT" sz="3600" dirty="0" err="1">
                <a:solidFill>
                  <a:srgbClr val="FF0000"/>
                </a:solidFill>
                <a:latin typeface="Calibri"/>
                <a:cs typeface="Calibri"/>
              </a:rPr>
              <a:t>questions</a:t>
            </a:r>
            <a:r>
              <a:rPr lang="it-IT" sz="3600" dirty="0">
                <a:solidFill>
                  <a:srgbClr val="FF0000"/>
                </a:solidFill>
                <a:latin typeface="Calibri"/>
                <a:cs typeface="Calibri"/>
              </a:rPr>
              <a:t> of </a:t>
            </a:r>
            <a:r>
              <a:rPr lang="it-IT" sz="3600" dirty="0" err="1">
                <a:solidFill>
                  <a:srgbClr val="FF0000"/>
                </a:solidFill>
                <a:latin typeface="Calibri"/>
                <a:cs typeface="Calibri"/>
              </a:rPr>
              <a:t>controversy</a:t>
            </a:r>
            <a:r>
              <a:rPr lang="it-IT" sz="3600" dirty="0">
                <a:solidFill>
                  <a:srgbClr val="FF0000"/>
                </a:solidFill>
                <a:latin typeface="Calibri"/>
                <a:cs typeface="Calibri"/>
              </a:rPr>
              <a:t> include the following:</a:t>
            </a:r>
            <a:endParaRPr lang="it-IT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C2BCB9-28FC-4969-324D-3A1A9A9F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sz="3600" dirty="0">
                <a:cs typeface="Calibri"/>
              </a:rPr>
              <a:t>Does a human </a:t>
            </a:r>
            <a:r>
              <a:rPr lang="it-IT" sz="3600" dirty="0" err="1">
                <a:cs typeface="Calibri"/>
              </a:rPr>
              <a:t>rights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based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approach</a:t>
            </a:r>
            <a:r>
              <a:rPr lang="it-IT" sz="3600" dirty="0">
                <a:cs typeface="Calibri"/>
              </a:rPr>
              <a:t> to </a:t>
            </a:r>
            <a:r>
              <a:rPr lang="it-IT" sz="3600" dirty="0" err="1">
                <a:cs typeface="Calibri"/>
              </a:rPr>
              <a:t>environmental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protection</a:t>
            </a:r>
            <a:r>
              <a:rPr lang="it-IT" sz="3600" dirty="0">
                <a:cs typeface="Calibri"/>
              </a:rPr>
              <a:t> risk </a:t>
            </a:r>
            <a:r>
              <a:rPr lang="it-IT" sz="3600" dirty="0" err="1">
                <a:cs typeface="Calibri"/>
              </a:rPr>
              <a:t>prioritising</a:t>
            </a:r>
            <a:r>
              <a:rPr lang="it-IT" sz="3600" dirty="0">
                <a:cs typeface="Calibri"/>
              </a:rPr>
              <a:t> </a:t>
            </a:r>
            <a:r>
              <a:rPr lang="it-IT" sz="3600" dirty="0" err="1">
                <a:cs typeface="Calibri"/>
              </a:rPr>
              <a:t>anthropocentric</a:t>
            </a:r>
            <a:r>
              <a:rPr lang="it-IT" sz="3600" dirty="0">
                <a:cs typeface="Calibri"/>
              </a:rPr>
              <a:t>, human </a:t>
            </a:r>
            <a:r>
              <a:rPr lang="it-IT" sz="3600" dirty="0" err="1">
                <a:cs typeface="Calibri"/>
              </a:rPr>
              <a:t>focused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concerns</a:t>
            </a:r>
            <a:r>
              <a:rPr lang="it-IT" sz="3600" dirty="0">
                <a:cs typeface="Calibri"/>
              </a:rPr>
              <a:t> </a:t>
            </a:r>
            <a:r>
              <a:rPr lang="it-IT" sz="3600" b="1" dirty="0">
                <a:cs typeface="Calibri"/>
              </a:rPr>
              <a:t>over </a:t>
            </a:r>
            <a:r>
              <a:rPr lang="it-IT" sz="3600" b="1" dirty="0" err="1">
                <a:cs typeface="Calibri"/>
              </a:rPr>
              <a:t>other</a:t>
            </a:r>
            <a:r>
              <a:rPr lang="it-IT" sz="3600" b="1" dirty="0">
                <a:cs typeface="Calibri"/>
              </a:rPr>
              <a:t> </a:t>
            </a:r>
            <a:r>
              <a:rPr lang="it-IT" sz="3600" b="1" dirty="0" err="1">
                <a:cs typeface="Calibri"/>
              </a:rPr>
              <a:t>environmental</a:t>
            </a:r>
            <a:r>
              <a:rPr lang="it-IT" sz="3600" b="1" dirty="0">
                <a:cs typeface="Calibri"/>
              </a:rPr>
              <a:t> </a:t>
            </a:r>
            <a:r>
              <a:rPr lang="it-IT" sz="3600" b="1" dirty="0" err="1">
                <a:cs typeface="Calibri"/>
              </a:rPr>
              <a:t>concerns</a:t>
            </a:r>
            <a:r>
              <a:rPr lang="it-IT" sz="3600" dirty="0">
                <a:cs typeface="Calibri"/>
              </a:rPr>
              <a:t>?</a:t>
            </a:r>
          </a:p>
          <a:p>
            <a:pPr marL="0" indent="0">
              <a:buNone/>
            </a:pPr>
            <a:endParaRPr lang="it-IT" sz="3600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it-IT" sz="36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588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F04CAC-F7FC-A6BE-7912-0A30809C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Calibri"/>
                <a:cs typeface="Calibri"/>
              </a:rPr>
              <a:t>Central </a:t>
            </a:r>
            <a:r>
              <a:rPr lang="it-IT" sz="3600" dirty="0" err="1">
                <a:solidFill>
                  <a:srgbClr val="FF0000"/>
                </a:solidFill>
                <a:latin typeface="Calibri"/>
                <a:cs typeface="Calibri"/>
              </a:rPr>
              <a:t>questions</a:t>
            </a:r>
            <a:r>
              <a:rPr lang="it-IT" sz="3600" dirty="0">
                <a:solidFill>
                  <a:srgbClr val="FF0000"/>
                </a:solidFill>
                <a:latin typeface="Calibri"/>
                <a:cs typeface="Calibri"/>
              </a:rPr>
              <a:t> of </a:t>
            </a:r>
            <a:r>
              <a:rPr lang="it-IT" sz="3600" dirty="0" err="1">
                <a:solidFill>
                  <a:srgbClr val="FF0000"/>
                </a:solidFill>
                <a:latin typeface="Calibri"/>
                <a:cs typeface="Calibri"/>
              </a:rPr>
              <a:t>controversy</a:t>
            </a:r>
            <a:r>
              <a:rPr lang="it-IT" sz="3600" dirty="0">
                <a:solidFill>
                  <a:srgbClr val="FF0000"/>
                </a:solidFill>
                <a:latin typeface="Calibri"/>
                <a:cs typeface="Calibri"/>
              </a:rPr>
              <a:t> include the following:</a:t>
            </a:r>
            <a:endParaRPr lang="it-IT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C2BCB9-28FC-4969-324D-3A1A9A9F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it-IT" sz="3600" dirty="0">
              <a:cs typeface="Calibri"/>
            </a:endParaRPr>
          </a:p>
          <a:p>
            <a:pPr marL="0" indent="0">
              <a:buNone/>
            </a:pPr>
            <a:r>
              <a:rPr lang="it-IT" sz="3600" dirty="0">
                <a:cs typeface="Calibri"/>
              </a:rPr>
              <a:t>Does a human </a:t>
            </a:r>
            <a:r>
              <a:rPr lang="it-IT" sz="3600" err="1">
                <a:cs typeface="Calibri"/>
              </a:rPr>
              <a:t>rights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based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approach</a:t>
            </a:r>
            <a:r>
              <a:rPr lang="it-IT" sz="3600" dirty="0">
                <a:cs typeface="Calibri"/>
              </a:rPr>
              <a:t> to </a:t>
            </a:r>
            <a:r>
              <a:rPr lang="it-IT" sz="3600" err="1">
                <a:cs typeface="Calibri"/>
              </a:rPr>
              <a:t>environmental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protection</a:t>
            </a:r>
            <a:r>
              <a:rPr lang="it-IT" sz="3600" dirty="0">
                <a:cs typeface="Calibri"/>
              </a:rPr>
              <a:t> </a:t>
            </a:r>
            <a:r>
              <a:rPr lang="it-IT" sz="3600" err="1">
                <a:cs typeface="Calibri"/>
              </a:rPr>
              <a:t>mean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applying</a:t>
            </a:r>
            <a:r>
              <a:rPr lang="it-IT" sz="3600" dirty="0">
                <a:cs typeface="Calibri"/>
              </a:rPr>
              <a:t> </a:t>
            </a:r>
            <a:r>
              <a:rPr lang="it-IT" sz="3600" err="1">
                <a:cs typeface="Calibri"/>
              </a:rPr>
              <a:t>existing</a:t>
            </a:r>
            <a:r>
              <a:rPr lang="it-IT" sz="3600" dirty="0">
                <a:cs typeface="Calibri"/>
              </a:rPr>
              <a:t> general human </a:t>
            </a:r>
            <a:r>
              <a:rPr lang="it-IT" sz="3600" err="1">
                <a:cs typeface="Calibri"/>
              </a:rPr>
              <a:t>rights</a:t>
            </a:r>
            <a:r>
              <a:rPr lang="it-IT" sz="3600" dirty="0">
                <a:cs typeface="Calibri"/>
              </a:rPr>
              <a:t> </a:t>
            </a:r>
            <a:r>
              <a:rPr lang="it-IT" sz="3600" err="1">
                <a:cs typeface="Calibri"/>
              </a:rPr>
              <a:t>law</a:t>
            </a:r>
            <a:r>
              <a:rPr lang="it-IT" sz="3600" dirty="0">
                <a:cs typeface="Calibri"/>
              </a:rPr>
              <a:t> to </a:t>
            </a:r>
            <a:r>
              <a:rPr lang="it-IT" sz="3600" err="1">
                <a:cs typeface="Calibri"/>
              </a:rPr>
              <a:t>environment</a:t>
            </a:r>
            <a:r>
              <a:rPr lang="it-IT" sz="3600" dirty="0">
                <a:cs typeface="Calibri"/>
              </a:rPr>
              <a:t> </a:t>
            </a:r>
            <a:r>
              <a:rPr lang="it-IT" sz="3600" err="1">
                <a:cs typeface="Calibri"/>
              </a:rPr>
              <a:t>related</a:t>
            </a:r>
            <a:r>
              <a:rPr lang="it-IT" sz="3600" dirty="0">
                <a:cs typeface="Calibri"/>
              </a:rPr>
              <a:t> </a:t>
            </a:r>
            <a:r>
              <a:rPr lang="it-IT" sz="3600" err="1">
                <a:cs typeface="Calibri"/>
              </a:rPr>
              <a:t>issues</a:t>
            </a:r>
            <a:r>
              <a:rPr lang="it-IT" sz="3600" dirty="0">
                <a:cs typeface="Calibri"/>
              </a:rPr>
              <a:t> (i.e. 'greening' </a:t>
            </a:r>
            <a:r>
              <a:rPr lang="it-IT" sz="3600" err="1">
                <a:cs typeface="Calibri"/>
              </a:rPr>
              <a:t>existing</a:t>
            </a:r>
            <a:r>
              <a:rPr lang="it-IT" sz="3600" dirty="0">
                <a:cs typeface="Calibri"/>
              </a:rPr>
              <a:t> human </a:t>
            </a:r>
            <a:r>
              <a:rPr lang="it-IT" sz="3600" err="1">
                <a:cs typeface="Calibri"/>
              </a:rPr>
              <a:t>rights</a:t>
            </a:r>
            <a:r>
              <a:rPr lang="it-IT" sz="3600" dirty="0">
                <a:cs typeface="Calibri"/>
              </a:rPr>
              <a:t>)? </a:t>
            </a:r>
            <a:r>
              <a:rPr lang="it-IT" sz="3600" b="1" dirty="0">
                <a:highlight>
                  <a:srgbClr val="FFFF00"/>
                </a:highlight>
                <a:cs typeface="Calibri"/>
              </a:rPr>
              <a:t>Or </a:t>
            </a:r>
            <a:r>
              <a:rPr lang="it-IT" sz="3600" b="1" err="1">
                <a:highlight>
                  <a:srgbClr val="FFFF00"/>
                </a:highlight>
                <a:cs typeface="Calibri"/>
              </a:rPr>
              <a:t>should</a:t>
            </a:r>
            <a:r>
              <a:rPr lang="it-IT" sz="3600" b="1" dirty="0">
                <a:highlight>
                  <a:srgbClr val="FFFF00"/>
                </a:highlight>
                <a:cs typeface="Calibri"/>
              </a:rPr>
              <a:t> </a:t>
            </a:r>
            <a:r>
              <a:rPr lang="it-IT" sz="3600" b="1" err="1">
                <a:highlight>
                  <a:srgbClr val="FFFF00"/>
                </a:highlight>
                <a:cs typeface="Calibri"/>
              </a:rPr>
              <a:t>we</a:t>
            </a:r>
            <a:r>
              <a:rPr lang="it-IT" sz="3600" b="1" dirty="0">
                <a:highlight>
                  <a:srgbClr val="FFFF00"/>
                </a:highlight>
                <a:cs typeface="Calibri"/>
              </a:rPr>
              <a:t> </a:t>
            </a:r>
            <a:r>
              <a:rPr lang="it-IT" sz="3600" b="1" err="1">
                <a:highlight>
                  <a:srgbClr val="FFFF00"/>
                </a:highlight>
                <a:cs typeface="Calibri"/>
              </a:rPr>
              <a:t>recognise</a:t>
            </a:r>
            <a:r>
              <a:rPr lang="it-IT" sz="3600" b="1" dirty="0">
                <a:highlight>
                  <a:srgbClr val="FFFF00"/>
                </a:highlight>
                <a:cs typeface="Calibri"/>
              </a:rPr>
              <a:t> a self standing </a:t>
            </a:r>
            <a:r>
              <a:rPr lang="it-IT" sz="3600" b="1" err="1">
                <a:highlight>
                  <a:srgbClr val="FFFF00"/>
                </a:highlight>
                <a:cs typeface="Calibri"/>
              </a:rPr>
              <a:t>right</a:t>
            </a:r>
            <a:r>
              <a:rPr lang="it-IT" sz="3600" b="1" dirty="0">
                <a:highlight>
                  <a:srgbClr val="FFFF00"/>
                </a:highlight>
                <a:cs typeface="Calibri"/>
              </a:rPr>
              <a:t> to a </a:t>
            </a:r>
            <a:r>
              <a:rPr lang="it-IT" sz="3600" b="1" err="1">
                <a:highlight>
                  <a:srgbClr val="FFFF00"/>
                </a:highlight>
                <a:cs typeface="Calibri"/>
              </a:rPr>
              <a:t>decent</a:t>
            </a:r>
            <a:r>
              <a:rPr lang="it-IT" sz="3600" b="1" dirty="0">
                <a:highlight>
                  <a:srgbClr val="FFFF00"/>
                </a:highlight>
                <a:cs typeface="Calibri"/>
              </a:rPr>
              <a:t> </a:t>
            </a:r>
            <a:r>
              <a:rPr lang="it-IT" sz="3600" b="1" err="1">
                <a:highlight>
                  <a:srgbClr val="FFFF00"/>
                </a:highlight>
                <a:cs typeface="Calibri"/>
              </a:rPr>
              <a:t>environment</a:t>
            </a:r>
            <a:r>
              <a:rPr lang="it-IT" sz="3600" dirty="0">
                <a:highlight>
                  <a:srgbClr val="FFFF00"/>
                </a:highlight>
                <a:cs typeface="Calibri"/>
              </a:rPr>
              <a:t>?</a:t>
            </a:r>
          </a:p>
          <a:p>
            <a:pPr marL="0" indent="0">
              <a:buNone/>
            </a:pPr>
            <a:endParaRPr lang="it-IT" sz="3600" dirty="0">
              <a:solidFill>
                <a:srgbClr val="000000"/>
              </a:solidFill>
              <a:highlight>
                <a:srgbClr val="FFFF00"/>
              </a:highlight>
              <a:cs typeface="Calibri"/>
            </a:endParaRPr>
          </a:p>
          <a:p>
            <a:pPr marL="0" indent="0">
              <a:buNone/>
            </a:pPr>
            <a:endParaRPr lang="it-IT" sz="36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73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F04CAC-F7FC-A6BE-7912-0A30809C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Calibri"/>
                <a:cs typeface="Calibri"/>
              </a:rPr>
              <a:t>Central </a:t>
            </a:r>
            <a:r>
              <a:rPr lang="it-IT" sz="3600" dirty="0" err="1">
                <a:solidFill>
                  <a:srgbClr val="FF0000"/>
                </a:solidFill>
                <a:latin typeface="Calibri"/>
                <a:cs typeface="Calibri"/>
              </a:rPr>
              <a:t>questions</a:t>
            </a:r>
            <a:r>
              <a:rPr lang="it-IT" sz="3600" dirty="0">
                <a:solidFill>
                  <a:srgbClr val="FF0000"/>
                </a:solidFill>
                <a:latin typeface="Calibri"/>
                <a:cs typeface="Calibri"/>
              </a:rPr>
              <a:t> of </a:t>
            </a:r>
            <a:r>
              <a:rPr lang="it-IT" sz="3600" dirty="0" err="1">
                <a:solidFill>
                  <a:srgbClr val="FF0000"/>
                </a:solidFill>
                <a:latin typeface="Calibri"/>
                <a:cs typeface="Calibri"/>
              </a:rPr>
              <a:t>controversy</a:t>
            </a:r>
            <a:r>
              <a:rPr lang="it-IT" sz="3600" dirty="0">
                <a:solidFill>
                  <a:srgbClr val="FF0000"/>
                </a:solidFill>
                <a:latin typeface="Calibri"/>
                <a:cs typeface="Calibri"/>
              </a:rPr>
              <a:t> include the following:</a:t>
            </a:r>
            <a:endParaRPr lang="it-IT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C2BCB9-28FC-4969-324D-3A1A9A9F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it-IT" sz="3600" dirty="0">
              <a:cs typeface="Calibri"/>
            </a:endParaRPr>
          </a:p>
          <a:p>
            <a:pPr marL="0" indent="0">
              <a:buNone/>
            </a:pPr>
            <a:r>
              <a:rPr lang="it-IT" sz="3600" err="1">
                <a:cs typeface="Calibri"/>
              </a:rPr>
              <a:t>Alternatively</a:t>
            </a:r>
            <a:r>
              <a:rPr lang="it-IT" sz="3600" dirty="0">
                <a:cs typeface="Calibri"/>
              </a:rPr>
              <a:t>, </a:t>
            </a:r>
            <a:r>
              <a:rPr lang="it-IT" sz="3600" err="1">
                <a:cs typeface="Calibri"/>
              </a:rPr>
              <a:t>should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we</a:t>
            </a:r>
            <a:r>
              <a:rPr lang="it-IT" sz="3600" dirty="0">
                <a:cs typeface="Calibri"/>
              </a:rPr>
              <a:t> focus on </a:t>
            </a:r>
            <a:r>
              <a:rPr lang="it-IT" sz="3600" err="1">
                <a:cs typeface="Calibri"/>
              </a:rPr>
              <a:t>embedding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highlight>
                  <a:srgbClr val="FFFF00"/>
                </a:highlight>
                <a:cs typeface="Calibri"/>
              </a:rPr>
              <a:t>procedural</a:t>
            </a:r>
            <a:r>
              <a:rPr lang="it-IT" sz="3600" dirty="0">
                <a:highlight>
                  <a:srgbClr val="FFFF00"/>
                </a:highlight>
                <a:cs typeface="Calibri"/>
              </a:rPr>
              <a:t> </a:t>
            </a:r>
            <a:r>
              <a:rPr lang="it-IT" sz="3600" err="1">
                <a:highlight>
                  <a:srgbClr val="FFFF00"/>
                </a:highlight>
                <a:cs typeface="Calibri"/>
              </a:rPr>
              <a:t>rights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such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as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those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ensuring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that</a:t>
            </a:r>
            <a:r>
              <a:rPr lang="it-IT" sz="3600" dirty="0">
                <a:cs typeface="Calibri"/>
              </a:rPr>
              <a:t> the public </a:t>
            </a:r>
            <a:r>
              <a:rPr lang="it-IT" sz="3600" err="1">
                <a:cs typeface="Calibri"/>
              </a:rPr>
              <a:t>is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informed</a:t>
            </a:r>
            <a:r>
              <a:rPr lang="it-IT" sz="3600" dirty="0">
                <a:cs typeface="Calibri"/>
              </a:rPr>
              <a:t> of, and can </a:t>
            </a:r>
            <a:r>
              <a:rPr lang="it-IT" sz="3600" err="1">
                <a:cs typeface="Calibri"/>
              </a:rPr>
              <a:t>participate</a:t>
            </a:r>
            <a:r>
              <a:rPr lang="it-IT" sz="3600" dirty="0">
                <a:cs typeface="Calibri"/>
              </a:rPr>
              <a:t> in and challenge, </a:t>
            </a:r>
            <a:r>
              <a:rPr lang="it-IT" sz="3600" err="1">
                <a:cs typeface="Calibri"/>
              </a:rPr>
              <a:t>environmental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decisions</a:t>
            </a:r>
            <a:r>
              <a:rPr lang="it-IT" sz="3600" dirty="0">
                <a:cs typeface="Calibri"/>
              </a:rPr>
              <a:t>, </a:t>
            </a:r>
            <a:r>
              <a:rPr lang="it-IT" sz="3600" err="1">
                <a:cs typeface="Calibri"/>
              </a:rPr>
              <a:t>rather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than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highlight>
                  <a:srgbClr val="FFFF00"/>
                </a:highlight>
                <a:cs typeface="Calibri"/>
              </a:rPr>
              <a:t>trying</a:t>
            </a:r>
            <a:r>
              <a:rPr lang="it-IT" sz="3600" dirty="0">
                <a:highlight>
                  <a:srgbClr val="FFFF00"/>
                </a:highlight>
                <a:cs typeface="Calibri"/>
              </a:rPr>
              <a:t> to </a:t>
            </a:r>
            <a:r>
              <a:rPr lang="it-IT" sz="3600" err="1">
                <a:highlight>
                  <a:srgbClr val="FFFF00"/>
                </a:highlight>
                <a:cs typeface="Calibri"/>
              </a:rPr>
              <a:t>define</a:t>
            </a:r>
            <a:r>
              <a:rPr lang="it-IT" sz="3600" dirty="0">
                <a:highlight>
                  <a:srgbClr val="FFFF00"/>
                </a:highlight>
                <a:cs typeface="Calibri"/>
              </a:rPr>
              <a:t> a </a:t>
            </a:r>
            <a:r>
              <a:rPr lang="it-IT" sz="3600" b="1" err="1">
                <a:highlight>
                  <a:srgbClr val="FFFF00"/>
                </a:highlight>
                <a:cs typeface="Calibri"/>
              </a:rPr>
              <a:t>substantive</a:t>
            </a:r>
            <a:r>
              <a:rPr lang="it-IT" sz="3600" b="1" dirty="0">
                <a:highlight>
                  <a:srgbClr val="FFFF00"/>
                </a:highlight>
                <a:cs typeface="Calibri"/>
              </a:rPr>
              <a:t> </a:t>
            </a:r>
            <a:r>
              <a:rPr lang="it-IT" sz="3600" b="1" err="1">
                <a:highlight>
                  <a:srgbClr val="FFFF00"/>
                </a:highlight>
                <a:cs typeface="Calibri"/>
              </a:rPr>
              <a:t>right</a:t>
            </a:r>
            <a:r>
              <a:rPr lang="it-IT" sz="3600" dirty="0">
                <a:highlight>
                  <a:srgbClr val="FFFF00"/>
                </a:highlight>
                <a:cs typeface="Calibri"/>
              </a:rPr>
              <a:t> to a </a:t>
            </a:r>
            <a:r>
              <a:rPr lang="it-IT" sz="3600" err="1">
                <a:highlight>
                  <a:srgbClr val="FFFF00"/>
                </a:highlight>
                <a:cs typeface="Calibri"/>
              </a:rPr>
              <a:t>decent</a:t>
            </a:r>
            <a:r>
              <a:rPr lang="it-IT" sz="3600" dirty="0">
                <a:highlight>
                  <a:srgbClr val="FFFF00"/>
                </a:highlight>
                <a:cs typeface="Calibri"/>
              </a:rPr>
              <a:t> </a:t>
            </a:r>
            <a:r>
              <a:rPr lang="it-IT" sz="3600" err="1">
                <a:highlight>
                  <a:srgbClr val="FFFF00"/>
                </a:highlight>
                <a:cs typeface="Calibri"/>
              </a:rPr>
              <a:t>environment</a:t>
            </a:r>
            <a:r>
              <a:rPr lang="it-IT" sz="3600" dirty="0">
                <a:highlight>
                  <a:srgbClr val="FFFF00"/>
                </a:highlight>
                <a:cs typeface="Calibri"/>
              </a:rPr>
              <a:t>?</a:t>
            </a:r>
          </a:p>
          <a:p>
            <a:pPr marL="0" indent="0">
              <a:buNone/>
            </a:pPr>
            <a:endParaRPr lang="it-IT" sz="3600" dirty="0">
              <a:solidFill>
                <a:srgbClr val="000000"/>
              </a:solidFill>
              <a:highlight>
                <a:srgbClr val="FFFF00"/>
              </a:highlight>
              <a:cs typeface="Calibri"/>
            </a:endParaRPr>
          </a:p>
          <a:p>
            <a:pPr marL="0" indent="0">
              <a:buNone/>
            </a:pPr>
            <a:endParaRPr lang="it-IT" sz="36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603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89F977-9E30-EF6F-122D-607EFD240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522" y="591829"/>
            <a:ext cx="3939688" cy="5583126"/>
          </a:xfrm>
        </p:spPr>
        <p:txBody>
          <a:bodyPr>
            <a:normAutofit/>
          </a:bodyPr>
          <a:lstStyle/>
          <a:p>
            <a:r>
              <a:rPr lang="it-IT" sz="3800" b="1" dirty="0">
                <a:cs typeface="Calibri Light"/>
              </a:rPr>
              <a:t>In </a:t>
            </a:r>
            <a:r>
              <a:rPr lang="it-IT" sz="3800" b="1" err="1">
                <a:cs typeface="Calibri Light"/>
              </a:rPr>
              <a:t>substance</a:t>
            </a:r>
            <a:r>
              <a:rPr lang="it-IT" sz="3800" b="1" dirty="0">
                <a:cs typeface="Calibri Light"/>
              </a:rPr>
              <a:t>: </a:t>
            </a:r>
            <a:r>
              <a:rPr lang="it-IT" sz="3800" b="1" err="1">
                <a:cs typeface="Calibri Light"/>
              </a:rPr>
              <a:t>why</a:t>
            </a:r>
            <a:r>
              <a:rPr lang="it-IT" sz="3800" b="1" dirty="0">
                <a:cs typeface="Calibri Light"/>
              </a:rPr>
              <a:t> </a:t>
            </a:r>
            <a:r>
              <a:rPr lang="it-IT" sz="3800" b="1" err="1">
                <a:cs typeface="Calibri Light"/>
              </a:rPr>
              <a:t>environmental</a:t>
            </a:r>
            <a:r>
              <a:rPr lang="it-IT" sz="3800" b="1" dirty="0">
                <a:cs typeface="Calibri Light"/>
              </a:rPr>
              <a:t> </a:t>
            </a:r>
            <a:r>
              <a:rPr lang="it-IT" sz="3800" b="1" err="1">
                <a:cs typeface="Calibri Light"/>
              </a:rPr>
              <a:t>protection</a:t>
            </a:r>
            <a:r>
              <a:rPr lang="it-IT" sz="3800" b="1" dirty="0">
                <a:cs typeface="Calibri Light"/>
              </a:rPr>
              <a:t> </a:t>
            </a:r>
            <a:r>
              <a:rPr lang="it-IT" sz="3800" b="1" err="1">
                <a:cs typeface="Calibri Light"/>
              </a:rPr>
              <a:t>should</a:t>
            </a:r>
            <a:r>
              <a:rPr lang="it-IT" sz="3800" b="1" dirty="0">
                <a:cs typeface="Calibri Light"/>
              </a:rPr>
              <a:t> be </a:t>
            </a:r>
            <a:r>
              <a:rPr lang="it-IT" sz="3800" b="1" err="1">
                <a:cs typeface="Calibri Light"/>
              </a:rPr>
              <a:t>treated</a:t>
            </a:r>
            <a:r>
              <a:rPr lang="it-IT" sz="3800" b="1" dirty="0">
                <a:cs typeface="Calibri Light"/>
              </a:rPr>
              <a:t> </a:t>
            </a:r>
            <a:r>
              <a:rPr lang="it-IT" sz="3800" b="1" err="1">
                <a:cs typeface="Calibri Light"/>
              </a:rPr>
              <a:t>as</a:t>
            </a:r>
            <a:r>
              <a:rPr lang="it-IT" sz="3800" b="1" dirty="0">
                <a:cs typeface="Calibri Light"/>
              </a:rPr>
              <a:t> a human </a:t>
            </a:r>
            <a:r>
              <a:rPr lang="it-IT" sz="3800" b="1" err="1">
                <a:cs typeface="Calibri Light"/>
              </a:rPr>
              <a:t>rights</a:t>
            </a:r>
            <a:r>
              <a:rPr lang="it-IT" sz="3800" b="1" dirty="0">
                <a:cs typeface="Calibri Light"/>
              </a:rPr>
              <a:t> </a:t>
            </a:r>
            <a:r>
              <a:rPr lang="it-IT" sz="3800" b="1" err="1">
                <a:cs typeface="Calibri Light"/>
              </a:rPr>
              <a:t>issue</a:t>
            </a:r>
            <a:r>
              <a:rPr lang="it-IT" sz="3800" b="1" dirty="0">
                <a:cs typeface="Calibri Light"/>
              </a:rPr>
              <a:t> 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ADEA736-E019-E764-F9E2-97FCD3E41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742101"/>
              </p:ext>
            </p:extLst>
          </p:nvPr>
        </p:nvGraphicFramePr>
        <p:xfrm>
          <a:off x="5492710" y="671805"/>
          <a:ext cx="5861090" cy="550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902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3B68AE-D325-EB24-DA95-3FAE30FE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it-IT" sz="3400">
                <a:cs typeface="Calibri Light"/>
              </a:rPr>
              <a:t>In substance: why environmental protection should be treated as a human rights issue ?</a:t>
            </a:r>
            <a:endParaRPr lang="it-IT" sz="34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0C2BC6-9B98-530A-A0DE-719671B4C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423973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it-IT" dirty="0">
                <a:cs typeface="Calibri" panose="020F0502020204030204"/>
              </a:rPr>
              <a:t>Human </a:t>
            </a:r>
            <a:r>
              <a:rPr lang="it-IT" err="1">
                <a:cs typeface="Calibri" panose="020F0502020204030204"/>
              </a:rPr>
              <a:t>rights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approaches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might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also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increase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environmental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protection</a:t>
            </a:r>
            <a:r>
              <a:rPr lang="it-IT" dirty="0">
                <a:cs typeface="Calibri" panose="020F0502020204030204"/>
              </a:rPr>
              <a:t>, in </a:t>
            </a:r>
            <a:r>
              <a:rPr lang="it-IT" err="1">
                <a:cs typeface="Calibri" panose="020F0502020204030204"/>
              </a:rPr>
              <a:t>that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many</a:t>
            </a:r>
            <a:r>
              <a:rPr lang="it-IT" dirty="0">
                <a:cs typeface="Calibri" panose="020F0502020204030204"/>
              </a:rPr>
              <a:t> States </a:t>
            </a:r>
            <a:r>
              <a:rPr lang="it-IT" err="1">
                <a:cs typeface="Calibri" panose="020F0502020204030204"/>
              </a:rPr>
              <a:t>have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signed</a:t>
            </a:r>
            <a:r>
              <a:rPr lang="it-IT" dirty="0">
                <a:cs typeface="Calibri" panose="020F0502020204030204"/>
              </a:rPr>
              <a:t> up to far-</a:t>
            </a:r>
            <a:r>
              <a:rPr lang="it-IT" err="1">
                <a:cs typeface="Calibri" panose="020F0502020204030204"/>
              </a:rPr>
              <a:t>reaching</a:t>
            </a:r>
            <a:r>
              <a:rPr lang="it-IT" dirty="0">
                <a:cs typeface="Calibri" panose="020F0502020204030204"/>
              </a:rPr>
              <a:t> human </a:t>
            </a:r>
            <a:r>
              <a:rPr lang="it-IT" err="1">
                <a:cs typeface="Calibri" panose="020F0502020204030204"/>
              </a:rPr>
              <a:t>rights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obbligations</a:t>
            </a:r>
            <a:r>
              <a:rPr lang="it-IT" dirty="0">
                <a:cs typeface="Calibri" panose="020F0502020204030204"/>
              </a:rPr>
              <a:t>, and </a:t>
            </a:r>
            <a:r>
              <a:rPr lang="it-IT" err="1">
                <a:cs typeface="Calibri" panose="020F0502020204030204"/>
              </a:rPr>
              <a:t>have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given</a:t>
            </a:r>
            <a:r>
              <a:rPr lang="it-IT" dirty="0">
                <a:cs typeface="Calibri" panose="020F0502020204030204"/>
              </a:rPr>
              <a:t> human </a:t>
            </a:r>
            <a:r>
              <a:rPr lang="it-IT" err="1">
                <a:cs typeface="Calibri" panose="020F0502020204030204"/>
              </a:rPr>
              <a:t>rights</a:t>
            </a:r>
            <a:r>
              <a:rPr lang="it-IT" dirty="0">
                <a:cs typeface="Calibri" panose="020F0502020204030204"/>
              </a:rPr>
              <a:t> a </a:t>
            </a:r>
            <a:r>
              <a:rPr lang="it-IT" err="1">
                <a:cs typeface="Calibri" panose="020F0502020204030204"/>
              </a:rPr>
              <a:t>pre-eminent</a:t>
            </a:r>
            <a:r>
              <a:rPr lang="it-IT" dirty="0">
                <a:cs typeface="Calibri" panose="020F0502020204030204"/>
              </a:rPr>
              <a:t> status </a:t>
            </a:r>
            <a:r>
              <a:rPr lang="it-IT" err="1">
                <a:cs typeface="Calibri" panose="020F0502020204030204"/>
              </a:rPr>
              <a:t>within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their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legal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order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b="1" dirty="0">
                <a:cs typeface="Calibri" panose="020F0502020204030204"/>
              </a:rPr>
              <a:t>in a way </a:t>
            </a:r>
            <a:r>
              <a:rPr lang="it-IT" b="1" err="1">
                <a:cs typeface="Calibri" panose="020F0502020204030204"/>
              </a:rPr>
              <a:t>which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they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have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not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done</a:t>
            </a:r>
            <a:r>
              <a:rPr lang="it-IT" b="1" dirty="0">
                <a:cs typeface="Calibri" panose="020F0502020204030204"/>
              </a:rPr>
              <a:t> for </a:t>
            </a:r>
            <a:r>
              <a:rPr lang="it-IT" b="1" err="1">
                <a:cs typeface="Calibri" panose="020F0502020204030204"/>
              </a:rPr>
              <a:t>environmental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concerns</a:t>
            </a:r>
            <a:r>
              <a:rPr lang="it-IT" b="1" dirty="0">
                <a:cs typeface="Calibri" panose="020F0502020204030204"/>
              </a:rPr>
              <a:t> more </a:t>
            </a:r>
            <a:r>
              <a:rPr lang="it-IT" b="1" err="1">
                <a:cs typeface="Calibri" panose="020F0502020204030204"/>
              </a:rPr>
              <a:t>generally</a:t>
            </a:r>
            <a:r>
              <a:rPr lang="it-IT" b="1" dirty="0">
                <a:cs typeface="Calibri" panose="020F0502020204030204"/>
              </a:rPr>
              <a:t>.</a:t>
            </a:r>
          </a:p>
        </p:txBody>
      </p:sp>
      <p:pic>
        <p:nvPicPr>
          <p:cNvPr id="5" name="Picture 4" descr="A person holding a globe">
            <a:extLst>
              <a:ext uri="{FF2B5EF4-FFF2-40B4-BE49-F238E27FC236}">
                <a16:creationId xmlns:a16="http://schemas.microsoft.com/office/drawing/2014/main" id="{43FB9B34-F20B-F463-75C4-4DA8F0F0F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00" r="26652" b="-2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27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3B68AE-D325-EB24-DA95-3FAE30FE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it-IT" sz="2700">
                <a:cs typeface="Calibri Light"/>
              </a:rPr>
              <a:t>In substance: why environmental protection should be treated as a human rights issue ?</a:t>
            </a:r>
            <a:endParaRPr lang="it-IT" sz="27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0C2BC6-9B98-530A-A0DE-719671B4C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4544762" cy="36029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err="1">
                <a:cs typeface="Calibri" panose="020F0502020204030204"/>
              </a:rPr>
              <a:t>Against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this</a:t>
            </a:r>
            <a:r>
              <a:rPr lang="it-IT" dirty="0">
                <a:cs typeface="Calibri" panose="020F0502020204030204"/>
              </a:rPr>
              <a:t>, </a:t>
            </a:r>
            <a:r>
              <a:rPr lang="it-IT" err="1">
                <a:cs typeface="Calibri" panose="020F0502020204030204"/>
              </a:rPr>
              <a:t>however</a:t>
            </a:r>
            <a:r>
              <a:rPr lang="it-IT" dirty="0">
                <a:cs typeface="Calibri" panose="020F0502020204030204"/>
              </a:rPr>
              <a:t>, some </a:t>
            </a:r>
            <a:r>
              <a:rPr lang="it-IT" err="1">
                <a:cs typeface="Calibri" panose="020F0502020204030204"/>
              </a:rPr>
              <a:t>have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argued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that</a:t>
            </a:r>
            <a:r>
              <a:rPr lang="it-IT" dirty="0">
                <a:cs typeface="Calibri" panose="020F0502020204030204"/>
              </a:rPr>
              <a:t> human </a:t>
            </a:r>
            <a:r>
              <a:rPr lang="it-IT" err="1">
                <a:cs typeface="Calibri" panose="020F0502020204030204"/>
              </a:rPr>
              <a:t>rights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approaches</a:t>
            </a:r>
            <a:r>
              <a:rPr lang="it-IT" dirty="0">
                <a:cs typeface="Calibri" panose="020F0502020204030204"/>
              </a:rPr>
              <a:t> to </a:t>
            </a:r>
            <a:r>
              <a:rPr lang="it-IT" err="1">
                <a:cs typeface="Calibri" panose="020F0502020204030204"/>
              </a:rPr>
              <a:t>environmental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protection</a:t>
            </a:r>
            <a:r>
              <a:rPr lang="it-IT" b="1" dirty="0">
                <a:cs typeface="Calibri" panose="020F0502020204030204"/>
              </a:rPr>
              <a:t> are </a:t>
            </a:r>
            <a:r>
              <a:rPr lang="it-IT" b="1" err="1">
                <a:cs typeface="Calibri" panose="020F0502020204030204"/>
              </a:rPr>
              <a:t>based</a:t>
            </a:r>
            <a:r>
              <a:rPr lang="it-IT" b="1" dirty="0">
                <a:cs typeface="Calibri" panose="020F0502020204030204"/>
              </a:rPr>
              <a:t> on an </a:t>
            </a:r>
            <a:r>
              <a:rPr lang="it-IT" b="1" err="1">
                <a:cs typeface="Calibri" panose="020F0502020204030204"/>
              </a:rPr>
              <a:t>unacceptably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reductivist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philosophy</a:t>
            </a:r>
            <a:r>
              <a:rPr lang="it-IT" b="1" dirty="0">
                <a:cs typeface="Calibri" panose="020F0502020204030204"/>
              </a:rPr>
              <a:t> of </a:t>
            </a:r>
            <a:r>
              <a:rPr lang="it-IT" b="1" err="1">
                <a:cs typeface="Calibri" panose="020F0502020204030204"/>
              </a:rPr>
              <a:t>environmental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law</a:t>
            </a:r>
            <a:r>
              <a:rPr lang="it-IT" b="1" dirty="0">
                <a:cs typeface="Calibri" panose="020F0502020204030204"/>
              </a:rPr>
              <a:t>...</a:t>
            </a:r>
          </a:p>
        </p:txBody>
      </p:sp>
      <p:pic>
        <p:nvPicPr>
          <p:cNvPr id="5" name="Picture 4" descr="A person holding a globe">
            <a:extLst>
              <a:ext uri="{FF2B5EF4-FFF2-40B4-BE49-F238E27FC236}">
                <a16:creationId xmlns:a16="http://schemas.microsoft.com/office/drawing/2014/main" id="{43FB9B34-F20B-F463-75C4-4DA8F0F0F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00" r="26652" b="-2"/>
          <a:stretch/>
        </p:blipFill>
        <p:spPr>
          <a:xfrm>
            <a:off x="6688297" y="771753"/>
            <a:ext cx="4123061" cy="53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22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83B68AE-D325-EB24-DA95-3FAE30FEE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it-IT" sz="3100">
                <a:cs typeface="Calibri Light"/>
              </a:rPr>
              <a:t>In substance: why environmental protection should be treated as a human rights issue ?</a:t>
            </a:r>
            <a:endParaRPr lang="it-IT" sz="3100"/>
          </a:p>
        </p:txBody>
      </p:sp>
      <p:pic>
        <p:nvPicPr>
          <p:cNvPr id="5" name="Picture 4" descr="A person holding a globe">
            <a:extLst>
              <a:ext uri="{FF2B5EF4-FFF2-40B4-BE49-F238E27FC236}">
                <a16:creationId xmlns:a16="http://schemas.microsoft.com/office/drawing/2014/main" id="{43FB9B34-F20B-F463-75C4-4DA8F0F0F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55" r="2327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0C2BC6-9B98-530A-A0DE-719671B4C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3600" dirty="0">
                <a:cs typeface="Calibri" panose="020F0502020204030204"/>
              </a:rPr>
              <a:t>...</a:t>
            </a:r>
            <a:r>
              <a:rPr lang="it-IT" sz="3600" err="1">
                <a:cs typeface="Calibri" panose="020F0502020204030204"/>
              </a:rPr>
              <a:t>whereby</a:t>
            </a:r>
            <a:r>
              <a:rPr lang="it-IT" sz="3600" dirty="0">
                <a:cs typeface="Calibri" panose="020F0502020204030204"/>
              </a:rPr>
              <a:t> the </a:t>
            </a:r>
            <a:r>
              <a:rPr lang="it-IT" sz="3600" err="1">
                <a:cs typeface="Calibri" panose="020F0502020204030204"/>
              </a:rPr>
              <a:t>environment</a:t>
            </a:r>
            <a:r>
              <a:rPr lang="it-IT" sz="3600" dirty="0">
                <a:cs typeface="Calibri" panose="020F0502020204030204"/>
              </a:rPr>
              <a:t> </a:t>
            </a:r>
            <a:r>
              <a:rPr lang="it-IT" sz="3600" b="1" err="1">
                <a:cs typeface="Calibri" panose="020F0502020204030204"/>
              </a:rPr>
              <a:t>is</a:t>
            </a:r>
            <a:r>
              <a:rPr lang="it-IT" sz="3600" b="1" dirty="0">
                <a:cs typeface="Calibri" panose="020F0502020204030204"/>
              </a:rPr>
              <a:t> </a:t>
            </a:r>
            <a:r>
              <a:rPr lang="it-IT" sz="3600" b="1" err="1">
                <a:cs typeface="Calibri" panose="020F0502020204030204"/>
              </a:rPr>
              <a:t>valued</a:t>
            </a:r>
            <a:r>
              <a:rPr lang="it-IT" sz="3600" b="1" dirty="0">
                <a:cs typeface="Calibri" panose="020F0502020204030204"/>
              </a:rPr>
              <a:t> </a:t>
            </a:r>
            <a:r>
              <a:rPr lang="it-IT" sz="3600" b="1" err="1">
                <a:cs typeface="Calibri" panose="020F0502020204030204"/>
              </a:rPr>
              <a:t>largely</a:t>
            </a:r>
            <a:r>
              <a:rPr lang="it-IT" sz="3600" b="1" dirty="0">
                <a:cs typeface="Calibri" panose="020F0502020204030204"/>
              </a:rPr>
              <a:t> </a:t>
            </a:r>
            <a:r>
              <a:rPr lang="it-IT" sz="3600" b="1" err="1">
                <a:cs typeface="Calibri" panose="020F0502020204030204"/>
              </a:rPr>
              <a:t>because</a:t>
            </a:r>
            <a:r>
              <a:rPr lang="it-IT" sz="3600" b="1" dirty="0">
                <a:cs typeface="Calibri" panose="020F0502020204030204"/>
              </a:rPr>
              <a:t> of </a:t>
            </a:r>
            <a:r>
              <a:rPr lang="it-IT" sz="3600" b="1" err="1">
                <a:cs typeface="Calibri" panose="020F0502020204030204"/>
              </a:rPr>
              <a:t>its</a:t>
            </a:r>
            <a:r>
              <a:rPr lang="it-IT" sz="3600" b="1" dirty="0">
                <a:cs typeface="Calibri" panose="020F0502020204030204"/>
              </a:rPr>
              <a:t> utility to </a:t>
            </a:r>
            <a:r>
              <a:rPr lang="it-IT" sz="3600" b="1" err="1">
                <a:cs typeface="Calibri" panose="020F0502020204030204"/>
              </a:rPr>
              <a:t>humans</a:t>
            </a:r>
            <a:r>
              <a:rPr lang="it-IT" sz="3600" b="1" dirty="0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1566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B3F64F-7192-A490-D938-06E4BF4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sz="3700">
                <a:solidFill>
                  <a:srgbClr val="FFFFFF"/>
                </a:solidFill>
                <a:cs typeface="Calibri Light"/>
              </a:rPr>
              <a:t>Environmental (human) rights</a:t>
            </a:r>
            <a:endParaRPr lang="it-IT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96E662-BD67-9EB3-0B2A-702F9C7AE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dirty="0">
                <a:cs typeface="Calibri" panose="020F0502020204030204"/>
              </a:rPr>
              <a:t>One of the </a:t>
            </a:r>
            <a:r>
              <a:rPr lang="it-IT" err="1">
                <a:cs typeface="Calibri" panose="020F0502020204030204"/>
              </a:rPr>
              <a:t>striking</a:t>
            </a:r>
            <a:r>
              <a:rPr lang="it-IT" dirty="0">
                <a:cs typeface="Calibri" panose="020F0502020204030204"/>
              </a:rPr>
              <a:t> features of </a:t>
            </a:r>
            <a:r>
              <a:rPr lang="it-IT" err="1">
                <a:cs typeface="Calibri" panose="020F0502020204030204"/>
              </a:rPr>
              <a:t>environmental</a:t>
            </a:r>
            <a:r>
              <a:rPr lang="it-IT" dirty="0">
                <a:cs typeface="Calibri" panose="020F0502020204030204"/>
              </a:rPr>
              <a:t> human </a:t>
            </a:r>
            <a:r>
              <a:rPr lang="it-IT" err="1">
                <a:cs typeface="Calibri" panose="020F0502020204030204"/>
              </a:rPr>
              <a:t>rights</a:t>
            </a:r>
            <a:r>
              <a:rPr lang="it-IT" dirty="0">
                <a:cs typeface="Calibri" panose="020F0502020204030204"/>
              </a:rPr>
              <a:t> </a:t>
            </a:r>
            <a:r>
              <a:rPr lang="it-IT" err="1">
                <a:cs typeface="Calibri" panose="020F0502020204030204"/>
              </a:rPr>
              <a:t>protection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within</a:t>
            </a:r>
            <a:r>
              <a:rPr lang="it-IT" dirty="0">
                <a:cs typeface="Calibri" panose="020F0502020204030204"/>
              </a:rPr>
              <a:t> Europe </a:t>
            </a:r>
            <a:r>
              <a:rPr lang="it-IT" err="1">
                <a:cs typeface="Calibri" panose="020F0502020204030204"/>
              </a:rPr>
              <a:t>is</a:t>
            </a:r>
            <a:r>
              <a:rPr lang="it-IT" dirty="0">
                <a:cs typeface="Calibri" panose="020F0502020204030204"/>
              </a:rPr>
              <a:t> the </a:t>
            </a:r>
            <a:r>
              <a:rPr lang="it-IT" b="1" err="1">
                <a:cs typeface="Calibri" panose="020F0502020204030204"/>
              </a:rPr>
              <a:t>variety</a:t>
            </a:r>
            <a:r>
              <a:rPr lang="it-IT" b="1" dirty="0">
                <a:cs typeface="Calibri" panose="020F0502020204030204"/>
              </a:rPr>
              <a:t> of </a:t>
            </a:r>
            <a:r>
              <a:rPr lang="it-IT" b="1" err="1">
                <a:cs typeface="Calibri" panose="020F0502020204030204"/>
              </a:rPr>
              <a:t>different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dirty="0">
                <a:solidFill>
                  <a:srgbClr val="FF0000"/>
                </a:solidFill>
                <a:cs typeface="Calibri" panose="020F0502020204030204"/>
              </a:rPr>
              <a:t>sources</a:t>
            </a:r>
            <a:r>
              <a:rPr lang="it-IT" b="1" dirty="0">
                <a:cs typeface="Calibri" panose="020F0502020204030204"/>
              </a:rPr>
              <a:t> of </a:t>
            </a:r>
            <a:r>
              <a:rPr lang="it-IT" b="1" err="1">
                <a:cs typeface="Calibri" panose="020F0502020204030204"/>
              </a:rPr>
              <a:t>such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protection</a:t>
            </a:r>
            <a:r>
              <a:rPr lang="it-IT" b="1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endParaRPr lang="it-IT" b="1" dirty="0">
              <a:cs typeface="Calibri" panose="020F0502020204030204"/>
            </a:endParaRPr>
          </a:p>
          <a:p>
            <a:pPr marL="0" indent="0">
              <a:buNone/>
            </a:pPr>
            <a:r>
              <a:rPr lang="it-IT" dirty="0">
                <a:cs typeface="Calibri" panose="020F0502020204030204"/>
              </a:rPr>
              <a:t>The </a:t>
            </a:r>
            <a:r>
              <a:rPr lang="it-IT" err="1">
                <a:cs typeface="Calibri" panose="020F0502020204030204"/>
              </a:rPr>
              <a:t>relationship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between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these</a:t>
            </a:r>
            <a:r>
              <a:rPr lang="it-IT" dirty="0">
                <a:cs typeface="Calibri" panose="020F0502020204030204"/>
              </a:rPr>
              <a:t> sources </a:t>
            </a:r>
            <a:r>
              <a:rPr lang="it-IT" err="1">
                <a:cs typeface="Calibri" panose="020F0502020204030204"/>
              </a:rPr>
              <a:t>is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at</a:t>
            </a:r>
            <a:r>
              <a:rPr lang="it-IT" dirty="0">
                <a:cs typeface="Calibri" panose="020F0502020204030204"/>
              </a:rPr>
              <a:t> times </a:t>
            </a:r>
            <a:r>
              <a:rPr lang="it-IT" b="1" err="1">
                <a:cs typeface="Calibri" panose="020F0502020204030204"/>
              </a:rPr>
              <a:t>complex</a:t>
            </a:r>
            <a:r>
              <a:rPr lang="it-IT" dirty="0">
                <a:cs typeface="Calibri" panose="020F0502020204030204"/>
              </a:rPr>
              <a:t>, </a:t>
            </a:r>
            <a:r>
              <a:rPr lang="it-IT" err="1">
                <a:cs typeface="Calibri" panose="020F0502020204030204"/>
              </a:rPr>
              <a:t>not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only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because</a:t>
            </a:r>
            <a:r>
              <a:rPr lang="it-IT" dirty="0">
                <a:cs typeface="Calibri" panose="020F0502020204030204"/>
              </a:rPr>
              <a:t> of </a:t>
            </a:r>
            <a:r>
              <a:rPr lang="it-IT" err="1">
                <a:cs typeface="Calibri" panose="020F0502020204030204"/>
              </a:rPr>
              <a:t>differences</a:t>
            </a:r>
            <a:r>
              <a:rPr lang="it-IT" dirty="0">
                <a:cs typeface="Calibri" panose="020F0502020204030204"/>
              </a:rPr>
              <a:t> in the </a:t>
            </a:r>
            <a:r>
              <a:rPr lang="it-IT" err="1">
                <a:cs typeface="Calibri" panose="020F0502020204030204"/>
              </a:rPr>
              <a:t>substantive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definitions</a:t>
            </a:r>
            <a:r>
              <a:rPr lang="it-IT" dirty="0">
                <a:cs typeface="Calibri" panose="020F0502020204030204"/>
              </a:rPr>
              <a:t> of </a:t>
            </a:r>
            <a:r>
              <a:rPr lang="it-IT" err="1">
                <a:cs typeface="Calibri" panose="020F0502020204030204"/>
              </a:rPr>
              <a:t>rights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protected</a:t>
            </a:r>
            <a:r>
              <a:rPr lang="it-IT" dirty="0">
                <a:cs typeface="Calibri" panose="020F0502020204030204"/>
              </a:rPr>
              <a:t> by </a:t>
            </a:r>
            <a:r>
              <a:rPr lang="it-IT" err="1">
                <a:cs typeface="Calibri" panose="020F0502020204030204"/>
              </a:rPr>
              <a:t>each</a:t>
            </a:r>
            <a:r>
              <a:rPr lang="it-IT" dirty="0">
                <a:cs typeface="Calibri" panose="020F0502020204030204"/>
              </a:rPr>
              <a:t> regime...</a:t>
            </a:r>
          </a:p>
          <a:p>
            <a:pPr marL="0" indent="0">
              <a:buNone/>
            </a:pPr>
            <a:r>
              <a:rPr lang="it-IT" dirty="0">
                <a:cs typeface="Calibri" panose="020F0502020204030204"/>
              </a:rPr>
              <a:t>...</a:t>
            </a:r>
            <a:r>
              <a:rPr lang="it-IT" err="1">
                <a:cs typeface="Calibri" panose="020F0502020204030204"/>
              </a:rPr>
              <a:t>but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also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because</a:t>
            </a:r>
            <a:r>
              <a:rPr lang="it-IT" b="1" dirty="0">
                <a:cs typeface="Calibri" panose="020F0502020204030204"/>
              </a:rPr>
              <a:t> of </a:t>
            </a:r>
            <a:r>
              <a:rPr lang="it-IT" b="1" err="1">
                <a:cs typeface="Calibri" panose="020F0502020204030204"/>
              </a:rPr>
              <a:t>institutional</a:t>
            </a:r>
            <a:r>
              <a:rPr lang="it-IT" b="1" dirty="0">
                <a:cs typeface="Calibri" panose="020F0502020204030204"/>
              </a:rPr>
              <a:t> </a:t>
            </a:r>
            <a:r>
              <a:rPr lang="it-IT" b="1" err="1">
                <a:cs typeface="Calibri" panose="020F0502020204030204"/>
              </a:rPr>
              <a:t>differences</a:t>
            </a:r>
            <a:r>
              <a:rPr lang="it-IT" b="1" dirty="0">
                <a:cs typeface="Calibri" panose="020F0502020204030204"/>
              </a:rPr>
              <a:t> </a:t>
            </a:r>
            <a:r>
              <a:rPr lang="it-IT" b="1" err="1">
                <a:cs typeface="Calibri" panose="020F0502020204030204"/>
              </a:rPr>
              <a:t>between</a:t>
            </a:r>
            <a:r>
              <a:rPr lang="it-IT" b="1" dirty="0">
                <a:cs typeface="Calibri" panose="020F0502020204030204"/>
              </a:rPr>
              <a:t> the </a:t>
            </a:r>
            <a:r>
              <a:rPr lang="it-IT" b="1" err="1">
                <a:cs typeface="Calibri" panose="020F0502020204030204"/>
              </a:rPr>
              <a:t>regimes</a:t>
            </a:r>
            <a:r>
              <a:rPr lang="it-IT" b="1" dirty="0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348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atue on top of building">
            <a:extLst>
              <a:ext uri="{FF2B5EF4-FFF2-40B4-BE49-F238E27FC236}">
                <a16:creationId xmlns:a16="http://schemas.microsoft.com/office/drawing/2014/main" id="{B8C5B6E5-C5E9-2A59-8E9C-2D404B53F6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42" r="19476" b="-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0F98FBF-9774-4CDF-095E-F2873F18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it-IT" sz="3400" b="1" dirty="0">
                <a:cs typeface="Calibri Light"/>
              </a:rPr>
              <a:t>Sources of </a:t>
            </a:r>
            <a:r>
              <a:rPr lang="it-IT" sz="3400" b="1" err="1">
                <a:cs typeface="Calibri Light"/>
              </a:rPr>
              <a:t>environmental</a:t>
            </a:r>
            <a:r>
              <a:rPr lang="it-IT" sz="3400" b="1" dirty="0">
                <a:cs typeface="Calibri Light"/>
              </a:rPr>
              <a:t> </a:t>
            </a:r>
            <a:r>
              <a:rPr lang="it-IT" sz="3400" b="1" err="1">
                <a:cs typeface="Calibri Light"/>
              </a:rPr>
              <a:t>rights</a:t>
            </a:r>
            <a:r>
              <a:rPr lang="it-IT" sz="3400" b="1" dirty="0">
                <a:cs typeface="Calibri Light"/>
              </a:rPr>
              <a:t> </a:t>
            </a:r>
            <a:r>
              <a:rPr lang="it-IT" sz="3400" b="1" err="1">
                <a:cs typeface="Calibri Light"/>
              </a:rPr>
              <a:t>protection</a:t>
            </a:r>
            <a:r>
              <a:rPr lang="it-IT" sz="3400" b="1" dirty="0">
                <a:cs typeface="Calibri Light"/>
              </a:rPr>
              <a:t> </a:t>
            </a:r>
            <a:r>
              <a:rPr lang="it-IT" sz="3400" b="1" err="1">
                <a:cs typeface="Calibri Light"/>
              </a:rPr>
              <a:t>within</a:t>
            </a:r>
            <a:r>
              <a:rPr lang="it-IT" sz="3400" b="1" dirty="0">
                <a:cs typeface="Calibri Light"/>
              </a:rPr>
              <a:t> Europe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5EA50A-B4DE-B0B0-3832-E4F916256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7817" y="2209800"/>
            <a:ext cx="5564840" cy="403027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err="1">
                <a:cs typeface="Calibri"/>
              </a:rPr>
              <a:t>Rights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originating</a:t>
            </a:r>
            <a:r>
              <a:rPr lang="it-IT" dirty="0">
                <a:cs typeface="Calibri"/>
              </a:rPr>
              <a:t> from the </a:t>
            </a:r>
            <a:r>
              <a:rPr lang="it-IT" dirty="0" err="1">
                <a:cs typeface="Calibri"/>
              </a:rPr>
              <a:t>Council</a:t>
            </a:r>
            <a:r>
              <a:rPr lang="it-IT" dirty="0">
                <a:cs typeface="Calibri"/>
              </a:rPr>
              <a:t> of Europe</a:t>
            </a:r>
          </a:p>
          <a:p>
            <a:r>
              <a:rPr lang="it-IT" dirty="0" err="1">
                <a:cs typeface="Calibri"/>
              </a:rPr>
              <a:t>Rights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originating</a:t>
            </a:r>
            <a:r>
              <a:rPr lang="it-IT" dirty="0">
                <a:cs typeface="Calibri"/>
              </a:rPr>
              <a:t> from EU </a:t>
            </a:r>
            <a:r>
              <a:rPr lang="it-IT" dirty="0" err="1">
                <a:cs typeface="Calibri"/>
              </a:rPr>
              <a:t>Law</a:t>
            </a:r>
            <a:endParaRPr lang="it-IT" dirty="0">
              <a:cs typeface="Calibri"/>
            </a:endParaRPr>
          </a:p>
          <a:p>
            <a:r>
              <a:rPr lang="it-IT" dirty="0" err="1">
                <a:cs typeface="Calibri"/>
              </a:rPr>
              <a:t>Rights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contained</a:t>
            </a:r>
            <a:r>
              <a:rPr lang="it-IT" dirty="0">
                <a:cs typeface="Calibri"/>
              </a:rPr>
              <a:t> in the 1998 Convention on Access to information, Public </a:t>
            </a:r>
            <a:r>
              <a:rPr lang="it-IT" dirty="0" err="1">
                <a:cs typeface="Calibri"/>
              </a:rPr>
              <a:t>Participation</a:t>
            </a:r>
            <a:r>
              <a:rPr lang="it-IT" dirty="0">
                <a:cs typeface="Calibri"/>
              </a:rPr>
              <a:t> in decision-making and Access to </a:t>
            </a:r>
            <a:r>
              <a:rPr lang="it-IT" dirty="0" err="1">
                <a:cs typeface="Calibri"/>
              </a:rPr>
              <a:t>justice</a:t>
            </a:r>
            <a:r>
              <a:rPr lang="it-IT" dirty="0">
                <a:cs typeface="Calibri"/>
              </a:rPr>
              <a:t> in </a:t>
            </a:r>
            <a:r>
              <a:rPr lang="it-IT" dirty="0" err="1">
                <a:cs typeface="Calibri"/>
              </a:rPr>
              <a:t>environmental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Matters</a:t>
            </a:r>
            <a:r>
              <a:rPr lang="it-IT" dirty="0">
                <a:cs typeface="Calibri"/>
              </a:rPr>
              <a:t> (the Aarhus Convention).</a:t>
            </a:r>
          </a:p>
        </p:txBody>
      </p:sp>
    </p:spTree>
    <p:extLst>
      <p:ext uri="{BB962C8B-B14F-4D97-AF65-F5344CB8AC3E}">
        <p14:creationId xmlns:p14="http://schemas.microsoft.com/office/powerpoint/2010/main" val="2054965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20C488C5-713E-041A-85B8-F723CA83C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4" r="17665" b="-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32F82B-103B-9496-A7DD-1C9BD21F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it-IT" sz="4000">
                <a:latin typeface="Calibri"/>
                <a:cs typeface="Calibri"/>
              </a:rPr>
              <a:t>Rights originating from the Council of Europe</a:t>
            </a:r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8706C-DDD5-EF94-5156-A7B0A2C62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617" y="1968500"/>
            <a:ext cx="5260040" cy="4271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b="1" dirty="0">
                <a:cs typeface="Calibri"/>
              </a:rPr>
              <a:t>The 1950 </a:t>
            </a:r>
            <a:r>
              <a:rPr lang="it-IT" b="1" err="1">
                <a:cs typeface="Calibri"/>
              </a:rPr>
              <a:t>European</a:t>
            </a:r>
            <a:r>
              <a:rPr lang="it-IT" b="1" dirty="0">
                <a:cs typeface="Calibri"/>
              </a:rPr>
              <a:t> Convention for the </a:t>
            </a:r>
            <a:r>
              <a:rPr lang="it-IT" b="1" err="1">
                <a:cs typeface="Calibri"/>
              </a:rPr>
              <a:t>Protection</a:t>
            </a:r>
            <a:r>
              <a:rPr lang="it-IT" b="1" dirty="0">
                <a:cs typeface="Calibri"/>
              </a:rPr>
              <a:t> of Human </a:t>
            </a:r>
            <a:r>
              <a:rPr lang="it-IT" b="1" err="1">
                <a:cs typeface="Calibri"/>
              </a:rPr>
              <a:t>Rights</a:t>
            </a:r>
            <a:r>
              <a:rPr lang="it-IT" b="1" dirty="0">
                <a:cs typeface="Calibri"/>
              </a:rPr>
              <a:t> and </a:t>
            </a:r>
            <a:r>
              <a:rPr lang="it-IT" b="1" err="1">
                <a:cs typeface="Calibri"/>
              </a:rPr>
              <a:t>Fundamental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Freedoms</a:t>
            </a:r>
            <a:r>
              <a:rPr lang="it-IT" b="1" dirty="0">
                <a:cs typeface="Calibri"/>
              </a:rPr>
              <a:t> (the "ECHR")</a:t>
            </a:r>
            <a:endParaRPr lang="it-IT"/>
          </a:p>
          <a:p>
            <a:pPr marL="0" indent="0">
              <a:buNone/>
            </a:pPr>
            <a:r>
              <a:rPr lang="it-IT" dirty="0">
                <a:cs typeface="Calibri"/>
              </a:rPr>
              <a:t>The ECHR </a:t>
            </a:r>
            <a:r>
              <a:rPr lang="it-IT" dirty="0" err="1">
                <a:cs typeface="Calibri"/>
              </a:rPr>
              <a:t>was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concluded</a:t>
            </a:r>
            <a:r>
              <a:rPr lang="it-IT" dirty="0">
                <a:cs typeface="Calibri"/>
              </a:rPr>
              <a:t> under the </a:t>
            </a:r>
            <a:r>
              <a:rPr lang="it-IT" dirty="0" err="1">
                <a:cs typeface="Calibri"/>
              </a:rPr>
              <a:t>auspices</a:t>
            </a:r>
            <a:r>
              <a:rPr lang="it-IT" dirty="0">
                <a:cs typeface="Calibri"/>
              </a:rPr>
              <a:t> of the </a:t>
            </a:r>
            <a:r>
              <a:rPr lang="it-IT" dirty="0" err="1">
                <a:cs typeface="Calibri"/>
              </a:rPr>
              <a:t>Council</a:t>
            </a:r>
            <a:r>
              <a:rPr lang="it-IT" dirty="0">
                <a:cs typeface="Calibri"/>
              </a:rPr>
              <a:t> of Europe, and </a:t>
            </a:r>
            <a:r>
              <a:rPr lang="it-IT" dirty="0" err="1">
                <a:cs typeface="Calibri"/>
              </a:rPr>
              <a:t>has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been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ratified</a:t>
            </a:r>
            <a:r>
              <a:rPr lang="it-IT" dirty="0">
                <a:cs typeface="Calibri"/>
              </a:rPr>
              <a:t> to date by 47 States.</a:t>
            </a:r>
          </a:p>
          <a:p>
            <a:pPr marL="0" indent="0">
              <a:buNone/>
            </a:pPr>
            <a:endParaRPr lang="it-IT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97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68985BA-A063-9D6E-C761-AC6BC92BB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5400" dirty="0" err="1">
                <a:cs typeface="Calibri Light"/>
              </a:rPr>
              <a:t>Why</a:t>
            </a:r>
            <a:r>
              <a:rPr lang="it-IT" sz="5400" dirty="0">
                <a:cs typeface="Calibri Light"/>
              </a:rPr>
              <a:t> </a:t>
            </a:r>
            <a:r>
              <a:rPr lang="it-IT" sz="5400" dirty="0" err="1">
                <a:cs typeface="Calibri Light"/>
              </a:rPr>
              <a:t>environmental</a:t>
            </a:r>
            <a:r>
              <a:rPr lang="it-IT" sz="5400" dirty="0">
                <a:cs typeface="Calibri Light"/>
              </a:rPr>
              <a:t> (human) </a:t>
            </a:r>
            <a:r>
              <a:rPr lang="it-IT" sz="5400" dirty="0" err="1">
                <a:cs typeface="Calibri Light"/>
              </a:rPr>
              <a:t>Rights</a:t>
            </a:r>
            <a:r>
              <a:rPr lang="it-IT" sz="5400" dirty="0">
                <a:cs typeface="Calibri Light"/>
              </a:rPr>
              <a:t>?</a:t>
            </a:r>
            <a:endParaRPr lang="it-IT" sz="5400" dirty="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146C0E-34A8-BC46-52A5-06F9440C7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dirty="0">
                <a:cs typeface="Calibri"/>
              </a:rPr>
              <a:t>Man </a:t>
            </a:r>
            <a:r>
              <a:rPr lang="it-IT" err="1">
                <a:cs typeface="Calibri"/>
              </a:rPr>
              <a:t>has</a:t>
            </a:r>
            <a:r>
              <a:rPr lang="it-IT" dirty="0">
                <a:cs typeface="Calibri"/>
              </a:rPr>
              <a:t> the </a:t>
            </a:r>
            <a:r>
              <a:rPr lang="it-IT" err="1">
                <a:cs typeface="Calibri"/>
              </a:rPr>
              <a:t>fundamental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right</a:t>
            </a:r>
            <a:r>
              <a:rPr lang="it-IT" dirty="0">
                <a:cs typeface="Calibri"/>
              </a:rPr>
              <a:t> to </a:t>
            </a:r>
            <a:r>
              <a:rPr lang="it-IT" err="1">
                <a:cs typeface="Calibri"/>
              </a:rPr>
              <a:t>freedom</a:t>
            </a:r>
            <a:r>
              <a:rPr lang="it-IT" dirty="0">
                <a:cs typeface="Calibri"/>
              </a:rPr>
              <a:t>, equality and </a:t>
            </a:r>
            <a:r>
              <a:rPr lang="it-IT" err="1">
                <a:cs typeface="Calibri"/>
              </a:rPr>
              <a:t>adequate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conditions</a:t>
            </a:r>
            <a:r>
              <a:rPr lang="it-IT" dirty="0">
                <a:cs typeface="Calibri"/>
              </a:rPr>
              <a:t> of life, in </a:t>
            </a:r>
            <a:r>
              <a:rPr lang="it-IT">
                <a:cs typeface="Calibri"/>
              </a:rPr>
              <a:t>an </a:t>
            </a:r>
            <a:r>
              <a:rPr lang="it-IT" b="1" dirty="0">
                <a:cs typeface="Calibri"/>
              </a:rPr>
              <a:t>enviroment of </a:t>
            </a:r>
            <a:r>
              <a:rPr lang="it-IT" b="1" err="1">
                <a:cs typeface="Calibri"/>
              </a:rPr>
              <a:t>quality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that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permits</a:t>
            </a:r>
            <a:r>
              <a:rPr lang="it-IT" dirty="0">
                <a:cs typeface="Calibri"/>
              </a:rPr>
              <a:t> a life of </a:t>
            </a:r>
            <a:r>
              <a:rPr lang="it-IT" err="1">
                <a:cs typeface="Calibri"/>
              </a:rPr>
              <a:t>dignity</a:t>
            </a:r>
            <a:r>
              <a:rPr lang="it-IT" dirty="0">
                <a:cs typeface="Calibri"/>
              </a:rPr>
              <a:t> and </a:t>
            </a:r>
            <a:r>
              <a:rPr lang="it-IT" err="1">
                <a:cs typeface="Calibri"/>
              </a:rPr>
              <a:t>well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being</a:t>
            </a:r>
            <a:r>
              <a:rPr lang="it-IT" dirty="0">
                <a:cs typeface="Calibri"/>
              </a:rPr>
              <a:t>, and he bears a </a:t>
            </a:r>
            <a:r>
              <a:rPr lang="it-IT" err="1">
                <a:cs typeface="Calibri"/>
              </a:rPr>
              <a:t>solemn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responsibility</a:t>
            </a:r>
            <a:r>
              <a:rPr lang="it-IT" dirty="0">
                <a:cs typeface="Calibri"/>
              </a:rPr>
              <a:t> to </a:t>
            </a:r>
            <a:r>
              <a:rPr lang="it-IT" err="1">
                <a:cs typeface="Calibri"/>
              </a:rPr>
              <a:t>protect</a:t>
            </a:r>
            <a:r>
              <a:rPr lang="it-IT" dirty="0">
                <a:cs typeface="Calibri"/>
              </a:rPr>
              <a:t> and </a:t>
            </a:r>
            <a:r>
              <a:rPr lang="it-IT" err="1">
                <a:cs typeface="Calibri"/>
              </a:rPr>
              <a:t>improve</a:t>
            </a:r>
            <a:r>
              <a:rPr lang="it-IT" dirty="0">
                <a:cs typeface="Calibri"/>
              </a:rPr>
              <a:t> the </a:t>
            </a:r>
            <a:r>
              <a:rPr lang="it-IT" err="1">
                <a:cs typeface="Calibri"/>
              </a:rPr>
              <a:t>environment</a:t>
            </a:r>
            <a:r>
              <a:rPr lang="it-IT" dirty="0">
                <a:cs typeface="Calibri"/>
              </a:rPr>
              <a:t> </a:t>
            </a:r>
            <a:r>
              <a:rPr lang="it-IT" b="1" dirty="0">
                <a:cs typeface="Calibri"/>
              </a:rPr>
              <a:t>for </a:t>
            </a:r>
            <a:r>
              <a:rPr lang="it-IT" b="1" err="1">
                <a:cs typeface="Calibri"/>
              </a:rPr>
              <a:t>present</a:t>
            </a:r>
            <a:r>
              <a:rPr lang="it-IT" b="1" dirty="0">
                <a:cs typeface="Calibri"/>
              </a:rPr>
              <a:t> and future generations.</a:t>
            </a:r>
            <a:endParaRPr lang="it-IT"/>
          </a:p>
          <a:p>
            <a:pPr marL="0" indent="0">
              <a:buNone/>
            </a:pPr>
            <a:r>
              <a:rPr lang="it-IT" sz="2000" dirty="0">
                <a:cs typeface="Calibri"/>
              </a:rPr>
              <a:t>(</a:t>
            </a:r>
            <a:r>
              <a:rPr lang="it-IT" sz="2000" err="1">
                <a:cs typeface="Calibri"/>
              </a:rPr>
              <a:t>principle</a:t>
            </a:r>
            <a:r>
              <a:rPr lang="it-IT" sz="2000" dirty="0">
                <a:cs typeface="Calibri"/>
              </a:rPr>
              <a:t> 1, Report of the UN Conference on the Human Environment </a:t>
            </a:r>
            <a:r>
              <a:rPr lang="it-IT" sz="2000" err="1">
                <a:cs typeface="Calibri"/>
              </a:rPr>
              <a:t>Declaration</a:t>
            </a:r>
            <a:r>
              <a:rPr lang="it-IT" sz="2000" dirty="0">
                <a:cs typeface="Calibri"/>
              </a:rPr>
              <a:t> of the UN Conference on the Human Environment, UN Doc. (5-16 June 1972 The </a:t>
            </a:r>
            <a:r>
              <a:rPr lang="it-IT" sz="2000" err="1">
                <a:cs typeface="Calibri"/>
              </a:rPr>
              <a:t>Stockolm</a:t>
            </a:r>
            <a:r>
              <a:rPr lang="it-IT" sz="2000" dirty="0">
                <a:cs typeface="Calibri"/>
              </a:rPr>
              <a:t> </a:t>
            </a:r>
            <a:r>
              <a:rPr lang="it-IT" sz="2000" err="1">
                <a:cs typeface="Calibri"/>
              </a:rPr>
              <a:t>Declaration</a:t>
            </a:r>
            <a:r>
              <a:rPr lang="it-IT" sz="2000" dirty="0">
                <a:cs typeface="Calibri"/>
              </a:rPr>
              <a:t>)</a:t>
            </a:r>
          </a:p>
        </p:txBody>
      </p:sp>
      <p:pic>
        <p:nvPicPr>
          <p:cNvPr id="5" name="Picture 4" descr="Cross section of young plant and roots">
            <a:extLst>
              <a:ext uri="{FF2B5EF4-FFF2-40B4-BE49-F238E27FC236}">
                <a16:creationId xmlns:a16="http://schemas.microsoft.com/office/drawing/2014/main" id="{DE2E8479-C4A6-C360-AFE1-A3CDBBEA6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14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55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20C488C5-713E-041A-85B8-F723CA83C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4" r="17665" b="-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32F82B-103B-9496-A7DD-1C9BD21F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it-IT" sz="4000">
                <a:latin typeface="Calibri"/>
                <a:cs typeface="Calibri"/>
              </a:rPr>
              <a:t>Rights originating from the Council of Europe</a:t>
            </a:r>
            <a:endParaRPr lang="it-IT" sz="40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8706C-DDD5-EF94-5156-A7B0A2C62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617" y="1968500"/>
            <a:ext cx="5260040" cy="4271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it-IT" dirty="0">
                <a:cs typeface="Calibri"/>
              </a:rPr>
              <a:t>The </a:t>
            </a:r>
            <a:r>
              <a:rPr lang="it-IT" dirty="0" err="1">
                <a:cs typeface="Calibri"/>
              </a:rPr>
              <a:t>European</a:t>
            </a:r>
            <a:r>
              <a:rPr lang="it-IT" dirty="0">
                <a:cs typeface="Calibri"/>
              </a:rPr>
              <a:t> Convention on Human </a:t>
            </a:r>
            <a:r>
              <a:rPr lang="it-IT" dirty="0" err="1">
                <a:cs typeface="Calibri"/>
              </a:rPr>
              <a:t>Rights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is</a:t>
            </a:r>
            <a:r>
              <a:rPr lang="it-IT" b="1" dirty="0">
                <a:cs typeface="Calibri"/>
              </a:rPr>
              <a:t> an international </a:t>
            </a:r>
            <a:r>
              <a:rPr lang="it-IT" b="1" dirty="0" err="1">
                <a:cs typeface="Calibri"/>
              </a:rPr>
              <a:t>treaty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established</a:t>
            </a:r>
            <a:r>
              <a:rPr lang="it-IT" b="1" dirty="0">
                <a:cs typeface="Calibri"/>
              </a:rPr>
              <a:t> by the </a:t>
            </a:r>
            <a:r>
              <a:rPr lang="it-IT" b="1" dirty="0" err="1">
                <a:cs typeface="Calibri"/>
              </a:rPr>
              <a:t>Council</a:t>
            </a:r>
            <a:r>
              <a:rPr lang="it-IT" b="1" dirty="0">
                <a:cs typeface="Calibri"/>
              </a:rPr>
              <a:t> of Europe in 1950 to help </a:t>
            </a:r>
            <a:r>
              <a:rPr lang="it-IT" b="1" dirty="0" err="1">
                <a:cs typeface="Calibri"/>
              </a:rPr>
              <a:t>protect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people's</a:t>
            </a:r>
            <a:r>
              <a:rPr lang="it-IT" b="1" dirty="0">
                <a:cs typeface="Calibri"/>
              </a:rPr>
              <a:t> human </a:t>
            </a:r>
            <a:r>
              <a:rPr lang="it-IT" b="1" dirty="0" err="1">
                <a:cs typeface="Calibri"/>
              </a:rPr>
              <a:t>rights</a:t>
            </a:r>
            <a:r>
              <a:rPr lang="it-IT" b="1" dirty="0">
                <a:cs typeface="Calibri"/>
              </a:rPr>
              <a:t> and </a:t>
            </a:r>
            <a:r>
              <a:rPr lang="it-IT" b="1" dirty="0" err="1">
                <a:cs typeface="Calibri"/>
              </a:rPr>
              <a:t>fundamental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freedoms</a:t>
            </a:r>
            <a:r>
              <a:rPr lang="it-IT" b="1" dirty="0">
                <a:cs typeface="Calibri"/>
              </a:rPr>
              <a:t>.</a:t>
            </a:r>
            <a:endParaRPr lang="it-IT" dirty="0"/>
          </a:p>
          <a:p>
            <a:pPr marL="0" indent="0">
              <a:buNone/>
            </a:pPr>
            <a:endParaRPr lang="it-IT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43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32F82B-103B-9496-A7DD-1C9BD21F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it-IT" sz="2800">
                <a:latin typeface="Calibri"/>
                <a:cs typeface="Calibri"/>
              </a:rPr>
              <a:t>The 1950 European Convention for the Protection of Human Rights and Fundamental Freedoms (the "ECHR")</a:t>
            </a:r>
            <a:endParaRPr lang="it-IT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20C488C5-713E-041A-85B8-F723CA83C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8" r="14188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8706C-DDD5-EF94-5156-A7B0A2C62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 err="1">
                <a:cs typeface="Calibri"/>
              </a:rPr>
              <a:t>Dealing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essentially</a:t>
            </a:r>
            <a:r>
              <a:rPr lang="it-IT" dirty="0">
                <a:cs typeface="Calibri"/>
              </a:rPr>
              <a:t> with </a:t>
            </a:r>
            <a:r>
              <a:rPr lang="it-IT" b="1" dirty="0" err="1">
                <a:cs typeface="Calibri"/>
              </a:rPr>
              <a:t>civil</a:t>
            </a:r>
            <a:r>
              <a:rPr lang="it-IT" b="1" dirty="0">
                <a:cs typeface="Calibri"/>
              </a:rPr>
              <a:t> and </a:t>
            </a:r>
            <a:r>
              <a:rPr lang="it-IT" b="1" dirty="0" err="1">
                <a:cs typeface="Calibri"/>
              </a:rPr>
              <a:t>political</a:t>
            </a:r>
            <a:r>
              <a:rPr lang="it-IT" b="1" dirty="0">
                <a:cs typeface="Calibri"/>
              </a:rPr>
              <a:t> </a:t>
            </a:r>
            <a:r>
              <a:rPr lang="it-IT" b="1" dirty="0" err="1">
                <a:cs typeface="Calibri"/>
              </a:rPr>
              <a:t>rights</a:t>
            </a:r>
            <a:r>
              <a:rPr lang="it-IT" b="1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it-IT" err="1">
                <a:cs typeface="Calibri"/>
              </a:rPr>
              <a:t>It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falls</a:t>
            </a:r>
            <a:r>
              <a:rPr lang="it-IT" dirty="0">
                <a:cs typeface="Calibri"/>
              </a:rPr>
              <a:t> under the ultimate </a:t>
            </a:r>
            <a:r>
              <a:rPr lang="it-IT" err="1">
                <a:cs typeface="Calibri"/>
              </a:rPr>
              <a:t>jurisdiction</a:t>
            </a:r>
            <a:r>
              <a:rPr lang="it-IT" dirty="0">
                <a:cs typeface="Calibri"/>
              </a:rPr>
              <a:t> of the </a:t>
            </a:r>
            <a:r>
              <a:rPr lang="it-IT" b="1" err="1">
                <a:cs typeface="Calibri"/>
              </a:rPr>
              <a:t>European</a:t>
            </a:r>
            <a:r>
              <a:rPr lang="it-IT" b="1" dirty="0">
                <a:cs typeface="Calibri"/>
              </a:rPr>
              <a:t> Court of Human </a:t>
            </a:r>
            <a:r>
              <a:rPr lang="it-IT" b="1" err="1">
                <a:cs typeface="Calibri"/>
              </a:rPr>
              <a:t>Rights</a:t>
            </a:r>
            <a:r>
              <a:rPr lang="it-IT" b="1" dirty="0">
                <a:cs typeface="Calibri"/>
              </a:rPr>
              <a:t> (</a:t>
            </a:r>
            <a:r>
              <a:rPr lang="it-IT" b="1" err="1">
                <a:cs typeface="Calibri"/>
              </a:rPr>
              <a:t>ECtHR</a:t>
            </a:r>
            <a:r>
              <a:rPr lang="it-IT" b="1" dirty="0">
                <a:cs typeface="Calibri"/>
              </a:rPr>
              <a:t>) </a:t>
            </a:r>
            <a:r>
              <a:rPr lang="it-IT" dirty="0">
                <a:cs typeface="Calibri"/>
              </a:rPr>
              <a:t>in Strasbourg </a:t>
            </a:r>
            <a:r>
              <a:rPr lang="it-IT" err="1">
                <a:cs typeface="Calibri"/>
              </a:rPr>
              <a:t>which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consists</a:t>
            </a:r>
            <a:r>
              <a:rPr lang="it-IT" dirty="0">
                <a:cs typeface="Calibri"/>
              </a:rPr>
              <a:t> of </a:t>
            </a:r>
            <a:r>
              <a:rPr lang="it-IT" b="1" dirty="0">
                <a:cs typeface="Calibri"/>
              </a:rPr>
              <a:t>47 </a:t>
            </a:r>
            <a:r>
              <a:rPr lang="it-IT" b="1" err="1">
                <a:cs typeface="Calibri"/>
              </a:rPr>
              <a:t>permanent</a:t>
            </a:r>
            <a:r>
              <a:rPr lang="it-IT" b="1" dirty="0">
                <a:cs typeface="Calibri"/>
              </a:rPr>
              <a:t> full-time </a:t>
            </a:r>
            <a:r>
              <a:rPr lang="it-IT" b="1" err="1">
                <a:cs typeface="Calibri"/>
              </a:rPr>
              <a:t>judges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that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is</a:t>
            </a:r>
            <a:r>
              <a:rPr lang="it-IT" b="1" dirty="0">
                <a:cs typeface="Calibri"/>
              </a:rPr>
              <a:t>, one per </a:t>
            </a:r>
            <a:r>
              <a:rPr lang="it-IT" b="1" err="1">
                <a:cs typeface="Calibri"/>
              </a:rPr>
              <a:t>Contracting</a:t>
            </a:r>
            <a:r>
              <a:rPr lang="it-IT" b="1" dirty="0">
                <a:cs typeface="Calibri"/>
              </a:rPr>
              <a:t> State.</a:t>
            </a:r>
          </a:p>
        </p:txBody>
      </p:sp>
    </p:spTree>
    <p:extLst>
      <p:ext uri="{BB962C8B-B14F-4D97-AF65-F5344CB8AC3E}">
        <p14:creationId xmlns:p14="http://schemas.microsoft.com/office/powerpoint/2010/main" val="2762046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32F82B-103B-9496-A7DD-1C9BD21F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988" y="365125"/>
            <a:ext cx="5525810" cy="1807305"/>
          </a:xfrm>
        </p:spPr>
        <p:txBody>
          <a:bodyPr>
            <a:normAutofit/>
          </a:bodyPr>
          <a:lstStyle/>
          <a:p>
            <a:r>
              <a:rPr lang="it-IT" sz="2800">
                <a:latin typeface="Calibri"/>
                <a:cs typeface="Calibri"/>
              </a:rPr>
              <a:t>The 1950 European Convention for the Protection of Human Rights and Fundamental Freedoms (the "ECHR")</a:t>
            </a:r>
            <a:endParaRPr lang="it-IT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20C488C5-713E-041A-85B8-F723CA83C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8" r="14188" b="-1"/>
          <a:stretch/>
        </p:blipFill>
        <p:spPr>
          <a:xfrm>
            <a:off x="20" y="10"/>
            <a:ext cx="51640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8706C-DDD5-EF94-5156-A7B0A2C62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688" y="2333297"/>
            <a:ext cx="60211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cs typeface="Calibri"/>
              </a:rPr>
              <a:t>The EU </a:t>
            </a:r>
            <a:r>
              <a:rPr lang="it-IT" dirty="0" err="1">
                <a:cs typeface="Calibri"/>
              </a:rPr>
              <a:t>Member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states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have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ratified</a:t>
            </a:r>
            <a:r>
              <a:rPr lang="it-IT" dirty="0">
                <a:cs typeface="Calibri"/>
              </a:rPr>
              <a:t> the ECHR in </a:t>
            </a:r>
            <a:r>
              <a:rPr lang="it-IT" dirty="0" err="1">
                <a:cs typeface="Calibri"/>
              </a:rPr>
              <a:t>their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own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right</a:t>
            </a:r>
            <a:r>
              <a:rPr lang="it-IT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it-IT" b="1" dirty="0">
                <a:cs typeface="Calibri"/>
              </a:rPr>
              <a:t>The EU </a:t>
            </a:r>
            <a:r>
              <a:rPr lang="it-IT" b="1" err="1">
                <a:cs typeface="Calibri"/>
              </a:rPr>
              <a:t>is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not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currently</a:t>
            </a:r>
            <a:r>
              <a:rPr lang="it-IT" b="1" dirty="0">
                <a:cs typeface="Calibri"/>
              </a:rPr>
              <a:t> a party.</a:t>
            </a:r>
          </a:p>
          <a:p>
            <a:pPr marL="0" indent="0">
              <a:buNone/>
            </a:pPr>
            <a:r>
              <a:rPr lang="it-IT" dirty="0">
                <a:cs typeface="Calibri"/>
              </a:rPr>
              <a:t>The </a:t>
            </a:r>
            <a:r>
              <a:rPr lang="it-IT" dirty="0" err="1">
                <a:cs typeface="Calibri"/>
              </a:rPr>
              <a:t>Treaty</a:t>
            </a:r>
            <a:r>
              <a:rPr lang="it-IT" dirty="0">
                <a:cs typeface="Calibri"/>
              </a:rPr>
              <a:t> of </a:t>
            </a:r>
            <a:r>
              <a:rPr lang="it-IT" dirty="0" err="1">
                <a:cs typeface="Calibri"/>
              </a:rPr>
              <a:t>Lisbon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expressly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enabled</a:t>
            </a:r>
            <a:r>
              <a:rPr lang="it-IT" dirty="0">
                <a:cs typeface="Calibri"/>
              </a:rPr>
              <a:t> the EU to accede to ECHR.</a:t>
            </a:r>
            <a:endParaRPr lang="it-IT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959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32F82B-103B-9496-A7DD-1C9BD21F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988" y="365125"/>
            <a:ext cx="5525810" cy="1807305"/>
          </a:xfrm>
        </p:spPr>
        <p:txBody>
          <a:bodyPr>
            <a:normAutofit/>
          </a:bodyPr>
          <a:lstStyle/>
          <a:p>
            <a:r>
              <a:rPr lang="it-IT" sz="2800">
                <a:latin typeface="Calibri"/>
                <a:cs typeface="Calibri"/>
              </a:rPr>
              <a:t>The 1950 European Convention for the Protection of Human Rights and Fundamental Freedoms (the "ECHR")</a:t>
            </a:r>
            <a:endParaRPr lang="it-IT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20C488C5-713E-041A-85B8-F723CA83C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8" r="14188" b="-1"/>
          <a:stretch/>
        </p:blipFill>
        <p:spPr>
          <a:xfrm>
            <a:off x="20" y="10"/>
            <a:ext cx="51640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8706C-DDD5-EF94-5156-A7B0A2C62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688" y="2333297"/>
            <a:ext cx="60211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cs typeface="Calibri"/>
              </a:rPr>
              <a:t>The art. 6, par.1 of the </a:t>
            </a:r>
            <a:r>
              <a:rPr lang="it-IT" dirty="0" err="1">
                <a:cs typeface="Calibri"/>
              </a:rPr>
              <a:t>Treaty</a:t>
            </a:r>
            <a:r>
              <a:rPr lang="it-IT" dirty="0">
                <a:cs typeface="Calibri"/>
              </a:rPr>
              <a:t> on </a:t>
            </a:r>
            <a:r>
              <a:rPr lang="it-IT" dirty="0" err="1">
                <a:cs typeface="Calibri"/>
              </a:rPr>
              <a:t>European</a:t>
            </a:r>
            <a:r>
              <a:rPr lang="it-IT" dirty="0">
                <a:cs typeface="Calibri"/>
              </a:rPr>
              <a:t> Union (TEU), in </a:t>
            </a:r>
            <a:r>
              <a:rPr lang="it-IT" dirty="0" err="1">
                <a:cs typeface="Calibri"/>
              </a:rPr>
              <a:t>particular</a:t>
            </a:r>
            <a:r>
              <a:rPr lang="it-IT" dirty="0">
                <a:cs typeface="Calibri"/>
              </a:rPr>
              <a:t>, </a:t>
            </a:r>
            <a:r>
              <a:rPr lang="it-IT" dirty="0" err="1">
                <a:cs typeface="Calibri"/>
              </a:rPr>
              <a:t>recognizes</a:t>
            </a:r>
            <a:r>
              <a:rPr lang="it-IT" dirty="0">
                <a:cs typeface="Calibri"/>
              </a:rPr>
              <a:t> the Charter of </a:t>
            </a:r>
            <a:r>
              <a:rPr lang="it-IT" dirty="0" err="1">
                <a:cs typeface="Calibri"/>
              </a:rPr>
              <a:t>Fundamental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Rights</a:t>
            </a:r>
            <a:r>
              <a:rPr lang="it-IT" dirty="0">
                <a:cs typeface="Calibri"/>
              </a:rPr>
              <a:t> of the EU, </a:t>
            </a:r>
            <a:r>
              <a:rPr lang="it-IT" dirty="0" err="1">
                <a:highlight>
                  <a:srgbClr val="FFFF00"/>
                </a:highlight>
                <a:cs typeface="Calibri"/>
              </a:rPr>
              <a:t>as</a:t>
            </a:r>
            <a:r>
              <a:rPr lang="it-IT" dirty="0">
                <a:highlight>
                  <a:srgbClr val="FFFF00"/>
                </a:highlight>
                <a:cs typeface="Calibri"/>
              </a:rPr>
              <a:t> </a:t>
            </a:r>
            <a:r>
              <a:rPr lang="it-IT" dirty="0" err="1">
                <a:highlight>
                  <a:srgbClr val="FFFF00"/>
                </a:highlight>
                <a:cs typeface="Calibri"/>
              </a:rPr>
              <a:t>having</a:t>
            </a:r>
            <a:r>
              <a:rPr lang="it-IT" dirty="0">
                <a:highlight>
                  <a:srgbClr val="FFFF00"/>
                </a:highlight>
                <a:cs typeface="Calibri"/>
              </a:rPr>
              <a:t> the </a:t>
            </a:r>
            <a:r>
              <a:rPr lang="it-IT" dirty="0" err="1">
                <a:highlight>
                  <a:srgbClr val="FFFF00"/>
                </a:highlight>
                <a:cs typeface="Calibri"/>
              </a:rPr>
              <a:t>same</a:t>
            </a:r>
            <a:r>
              <a:rPr lang="it-IT" dirty="0">
                <a:highlight>
                  <a:srgbClr val="FFFF00"/>
                </a:highlight>
                <a:cs typeface="Calibri"/>
              </a:rPr>
              <a:t> </a:t>
            </a:r>
            <a:r>
              <a:rPr lang="it-IT" dirty="0" err="1">
                <a:highlight>
                  <a:srgbClr val="FFFF00"/>
                </a:highlight>
                <a:cs typeface="Calibri"/>
              </a:rPr>
              <a:t>legal</a:t>
            </a:r>
            <a:r>
              <a:rPr lang="it-IT" dirty="0">
                <a:highlight>
                  <a:srgbClr val="FFFF00"/>
                </a:highlight>
                <a:cs typeface="Calibri"/>
              </a:rPr>
              <a:t> </a:t>
            </a:r>
            <a:r>
              <a:rPr lang="it-IT" dirty="0" err="1">
                <a:highlight>
                  <a:srgbClr val="FFFF00"/>
                </a:highlight>
                <a:cs typeface="Calibri"/>
              </a:rPr>
              <a:t>value</a:t>
            </a:r>
            <a:r>
              <a:rPr lang="it-IT" dirty="0">
                <a:highlight>
                  <a:srgbClr val="FFFF00"/>
                </a:highlight>
                <a:cs typeface="Calibri"/>
              </a:rPr>
              <a:t> </a:t>
            </a:r>
            <a:r>
              <a:rPr lang="it-IT" dirty="0" err="1">
                <a:highlight>
                  <a:srgbClr val="FFFF00"/>
                </a:highlight>
                <a:cs typeface="Calibri"/>
              </a:rPr>
              <a:t>as</a:t>
            </a:r>
            <a:r>
              <a:rPr lang="it-IT" dirty="0">
                <a:highlight>
                  <a:srgbClr val="FFFF00"/>
                </a:highlight>
                <a:cs typeface="Calibri"/>
              </a:rPr>
              <a:t> the </a:t>
            </a:r>
            <a:r>
              <a:rPr lang="it-IT" dirty="0" err="1">
                <a:highlight>
                  <a:srgbClr val="FFFF00"/>
                </a:highlight>
                <a:cs typeface="Calibri"/>
              </a:rPr>
              <a:t>treaties</a:t>
            </a:r>
            <a:r>
              <a:rPr lang="it-IT" dirty="0">
                <a:highlight>
                  <a:srgbClr val="FFFF00"/>
                </a:highlight>
                <a:cs typeface="Calibri"/>
              </a:rPr>
              <a:t>. </a:t>
            </a:r>
            <a:endParaRPr lang="it-IT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630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32F82B-103B-9496-A7DD-1C9BD21F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988" y="365125"/>
            <a:ext cx="5525810" cy="1807305"/>
          </a:xfrm>
        </p:spPr>
        <p:txBody>
          <a:bodyPr>
            <a:normAutofit/>
          </a:bodyPr>
          <a:lstStyle/>
          <a:p>
            <a:r>
              <a:rPr lang="it-IT" sz="2800">
                <a:latin typeface="Calibri"/>
                <a:cs typeface="Calibri"/>
              </a:rPr>
              <a:t>The 1950 European Convention for the Protection of Human Rights and Fundamental Freedoms (the "ECHR")</a:t>
            </a:r>
            <a:endParaRPr lang="it-IT"/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20C488C5-713E-041A-85B8-F723CA83C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8" r="14188" b="-1"/>
          <a:stretch/>
        </p:blipFill>
        <p:spPr>
          <a:xfrm>
            <a:off x="20" y="10"/>
            <a:ext cx="51640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8706C-DDD5-EF94-5156-A7B0A2C62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2688" y="2333297"/>
            <a:ext cx="60211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cs typeface="Calibri"/>
              </a:rPr>
              <a:t> The art. 6, par. 2 of the TEU </a:t>
            </a:r>
            <a:r>
              <a:rPr lang="it-IT" err="1">
                <a:cs typeface="Calibri"/>
              </a:rPr>
              <a:t>establishes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that</a:t>
            </a:r>
            <a:r>
              <a:rPr lang="it-IT" dirty="0">
                <a:cs typeface="Calibri"/>
              </a:rPr>
              <a:t> the Union </a:t>
            </a:r>
            <a:r>
              <a:rPr lang="it-IT" err="1">
                <a:cs typeface="Calibri"/>
              </a:rPr>
              <a:t>adheres</a:t>
            </a:r>
            <a:r>
              <a:rPr lang="it-IT" dirty="0">
                <a:cs typeface="Calibri"/>
              </a:rPr>
              <a:t> to the </a:t>
            </a:r>
            <a:r>
              <a:rPr lang="it-IT" err="1">
                <a:cs typeface="Calibri"/>
              </a:rPr>
              <a:t>European</a:t>
            </a:r>
            <a:r>
              <a:rPr lang="it-IT" dirty="0">
                <a:cs typeface="Calibri"/>
              </a:rPr>
              <a:t> Convention for the </a:t>
            </a:r>
            <a:r>
              <a:rPr lang="it-IT" err="1">
                <a:cs typeface="Calibri"/>
              </a:rPr>
              <a:t>Protection</a:t>
            </a:r>
            <a:r>
              <a:rPr lang="it-IT" dirty="0">
                <a:cs typeface="Calibri"/>
              </a:rPr>
              <a:t> of Human </a:t>
            </a:r>
            <a:r>
              <a:rPr lang="it-IT" err="1">
                <a:cs typeface="Calibri"/>
              </a:rPr>
              <a:t>Rights</a:t>
            </a:r>
            <a:r>
              <a:rPr lang="it-IT" dirty="0">
                <a:cs typeface="Calibri"/>
              </a:rPr>
              <a:t> and </a:t>
            </a:r>
            <a:r>
              <a:rPr lang="it-IT" err="1">
                <a:cs typeface="Calibri"/>
              </a:rPr>
              <a:t>Fundamental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Freedoms</a:t>
            </a:r>
            <a:r>
              <a:rPr lang="it-IT" dirty="0">
                <a:cs typeface="Calibri"/>
              </a:rPr>
              <a:t> (ECHR) and </a:t>
            </a:r>
            <a:r>
              <a:rPr lang="it-IT" err="1">
                <a:cs typeface="Calibri"/>
              </a:rPr>
              <a:t>that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such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accession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does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not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modify</a:t>
            </a:r>
            <a:r>
              <a:rPr lang="it-IT" dirty="0">
                <a:cs typeface="Calibri"/>
              </a:rPr>
              <a:t> the </a:t>
            </a:r>
            <a:r>
              <a:rPr lang="it-IT" err="1">
                <a:cs typeface="Calibri"/>
              </a:rPr>
              <a:t>competences</a:t>
            </a:r>
            <a:r>
              <a:rPr lang="it-IT" dirty="0">
                <a:cs typeface="Calibri"/>
              </a:rPr>
              <a:t> of the Union </a:t>
            </a:r>
            <a:r>
              <a:rPr lang="it-IT" err="1">
                <a:cs typeface="Calibri"/>
              </a:rPr>
              <a:t>defined</a:t>
            </a:r>
            <a:r>
              <a:rPr lang="it-IT" dirty="0">
                <a:cs typeface="Calibri"/>
              </a:rPr>
              <a:t> by the </a:t>
            </a:r>
            <a:r>
              <a:rPr lang="it-IT" err="1">
                <a:cs typeface="Calibri"/>
              </a:rPr>
              <a:t>Treaties</a:t>
            </a:r>
            <a:r>
              <a:rPr lang="it-IT" dirty="0">
                <a:cs typeface="Calibri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6704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32F82B-103B-9496-A7DD-1C9BD21F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10963195" cy="1048901"/>
          </a:xfrm>
        </p:spPr>
        <p:txBody>
          <a:bodyPr anchor="t">
            <a:normAutofit/>
          </a:bodyPr>
          <a:lstStyle/>
          <a:p>
            <a:r>
              <a:rPr lang="it-IT" sz="2800">
                <a:latin typeface="Calibri"/>
                <a:cs typeface="Calibri"/>
              </a:rPr>
              <a:t>The 1950 European Convention for the Protection of Human Rights and Fundamental Freedoms (the "ECHR")</a:t>
            </a:r>
            <a:endParaRPr lang="it-IT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20C488C5-713E-041A-85B8-F723CA83C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78" r="14188" b="-1"/>
          <a:stretch/>
        </p:blipFill>
        <p:spPr>
          <a:xfrm>
            <a:off x="992740" y="2324704"/>
            <a:ext cx="3198260" cy="358595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8706C-DDD5-EF94-5156-A7B0A2C62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018" y="2321168"/>
            <a:ext cx="6815353" cy="38212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cs typeface="Calibri"/>
              </a:rPr>
              <a:t>The ECHR </a:t>
            </a:r>
            <a:r>
              <a:rPr lang="it-IT" err="1">
                <a:cs typeface="Calibri"/>
              </a:rPr>
              <a:t>does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not</a:t>
            </a:r>
            <a:r>
              <a:rPr lang="it-IT" dirty="0">
                <a:cs typeface="Calibri"/>
              </a:rPr>
              <a:t> </a:t>
            </a:r>
            <a:r>
              <a:rPr lang="it-IT" err="1">
                <a:cs typeface="Calibri"/>
              </a:rPr>
              <a:t>contain</a:t>
            </a:r>
            <a:r>
              <a:rPr lang="it-IT" dirty="0">
                <a:cs typeface="Calibri"/>
              </a:rPr>
              <a:t> </a:t>
            </a:r>
            <a:r>
              <a:rPr lang="it-IT" b="1" err="1">
                <a:cs typeface="Calibri"/>
              </a:rPr>
              <a:t>any</a:t>
            </a:r>
            <a:r>
              <a:rPr lang="it-IT" b="1" dirty="0">
                <a:cs typeface="Calibri"/>
              </a:rPr>
              <a:t> express </a:t>
            </a:r>
            <a:r>
              <a:rPr lang="it-IT" b="1" err="1">
                <a:cs typeface="Calibri"/>
              </a:rPr>
              <a:t>provision</a:t>
            </a:r>
            <a:r>
              <a:rPr lang="it-IT" b="1" dirty="0">
                <a:cs typeface="Calibri"/>
              </a:rPr>
              <a:t> </a:t>
            </a:r>
            <a:r>
              <a:rPr lang="it-IT" b="1" err="1">
                <a:cs typeface="Calibri"/>
              </a:rPr>
              <a:t>concerning</a:t>
            </a:r>
            <a:r>
              <a:rPr lang="it-IT" b="1" dirty="0">
                <a:cs typeface="Calibri"/>
              </a:rPr>
              <a:t> the </a:t>
            </a:r>
            <a:r>
              <a:rPr lang="it-IT" b="1" err="1">
                <a:cs typeface="Calibri"/>
              </a:rPr>
              <a:t>environment</a:t>
            </a:r>
            <a:r>
              <a:rPr lang="it-IT" b="1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it-IT" dirty="0">
                <a:cs typeface="Calibri"/>
              </a:rPr>
              <a:t>Nevertheless, the ECtHR's jurisprudence applying ECHR </a:t>
            </a:r>
            <a:r>
              <a:rPr lang="it-IT" dirty="0" err="1">
                <a:cs typeface="Calibri"/>
              </a:rPr>
              <a:t>rights</a:t>
            </a:r>
            <a:r>
              <a:rPr lang="it-IT" dirty="0">
                <a:cs typeface="Calibri"/>
              </a:rPr>
              <a:t> to </a:t>
            </a:r>
            <a:r>
              <a:rPr lang="it-IT" dirty="0" err="1">
                <a:cs typeface="Calibri"/>
              </a:rPr>
              <a:t>environmental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issues</a:t>
            </a:r>
            <a:r>
              <a:rPr lang="it-IT" dirty="0">
                <a:cs typeface="Calibri"/>
              </a:rPr>
              <a:t> </a:t>
            </a:r>
            <a:r>
              <a:rPr lang="it-IT" dirty="0" err="1">
                <a:cs typeface="Calibri"/>
              </a:rPr>
              <a:t>is</a:t>
            </a:r>
            <a:r>
              <a:rPr lang="it-IT" dirty="0">
                <a:cs typeface="Calibri"/>
              </a:rPr>
              <a:t>, by </a:t>
            </a:r>
            <a:r>
              <a:rPr lang="it-IT" dirty="0" err="1">
                <a:cs typeface="Calibri"/>
              </a:rPr>
              <a:t>now</a:t>
            </a:r>
            <a:r>
              <a:rPr lang="it-IT" dirty="0">
                <a:cs typeface="Calibri"/>
              </a:rPr>
              <a:t>, </a:t>
            </a:r>
            <a:r>
              <a:rPr lang="it-IT" dirty="0" err="1">
                <a:cs typeface="Calibri"/>
              </a:rPr>
              <a:t>considerable</a:t>
            </a:r>
            <a:r>
              <a:rPr lang="it-IT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it-IT" dirty="0">
                <a:cs typeface="Calibri"/>
              </a:rPr>
              <a:t>These cases largely concern </a:t>
            </a:r>
            <a:r>
              <a:rPr lang="it-IT" b="1" dirty="0">
                <a:cs typeface="Calibri"/>
              </a:rPr>
              <a:t>Article 8 ECHR</a:t>
            </a:r>
            <a:r>
              <a:rPr lang="it-IT" dirty="0">
                <a:cs typeface="Calibri"/>
              </a:rPr>
              <a:t> which protects the right of an individual to respect for his or her private and family life, home and </a:t>
            </a:r>
            <a:r>
              <a:rPr lang="it-IT" err="1">
                <a:cs typeface="Calibri"/>
              </a:rPr>
              <a:t>correspondence</a:t>
            </a:r>
            <a:r>
              <a:rPr lang="it-IT" dirty="0">
                <a:cs typeface="Calibri"/>
              </a:rPr>
              <a:t>.</a:t>
            </a:r>
          </a:p>
          <a:p>
            <a:pPr marL="0" indent="0">
              <a:buNone/>
            </a:pPr>
            <a:endParaRPr lang="it-IT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3713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B32F82B-103B-9496-A7DD-1C9BD21F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3400">
                <a:latin typeface="Calibri"/>
                <a:cs typeface="Calibri"/>
              </a:rPr>
              <a:t>The 1950 European Convention for the Protection of Human Rights and Fundamental Freedoms (the "ECHR")</a:t>
            </a:r>
            <a:endParaRPr lang="it-IT" sz="3400">
              <a:latin typeface="Calibri Light"/>
              <a:cs typeface="Calibri Light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8706C-DDD5-EF94-5156-A7B0A2C62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>
                <a:cs typeface="Calibri"/>
              </a:rPr>
              <a:t>They also have involved :</a:t>
            </a:r>
          </a:p>
          <a:p>
            <a:pPr marL="342900" indent="-342900"/>
            <a:r>
              <a:rPr lang="it-IT">
                <a:cs typeface="Calibri"/>
              </a:rPr>
              <a:t>Article 2: the right to life</a:t>
            </a:r>
          </a:p>
          <a:p>
            <a:pPr marL="342900" indent="-342900"/>
            <a:r>
              <a:rPr lang="it-IT">
                <a:cs typeface="Calibri"/>
              </a:rPr>
              <a:t>Article 6: the right to a fair hearing in the determination of civil rights and obbligations</a:t>
            </a:r>
          </a:p>
          <a:p>
            <a:pPr marL="342900" indent="-342900"/>
            <a:r>
              <a:rPr lang="it-IT">
                <a:cs typeface="Calibri"/>
              </a:rPr>
              <a:t>Article 10: freedom of expression</a:t>
            </a:r>
          </a:p>
          <a:p>
            <a:pPr marL="342900" indent="-342900"/>
            <a:r>
              <a:rPr lang="it-IT">
                <a:cs typeface="Calibri"/>
              </a:rPr>
              <a:t>Article 1, Protocol 1, ECHR: the right to property</a:t>
            </a:r>
            <a:endParaRPr lang="it-IT" dirty="0">
              <a:cs typeface="Calibri"/>
            </a:endParaRPr>
          </a:p>
          <a:p>
            <a:pPr marL="0" indent="0">
              <a:buNone/>
            </a:pPr>
            <a:endParaRPr lang="it-IT" sz="2200">
              <a:cs typeface="Calibri"/>
            </a:endParaRPr>
          </a:p>
        </p:txBody>
      </p:sp>
      <p:pic>
        <p:nvPicPr>
          <p:cNvPr id="5" name="Picture 4" descr="Front steps and columns of a majestic city building">
            <a:extLst>
              <a:ext uri="{FF2B5EF4-FFF2-40B4-BE49-F238E27FC236}">
                <a16:creationId xmlns:a16="http://schemas.microsoft.com/office/drawing/2014/main" id="{20C488C5-713E-041A-85B8-F723CA83C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4" r="13610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35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BBA884-9FF1-9CD6-920A-F1A0DD0B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it-IT" sz="2800">
                <a:latin typeface="Calibri"/>
                <a:cs typeface="Calibri"/>
              </a:rPr>
              <a:t>The 1950 European Convention for the Protection of Human Rights and Fundamental Freedoms (the "ECHR")</a:t>
            </a:r>
            <a:endParaRPr lang="it-IT" sz="2800"/>
          </a:p>
        </p:txBody>
      </p:sp>
      <p:pic>
        <p:nvPicPr>
          <p:cNvPr id="5" name="Picture 4" descr="Cut-out symbol of transgender">
            <a:extLst>
              <a:ext uri="{FF2B5EF4-FFF2-40B4-BE49-F238E27FC236}">
                <a16:creationId xmlns:a16="http://schemas.microsoft.com/office/drawing/2014/main" id="{64CFBF4E-33E0-6930-F081-8A7EBD29D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5" r="19039" b="-3"/>
          <a:stretch/>
        </p:blipFill>
        <p:spPr>
          <a:xfrm>
            <a:off x="20" y="10"/>
            <a:ext cx="46306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0FFD49-5CB9-9FB9-E473-7BF96C3C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588" y="2333297"/>
            <a:ext cx="7075210" cy="41738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it-IT" dirty="0">
                <a:cs typeface="Calibri" panose="020F0502020204030204"/>
              </a:rPr>
              <a:t> </a:t>
            </a:r>
            <a:r>
              <a:rPr lang="it-IT" b="1" dirty="0">
                <a:solidFill>
                  <a:srgbClr val="FF0000"/>
                </a:solidFill>
                <a:cs typeface="Calibri" panose="020F0502020204030204"/>
              </a:rPr>
              <a:t>NO RIGHT TO A DECENT ENVIRONMENT:</a:t>
            </a:r>
            <a:endParaRPr lang="it-IT" dirty="0">
              <a:cs typeface="Calibri" panose="020F0502020204030204"/>
            </a:endParaRPr>
          </a:p>
          <a:p>
            <a:pPr marL="0" indent="0">
              <a:buNone/>
            </a:pPr>
            <a:r>
              <a:rPr lang="it-IT" dirty="0">
                <a:cs typeface="Calibri" panose="020F0502020204030204"/>
              </a:rPr>
              <a:t>The </a:t>
            </a:r>
            <a:r>
              <a:rPr lang="it-IT" dirty="0" err="1">
                <a:cs typeface="Calibri" panose="020F0502020204030204"/>
              </a:rPr>
              <a:t>ECtHR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has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refused</a:t>
            </a:r>
            <a:r>
              <a:rPr lang="it-IT" dirty="0">
                <a:cs typeface="Calibri" panose="020F0502020204030204"/>
              </a:rPr>
              <a:t> to </a:t>
            </a:r>
            <a:r>
              <a:rPr lang="it-IT" dirty="0" err="1">
                <a:cs typeface="Calibri" panose="020F0502020204030204"/>
              </a:rPr>
              <a:t>recognise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any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right</a:t>
            </a:r>
            <a:r>
              <a:rPr lang="it-IT" dirty="0">
                <a:cs typeface="Calibri" panose="020F0502020204030204"/>
              </a:rPr>
              <a:t> to a </a:t>
            </a:r>
            <a:r>
              <a:rPr lang="it-IT" dirty="0" err="1">
                <a:cs typeface="Calibri" panose="020F0502020204030204"/>
              </a:rPr>
              <a:t>healty</a:t>
            </a:r>
            <a:r>
              <a:rPr lang="it-IT" dirty="0">
                <a:cs typeface="Calibri" panose="020F0502020204030204"/>
              </a:rPr>
              <a:t> or </a:t>
            </a:r>
            <a:r>
              <a:rPr lang="it-IT" dirty="0" err="1">
                <a:cs typeface="Calibri" panose="020F0502020204030204"/>
              </a:rPr>
              <a:t>decent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environment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as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dirty="0" err="1">
                <a:cs typeface="Calibri" panose="020F0502020204030204"/>
              </a:rPr>
              <a:t>such</a:t>
            </a:r>
            <a:r>
              <a:rPr lang="it-IT" dirty="0">
                <a:cs typeface="Calibri" panose="020F0502020204030204"/>
              </a:rPr>
              <a:t> in the ECHR.</a:t>
            </a:r>
          </a:p>
          <a:p>
            <a:pPr marL="0" indent="0">
              <a:buNone/>
            </a:pPr>
            <a:r>
              <a:rPr lang="it-IT" dirty="0">
                <a:cs typeface="Calibri" panose="020F0502020204030204"/>
              </a:rPr>
              <a:t>In </a:t>
            </a:r>
            <a:r>
              <a:rPr lang="it-IT" b="1" i="1" err="1">
                <a:cs typeface="Calibri" panose="020F0502020204030204"/>
              </a:rPr>
              <a:t>Kyrtatos</a:t>
            </a:r>
            <a:r>
              <a:rPr lang="it-IT" b="1" i="1" dirty="0">
                <a:cs typeface="Calibri" panose="020F0502020204030204"/>
              </a:rPr>
              <a:t> v. </a:t>
            </a:r>
            <a:r>
              <a:rPr lang="it-IT" b="1" i="1" err="1">
                <a:cs typeface="Calibri" panose="020F0502020204030204"/>
              </a:rPr>
              <a:t>Greece</a:t>
            </a:r>
            <a:r>
              <a:rPr lang="it-IT" b="1" i="1" dirty="0">
                <a:cs typeface="Calibri" panose="020F0502020204030204"/>
              </a:rPr>
              <a:t>,</a:t>
            </a:r>
            <a:r>
              <a:rPr lang="it-IT" i="1" dirty="0">
                <a:cs typeface="Calibri" panose="020F0502020204030204"/>
              </a:rPr>
              <a:t> </a:t>
            </a:r>
            <a:r>
              <a:rPr lang="it-IT" dirty="0">
                <a:cs typeface="Calibri" panose="020F0502020204030204"/>
              </a:rPr>
              <a:t>the </a:t>
            </a:r>
            <a:r>
              <a:rPr lang="it-IT" err="1">
                <a:cs typeface="Calibri" panose="020F0502020204030204"/>
              </a:rPr>
              <a:t>ECtHR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addressed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this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issue</a:t>
            </a:r>
            <a:r>
              <a:rPr lang="it-IT" dirty="0">
                <a:cs typeface="Calibri" panose="020F0502020204030204"/>
              </a:rPr>
              <a:t> head on, in </a:t>
            </a:r>
            <a:r>
              <a:rPr lang="it-IT" err="1">
                <a:cs typeface="Calibri" panose="020F0502020204030204"/>
              </a:rPr>
              <a:t>refusing</a:t>
            </a:r>
            <a:r>
              <a:rPr lang="it-IT" dirty="0">
                <a:cs typeface="Calibri" panose="020F0502020204030204"/>
              </a:rPr>
              <a:t> to </a:t>
            </a:r>
            <a:r>
              <a:rPr lang="it-IT" err="1">
                <a:cs typeface="Calibri" panose="020F0502020204030204"/>
              </a:rPr>
              <a:t>extend</a:t>
            </a:r>
            <a:r>
              <a:rPr lang="it-IT" dirty="0">
                <a:cs typeface="Calibri" panose="020F0502020204030204"/>
              </a:rPr>
              <a:t> the scope of </a:t>
            </a:r>
            <a:r>
              <a:rPr lang="it-IT" err="1">
                <a:cs typeface="Calibri" panose="020F0502020204030204"/>
              </a:rPr>
              <a:t>article</a:t>
            </a:r>
            <a:r>
              <a:rPr lang="it-IT" dirty="0">
                <a:cs typeface="Calibri" panose="020F0502020204030204"/>
              </a:rPr>
              <a:t> 8 ECHR to the </a:t>
            </a:r>
            <a:r>
              <a:rPr lang="it-IT" err="1">
                <a:cs typeface="Calibri" panose="020F0502020204030204"/>
              </a:rPr>
              <a:t>protection</a:t>
            </a:r>
            <a:r>
              <a:rPr lang="it-IT" dirty="0">
                <a:cs typeface="Calibri" panose="020F0502020204030204"/>
              </a:rPr>
              <a:t> of the </a:t>
            </a:r>
            <a:r>
              <a:rPr lang="it-IT" err="1">
                <a:cs typeface="Calibri" panose="020F0502020204030204"/>
              </a:rPr>
              <a:t>environment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as</a:t>
            </a:r>
            <a:r>
              <a:rPr lang="it-IT" dirty="0">
                <a:cs typeface="Calibri" panose="020F0502020204030204"/>
              </a:rPr>
              <a:t> </a:t>
            </a:r>
            <a:r>
              <a:rPr lang="it-IT" err="1">
                <a:cs typeface="Calibri" panose="020F0502020204030204"/>
              </a:rPr>
              <a:t>such</a:t>
            </a:r>
            <a:r>
              <a:rPr lang="it-IT" dirty="0">
                <a:cs typeface="Calibri" panose="020F0502020204030204"/>
              </a:rPr>
              <a:t>, in the </a:t>
            </a:r>
            <a:r>
              <a:rPr lang="it-IT" err="1">
                <a:cs typeface="Calibri" panose="020F0502020204030204"/>
              </a:rPr>
              <a:t>absence</a:t>
            </a:r>
            <a:r>
              <a:rPr lang="it-IT" dirty="0">
                <a:cs typeface="Calibri" panose="020F0502020204030204"/>
              </a:rPr>
              <a:t> of </a:t>
            </a:r>
            <a:r>
              <a:rPr lang="it-IT" err="1">
                <a:cs typeface="Calibri" panose="020F0502020204030204"/>
              </a:rPr>
              <a:t>proof</a:t>
            </a:r>
            <a:r>
              <a:rPr lang="it-IT" dirty="0">
                <a:cs typeface="Calibri" panose="020F0502020204030204"/>
              </a:rPr>
              <a:t> of </a:t>
            </a:r>
            <a:r>
              <a:rPr lang="it-IT" err="1">
                <a:cs typeface="Calibri" panose="020F0502020204030204"/>
              </a:rPr>
              <a:t>interference</a:t>
            </a:r>
            <a:r>
              <a:rPr lang="it-IT" dirty="0">
                <a:cs typeface="Calibri" panose="020F0502020204030204"/>
              </a:rPr>
              <a:t> with the </a:t>
            </a:r>
            <a:r>
              <a:rPr lang="it-IT" err="1">
                <a:cs typeface="Calibri" panose="020F0502020204030204"/>
              </a:rPr>
              <a:t>applicant's</a:t>
            </a:r>
            <a:r>
              <a:rPr lang="it-IT" dirty="0">
                <a:cs typeface="Calibri" panose="020F0502020204030204"/>
              </a:rPr>
              <a:t> private or family life.</a:t>
            </a:r>
          </a:p>
        </p:txBody>
      </p:sp>
    </p:spTree>
    <p:extLst>
      <p:ext uri="{BB962C8B-B14F-4D97-AF65-F5344CB8AC3E}">
        <p14:creationId xmlns:p14="http://schemas.microsoft.com/office/powerpoint/2010/main" val="189708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AB6AE7-11F2-D530-EA22-D3C277C2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it-IT">
                <a:ea typeface="Calibri Light"/>
                <a:cs typeface="Calibri Light"/>
              </a:rPr>
              <a:t>Kyrtatos v. Greece</a:t>
            </a:r>
            <a:endParaRPr lang="it-IT"/>
          </a:p>
        </p:txBody>
      </p:sp>
      <p:pic>
        <p:nvPicPr>
          <p:cNvPr id="5" name="Picture 4" descr="Vehicle speeding down a mountain road at dusk">
            <a:extLst>
              <a:ext uri="{FF2B5EF4-FFF2-40B4-BE49-F238E27FC236}">
                <a16:creationId xmlns:a16="http://schemas.microsoft.com/office/drawing/2014/main" id="{D97E5513-1121-3E10-85FE-F502C1EA6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8" r="33243" b="4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07A2B3-732A-B6C7-473D-3B44C7020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ea typeface="Calibri" panose="020F0502020204030204"/>
                <a:cs typeface="Calibri" panose="020F0502020204030204"/>
              </a:rPr>
              <a:t>The </a:t>
            </a:r>
            <a:r>
              <a:rPr lang="it-IT" err="1">
                <a:ea typeface="Calibri" panose="020F0502020204030204"/>
                <a:cs typeface="Calibri" panose="020F0502020204030204"/>
              </a:rPr>
              <a:t>applicants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contended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that</a:t>
            </a:r>
            <a:r>
              <a:rPr lang="it-IT" dirty="0">
                <a:ea typeface="Calibri" panose="020F0502020204030204"/>
                <a:cs typeface="Calibri" panose="020F0502020204030204"/>
              </a:rPr>
              <a:t> urban </a:t>
            </a:r>
            <a:r>
              <a:rPr lang="it-IT" err="1">
                <a:ea typeface="Calibri" panose="020F0502020204030204"/>
                <a:cs typeface="Calibri" panose="020F0502020204030204"/>
              </a:rPr>
              <a:t>development</a:t>
            </a:r>
            <a:r>
              <a:rPr lang="it-IT" dirty="0">
                <a:ea typeface="Calibri" panose="020F0502020204030204"/>
                <a:cs typeface="Calibri" panose="020F0502020204030204"/>
              </a:rPr>
              <a:t> in the area in </a:t>
            </a:r>
            <a:r>
              <a:rPr lang="it-IT" err="1">
                <a:ea typeface="Calibri" panose="020F0502020204030204"/>
                <a:cs typeface="Calibri" panose="020F0502020204030204"/>
              </a:rPr>
              <a:t>question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had</a:t>
            </a:r>
            <a:r>
              <a:rPr lang="it-IT" dirty="0">
                <a:ea typeface="Calibri" panose="020F0502020204030204"/>
                <a:cs typeface="Calibri" panose="020F0502020204030204"/>
              </a:rPr>
              <a:t> led to the </a:t>
            </a:r>
            <a:r>
              <a:rPr lang="it-IT" err="1">
                <a:ea typeface="Calibri" panose="020F0502020204030204"/>
                <a:cs typeface="Calibri" panose="020F0502020204030204"/>
              </a:rPr>
              <a:t>destruction</a:t>
            </a:r>
            <a:r>
              <a:rPr lang="it-IT" dirty="0">
                <a:ea typeface="Calibri" panose="020F0502020204030204"/>
                <a:cs typeface="Calibri" panose="020F0502020204030204"/>
              </a:rPr>
              <a:t> of </a:t>
            </a:r>
            <a:r>
              <a:rPr lang="it-IT" err="1">
                <a:ea typeface="Calibri" panose="020F0502020204030204"/>
                <a:cs typeface="Calibri" panose="020F0502020204030204"/>
              </a:rPr>
              <a:t>their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physical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environment</a:t>
            </a:r>
            <a:r>
              <a:rPr lang="it-IT" dirty="0">
                <a:ea typeface="Calibri" panose="020F0502020204030204"/>
                <a:cs typeface="Calibri" panose="020F0502020204030204"/>
              </a:rPr>
              <a:t> and </a:t>
            </a:r>
            <a:r>
              <a:rPr lang="it-IT" err="1">
                <a:ea typeface="Calibri" panose="020F0502020204030204"/>
                <a:cs typeface="Calibri" panose="020F0502020204030204"/>
              </a:rPr>
              <a:t>had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affected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their</a:t>
            </a:r>
            <a:r>
              <a:rPr lang="it-IT" dirty="0">
                <a:ea typeface="Calibri" panose="020F0502020204030204"/>
                <a:cs typeface="Calibri" panose="020F0502020204030204"/>
              </a:rPr>
              <a:t> life. 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364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AB6AE7-11F2-D530-EA22-D3C277C2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it-IT">
                <a:ea typeface="Calibri Light"/>
                <a:cs typeface="Calibri Light"/>
              </a:rPr>
              <a:t>Kyrtatos v. Greece</a:t>
            </a:r>
            <a:endParaRPr lang="it-IT"/>
          </a:p>
        </p:txBody>
      </p:sp>
      <p:pic>
        <p:nvPicPr>
          <p:cNvPr id="5" name="Picture 4" descr="Vehicle speeding down a mountain road at dusk">
            <a:extLst>
              <a:ext uri="{FF2B5EF4-FFF2-40B4-BE49-F238E27FC236}">
                <a16:creationId xmlns:a16="http://schemas.microsoft.com/office/drawing/2014/main" id="{D97E5513-1121-3E10-85FE-F502C1EA6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8" r="33243" b="4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07A2B3-732A-B6C7-473D-3B44C7020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400" err="1">
                <a:ea typeface="Calibri" panose="020F0502020204030204"/>
                <a:cs typeface="Calibri" panose="020F0502020204030204"/>
              </a:rPr>
              <a:t>They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relied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on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Article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8 of the Convention,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which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provided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: “1.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Everyone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has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the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right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to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respect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for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his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private and family life,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his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home and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his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correspondence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.” </a:t>
            </a:r>
          </a:p>
          <a:p>
            <a:pPr marL="0" indent="0">
              <a:buNone/>
            </a:pPr>
            <a:r>
              <a:rPr lang="it-IT" sz="2400" err="1">
                <a:ea typeface="Calibri" panose="020F0502020204030204"/>
                <a:cs typeface="Calibri" panose="020F0502020204030204"/>
              </a:rPr>
              <a:t>They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complained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that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urban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development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had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b="1" err="1">
                <a:ea typeface="Calibri" panose="020F0502020204030204"/>
                <a:cs typeface="Calibri" panose="020F0502020204030204"/>
              </a:rPr>
              <a:t>destroyed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the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swamp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which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was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adjacent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to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their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property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and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about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other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environmental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sz="2400" err="1">
                <a:ea typeface="Calibri" panose="020F0502020204030204"/>
                <a:cs typeface="Calibri" panose="020F0502020204030204"/>
              </a:rPr>
              <a:t>pollution</a:t>
            </a:r>
            <a:r>
              <a:rPr lang="it-IT" sz="2400" dirty="0">
                <a:ea typeface="Calibri" panose="020F0502020204030204"/>
                <a:cs typeface="Calibri" panose="020F0502020204030204"/>
              </a:rPr>
              <a:t>.</a:t>
            </a:r>
            <a:endParaRPr lang="it-IT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12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F04CAC-F7FC-A6BE-7912-0A30809C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4600" b="1" err="1">
                <a:solidFill>
                  <a:srgbClr val="FF0000"/>
                </a:solidFill>
                <a:cs typeface="Calibri Light"/>
              </a:rPr>
              <a:t>Why</a:t>
            </a:r>
            <a:r>
              <a:rPr lang="it-IT" sz="4600" b="1" dirty="0">
                <a:cs typeface="Calibri Light"/>
              </a:rPr>
              <a:t> </a:t>
            </a:r>
            <a:r>
              <a:rPr lang="it-IT" sz="4600" b="1" err="1">
                <a:cs typeface="Calibri Light"/>
              </a:rPr>
              <a:t>Environmental</a:t>
            </a:r>
            <a:r>
              <a:rPr lang="it-IT" sz="4600" b="1" dirty="0">
                <a:cs typeface="Calibri Light"/>
              </a:rPr>
              <a:t> Human </a:t>
            </a:r>
            <a:r>
              <a:rPr lang="it-IT" sz="4600" b="1" err="1">
                <a:cs typeface="Calibri Light"/>
              </a:rPr>
              <a:t>Rights</a:t>
            </a:r>
            <a:r>
              <a:rPr lang="it-IT" sz="4600" b="1" dirty="0">
                <a:cs typeface="Calibri Light"/>
              </a:rPr>
              <a:t>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C2BCB9-28FC-4969-324D-3A1A9A9F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sz="3600" dirty="0">
                <a:cs typeface="Calibri"/>
              </a:rPr>
              <a:t>In </a:t>
            </a:r>
            <a:r>
              <a:rPr lang="it-IT" sz="3600" err="1">
                <a:cs typeface="Calibri"/>
              </a:rPr>
              <a:t>addition</a:t>
            </a:r>
            <a:r>
              <a:rPr lang="it-IT" sz="3600" dirty="0">
                <a:cs typeface="Calibri"/>
              </a:rPr>
              <a:t> to the </a:t>
            </a:r>
            <a:r>
              <a:rPr lang="it-IT" sz="3600" err="1">
                <a:cs typeface="Calibri"/>
              </a:rPr>
              <a:t>regulatory</a:t>
            </a:r>
            <a:r>
              <a:rPr lang="it-IT" sz="3600" dirty="0">
                <a:cs typeface="Calibri"/>
              </a:rPr>
              <a:t> techniques </a:t>
            </a:r>
            <a:r>
              <a:rPr lang="it-IT" sz="3600" err="1">
                <a:cs typeface="Calibri"/>
              </a:rPr>
              <a:t>discussed</a:t>
            </a:r>
            <a:r>
              <a:rPr lang="it-IT" sz="3600" dirty="0">
                <a:cs typeface="Calibri"/>
              </a:rPr>
              <a:t>, a </a:t>
            </a:r>
            <a:r>
              <a:rPr lang="it-IT" sz="3600" err="1">
                <a:cs typeface="Calibri"/>
              </a:rPr>
              <a:t>further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important</a:t>
            </a:r>
            <a:r>
              <a:rPr lang="it-IT" sz="3600" dirty="0">
                <a:cs typeface="Calibri"/>
              </a:rPr>
              <a:t> </a:t>
            </a:r>
            <a:r>
              <a:rPr lang="it-IT" sz="3600" err="1">
                <a:cs typeface="Calibri"/>
              </a:rPr>
              <a:t>mean</a:t>
            </a:r>
            <a:r>
              <a:rPr lang="it-IT" sz="3600" dirty="0">
                <a:cs typeface="Calibri"/>
              </a:rPr>
              <a:t> of </a:t>
            </a:r>
            <a:r>
              <a:rPr lang="it-IT" sz="3600" err="1">
                <a:cs typeface="Calibri"/>
              </a:rPr>
              <a:t>achieving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environmental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protection</a:t>
            </a:r>
            <a:r>
              <a:rPr lang="it-IT" sz="3600" dirty="0">
                <a:cs typeface="Calibri"/>
              </a:rPr>
              <a:t> in Europe </a:t>
            </a:r>
            <a:r>
              <a:rPr lang="it-IT" sz="3600" err="1">
                <a:cs typeface="Calibri"/>
              </a:rPr>
              <a:t>is</a:t>
            </a:r>
            <a:r>
              <a:rPr lang="it-IT" sz="3600" dirty="0">
                <a:cs typeface="Calibri"/>
              </a:rPr>
              <a:t> </a:t>
            </a:r>
            <a:r>
              <a:rPr lang="it-IT" sz="3600" b="1" dirty="0">
                <a:cs typeface="Calibri"/>
              </a:rPr>
              <a:t>by </a:t>
            </a:r>
            <a:r>
              <a:rPr lang="it-IT" sz="3600" b="1" err="1">
                <a:cs typeface="Calibri"/>
              </a:rPr>
              <a:t>recognising</a:t>
            </a:r>
            <a:r>
              <a:rPr lang="it-IT" sz="3600" b="1" dirty="0">
                <a:cs typeface="Calibri"/>
              </a:rPr>
              <a:t> </a:t>
            </a:r>
            <a:r>
              <a:rPr lang="it-IT" sz="3600" b="1" err="1">
                <a:cs typeface="Calibri"/>
              </a:rPr>
              <a:t>environmental</a:t>
            </a:r>
            <a:r>
              <a:rPr lang="it-IT" sz="3600" b="1" dirty="0">
                <a:cs typeface="Calibri"/>
              </a:rPr>
              <a:t> </a:t>
            </a:r>
            <a:r>
              <a:rPr lang="it-IT" sz="3600" b="1" err="1">
                <a:cs typeface="Calibri"/>
              </a:rPr>
              <a:t>rights</a:t>
            </a:r>
            <a:r>
              <a:rPr lang="it-IT" sz="3600" b="1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0220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AB6AE7-11F2-D530-EA22-D3C277C2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t-IT">
                <a:ea typeface="Calibri Light"/>
                <a:cs typeface="Calibri Light"/>
              </a:rPr>
              <a:t>Kyrtatos v. Greece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07A2B3-732A-B6C7-473D-3B44C7020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7058021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3600" dirty="0">
                <a:ea typeface="Calibri"/>
                <a:cs typeface="Calibri"/>
              </a:rPr>
              <a:t>With </a:t>
            </a:r>
            <a:r>
              <a:rPr lang="it-IT" sz="3600" err="1">
                <a:ea typeface="Calibri"/>
                <a:cs typeface="Calibri"/>
              </a:rPr>
              <a:t>regard</a:t>
            </a:r>
            <a:r>
              <a:rPr lang="it-IT" sz="3600" dirty="0">
                <a:ea typeface="Calibri"/>
                <a:cs typeface="Calibri"/>
              </a:rPr>
              <a:t> to the first </a:t>
            </a:r>
            <a:r>
              <a:rPr lang="it-IT" sz="3600" err="1">
                <a:ea typeface="Calibri"/>
                <a:cs typeface="Calibri"/>
              </a:rPr>
              <a:t>complaint</a:t>
            </a:r>
            <a:r>
              <a:rPr lang="it-IT" sz="3600" dirty="0">
                <a:ea typeface="Calibri"/>
                <a:cs typeface="Calibri"/>
              </a:rPr>
              <a:t>, the Court </a:t>
            </a:r>
            <a:r>
              <a:rPr lang="it-IT" sz="3600" err="1">
                <a:ea typeface="Calibri"/>
                <a:cs typeface="Calibri"/>
              </a:rPr>
              <a:t>noted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that</a:t>
            </a:r>
            <a:r>
              <a:rPr lang="it-IT" sz="3600" dirty="0">
                <a:ea typeface="Calibri"/>
                <a:cs typeface="Calibri"/>
              </a:rPr>
              <a:t> severe </a:t>
            </a:r>
            <a:r>
              <a:rPr lang="it-IT" sz="3600" err="1">
                <a:ea typeface="Calibri"/>
                <a:cs typeface="Calibri"/>
              </a:rPr>
              <a:t>environmental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pollution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could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affect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individuals</a:t>
            </a:r>
            <a:r>
              <a:rPr lang="it-IT" sz="3600" dirty="0">
                <a:ea typeface="Calibri"/>
                <a:cs typeface="Calibri"/>
              </a:rPr>
              <a:t>’ </a:t>
            </a:r>
            <a:r>
              <a:rPr lang="it-IT" sz="3600" err="1">
                <a:ea typeface="Calibri"/>
                <a:cs typeface="Calibri"/>
              </a:rPr>
              <a:t>well-being</a:t>
            </a:r>
            <a:r>
              <a:rPr lang="it-IT" sz="3600" dirty="0">
                <a:ea typeface="Calibri"/>
                <a:cs typeface="Calibri"/>
              </a:rPr>
              <a:t> and </a:t>
            </a:r>
            <a:r>
              <a:rPr lang="it-IT" sz="3600" err="1">
                <a:ea typeface="Calibri"/>
                <a:cs typeface="Calibri"/>
              </a:rPr>
              <a:t>prevent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them</a:t>
            </a:r>
            <a:r>
              <a:rPr lang="it-IT" sz="3600" dirty="0">
                <a:ea typeface="Calibri"/>
                <a:cs typeface="Calibri"/>
              </a:rPr>
              <a:t> from </a:t>
            </a:r>
            <a:r>
              <a:rPr lang="it-IT" sz="3600" err="1">
                <a:ea typeface="Calibri"/>
                <a:cs typeface="Calibri"/>
              </a:rPr>
              <a:t>enjoying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their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homes</a:t>
            </a:r>
            <a:r>
              <a:rPr lang="it-IT" sz="3600" dirty="0">
                <a:ea typeface="Calibri"/>
                <a:cs typeface="Calibri"/>
              </a:rPr>
              <a:t> in </a:t>
            </a:r>
            <a:r>
              <a:rPr lang="it-IT" sz="3600" err="1">
                <a:ea typeface="Calibri"/>
                <a:cs typeface="Calibri"/>
              </a:rPr>
              <a:t>such</a:t>
            </a:r>
            <a:r>
              <a:rPr lang="it-IT" sz="3600" dirty="0">
                <a:ea typeface="Calibri"/>
                <a:cs typeface="Calibri"/>
              </a:rPr>
              <a:t> a way </a:t>
            </a:r>
            <a:r>
              <a:rPr lang="it-IT" sz="3600" err="1">
                <a:ea typeface="Calibri"/>
                <a:cs typeface="Calibri"/>
              </a:rPr>
              <a:t>as</a:t>
            </a:r>
            <a:r>
              <a:rPr lang="it-IT" sz="3600" dirty="0">
                <a:ea typeface="Calibri"/>
                <a:cs typeface="Calibri"/>
              </a:rPr>
              <a:t> to </a:t>
            </a:r>
            <a:r>
              <a:rPr lang="it-IT" sz="3600" err="1">
                <a:ea typeface="Calibri"/>
                <a:cs typeface="Calibri"/>
              </a:rPr>
              <a:t>affect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their</a:t>
            </a:r>
            <a:r>
              <a:rPr lang="it-IT" sz="3600" dirty="0">
                <a:ea typeface="Calibri"/>
                <a:cs typeface="Calibri"/>
              </a:rPr>
              <a:t> private and family life </a:t>
            </a:r>
            <a:r>
              <a:rPr lang="it-IT" sz="3600" err="1">
                <a:ea typeface="Calibri"/>
                <a:cs typeface="Calibri"/>
              </a:rPr>
              <a:t>adversely</a:t>
            </a:r>
            <a:r>
              <a:rPr lang="it-IT" sz="3600" dirty="0">
                <a:ea typeface="Calibri"/>
                <a:cs typeface="Calibri"/>
              </a:rPr>
              <a:t>. </a:t>
            </a:r>
            <a:endParaRPr lang="it-IT" dirty="0">
              <a:ea typeface="Calibri"/>
              <a:cs typeface="Calibri"/>
            </a:endParaRPr>
          </a:p>
          <a:p>
            <a:pPr marL="0" indent="0">
              <a:buNone/>
            </a:pPr>
            <a:endParaRPr lang="it-IT" dirty="0">
              <a:ea typeface="Calibri"/>
              <a:cs typeface="Calibri"/>
            </a:endParaRPr>
          </a:p>
        </p:txBody>
      </p:sp>
      <p:pic>
        <p:nvPicPr>
          <p:cNvPr id="5" name="Picture 4" descr="Vehicle speeding down a mountain road at dusk">
            <a:extLst>
              <a:ext uri="{FF2B5EF4-FFF2-40B4-BE49-F238E27FC236}">
                <a16:creationId xmlns:a16="http://schemas.microsoft.com/office/drawing/2014/main" id="{D97E5513-1121-3E10-85FE-F502C1EA6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4" r="33988" b="-1"/>
          <a:stretch/>
        </p:blipFill>
        <p:spPr>
          <a:xfrm>
            <a:off x="7905615" y="10"/>
            <a:ext cx="42863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2503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AB6AE7-11F2-D530-EA22-D3C277C2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t-IT">
                <a:ea typeface="Calibri Light"/>
                <a:cs typeface="Calibri Light"/>
              </a:rPr>
              <a:t>Kyrtatos v. Greece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07A2B3-732A-B6C7-473D-3B44C7020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7058021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3200" dirty="0">
                <a:ea typeface="Calibri"/>
                <a:cs typeface="Calibri"/>
              </a:rPr>
              <a:t> </a:t>
            </a:r>
            <a:r>
              <a:rPr lang="it-IT" sz="3200" err="1">
                <a:ea typeface="Calibri"/>
                <a:cs typeface="Calibri"/>
              </a:rPr>
              <a:t>Yet</a:t>
            </a:r>
            <a:r>
              <a:rPr lang="it-IT" sz="3200" dirty="0">
                <a:ea typeface="Calibri"/>
                <a:cs typeface="Calibri"/>
              </a:rPr>
              <a:t> the </a:t>
            </a:r>
            <a:r>
              <a:rPr lang="it-IT" sz="3200" err="1">
                <a:ea typeface="Calibri"/>
                <a:cs typeface="Calibri"/>
              </a:rPr>
              <a:t>crucial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element</a:t>
            </a:r>
            <a:r>
              <a:rPr lang="it-IT" sz="3200" dirty="0">
                <a:ea typeface="Calibri"/>
                <a:cs typeface="Calibri"/>
              </a:rPr>
              <a:t> for the </a:t>
            </a:r>
            <a:r>
              <a:rPr lang="it-IT" sz="3200" err="1">
                <a:ea typeface="Calibri"/>
                <a:cs typeface="Calibri"/>
              </a:rPr>
              <a:t>violation</a:t>
            </a:r>
            <a:r>
              <a:rPr lang="it-IT" sz="3200" dirty="0">
                <a:ea typeface="Calibri"/>
                <a:cs typeface="Calibri"/>
              </a:rPr>
              <a:t> of the </a:t>
            </a:r>
            <a:r>
              <a:rPr lang="it-IT" sz="3200" err="1">
                <a:ea typeface="Calibri"/>
                <a:cs typeface="Calibri"/>
              </a:rPr>
              <a:t>rights</a:t>
            </a:r>
            <a:r>
              <a:rPr lang="it-IT" sz="3200" dirty="0">
                <a:ea typeface="Calibri"/>
                <a:cs typeface="Calibri"/>
              </a:rPr>
              <a:t> in </a:t>
            </a:r>
            <a:r>
              <a:rPr lang="it-IT" sz="3200" err="1">
                <a:ea typeface="Calibri"/>
                <a:cs typeface="Calibri"/>
              </a:rPr>
              <a:t>Article</a:t>
            </a:r>
            <a:r>
              <a:rPr lang="it-IT" sz="3200" dirty="0">
                <a:ea typeface="Calibri"/>
                <a:cs typeface="Calibri"/>
              </a:rPr>
              <a:t> 8 </a:t>
            </a:r>
            <a:r>
              <a:rPr lang="it-IT" sz="3200" err="1">
                <a:ea typeface="Calibri"/>
                <a:cs typeface="Calibri"/>
              </a:rPr>
              <a:t>was</a:t>
            </a:r>
            <a:r>
              <a:rPr lang="it-IT" sz="3200" dirty="0">
                <a:ea typeface="Calibri"/>
                <a:cs typeface="Calibri"/>
              </a:rPr>
              <a:t> the </a:t>
            </a:r>
            <a:r>
              <a:rPr lang="it-IT" sz="3200" b="1" err="1">
                <a:ea typeface="Calibri"/>
                <a:cs typeface="Calibri"/>
              </a:rPr>
              <a:t>existence</a:t>
            </a:r>
            <a:r>
              <a:rPr lang="it-IT" sz="3200" b="1" dirty="0">
                <a:ea typeface="Calibri"/>
                <a:cs typeface="Calibri"/>
              </a:rPr>
              <a:t> of a </a:t>
            </a:r>
            <a:r>
              <a:rPr lang="it-IT" sz="3200" b="1" err="1">
                <a:ea typeface="Calibri"/>
                <a:cs typeface="Calibri"/>
              </a:rPr>
              <a:t>harmful</a:t>
            </a:r>
            <a:r>
              <a:rPr lang="it-IT" sz="3200" b="1" dirty="0">
                <a:ea typeface="Calibri"/>
                <a:cs typeface="Calibri"/>
              </a:rPr>
              <a:t> </a:t>
            </a:r>
            <a:r>
              <a:rPr lang="it-IT" sz="3200" b="1" err="1">
                <a:ea typeface="Calibri"/>
                <a:cs typeface="Calibri"/>
              </a:rPr>
              <a:t>effect</a:t>
            </a:r>
            <a:r>
              <a:rPr lang="it-IT" sz="3200" b="1" dirty="0">
                <a:ea typeface="Calibri"/>
                <a:cs typeface="Calibri"/>
              </a:rPr>
              <a:t> on a </a:t>
            </a:r>
            <a:r>
              <a:rPr lang="it-IT" sz="3200" b="1" err="1">
                <a:ea typeface="Calibri"/>
                <a:cs typeface="Calibri"/>
              </a:rPr>
              <a:t>person’s</a:t>
            </a:r>
            <a:r>
              <a:rPr lang="it-IT" sz="3200" b="1" dirty="0">
                <a:ea typeface="Calibri"/>
                <a:cs typeface="Calibri"/>
              </a:rPr>
              <a:t> private or family </a:t>
            </a:r>
            <a:r>
              <a:rPr lang="it-IT" sz="3200" b="1" err="1">
                <a:ea typeface="Calibri"/>
                <a:cs typeface="Calibri"/>
              </a:rPr>
              <a:t>sphere</a:t>
            </a:r>
            <a:r>
              <a:rPr lang="it-IT" sz="3200" b="1" dirty="0">
                <a:ea typeface="Calibri"/>
                <a:cs typeface="Calibri"/>
              </a:rPr>
              <a:t> a</a:t>
            </a:r>
            <a:r>
              <a:rPr lang="it-IT" sz="3200" dirty="0">
                <a:ea typeface="Calibri"/>
                <a:cs typeface="Calibri"/>
              </a:rPr>
              <a:t>nd </a:t>
            </a:r>
            <a:r>
              <a:rPr lang="it-IT" sz="3200" err="1">
                <a:ea typeface="Calibri"/>
                <a:cs typeface="Calibri"/>
              </a:rPr>
              <a:t>not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simply</a:t>
            </a:r>
            <a:r>
              <a:rPr lang="it-IT" sz="3200" dirty="0">
                <a:ea typeface="Calibri"/>
                <a:cs typeface="Calibri"/>
              </a:rPr>
              <a:t> the general </a:t>
            </a:r>
            <a:r>
              <a:rPr lang="it-IT" sz="3200" err="1">
                <a:ea typeface="Calibri"/>
                <a:cs typeface="Calibri"/>
              </a:rPr>
              <a:t>deterioration</a:t>
            </a:r>
            <a:r>
              <a:rPr lang="it-IT" sz="3200" dirty="0">
                <a:ea typeface="Calibri"/>
                <a:cs typeface="Calibri"/>
              </a:rPr>
              <a:t> of the </a:t>
            </a:r>
            <a:r>
              <a:rPr lang="it-IT" sz="3200" err="1">
                <a:ea typeface="Calibri"/>
                <a:cs typeface="Calibri"/>
              </a:rPr>
              <a:t>environment</a:t>
            </a:r>
            <a:r>
              <a:rPr lang="it-IT" sz="3200" dirty="0">
                <a:ea typeface="Calibri"/>
                <a:cs typeface="Calibri"/>
              </a:rPr>
              <a:t>. </a:t>
            </a:r>
          </a:p>
        </p:txBody>
      </p:sp>
      <p:pic>
        <p:nvPicPr>
          <p:cNvPr id="5" name="Picture 4" descr="Vehicle speeding down a mountain road at dusk">
            <a:extLst>
              <a:ext uri="{FF2B5EF4-FFF2-40B4-BE49-F238E27FC236}">
                <a16:creationId xmlns:a16="http://schemas.microsoft.com/office/drawing/2014/main" id="{D97E5513-1121-3E10-85FE-F502C1EA6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4" r="33988" b="-1"/>
          <a:stretch/>
        </p:blipFill>
        <p:spPr>
          <a:xfrm>
            <a:off x="7905615" y="10"/>
            <a:ext cx="42863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4365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AB6AE7-11F2-D530-EA22-D3C277C2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t-IT">
                <a:ea typeface="Calibri Light"/>
                <a:cs typeface="Calibri Light"/>
              </a:rPr>
              <a:t>Kyrtatos v. Greece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07A2B3-732A-B6C7-473D-3B44C7020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33297"/>
            <a:ext cx="74390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3200" dirty="0" err="1">
                <a:ea typeface="Calibri"/>
                <a:cs typeface="Calibri"/>
              </a:rPr>
              <a:t>Neither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dirty="0" err="1">
                <a:ea typeface="Calibri"/>
                <a:cs typeface="Calibri"/>
              </a:rPr>
              <a:t>Article</a:t>
            </a:r>
            <a:r>
              <a:rPr lang="it-IT" sz="3200" dirty="0">
                <a:ea typeface="Calibri"/>
                <a:cs typeface="Calibri"/>
              </a:rPr>
              <a:t> 8 </a:t>
            </a:r>
            <a:r>
              <a:rPr lang="it-IT" sz="3200" dirty="0" err="1">
                <a:ea typeface="Calibri"/>
                <a:cs typeface="Calibri"/>
              </a:rPr>
              <a:t>nor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dirty="0" err="1">
                <a:ea typeface="Calibri"/>
                <a:cs typeface="Calibri"/>
              </a:rPr>
              <a:t>any</a:t>
            </a:r>
            <a:r>
              <a:rPr lang="it-IT" sz="3200" dirty="0">
                <a:ea typeface="Calibri"/>
                <a:cs typeface="Calibri"/>
              </a:rPr>
              <a:t> of the </a:t>
            </a:r>
            <a:r>
              <a:rPr lang="it-IT" sz="3200" dirty="0" err="1">
                <a:ea typeface="Calibri"/>
                <a:cs typeface="Calibri"/>
              </a:rPr>
              <a:t>other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dirty="0" err="1">
                <a:ea typeface="Calibri"/>
                <a:cs typeface="Calibri"/>
              </a:rPr>
              <a:t>Articles</a:t>
            </a:r>
            <a:r>
              <a:rPr lang="it-IT" sz="3200" dirty="0">
                <a:ea typeface="Calibri"/>
                <a:cs typeface="Calibri"/>
              </a:rPr>
              <a:t> of the Convention </a:t>
            </a:r>
            <a:r>
              <a:rPr lang="it-IT" sz="3200" b="1" dirty="0" err="1">
                <a:ea typeface="Calibri"/>
                <a:cs typeface="Calibri"/>
              </a:rPr>
              <a:t>were</a:t>
            </a:r>
            <a:r>
              <a:rPr lang="it-IT" sz="3200" b="1" dirty="0">
                <a:ea typeface="Calibri"/>
                <a:cs typeface="Calibri"/>
              </a:rPr>
              <a:t> </a:t>
            </a:r>
            <a:r>
              <a:rPr lang="it-IT" sz="3200" b="1" dirty="0" err="1">
                <a:ea typeface="Calibri"/>
                <a:cs typeface="Calibri"/>
              </a:rPr>
              <a:t>specifically</a:t>
            </a:r>
            <a:r>
              <a:rPr lang="it-IT" sz="3200" b="1" dirty="0">
                <a:ea typeface="Calibri"/>
                <a:cs typeface="Calibri"/>
              </a:rPr>
              <a:t> </a:t>
            </a:r>
            <a:r>
              <a:rPr lang="it-IT" sz="3200" b="1" dirty="0" err="1">
                <a:ea typeface="Calibri"/>
                <a:cs typeface="Calibri"/>
              </a:rPr>
              <a:t>designed</a:t>
            </a:r>
            <a:r>
              <a:rPr lang="it-IT" sz="3200" b="1" dirty="0">
                <a:ea typeface="Calibri"/>
                <a:cs typeface="Calibri"/>
              </a:rPr>
              <a:t> to </a:t>
            </a:r>
            <a:r>
              <a:rPr lang="it-IT" sz="3200" b="1" dirty="0" err="1">
                <a:ea typeface="Calibri"/>
                <a:cs typeface="Calibri"/>
              </a:rPr>
              <a:t>provide</a:t>
            </a:r>
            <a:r>
              <a:rPr lang="it-IT" sz="3200" b="1" dirty="0">
                <a:ea typeface="Calibri"/>
                <a:cs typeface="Calibri"/>
              </a:rPr>
              <a:t> general </a:t>
            </a:r>
            <a:r>
              <a:rPr lang="it-IT" sz="3200" b="1" dirty="0" err="1">
                <a:ea typeface="Calibri"/>
                <a:cs typeface="Calibri"/>
              </a:rPr>
              <a:t>protection</a:t>
            </a:r>
            <a:r>
              <a:rPr lang="it-IT" sz="3200" b="1" dirty="0">
                <a:ea typeface="Calibri"/>
                <a:cs typeface="Calibri"/>
              </a:rPr>
              <a:t> of the </a:t>
            </a:r>
            <a:r>
              <a:rPr lang="it-IT" sz="3200" b="1" dirty="0" err="1">
                <a:ea typeface="Calibri"/>
                <a:cs typeface="Calibri"/>
              </a:rPr>
              <a:t>environment</a:t>
            </a:r>
            <a:r>
              <a:rPr lang="it-IT" sz="3200" b="1" dirty="0">
                <a:ea typeface="Calibri"/>
                <a:cs typeface="Calibri"/>
              </a:rPr>
              <a:t> </a:t>
            </a:r>
            <a:r>
              <a:rPr lang="it-IT" sz="3200" b="1" dirty="0" err="1">
                <a:ea typeface="Calibri"/>
                <a:cs typeface="Calibri"/>
              </a:rPr>
              <a:t>as</a:t>
            </a:r>
            <a:r>
              <a:rPr lang="it-IT" sz="3200" b="1" dirty="0">
                <a:ea typeface="Calibri"/>
                <a:cs typeface="Calibri"/>
              </a:rPr>
              <a:t> </a:t>
            </a:r>
            <a:r>
              <a:rPr lang="it-IT" sz="3200" b="1" dirty="0" err="1">
                <a:ea typeface="Calibri"/>
                <a:cs typeface="Calibri"/>
              </a:rPr>
              <a:t>such</a:t>
            </a:r>
            <a:r>
              <a:rPr lang="it-IT" sz="3200" b="1" dirty="0">
                <a:ea typeface="Calibri"/>
                <a:cs typeface="Calibri"/>
              </a:rPr>
              <a:t>;</a:t>
            </a:r>
            <a:r>
              <a:rPr lang="it-IT" sz="3200" dirty="0">
                <a:ea typeface="Calibri"/>
                <a:cs typeface="Calibri"/>
              </a:rPr>
              <a:t> to </a:t>
            </a:r>
            <a:r>
              <a:rPr lang="it-IT" sz="3200" dirty="0" err="1">
                <a:ea typeface="Calibri"/>
                <a:cs typeface="Calibri"/>
              </a:rPr>
              <a:t>that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dirty="0" err="1">
                <a:ea typeface="Calibri"/>
                <a:cs typeface="Calibri"/>
              </a:rPr>
              <a:t>effect</a:t>
            </a:r>
            <a:r>
              <a:rPr lang="it-IT" sz="3200" dirty="0">
                <a:ea typeface="Calibri"/>
                <a:cs typeface="Calibri"/>
              </a:rPr>
              <a:t>, </a:t>
            </a:r>
            <a:r>
              <a:rPr lang="it-IT" sz="3200" dirty="0" err="1">
                <a:ea typeface="Calibri"/>
                <a:cs typeface="Calibri"/>
              </a:rPr>
              <a:t>other</a:t>
            </a:r>
            <a:r>
              <a:rPr lang="it-IT" sz="3200" dirty="0">
                <a:ea typeface="Calibri"/>
                <a:cs typeface="Calibri"/>
              </a:rPr>
              <a:t> international </a:t>
            </a:r>
            <a:r>
              <a:rPr lang="it-IT" sz="3200" dirty="0" err="1">
                <a:ea typeface="Calibri"/>
                <a:cs typeface="Calibri"/>
              </a:rPr>
              <a:t>instruments</a:t>
            </a:r>
            <a:r>
              <a:rPr lang="it-IT" sz="3200" dirty="0">
                <a:ea typeface="Calibri"/>
                <a:cs typeface="Calibri"/>
              </a:rPr>
              <a:t> and </a:t>
            </a:r>
            <a:r>
              <a:rPr lang="it-IT" sz="3200" dirty="0" err="1">
                <a:ea typeface="Calibri"/>
                <a:cs typeface="Calibri"/>
              </a:rPr>
              <a:t>domestic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dirty="0" err="1">
                <a:ea typeface="Calibri"/>
                <a:cs typeface="Calibri"/>
              </a:rPr>
              <a:t>legislation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dirty="0" err="1">
                <a:ea typeface="Calibri"/>
                <a:cs typeface="Calibri"/>
              </a:rPr>
              <a:t>were</a:t>
            </a:r>
            <a:r>
              <a:rPr lang="it-IT" sz="3200" dirty="0">
                <a:ea typeface="Calibri"/>
                <a:cs typeface="Calibri"/>
              </a:rPr>
              <a:t> more </a:t>
            </a:r>
            <a:r>
              <a:rPr lang="it-IT" sz="3200" dirty="0" err="1">
                <a:ea typeface="Calibri"/>
                <a:cs typeface="Calibri"/>
              </a:rPr>
              <a:t>pertinent</a:t>
            </a:r>
            <a:r>
              <a:rPr lang="it-IT" sz="3200" dirty="0">
                <a:ea typeface="Calibri"/>
                <a:cs typeface="Calibri"/>
              </a:rPr>
              <a:t> in </a:t>
            </a:r>
            <a:r>
              <a:rPr lang="it-IT" sz="3200" dirty="0" err="1">
                <a:ea typeface="Calibri"/>
                <a:cs typeface="Calibri"/>
              </a:rPr>
              <a:t>dealing</a:t>
            </a:r>
            <a:r>
              <a:rPr lang="it-IT" sz="3200" dirty="0">
                <a:ea typeface="Calibri"/>
                <a:cs typeface="Calibri"/>
              </a:rPr>
              <a:t> with </a:t>
            </a:r>
            <a:r>
              <a:rPr lang="it-IT" sz="3200" dirty="0" err="1">
                <a:ea typeface="Calibri"/>
                <a:cs typeface="Calibri"/>
              </a:rPr>
              <a:t>this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dirty="0" err="1">
                <a:ea typeface="Calibri"/>
                <a:cs typeface="Calibri"/>
              </a:rPr>
              <a:t>particular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dirty="0" err="1">
                <a:ea typeface="Calibri"/>
                <a:cs typeface="Calibri"/>
              </a:rPr>
              <a:t>aspect</a:t>
            </a:r>
            <a:r>
              <a:rPr lang="it-IT" sz="3200" dirty="0">
                <a:ea typeface="Calibri"/>
                <a:cs typeface="Calibri"/>
              </a:rPr>
              <a:t>.</a:t>
            </a:r>
            <a:endParaRPr lang="it-IT" sz="24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5" name="Picture 4" descr="Vehicle speeding down a mountain road at dusk">
            <a:extLst>
              <a:ext uri="{FF2B5EF4-FFF2-40B4-BE49-F238E27FC236}">
                <a16:creationId xmlns:a16="http://schemas.microsoft.com/office/drawing/2014/main" id="{D97E5513-1121-3E10-85FE-F502C1EA6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74" r="33988" b="-1"/>
          <a:stretch/>
        </p:blipFill>
        <p:spPr>
          <a:xfrm>
            <a:off x="7905615" y="10"/>
            <a:ext cx="42863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34533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AB6AE7-11F2-D530-EA22-D3C277C2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it-IT">
                <a:ea typeface="Calibri Light"/>
                <a:cs typeface="Calibri Light"/>
              </a:rPr>
              <a:t>Kyrtatos v. Greece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07A2B3-732A-B6C7-473D-3B44C7020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In the </a:t>
            </a:r>
            <a:r>
              <a:rPr lang="it-IT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present</a:t>
            </a:r>
            <a:r>
              <a:rPr lang="it-IT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case, </a:t>
            </a:r>
            <a:r>
              <a:rPr lang="it-IT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even</a:t>
            </a:r>
            <a:r>
              <a:rPr lang="it-IT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assuming</a:t>
            </a:r>
            <a:r>
              <a:rPr lang="it-IT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that</a:t>
            </a:r>
            <a:r>
              <a:rPr lang="it-IT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the </a:t>
            </a:r>
            <a:r>
              <a:rPr lang="it-IT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environment</a:t>
            </a:r>
            <a:r>
              <a:rPr lang="it-IT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had</a:t>
            </a:r>
            <a:r>
              <a:rPr lang="it-IT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been</a:t>
            </a:r>
            <a:r>
              <a:rPr lang="it-IT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severely</a:t>
            </a:r>
            <a:r>
              <a:rPr lang="it-IT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damaged</a:t>
            </a:r>
            <a:r>
              <a:rPr lang="it-IT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by the urban </a:t>
            </a:r>
            <a:r>
              <a:rPr lang="it-IT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development</a:t>
            </a:r>
            <a:r>
              <a:rPr lang="it-IT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of the area, t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he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alleged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damage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to the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birds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and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other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protected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species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living in the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swamp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was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not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of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such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a nature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as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to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directly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affect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their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own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rights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under </a:t>
            </a:r>
            <a:r>
              <a:rPr lang="it-IT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Article</a:t>
            </a:r>
            <a:r>
              <a:rPr lang="it-IT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8 § 1 of the Convention.</a:t>
            </a:r>
          </a:p>
        </p:txBody>
      </p:sp>
      <p:pic>
        <p:nvPicPr>
          <p:cNvPr id="5" name="Picture 4" descr="Vehicle speeding down a mountain road at dusk">
            <a:extLst>
              <a:ext uri="{FF2B5EF4-FFF2-40B4-BE49-F238E27FC236}">
                <a16:creationId xmlns:a16="http://schemas.microsoft.com/office/drawing/2014/main" id="{D97E5513-1121-3E10-85FE-F502C1EA6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8" r="28291" b="-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040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AAB6AE7-11F2-D530-EA22-D3C277C2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it-IT">
                <a:ea typeface="Calibri Light"/>
                <a:cs typeface="Calibri Light"/>
              </a:rPr>
              <a:t>Kyrtatos v. Greece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07A2B3-732A-B6C7-473D-3B44C7020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700" y="1825625"/>
            <a:ext cx="6307761" cy="43386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 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It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could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have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been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otherwise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if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, for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instance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, the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environmental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deterioration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complained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of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had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consisted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in 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the </a:t>
            </a:r>
            <a:r>
              <a:rPr lang="it-IT" sz="2400" b="1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destruction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of a </a:t>
            </a:r>
            <a:r>
              <a:rPr lang="it-IT" sz="2400" b="1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forest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area in the </a:t>
            </a:r>
            <a:r>
              <a:rPr lang="it-IT" sz="2400" b="1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vicinity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of the </a:t>
            </a:r>
            <a:r>
              <a:rPr lang="it-IT" sz="2400" b="1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applicants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’ house, 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a situation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which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could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have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affected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more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directly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the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applicants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’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own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dirty="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well-being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. </a:t>
            </a:r>
            <a:endParaRPr lang="it-IT" sz="240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it-IT" sz="2400" dirty="0">
              <a:solidFill>
                <a:srgbClr val="212529"/>
              </a:solidFill>
              <a:latin typeface="Roboto"/>
              <a:ea typeface="Roboto"/>
              <a:cs typeface="Roboto"/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In </a:t>
            </a:r>
            <a:r>
              <a:rPr lang="it-IT" sz="240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conclusion</a:t>
            </a:r>
            <a:r>
              <a:rPr lang="it-IT" sz="2400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, the Court </a:t>
            </a:r>
            <a:r>
              <a:rPr lang="it-IT" sz="2400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c</a:t>
            </a:r>
            <a:r>
              <a:rPr lang="it-IT" sz="2400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ould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not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accept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that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the </a:t>
            </a:r>
            <a:r>
              <a:rPr lang="it-IT" sz="2400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interference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with the </a:t>
            </a:r>
            <a:r>
              <a:rPr lang="it-IT" sz="2400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conditions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of </a:t>
            </a:r>
            <a:r>
              <a:rPr lang="it-IT" sz="2400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animal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life in the </a:t>
            </a:r>
            <a:r>
              <a:rPr lang="it-IT" sz="2400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swamp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</a:t>
            </a:r>
            <a:r>
              <a:rPr lang="it-IT" sz="2400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constituted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an </a:t>
            </a:r>
            <a:r>
              <a:rPr lang="it-IT" sz="2400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attack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 on the private or family life of the </a:t>
            </a:r>
            <a:r>
              <a:rPr lang="it-IT" sz="2400" b="1" err="1">
                <a:solidFill>
                  <a:srgbClr val="212529"/>
                </a:solidFill>
                <a:latin typeface="Roboto"/>
                <a:ea typeface="Roboto"/>
                <a:cs typeface="Roboto"/>
              </a:rPr>
              <a:t>applicants</a:t>
            </a:r>
            <a:r>
              <a:rPr lang="it-IT" sz="2400" b="1" dirty="0">
                <a:solidFill>
                  <a:srgbClr val="212529"/>
                </a:solidFill>
                <a:latin typeface="Roboto"/>
                <a:ea typeface="Roboto"/>
                <a:cs typeface="Roboto"/>
              </a:rPr>
              <a:t>.</a:t>
            </a:r>
            <a:endParaRPr lang="it-IT" sz="2400" b="1" dirty="0">
              <a:ea typeface="Calibri"/>
              <a:cs typeface="Calibri"/>
            </a:endParaRPr>
          </a:p>
        </p:txBody>
      </p:sp>
      <p:pic>
        <p:nvPicPr>
          <p:cNvPr id="5" name="Picture 4" descr="Vehicle speeding down a mountain road at dusk">
            <a:extLst>
              <a:ext uri="{FF2B5EF4-FFF2-40B4-BE49-F238E27FC236}">
                <a16:creationId xmlns:a16="http://schemas.microsoft.com/office/drawing/2014/main" id="{D97E5513-1121-3E10-85FE-F502C1EA62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8" r="28291" b="-2"/>
          <a:stretch/>
        </p:blipFill>
        <p:spPr>
          <a:xfrm>
            <a:off x="6768620" y="758514"/>
            <a:ext cx="4728538" cy="45888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097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381727-26CC-616A-C8CF-09303A76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it-IT" sz="4100">
                <a:ea typeface="Calibri Light"/>
                <a:cs typeface="Calibri Light"/>
              </a:rPr>
              <a:t>A right to a decent environment and the ECHR</a:t>
            </a:r>
            <a:endParaRPr lang="it-IT" sz="4100"/>
          </a:p>
        </p:txBody>
      </p:sp>
      <p:pic>
        <p:nvPicPr>
          <p:cNvPr id="5" name="Picture 4" descr="Miniature houses">
            <a:extLst>
              <a:ext uri="{FF2B5EF4-FFF2-40B4-BE49-F238E27FC236}">
                <a16:creationId xmlns:a16="http://schemas.microsoft.com/office/drawing/2014/main" id="{185705CA-F38F-3F64-26B2-8F2D5E5BB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95" r="19082" b="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E5BAF3-B317-E5DD-4D9D-FC6AD44DC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err="1">
                <a:ea typeface="Calibri" panose="020F0502020204030204"/>
                <a:cs typeface="Calibri" panose="020F0502020204030204"/>
              </a:rPr>
              <a:t>Numerous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efforts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have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been</a:t>
            </a:r>
            <a:r>
              <a:rPr lang="it-IT" dirty="0">
                <a:ea typeface="Calibri" panose="020F0502020204030204"/>
                <a:cs typeface="Calibri" panose="020F0502020204030204"/>
              </a:rPr>
              <a:t> made over the </a:t>
            </a:r>
            <a:r>
              <a:rPr lang="it-IT" err="1">
                <a:ea typeface="Calibri" panose="020F0502020204030204"/>
                <a:cs typeface="Calibri" panose="020F0502020204030204"/>
              </a:rPr>
              <a:t>years</a:t>
            </a:r>
            <a:r>
              <a:rPr lang="it-IT" dirty="0">
                <a:ea typeface="Calibri" panose="020F0502020204030204"/>
                <a:cs typeface="Calibri" panose="020F0502020204030204"/>
              </a:rPr>
              <a:t> to </a:t>
            </a:r>
            <a:r>
              <a:rPr lang="it-IT" err="1">
                <a:ea typeface="Calibri" panose="020F0502020204030204"/>
                <a:cs typeface="Calibri" panose="020F0502020204030204"/>
              </a:rPr>
              <a:t>insert</a:t>
            </a:r>
            <a:r>
              <a:rPr lang="it-IT" dirty="0">
                <a:ea typeface="Calibri" panose="020F0502020204030204"/>
                <a:cs typeface="Calibri" panose="020F0502020204030204"/>
              </a:rPr>
              <a:t> a </a:t>
            </a:r>
            <a:r>
              <a:rPr lang="it-IT" err="1">
                <a:ea typeface="Calibri" panose="020F0502020204030204"/>
                <a:cs typeface="Calibri" panose="020F0502020204030204"/>
              </a:rPr>
              <a:t>right</a:t>
            </a:r>
            <a:r>
              <a:rPr lang="it-IT" dirty="0">
                <a:ea typeface="Calibri" panose="020F0502020204030204"/>
                <a:cs typeface="Calibri" panose="020F0502020204030204"/>
              </a:rPr>
              <a:t> to a </a:t>
            </a:r>
            <a:r>
              <a:rPr lang="it-IT" err="1">
                <a:ea typeface="Calibri" panose="020F0502020204030204"/>
                <a:cs typeface="Calibri" panose="020F0502020204030204"/>
              </a:rPr>
              <a:t>decent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environment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err="1">
                <a:ea typeface="Calibri" panose="020F0502020204030204"/>
                <a:cs typeface="Calibri" panose="020F0502020204030204"/>
              </a:rPr>
              <a:t>into</a:t>
            </a:r>
            <a:r>
              <a:rPr lang="it-IT" dirty="0">
                <a:ea typeface="Calibri" panose="020F0502020204030204"/>
                <a:cs typeface="Calibri" panose="020F0502020204030204"/>
              </a:rPr>
              <a:t> the ECHR, </a:t>
            </a:r>
            <a:r>
              <a:rPr lang="it-IT" err="1">
                <a:ea typeface="Calibri" panose="020F0502020204030204"/>
                <a:cs typeface="Calibri" panose="020F0502020204030204"/>
              </a:rPr>
              <a:t>beginning</a:t>
            </a:r>
            <a:r>
              <a:rPr lang="it-IT" dirty="0">
                <a:ea typeface="Calibri" panose="020F0502020204030204"/>
                <a:cs typeface="Calibri" panose="020F0502020204030204"/>
              </a:rPr>
              <a:t> with a 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German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proposal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of 1973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wich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was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rejected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by the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Committe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of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Ministers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on the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basis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that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there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was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no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need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for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such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a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povision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3268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utumn Leaves">
            <a:extLst>
              <a:ext uri="{FF2B5EF4-FFF2-40B4-BE49-F238E27FC236}">
                <a16:creationId xmlns:a16="http://schemas.microsoft.com/office/drawing/2014/main" id="{6A293093-1E2D-CF94-0E9D-4565FEE10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93" r="22625" b="-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4F61E2-8ADB-49CF-602D-1C02A9B1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it-IT" sz="3400">
                <a:ea typeface="Calibri Light"/>
                <a:cs typeface="Calibri Light"/>
              </a:rPr>
              <a:t>A right to a decent environment and the ECHR</a:t>
            </a:r>
            <a:endParaRPr lang="it-IT" sz="34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31D5C2-8673-EBF7-A16C-FAA679BB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dirty="0">
                <a:ea typeface="Calibri" panose="020F0502020204030204"/>
                <a:cs typeface="Calibri" panose="020F0502020204030204"/>
              </a:rPr>
              <a:t>The </a:t>
            </a:r>
            <a:r>
              <a:rPr lang="it-IT" err="1">
                <a:ea typeface="Calibri" panose="020F0502020204030204"/>
                <a:cs typeface="Calibri" panose="020F0502020204030204"/>
              </a:rPr>
              <a:t>Parliamentary</a:t>
            </a:r>
            <a:r>
              <a:rPr lang="it-IT" dirty="0">
                <a:ea typeface="Calibri" panose="020F0502020204030204"/>
                <a:cs typeface="Calibri" panose="020F0502020204030204"/>
              </a:rPr>
              <a:t> Assembly of the </a:t>
            </a:r>
            <a:r>
              <a:rPr lang="it-IT" err="1">
                <a:ea typeface="Calibri" panose="020F0502020204030204"/>
                <a:cs typeface="Calibri" panose="020F0502020204030204"/>
              </a:rPr>
              <a:t>Council</a:t>
            </a:r>
            <a:r>
              <a:rPr lang="it-IT" dirty="0">
                <a:ea typeface="Calibri" panose="020F0502020204030204"/>
                <a:cs typeface="Calibri" panose="020F0502020204030204"/>
              </a:rPr>
              <a:t> of Europe </a:t>
            </a:r>
            <a:r>
              <a:rPr lang="it-IT" err="1">
                <a:ea typeface="Calibri" panose="020F0502020204030204"/>
                <a:cs typeface="Calibri" panose="020F0502020204030204"/>
              </a:rPr>
              <a:t>has</a:t>
            </a:r>
            <a:r>
              <a:rPr lang="it-IT" dirty="0">
                <a:ea typeface="Calibri" panose="020F0502020204030204"/>
                <a:cs typeface="Calibri" panose="020F0502020204030204"/>
              </a:rPr>
              <a:t>, more </a:t>
            </a:r>
            <a:r>
              <a:rPr lang="it-IT" err="1">
                <a:ea typeface="Calibri" panose="020F0502020204030204"/>
                <a:cs typeface="Calibri" panose="020F0502020204030204"/>
              </a:rPr>
              <a:t>recently</a:t>
            </a:r>
            <a:r>
              <a:rPr lang="it-IT" dirty="0">
                <a:ea typeface="Calibri" panose="020F0502020204030204"/>
                <a:cs typeface="Calibri" panose="020F0502020204030204"/>
              </a:rPr>
              <a:t>, </a:t>
            </a:r>
            <a:r>
              <a:rPr lang="it-IT" err="1">
                <a:ea typeface="Calibri" panose="020F0502020204030204"/>
                <a:cs typeface="Calibri" panose="020F0502020204030204"/>
              </a:rPr>
              <a:t>called</a:t>
            </a:r>
            <a:r>
              <a:rPr lang="it-IT" dirty="0">
                <a:ea typeface="Calibri" panose="020F0502020204030204"/>
                <a:cs typeface="Calibri" panose="020F0502020204030204"/>
              </a:rPr>
              <a:t> for 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the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addition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of a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protocol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to the ECHR on the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right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to a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healty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and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viable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b="1" err="1">
                <a:ea typeface="Calibri" panose="020F0502020204030204"/>
                <a:cs typeface="Calibri" panose="020F0502020204030204"/>
              </a:rPr>
              <a:t>environment</a:t>
            </a:r>
            <a:r>
              <a:rPr lang="it-IT" b="1" dirty="0">
                <a:ea typeface="Calibri" panose="020F0502020204030204"/>
                <a:cs typeface="Calibri" panose="020F0502020204030204"/>
              </a:rPr>
              <a:t>.</a:t>
            </a:r>
            <a:endParaRPr lang="it-IT" b="1" dirty="0">
              <a:cs typeface="Calibri"/>
            </a:endParaRPr>
          </a:p>
          <a:p>
            <a:pPr marL="0" indent="0">
              <a:buNone/>
            </a:pPr>
            <a:endParaRPr lang="it-IT" sz="20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7876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utumn Leaves">
            <a:extLst>
              <a:ext uri="{FF2B5EF4-FFF2-40B4-BE49-F238E27FC236}">
                <a16:creationId xmlns:a16="http://schemas.microsoft.com/office/drawing/2014/main" id="{6A293093-1E2D-CF94-0E9D-4565FEE10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93" r="22625" b="-4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84F61E2-8ADB-49CF-602D-1C02A9B1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it-IT" sz="3400">
                <a:ea typeface="Calibri Light"/>
                <a:cs typeface="Calibri Light"/>
              </a:rPr>
              <a:t>A right to a decent environment and the ECHR</a:t>
            </a:r>
            <a:endParaRPr lang="it-IT" sz="34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31D5C2-8673-EBF7-A16C-FAA679BB5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it-IT" err="1">
                <a:cs typeface="Calibri"/>
              </a:rPr>
              <a:t>As</a:t>
            </a:r>
            <a:r>
              <a:rPr lang="it-IT" dirty="0">
                <a:cs typeface="Calibri"/>
              </a:rPr>
              <a:t> the triple </a:t>
            </a:r>
            <a:r>
              <a:rPr lang="it-IT" err="1">
                <a:cs typeface="Calibri"/>
              </a:rPr>
              <a:t>planetary</a:t>
            </a:r>
            <a:r>
              <a:rPr lang="it-IT" dirty="0">
                <a:cs typeface="Calibri"/>
              </a:rPr>
              <a:t> </a:t>
            </a:r>
            <a:r>
              <a:rPr lang="it-IT" err="1">
                <a:cs typeface="Calibri"/>
              </a:rPr>
              <a:t>crisis</a:t>
            </a:r>
            <a:r>
              <a:rPr lang="it-IT" dirty="0">
                <a:cs typeface="Calibri"/>
              </a:rPr>
              <a:t> of </a:t>
            </a:r>
            <a:r>
              <a:rPr lang="it-IT" err="1">
                <a:cs typeface="Calibri"/>
              </a:rPr>
              <a:t>climate</a:t>
            </a:r>
            <a:r>
              <a:rPr lang="it-IT" dirty="0">
                <a:cs typeface="Calibri"/>
              </a:rPr>
              <a:t> </a:t>
            </a:r>
            <a:r>
              <a:rPr lang="it-IT" err="1">
                <a:cs typeface="Calibri"/>
              </a:rPr>
              <a:t>change</a:t>
            </a:r>
            <a:r>
              <a:rPr lang="it-IT" dirty="0">
                <a:cs typeface="Calibri"/>
              </a:rPr>
              <a:t>, </a:t>
            </a:r>
            <a:r>
              <a:rPr lang="it-IT" err="1">
                <a:cs typeface="Calibri"/>
              </a:rPr>
              <a:t>pollution</a:t>
            </a:r>
            <a:r>
              <a:rPr lang="it-IT" dirty="0">
                <a:cs typeface="Calibri"/>
              </a:rPr>
              <a:t> and </a:t>
            </a:r>
            <a:r>
              <a:rPr lang="it-IT" err="1">
                <a:cs typeface="Calibri"/>
              </a:rPr>
              <a:t>biodiversity</a:t>
            </a:r>
            <a:r>
              <a:rPr lang="it-IT" dirty="0">
                <a:cs typeface="Calibri"/>
              </a:rPr>
              <a:t> </a:t>
            </a:r>
            <a:r>
              <a:rPr lang="it-IT" err="1">
                <a:cs typeface="Calibri"/>
              </a:rPr>
              <a:t>loss</a:t>
            </a:r>
            <a:r>
              <a:rPr lang="it-IT" dirty="0">
                <a:cs typeface="Calibri"/>
              </a:rPr>
              <a:t> </a:t>
            </a:r>
            <a:r>
              <a:rPr lang="it-IT" err="1">
                <a:cs typeface="Calibri"/>
              </a:rPr>
              <a:t>intensifies</a:t>
            </a:r>
            <a:r>
              <a:rPr lang="it-IT" dirty="0">
                <a:cs typeface="Calibri"/>
              </a:rPr>
              <a:t>, the </a:t>
            </a:r>
            <a:r>
              <a:rPr lang="it-IT" err="1">
                <a:cs typeface="Calibri"/>
              </a:rPr>
              <a:t>importance</a:t>
            </a:r>
            <a:r>
              <a:rPr lang="it-IT" dirty="0">
                <a:cs typeface="Calibri"/>
              </a:rPr>
              <a:t> of </a:t>
            </a:r>
            <a:r>
              <a:rPr lang="it-IT" err="1">
                <a:cs typeface="Calibri"/>
              </a:rPr>
              <a:t>protecting</a:t>
            </a:r>
            <a:r>
              <a:rPr lang="it-IT" dirty="0">
                <a:cs typeface="Calibri"/>
              </a:rPr>
              <a:t> the human </a:t>
            </a:r>
            <a:r>
              <a:rPr lang="it-IT" err="1">
                <a:cs typeface="Calibri"/>
              </a:rPr>
              <a:t>right</a:t>
            </a:r>
            <a:r>
              <a:rPr lang="it-IT" dirty="0">
                <a:cs typeface="Calibri"/>
              </a:rPr>
              <a:t> to a </a:t>
            </a:r>
            <a:r>
              <a:rPr lang="it-IT" err="1">
                <a:cs typeface="Calibri"/>
              </a:rPr>
              <a:t>clean</a:t>
            </a:r>
            <a:r>
              <a:rPr lang="it-IT" dirty="0">
                <a:cs typeface="Calibri"/>
              </a:rPr>
              <a:t>, </a:t>
            </a:r>
            <a:r>
              <a:rPr lang="it-IT" err="1">
                <a:cs typeface="Calibri"/>
              </a:rPr>
              <a:t>healthy</a:t>
            </a:r>
            <a:r>
              <a:rPr lang="it-IT" dirty="0">
                <a:cs typeface="Calibri"/>
              </a:rPr>
              <a:t> and </a:t>
            </a:r>
            <a:r>
              <a:rPr lang="it-IT" err="1">
                <a:cs typeface="Calibri"/>
              </a:rPr>
              <a:t>sustainable</a:t>
            </a:r>
            <a:r>
              <a:rPr lang="it-IT" dirty="0">
                <a:cs typeface="Calibri"/>
              </a:rPr>
              <a:t> </a:t>
            </a:r>
            <a:r>
              <a:rPr lang="it-IT" err="1">
                <a:cs typeface="Calibri"/>
              </a:rPr>
              <a:t>environment</a:t>
            </a:r>
            <a:r>
              <a:rPr lang="it-IT" dirty="0">
                <a:cs typeface="Calibri"/>
              </a:rPr>
              <a:t> </a:t>
            </a:r>
            <a:r>
              <a:rPr lang="it-IT" err="1">
                <a:cs typeface="Calibri"/>
              </a:rPr>
              <a:t>was</a:t>
            </a:r>
            <a:r>
              <a:rPr lang="it-IT" dirty="0">
                <a:cs typeface="Calibri"/>
              </a:rPr>
              <a:t> </a:t>
            </a:r>
            <a:r>
              <a:rPr lang="it-IT" err="1">
                <a:cs typeface="Calibri"/>
              </a:rPr>
              <a:t>reflected</a:t>
            </a:r>
            <a:r>
              <a:rPr lang="it-IT" dirty="0">
                <a:cs typeface="Calibri"/>
              </a:rPr>
              <a:t> by the </a:t>
            </a:r>
            <a:r>
              <a:rPr lang="it-IT" b="1" dirty="0">
                <a:cs typeface="Calibri"/>
              </a:rPr>
              <a:t>UN Human </a:t>
            </a:r>
            <a:r>
              <a:rPr lang="it-IT" b="1" err="1">
                <a:cs typeface="Calibri"/>
              </a:rPr>
              <a:t>Rights</a:t>
            </a:r>
            <a:r>
              <a:rPr lang="it-IT" b="1" dirty="0">
                <a:cs typeface="Calibri"/>
              </a:rPr>
              <a:t> </a:t>
            </a:r>
            <a:r>
              <a:rPr lang="it-IT" b="1" err="1">
                <a:cs typeface="Calibri"/>
              </a:rPr>
              <a:t>Council</a:t>
            </a:r>
            <a:r>
              <a:rPr lang="it-IT" b="1" dirty="0">
                <a:cs typeface="Calibri"/>
              </a:rPr>
              <a:t> in 2021, the UN General Assembly in 2022.</a:t>
            </a:r>
          </a:p>
          <a:p>
            <a:pPr marL="0" indent="0">
              <a:buNone/>
            </a:pPr>
            <a:endParaRPr lang="it-IT" sz="20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0184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C49904B-7D1A-F7C6-0B61-C189B6B1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  <a:latin typeface="Calibri"/>
                <a:cs typeface="Calibri"/>
              </a:rPr>
              <a:t>Recommendation on Human Rights and Environmental Protection,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EBC1BE-E093-444F-0B57-40DA6F801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sz="3600" dirty="0">
                <a:ea typeface="Calibri"/>
                <a:cs typeface="Calibri"/>
              </a:rPr>
              <a:t>In a </a:t>
            </a:r>
            <a:r>
              <a:rPr lang="it-IT" sz="3600" err="1">
                <a:ea typeface="Calibri"/>
                <a:cs typeface="Calibri"/>
              </a:rPr>
              <a:t>Recommendation</a:t>
            </a:r>
            <a:r>
              <a:rPr lang="it-IT" sz="3600" dirty="0">
                <a:ea typeface="Calibri"/>
                <a:cs typeface="Calibri"/>
              </a:rPr>
              <a:t> on Human </a:t>
            </a:r>
            <a:r>
              <a:rPr lang="it-IT" sz="3600" err="1">
                <a:ea typeface="Calibri"/>
                <a:cs typeface="Calibri"/>
              </a:rPr>
              <a:t>Rights</a:t>
            </a:r>
            <a:r>
              <a:rPr lang="it-IT" sz="3600" dirty="0">
                <a:ea typeface="Calibri"/>
                <a:cs typeface="Calibri"/>
              </a:rPr>
              <a:t> and </a:t>
            </a:r>
            <a:r>
              <a:rPr lang="it-IT" sz="3600" err="1">
                <a:ea typeface="Calibri"/>
                <a:cs typeface="Calibri"/>
              </a:rPr>
              <a:t>Environmental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Protection</a:t>
            </a:r>
            <a:r>
              <a:rPr lang="it-IT" sz="3600" dirty="0">
                <a:ea typeface="Calibri"/>
                <a:cs typeface="Calibri"/>
              </a:rPr>
              <a:t>, the </a:t>
            </a:r>
            <a:r>
              <a:rPr lang="it-IT" sz="3600" err="1">
                <a:ea typeface="Calibri"/>
                <a:cs typeface="Calibri"/>
              </a:rPr>
              <a:t>Council</a:t>
            </a:r>
            <a:r>
              <a:rPr lang="it-IT" sz="3600" dirty="0">
                <a:ea typeface="Calibri"/>
                <a:cs typeface="Calibri"/>
              </a:rPr>
              <a:t> of Europe calls on </a:t>
            </a:r>
            <a:r>
              <a:rPr lang="it-IT" sz="3600" err="1">
                <a:ea typeface="Calibri"/>
                <a:cs typeface="Calibri"/>
              </a:rPr>
              <a:t>its</a:t>
            </a:r>
            <a:r>
              <a:rPr lang="it-IT" sz="3600" dirty="0">
                <a:ea typeface="Calibri"/>
                <a:cs typeface="Calibri"/>
              </a:rPr>
              <a:t> 46 </a:t>
            </a:r>
            <a:r>
              <a:rPr lang="it-IT" sz="3600" err="1">
                <a:ea typeface="Calibri"/>
                <a:cs typeface="Calibri"/>
              </a:rPr>
              <a:t>member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states</a:t>
            </a:r>
            <a:r>
              <a:rPr lang="it-IT" sz="3600" dirty="0">
                <a:ea typeface="Calibri"/>
                <a:cs typeface="Calibri"/>
              </a:rPr>
              <a:t> to </a:t>
            </a:r>
            <a:r>
              <a:rPr lang="it-IT" sz="3600" err="1">
                <a:ea typeface="Calibri"/>
                <a:cs typeface="Calibri"/>
              </a:rPr>
              <a:t>actively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consider</a:t>
            </a:r>
            <a:r>
              <a:rPr lang="it-IT" sz="3600" dirty="0">
                <a:ea typeface="Calibri"/>
                <a:cs typeface="Calibri"/>
              </a:rPr>
              <a:t> the </a:t>
            </a:r>
            <a:r>
              <a:rPr lang="it-IT" sz="3600" err="1">
                <a:ea typeface="Calibri"/>
                <a:cs typeface="Calibri"/>
              </a:rPr>
              <a:t>recognition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at</a:t>
            </a:r>
            <a:r>
              <a:rPr lang="it-IT" sz="3600" dirty="0">
                <a:ea typeface="Calibri"/>
                <a:cs typeface="Calibri"/>
              </a:rPr>
              <a:t> the national </a:t>
            </a:r>
            <a:r>
              <a:rPr lang="it-IT" sz="3600" err="1">
                <a:ea typeface="Calibri"/>
                <a:cs typeface="Calibri"/>
              </a:rPr>
              <a:t>level</a:t>
            </a:r>
            <a:r>
              <a:rPr lang="it-IT" sz="3600" dirty="0">
                <a:ea typeface="Calibri"/>
                <a:cs typeface="Calibri"/>
              </a:rPr>
              <a:t> of the </a:t>
            </a:r>
            <a:r>
              <a:rPr lang="it-IT" sz="3600" err="1">
                <a:ea typeface="Calibri"/>
                <a:cs typeface="Calibri"/>
              </a:rPr>
              <a:t>right</a:t>
            </a:r>
            <a:r>
              <a:rPr lang="it-IT" sz="3600" dirty="0">
                <a:ea typeface="Calibri"/>
                <a:cs typeface="Calibri"/>
              </a:rPr>
              <a:t> to a </a:t>
            </a:r>
            <a:r>
              <a:rPr lang="it-IT" sz="3600" err="1">
                <a:ea typeface="Calibri"/>
                <a:cs typeface="Calibri"/>
              </a:rPr>
              <a:t>clean</a:t>
            </a:r>
            <a:r>
              <a:rPr lang="it-IT" sz="3600" dirty="0">
                <a:ea typeface="Calibri"/>
                <a:cs typeface="Calibri"/>
              </a:rPr>
              <a:t>, </a:t>
            </a:r>
            <a:r>
              <a:rPr lang="it-IT" sz="3600" err="1">
                <a:ea typeface="Calibri"/>
                <a:cs typeface="Calibri"/>
              </a:rPr>
              <a:t>healthy</a:t>
            </a:r>
            <a:r>
              <a:rPr lang="it-IT" sz="3600" dirty="0">
                <a:ea typeface="Calibri"/>
                <a:cs typeface="Calibri"/>
              </a:rPr>
              <a:t> and </a:t>
            </a:r>
            <a:r>
              <a:rPr lang="it-IT" sz="3600" err="1">
                <a:ea typeface="Calibri"/>
                <a:cs typeface="Calibri"/>
              </a:rPr>
              <a:t>sustainable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environment</a:t>
            </a:r>
            <a:r>
              <a:rPr lang="it-IT" sz="3600" dirty="0">
                <a:ea typeface="Calibri"/>
                <a:cs typeface="Calibri"/>
              </a:rPr>
              <a:t> </a:t>
            </a:r>
            <a:r>
              <a:rPr lang="it-IT" sz="3600" err="1">
                <a:ea typeface="Calibri"/>
                <a:cs typeface="Calibri"/>
              </a:rPr>
              <a:t>as</a:t>
            </a:r>
            <a:r>
              <a:rPr lang="it-IT" sz="3600" dirty="0">
                <a:ea typeface="Calibri"/>
                <a:cs typeface="Calibri"/>
              </a:rPr>
              <a:t> a human </a:t>
            </a:r>
            <a:r>
              <a:rPr lang="it-IT" sz="3600" err="1">
                <a:ea typeface="Calibri"/>
                <a:cs typeface="Calibri"/>
              </a:rPr>
              <a:t>right</a:t>
            </a:r>
            <a:r>
              <a:rPr lang="it-IT" sz="3600" dirty="0"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7867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86672C-513D-6DFB-8B70-24D4509A1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  <a:latin typeface="Calibri"/>
                <a:cs typeface="Calibri"/>
              </a:rPr>
              <a:t>Recommendation on Human Rights and Environmental Protection,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CF2B19-22F1-4CFC-F5E2-F5516BD6F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dirty="0">
                <a:ea typeface="Calibri" panose="020F0502020204030204"/>
                <a:cs typeface="Calibri" panose="020F0502020204030204"/>
              </a:rPr>
              <a:t>The Committee of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Ministers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emphasises</a:t>
            </a:r>
            <a:r>
              <a:rPr lang="it-IT" dirty="0">
                <a:ea typeface="Calibri" panose="020F0502020204030204"/>
                <a:cs typeface="Calibri" panose="020F0502020204030204"/>
              </a:rPr>
              <a:t> the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increased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recognition</a:t>
            </a:r>
            <a:r>
              <a:rPr lang="it-IT" dirty="0">
                <a:ea typeface="Calibri" panose="020F0502020204030204"/>
                <a:cs typeface="Calibri" panose="020F0502020204030204"/>
              </a:rPr>
              <a:t> of a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form</a:t>
            </a:r>
            <a:r>
              <a:rPr lang="it-IT" dirty="0">
                <a:ea typeface="Calibri" panose="020F0502020204030204"/>
                <a:cs typeface="Calibri" panose="020F0502020204030204"/>
              </a:rPr>
              <a:t> of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right</a:t>
            </a:r>
            <a:r>
              <a:rPr lang="it-IT" dirty="0">
                <a:ea typeface="Calibri" panose="020F0502020204030204"/>
                <a:cs typeface="Calibri" panose="020F0502020204030204"/>
              </a:rPr>
              <a:t> to a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clean</a:t>
            </a:r>
            <a:r>
              <a:rPr lang="it-IT" dirty="0">
                <a:ea typeface="Calibri" panose="020F0502020204030204"/>
                <a:cs typeface="Calibri" panose="020F0502020204030204"/>
              </a:rPr>
              <a:t>,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healthy</a:t>
            </a:r>
            <a:r>
              <a:rPr lang="it-IT" dirty="0">
                <a:ea typeface="Calibri" panose="020F0502020204030204"/>
                <a:cs typeface="Calibri" panose="020F0502020204030204"/>
              </a:rPr>
              <a:t> and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sustainable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environment</a:t>
            </a:r>
            <a:r>
              <a:rPr lang="it-IT" dirty="0">
                <a:ea typeface="Calibri" panose="020F0502020204030204"/>
                <a:cs typeface="Calibri" panose="020F0502020204030204"/>
              </a:rPr>
              <a:t> in international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legal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instruments</a:t>
            </a:r>
            <a:r>
              <a:rPr lang="it-IT" dirty="0">
                <a:ea typeface="Calibri" panose="020F0502020204030204"/>
                <a:cs typeface="Calibri" panose="020F0502020204030204"/>
              </a:rPr>
              <a:t> (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including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regional</a:t>
            </a:r>
            <a:r>
              <a:rPr lang="it-IT" dirty="0">
                <a:ea typeface="Calibri" panose="020F0502020204030204"/>
                <a:cs typeface="Calibri" panose="020F0502020204030204"/>
              </a:rPr>
              <a:t> human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rights</a:t>
            </a:r>
            <a:r>
              <a:rPr lang="it-IT" dirty="0">
                <a:ea typeface="Calibri" panose="020F0502020204030204"/>
                <a:cs typeface="Calibri" panose="020F0502020204030204"/>
              </a:rPr>
              <a:t>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instruments</a:t>
            </a:r>
            <a:r>
              <a:rPr lang="it-IT" dirty="0">
                <a:ea typeface="Calibri" panose="020F0502020204030204"/>
                <a:cs typeface="Calibri" panose="020F0502020204030204"/>
              </a:rPr>
              <a:t>) and in national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constitutions</a:t>
            </a:r>
            <a:r>
              <a:rPr lang="it-IT" dirty="0">
                <a:ea typeface="Calibri" panose="020F0502020204030204"/>
                <a:cs typeface="Calibri" panose="020F0502020204030204"/>
              </a:rPr>
              <a:t>, </a:t>
            </a:r>
            <a:r>
              <a:rPr lang="it-IT" dirty="0" err="1">
                <a:ea typeface="Calibri" panose="020F0502020204030204"/>
                <a:cs typeface="Calibri" panose="020F0502020204030204"/>
              </a:rPr>
              <a:t>legislation</a:t>
            </a:r>
            <a:r>
              <a:rPr lang="it-IT" dirty="0">
                <a:ea typeface="Calibri" panose="020F0502020204030204"/>
                <a:cs typeface="Calibri" panose="020F0502020204030204"/>
              </a:rPr>
              <a:t> and policies.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6875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F04CAC-F7FC-A6BE-7912-0A30809C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4600">
                <a:cs typeface="Calibri Light"/>
              </a:rPr>
              <a:t>Why Environmental Human Rights?</a:t>
            </a:r>
            <a:endParaRPr lang="it-IT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C2BCB9-28FC-4969-324D-3A1A9A9F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sz="3600" dirty="0">
                <a:cs typeface="Calibri"/>
              </a:rPr>
              <a:t>The </a:t>
            </a:r>
            <a:r>
              <a:rPr lang="it-IT" sz="3600" err="1">
                <a:cs typeface="Calibri"/>
              </a:rPr>
              <a:t>enviornmental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rights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discourse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has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become</a:t>
            </a:r>
            <a:r>
              <a:rPr lang="it-IT" sz="3600" dirty="0">
                <a:cs typeface="Calibri"/>
              </a:rPr>
              <a:t> </a:t>
            </a:r>
            <a:r>
              <a:rPr lang="it-IT" sz="3600" b="1" dirty="0">
                <a:cs typeface="Calibri"/>
              </a:rPr>
              <a:t>more </a:t>
            </a:r>
            <a:r>
              <a:rPr lang="it-IT" sz="3600" b="1" err="1">
                <a:cs typeface="Calibri"/>
              </a:rPr>
              <a:t>prevalent</a:t>
            </a:r>
            <a:r>
              <a:rPr lang="it-IT" sz="3600" b="1" dirty="0">
                <a:cs typeface="Calibri"/>
              </a:rPr>
              <a:t> in Europe in </a:t>
            </a:r>
            <a:r>
              <a:rPr lang="it-IT" sz="3600" b="1" err="1">
                <a:cs typeface="Calibri"/>
              </a:rPr>
              <a:t>recent</a:t>
            </a:r>
            <a:r>
              <a:rPr lang="it-IT" sz="3600" b="1" dirty="0">
                <a:cs typeface="Calibri"/>
              </a:rPr>
              <a:t> </a:t>
            </a:r>
            <a:r>
              <a:rPr lang="it-IT" sz="3600" b="1" err="1">
                <a:cs typeface="Calibri"/>
              </a:rPr>
              <a:t>years</a:t>
            </a:r>
            <a:r>
              <a:rPr lang="it-IT" sz="3600" b="1" dirty="0">
                <a:cs typeface="Calibri"/>
              </a:rPr>
              <a:t>.</a:t>
            </a:r>
          </a:p>
          <a:p>
            <a:pPr marL="0" indent="0">
              <a:buNone/>
            </a:pPr>
            <a:r>
              <a:rPr lang="it-IT" sz="3600" err="1">
                <a:cs typeface="Calibri"/>
              </a:rPr>
              <a:t>As</a:t>
            </a:r>
            <a:r>
              <a:rPr lang="it-IT" sz="3600" dirty="0">
                <a:cs typeface="Calibri"/>
              </a:rPr>
              <a:t> a </a:t>
            </a:r>
            <a:r>
              <a:rPr lang="it-IT" sz="3600" err="1">
                <a:cs typeface="Calibri"/>
              </a:rPr>
              <a:t>consequence</a:t>
            </a:r>
            <a:r>
              <a:rPr lang="it-IT" sz="3600" dirty="0">
                <a:cs typeface="Calibri"/>
              </a:rPr>
              <a:t>, </a:t>
            </a:r>
            <a:r>
              <a:rPr lang="it-IT" sz="3600" err="1">
                <a:cs typeface="Calibri"/>
              </a:rPr>
              <a:t>there</a:t>
            </a:r>
            <a:r>
              <a:rPr lang="it-IT" sz="3600" dirty="0">
                <a:cs typeface="Calibri"/>
              </a:rPr>
              <a:t> are </a:t>
            </a:r>
            <a:r>
              <a:rPr lang="it-IT" sz="3600" err="1">
                <a:cs typeface="Calibri"/>
              </a:rPr>
              <a:t>many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different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understandings</a:t>
            </a:r>
            <a:r>
              <a:rPr lang="it-IT" sz="3600" dirty="0">
                <a:cs typeface="Calibri"/>
              </a:rPr>
              <a:t> of </a:t>
            </a:r>
            <a:r>
              <a:rPr lang="it-IT" sz="3600" b="1" err="1">
                <a:cs typeface="Calibri"/>
              </a:rPr>
              <a:t>what</a:t>
            </a:r>
            <a:r>
              <a:rPr lang="it-IT" sz="3600" b="1" dirty="0">
                <a:cs typeface="Calibri"/>
              </a:rPr>
              <a:t> </a:t>
            </a:r>
            <a:r>
              <a:rPr lang="it-IT" sz="3600" b="1" err="1">
                <a:cs typeface="Calibri"/>
              </a:rPr>
              <a:t>precisely</a:t>
            </a:r>
            <a:r>
              <a:rPr lang="it-IT" sz="3600" b="1" dirty="0">
                <a:cs typeface="Calibri"/>
              </a:rPr>
              <a:t> </a:t>
            </a:r>
            <a:r>
              <a:rPr lang="it-IT" sz="3600" b="1" err="1">
                <a:cs typeface="Calibri"/>
              </a:rPr>
              <a:t>is</a:t>
            </a:r>
            <a:r>
              <a:rPr lang="it-IT" sz="3600" b="1" dirty="0">
                <a:cs typeface="Calibri"/>
              </a:rPr>
              <a:t> </a:t>
            </a:r>
            <a:r>
              <a:rPr lang="it-IT" sz="3600" b="1" err="1">
                <a:cs typeface="Calibri"/>
              </a:rPr>
              <a:t>meant</a:t>
            </a:r>
            <a:r>
              <a:rPr lang="it-IT" sz="3600" b="1" dirty="0">
                <a:cs typeface="Calibri"/>
              </a:rPr>
              <a:t> by an </a:t>
            </a:r>
            <a:r>
              <a:rPr lang="it-IT" sz="3600" b="1" err="1">
                <a:cs typeface="Calibri"/>
              </a:rPr>
              <a:t>environmental</a:t>
            </a:r>
            <a:r>
              <a:rPr lang="it-IT" sz="3600" b="1" dirty="0">
                <a:cs typeface="Calibri"/>
              </a:rPr>
              <a:t> </a:t>
            </a:r>
            <a:r>
              <a:rPr lang="it-IT" sz="3600" b="1" err="1">
                <a:cs typeface="Calibri"/>
              </a:rPr>
              <a:t>right</a:t>
            </a:r>
            <a:r>
              <a:rPr lang="it-IT" sz="3600" b="1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8300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paper stripes">
            <a:extLst>
              <a:ext uri="{FF2B5EF4-FFF2-40B4-BE49-F238E27FC236}">
                <a16:creationId xmlns:a16="http://schemas.microsoft.com/office/drawing/2014/main" id="{A788E442-097E-C994-FB5E-2C346F1DA6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44" r="39806" b="-3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72E3115-C0F0-194B-36EE-6356199C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it-IT" sz="2800" dirty="0" err="1">
                <a:latin typeface="Calibri"/>
                <a:cs typeface="Calibri"/>
              </a:rPr>
              <a:t>Recommendation</a:t>
            </a:r>
            <a:r>
              <a:rPr lang="it-IT" sz="2800" dirty="0">
                <a:latin typeface="Calibri"/>
                <a:cs typeface="Calibri"/>
              </a:rPr>
              <a:t> on Human </a:t>
            </a:r>
            <a:r>
              <a:rPr lang="it-IT" sz="2800" dirty="0" err="1">
                <a:latin typeface="Calibri"/>
                <a:cs typeface="Calibri"/>
              </a:rPr>
              <a:t>Rights</a:t>
            </a:r>
            <a:r>
              <a:rPr lang="it-IT" sz="2800" dirty="0">
                <a:latin typeface="Calibri"/>
                <a:cs typeface="Calibri"/>
              </a:rPr>
              <a:t> and </a:t>
            </a:r>
            <a:r>
              <a:rPr lang="it-IT" sz="2800" dirty="0" err="1">
                <a:latin typeface="Calibri"/>
                <a:cs typeface="Calibri"/>
              </a:rPr>
              <a:t>Environmental</a:t>
            </a:r>
            <a:r>
              <a:rPr lang="it-IT" sz="2800" dirty="0">
                <a:latin typeface="Calibri"/>
                <a:cs typeface="Calibri"/>
              </a:rPr>
              <a:t> </a:t>
            </a:r>
            <a:r>
              <a:rPr lang="it-IT" sz="2800" dirty="0" err="1">
                <a:latin typeface="Calibri"/>
                <a:cs typeface="Calibri"/>
              </a:rPr>
              <a:t>Protection</a:t>
            </a:r>
            <a:r>
              <a:rPr lang="it-IT" sz="2800" dirty="0">
                <a:latin typeface="Calibri"/>
                <a:cs typeface="Calibri"/>
              </a:rPr>
              <a:t>,</a:t>
            </a:r>
            <a:endParaRPr lang="it-IT" sz="28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644ACA-8ECC-3ABD-66B8-3670FA63A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516216" cy="39085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it-IT" sz="2400" err="1">
                <a:ea typeface="+mn-lt"/>
                <a:cs typeface="+mn-lt"/>
              </a:rPr>
              <a:t>According</a:t>
            </a:r>
            <a:r>
              <a:rPr lang="it-IT" sz="2400">
                <a:ea typeface="+mn-lt"/>
                <a:cs typeface="+mn-lt"/>
              </a:rPr>
              <a:t> to the Committee, in </a:t>
            </a:r>
            <a:r>
              <a:rPr lang="it-IT" sz="2400" err="1">
                <a:ea typeface="+mn-lt"/>
                <a:cs typeface="+mn-lt"/>
              </a:rPr>
              <a:t>implementing</a:t>
            </a:r>
            <a:r>
              <a:rPr lang="it-IT" sz="2400" dirty="0">
                <a:ea typeface="+mn-lt"/>
                <a:cs typeface="+mn-lt"/>
              </a:rPr>
              <a:t> </a:t>
            </a:r>
            <a:r>
              <a:rPr lang="it-IT" sz="2400" err="1">
                <a:ea typeface="+mn-lt"/>
                <a:cs typeface="+mn-lt"/>
              </a:rPr>
              <a:t>this</a:t>
            </a:r>
            <a:r>
              <a:rPr lang="it-IT" sz="2400" dirty="0">
                <a:ea typeface="+mn-lt"/>
                <a:cs typeface="+mn-lt"/>
              </a:rPr>
              <a:t> </a:t>
            </a:r>
            <a:r>
              <a:rPr lang="it-IT" sz="2400" err="1">
                <a:ea typeface="+mn-lt"/>
                <a:cs typeface="+mn-lt"/>
              </a:rPr>
              <a:t>Recommendation</a:t>
            </a:r>
            <a:r>
              <a:rPr lang="it-IT" sz="2400">
                <a:ea typeface="+mn-lt"/>
                <a:cs typeface="+mn-lt"/>
              </a:rPr>
              <a:t>, </a:t>
            </a:r>
            <a:r>
              <a:rPr lang="it-IT" sz="2400" err="1">
                <a:ea typeface="+mn-lt"/>
                <a:cs typeface="+mn-lt"/>
              </a:rPr>
              <a:t>Member</a:t>
            </a:r>
            <a:r>
              <a:rPr lang="it-IT" sz="2400">
                <a:ea typeface="+mn-lt"/>
                <a:cs typeface="+mn-lt"/>
              </a:rPr>
              <a:t> States </a:t>
            </a:r>
            <a:r>
              <a:rPr lang="it-IT" sz="2400" err="1">
                <a:ea typeface="+mn-lt"/>
                <a:cs typeface="+mn-lt"/>
              </a:rPr>
              <a:t>should</a:t>
            </a:r>
            <a:r>
              <a:rPr lang="it-IT" sz="2400" dirty="0">
                <a:ea typeface="+mn-lt"/>
                <a:cs typeface="+mn-lt"/>
              </a:rPr>
              <a:t> </a:t>
            </a:r>
            <a:r>
              <a:rPr lang="it-IT" sz="2400" b="1" err="1">
                <a:ea typeface="+mn-lt"/>
                <a:cs typeface="+mn-lt"/>
              </a:rPr>
              <a:t>ensure</a:t>
            </a:r>
            <a:r>
              <a:rPr lang="it-IT" sz="2400" b="1" dirty="0">
                <a:ea typeface="+mn-lt"/>
                <a:cs typeface="+mn-lt"/>
              </a:rPr>
              <a:t> </a:t>
            </a:r>
            <a:r>
              <a:rPr lang="it-IT" sz="2400" b="1">
                <a:ea typeface="+mn-lt"/>
                <a:cs typeface="+mn-lt"/>
              </a:rPr>
              <a:t>compliance with a </a:t>
            </a:r>
            <a:r>
              <a:rPr lang="it-IT" sz="2400" b="1" err="1">
                <a:ea typeface="+mn-lt"/>
                <a:cs typeface="+mn-lt"/>
              </a:rPr>
              <a:t>number</a:t>
            </a:r>
            <a:r>
              <a:rPr lang="it-IT" sz="2400" b="1">
                <a:ea typeface="+mn-lt"/>
                <a:cs typeface="+mn-lt"/>
              </a:rPr>
              <a:t> of </a:t>
            </a:r>
            <a:r>
              <a:rPr lang="it-IT" sz="2400" b="1" err="1">
                <a:ea typeface="+mn-lt"/>
                <a:cs typeface="+mn-lt"/>
              </a:rPr>
              <a:t>principles</a:t>
            </a:r>
            <a:r>
              <a:rPr lang="it-IT" sz="2400" b="1">
                <a:ea typeface="+mn-lt"/>
                <a:cs typeface="+mn-lt"/>
              </a:rPr>
              <a:t>:</a:t>
            </a:r>
            <a:r>
              <a:rPr lang="it-IT" sz="2400">
                <a:ea typeface="+mn-lt"/>
                <a:cs typeface="+mn-lt"/>
              </a:rPr>
              <a:t> the general </a:t>
            </a:r>
            <a:r>
              <a:rPr lang="it-IT" sz="2400" err="1">
                <a:ea typeface="+mn-lt"/>
                <a:cs typeface="+mn-lt"/>
              </a:rPr>
              <a:t>principles</a:t>
            </a:r>
            <a:r>
              <a:rPr lang="it-IT" sz="2400">
                <a:ea typeface="+mn-lt"/>
                <a:cs typeface="+mn-lt"/>
              </a:rPr>
              <a:t> of international </a:t>
            </a:r>
            <a:r>
              <a:rPr lang="it-IT" sz="2400" err="1">
                <a:ea typeface="+mn-lt"/>
                <a:cs typeface="+mn-lt"/>
              </a:rPr>
              <a:t>environmental</a:t>
            </a:r>
            <a:r>
              <a:rPr lang="it-IT" sz="2400" dirty="0">
                <a:ea typeface="+mn-lt"/>
                <a:cs typeface="+mn-lt"/>
              </a:rPr>
              <a:t> </a:t>
            </a:r>
            <a:r>
              <a:rPr lang="it-IT" sz="2400" err="1">
                <a:ea typeface="+mn-lt"/>
                <a:cs typeface="+mn-lt"/>
              </a:rPr>
              <a:t>law</a:t>
            </a:r>
            <a:r>
              <a:rPr lang="it-IT" sz="2400">
                <a:ea typeface="+mn-lt"/>
                <a:cs typeface="+mn-lt"/>
              </a:rPr>
              <a:t>, </a:t>
            </a:r>
            <a:r>
              <a:rPr lang="it-IT" sz="2400" err="1">
                <a:ea typeface="+mn-lt"/>
                <a:cs typeface="+mn-lt"/>
              </a:rPr>
              <a:t>such</a:t>
            </a:r>
            <a:r>
              <a:rPr lang="it-IT" sz="2400" dirty="0">
                <a:ea typeface="+mn-lt"/>
                <a:cs typeface="+mn-lt"/>
              </a:rPr>
              <a:t> </a:t>
            </a:r>
            <a:r>
              <a:rPr lang="it-IT" sz="2400" err="1">
                <a:ea typeface="+mn-lt"/>
                <a:cs typeface="+mn-lt"/>
              </a:rPr>
              <a:t>as</a:t>
            </a:r>
            <a:r>
              <a:rPr lang="it-IT" sz="2400">
                <a:ea typeface="+mn-lt"/>
                <a:cs typeface="+mn-lt"/>
              </a:rPr>
              <a:t> the</a:t>
            </a:r>
            <a:r>
              <a:rPr lang="it-IT" sz="2400" b="1">
                <a:ea typeface="+mn-lt"/>
                <a:cs typeface="+mn-lt"/>
              </a:rPr>
              <a:t> 'do no </a:t>
            </a:r>
            <a:r>
              <a:rPr lang="it-IT" sz="2400" b="1" err="1">
                <a:ea typeface="+mn-lt"/>
                <a:cs typeface="+mn-lt"/>
              </a:rPr>
              <a:t>harm</a:t>
            </a:r>
            <a:r>
              <a:rPr lang="it-IT" sz="2400" b="1">
                <a:ea typeface="+mn-lt"/>
                <a:cs typeface="+mn-lt"/>
              </a:rPr>
              <a:t>' </a:t>
            </a:r>
            <a:r>
              <a:rPr lang="it-IT" sz="2400" b="1" err="1">
                <a:ea typeface="+mn-lt"/>
                <a:cs typeface="+mn-lt"/>
              </a:rPr>
              <a:t>principle</a:t>
            </a:r>
            <a:r>
              <a:rPr lang="it-IT" sz="2400" b="1">
                <a:ea typeface="+mn-lt"/>
                <a:cs typeface="+mn-lt"/>
              </a:rPr>
              <a:t>, the </a:t>
            </a:r>
            <a:r>
              <a:rPr lang="it-IT" sz="2400" b="1" err="1">
                <a:ea typeface="+mn-lt"/>
                <a:cs typeface="+mn-lt"/>
              </a:rPr>
              <a:t>precautionary</a:t>
            </a:r>
            <a:r>
              <a:rPr lang="it-IT" sz="2400" b="1" dirty="0">
                <a:ea typeface="+mn-lt"/>
                <a:cs typeface="+mn-lt"/>
              </a:rPr>
              <a:t> </a:t>
            </a:r>
            <a:r>
              <a:rPr lang="it-IT" sz="2400" b="1" err="1">
                <a:ea typeface="+mn-lt"/>
                <a:cs typeface="+mn-lt"/>
              </a:rPr>
              <a:t>principle</a:t>
            </a:r>
            <a:r>
              <a:rPr lang="it-IT" sz="2400" b="1">
                <a:ea typeface="+mn-lt"/>
                <a:cs typeface="+mn-lt"/>
              </a:rPr>
              <a:t> and the '</a:t>
            </a:r>
            <a:r>
              <a:rPr lang="it-IT" sz="2400" b="1" err="1">
                <a:ea typeface="+mn-lt"/>
                <a:cs typeface="+mn-lt"/>
              </a:rPr>
              <a:t>polluter</a:t>
            </a:r>
            <a:r>
              <a:rPr lang="it-IT" sz="2400" b="1" dirty="0">
                <a:ea typeface="+mn-lt"/>
                <a:cs typeface="+mn-lt"/>
              </a:rPr>
              <a:t> </a:t>
            </a:r>
            <a:r>
              <a:rPr lang="it-IT" sz="2400" b="1" err="1">
                <a:ea typeface="+mn-lt"/>
                <a:cs typeface="+mn-lt"/>
              </a:rPr>
              <a:t>pays</a:t>
            </a:r>
            <a:r>
              <a:rPr lang="it-IT" sz="2400" b="1">
                <a:ea typeface="+mn-lt"/>
                <a:cs typeface="+mn-lt"/>
              </a:rPr>
              <a:t>' </a:t>
            </a:r>
            <a:r>
              <a:rPr lang="it-IT" sz="2400" b="1" err="1">
                <a:ea typeface="+mn-lt"/>
                <a:cs typeface="+mn-lt"/>
              </a:rPr>
              <a:t>principle</a:t>
            </a:r>
            <a:r>
              <a:rPr lang="it-IT" sz="2400" b="1">
                <a:ea typeface="+mn-lt"/>
                <a:cs typeface="+mn-lt"/>
              </a:rPr>
              <a:t>,</a:t>
            </a:r>
            <a:r>
              <a:rPr lang="it-IT" sz="2400">
                <a:ea typeface="+mn-lt"/>
                <a:cs typeface="+mn-lt"/>
              </a:rPr>
              <a:t> the </a:t>
            </a:r>
            <a:r>
              <a:rPr lang="it-IT" sz="2400" err="1">
                <a:ea typeface="+mn-lt"/>
                <a:cs typeface="+mn-lt"/>
              </a:rPr>
              <a:t>need</a:t>
            </a:r>
            <a:r>
              <a:rPr lang="it-IT" sz="2400">
                <a:ea typeface="+mn-lt"/>
                <a:cs typeface="+mn-lt"/>
              </a:rPr>
              <a:t> for </a:t>
            </a:r>
            <a:r>
              <a:rPr lang="it-IT" sz="2400" err="1">
                <a:ea typeface="+mn-lt"/>
                <a:cs typeface="+mn-lt"/>
              </a:rPr>
              <a:t>intergenerational</a:t>
            </a:r>
            <a:r>
              <a:rPr lang="it-IT" sz="2400">
                <a:ea typeface="+mn-lt"/>
                <a:cs typeface="+mn-lt"/>
              </a:rPr>
              <a:t> equality, the </a:t>
            </a:r>
            <a:r>
              <a:rPr lang="it-IT" sz="2400" err="1">
                <a:ea typeface="+mn-lt"/>
                <a:cs typeface="+mn-lt"/>
              </a:rPr>
              <a:t>principle</a:t>
            </a:r>
            <a:r>
              <a:rPr lang="it-IT" sz="2400">
                <a:ea typeface="+mn-lt"/>
                <a:cs typeface="+mn-lt"/>
              </a:rPr>
              <a:t> of non-</a:t>
            </a:r>
            <a:r>
              <a:rPr lang="it-IT" sz="2400" err="1">
                <a:ea typeface="+mn-lt"/>
                <a:cs typeface="+mn-lt"/>
              </a:rPr>
              <a:t>discrimination</a:t>
            </a:r>
            <a:r>
              <a:rPr lang="it-IT" sz="2400">
                <a:ea typeface="+mn-lt"/>
                <a:cs typeface="+mn-lt"/>
              </a:rPr>
              <a:t>, non-</a:t>
            </a:r>
            <a:r>
              <a:rPr lang="it-IT" sz="2400" err="1">
                <a:ea typeface="+mn-lt"/>
                <a:cs typeface="+mn-lt"/>
              </a:rPr>
              <a:t>discriminatory</a:t>
            </a:r>
            <a:r>
              <a:rPr lang="it-IT" sz="2400">
                <a:ea typeface="+mn-lt"/>
                <a:cs typeface="+mn-lt"/>
              </a:rPr>
              <a:t> access to information and </a:t>
            </a:r>
            <a:r>
              <a:rPr lang="it-IT" sz="2400" err="1">
                <a:ea typeface="+mn-lt"/>
                <a:cs typeface="+mn-lt"/>
              </a:rPr>
              <a:t>justice</a:t>
            </a:r>
            <a:r>
              <a:rPr lang="it-IT" sz="2400">
                <a:ea typeface="+mn-lt"/>
                <a:cs typeface="+mn-lt"/>
              </a:rPr>
              <a:t> in </a:t>
            </a:r>
            <a:r>
              <a:rPr lang="it-IT" sz="2400" err="1">
                <a:ea typeface="+mn-lt"/>
                <a:cs typeface="+mn-lt"/>
              </a:rPr>
              <a:t>environmental</a:t>
            </a:r>
            <a:r>
              <a:rPr lang="it-IT" sz="2400" dirty="0">
                <a:ea typeface="+mn-lt"/>
                <a:cs typeface="+mn-lt"/>
              </a:rPr>
              <a:t> </a:t>
            </a:r>
            <a:r>
              <a:rPr lang="it-IT" sz="2400" err="1">
                <a:ea typeface="+mn-lt"/>
                <a:cs typeface="+mn-lt"/>
              </a:rPr>
              <a:t>matters</a:t>
            </a:r>
            <a:r>
              <a:rPr lang="it-IT" sz="2400">
                <a:ea typeface="+mn-lt"/>
                <a:cs typeface="+mn-lt"/>
              </a:rPr>
              <a:t>, </a:t>
            </a:r>
            <a:r>
              <a:rPr lang="it-IT" sz="2400" err="1">
                <a:ea typeface="+mn-lt"/>
                <a:cs typeface="+mn-lt"/>
              </a:rPr>
              <a:t>participation</a:t>
            </a:r>
            <a:r>
              <a:rPr lang="it-IT" sz="2400">
                <a:ea typeface="+mn-lt"/>
                <a:cs typeface="+mn-lt"/>
              </a:rPr>
              <a:t> in </a:t>
            </a:r>
            <a:r>
              <a:rPr lang="it-IT" sz="2400" err="1">
                <a:ea typeface="+mn-lt"/>
                <a:cs typeface="+mn-lt"/>
              </a:rPr>
              <a:t>environmental</a:t>
            </a:r>
            <a:r>
              <a:rPr lang="it-IT" sz="2400">
                <a:ea typeface="+mn-lt"/>
                <a:cs typeface="+mn-lt"/>
              </a:rPr>
              <a:t> decision-making, and </a:t>
            </a:r>
            <a:r>
              <a:rPr lang="it-IT" sz="2400" err="1">
                <a:ea typeface="+mn-lt"/>
                <a:cs typeface="+mn-lt"/>
              </a:rPr>
              <a:t>environmental</a:t>
            </a:r>
            <a:r>
              <a:rPr lang="it-IT" sz="2400" dirty="0">
                <a:ea typeface="+mn-lt"/>
                <a:cs typeface="+mn-lt"/>
              </a:rPr>
              <a:t> </a:t>
            </a:r>
            <a:r>
              <a:rPr lang="it-IT" sz="2400" err="1">
                <a:ea typeface="+mn-lt"/>
                <a:cs typeface="+mn-lt"/>
              </a:rPr>
              <a:t>education</a:t>
            </a:r>
            <a:r>
              <a:rPr lang="it-IT" sz="2400">
                <a:ea typeface="+mn-lt"/>
                <a:cs typeface="+mn-lt"/>
              </a:rPr>
              <a:t>.</a:t>
            </a:r>
            <a:endParaRPr lang="it-IT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28208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touching a small plant">
            <a:extLst>
              <a:ext uri="{FF2B5EF4-FFF2-40B4-BE49-F238E27FC236}">
                <a16:creationId xmlns:a16="http://schemas.microsoft.com/office/drawing/2014/main" id="{C1293F92-972C-2E34-0BAE-AA0DFFD77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82" r="1767" b="-3"/>
          <a:stretch/>
        </p:blipFill>
        <p:spPr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7BEF2B7-8252-315A-4828-FB0C3221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it-IT" sz="2800" err="1">
                <a:latin typeface="Calibri"/>
                <a:cs typeface="Calibri"/>
              </a:rPr>
              <a:t>Recommendation</a:t>
            </a:r>
            <a:r>
              <a:rPr lang="it-IT" sz="2800">
                <a:latin typeface="Calibri"/>
                <a:cs typeface="Calibri"/>
              </a:rPr>
              <a:t> on Human </a:t>
            </a:r>
            <a:r>
              <a:rPr lang="it-IT" sz="2800" err="1">
                <a:latin typeface="Calibri"/>
                <a:cs typeface="Calibri"/>
              </a:rPr>
              <a:t>Rights</a:t>
            </a:r>
            <a:r>
              <a:rPr lang="it-IT" sz="2800">
                <a:latin typeface="Calibri"/>
                <a:cs typeface="Calibri"/>
              </a:rPr>
              <a:t> and </a:t>
            </a:r>
            <a:r>
              <a:rPr lang="it-IT" sz="2800" err="1">
                <a:latin typeface="Calibri"/>
                <a:cs typeface="Calibri"/>
              </a:rPr>
              <a:t>Environmental</a:t>
            </a:r>
            <a:r>
              <a:rPr lang="it-IT" sz="2800">
                <a:latin typeface="Calibri"/>
                <a:cs typeface="Calibri"/>
              </a:rPr>
              <a:t> </a:t>
            </a:r>
            <a:r>
              <a:rPr lang="it-IT" sz="2800" err="1">
                <a:latin typeface="Calibri"/>
                <a:cs typeface="Calibri"/>
              </a:rPr>
              <a:t>Protection</a:t>
            </a:r>
            <a:r>
              <a:rPr lang="it-IT" sz="2800">
                <a:latin typeface="Calibri"/>
                <a:cs typeface="Calibri"/>
              </a:rPr>
              <a:t>,</a:t>
            </a:r>
            <a:endParaRPr lang="it-IT" sz="280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C0BB11-3177-2E7D-032F-690E37903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516216" cy="3908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it-IT" sz="3200">
                <a:ea typeface="Calibri"/>
                <a:cs typeface="Calibri"/>
              </a:rPr>
              <a:t>The Committee </a:t>
            </a:r>
            <a:r>
              <a:rPr lang="it-IT" sz="3200" err="1">
                <a:ea typeface="Calibri"/>
                <a:cs typeface="Calibri"/>
              </a:rPr>
              <a:t>also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expressed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concern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about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>
                <a:ea typeface="Calibri"/>
                <a:cs typeface="Calibri"/>
              </a:rPr>
              <a:t>the </a:t>
            </a:r>
            <a:r>
              <a:rPr lang="it-IT" sz="3200" err="1">
                <a:ea typeface="Calibri"/>
                <a:cs typeface="Calibri"/>
              </a:rPr>
              <a:t>disproportionate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effect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environmental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degradation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could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have</a:t>
            </a:r>
            <a:r>
              <a:rPr lang="it-IT" sz="3200">
                <a:ea typeface="Calibri"/>
                <a:cs typeface="Calibri"/>
              </a:rPr>
              <a:t> and </a:t>
            </a:r>
            <a:r>
              <a:rPr lang="it-IT" sz="3200" err="1">
                <a:ea typeface="Calibri"/>
                <a:cs typeface="Calibri"/>
              </a:rPr>
              <a:t>called</a:t>
            </a:r>
            <a:r>
              <a:rPr lang="it-IT" sz="3200">
                <a:ea typeface="Calibri"/>
                <a:cs typeface="Calibri"/>
              </a:rPr>
              <a:t> on </a:t>
            </a:r>
            <a:r>
              <a:rPr lang="it-IT" sz="3200" err="1">
                <a:ea typeface="Calibri"/>
                <a:cs typeface="Calibri"/>
              </a:rPr>
              <a:t>member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err="1">
                <a:ea typeface="Calibri"/>
                <a:cs typeface="Calibri"/>
              </a:rPr>
              <a:t>states</a:t>
            </a:r>
            <a:r>
              <a:rPr lang="it-IT" sz="3200" dirty="0">
                <a:ea typeface="Calibri"/>
                <a:cs typeface="Calibri"/>
              </a:rPr>
              <a:t> </a:t>
            </a:r>
            <a:r>
              <a:rPr lang="it-IT" sz="3200" b="1">
                <a:ea typeface="Calibri"/>
                <a:cs typeface="Calibri"/>
              </a:rPr>
              <a:t>to take appropriate </a:t>
            </a:r>
            <a:r>
              <a:rPr lang="it-IT" sz="3200" b="1" err="1">
                <a:ea typeface="Calibri"/>
                <a:cs typeface="Calibri"/>
              </a:rPr>
              <a:t>measures</a:t>
            </a:r>
            <a:r>
              <a:rPr lang="it-IT" sz="3200" b="1" dirty="0">
                <a:ea typeface="Calibri"/>
                <a:cs typeface="Calibri"/>
              </a:rPr>
              <a:t> </a:t>
            </a:r>
            <a:r>
              <a:rPr lang="it-IT" sz="3200" b="1">
                <a:ea typeface="Calibri"/>
                <a:cs typeface="Calibri"/>
              </a:rPr>
              <a:t>to </a:t>
            </a:r>
            <a:r>
              <a:rPr lang="it-IT" sz="3200" b="1" err="1">
                <a:ea typeface="Calibri"/>
                <a:cs typeface="Calibri"/>
              </a:rPr>
              <a:t>protect</a:t>
            </a:r>
            <a:r>
              <a:rPr lang="it-IT" sz="3200" b="1" dirty="0">
                <a:ea typeface="Calibri"/>
                <a:cs typeface="Calibri"/>
              </a:rPr>
              <a:t> </a:t>
            </a:r>
            <a:r>
              <a:rPr lang="it-IT" sz="3200" b="1">
                <a:ea typeface="Calibri"/>
                <a:cs typeface="Calibri"/>
              </a:rPr>
              <a:t>the </a:t>
            </a:r>
            <a:r>
              <a:rPr lang="it-IT" sz="3200" b="1" err="1">
                <a:ea typeface="Calibri"/>
                <a:cs typeface="Calibri"/>
              </a:rPr>
              <a:t>rights</a:t>
            </a:r>
            <a:r>
              <a:rPr lang="it-IT" sz="3200" b="1">
                <a:ea typeface="Calibri"/>
                <a:cs typeface="Calibri"/>
              </a:rPr>
              <a:t> of </a:t>
            </a:r>
            <a:r>
              <a:rPr lang="it-IT" sz="3200" b="1" err="1">
                <a:ea typeface="Calibri"/>
                <a:cs typeface="Calibri"/>
              </a:rPr>
              <a:t>those</a:t>
            </a:r>
            <a:r>
              <a:rPr lang="it-IT" sz="3200" b="1" dirty="0">
                <a:ea typeface="Calibri"/>
                <a:cs typeface="Calibri"/>
              </a:rPr>
              <a:t> </a:t>
            </a:r>
            <a:r>
              <a:rPr lang="it-IT" sz="3200" b="1" err="1">
                <a:ea typeface="Calibri"/>
                <a:cs typeface="Calibri"/>
              </a:rPr>
              <a:t>most</a:t>
            </a:r>
            <a:r>
              <a:rPr lang="it-IT" sz="3200" b="1" dirty="0">
                <a:ea typeface="Calibri"/>
                <a:cs typeface="Calibri"/>
              </a:rPr>
              <a:t> </a:t>
            </a:r>
            <a:r>
              <a:rPr lang="it-IT" sz="3200" b="1" err="1">
                <a:ea typeface="Calibri"/>
                <a:cs typeface="Calibri"/>
              </a:rPr>
              <a:t>vulnerable</a:t>
            </a:r>
            <a:r>
              <a:rPr lang="it-IT" sz="3200" b="1">
                <a:ea typeface="Calibri"/>
                <a:cs typeface="Calibri"/>
              </a:rPr>
              <a:t> or </a:t>
            </a:r>
            <a:r>
              <a:rPr lang="it-IT" sz="3200" b="1" err="1">
                <a:ea typeface="Calibri"/>
                <a:cs typeface="Calibri"/>
              </a:rPr>
              <a:t>most</a:t>
            </a:r>
            <a:r>
              <a:rPr lang="it-IT" sz="3200" b="1" dirty="0">
                <a:ea typeface="Calibri"/>
                <a:cs typeface="Calibri"/>
              </a:rPr>
              <a:t> </a:t>
            </a:r>
            <a:r>
              <a:rPr lang="it-IT" sz="3200" b="1" err="1">
                <a:ea typeface="Calibri"/>
                <a:cs typeface="Calibri"/>
              </a:rPr>
              <a:t>at</a:t>
            </a:r>
            <a:r>
              <a:rPr lang="it-IT" sz="3200" b="1" dirty="0">
                <a:ea typeface="Calibri"/>
                <a:cs typeface="Calibri"/>
              </a:rPr>
              <a:t> </a:t>
            </a:r>
            <a:r>
              <a:rPr lang="it-IT" sz="3200" b="1">
                <a:ea typeface="Calibri"/>
                <a:cs typeface="Calibri"/>
              </a:rPr>
              <a:t>risk from </a:t>
            </a:r>
            <a:r>
              <a:rPr lang="it-IT" sz="3200" b="1" err="1">
                <a:ea typeface="Calibri"/>
                <a:cs typeface="Calibri"/>
              </a:rPr>
              <a:t>environmental</a:t>
            </a:r>
            <a:r>
              <a:rPr lang="it-IT" sz="3200" b="1" dirty="0">
                <a:ea typeface="Calibri"/>
                <a:cs typeface="Calibri"/>
              </a:rPr>
              <a:t> </a:t>
            </a:r>
            <a:r>
              <a:rPr lang="it-IT" sz="3200" b="1" err="1">
                <a:ea typeface="Calibri"/>
                <a:cs typeface="Calibri"/>
              </a:rPr>
              <a:t>damage</a:t>
            </a:r>
            <a:r>
              <a:rPr lang="it-IT" sz="3200" b="1">
                <a:ea typeface="Calibri"/>
                <a:cs typeface="Calibri"/>
              </a:rPr>
              <a:t>.</a:t>
            </a:r>
            <a:endParaRPr lang="it-IT" sz="24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070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F04CAC-F7FC-A6BE-7912-0A30809C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4600">
                <a:cs typeface="Calibri Light"/>
              </a:rPr>
              <a:t>Why Environmental Human Rights?</a:t>
            </a:r>
            <a:endParaRPr lang="it-IT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C2BCB9-28FC-4969-324D-3A1A9A9F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sz="3600" dirty="0">
                <a:cs typeface="Calibri"/>
              </a:rPr>
              <a:t>And </a:t>
            </a:r>
            <a:r>
              <a:rPr lang="it-IT" sz="3600" dirty="0" err="1">
                <a:cs typeface="Calibri"/>
              </a:rPr>
              <a:t>there</a:t>
            </a:r>
            <a:r>
              <a:rPr lang="it-IT" sz="3600" dirty="0">
                <a:cs typeface="Calibri"/>
              </a:rPr>
              <a:t> are </a:t>
            </a:r>
            <a:r>
              <a:rPr lang="it-IT" sz="3600" dirty="0" err="1">
                <a:cs typeface="Calibri"/>
              </a:rPr>
              <a:t>also</a:t>
            </a:r>
            <a:r>
              <a:rPr lang="it-IT" sz="3600" dirty="0">
                <a:cs typeface="Calibri"/>
              </a:rPr>
              <a:t>  </a:t>
            </a:r>
            <a:r>
              <a:rPr lang="it-IT" sz="3600" b="1" dirty="0" err="1">
                <a:cs typeface="Calibri"/>
              </a:rPr>
              <a:t>many</a:t>
            </a:r>
            <a:r>
              <a:rPr lang="it-IT" sz="3600" b="1" dirty="0">
                <a:cs typeface="Calibri"/>
              </a:rPr>
              <a:t> </a:t>
            </a:r>
            <a:r>
              <a:rPr lang="it-IT" sz="3600" b="1" dirty="0" err="1">
                <a:cs typeface="Calibri"/>
              </a:rPr>
              <a:t>different</a:t>
            </a:r>
            <a:r>
              <a:rPr lang="it-IT" sz="3600" b="1" dirty="0">
                <a:cs typeface="Calibri"/>
              </a:rPr>
              <a:t> </a:t>
            </a:r>
            <a:r>
              <a:rPr lang="it-IT" sz="3600" b="1" dirty="0" err="1">
                <a:cs typeface="Calibri"/>
              </a:rPr>
              <a:t>understandings</a:t>
            </a:r>
            <a:r>
              <a:rPr lang="it-IT" sz="3600" b="1" dirty="0">
                <a:cs typeface="Calibri"/>
              </a:rPr>
              <a:t> of </a:t>
            </a:r>
            <a:r>
              <a:rPr lang="it-IT" sz="3600" b="1" dirty="0" err="1">
                <a:cs typeface="Calibri"/>
              </a:rPr>
              <a:t>what</a:t>
            </a:r>
            <a:r>
              <a:rPr lang="it-IT" sz="3600" b="1" dirty="0">
                <a:cs typeface="Calibri"/>
              </a:rPr>
              <a:t> the </a:t>
            </a:r>
            <a:r>
              <a:rPr lang="it-IT" sz="3600" b="1" dirty="0" err="1">
                <a:cs typeface="Calibri"/>
              </a:rPr>
              <a:t>consequences</a:t>
            </a:r>
            <a:r>
              <a:rPr lang="it-IT" sz="3600" b="1" dirty="0">
                <a:cs typeface="Calibri"/>
              </a:rPr>
              <a:t> of </a:t>
            </a:r>
            <a:r>
              <a:rPr lang="it-IT" sz="3600" b="1" dirty="0" err="1">
                <a:cs typeface="Calibri"/>
              </a:rPr>
              <a:t>breach</a:t>
            </a:r>
            <a:r>
              <a:rPr lang="it-IT" sz="3600" dirty="0">
                <a:cs typeface="Calibri"/>
              </a:rPr>
              <a:t> of </a:t>
            </a:r>
            <a:r>
              <a:rPr lang="it-IT" sz="3600" dirty="0" err="1">
                <a:cs typeface="Calibri"/>
              </a:rPr>
              <a:t>such</a:t>
            </a:r>
            <a:r>
              <a:rPr lang="it-IT" sz="3600" dirty="0">
                <a:cs typeface="Calibri"/>
              </a:rPr>
              <a:t> a </a:t>
            </a:r>
            <a:r>
              <a:rPr lang="it-IT" sz="3600" dirty="0" err="1">
                <a:cs typeface="Calibri"/>
              </a:rPr>
              <a:t>right</a:t>
            </a:r>
            <a:r>
              <a:rPr lang="it-IT" sz="3600" dirty="0">
                <a:cs typeface="Calibri"/>
              </a:rPr>
              <a:t> </a:t>
            </a:r>
            <a:r>
              <a:rPr lang="it-IT" sz="3600" dirty="0" err="1">
                <a:cs typeface="Calibri"/>
              </a:rPr>
              <a:t>might</a:t>
            </a:r>
            <a:r>
              <a:rPr lang="it-IT" sz="3600" dirty="0">
                <a:cs typeface="Calibri"/>
              </a:rPr>
              <a:t> be..</a:t>
            </a:r>
          </a:p>
        </p:txBody>
      </p:sp>
    </p:spTree>
    <p:extLst>
      <p:ext uri="{BB962C8B-B14F-4D97-AF65-F5344CB8AC3E}">
        <p14:creationId xmlns:p14="http://schemas.microsoft.com/office/powerpoint/2010/main" val="112818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F04CAC-F7FC-A6BE-7912-0A30809C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4600">
                <a:cs typeface="Calibri Light"/>
              </a:rPr>
              <a:t>Why Environmental Human Rights?</a:t>
            </a:r>
            <a:endParaRPr lang="it-IT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C2BCB9-28FC-4969-324D-3A1A9A9F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sz="3600" dirty="0" err="1">
                <a:cs typeface="Calibri"/>
              </a:rPr>
              <a:t>Conceptualising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environmental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protection</a:t>
            </a:r>
            <a:r>
              <a:rPr lang="it-IT" sz="3600" dirty="0">
                <a:cs typeface="Calibri"/>
              </a:rPr>
              <a:t> in </a:t>
            </a:r>
            <a:r>
              <a:rPr lang="it-IT" sz="3600" dirty="0" err="1">
                <a:cs typeface="Calibri"/>
              </a:rPr>
              <a:t>terms</a:t>
            </a:r>
            <a:r>
              <a:rPr lang="it-IT" sz="3600" dirty="0">
                <a:cs typeface="Calibri"/>
              </a:rPr>
              <a:t> of a human </a:t>
            </a:r>
            <a:r>
              <a:rPr lang="it-IT" sz="3600" dirty="0" err="1">
                <a:cs typeface="Calibri"/>
              </a:rPr>
              <a:t>right</a:t>
            </a:r>
            <a:r>
              <a:rPr lang="it-IT" sz="3600" dirty="0">
                <a:cs typeface="Calibri"/>
              </a:rPr>
              <a:t> to an </a:t>
            </a:r>
            <a:r>
              <a:rPr lang="it-IT" sz="3600" dirty="0" err="1">
                <a:cs typeface="Calibri"/>
              </a:rPr>
              <a:t>environment</a:t>
            </a:r>
            <a:r>
              <a:rPr lang="it-IT" sz="3600" dirty="0">
                <a:cs typeface="Calibri"/>
              </a:rPr>
              <a:t> of a </a:t>
            </a:r>
            <a:r>
              <a:rPr lang="it-IT" sz="3600" dirty="0" err="1">
                <a:cs typeface="Calibri"/>
              </a:rPr>
              <a:t>decent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quality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is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nothing</a:t>
            </a:r>
            <a:r>
              <a:rPr lang="it-IT" sz="3600" dirty="0">
                <a:cs typeface="Calibri"/>
              </a:rPr>
              <a:t> new (</a:t>
            </a:r>
            <a:r>
              <a:rPr lang="it-IT" sz="3600" b="1" dirty="0" err="1">
                <a:cs typeface="Calibri"/>
              </a:rPr>
              <a:t>see</a:t>
            </a:r>
            <a:r>
              <a:rPr lang="it-IT" sz="3600" b="1" dirty="0">
                <a:cs typeface="Calibri"/>
              </a:rPr>
              <a:t> The </a:t>
            </a:r>
            <a:r>
              <a:rPr lang="it-IT" sz="3600" b="1" dirty="0" err="1">
                <a:cs typeface="Calibri"/>
              </a:rPr>
              <a:t>Stockholm</a:t>
            </a:r>
            <a:r>
              <a:rPr lang="it-IT" sz="3600" b="1" dirty="0">
                <a:cs typeface="Calibri"/>
              </a:rPr>
              <a:t> </a:t>
            </a:r>
            <a:r>
              <a:rPr lang="it-IT" sz="3600" b="1" dirty="0" err="1">
                <a:cs typeface="Calibri"/>
              </a:rPr>
              <a:t>Declaration</a:t>
            </a:r>
            <a:r>
              <a:rPr lang="it-IT" sz="3600" b="1" dirty="0">
                <a:cs typeface="Calibri"/>
              </a:rPr>
              <a:t> 1972</a:t>
            </a:r>
            <a:r>
              <a:rPr lang="it-IT" sz="3600" dirty="0"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215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F04CAC-F7FC-A6BE-7912-0A30809C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4600">
                <a:cs typeface="Calibri Light"/>
              </a:rPr>
              <a:t>Why Environmental Human Rights?</a:t>
            </a:r>
            <a:endParaRPr lang="it-IT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C2BCB9-28FC-4969-324D-3A1A9A9F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sz="3600" err="1">
                <a:cs typeface="Calibri"/>
              </a:rPr>
              <a:t>Yet</a:t>
            </a:r>
            <a:r>
              <a:rPr lang="it-IT" sz="3600" dirty="0">
                <a:cs typeface="Calibri"/>
              </a:rPr>
              <a:t>, over 30 </a:t>
            </a:r>
            <a:r>
              <a:rPr lang="it-IT" sz="3600" err="1">
                <a:cs typeface="Calibri"/>
              </a:rPr>
              <a:t>years</a:t>
            </a:r>
            <a:r>
              <a:rPr lang="it-IT" sz="3600" dirty="0">
                <a:cs typeface="Calibri"/>
              </a:rPr>
              <a:t> after </a:t>
            </a:r>
            <a:r>
              <a:rPr lang="it-IT" sz="3600" err="1">
                <a:cs typeface="Calibri"/>
              </a:rPr>
              <a:t>this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Declaration</a:t>
            </a:r>
            <a:r>
              <a:rPr lang="it-IT" sz="3600" dirty="0">
                <a:cs typeface="Calibri"/>
              </a:rPr>
              <a:t>, the </a:t>
            </a:r>
            <a:r>
              <a:rPr lang="it-IT" sz="3600" err="1">
                <a:cs typeface="Calibri"/>
              </a:rPr>
              <a:t>application</a:t>
            </a:r>
            <a:r>
              <a:rPr lang="it-IT" sz="3600" dirty="0">
                <a:cs typeface="Calibri"/>
              </a:rPr>
              <a:t> of human </a:t>
            </a:r>
            <a:r>
              <a:rPr lang="it-IT" sz="3600" err="1">
                <a:cs typeface="Calibri"/>
              </a:rPr>
              <a:t>rights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principles</a:t>
            </a:r>
            <a:r>
              <a:rPr lang="it-IT" sz="3600" dirty="0">
                <a:cs typeface="Calibri"/>
              </a:rPr>
              <a:t> to </a:t>
            </a:r>
            <a:r>
              <a:rPr lang="it-IT" sz="3600" err="1">
                <a:cs typeface="Calibri"/>
              </a:rPr>
              <a:t>environmental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issues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r</a:t>
            </a:r>
            <a:r>
              <a:rPr lang="it-IT" sz="3600" b="1" err="1">
                <a:cs typeface="Calibri"/>
              </a:rPr>
              <a:t>emains</a:t>
            </a:r>
            <a:r>
              <a:rPr lang="it-IT" sz="3600" b="1" dirty="0">
                <a:cs typeface="Calibri"/>
              </a:rPr>
              <a:t> </a:t>
            </a:r>
            <a:r>
              <a:rPr lang="it-IT" sz="3600" b="1" err="1">
                <a:cs typeface="Calibri"/>
              </a:rPr>
              <a:t>contested</a:t>
            </a:r>
            <a:r>
              <a:rPr lang="it-IT" sz="3600" b="1" dirty="0">
                <a:cs typeface="Calibri"/>
              </a:rPr>
              <a:t>. </a:t>
            </a:r>
          </a:p>
          <a:p>
            <a:pPr marL="0" indent="0">
              <a:buNone/>
            </a:pPr>
            <a:r>
              <a:rPr lang="it-IT" sz="3600" dirty="0">
                <a:solidFill>
                  <a:srgbClr val="FF0000"/>
                </a:solidFill>
                <a:cs typeface="Calibri"/>
              </a:rPr>
              <a:t>Central </a:t>
            </a:r>
            <a:r>
              <a:rPr lang="it-IT" sz="3600" dirty="0" err="1">
                <a:solidFill>
                  <a:srgbClr val="FF0000"/>
                </a:solidFill>
                <a:cs typeface="Calibri"/>
              </a:rPr>
              <a:t>questions</a:t>
            </a:r>
            <a:r>
              <a:rPr lang="it-IT" sz="3600" dirty="0">
                <a:solidFill>
                  <a:srgbClr val="FF0000"/>
                </a:solidFill>
                <a:cs typeface="Calibri"/>
              </a:rPr>
              <a:t> of </a:t>
            </a:r>
            <a:r>
              <a:rPr lang="it-IT" sz="3600" dirty="0" err="1">
                <a:solidFill>
                  <a:srgbClr val="FF0000"/>
                </a:solidFill>
                <a:cs typeface="Calibri"/>
              </a:rPr>
              <a:t>controversy</a:t>
            </a:r>
            <a:r>
              <a:rPr lang="it-IT" sz="3600" dirty="0">
                <a:solidFill>
                  <a:srgbClr val="FF0000"/>
                </a:solidFill>
                <a:cs typeface="Calibri"/>
              </a:rPr>
              <a:t> include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342451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F04CAC-F7FC-A6BE-7912-0A30809C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Calibri"/>
                <a:cs typeface="Calibri"/>
              </a:rPr>
              <a:t>Central </a:t>
            </a:r>
            <a:r>
              <a:rPr lang="it-IT" sz="3600" dirty="0" err="1">
                <a:solidFill>
                  <a:srgbClr val="FF0000"/>
                </a:solidFill>
                <a:latin typeface="Calibri"/>
                <a:cs typeface="Calibri"/>
              </a:rPr>
              <a:t>questions</a:t>
            </a:r>
            <a:r>
              <a:rPr lang="it-IT" sz="3600" dirty="0">
                <a:solidFill>
                  <a:srgbClr val="FF0000"/>
                </a:solidFill>
                <a:latin typeface="Calibri"/>
                <a:cs typeface="Calibri"/>
              </a:rPr>
              <a:t> of </a:t>
            </a:r>
            <a:r>
              <a:rPr lang="it-IT" sz="3600" dirty="0" err="1">
                <a:solidFill>
                  <a:srgbClr val="FF0000"/>
                </a:solidFill>
                <a:latin typeface="Calibri"/>
                <a:cs typeface="Calibri"/>
              </a:rPr>
              <a:t>controversy</a:t>
            </a:r>
            <a:r>
              <a:rPr lang="it-IT" sz="3600" dirty="0">
                <a:solidFill>
                  <a:srgbClr val="FF0000"/>
                </a:solidFill>
                <a:latin typeface="Calibri"/>
                <a:cs typeface="Calibri"/>
              </a:rPr>
              <a:t> include the following:</a:t>
            </a:r>
            <a:endParaRPr lang="it-IT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C2BCB9-28FC-4969-324D-3A1A9A9F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sz="3600" dirty="0">
                <a:cs typeface="Calibri"/>
              </a:rPr>
              <a:t>Who </a:t>
            </a:r>
            <a:r>
              <a:rPr lang="it-IT" sz="3600" err="1">
                <a:cs typeface="Calibri"/>
              </a:rPr>
              <a:t>should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have</a:t>
            </a:r>
            <a:r>
              <a:rPr lang="it-IT" sz="3600" dirty="0">
                <a:cs typeface="Calibri"/>
              </a:rPr>
              <a:t> standing to </a:t>
            </a:r>
            <a:r>
              <a:rPr lang="it-IT" sz="3600" err="1">
                <a:cs typeface="Calibri"/>
              </a:rPr>
              <a:t>enforce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environmental</a:t>
            </a:r>
            <a:r>
              <a:rPr lang="it-IT" sz="3600" dirty="0">
                <a:cs typeface="Calibri"/>
              </a:rPr>
              <a:t> human </a:t>
            </a:r>
            <a:r>
              <a:rPr lang="it-IT" sz="3600" err="1">
                <a:cs typeface="Calibri"/>
              </a:rPr>
              <a:t>rights</a:t>
            </a:r>
            <a:r>
              <a:rPr lang="it-IT" sz="3600" dirty="0">
                <a:cs typeface="Calibri"/>
              </a:rPr>
              <a:t>? </a:t>
            </a:r>
            <a:r>
              <a:rPr lang="it-IT" sz="3600" err="1">
                <a:cs typeface="Calibri"/>
              </a:rPr>
              <a:t>Should</a:t>
            </a:r>
            <a:r>
              <a:rPr lang="it-IT" sz="3600" dirty="0">
                <a:cs typeface="Calibri"/>
              </a:rPr>
              <a:t> standing be limited to the </a:t>
            </a:r>
            <a:r>
              <a:rPr lang="it-IT" sz="3600" err="1">
                <a:cs typeface="Calibri"/>
              </a:rPr>
              <a:t>victims</a:t>
            </a:r>
            <a:r>
              <a:rPr lang="it-IT" sz="3600" dirty="0">
                <a:cs typeface="Calibri"/>
              </a:rPr>
              <a:t> of </a:t>
            </a:r>
            <a:r>
              <a:rPr lang="it-IT" sz="3600" err="1">
                <a:cs typeface="Calibri"/>
              </a:rPr>
              <a:t>breaches</a:t>
            </a:r>
            <a:r>
              <a:rPr lang="it-IT" sz="3600" dirty="0">
                <a:cs typeface="Calibri"/>
              </a:rPr>
              <a:t> of </a:t>
            </a:r>
            <a:r>
              <a:rPr lang="it-IT" sz="3600" err="1">
                <a:cs typeface="Calibri"/>
              </a:rPr>
              <a:t>rights</a:t>
            </a:r>
            <a:r>
              <a:rPr lang="it-IT" sz="3600" dirty="0">
                <a:cs typeface="Calibri"/>
              </a:rPr>
              <a:t>, </a:t>
            </a:r>
            <a:r>
              <a:rPr lang="it-IT" sz="3600" err="1">
                <a:cs typeface="Calibri"/>
              </a:rPr>
              <a:t>as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is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traditional</a:t>
            </a:r>
            <a:r>
              <a:rPr lang="it-IT" sz="3600" dirty="0">
                <a:cs typeface="Calibri"/>
              </a:rPr>
              <a:t> in </a:t>
            </a:r>
            <a:r>
              <a:rPr lang="it-IT" sz="3600" err="1">
                <a:cs typeface="Calibri"/>
              </a:rPr>
              <a:t>many</a:t>
            </a:r>
            <a:r>
              <a:rPr lang="it-IT" sz="3600" dirty="0">
                <a:cs typeface="Calibri"/>
              </a:rPr>
              <a:t> human </a:t>
            </a:r>
            <a:r>
              <a:rPr lang="it-IT" sz="3600" err="1">
                <a:cs typeface="Calibri"/>
              </a:rPr>
              <a:t>rights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regimes</a:t>
            </a:r>
            <a:r>
              <a:rPr lang="it-IT" sz="3600" dirty="0">
                <a:cs typeface="Calibri"/>
              </a:rPr>
              <a:t>, or </a:t>
            </a:r>
            <a:r>
              <a:rPr lang="it-IT" sz="3600" err="1">
                <a:cs typeface="Calibri"/>
              </a:rPr>
              <a:t>should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those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acting</a:t>
            </a:r>
            <a:r>
              <a:rPr lang="it-IT" sz="3600" dirty="0">
                <a:cs typeface="Calibri"/>
              </a:rPr>
              <a:t> </a:t>
            </a:r>
            <a:r>
              <a:rPr lang="it-IT" sz="3600" b="1" dirty="0">
                <a:cs typeface="Calibri"/>
              </a:rPr>
              <a:t>in the public </a:t>
            </a:r>
            <a:r>
              <a:rPr lang="it-IT" sz="3600" b="1" err="1">
                <a:cs typeface="Calibri"/>
              </a:rPr>
              <a:t>interest</a:t>
            </a:r>
            <a:r>
              <a:rPr lang="it-IT" sz="3600" b="1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have</a:t>
            </a:r>
            <a:r>
              <a:rPr lang="it-IT" sz="3600" dirty="0">
                <a:cs typeface="Calibri"/>
              </a:rPr>
              <a:t> standing to </a:t>
            </a:r>
            <a:r>
              <a:rPr lang="it-IT" sz="3600" err="1">
                <a:cs typeface="Calibri"/>
              </a:rPr>
              <a:t>bring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environmental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rights</a:t>
            </a:r>
            <a:r>
              <a:rPr lang="it-IT" sz="3600" dirty="0">
                <a:cs typeface="Calibri"/>
              </a:rPr>
              <a:t> </a:t>
            </a:r>
            <a:r>
              <a:rPr lang="it-IT" sz="3600" err="1">
                <a:cs typeface="Calibri"/>
              </a:rPr>
              <a:t>claims</a:t>
            </a:r>
            <a:r>
              <a:rPr lang="it-IT" sz="3600" dirty="0">
                <a:cs typeface="Calibri"/>
              </a:rPr>
              <a:t>?</a:t>
            </a:r>
          </a:p>
          <a:p>
            <a:pPr marL="0" indent="0">
              <a:buNone/>
            </a:pPr>
            <a:endParaRPr lang="it-IT" sz="36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1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7F04CAC-F7FC-A6BE-7912-0A30809C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FF0000"/>
                </a:solidFill>
                <a:latin typeface="Calibri"/>
                <a:cs typeface="Calibri"/>
              </a:rPr>
              <a:t>Central </a:t>
            </a:r>
            <a:r>
              <a:rPr lang="it-IT" sz="3600" dirty="0" err="1">
                <a:solidFill>
                  <a:srgbClr val="FF0000"/>
                </a:solidFill>
                <a:latin typeface="Calibri"/>
                <a:cs typeface="Calibri"/>
              </a:rPr>
              <a:t>questions</a:t>
            </a:r>
            <a:r>
              <a:rPr lang="it-IT" sz="3600" dirty="0">
                <a:solidFill>
                  <a:srgbClr val="FF0000"/>
                </a:solidFill>
                <a:latin typeface="Calibri"/>
                <a:cs typeface="Calibri"/>
              </a:rPr>
              <a:t> of </a:t>
            </a:r>
            <a:r>
              <a:rPr lang="it-IT" sz="3600" dirty="0" err="1">
                <a:solidFill>
                  <a:srgbClr val="FF0000"/>
                </a:solidFill>
                <a:latin typeface="Calibri"/>
                <a:cs typeface="Calibri"/>
              </a:rPr>
              <a:t>controversy</a:t>
            </a:r>
            <a:r>
              <a:rPr lang="it-IT" sz="3600" dirty="0">
                <a:solidFill>
                  <a:srgbClr val="FF0000"/>
                </a:solidFill>
                <a:latin typeface="Calibri"/>
                <a:cs typeface="Calibri"/>
              </a:rPr>
              <a:t> include the following:</a:t>
            </a:r>
            <a:endParaRPr lang="it-IT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C2BCB9-28FC-4969-324D-3A1A9A9F8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762" y="433029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it-IT" sz="3600" dirty="0">
                <a:cs typeface="Calibri"/>
              </a:rPr>
              <a:t>How can </a:t>
            </a:r>
            <a:r>
              <a:rPr lang="it-IT" sz="3600" dirty="0" err="1">
                <a:cs typeface="Calibri"/>
              </a:rPr>
              <a:t>we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ensure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that</a:t>
            </a:r>
            <a:r>
              <a:rPr lang="it-IT" sz="3600" dirty="0">
                <a:cs typeface="Calibri"/>
              </a:rPr>
              <a:t> the </a:t>
            </a:r>
            <a:r>
              <a:rPr lang="it-IT" sz="3600" b="1" dirty="0" err="1">
                <a:cs typeface="Calibri"/>
              </a:rPr>
              <a:t>interests</a:t>
            </a:r>
            <a:r>
              <a:rPr lang="it-IT" sz="3600" b="1" dirty="0">
                <a:cs typeface="Calibri"/>
              </a:rPr>
              <a:t> of future generations,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who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may</a:t>
            </a:r>
            <a:r>
              <a:rPr lang="it-IT" sz="3600" dirty="0">
                <a:cs typeface="Calibri"/>
              </a:rPr>
              <a:t> be </a:t>
            </a:r>
            <a:r>
              <a:rPr lang="it-IT" sz="3600" dirty="0" err="1">
                <a:cs typeface="Calibri"/>
              </a:rPr>
              <a:t>severely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affected</a:t>
            </a:r>
            <a:r>
              <a:rPr lang="it-IT" sz="3600" dirty="0">
                <a:cs typeface="Calibri"/>
              </a:rPr>
              <a:t> by </a:t>
            </a:r>
            <a:r>
              <a:rPr lang="it-IT" sz="3600" dirty="0" err="1">
                <a:cs typeface="Calibri"/>
              </a:rPr>
              <a:t>environmental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degradation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occurring</a:t>
            </a:r>
            <a:r>
              <a:rPr lang="it-IT" sz="3600" dirty="0">
                <a:cs typeface="Calibri"/>
              </a:rPr>
              <a:t> </a:t>
            </a:r>
            <a:r>
              <a:rPr lang="it-IT" sz="3600" dirty="0" err="1">
                <a:cs typeface="Calibri"/>
              </a:rPr>
              <a:t>now</a:t>
            </a:r>
            <a:r>
              <a:rPr lang="it-IT" sz="3600" dirty="0">
                <a:cs typeface="Calibri"/>
              </a:rPr>
              <a:t>, are </a:t>
            </a:r>
            <a:r>
              <a:rPr lang="it-IT" sz="3600" dirty="0" err="1">
                <a:cs typeface="Calibri"/>
              </a:rPr>
              <a:t>represented</a:t>
            </a:r>
            <a:r>
              <a:rPr lang="it-IT" sz="3600" dirty="0">
                <a:cs typeface="Calibri"/>
              </a:rPr>
              <a:t>?</a:t>
            </a:r>
          </a:p>
          <a:p>
            <a:pPr marL="0" indent="0">
              <a:buNone/>
            </a:pPr>
            <a:endParaRPr lang="it-IT" sz="3600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3858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2279</Words>
  <Application>Microsoft Office PowerPoint</Application>
  <PresentationFormat>Widescreen</PresentationFormat>
  <Paragraphs>108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Roboto</vt:lpstr>
      <vt:lpstr>Tema di Office</vt:lpstr>
      <vt:lpstr>Environmental rights in Europe</vt:lpstr>
      <vt:lpstr>Why environmental (human) Rights?</vt:lpstr>
      <vt:lpstr>Why Environmental Human Rights?</vt:lpstr>
      <vt:lpstr>Why Environmental Human Rights?</vt:lpstr>
      <vt:lpstr>Why Environmental Human Rights?</vt:lpstr>
      <vt:lpstr>Why Environmental Human Rights?</vt:lpstr>
      <vt:lpstr>Why Environmental Human Rights?</vt:lpstr>
      <vt:lpstr>Central questions of controversy include the following:</vt:lpstr>
      <vt:lpstr>Central questions of controversy include the following:</vt:lpstr>
      <vt:lpstr>Central questions of controversy include the following:</vt:lpstr>
      <vt:lpstr>Central questions of controversy include the following:</vt:lpstr>
      <vt:lpstr>Central questions of controversy include the following:</vt:lpstr>
      <vt:lpstr>In substance: why environmental protection should be treated as a human rights issue ?</vt:lpstr>
      <vt:lpstr>In substance: why environmental protection should be treated as a human rights issue ?</vt:lpstr>
      <vt:lpstr>In substance: why environmental protection should be treated as a human rights issue ?</vt:lpstr>
      <vt:lpstr>In substance: why environmental protection should be treated as a human rights issue ?</vt:lpstr>
      <vt:lpstr>Environmental (human) rights</vt:lpstr>
      <vt:lpstr>Sources of environmental rights protection within Europe</vt:lpstr>
      <vt:lpstr>Rights originating from the Council of Europe</vt:lpstr>
      <vt:lpstr>Rights originating from the Council of Europe</vt:lpstr>
      <vt:lpstr>The 1950 European Convention for the Protection of Human Rights and Fundamental Freedoms (the "ECHR")</vt:lpstr>
      <vt:lpstr>The 1950 European Convention for the Protection of Human Rights and Fundamental Freedoms (the "ECHR")</vt:lpstr>
      <vt:lpstr>The 1950 European Convention for the Protection of Human Rights and Fundamental Freedoms (the "ECHR")</vt:lpstr>
      <vt:lpstr>The 1950 European Convention for the Protection of Human Rights and Fundamental Freedoms (the "ECHR")</vt:lpstr>
      <vt:lpstr>The 1950 European Convention for the Protection of Human Rights and Fundamental Freedoms (the "ECHR")</vt:lpstr>
      <vt:lpstr>The 1950 European Convention for the Protection of Human Rights and Fundamental Freedoms (the "ECHR")</vt:lpstr>
      <vt:lpstr>The 1950 European Convention for the Protection of Human Rights and Fundamental Freedoms (the "ECHR")</vt:lpstr>
      <vt:lpstr>Kyrtatos v. Greece</vt:lpstr>
      <vt:lpstr>Kyrtatos v. Greece</vt:lpstr>
      <vt:lpstr>Kyrtatos v. Greece</vt:lpstr>
      <vt:lpstr>Kyrtatos v. Greece</vt:lpstr>
      <vt:lpstr>Kyrtatos v. Greece</vt:lpstr>
      <vt:lpstr>Kyrtatos v. Greece</vt:lpstr>
      <vt:lpstr>Kyrtatos v. Greece</vt:lpstr>
      <vt:lpstr>A right to a decent environment and the ECHR</vt:lpstr>
      <vt:lpstr>A right to a decent environment and the ECHR</vt:lpstr>
      <vt:lpstr>A right to a decent environment and the ECHR</vt:lpstr>
      <vt:lpstr>Recommendation on Human Rights and Environmental Protection,</vt:lpstr>
      <vt:lpstr>Recommendation on Human Rights and Environmental Protection,</vt:lpstr>
      <vt:lpstr>Recommendation on Human Rights and Environmental Protection,</vt:lpstr>
      <vt:lpstr>Recommendation on Human Rights and Environmental Protection,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sveva.delgatto@unimc.it</dc:creator>
  <cp:lastModifiedBy>sveva.delgatto@unimc.it</cp:lastModifiedBy>
  <cp:revision>731</cp:revision>
  <dcterms:created xsi:type="dcterms:W3CDTF">2024-03-19T10:06:21Z</dcterms:created>
  <dcterms:modified xsi:type="dcterms:W3CDTF">2024-03-20T15:33:34Z</dcterms:modified>
</cp:coreProperties>
</file>