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56" r:id="rId3"/>
    <p:sldId id="257" r:id="rId4"/>
    <p:sldId id="258" r:id="rId5"/>
    <p:sldId id="259" r:id="rId6"/>
    <p:sldId id="260" r:id="rId7"/>
    <p:sldId id="261" r:id="rId8"/>
    <p:sldId id="262" r:id="rId9"/>
    <p:sldId id="263"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308" r:id="rId43"/>
    <p:sldId id="344" r:id="rId44"/>
    <p:sldId id="299" r:id="rId45"/>
    <p:sldId id="300" r:id="rId46"/>
    <p:sldId id="301" r:id="rId47"/>
    <p:sldId id="345" r:id="rId48"/>
    <p:sldId id="302" r:id="rId49"/>
    <p:sldId id="304" r:id="rId50"/>
    <p:sldId id="305" r:id="rId51"/>
    <p:sldId id="306" r:id="rId52"/>
    <p:sldId id="307" r:id="rId53"/>
    <p:sldId id="343" r:id="rId54"/>
    <p:sldId id="334" r:id="rId55"/>
    <p:sldId id="342" r:id="rId56"/>
    <p:sldId id="341" r:id="rId57"/>
    <p:sldId id="320" r:id="rId58"/>
    <p:sldId id="321" r:id="rId59"/>
    <p:sldId id="340" r:id="rId60"/>
    <p:sldId id="339" r:id="rId61"/>
    <p:sldId id="338" r:id="rId62"/>
    <p:sldId id="337" r:id="rId63"/>
    <p:sldId id="336" r:id="rId64"/>
    <p:sldId id="310" r:id="rId65"/>
    <p:sldId id="335" r:id="rId66"/>
    <p:sldId id="314" r:id="rId67"/>
    <p:sldId id="313" r:id="rId68"/>
    <p:sldId id="312" r:id="rId69"/>
    <p:sldId id="311" r:id="rId70"/>
    <p:sldId id="309" r:id="rId71"/>
    <p:sldId id="350" r:id="rId72"/>
    <p:sldId id="349" r:id="rId73"/>
    <p:sldId id="348" r:id="rId74"/>
    <p:sldId id="347" r:id="rId75"/>
    <p:sldId id="315" r:id="rId7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82E62-049A-1130-4C95-9A6FE47309B9}" v="250" dt="2024-03-20T19:56:55.243"/>
    <p1510:client id="{417477C2-25AE-1FB3-9321-64FD801A9209}" v="183" dt="2024-03-21T11:28:47.312"/>
    <p1510:client id="{E3675826-48E4-CE2D-6204-3125714C46C4}" v="127" dt="2024-03-20T20:18:05.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6F586-CD94-415E-A0BD-0A1DF0144F8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EE8F906-CB49-4D3E-A8F1-865A7B1FF3F1}">
      <dgm:prSet/>
      <dgm:spPr/>
      <dgm:t>
        <a:bodyPr/>
        <a:lstStyle/>
        <a:p>
          <a:r>
            <a:rPr lang="it-IT"/>
            <a:t>The Charter is under the ultimate jurisdiction of the Court of Justice of the European Union in Luxembourg.</a:t>
          </a:r>
          <a:endParaRPr lang="en-US"/>
        </a:p>
      </dgm:t>
    </dgm:pt>
    <dgm:pt modelId="{F352AE6D-C7ED-40F5-8C58-8AED7DDFD87E}" type="parTrans" cxnId="{8758EFE3-13A0-4F41-B6DC-4BBE1462E741}">
      <dgm:prSet/>
      <dgm:spPr/>
      <dgm:t>
        <a:bodyPr/>
        <a:lstStyle/>
        <a:p>
          <a:endParaRPr lang="en-US"/>
        </a:p>
      </dgm:t>
    </dgm:pt>
    <dgm:pt modelId="{C650B879-FA2D-446B-9470-9EFEFEB8889F}" type="sibTrans" cxnId="{8758EFE3-13A0-4F41-B6DC-4BBE1462E741}">
      <dgm:prSet/>
      <dgm:spPr/>
      <dgm:t>
        <a:bodyPr/>
        <a:lstStyle/>
        <a:p>
          <a:endParaRPr lang="en-US"/>
        </a:p>
      </dgm:t>
    </dgm:pt>
    <dgm:pt modelId="{3C0DB84E-907D-499E-84C5-D551F595645F}">
      <dgm:prSet/>
      <dgm:spPr/>
      <dgm:t>
        <a:bodyPr/>
        <a:lstStyle/>
        <a:p>
          <a:r>
            <a:rPr lang="it-IT"/>
            <a:t>The provision of the Charter </a:t>
          </a:r>
          <a:r>
            <a:rPr lang="it-IT" b="1"/>
            <a:t>should be read alongside its Explanations</a:t>
          </a:r>
          <a:r>
            <a:rPr lang="it-IT"/>
            <a:t> which (as provided by article 52), must be given “due regard” by the EU and national courts.</a:t>
          </a:r>
          <a:endParaRPr lang="en-US"/>
        </a:p>
      </dgm:t>
    </dgm:pt>
    <dgm:pt modelId="{0D052DB1-2170-4E8E-9D5D-7817B5751FFD}" type="parTrans" cxnId="{8029126E-E814-44BF-A076-E33DB832883B}">
      <dgm:prSet/>
      <dgm:spPr/>
      <dgm:t>
        <a:bodyPr/>
        <a:lstStyle/>
        <a:p>
          <a:endParaRPr lang="en-US"/>
        </a:p>
      </dgm:t>
    </dgm:pt>
    <dgm:pt modelId="{26DFA326-013C-40BD-90BA-140E1610FD57}" type="sibTrans" cxnId="{8029126E-E814-44BF-A076-E33DB832883B}">
      <dgm:prSet/>
      <dgm:spPr/>
      <dgm:t>
        <a:bodyPr/>
        <a:lstStyle/>
        <a:p>
          <a:endParaRPr lang="en-US"/>
        </a:p>
      </dgm:t>
    </dgm:pt>
    <dgm:pt modelId="{AD3367F9-0A09-42F9-9EDA-413AAB91B6B3}" type="pres">
      <dgm:prSet presAssocID="{37E6F586-CD94-415E-A0BD-0A1DF0144F8B}" presName="linear" presStyleCnt="0">
        <dgm:presLayoutVars>
          <dgm:animLvl val="lvl"/>
          <dgm:resizeHandles val="exact"/>
        </dgm:presLayoutVars>
      </dgm:prSet>
      <dgm:spPr/>
    </dgm:pt>
    <dgm:pt modelId="{CA72B97E-CE01-4F48-8512-91AB4F4568CE}" type="pres">
      <dgm:prSet presAssocID="{0EE8F906-CB49-4D3E-A8F1-865A7B1FF3F1}" presName="parentText" presStyleLbl="node1" presStyleIdx="0" presStyleCnt="2">
        <dgm:presLayoutVars>
          <dgm:chMax val="0"/>
          <dgm:bulletEnabled val="1"/>
        </dgm:presLayoutVars>
      </dgm:prSet>
      <dgm:spPr/>
    </dgm:pt>
    <dgm:pt modelId="{75374774-FE00-4109-ACD6-FCBBB64FC226}" type="pres">
      <dgm:prSet presAssocID="{C650B879-FA2D-446B-9470-9EFEFEB8889F}" presName="spacer" presStyleCnt="0"/>
      <dgm:spPr/>
    </dgm:pt>
    <dgm:pt modelId="{E2955D45-9650-45F0-A4F0-6302B267B32B}" type="pres">
      <dgm:prSet presAssocID="{3C0DB84E-907D-499E-84C5-D551F595645F}" presName="parentText" presStyleLbl="node1" presStyleIdx="1" presStyleCnt="2">
        <dgm:presLayoutVars>
          <dgm:chMax val="0"/>
          <dgm:bulletEnabled val="1"/>
        </dgm:presLayoutVars>
      </dgm:prSet>
      <dgm:spPr/>
    </dgm:pt>
  </dgm:ptLst>
  <dgm:cxnLst>
    <dgm:cxn modelId="{A7E3CF5D-7B49-4A69-94B7-9E3C34C7683B}" type="presOf" srcId="{3C0DB84E-907D-499E-84C5-D551F595645F}" destId="{E2955D45-9650-45F0-A4F0-6302B267B32B}" srcOrd="0" destOrd="0" presId="urn:microsoft.com/office/officeart/2005/8/layout/vList2"/>
    <dgm:cxn modelId="{8029126E-E814-44BF-A076-E33DB832883B}" srcId="{37E6F586-CD94-415E-A0BD-0A1DF0144F8B}" destId="{3C0DB84E-907D-499E-84C5-D551F595645F}" srcOrd="1" destOrd="0" parTransId="{0D052DB1-2170-4E8E-9D5D-7817B5751FFD}" sibTransId="{26DFA326-013C-40BD-90BA-140E1610FD57}"/>
    <dgm:cxn modelId="{034F2CD6-B5E8-4BB2-B23D-AD3C58A3B7B3}" type="presOf" srcId="{37E6F586-CD94-415E-A0BD-0A1DF0144F8B}" destId="{AD3367F9-0A09-42F9-9EDA-413AAB91B6B3}" srcOrd="0" destOrd="0" presId="urn:microsoft.com/office/officeart/2005/8/layout/vList2"/>
    <dgm:cxn modelId="{8758EFE3-13A0-4F41-B6DC-4BBE1462E741}" srcId="{37E6F586-CD94-415E-A0BD-0A1DF0144F8B}" destId="{0EE8F906-CB49-4D3E-A8F1-865A7B1FF3F1}" srcOrd="0" destOrd="0" parTransId="{F352AE6D-C7ED-40F5-8C58-8AED7DDFD87E}" sibTransId="{C650B879-FA2D-446B-9470-9EFEFEB8889F}"/>
    <dgm:cxn modelId="{89ECD7FC-A1F8-4C1D-9321-0621BA083E8C}" type="presOf" srcId="{0EE8F906-CB49-4D3E-A8F1-865A7B1FF3F1}" destId="{CA72B97E-CE01-4F48-8512-91AB4F4568CE}" srcOrd="0" destOrd="0" presId="urn:microsoft.com/office/officeart/2005/8/layout/vList2"/>
    <dgm:cxn modelId="{7B47AF81-0A99-499F-B097-75DFC77DBD83}" type="presParOf" srcId="{AD3367F9-0A09-42F9-9EDA-413AAB91B6B3}" destId="{CA72B97E-CE01-4F48-8512-91AB4F4568CE}" srcOrd="0" destOrd="0" presId="urn:microsoft.com/office/officeart/2005/8/layout/vList2"/>
    <dgm:cxn modelId="{AC89016A-FF26-41A2-A9F6-E62C1E64E42F}" type="presParOf" srcId="{AD3367F9-0A09-42F9-9EDA-413AAB91B6B3}" destId="{75374774-FE00-4109-ACD6-FCBBB64FC226}" srcOrd="1" destOrd="0" presId="urn:microsoft.com/office/officeart/2005/8/layout/vList2"/>
    <dgm:cxn modelId="{DCD49D00-1383-4936-8A29-F5460C0D9AFC}" type="presParOf" srcId="{AD3367F9-0A09-42F9-9EDA-413AAB91B6B3}" destId="{E2955D45-9650-45F0-A4F0-6302B267B3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2B97E-CE01-4F48-8512-91AB4F4568CE}">
      <dsp:nvSpPr>
        <dsp:cNvPr id="0" name=""/>
        <dsp:cNvSpPr/>
      </dsp:nvSpPr>
      <dsp:spPr>
        <a:xfrm>
          <a:off x="0" y="22066"/>
          <a:ext cx="5000124" cy="266745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The Charter is under the ultimate jurisdiction of the Court of Justice of the European Union in Luxembourg.</a:t>
          </a:r>
          <a:endParaRPr lang="en-US" sz="2600" kern="1200"/>
        </a:p>
      </dsp:txBody>
      <dsp:txXfrm>
        <a:off x="130214" y="152280"/>
        <a:ext cx="4739696" cy="2407025"/>
      </dsp:txXfrm>
    </dsp:sp>
    <dsp:sp modelId="{E2955D45-9650-45F0-A4F0-6302B267B32B}">
      <dsp:nvSpPr>
        <dsp:cNvPr id="0" name=""/>
        <dsp:cNvSpPr/>
      </dsp:nvSpPr>
      <dsp:spPr>
        <a:xfrm>
          <a:off x="0" y="2764400"/>
          <a:ext cx="5000124" cy="2667453"/>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The provision of the Charter </a:t>
          </a:r>
          <a:r>
            <a:rPr lang="it-IT" sz="2600" b="1" kern="1200"/>
            <a:t>should be read alongside its Explanations</a:t>
          </a:r>
          <a:r>
            <a:rPr lang="it-IT" sz="2600" kern="1200"/>
            <a:t> which (as provided by article 52), must be given “due regard” by the EU and national courts.</a:t>
          </a:r>
          <a:endParaRPr lang="en-US" sz="2600" kern="1200"/>
        </a:p>
      </dsp:txBody>
      <dsp:txXfrm>
        <a:off x="130214" y="2894614"/>
        <a:ext cx="4739696" cy="24070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3CF764-200E-A24C-9056-D4197E4BF2F9}"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19621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3CF764-200E-A24C-9056-D4197E4BF2F9}"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251322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3CF764-200E-A24C-9056-D4197E4BF2F9}"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56350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endParaRPr lang="de-DE"/>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endParaRPr lang="de-DE"/>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21.03.2024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21.03.2024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21.03.2024</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21.03.2024</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21.03.2024</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de-DE"/>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21.03.2024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3CF764-200E-A24C-9056-D4197E4BF2F9}"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1310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de-DE"/>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21.03.2024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21.03.2024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A3CF764-200E-A24C-9056-D4197E4BF2F9}" type="datetimeFigureOut">
              <a:rPr lang="it-IT" smtClean="0"/>
              <a:t>21/03/2024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58243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3CF764-200E-A24C-9056-D4197E4BF2F9}"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155460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3CF764-200E-A24C-9056-D4197E4BF2F9}" type="datetimeFigureOut">
              <a:rPr lang="it-IT" smtClean="0"/>
              <a:t>21/03/2024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222378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A3CF764-200E-A24C-9056-D4197E4BF2F9}" type="datetimeFigureOut">
              <a:rPr lang="it-IT" smtClean="0"/>
              <a:t>21/03/2024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47277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3CF764-200E-A24C-9056-D4197E4BF2F9}" type="datetimeFigureOut">
              <a:rPr lang="it-IT" smtClean="0"/>
              <a:t>21/03/2024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306706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3CF764-200E-A24C-9056-D4197E4BF2F9}"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180784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3CF764-200E-A24C-9056-D4197E4BF2F9}" type="datetimeFigureOut">
              <a:rPr lang="it-IT" smtClean="0"/>
              <a:t>21/03/2024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F87358-3149-2E43-96CC-CB2E2B366993}" type="slidenum">
              <a:rPr lang="it-IT" smtClean="0"/>
              <a:t>‹N›</a:t>
            </a:fld>
            <a:endParaRPr lang="it-IT"/>
          </a:p>
        </p:txBody>
      </p:sp>
    </p:spTree>
    <p:extLst>
      <p:ext uri="{BB962C8B-B14F-4D97-AF65-F5344CB8AC3E}">
        <p14:creationId xmlns:p14="http://schemas.microsoft.com/office/powerpoint/2010/main" val="73142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CF764-200E-A24C-9056-D4197E4BF2F9}" type="datetimeFigureOut">
              <a:rPr lang="it-IT" smtClean="0"/>
              <a:t>21/03/2024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87358-3149-2E43-96CC-CB2E2B366993}" type="slidenum">
              <a:rPr lang="it-IT" smtClean="0"/>
              <a:t>‹N›</a:t>
            </a:fld>
            <a:endParaRPr lang="it-IT"/>
          </a:p>
        </p:txBody>
      </p:sp>
    </p:spTree>
    <p:extLst>
      <p:ext uri="{BB962C8B-B14F-4D97-AF65-F5344CB8AC3E}">
        <p14:creationId xmlns:p14="http://schemas.microsoft.com/office/powerpoint/2010/main" val="330541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4A8E5F-40E5-4553-9F3C-699F1A5B8145}" type="datetimeFigureOut">
              <a:rPr lang="de-DE" smtClean="0"/>
              <a:t>21.03.2024</a:t>
            </a:fld>
            <a:endParaRPr lang="de-DE"/>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err="1">
                <a:cs typeface="Calibri"/>
              </a:rPr>
              <a:t>Environmental</a:t>
            </a:r>
            <a:r>
              <a:rPr lang="it-IT">
                <a:cs typeface="Calibri"/>
              </a:rPr>
              <a:t> Human </a:t>
            </a:r>
            <a:r>
              <a:rPr lang="it-IT" err="1">
                <a:cs typeface="Calibri"/>
              </a:rPr>
              <a:t>Rights</a:t>
            </a:r>
            <a:endParaRPr lang="it-IT" err="1"/>
          </a:p>
        </p:txBody>
      </p:sp>
      <p:sp>
        <p:nvSpPr>
          <p:cNvPr id="3" name="Sottotitolo 2"/>
          <p:cNvSpPr>
            <a:spLocks noGrp="1"/>
          </p:cNvSpPr>
          <p:nvPr>
            <p:ph type="subTitle" idx="1"/>
          </p:nvPr>
        </p:nvSpPr>
        <p:spPr/>
        <p:txBody>
          <a:bodyPr vert="horz" lIns="91440" tIns="45720" rIns="91440" bIns="45720" rtlCol="0" anchor="t">
            <a:normAutofit/>
          </a:bodyPr>
          <a:lstStyle/>
          <a:p>
            <a:r>
              <a:rPr lang="it-IT">
                <a:cs typeface="Calibri"/>
              </a:rPr>
              <a:t>Prof.ssa Sveva Del Gatto</a:t>
            </a:r>
            <a:endParaRPr lang="it-IT"/>
          </a:p>
        </p:txBody>
      </p:sp>
    </p:spTree>
    <p:extLst>
      <p:ext uri="{BB962C8B-B14F-4D97-AF65-F5344CB8AC3E}">
        <p14:creationId xmlns:p14="http://schemas.microsoft.com/office/powerpoint/2010/main" val="422257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p:cNvSpPr>
            <a:spLocks noGrp="1"/>
          </p:cNvSpPr>
          <p:nvPr>
            <p:ph type="title"/>
          </p:nvPr>
        </p:nvSpPr>
        <p:spPr>
          <a:xfrm>
            <a:off x="857250" y="1676400"/>
            <a:ext cx="2857500" cy="3505200"/>
          </a:xfrm>
        </p:spPr>
        <p:txBody>
          <a:bodyPr anchor="t">
            <a:normAutofit/>
          </a:bodyPr>
          <a:lstStyle/>
          <a:p>
            <a:r>
              <a:rPr lang="it-IT" sz="3500"/>
              <a:t>Article 1, protocol 1: The Right to Property</a:t>
            </a:r>
          </a:p>
        </p:txBody>
      </p:sp>
      <p:sp>
        <p:nvSpPr>
          <p:cNvPr id="3" name="Segnaposto contenuto 2"/>
          <p:cNvSpPr>
            <a:spLocks noGrp="1"/>
          </p:cNvSpPr>
          <p:nvPr>
            <p:ph idx="1"/>
          </p:nvPr>
        </p:nvSpPr>
        <p:spPr>
          <a:xfrm>
            <a:off x="3886203" y="1700212"/>
            <a:ext cx="4229097" cy="3898106"/>
          </a:xfrm>
        </p:spPr>
        <p:txBody>
          <a:bodyPr vert="horz" lIns="91440" tIns="45720" rIns="91440" bIns="45720" rtlCol="0" anchor="t">
            <a:noAutofit/>
          </a:bodyPr>
          <a:lstStyle/>
          <a:p>
            <a:pPr marL="0" indent="0">
              <a:buNone/>
            </a:pPr>
            <a:r>
              <a:rPr lang="it-IT" dirty="0">
                <a:solidFill>
                  <a:schemeClr val="tx1">
                    <a:alpha val="55000"/>
                  </a:schemeClr>
                </a:solidFill>
              </a:rPr>
              <a:t>The </a:t>
            </a:r>
            <a:r>
              <a:rPr lang="it-IT" err="1">
                <a:solidFill>
                  <a:schemeClr val="tx1">
                    <a:alpha val="55000"/>
                  </a:schemeClr>
                </a:solidFill>
              </a:rPr>
              <a:t>restriction</a:t>
            </a:r>
            <a:r>
              <a:rPr lang="it-IT" dirty="0">
                <a:solidFill>
                  <a:schemeClr val="tx1">
                    <a:alpha val="55000"/>
                  </a:schemeClr>
                </a:solidFill>
              </a:rPr>
              <a:t> on </a:t>
            </a:r>
            <a:r>
              <a:rPr lang="it-IT" err="1">
                <a:solidFill>
                  <a:schemeClr val="tx1">
                    <a:alpha val="55000"/>
                  </a:schemeClr>
                </a:solidFill>
              </a:rPr>
              <a:t>property</a:t>
            </a:r>
            <a:r>
              <a:rPr lang="it-IT" dirty="0">
                <a:solidFill>
                  <a:schemeClr val="tx1">
                    <a:alpha val="55000"/>
                  </a:schemeClr>
                </a:solidFill>
              </a:rPr>
              <a:t> </a:t>
            </a:r>
            <a:r>
              <a:rPr lang="it-IT" err="1">
                <a:solidFill>
                  <a:schemeClr val="tx1">
                    <a:alpha val="55000"/>
                  </a:schemeClr>
                </a:solidFill>
              </a:rPr>
              <a:t>rights</a:t>
            </a:r>
            <a:r>
              <a:rPr lang="it-IT" dirty="0">
                <a:solidFill>
                  <a:schemeClr val="tx1">
                    <a:alpha val="55000"/>
                  </a:schemeClr>
                </a:solidFill>
              </a:rPr>
              <a:t> </a:t>
            </a:r>
            <a:r>
              <a:rPr lang="it-IT" b="1" err="1">
                <a:solidFill>
                  <a:schemeClr val="tx1">
                    <a:alpha val="55000"/>
                  </a:schemeClr>
                </a:solidFill>
              </a:rPr>
              <a:t>may</a:t>
            </a:r>
            <a:r>
              <a:rPr lang="it-IT" b="1" dirty="0">
                <a:solidFill>
                  <a:schemeClr val="tx1">
                    <a:alpha val="55000"/>
                  </a:schemeClr>
                </a:solidFill>
              </a:rPr>
              <a:t> be </a:t>
            </a:r>
            <a:r>
              <a:rPr lang="it-IT" b="1" err="1">
                <a:solidFill>
                  <a:schemeClr val="tx1">
                    <a:alpha val="55000"/>
                  </a:schemeClr>
                </a:solidFill>
              </a:rPr>
              <a:t>allowed</a:t>
            </a:r>
            <a:r>
              <a:rPr lang="it-IT" b="1" dirty="0">
                <a:solidFill>
                  <a:schemeClr val="tx1">
                    <a:alpha val="55000"/>
                  </a:schemeClr>
                </a:solidFill>
              </a:rPr>
              <a:t> on </a:t>
            </a:r>
            <a:r>
              <a:rPr lang="it-IT" b="1" err="1">
                <a:solidFill>
                  <a:schemeClr val="tx1">
                    <a:alpha val="55000"/>
                  </a:schemeClr>
                </a:solidFill>
              </a:rPr>
              <a:t>condition</a:t>
            </a:r>
            <a:r>
              <a:rPr lang="it-IT" b="1" dirty="0">
                <a:solidFill>
                  <a:schemeClr val="tx1">
                    <a:alpha val="55000"/>
                  </a:schemeClr>
                </a:solidFill>
              </a:rPr>
              <a:t> </a:t>
            </a:r>
            <a:r>
              <a:rPr lang="it-IT" b="1" err="1">
                <a:solidFill>
                  <a:schemeClr val="tx1">
                    <a:alpha val="55000"/>
                  </a:schemeClr>
                </a:solidFill>
              </a:rPr>
              <a:t>that</a:t>
            </a:r>
            <a:r>
              <a:rPr lang="it-IT" b="1" dirty="0">
                <a:solidFill>
                  <a:schemeClr val="tx1">
                    <a:alpha val="55000"/>
                  </a:schemeClr>
                </a:solidFill>
              </a:rPr>
              <a:t> a </a:t>
            </a:r>
            <a:r>
              <a:rPr lang="it-IT" b="1" dirty="0">
                <a:solidFill>
                  <a:srgbClr val="FF0000">
                    <a:alpha val="55000"/>
                  </a:srgbClr>
                </a:solidFill>
              </a:rPr>
              <a:t>fair balance</a:t>
            </a:r>
            <a:r>
              <a:rPr lang="it-IT" b="1" dirty="0">
                <a:solidFill>
                  <a:schemeClr val="tx1">
                    <a:alpha val="55000"/>
                  </a:schemeClr>
                </a:solidFill>
              </a:rPr>
              <a:t> </a:t>
            </a:r>
            <a:r>
              <a:rPr lang="it-IT" b="1" err="1">
                <a:solidFill>
                  <a:schemeClr val="tx1">
                    <a:alpha val="55000"/>
                  </a:schemeClr>
                </a:solidFill>
              </a:rPr>
              <a:t>is</a:t>
            </a:r>
            <a:r>
              <a:rPr lang="it-IT" b="1" dirty="0">
                <a:solidFill>
                  <a:schemeClr val="tx1">
                    <a:alpha val="55000"/>
                  </a:schemeClr>
                </a:solidFill>
              </a:rPr>
              <a:t> </a:t>
            </a:r>
            <a:r>
              <a:rPr lang="it-IT" b="1" err="1">
                <a:solidFill>
                  <a:schemeClr val="tx1">
                    <a:alpha val="55000"/>
                  </a:schemeClr>
                </a:solidFill>
              </a:rPr>
              <a:t>maintained</a:t>
            </a:r>
            <a:r>
              <a:rPr lang="it-IT" b="1" dirty="0">
                <a:solidFill>
                  <a:schemeClr val="tx1">
                    <a:alpha val="55000"/>
                  </a:schemeClr>
                </a:solidFill>
              </a:rPr>
              <a:t> </a:t>
            </a:r>
            <a:r>
              <a:rPr lang="it-IT" b="1" err="1">
                <a:solidFill>
                  <a:schemeClr val="tx1">
                    <a:alpha val="55000"/>
                  </a:schemeClr>
                </a:solidFill>
              </a:rPr>
              <a:t>between</a:t>
            </a:r>
            <a:r>
              <a:rPr lang="it-IT" b="1" dirty="0">
                <a:solidFill>
                  <a:schemeClr val="tx1">
                    <a:alpha val="55000"/>
                  </a:schemeClr>
                </a:solidFill>
              </a:rPr>
              <a:t> the </a:t>
            </a:r>
            <a:r>
              <a:rPr lang="it-IT" b="1" err="1">
                <a:solidFill>
                  <a:schemeClr val="tx1">
                    <a:alpha val="55000"/>
                  </a:schemeClr>
                </a:solidFill>
              </a:rPr>
              <a:t>i</a:t>
            </a:r>
            <a:r>
              <a:rPr lang="it-IT" b="1" err="1">
                <a:solidFill>
                  <a:srgbClr val="FF0000">
                    <a:alpha val="55000"/>
                  </a:srgbClr>
                </a:solidFill>
              </a:rPr>
              <a:t>ndividual</a:t>
            </a:r>
            <a:r>
              <a:rPr lang="it-IT" b="1" dirty="0">
                <a:solidFill>
                  <a:srgbClr val="FF0000">
                    <a:alpha val="55000"/>
                  </a:srgbClr>
                </a:solidFill>
              </a:rPr>
              <a:t> and </a:t>
            </a:r>
            <a:r>
              <a:rPr lang="it-IT" b="1" err="1">
                <a:solidFill>
                  <a:srgbClr val="FF0000">
                    <a:alpha val="55000"/>
                  </a:srgbClr>
                </a:solidFill>
              </a:rPr>
              <a:t>collective</a:t>
            </a:r>
            <a:r>
              <a:rPr lang="it-IT" b="1" dirty="0">
                <a:solidFill>
                  <a:srgbClr val="FF0000">
                    <a:alpha val="55000"/>
                  </a:srgbClr>
                </a:solidFill>
              </a:rPr>
              <a:t> </a:t>
            </a:r>
            <a:r>
              <a:rPr lang="it-IT" b="1" err="1">
                <a:solidFill>
                  <a:srgbClr val="FF0000">
                    <a:alpha val="55000"/>
                  </a:srgbClr>
                </a:solidFill>
              </a:rPr>
              <a:t>interests</a:t>
            </a:r>
            <a:r>
              <a:rPr lang="it-IT" b="1" dirty="0">
                <a:solidFill>
                  <a:srgbClr val="FF0000">
                    <a:alpha val="55000"/>
                  </a:srgbClr>
                </a:solidFill>
              </a:rPr>
              <a:t> </a:t>
            </a:r>
            <a:r>
              <a:rPr lang="it-IT" b="1" err="1">
                <a:solidFill>
                  <a:srgbClr val="FF0000">
                    <a:alpha val="55000"/>
                  </a:srgbClr>
                </a:solidFill>
              </a:rPr>
              <a:t>concerned</a:t>
            </a:r>
            <a:r>
              <a:rPr lang="it-IT" b="1" dirty="0">
                <a:solidFill>
                  <a:srgbClr val="FF0000">
                    <a:alpha val="55000"/>
                  </a:srgbClr>
                </a:solidFill>
              </a:rPr>
              <a:t>.</a:t>
            </a:r>
            <a:endParaRPr lang="it-IT" b="1">
              <a:solidFill>
                <a:srgbClr val="FF0000">
                  <a:alpha val="55000"/>
                </a:srgbClr>
              </a:solidFill>
              <a:cs typeface="Calibri"/>
            </a:endParaRPr>
          </a:p>
        </p:txBody>
      </p:sp>
    </p:spTree>
    <p:extLst>
      <p:ext uri="{BB962C8B-B14F-4D97-AF65-F5344CB8AC3E}">
        <p14:creationId xmlns:p14="http://schemas.microsoft.com/office/powerpoint/2010/main" val="40886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2" y="350196"/>
            <a:ext cx="3485178" cy="1624520"/>
          </a:xfrm>
        </p:spPr>
        <p:txBody>
          <a:bodyPr anchor="ctr">
            <a:normAutofit/>
          </a:bodyPr>
          <a:lstStyle/>
          <a:p>
            <a:pPr>
              <a:lnSpc>
                <a:spcPct val="90000"/>
              </a:lnSpc>
            </a:pPr>
            <a:r>
              <a:rPr lang="it-IT" sz="3500"/>
              <a:t>The 1961 European Social Charter</a:t>
            </a:r>
          </a:p>
        </p:txBody>
      </p:sp>
      <p:sp>
        <p:nvSpPr>
          <p:cNvPr id="3" name="Segnaposto contenuto 2"/>
          <p:cNvSpPr>
            <a:spLocks noGrp="1"/>
          </p:cNvSpPr>
          <p:nvPr>
            <p:ph idx="1"/>
          </p:nvPr>
        </p:nvSpPr>
        <p:spPr>
          <a:xfrm>
            <a:off x="571351" y="2743200"/>
            <a:ext cx="3485179" cy="3613149"/>
          </a:xfrm>
        </p:spPr>
        <p:txBody>
          <a:bodyPr anchor="ctr">
            <a:normAutofit/>
          </a:bodyPr>
          <a:lstStyle/>
          <a:p>
            <a:pPr marL="0" indent="0">
              <a:buNone/>
            </a:pPr>
            <a:r>
              <a:rPr lang="it-IT" sz="2800" dirty="0"/>
              <a:t>Like the ECHR, the ESC </a:t>
            </a:r>
            <a:r>
              <a:rPr lang="it-IT" sz="2800" dirty="0" err="1"/>
              <a:t>was</a:t>
            </a:r>
            <a:r>
              <a:rPr lang="it-IT" sz="2800" dirty="0"/>
              <a:t> </a:t>
            </a:r>
            <a:r>
              <a:rPr lang="it-IT" sz="2800" dirty="0" err="1"/>
              <a:t>concluded</a:t>
            </a:r>
            <a:r>
              <a:rPr lang="it-IT" sz="2800" dirty="0"/>
              <a:t> </a:t>
            </a:r>
            <a:r>
              <a:rPr lang="it-IT" sz="2800" b="1" dirty="0"/>
              <a:t>under the </a:t>
            </a:r>
            <a:r>
              <a:rPr lang="it-IT" sz="2800" b="1" dirty="0" err="1"/>
              <a:t>auspicies</a:t>
            </a:r>
            <a:r>
              <a:rPr lang="it-IT" sz="2800" b="1" dirty="0"/>
              <a:t> of the </a:t>
            </a:r>
            <a:r>
              <a:rPr lang="it-IT" sz="2800" b="1" dirty="0" err="1"/>
              <a:t>Counsil</a:t>
            </a:r>
            <a:r>
              <a:rPr lang="it-IT" sz="2800" b="1" dirty="0"/>
              <a:t> of Europe.</a:t>
            </a:r>
            <a:endParaRPr lang="it-IT" sz="2800" b="1" dirty="0">
              <a:cs typeface="Calibri"/>
            </a:endParaRPr>
          </a:p>
          <a:p>
            <a:pPr marL="0" indent="0">
              <a:buNone/>
            </a:pPr>
            <a:endParaRPr lang="it-IT" sz="2800">
              <a:cs typeface="Calibri"/>
            </a:endParaRPr>
          </a:p>
          <a:p>
            <a:pPr marL="0" indent="0">
              <a:buNone/>
            </a:pPr>
            <a:r>
              <a:rPr lang="it-IT" sz="2800" dirty="0" err="1"/>
              <a:t>It</a:t>
            </a:r>
            <a:r>
              <a:rPr lang="it-IT" sz="2800" dirty="0"/>
              <a:t> </a:t>
            </a:r>
            <a:r>
              <a:rPr lang="it-IT" sz="2800" dirty="0" err="1"/>
              <a:t>has</a:t>
            </a:r>
            <a:r>
              <a:rPr lang="it-IT" sz="2800" dirty="0"/>
              <a:t> to date </a:t>
            </a:r>
            <a:r>
              <a:rPr lang="it-IT" sz="2800" dirty="0" err="1"/>
              <a:t>been</a:t>
            </a:r>
            <a:r>
              <a:rPr lang="it-IT" sz="2800" dirty="0"/>
              <a:t> </a:t>
            </a:r>
            <a:r>
              <a:rPr lang="it-IT" sz="2800" dirty="0" err="1"/>
              <a:t>ratified</a:t>
            </a:r>
            <a:r>
              <a:rPr lang="it-IT" sz="2800" dirty="0"/>
              <a:t> by 27 States.</a:t>
            </a:r>
            <a:endParaRPr lang="it-IT" sz="2800" dirty="0">
              <a:cs typeface="Calibri"/>
            </a:endParaRPr>
          </a:p>
        </p:txBody>
      </p:sp>
      <p:pic>
        <p:nvPicPr>
          <p:cNvPr id="5" name="Picture 4" descr="Immigration stamps">
            <a:extLst>
              <a:ext uri="{FF2B5EF4-FFF2-40B4-BE49-F238E27FC236}">
                <a16:creationId xmlns:a16="http://schemas.microsoft.com/office/drawing/2014/main" id="{7CACA544-21F5-99C7-2C17-A974BF4EF76F}"/>
              </a:ext>
            </a:extLst>
          </p:cNvPr>
          <p:cNvPicPr>
            <a:picLocks noChangeAspect="1"/>
          </p:cNvPicPr>
          <p:nvPr/>
        </p:nvPicPr>
        <p:blipFill rotWithShape="1">
          <a:blip r:embed="rId2"/>
          <a:srcRect l="5638" r="1511" b="-42"/>
          <a:stretch/>
        </p:blipFill>
        <p:spPr>
          <a:xfrm>
            <a:off x="4572000" y="1"/>
            <a:ext cx="4577118" cy="6858000"/>
          </a:xfrm>
          <a:prstGeom prst="rect">
            <a:avLst/>
          </a:prstGeom>
        </p:spPr>
      </p:pic>
    </p:spTree>
    <p:extLst>
      <p:ext uri="{BB962C8B-B14F-4D97-AF65-F5344CB8AC3E}">
        <p14:creationId xmlns:p14="http://schemas.microsoft.com/office/powerpoint/2010/main" val="287774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2" y="350196"/>
            <a:ext cx="3485178" cy="1624520"/>
          </a:xfrm>
        </p:spPr>
        <p:txBody>
          <a:bodyPr anchor="ctr">
            <a:normAutofit/>
          </a:bodyPr>
          <a:lstStyle/>
          <a:p>
            <a:pPr>
              <a:lnSpc>
                <a:spcPct val="90000"/>
              </a:lnSpc>
            </a:pPr>
            <a:r>
              <a:rPr lang="it-IT" sz="3500"/>
              <a:t>The 1961 European Social Charter</a:t>
            </a:r>
          </a:p>
        </p:txBody>
      </p:sp>
      <p:sp>
        <p:nvSpPr>
          <p:cNvPr id="3" name="Segnaposto contenuto 2"/>
          <p:cNvSpPr>
            <a:spLocks noGrp="1"/>
          </p:cNvSpPr>
          <p:nvPr>
            <p:ph idx="1"/>
          </p:nvPr>
        </p:nvSpPr>
        <p:spPr>
          <a:xfrm>
            <a:off x="357039" y="2743200"/>
            <a:ext cx="3699491" cy="3613149"/>
          </a:xfrm>
        </p:spPr>
        <p:txBody>
          <a:bodyPr vert="horz" lIns="91440" tIns="45720" rIns="91440" bIns="45720" rtlCol="0" anchor="ctr">
            <a:noAutofit/>
          </a:bodyPr>
          <a:lstStyle/>
          <a:p>
            <a:pPr marL="0" indent="0">
              <a:buNone/>
            </a:pPr>
            <a:r>
              <a:rPr lang="it-IT" dirty="0"/>
              <a:t>The ESC </a:t>
            </a:r>
            <a:r>
              <a:rPr lang="it-IT" dirty="0" err="1"/>
              <a:t>is</a:t>
            </a:r>
            <a:r>
              <a:rPr lang="it-IT" dirty="0"/>
              <a:t> </a:t>
            </a:r>
            <a:r>
              <a:rPr lang="it-IT" dirty="0" err="1"/>
              <a:t>monitored</a:t>
            </a:r>
            <a:r>
              <a:rPr lang="it-IT" dirty="0"/>
              <a:t> by the </a:t>
            </a:r>
            <a:r>
              <a:rPr lang="it-IT" b="1" dirty="0" err="1"/>
              <a:t>European</a:t>
            </a:r>
            <a:r>
              <a:rPr lang="it-IT" b="1" dirty="0"/>
              <a:t> Committee of Social </a:t>
            </a:r>
            <a:r>
              <a:rPr lang="it-IT" b="1" dirty="0" err="1"/>
              <a:t>Rights</a:t>
            </a:r>
            <a:r>
              <a:rPr lang="it-IT" b="1" dirty="0"/>
              <a:t> (ECSR) </a:t>
            </a:r>
            <a:r>
              <a:rPr lang="it-IT" dirty="0"/>
              <a:t>a quasi </a:t>
            </a:r>
            <a:r>
              <a:rPr lang="it-IT" dirty="0" err="1"/>
              <a:t>judicial</a:t>
            </a:r>
            <a:r>
              <a:rPr lang="it-IT" dirty="0"/>
              <a:t> body </a:t>
            </a:r>
            <a:r>
              <a:rPr lang="it-IT" dirty="0" err="1"/>
              <a:t>which</a:t>
            </a:r>
            <a:r>
              <a:rPr lang="it-IT" dirty="0"/>
              <a:t> </a:t>
            </a:r>
            <a:r>
              <a:rPr lang="it-IT" dirty="0" err="1"/>
              <a:t>consists</a:t>
            </a:r>
            <a:r>
              <a:rPr lang="it-IT" dirty="0"/>
              <a:t> of 15 </a:t>
            </a:r>
            <a:r>
              <a:rPr lang="it-IT" dirty="0" err="1"/>
              <a:t>member</a:t>
            </a:r>
            <a:r>
              <a:rPr lang="it-IT" dirty="0"/>
              <a:t>.</a:t>
            </a:r>
          </a:p>
        </p:txBody>
      </p:sp>
      <p:pic>
        <p:nvPicPr>
          <p:cNvPr id="5" name="Picture 4" descr="Hotel bell">
            <a:extLst>
              <a:ext uri="{FF2B5EF4-FFF2-40B4-BE49-F238E27FC236}">
                <a16:creationId xmlns:a16="http://schemas.microsoft.com/office/drawing/2014/main" id="{B822E63E-83B2-D736-0EBA-0D1FA85C4958}"/>
              </a:ext>
            </a:extLst>
          </p:cNvPr>
          <p:cNvPicPr>
            <a:picLocks noChangeAspect="1"/>
          </p:cNvPicPr>
          <p:nvPr/>
        </p:nvPicPr>
        <p:blipFill rotWithShape="1">
          <a:blip r:embed="rId2"/>
          <a:srcRect l="51973" r="3542" b="-3"/>
          <a:stretch/>
        </p:blipFill>
        <p:spPr>
          <a:xfrm>
            <a:off x="4572000" y="1"/>
            <a:ext cx="4577118" cy="6858000"/>
          </a:xfrm>
          <a:prstGeom prst="rect">
            <a:avLst/>
          </a:prstGeom>
        </p:spPr>
      </p:pic>
    </p:spTree>
    <p:extLst>
      <p:ext uri="{BB962C8B-B14F-4D97-AF65-F5344CB8AC3E}">
        <p14:creationId xmlns:p14="http://schemas.microsoft.com/office/powerpoint/2010/main" val="14261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Newspaper">
            <a:extLst>
              <a:ext uri="{FF2B5EF4-FFF2-40B4-BE49-F238E27FC236}">
                <a16:creationId xmlns:a16="http://schemas.microsoft.com/office/drawing/2014/main" id="{EE3A76CD-4295-7854-F42A-2DC7D04DCE19}"/>
              </a:ext>
            </a:extLst>
          </p:cNvPr>
          <p:cNvPicPr>
            <a:picLocks noChangeAspect="1"/>
          </p:cNvPicPr>
          <p:nvPr/>
        </p:nvPicPr>
        <p:blipFill rotWithShape="1">
          <a:blip r:embed="rId2"/>
          <a:srcRect l="44194" r="11422" b="-3"/>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0" y="328512"/>
            <a:ext cx="3583791" cy="1628970"/>
          </a:xfrm>
        </p:spPr>
        <p:txBody>
          <a:bodyPr anchor="ctr">
            <a:normAutofit/>
          </a:bodyPr>
          <a:lstStyle/>
          <a:p>
            <a:pPr>
              <a:lnSpc>
                <a:spcPct val="90000"/>
              </a:lnSpc>
            </a:pPr>
            <a:r>
              <a:rPr lang="it-IT" sz="3500"/>
              <a:t>The 1961 European Social Charter</a:t>
            </a:r>
          </a:p>
        </p:txBody>
      </p:sp>
      <p:sp>
        <p:nvSpPr>
          <p:cNvPr id="3" name="Segnaposto contenuto 2"/>
          <p:cNvSpPr>
            <a:spLocks noGrp="1"/>
          </p:cNvSpPr>
          <p:nvPr>
            <p:ph idx="1"/>
          </p:nvPr>
        </p:nvSpPr>
        <p:spPr>
          <a:xfrm>
            <a:off x="571350" y="2194367"/>
            <a:ext cx="3768660" cy="4064699"/>
          </a:xfrm>
        </p:spPr>
        <p:txBody>
          <a:bodyPr vert="horz" lIns="91440" tIns="45720" rIns="91440" bIns="45720" rtlCol="0" anchor="ctr">
            <a:noAutofit/>
          </a:bodyPr>
          <a:lstStyle/>
          <a:p>
            <a:pPr marL="0" indent="0">
              <a:buNone/>
            </a:pPr>
            <a:r>
              <a:rPr lang="it-IT" sz="2800" dirty="0"/>
              <a:t>The ESC </a:t>
            </a:r>
            <a:r>
              <a:rPr lang="it-IT" sz="2800" dirty="0" err="1"/>
              <a:t>have</a:t>
            </a:r>
            <a:r>
              <a:rPr lang="it-IT" sz="2800" dirty="0"/>
              <a:t> the </a:t>
            </a:r>
            <a:r>
              <a:rPr lang="it-IT" sz="2800" b="1" dirty="0"/>
              <a:t>power to </a:t>
            </a:r>
            <a:r>
              <a:rPr lang="it-IT" sz="2800" b="1" dirty="0" err="1"/>
              <a:t>issue</a:t>
            </a:r>
            <a:r>
              <a:rPr lang="it-IT" sz="2800" b="1" dirty="0"/>
              <a:t> </a:t>
            </a:r>
            <a:r>
              <a:rPr lang="it-IT" sz="2800" b="1" dirty="0" err="1"/>
              <a:t>conclusion</a:t>
            </a:r>
            <a:r>
              <a:rPr lang="it-IT" sz="2800" b="1" dirty="0"/>
              <a:t> in </a:t>
            </a:r>
            <a:r>
              <a:rPr lang="it-IT" sz="2800" b="1" dirty="0" err="1"/>
              <a:t>respect</a:t>
            </a:r>
            <a:r>
              <a:rPr lang="it-IT" sz="2800" b="1" dirty="0"/>
              <a:t> of national </a:t>
            </a:r>
            <a:r>
              <a:rPr lang="it-IT" sz="2800" b="1" dirty="0" err="1"/>
              <a:t>annual</a:t>
            </a:r>
            <a:r>
              <a:rPr lang="it-IT" sz="2800" b="1" dirty="0"/>
              <a:t> reports</a:t>
            </a:r>
            <a:r>
              <a:rPr lang="it-IT" sz="2800" dirty="0"/>
              <a:t> </a:t>
            </a:r>
            <a:r>
              <a:rPr lang="it-IT" sz="2800" dirty="0" err="1"/>
              <a:t>submitted</a:t>
            </a:r>
            <a:r>
              <a:rPr lang="it-IT" sz="2800" dirty="0"/>
              <a:t> by </a:t>
            </a:r>
            <a:r>
              <a:rPr lang="it-IT" sz="2800" dirty="0" err="1"/>
              <a:t>eligible</a:t>
            </a:r>
            <a:r>
              <a:rPr lang="it-IT" sz="2800" dirty="0"/>
              <a:t> </a:t>
            </a:r>
            <a:r>
              <a:rPr lang="it-IT" sz="2800" dirty="0" err="1"/>
              <a:t>NGOs</a:t>
            </a:r>
            <a:r>
              <a:rPr lang="it-IT" sz="2800" dirty="0"/>
              <a:t>, trade </a:t>
            </a:r>
            <a:r>
              <a:rPr lang="it-IT" sz="2800" dirty="0" err="1"/>
              <a:t>unions</a:t>
            </a:r>
            <a:r>
              <a:rPr lang="it-IT" sz="2800" dirty="0"/>
              <a:t> and </a:t>
            </a:r>
            <a:r>
              <a:rPr lang="it-IT" sz="2800" dirty="0" err="1"/>
              <a:t>employers</a:t>
            </a:r>
            <a:r>
              <a:rPr lang="it-IT" sz="2800" dirty="0"/>
              <a:t>’ </a:t>
            </a:r>
            <a:r>
              <a:rPr lang="it-IT" sz="2800" dirty="0" err="1"/>
              <a:t>organisations</a:t>
            </a:r>
            <a:r>
              <a:rPr lang="it-IT" sz="2800" dirty="0"/>
              <a:t>.</a:t>
            </a:r>
          </a:p>
        </p:txBody>
      </p:sp>
    </p:spTree>
    <p:extLst>
      <p:ext uri="{BB962C8B-B14F-4D97-AF65-F5344CB8AC3E}">
        <p14:creationId xmlns:p14="http://schemas.microsoft.com/office/powerpoint/2010/main" val="427725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8650" y="365125"/>
            <a:ext cx="4168866" cy="1325563"/>
          </a:xfrm>
        </p:spPr>
        <p:txBody>
          <a:bodyPr>
            <a:normAutofit/>
          </a:bodyPr>
          <a:lstStyle/>
          <a:p>
            <a:pPr>
              <a:lnSpc>
                <a:spcPct val="90000"/>
              </a:lnSpc>
            </a:pPr>
            <a:r>
              <a:rPr lang="it-IT" sz="3700"/>
              <a:t>The 1961 </a:t>
            </a:r>
            <a:r>
              <a:rPr lang="it-IT" sz="3700" err="1"/>
              <a:t>European</a:t>
            </a:r>
            <a:r>
              <a:rPr lang="it-IT" sz="3700"/>
              <a:t> Social Charter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p:cNvSpPr>
            <a:spLocks noGrp="1"/>
          </p:cNvSpPr>
          <p:nvPr>
            <p:ph idx="1"/>
          </p:nvPr>
        </p:nvSpPr>
        <p:spPr>
          <a:xfrm>
            <a:off x="628650" y="1825625"/>
            <a:ext cx="4168866" cy="4351338"/>
          </a:xfrm>
        </p:spPr>
        <p:txBody>
          <a:bodyPr vert="horz" lIns="91440" tIns="45720" rIns="91440" bIns="45720" rtlCol="0" anchor="t">
            <a:normAutofit/>
          </a:bodyPr>
          <a:lstStyle/>
          <a:p>
            <a:pPr marL="0" indent="0">
              <a:lnSpc>
                <a:spcPct val="90000"/>
              </a:lnSpc>
              <a:buNone/>
            </a:pPr>
            <a:r>
              <a:rPr lang="it-IT" sz="2700"/>
              <a:t>The ESC </a:t>
            </a:r>
            <a:r>
              <a:rPr lang="it-IT" sz="2700" err="1"/>
              <a:t>is</a:t>
            </a:r>
            <a:r>
              <a:rPr lang="it-IT" sz="2700"/>
              <a:t> </a:t>
            </a:r>
            <a:r>
              <a:rPr lang="it-IT" sz="2700" err="1"/>
              <a:t>divided</a:t>
            </a:r>
            <a:r>
              <a:rPr lang="it-IT" sz="2700"/>
              <a:t> </a:t>
            </a:r>
            <a:r>
              <a:rPr lang="it-IT" sz="2700" err="1"/>
              <a:t>into</a:t>
            </a:r>
            <a:r>
              <a:rPr lang="it-IT" sz="2700"/>
              <a:t> PARTS </a:t>
            </a:r>
            <a:r>
              <a:rPr lang="it-IT" sz="2700" err="1"/>
              <a:t>which</a:t>
            </a:r>
            <a:r>
              <a:rPr lang="it-IT" sz="2700"/>
              <a:t> </a:t>
            </a:r>
            <a:r>
              <a:rPr lang="it-IT" sz="2700" err="1"/>
              <a:t>have</a:t>
            </a:r>
            <a:r>
              <a:rPr lang="it-IT" sz="2700"/>
              <a:t> </a:t>
            </a:r>
            <a:r>
              <a:rPr lang="it-IT" sz="2700" err="1"/>
              <a:t>different</a:t>
            </a:r>
            <a:r>
              <a:rPr lang="it-IT" sz="2700"/>
              <a:t> </a:t>
            </a:r>
            <a:r>
              <a:rPr lang="it-IT" sz="2700" err="1"/>
              <a:t>functions</a:t>
            </a:r>
            <a:r>
              <a:rPr lang="it-IT" sz="2700"/>
              <a:t>.</a:t>
            </a:r>
          </a:p>
          <a:p>
            <a:pPr marL="0" indent="0">
              <a:lnSpc>
                <a:spcPct val="90000"/>
              </a:lnSpc>
              <a:buNone/>
            </a:pPr>
            <a:r>
              <a:rPr lang="it-IT" sz="2700" b="1"/>
              <a:t>Part 1</a:t>
            </a:r>
            <a:r>
              <a:rPr lang="it-IT" sz="2700"/>
              <a:t> </a:t>
            </a:r>
            <a:r>
              <a:rPr lang="it-IT" sz="2700" err="1"/>
              <a:t>contains</a:t>
            </a:r>
            <a:r>
              <a:rPr lang="it-IT" sz="2700"/>
              <a:t> </a:t>
            </a:r>
            <a:r>
              <a:rPr lang="it-IT" sz="2700" b="1"/>
              <a:t>a list of </a:t>
            </a:r>
            <a:r>
              <a:rPr lang="it-IT" sz="2700" b="1" err="1"/>
              <a:t>rights</a:t>
            </a:r>
            <a:r>
              <a:rPr lang="it-IT" sz="2700"/>
              <a:t> </a:t>
            </a:r>
            <a:r>
              <a:rPr lang="it-IT" sz="2700" err="1"/>
              <a:t>that</a:t>
            </a:r>
            <a:r>
              <a:rPr lang="it-IT" sz="2700"/>
              <a:t> </a:t>
            </a:r>
            <a:r>
              <a:rPr lang="it-IT" sz="2700" err="1"/>
              <a:t>attainment</a:t>
            </a:r>
            <a:r>
              <a:rPr lang="it-IT" sz="2700"/>
              <a:t> of </a:t>
            </a:r>
            <a:r>
              <a:rPr lang="it-IT" sz="2700" err="1"/>
              <a:t>which</a:t>
            </a:r>
            <a:r>
              <a:rPr lang="it-IT" sz="2700"/>
              <a:t> the parties </a:t>
            </a:r>
            <a:r>
              <a:rPr lang="it-IT" sz="2700" err="1"/>
              <a:t>accept</a:t>
            </a:r>
            <a:r>
              <a:rPr lang="it-IT" sz="2700"/>
              <a:t> </a:t>
            </a:r>
            <a:r>
              <a:rPr lang="it-IT" sz="2700" err="1"/>
              <a:t>as</a:t>
            </a:r>
            <a:r>
              <a:rPr lang="it-IT" sz="2700"/>
              <a:t> the </a:t>
            </a:r>
            <a:r>
              <a:rPr lang="it-IT" sz="2700" err="1"/>
              <a:t>aim</a:t>
            </a:r>
            <a:r>
              <a:rPr lang="it-IT" sz="2700"/>
              <a:t> of </a:t>
            </a:r>
            <a:r>
              <a:rPr lang="it-IT" sz="2700" err="1"/>
              <a:t>their</a:t>
            </a:r>
            <a:r>
              <a:rPr lang="it-IT" sz="2700"/>
              <a:t> policy, to be </a:t>
            </a:r>
            <a:r>
              <a:rPr lang="it-IT" sz="2700" err="1"/>
              <a:t>pursued</a:t>
            </a:r>
            <a:r>
              <a:rPr lang="it-IT" sz="2700"/>
              <a:t> by </a:t>
            </a:r>
            <a:r>
              <a:rPr lang="it-IT" sz="2700" err="1"/>
              <a:t>all</a:t>
            </a:r>
            <a:r>
              <a:rPr lang="it-IT" sz="2700"/>
              <a:t> appropriate </a:t>
            </a:r>
            <a:r>
              <a:rPr lang="it-IT" sz="2700" err="1"/>
              <a:t>means</a:t>
            </a:r>
            <a:r>
              <a:rPr lang="it-IT" sz="2700"/>
              <a:t> </a:t>
            </a:r>
            <a:r>
              <a:rPr lang="it-IT" sz="2700" err="1"/>
              <a:t>both</a:t>
            </a:r>
            <a:r>
              <a:rPr lang="it-IT" sz="2700"/>
              <a:t> national and international in </a:t>
            </a:r>
            <a:r>
              <a:rPr lang="it-IT" sz="2700" err="1"/>
              <a:t>character</a:t>
            </a:r>
            <a:r>
              <a:rPr lang="it-IT" sz="2700"/>
              <a:t>.</a:t>
            </a:r>
            <a:endParaRPr lang="it-IT" sz="2700">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77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29369" y="238539"/>
            <a:ext cx="8263890" cy="1434415"/>
          </a:xfrm>
        </p:spPr>
        <p:txBody>
          <a:bodyPr anchor="b">
            <a:normAutofit/>
          </a:bodyPr>
          <a:lstStyle/>
          <a:p>
            <a:pPr>
              <a:lnSpc>
                <a:spcPct val="90000"/>
              </a:lnSpc>
            </a:pPr>
            <a:r>
              <a:rPr lang="it-IT" sz="4700"/>
              <a:t>The 1961 European Social Charter</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29369" y="2071316"/>
            <a:ext cx="5035164" cy="4119172"/>
          </a:xfrm>
        </p:spPr>
        <p:txBody>
          <a:bodyPr vert="horz" lIns="91440" tIns="45720" rIns="91440" bIns="45720" rtlCol="0" anchor="t">
            <a:normAutofit/>
          </a:bodyPr>
          <a:lstStyle/>
          <a:p>
            <a:pPr marL="0" indent="0">
              <a:buNone/>
            </a:pPr>
            <a:r>
              <a:rPr lang="it-IT" sz="2400" dirty="0"/>
              <a:t>Part 1 </a:t>
            </a:r>
            <a:endParaRPr lang="it-IT" sz="2400" dirty="0">
              <a:cs typeface="Calibri"/>
            </a:endParaRPr>
          </a:p>
          <a:p>
            <a:pPr marL="0" indent="0">
              <a:buNone/>
            </a:pPr>
            <a:r>
              <a:rPr lang="it-IT" sz="2400" dirty="0" err="1"/>
              <a:t>Many</a:t>
            </a:r>
            <a:r>
              <a:rPr lang="it-IT" sz="2400" dirty="0"/>
              <a:t> of the </a:t>
            </a:r>
            <a:r>
              <a:rPr lang="it-IT" sz="2400" dirty="0" err="1"/>
              <a:t>rights</a:t>
            </a:r>
            <a:r>
              <a:rPr lang="it-IT" sz="2400" dirty="0"/>
              <a:t> </a:t>
            </a:r>
            <a:r>
              <a:rPr lang="it-IT" sz="2400" dirty="0" err="1"/>
              <a:t>concern</a:t>
            </a:r>
            <a:r>
              <a:rPr lang="it-IT" sz="2400" dirty="0"/>
              <a:t> </a:t>
            </a:r>
            <a:r>
              <a:rPr lang="it-IT" sz="2400" b="1" dirty="0"/>
              <a:t>social and </a:t>
            </a:r>
            <a:r>
              <a:rPr lang="it-IT" sz="2400" b="1" dirty="0" err="1"/>
              <a:t>employment</a:t>
            </a:r>
            <a:r>
              <a:rPr lang="it-IT" sz="2400" b="1" dirty="0"/>
              <a:t> </a:t>
            </a:r>
            <a:r>
              <a:rPr lang="it-IT" sz="2400" b="1" dirty="0" err="1"/>
              <a:t>rights</a:t>
            </a:r>
            <a:r>
              <a:rPr lang="it-IT" sz="2400" b="1" dirty="0"/>
              <a:t>.</a:t>
            </a:r>
            <a:endParaRPr lang="it-IT" sz="2400" b="1" dirty="0">
              <a:cs typeface="Calibri"/>
            </a:endParaRPr>
          </a:p>
          <a:p>
            <a:pPr marL="0" indent="0">
              <a:buNone/>
            </a:pPr>
            <a:r>
              <a:rPr lang="it-IT" sz="2400" b="1" dirty="0" err="1"/>
              <a:t>Article</a:t>
            </a:r>
            <a:r>
              <a:rPr lang="it-IT" sz="2400" b="1" dirty="0"/>
              <a:t> 11 </a:t>
            </a:r>
            <a:r>
              <a:rPr lang="it-IT" sz="2400" dirty="0" err="1"/>
              <a:t>is</a:t>
            </a:r>
            <a:r>
              <a:rPr lang="it-IT" sz="2400" dirty="0"/>
              <a:t> </a:t>
            </a:r>
            <a:r>
              <a:rPr lang="it-IT" sz="2400" dirty="0" err="1"/>
              <a:t>also</a:t>
            </a:r>
            <a:r>
              <a:rPr lang="it-IT" sz="2400" dirty="0"/>
              <a:t> </a:t>
            </a:r>
            <a:r>
              <a:rPr lang="it-IT" sz="2400" dirty="0" err="1"/>
              <a:t>included</a:t>
            </a:r>
            <a:r>
              <a:rPr lang="it-IT" sz="2400" dirty="0"/>
              <a:t>.</a:t>
            </a:r>
            <a:endParaRPr lang="it-IT" sz="2400" dirty="0">
              <a:cs typeface="Calibri"/>
            </a:endParaRPr>
          </a:p>
          <a:p>
            <a:pPr marL="0" indent="0">
              <a:buNone/>
            </a:pPr>
            <a:r>
              <a:rPr lang="it-IT" sz="2400" dirty="0" err="1"/>
              <a:t>It</a:t>
            </a:r>
            <a:r>
              <a:rPr lang="it-IT" sz="2400" dirty="0"/>
              <a:t> </a:t>
            </a:r>
            <a:r>
              <a:rPr lang="it-IT" sz="2400" dirty="0" err="1"/>
              <a:t>concerns</a:t>
            </a:r>
            <a:r>
              <a:rPr lang="it-IT" sz="2400" dirty="0"/>
              <a:t> the </a:t>
            </a:r>
            <a:r>
              <a:rPr lang="it-IT" sz="2400" dirty="0" err="1"/>
              <a:t>right</a:t>
            </a:r>
            <a:r>
              <a:rPr lang="it-IT" sz="2400" dirty="0"/>
              <a:t> </a:t>
            </a:r>
            <a:r>
              <a:rPr lang="it-IT" sz="2400" b="1" dirty="0"/>
              <a:t>to the </a:t>
            </a:r>
            <a:r>
              <a:rPr lang="it-IT" sz="2400" b="1" dirty="0" err="1"/>
              <a:t>protection</a:t>
            </a:r>
            <a:r>
              <a:rPr lang="it-IT" sz="2400" b="1" dirty="0"/>
              <a:t> of </a:t>
            </a:r>
            <a:r>
              <a:rPr lang="it-IT" sz="2400" b="1" dirty="0" err="1"/>
              <a:t>healt</a:t>
            </a:r>
            <a:r>
              <a:rPr lang="it-IT" sz="2400" b="1" dirty="0"/>
              <a:t>:</a:t>
            </a:r>
            <a:endParaRPr lang="it-IT" sz="2400" b="1" dirty="0">
              <a:cs typeface="Calibri"/>
            </a:endParaRPr>
          </a:p>
          <a:p>
            <a:pPr marL="0" indent="0">
              <a:buNone/>
            </a:pPr>
            <a:r>
              <a:rPr lang="it-IT" sz="2400" dirty="0"/>
              <a:t>“</a:t>
            </a:r>
            <a:r>
              <a:rPr lang="it-IT" sz="2400" dirty="0" err="1"/>
              <a:t>Everyone</a:t>
            </a:r>
            <a:r>
              <a:rPr lang="it-IT" sz="2400" dirty="0"/>
              <a:t> </a:t>
            </a:r>
            <a:r>
              <a:rPr lang="it-IT" sz="2400" dirty="0" err="1"/>
              <a:t>has</a:t>
            </a:r>
            <a:r>
              <a:rPr lang="it-IT" sz="2400" dirty="0"/>
              <a:t> the </a:t>
            </a:r>
            <a:r>
              <a:rPr lang="it-IT" sz="2400" dirty="0" err="1"/>
              <a:t>right</a:t>
            </a:r>
            <a:r>
              <a:rPr lang="it-IT" sz="2400" dirty="0"/>
              <a:t> to benefit from </a:t>
            </a:r>
            <a:r>
              <a:rPr lang="it-IT" sz="2400" dirty="0" err="1"/>
              <a:t>any</a:t>
            </a:r>
            <a:r>
              <a:rPr lang="it-IT" sz="2400" dirty="0"/>
              <a:t> </a:t>
            </a:r>
            <a:r>
              <a:rPr lang="it-IT" sz="2400" dirty="0" err="1"/>
              <a:t>measures</a:t>
            </a:r>
            <a:r>
              <a:rPr lang="it-IT" sz="2400" dirty="0"/>
              <a:t> </a:t>
            </a:r>
            <a:r>
              <a:rPr lang="it-IT" sz="2400" dirty="0" err="1"/>
              <a:t>enabling</a:t>
            </a:r>
            <a:r>
              <a:rPr lang="it-IT" sz="2400" dirty="0"/>
              <a:t> </a:t>
            </a:r>
            <a:r>
              <a:rPr lang="it-IT" sz="2400" dirty="0" err="1"/>
              <a:t>him</a:t>
            </a:r>
            <a:r>
              <a:rPr lang="it-IT" sz="2400" dirty="0"/>
              <a:t> or </a:t>
            </a:r>
            <a:r>
              <a:rPr lang="it-IT" sz="2400" dirty="0" err="1"/>
              <a:t>her</a:t>
            </a:r>
            <a:r>
              <a:rPr lang="it-IT" sz="2400" dirty="0"/>
              <a:t> </a:t>
            </a:r>
            <a:r>
              <a:rPr lang="it-IT" sz="2400" b="1" dirty="0"/>
              <a:t>to </a:t>
            </a:r>
            <a:r>
              <a:rPr lang="it-IT" sz="2400" b="1" dirty="0" err="1"/>
              <a:t>enjoy</a:t>
            </a:r>
            <a:r>
              <a:rPr lang="it-IT" sz="2400" b="1" dirty="0"/>
              <a:t> the </a:t>
            </a:r>
            <a:r>
              <a:rPr lang="it-IT" sz="2400" b="1" dirty="0" err="1"/>
              <a:t>highest</a:t>
            </a:r>
            <a:r>
              <a:rPr lang="it-IT" sz="2400" b="1" dirty="0"/>
              <a:t> </a:t>
            </a:r>
            <a:r>
              <a:rPr lang="it-IT" sz="2400" b="1" dirty="0" err="1"/>
              <a:t>possible</a:t>
            </a:r>
            <a:r>
              <a:rPr lang="it-IT" sz="2400" b="1" dirty="0"/>
              <a:t> standard of </a:t>
            </a:r>
            <a:r>
              <a:rPr lang="it-IT" sz="2400" b="1" dirty="0" err="1"/>
              <a:t>healt</a:t>
            </a:r>
            <a:r>
              <a:rPr lang="it-IT" sz="2400" b="1" dirty="0"/>
              <a:t> </a:t>
            </a:r>
            <a:r>
              <a:rPr lang="it-IT" sz="2400" b="1" dirty="0" err="1"/>
              <a:t>attainable</a:t>
            </a:r>
            <a:r>
              <a:rPr lang="it-IT" sz="2400" b="1" dirty="0"/>
              <a:t>”.</a:t>
            </a:r>
            <a:endParaRPr lang="it-IT" sz="1900" b="1" dirty="0">
              <a:cs typeface="Calibri"/>
            </a:endParaRPr>
          </a:p>
        </p:txBody>
      </p:sp>
      <p:pic>
        <p:nvPicPr>
          <p:cNvPr id="5" name="Picture 4" descr="Two people holding each other's hands">
            <a:extLst>
              <a:ext uri="{FF2B5EF4-FFF2-40B4-BE49-F238E27FC236}">
                <a16:creationId xmlns:a16="http://schemas.microsoft.com/office/drawing/2014/main" id="{A222464A-F06B-0471-AFA6-A02126D92DB4}"/>
              </a:ext>
            </a:extLst>
          </p:cNvPr>
          <p:cNvPicPr>
            <a:picLocks noChangeAspect="1"/>
          </p:cNvPicPr>
          <p:nvPr/>
        </p:nvPicPr>
        <p:blipFill rotWithShape="1">
          <a:blip r:embed="rId2"/>
          <a:srcRect l="22267" r="29571" b="2"/>
          <a:stretch/>
        </p:blipFill>
        <p:spPr>
          <a:xfrm>
            <a:off x="5756743" y="2093976"/>
            <a:ext cx="2955798" cy="4096512"/>
          </a:xfrm>
          <a:prstGeom prst="rect">
            <a:avLst/>
          </a:prstGeom>
        </p:spPr>
      </p:pic>
    </p:spTree>
    <p:extLst>
      <p:ext uri="{BB962C8B-B14F-4D97-AF65-F5344CB8AC3E}">
        <p14:creationId xmlns:p14="http://schemas.microsoft.com/office/powerpoint/2010/main" val="364187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The 1961 </a:t>
            </a:r>
            <a:r>
              <a:rPr lang="it-IT" err="1"/>
              <a:t>European</a:t>
            </a:r>
            <a:r>
              <a:rPr lang="it-IT"/>
              <a:t> Social Charter</a:t>
            </a:r>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b="1"/>
              <a:t>Part 2</a:t>
            </a:r>
            <a:r>
              <a:rPr lang="it-IT"/>
              <a:t> of the ESC </a:t>
            </a:r>
            <a:r>
              <a:rPr lang="it-IT" err="1"/>
              <a:t>specifies</a:t>
            </a:r>
            <a:r>
              <a:rPr lang="it-IT"/>
              <a:t> the </a:t>
            </a:r>
            <a:r>
              <a:rPr lang="it-IT" err="1"/>
              <a:t>obbligations</a:t>
            </a:r>
            <a:r>
              <a:rPr lang="it-IT"/>
              <a:t> by </a:t>
            </a:r>
            <a:r>
              <a:rPr lang="it-IT" err="1"/>
              <a:t>which</a:t>
            </a:r>
            <a:r>
              <a:rPr lang="it-IT"/>
              <a:t> the parties </a:t>
            </a:r>
            <a:r>
              <a:rPr lang="it-IT" err="1"/>
              <a:t>undertake</a:t>
            </a:r>
            <a:r>
              <a:rPr lang="it-IT"/>
              <a:t> to “</a:t>
            </a:r>
            <a:r>
              <a:rPr lang="it-IT" err="1"/>
              <a:t>consider</a:t>
            </a:r>
            <a:r>
              <a:rPr lang="it-IT"/>
              <a:t> </a:t>
            </a:r>
            <a:r>
              <a:rPr lang="it-IT" err="1"/>
              <a:t>themselves</a:t>
            </a:r>
            <a:r>
              <a:rPr lang="it-IT"/>
              <a:t> </a:t>
            </a:r>
            <a:r>
              <a:rPr lang="it-IT" err="1"/>
              <a:t>bound</a:t>
            </a:r>
            <a:r>
              <a:rPr lang="it-IT"/>
              <a:t>”. </a:t>
            </a:r>
          </a:p>
        </p:txBody>
      </p:sp>
    </p:spTree>
    <p:extLst>
      <p:ext uri="{BB962C8B-B14F-4D97-AF65-F5344CB8AC3E}">
        <p14:creationId xmlns:p14="http://schemas.microsoft.com/office/powerpoint/2010/main" val="315139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The 1961 </a:t>
            </a:r>
            <a:r>
              <a:rPr lang="it-IT" err="1"/>
              <a:t>European</a:t>
            </a:r>
            <a:r>
              <a:rPr lang="it-IT"/>
              <a:t> Social Charter</a:t>
            </a:r>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dirty="0"/>
              <a:t>Part 2 </a:t>
            </a:r>
            <a:endParaRPr lang="it-IT"/>
          </a:p>
          <a:p>
            <a:pPr marL="0" indent="0">
              <a:buNone/>
            </a:pPr>
            <a:r>
              <a:rPr lang="it-IT" dirty="0"/>
              <a:t>In relation to </a:t>
            </a:r>
            <a:r>
              <a:rPr lang="it-IT" dirty="0" err="1"/>
              <a:t>article</a:t>
            </a:r>
            <a:r>
              <a:rPr lang="it-IT" dirty="0"/>
              <a:t> 2, </a:t>
            </a:r>
            <a:r>
              <a:rPr lang="it-IT" dirty="0" err="1"/>
              <a:t>these</a:t>
            </a:r>
            <a:r>
              <a:rPr lang="it-IT" dirty="0"/>
              <a:t> </a:t>
            </a:r>
            <a:r>
              <a:rPr lang="it-IT" dirty="0" err="1"/>
              <a:t>obbligations</a:t>
            </a:r>
            <a:r>
              <a:rPr lang="it-IT" dirty="0"/>
              <a:t> are </a:t>
            </a:r>
            <a:r>
              <a:rPr lang="it-IT" b="1" dirty="0" err="1"/>
              <a:t>specified</a:t>
            </a:r>
            <a:r>
              <a:rPr lang="it-IT" b="1" dirty="0"/>
              <a:t> in the following </a:t>
            </a:r>
            <a:r>
              <a:rPr lang="it-IT" b="1" dirty="0" err="1"/>
              <a:t>terms</a:t>
            </a:r>
            <a:r>
              <a:rPr lang="it-IT" b="1" dirty="0"/>
              <a:t>:</a:t>
            </a:r>
            <a:endParaRPr lang="it-IT" b="1" dirty="0">
              <a:cs typeface="Calibri"/>
            </a:endParaRPr>
          </a:p>
          <a:p>
            <a:pPr marL="0" indent="0">
              <a:buNone/>
            </a:pPr>
            <a:endParaRPr lang="it-IT"/>
          </a:p>
          <a:p>
            <a:pPr marL="0" indent="0">
              <a:buNone/>
            </a:pPr>
            <a:r>
              <a:rPr lang="it-IT" dirty="0"/>
              <a:t>With a </a:t>
            </a:r>
            <a:r>
              <a:rPr lang="it-IT" dirty="0" err="1"/>
              <a:t>view</a:t>
            </a:r>
            <a:r>
              <a:rPr lang="it-IT" dirty="0"/>
              <a:t> to </a:t>
            </a:r>
            <a:r>
              <a:rPr lang="it-IT" dirty="0" err="1"/>
              <a:t>ensuring</a:t>
            </a:r>
            <a:r>
              <a:rPr lang="it-IT" dirty="0"/>
              <a:t> the </a:t>
            </a:r>
            <a:r>
              <a:rPr lang="it-IT" dirty="0" err="1"/>
              <a:t>effective</a:t>
            </a:r>
            <a:r>
              <a:rPr lang="it-IT" dirty="0"/>
              <a:t> </a:t>
            </a:r>
            <a:r>
              <a:rPr lang="it-IT" dirty="0" err="1"/>
              <a:t>exercise</a:t>
            </a:r>
            <a:r>
              <a:rPr lang="it-IT" dirty="0"/>
              <a:t> of the </a:t>
            </a:r>
            <a:r>
              <a:rPr lang="it-IT" dirty="0" err="1"/>
              <a:t>right</a:t>
            </a:r>
            <a:r>
              <a:rPr lang="it-IT" dirty="0"/>
              <a:t> to </a:t>
            </a:r>
            <a:r>
              <a:rPr lang="it-IT" dirty="0" err="1"/>
              <a:t>protection</a:t>
            </a:r>
            <a:r>
              <a:rPr lang="it-IT" dirty="0"/>
              <a:t> of </a:t>
            </a:r>
            <a:r>
              <a:rPr lang="it-IT" dirty="0" err="1"/>
              <a:t>healt</a:t>
            </a:r>
            <a:r>
              <a:rPr lang="it-IT" dirty="0"/>
              <a:t>, the Parties </a:t>
            </a:r>
            <a:r>
              <a:rPr lang="it-IT" dirty="0" err="1"/>
              <a:t>undertake</a:t>
            </a:r>
            <a:r>
              <a:rPr lang="it-IT" dirty="0"/>
              <a:t> to take appropriate </a:t>
            </a:r>
            <a:r>
              <a:rPr lang="it-IT" dirty="0" err="1"/>
              <a:t>measures</a:t>
            </a:r>
            <a:r>
              <a:rPr lang="it-IT" dirty="0"/>
              <a:t> </a:t>
            </a:r>
            <a:r>
              <a:rPr lang="it-IT" dirty="0" err="1"/>
              <a:t>designed</a:t>
            </a:r>
            <a:r>
              <a:rPr lang="it-IT" dirty="0"/>
              <a:t>:</a:t>
            </a:r>
            <a:endParaRPr lang="it-IT" dirty="0">
              <a:cs typeface="Calibri"/>
            </a:endParaRPr>
          </a:p>
        </p:txBody>
      </p:sp>
    </p:spTree>
    <p:extLst>
      <p:ext uri="{BB962C8B-B14F-4D97-AF65-F5344CB8AC3E}">
        <p14:creationId xmlns:p14="http://schemas.microsoft.com/office/powerpoint/2010/main" val="139161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0699" y="687480"/>
            <a:ext cx="5605629" cy="994172"/>
          </a:xfrm>
        </p:spPr>
        <p:txBody>
          <a:bodyPr>
            <a:normAutofit/>
          </a:bodyPr>
          <a:lstStyle/>
          <a:p>
            <a:pPr>
              <a:lnSpc>
                <a:spcPct val="90000"/>
              </a:lnSpc>
            </a:pPr>
            <a:r>
              <a:rPr lang="it-IT" sz="3000"/>
              <a:t>The 1961 European Social Charter</a:t>
            </a:r>
          </a:p>
        </p:txBody>
      </p:sp>
      <p:sp>
        <p:nvSpPr>
          <p:cNvPr id="3" name="Segnaposto contenuto 2"/>
          <p:cNvSpPr>
            <a:spLocks noGrp="1"/>
          </p:cNvSpPr>
          <p:nvPr>
            <p:ph idx="1"/>
          </p:nvPr>
        </p:nvSpPr>
        <p:spPr>
          <a:xfrm>
            <a:off x="840415" y="1680256"/>
            <a:ext cx="5283251" cy="4335914"/>
          </a:xfrm>
        </p:spPr>
        <p:txBody>
          <a:bodyPr vert="horz" lIns="91440" tIns="45720" rIns="91440" bIns="45720" rtlCol="0" anchor="ctr">
            <a:noAutofit/>
          </a:bodyPr>
          <a:lstStyle/>
          <a:p>
            <a:r>
              <a:rPr lang="it-IT" sz="2400"/>
              <a:t>To </a:t>
            </a:r>
            <a:r>
              <a:rPr lang="it-IT" sz="2400" err="1"/>
              <a:t>remove</a:t>
            </a:r>
            <a:r>
              <a:rPr lang="it-IT" sz="2400"/>
              <a:t> </a:t>
            </a:r>
            <a:r>
              <a:rPr lang="it-IT" sz="2400" err="1"/>
              <a:t>as</a:t>
            </a:r>
            <a:r>
              <a:rPr lang="it-IT" sz="2400"/>
              <a:t> far </a:t>
            </a:r>
            <a:r>
              <a:rPr lang="it-IT" sz="2400" err="1"/>
              <a:t>as</a:t>
            </a:r>
            <a:r>
              <a:rPr lang="it-IT" sz="2400"/>
              <a:t> </a:t>
            </a:r>
            <a:r>
              <a:rPr lang="it-IT" sz="2400" err="1"/>
              <a:t>possible</a:t>
            </a:r>
            <a:r>
              <a:rPr lang="it-IT" sz="2400"/>
              <a:t> the </a:t>
            </a:r>
            <a:r>
              <a:rPr lang="it-IT" sz="2400" err="1"/>
              <a:t>causes</a:t>
            </a:r>
            <a:r>
              <a:rPr lang="it-IT" sz="2400"/>
              <a:t> of </a:t>
            </a:r>
            <a:r>
              <a:rPr lang="it-IT" sz="2400" err="1"/>
              <a:t>ill</a:t>
            </a:r>
            <a:r>
              <a:rPr lang="it-IT" sz="2400"/>
              <a:t> </a:t>
            </a:r>
            <a:r>
              <a:rPr lang="it-IT" sz="2400" err="1"/>
              <a:t>healt</a:t>
            </a:r>
            <a:endParaRPr lang="it-IT" sz="2400" err="1">
              <a:cs typeface="Calibri"/>
            </a:endParaRPr>
          </a:p>
          <a:p>
            <a:r>
              <a:rPr lang="it-IT" sz="2400"/>
              <a:t>To </a:t>
            </a:r>
            <a:r>
              <a:rPr lang="it-IT" sz="2400" err="1"/>
              <a:t>provide</a:t>
            </a:r>
            <a:r>
              <a:rPr lang="it-IT" sz="2400"/>
              <a:t> </a:t>
            </a:r>
            <a:r>
              <a:rPr lang="it-IT" sz="2400" err="1"/>
              <a:t>advisory</a:t>
            </a:r>
            <a:r>
              <a:rPr lang="it-IT" sz="2400"/>
              <a:t> and educational facilities for the promotion of </a:t>
            </a:r>
            <a:r>
              <a:rPr lang="it-IT" sz="2400" err="1"/>
              <a:t>healt</a:t>
            </a:r>
            <a:r>
              <a:rPr lang="it-IT" sz="2400"/>
              <a:t> and the </a:t>
            </a:r>
            <a:r>
              <a:rPr lang="it-IT" sz="2400" err="1"/>
              <a:t>encouragement</a:t>
            </a:r>
            <a:r>
              <a:rPr lang="it-IT" sz="2400"/>
              <a:t> of </a:t>
            </a:r>
            <a:r>
              <a:rPr lang="it-IT" sz="2400" err="1"/>
              <a:t>individual</a:t>
            </a:r>
            <a:r>
              <a:rPr lang="it-IT" sz="2400"/>
              <a:t> </a:t>
            </a:r>
            <a:r>
              <a:rPr lang="it-IT" sz="2400" err="1"/>
              <a:t>responsibility</a:t>
            </a:r>
            <a:r>
              <a:rPr lang="it-IT" sz="2400"/>
              <a:t> in </a:t>
            </a:r>
            <a:r>
              <a:rPr lang="it-IT" sz="2400" err="1"/>
              <a:t>matters</a:t>
            </a:r>
            <a:r>
              <a:rPr lang="it-IT" sz="2400"/>
              <a:t> of </a:t>
            </a:r>
            <a:r>
              <a:rPr lang="it-IT" sz="2400" err="1"/>
              <a:t>healt</a:t>
            </a:r>
            <a:endParaRPr lang="it-IT" sz="2400" err="1">
              <a:cs typeface="Calibri"/>
            </a:endParaRPr>
          </a:p>
          <a:p>
            <a:r>
              <a:rPr lang="it-IT" sz="2400"/>
              <a:t>To </a:t>
            </a:r>
            <a:r>
              <a:rPr lang="it-IT" sz="2400" err="1"/>
              <a:t>prevent</a:t>
            </a:r>
            <a:r>
              <a:rPr lang="it-IT" sz="2400"/>
              <a:t> </a:t>
            </a:r>
            <a:r>
              <a:rPr lang="it-IT" sz="2400" err="1"/>
              <a:t>as</a:t>
            </a:r>
            <a:r>
              <a:rPr lang="it-IT" sz="2400"/>
              <a:t> far </a:t>
            </a:r>
            <a:r>
              <a:rPr lang="it-IT" sz="2400" err="1"/>
              <a:t>as</a:t>
            </a:r>
            <a:r>
              <a:rPr lang="it-IT" sz="2400"/>
              <a:t> </a:t>
            </a:r>
            <a:r>
              <a:rPr lang="it-IT" sz="2400" err="1"/>
              <a:t>possible</a:t>
            </a:r>
            <a:r>
              <a:rPr lang="it-IT" sz="2400"/>
              <a:t> </a:t>
            </a:r>
            <a:r>
              <a:rPr lang="it-IT" sz="2400" err="1"/>
              <a:t>epidemic</a:t>
            </a:r>
            <a:r>
              <a:rPr lang="it-IT" sz="2400"/>
              <a:t>, </a:t>
            </a:r>
            <a:r>
              <a:rPr lang="it-IT" sz="2400" err="1"/>
              <a:t>endemic</a:t>
            </a:r>
            <a:r>
              <a:rPr lang="it-IT" sz="2400"/>
              <a:t> and </a:t>
            </a:r>
            <a:r>
              <a:rPr lang="it-IT" sz="2400" err="1"/>
              <a:t>other</a:t>
            </a:r>
            <a:r>
              <a:rPr lang="it-IT" sz="2400"/>
              <a:t> </a:t>
            </a:r>
            <a:r>
              <a:rPr lang="it-IT" sz="2400" err="1"/>
              <a:t>diseases</a:t>
            </a:r>
            <a:r>
              <a:rPr lang="it-IT" sz="2400"/>
              <a:t> </a:t>
            </a:r>
            <a:r>
              <a:rPr lang="it-IT" sz="2400" err="1"/>
              <a:t>as</a:t>
            </a:r>
            <a:r>
              <a:rPr lang="it-IT" sz="2400"/>
              <a:t> </a:t>
            </a:r>
            <a:r>
              <a:rPr lang="it-IT" sz="2400" err="1"/>
              <a:t>well</a:t>
            </a:r>
            <a:r>
              <a:rPr lang="it-IT" sz="2400"/>
              <a:t> </a:t>
            </a:r>
            <a:r>
              <a:rPr lang="it-IT" sz="2400" err="1"/>
              <a:t>as</a:t>
            </a:r>
            <a:r>
              <a:rPr lang="it-IT" sz="2400"/>
              <a:t> </a:t>
            </a:r>
            <a:r>
              <a:rPr lang="it-IT" sz="2400" err="1"/>
              <a:t>accident</a:t>
            </a:r>
            <a:endParaRPr lang="it-IT" sz="2400" err="1">
              <a:cs typeface="Calibri"/>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Aula">
            <a:extLst>
              <a:ext uri="{FF2B5EF4-FFF2-40B4-BE49-F238E27FC236}">
                <a16:creationId xmlns:a16="http://schemas.microsoft.com/office/drawing/2014/main" id="{609D68EB-CC40-67E6-AAAE-79D5E30E79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82583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1"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15"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p:cNvSpPr>
            <a:spLocks noGrp="1"/>
          </p:cNvSpPr>
          <p:nvPr>
            <p:ph type="title"/>
          </p:nvPr>
        </p:nvSpPr>
        <p:spPr>
          <a:xfrm>
            <a:off x="759483" y="841664"/>
            <a:ext cx="310430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The 1961 European Social Charter</a:t>
            </a:r>
          </a:p>
        </p:txBody>
      </p:sp>
      <p:sp>
        <p:nvSpPr>
          <p:cNvPr id="3" name="Segnaposto contenuto 2"/>
          <p:cNvSpPr>
            <a:spLocks noGrp="1"/>
          </p:cNvSpPr>
          <p:nvPr>
            <p:ph idx="1"/>
          </p:nvPr>
        </p:nvSpPr>
        <p:spPr>
          <a:xfrm>
            <a:off x="4901015" y="841664"/>
            <a:ext cx="3451888" cy="5156800"/>
          </a:xfrm>
        </p:spPr>
        <p:txBody>
          <a:bodyPr vert="horz" lIns="91440" tIns="45720" rIns="91440" bIns="45720" rtlCol="0" anchor="ctr">
            <a:normAutofit/>
          </a:bodyPr>
          <a:lstStyle/>
          <a:p>
            <a:pPr marL="0" indent="0" defTabSz="914400">
              <a:lnSpc>
                <a:spcPct val="90000"/>
              </a:lnSpc>
              <a:spcBef>
                <a:spcPts val="1000"/>
              </a:spcBef>
              <a:buNone/>
            </a:pPr>
            <a:r>
              <a:rPr lang="en-US" kern="1200" dirty="0">
                <a:solidFill>
                  <a:schemeClr val="bg1"/>
                </a:solidFill>
                <a:latin typeface="+mn-lt"/>
                <a:ea typeface="+mn-ea"/>
                <a:cs typeface="+mn-cs"/>
              </a:rPr>
              <a:t>The ESC has interpreted </a:t>
            </a:r>
            <a:r>
              <a:rPr lang="en-US" b="1" kern="1200" dirty="0">
                <a:solidFill>
                  <a:schemeClr val="bg1"/>
                </a:solidFill>
                <a:latin typeface="+mn-lt"/>
                <a:ea typeface="+mn-ea"/>
                <a:cs typeface="+mn-cs"/>
              </a:rPr>
              <a:t>Article 11</a:t>
            </a:r>
            <a:r>
              <a:rPr lang="en-US" kern="1200" dirty="0">
                <a:solidFill>
                  <a:schemeClr val="bg1"/>
                </a:solidFill>
                <a:latin typeface="+mn-lt"/>
                <a:ea typeface="+mn-ea"/>
                <a:cs typeface="+mn-cs"/>
              </a:rPr>
              <a:t> as including </a:t>
            </a:r>
            <a:r>
              <a:rPr lang="en-US" b="1" kern="1200" dirty="0">
                <a:solidFill>
                  <a:schemeClr val="bg1"/>
                </a:solidFill>
                <a:latin typeface="+mn-lt"/>
                <a:ea typeface="+mn-ea"/>
                <a:cs typeface="+mn-cs"/>
              </a:rPr>
              <a:t>the rights to a </a:t>
            </a:r>
            <a:r>
              <a:rPr lang="en-US" b="1" kern="1200" err="1">
                <a:solidFill>
                  <a:schemeClr val="bg1"/>
                </a:solidFill>
                <a:latin typeface="+mn-lt"/>
                <a:ea typeface="+mn-ea"/>
                <a:cs typeface="+mn-cs"/>
              </a:rPr>
              <a:t>healty</a:t>
            </a:r>
            <a:r>
              <a:rPr lang="en-US" b="1" kern="1200" dirty="0">
                <a:solidFill>
                  <a:schemeClr val="bg1"/>
                </a:solidFill>
                <a:latin typeface="+mn-lt"/>
                <a:ea typeface="+mn-ea"/>
                <a:cs typeface="+mn-cs"/>
              </a:rPr>
              <a:t> environment.</a:t>
            </a:r>
            <a:endParaRPr lang="en-US" b="1" kern="1200" dirty="0">
              <a:solidFill>
                <a:schemeClr val="bg1"/>
              </a:solidFill>
              <a:latin typeface="+mn-lt"/>
              <a:cs typeface="Calibri"/>
            </a:endParaRPr>
          </a:p>
        </p:txBody>
      </p:sp>
    </p:spTree>
    <p:extLst>
      <p:ext uri="{BB962C8B-B14F-4D97-AF65-F5344CB8AC3E}">
        <p14:creationId xmlns:p14="http://schemas.microsoft.com/office/powerpoint/2010/main" val="203626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57519" y="741391"/>
            <a:ext cx="4109789" cy="1616203"/>
          </a:xfrm>
        </p:spPr>
        <p:txBody>
          <a:bodyPr anchor="b">
            <a:normAutofit/>
          </a:bodyPr>
          <a:lstStyle/>
          <a:p>
            <a:r>
              <a:rPr lang="it-IT" sz="2800"/>
              <a:t>Article 6 EHCR</a:t>
            </a:r>
          </a:p>
        </p:txBody>
      </p:sp>
      <p:sp>
        <p:nvSpPr>
          <p:cNvPr id="3" name="Segnaposto contenuto 2"/>
          <p:cNvSpPr>
            <a:spLocks noGrp="1"/>
          </p:cNvSpPr>
          <p:nvPr>
            <p:ph idx="1"/>
          </p:nvPr>
        </p:nvSpPr>
        <p:spPr>
          <a:xfrm>
            <a:off x="657519" y="2533476"/>
            <a:ext cx="4109789" cy="3447832"/>
          </a:xfrm>
        </p:spPr>
        <p:txBody>
          <a:bodyPr vert="horz" lIns="91440" tIns="45720" rIns="91440" bIns="45720" rtlCol="0" anchor="t">
            <a:noAutofit/>
          </a:bodyPr>
          <a:lstStyle/>
          <a:p>
            <a:pPr marL="0" indent="0">
              <a:buNone/>
            </a:pPr>
            <a:r>
              <a:rPr lang="it-IT" sz="2400" err="1"/>
              <a:t>Environmental</a:t>
            </a:r>
            <a:r>
              <a:rPr lang="it-IT" sz="2400"/>
              <a:t> </a:t>
            </a:r>
            <a:r>
              <a:rPr lang="it-IT" sz="2400" err="1"/>
              <a:t>issues</a:t>
            </a:r>
            <a:r>
              <a:rPr lang="it-IT" sz="2400"/>
              <a:t> </a:t>
            </a:r>
            <a:r>
              <a:rPr lang="it-IT" sz="2400" err="1"/>
              <a:t>have</a:t>
            </a:r>
            <a:r>
              <a:rPr lang="it-IT" sz="2400"/>
              <a:t> </a:t>
            </a:r>
            <a:r>
              <a:rPr lang="it-IT" sz="2400" err="1"/>
              <a:t>also</a:t>
            </a:r>
            <a:r>
              <a:rPr lang="it-IT" sz="2400"/>
              <a:t> </a:t>
            </a:r>
            <a:r>
              <a:rPr lang="it-IT" sz="2400" err="1"/>
              <a:t>arisen</a:t>
            </a:r>
            <a:r>
              <a:rPr lang="it-IT" sz="2400"/>
              <a:t> in the </a:t>
            </a:r>
            <a:r>
              <a:rPr lang="it-IT" sz="2400" err="1"/>
              <a:t>context</a:t>
            </a:r>
            <a:r>
              <a:rPr lang="it-IT" sz="2400"/>
              <a:t> of </a:t>
            </a:r>
            <a:r>
              <a:rPr lang="it-IT" sz="2400" err="1"/>
              <a:t>article</a:t>
            </a:r>
            <a:r>
              <a:rPr lang="it-IT" sz="2400"/>
              <a:t> 6 EHCR.</a:t>
            </a:r>
            <a:endParaRPr lang="it-IT" sz="2400">
              <a:cs typeface="Calibri"/>
            </a:endParaRPr>
          </a:p>
          <a:p>
            <a:pPr marL="0" indent="0">
              <a:buNone/>
            </a:pPr>
            <a:endParaRPr lang="it-IT" sz="2400">
              <a:cs typeface="Calibri"/>
            </a:endParaRPr>
          </a:p>
          <a:p>
            <a:pPr marL="0" indent="0">
              <a:buNone/>
            </a:pPr>
            <a:r>
              <a:rPr lang="it-IT" sz="2400" err="1"/>
              <a:t>Article</a:t>
            </a:r>
            <a:r>
              <a:rPr lang="it-IT" sz="2400"/>
              <a:t> 6 </a:t>
            </a:r>
            <a:r>
              <a:rPr lang="it-IT" sz="2400" err="1"/>
              <a:t>provides</a:t>
            </a:r>
            <a:r>
              <a:rPr lang="it-IT" sz="2400"/>
              <a:t> for </a:t>
            </a:r>
            <a:r>
              <a:rPr lang="it-IT" sz="2400" b="1"/>
              <a:t>the </a:t>
            </a:r>
            <a:r>
              <a:rPr lang="it-IT" sz="2400" b="1" err="1"/>
              <a:t>right</a:t>
            </a:r>
            <a:r>
              <a:rPr lang="it-IT" sz="2400" b="1"/>
              <a:t> to a fair and public hearing </a:t>
            </a:r>
            <a:r>
              <a:rPr lang="it-IT" sz="2400" b="1" err="1"/>
              <a:t>within</a:t>
            </a:r>
            <a:r>
              <a:rPr lang="it-IT" sz="2400" b="1"/>
              <a:t> a </a:t>
            </a:r>
            <a:r>
              <a:rPr lang="it-IT" sz="2400" b="1" err="1"/>
              <a:t>reasonable</a:t>
            </a:r>
            <a:r>
              <a:rPr lang="it-IT" sz="2400" b="1"/>
              <a:t> time  by an </a:t>
            </a:r>
            <a:r>
              <a:rPr lang="it-IT" sz="2400" b="1" err="1"/>
              <a:t>indipendent</a:t>
            </a:r>
            <a:r>
              <a:rPr lang="it-IT" sz="2400" b="1"/>
              <a:t> and </a:t>
            </a:r>
            <a:r>
              <a:rPr lang="it-IT" sz="2400" b="1" err="1"/>
              <a:t>impartial</a:t>
            </a:r>
            <a:r>
              <a:rPr lang="it-IT" sz="2400" b="1"/>
              <a:t> </a:t>
            </a:r>
            <a:r>
              <a:rPr lang="it-IT" sz="2400" b="1" err="1"/>
              <a:t>tribunal</a:t>
            </a:r>
            <a:r>
              <a:rPr lang="it-IT" sz="2400" b="1"/>
              <a:t> </a:t>
            </a:r>
            <a:r>
              <a:rPr lang="it-IT" sz="2400" b="1" err="1"/>
              <a:t>established</a:t>
            </a:r>
            <a:r>
              <a:rPr lang="it-IT" sz="2400" b="1"/>
              <a:t> by </a:t>
            </a:r>
            <a:r>
              <a:rPr lang="it-IT" sz="2400" b="1" err="1"/>
              <a:t>law</a:t>
            </a:r>
            <a:r>
              <a:rPr lang="it-IT" sz="2400" b="1"/>
              <a:t>.</a:t>
            </a:r>
            <a:endParaRPr lang="it-IT" sz="2400" b="1">
              <a:cs typeface="Calibri"/>
            </a:endParaRPr>
          </a:p>
          <a:p>
            <a:pPr marL="0" indent="0">
              <a:buNone/>
            </a:pPr>
            <a:endParaRPr lang="it-IT" sz="1700" b="1">
              <a:cs typeface="Calibri"/>
            </a:endParaRPr>
          </a:p>
          <a:p>
            <a:pPr marL="0" indent="0">
              <a:buNone/>
            </a:pPr>
            <a:endParaRPr lang="it-IT" sz="1700"/>
          </a:p>
        </p:txBody>
      </p:sp>
      <p:pic>
        <p:nvPicPr>
          <p:cNvPr id="5" name="Picture 4" descr="Abstract blurred public library with bookshelves">
            <a:extLst>
              <a:ext uri="{FF2B5EF4-FFF2-40B4-BE49-F238E27FC236}">
                <a16:creationId xmlns:a16="http://schemas.microsoft.com/office/drawing/2014/main" id="{6D1283E6-77C3-1530-5117-25BC38C17673}"/>
              </a:ext>
            </a:extLst>
          </p:cNvPr>
          <p:cNvPicPr>
            <a:picLocks noChangeAspect="1"/>
          </p:cNvPicPr>
          <p:nvPr/>
        </p:nvPicPr>
        <p:blipFill rotWithShape="1">
          <a:blip r:embed="rId2"/>
          <a:srcRect l="21077" r="43001" b="4"/>
          <a:stretch/>
        </p:blipFill>
        <p:spPr>
          <a:xfrm>
            <a:off x="5453109" y="10"/>
            <a:ext cx="3690890"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659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401417" y="1138036"/>
            <a:ext cx="4083287" cy="1104814"/>
          </a:xfrm>
        </p:spPr>
        <p:txBody>
          <a:bodyPr anchor="t">
            <a:normAutofit fontScale="90000"/>
          </a:bodyPr>
          <a:lstStyle/>
          <a:p>
            <a:r>
              <a:rPr lang="it-IT" sz="2800" i="1"/>
              <a:t>Marangopoulos foundation for human rights v. Greece</a:t>
            </a:r>
          </a:p>
        </p:txBody>
      </p:sp>
      <p:pic>
        <p:nvPicPr>
          <p:cNvPr id="5" name="Picture 4" descr="Ships at sea">
            <a:extLst>
              <a:ext uri="{FF2B5EF4-FFF2-40B4-BE49-F238E27FC236}">
                <a16:creationId xmlns:a16="http://schemas.microsoft.com/office/drawing/2014/main" id="{01E01A6D-E3A7-E9E2-3346-14F881EEDBD0}"/>
              </a:ext>
            </a:extLst>
          </p:cNvPr>
          <p:cNvPicPr>
            <a:picLocks noChangeAspect="1"/>
          </p:cNvPicPr>
          <p:nvPr/>
        </p:nvPicPr>
        <p:blipFill rotWithShape="1">
          <a:blip r:embed="rId2"/>
          <a:srcRect l="34043" r="28357" b="4"/>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4401417" y="2551176"/>
            <a:ext cx="4083287" cy="3591207"/>
          </a:xfrm>
        </p:spPr>
        <p:txBody>
          <a:bodyPr vert="horz" lIns="91440" tIns="45720" rIns="91440" bIns="45720" rtlCol="0" anchor="t">
            <a:normAutofit lnSpcReduction="10000"/>
          </a:bodyPr>
          <a:lstStyle/>
          <a:p>
            <a:pPr marL="0" indent="0">
              <a:buNone/>
            </a:pPr>
            <a:r>
              <a:rPr lang="it-IT" sz="2400" dirty="0"/>
              <a:t>In </a:t>
            </a:r>
            <a:r>
              <a:rPr lang="it-IT" sz="2400" err="1"/>
              <a:t>this</a:t>
            </a:r>
            <a:r>
              <a:rPr lang="it-IT" sz="2400" dirty="0"/>
              <a:t> case, the </a:t>
            </a:r>
            <a:r>
              <a:rPr lang="it-IT" sz="2400" err="1"/>
              <a:t>applicant</a:t>
            </a:r>
            <a:r>
              <a:rPr lang="it-IT" sz="2400" dirty="0"/>
              <a:t> NGO </a:t>
            </a:r>
            <a:r>
              <a:rPr lang="it-IT" sz="2400" err="1"/>
              <a:t>lodged</a:t>
            </a:r>
            <a:r>
              <a:rPr lang="it-IT" sz="2400" dirty="0"/>
              <a:t> a </a:t>
            </a:r>
            <a:r>
              <a:rPr lang="it-IT" sz="2400" err="1"/>
              <a:t>complaint</a:t>
            </a:r>
            <a:r>
              <a:rPr lang="it-IT" sz="2400" dirty="0"/>
              <a:t> </a:t>
            </a:r>
            <a:r>
              <a:rPr lang="it-IT" sz="2400" err="1"/>
              <a:t>that</a:t>
            </a:r>
            <a:r>
              <a:rPr lang="it-IT" sz="2400" dirty="0"/>
              <a:t> </a:t>
            </a:r>
            <a:r>
              <a:rPr lang="it-IT" sz="2400" err="1"/>
              <a:t>Greece</a:t>
            </a:r>
            <a:r>
              <a:rPr lang="it-IT" sz="2400" dirty="0"/>
              <a:t> </a:t>
            </a:r>
            <a:r>
              <a:rPr lang="it-IT" sz="2400" b="1" err="1"/>
              <a:t>had</a:t>
            </a:r>
            <a:r>
              <a:rPr lang="it-IT" sz="2400" b="1" dirty="0"/>
              <a:t> </a:t>
            </a:r>
            <a:r>
              <a:rPr lang="it-IT" sz="2400" b="1" err="1"/>
              <a:t>failed</a:t>
            </a:r>
            <a:r>
              <a:rPr lang="it-IT" sz="2400" b="1" dirty="0"/>
              <a:t> to </a:t>
            </a:r>
            <a:r>
              <a:rPr lang="it-IT" sz="2400" b="1" err="1"/>
              <a:t>comply</a:t>
            </a:r>
            <a:r>
              <a:rPr lang="it-IT" sz="2400" b="1" dirty="0"/>
              <a:t> with </a:t>
            </a:r>
            <a:r>
              <a:rPr lang="it-IT" sz="2400" b="1" err="1"/>
              <a:t>article</a:t>
            </a:r>
            <a:r>
              <a:rPr lang="it-IT" sz="2400" b="1" dirty="0"/>
              <a:t> 11 of the ESC</a:t>
            </a:r>
            <a:r>
              <a:rPr lang="it-IT" sz="2400" dirty="0"/>
              <a:t> </a:t>
            </a:r>
            <a:r>
              <a:rPr lang="it-IT" sz="2400" err="1"/>
              <a:t>as</a:t>
            </a:r>
            <a:r>
              <a:rPr lang="it-IT" sz="2400" dirty="0"/>
              <a:t> </a:t>
            </a:r>
            <a:r>
              <a:rPr lang="it-IT" sz="2400" err="1"/>
              <a:t>it</a:t>
            </a:r>
            <a:r>
              <a:rPr lang="it-IT" sz="2400" dirty="0"/>
              <a:t> </a:t>
            </a:r>
            <a:r>
              <a:rPr lang="it-IT" sz="2400" err="1"/>
              <a:t>had</a:t>
            </a:r>
            <a:r>
              <a:rPr lang="it-IT" sz="2400" dirty="0"/>
              <a:t> </a:t>
            </a:r>
            <a:r>
              <a:rPr lang="it-IT" sz="2400" err="1"/>
              <a:t>failed</a:t>
            </a:r>
            <a:r>
              <a:rPr lang="it-IT" sz="2400" dirty="0"/>
              <a:t> </a:t>
            </a:r>
            <a:r>
              <a:rPr lang="it-IT" sz="2400" b="1" dirty="0"/>
              <a:t>to take </a:t>
            </a:r>
            <a:r>
              <a:rPr lang="it-IT" sz="2400" b="1" err="1"/>
              <a:t>sufficient</a:t>
            </a:r>
            <a:r>
              <a:rPr lang="it-IT" sz="2400" b="1" dirty="0"/>
              <a:t> account of the </a:t>
            </a:r>
            <a:r>
              <a:rPr lang="it-IT" sz="2400" b="1" err="1"/>
              <a:t>environmental</a:t>
            </a:r>
            <a:r>
              <a:rPr lang="it-IT" sz="2400" b="1" dirty="0"/>
              <a:t> </a:t>
            </a:r>
            <a:r>
              <a:rPr lang="it-IT" sz="2400" b="1" err="1"/>
              <a:t>effects</a:t>
            </a:r>
            <a:r>
              <a:rPr lang="it-IT" sz="2400" b="1" dirty="0"/>
              <a:t> of lignite mining</a:t>
            </a:r>
            <a:r>
              <a:rPr lang="it-IT" sz="2400" dirty="0"/>
              <a:t>, or to </a:t>
            </a:r>
            <a:r>
              <a:rPr lang="it-IT" sz="2400" err="1"/>
              <a:t>develop</a:t>
            </a:r>
            <a:r>
              <a:rPr lang="it-IT" sz="2400" dirty="0"/>
              <a:t> an appropriate strategy </a:t>
            </a:r>
            <a:r>
              <a:rPr lang="it-IT" sz="2400" b="1" dirty="0"/>
              <a:t>to </a:t>
            </a:r>
            <a:r>
              <a:rPr lang="it-IT" sz="2400" b="1" err="1"/>
              <a:t>prevent</a:t>
            </a:r>
            <a:r>
              <a:rPr lang="it-IT" sz="2400" b="1" dirty="0"/>
              <a:t> and </a:t>
            </a:r>
            <a:r>
              <a:rPr lang="it-IT" sz="2400" b="1" err="1"/>
              <a:t>combat</a:t>
            </a:r>
            <a:r>
              <a:rPr lang="it-IT" sz="2400" b="1" dirty="0"/>
              <a:t> public </a:t>
            </a:r>
            <a:r>
              <a:rPr lang="it-IT" sz="2400" b="1" err="1"/>
              <a:t>healt</a:t>
            </a:r>
            <a:r>
              <a:rPr lang="it-IT" sz="2400" b="1" dirty="0"/>
              <a:t> risks.</a:t>
            </a:r>
            <a:endParaRPr lang="it-IT" sz="2400" b="1" dirty="0">
              <a:cs typeface="Calibri"/>
            </a:endParaRPr>
          </a:p>
        </p:txBody>
      </p:sp>
    </p:spTree>
    <p:extLst>
      <p:ext uri="{BB962C8B-B14F-4D97-AF65-F5344CB8AC3E}">
        <p14:creationId xmlns:p14="http://schemas.microsoft.com/office/powerpoint/2010/main" val="19389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err="1"/>
              <a:t>Marangopoulos</a:t>
            </a:r>
            <a:r>
              <a:rPr lang="it-IT" i="1"/>
              <a:t> </a:t>
            </a:r>
            <a:r>
              <a:rPr lang="it-IT" i="1" err="1"/>
              <a:t>foundation</a:t>
            </a:r>
            <a:r>
              <a:rPr lang="it-IT" i="1"/>
              <a:t> for human </a:t>
            </a:r>
            <a:r>
              <a:rPr lang="it-IT" i="1" err="1"/>
              <a:t>rights</a:t>
            </a:r>
            <a:r>
              <a:rPr lang="it-IT" i="1"/>
              <a:t> v. </a:t>
            </a:r>
            <a:r>
              <a:rPr lang="it-IT" i="1" err="1"/>
              <a:t>Greece</a:t>
            </a:r>
            <a:endParaRPr lang="it-IT" i="1"/>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b="1" dirty="0"/>
              <a:t>The ECSR </a:t>
            </a:r>
            <a:r>
              <a:rPr lang="it-IT" b="1" dirty="0" err="1"/>
              <a:t>upheld</a:t>
            </a:r>
            <a:r>
              <a:rPr lang="it-IT" b="1" dirty="0"/>
              <a:t> the </a:t>
            </a:r>
            <a:r>
              <a:rPr lang="it-IT" b="1" dirty="0" err="1"/>
              <a:t>complaint</a:t>
            </a:r>
            <a:r>
              <a:rPr lang="it-IT" b="1" dirty="0"/>
              <a:t>.</a:t>
            </a:r>
          </a:p>
          <a:p>
            <a:pPr marL="0" indent="0">
              <a:buNone/>
            </a:pPr>
            <a:r>
              <a:rPr lang="it-IT" dirty="0"/>
              <a:t>In </a:t>
            </a:r>
            <a:r>
              <a:rPr lang="it-IT" dirty="0" err="1"/>
              <a:t>recognising</a:t>
            </a:r>
            <a:r>
              <a:rPr lang="it-IT" dirty="0"/>
              <a:t> </a:t>
            </a:r>
            <a:r>
              <a:rPr lang="it-IT" dirty="0" err="1"/>
              <a:t>that</a:t>
            </a:r>
            <a:r>
              <a:rPr lang="it-IT" dirty="0"/>
              <a:t> </a:t>
            </a:r>
            <a:r>
              <a:rPr lang="it-IT" b="1" dirty="0"/>
              <a:t>the </a:t>
            </a:r>
            <a:r>
              <a:rPr lang="it-IT" b="1" dirty="0" err="1"/>
              <a:t>right</a:t>
            </a:r>
            <a:r>
              <a:rPr lang="it-IT" b="1" dirty="0"/>
              <a:t> to the </a:t>
            </a:r>
            <a:r>
              <a:rPr lang="it-IT" b="1" dirty="0" err="1"/>
              <a:t>protection</a:t>
            </a:r>
            <a:r>
              <a:rPr lang="it-IT" b="1" dirty="0"/>
              <a:t> of </a:t>
            </a:r>
            <a:r>
              <a:rPr lang="it-IT" b="1" dirty="0" err="1"/>
              <a:t>healt</a:t>
            </a:r>
            <a:r>
              <a:rPr lang="it-IT" b="1" dirty="0"/>
              <a:t> </a:t>
            </a:r>
            <a:r>
              <a:rPr lang="it-IT" b="1" dirty="0" err="1"/>
              <a:t>included</a:t>
            </a:r>
            <a:r>
              <a:rPr lang="it-IT" b="1" dirty="0"/>
              <a:t> the </a:t>
            </a:r>
            <a:r>
              <a:rPr lang="it-IT" b="1" dirty="0" err="1"/>
              <a:t>right</a:t>
            </a:r>
            <a:r>
              <a:rPr lang="it-IT" b="1" dirty="0"/>
              <a:t> to a </a:t>
            </a:r>
            <a:r>
              <a:rPr lang="it-IT" b="1" dirty="0" err="1"/>
              <a:t>healty</a:t>
            </a:r>
            <a:r>
              <a:rPr lang="it-IT" b="1" dirty="0"/>
              <a:t> </a:t>
            </a:r>
            <a:r>
              <a:rPr lang="it-IT" b="1" dirty="0" err="1"/>
              <a:t>environment</a:t>
            </a:r>
            <a:r>
              <a:rPr lang="it-IT" b="1" dirty="0"/>
              <a:t>,</a:t>
            </a:r>
            <a:r>
              <a:rPr lang="it-IT" dirty="0"/>
              <a:t> the ECSR </a:t>
            </a:r>
            <a:r>
              <a:rPr lang="it-IT" dirty="0" err="1"/>
              <a:t>considered</a:t>
            </a:r>
            <a:r>
              <a:rPr lang="it-IT" dirty="0"/>
              <a:t> </a:t>
            </a:r>
            <a:r>
              <a:rPr lang="it-IT" dirty="0" err="1"/>
              <a:t>that</a:t>
            </a:r>
            <a:r>
              <a:rPr lang="it-IT" dirty="0"/>
              <a:t> </a:t>
            </a:r>
            <a:r>
              <a:rPr lang="it-IT" dirty="0" err="1"/>
              <a:t>it</a:t>
            </a:r>
            <a:r>
              <a:rPr lang="it-IT" dirty="0"/>
              <a:t> </a:t>
            </a:r>
            <a:r>
              <a:rPr lang="it-IT" dirty="0" err="1"/>
              <a:t>was</a:t>
            </a:r>
            <a:r>
              <a:rPr lang="it-IT" dirty="0"/>
              <a:t> </a:t>
            </a:r>
            <a:r>
              <a:rPr lang="it-IT" dirty="0" err="1"/>
              <a:t>interpreting</a:t>
            </a:r>
            <a:r>
              <a:rPr lang="it-IT" dirty="0"/>
              <a:t> </a:t>
            </a:r>
            <a:r>
              <a:rPr lang="it-IT" dirty="0" err="1"/>
              <a:t>article</a:t>
            </a:r>
            <a:r>
              <a:rPr lang="it-IT" dirty="0"/>
              <a:t> 11 </a:t>
            </a:r>
            <a:r>
              <a:rPr lang="it-IT" b="1" dirty="0"/>
              <a:t>in the light of </a:t>
            </a:r>
            <a:r>
              <a:rPr lang="it-IT" b="1" dirty="0" err="1"/>
              <a:t>current</a:t>
            </a:r>
            <a:r>
              <a:rPr lang="it-IT" b="1" dirty="0"/>
              <a:t> </a:t>
            </a:r>
            <a:r>
              <a:rPr lang="it-IT" b="1" dirty="0" err="1"/>
              <a:t>conditions</a:t>
            </a:r>
            <a:r>
              <a:rPr lang="it-IT" dirty="0"/>
              <a:t> and </a:t>
            </a:r>
            <a:r>
              <a:rPr lang="it-IT" dirty="0" err="1"/>
              <a:t>explicitly</a:t>
            </a:r>
            <a:r>
              <a:rPr lang="it-IT" dirty="0"/>
              <a:t> </a:t>
            </a:r>
            <a:r>
              <a:rPr lang="it-IT" dirty="0" err="1"/>
              <a:t>drew</a:t>
            </a:r>
            <a:r>
              <a:rPr lang="it-IT" dirty="0"/>
              <a:t> on a </a:t>
            </a:r>
            <a:r>
              <a:rPr lang="it-IT" dirty="0" err="1"/>
              <a:t>variety</a:t>
            </a:r>
            <a:r>
              <a:rPr lang="it-IT" dirty="0"/>
              <a:t> of </a:t>
            </a:r>
            <a:r>
              <a:rPr lang="it-IT" dirty="0" err="1"/>
              <a:t>other</a:t>
            </a:r>
            <a:r>
              <a:rPr lang="it-IT" dirty="0"/>
              <a:t> sources of international </a:t>
            </a:r>
            <a:r>
              <a:rPr lang="it-IT" dirty="0" err="1"/>
              <a:t>law</a:t>
            </a:r>
            <a:r>
              <a:rPr lang="it-IT" dirty="0"/>
              <a:t>.</a:t>
            </a:r>
            <a:endParaRPr lang="it-IT" dirty="0">
              <a:cs typeface="Calibri"/>
            </a:endParaRPr>
          </a:p>
          <a:p>
            <a:pPr marL="0" indent="0">
              <a:buNone/>
            </a:pPr>
            <a:endParaRPr lang="it-IT"/>
          </a:p>
        </p:txBody>
      </p:sp>
    </p:spTree>
    <p:extLst>
      <p:ext uri="{BB962C8B-B14F-4D97-AF65-F5344CB8AC3E}">
        <p14:creationId xmlns:p14="http://schemas.microsoft.com/office/powerpoint/2010/main" val="143241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0699" y="687480"/>
            <a:ext cx="5605629" cy="994172"/>
          </a:xfrm>
        </p:spPr>
        <p:txBody>
          <a:bodyPr>
            <a:normAutofit/>
          </a:bodyPr>
          <a:lstStyle/>
          <a:p>
            <a:pPr>
              <a:lnSpc>
                <a:spcPct val="90000"/>
              </a:lnSpc>
            </a:pPr>
            <a:r>
              <a:rPr lang="it-IT" sz="3000" i="1"/>
              <a:t>Marangopoulos foundation for human rights v. Greece</a:t>
            </a:r>
          </a:p>
        </p:txBody>
      </p:sp>
      <p:sp>
        <p:nvSpPr>
          <p:cNvPr id="3" name="Segnaposto contenuto 2"/>
          <p:cNvSpPr>
            <a:spLocks noGrp="1"/>
          </p:cNvSpPr>
          <p:nvPr>
            <p:ph idx="1"/>
          </p:nvPr>
        </p:nvSpPr>
        <p:spPr>
          <a:xfrm>
            <a:off x="852321" y="2227943"/>
            <a:ext cx="5033221" cy="3788227"/>
          </a:xfrm>
        </p:spPr>
        <p:txBody>
          <a:bodyPr anchor="ctr">
            <a:normAutofit/>
          </a:bodyPr>
          <a:lstStyle/>
          <a:p>
            <a:pPr marL="0" indent="0">
              <a:buNone/>
            </a:pPr>
            <a:r>
              <a:rPr lang="it-IT"/>
              <a:t>The ECSR </a:t>
            </a:r>
            <a:r>
              <a:rPr lang="it-IT" err="1"/>
              <a:t>found</a:t>
            </a:r>
            <a:r>
              <a:rPr lang="it-IT"/>
              <a:t> </a:t>
            </a:r>
            <a:r>
              <a:rPr lang="it-IT" err="1"/>
              <a:t>that</a:t>
            </a:r>
            <a:r>
              <a:rPr lang="it-IT"/>
              <a:t>:</a:t>
            </a:r>
            <a:endParaRPr lang="it-IT">
              <a:cs typeface="Calibri"/>
            </a:endParaRPr>
          </a:p>
          <a:p>
            <a:pPr>
              <a:buFontTx/>
              <a:buChar char="-"/>
            </a:pPr>
            <a:r>
              <a:rPr lang="it-IT" err="1"/>
              <a:t>Greece</a:t>
            </a:r>
            <a:r>
              <a:rPr lang="it-IT"/>
              <a:t> </a:t>
            </a:r>
            <a:r>
              <a:rPr lang="it-IT" err="1"/>
              <a:t>had</a:t>
            </a:r>
            <a:r>
              <a:rPr lang="it-IT"/>
              <a:t> a </a:t>
            </a:r>
            <a:r>
              <a:rPr lang="it-IT" err="1"/>
              <a:t>significant</a:t>
            </a:r>
            <a:r>
              <a:rPr lang="it-IT"/>
              <a:t> body of </a:t>
            </a:r>
            <a:r>
              <a:rPr lang="it-IT" err="1"/>
              <a:t>relevant</a:t>
            </a:r>
            <a:r>
              <a:rPr lang="it-IT"/>
              <a:t> </a:t>
            </a:r>
            <a:r>
              <a:rPr lang="it-IT" err="1"/>
              <a:t>environmental</a:t>
            </a:r>
            <a:r>
              <a:rPr lang="it-IT"/>
              <a:t> </a:t>
            </a:r>
            <a:r>
              <a:rPr lang="it-IT" err="1"/>
              <a:t>law</a:t>
            </a:r>
            <a:endParaRPr lang="it-IT">
              <a:cs typeface="Calibri"/>
            </a:endParaRPr>
          </a:p>
          <a:p>
            <a:pPr>
              <a:buFontTx/>
              <a:buChar char="-"/>
            </a:pPr>
            <a:r>
              <a:rPr lang="it-IT" err="1"/>
              <a:t>There</a:t>
            </a:r>
            <a:r>
              <a:rPr lang="it-IT"/>
              <a:t> </a:t>
            </a:r>
            <a:r>
              <a:rPr lang="it-IT" err="1"/>
              <a:t>were</a:t>
            </a:r>
            <a:r>
              <a:rPr lang="it-IT"/>
              <a:t> a </a:t>
            </a:r>
            <a:r>
              <a:rPr lang="it-IT" err="1"/>
              <a:t>significant</a:t>
            </a:r>
            <a:r>
              <a:rPr lang="it-IT"/>
              <a:t> </a:t>
            </a:r>
            <a:r>
              <a:rPr lang="it-IT" b="1"/>
              <a:t>gap in </a:t>
            </a:r>
            <a:r>
              <a:rPr lang="it-IT" b="1" err="1"/>
              <a:t>implementation</a:t>
            </a:r>
            <a:endParaRPr lang="it-IT" sz="2400" b="1">
              <a:cs typeface="Calibri"/>
            </a:endParaRPr>
          </a:p>
          <a:p>
            <a:pPr marL="0" indent="0">
              <a:buNone/>
            </a:pPr>
            <a:endParaRPr lang="it-IT" sz="21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Martelletto">
            <a:extLst>
              <a:ext uri="{FF2B5EF4-FFF2-40B4-BE49-F238E27FC236}">
                <a16:creationId xmlns:a16="http://schemas.microsoft.com/office/drawing/2014/main" id="{4B806F8A-713A-7C62-7F8F-B2A80E0559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16363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0699" y="687480"/>
            <a:ext cx="5605629" cy="994172"/>
          </a:xfrm>
        </p:spPr>
        <p:txBody>
          <a:bodyPr>
            <a:normAutofit/>
          </a:bodyPr>
          <a:lstStyle/>
          <a:p>
            <a:pPr>
              <a:lnSpc>
                <a:spcPct val="90000"/>
              </a:lnSpc>
            </a:pPr>
            <a:r>
              <a:rPr lang="it-IT" sz="3000" i="1"/>
              <a:t>Marangopoulos foundation for human rights v. Greece</a:t>
            </a:r>
          </a:p>
        </p:txBody>
      </p:sp>
      <p:sp>
        <p:nvSpPr>
          <p:cNvPr id="3" name="Segnaposto contenuto 2"/>
          <p:cNvSpPr>
            <a:spLocks noGrp="1"/>
          </p:cNvSpPr>
          <p:nvPr>
            <p:ph idx="1"/>
          </p:nvPr>
        </p:nvSpPr>
        <p:spPr>
          <a:xfrm>
            <a:off x="852321" y="2227943"/>
            <a:ext cx="5033221" cy="3788227"/>
          </a:xfrm>
        </p:spPr>
        <p:txBody>
          <a:bodyPr vert="horz" lIns="91440" tIns="45720" rIns="91440" bIns="45720" rtlCol="0" anchor="ctr">
            <a:normAutofit/>
          </a:bodyPr>
          <a:lstStyle/>
          <a:p>
            <a:pPr marL="0" indent="0">
              <a:buNone/>
            </a:pPr>
            <a:r>
              <a:rPr lang="it-IT"/>
              <a:t>In </a:t>
            </a:r>
            <a:r>
              <a:rPr lang="it-IT" err="1"/>
              <a:t>fact</a:t>
            </a:r>
            <a:r>
              <a:rPr lang="it-IT"/>
              <a:t>, information </a:t>
            </a:r>
            <a:r>
              <a:rPr lang="it-IT" err="1"/>
              <a:t>was</a:t>
            </a:r>
            <a:r>
              <a:rPr lang="it-IT"/>
              <a:t> </a:t>
            </a:r>
            <a:r>
              <a:rPr lang="it-IT" err="1"/>
              <a:t>not</a:t>
            </a:r>
            <a:r>
              <a:rPr lang="it-IT"/>
              <a:t> </a:t>
            </a:r>
            <a:r>
              <a:rPr lang="it-IT" err="1"/>
              <a:t>passed</a:t>
            </a:r>
            <a:r>
              <a:rPr lang="it-IT"/>
              <a:t> on and </a:t>
            </a:r>
            <a:r>
              <a:rPr lang="it-IT" err="1"/>
              <a:t>very</a:t>
            </a:r>
            <a:r>
              <a:rPr lang="it-IT"/>
              <a:t> </a:t>
            </a:r>
            <a:r>
              <a:rPr lang="it-IT" err="1"/>
              <a:t>little</a:t>
            </a:r>
            <a:r>
              <a:rPr lang="it-IT"/>
              <a:t> </a:t>
            </a:r>
            <a:r>
              <a:rPr lang="it-IT" err="1"/>
              <a:t>had</a:t>
            </a:r>
            <a:r>
              <a:rPr lang="it-IT"/>
              <a:t> be </a:t>
            </a:r>
            <a:r>
              <a:rPr lang="it-IT" err="1"/>
              <a:t>done</a:t>
            </a:r>
            <a:r>
              <a:rPr lang="it-IT"/>
              <a:t> to </a:t>
            </a:r>
            <a:r>
              <a:rPr lang="it-IT" err="1"/>
              <a:t>organise</a:t>
            </a:r>
            <a:r>
              <a:rPr lang="it-IT"/>
              <a:t> monitoring of </a:t>
            </a:r>
            <a:r>
              <a:rPr lang="it-IT" err="1"/>
              <a:t>environmental</a:t>
            </a:r>
            <a:r>
              <a:rPr lang="it-IT"/>
              <a:t> and </a:t>
            </a:r>
            <a:r>
              <a:rPr lang="it-IT" err="1"/>
              <a:t>healts</a:t>
            </a:r>
            <a:r>
              <a:rPr lang="it-IT"/>
              <a:t> </a:t>
            </a:r>
            <a:r>
              <a:rPr lang="it-IT" err="1"/>
              <a:t>effects</a:t>
            </a:r>
            <a:r>
              <a:rPr lang="it-IT"/>
              <a:t>.</a:t>
            </a:r>
          </a:p>
          <a:p>
            <a:pPr marL="0" indent="0">
              <a:buNone/>
            </a:pPr>
            <a:endParaRPr lang="it-IT" sz="21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egno di spunta">
            <a:extLst>
              <a:ext uri="{FF2B5EF4-FFF2-40B4-BE49-F238E27FC236}">
                <a16:creationId xmlns:a16="http://schemas.microsoft.com/office/drawing/2014/main" id="{7A590B0F-EF73-F900-373C-9FB14E5480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02255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p:cNvSpPr>
            <a:spLocks noGrp="1"/>
          </p:cNvSpPr>
          <p:nvPr>
            <p:ph type="title"/>
          </p:nvPr>
        </p:nvSpPr>
        <p:spPr>
          <a:xfrm>
            <a:off x="857250" y="1700212"/>
            <a:ext cx="1905001" cy="3481388"/>
          </a:xfrm>
        </p:spPr>
        <p:txBody>
          <a:bodyPr anchor="t">
            <a:normAutofit fontScale="90000"/>
          </a:bodyPr>
          <a:lstStyle/>
          <a:p>
            <a:r>
              <a:rPr lang="it-IT" sz="3200" i="1"/>
              <a:t>Marangopoulos foundation for human rights v. Greece</a:t>
            </a:r>
          </a:p>
        </p:txBody>
      </p:sp>
      <p:sp>
        <p:nvSpPr>
          <p:cNvPr id="3" name="Segnaposto contenuto 2"/>
          <p:cNvSpPr>
            <a:spLocks noGrp="1"/>
          </p:cNvSpPr>
          <p:nvPr>
            <p:ph idx="1"/>
          </p:nvPr>
        </p:nvSpPr>
        <p:spPr>
          <a:xfrm>
            <a:off x="3195641" y="1271588"/>
            <a:ext cx="4919659" cy="3910012"/>
          </a:xfrm>
        </p:spPr>
        <p:txBody>
          <a:bodyPr vert="horz" lIns="91440" tIns="45720" rIns="91440" bIns="45720" rtlCol="0" anchor="t">
            <a:noAutofit/>
          </a:bodyPr>
          <a:lstStyle/>
          <a:p>
            <a:pPr marL="0" indent="0">
              <a:buNone/>
            </a:pPr>
            <a:r>
              <a:rPr lang="it-IT" sz="2800" dirty="0" err="1">
                <a:solidFill>
                  <a:schemeClr val="tx1">
                    <a:alpha val="55000"/>
                  </a:schemeClr>
                </a:solidFill>
              </a:rPr>
              <a:t>It</a:t>
            </a:r>
            <a:r>
              <a:rPr lang="it-IT" sz="2800" dirty="0">
                <a:solidFill>
                  <a:schemeClr val="tx1">
                    <a:alpha val="55000"/>
                  </a:schemeClr>
                </a:solidFill>
              </a:rPr>
              <a:t> </a:t>
            </a:r>
            <a:r>
              <a:rPr lang="it-IT" sz="2800" dirty="0" err="1">
                <a:solidFill>
                  <a:schemeClr val="tx1">
                    <a:alpha val="55000"/>
                  </a:schemeClr>
                </a:solidFill>
              </a:rPr>
              <a:t>followed</a:t>
            </a:r>
            <a:r>
              <a:rPr lang="it-IT" sz="2800" dirty="0">
                <a:solidFill>
                  <a:schemeClr val="tx1">
                    <a:alpha val="55000"/>
                  </a:schemeClr>
                </a:solidFill>
              </a:rPr>
              <a:t> </a:t>
            </a:r>
            <a:r>
              <a:rPr lang="it-IT" sz="2800" dirty="0" err="1">
                <a:solidFill>
                  <a:schemeClr val="tx1">
                    <a:alpha val="55000"/>
                  </a:schemeClr>
                </a:solidFill>
              </a:rPr>
              <a:t>that</a:t>
            </a:r>
            <a:r>
              <a:rPr lang="it-IT" sz="2800" dirty="0">
                <a:solidFill>
                  <a:schemeClr val="tx1">
                    <a:alpha val="55000"/>
                  </a:schemeClr>
                </a:solidFill>
              </a:rPr>
              <a:t> the </a:t>
            </a:r>
            <a:r>
              <a:rPr lang="it-IT" sz="2800" b="1" dirty="0" err="1">
                <a:solidFill>
                  <a:schemeClr val="tx1">
                    <a:alpha val="55000"/>
                  </a:schemeClr>
                </a:solidFill>
              </a:rPr>
              <a:t>margin</a:t>
            </a:r>
            <a:r>
              <a:rPr lang="it-IT" sz="2800" b="1" dirty="0">
                <a:solidFill>
                  <a:schemeClr val="tx1">
                    <a:alpha val="55000"/>
                  </a:schemeClr>
                </a:solidFill>
              </a:rPr>
              <a:t> of </a:t>
            </a:r>
            <a:r>
              <a:rPr lang="it-IT" sz="2800" b="1" dirty="0" err="1">
                <a:solidFill>
                  <a:schemeClr val="tx1">
                    <a:alpha val="55000"/>
                  </a:schemeClr>
                </a:solidFill>
              </a:rPr>
              <a:t>discretion</a:t>
            </a:r>
            <a:r>
              <a:rPr lang="it-IT" sz="2800" b="1" dirty="0">
                <a:solidFill>
                  <a:schemeClr val="tx1">
                    <a:alpha val="55000"/>
                  </a:schemeClr>
                </a:solidFill>
              </a:rPr>
              <a:t> </a:t>
            </a:r>
            <a:r>
              <a:rPr lang="it-IT" sz="2800" b="1" dirty="0" err="1">
                <a:solidFill>
                  <a:schemeClr val="tx1">
                    <a:alpha val="55000"/>
                  </a:schemeClr>
                </a:solidFill>
              </a:rPr>
              <a:t>granted</a:t>
            </a:r>
            <a:r>
              <a:rPr lang="it-IT" sz="2800" b="1" dirty="0">
                <a:solidFill>
                  <a:schemeClr val="tx1">
                    <a:alpha val="55000"/>
                  </a:schemeClr>
                </a:solidFill>
              </a:rPr>
              <a:t> </a:t>
            </a:r>
            <a:r>
              <a:rPr lang="it-IT" sz="2800" dirty="0">
                <a:solidFill>
                  <a:schemeClr val="tx1">
                    <a:alpha val="55000"/>
                  </a:schemeClr>
                </a:solidFill>
              </a:rPr>
              <a:t>to the </a:t>
            </a:r>
            <a:r>
              <a:rPr lang="it-IT" sz="2800" dirty="0" err="1">
                <a:solidFill>
                  <a:schemeClr val="tx1">
                    <a:alpha val="55000"/>
                  </a:schemeClr>
                </a:solidFill>
              </a:rPr>
              <a:t>Greek</a:t>
            </a:r>
            <a:r>
              <a:rPr lang="it-IT" sz="2800" dirty="0">
                <a:solidFill>
                  <a:schemeClr val="tx1">
                    <a:alpha val="55000"/>
                  </a:schemeClr>
                </a:solidFill>
              </a:rPr>
              <a:t> </a:t>
            </a:r>
            <a:r>
              <a:rPr lang="it-IT" sz="2800" dirty="0" err="1">
                <a:solidFill>
                  <a:schemeClr val="tx1">
                    <a:alpha val="55000"/>
                  </a:schemeClr>
                </a:solidFill>
              </a:rPr>
              <a:t>authorities</a:t>
            </a:r>
            <a:r>
              <a:rPr lang="it-IT" sz="2800" dirty="0">
                <a:solidFill>
                  <a:schemeClr val="tx1">
                    <a:alpha val="55000"/>
                  </a:schemeClr>
                </a:solidFill>
              </a:rPr>
              <a:t> </a:t>
            </a:r>
            <a:r>
              <a:rPr lang="it-IT" sz="2800" b="1" dirty="0" err="1">
                <a:solidFill>
                  <a:schemeClr val="tx1">
                    <a:alpha val="55000"/>
                  </a:schemeClr>
                </a:solidFill>
              </a:rPr>
              <a:t>had</a:t>
            </a:r>
            <a:r>
              <a:rPr lang="it-IT" sz="2800" b="1" dirty="0">
                <a:solidFill>
                  <a:schemeClr val="tx1">
                    <a:alpha val="55000"/>
                  </a:schemeClr>
                </a:solidFill>
              </a:rPr>
              <a:t> </a:t>
            </a:r>
            <a:r>
              <a:rPr lang="it-IT" sz="2800" b="1" dirty="0" err="1">
                <a:solidFill>
                  <a:schemeClr val="tx1">
                    <a:alpha val="55000"/>
                  </a:schemeClr>
                </a:solidFill>
              </a:rPr>
              <a:t>been</a:t>
            </a:r>
            <a:r>
              <a:rPr lang="it-IT" sz="2800" b="1" dirty="0">
                <a:solidFill>
                  <a:schemeClr val="tx1">
                    <a:alpha val="55000"/>
                  </a:schemeClr>
                </a:solidFill>
              </a:rPr>
              <a:t> </a:t>
            </a:r>
            <a:r>
              <a:rPr lang="it-IT" sz="2800" b="1" dirty="0" err="1">
                <a:solidFill>
                  <a:schemeClr val="tx1">
                    <a:alpha val="55000"/>
                  </a:schemeClr>
                </a:solidFill>
              </a:rPr>
              <a:t>exceeded</a:t>
            </a:r>
            <a:r>
              <a:rPr lang="it-IT" sz="2800" dirty="0">
                <a:solidFill>
                  <a:schemeClr val="tx1">
                    <a:alpha val="55000"/>
                  </a:schemeClr>
                </a:solidFill>
              </a:rPr>
              <a:t> and </a:t>
            </a:r>
            <a:r>
              <a:rPr lang="it-IT" sz="2800" dirty="0" err="1">
                <a:solidFill>
                  <a:schemeClr val="tx1">
                    <a:alpha val="55000"/>
                  </a:schemeClr>
                </a:solidFill>
              </a:rPr>
              <a:t>that</a:t>
            </a:r>
            <a:r>
              <a:rPr lang="it-IT" sz="2800" dirty="0">
                <a:solidFill>
                  <a:schemeClr val="tx1">
                    <a:alpha val="55000"/>
                  </a:schemeClr>
                </a:solidFill>
              </a:rPr>
              <a:t> </a:t>
            </a:r>
            <a:r>
              <a:rPr lang="it-IT" sz="2800" dirty="0" err="1">
                <a:solidFill>
                  <a:schemeClr val="tx1">
                    <a:alpha val="55000"/>
                  </a:schemeClr>
                </a:solidFill>
              </a:rPr>
              <a:t>Greece</a:t>
            </a:r>
            <a:r>
              <a:rPr lang="it-IT" sz="2800" dirty="0">
                <a:solidFill>
                  <a:schemeClr val="tx1">
                    <a:alpha val="55000"/>
                  </a:schemeClr>
                </a:solidFill>
              </a:rPr>
              <a:t> </a:t>
            </a:r>
            <a:r>
              <a:rPr lang="it-IT" sz="2800" b="1" dirty="0" err="1">
                <a:solidFill>
                  <a:schemeClr val="tx1">
                    <a:alpha val="55000"/>
                  </a:schemeClr>
                </a:solidFill>
              </a:rPr>
              <a:t>had</a:t>
            </a:r>
            <a:r>
              <a:rPr lang="it-IT" sz="2800" b="1" dirty="0">
                <a:solidFill>
                  <a:schemeClr val="tx1">
                    <a:alpha val="55000"/>
                  </a:schemeClr>
                </a:solidFill>
              </a:rPr>
              <a:t> </a:t>
            </a:r>
            <a:r>
              <a:rPr lang="it-IT" sz="2800" b="1" dirty="0" err="1">
                <a:solidFill>
                  <a:schemeClr val="tx1">
                    <a:alpha val="55000"/>
                  </a:schemeClr>
                </a:solidFill>
              </a:rPr>
              <a:t>not</a:t>
            </a:r>
            <a:r>
              <a:rPr lang="it-IT" sz="2800" b="1" dirty="0">
                <a:solidFill>
                  <a:schemeClr val="tx1">
                    <a:alpha val="55000"/>
                  </a:schemeClr>
                </a:solidFill>
              </a:rPr>
              <a:t> </a:t>
            </a:r>
            <a:r>
              <a:rPr lang="it-IT" sz="2800" b="1" dirty="0" err="1">
                <a:solidFill>
                  <a:schemeClr val="tx1">
                    <a:alpha val="55000"/>
                  </a:schemeClr>
                </a:solidFill>
              </a:rPr>
              <a:t>managed</a:t>
            </a:r>
            <a:r>
              <a:rPr lang="it-IT" sz="2800" b="1" dirty="0">
                <a:solidFill>
                  <a:schemeClr val="tx1">
                    <a:alpha val="55000"/>
                  </a:schemeClr>
                </a:solidFill>
              </a:rPr>
              <a:t> to strike a </a:t>
            </a:r>
            <a:r>
              <a:rPr lang="it-IT" sz="2800" b="1" dirty="0" err="1">
                <a:solidFill>
                  <a:schemeClr val="tx1">
                    <a:alpha val="55000"/>
                  </a:schemeClr>
                </a:solidFill>
              </a:rPr>
              <a:t>reasonable</a:t>
            </a:r>
            <a:r>
              <a:rPr lang="it-IT" sz="2800" b="1" dirty="0">
                <a:solidFill>
                  <a:schemeClr val="tx1">
                    <a:alpha val="55000"/>
                  </a:schemeClr>
                </a:solidFill>
              </a:rPr>
              <a:t> balance </a:t>
            </a:r>
            <a:r>
              <a:rPr lang="it-IT" sz="2800" b="1" dirty="0" err="1">
                <a:solidFill>
                  <a:schemeClr val="tx1">
                    <a:alpha val="55000"/>
                  </a:schemeClr>
                </a:solidFill>
              </a:rPr>
              <a:t>between</a:t>
            </a:r>
            <a:r>
              <a:rPr lang="it-IT" sz="2800" b="1" dirty="0">
                <a:solidFill>
                  <a:schemeClr val="tx1">
                    <a:alpha val="55000"/>
                  </a:schemeClr>
                </a:solidFill>
              </a:rPr>
              <a:t> the </a:t>
            </a:r>
            <a:r>
              <a:rPr lang="it-IT" sz="2800" b="1" dirty="0" err="1">
                <a:solidFill>
                  <a:schemeClr val="tx1">
                    <a:alpha val="55000"/>
                  </a:schemeClr>
                </a:solidFill>
              </a:rPr>
              <a:t>interests</a:t>
            </a:r>
            <a:r>
              <a:rPr lang="it-IT" sz="2800" b="1" dirty="0">
                <a:solidFill>
                  <a:schemeClr val="tx1">
                    <a:alpha val="55000"/>
                  </a:schemeClr>
                </a:solidFill>
              </a:rPr>
              <a:t> of </a:t>
            </a:r>
            <a:r>
              <a:rPr lang="it-IT" sz="2800" b="1" dirty="0" err="1">
                <a:solidFill>
                  <a:schemeClr val="tx1">
                    <a:alpha val="55000"/>
                  </a:schemeClr>
                </a:solidFill>
              </a:rPr>
              <a:t>persons</a:t>
            </a:r>
            <a:r>
              <a:rPr lang="it-IT" sz="2800" b="1" dirty="0">
                <a:solidFill>
                  <a:schemeClr val="tx1">
                    <a:alpha val="55000"/>
                  </a:schemeClr>
                </a:solidFill>
              </a:rPr>
              <a:t> living in the lignite mining </a:t>
            </a:r>
            <a:r>
              <a:rPr lang="it-IT" sz="2800" b="1" dirty="0" err="1">
                <a:solidFill>
                  <a:schemeClr val="tx1">
                    <a:alpha val="55000"/>
                  </a:schemeClr>
                </a:solidFill>
              </a:rPr>
              <a:t>areas</a:t>
            </a:r>
            <a:r>
              <a:rPr lang="it-IT" sz="2800" b="1" dirty="0">
                <a:solidFill>
                  <a:schemeClr val="tx1">
                    <a:alpha val="55000"/>
                  </a:schemeClr>
                </a:solidFill>
              </a:rPr>
              <a:t> and the general </a:t>
            </a:r>
            <a:r>
              <a:rPr lang="it-IT" sz="2800" b="1" dirty="0" err="1">
                <a:solidFill>
                  <a:schemeClr val="tx1">
                    <a:alpha val="55000"/>
                  </a:schemeClr>
                </a:solidFill>
              </a:rPr>
              <a:t>interest</a:t>
            </a:r>
            <a:r>
              <a:rPr lang="it-IT" sz="2800" b="1" dirty="0">
                <a:solidFill>
                  <a:schemeClr val="tx1">
                    <a:alpha val="55000"/>
                  </a:schemeClr>
                </a:solidFill>
              </a:rPr>
              <a:t>.</a:t>
            </a:r>
            <a:endParaRPr lang="it-IT" sz="2800" b="1" dirty="0">
              <a:solidFill>
                <a:schemeClr val="tx1">
                  <a:alpha val="55000"/>
                </a:schemeClr>
              </a:solidFill>
              <a:cs typeface="Calibri"/>
            </a:endParaRPr>
          </a:p>
          <a:p>
            <a:pPr marL="0" indent="0">
              <a:buNone/>
            </a:pPr>
            <a:endParaRPr lang="it-IT" sz="2100">
              <a:solidFill>
                <a:schemeClr val="tx1">
                  <a:alpha val="55000"/>
                </a:schemeClr>
              </a:solidFill>
            </a:endParaRPr>
          </a:p>
        </p:txBody>
      </p:sp>
    </p:spTree>
    <p:extLst>
      <p:ext uri="{BB962C8B-B14F-4D97-AF65-F5344CB8AC3E}">
        <p14:creationId xmlns:p14="http://schemas.microsoft.com/office/powerpoint/2010/main" val="128646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570578" y="802955"/>
            <a:ext cx="3733482" cy="1454051"/>
          </a:xfrm>
        </p:spPr>
        <p:txBody>
          <a:bodyPr>
            <a:normAutofit/>
          </a:bodyPr>
          <a:lstStyle/>
          <a:p>
            <a:r>
              <a:rPr lang="it-IT" sz="2900" b="1" dirty="0">
                <a:solidFill>
                  <a:schemeClr val="tx2"/>
                </a:solidFill>
              </a:rPr>
              <a:t>The Charter of </a:t>
            </a:r>
            <a:r>
              <a:rPr lang="it-IT" sz="2900" b="1" err="1">
                <a:solidFill>
                  <a:schemeClr val="tx2"/>
                </a:solidFill>
              </a:rPr>
              <a:t>Fundamental</a:t>
            </a:r>
            <a:r>
              <a:rPr lang="it-IT" sz="2900" b="1" dirty="0">
                <a:solidFill>
                  <a:schemeClr val="tx2"/>
                </a:solidFill>
              </a:rPr>
              <a:t> </a:t>
            </a:r>
            <a:r>
              <a:rPr lang="it-IT" sz="2900" b="1" err="1">
                <a:solidFill>
                  <a:schemeClr val="tx2"/>
                </a:solidFill>
              </a:rPr>
              <a:t>Rights</a:t>
            </a:r>
            <a:r>
              <a:rPr lang="it-IT" sz="2900" b="1" dirty="0">
                <a:solidFill>
                  <a:schemeClr val="tx2"/>
                </a:solidFill>
              </a:rPr>
              <a:t> of the EU (the Charter)</a:t>
            </a:r>
          </a:p>
        </p:txBody>
      </p:sp>
      <p:pic>
        <p:nvPicPr>
          <p:cNvPr id="7" name="Graphic 6" descr="Banca">
            <a:extLst>
              <a:ext uri="{FF2B5EF4-FFF2-40B4-BE49-F238E27FC236}">
                <a16:creationId xmlns:a16="http://schemas.microsoft.com/office/drawing/2014/main" id="{5FD5376A-6B10-8732-E95E-91540BE79C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34" y="2230670"/>
            <a:ext cx="2746373" cy="2746373"/>
          </a:xfrm>
          <a:prstGeom prst="rect">
            <a:avLst/>
          </a:prstGeom>
        </p:spPr>
      </p:pic>
      <p:sp>
        <p:nvSpPr>
          <p:cNvPr id="3" name="Segnaposto contenuto 2"/>
          <p:cNvSpPr>
            <a:spLocks noGrp="1"/>
          </p:cNvSpPr>
          <p:nvPr>
            <p:ph idx="1"/>
          </p:nvPr>
        </p:nvSpPr>
        <p:spPr>
          <a:xfrm>
            <a:off x="4567930" y="2421682"/>
            <a:ext cx="4364215" cy="3639289"/>
          </a:xfrm>
        </p:spPr>
        <p:txBody>
          <a:bodyPr vert="horz" lIns="91440" tIns="45720" rIns="91440" bIns="45720" rtlCol="0" anchor="ctr">
            <a:noAutofit/>
          </a:bodyPr>
          <a:lstStyle/>
          <a:p>
            <a:pPr marL="0" indent="0">
              <a:buNone/>
            </a:pPr>
            <a:r>
              <a:rPr lang="it-IT" sz="2400">
                <a:solidFill>
                  <a:schemeClr val="tx2"/>
                </a:solidFill>
              </a:rPr>
              <a:t>The Charter </a:t>
            </a:r>
            <a:r>
              <a:rPr lang="it-IT" sz="2400" err="1">
                <a:solidFill>
                  <a:schemeClr val="tx2"/>
                </a:solidFill>
              </a:rPr>
              <a:t>is</a:t>
            </a:r>
            <a:r>
              <a:rPr lang="it-IT" sz="2400">
                <a:solidFill>
                  <a:schemeClr val="tx2"/>
                </a:solidFill>
              </a:rPr>
              <a:t> </a:t>
            </a:r>
            <a:r>
              <a:rPr lang="it-IT" sz="2400" err="1">
                <a:solidFill>
                  <a:schemeClr val="tx2"/>
                </a:solidFill>
              </a:rPr>
              <a:t>proclaimed</a:t>
            </a:r>
            <a:r>
              <a:rPr lang="it-IT" sz="2400">
                <a:solidFill>
                  <a:schemeClr val="tx2"/>
                </a:solidFill>
              </a:rPr>
              <a:t> by the </a:t>
            </a:r>
            <a:r>
              <a:rPr lang="it-IT" sz="2400" err="1">
                <a:solidFill>
                  <a:schemeClr val="tx2"/>
                </a:solidFill>
              </a:rPr>
              <a:t>European</a:t>
            </a:r>
            <a:r>
              <a:rPr lang="it-IT" sz="2400">
                <a:solidFill>
                  <a:schemeClr val="tx2"/>
                </a:solidFill>
              </a:rPr>
              <a:t> </a:t>
            </a:r>
            <a:r>
              <a:rPr lang="it-IT" sz="2400" err="1">
                <a:solidFill>
                  <a:schemeClr val="tx2"/>
                </a:solidFill>
              </a:rPr>
              <a:t>Parliament</a:t>
            </a:r>
            <a:r>
              <a:rPr lang="it-IT" sz="2400">
                <a:solidFill>
                  <a:schemeClr val="tx2"/>
                </a:solidFill>
              </a:rPr>
              <a:t>, the </a:t>
            </a:r>
            <a:r>
              <a:rPr lang="it-IT" sz="2400" err="1">
                <a:solidFill>
                  <a:schemeClr val="tx2"/>
                </a:solidFill>
              </a:rPr>
              <a:t>Council</a:t>
            </a:r>
            <a:r>
              <a:rPr lang="it-IT" sz="2400">
                <a:solidFill>
                  <a:schemeClr val="tx2"/>
                </a:solidFill>
              </a:rPr>
              <a:t> of the EU and the </a:t>
            </a:r>
            <a:r>
              <a:rPr lang="it-IT" sz="2400" err="1">
                <a:solidFill>
                  <a:schemeClr val="tx2"/>
                </a:solidFill>
              </a:rPr>
              <a:t>European</a:t>
            </a:r>
            <a:r>
              <a:rPr lang="it-IT" sz="2400">
                <a:solidFill>
                  <a:schemeClr val="tx2"/>
                </a:solidFill>
              </a:rPr>
              <a:t> Commission in 2000.</a:t>
            </a:r>
            <a:endParaRPr lang="it-IT" sz="2400">
              <a:solidFill>
                <a:schemeClr val="tx2"/>
              </a:solidFill>
              <a:cs typeface="Calibri"/>
            </a:endParaRPr>
          </a:p>
          <a:p>
            <a:pPr marL="0" indent="0">
              <a:buNone/>
            </a:pPr>
            <a:r>
              <a:rPr lang="it-IT" sz="2400" err="1">
                <a:solidFill>
                  <a:schemeClr val="tx2"/>
                </a:solidFill>
              </a:rPr>
              <a:t>It</a:t>
            </a:r>
            <a:r>
              <a:rPr lang="it-IT" sz="2400">
                <a:solidFill>
                  <a:schemeClr val="tx2"/>
                </a:solidFill>
              </a:rPr>
              <a:t> </a:t>
            </a:r>
            <a:r>
              <a:rPr lang="it-IT" sz="2400" err="1">
                <a:solidFill>
                  <a:schemeClr val="tx2"/>
                </a:solidFill>
              </a:rPr>
              <a:t>became</a:t>
            </a:r>
            <a:r>
              <a:rPr lang="it-IT" sz="2400">
                <a:solidFill>
                  <a:schemeClr val="tx2"/>
                </a:solidFill>
              </a:rPr>
              <a:t> </a:t>
            </a:r>
            <a:r>
              <a:rPr lang="it-IT" sz="2400" err="1">
                <a:solidFill>
                  <a:schemeClr val="tx2"/>
                </a:solidFill>
              </a:rPr>
              <a:t>legally</a:t>
            </a:r>
            <a:r>
              <a:rPr lang="it-IT" sz="2400">
                <a:solidFill>
                  <a:schemeClr val="tx2"/>
                </a:solidFill>
              </a:rPr>
              <a:t> </a:t>
            </a:r>
            <a:r>
              <a:rPr lang="it-IT" sz="2400" err="1">
                <a:solidFill>
                  <a:schemeClr val="tx2"/>
                </a:solidFill>
              </a:rPr>
              <a:t>binding</a:t>
            </a:r>
            <a:r>
              <a:rPr lang="it-IT" sz="2400">
                <a:solidFill>
                  <a:schemeClr val="tx2"/>
                </a:solidFill>
              </a:rPr>
              <a:t> on </a:t>
            </a:r>
            <a:r>
              <a:rPr lang="it-IT" sz="2400" err="1">
                <a:solidFill>
                  <a:schemeClr val="tx2"/>
                </a:solidFill>
              </a:rPr>
              <a:t>all</a:t>
            </a:r>
            <a:r>
              <a:rPr lang="it-IT" sz="2400">
                <a:solidFill>
                  <a:schemeClr val="tx2"/>
                </a:solidFill>
              </a:rPr>
              <a:t> EU </a:t>
            </a:r>
            <a:r>
              <a:rPr lang="it-IT" sz="2400" err="1">
                <a:solidFill>
                  <a:schemeClr val="tx2"/>
                </a:solidFill>
              </a:rPr>
              <a:t>member</a:t>
            </a:r>
            <a:r>
              <a:rPr lang="it-IT" sz="2400">
                <a:solidFill>
                  <a:schemeClr val="tx2"/>
                </a:solidFill>
              </a:rPr>
              <a:t> States with the entry </a:t>
            </a:r>
            <a:r>
              <a:rPr lang="it-IT" sz="2400" err="1">
                <a:solidFill>
                  <a:schemeClr val="tx2"/>
                </a:solidFill>
              </a:rPr>
              <a:t>into</a:t>
            </a:r>
            <a:r>
              <a:rPr lang="it-IT" sz="2400">
                <a:solidFill>
                  <a:schemeClr val="tx2"/>
                </a:solidFill>
              </a:rPr>
              <a:t> force of the </a:t>
            </a:r>
            <a:r>
              <a:rPr lang="it-IT" sz="2400" err="1">
                <a:solidFill>
                  <a:schemeClr val="tx2"/>
                </a:solidFill>
              </a:rPr>
              <a:t>Treaty</a:t>
            </a:r>
            <a:r>
              <a:rPr lang="it-IT" sz="2400">
                <a:solidFill>
                  <a:schemeClr val="tx2"/>
                </a:solidFill>
              </a:rPr>
              <a:t> of </a:t>
            </a:r>
            <a:r>
              <a:rPr lang="it-IT" sz="2400" err="1">
                <a:solidFill>
                  <a:schemeClr val="tx2"/>
                </a:solidFill>
              </a:rPr>
              <a:t>Lisbon</a:t>
            </a:r>
            <a:r>
              <a:rPr lang="it-IT" sz="2400">
                <a:solidFill>
                  <a:schemeClr val="tx2"/>
                </a:solidFill>
              </a:rPr>
              <a:t> on 1 </a:t>
            </a:r>
            <a:r>
              <a:rPr lang="it-IT" sz="2400" err="1">
                <a:solidFill>
                  <a:schemeClr val="tx2"/>
                </a:solidFill>
              </a:rPr>
              <a:t>december</a:t>
            </a:r>
            <a:r>
              <a:rPr lang="it-IT" sz="2400">
                <a:solidFill>
                  <a:schemeClr val="tx2"/>
                </a:solidFill>
              </a:rPr>
              <a:t> 2009.</a:t>
            </a:r>
            <a:endParaRPr lang="it-IT" sz="2400">
              <a:solidFill>
                <a:schemeClr val="tx2"/>
              </a:solidFill>
              <a:cs typeface="Calibri"/>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08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39858" y="1683756"/>
            <a:ext cx="2336449" cy="2396359"/>
          </a:xfrm>
        </p:spPr>
        <p:txBody>
          <a:bodyPr anchor="b">
            <a:normAutofit/>
          </a:bodyPr>
          <a:lstStyle/>
          <a:p>
            <a:pPr algn="r">
              <a:lnSpc>
                <a:spcPct val="90000"/>
              </a:lnSpc>
            </a:pPr>
            <a:r>
              <a:rPr lang="it-IT" sz="2700">
                <a:solidFill>
                  <a:srgbClr val="FFFFFF"/>
                </a:solidFill>
              </a:rPr>
              <a:t>The Charter of Fundamental Rights of the EU (the Charter)</a:t>
            </a:r>
          </a:p>
        </p:txBody>
      </p:sp>
      <p:graphicFrame>
        <p:nvGraphicFramePr>
          <p:cNvPr id="5" name="Segnaposto contenuto 2">
            <a:extLst>
              <a:ext uri="{FF2B5EF4-FFF2-40B4-BE49-F238E27FC236}">
                <a16:creationId xmlns:a16="http://schemas.microsoft.com/office/drawing/2014/main" id="{1ACC1559-566F-FFD7-EA5A-2A6B3A257AF0}"/>
              </a:ext>
            </a:extLst>
          </p:cNvPr>
          <p:cNvGraphicFramePr>
            <a:graphicFrameLocks noGrp="1"/>
          </p:cNvGraphicFramePr>
          <p:nvPr>
            <p:ph idx="1"/>
            <p:extLst>
              <p:ext uri="{D42A27DB-BD31-4B8C-83A1-F6EECF244321}">
                <p14:modId xmlns:p14="http://schemas.microsoft.com/office/powerpoint/2010/main" val="365005218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68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15125" y="591344"/>
            <a:ext cx="2400300" cy="5585619"/>
          </a:xfrm>
        </p:spPr>
        <p:txBody>
          <a:bodyPr>
            <a:normAutofit/>
          </a:bodyPr>
          <a:lstStyle/>
          <a:p>
            <a:pPr>
              <a:lnSpc>
                <a:spcPct val="90000"/>
              </a:lnSpc>
            </a:pPr>
            <a:r>
              <a:rPr lang="it-IT" sz="3100">
                <a:solidFill>
                  <a:srgbClr val="FFFFFF"/>
                </a:solidFill>
              </a:rPr>
              <a:t>The Charter of Fundamental Rights of the EU (the Charter)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3335481" y="591344"/>
            <a:ext cx="5179868" cy="5585619"/>
          </a:xfrm>
        </p:spPr>
        <p:txBody>
          <a:bodyPr vert="horz" lIns="91440" tIns="45720" rIns="91440" bIns="45720" rtlCol="0" anchor="ctr">
            <a:normAutofit/>
          </a:bodyPr>
          <a:lstStyle/>
          <a:p>
            <a:pPr marL="0" indent="0">
              <a:buNone/>
            </a:pPr>
            <a:r>
              <a:rPr lang="it-IT" dirty="0"/>
              <a:t>A </a:t>
            </a:r>
            <a:r>
              <a:rPr lang="it-IT" b="1" dirty="0"/>
              <a:t>key </a:t>
            </a:r>
            <a:r>
              <a:rPr lang="it-IT" b="1" err="1"/>
              <a:t>aim</a:t>
            </a:r>
            <a:r>
              <a:rPr lang="it-IT" dirty="0"/>
              <a:t> of the Charter </a:t>
            </a:r>
            <a:r>
              <a:rPr lang="it-IT" err="1"/>
              <a:t>is</a:t>
            </a:r>
            <a:r>
              <a:rPr lang="it-IT" dirty="0"/>
              <a:t> </a:t>
            </a:r>
            <a:r>
              <a:rPr lang="it-IT" err="1"/>
              <a:t>was</a:t>
            </a:r>
            <a:r>
              <a:rPr lang="it-IT" dirty="0"/>
              <a:t> to </a:t>
            </a:r>
            <a:endParaRPr lang="it-IT"/>
          </a:p>
          <a:p>
            <a:pPr marL="0" indent="0">
              <a:buNone/>
            </a:pPr>
            <a:r>
              <a:rPr lang="it-IT" dirty="0"/>
              <a:t>“</a:t>
            </a:r>
            <a:r>
              <a:rPr lang="it-IT" b="1" err="1"/>
              <a:t>strengthen</a:t>
            </a:r>
            <a:r>
              <a:rPr lang="it-IT" b="1" dirty="0"/>
              <a:t> the </a:t>
            </a:r>
            <a:r>
              <a:rPr lang="it-IT" b="1" err="1"/>
              <a:t>protection</a:t>
            </a:r>
            <a:r>
              <a:rPr lang="it-IT" b="1" dirty="0"/>
              <a:t> of </a:t>
            </a:r>
            <a:r>
              <a:rPr lang="it-IT" b="1" err="1"/>
              <a:t>fundamental</a:t>
            </a:r>
            <a:r>
              <a:rPr lang="it-IT" b="1" dirty="0"/>
              <a:t> </a:t>
            </a:r>
            <a:r>
              <a:rPr lang="it-IT" b="1" err="1"/>
              <a:t>rights</a:t>
            </a:r>
            <a:r>
              <a:rPr lang="it-IT" dirty="0"/>
              <a:t> in the light of </a:t>
            </a:r>
            <a:r>
              <a:rPr lang="it-IT" err="1"/>
              <a:t>c</a:t>
            </a:r>
            <a:r>
              <a:rPr lang="it-IT" err="1">
                <a:solidFill>
                  <a:srgbClr val="FF0000"/>
                </a:solidFill>
              </a:rPr>
              <a:t>hanges</a:t>
            </a:r>
            <a:r>
              <a:rPr lang="it-IT" dirty="0">
                <a:solidFill>
                  <a:srgbClr val="FF0000"/>
                </a:solidFill>
              </a:rPr>
              <a:t> in society</a:t>
            </a:r>
            <a:r>
              <a:rPr lang="it-IT" dirty="0"/>
              <a:t>, social progress and </a:t>
            </a:r>
            <a:r>
              <a:rPr lang="it-IT" err="1"/>
              <a:t>scientific</a:t>
            </a:r>
            <a:r>
              <a:rPr lang="it-IT" dirty="0"/>
              <a:t> and </a:t>
            </a:r>
            <a:r>
              <a:rPr lang="it-IT" err="1"/>
              <a:t>technological</a:t>
            </a:r>
            <a:r>
              <a:rPr lang="it-IT" dirty="0"/>
              <a:t> </a:t>
            </a:r>
            <a:r>
              <a:rPr lang="it-IT" err="1"/>
              <a:t>developments</a:t>
            </a:r>
            <a:r>
              <a:rPr lang="it-IT" dirty="0"/>
              <a:t> </a:t>
            </a:r>
            <a:r>
              <a:rPr lang="it-IT" b="1" dirty="0"/>
              <a:t>by making </a:t>
            </a:r>
            <a:r>
              <a:rPr lang="it-IT" b="1" err="1"/>
              <a:t>those</a:t>
            </a:r>
            <a:r>
              <a:rPr lang="it-IT" b="1" dirty="0"/>
              <a:t> </a:t>
            </a:r>
            <a:r>
              <a:rPr lang="it-IT" b="1" err="1"/>
              <a:t>rights</a:t>
            </a:r>
            <a:r>
              <a:rPr lang="it-IT" b="1" dirty="0"/>
              <a:t> more </a:t>
            </a:r>
            <a:r>
              <a:rPr lang="it-IT" b="1" err="1"/>
              <a:t>visible</a:t>
            </a:r>
            <a:r>
              <a:rPr lang="it-IT" b="1" dirty="0"/>
              <a:t> in a Charter”.</a:t>
            </a:r>
            <a:endParaRPr lang="it-IT" b="1">
              <a:cs typeface="Calibri"/>
            </a:endParaRPr>
          </a:p>
        </p:txBody>
      </p:sp>
    </p:spTree>
    <p:extLst>
      <p:ext uri="{BB962C8B-B14F-4D97-AF65-F5344CB8AC3E}">
        <p14:creationId xmlns:p14="http://schemas.microsoft.com/office/powerpoint/2010/main" val="282556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628650" y="365125"/>
            <a:ext cx="7886700" cy="1325563"/>
          </a:xfrm>
        </p:spPr>
        <p:txBody>
          <a:bodyPr>
            <a:normAutofit/>
          </a:bodyPr>
          <a:lstStyle/>
          <a:p>
            <a:pPr>
              <a:lnSpc>
                <a:spcPct val="90000"/>
              </a:lnSpc>
            </a:pPr>
            <a:r>
              <a:rPr lang="it-IT"/>
              <a:t>The Charter of </a:t>
            </a:r>
            <a:r>
              <a:rPr lang="it-IT" err="1"/>
              <a:t>Fundamental</a:t>
            </a:r>
            <a:r>
              <a:rPr lang="it-IT"/>
              <a:t> </a:t>
            </a:r>
            <a:r>
              <a:rPr lang="it-IT" err="1"/>
              <a:t>Rights</a:t>
            </a:r>
            <a:r>
              <a:rPr lang="it-IT"/>
              <a:t> of the EU (the Charter)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628650" y="1825625"/>
            <a:ext cx="7886700" cy="4351338"/>
          </a:xfrm>
        </p:spPr>
        <p:txBody>
          <a:bodyPr vert="horz" lIns="91440" tIns="45720" rIns="91440" bIns="45720" rtlCol="0">
            <a:normAutofit/>
          </a:bodyPr>
          <a:lstStyle/>
          <a:p>
            <a:pPr marL="0" indent="0">
              <a:buNone/>
            </a:pPr>
            <a:r>
              <a:rPr lang="it-IT" err="1"/>
              <a:t>As</a:t>
            </a:r>
            <a:r>
              <a:rPr lang="it-IT"/>
              <a:t> with the ECHR, the Charter </a:t>
            </a:r>
            <a:r>
              <a:rPr lang="it-IT" b="1" err="1"/>
              <a:t>does</a:t>
            </a:r>
            <a:r>
              <a:rPr lang="it-IT" b="1"/>
              <a:t> </a:t>
            </a:r>
            <a:r>
              <a:rPr lang="it-IT" b="1" err="1"/>
              <a:t>not</a:t>
            </a:r>
            <a:r>
              <a:rPr lang="it-IT" b="1"/>
              <a:t> </a:t>
            </a:r>
            <a:r>
              <a:rPr lang="it-IT" b="1" err="1"/>
              <a:t>contain</a:t>
            </a:r>
            <a:r>
              <a:rPr lang="it-IT" b="1"/>
              <a:t> </a:t>
            </a:r>
            <a:r>
              <a:rPr lang="it-IT" b="1" err="1"/>
              <a:t>any</a:t>
            </a:r>
            <a:r>
              <a:rPr lang="it-IT" b="1"/>
              <a:t> right to a </a:t>
            </a:r>
            <a:r>
              <a:rPr lang="it-IT" b="1" err="1"/>
              <a:t>decent</a:t>
            </a:r>
            <a:r>
              <a:rPr lang="it-IT" b="1"/>
              <a:t> </a:t>
            </a:r>
            <a:r>
              <a:rPr lang="it-IT" b="1" err="1"/>
              <a:t>environment</a:t>
            </a:r>
            <a:r>
              <a:rPr lang="it-IT" b="1"/>
              <a:t>.</a:t>
            </a:r>
            <a:endParaRPr lang="it-IT" b="1">
              <a:cs typeface="Calibri"/>
            </a:endParaRPr>
          </a:p>
          <a:p>
            <a:pPr marL="0" indent="0">
              <a:buNone/>
            </a:pPr>
            <a:endParaRPr lang="it-IT"/>
          </a:p>
          <a:p>
            <a:pPr marL="0" indent="0">
              <a:buNone/>
            </a:pPr>
            <a:r>
              <a:rPr lang="it-IT" err="1"/>
              <a:t>However</a:t>
            </a:r>
            <a:r>
              <a:rPr lang="it-IT"/>
              <a:t>, </a:t>
            </a:r>
            <a:r>
              <a:rPr lang="it-IT" err="1"/>
              <a:t>Article</a:t>
            </a:r>
            <a:r>
              <a:rPr lang="it-IT"/>
              <a:t> 7 of the Charter (Title II on </a:t>
            </a:r>
            <a:r>
              <a:rPr lang="it-IT" err="1"/>
              <a:t>freedom</a:t>
            </a:r>
            <a:r>
              <a:rPr lang="it-IT"/>
              <a:t>) </a:t>
            </a:r>
            <a:r>
              <a:rPr lang="it-IT" err="1"/>
              <a:t>provides</a:t>
            </a:r>
            <a:r>
              <a:rPr lang="it-IT"/>
              <a:t> for the </a:t>
            </a:r>
            <a:r>
              <a:rPr lang="it-IT" b="1"/>
              <a:t>right to </a:t>
            </a:r>
            <a:r>
              <a:rPr lang="it-IT" b="1" err="1"/>
              <a:t>expect</a:t>
            </a:r>
            <a:r>
              <a:rPr lang="it-IT" b="1"/>
              <a:t> for private and family life, home and </a:t>
            </a:r>
            <a:r>
              <a:rPr lang="it-IT" b="1" err="1"/>
              <a:t>communications</a:t>
            </a:r>
            <a:r>
              <a:rPr lang="it-IT" b="1"/>
              <a:t>.</a:t>
            </a:r>
            <a:endParaRPr lang="it-IT" b="1">
              <a:cs typeface="Calibri"/>
            </a:endParaRPr>
          </a:p>
        </p:txBody>
      </p:sp>
    </p:spTree>
    <p:extLst>
      <p:ext uri="{BB962C8B-B14F-4D97-AF65-F5344CB8AC3E}">
        <p14:creationId xmlns:p14="http://schemas.microsoft.com/office/powerpoint/2010/main" val="1894807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628650" y="365125"/>
            <a:ext cx="7886700" cy="1325563"/>
          </a:xfrm>
        </p:spPr>
        <p:txBody>
          <a:bodyPr>
            <a:normAutofit/>
          </a:bodyPr>
          <a:lstStyle/>
          <a:p>
            <a:pPr>
              <a:lnSpc>
                <a:spcPct val="90000"/>
              </a:lnSpc>
            </a:pPr>
            <a:r>
              <a:rPr lang="it-IT"/>
              <a:t>The Charter of </a:t>
            </a:r>
            <a:r>
              <a:rPr lang="it-IT" err="1"/>
              <a:t>Fundamental</a:t>
            </a:r>
            <a:r>
              <a:rPr lang="it-IT"/>
              <a:t> </a:t>
            </a:r>
            <a:r>
              <a:rPr lang="it-IT" err="1"/>
              <a:t>Rights</a:t>
            </a:r>
            <a:r>
              <a:rPr lang="it-IT"/>
              <a:t> of the EU (the Charter)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628650" y="1825625"/>
            <a:ext cx="7886700" cy="4351338"/>
          </a:xfrm>
        </p:spPr>
        <p:txBody>
          <a:bodyPr vert="horz" lIns="91440" tIns="45720" rIns="91440" bIns="45720" rtlCol="0">
            <a:normAutofit/>
          </a:bodyPr>
          <a:lstStyle/>
          <a:p>
            <a:pPr marL="0" indent="0">
              <a:buNone/>
            </a:pPr>
            <a:r>
              <a:rPr lang="it-IT"/>
              <a:t>The </a:t>
            </a:r>
            <a:r>
              <a:rPr lang="it-IT" err="1"/>
              <a:t>Explanations</a:t>
            </a:r>
            <a:r>
              <a:rPr lang="it-IT"/>
              <a:t> make clear </a:t>
            </a:r>
            <a:r>
              <a:rPr lang="it-IT" err="1"/>
              <a:t>that</a:t>
            </a:r>
            <a:r>
              <a:rPr lang="it-IT"/>
              <a:t> the </a:t>
            </a:r>
            <a:r>
              <a:rPr lang="it-IT" err="1"/>
              <a:t>rights</a:t>
            </a:r>
            <a:r>
              <a:rPr lang="it-IT"/>
              <a:t> </a:t>
            </a:r>
            <a:r>
              <a:rPr lang="it-IT" err="1"/>
              <a:t>conferred</a:t>
            </a:r>
            <a:r>
              <a:rPr lang="it-IT"/>
              <a:t> by </a:t>
            </a:r>
            <a:r>
              <a:rPr lang="it-IT" err="1"/>
              <a:t>article</a:t>
            </a:r>
            <a:r>
              <a:rPr lang="it-IT"/>
              <a:t> 7 of the Charter “</a:t>
            </a:r>
            <a:r>
              <a:rPr lang="it-IT" b="1" err="1"/>
              <a:t>correspond</a:t>
            </a:r>
            <a:r>
              <a:rPr lang="it-IT" b="1"/>
              <a:t> to </a:t>
            </a:r>
            <a:r>
              <a:rPr lang="it-IT" b="1" err="1"/>
              <a:t>those</a:t>
            </a:r>
            <a:r>
              <a:rPr lang="it-IT" b="1"/>
              <a:t> </a:t>
            </a:r>
            <a:r>
              <a:rPr lang="it-IT" b="1" err="1"/>
              <a:t>guaranteed</a:t>
            </a:r>
            <a:r>
              <a:rPr lang="it-IT" b="1"/>
              <a:t> by </a:t>
            </a:r>
            <a:r>
              <a:rPr lang="it-IT" b="1" err="1"/>
              <a:t>article</a:t>
            </a:r>
            <a:r>
              <a:rPr lang="it-IT" b="1"/>
              <a:t> 8 of the ECHR</a:t>
            </a:r>
            <a:r>
              <a:rPr lang="it-IT"/>
              <a:t>”.</a:t>
            </a:r>
          </a:p>
          <a:p>
            <a:pPr marL="0" indent="0">
              <a:buNone/>
            </a:pPr>
            <a:r>
              <a:rPr lang="it-IT" err="1"/>
              <a:t>This</a:t>
            </a:r>
            <a:r>
              <a:rPr lang="it-IT"/>
              <a:t> </a:t>
            </a:r>
            <a:r>
              <a:rPr lang="it-IT" err="1"/>
              <a:t>has</a:t>
            </a:r>
            <a:r>
              <a:rPr lang="it-IT"/>
              <a:t> </a:t>
            </a:r>
            <a:r>
              <a:rPr lang="it-IT" err="1"/>
              <a:t>also</a:t>
            </a:r>
            <a:r>
              <a:rPr lang="it-IT"/>
              <a:t> </a:t>
            </a:r>
            <a:r>
              <a:rPr lang="it-IT" err="1"/>
              <a:t>been</a:t>
            </a:r>
            <a:r>
              <a:rPr lang="it-IT"/>
              <a:t> </a:t>
            </a:r>
            <a:r>
              <a:rPr lang="it-IT" err="1"/>
              <a:t>confirmed</a:t>
            </a:r>
            <a:r>
              <a:rPr lang="it-IT"/>
              <a:t> by the CJEU.</a:t>
            </a:r>
          </a:p>
        </p:txBody>
      </p:sp>
    </p:spTree>
    <p:extLst>
      <p:ext uri="{BB962C8B-B14F-4D97-AF65-F5344CB8AC3E}">
        <p14:creationId xmlns:p14="http://schemas.microsoft.com/office/powerpoint/2010/main" val="168749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Calibri"/>
              </a:rPr>
              <a:t>Art. 6 EHCR</a:t>
            </a:r>
            <a:endParaRPr lang="it-IT" dirty="0"/>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dirty="0"/>
              <a:t>In </a:t>
            </a:r>
            <a:r>
              <a:rPr lang="it-IT" err="1"/>
              <a:t>many</a:t>
            </a:r>
            <a:r>
              <a:rPr lang="it-IT" dirty="0"/>
              <a:t> </a:t>
            </a:r>
            <a:r>
              <a:rPr lang="it-IT" err="1"/>
              <a:t>instances</a:t>
            </a:r>
            <a:r>
              <a:rPr lang="it-IT" dirty="0"/>
              <a:t>, </a:t>
            </a:r>
            <a:r>
              <a:rPr lang="it-IT" err="1"/>
              <a:t>these</a:t>
            </a:r>
            <a:r>
              <a:rPr lang="it-IT" dirty="0"/>
              <a:t> </a:t>
            </a:r>
            <a:r>
              <a:rPr lang="it-IT" err="1"/>
              <a:t>cases</a:t>
            </a:r>
            <a:r>
              <a:rPr lang="it-IT" dirty="0"/>
              <a:t> </a:t>
            </a:r>
            <a:r>
              <a:rPr lang="it-IT" err="1"/>
              <a:t>have</a:t>
            </a:r>
            <a:r>
              <a:rPr lang="it-IT" dirty="0"/>
              <a:t> </a:t>
            </a:r>
            <a:r>
              <a:rPr lang="it-IT" err="1"/>
              <a:t>concerned</a:t>
            </a:r>
            <a:r>
              <a:rPr lang="it-IT" dirty="0"/>
              <a:t> </a:t>
            </a:r>
            <a:r>
              <a:rPr lang="it-IT" b="1" dirty="0"/>
              <a:t>challenges to </a:t>
            </a:r>
            <a:r>
              <a:rPr lang="it-IT" b="1" err="1"/>
              <a:t>limits</a:t>
            </a:r>
            <a:r>
              <a:rPr lang="it-IT" b="1" dirty="0"/>
              <a:t> set by national </a:t>
            </a:r>
            <a:r>
              <a:rPr lang="it-IT" b="1" err="1"/>
              <a:t>procedural</a:t>
            </a:r>
            <a:r>
              <a:rPr lang="it-IT" b="1" dirty="0"/>
              <a:t> </a:t>
            </a:r>
            <a:r>
              <a:rPr lang="it-IT" b="1" err="1"/>
              <a:t>law</a:t>
            </a:r>
            <a:r>
              <a:rPr lang="it-IT" b="1" dirty="0"/>
              <a:t> </a:t>
            </a:r>
            <a:r>
              <a:rPr lang="it-IT" dirty="0"/>
              <a:t>on the </a:t>
            </a:r>
            <a:r>
              <a:rPr lang="it-IT" err="1"/>
              <a:t>ability</a:t>
            </a:r>
            <a:r>
              <a:rPr lang="it-IT" dirty="0"/>
              <a:t> to </a:t>
            </a:r>
            <a:r>
              <a:rPr lang="it-IT" err="1"/>
              <a:t>obtain</a:t>
            </a:r>
            <a:r>
              <a:rPr lang="it-IT" dirty="0"/>
              <a:t> </a:t>
            </a:r>
            <a:r>
              <a:rPr lang="it-IT" err="1"/>
              <a:t>effective</a:t>
            </a:r>
            <a:r>
              <a:rPr lang="it-IT" dirty="0"/>
              <a:t> access to </a:t>
            </a:r>
            <a:r>
              <a:rPr lang="it-IT" err="1"/>
              <a:t>justice</a:t>
            </a:r>
            <a:r>
              <a:rPr lang="it-IT" dirty="0"/>
              <a:t> in national court.</a:t>
            </a:r>
          </a:p>
        </p:txBody>
      </p:sp>
    </p:spTree>
    <p:extLst>
      <p:ext uri="{BB962C8B-B14F-4D97-AF65-F5344CB8AC3E}">
        <p14:creationId xmlns:p14="http://schemas.microsoft.com/office/powerpoint/2010/main" val="9368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15125" y="1153572"/>
            <a:ext cx="2400300" cy="4461163"/>
          </a:xfrm>
        </p:spPr>
        <p:txBody>
          <a:bodyPr>
            <a:normAutofit/>
          </a:bodyPr>
          <a:lstStyle/>
          <a:p>
            <a:pPr>
              <a:lnSpc>
                <a:spcPct val="90000"/>
              </a:lnSpc>
            </a:pPr>
            <a:r>
              <a:rPr lang="it-IT" sz="3100">
                <a:solidFill>
                  <a:srgbClr val="FFFFFF"/>
                </a:solidFill>
              </a:rPr>
              <a:t>The Charter of Fundamental Rights of the EU (the Charter)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3335481" y="591344"/>
            <a:ext cx="5179868" cy="5585619"/>
          </a:xfrm>
        </p:spPr>
        <p:txBody>
          <a:bodyPr vert="horz" lIns="91440" tIns="45720" rIns="91440" bIns="45720" rtlCol="0" anchor="ctr">
            <a:normAutofit/>
          </a:bodyPr>
          <a:lstStyle/>
          <a:p>
            <a:pPr marL="0" indent="0">
              <a:buNone/>
            </a:pPr>
            <a:r>
              <a:rPr lang="it-IT" sz="3000"/>
              <a:t>The </a:t>
            </a:r>
            <a:r>
              <a:rPr lang="it-IT" sz="3000" err="1"/>
              <a:t>Preamble</a:t>
            </a:r>
            <a:r>
              <a:rPr lang="it-IT" sz="3000"/>
              <a:t> to the Charter </a:t>
            </a:r>
            <a:r>
              <a:rPr lang="it-IT" sz="3000" err="1"/>
              <a:t>indicates</a:t>
            </a:r>
            <a:r>
              <a:rPr lang="it-IT" sz="3000"/>
              <a:t> a </a:t>
            </a:r>
            <a:r>
              <a:rPr lang="it-IT" sz="3000" b="1"/>
              <a:t>definite </a:t>
            </a:r>
            <a:r>
              <a:rPr lang="it-IT" sz="3000" b="1" err="1"/>
              <a:t>environmental</a:t>
            </a:r>
            <a:r>
              <a:rPr lang="it-IT" sz="3000" b="1"/>
              <a:t> </a:t>
            </a:r>
            <a:r>
              <a:rPr lang="it-IT" sz="3000" b="1" err="1"/>
              <a:t>sensibility</a:t>
            </a:r>
            <a:r>
              <a:rPr lang="it-IT" sz="3000" b="1"/>
              <a:t> in </a:t>
            </a:r>
            <a:r>
              <a:rPr lang="it-IT" sz="3000" b="1" err="1"/>
              <a:t>its</a:t>
            </a:r>
            <a:r>
              <a:rPr lang="it-IT" sz="3000" b="1"/>
              <a:t> </a:t>
            </a:r>
            <a:r>
              <a:rPr lang="it-IT" sz="3000" b="1" err="1"/>
              <a:t>aims</a:t>
            </a:r>
            <a:r>
              <a:rPr lang="it-IT" sz="3000"/>
              <a:t>, </a:t>
            </a:r>
            <a:r>
              <a:rPr lang="it-IT" sz="3000" err="1"/>
              <a:t>recalling</a:t>
            </a:r>
            <a:r>
              <a:rPr lang="it-IT" sz="3000"/>
              <a:t> the EU </a:t>
            </a:r>
            <a:r>
              <a:rPr lang="it-IT" sz="3000" err="1"/>
              <a:t>aim</a:t>
            </a:r>
            <a:r>
              <a:rPr lang="it-IT" sz="3000"/>
              <a:t> of “</a:t>
            </a:r>
            <a:r>
              <a:rPr lang="it-IT" sz="3000" err="1"/>
              <a:t>promoting</a:t>
            </a:r>
            <a:r>
              <a:rPr lang="it-IT" sz="3000"/>
              <a:t> </a:t>
            </a:r>
            <a:r>
              <a:rPr lang="it-IT" sz="3000" err="1"/>
              <a:t>balanced</a:t>
            </a:r>
            <a:r>
              <a:rPr lang="it-IT" sz="3000"/>
              <a:t> and </a:t>
            </a:r>
            <a:r>
              <a:rPr lang="it-IT" sz="3000" err="1"/>
              <a:t>sustainable</a:t>
            </a:r>
            <a:r>
              <a:rPr lang="it-IT" sz="3000"/>
              <a:t> </a:t>
            </a:r>
            <a:r>
              <a:rPr lang="it-IT" sz="3000" err="1"/>
              <a:t>development</a:t>
            </a:r>
            <a:r>
              <a:rPr lang="it-IT" sz="3000"/>
              <a:t>” and </a:t>
            </a:r>
            <a:r>
              <a:rPr lang="it-IT" sz="3000" err="1"/>
              <a:t>perhaps</a:t>
            </a:r>
            <a:r>
              <a:rPr lang="it-IT" sz="3000"/>
              <a:t> more </a:t>
            </a:r>
            <a:r>
              <a:rPr lang="it-IT" sz="3000" err="1"/>
              <a:t>significantly</a:t>
            </a:r>
            <a:r>
              <a:rPr lang="it-IT" sz="3000"/>
              <a:t>, </a:t>
            </a:r>
            <a:r>
              <a:rPr lang="it-IT" sz="3000" err="1"/>
              <a:t>that</a:t>
            </a:r>
            <a:r>
              <a:rPr lang="it-IT" sz="3000"/>
              <a:t> </a:t>
            </a:r>
            <a:r>
              <a:rPr lang="it-IT" sz="3000" err="1"/>
              <a:t>enjoyment</a:t>
            </a:r>
            <a:r>
              <a:rPr lang="it-IT" sz="3000"/>
              <a:t> of </a:t>
            </a:r>
            <a:r>
              <a:rPr lang="it-IT" sz="3000" err="1"/>
              <a:t>its</a:t>
            </a:r>
            <a:r>
              <a:rPr lang="it-IT" sz="3000"/>
              <a:t> </a:t>
            </a:r>
            <a:r>
              <a:rPr lang="it-IT" sz="3000" err="1"/>
              <a:t>rights</a:t>
            </a:r>
            <a:r>
              <a:rPr lang="it-IT" sz="3000"/>
              <a:t> “</a:t>
            </a:r>
            <a:r>
              <a:rPr lang="it-IT" sz="3000" err="1"/>
              <a:t>entails</a:t>
            </a:r>
            <a:r>
              <a:rPr lang="it-IT" sz="3000"/>
              <a:t> </a:t>
            </a:r>
            <a:r>
              <a:rPr lang="it-IT" sz="3000" err="1"/>
              <a:t>responsibilities</a:t>
            </a:r>
            <a:r>
              <a:rPr lang="it-IT" sz="3000"/>
              <a:t> and duties </a:t>
            </a:r>
            <a:r>
              <a:rPr lang="it-IT" sz="3000" b="1"/>
              <a:t>with </a:t>
            </a:r>
            <a:r>
              <a:rPr lang="it-IT" sz="3000" b="1" err="1"/>
              <a:t>regard</a:t>
            </a:r>
            <a:r>
              <a:rPr lang="it-IT" sz="3000" b="1"/>
              <a:t> to </a:t>
            </a:r>
            <a:r>
              <a:rPr lang="it-IT" sz="3000" b="1" err="1"/>
              <a:t>other</a:t>
            </a:r>
            <a:r>
              <a:rPr lang="it-IT" sz="3000" b="1"/>
              <a:t> </a:t>
            </a:r>
            <a:r>
              <a:rPr lang="it-IT" sz="3000" b="1" err="1"/>
              <a:t>persons</a:t>
            </a:r>
            <a:r>
              <a:rPr lang="it-IT" sz="3000" b="1"/>
              <a:t> to the human community and future generation”</a:t>
            </a:r>
            <a:endParaRPr lang="it-IT" sz="3000" b="1">
              <a:cs typeface="Calibri"/>
            </a:endParaRPr>
          </a:p>
        </p:txBody>
      </p:sp>
    </p:spTree>
    <p:extLst>
      <p:ext uri="{BB962C8B-B14F-4D97-AF65-F5344CB8AC3E}">
        <p14:creationId xmlns:p14="http://schemas.microsoft.com/office/powerpoint/2010/main" val="61728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12C5B69D-48B0-DA2B-193A-307FA81F9F28}"/>
              </a:ext>
            </a:extLst>
          </p:cNvPr>
          <p:cNvPicPr>
            <a:picLocks noChangeAspect="1"/>
          </p:cNvPicPr>
          <p:nvPr/>
        </p:nvPicPr>
        <p:blipFill rotWithShape="1">
          <a:blip r:embed="rId2"/>
          <a:srcRect l="25508" r="43704"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olo 1"/>
          <p:cNvSpPr>
            <a:spLocks noGrp="1"/>
          </p:cNvSpPr>
          <p:nvPr>
            <p:ph type="title"/>
          </p:nvPr>
        </p:nvSpPr>
        <p:spPr>
          <a:xfrm>
            <a:off x="852775" y="609600"/>
            <a:ext cx="5123391" cy="1322887"/>
          </a:xfrm>
        </p:spPr>
        <p:txBody>
          <a:bodyPr>
            <a:normAutofit/>
          </a:bodyPr>
          <a:lstStyle/>
          <a:p>
            <a:pPr>
              <a:lnSpc>
                <a:spcPct val="90000"/>
              </a:lnSpc>
            </a:pPr>
            <a:r>
              <a:rPr lang="it-IT" sz="3100"/>
              <a:t>The Charter of </a:t>
            </a:r>
            <a:r>
              <a:rPr lang="it-IT" sz="3100" err="1"/>
              <a:t>Fundamental</a:t>
            </a:r>
            <a:r>
              <a:rPr lang="it-IT" sz="3100"/>
              <a:t> </a:t>
            </a:r>
            <a:r>
              <a:rPr lang="it-IT" sz="3100" err="1"/>
              <a:t>Rights</a:t>
            </a:r>
            <a:r>
              <a:rPr lang="it-IT" sz="3100"/>
              <a:t> of the EU (the Charter)</a:t>
            </a:r>
          </a:p>
        </p:txBody>
      </p:sp>
      <p:sp>
        <p:nvSpPr>
          <p:cNvPr id="3" name="Segnaposto contenuto 2"/>
          <p:cNvSpPr>
            <a:spLocks noGrp="1"/>
          </p:cNvSpPr>
          <p:nvPr>
            <p:ph idx="1"/>
          </p:nvPr>
        </p:nvSpPr>
        <p:spPr>
          <a:xfrm>
            <a:off x="400339" y="1860728"/>
            <a:ext cx="5339599" cy="4241959"/>
          </a:xfrm>
        </p:spPr>
        <p:txBody>
          <a:bodyPr vert="horz" lIns="91440" tIns="45720" rIns="91440" bIns="45720" rtlCol="0" anchor="t">
            <a:noAutofit/>
          </a:bodyPr>
          <a:lstStyle/>
          <a:p>
            <a:pPr marL="0" indent="0">
              <a:buNone/>
            </a:pPr>
            <a:r>
              <a:rPr lang="it-IT" sz="2400" dirty="0"/>
              <a:t>A </a:t>
            </a:r>
            <a:r>
              <a:rPr lang="it-IT" sz="2400" dirty="0" err="1"/>
              <a:t>further</a:t>
            </a:r>
            <a:r>
              <a:rPr lang="it-IT" sz="2400" dirty="0"/>
              <a:t> </a:t>
            </a:r>
            <a:r>
              <a:rPr lang="it-IT" sz="2400" dirty="0" err="1"/>
              <a:t>significant</a:t>
            </a:r>
            <a:r>
              <a:rPr lang="it-IT" sz="2400" dirty="0"/>
              <a:t> </a:t>
            </a:r>
            <a:r>
              <a:rPr lang="it-IT" sz="2400" dirty="0" err="1"/>
              <a:t>environmental</a:t>
            </a:r>
            <a:r>
              <a:rPr lang="it-IT" sz="2400" dirty="0"/>
              <a:t> </a:t>
            </a:r>
            <a:r>
              <a:rPr lang="it-IT" sz="2400" dirty="0" err="1"/>
              <a:t>provision</a:t>
            </a:r>
            <a:r>
              <a:rPr lang="it-IT" sz="2400" dirty="0"/>
              <a:t> </a:t>
            </a:r>
            <a:r>
              <a:rPr lang="it-IT" sz="2400" dirty="0" err="1"/>
              <a:t>is</a:t>
            </a:r>
            <a:r>
              <a:rPr lang="it-IT" sz="2400" dirty="0"/>
              <a:t> </a:t>
            </a:r>
            <a:r>
              <a:rPr lang="it-IT" sz="2400" b="1" dirty="0" err="1"/>
              <a:t>Article</a:t>
            </a:r>
            <a:r>
              <a:rPr lang="it-IT" sz="2400" b="1" dirty="0"/>
              <a:t> 37 of the Charter (</a:t>
            </a:r>
            <a:r>
              <a:rPr lang="it-IT" sz="2400" b="1" dirty="0" err="1"/>
              <a:t>title</a:t>
            </a:r>
            <a:r>
              <a:rPr lang="it-IT" sz="2400" b="1" dirty="0"/>
              <a:t> IV on “</a:t>
            </a:r>
            <a:r>
              <a:rPr lang="it-IT" sz="2400" b="1" dirty="0" err="1"/>
              <a:t>Solidarity</a:t>
            </a:r>
            <a:r>
              <a:rPr lang="it-IT" sz="2400" b="1" dirty="0"/>
              <a:t>”)</a:t>
            </a:r>
            <a:endParaRPr lang="it-IT" sz="2400" b="1" dirty="0">
              <a:cs typeface="Calibri"/>
            </a:endParaRPr>
          </a:p>
          <a:p>
            <a:pPr marL="0" indent="0">
              <a:buNone/>
            </a:pPr>
            <a:endParaRPr lang="it-IT" sz="2400">
              <a:cs typeface="Calibri"/>
            </a:endParaRPr>
          </a:p>
          <a:p>
            <a:pPr marL="0" indent="0">
              <a:buNone/>
            </a:pPr>
            <a:r>
              <a:rPr lang="it-IT" sz="2400" dirty="0" err="1"/>
              <a:t>It</a:t>
            </a:r>
            <a:r>
              <a:rPr lang="it-IT" sz="2400" dirty="0"/>
              <a:t> </a:t>
            </a:r>
            <a:r>
              <a:rPr lang="it-IT" sz="2400" dirty="0" err="1"/>
              <a:t>provides</a:t>
            </a:r>
            <a:r>
              <a:rPr lang="it-IT" sz="2400" dirty="0"/>
              <a:t> “A high </a:t>
            </a:r>
            <a:r>
              <a:rPr lang="it-IT" sz="2400" dirty="0" err="1"/>
              <a:t>level</a:t>
            </a:r>
            <a:r>
              <a:rPr lang="it-IT" sz="2400" dirty="0"/>
              <a:t> of </a:t>
            </a:r>
            <a:r>
              <a:rPr lang="it-IT" sz="2400" dirty="0" err="1"/>
              <a:t>environmental</a:t>
            </a:r>
            <a:r>
              <a:rPr lang="it-IT" sz="2400" dirty="0"/>
              <a:t> </a:t>
            </a:r>
            <a:r>
              <a:rPr lang="it-IT" sz="2400" dirty="0" err="1"/>
              <a:t>protection</a:t>
            </a:r>
            <a:r>
              <a:rPr lang="it-IT" sz="2400" dirty="0"/>
              <a:t> and the </a:t>
            </a:r>
            <a:r>
              <a:rPr lang="it-IT" sz="2400" dirty="0" err="1"/>
              <a:t>improvement</a:t>
            </a:r>
            <a:r>
              <a:rPr lang="it-IT" sz="2400" dirty="0"/>
              <a:t> of the </a:t>
            </a:r>
            <a:r>
              <a:rPr lang="it-IT" sz="2400" dirty="0" err="1"/>
              <a:t>quality</a:t>
            </a:r>
            <a:r>
              <a:rPr lang="it-IT" sz="2400" dirty="0"/>
              <a:t> of the </a:t>
            </a:r>
            <a:r>
              <a:rPr lang="it-IT" sz="2400" dirty="0" err="1"/>
              <a:t>environment</a:t>
            </a:r>
            <a:r>
              <a:rPr lang="it-IT" sz="2400" dirty="0"/>
              <a:t> </a:t>
            </a:r>
            <a:r>
              <a:rPr lang="it-IT" sz="2400" b="1" dirty="0"/>
              <a:t>must be </a:t>
            </a:r>
            <a:r>
              <a:rPr lang="it-IT" sz="2400" b="1" dirty="0" err="1"/>
              <a:t>integrated</a:t>
            </a:r>
            <a:r>
              <a:rPr lang="it-IT" sz="2400" b="1" dirty="0"/>
              <a:t> </a:t>
            </a:r>
            <a:r>
              <a:rPr lang="it-IT" sz="2400" b="1" dirty="0" err="1"/>
              <a:t>into</a:t>
            </a:r>
            <a:r>
              <a:rPr lang="it-IT" sz="2400" b="1" dirty="0"/>
              <a:t> the policies of the Union </a:t>
            </a:r>
            <a:r>
              <a:rPr lang="it-IT" sz="2400" dirty="0"/>
              <a:t>and </a:t>
            </a:r>
            <a:r>
              <a:rPr lang="it-IT" sz="2400" dirty="0" err="1"/>
              <a:t>assured</a:t>
            </a:r>
            <a:r>
              <a:rPr lang="it-IT" sz="2400" dirty="0"/>
              <a:t> in </a:t>
            </a:r>
            <a:r>
              <a:rPr lang="it-IT" sz="2400" dirty="0" err="1"/>
              <a:t>accordance</a:t>
            </a:r>
            <a:r>
              <a:rPr lang="it-IT" sz="2400" dirty="0"/>
              <a:t> with the </a:t>
            </a:r>
            <a:r>
              <a:rPr lang="it-IT" sz="2400" dirty="0" err="1"/>
              <a:t>principle</a:t>
            </a:r>
            <a:r>
              <a:rPr lang="it-IT" sz="2400" dirty="0"/>
              <a:t> of </a:t>
            </a:r>
            <a:r>
              <a:rPr lang="it-IT" sz="2400" dirty="0" err="1"/>
              <a:t>sustainable</a:t>
            </a:r>
            <a:r>
              <a:rPr lang="it-IT" sz="2400" dirty="0"/>
              <a:t> </a:t>
            </a:r>
            <a:r>
              <a:rPr lang="it-IT" sz="2400" dirty="0" err="1"/>
              <a:t>development</a:t>
            </a:r>
            <a:r>
              <a:rPr lang="it-IT" sz="2400" dirty="0"/>
              <a:t>”</a:t>
            </a:r>
            <a:endParaRPr lang="it-IT" sz="2400" dirty="0">
              <a:cs typeface="Calibri"/>
            </a:endParaRPr>
          </a:p>
        </p:txBody>
      </p:sp>
    </p:spTree>
    <p:extLst>
      <p:ext uri="{BB962C8B-B14F-4D97-AF65-F5344CB8AC3E}">
        <p14:creationId xmlns:p14="http://schemas.microsoft.com/office/powerpoint/2010/main" val="361027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0" y="762001"/>
            <a:ext cx="4000647" cy="1458211"/>
          </a:xfrm>
        </p:spPr>
        <p:txBody>
          <a:bodyPr anchor="ctr">
            <a:normAutofit fontScale="90000"/>
          </a:bodyPr>
          <a:lstStyle/>
          <a:p>
            <a:r>
              <a:rPr lang="it-IT" sz="3200"/>
              <a:t>The Charter of Fundamental Rights of the EU (the Charter)</a:t>
            </a:r>
          </a:p>
        </p:txBody>
      </p:sp>
      <p:sp>
        <p:nvSpPr>
          <p:cNvPr id="3" name="Segnaposto contenuto 2"/>
          <p:cNvSpPr>
            <a:spLocks noGrp="1"/>
          </p:cNvSpPr>
          <p:nvPr>
            <p:ph idx="1"/>
          </p:nvPr>
        </p:nvSpPr>
        <p:spPr>
          <a:xfrm>
            <a:off x="571350" y="2220213"/>
            <a:ext cx="4000647" cy="4019866"/>
          </a:xfrm>
        </p:spPr>
        <p:txBody>
          <a:bodyPr vert="horz" lIns="91440" tIns="45720" rIns="91440" bIns="45720" rtlCol="0" anchor="ctr">
            <a:noAutofit/>
          </a:bodyPr>
          <a:lstStyle/>
          <a:p>
            <a:pPr marL="0" indent="0">
              <a:buNone/>
            </a:pPr>
            <a:r>
              <a:rPr lang="it-IT" sz="2400" dirty="0" err="1"/>
              <a:t>This</a:t>
            </a:r>
            <a:r>
              <a:rPr lang="it-IT" sz="2400" dirty="0"/>
              <a:t> </a:t>
            </a:r>
            <a:r>
              <a:rPr lang="it-IT" sz="2400" dirty="0" err="1"/>
              <a:t>provision</a:t>
            </a:r>
            <a:r>
              <a:rPr lang="it-IT" sz="2400" dirty="0"/>
              <a:t> </a:t>
            </a:r>
            <a:r>
              <a:rPr lang="it-IT" sz="2400" b="1" dirty="0" err="1"/>
              <a:t>is</a:t>
            </a:r>
            <a:r>
              <a:rPr lang="it-IT" sz="2400" b="1" dirty="0"/>
              <a:t> </a:t>
            </a:r>
            <a:r>
              <a:rPr lang="it-IT" sz="2400" b="1" dirty="0" err="1"/>
              <a:t>similar</a:t>
            </a:r>
            <a:r>
              <a:rPr lang="it-IT" sz="2400" b="1" dirty="0"/>
              <a:t> in </a:t>
            </a:r>
            <a:r>
              <a:rPr lang="it-IT" sz="2400" b="1" dirty="0" err="1"/>
              <a:t>its</a:t>
            </a:r>
            <a:r>
              <a:rPr lang="it-IT" sz="2400" b="1" dirty="0"/>
              <a:t> </a:t>
            </a:r>
            <a:r>
              <a:rPr lang="it-IT" sz="2400" b="1" dirty="0" err="1"/>
              <a:t>terms</a:t>
            </a:r>
            <a:r>
              <a:rPr lang="it-IT" sz="2400" b="1" dirty="0"/>
              <a:t> to </a:t>
            </a:r>
            <a:r>
              <a:rPr lang="it-IT" sz="2400" b="1" dirty="0" err="1"/>
              <a:t>article</a:t>
            </a:r>
            <a:r>
              <a:rPr lang="it-IT" sz="2400" b="1" dirty="0"/>
              <a:t> 11 TFEU</a:t>
            </a:r>
            <a:r>
              <a:rPr lang="it-IT" sz="2400" dirty="0"/>
              <a:t> </a:t>
            </a:r>
            <a:r>
              <a:rPr lang="it-IT" sz="2400" dirty="0" err="1"/>
              <a:t>that</a:t>
            </a:r>
            <a:r>
              <a:rPr lang="it-IT" sz="2400" dirty="0"/>
              <a:t> </a:t>
            </a:r>
            <a:r>
              <a:rPr lang="it-IT" sz="2400" dirty="0" err="1"/>
              <a:t>provides</a:t>
            </a:r>
            <a:r>
              <a:rPr lang="it-IT" sz="2400" dirty="0"/>
              <a:t>:</a:t>
            </a:r>
            <a:endParaRPr lang="it-IT" sz="2400" dirty="0">
              <a:cs typeface="Calibri"/>
            </a:endParaRPr>
          </a:p>
          <a:p>
            <a:pPr marL="0" indent="0">
              <a:buNone/>
            </a:pPr>
            <a:r>
              <a:rPr lang="it-IT" sz="2400" dirty="0">
                <a:cs typeface="Calibri"/>
              </a:rPr>
              <a:t>"</a:t>
            </a:r>
            <a:r>
              <a:rPr lang="it-IT" sz="2400" dirty="0" err="1">
                <a:cs typeface="Calibri"/>
              </a:rPr>
              <a:t>Environmental</a:t>
            </a:r>
            <a:r>
              <a:rPr lang="it-IT" sz="2400" dirty="0">
                <a:cs typeface="Calibri"/>
              </a:rPr>
              <a:t> </a:t>
            </a:r>
            <a:r>
              <a:rPr lang="it-IT" sz="2400" dirty="0" err="1">
                <a:cs typeface="Calibri"/>
              </a:rPr>
              <a:t>protection</a:t>
            </a:r>
            <a:r>
              <a:rPr lang="it-IT" sz="2400" dirty="0">
                <a:cs typeface="Calibri"/>
              </a:rPr>
              <a:t> </a:t>
            </a:r>
            <a:r>
              <a:rPr lang="it-IT" sz="2400" dirty="0" err="1">
                <a:cs typeface="Calibri"/>
              </a:rPr>
              <a:t>requirements</a:t>
            </a:r>
            <a:r>
              <a:rPr lang="it-IT" sz="2400" dirty="0">
                <a:cs typeface="Calibri"/>
              </a:rPr>
              <a:t> must be </a:t>
            </a:r>
            <a:r>
              <a:rPr lang="it-IT" sz="2400" dirty="0" err="1">
                <a:cs typeface="Calibri"/>
              </a:rPr>
              <a:t>integrated</a:t>
            </a:r>
            <a:r>
              <a:rPr lang="it-IT" sz="2400" dirty="0">
                <a:cs typeface="Calibri"/>
              </a:rPr>
              <a:t> </a:t>
            </a:r>
            <a:r>
              <a:rPr lang="it-IT" sz="2400" dirty="0" err="1">
                <a:cs typeface="Calibri"/>
              </a:rPr>
              <a:t>into</a:t>
            </a:r>
            <a:r>
              <a:rPr lang="it-IT" sz="2400" dirty="0">
                <a:cs typeface="Calibri"/>
              </a:rPr>
              <a:t> the </a:t>
            </a:r>
            <a:r>
              <a:rPr lang="it-IT" sz="2400" dirty="0" err="1">
                <a:cs typeface="Calibri"/>
              </a:rPr>
              <a:t>definition</a:t>
            </a:r>
            <a:r>
              <a:rPr lang="it-IT" sz="2400" dirty="0">
                <a:cs typeface="Calibri"/>
              </a:rPr>
              <a:t> and </a:t>
            </a:r>
            <a:r>
              <a:rPr lang="it-IT" sz="2400" dirty="0" err="1">
                <a:cs typeface="Calibri"/>
              </a:rPr>
              <a:t>implementation</a:t>
            </a:r>
            <a:r>
              <a:rPr lang="it-IT" sz="2400" dirty="0">
                <a:cs typeface="Calibri"/>
              </a:rPr>
              <a:t> of the </a:t>
            </a:r>
            <a:r>
              <a:rPr lang="it-IT" sz="2400" dirty="0" err="1">
                <a:cs typeface="Calibri"/>
              </a:rPr>
              <a:t>Union's</a:t>
            </a:r>
            <a:r>
              <a:rPr lang="it-IT" sz="2400" dirty="0">
                <a:cs typeface="Calibri"/>
              </a:rPr>
              <a:t> policies and activities, in </a:t>
            </a:r>
            <a:r>
              <a:rPr lang="it-IT" sz="2400" dirty="0" err="1">
                <a:cs typeface="Calibri"/>
              </a:rPr>
              <a:t>particular</a:t>
            </a:r>
            <a:r>
              <a:rPr lang="it-IT" sz="2400" dirty="0">
                <a:cs typeface="Calibri"/>
              </a:rPr>
              <a:t> with a </a:t>
            </a:r>
            <a:r>
              <a:rPr lang="it-IT" sz="2400" dirty="0" err="1">
                <a:cs typeface="Calibri"/>
              </a:rPr>
              <a:t>view</a:t>
            </a:r>
            <a:r>
              <a:rPr lang="it-IT" sz="2400" dirty="0">
                <a:cs typeface="Calibri"/>
              </a:rPr>
              <a:t> to </a:t>
            </a:r>
            <a:r>
              <a:rPr lang="it-IT" sz="2400" dirty="0" err="1">
                <a:cs typeface="Calibri"/>
              </a:rPr>
              <a:t>promoting</a:t>
            </a:r>
            <a:r>
              <a:rPr lang="it-IT" sz="2400" dirty="0">
                <a:cs typeface="Calibri"/>
              </a:rPr>
              <a:t> </a:t>
            </a:r>
            <a:r>
              <a:rPr lang="it-IT" sz="2400" dirty="0" err="1">
                <a:cs typeface="Calibri"/>
              </a:rPr>
              <a:t>sustainable</a:t>
            </a:r>
            <a:r>
              <a:rPr lang="it-IT" sz="2400" dirty="0">
                <a:cs typeface="Calibri"/>
              </a:rPr>
              <a:t> </a:t>
            </a:r>
            <a:r>
              <a:rPr lang="it-IT" sz="2400" dirty="0" err="1">
                <a:cs typeface="Calibri"/>
              </a:rPr>
              <a:t>development</a:t>
            </a:r>
            <a:r>
              <a:rPr lang="it-IT" sz="2400" dirty="0">
                <a:cs typeface="Calibri"/>
              </a:rPr>
              <a:t>".</a:t>
            </a:r>
          </a:p>
        </p:txBody>
      </p:sp>
      <p:pic>
        <p:nvPicPr>
          <p:cNvPr id="5" name="Picture 4" descr="Plant growing in a concrete crack">
            <a:extLst>
              <a:ext uri="{FF2B5EF4-FFF2-40B4-BE49-F238E27FC236}">
                <a16:creationId xmlns:a16="http://schemas.microsoft.com/office/drawing/2014/main" id="{B776291E-5933-8D37-6E03-6AA21F24EEC2}"/>
              </a:ext>
            </a:extLst>
          </p:cNvPr>
          <p:cNvPicPr>
            <a:picLocks noChangeAspect="1"/>
          </p:cNvPicPr>
          <p:nvPr/>
        </p:nvPicPr>
        <p:blipFill rotWithShape="1">
          <a:blip r:embed="rId2"/>
          <a:srcRect l="21492" r="39688" b="-3"/>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2209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The Charter of </a:t>
            </a:r>
            <a:r>
              <a:rPr lang="it-IT" err="1"/>
              <a:t>Fundamental</a:t>
            </a:r>
            <a:r>
              <a:rPr lang="it-IT"/>
              <a:t> </a:t>
            </a:r>
            <a:r>
              <a:rPr lang="it-IT" err="1"/>
              <a:t>Rights</a:t>
            </a:r>
            <a:r>
              <a:rPr lang="it-IT"/>
              <a:t> of the EU (the Charter)</a:t>
            </a:r>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dirty="0" err="1"/>
              <a:t>However</a:t>
            </a:r>
            <a:r>
              <a:rPr lang="it-IT" dirty="0"/>
              <a:t>, the text of </a:t>
            </a:r>
            <a:r>
              <a:rPr lang="it-IT" dirty="0" err="1"/>
              <a:t>article</a:t>
            </a:r>
            <a:r>
              <a:rPr lang="it-IT" dirty="0"/>
              <a:t> 37 </a:t>
            </a:r>
            <a:r>
              <a:rPr lang="it-IT" dirty="0" err="1"/>
              <a:t>which</a:t>
            </a:r>
            <a:r>
              <a:rPr lang="it-IT" dirty="0"/>
              <a:t> </a:t>
            </a:r>
            <a:r>
              <a:rPr lang="it-IT" dirty="0" err="1"/>
              <a:t>specifies</a:t>
            </a:r>
            <a:r>
              <a:rPr lang="it-IT" dirty="0"/>
              <a:t> </a:t>
            </a:r>
            <a:r>
              <a:rPr lang="it-IT" dirty="0" err="1"/>
              <a:t>that</a:t>
            </a:r>
            <a:r>
              <a:rPr lang="it-IT" dirty="0"/>
              <a:t>: </a:t>
            </a:r>
          </a:p>
          <a:p>
            <a:pPr marL="0" indent="0">
              <a:buNone/>
            </a:pPr>
            <a:r>
              <a:rPr lang="it-IT" dirty="0"/>
              <a:t>“A high </a:t>
            </a:r>
            <a:r>
              <a:rPr lang="it-IT" dirty="0" err="1"/>
              <a:t>level</a:t>
            </a:r>
            <a:r>
              <a:rPr lang="it-IT" dirty="0"/>
              <a:t> of </a:t>
            </a:r>
            <a:r>
              <a:rPr lang="it-IT" dirty="0" err="1"/>
              <a:t>environmental</a:t>
            </a:r>
            <a:r>
              <a:rPr lang="it-IT" dirty="0"/>
              <a:t> </a:t>
            </a:r>
            <a:r>
              <a:rPr lang="it-IT" dirty="0" err="1"/>
              <a:t>protection</a:t>
            </a:r>
            <a:r>
              <a:rPr lang="it-IT" dirty="0"/>
              <a:t> must be </a:t>
            </a:r>
            <a:r>
              <a:rPr lang="mr-IN" dirty="0">
                <a:cs typeface="Mangal"/>
              </a:rPr>
              <a:t>…</a:t>
            </a:r>
            <a:r>
              <a:rPr lang="it-IT" dirty="0"/>
              <a:t>. </a:t>
            </a:r>
            <a:r>
              <a:rPr lang="it-IT" dirty="0" err="1"/>
              <a:t>assured</a:t>
            </a:r>
            <a:r>
              <a:rPr lang="it-IT" dirty="0"/>
              <a:t>” </a:t>
            </a:r>
            <a:endParaRPr lang="it-IT" dirty="0">
              <a:cs typeface="Calibri"/>
            </a:endParaRPr>
          </a:p>
          <a:p>
            <a:pPr marL="0" indent="0">
              <a:buNone/>
            </a:pPr>
            <a:r>
              <a:rPr lang="it-IT" dirty="0" err="1"/>
              <a:t>is</a:t>
            </a:r>
            <a:r>
              <a:rPr lang="it-IT" dirty="0"/>
              <a:t> </a:t>
            </a:r>
            <a:r>
              <a:rPr lang="it-IT" b="1" dirty="0" err="1"/>
              <a:t>stronger</a:t>
            </a:r>
            <a:r>
              <a:rPr lang="it-IT" b="1" dirty="0"/>
              <a:t> </a:t>
            </a:r>
            <a:r>
              <a:rPr lang="it-IT" dirty="0" err="1"/>
              <a:t>than</a:t>
            </a:r>
            <a:r>
              <a:rPr lang="it-IT" dirty="0"/>
              <a:t> </a:t>
            </a:r>
            <a:r>
              <a:rPr lang="it-IT" dirty="0" err="1"/>
              <a:t>that</a:t>
            </a:r>
            <a:r>
              <a:rPr lang="it-IT" dirty="0"/>
              <a:t> of the </a:t>
            </a:r>
            <a:r>
              <a:rPr lang="it-IT" dirty="0" err="1"/>
              <a:t>article</a:t>
            </a:r>
            <a:r>
              <a:rPr lang="it-IT" dirty="0"/>
              <a:t> 11 TFUE.</a:t>
            </a:r>
            <a:endParaRPr lang="it-IT" dirty="0">
              <a:cs typeface="Calibri"/>
            </a:endParaRPr>
          </a:p>
        </p:txBody>
      </p:sp>
    </p:spTree>
    <p:extLst>
      <p:ext uri="{BB962C8B-B14F-4D97-AF65-F5344CB8AC3E}">
        <p14:creationId xmlns:p14="http://schemas.microsoft.com/office/powerpoint/2010/main" val="1707216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06825" y="1188637"/>
            <a:ext cx="2241175" cy="4480726"/>
          </a:xfrm>
        </p:spPr>
        <p:txBody>
          <a:bodyPr>
            <a:normAutofit/>
          </a:bodyPr>
          <a:lstStyle/>
          <a:p>
            <a:pPr algn="r">
              <a:lnSpc>
                <a:spcPct val="90000"/>
              </a:lnSpc>
            </a:pPr>
            <a:r>
              <a:rPr lang="it-IT" sz="2700"/>
              <a:t>The Charter of Fundamental Rights of the EU (the Charter)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3941445" y="1648870"/>
            <a:ext cx="4336760" cy="3560260"/>
          </a:xfrm>
        </p:spPr>
        <p:txBody>
          <a:bodyPr vert="horz" lIns="91440" tIns="45720" rIns="91440" bIns="45720" rtlCol="0" anchor="ctr">
            <a:noAutofit/>
          </a:bodyPr>
          <a:lstStyle/>
          <a:p>
            <a:pPr marL="0" indent="0">
              <a:buNone/>
            </a:pPr>
            <a:r>
              <a:rPr lang="it-IT" sz="2400" dirty="0"/>
              <a:t>The </a:t>
            </a:r>
            <a:r>
              <a:rPr lang="it-IT" sz="2400" dirty="0" err="1"/>
              <a:t>effects</a:t>
            </a:r>
            <a:r>
              <a:rPr lang="it-IT" sz="2400" dirty="0"/>
              <a:t> of </a:t>
            </a:r>
            <a:r>
              <a:rPr lang="it-IT" sz="2400" dirty="0" err="1"/>
              <a:t>this</a:t>
            </a:r>
            <a:r>
              <a:rPr lang="it-IT" sz="2400" dirty="0"/>
              <a:t> </a:t>
            </a:r>
            <a:r>
              <a:rPr lang="it-IT" sz="2400" dirty="0" err="1"/>
              <a:t>stronger</a:t>
            </a:r>
            <a:r>
              <a:rPr lang="it-IT" sz="2400" dirty="0"/>
              <a:t> </a:t>
            </a:r>
            <a:r>
              <a:rPr lang="it-IT" sz="2400" dirty="0" err="1"/>
              <a:t>language</a:t>
            </a:r>
            <a:r>
              <a:rPr lang="it-IT" sz="2400" dirty="0"/>
              <a:t> must be </a:t>
            </a:r>
            <a:r>
              <a:rPr lang="it-IT" sz="2400" dirty="0" err="1"/>
              <a:t>appreciated</a:t>
            </a:r>
            <a:r>
              <a:rPr lang="it-IT" sz="2400" dirty="0"/>
              <a:t> in light of </a:t>
            </a:r>
            <a:r>
              <a:rPr lang="it-IT" sz="2400" b="1" dirty="0"/>
              <a:t>the </a:t>
            </a:r>
            <a:r>
              <a:rPr lang="it-IT" sz="2400" b="1" dirty="0" err="1"/>
              <a:t>distinction</a:t>
            </a:r>
            <a:r>
              <a:rPr lang="it-IT" sz="2400" b="1" dirty="0"/>
              <a:t> made </a:t>
            </a:r>
            <a:r>
              <a:rPr lang="it-IT" sz="2400" b="1" dirty="0" err="1"/>
              <a:t>between</a:t>
            </a:r>
            <a:r>
              <a:rPr lang="it-IT" sz="2400" b="1" dirty="0"/>
              <a:t> “</a:t>
            </a:r>
            <a:r>
              <a:rPr lang="it-IT" sz="2400" b="1" dirty="0" err="1"/>
              <a:t>rights</a:t>
            </a:r>
            <a:r>
              <a:rPr lang="it-IT" sz="2400" b="1" dirty="0"/>
              <a:t>” and “</a:t>
            </a:r>
            <a:r>
              <a:rPr lang="it-IT" sz="2400" b="1" dirty="0" err="1"/>
              <a:t>principles</a:t>
            </a:r>
            <a:r>
              <a:rPr lang="it-IT" sz="2400" b="1" dirty="0"/>
              <a:t>”.</a:t>
            </a:r>
            <a:endParaRPr lang="it-IT" sz="2400" b="1" dirty="0">
              <a:cs typeface="Calibri"/>
            </a:endParaRPr>
          </a:p>
          <a:p>
            <a:pPr marL="0" indent="0">
              <a:buNone/>
            </a:pPr>
            <a:endParaRPr lang="it-IT" sz="2400">
              <a:cs typeface="Calibri"/>
            </a:endParaRPr>
          </a:p>
          <a:p>
            <a:r>
              <a:rPr lang="it-IT" sz="2400" b="1" err="1">
                <a:solidFill>
                  <a:srgbClr val="FF0000"/>
                </a:solidFill>
              </a:rPr>
              <a:t>Article</a:t>
            </a:r>
            <a:r>
              <a:rPr lang="it-IT" sz="2400" b="1" dirty="0">
                <a:solidFill>
                  <a:srgbClr val="FF0000"/>
                </a:solidFill>
              </a:rPr>
              <a:t> 37 </a:t>
            </a:r>
            <a:r>
              <a:rPr lang="it-IT" sz="2400" b="1" err="1">
                <a:solidFill>
                  <a:srgbClr val="FF0000"/>
                </a:solidFill>
              </a:rPr>
              <a:t>should</a:t>
            </a:r>
            <a:r>
              <a:rPr lang="it-IT" sz="2400" b="1" dirty="0">
                <a:solidFill>
                  <a:srgbClr val="FF0000"/>
                </a:solidFill>
              </a:rPr>
              <a:t> be </a:t>
            </a:r>
            <a:r>
              <a:rPr lang="it-IT" sz="2400" b="1" err="1">
                <a:solidFill>
                  <a:srgbClr val="FF0000"/>
                </a:solidFill>
              </a:rPr>
              <a:t>considered</a:t>
            </a:r>
            <a:r>
              <a:rPr lang="it-IT" sz="2400" b="1" dirty="0">
                <a:solidFill>
                  <a:srgbClr val="FF0000"/>
                </a:solidFill>
              </a:rPr>
              <a:t> </a:t>
            </a:r>
            <a:r>
              <a:rPr lang="it-IT" sz="2400" b="1" err="1">
                <a:solidFill>
                  <a:srgbClr val="FF0000"/>
                </a:solidFill>
              </a:rPr>
              <a:t>as</a:t>
            </a:r>
            <a:r>
              <a:rPr lang="it-IT" sz="2400" b="1" dirty="0">
                <a:solidFill>
                  <a:srgbClr val="FF0000"/>
                </a:solidFill>
              </a:rPr>
              <a:t> a </a:t>
            </a:r>
            <a:r>
              <a:rPr lang="it-IT" sz="2400" b="1" err="1">
                <a:solidFill>
                  <a:srgbClr val="FF0000"/>
                </a:solidFill>
              </a:rPr>
              <a:t>principle</a:t>
            </a:r>
            <a:r>
              <a:rPr lang="it-IT" sz="2400" b="1" dirty="0">
                <a:solidFill>
                  <a:srgbClr val="FF0000"/>
                </a:solidFill>
              </a:rPr>
              <a:t> </a:t>
            </a:r>
            <a:r>
              <a:rPr lang="it-IT" sz="2400" b="1" err="1">
                <a:solidFill>
                  <a:srgbClr val="FF0000"/>
                </a:solidFill>
              </a:rPr>
              <a:t>rather</a:t>
            </a:r>
            <a:r>
              <a:rPr lang="it-IT" sz="2400" b="1" dirty="0">
                <a:solidFill>
                  <a:srgbClr val="FF0000"/>
                </a:solidFill>
              </a:rPr>
              <a:t> </a:t>
            </a:r>
            <a:r>
              <a:rPr lang="it-IT" sz="2400" b="1" err="1">
                <a:solidFill>
                  <a:srgbClr val="FF0000"/>
                </a:solidFill>
              </a:rPr>
              <a:t>than</a:t>
            </a:r>
            <a:r>
              <a:rPr lang="it-IT" sz="2400" b="1" dirty="0">
                <a:solidFill>
                  <a:srgbClr val="FF0000"/>
                </a:solidFill>
              </a:rPr>
              <a:t> a </a:t>
            </a:r>
            <a:r>
              <a:rPr lang="it-IT" sz="2400" b="1" err="1">
                <a:solidFill>
                  <a:srgbClr val="FF0000"/>
                </a:solidFill>
              </a:rPr>
              <a:t>right</a:t>
            </a:r>
            <a:r>
              <a:rPr lang="it-IT" sz="2400" b="1" dirty="0">
                <a:solidFill>
                  <a:srgbClr val="FF0000"/>
                </a:solidFill>
              </a:rPr>
              <a:t>.</a:t>
            </a:r>
            <a:endParaRPr lang="it-IT" sz="2400" b="1">
              <a:solidFill>
                <a:srgbClr val="FF0000"/>
              </a:solidFill>
              <a:cs typeface="Calibri"/>
            </a:endParaRPr>
          </a:p>
        </p:txBody>
      </p:sp>
    </p:spTree>
    <p:extLst>
      <p:ext uri="{BB962C8B-B14F-4D97-AF65-F5344CB8AC3E}">
        <p14:creationId xmlns:p14="http://schemas.microsoft.com/office/powerpoint/2010/main" val="151974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15125" y="1153572"/>
            <a:ext cx="2400300" cy="4461163"/>
          </a:xfrm>
        </p:spPr>
        <p:txBody>
          <a:bodyPr>
            <a:normAutofit/>
          </a:bodyPr>
          <a:lstStyle/>
          <a:p>
            <a:pPr>
              <a:lnSpc>
                <a:spcPct val="90000"/>
              </a:lnSpc>
            </a:pPr>
            <a:r>
              <a:rPr lang="it-IT" sz="2400">
                <a:solidFill>
                  <a:srgbClr val="FFFFFF"/>
                </a:solidFill>
              </a:rPr>
              <a:t>The Aarhus Convention on access to information, Public Participation in Decision Making and Access to Justice in environmental Matters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3335481" y="591344"/>
            <a:ext cx="5179868" cy="5585619"/>
          </a:xfrm>
        </p:spPr>
        <p:txBody>
          <a:bodyPr vert="horz" lIns="91440" tIns="45720" rIns="91440" bIns="45720" rtlCol="0" anchor="ctr">
            <a:normAutofit/>
          </a:bodyPr>
          <a:lstStyle/>
          <a:p>
            <a:pPr marL="0" indent="0">
              <a:buNone/>
            </a:pPr>
            <a:r>
              <a:rPr lang="it-IT" err="1"/>
              <a:t>Aside</a:t>
            </a:r>
            <a:r>
              <a:rPr lang="it-IT"/>
              <a:t> from </a:t>
            </a:r>
            <a:r>
              <a:rPr lang="it-IT" err="1"/>
              <a:t>these</a:t>
            </a:r>
            <a:r>
              <a:rPr lang="it-IT"/>
              <a:t> sources of </a:t>
            </a:r>
            <a:r>
              <a:rPr lang="it-IT" err="1"/>
              <a:t>European</a:t>
            </a:r>
            <a:r>
              <a:rPr lang="it-IT"/>
              <a:t> human </a:t>
            </a:r>
            <a:r>
              <a:rPr lang="it-IT" err="1"/>
              <a:t>rights</a:t>
            </a:r>
            <a:r>
              <a:rPr lang="it-IT"/>
              <a:t> </a:t>
            </a:r>
            <a:r>
              <a:rPr lang="it-IT" err="1"/>
              <a:t>law</a:t>
            </a:r>
            <a:r>
              <a:rPr lang="it-IT"/>
              <a:t>, no </a:t>
            </a:r>
            <a:r>
              <a:rPr lang="it-IT" err="1"/>
              <a:t>discussion</a:t>
            </a:r>
            <a:r>
              <a:rPr lang="it-IT"/>
              <a:t> of </a:t>
            </a:r>
            <a:r>
              <a:rPr lang="it-IT" err="1"/>
              <a:t>environmental</a:t>
            </a:r>
            <a:r>
              <a:rPr lang="it-IT"/>
              <a:t> </a:t>
            </a:r>
            <a:r>
              <a:rPr lang="it-IT" err="1"/>
              <a:t>rights</a:t>
            </a:r>
            <a:r>
              <a:rPr lang="it-IT"/>
              <a:t> </a:t>
            </a:r>
            <a:r>
              <a:rPr lang="it-IT" err="1"/>
              <a:t>within</a:t>
            </a:r>
            <a:r>
              <a:rPr lang="it-IT"/>
              <a:t> Europe can be complete </a:t>
            </a:r>
            <a:r>
              <a:rPr lang="it-IT" err="1"/>
              <a:t>without</a:t>
            </a:r>
            <a:r>
              <a:rPr lang="it-IT"/>
              <a:t> treatment of the </a:t>
            </a:r>
            <a:r>
              <a:rPr lang="it-IT" b="1"/>
              <a:t>1998 Aarhus Convention </a:t>
            </a:r>
            <a:r>
              <a:rPr lang="it-IT"/>
              <a:t>on Access to Information, Public </a:t>
            </a:r>
            <a:r>
              <a:rPr lang="it-IT" err="1"/>
              <a:t>Participation</a:t>
            </a:r>
            <a:r>
              <a:rPr lang="it-IT"/>
              <a:t> in </a:t>
            </a:r>
            <a:r>
              <a:rPr lang="it-IT" err="1"/>
              <a:t>Decision</a:t>
            </a:r>
            <a:r>
              <a:rPr lang="it-IT"/>
              <a:t> Making and Access to </a:t>
            </a:r>
            <a:r>
              <a:rPr lang="it-IT" err="1"/>
              <a:t>justice</a:t>
            </a:r>
            <a:r>
              <a:rPr lang="it-IT"/>
              <a:t> in </a:t>
            </a:r>
            <a:r>
              <a:rPr lang="it-IT" err="1"/>
              <a:t>Environmental</a:t>
            </a:r>
            <a:r>
              <a:rPr lang="it-IT"/>
              <a:t> </a:t>
            </a:r>
            <a:r>
              <a:rPr lang="it-IT" err="1"/>
              <a:t>Matters</a:t>
            </a:r>
            <a:r>
              <a:rPr lang="it-IT"/>
              <a:t>. </a:t>
            </a:r>
          </a:p>
        </p:txBody>
      </p:sp>
    </p:spTree>
    <p:extLst>
      <p:ext uri="{BB962C8B-B14F-4D97-AF65-F5344CB8AC3E}">
        <p14:creationId xmlns:p14="http://schemas.microsoft.com/office/powerpoint/2010/main" val="18051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55175" y="1188637"/>
            <a:ext cx="2356072" cy="4480726"/>
          </a:xfrm>
        </p:spPr>
        <p:txBody>
          <a:bodyPr>
            <a:normAutofit/>
          </a:bodyPr>
          <a:lstStyle/>
          <a:p>
            <a:pPr algn="r">
              <a:lnSpc>
                <a:spcPct val="90000"/>
              </a:lnSpc>
            </a:pPr>
            <a:r>
              <a:rPr lang="it-IT" sz="2300"/>
              <a:t>The Aarhus Convention on access to information, Public Participation in Decision Making and Access to Justice in environmental Matters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3854196" y="1338729"/>
            <a:ext cx="3596688" cy="4180542"/>
          </a:xfrm>
        </p:spPr>
        <p:txBody>
          <a:bodyPr vert="horz" lIns="91440" tIns="45720" rIns="91440" bIns="45720" rtlCol="0" anchor="ctr">
            <a:normAutofit/>
          </a:bodyPr>
          <a:lstStyle/>
          <a:p>
            <a:pPr marL="0" indent="0">
              <a:buNone/>
            </a:pPr>
            <a:r>
              <a:rPr lang="it-IT" sz="2100"/>
              <a:t>Together with </a:t>
            </a:r>
            <a:r>
              <a:rPr lang="it-IT" sz="2100" b="1"/>
              <a:t>the 1991 Espoo Convention on Environmental Impact Assessment in a Transboundary Context</a:t>
            </a:r>
            <a:r>
              <a:rPr lang="it-IT" sz="2100"/>
              <a:t>, the Aarhus Convention forms </a:t>
            </a:r>
            <a:r>
              <a:rPr lang="it-IT" sz="2100" b="1"/>
              <a:t>one of the two </a:t>
            </a:r>
            <a:r>
              <a:rPr lang="it-IT" sz="2100"/>
              <a:t>key environmental conventions negotiated under the auspicices of the UN Economic Commission for Europe (UNECE).</a:t>
            </a:r>
          </a:p>
        </p:txBody>
      </p:sp>
    </p:spTree>
    <p:extLst>
      <p:ext uri="{BB962C8B-B14F-4D97-AF65-F5344CB8AC3E}">
        <p14:creationId xmlns:p14="http://schemas.microsoft.com/office/powerpoint/2010/main" val="3204201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429000" y="601744"/>
            <a:ext cx="5086350" cy="1338696"/>
          </a:xfrm>
        </p:spPr>
        <p:txBody>
          <a:bodyPr>
            <a:normAutofit/>
          </a:bodyPr>
          <a:lstStyle/>
          <a:p>
            <a:pPr>
              <a:lnSpc>
                <a:spcPct val="90000"/>
              </a:lnSpc>
            </a:pPr>
            <a:r>
              <a:rPr lang="it-IT" sz="2100"/>
              <a:t>The </a:t>
            </a:r>
            <a:r>
              <a:rPr lang="it-IT" sz="2100" err="1"/>
              <a:t>Aarhus</a:t>
            </a:r>
            <a:r>
              <a:rPr lang="it-IT" sz="2100"/>
              <a:t> Convention on </a:t>
            </a:r>
            <a:r>
              <a:rPr lang="it-IT" sz="2100" err="1"/>
              <a:t>access</a:t>
            </a:r>
            <a:r>
              <a:rPr lang="it-IT" sz="2100"/>
              <a:t> to information, Public </a:t>
            </a:r>
            <a:r>
              <a:rPr lang="it-IT" sz="2100" err="1"/>
              <a:t>Participation</a:t>
            </a:r>
            <a:r>
              <a:rPr lang="it-IT" sz="2100"/>
              <a:t> in </a:t>
            </a:r>
            <a:r>
              <a:rPr lang="it-IT" sz="2100" err="1"/>
              <a:t>Decision</a:t>
            </a:r>
            <a:r>
              <a:rPr lang="it-IT" sz="2100"/>
              <a:t> </a:t>
            </a:r>
            <a:r>
              <a:rPr lang="it-IT" sz="2100" err="1"/>
              <a:t>Making</a:t>
            </a:r>
            <a:r>
              <a:rPr lang="it-IT" sz="2100"/>
              <a:t> and Access to </a:t>
            </a:r>
            <a:r>
              <a:rPr lang="it-IT" sz="2100" err="1"/>
              <a:t>Justice</a:t>
            </a:r>
            <a:r>
              <a:rPr lang="it-IT" sz="2100"/>
              <a:t> in </a:t>
            </a:r>
            <a:r>
              <a:rPr lang="it-IT" sz="2100" err="1"/>
              <a:t>environmental</a:t>
            </a:r>
            <a:r>
              <a:rPr lang="it-IT" sz="2100"/>
              <a:t> </a:t>
            </a:r>
            <a:r>
              <a:rPr lang="it-IT" sz="2100" err="1"/>
              <a:t>Matters</a:t>
            </a:r>
            <a:endParaRPr lang="it-IT" sz="2100"/>
          </a:p>
        </p:txBody>
      </p:sp>
      <p:pic>
        <p:nvPicPr>
          <p:cNvPr id="5" name="Picture 4" descr="Rear-view of rows of people watching a film in a theater">
            <a:extLst>
              <a:ext uri="{FF2B5EF4-FFF2-40B4-BE49-F238E27FC236}">
                <a16:creationId xmlns:a16="http://schemas.microsoft.com/office/drawing/2014/main" id="{F8C1ED80-86E5-8946-6C1D-E9B6C1411C43}"/>
              </a:ext>
            </a:extLst>
          </p:cNvPr>
          <p:cNvPicPr>
            <a:picLocks noChangeAspect="1"/>
          </p:cNvPicPr>
          <p:nvPr/>
        </p:nvPicPr>
        <p:blipFill rotWithShape="1">
          <a:blip r:embed="rId2"/>
          <a:srcRect l="28770" r="43861"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egnaposto contenuto 2"/>
          <p:cNvSpPr>
            <a:spLocks noGrp="1"/>
          </p:cNvSpPr>
          <p:nvPr>
            <p:ph idx="1"/>
          </p:nvPr>
        </p:nvSpPr>
        <p:spPr>
          <a:xfrm>
            <a:off x="3429000" y="2201958"/>
            <a:ext cx="5086350" cy="4400792"/>
          </a:xfrm>
        </p:spPr>
        <p:txBody>
          <a:bodyPr vert="horz" lIns="91440" tIns="45720" rIns="91440" bIns="45720" rtlCol="0" anchor="t">
            <a:noAutofit/>
          </a:bodyPr>
          <a:lstStyle/>
          <a:p>
            <a:pPr marL="0" indent="0" algn="just">
              <a:buNone/>
            </a:pPr>
            <a:r>
              <a:rPr lang="it-IT"/>
              <a:t>The Aarhus Convention and the Espoo Convention on </a:t>
            </a:r>
            <a:r>
              <a:rPr lang="it-IT" err="1"/>
              <a:t>Environmental</a:t>
            </a:r>
            <a:r>
              <a:rPr lang="it-IT"/>
              <a:t> Impact </a:t>
            </a:r>
            <a:r>
              <a:rPr lang="it-IT" err="1"/>
              <a:t>Assessment</a:t>
            </a:r>
            <a:r>
              <a:rPr lang="it-IT"/>
              <a:t> in a </a:t>
            </a:r>
            <a:r>
              <a:rPr lang="it-IT" err="1"/>
              <a:t>Transboundary</a:t>
            </a:r>
            <a:r>
              <a:rPr lang="it-IT"/>
              <a:t> </a:t>
            </a:r>
            <a:r>
              <a:rPr lang="it-IT" err="1"/>
              <a:t>Context</a:t>
            </a:r>
            <a:r>
              <a:rPr lang="it-IT"/>
              <a:t> </a:t>
            </a:r>
            <a:r>
              <a:rPr lang="it-IT" b="1" err="1"/>
              <a:t>constitute</a:t>
            </a:r>
            <a:r>
              <a:rPr lang="it-IT" b="1"/>
              <a:t> </a:t>
            </a:r>
            <a:r>
              <a:rPr lang="it-IT" b="1" err="1"/>
              <a:t>regional</a:t>
            </a:r>
            <a:r>
              <a:rPr lang="it-IT" b="1"/>
              <a:t> </a:t>
            </a:r>
            <a:r>
              <a:rPr lang="it-IT" b="1" err="1"/>
              <a:t>instruments</a:t>
            </a:r>
            <a:r>
              <a:rPr lang="it-IT" b="1"/>
              <a:t> of international </a:t>
            </a:r>
            <a:r>
              <a:rPr lang="it-IT" b="1" err="1"/>
              <a:t>law</a:t>
            </a:r>
            <a:r>
              <a:rPr lang="it-IT" b="1"/>
              <a:t> </a:t>
            </a:r>
            <a:r>
              <a:rPr lang="it-IT" b="1" err="1"/>
              <a:t>which</a:t>
            </a:r>
            <a:r>
              <a:rPr lang="it-IT" b="1"/>
              <a:t> are </a:t>
            </a:r>
            <a:r>
              <a:rPr lang="it-IT" b="1" err="1"/>
              <a:t>specific</a:t>
            </a:r>
            <a:r>
              <a:rPr lang="it-IT" b="1"/>
              <a:t> to Europe.</a:t>
            </a:r>
            <a:endParaRPr lang="it-IT" sz="2400" b="1">
              <a:cs typeface="Calibri"/>
            </a:endParaRPr>
          </a:p>
        </p:txBody>
      </p:sp>
    </p:spTree>
    <p:extLst>
      <p:ext uri="{BB962C8B-B14F-4D97-AF65-F5344CB8AC3E}">
        <p14:creationId xmlns:p14="http://schemas.microsoft.com/office/powerpoint/2010/main" val="2589270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F70DD4F0-472E-95D1-6C31-618A86BF1043}"/>
              </a:ext>
            </a:extLst>
          </p:cNvPr>
          <p:cNvPicPr>
            <a:picLocks noChangeAspect="1"/>
          </p:cNvPicPr>
          <p:nvPr/>
        </p:nvPicPr>
        <p:blipFill rotWithShape="1">
          <a:blip r:embed="rId2"/>
          <a:srcRect l="40650" r="28562"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olo 1"/>
          <p:cNvSpPr>
            <a:spLocks noGrp="1"/>
          </p:cNvSpPr>
          <p:nvPr>
            <p:ph type="title"/>
          </p:nvPr>
        </p:nvSpPr>
        <p:spPr>
          <a:xfrm>
            <a:off x="852775" y="609600"/>
            <a:ext cx="5123391" cy="1322887"/>
          </a:xfrm>
        </p:spPr>
        <p:txBody>
          <a:bodyPr>
            <a:normAutofit/>
          </a:bodyPr>
          <a:lstStyle/>
          <a:p>
            <a:pPr>
              <a:lnSpc>
                <a:spcPct val="90000"/>
              </a:lnSpc>
            </a:pPr>
            <a:r>
              <a:rPr lang="it-IT" sz="2100"/>
              <a:t>The </a:t>
            </a:r>
            <a:r>
              <a:rPr lang="it-IT" sz="2100" err="1"/>
              <a:t>Aarhus</a:t>
            </a:r>
            <a:r>
              <a:rPr lang="it-IT" sz="2100"/>
              <a:t> Convention on </a:t>
            </a:r>
            <a:r>
              <a:rPr lang="it-IT" sz="2100" err="1"/>
              <a:t>access</a:t>
            </a:r>
            <a:r>
              <a:rPr lang="it-IT" sz="2100"/>
              <a:t> to information, Public </a:t>
            </a:r>
            <a:r>
              <a:rPr lang="it-IT" sz="2100" err="1"/>
              <a:t>Participation</a:t>
            </a:r>
            <a:r>
              <a:rPr lang="it-IT" sz="2100"/>
              <a:t> in </a:t>
            </a:r>
            <a:r>
              <a:rPr lang="it-IT" sz="2100" err="1"/>
              <a:t>Decision</a:t>
            </a:r>
            <a:r>
              <a:rPr lang="it-IT" sz="2100"/>
              <a:t> </a:t>
            </a:r>
            <a:r>
              <a:rPr lang="it-IT" sz="2100" err="1"/>
              <a:t>Making</a:t>
            </a:r>
            <a:r>
              <a:rPr lang="it-IT" sz="2100"/>
              <a:t> and Access to </a:t>
            </a:r>
            <a:r>
              <a:rPr lang="it-IT" sz="2100" err="1"/>
              <a:t>Justice</a:t>
            </a:r>
            <a:r>
              <a:rPr lang="it-IT" sz="2100"/>
              <a:t> in </a:t>
            </a:r>
            <a:r>
              <a:rPr lang="it-IT" sz="2100" err="1"/>
              <a:t>environmental</a:t>
            </a:r>
            <a:r>
              <a:rPr lang="it-IT" sz="2100"/>
              <a:t> </a:t>
            </a:r>
            <a:r>
              <a:rPr lang="it-IT" sz="2100" err="1"/>
              <a:t>Matters</a:t>
            </a:r>
            <a:endParaRPr lang="it-IT" sz="2100"/>
          </a:p>
        </p:txBody>
      </p:sp>
      <p:sp>
        <p:nvSpPr>
          <p:cNvPr id="3" name="Segnaposto contenuto 2"/>
          <p:cNvSpPr>
            <a:spLocks noGrp="1"/>
          </p:cNvSpPr>
          <p:nvPr>
            <p:ph idx="1"/>
          </p:nvPr>
        </p:nvSpPr>
        <p:spPr>
          <a:xfrm>
            <a:off x="852776" y="2194102"/>
            <a:ext cx="4887162" cy="3908585"/>
          </a:xfrm>
        </p:spPr>
        <p:txBody>
          <a:bodyPr vert="horz" lIns="91440" tIns="45720" rIns="91440" bIns="45720" rtlCol="0" anchor="t">
            <a:normAutofit/>
          </a:bodyPr>
          <a:lstStyle/>
          <a:p>
            <a:pPr marL="0" indent="0">
              <a:buNone/>
            </a:pPr>
            <a:r>
              <a:rPr lang="it-IT" sz="2800" dirty="0"/>
              <a:t>The Aarhus Convention  </a:t>
            </a:r>
            <a:r>
              <a:rPr lang="it-IT" sz="2800" dirty="0" err="1"/>
              <a:t>has</a:t>
            </a:r>
            <a:r>
              <a:rPr lang="it-IT" sz="2800" dirty="0"/>
              <a:t> </a:t>
            </a:r>
            <a:r>
              <a:rPr lang="it-IT" sz="2800" dirty="0" err="1"/>
              <a:t>been</a:t>
            </a:r>
            <a:r>
              <a:rPr lang="it-IT" sz="2800" dirty="0"/>
              <a:t> </a:t>
            </a:r>
            <a:r>
              <a:rPr lang="it-IT" sz="2800" dirty="0" err="1"/>
              <a:t>hailed</a:t>
            </a:r>
            <a:r>
              <a:rPr lang="it-IT" sz="2800" dirty="0"/>
              <a:t> by </a:t>
            </a:r>
            <a:r>
              <a:rPr lang="it-IT" sz="2800" dirty="0" err="1"/>
              <a:t>Secretary</a:t>
            </a:r>
            <a:r>
              <a:rPr lang="it-IT" sz="2800" dirty="0"/>
              <a:t> General of the United Nations, </a:t>
            </a:r>
            <a:r>
              <a:rPr lang="it-IT" sz="2800" dirty="0" err="1"/>
              <a:t>Ban</a:t>
            </a:r>
            <a:r>
              <a:rPr lang="it-IT" sz="2800" dirty="0"/>
              <a:t> </a:t>
            </a:r>
            <a:r>
              <a:rPr lang="it-IT" sz="2800" dirty="0" err="1"/>
              <a:t>Ki</a:t>
            </a:r>
            <a:r>
              <a:rPr lang="it-IT" sz="2800" dirty="0"/>
              <a:t> Moon, </a:t>
            </a:r>
            <a:r>
              <a:rPr lang="it-IT" sz="2800" dirty="0" err="1"/>
              <a:t>as</a:t>
            </a:r>
            <a:r>
              <a:rPr lang="it-IT" sz="2800" dirty="0"/>
              <a:t> </a:t>
            </a:r>
            <a:endParaRPr lang="it-IT" sz="2800" dirty="0">
              <a:cs typeface="Calibri"/>
            </a:endParaRPr>
          </a:p>
          <a:p>
            <a:pPr marL="0" indent="0" algn="ctr">
              <a:buNone/>
            </a:pPr>
            <a:r>
              <a:rPr lang="it-IT" sz="2800" dirty="0"/>
              <a:t>“</a:t>
            </a:r>
            <a:r>
              <a:rPr lang="it-IT" sz="2800" b="1" dirty="0">
                <a:solidFill>
                  <a:srgbClr val="FF0000"/>
                </a:solidFill>
              </a:rPr>
              <a:t>the </a:t>
            </a:r>
            <a:r>
              <a:rPr lang="it-IT" sz="2800" b="1" err="1">
                <a:solidFill>
                  <a:srgbClr val="FF0000"/>
                </a:solidFill>
              </a:rPr>
              <a:t>most</a:t>
            </a:r>
            <a:r>
              <a:rPr lang="it-IT" sz="2800" b="1" dirty="0">
                <a:solidFill>
                  <a:srgbClr val="FF0000"/>
                </a:solidFill>
              </a:rPr>
              <a:t> </a:t>
            </a:r>
            <a:r>
              <a:rPr lang="it-IT" sz="2800" b="1" err="1">
                <a:solidFill>
                  <a:srgbClr val="FF0000"/>
                </a:solidFill>
              </a:rPr>
              <a:t>ambitious</a:t>
            </a:r>
            <a:r>
              <a:rPr lang="it-IT" sz="2800" b="1" dirty="0">
                <a:solidFill>
                  <a:srgbClr val="FF0000"/>
                </a:solidFill>
              </a:rPr>
              <a:t> venture in the field of </a:t>
            </a:r>
            <a:r>
              <a:rPr lang="it-IT" sz="2800" b="1" err="1">
                <a:solidFill>
                  <a:srgbClr val="FF0000"/>
                </a:solidFill>
              </a:rPr>
              <a:t>environmental</a:t>
            </a:r>
            <a:r>
              <a:rPr lang="it-IT" sz="2800" b="1" dirty="0">
                <a:solidFill>
                  <a:srgbClr val="FF0000"/>
                </a:solidFill>
              </a:rPr>
              <a:t> democracy under the </a:t>
            </a:r>
            <a:r>
              <a:rPr lang="it-IT" sz="2800" b="1" err="1">
                <a:solidFill>
                  <a:srgbClr val="FF0000"/>
                </a:solidFill>
              </a:rPr>
              <a:t>auspices</a:t>
            </a:r>
            <a:r>
              <a:rPr lang="it-IT" sz="2800" b="1" dirty="0">
                <a:solidFill>
                  <a:srgbClr val="FF0000"/>
                </a:solidFill>
              </a:rPr>
              <a:t> of the United Nations”</a:t>
            </a:r>
            <a:endParaRPr lang="it-IT" sz="2800" b="1">
              <a:solidFill>
                <a:srgbClr val="FF0000"/>
              </a:solidFill>
              <a:cs typeface="Calibri"/>
            </a:endParaRPr>
          </a:p>
        </p:txBody>
      </p:sp>
    </p:spTree>
    <p:extLst>
      <p:ext uri="{BB962C8B-B14F-4D97-AF65-F5344CB8AC3E}">
        <p14:creationId xmlns:p14="http://schemas.microsoft.com/office/powerpoint/2010/main" val="226236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429000" y="601744"/>
            <a:ext cx="5086350" cy="1338696"/>
          </a:xfrm>
        </p:spPr>
        <p:txBody>
          <a:bodyPr>
            <a:normAutofit/>
          </a:bodyPr>
          <a:lstStyle/>
          <a:p>
            <a:pPr>
              <a:lnSpc>
                <a:spcPct val="90000"/>
              </a:lnSpc>
            </a:pPr>
            <a:r>
              <a:rPr lang="it-IT" sz="2100"/>
              <a:t>The </a:t>
            </a:r>
            <a:r>
              <a:rPr lang="it-IT" sz="2100" err="1"/>
              <a:t>Aarhus</a:t>
            </a:r>
            <a:r>
              <a:rPr lang="it-IT" sz="2100"/>
              <a:t> Convention on </a:t>
            </a:r>
            <a:r>
              <a:rPr lang="it-IT" sz="2100" err="1"/>
              <a:t>access</a:t>
            </a:r>
            <a:r>
              <a:rPr lang="it-IT" sz="2100"/>
              <a:t> to information, Public </a:t>
            </a:r>
            <a:r>
              <a:rPr lang="it-IT" sz="2100" err="1"/>
              <a:t>Participation</a:t>
            </a:r>
            <a:r>
              <a:rPr lang="it-IT" sz="2100"/>
              <a:t> in </a:t>
            </a:r>
            <a:r>
              <a:rPr lang="it-IT" sz="2100" err="1"/>
              <a:t>Decision</a:t>
            </a:r>
            <a:r>
              <a:rPr lang="it-IT" sz="2100"/>
              <a:t> </a:t>
            </a:r>
            <a:r>
              <a:rPr lang="it-IT" sz="2100" err="1"/>
              <a:t>Making</a:t>
            </a:r>
            <a:r>
              <a:rPr lang="it-IT" sz="2100"/>
              <a:t> and Access to </a:t>
            </a:r>
            <a:r>
              <a:rPr lang="it-IT" sz="2100" err="1"/>
              <a:t>Justice</a:t>
            </a:r>
            <a:r>
              <a:rPr lang="it-IT" sz="2100"/>
              <a:t> in </a:t>
            </a:r>
            <a:r>
              <a:rPr lang="it-IT" sz="2100" err="1"/>
              <a:t>environmental</a:t>
            </a:r>
            <a:r>
              <a:rPr lang="it-IT" sz="2100"/>
              <a:t> </a:t>
            </a:r>
            <a:r>
              <a:rPr lang="it-IT" sz="2100" err="1"/>
              <a:t>Matters</a:t>
            </a:r>
            <a:endParaRPr lang="it-IT" sz="2100"/>
          </a:p>
        </p:txBody>
      </p:sp>
      <p:pic>
        <p:nvPicPr>
          <p:cNvPr id="5" name="Picture 4" descr="Empty rows of chair">
            <a:extLst>
              <a:ext uri="{FF2B5EF4-FFF2-40B4-BE49-F238E27FC236}">
                <a16:creationId xmlns:a16="http://schemas.microsoft.com/office/drawing/2014/main" id="{488477DC-5E68-DE1F-FE0D-1D5B850073C6}"/>
              </a:ext>
            </a:extLst>
          </p:cNvPr>
          <p:cNvPicPr>
            <a:picLocks noChangeAspect="1"/>
          </p:cNvPicPr>
          <p:nvPr/>
        </p:nvPicPr>
        <p:blipFill rotWithShape="1">
          <a:blip r:embed="rId2"/>
          <a:srcRect l="27432" r="45199"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egnaposto contenuto 2"/>
          <p:cNvSpPr>
            <a:spLocks noGrp="1"/>
          </p:cNvSpPr>
          <p:nvPr>
            <p:ph idx="1"/>
          </p:nvPr>
        </p:nvSpPr>
        <p:spPr>
          <a:xfrm>
            <a:off x="3429000" y="2201958"/>
            <a:ext cx="5086350" cy="3900730"/>
          </a:xfrm>
        </p:spPr>
        <p:txBody>
          <a:bodyPr vert="horz" lIns="91440" tIns="45720" rIns="91440" bIns="45720" rtlCol="0" anchor="t">
            <a:noAutofit/>
          </a:bodyPr>
          <a:lstStyle/>
          <a:p>
            <a:pPr marL="0" indent="0">
              <a:buNone/>
            </a:pPr>
            <a:r>
              <a:rPr lang="it-IT" sz="2800" dirty="0"/>
              <a:t>The </a:t>
            </a:r>
            <a:r>
              <a:rPr lang="it-IT" sz="2800" dirty="0" err="1"/>
              <a:t>approach</a:t>
            </a:r>
            <a:r>
              <a:rPr lang="it-IT" sz="2800" dirty="0"/>
              <a:t> of the Aarhus Convention  </a:t>
            </a:r>
            <a:r>
              <a:rPr lang="it-IT" sz="2800" dirty="0" err="1"/>
              <a:t>is</a:t>
            </a:r>
            <a:r>
              <a:rPr lang="it-IT" sz="2800" dirty="0"/>
              <a:t> </a:t>
            </a:r>
            <a:r>
              <a:rPr lang="it-IT" sz="2800" dirty="0" err="1"/>
              <a:t>firmly</a:t>
            </a:r>
            <a:r>
              <a:rPr lang="it-IT" sz="2800" dirty="0"/>
              <a:t> </a:t>
            </a:r>
            <a:r>
              <a:rPr lang="it-IT" sz="2800" dirty="0" err="1"/>
              <a:t>aimed</a:t>
            </a:r>
            <a:r>
              <a:rPr lang="it-IT" sz="2800" dirty="0"/>
              <a:t> </a:t>
            </a:r>
            <a:r>
              <a:rPr lang="it-IT" sz="2800" b="1" dirty="0" err="1"/>
              <a:t>at</a:t>
            </a:r>
            <a:r>
              <a:rPr lang="it-IT" sz="2800" b="1" dirty="0"/>
              <a:t> </a:t>
            </a:r>
            <a:r>
              <a:rPr lang="it-IT" sz="2800" b="1" dirty="0" err="1"/>
              <a:t>increasing</a:t>
            </a:r>
            <a:r>
              <a:rPr lang="it-IT" sz="2800" b="1" dirty="0"/>
              <a:t> </a:t>
            </a:r>
            <a:r>
              <a:rPr lang="it-IT" sz="2800" b="1" dirty="0" err="1"/>
              <a:t>citizens</a:t>
            </a:r>
            <a:r>
              <a:rPr lang="it-IT" sz="2800" b="1" dirty="0"/>
              <a:t>’ </a:t>
            </a:r>
            <a:r>
              <a:rPr lang="it-IT" sz="2800" b="1" dirty="0" err="1"/>
              <a:t>involvement</a:t>
            </a:r>
            <a:r>
              <a:rPr lang="it-IT" sz="2800" b="1" dirty="0"/>
              <a:t> in </a:t>
            </a:r>
            <a:r>
              <a:rPr lang="it-IT" sz="2800" b="1" dirty="0" err="1"/>
              <a:t>achieving</a:t>
            </a:r>
            <a:r>
              <a:rPr lang="it-IT" sz="2800" b="1" dirty="0"/>
              <a:t> </a:t>
            </a:r>
            <a:r>
              <a:rPr lang="it-IT" sz="2800" b="1" dirty="0" err="1"/>
              <a:t>environmental</a:t>
            </a:r>
            <a:r>
              <a:rPr lang="it-IT" sz="2800" b="1" dirty="0"/>
              <a:t> </a:t>
            </a:r>
            <a:r>
              <a:rPr lang="it-IT" sz="2800" b="1" dirty="0" err="1"/>
              <a:t>protection</a:t>
            </a:r>
            <a:r>
              <a:rPr lang="it-IT" sz="2800" dirty="0"/>
              <a:t>, following on from </a:t>
            </a:r>
            <a:r>
              <a:rPr lang="it-IT" sz="2800" b="1" dirty="0" err="1"/>
              <a:t>Principle</a:t>
            </a:r>
            <a:r>
              <a:rPr lang="it-IT" sz="2800" b="1" dirty="0"/>
              <a:t> 10 of the Rio </a:t>
            </a:r>
            <a:r>
              <a:rPr lang="it-IT" sz="2800" b="1" dirty="0" err="1"/>
              <a:t>Declaration</a:t>
            </a:r>
            <a:r>
              <a:rPr lang="it-IT" sz="2800" b="1" dirty="0"/>
              <a:t> </a:t>
            </a:r>
            <a:r>
              <a:rPr lang="it-IT" sz="2800" dirty="0" err="1"/>
              <a:t>adopted</a:t>
            </a:r>
            <a:r>
              <a:rPr lang="it-IT" sz="2800" dirty="0"/>
              <a:t> by the 1992 Rio Conference on </a:t>
            </a:r>
            <a:r>
              <a:rPr lang="it-IT" sz="2800" dirty="0" err="1"/>
              <a:t>Environmental</a:t>
            </a:r>
            <a:r>
              <a:rPr lang="it-IT" sz="2800" dirty="0"/>
              <a:t> and Development.</a:t>
            </a:r>
          </a:p>
        </p:txBody>
      </p:sp>
    </p:spTree>
    <p:extLst>
      <p:ext uri="{BB962C8B-B14F-4D97-AF65-F5344CB8AC3E}">
        <p14:creationId xmlns:p14="http://schemas.microsoft.com/office/powerpoint/2010/main" val="61913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0" y="762001"/>
            <a:ext cx="4000647" cy="1708242"/>
          </a:xfrm>
        </p:spPr>
        <p:txBody>
          <a:bodyPr anchor="ctr">
            <a:normAutofit/>
          </a:bodyPr>
          <a:lstStyle/>
          <a:p>
            <a:r>
              <a:rPr lang="it-IT" sz="3500"/>
              <a:t>Balmer Scharfroth v. Swizerland</a:t>
            </a:r>
          </a:p>
        </p:txBody>
      </p:sp>
      <p:sp>
        <p:nvSpPr>
          <p:cNvPr id="3" name="Segnaposto contenuto 2"/>
          <p:cNvSpPr>
            <a:spLocks noGrp="1"/>
          </p:cNvSpPr>
          <p:nvPr>
            <p:ph idx="1"/>
          </p:nvPr>
        </p:nvSpPr>
        <p:spPr>
          <a:xfrm>
            <a:off x="571350" y="2470244"/>
            <a:ext cx="4000647" cy="3769835"/>
          </a:xfrm>
        </p:spPr>
        <p:txBody>
          <a:bodyPr vert="horz" lIns="91440" tIns="45720" rIns="91440" bIns="45720" rtlCol="0" anchor="ctr">
            <a:normAutofit/>
          </a:bodyPr>
          <a:lstStyle/>
          <a:p>
            <a:pPr marL="0" indent="0">
              <a:buNone/>
            </a:pPr>
            <a:r>
              <a:rPr lang="it-IT" sz="2000" dirty="0"/>
              <a:t>In </a:t>
            </a:r>
            <a:r>
              <a:rPr lang="it-IT" sz="2000" err="1"/>
              <a:t>this</a:t>
            </a:r>
            <a:r>
              <a:rPr lang="it-IT" sz="2000" dirty="0"/>
              <a:t> case, the </a:t>
            </a:r>
            <a:r>
              <a:rPr lang="it-IT" sz="2000" err="1"/>
              <a:t>applicants</a:t>
            </a:r>
            <a:r>
              <a:rPr lang="it-IT" sz="2000" dirty="0"/>
              <a:t> </a:t>
            </a:r>
            <a:r>
              <a:rPr lang="it-IT" sz="2000" err="1"/>
              <a:t>resided</a:t>
            </a:r>
            <a:r>
              <a:rPr lang="it-IT" sz="2000" dirty="0"/>
              <a:t> in </a:t>
            </a:r>
            <a:r>
              <a:rPr lang="it-IT" sz="2000" err="1"/>
              <a:t>villages</a:t>
            </a:r>
            <a:r>
              <a:rPr lang="it-IT" sz="2000" dirty="0"/>
              <a:t> </a:t>
            </a:r>
            <a:r>
              <a:rPr lang="it-IT" sz="2000" err="1"/>
              <a:t>between</a:t>
            </a:r>
            <a:r>
              <a:rPr lang="it-IT" sz="2000" dirty="0"/>
              <a:t>  </a:t>
            </a:r>
            <a:r>
              <a:rPr lang="it-IT" sz="2000" err="1"/>
              <a:t>four</a:t>
            </a:r>
            <a:r>
              <a:rPr lang="it-IT" sz="2000" dirty="0"/>
              <a:t> and </a:t>
            </a:r>
            <a:r>
              <a:rPr lang="it-IT" sz="2000" err="1"/>
              <a:t>five</a:t>
            </a:r>
            <a:r>
              <a:rPr lang="it-IT" sz="2000" dirty="0"/>
              <a:t> </a:t>
            </a:r>
            <a:r>
              <a:rPr lang="it-IT" sz="2000" err="1"/>
              <a:t>kilometres</a:t>
            </a:r>
            <a:r>
              <a:rPr lang="it-IT" sz="2000" dirty="0"/>
              <a:t> from </a:t>
            </a:r>
            <a:r>
              <a:rPr lang="it-IT" sz="2000" b="1" err="1"/>
              <a:t>nuclear</a:t>
            </a:r>
            <a:r>
              <a:rPr lang="it-IT" sz="2000" b="1" dirty="0"/>
              <a:t> power station and </a:t>
            </a:r>
            <a:r>
              <a:rPr lang="it-IT" sz="2000" b="1" err="1"/>
              <a:t>claimed</a:t>
            </a:r>
            <a:r>
              <a:rPr lang="it-IT" sz="2000" b="1" dirty="0"/>
              <a:t> </a:t>
            </a:r>
            <a:r>
              <a:rPr lang="it-IT" sz="2000" b="1" err="1"/>
              <a:t>that</a:t>
            </a:r>
            <a:r>
              <a:rPr lang="it-IT" sz="2000" b="1" dirty="0"/>
              <a:t> </a:t>
            </a:r>
            <a:r>
              <a:rPr lang="it-IT" sz="2000" b="1" err="1"/>
              <a:t>their</a:t>
            </a:r>
            <a:r>
              <a:rPr lang="it-IT" sz="2000" b="1" dirty="0"/>
              <a:t> </a:t>
            </a:r>
            <a:r>
              <a:rPr lang="it-IT" sz="2000" b="1" err="1"/>
              <a:t>right</a:t>
            </a:r>
            <a:r>
              <a:rPr lang="it-IT" sz="2000" b="1" dirty="0"/>
              <a:t> to a fair trial </a:t>
            </a:r>
            <a:r>
              <a:rPr lang="it-IT" sz="2000" b="1" err="1"/>
              <a:t>had</a:t>
            </a:r>
            <a:r>
              <a:rPr lang="it-IT" sz="2000" b="1" dirty="0"/>
              <a:t> </a:t>
            </a:r>
            <a:r>
              <a:rPr lang="it-IT" sz="2000" b="1" err="1"/>
              <a:t>been</a:t>
            </a:r>
            <a:r>
              <a:rPr lang="it-IT" sz="2000" b="1" dirty="0"/>
              <a:t> </a:t>
            </a:r>
            <a:r>
              <a:rPr lang="it-IT" sz="2000" b="1" err="1"/>
              <a:t>violated</a:t>
            </a:r>
            <a:r>
              <a:rPr lang="it-IT" sz="2000" b="1" dirty="0"/>
              <a:t> by </a:t>
            </a:r>
            <a:r>
              <a:rPr lang="it-IT" sz="2000" b="1" err="1"/>
              <a:t>their</a:t>
            </a:r>
            <a:r>
              <a:rPr lang="it-IT" sz="2000" b="1" dirty="0"/>
              <a:t> </a:t>
            </a:r>
            <a:r>
              <a:rPr lang="it-IT" sz="2000" b="1" err="1"/>
              <a:t>inability</a:t>
            </a:r>
            <a:r>
              <a:rPr lang="it-IT" sz="2000" b="1" dirty="0"/>
              <a:t> to </a:t>
            </a:r>
            <a:r>
              <a:rPr lang="it-IT" sz="2000" b="1" err="1"/>
              <a:t>bring</a:t>
            </a:r>
            <a:r>
              <a:rPr lang="it-IT" sz="2000" b="1" dirty="0"/>
              <a:t> </a:t>
            </a:r>
            <a:r>
              <a:rPr lang="it-IT" sz="2000" b="1" err="1"/>
              <a:t>any</a:t>
            </a:r>
            <a:r>
              <a:rPr lang="it-IT" sz="2000" b="1" dirty="0"/>
              <a:t> </a:t>
            </a:r>
            <a:r>
              <a:rPr lang="it-IT" sz="2000" b="1" err="1"/>
              <a:t>judicial</a:t>
            </a:r>
            <a:r>
              <a:rPr lang="it-IT" sz="2000" b="1" dirty="0"/>
              <a:t> challenge to a </a:t>
            </a:r>
            <a:r>
              <a:rPr lang="it-IT" sz="2000" b="1" err="1"/>
              <a:t>decision</a:t>
            </a:r>
            <a:r>
              <a:rPr lang="it-IT" sz="2000" b="1" dirty="0"/>
              <a:t> to </a:t>
            </a:r>
            <a:r>
              <a:rPr lang="it-IT" sz="2000" b="1" err="1"/>
              <a:t>grant</a:t>
            </a:r>
            <a:r>
              <a:rPr lang="it-IT" sz="2000" b="1" dirty="0"/>
              <a:t> the power </a:t>
            </a:r>
            <a:r>
              <a:rPr lang="it-IT" sz="2000" b="1" err="1"/>
              <a:t>station’s</a:t>
            </a:r>
            <a:r>
              <a:rPr lang="it-IT" sz="2000" b="1" dirty="0"/>
              <a:t> operator an indefinite extension to </a:t>
            </a:r>
            <a:r>
              <a:rPr lang="it-IT" sz="2000" b="1" err="1"/>
              <a:t>its</a:t>
            </a:r>
            <a:r>
              <a:rPr lang="it-IT" sz="2000" b="1" dirty="0"/>
              <a:t> </a:t>
            </a:r>
            <a:r>
              <a:rPr lang="it-IT" sz="2000" b="1" err="1"/>
              <a:t>permit</a:t>
            </a:r>
            <a:r>
              <a:rPr lang="it-IT" sz="2000" b="1" dirty="0"/>
              <a:t> and </a:t>
            </a:r>
            <a:r>
              <a:rPr lang="it-IT" sz="2000" b="1" err="1"/>
              <a:t>permission</a:t>
            </a:r>
            <a:r>
              <a:rPr lang="it-IT" sz="2000" b="1" dirty="0"/>
              <a:t> to </a:t>
            </a:r>
            <a:r>
              <a:rPr lang="it-IT" sz="2000" b="1" err="1"/>
              <a:t>expand</a:t>
            </a:r>
            <a:r>
              <a:rPr lang="it-IT" sz="2000" b="1" dirty="0"/>
              <a:t> </a:t>
            </a:r>
            <a:r>
              <a:rPr lang="it-IT" sz="2000" b="1" err="1"/>
              <a:t>its</a:t>
            </a:r>
            <a:r>
              <a:rPr lang="it-IT" sz="2000" b="1" dirty="0"/>
              <a:t> </a:t>
            </a:r>
            <a:r>
              <a:rPr lang="it-IT" sz="2000" b="1" err="1"/>
              <a:t>operation</a:t>
            </a:r>
            <a:r>
              <a:rPr lang="it-IT" sz="2000" b="1" dirty="0"/>
              <a:t>.</a:t>
            </a:r>
            <a:endParaRPr lang="it-IT" sz="2000" b="1" dirty="0">
              <a:cs typeface="Calibri"/>
            </a:endParaRPr>
          </a:p>
        </p:txBody>
      </p:sp>
      <p:pic>
        <p:nvPicPr>
          <p:cNvPr id="12" name="Picture 11" descr="Smoke from a factory">
            <a:extLst>
              <a:ext uri="{FF2B5EF4-FFF2-40B4-BE49-F238E27FC236}">
                <a16:creationId xmlns:a16="http://schemas.microsoft.com/office/drawing/2014/main" id="{D0DE9F28-8C01-161A-C96A-7600AE661221}"/>
              </a:ext>
            </a:extLst>
          </p:cNvPr>
          <p:cNvPicPr>
            <a:picLocks noChangeAspect="1"/>
          </p:cNvPicPr>
          <p:nvPr/>
        </p:nvPicPr>
        <p:blipFill rotWithShape="1">
          <a:blip r:embed="rId2"/>
          <a:srcRect l="28062" r="33118" b="-3"/>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9985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628650" y="365125"/>
            <a:ext cx="7886700" cy="1325563"/>
          </a:xfrm>
        </p:spPr>
        <p:txBody>
          <a:bodyPr>
            <a:normAutofit/>
          </a:bodyPr>
          <a:lstStyle/>
          <a:p>
            <a:pPr>
              <a:lnSpc>
                <a:spcPct val="90000"/>
              </a:lnSpc>
            </a:pPr>
            <a:r>
              <a:rPr lang="it-IT" sz="2800"/>
              <a:t>The </a:t>
            </a:r>
            <a:r>
              <a:rPr lang="it-IT" sz="2800" err="1"/>
              <a:t>Aarhus</a:t>
            </a:r>
            <a:r>
              <a:rPr lang="it-IT" sz="2800"/>
              <a:t> Convention on </a:t>
            </a:r>
            <a:r>
              <a:rPr lang="it-IT" sz="2800" err="1"/>
              <a:t>access</a:t>
            </a:r>
            <a:r>
              <a:rPr lang="it-IT" sz="2800"/>
              <a:t> to information, Public </a:t>
            </a:r>
            <a:r>
              <a:rPr lang="it-IT" sz="2800" err="1"/>
              <a:t>Participation</a:t>
            </a:r>
            <a:r>
              <a:rPr lang="it-IT" sz="2800"/>
              <a:t> in </a:t>
            </a:r>
            <a:r>
              <a:rPr lang="it-IT" sz="2800" err="1"/>
              <a:t>Decision</a:t>
            </a:r>
            <a:r>
              <a:rPr lang="it-IT" sz="2800"/>
              <a:t> </a:t>
            </a:r>
            <a:r>
              <a:rPr lang="it-IT" sz="2800" err="1"/>
              <a:t>Making</a:t>
            </a:r>
            <a:r>
              <a:rPr lang="it-IT" sz="2800"/>
              <a:t> and Access to </a:t>
            </a:r>
            <a:r>
              <a:rPr lang="it-IT" sz="2800" err="1"/>
              <a:t>Justice</a:t>
            </a:r>
            <a:r>
              <a:rPr lang="it-IT" sz="2800"/>
              <a:t> in </a:t>
            </a:r>
            <a:r>
              <a:rPr lang="it-IT" sz="2800" err="1"/>
              <a:t>environmental</a:t>
            </a:r>
            <a:r>
              <a:rPr lang="it-IT" sz="2800"/>
              <a:t> </a:t>
            </a:r>
            <a:r>
              <a:rPr lang="it-IT" sz="2800" err="1"/>
              <a:t>Matters</a:t>
            </a:r>
            <a:endParaRPr lang="it-IT" sz="280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628650" y="1825625"/>
            <a:ext cx="7886700" cy="4351338"/>
          </a:xfrm>
        </p:spPr>
        <p:txBody>
          <a:bodyPr>
            <a:normAutofit/>
          </a:bodyPr>
          <a:lstStyle/>
          <a:p>
            <a:pPr marL="0" indent="0">
              <a:buNone/>
            </a:pPr>
            <a:r>
              <a:rPr lang="it-IT" err="1"/>
              <a:t>Principle</a:t>
            </a:r>
            <a:r>
              <a:rPr lang="it-IT"/>
              <a:t> 10 of the Rio </a:t>
            </a:r>
            <a:r>
              <a:rPr lang="it-IT" err="1"/>
              <a:t>Declaration</a:t>
            </a:r>
            <a:r>
              <a:rPr lang="it-IT"/>
              <a:t> </a:t>
            </a:r>
            <a:r>
              <a:rPr lang="it-IT" err="1"/>
              <a:t>adopted</a:t>
            </a:r>
            <a:r>
              <a:rPr lang="it-IT"/>
              <a:t> by the 1992 Rio Conference on </a:t>
            </a:r>
            <a:r>
              <a:rPr lang="it-IT" err="1"/>
              <a:t>Environmental</a:t>
            </a:r>
            <a:r>
              <a:rPr lang="it-IT"/>
              <a:t> and Development </a:t>
            </a:r>
            <a:r>
              <a:rPr lang="it-IT" err="1"/>
              <a:t>provides</a:t>
            </a:r>
            <a:r>
              <a:rPr lang="it-IT"/>
              <a:t> </a:t>
            </a:r>
            <a:r>
              <a:rPr lang="it-IT" err="1"/>
              <a:t>that</a:t>
            </a:r>
            <a:r>
              <a:rPr lang="it-IT"/>
              <a:t>:</a:t>
            </a:r>
          </a:p>
        </p:txBody>
      </p:sp>
    </p:spTree>
    <p:extLst>
      <p:ext uri="{BB962C8B-B14F-4D97-AF65-F5344CB8AC3E}">
        <p14:creationId xmlns:p14="http://schemas.microsoft.com/office/powerpoint/2010/main" val="3866273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793D8277-25BC-1888-EE90-992857DE6535}"/>
              </a:ext>
            </a:extLst>
          </p:cNvPr>
          <p:cNvPicPr>
            <a:picLocks noChangeAspect="1"/>
          </p:cNvPicPr>
          <p:nvPr/>
        </p:nvPicPr>
        <p:blipFill rotWithShape="1">
          <a:blip r:embed="rId2">
            <a:duotone>
              <a:schemeClr val="bg2">
                <a:shade val="45000"/>
                <a:satMod val="135000"/>
              </a:schemeClr>
              <a:prstClr val="white"/>
            </a:duotone>
          </a:blip>
          <a:srcRect l="4395" r="9907" b="3567"/>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37B0E9-A927-0DA1-FA27-271134ACB478}"/>
              </a:ext>
            </a:extLst>
          </p:cNvPr>
          <p:cNvSpPr>
            <a:spLocks noGrp="1"/>
          </p:cNvSpPr>
          <p:nvPr>
            <p:ph type="title"/>
          </p:nvPr>
        </p:nvSpPr>
        <p:spPr>
          <a:xfrm>
            <a:off x="628650" y="365125"/>
            <a:ext cx="7886700" cy="1325563"/>
          </a:xfrm>
        </p:spPr>
        <p:txBody>
          <a:bodyPr>
            <a:normAutofit/>
          </a:bodyPr>
          <a:lstStyle/>
          <a:p>
            <a:r>
              <a:rPr lang="it-IT" err="1">
                <a:cs typeface="Calibri"/>
              </a:rPr>
              <a:t>Principle</a:t>
            </a:r>
            <a:r>
              <a:rPr lang="it-IT">
                <a:cs typeface="Calibri"/>
              </a:rPr>
              <a:t> 10 Rio </a:t>
            </a:r>
            <a:r>
              <a:rPr lang="it-IT" err="1">
                <a:cs typeface="Calibri"/>
              </a:rPr>
              <a:t>Declaration</a:t>
            </a:r>
            <a:endParaRPr lang="it-IT" err="1"/>
          </a:p>
        </p:txBody>
      </p:sp>
      <p:sp>
        <p:nvSpPr>
          <p:cNvPr id="3" name="Segnaposto contenuto 2">
            <a:extLst>
              <a:ext uri="{FF2B5EF4-FFF2-40B4-BE49-F238E27FC236}">
                <a16:creationId xmlns:a16="http://schemas.microsoft.com/office/drawing/2014/main" id="{E7F2EC0F-FEA6-1C2E-CF5B-226B27E36DE7}"/>
              </a:ext>
            </a:extLst>
          </p:cNvPr>
          <p:cNvSpPr>
            <a:spLocks noGrp="1"/>
          </p:cNvSpPr>
          <p:nvPr>
            <p:ph idx="1"/>
          </p:nvPr>
        </p:nvSpPr>
        <p:spPr>
          <a:xfrm>
            <a:off x="628650" y="1825625"/>
            <a:ext cx="7886700" cy="4351338"/>
          </a:xfrm>
        </p:spPr>
        <p:txBody>
          <a:bodyPr vert="horz" lIns="91440" tIns="45720" rIns="91440" bIns="45720" rtlCol="0" anchor="t">
            <a:noAutofit/>
          </a:bodyPr>
          <a:lstStyle/>
          <a:p>
            <a:pPr marL="0" indent="0">
              <a:lnSpc>
                <a:spcPct val="90000"/>
              </a:lnSpc>
              <a:buNone/>
            </a:pPr>
            <a:r>
              <a:rPr lang="it-IT" err="1">
                <a:cs typeface="Calibri"/>
              </a:rPr>
              <a:t>Environmental</a:t>
            </a:r>
            <a:r>
              <a:rPr lang="it-IT" dirty="0">
                <a:cs typeface="Calibri"/>
              </a:rPr>
              <a:t> </a:t>
            </a:r>
            <a:r>
              <a:rPr lang="it-IT" err="1">
                <a:cs typeface="Calibri"/>
              </a:rPr>
              <a:t>issues</a:t>
            </a:r>
            <a:r>
              <a:rPr lang="it-IT" dirty="0">
                <a:cs typeface="Calibri"/>
              </a:rPr>
              <a:t> are best </a:t>
            </a:r>
            <a:r>
              <a:rPr lang="it-IT" err="1">
                <a:cs typeface="Calibri"/>
              </a:rPr>
              <a:t>handled</a:t>
            </a:r>
            <a:r>
              <a:rPr lang="it-IT" dirty="0">
                <a:cs typeface="Calibri"/>
              </a:rPr>
              <a:t> with </a:t>
            </a:r>
            <a:r>
              <a:rPr lang="it-IT" err="1">
                <a:cs typeface="Calibri"/>
              </a:rPr>
              <a:t>participation</a:t>
            </a:r>
            <a:r>
              <a:rPr lang="it-IT" dirty="0">
                <a:cs typeface="Calibri"/>
              </a:rPr>
              <a:t> of </a:t>
            </a:r>
            <a:r>
              <a:rPr lang="it-IT" err="1">
                <a:cs typeface="Calibri"/>
              </a:rPr>
              <a:t>all</a:t>
            </a:r>
            <a:r>
              <a:rPr lang="it-IT" dirty="0">
                <a:cs typeface="Calibri"/>
              </a:rPr>
              <a:t> </a:t>
            </a:r>
            <a:r>
              <a:rPr lang="it-IT" err="1">
                <a:cs typeface="Calibri"/>
              </a:rPr>
              <a:t>concerned</a:t>
            </a:r>
            <a:r>
              <a:rPr lang="it-IT" dirty="0">
                <a:cs typeface="Calibri"/>
              </a:rPr>
              <a:t> </a:t>
            </a:r>
            <a:r>
              <a:rPr lang="it-IT" err="1">
                <a:cs typeface="Calibri"/>
              </a:rPr>
              <a:t>citizens</a:t>
            </a:r>
            <a:r>
              <a:rPr lang="it-IT" dirty="0">
                <a:cs typeface="Calibri"/>
              </a:rPr>
              <a:t>, </a:t>
            </a:r>
            <a:r>
              <a:rPr lang="it-IT" err="1">
                <a:cs typeface="Calibri"/>
              </a:rPr>
              <a:t>at</a:t>
            </a:r>
            <a:r>
              <a:rPr lang="it-IT" dirty="0">
                <a:cs typeface="Calibri"/>
              </a:rPr>
              <a:t> the </a:t>
            </a:r>
            <a:r>
              <a:rPr lang="it-IT" err="1">
                <a:cs typeface="Calibri"/>
              </a:rPr>
              <a:t>relevant</a:t>
            </a:r>
            <a:r>
              <a:rPr lang="it-IT" dirty="0">
                <a:cs typeface="Calibri"/>
              </a:rPr>
              <a:t> </a:t>
            </a:r>
            <a:r>
              <a:rPr lang="it-IT" err="1">
                <a:cs typeface="Calibri"/>
              </a:rPr>
              <a:t>level</a:t>
            </a:r>
            <a:r>
              <a:rPr lang="it-IT" dirty="0">
                <a:cs typeface="Calibri"/>
              </a:rPr>
              <a:t>. At the national </a:t>
            </a:r>
            <a:r>
              <a:rPr lang="it-IT" err="1">
                <a:cs typeface="Calibri"/>
              </a:rPr>
              <a:t>level</a:t>
            </a:r>
            <a:r>
              <a:rPr lang="it-IT" dirty="0">
                <a:cs typeface="Calibri"/>
              </a:rPr>
              <a:t>, </a:t>
            </a:r>
            <a:r>
              <a:rPr lang="it-IT" err="1">
                <a:cs typeface="Calibri"/>
              </a:rPr>
              <a:t>each</a:t>
            </a:r>
            <a:r>
              <a:rPr lang="it-IT" dirty="0">
                <a:cs typeface="Calibri"/>
              </a:rPr>
              <a:t> </a:t>
            </a:r>
            <a:r>
              <a:rPr lang="it-IT" err="1">
                <a:cs typeface="Calibri"/>
              </a:rPr>
              <a:t>individual</a:t>
            </a:r>
            <a:r>
              <a:rPr lang="it-IT" dirty="0">
                <a:cs typeface="Calibri"/>
              </a:rPr>
              <a:t> </a:t>
            </a:r>
            <a:r>
              <a:rPr lang="it-IT" err="1">
                <a:cs typeface="Calibri"/>
              </a:rPr>
              <a:t>shall</a:t>
            </a:r>
            <a:r>
              <a:rPr lang="it-IT" dirty="0">
                <a:cs typeface="Calibri"/>
              </a:rPr>
              <a:t> </a:t>
            </a:r>
            <a:r>
              <a:rPr lang="it-IT" err="1">
                <a:cs typeface="Calibri"/>
              </a:rPr>
              <a:t>have</a:t>
            </a:r>
            <a:r>
              <a:rPr lang="it-IT" dirty="0">
                <a:cs typeface="Calibri"/>
              </a:rPr>
              <a:t> appropriate access to information </a:t>
            </a:r>
            <a:r>
              <a:rPr lang="it-IT" err="1">
                <a:cs typeface="Calibri"/>
              </a:rPr>
              <a:t>concerning</a:t>
            </a:r>
            <a:r>
              <a:rPr lang="it-IT" dirty="0">
                <a:cs typeface="Calibri"/>
              </a:rPr>
              <a:t> the </a:t>
            </a:r>
            <a:r>
              <a:rPr lang="it-IT" err="1">
                <a:cs typeface="Calibri"/>
              </a:rPr>
              <a:t>environment</a:t>
            </a:r>
            <a:r>
              <a:rPr lang="it-IT" dirty="0">
                <a:cs typeface="Calibri"/>
              </a:rPr>
              <a:t> </a:t>
            </a:r>
            <a:r>
              <a:rPr lang="it-IT" err="1">
                <a:cs typeface="Calibri"/>
              </a:rPr>
              <a:t>that</a:t>
            </a:r>
            <a:r>
              <a:rPr lang="it-IT" dirty="0">
                <a:cs typeface="Calibri"/>
              </a:rPr>
              <a:t> </a:t>
            </a:r>
            <a:r>
              <a:rPr lang="it-IT" err="1">
                <a:cs typeface="Calibri"/>
              </a:rPr>
              <a:t>is</a:t>
            </a:r>
            <a:r>
              <a:rPr lang="it-IT" dirty="0">
                <a:cs typeface="Calibri"/>
              </a:rPr>
              <a:t> </a:t>
            </a:r>
            <a:r>
              <a:rPr lang="it-IT" err="1">
                <a:cs typeface="Calibri"/>
              </a:rPr>
              <a:t>held</a:t>
            </a:r>
            <a:r>
              <a:rPr lang="it-IT" dirty="0">
                <a:cs typeface="Calibri"/>
              </a:rPr>
              <a:t> by public </a:t>
            </a:r>
            <a:r>
              <a:rPr lang="it-IT" err="1">
                <a:cs typeface="Calibri"/>
              </a:rPr>
              <a:t>authorities</a:t>
            </a:r>
            <a:r>
              <a:rPr lang="it-IT" dirty="0">
                <a:cs typeface="Calibri"/>
              </a:rPr>
              <a:t>, </a:t>
            </a:r>
            <a:r>
              <a:rPr lang="it-IT" err="1">
                <a:cs typeface="Calibri"/>
              </a:rPr>
              <a:t>including</a:t>
            </a:r>
            <a:r>
              <a:rPr lang="it-IT" dirty="0">
                <a:cs typeface="Calibri"/>
              </a:rPr>
              <a:t> information on </a:t>
            </a:r>
            <a:r>
              <a:rPr lang="it-IT" err="1">
                <a:cs typeface="Calibri"/>
              </a:rPr>
              <a:t>hazardous</a:t>
            </a:r>
            <a:r>
              <a:rPr lang="it-IT" dirty="0">
                <a:cs typeface="Calibri"/>
              </a:rPr>
              <a:t> </a:t>
            </a:r>
            <a:r>
              <a:rPr lang="it-IT" err="1">
                <a:cs typeface="Calibri"/>
              </a:rPr>
              <a:t>materials</a:t>
            </a:r>
            <a:r>
              <a:rPr lang="it-IT" dirty="0">
                <a:cs typeface="Calibri"/>
              </a:rPr>
              <a:t> and activities in </a:t>
            </a:r>
            <a:r>
              <a:rPr lang="it-IT" err="1">
                <a:cs typeface="Calibri"/>
              </a:rPr>
              <a:t>their</a:t>
            </a:r>
            <a:r>
              <a:rPr lang="it-IT" dirty="0">
                <a:cs typeface="Calibri"/>
              </a:rPr>
              <a:t> communities, and the </a:t>
            </a:r>
            <a:r>
              <a:rPr lang="it-IT" err="1">
                <a:cs typeface="Calibri"/>
              </a:rPr>
              <a:t>opportunity</a:t>
            </a:r>
            <a:r>
              <a:rPr lang="it-IT" dirty="0">
                <a:cs typeface="Calibri"/>
              </a:rPr>
              <a:t> to </a:t>
            </a:r>
            <a:r>
              <a:rPr lang="it-IT" err="1">
                <a:cs typeface="Calibri"/>
              </a:rPr>
              <a:t>participate</a:t>
            </a:r>
            <a:r>
              <a:rPr lang="it-IT" dirty="0">
                <a:cs typeface="Calibri"/>
              </a:rPr>
              <a:t> in decision-making </a:t>
            </a:r>
            <a:r>
              <a:rPr lang="it-IT" err="1">
                <a:cs typeface="Calibri"/>
              </a:rPr>
              <a:t>processes</a:t>
            </a:r>
            <a:r>
              <a:rPr lang="it-IT" dirty="0">
                <a:cs typeface="Calibri"/>
              </a:rPr>
              <a:t>. </a:t>
            </a:r>
          </a:p>
        </p:txBody>
      </p:sp>
    </p:spTree>
    <p:extLst>
      <p:ext uri="{BB962C8B-B14F-4D97-AF65-F5344CB8AC3E}">
        <p14:creationId xmlns:p14="http://schemas.microsoft.com/office/powerpoint/2010/main" val="1002473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793D8277-25BC-1888-EE90-992857DE6535}"/>
              </a:ext>
            </a:extLst>
          </p:cNvPr>
          <p:cNvPicPr>
            <a:picLocks noChangeAspect="1"/>
          </p:cNvPicPr>
          <p:nvPr/>
        </p:nvPicPr>
        <p:blipFill rotWithShape="1">
          <a:blip r:embed="rId2">
            <a:duotone>
              <a:schemeClr val="bg2">
                <a:shade val="45000"/>
                <a:satMod val="135000"/>
              </a:schemeClr>
              <a:prstClr val="white"/>
            </a:duotone>
          </a:blip>
          <a:srcRect l="4395" r="9907" b="3567"/>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37B0E9-A927-0DA1-FA27-271134ACB478}"/>
              </a:ext>
            </a:extLst>
          </p:cNvPr>
          <p:cNvSpPr>
            <a:spLocks noGrp="1"/>
          </p:cNvSpPr>
          <p:nvPr>
            <p:ph type="title"/>
          </p:nvPr>
        </p:nvSpPr>
        <p:spPr>
          <a:xfrm>
            <a:off x="628650" y="365125"/>
            <a:ext cx="7886700" cy="1325563"/>
          </a:xfrm>
        </p:spPr>
        <p:txBody>
          <a:bodyPr>
            <a:normAutofit/>
          </a:bodyPr>
          <a:lstStyle/>
          <a:p>
            <a:r>
              <a:rPr lang="it-IT" err="1">
                <a:cs typeface="Calibri"/>
              </a:rPr>
              <a:t>Principle</a:t>
            </a:r>
            <a:r>
              <a:rPr lang="it-IT">
                <a:cs typeface="Calibri"/>
              </a:rPr>
              <a:t> 10 Rio </a:t>
            </a:r>
            <a:r>
              <a:rPr lang="it-IT" err="1">
                <a:cs typeface="Calibri"/>
              </a:rPr>
              <a:t>Declaration</a:t>
            </a:r>
            <a:endParaRPr lang="it-IT" err="1"/>
          </a:p>
        </p:txBody>
      </p:sp>
      <p:sp>
        <p:nvSpPr>
          <p:cNvPr id="3" name="Segnaposto contenuto 2">
            <a:extLst>
              <a:ext uri="{FF2B5EF4-FFF2-40B4-BE49-F238E27FC236}">
                <a16:creationId xmlns:a16="http://schemas.microsoft.com/office/drawing/2014/main" id="{E7F2EC0F-FEA6-1C2E-CF5B-226B27E36DE7}"/>
              </a:ext>
            </a:extLst>
          </p:cNvPr>
          <p:cNvSpPr>
            <a:spLocks noGrp="1"/>
          </p:cNvSpPr>
          <p:nvPr>
            <p:ph idx="1"/>
          </p:nvPr>
        </p:nvSpPr>
        <p:spPr>
          <a:xfrm>
            <a:off x="628650" y="1825625"/>
            <a:ext cx="7886700" cy="4351338"/>
          </a:xfrm>
        </p:spPr>
        <p:txBody>
          <a:bodyPr vert="horz" lIns="91440" tIns="45720" rIns="91440" bIns="45720" rtlCol="0" anchor="t">
            <a:normAutofit/>
          </a:bodyPr>
          <a:lstStyle/>
          <a:p>
            <a:pPr marL="0" indent="0">
              <a:lnSpc>
                <a:spcPct val="90000"/>
              </a:lnSpc>
              <a:buNone/>
            </a:pPr>
            <a:r>
              <a:rPr lang="it-IT" dirty="0">
                <a:cs typeface="Calibri"/>
              </a:rPr>
              <a:t>States </a:t>
            </a:r>
            <a:r>
              <a:rPr lang="it-IT" err="1">
                <a:cs typeface="Calibri"/>
              </a:rPr>
              <a:t>shall</a:t>
            </a:r>
            <a:r>
              <a:rPr lang="it-IT" dirty="0">
                <a:cs typeface="Calibri"/>
              </a:rPr>
              <a:t> facilitate and </a:t>
            </a:r>
            <a:r>
              <a:rPr lang="it-IT" err="1">
                <a:cs typeface="Calibri"/>
              </a:rPr>
              <a:t>encourage</a:t>
            </a:r>
            <a:r>
              <a:rPr lang="it-IT" dirty="0">
                <a:cs typeface="Calibri"/>
              </a:rPr>
              <a:t> public </a:t>
            </a:r>
            <a:r>
              <a:rPr lang="it-IT" err="1">
                <a:cs typeface="Calibri"/>
              </a:rPr>
              <a:t>awareness</a:t>
            </a:r>
            <a:r>
              <a:rPr lang="it-IT" dirty="0">
                <a:cs typeface="Calibri"/>
              </a:rPr>
              <a:t> and </a:t>
            </a:r>
            <a:r>
              <a:rPr lang="it-IT" err="1">
                <a:cs typeface="Calibri"/>
              </a:rPr>
              <a:t>participation</a:t>
            </a:r>
            <a:r>
              <a:rPr lang="it-IT" dirty="0">
                <a:cs typeface="Calibri"/>
              </a:rPr>
              <a:t> by making information </a:t>
            </a:r>
            <a:r>
              <a:rPr lang="it-IT" err="1">
                <a:cs typeface="Calibri"/>
              </a:rPr>
              <a:t>widely</a:t>
            </a:r>
            <a:r>
              <a:rPr lang="it-IT" dirty="0">
                <a:cs typeface="Calibri"/>
              </a:rPr>
              <a:t> </a:t>
            </a:r>
            <a:r>
              <a:rPr lang="it-IT" err="1">
                <a:cs typeface="Calibri"/>
              </a:rPr>
              <a:t>available</a:t>
            </a:r>
            <a:r>
              <a:rPr lang="it-IT" dirty="0">
                <a:cs typeface="Calibri"/>
              </a:rPr>
              <a:t>. </a:t>
            </a:r>
            <a:r>
              <a:rPr lang="it-IT" err="1">
                <a:cs typeface="Calibri"/>
              </a:rPr>
              <a:t>Effective</a:t>
            </a:r>
            <a:r>
              <a:rPr lang="it-IT" dirty="0">
                <a:cs typeface="Calibri"/>
              </a:rPr>
              <a:t> access to </a:t>
            </a:r>
            <a:r>
              <a:rPr lang="it-IT" err="1">
                <a:cs typeface="Calibri"/>
              </a:rPr>
              <a:t>judicial</a:t>
            </a:r>
            <a:r>
              <a:rPr lang="it-IT" dirty="0">
                <a:cs typeface="Calibri"/>
              </a:rPr>
              <a:t> and </a:t>
            </a:r>
            <a:r>
              <a:rPr lang="it-IT" err="1">
                <a:cs typeface="Calibri"/>
              </a:rPr>
              <a:t>administrative</a:t>
            </a:r>
            <a:r>
              <a:rPr lang="it-IT" dirty="0">
                <a:cs typeface="Calibri"/>
              </a:rPr>
              <a:t> </a:t>
            </a:r>
            <a:r>
              <a:rPr lang="it-IT" err="1">
                <a:cs typeface="Calibri"/>
              </a:rPr>
              <a:t>proceedings</a:t>
            </a:r>
            <a:r>
              <a:rPr lang="it-IT" dirty="0">
                <a:cs typeface="Calibri"/>
              </a:rPr>
              <a:t>, </a:t>
            </a:r>
            <a:r>
              <a:rPr lang="it-IT" err="1">
                <a:cs typeface="Calibri"/>
              </a:rPr>
              <a:t>including</a:t>
            </a:r>
            <a:r>
              <a:rPr lang="it-IT" dirty="0">
                <a:cs typeface="Calibri"/>
              </a:rPr>
              <a:t> </a:t>
            </a:r>
            <a:r>
              <a:rPr lang="it-IT" err="1">
                <a:cs typeface="Calibri"/>
              </a:rPr>
              <a:t>redress</a:t>
            </a:r>
            <a:r>
              <a:rPr lang="it-IT" dirty="0">
                <a:cs typeface="Calibri"/>
              </a:rPr>
              <a:t> and </a:t>
            </a:r>
            <a:r>
              <a:rPr lang="it-IT" err="1">
                <a:cs typeface="Calibri"/>
              </a:rPr>
              <a:t>remedy</a:t>
            </a:r>
            <a:r>
              <a:rPr lang="it-IT" dirty="0">
                <a:cs typeface="Calibri"/>
              </a:rPr>
              <a:t>, </a:t>
            </a:r>
            <a:r>
              <a:rPr lang="it-IT" err="1">
                <a:cs typeface="Calibri"/>
              </a:rPr>
              <a:t>shall</a:t>
            </a:r>
            <a:r>
              <a:rPr lang="it-IT" dirty="0">
                <a:cs typeface="Calibri"/>
              </a:rPr>
              <a:t> be </a:t>
            </a:r>
            <a:r>
              <a:rPr lang="it-IT" err="1">
                <a:cs typeface="Calibri"/>
              </a:rPr>
              <a:t>provided</a:t>
            </a:r>
            <a:r>
              <a:rPr lang="it-IT" dirty="0">
                <a:cs typeface="Calibri"/>
              </a:rPr>
              <a:t>. </a:t>
            </a:r>
          </a:p>
        </p:txBody>
      </p:sp>
    </p:spTree>
    <p:extLst>
      <p:ext uri="{BB962C8B-B14F-4D97-AF65-F5344CB8AC3E}">
        <p14:creationId xmlns:p14="http://schemas.microsoft.com/office/powerpoint/2010/main" val="1700815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57519" y="741391"/>
            <a:ext cx="4109789" cy="1616203"/>
          </a:xfrm>
        </p:spPr>
        <p:txBody>
          <a:bodyPr anchor="b">
            <a:normAutofit/>
          </a:bodyPr>
          <a:lstStyle/>
          <a:p>
            <a:r>
              <a:rPr lang="it-IT" sz="2800"/>
              <a:t>The three pillars of the Convention</a:t>
            </a:r>
          </a:p>
        </p:txBody>
      </p:sp>
      <p:sp>
        <p:nvSpPr>
          <p:cNvPr id="3" name="Segnaposto contenuto 2"/>
          <p:cNvSpPr>
            <a:spLocks noGrp="1"/>
          </p:cNvSpPr>
          <p:nvPr>
            <p:ph idx="1"/>
          </p:nvPr>
        </p:nvSpPr>
        <p:spPr>
          <a:xfrm>
            <a:off x="657519" y="2533476"/>
            <a:ext cx="4109789" cy="3447832"/>
          </a:xfrm>
        </p:spPr>
        <p:txBody>
          <a:bodyPr vert="horz" lIns="91440" tIns="45720" rIns="91440" bIns="45720" rtlCol="0" anchor="t">
            <a:noAutofit/>
          </a:bodyPr>
          <a:lstStyle/>
          <a:p>
            <a:pPr marL="0" indent="0">
              <a:buNone/>
            </a:pPr>
            <a:r>
              <a:rPr lang="it-IT" sz="2400" dirty="0"/>
              <a:t>The </a:t>
            </a:r>
            <a:r>
              <a:rPr lang="it-IT" sz="2400" err="1"/>
              <a:t>three</a:t>
            </a:r>
            <a:r>
              <a:rPr lang="it-IT" sz="2400" dirty="0"/>
              <a:t> </a:t>
            </a:r>
            <a:r>
              <a:rPr lang="it-IT" sz="2400" err="1"/>
              <a:t>pillars</a:t>
            </a:r>
            <a:r>
              <a:rPr lang="it-IT" sz="2400" dirty="0"/>
              <a:t> of the Convention </a:t>
            </a:r>
            <a:r>
              <a:rPr lang="it-IT" sz="2400" err="1"/>
              <a:t>have</a:t>
            </a:r>
            <a:r>
              <a:rPr lang="it-IT" sz="2400" dirty="0"/>
              <a:t> </a:t>
            </a:r>
            <a:r>
              <a:rPr lang="it-IT" sz="2400" err="1"/>
              <a:t>at</a:t>
            </a:r>
            <a:r>
              <a:rPr lang="it-IT" sz="2400" dirty="0"/>
              <a:t> </a:t>
            </a:r>
            <a:r>
              <a:rPr lang="it-IT" sz="2400" err="1"/>
              <a:t>their</a:t>
            </a:r>
            <a:r>
              <a:rPr lang="it-IT" sz="2400" dirty="0"/>
              <a:t> core, the </a:t>
            </a:r>
            <a:r>
              <a:rPr lang="it-IT" sz="2400" b="1" err="1"/>
              <a:t>aims</a:t>
            </a:r>
            <a:r>
              <a:rPr lang="it-IT" sz="2400" b="1" dirty="0"/>
              <a:t> of </a:t>
            </a:r>
            <a:r>
              <a:rPr lang="it-IT" sz="2400" b="1" err="1"/>
              <a:t>improving</a:t>
            </a:r>
            <a:r>
              <a:rPr lang="it-IT" sz="2400" b="1" dirty="0"/>
              <a:t>:</a:t>
            </a:r>
            <a:endParaRPr lang="it-IT" sz="2400" b="1" dirty="0">
              <a:cs typeface="Calibri"/>
            </a:endParaRPr>
          </a:p>
          <a:p>
            <a:r>
              <a:rPr lang="it-IT" sz="2400" err="1"/>
              <a:t>Transparency</a:t>
            </a:r>
            <a:endParaRPr lang="it-IT" sz="2400">
              <a:cs typeface="Calibri"/>
            </a:endParaRPr>
          </a:p>
          <a:p>
            <a:r>
              <a:rPr lang="it-IT" sz="2400" dirty="0"/>
              <a:t>Democracy</a:t>
            </a:r>
            <a:endParaRPr lang="it-IT" sz="2400" dirty="0">
              <a:cs typeface="Calibri"/>
            </a:endParaRPr>
          </a:p>
          <a:p>
            <a:r>
              <a:rPr lang="it-IT" sz="2400" dirty="0"/>
              <a:t>Accountability</a:t>
            </a:r>
            <a:endParaRPr lang="it-IT" sz="2400" dirty="0">
              <a:cs typeface="Calibri"/>
            </a:endParaRPr>
          </a:p>
          <a:p>
            <a:pPr marL="0" indent="0">
              <a:buNone/>
            </a:pPr>
            <a:r>
              <a:rPr lang="it-IT" sz="2400" dirty="0"/>
              <a:t>In </a:t>
            </a:r>
            <a:r>
              <a:rPr lang="it-IT" sz="2400" dirty="0" err="1"/>
              <a:t>decision</a:t>
            </a:r>
            <a:r>
              <a:rPr lang="it-IT" sz="2400" dirty="0"/>
              <a:t> </a:t>
            </a:r>
            <a:r>
              <a:rPr lang="it-IT" sz="2400" dirty="0" err="1"/>
              <a:t>affecting</a:t>
            </a:r>
            <a:r>
              <a:rPr lang="it-IT" sz="2400" dirty="0"/>
              <a:t> the </a:t>
            </a:r>
            <a:r>
              <a:rPr lang="it-IT" sz="2400" dirty="0" err="1"/>
              <a:t>environment</a:t>
            </a:r>
            <a:r>
              <a:rPr lang="it-IT" sz="2400" dirty="0"/>
              <a:t>.</a:t>
            </a:r>
            <a:endParaRPr lang="it-IT" sz="2400" dirty="0">
              <a:cs typeface="Calibri"/>
            </a:endParaRPr>
          </a:p>
        </p:txBody>
      </p:sp>
      <p:pic>
        <p:nvPicPr>
          <p:cNvPr id="5" name="Picture 4" descr="Front steps and columns of a majestic city building">
            <a:extLst>
              <a:ext uri="{FF2B5EF4-FFF2-40B4-BE49-F238E27FC236}">
                <a16:creationId xmlns:a16="http://schemas.microsoft.com/office/drawing/2014/main" id="{AEED1E21-299D-E44A-E4FB-E706D10BBB88}"/>
              </a:ext>
            </a:extLst>
          </p:cNvPr>
          <p:cNvPicPr>
            <a:picLocks noChangeAspect="1"/>
          </p:cNvPicPr>
          <p:nvPr/>
        </p:nvPicPr>
        <p:blipFill rotWithShape="1">
          <a:blip r:embed="rId2"/>
          <a:srcRect l="38108" r="26020" b="-3"/>
          <a:stretch/>
        </p:blipFill>
        <p:spPr>
          <a:xfrm>
            <a:off x="5453109" y="10"/>
            <a:ext cx="3690890"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400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83798" y="1463040"/>
            <a:ext cx="2847230" cy="2690949"/>
          </a:xfrm>
        </p:spPr>
        <p:txBody>
          <a:bodyPr anchor="t">
            <a:normAutofit/>
          </a:bodyPr>
          <a:lstStyle/>
          <a:p>
            <a:r>
              <a:rPr lang="it-IT" sz="4200"/>
              <a:t>The three pillars of the Convention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242163" y="581977"/>
            <a:ext cx="4156790" cy="5181509"/>
          </a:xfrm>
        </p:spPr>
        <p:txBody>
          <a:bodyPr vert="horz" lIns="91440" tIns="45720" rIns="91440" bIns="45720" rtlCol="0" anchor="t">
            <a:noAutofit/>
          </a:bodyPr>
          <a:lstStyle/>
          <a:p>
            <a:pPr marL="0" indent="0">
              <a:buNone/>
            </a:pPr>
            <a:r>
              <a:rPr lang="it-IT" sz="2800"/>
              <a:t>Central to </a:t>
            </a:r>
            <a:r>
              <a:rPr lang="it-IT" sz="2800" err="1"/>
              <a:t>this</a:t>
            </a:r>
            <a:r>
              <a:rPr lang="it-IT" sz="2800"/>
              <a:t> </a:t>
            </a:r>
            <a:r>
              <a:rPr lang="it-IT" sz="2800" err="1"/>
              <a:t>approach</a:t>
            </a:r>
            <a:r>
              <a:rPr lang="it-IT" sz="2800"/>
              <a:t> </a:t>
            </a:r>
            <a:r>
              <a:rPr lang="it-IT" sz="2800" err="1"/>
              <a:t>is</a:t>
            </a:r>
            <a:r>
              <a:rPr lang="it-IT" sz="2800"/>
              <a:t> the idea </a:t>
            </a:r>
            <a:r>
              <a:rPr lang="it-IT" sz="2800" err="1"/>
              <a:t>that</a:t>
            </a:r>
            <a:r>
              <a:rPr lang="it-IT" sz="2800"/>
              <a:t>, by </a:t>
            </a:r>
            <a:r>
              <a:rPr lang="it-IT" sz="2800" err="1"/>
              <a:t>enabling</a:t>
            </a:r>
            <a:r>
              <a:rPr lang="it-IT" sz="2800"/>
              <a:t> </a:t>
            </a:r>
            <a:r>
              <a:rPr lang="it-IT" sz="2800" err="1"/>
              <a:t>citizens</a:t>
            </a:r>
            <a:r>
              <a:rPr lang="it-IT" sz="2800"/>
              <a:t> to access information on </a:t>
            </a:r>
            <a:r>
              <a:rPr lang="it-IT" sz="2800" err="1"/>
              <a:t>their</a:t>
            </a:r>
            <a:r>
              <a:rPr lang="it-IT" sz="2800"/>
              <a:t> </a:t>
            </a:r>
            <a:r>
              <a:rPr lang="it-IT" sz="2800" err="1"/>
              <a:t>environment</a:t>
            </a:r>
            <a:r>
              <a:rPr lang="it-IT" sz="2800"/>
              <a:t>, to </a:t>
            </a:r>
            <a:r>
              <a:rPr lang="it-IT" sz="2800" err="1"/>
              <a:t>participate</a:t>
            </a:r>
            <a:r>
              <a:rPr lang="it-IT" sz="2800"/>
              <a:t> in </a:t>
            </a:r>
            <a:r>
              <a:rPr lang="it-IT" sz="2800" err="1"/>
              <a:t>environmental</a:t>
            </a:r>
            <a:r>
              <a:rPr lang="it-IT" sz="2800"/>
              <a:t> decision-making and to challenge </a:t>
            </a:r>
            <a:r>
              <a:rPr lang="it-IT" sz="2800" err="1"/>
              <a:t>environmental</a:t>
            </a:r>
            <a:r>
              <a:rPr lang="it-IT" sz="2800"/>
              <a:t> </a:t>
            </a:r>
            <a:r>
              <a:rPr lang="it-IT" sz="2800" err="1"/>
              <a:t>decision</a:t>
            </a:r>
            <a:r>
              <a:rPr lang="it-IT" sz="2800"/>
              <a:t> </a:t>
            </a:r>
            <a:r>
              <a:rPr lang="it-IT" sz="2800" err="1"/>
              <a:t>before</a:t>
            </a:r>
            <a:r>
              <a:rPr lang="it-IT" sz="2800"/>
              <a:t> </a:t>
            </a:r>
            <a:r>
              <a:rPr lang="it-IT" sz="2800" err="1"/>
              <a:t>courts</a:t>
            </a:r>
            <a:r>
              <a:rPr lang="it-IT" sz="2800"/>
              <a:t>/</a:t>
            </a:r>
            <a:r>
              <a:rPr lang="it-IT" sz="2800" err="1"/>
              <a:t>tribunal</a:t>
            </a:r>
            <a:r>
              <a:rPr lang="it-IT" sz="2800"/>
              <a:t>, </a:t>
            </a:r>
            <a:r>
              <a:rPr lang="it-IT" sz="2800" b="1" err="1"/>
              <a:t>this</a:t>
            </a:r>
            <a:r>
              <a:rPr lang="it-IT" sz="2800" b="1"/>
              <a:t> </a:t>
            </a:r>
            <a:r>
              <a:rPr lang="it-IT" sz="2800" b="1" err="1"/>
              <a:t>will</a:t>
            </a:r>
            <a:r>
              <a:rPr lang="it-IT" sz="2800" b="1"/>
              <a:t> in </a:t>
            </a:r>
            <a:r>
              <a:rPr lang="it-IT" sz="2800" b="1" err="1"/>
              <a:t>itself</a:t>
            </a:r>
            <a:r>
              <a:rPr lang="it-IT" sz="2800" b="1"/>
              <a:t> </a:t>
            </a:r>
            <a:r>
              <a:rPr lang="it-IT" sz="2800" b="1" err="1"/>
              <a:t>contribute</a:t>
            </a:r>
            <a:r>
              <a:rPr lang="it-IT" sz="2800" b="1"/>
              <a:t> to </a:t>
            </a:r>
            <a:r>
              <a:rPr lang="it-IT" sz="2800" b="1" err="1"/>
              <a:t>achieving</a:t>
            </a:r>
            <a:r>
              <a:rPr lang="it-IT" sz="2800" b="1"/>
              <a:t> a </a:t>
            </a:r>
            <a:r>
              <a:rPr lang="it-IT" sz="2800" b="1" err="1"/>
              <a:t>higher</a:t>
            </a:r>
            <a:r>
              <a:rPr lang="it-IT" sz="2800" b="1"/>
              <a:t> </a:t>
            </a:r>
            <a:r>
              <a:rPr lang="it-IT" sz="2800" b="1" err="1"/>
              <a:t>level</a:t>
            </a:r>
            <a:r>
              <a:rPr lang="it-IT" sz="2800" b="1"/>
              <a:t> of </a:t>
            </a:r>
            <a:r>
              <a:rPr lang="it-IT" sz="2800" b="1" err="1"/>
              <a:t>environmental</a:t>
            </a:r>
            <a:r>
              <a:rPr lang="it-IT" sz="2800" b="1"/>
              <a:t> </a:t>
            </a:r>
            <a:r>
              <a:rPr lang="it-IT" sz="2800" b="1" err="1"/>
              <a:t>protection</a:t>
            </a:r>
            <a:r>
              <a:rPr lang="it-IT" sz="2800" b="1"/>
              <a:t>.</a:t>
            </a:r>
            <a:endParaRPr lang="it-IT" sz="2800" b="1">
              <a:cs typeface="Calibri"/>
            </a:endParaRPr>
          </a:p>
        </p:txBody>
      </p:sp>
    </p:spTree>
    <p:extLst>
      <p:ext uri="{BB962C8B-B14F-4D97-AF65-F5344CB8AC3E}">
        <p14:creationId xmlns:p14="http://schemas.microsoft.com/office/powerpoint/2010/main" val="160476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3930" y="1050595"/>
            <a:ext cx="6056111" cy="1618489"/>
          </a:xfrm>
        </p:spPr>
        <p:txBody>
          <a:bodyPr anchor="ctr">
            <a:normAutofit/>
          </a:bodyPr>
          <a:lstStyle/>
          <a:p>
            <a:pPr>
              <a:lnSpc>
                <a:spcPct val="90000"/>
              </a:lnSpc>
            </a:pPr>
            <a:r>
              <a:rPr lang="it-IT" sz="4000">
                <a:cs typeface="Calibri"/>
              </a:rPr>
              <a:t>A </a:t>
            </a:r>
            <a:r>
              <a:rPr lang="it-IT" sz="4000" err="1">
                <a:cs typeface="Calibri"/>
              </a:rPr>
              <a:t>procedural</a:t>
            </a:r>
            <a:r>
              <a:rPr lang="it-IT" sz="4000">
                <a:cs typeface="Calibri"/>
              </a:rPr>
              <a:t> </a:t>
            </a:r>
            <a:r>
              <a:rPr lang="it-IT" sz="4000" err="1">
                <a:cs typeface="Calibri"/>
              </a:rPr>
              <a:t>approach</a:t>
            </a:r>
            <a:endParaRPr lang="it-IT" sz="4000" err="1"/>
          </a:p>
        </p:txBody>
      </p:sp>
      <p:sp>
        <p:nvSpPr>
          <p:cNvPr id="3" name="Segnaposto contenuto 2"/>
          <p:cNvSpPr>
            <a:spLocks noGrp="1"/>
          </p:cNvSpPr>
          <p:nvPr>
            <p:ph idx="1"/>
          </p:nvPr>
        </p:nvSpPr>
        <p:spPr>
          <a:xfrm>
            <a:off x="963930" y="2409876"/>
            <a:ext cx="6056111" cy="3359988"/>
          </a:xfrm>
        </p:spPr>
        <p:txBody>
          <a:bodyPr anchor="t">
            <a:normAutofit/>
          </a:bodyPr>
          <a:lstStyle/>
          <a:p>
            <a:pPr marL="0" indent="0">
              <a:lnSpc>
                <a:spcPct val="90000"/>
              </a:lnSpc>
              <a:buNone/>
            </a:pPr>
            <a:r>
              <a:rPr lang="it-IT" sz="2400" dirty="0"/>
              <a:t>The Convention </a:t>
            </a:r>
            <a:r>
              <a:rPr lang="it-IT" sz="2400" dirty="0" err="1"/>
              <a:t>adopts</a:t>
            </a:r>
            <a:r>
              <a:rPr lang="it-IT" sz="2400" dirty="0"/>
              <a:t> an </a:t>
            </a:r>
            <a:r>
              <a:rPr lang="it-IT" sz="2400" dirty="0" err="1"/>
              <a:t>essentially</a:t>
            </a:r>
            <a:r>
              <a:rPr lang="it-IT" sz="2400" dirty="0"/>
              <a:t> </a:t>
            </a:r>
            <a:r>
              <a:rPr lang="it-IT" sz="2400" b="1" dirty="0" err="1"/>
              <a:t>procedural</a:t>
            </a:r>
            <a:r>
              <a:rPr lang="it-IT" sz="2400" b="1" dirty="0"/>
              <a:t> </a:t>
            </a:r>
            <a:r>
              <a:rPr lang="it-IT" sz="2400" b="1" dirty="0" err="1"/>
              <a:t>approach</a:t>
            </a:r>
            <a:r>
              <a:rPr lang="it-IT" sz="2400" dirty="0"/>
              <a:t> to </a:t>
            </a:r>
            <a:r>
              <a:rPr lang="it-IT" sz="2400" dirty="0" err="1"/>
              <a:t>environmental</a:t>
            </a:r>
            <a:r>
              <a:rPr lang="it-IT" sz="2400" dirty="0"/>
              <a:t> </a:t>
            </a:r>
            <a:r>
              <a:rPr lang="it-IT" sz="2400" dirty="0" err="1"/>
              <a:t>rights</a:t>
            </a:r>
            <a:r>
              <a:rPr lang="it-IT" sz="2400" dirty="0"/>
              <a:t>.</a:t>
            </a:r>
            <a:endParaRPr lang="it-IT" sz="2400" dirty="0">
              <a:cs typeface="Calibri"/>
            </a:endParaRPr>
          </a:p>
        </p:txBody>
      </p:sp>
    </p:spTree>
    <p:extLst>
      <p:ext uri="{BB962C8B-B14F-4D97-AF65-F5344CB8AC3E}">
        <p14:creationId xmlns:p14="http://schemas.microsoft.com/office/powerpoint/2010/main" val="2604782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3930" y="1050595"/>
            <a:ext cx="6056111" cy="1618489"/>
          </a:xfrm>
        </p:spPr>
        <p:txBody>
          <a:bodyPr anchor="ctr">
            <a:normAutofit/>
          </a:bodyPr>
          <a:lstStyle/>
          <a:p>
            <a:pPr>
              <a:lnSpc>
                <a:spcPct val="90000"/>
              </a:lnSpc>
            </a:pPr>
            <a:r>
              <a:rPr lang="it-IT" sz="4000">
                <a:cs typeface="Calibri"/>
              </a:rPr>
              <a:t>A </a:t>
            </a:r>
            <a:r>
              <a:rPr lang="it-IT" sz="4000" err="1">
                <a:cs typeface="Calibri"/>
              </a:rPr>
              <a:t>procedural</a:t>
            </a:r>
            <a:r>
              <a:rPr lang="it-IT" sz="4000">
                <a:cs typeface="Calibri"/>
              </a:rPr>
              <a:t> </a:t>
            </a:r>
            <a:r>
              <a:rPr lang="it-IT" sz="4000" err="1">
                <a:cs typeface="Calibri"/>
              </a:rPr>
              <a:t>approach</a:t>
            </a:r>
            <a:endParaRPr lang="it-IT" sz="4000" err="1"/>
          </a:p>
        </p:txBody>
      </p:sp>
      <p:sp>
        <p:nvSpPr>
          <p:cNvPr id="3" name="Segnaposto contenuto 2"/>
          <p:cNvSpPr>
            <a:spLocks noGrp="1"/>
          </p:cNvSpPr>
          <p:nvPr>
            <p:ph idx="1"/>
          </p:nvPr>
        </p:nvSpPr>
        <p:spPr>
          <a:xfrm>
            <a:off x="963930" y="2409876"/>
            <a:ext cx="6056111" cy="3359988"/>
          </a:xfrm>
        </p:spPr>
        <p:txBody>
          <a:bodyPr anchor="t">
            <a:normAutofit/>
          </a:bodyPr>
          <a:lstStyle/>
          <a:p>
            <a:pPr marL="0" indent="0">
              <a:lnSpc>
                <a:spcPct val="90000"/>
              </a:lnSpc>
              <a:buNone/>
            </a:pPr>
            <a:r>
              <a:rPr lang="it-IT" sz="2400" dirty="0"/>
              <a:t>The </a:t>
            </a:r>
            <a:r>
              <a:rPr lang="it-IT" sz="2400" err="1"/>
              <a:t>preambol</a:t>
            </a:r>
            <a:r>
              <a:rPr lang="it-IT" sz="2400" dirty="0"/>
              <a:t> of the Convention makes </a:t>
            </a:r>
            <a:r>
              <a:rPr lang="it-IT" sz="2400" err="1"/>
              <a:t>it</a:t>
            </a:r>
            <a:r>
              <a:rPr lang="it-IT" sz="2400" dirty="0"/>
              <a:t> clear </a:t>
            </a:r>
            <a:r>
              <a:rPr lang="it-IT" sz="2400" err="1"/>
              <a:t>that</a:t>
            </a:r>
            <a:r>
              <a:rPr lang="it-IT" sz="2400" dirty="0"/>
              <a:t> </a:t>
            </a:r>
            <a:r>
              <a:rPr lang="it-IT" sz="2400" err="1"/>
              <a:t>its</a:t>
            </a:r>
            <a:r>
              <a:rPr lang="it-IT" sz="2400" dirty="0"/>
              <a:t> </a:t>
            </a:r>
            <a:r>
              <a:rPr lang="it-IT" sz="2400" err="1"/>
              <a:t>authors</a:t>
            </a:r>
            <a:r>
              <a:rPr lang="it-IT" sz="2400" dirty="0"/>
              <a:t> </a:t>
            </a:r>
            <a:r>
              <a:rPr lang="it-IT" sz="2400" err="1"/>
              <a:t>envisaged</a:t>
            </a:r>
            <a:r>
              <a:rPr lang="it-IT" sz="2400" dirty="0"/>
              <a:t> </a:t>
            </a:r>
            <a:r>
              <a:rPr lang="it-IT" sz="2400" err="1"/>
              <a:t>these</a:t>
            </a:r>
            <a:r>
              <a:rPr lang="it-IT" sz="2400" dirty="0"/>
              <a:t> </a:t>
            </a:r>
            <a:r>
              <a:rPr lang="it-IT" sz="2400" err="1"/>
              <a:t>procedural</a:t>
            </a:r>
            <a:r>
              <a:rPr lang="it-IT" sz="2400" dirty="0"/>
              <a:t> </a:t>
            </a:r>
            <a:r>
              <a:rPr lang="it-IT" sz="2400" err="1"/>
              <a:t>rights</a:t>
            </a:r>
            <a:r>
              <a:rPr lang="it-IT" sz="2400" dirty="0"/>
              <a:t> </a:t>
            </a:r>
            <a:r>
              <a:rPr lang="it-IT" sz="2400" b="1" err="1"/>
              <a:t>not</a:t>
            </a:r>
            <a:r>
              <a:rPr lang="it-IT" sz="2400" b="1" dirty="0"/>
              <a:t> </a:t>
            </a:r>
            <a:r>
              <a:rPr lang="it-IT" sz="2400" b="1" err="1"/>
              <a:t>as</a:t>
            </a:r>
            <a:r>
              <a:rPr lang="it-IT" sz="2400" b="1" dirty="0"/>
              <a:t> an end in </a:t>
            </a:r>
            <a:r>
              <a:rPr lang="it-IT" sz="2400" b="1" err="1"/>
              <a:t>themeselves</a:t>
            </a:r>
            <a:r>
              <a:rPr lang="it-IT" sz="2400" b="1" dirty="0"/>
              <a:t> </a:t>
            </a:r>
            <a:r>
              <a:rPr lang="it-IT" sz="2400" err="1"/>
              <a:t>but</a:t>
            </a:r>
            <a:r>
              <a:rPr lang="it-IT" sz="2400" dirty="0"/>
              <a:t> </a:t>
            </a:r>
            <a:r>
              <a:rPr lang="it-IT" sz="2400" err="1"/>
              <a:t>as</a:t>
            </a:r>
            <a:r>
              <a:rPr lang="it-IT" sz="2400" dirty="0"/>
              <a:t> a </a:t>
            </a:r>
            <a:r>
              <a:rPr lang="it-IT" sz="2400" b="1" err="1"/>
              <a:t>means</a:t>
            </a:r>
            <a:r>
              <a:rPr lang="it-IT" sz="2400" b="1" dirty="0"/>
              <a:t> of </a:t>
            </a:r>
            <a:r>
              <a:rPr lang="it-IT" sz="2400" b="1" err="1"/>
              <a:t>achieving</a:t>
            </a:r>
            <a:r>
              <a:rPr lang="it-IT" sz="2400" b="1" dirty="0"/>
              <a:t> </a:t>
            </a:r>
            <a:r>
              <a:rPr lang="it-IT" sz="2400" b="1" err="1"/>
              <a:t>what</a:t>
            </a:r>
            <a:r>
              <a:rPr lang="it-IT" sz="2400" b="1" dirty="0"/>
              <a:t> </a:t>
            </a:r>
            <a:r>
              <a:rPr lang="it-IT" sz="2400" b="1" err="1"/>
              <a:t>they</a:t>
            </a:r>
            <a:r>
              <a:rPr lang="it-IT" sz="2400" b="1" dirty="0"/>
              <a:t> </a:t>
            </a:r>
            <a:r>
              <a:rPr lang="it-IT" sz="2400" b="1" err="1"/>
              <a:t>recognised</a:t>
            </a:r>
            <a:r>
              <a:rPr lang="it-IT" sz="2400" b="1" dirty="0"/>
              <a:t> </a:t>
            </a:r>
            <a:r>
              <a:rPr lang="it-IT" sz="2400" b="1" err="1"/>
              <a:t>as</a:t>
            </a:r>
            <a:r>
              <a:rPr lang="it-IT" sz="2400" b="1" dirty="0"/>
              <a:t> a </a:t>
            </a:r>
            <a:r>
              <a:rPr lang="it-IT" sz="2400" b="1" err="1"/>
              <a:t>universal</a:t>
            </a:r>
            <a:r>
              <a:rPr lang="it-IT" sz="2400" b="1" dirty="0"/>
              <a:t> </a:t>
            </a:r>
            <a:r>
              <a:rPr lang="it-IT" sz="2400" b="1" err="1"/>
              <a:t>right</a:t>
            </a:r>
            <a:r>
              <a:rPr lang="it-IT" sz="2400" b="1"/>
              <a:t>:</a:t>
            </a:r>
            <a:endParaRPr lang="it-IT" sz="2400" dirty="0"/>
          </a:p>
          <a:p>
            <a:pPr marL="0" indent="0" algn="ctr">
              <a:lnSpc>
                <a:spcPct val="90000"/>
              </a:lnSpc>
              <a:buNone/>
            </a:pPr>
            <a:r>
              <a:rPr lang="it-IT" sz="2400" dirty="0"/>
              <a:t> “to live in an </a:t>
            </a:r>
            <a:r>
              <a:rPr lang="it-IT" sz="2400" err="1"/>
              <a:t>environment</a:t>
            </a:r>
            <a:r>
              <a:rPr lang="it-IT" sz="2400" dirty="0"/>
              <a:t> </a:t>
            </a:r>
            <a:r>
              <a:rPr lang="it-IT" sz="2400" err="1"/>
              <a:t>adequate</a:t>
            </a:r>
            <a:r>
              <a:rPr lang="it-IT" sz="2400" dirty="0"/>
              <a:t> to </a:t>
            </a:r>
            <a:r>
              <a:rPr lang="it-IT" sz="2400" err="1"/>
              <a:t>his</a:t>
            </a:r>
            <a:r>
              <a:rPr lang="it-IT" sz="2400" dirty="0"/>
              <a:t> or </a:t>
            </a:r>
            <a:r>
              <a:rPr lang="it-IT" sz="2400" err="1"/>
              <a:t>her</a:t>
            </a:r>
            <a:r>
              <a:rPr lang="it-IT" sz="2400" dirty="0"/>
              <a:t> </a:t>
            </a:r>
            <a:r>
              <a:rPr lang="it-IT" sz="2400" err="1"/>
              <a:t>healt</a:t>
            </a:r>
            <a:r>
              <a:rPr lang="it-IT" sz="2400" dirty="0"/>
              <a:t> and </a:t>
            </a:r>
            <a:r>
              <a:rPr lang="it-IT" sz="2400" err="1"/>
              <a:t>well-being</a:t>
            </a:r>
            <a:r>
              <a:rPr lang="it-IT" sz="2400" dirty="0"/>
              <a:t>, to </a:t>
            </a:r>
            <a:r>
              <a:rPr lang="it-IT" sz="2400" err="1"/>
              <a:t>protect</a:t>
            </a:r>
            <a:r>
              <a:rPr lang="it-IT" sz="2400" dirty="0"/>
              <a:t> the </a:t>
            </a:r>
            <a:r>
              <a:rPr lang="it-IT" sz="2400" err="1"/>
              <a:t>environment</a:t>
            </a:r>
            <a:r>
              <a:rPr lang="it-IT" sz="2400" dirty="0"/>
              <a:t> for the benefit of </a:t>
            </a:r>
            <a:r>
              <a:rPr lang="it-IT" sz="2400" err="1"/>
              <a:t>present</a:t>
            </a:r>
            <a:r>
              <a:rPr lang="it-IT" sz="2400" dirty="0"/>
              <a:t> and future generations” </a:t>
            </a:r>
            <a:endParaRPr lang="it-IT" sz="2400">
              <a:cs typeface="Calibri"/>
            </a:endParaRPr>
          </a:p>
        </p:txBody>
      </p:sp>
    </p:spTree>
    <p:extLst>
      <p:ext uri="{BB962C8B-B14F-4D97-AF65-F5344CB8AC3E}">
        <p14:creationId xmlns:p14="http://schemas.microsoft.com/office/powerpoint/2010/main" val="3451515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82723" y="809898"/>
            <a:ext cx="7457037" cy="1554480"/>
          </a:xfrm>
        </p:spPr>
        <p:txBody>
          <a:bodyPr anchor="ctr">
            <a:normAutofit/>
          </a:bodyPr>
          <a:lstStyle/>
          <a:p>
            <a:r>
              <a:rPr lang="it-IT" sz="4200"/>
              <a:t>The three pillars of the Convention</a:t>
            </a:r>
          </a:p>
        </p:txBody>
      </p:sp>
      <p:sp>
        <p:nvSpPr>
          <p:cNvPr id="3" name="Segnaposto contenuto 2"/>
          <p:cNvSpPr>
            <a:spLocks noGrp="1"/>
          </p:cNvSpPr>
          <p:nvPr>
            <p:ph idx="1"/>
          </p:nvPr>
        </p:nvSpPr>
        <p:spPr>
          <a:xfrm>
            <a:off x="783771" y="2374585"/>
            <a:ext cx="7455989" cy="3767595"/>
          </a:xfrm>
        </p:spPr>
        <p:txBody>
          <a:bodyPr vert="horz" lIns="91440" tIns="45720" rIns="91440" bIns="45720" rtlCol="0" anchor="ctr">
            <a:normAutofit/>
          </a:bodyPr>
          <a:lstStyle/>
          <a:p>
            <a:pPr marL="0" indent="0">
              <a:buNone/>
            </a:pPr>
            <a:r>
              <a:rPr lang="it-IT" sz="2100" dirty="0" err="1"/>
              <a:t>Similarly</a:t>
            </a:r>
            <a:r>
              <a:rPr lang="it-IT" sz="2100" dirty="0"/>
              <a:t> </a:t>
            </a:r>
            <a:r>
              <a:rPr lang="it-IT" sz="2100" dirty="0" err="1"/>
              <a:t>Article</a:t>
            </a:r>
            <a:r>
              <a:rPr lang="it-IT" sz="2100" dirty="0"/>
              <a:t> 1 </a:t>
            </a:r>
            <a:r>
              <a:rPr lang="it-IT" sz="2100" dirty="0" err="1"/>
              <a:t>provides</a:t>
            </a:r>
            <a:r>
              <a:rPr lang="it-IT" sz="2100" dirty="0"/>
              <a:t>:</a:t>
            </a:r>
          </a:p>
          <a:p>
            <a:pPr marL="0" indent="0">
              <a:buNone/>
            </a:pPr>
            <a:r>
              <a:rPr lang="it-IT" sz="2100" b="1" dirty="0">
                <a:cs typeface="Calibri"/>
              </a:rPr>
              <a:t>OBJECTIVE</a:t>
            </a:r>
            <a:r>
              <a:rPr lang="it-IT" sz="2100" dirty="0">
                <a:cs typeface="Calibri"/>
              </a:rPr>
              <a:t>: </a:t>
            </a:r>
            <a:r>
              <a:rPr lang="it-IT" sz="2100" b="1" dirty="0">
                <a:cs typeface="Calibri"/>
              </a:rPr>
              <a:t>In </a:t>
            </a:r>
            <a:r>
              <a:rPr lang="it-IT" sz="2100" b="1" dirty="0" err="1">
                <a:cs typeface="Calibri"/>
              </a:rPr>
              <a:t>order</a:t>
            </a:r>
            <a:r>
              <a:rPr lang="it-IT" sz="2100" b="1" dirty="0">
                <a:cs typeface="Calibri"/>
              </a:rPr>
              <a:t> to </a:t>
            </a:r>
            <a:r>
              <a:rPr lang="it-IT" sz="2100" b="1" dirty="0" err="1">
                <a:cs typeface="Calibri"/>
              </a:rPr>
              <a:t>contribute</a:t>
            </a:r>
            <a:r>
              <a:rPr lang="it-IT" sz="2100" b="1" dirty="0">
                <a:cs typeface="Calibri"/>
              </a:rPr>
              <a:t> to the </a:t>
            </a:r>
            <a:r>
              <a:rPr lang="it-IT" sz="2100" b="1" dirty="0" err="1">
                <a:cs typeface="Calibri"/>
              </a:rPr>
              <a:t>protection</a:t>
            </a:r>
            <a:r>
              <a:rPr lang="it-IT" sz="2100" b="1" dirty="0">
                <a:cs typeface="Calibri"/>
              </a:rPr>
              <a:t> of the </a:t>
            </a:r>
            <a:r>
              <a:rPr lang="it-IT" sz="2100" b="1" dirty="0" err="1">
                <a:cs typeface="Calibri"/>
              </a:rPr>
              <a:t>right</a:t>
            </a:r>
            <a:r>
              <a:rPr lang="it-IT" sz="2100" b="1" dirty="0">
                <a:cs typeface="Calibri"/>
              </a:rPr>
              <a:t> of </a:t>
            </a:r>
            <a:r>
              <a:rPr lang="it-IT" sz="2100" b="1" dirty="0" err="1">
                <a:cs typeface="Calibri"/>
              </a:rPr>
              <a:t>every</a:t>
            </a:r>
            <a:r>
              <a:rPr lang="it-IT" sz="2100" b="1" dirty="0">
                <a:cs typeface="Calibri"/>
              </a:rPr>
              <a:t> </a:t>
            </a:r>
            <a:r>
              <a:rPr lang="it-IT" sz="2100" b="1" dirty="0" err="1">
                <a:cs typeface="Calibri"/>
              </a:rPr>
              <a:t>person</a:t>
            </a:r>
            <a:r>
              <a:rPr lang="it-IT" sz="2100" b="1" dirty="0">
                <a:cs typeface="Calibri"/>
              </a:rPr>
              <a:t> of </a:t>
            </a:r>
            <a:r>
              <a:rPr lang="it-IT" sz="2100" b="1" dirty="0" err="1">
                <a:cs typeface="Calibri"/>
              </a:rPr>
              <a:t>present</a:t>
            </a:r>
            <a:r>
              <a:rPr lang="it-IT" sz="2100" b="1" dirty="0">
                <a:cs typeface="Calibri"/>
              </a:rPr>
              <a:t> and future generations to live in an </a:t>
            </a:r>
            <a:r>
              <a:rPr lang="it-IT" sz="2100" b="1" dirty="0" err="1">
                <a:cs typeface="Calibri"/>
              </a:rPr>
              <a:t>environment</a:t>
            </a:r>
            <a:r>
              <a:rPr lang="it-IT" sz="2100" b="1" dirty="0">
                <a:cs typeface="Calibri"/>
              </a:rPr>
              <a:t> </a:t>
            </a:r>
            <a:r>
              <a:rPr lang="it-IT" sz="2100" b="1" dirty="0" err="1">
                <a:cs typeface="Calibri"/>
              </a:rPr>
              <a:t>adequate</a:t>
            </a:r>
            <a:r>
              <a:rPr lang="it-IT" sz="2100" b="1" dirty="0">
                <a:cs typeface="Calibri"/>
              </a:rPr>
              <a:t> to </a:t>
            </a:r>
            <a:r>
              <a:rPr lang="it-IT" sz="2100" b="1" dirty="0" err="1">
                <a:cs typeface="Calibri"/>
              </a:rPr>
              <a:t>his</a:t>
            </a:r>
            <a:r>
              <a:rPr lang="it-IT" sz="2100" b="1" dirty="0">
                <a:cs typeface="Calibri"/>
              </a:rPr>
              <a:t> or </a:t>
            </a:r>
            <a:r>
              <a:rPr lang="it-IT" sz="2100" b="1" dirty="0" err="1">
                <a:cs typeface="Calibri"/>
              </a:rPr>
              <a:t>her</a:t>
            </a:r>
            <a:r>
              <a:rPr lang="it-IT" sz="2100" b="1" dirty="0">
                <a:cs typeface="Calibri"/>
              </a:rPr>
              <a:t> health and </a:t>
            </a:r>
            <a:r>
              <a:rPr lang="it-IT" sz="2100" b="1" dirty="0" err="1">
                <a:cs typeface="Calibri"/>
              </a:rPr>
              <a:t>well-being</a:t>
            </a:r>
            <a:r>
              <a:rPr lang="it-IT" sz="2100" dirty="0">
                <a:cs typeface="Calibri"/>
              </a:rPr>
              <a:t>, </a:t>
            </a:r>
            <a:r>
              <a:rPr lang="it-IT" sz="2100" dirty="0" err="1">
                <a:cs typeface="Calibri"/>
              </a:rPr>
              <a:t>each</a:t>
            </a:r>
            <a:r>
              <a:rPr lang="it-IT" sz="2100" dirty="0">
                <a:cs typeface="Calibri"/>
              </a:rPr>
              <a:t> Party </a:t>
            </a:r>
            <a:r>
              <a:rPr lang="it-IT" sz="2100" dirty="0" err="1">
                <a:cs typeface="Calibri"/>
              </a:rPr>
              <a:t>shall</a:t>
            </a:r>
            <a:r>
              <a:rPr lang="it-IT" sz="2100" dirty="0">
                <a:cs typeface="Calibri"/>
              </a:rPr>
              <a:t> </a:t>
            </a:r>
            <a:r>
              <a:rPr lang="it-IT" sz="2100" dirty="0" err="1">
                <a:cs typeface="Calibri"/>
              </a:rPr>
              <a:t>guarantee</a:t>
            </a:r>
            <a:r>
              <a:rPr lang="it-IT" sz="2100" dirty="0">
                <a:cs typeface="Calibri"/>
              </a:rPr>
              <a:t> the </a:t>
            </a:r>
            <a:r>
              <a:rPr lang="it-IT" sz="2100" dirty="0" err="1">
                <a:cs typeface="Calibri"/>
              </a:rPr>
              <a:t>rights</a:t>
            </a:r>
            <a:r>
              <a:rPr lang="it-IT" sz="2100" dirty="0">
                <a:cs typeface="Calibri"/>
              </a:rPr>
              <a:t> of access to information, public </a:t>
            </a:r>
            <a:r>
              <a:rPr lang="it-IT" sz="2100" dirty="0" err="1">
                <a:cs typeface="Calibri"/>
              </a:rPr>
              <a:t>participation</a:t>
            </a:r>
            <a:r>
              <a:rPr lang="it-IT" sz="2100" dirty="0">
                <a:cs typeface="Calibri"/>
              </a:rPr>
              <a:t> in decision-making, and access to </a:t>
            </a:r>
            <a:r>
              <a:rPr lang="it-IT" sz="2100" dirty="0" err="1">
                <a:cs typeface="Calibri"/>
              </a:rPr>
              <a:t>justice</a:t>
            </a:r>
            <a:r>
              <a:rPr lang="it-IT" sz="2100" dirty="0">
                <a:cs typeface="Calibri"/>
              </a:rPr>
              <a:t> in </a:t>
            </a:r>
            <a:r>
              <a:rPr lang="it-IT" sz="2100" dirty="0" err="1">
                <a:cs typeface="Calibri"/>
              </a:rPr>
              <a:t>environmental</a:t>
            </a:r>
            <a:r>
              <a:rPr lang="it-IT" sz="2100" dirty="0">
                <a:cs typeface="Calibri"/>
              </a:rPr>
              <a:t> </a:t>
            </a:r>
            <a:r>
              <a:rPr lang="it-IT" sz="2100" dirty="0" err="1">
                <a:cs typeface="Calibri"/>
              </a:rPr>
              <a:t>matters</a:t>
            </a:r>
            <a:r>
              <a:rPr lang="it-IT" sz="2100" dirty="0">
                <a:cs typeface="Calibri"/>
              </a:rPr>
              <a:t> in </a:t>
            </a:r>
            <a:r>
              <a:rPr lang="it-IT" sz="2100" dirty="0" err="1">
                <a:cs typeface="Calibri"/>
              </a:rPr>
              <a:t>accordance</a:t>
            </a:r>
            <a:r>
              <a:rPr lang="it-IT" sz="2100" dirty="0">
                <a:cs typeface="Calibri"/>
              </a:rPr>
              <a:t> with the </a:t>
            </a:r>
            <a:r>
              <a:rPr lang="it-IT" sz="2100" dirty="0" err="1">
                <a:cs typeface="Calibri"/>
              </a:rPr>
              <a:t>provisions</a:t>
            </a:r>
            <a:r>
              <a:rPr lang="it-IT" sz="2100" dirty="0">
                <a:cs typeface="Calibri"/>
              </a:rPr>
              <a:t> of </a:t>
            </a:r>
            <a:r>
              <a:rPr lang="it-IT" sz="2100" dirty="0" err="1">
                <a:cs typeface="Calibri"/>
              </a:rPr>
              <a:t>this</a:t>
            </a:r>
            <a:r>
              <a:rPr lang="it-IT" sz="2100" dirty="0">
                <a:cs typeface="Calibri"/>
              </a:rPr>
              <a:t> Convention</a:t>
            </a:r>
            <a:endParaRPr lang="it-IT" sz="2100" dirty="0"/>
          </a:p>
          <a:p>
            <a:pPr marL="0" indent="0">
              <a:buNone/>
            </a:pPr>
            <a:endParaRPr lang="it-IT" sz="21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552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429000" y="601744"/>
            <a:ext cx="5086350" cy="1338696"/>
          </a:xfrm>
        </p:spPr>
        <p:txBody>
          <a:bodyPr>
            <a:normAutofit/>
          </a:bodyPr>
          <a:lstStyle/>
          <a:p>
            <a:pPr>
              <a:lnSpc>
                <a:spcPct val="90000"/>
              </a:lnSpc>
            </a:pPr>
            <a:r>
              <a:rPr lang="it-IT"/>
              <a:t>The </a:t>
            </a:r>
            <a:r>
              <a:rPr lang="it-IT" err="1"/>
              <a:t>Aarhus</a:t>
            </a:r>
            <a:r>
              <a:rPr lang="it-IT"/>
              <a:t> Convention</a:t>
            </a:r>
          </a:p>
        </p:txBody>
      </p:sp>
      <p:pic>
        <p:nvPicPr>
          <p:cNvPr id="5" name="Picture 4" descr="A room of colourful chairs">
            <a:extLst>
              <a:ext uri="{FF2B5EF4-FFF2-40B4-BE49-F238E27FC236}">
                <a16:creationId xmlns:a16="http://schemas.microsoft.com/office/drawing/2014/main" id="{5F299A1D-BAAF-3013-A151-C6F5241DAA82}"/>
              </a:ext>
            </a:extLst>
          </p:cNvPr>
          <p:cNvPicPr>
            <a:picLocks noChangeAspect="1"/>
          </p:cNvPicPr>
          <p:nvPr/>
        </p:nvPicPr>
        <p:blipFill rotWithShape="1">
          <a:blip r:embed="rId2"/>
          <a:srcRect l="36995" r="35636"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egnaposto contenuto 2"/>
          <p:cNvSpPr>
            <a:spLocks noGrp="1"/>
          </p:cNvSpPr>
          <p:nvPr>
            <p:ph idx="1"/>
          </p:nvPr>
        </p:nvSpPr>
        <p:spPr>
          <a:xfrm>
            <a:off x="3429000" y="2201958"/>
            <a:ext cx="5086350" cy="3900730"/>
          </a:xfrm>
        </p:spPr>
        <p:txBody>
          <a:bodyPr anchor="t">
            <a:normAutofit/>
          </a:bodyPr>
          <a:lstStyle/>
          <a:p>
            <a:pPr marL="0" indent="0">
              <a:buNone/>
            </a:pPr>
            <a:r>
              <a:rPr lang="it-IT" sz="2800"/>
              <a:t>The Aarhus Convention </a:t>
            </a:r>
            <a:r>
              <a:rPr lang="it-IT" sz="2800" err="1"/>
              <a:t>was</a:t>
            </a:r>
            <a:r>
              <a:rPr lang="it-IT" sz="2800"/>
              <a:t> </a:t>
            </a:r>
            <a:r>
              <a:rPr lang="it-IT" sz="2800" err="1"/>
              <a:t>signed</a:t>
            </a:r>
            <a:r>
              <a:rPr lang="it-IT" sz="2800"/>
              <a:t> in 1998 by 35 of the UNECE </a:t>
            </a:r>
            <a:r>
              <a:rPr lang="it-IT" sz="2800" err="1"/>
              <a:t>Member</a:t>
            </a:r>
            <a:r>
              <a:rPr lang="it-IT" sz="2800"/>
              <a:t> States and by </a:t>
            </a:r>
            <a:r>
              <a:rPr lang="it-IT" sz="2800" err="1"/>
              <a:t>European</a:t>
            </a:r>
            <a:r>
              <a:rPr lang="it-IT" sz="2800"/>
              <a:t> Community in </a:t>
            </a:r>
            <a:r>
              <a:rPr lang="it-IT" sz="2800" err="1"/>
              <a:t>its</a:t>
            </a:r>
            <a:r>
              <a:rPr lang="it-IT" sz="2800"/>
              <a:t> </a:t>
            </a:r>
            <a:r>
              <a:rPr lang="it-IT" sz="2800" err="1"/>
              <a:t>own</a:t>
            </a:r>
            <a:r>
              <a:rPr lang="it-IT" sz="2800"/>
              <a:t> </a:t>
            </a:r>
            <a:r>
              <a:rPr lang="it-IT" sz="2800" err="1"/>
              <a:t>right</a:t>
            </a:r>
            <a:r>
              <a:rPr lang="it-IT" sz="2800"/>
              <a:t>.</a:t>
            </a:r>
            <a:endParaRPr lang="it-IT" sz="2800">
              <a:cs typeface="Calibri"/>
            </a:endParaRPr>
          </a:p>
          <a:p>
            <a:pPr marL="0" indent="0">
              <a:buNone/>
            </a:pPr>
            <a:r>
              <a:rPr lang="it-IT" sz="2800" err="1"/>
              <a:t>It</a:t>
            </a:r>
            <a:r>
              <a:rPr lang="it-IT" sz="2800"/>
              <a:t> </a:t>
            </a:r>
            <a:r>
              <a:rPr lang="it-IT" sz="2800" err="1"/>
              <a:t>entered</a:t>
            </a:r>
            <a:r>
              <a:rPr lang="it-IT" sz="2800"/>
              <a:t> </a:t>
            </a:r>
            <a:r>
              <a:rPr lang="it-IT" sz="2800" err="1"/>
              <a:t>into</a:t>
            </a:r>
            <a:r>
              <a:rPr lang="it-IT" sz="2800"/>
              <a:t> force in </a:t>
            </a:r>
            <a:r>
              <a:rPr lang="it-IT" sz="2800" err="1"/>
              <a:t>October</a:t>
            </a:r>
            <a:r>
              <a:rPr lang="it-IT" sz="2800"/>
              <a:t> 2001 following </a:t>
            </a:r>
            <a:r>
              <a:rPr lang="it-IT" sz="2800" err="1"/>
              <a:t>ratification</a:t>
            </a:r>
            <a:r>
              <a:rPr lang="it-IT" sz="2800"/>
              <a:t> by 16 States.</a:t>
            </a:r>
            <a:endParaRPr lang="it-IT" sz="2800">
              <a:cs typeface="Calibri"/>
            </a:endParaRPr>
          </a:p>
          <a:p>
            <a:pPr marL="0" indent="0">
              <a:buNone/>
            </a:pPr>
            <a:endParaRPr lang="it-IT" sz="1700"/>
          </a:p>
        </p:txBody>
      </p:sp>
    </p:spTree>
    <p:extLst>
      <p:ext uri="{BB962C8B-B14F-4D97-AF65-F5344CB8AC3E}">
        <p14:creationId xmlns:p14="http://schemas.microsoft.com/office/powerpoint/2010/main" val="2584127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3930" y="1050595"/>
            <a:ext cx="6056111" cy="1618489"/>
          </a:xfrm>
        </p:spPr>
        <p:txBody>
          <a:bodyPr anchor="ctr">
            <a:normAutofit/>
          </a:bodyPr>
          <a:lstStyle/>
          <a:p>
            <a:pPr>
              <a:lnSpc>
                <a:spcPct val="90000"/>
              </a:lnSpc>
            </a:pPr>
            <a:r>
              <a:rPr lang="it-IT" sz="5400"/>
              <a:t>The Aarhus Convention</a:t>
            </a:r>
          </a:p>
        </p:txBody>
      </p:sp>
      <p:sp>
        <p:nvSpPr>
          <p:cNvPr id="3" name="Segnaposto contenuto 2"/>
          <p:cNvSpPr>
            <a:spLocks noGrp="1"/>
          </p:cNvSpPr>
          <p:nvPr>
            <p:ph idx="1"/>
          </p:nvPr>
        </p:nvSpPr>
        <p:spPr>
          <a:xfrm>
            <a:off x="963930" y="2969469"/>
            <a:ext cx="6056111" cy="2987300"/>
          </a:xfrm>
        </p:spPr>
        <p:txBody>
          <a:bodyPr vert="horz" lIns="91440" tIns="45720" rIns="91440" bIns="45720" rtlCol="0" anchor="t">
            <a:noAutofit/>
          </a:bodyPr>
          <a:lstStyle/>
          <a:p>
            <a:pPr marL="0" indent="0">
              <a:buNone/>
            </a:pPr>
            <a:r>
              <a:rPr lang="it-IT" dirty="0" err="1"/>
              <a:t>Implementation</a:t>
            </a:r>
            <a:r>
              <a:rPr lang="it-IT" dirty="0"/>
              <a:t> of the Aarhus Convention </a:t>
            </a:r>
            <a:r>
              <a:rPr lang="it-IT" dirty="0" err="1"/>
              <a:t>i</a:t>
            </a:r>
            <a:r>
              <a:rPr lang="it-IT" b="1" dirty="0" err="1"/>
              <a:t>s</a:t>
            </a:r>
            <a:r>
              <a:rPr lang="it-IT" b="1" dirty="0"/>
              <a:t> </a:t>
            </a:r>
            <a:r>
              <a:rPr lang="it-IT" b="1" dirty="0" err="1"/>
              <a:t>monitored</a:t>
            </a:r>
            <a:r>
              <a:rPr lang="it-IT" b="1" dirty="0"/>
              <a:t> by the Aarhus Convention Compliance Committee</a:t>
            </a:r>
            <a:r>
              <a:rPr lang="it-IT" dirty="0"/>
              <a:t> (the Compliance Committee), </a:t>
            </a:r>
            <a:r>
              <a:rPr lang="it-IT" dirty="0" err="1"/>
              <a:t>composed</a:t>
            </a:r>
            <a:r>
              <a:rPr lang="it-IT" dirty="0"/>
              <a:t> of 9 part-time </a:t>
            </a:r>
            <a:r>
              <a:rPr lang="it-IT" dirty="0" err="1"/>
              <a:t>members</a:t>
            </a:r>
            <a:r>
              <a:rPr lang="it-IT" dirty="0"/>
              <a:t>.</a:t>
            </a:r>
          </a:p>
          <a:p>
            <a:pPr marL="0" indent="0">
              <a:buNone/>
            </a:pPr>
            <a:endParaRPr lang="it-IT" sz="2100"/>
          </a:p>
        </p:txBody>
      </p:sp>
    </p:spTree>
    <p:extLst>
      <p:ext uri="{BB962C8B-B14F-4D97-AF65-F5344CB8AC3E}">
        <p14:creationId xmlns:p14="http://schemas.microsoft.com/office/powerpoint/2010/main" val="168889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0699" y="687480"/>
            <a:ext cx="5605629" cy="994172"/>
          </a:xfrm>
        </p:spPr>
        <p:txBody>
          <a:bodyPr>
            <a:normAutofit/>
          </a:bodyPr>
          <a:lstStyle/>
          <a:p>
            <a:pPr>
              <a:lnSpc>
                <a:spcPct val="90000"/>
              </a:lnSpc>
            </a:pPr>
            <a:r>
              <a:rPr lang="it-IT" sz="3300">
                <a:cs typeface="Calibri"/>
              </a:rPr>
              <a:t>Balmer Scharfroth v. Swizerland</a:t>
            </a:r>
          </a:p>
          <a:p>
            <a:pPr>
              <a:lnSpc>
                <a:spcPct val="90000"/>
              </a:lnSpc>
            </a:pPr>
            <a:endParaRPr lang="it-IT" sz="3300">
              <a:cs typeface="Calibri"/>
            </a:endParaRPr>
          </a:p>
        </p:txBody>
      </p:sp>
      <p:sp>
        <p:nvSpPr>
          <p:cNvPr id="3" name="Segnaposto contenuto 2"/>
          <p:cNvSpPr>
            <a:spLocks noGrp="1"/>
          </p:cNvSpPr>
          <p:nvPr>
            <p:ph idx="1"/>
          </p:nvPr>
        </p:nvSpPr>
        <p:spPr>
          <a:xfrm>
            <a:off x="119076" y="1609717"/>
            <a:ext cx="6010881" cy="4406453"/>
          </a:xfrm>
        </p:spPr>
        <p:txBody>
          <a:bodyPr vert="horz" lIns="91440" tIns="45720" rIns="91440" bIns="45720" rtlCol="0" anchor="ctr">
            <a:noAutofit/>
          </a:bodyPr>
          <a:lstStyle/>
          <a:p>
            <a:r>
              <a:rPr lang="it-IT" sz="2800" dirty="0"/>
              <a:t>The </a:t>
            </a:r>
            <a:r>
              <a:rPr lang="it-IT" sz="2800" dirty="0" err="1"/>
              <a:t>ECtHR</a:t>
            </a:r>
            <a:r>
              <a:rPr lang="it-IT" sz="2800" dirty="0"/>
              <a:t> </a:t>
            </a:r>
            <a:r>
              <a:rPr lang="it-IT" sz="2800" dirty="0" err="1"/>
              <a:t>held</a:t>
            </a:r>
            <a:r>
              <a:rPr lang="it-IT" sz="2800" dirty="0"/>
              <a:t> </a:t>
            </a:r>
            <a:r>
              <a:rPr lang="it-IT" sz="2800" dirty="0" err="1"/>
              <a:t>that</a:t>
            </a:r>
            <a:r>
              <a:rPr lang="it-IT" sz="2800" dirty="0"/>
              <a:t> </a:t>
            </a:r>
            <a:r>
              <a:rPr lang="it-IT" sz="2800" b="1" dirty="0" err="1"/>
              <a:t>article</a:t>
            </a:r>
            <a:r>
              <a:rPr lang="it-IT" sz="2800" b="1" dirty="0"/>
              <a:t> 6 </a:t>
            </a:r>
            <a:r>
              <a:rPr lang="it-IT" sz="2800" b="1" dirty="0" err="1"/>
              <a:t>was</a:t>
            </a:r>
            <a:r>
              <a:rPr lang="it-IT" sz="2800" b="1" dirty="0"/>
              <a:t> </a:t>
            </a:r>
            <a:r>
              <a:rPr lang="it-IT" sz="2800" b="1" dirty="0" err="1"/>
              <a:t>not</a:t>
            </a:r>
            <a:r>
              <a:rPr lang="it-IT" sz="2800" b="1" dirty="0"/>
              <a:t> </a:t>
            </a:r>
            <a:r>
              <a:rPr lang="it-IT" sz="2800" b="1" dirty="0" err="1"/>
              <a:t>applicable</a:t>
            </a:r>
            <a:r>
              <a:rPr lang="it-IT" sz="2800" b="1" dirty="0"/>
              <a:t>.</a:t>
            </a:r>
            <a:endParaRPr lang="it-IT" sz="2800" b="1">
              <a:cs typeface="Calibri"/>
            </a:endParaRPr>
          </a:p>
          <a:p>
            <a:r>
              <a:rPr lang="it-IT" sz="2800" err="1"/>
              <a:t>It</a:t>
            </a:r>
            <a:r>
              <a:rPr lang="it-IT" sz="2800" dirty="0"/>
              <a:t> </a:t>
            </a:r>
            <a:r>
              <a:rPr lang="it-IT" sz="2800" err="1"/>
              <a:t>reasoned</a:t>
            </a:r>
            <a:r>
              <a:rPr lang="it-IT" sz="2800" dirty="0"/>
              <a:t> </a:t>
            </a:r>
            <a:r>
              <a:rPr lang="it-IT" sz="2800" err="1"/>
              <a:t>that</a:t>
            </a:r>
            <a:r>
              <a:rPr lang="it-IT" sz="2800" dirty="0"/>
              <a:t> </a:t>
            </a:r>
            <a:r>
              <a:rPr lang="it-IT" sz="2800" err="1"/>
              <a:t>was</a:t>
            </a:r>
            <a:r>
              <a:rPr lang="it-IT" sz="2800" dirty="0"/>
              <a:t> </a:t>
            </a:r>
            <a:r>
              <a:rPr lang="it-IT" sz="2800" err="1"/>
              <a:t>what</a:t>
            </a:r>
            <a:r>
              <a:rPr lang="it-IT" sz="2800" dirty="0"/>
              <a:t> </a:t>
            </a:r>
            <a:r>
              <a:rPr lang="it-IT" sz="2800" err="1"/>
              <a:t>at</a:t>
            </a:r>
            <a:r>
              <a:rPr lang="it-IT" sz="2800" dirty="0"/>
              <a:t> </a:t>
            </a:r>
            <a:r>
              <a:rPr lang="it-IT" sz="2800" err="1"/>
              <a:t>issue</a:t>
            </a:r>
            <a:r>
              <a:rPr lang="it-IT" sz="2800" dirty="0"/>
              <a:t> </a:t>
            </a:r>
            <a:r>
              <a:rPr lang="it-IT" sz="2800" err="1"/>
              <a:t>was</a:t>
            </a:r>
            <a:r>
              <a:rPr lang="it-IT" sz="2800" dirty="0"/>
              <a:t> of </a:t>
            </a:r>
            <a:r>
              <a:rPr lang="it-IT" sz="2800" b="1" dirty="0"/>
              <a:t>a technical, </a:t>
            </a:r>
            <a:r>
              <a:rPr lang="it-IT" sz="2800" b="1" err="1"/>
              <a:t>not</a:t>
            </a:r>
            <a:r>
              <a:rPr lang="it-IT" sz="2800" b="1" dirty="0"/>
              <a:t> </a:t>
            </a:r>
            <a:r>
              <a:rPr lang="it-IT" sz="2800" b="1" err="1"/>
              <a:t>legal</a:t>
            </a:r>
            <a:r>
              <a:rPr lang="it-IT" sz="2800" b="1" dirty="0"/>
              <a:t> nature</a:t>
            </a:r>
            <a:r>
              <a:rPr lang="it-IT" sz="2800" dirty="0"/>
              <a:t> and, </a:t>
            </a:r>
            <a:r>
              <a:rPr lang="it-IT" sz="2800" err="1"/>
              <a:t>even</a:t>
            </a:r>
            <a:r>
              <a:rPr lang="it-IT" sz="2800" dirty="0"/>
              <a:t> </a:t>
            </a:r>
            <a:r>
              <a:rPr lang="it-IT" sz="2800" err="1"/>
              <a:t>supposing</a:t>
            </a:r>
            <a:r>
              <a:rPr lang="it-IT" sz="2800" dirty="0"/>
              <a:t> </a:t>
            </a:r>
            <a:r>
              <a:rPr lang="it-IT" sz="2800" err="1"/>
              <a:t>that</a:t>
            </a:r>
            <a:r>
              <a:rPr lang="it-IT" sz="2800" dirty="0"/>
              <a:t> the </a:t>
            </a:r>
            <a:r>
              <a:rPr lang="it-IT" sz="2800" err="1"/>
              <a:t>courts</a:t>
            </a:r>
            <a:r>
              <a:rPr lang="it-IT" sz="2800" dirty="0"/>
              <a:t> </a:t>
            </a:r>
            <a:r>
              <a:rPr lang="it-IT" sz="2800" err="1"/>
              <a:t>had</a:t>
            </a:r>
            <a:r>
              <a:rPr lang="it-IT" sz="2800" dirty="0"/>
              <a:t> the </a:t>
            </a:r>
            <a:r>
              <a:rPr lang="it-IT" sz="2800" err="1"/>
              <a:t>necessary</a:t>
            </a:r>
            <a:r>
              <a:rPr lang="it-IT" sz="2800" dirty="0"/>
              <a:t> </a:t>
            </a:r>
            <a:r>
              <a:rPr lang="it-IT" sz="2800" err="1"/>
              <a:t>knoledge</a:t>
            </a:r>
            <a:r>
              <a:rPr lang="it-IT" sz="2800" dirty="0"/>
              <a:t> and time to </a:t>
            </a:r>
            <a:r>
              <a:rPr lang="it-IT" sz="2800" err="1"/>
              <a:t>hear</a:t>
            </a:r>
            <a:r>
              <a:rPr lang="it-IT" sz="2800" dirty="0"/>
              <a:t> the case, the moral and </a:t>
            </a:r>
            <a:r>
              <a:rPr lang="it-IT" sz="2800" err="1"/>
              <a:t>political</a:t>
            </a:r>
            <a:r>
              <a:rPr lang="it-IT" sz="2800" dirty="0"/>
              <a:t> </a:t>
            </a:r>
            <a:r>
              <a:rPr lang="it-IT" sz="2800" err="1"/>
              <a:t>responsibility</a:t>
            </a:r>
            <a:r>
              <a:rPr lang="it-IT" sz="2800" dirty="0"/>
              <a:t> for the </a:t>
            </a:r>
            <a:r>
              <a:rPr lang="it-IT" sz="2800" err="1"/>
              <a:t>decision</a:t>
            </a:r>
            <a:r>
              <a:rPr lang="it-IT" sz="2800" dirty="0"/>
              <a:t> </a:t>
            </a:r>
            <a:r>
              <a:rPr lang="it-IT" sz="2800" err="1"/>
              <a:t>nonetheless</a:t>
            </a:r>
            <a:r>
              <a:rPr lang="it-IT" sz="2800" b="1" dirty="0"/>
              <a:t> </a:t>
            </a:r>
            <a:r>
              <a:rPr lang="it-IT" sz="2800" b="1" err="1"/>
              <a:t>lay</a:t>
            </a:r>
            <a:r>
              <a:rPr lang="it-IT" sz="2800" b="1" dirty="0"/>
              <a:t> with the </a:t>
            </a:r>
            <a:r>
              <a:rPr lang="it-IT" sz="2800" b="1" err="1"/>
              <a:t>political</a:t>
            </a:r>
            <a:r>
              <a:rPr lang="it-IT" sz="2800" b="1" dirty="0"/>
              <a:t> </a:t>
            </a:r>
            <a:r>
              <a:rPr lang="it-IT" sz="2800" b="1" err="1"/>
              <a:t>authorities</a:t>
            </a:r>
            <a:r>
              <a:rPr lang="it-IT" sz="2800" b="1" dirty="0"/>
              <a:t>. </a:t>
            </a:r>
            <a:endParaRPr lang="it-IT" sz="2800" b="1"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Martelletto">
            <a:extLst>
              <a:ext uri="{FF2B5EF4-FFF2-40B4-BE49-F238E27FC236}">
                <a16:creationId xmlns:a16="http://schemas.microsoft.com/office/drawing/2014/main" id="{520CD432-D65F-6252-0D6E-EB56F7D53C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068266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628650" y="365125"/>
            <a:ext cx="7886700" cy="1325563"/>
          </a:xfrm>
        </p:spPr>
        <p:txBody>
          <a:bodyPr>
            <a:normAutofit/>
          </a:bodyPr>
          <a:lstStyle/>
          <a:p>
            <a:r>
              <a:rPr lang="it-IT"/>
              <a:t>The </a:t>
            </a:r>
            <a:r>
              <a:rPr lang="it-IT" err="1"/>
              <a:t>Compliance</a:t>
            </a:r>
            <a:r>
              <a:rPr lang="it-IT"/>
              <a:t> </a:t>
            </a:r>
            <a:r>
              <a:rPr lang="it-IT" err="1"/>
              <a:t>Committee</a:t>
            </a:r>
            <a:endParaRPr lang="it-IT"/>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egnaposto contenuto 2"/>
          <p:cNvSpPr>
            <a:spLocks noGrp="1"/>
          </p:cNvSpPr>
          <p:nvPr>
            <p:ph idx="1"/>
          </p:nvPr>
        </p:nvSpPr>
        <p:spPr>
          <a:xfrm>
            <a:off x="628650" y="1825625"/>
            <a:ext cx="7886700" cy="4351338"/>
          </a:xfrm>
        </p:spPr>
        <p:txBody>
          <a:bodyPr vert="horz" lIns="91440" tIns="45720" rIns="91440" bIns="45720" rtlCol="0">
            <a:normAutofit/>
          </a:bodyPr>
          <a:lstStyle/>
          <a:p>
            <a:pPr marL="0" indent="0">
              <a:lnSpc>
                <a:spcPct val="90000"/>
              </a:lnSpc>
              <a:buNone/>
            </a:pPr>
            <a:r>
              <a:rPr lang="it-IT"/>
              <a:t>The Compliance Committee can </a:t>
            </a:r>
            <a:r>
              <a:rPr lang="it-IT" err="1"/>
              <a:t>consider</a:t>
            </a:r>
            <a:r>
              <a:rPr lang="it-IT"/>
              <a:t> </a:t>
            </a:r>
            <a:r>
              <a:rPr lang="it-IT" err="1"/>
              <a:t>submissions</a:t>
            </a:r>
            <a:r>
              <a:rPr lang="it-IT"/>
              <a:t> on compliance made by </a:t>
            </a:r>
            <a:r>
              <a:rPr lang="it-IT" err="1"/>
              <a:t>other</a:t>
            </a:r>
            <a:r>
              <a:rPr lang="it-IT"/>
              <a:t> States, </a:t>
            </a:r>
            <a:r>
              <a:rPr lang="it-IT" err="1"/>
              <a:t>referred</a:t>
            </a:r>
            <a:r>
              <a:rPr lang="it-IT"/>
              <a:t> by </a:t>
            </a:r>
            <a:r>
              <a:rPr lang="it-IT" err="1"/>
              <a:t>its</a:t>
            </a:r>
            <a:r>
              <a:rPr lang="it-IT"/>
              <a:t> </a:t>
            </a:r>
            <a:r>
              <a:rPr lang="it-IT" err="1"/>
              <a:t>own</a:t>
            </a:r>
            <a:r>
              <a:rPr lang="it-IT"/>
              <a:t> </a:t>
            </a:r>
            <a:r>
              <a:rPr lang="it-IT" err="1"/>
              <a:t>secretariat</a:t>
            </a:r>
            <a:r>
              <a:rPr lang="it-IT"/>
              <a:t> or by the </a:t>
            </a:r>
            <a:r>
              <a:rPr lang="it-IT" err="1"/>
              <a:t>members</a:t>
            </a:r>
            <a:r>
              <a:rPr lang="it-IT"/>
              <a:t> of the public.</a:t>
            </a:r>
          </a:p>
          <a:p>
            <a:pPr marL="0" indent="0">
              <a:lnSpc>
                <a:spcPct val="90000"/>
              </a:lnSpc>
              <a:buNone/>
            </a:pPr>
            <a:r>
              <a:rPr lang="it-IT" err="1"/>
              <a:t>It</a:t>
            </a:r>
            <a:r>
              <a:rPr lang="it-IT"/>
              <a:t> can </a:t>
            </a:r>
            <a:r>
              <a:rPr lang="it-IT" err="1"/>
              <a:t>e</a:t>
            </a:r>
            <a:r>
              <a:rPr lang="it-IT" b="1" err="1"/>
              <a:t>xamine</a:t>
            </a:r>
            <a:r>
              <a:rPr lang="it-IT" b="1"/>
              <a:t> compliance </a:t>
            </a:r>
            <a:r>
              <a:rPr lang="it-IT" b="1" err="1"/>
              <a:t>issues</a:t>
            </a:r>
            <a:r>
              <a:rPr lang="it-IT" b="1"/>
              <a:t> on </a:t>
            </a:r>
            <a:r>
              <a:rPr lang="it-IT" b="1" err="1"/>
              <a:t>its</a:t>
            </a:r>
            <a:r>
              <a:rPr lang="it-IT" b="1"/>
              <a:t> </a:t>
            </a:r>
            <a:r>
              <a:rPr lang="it-IT" b="1" err="1"/>
              <a:t>own</a:t>
            </a:r>
            <a:r>
              <a:rPr lang="it-IT" b="1"/>
              <a:t> </a:t>
            </a:r>
            <a:r>
              <a:rPr lang="it-IT" b="1" err="1"/>
              <a:t>initiative</a:t>
            </a:r>
            <a:r>
              <a:rPr lang="it-IT" b="1"/>
              <a:t> and </a:t>
            </a:r>
            <a:r>
              <a:rPr lang="it-IT" b="1" err="1"/>
              <a:t>draw</a:t>
            </a:r>
            <a:r>
              <a:rPr lang="it-IT" b="1"/>
              <a:t> up a report and </a:t>
            </a:r>
            <a:r>
              <a:rPr lang="it-IT" b="1" err="1"/>
              <a:t>recommendations</a:t>
            </a:r>
            <a:r>
              <a:rPr lang="it-IT" b="1"/>
              <a:t> </a:t>
            </a:r>
            <a:r>
              <a:rPr lang="it-IT" b="1" err="1"/>
              <a:t>thereon</a:t>
            </a:r>
            <a:r>
              <a:rPr lang="it-IT"/>
              <a:t>, </a:t>
            </a:r>
            <a:r>
              <a:rPr lang="it-IT" err="1"/>
              <a:t>which</a:t>
            </a:r>
            <a:r>
              <a:rPr lang="it-IT"/>
              <a:t> are </a:t>
            </a:r>
            <a:r>
              <a:rPr lang="it-IT" err="1"/>
              <a:t>subsequently</a:t>
            </a:r>
            <a:r>
              <a:rPr lang="it-IT"/>
              <a:t> </a:t>
            </a:r>
            <a:r>
              <a:rPr lang="it-IT" err="1"/>
              <a:t>considered</a:t>
            </a:r>
            <a:r>
              <a:rPr lang="it-IT"/>
              <a:t> and </a:t>
            </a:r>
            <a:r>
              <a:rPr lang="it-IT" err="1"/>
              <a:t>decided</a:t>
            </a:r>
            <a:r>
              <a:rPr lang="it-IT"/>
              <a:t> </a:t>
            </a:r>
            <a:r>
              <a:rPr lang="it-IT" err="1"/>
              <a:t>upon</a:t>
            </a:r>
            <a:r>
              <a:rPr lang="it-IT"/>
              <a:t> the Meeting of the Parties.</a:t>
            </a:r>
          </a:p>
          <a:p>
            <a:pPr marL="0" indent="0">
              <a:lnSpc>
                <a:spcPct val="90000"/>
              </a:lnSpc>
              <a:buNone/>
            </a:pPr>
            <a:endParaRPr lang="it-IT"/>
          </a:p>
        </p:txBody>
      </p:sp>
    </p:spTree>
    <p:extLst>
      <p:ext uri="{BB962C8B-B14F-4D97-AF65-F5344CB8AC3E}">
        <p14:creationId xmlns:p14="http://schemas.microsoft.com/office/powerpoint/2010/main" val="2496895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ropped image of a person touching a plant">
            <a:extLst>
              <a:ext uri="{FF2B5EF4-FFF2-40B4-BE49-F238E27FC236}">
                <a16:creationId xmlns:a16="http://schemas.microsoft.com/office/drawing/2014/main" id="{A5DC3BC6-F3D0-E471-AC4A-8DC5BE136F18}"/>
              </a:ext>
            </a:extLst>
          </p:cNvPr>
          <p:cNvPicPr>
            <a:picLocks noChangeAspect="1"/>
          </p:cNvPicPr>
          <p:nvPr/>
        </p:nvPicPr>
        <p:blipFill rotWithShape="1">
          <a:blip r:embed="rId2"/>
          <a:srcRect l="33648" r="35564"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olo 1"/>
          <p:cNvSpPr>
            <a:spLocks noGrp="1"/>
          </p:cNvSpPr>
          <p:nvPr>
            <p:ph type="title"/>
          </p:nvPr>
        </p:nvSpPr>
        <p:spPr>
          <a:xfrm>
            <a:off x="852775" y="609600"/>
            <a:ext cx="5123391" cy="1322887"/>
          </a:xfrm>
        </p:spPr>
        <p:txBody>
          <a:bodyPr>
            <a:normAutofit/>
          </a:bodyPr>
          <a:lstStyle/>
          <a:p>
            <a:pPr>
              <a:lnSpc>
                <a:spcPct val="90000"/>
              </a:lnSpc>
            </a:pPr>
            <a:r>
              <a:rPr lang="it-IT"/>
              <a:t>The </a:t>
            </a:r>
            <a:r>
              <a:rPr lang="it-IT" err="1"/>
              <a:t>Compliance</a:t>
            </a:r>
            <a:r>
              <a:rPr lang="it-IT"/>
              <a:t> </a:t>
            </a:r>
            <a:r>
              <a:rPr lang="it-IT" err="1"/>
              <a:t>Committee</a:t>
            </a:r>
            <a:endParaRPr lang="it-IT"/>
          </a:p>
        </p:txBody>
      </p:sp>
      <p:sp>
        <p:nvSpPr>
          <p:cNvPr id="3" name="Segnaposto contenuto 2"/>
          <p:cNvSpPr>
            <a:spLocks noGrp="1"/>
          </p:cNvSpPr>
          <p:nvPr>
            <p:ph idx="1"/>
          </p:nvPr>
        </p:nvSpPr>
        <p:spPr>
          <a:xfrm>
            <a:off x="852776" y="2194102"/>
            <a:ext cx="4887162" cy="3908585"/>
          </a:xfrm>
        </p:spPr>
        <p:txBody>
          <a:bodyPr vert="horz" lIns="91440" tIns="45720" rIns="91440" bIns="45720" rtlCol="0" anchor="t">
            <a:normAutofit/>
          </a:bodyPr>
          <a:lstStyle/>
          <a:p>
            <a:pPr marL="0" indent="0">
              <a:buNone/>
            </a:pPr>
            <a:r>
              <a:rPr lang="it-IT" sz="3600"/>
              <a:t>The Compliance Committee </a:t>
            </a:r>
            <a:r>
              <a:rPr lang="it-IT" sz="3600" err="1"/>
              <a:t>c</a:t>
            </a:r>
            <a:r>
              <a:rPr lang="it-IT" sz="3600" b="1" err="1"/>
              <a:t>annot</a:t>
            </a:r>
            <a:r>
              <a:rPr lang="it-IT" sz="3600" b="1"/>
              <a:t> take </a:t>
            </a:r>
            <a:r>
              <a:rPr lang="it-IT" sz="3600" b="1" err="1"/>
              <a:t>binding</a:t>
            </a:r>
            <a:r>
              <a:rPr lang="it-IT" sz="3600" b="1"/>
              <a:t> </a:t>
            </a:r>
            <a:r>
              <a:rPr lang="it-IT" sz="3600" b="1" err="1"/>
              <a:t>decisions</a:t>
            </a:r>
            <a:r>
              <a:rPr lang="it-IT" sz="3600" b="1"/>
              <a:t> in </a:t>
            </a:r>
            <a:r>
              <a:rPr lang="it-IT" sz="3600" b="1" err="1"/>
              <a:t>its</a:t>
            </a:r>
            <a:r>
              <a:rPr lang="it-IT" sz="3600" b="1"/>
              <a:t> </a:t>
            </a:r>
            <a:r>
              <a:rPr lang="it-IT" sz="3600" b="1" err="1"/>
              <a:t>own</a:t>
            </a:r>
            <a:r>
              <a:rPr lang="it-IT" sz="3600" b="1"/>
              <a:t> </a:t>
            </a:r>
            <a:r>
              <a:rPr lang="it-IT" sz="3600" b="1" err="1"/>
              <a:t>capacity</a:t>
            </a:r>
            <a:r>
              <a:rPr lang="it-IT" sz="3600" b="1"/>
              <a:t> and </a:t>
            </a:r>
            <a:r>
              <a:rPr lang="it-IT" sz="3600" b="1" err="1"/>
              <a:t>is</a:t>
            </a:r>
            <a:r>
              <a:rPr lang="it-IT" sz="3600" b="1"/>
              <a:t> non-</a:t>
            </a:r>
            <a:r>
              <a:rPr lang="it-IT" sz="3600" b="1" err="1"/>
              <a:t>judicial</a:t>
            </a:r>
            <a:r>
              <a:rPr lang="it-IT" sz="3600" b="1"/>
              <a:t> in nature.</a:t>
            </a:r>
            <a:endParaRPr lang="it-IT" sz="3600" b="1">
              <a:cs typeface="Calibri"/>
            </a:endParaRPr>
          </a:p>
        </p:txBody>
      </p:sp>
    </p:spTree>
    <p:extLst>
      <p:ext uri="{BB962C8B-B14F-4D97-AF65-F5344CB8AC3E}">
        <p14:creationId xmlns:p14="http://schemas.microsoft.com/office/powerpoint/2010/main" val="134750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62A3F6-0B48-DE3D-3AB6-07BF7E9AC9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B119F12-5937-F25F-7A43-2B68F5BB0CFE}"/>
              </a:ext>
            </a:extLst>
          </p:cNvPr>
          <p:cNvSpPr>
            <a:spLocks noGrp="1"/>
          </p:cNvSpPr>
          <p:nvPr>
            <p:ph type="title"/>
          </p:nvPr>
        </p:nvSpPr>
        <p:spPr>
          <a:xfrm>
            <a:off x="840699" y="687480"/>
            <a:ext cx="5605629" cy="994172"/>
          </a:xfrm>
        </p:spPr>
        <p:txBody>
          <a:bodyPr>
            <a:normAutofit/>
          </a:bodyPr>
          <a:lstStyle/>
          <a:p>
            <a:pPr>
              <a:lnSpc>
                <a:spcPct val="90000"/>
              </a:lnSpc>
            </a:pPr>
            <a:r>
              <a:rPr lang="it-IT" sz="3000">
                <a:ea typeface="Calibri Light"/>
                <a:cs typeface="Calibri Light"/>
              </a:rPr>
              <a:t>The AARHUS Convention: </a:t>
            </a:r>
            <a:r>
              <a:rPr lang="en-US" sz="3000">
                <a:ea typeface="Calibri Light"/>
                <a:cs typeface="Calibri Light"/>
              </a:rPr>
              <a:t>three pillars</a:t>
            </a:r>
            <a:endParaRPr lang="en-US" sz="3000"/>
          </a:p>
        </p:txBody>
      </p:sp>
      <p:sp>
        <p:nvSpPr>
          <p:cNvPr id="3" name="Segnaposto contenuto 2">
            <a:extLst>
              <a:ext uri="{FF2B5EF4-FFF2-40B4-BE49-F238E27FC236}">
                <a16:creationId xmlns:a16="http://schemas.microsoft.com/office/drawing/2014/main" id="{1E554D4D-DC10-85D9-ADCE-B089185C3266}"/>
              </a:ext>
            </a:extLst>
          </p:cNvPr>
          <p:cNvSpPr>
            <a:spLocks noGrp="1"/>
          </p:cNvSpPr>
          <p:nvPr>
            <p:ph idx="1"/>
          </p:nvPr>
        </p:nvSpPr>
        <p:spPr>
          <a:xfrm>
            <a:off x="852321" y="2227943"/>
            <a:ext cx="5033221" cy="3788227"/>
          </a:xfrm>
        </p:spPr>
        <p:txBody>
          <a:bodyPr vert="horz" lIns="68580" tIns="34290" rIns="68580" bIns="34290" rtlCol="0" anchor="ctr">
            <a:normAutofit/>
          </a:bodyPr>
          <a:lstStyle/>
          <a:p>
            <a:pPr marL="385445" indent="-385445">
              <a:buAutoNum type="arabicPeriod"/>
            </a:pPr>
            <a:r>
              <a:rPr lang="en-US" sz="2100" b="1" dirty="0">
                <a:ea typeface="Calibri"/>
                <a:cs typeface="Calibri"/>
              </a:rPr>
              <a:t>Access to environmental information:</a:t>
            </a:r>
            <a:endParaRPr lang="it-IT" b="1" dirty="0"/>
          </a:p>
          <a:p>
            <a:pPr marL="0" indent="0">
              <a:buNone/>
            </a:pPr>
            <a:endParaRPr lang="en-US" sz="2100" dirty="0">
              <a:ea typeface="Calibri"/>
              <a:cs typeface="Calibri"/>
            </a:endParaRPr>
          </a:p>
          <a:p>
            <a:pPr marL="0" indent="0">
              <a:buNone/>
            </a:pPr>
            <a:r>
              <a:rPr lang="en-US" sz="2100" dirty="0">
                <a:ea typeface="Calibri"/>
                <a:cs typeface="Calibri"/>
              </a:rPr>
              <a:t>The right of the citizens to receive environmental information that is held by public authorities</a:t>
            </a:r>
            <a:endParaRPr lang="en-US" dirty="0"/>
          </a:p>
          <a:p>
            <a:pPr marL="0" indent="0">
              <a:buNone/>
            </a:pPr>
            <a:r>
              <a:rPr lang="en-US" sz="2100" b="1" dirty="0">
                <a:ea typeface="Calibri"/>
                <a:cs typeface="Calibri"/>
              </a:rPr>
              <a:t>2. Public participation in environmental decision making:</a:t>
            </a:r>
          </a:p>
          <a:p>
            <a:pPr marL="0" indent="0">
              <a:buNone/>
            </a:pPr>
            <a:r>
              <a:rPr lang="en-US" sz="2100" dirty="0">
                <a:ea typeface="Calibri"/>
                <a:cs typeface="Calibri"/>
              </a:rPr>
              <a:t>The right of the citizens to participate in preparing plans, </a:t>
            </a:r>
            <a:r>
              <a:rPr lang="en-US" sz="2100" dirty="0" err="1">
                <a:ea typeface="Calibri"/>
                <a:cs typeface="Calibri"/>
              </a:rPr>
              <a:t>programmes</a:t>
            </a:r>
            <a:r>
              <a:rPr lang="en-US" sz="2100" dirty="0">
                <a:ea typeface="Calibri"/>
                <a:cs typeface="Calibri"/>
              </a:rPr>
              <a:t>, policies, and legislation that may affect the environment.</a:t>
            </a:r>
          </a:p>
          <a:p>
            <a:pPr marL="0" indent="0">
              <a:buNone/>
            </a:pPr>
            <a:endParaRPr lang="en-US" sz="2100">
              <a:ea typeface="Calibri"/>
              <a:cs typeface="Calibri"/>
            </a:endParaRPr>
          </a:p>
          <a:p>
            <a:pPr marL="385445" indent="-385445">
              <a:buAutoNum type="arabicPeriod"/>
            </a:pPr>
            <a:endParaRPr lang="en-US" sz="2100">
              <a:ea typeface="Calibri"/>
              <a:cs typeface="Calibri"/>
            </a:endParaRPr>
          </a:p>
          <a:p>
            <a:pPr marL="385445" indent="-385445">
              <a:buAutoNum type="arabicPeriod"/>
            </a:pPr>
            <a:endParaRPr lang="en-US" sz="2100">
              <a:ea typeface="Calibri"/>
              <a:cs typeface="Calibri"/>
            </a:endParaRPr>
          </a:p>
          <a:p>
            <a:pPr marL="0" indent="0">
              <a:buNone/>
            </a:pPr>
            <a:endParaRPr lang="en-US" sz="2100">
              <a:ea typeface="Calibri"/>
              <a:cs typeface="Calibri"/>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eciduous tree">
            <a:extLst>
              <a:ext uri="{FF2B5EF4-FFF2-40B4-BE49-F238E27FC236}">
                <a16:creationId xmlns:a16="http://schemas.microsoft.com/office/drawing/2014/main" id="{18DB1975-BE4A-FEA1-59A1-706691F369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072807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62A3F6-0B48-DE3D-3AB6-07BF7E9AC9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B119F12-5937-F25F-7A43-2B68F5BB0CFE}"/>
              </a:ext>
            </a:extLst>
          </p:cNvPr>
          <p:cNvSpPr>
            <a:spLocks noGrp="1"/>
          </p:cNvSpPr>
          <p:nvPr>
            <p:ph type="title"/>
          </p:nvPr>
        </p:nvSpPr>
        <p:spPr>
          <a:xfrm>
            <a:off x="840699" y="687480"/>
            <a:ext cx="5605629" cy="994172"/>
          </a:xfrm>
        </p:spPr>
        <p:txBody>
          <a:bodyPr>
            <a:normAutofit/>
          </a:bodyPr>
          <a:lstStyle/>
          <a:p>
            <a:pPr>
              <a:lnSpc>
                <a:spcPct val="90000"/>
              </a:lnSpc>
            </a:pPr>
            <a:r>
              <a:rPr lang="it-IT" sz="3000">
                <a:ea typeface="Calibri Light"/>
                <a:cs typeface="Calibri Light"/>
              </a:rPr>
              <a:t>The AARHUS Convention: </a:t>
            </a:r>
            <a:r>
              <a:rPr lang="en-US" sz="3000">
                <a:ea typeface="Calibri Light"/>
                <a:cs typeface="Calibri Light"/>
              </a:rPr>
              <a:t>three pillars</a:t>
            </a:r>
            <a:endParaRPr lang="en-US" sz="3000"/>
          </a:p>
        </p:txBody>
      </p:sp>
      <p:sp>
        <p:nvSpPr>
          <p:cNvPr id="3" name="Segnaposto contenuto 2">
            <a:extLst>
              <a:ext uri="{FF2B5EF4-FFF2-40B4-BE49-F238E27FC236}">
                <a16:creationId xmlns:a16="http://schemas.microsoft.com/office/drawing/2014/main" id="{1E554D4D-DC10-85D9-ADCE-B089185C3266}"/>
              </a:ext>
            </a:extLst>
          </p:cNvPr>
          <p:cNvSpPr>
            <a:spLocks noGrp="1"/>
          </p:cNvSpPr>
          <p:nvPr>
            <p:ph idx="1"/>
          </p:nvPr>
        </p:nvSpPr>
        <p:spPr>
          <a:xfrm>
            <a:off x="852321" y="2227943"/>
            <a:ext cx="5033221" cy="3788227"/>
          </a:xfrm>
        </p:spPr>
        <p:txBody>
          <a:bodyPr vert="horz" lIns="68580" tIns="34290" rIns="68580" bIns="34290" rtlCol="0" anchor="ctr">
            <a:normAutofit/>
          </a:bodyPr>
          <a:lstStyle/>
          <a:p>
            <a:pPr marL="0" indent="0">
              <a:buNone/>
            </a:pPr>
            <a:r>
              <a:rPr lang="en-US" sz="2100" b="1" dirty="0">
                <a:ea typeface="Calibri"/>
                <a:cs typeface="Calibri"/>
              </a:rPr>
              <a:t>3. Access to justice:</a:t>
            </a:r>
            <a:endParaRPr lang="it-IT" sz="2100" b="1" dirty="0">
              <a:ea typeface="Calibri"/>
              <a:cs typeface="Calibri"/>
            </a:endParaRPr>
          </a:p>
          <a:p>
            <a:pPr marL="0" indent="0">
              <a:buNone/>
            </a:pPr>
            <a:r>
              <a:rPr lang="en-US" sz="2100" dirty="0">
                <a:ea typeface="Calibri"/>
                <a:cs typeface="Calibri"/>
              </a:rPr>
              <a:t>The right of the citizens to have access to review procedures when their rights with respect to access to information or public participation have been violated.</a:t>
            </a:r>
          </a:p>
          <a:p>
            <a:pPr marL="385445" indent="-385445">
              <a:buAutoNum type="arabicPeriod"/>
            </a:pPr>
            <a:endParaRPr lang="en-US" sz="2100">
              <a:ea typeface="Calibri"/>
              <a:cs typeface="Calibri"/>
            </a:endParaRPr>
          </a:p>
          <a:p>
            <a:pPr marL="385445" indent="-385445">
              <a:buAutoNum type="arabicPeriod"/>
            </a:pPr>
            <a:endParaRPr lang="en-US" sz="2100">
              <a:ea typeface="Calibri"/>
              <a:cs typeface="Calibri"/>
            </a:endParaRPr>
          </a:p>
          <a:p>
            <a:pPr marL="0" indent="0">
              <a:buNone/>
            </a:pPr>
            <a:endParaRPr lang="en-US" sz="2100">
              <a:ea typeface="Calibri"/>
              <a:cs typeface="Calibri"/>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cales of Justice">
            <a:extLst>
              <a:ext uri="{FF2B5EF4-FFF2-40B4-BE49-F238E27FC236}">
                <a16:creationId xmlns:a16="http://schemas.microsoft.com/office/drawing/2014/main" id="{DE8C1891-D713-723E-089D-ECEAFC2C62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59539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B89996-38AB-4020-AC54-20AC0C3503C4}"/>
            </a:ext>
          </a:extLst>
        </p:cNvPr>
        <p:cNvGrpSpPr/>
        <p:nvPr/>
      </p:nvGrpSpPr>
      <p:grpSpPr>
        <a:xfrm>
          <a:off x="0" y="0"/>
          <a:ext cx="0" cy="0"/>
          <a:chOff x="0" y="0"/>
          <a:chExt cx="0" cy="0"/>
        </a:xfrm>
      </p:grpSpPr>
      <p:pic>
        <p:nvPicPr>
          <p:cNvPr id="5" name="Picture 4" descr="Group of people holding strings">
            <a:extLst>
              <a:ext uri="{FF2B5EF4-FFF2-40B4-BE49-F238E27FC236}">
                <a16:creationId xmlns:a16="http://schemas.microsoft.com/office/drawing/2014/main" id="{FDAA9196-8C75-7C2C-4B63-A816084AA31C}"/>
              </a:ext>
            </a:extLst>
          </p:cNvPr>
          <p:cNvPicPr>
            <a:picLocks noChangeAspect="1"/>
          </p:cNvPicPr>
          <p:nvPr/>
        </p:nvPicPr>
        <p:blipFill rotWithShape="1">
          <a:blip r:embed="rId2"/>
          <a:srcRect t="20607" r="-2" b="-2"/>
          <a:stretch/>
        </p:blipFill>
        <p:spPr>
          <a:xfrm>
            <a:off x="1" y="857251"/>
            <a:ext cx="9144000" cy="5143499"/>
          </a:xfrm>
          <a:prstGeom prst="rect">
            <a:avLst/>
          </a:prstGeom>
        </p:spPr>
      </p:pic>
      <p:sp>
        <p:nvSpPr>
          <p:cNvPr id="2" name="Titolo 1">
            <a:extLst>
              <a:ext uri="{FF2B5EF4-FFF2-40B4-BE49-F238E27FC236}">
                <a16:creationId xmlns:a16="http://schemas.microsoft.com/office/drawing/2014/main" id="{CFD2BCF6-CDD1-2085-4911-DA89A399ED2A}"/>
              </a:ext>
            </a:extLst>
          </p:cNvPr>
          <p:cNvSpPr>
            <a:spLocks noGrp="1"/>
          </p:cNvSpPr>
          <p:nvPr>
            <p:ph type="title"/>
          </p:nvPr>
        </p:nvSpPr>
        <p:spPr>
          <a:xfrm>
            <a:off x="778357" y="1660762"/>
            <a:ext cx="3581372" cy="1004537"/>
          </a:xfrm>
        </p:spPr>
        <p:txBody>
          <a:bodyPr>
            <a:normAutofit/>
          </a:bodyPr>
          <a:lstStyle/>
          <a:p>
            <a:pPr algn="ctr"/>
            <a:r>
              <a:rPr lang="it-IT" sz="2700">
                <a:ea typeface="Calibri Light"/>
                <a:cs typeface="Calibri Light"/>
              </a:rPr>
              <a:t>The AARHUS Convention: objective</a:t>
            </a:r>
            <a:endParaRPr lang="it-IT" sz="2700"/>
          </a:p>
        </p:txBody>
      </p:sp>
      <p:sp>
        <p:nvSpPr>
          <p:cNvPr id="3" name="Segnaposto contenuto 2">
            <a:extLst>
              <a:ext uri="{FF2B5EF4-FFF2-40B4-BE49-F238E27FC236}">
                <a16:creationId xmlns:a16="http://schemas.microsoft.com/office/drawing/2014/main" id="{CB494720-BF22-D8F2-E38D-A9525050A380}"/>
              </a:ext>
            </a:extLst>
          </p:cNvPr>
          <p:cNvSpPr>
            <a:spLocks noGrp="1"/>
          </p:cNvSpPr>
          <p:nvPr>
            <p:ph idx="1"/>
          </p:nvPr>
        </p:nvSpPr>
        <p:spPr>
          <a:xfrm>
            <a:off x="891989" y="2767693"/>
            <a:ext cx="4465268" cy="2893021"/>
          </a:xfrm>
        </p:spPr>
        <p:txBody>
          <a:bodyPr vert="horz" lIns="68580" tIns="34290" rIns="68580" bIns="34290" rtlCol="0" anchor="ctr">
            <a:noAutofit/>
          </a:bodyPr>
          <a:lstStyle/>
          <a:p>
            <a:pPr marL="0" indent="0">
              <a:buNone/>
            </a:pPr>
            <a:r>
              <a:rPr lang="en-US" sz="1800" b="1" dirty="0">
                <a:ea typeface="Calibri"/>
                <a:cs typeface="Calibri"/>
              </a:rPr>
              <a:t>Art. 1:</a:t>
            </a:r>
          </a:p>
          <a:p>
            <a:pPr marL="0" indent="0">
              <a:buNone/>
            </a:pPr>
            <a:r>
              <a:rPr lang="en-US" sz="1800" dirty="0">
                <a:ea typeface="Calibri"/>
                <a:cs typeface="Calibri"/>
              </a:rPr>
              <a:t>In order to contribute to the protection of the right of every person of present and future generations to live in an environment adequate to his or her health and well-being, each party shall guarantee the rights of access to information, public participation in decision making, and access to justice in environmental matters in accordance with the provisions of this Convention.</a:t>
            </a:r>
          </a:p>
          <a:p>
            <a:pPr marL="0" indent="0">
              <a:buNone/>
            </a:pPr>
            <a:endParaRPr lang="en-US" sz="1425">
              <a:ea typeface="Calibri"/>
              <a:cs typeface="Calibri"/>
            </a:endParaRPr>
          </a:p>
        </p:txBody>
      </p:sp>
    </p:spTree>
    <p:extLst>
      <p:ext uri="{BB962C8B-B14F-4D97-AF65-F5344CB8AC3E}">
        <p14:creationId xmlns:p14="http://schemas.microsoft.com/office/powerpoint/2010/main" val="2077629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5117909" y="1413293"/>
            <a:ext cx="3368866" cy="789740"/>
          </a:xfrm>
        </p:spPr>
        <p:txBody>
          <a:bodyPr anchor="b">
            <a:normAutofit/>
          </a:bodyPr>
          <a:lstStyle/>
          <a:p>
            <a:r>
              <a:rPr lang="it-IT" sz="2025" b="1">
                <a:latin typeface="Calibri"/>
                <a:ea typeface="Calibri"/>
                <a:cs typeface="Calibri"/>
              </a:rPr>
              <a:t>"</a:t>
            </a:r>
            <a:r>
              <a:rPr lang="it-IT" sz="2025" b="1" err="1">
                <a:latin typeface="Calibri"/>
                <a:ea typeface="Calibri"/>
                <a:cs typeface="Calibri"/>
              </a:rPr>
              <a:t>Environmental</a:t>
            </a:r>
            <a:r>
              <a:rPr lang="it-IT" sz="2025" b="1">
                <a:latin typeface="Calibri"/>
                <a:ea typeface="Calibri"/>
                <a:cs typeface="Calibri"/>
              </a:rPr>
              <a:t> information” </a:t>
            </a:r>
            <a:endParaRPr lang="it-IT" sz="2025" b="1">
              <a:ea typeface="Calibri Light"/>
              <a:cs typeface="Calibri Light"/>
            </a:endParaRPr>
          </a:p>
        </p:txBody>
      </p:sp>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l="15074" r="18352" b="8"/>
          <a:stretch/>
        </p:blipFill>
        <p:spPr>
          <a:xfrm>
            <a:off x="15" y="857257"/>
            <a:ext cx="4571985" cy="5143493"/>
          </a:xfrm>
          <a:prstGeom prst="rect">
            <a:avLst/>
          </a:prstGeom>
        </p:spPr>
      </p:pic>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5117909" y="2484031"/>
            <a:ext cx="3987091" cy="3592445"/>
          </a:xfrm>
        </p:spPr>
        <p:txBody>
          <a:bodyPr vert="horz" lIns="68580" tIns="34290" rIns="68580" bIns="34290" rtlCol="0" anchor="t">
            <a:noAutofit/>
          </a:bodyPr>
          <a:lstStyle/>
          <a:p>
            <a:pPr marL="0" indent="0">
              <a:buNone/>
            </a:pPr>
            <a:r>
              <a:rPr lang="it-IT" sz="2000" err="1">
                <a:ea typeface="Calibri"/>
                <a:cs typeface="Calibri"/>
              </a:rPr>
              <a:t>Any</a:t>
            </a:r>
            <a:r>
              <a:rPr lang="it-IT" sz="2000" dirty="0">
                <a:ea typeface="Calibri"/>
                <a:cs typeface="Calibri"/>
              </a:rPr>
              <a:t> information in </a:t>
            </a:r>
            <a:r>
              <a:rPr lang="it-IT" sz="2000" err="1">
                <a:ea typeface="Calibri"/>
                <a:cs typeface="Calibri"/>
              </a:rPr>
              <a:t>written</a:t>
            </a:r>
            <a:r>
              <a:rPr lang="it-IT" sz="2000" dirty="0">
                <a:ea typeface="Calibri"/>
                <a:cs typeface="Calibri"/>
              </a:rPr>
              <a:t>, visual, </a:t>
            </a:r>
            <a:r>
              <a:rPr lang="it-IT" sz="2000" err="1">
                <a:ea typeface="Calibri"/>
                <a:cs typeface="Calibri"/>
              </a:rPr>
              <a:t>electronic</a:t>
            </a:r>
            <a:r>
              <a:rPr lang="it-IT" sz="2000" dirty="0">
                <a:ea typeface="Calibri"/>
                <a:cs typeface="Calibri"/>
              </a:rPr>
              <a:t> or </a:t>
            </a:r>
            <a:r>
              <a:rPr lang="it-IT" sz="2000" err="1">
                <a:ea typeface="Calibri"/>
                <a:cs typeface="Calibri"/>
              </a:rPr>
              <a:t>any</a:t>
            </a:r>
            <a:r>
              <a:rPr lang="it-IT" sz="2000" dirty="0">
                <a:ea typeface="Calibri"/>
                <a:cs typeface="Calibri"/>
              </a:rPr>
              <a:t> </a:t>
            </a:r>
            <a:r>
              <a:rPr lang="it-IT" sz="2000" err="1">
                <a:ea typeface="Calibri"/>
                <a:cs typeface="Calibri"/>
              </a:rPr>
              <a:t>other</a:t>
            </a:r>
            <a:r>
              <a:rPr lang="it-IT" sz="2000" dirty="0">
                <a:ea typeface="Calibri"/>
                <a:cs typeface="Calibri"/>
              </a:rPr>
              <a:t> </a:t>
            </a:r>
            <a:r>
              <a:rPr lang="it-IT" sz="2000" err="1">
                <a:ea typeface="Calibri"/>
                <a:cs typeface="Calibri"/>
              </a:rPr>
              <a:t>material</a:t>
            </a:r>
            <a:r>
              <a:rPr lang="it-IT" sz="2000" dirty="0">
                <a:ea typeface="Calibri"/>
                <a:cs typeface="Calibri"/>
              </a:rPr>
              <a:t> </a:t>
            </a:r>
            <a:r>
              <a:rPr lang="it-IT" sz="2000" err="1">
                <a:ea typeface="Calibri"/>
                <a:cs typeface="Calibri"/>
              </a:rPr>
              <a:t>form</a:t>
            </a:r>
            <a:r>
              <a:rPr lang="it-IT" sz="2000" dirty="0">
                <a:ea typeface="Calibri"/>
                <a:cs typeface="Calibri"/>
              </a:rPr>
              <a:t> on: </a:t>
            </a:r>
          </a:p>
          <a:p>
            <a:pPr marL="0" indent="0">
              <a:buNone/>
            </a:pPr>
            <a:r>
              <a:rPr lang="it-IT" sz="2000" dirty="0">
                <a:ea typeface="Calibri"/>
                <a:cs typeface="Calibri"/>
              </a:rPr>
              <a:t>(a) The state of </a:t>
            </a:r>
            <a:r>
              <a:rPr lang="it-IT" sz="2000" err="1">
                <a:ea typeface="Calibri"/>
                <a:cs typeface="Calibri"/>
              </a:rPr>
              <a:t>elements</a:t>
            </a:r>
            <a:r>
              <a:rPr lang="it-IT" sz="2000" dirty="0">
                <a:ea typeface="Calibri"/>
                <a:cs typeface="Calibri"/>
              </a:rPr>
              <a:t> of the </a:t>
            </a:r>
            <a:r>
              <a:rPr lang="it-IT" sz="2000" err="1">
                <a:ea typeface="Calibri"/>
                <a:cs typeface="Calibri"/>
              </a:rPr>
              <a:t>environment</a:t>
            </a:r>
            <a:r>
              <a:rPr lang="it-IT" sz="2000" dirty="0">
                <a:ea typeface="Calibri"/>
                <a:cs typeface="Calibri"/>
              </a:rPr>
              <a:t>, </a:t>
            </a:r>
            <a:r>
              <a:rPr lang="it-IT" sz="2000" err="1">
                <a:ea typeface="Calibri"/>
                <a:cs typeface="Calibri"/>
              </a:rPr>
              <a:t>such</a:t>
            </a:r>
            <a:r>
              <a:rPr lang="it-IT" sz="2000" dirty="0">
                <a:ea typeface="Calibri"/>
                <a:cs typeface="Calibri"/>
              </a:rPr>
              <a:t> </a:t>
            </a:r>
            <a:r>
              <a:rPr lang="it-IT" sz="2000" err="1">
                <a:ea typeface="Calibri"/>
                <a:cs typeface="Calibri"/>
              </a:rPr>
              <a:t>as</a:t>
            </a:r>
            <a:r>
              <a:rPr lang="it-IT" sz="2000" dirty="0">
                <a:ea typeface="Calibri"/>
                <a:cs typeface="Calibri"/>
              </a:rPr>
              <a:t> air and </a:t>
            </a:r>
            <a:r>
              <a:rPr lang="it-IT" sz="2000" err="1">
                <a:ea typeface="Calibri"/>
                <a:cs typeface="Calibri"/>
              </a:rPr>
              <a:t>atmosphere</a:t>
            </a:r>
            <a:r>
              <a:rPr lang="it-IT" sz="2000" dirty="0">
                <a:ea typeface="Calibri"/>
                <a:cs typeface="Calibri"/>
              </a:rPr>
              <a:t>, water, </a:t>
            </a:r>
            <a:r>
              <a:rPr lang="it-IT" sz="2000" err="1">
                <a:ea typeface="Calibri"/>
                <a:cs typeface="Calibri"/>
              </a:rPr>
              <a:t>soil</a:t>
            </a:r>
            <a:r>
              <a:rPr lang="it-IT" sz="2000" dirty="0">
                <a:ea typeface="Calibri"/>
                <a:cs typeface="Calibri"/>
              </a:rPr>
              <a:t>, </a:t>
            </a:r>
            <a:r>
              <a:rPr lang="it-IT" sz="2000" err="1">
                <a:ea typeface="Calibri"/>
                <a:cs typeface="Calibri"/>
              </a:rPr>
              <a:t>land</a:t>
            </a:r>
            <a:r>
              <a:rPr lang="it-IT" sz="2000" dirty="0">
                <a:ea typeface="Calibri"/>
                <a:cs typeface="Calibri"/>
              </a:rPr>
              <a:t>, </a:t>
            </a:r>
            <a:r>
              <a:rPr lang="it-IT" sz="2000" err="1">
                <a:ea typeface="Calibri"/>
                <a:cs typeface="Calibri"/>
              </a:rPr>
              <a:t>landscape</a:t>
            </a:r>
            <a:r>
              <a:rPr lang="it-IT" sz="2000" dirty="0">
                <a:ea typeface="Calibri"/>
                <a:cs typeface="Calibri"/>
              </a:rPr>
              <a:t> and </a:t>
            </a:r>
            <a:r>
              <a:rPr lang="it-IT" sz="2000" err="1">
                <a:ea typeface="Calibri"/>
                <a:cs typeface="Calibri"/>
              </a:rPr>
              <a:t>natural</a:t>
            </a:r>
            <a:r>
              <a:rPr lang="it-IT" sz="2000" dirty="0">
                <a:ea typeface="Calibri"/>
                <a:cs typeface="Calibri"/>
              </a:rPr>
              <a:t> </a:t>
            </a:r>
            <a:r>
              <a:rPr lang="it-IT" sz="2000" err="1">
                <a:ea typeface="Calibri"/>
                <a:cs typeface="Calibri"/>
              </a:rPr>
              <a:t>sites</a:t>
            </a:r>
            <a:r>
              <a:rPr lang="it-IT" sz="2000" dirty="0">
                <a:ea typeface="Calibri"/>
                <a:cs typeface="Calibri"/>
              </a:rPr>
              <a:t>, </a:t>
            </a:r>
            <a:r>
              <a:rPr lang="it-IT" sz="2000" err="1">
                <a:ea typeface="Calibri"/>
                <a:cs typeface="Calibri"/>
              </a:rPr>
              <a:t>biological</a:t>
            </a:r>
            <a:r>
              <a:rPr lang="it-IT" sz="2000" dirty="0">
                <a:ea typeface="Calibri"/>
                <a:cs typeface="Calibri"/>
              </a:rPr>
              <a:t> </a:t>
            </a:r>
            <a:r>
              <a:rPr lang="it-IT" sz="2000" err="1">
                <a:ea typeface="Calibri"/>
                <a:cs typeface="Calibri"/>
              </a:rPr>
              <a:t>diversity</a:t>
            </a:r>
            <a:r>
              <a:rPr lang="it-IT" sz="2000" dirty="0">
                <a:ea typeface="Calibri"/>
                <a:cs typeface="Calibri"/>
              </a:rPr>
              <a:t> and </a:t>
            </a:r>
            <a:r>
              <a:rPr lang="it-IT" sz="2000" err="1">
                <a:ea typeface="Calibri"/>
                <a:cs typeface="Calibri"/>
              </a:rPr>
              <a:t>its</a:t>
            </a:r>
            <a:r>
              <a:rPr lang="it-IT" sz="2000" dirty="0">
                <a:ea typeface="Calibri"/>
                <a:cs typeface="Calibri"/>
              </a:rPr>
              <a:t> </a:t>
            </a:r>
            <a:r>
              <a:rPr lang="it-IT" sz="2000" err="1">
                <a:ea typeface="Calibri"/>
                <a:cs typeface="Calibri"/>
              </a:rPr>
              <a:t>components</a:t>
            </a:r>
            <a:r>
              <a:rPr lang="it-IT" sz="2000" dirty="0">
                <a:ea typeface="Calibri"/>
                <a:cs typeface="Calibri"/>
              </a:rPr>
              <a:t>, </a:t>
            </a:r>
            <a:r>
              <a:rPr lang="it-IT" sz="2000" err="1">
                <a:ea typeface="Calibri"/>
                <a:cs typeface="Calibri"/>
              </a:rPr>
              <a:t>including</a:t>
            </a:r>
            <a:r>
              <a:rPr lang="it-IT" sz="2000" dirty="0">
                <a:ea typeface="Calibri"/>
                <a:cs typeface="Calibri"/>
              </a:rPr>
              <a:t> </a:t>
            </a:r>
            <a:r>
              <a:rPr lang="it-IT" sz="2000" err="1">
                <a:ea typeface="Calibri"/>
                <a:cs typeface="Calibri"/>
              </a:rPr>
              <a:t>genetically</a:t>
            </a:r>
            <a:r>
              <a:rPr lang="it-IT" sz="2000" dirty="0">
                <a:ea typeface="Calibri"/>
                <a:cs typeface="Calibri"/>
              </a:rPr>
              <a:t> </a:t>
            </a:r>
            <a:r>
              <a:rPr lang="it-IT" sz="2000" err="1">
                <a:ea typeface="Calibri"/>
                <a:cs typeface="Calibri"/>
              </a:rPr>
              <a:t>modified</a:t>
            </a:r>
            <a:r>
              <a:rPr lang="it-IT" sz="2000" dirty="0">
                <a:ea typeface="Calibri"/>
                <a:cs typeface="Calibri"/>
              </a:rPr>
              <a:t> </a:t>
            </a:r>
            <a:r>
              <a:rPr lang="it-IT" sz="2000" err="1">
                <a:ea typeface="Calibri"/>
                <a:cs typeface="Calibri"/>
              </a:rPr>
              <a:t>organisms</a:t>
            </a:r>
            <a:r>
              <a:rPr lang="it-IT" sz="2000" dirty="0">
                <a:ea typeface="Calibri"/>
                <a:cs typeface="Calibri"/>
              </a:rPr>
              <a:t>, and the interaction </a:t>
            </a:r>
            <a:r>
              <a:rPr lang="it-IT" sz="2000" err="1">
                <a:ea typeface="Calibri"/>
                <a:cs typeface="Calibri"/>
              </a:rPr>
              <a:t>among</a:t>
            </a:r>
            <a:r>
              <a:rPr lang="it-IT" sz="2000" dirty="0">
                <a:ea typeface="Calibri"/>
                <a:cs typeface="Calibri"/>
              </a:rPr>
              <a:t> </a:t>
            </a:r>
            <a:r>
              <a:rPr lang="it-IT" sz="2000" err="1">
                <a:ea typeface="Calibri"/>
                <a:cs typeface="Calibri"/>
              </a:rPr>
              <a:t>these</a:t>
            </a:r>
            <a:r>
              <a:rPr lang="it-IT" sz="2000" dirty="0">
                <a:ea typeface="Calibri"/>
                <a:cs typeface="Calibri"/>
              </a:rPr>
              <a:t> </a:t>
            </a:r>
            <a:r>
              <a:rPr lang="it-IT" sz="2000" err="1">
                <a:ea typeface="Calibri"/>
                <a:cs typeface="Calibri"/>
              </a:rPr>
              <a:t>elements</a:t>
            </a:r>
            <a:r>
              <a:rPr lang="it-IT" sz="2000" dirty="0">
                <a:ea typeface="Calibri"/>
                <a:cs typeface="Calibri"/>
              </a:rPr>
              <a:t>; </a:t>
            </a:r>
          </a:p>
        </p:txBody>
      </p:sp>
    </p:spTree>
    <p:extLst>
      <p:ext uri="{BB962C8B-B14F-4D97-AF65-F5344CB8AC3E}">
        <p14:creationId xmlns:p14="http://schemas.microsoft.com/office/powerpoint/2010/main" val="303011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3973321" y="1104138"/>
            <a:ext cx="4688333" cy="1337310"/>
          </a:xfrm>
        </p:spPr>
        <p:txBody>
          <a:bodyPr anchor="b">
            <a:normAutofit/>
          </a:bodyPr>
          <a:lstStyle/>
          <a:p>
            <a:r>
              <a:rPr lang="it-IT" sz="2850">
                <a:latin typeface="Calibri"/>
                <a:ea typeface="Calibri"/>
                <a:cs typeface="Calibri"/>
              </a:rPr>
              <a:t>"Environmental information” </a:t>
            </a:r>
            <a:endParaRPr lang="it-IT" sz="2850"/>
          </a:p>
        </p:txBody>
      </p:sp>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l="20797" r="28269"/>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3973321" y="2887218"/>
            <a:ext cx="4688333" cy="3216747"/>
          </a:xfrm>
        </p:spPr>
        <p:txBody>
          <a:bodyPr vert="horz" lIns="68580" tIns="34290" rIns="68580" bIns="34290" rtlCol="0" anchor="t">
            <a:normAutofit/>
          </a:bodyPr>
          <a:lstStyle/>
          <a:p>
            <a:pPr marL="0" indent="0">
              <a:buNone/>
            </a:pPr>
            <a:r>
              <a:rPr lang="it-IT" sz="1800" dirty="0">
                <a:ea typeface="Calibri"/>
                <a:cs typeface="Calibri"/>
              </a:rPr>
              <a:t>(b) </a:t>
            </a:r>
            <a:r>
              <a:rPr lang="it-IT" sz="1800" dirty="0" err="1">
                <a:ea typeface="Calibri"/>
                <a:cs typeface="Calibri"/>
              </a:rPr>
              <a:t>Factors</a:t>
            </a:r>
            <a:r>
              <a:rPr lang="it-IT" sz="1800" dirty="0">
                <a:ea typeface="Calibri"/>
                <a:cs typeface="Calibri"/>
              </a:rPr>
              <a:t>, </a:t>
            </a:r>
            <a:r>
              <a:rPr lang="it-IT" sz="1800" dirty="0" err="1">
                <a:ea typeface="Calibri"/>
                <a:cs typeface="Calibri"/>
              </a:rPr>
              <a:t>such</a:t>
            </a:r>
            <a:r>
              <a:rPr lang="it-IT" sz="1800" dirty="0">
                <a:ea typeface="Calibri"/>
                <a:cs typeface="Calibri"/>
              </a:rPr>
              <a:t> </a:t>
            </a:r>
            <a:r>
              <a:rPr lang="it-IT" sz="1800" dirty="0" err="1">
                <a:ea typeface="Calibri"/>
                <a:cs typeface="Calibri"/>
              </a:rPr>
              <a:t>as</a:t>
            </a:r>
            <a:r>
              <a:rPr lang="it-IT" sz="1800" dirty="0">
                <a:ea typeface="Calibri"/>
                <a:cs typeface="Calibri"/>
              </a:rPr>
              <a:t> </a:t>
            </a:r>
            <a:r>
              <a:rPr lang="it-IT" sz="1800" dirty="0" err="1">
                <a:ea typeface="Calibri"/>
                <a:cs typeface="Calibri"/>
              </a:rPr>
              <a:t>substances</a:t>
            </a:r>
            <a:r>
              <a:rPr lang="it-IT" sz="1800" dirty="0">
                <a:ea typeface="Calibri"/>
                <a:cs typeface="Calibri"/>
              </a:rPr>
              <a:t>, energy, </a:t>
            </a:r>
            <a:r>
              <a:rPr lang="it-IT" sz="1800" dirty="0" err="1">
                <a:ea typeface="Calibri"/>
                <a:cs typeface="Calibri"/>
              </a:rPr>
              <a:t>noise</a:t>
            </a:r>
            <a:r>
              <a:rPr lang="it-IT" sz="1800" dirty="0">
                <a:ea typeface="Calibri"/>
                <a:cs typeface="Calibri"/>
              </a:rPr>
              <a:t> and </a:t>
            </a:r>
            <a:r>
              <a:rPr lang="it-IT" sz="1800" dirty="0" err="1">
                <a:ea typeface="Calibri"/>
                <a:cs typeface="Calibri"/>
              </a:rPr>
              <a:t>radiation</a:t>
            </a:r>
            <a:r>
              <a:rPr lang="it-IT" sz="1800" dirty="0">
                <a:ea typeface="Calibri"/>
                <a:cs typeface="Calibri"/>
              </a:rPr>
              <a:t>, and activities or </a:t>
            </a:r>
            <a:r>
              <a:rPr lang="it-IT" sz="1800" dirty="0" err="1">
                <a:ea typeface="Calibri"/>
                <a:cs typeface="Calibri"/>
              </a:rPr>
              <a:t>measures</a:t>
            </a:r>
            <a:r>
              <a:rPr lang="it-IT" sz="1800" dirty="0">
                <a:ea typeface="Calibri"/>
                <a:cs typeface="Calibri"/>
              </a:rPr>
              <a:t>, </a:t>
            </a:r>
            <a:r>
              <a:rPr lang="it-IT" sz="1800" dirty="0" err="1">
                <a:ea typeface="Calibri"/>
                <a:cs typeface="Calibri"/>
              </a:rPr>
              <a:t>including</a:t>
            </a:r>
            <a:r>
              <a:rPr lang="it-IT" sz="1800" dirty="0">
                <a:ea typeface="Calibri"/>
                <a:cs typeface="Calibri"/>
              </a:rPr>
              <a:t> </a:t>
            </a:r>
            <a:r>
              <a:rPr lang="it-IT" sz="1800" dirty="0" err="1">
                <a:ea typeface="Calibri"/>
                <a:cs typeface="Calibri"/>
              </a:rPr>
              <a:t>administrative</a:t>
            </a:r>
            <a:r>
              <a:rPr lang="it-IT" sz="1800" dirty="0">
                <a:ea typeface="Calibri"/>
                <a:cs typeface="Calibri"/>
              </a:rPr>
              <a:t> </a:t>
            </a:r>
            <a:r>
              <a:rPr lang="it-IT" sz="1800" dirty="0" err="1">
                <a:ea typeface="Calibri"/>
                <a:cs typeface="Calibri"/>
              </a:rPr>
              <a:t>measures</a:t>
            </a:r>
            <a:r>
              <a:rPr lang="it-IT" sz="1800" dirty="0">
                <a:ea typeface="Calibri"/>
                <a:cs typeface="Calibri"/>
              </a:rPr>
              <a:t>, </a:t>
            </a:r>
            <a:r>
              <a:rPr lang="it-IT" sz="1800" dirty="0" err="1">
                <a:ea typeface="Calibri"/>
                <a:cs typeface="Calibri"/>
              </a:rPr>
              <a:t>environmental</a:t>
            </a:r>
            <a:r>
              <a:rPr lang="it-IT" sz="1800" dirty="0">
                <a:ea typeface="Calibri"/>
                <a:cs typeface="Calibri"/>
              </a:rPr>
              <a:t> agreements, policies, </a:t>
            </a:r>
            <a:r>
              <a:rPr lang="it-IT" sz="1800" dirty="0" err="1">
                <a:ea typeface="Calibri"/>
                <a:cs typeface="Calibri"/>
              </a:rPr>
              <a:t>legislation</a:t>
            </a:r>
            <a:r>
              <a:rPr lang="it-IT" sz="1800" dirty="0">
                <a:ea typeface="Calibri"/>
                <a:cs typeface="Calibri"/>
              </a:rPr>
              <a:t>, plans and </a:t>
            </a:r>
            <a:r>
              <a:rPr lang="it-IT" sz="1800" dirty="0" err="1">
                <a:ea typeface="Calibri"/>
                <a:cs typeface="Calibri"/>
              </a:rPr>
              <a:t>programmes</a:t>
            </a:r>
            <a:r>
              <a:rPr lang="it-IT" sz="1800" dirty="0">
                <a:ea typeface="Calibri"/>
                <a:cs typeface="Calibri"/>
              </a:rPr>
              <a:t>, </a:t>
            </a:r>
            <a:r>
              <a:rPr lang="it-IT" sz="1800" dirty="0" err="1">
                <a:ea typeface="Calibri"/>
                <a:cs typeface="Calibri"/>
              </a:rPr>
              <a:t>affecting</a:t>
            </a:r>
            <a:r>
              <a:rPr lang="it-IT" sz="1800" dirty="0">
                <a:ea typeface="Calibri"/>
                <a:cs typeface="Calibri"/>
              </a:rPr>
              <a:t> or </a:t>
            </a:r>
            <a:r>
              <a:rPr lang="it-IT" sz="1800" dirty="0" err="1">
                <a:ea typeface="Calibri"/>
                <a:cs typeface="Calibri"/>
              </a:rPr>
              <a:t>likely</a:t>
            </a:r>
            <a:r>
              <a:rPr lang="it-IT" sz="1800" dirty="0">
                <a:ea typeface="Calibri"/>
                <a:cs typeface="Calibri"/>
              </a:rPr>
              <a:t> to </a:t>
            </a:r>
            <a:r>
              <a:rPr lang="it-IT" sz="1800" dirty="0" err="1">
                <a:ea typeface="Calibri"/>
                <a:cs typeface="Calibri"/>
              </a:rPr>
              <a:t>affect</a:t>
            </a:r>
            <a:r>
              <a:rPr lang="it-IT" sz="1800" dirty="0">
                <a:ea typeface="Calibri"/>
                <a:cs typeface="Calibri"/>
              </a:rPr>
              <a:t> the </a:t>
            </a:r>
            <a:r>
              <a:rPr lang="it-IT" sz="1800" dirty="0" err="1">
                <a:ea typeface="Calibri"/>
                <a:cs typeface="Calibri"/>
              </a:rPr>
              <a:t>elements</a:t>
            </a:r>
            <a:r>
              <a:rPr lang="it-IT" sz="1800" dirty="0">
                <a:ea typeface="Calibri"/>
                <a:cs typeface="Calibri"/>
              </a:rPr>
              <a:t> of the </a:t>
            </a:r>
            <a:r>
              <a:rPr lang="it-IT" sz="1800" dirty="0" err="1">
                <a:ea typeface="Calibri"/>
                <a:cs typeface="Calibri"/>
              </a:rPr>
              <a:t>environment</a:t>
            </a:r>
            <a:r>
              <a:rPr lang="it-IT" sz="1800" dirty="0">
                <a:ea typeface="Calibri"/>
                <a:cs typeface="Calibri"/>
              </a:rPr>
              <a:t> </a:t>
            </a:r>
            <a:r>
              <a:rPr lang="it-IT" sz="1800" dirty="0" err="1">
                <a:ea typeface="Calibri"/>
                <a:cs typeface="Calibri"/>
              </a:rPr>
              <a:t>within</a:t>
            </a:r>
            <a:r>
              <a:rPr lang="it-IT" sz="1800" dirty="0">
                <a:ea typeface="Calibri"/>
                <a:cs typeface="Calibri"/>
              </a:rPr>
              <a:t> the scope of </a:t>
            </a:r>
            <a:r>
              <a:rPr lang="it-IT" sz="1800" dirty="0" err="1">
                <a:ea typeface="Calibri"/>
                <a:cs typeface="Calibri"/>
              </a:rPr>
              <a:t>subparagraph</a:t>
            </a:r>
            <a:r>
              <a:rPr lang="it-IT" sz="1800" dirty="0">
                <a:ea typeface="Calibri"/>
                <a:cs typeface="Calibri"/>
              </a:rPr>
              <a:t> (a) </a:t>
            </a:r>
            <a:r>
              <a:rPr lang="it-IT" sz="1800" dirty="0" err="1">
                <a:ea typeface="Calibri"/>
                <a:cs typeface="Calibri"/>
              </a:rPr>
              <a:t>above</a:t>
            </a:r>
            <a:r>
              <a:rPr lang="it-IT" sz="1800" dirty="0">
                <a:ea typeface="Calibri"/>
                <a:cs typeface="Calibri"/>
              </a:rPr>
              <a:t>, and cost-benefit and </a:t>
            </a:r>
            <a:r>
              <a:rPr lang="it-IT" sz="1800" dirty="0" err="1">
                <a:ea typeface="Calibri"/>
                <a:cs typeface="Calibri"/>
              </a:rPr>
              <a:t>other</a:t>
            </a:r>
            <a:r>
              <a:rPr lang="it-IT" sz="1800" dirty="0">
                <a:ea typeface="Calibri"/>
                <a:cs typeface="Calibri"/>
              </a:rPr>
              <a:t> </a:t>
            </a:r>
            <a:r>
              <a:rPr lang="it-IT" sz="1800" dirty="0" err="1">
                <a:ea typeface="Calibri"/>
                <a:cs typeface="Calibri"/>
              </a:rPr>
              <a:t>economic</a:t>
            </a:r>
            <a:r>
              <a:rPr lang="it-IT" sz="1800" dirty="0">
                <a:ea typeface="Calibri"/>
                <a:cs typeface="Calibri"/>
              </a:rPr>
              <a:t> </a:t>
            </a:r>
            <a:r>
              <a:rPr lang="it-IT" sz="1800" dirty="0" err="1">
                <a:ea typeface="Calibri"/>
                <a:cs typeface="Calibri"/>
              </a:rPr>
              <a:t>analyses</a:t>
            </a:r>
            <a:r>
              <a:rPr lang="it-IT" sz="1800" dirty="0">
                <a:ea typeface="Calibri"/>
                <a:cs typeface="Calibri"/>
              </a:rPr>
              <a:t> and </a:t>
            </a:r>
            <a:r>
              <a:rPr lang="it-IT" sz="1800" dirty="0" err="1">
                <a:ea typeface="Calibri"/>
                <a:cs typeface="Calibri"/>
              </a:rPr>
              <a:t>assumptions</a:t>
            </a:r>
            <a:r>
              <a:rPr lang="it-IT" sz="1800" dirty="0">
                <a:ea typeface="Calibri"/>
                <a:cs typeface="Calibri"/>
              </a:rPr>
              <a:t> </a:t>
            </a:r>
            <a:r>
              <a:rPr lang="it-IT" sz="1800" dirty="0" err="1">
                <a:ea typeface="Calibri"/>
                <a:cs typeface="Calibri"/>
              </a:rPr>
              <a:t>used</a:t>
            </a:r>
            <a:r>
              <a:rPr lang="it-IT" sz="1800" dirty="0">
                <a:ea typeface="Calibri"/>
                <a:cs typeface="Calibri"/>
              </a:rPr>
              <a:t>  in </a:t>
            </a:r>
            <a:r>
              <a:rPr lang="it-IT" sz="1800" dirty="0" err="1">
                <a:ea typeface="Calibri"/>
                <a:cs typeface="Calibri"/>
              </a:rPr>
              <a:t>environmental</a:t>
            </a:r>
            <a:r>
              <a:rPr lang="it-IT" sz="1800" dirty="0">
                <a:ea typeface="Calibri"/>
                <a:cs typeface="Calibri"/>
              </a:rPr>
              <a:t> decision-making;  </a:t>
            </a:r>
            <a:endParaRPr lang="it-IT" sz="1800" dirty="0">
              <a:cs typeface="Calibri"/>
            </a:endParaRPr>
          </a:p>
        </p:txBody>
      </p:sp>
    </p:spTree>
    <p:extLst>
      <p:ext uri="{BB962C8B-B14F-4D97-AF65-F5344CB8AC3E}">
        <p14:creationId xmlns:p14="http://schemas.microsoft.com/office/powerpoint/2010/main" val="1541647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b="5436"/>
          <a:stretch/>
        </p:blipFill>
        <p:spPr>
          <a:xfrm>
            <a:off x="1" y="857257"/>
            <a:ext cx="3887931" cy="5143493"/>
          </a:xfrm>
          <a:prstGeom prst="rect">
            <a:avLst/>
          </a:prstGeom>
        </p:spPr>
      </p:pic>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5648708" y="1131094"/>
            <a:ext cx="2866642" cy="1424934"/>
          </a:xfrm>
        </p:spPr>
        <p:txBody>
          <a:bodyPr>
            <a:normAutofit/>
          </a:bodyPr>
          <a:lstStyle/>
          <a:p>
            <a:r>
              <a:rPr lang="it-IT" sz="1650">
                <a:latin typeface="Calibri"/>
                <a:ea typeface="Calibri"/>
                <a:cs typeface="Calibri"/>
              </a:rPr>
              <a:t>"Environmental information” </a:t>
            </a:r>
            <a:endParaRPr lang="it-IT" sz="1650"/>
          </a:p>
        </p:txBody>
      </p:sp>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4095954" y="2682901"/>
            <a:ext cx="4419396" cy="2807072"/>
          </a:xfrm>
        </p:spPr>
        <p:txBody>
          <a:bodyPr vert="horz" lIns="68580" tIns="34290" rIns="68580" bIns="34290" rtlCol="0" anchor="t">
            <a:noAutofit/>
          </a:bodyPr>
          <a:lstStyle/>
          <a:p>
            <a:pPr marL="0" indent="0">
              <a:buNone/>
            </a:pPr>
            <a:r>
              <a:rPr lang="it-IT" sz="2000" dirty="0">
                <a:ea typeface="Calibri"/>
                <a:cs typeface="Calibri"/>
              </a:rPr>
              <a:t>(c) The state of human health and </a:t>
            </a:r>
            <a:r>
              <a:rPr lang="it-IT" sz="2000" err="1">
                <a:ea typeface="Calibri"/>
                <a:cs typeface="Calibri"/>
              </a:rPr>
              <a:t>safety</a:t>
            </a:r>
            <a:r>
              <a:rPr lang="it-IT" sz="2000" dirty="0">
                <a:ea typeface="Calibri"/>
                <a:cs typeface="Calibri"/>
              </a:rPr>
              <a:t>, </a:t>
            </a:r>
            <a:r>
              <a:rPr lang="it-IT" sz="2000" err="1">
                <a:ea typeface="Calibri"/>
                <a:cs typeface="Calibri"/>
              </a:rPr>
              <a:t>conditions</a:t>
            </a:r>
            <a:r>
              <a:rPr lang="it-IT" sz="2000" dirty="0">
                <a:ea typeface="Calibri"/>
                <a:cs typeface="Calibri"/>
              </a:rPr>
              <a:t> of human life, cultural </a:t>
            </a:r>
            <a:r>
              <a:rPr lang="it-IT" sz="2000" err="1">
                <a:ea typeface="Calibri"/>
                <a:cs typeface="Calibri"/>
              </a:rPr>
              <a:t>sites</a:t>
            </a:r>
            <a:r>
              <a:rPr lang="it-IT" sz="2000" dirty="0">
                <a:ea typeface="Calibri"/>
                <a:cs typeface="Calibri"/>
              </a:rPr>
              <a:t> and </a:t>
            </a:r>
            <a:r>
              <a:rPr lang="it-IT" sz="2000" err="1">
                <a:ea typeface="Calibri"/>
                <a:cs typeface="Calibri"/>
              </a:rPr>
              <a:t>built</a:t>
            </a:r>
            <a:r>
              <a:rPr lang="it-IT" sz="2000" dirty="0">
                <a:ea typeface="Calibri"/>
                <a:cs typeface="Calibri"/>
              </a:rPr>
              <a:t> </a:t>
            </a:r>
            <a:r>
              <a:rPr lang="it-IT" sz="2000" err="1">
                <a:ea typeface="Calibri"/>
                <a:cs typeface="Calibri"/>
              </a:rPr>
              <a:t>structures</a:t>
            </a:r>
            <a:r>
              <a:rPr lang="it-IT" sz="2000" dirty="0">
                <a:ea typeface="Calibri"/>
                <a:cs typeface="Calibri"/>
              </a:rPr>
              <a:t>, </a:t>
            </a:r>
            <a:r>
              <a:rPr lang="it-IT" sz="2000" err="1">
                <a:ea typeface="Calibri"/>
                <a:cs typeface="Calibri"/>
              </a:rPr>
              <a:t>inasmuch</a:t>
            </a:r>
            <a:r>
              <a:rPr lang="it-IT" sz="2000" dirty="0">
                <a:ea typeface="Calibri"/>
                <a:cs typeface="Calibri"/>
              </a:rPr>
              <a:t> </a:t>
            </a:r>
            <a:r>
              <a:rPr lang="it-IT" sz="2000" err="1">
                <a:ea typeface="Calibri"/>
                <a:cs typeface="Calibri"/>
              </a:rPr>
              <a:t>as</a:t>
            </a:r>
            <a:r>
              <a:rPr lang="it-IT" sz="2000" dirty="0">
                <a:ea typeface="Calibri"/>
                <a:cs typeface="Calibri"/>
              </a:rPr>
              <a:t> </a:t>
            </a:r>
            <a:r>
              <a:rPr lang="it-IT" sz="2000" err="1">
                <a:ea typeface="Calibri"/>
                <a:cs typeface="Calibri"/>
              </a:rPr>
              <a:t>they</a:t>
            </a:r>
            <a:r>
              <a:rPr lang="it-IT" sz="2000" dirty="0">
                <a:ea typeface="Calibri"/>
                <a:cs typeface="Calibri"/>
              </a:rPr>
              <a:t> are or </a:t>
            </a:r>
            <a:r>
              <a:rPr lang="it-IT" sz="2000" err="1">
                <a:ea typeface="Calibri"/>
                <a:cs typeface="Calibri"/>
              </a:rPr>
              <a:t>may</a:t>
            </a:r>
            <a:r>
              <a:rPr lang="it-IT" sz="2000" dirty="0">
                <a:ea typeface="Calibri"/>
                <a:cs typeface="Calibri"/>
              </a:rPr>
              <a:t> be </a:t>
            </a:r>
            <a:r>
              <a:rPr lang="it-IT" sz="2000" err="1">
                <a:ea typeface="Calibri"/>
                <a:cs typeface="Calibri"/>
              </a:rPr>
              <a:t>affected</a:t>
            </a:r>
            <a:r>
              <a:rPr lang="it-IT" sz="2000" dirty="0">
                <a:ea typeface="Calibri"/>
                <a:cs typeface="Calibri"/>
              </a:rPr>
              <a:t> by the state of the </a:t>
            </a:r>
            <a:r>
              <a:rPr lang="it-IT" sz="2000" err="1">
                <a:ea typeface="Calibri"/>
                <a:cs typeface="Calibri"/>
              </a:rPr>
              <a:t>elements</a:t>
            </a:r>
            <a:r>
              <a:rPr lang="it-IT" sz="2000" dirty="0">
                <a:ea typeface="Calibri"/>
                <a:cs typeface="Calibri"/>
              </a:rPr>
              <a:t> of the </a:t>
            </a:r>
            <a:r>
              <a:rPr lang="it-IT" sz="2000" err="1">
                <a:ea typeface="Calibri"/>
                <a:cs typeface="Calibri"/>
              </a:rPr>
              <a:t>environment</a:t>
            </a:r>
            <a:r>
              <a:rPr lang="it-IT" sz="2000" dirty="0">
                <a:ea typeface="Calibri"/>
                <a:cs typeface="Calibri"/>
              </a:rPr>
              <a:t> or, </a:t>
            </a:r>
            <a:r>
              <a:rPr lang="it-IT" sz="2000" err="1">
                <a:ea typeface="Calibri"/>
                <a:cs typeface="Calibri"/>
              </a:rPr>
              <a:t>through</a:t>
            </a:r>
            <a:r>
              <a:rPr lang="it-IT" sz="2000" dirty="0">
                <a:ea typeface="Calibri"/>
                <a:cs typeface="Calibri"/>
              </a:rPr>
              <a:t> </a:t>
            </a:r>
            <a:r>
              <a:rPr lang="it-IT" sz="2000" err="1">
                <a:ea typeface="Calibri"/>
                <a:cs typeface="Calibri"/>
              </a:rPr>
              <a:t>these</a:t>
            </a:r>
            <a:r>
              <a:rPr lang="it-IT" sz="2000" dirty="0">
                <a:ea typeface="Calibri"/>
                <a:cs typeface="Calibri"/>
              </a:rPr>
              <a:t> </a:t>
            </a:r>
            <a:r>
              <a:rPr lang="it-IT" sz="2000" err="1">
                <a:ea typeface="Calibri"/>
                <a:cs typeface="Calibri"/>
              </a:rPr>
              <a:t>elements</a:t>
            </a:r>
            <a:r>
              <a:rPr lang="it-IT" sz="2000" dirty="0">
                <a:ea typeface="Calibri"/>
                <a:cs typeface="Calibri"/>
              </a:rPr>
              <a:t>, by the </a:t>
            </a:r>
            <a:r>
              <a:rPr lang="it-IT" sz="2000" err="1">
                <a:ea typeface="Calibri"/>
                <a:cs typeface="Calibri"/>
              </a:rPr>
              <a:t>factors</a:t>
            </a:r>
            <a:r>
              <a:rPr lang="it-IT" sz="2000" dirty="0">
                <a:ea typeface="Calibri"/>
                <a:cs typeface="Calibri"/>
              </a:rPr>
              <a:t>, activities or </a:t>
            </a:r>
            <a:r>
              <a:rPr lang="it-IT" sz="2000" err="1">
                <a:ea typeface="Calibri"/>
                <a:cs typeface="Calibri"/>
              </a:rPr>
              <a:t>measures</a:t>
            </a:r>
            <a:r>
              <a:rPr lang="it-IT" sz="2000" dirty="0">
                <a:ea typeface="Calibri"/>
                <a:cs typeface="Calibri"/>
              </a:rPr>
              <a:t> </a:t>
            </a:r>
            <a:r>
              <a:rPr lang="it-IT" sz="2000" err="1">
                <a:ea typeface="Calibri"/>
                <a:cs typeface="Calibri"/>
              </a:rPr>
              <a:t>referred</a:t>
            </a:r>
            <a:r>
              <a:rPr lang="it-IT" sz="2000" dirty="0">
                <a:ea typeface="Calibri"/>
                <a:cs typeface="Calibri"/>
              </a:rPr>
              <a:t> to in </a:t>
            </a:r>
            <a:r>
              <a:rPr lang="it-IT" sz="2000" err="1">
                <a:ea typeface="Calibri"/>
                <a:cs typeface="Calibri"/>
              </a:rPr>
              <a:t>subparagraph</a:t>
            </a:r>
            <a:r>
              <a:rPr lang="it-IT" sz="2000" dirty="0">
                <a:ea typeface="Calibri"/>
                <a:cs typeface="Calibri"/>
              </a:rPr>
              <a:t> (b) </a:t>
            </a:r>
            <a:r>
              <a:rPr lang="it-IT" sz="2000" err="1">
                <a:ea typeface="Calibri"/>
                <a:cs typeface="Calibri"/>
              </a:rPr>
              <a:t>above</a:t>
            </a:r>
            <a:r>
              <a:rPr lang="it-IT" sz="2000" dirty="0">
                <a:ea typeface="Calibri"/>
                <a:cs typeface="Calibri"/>
              </a:rPr>
              <a:t>;</a:t>
            </a:r>
            <a:endParaRPr lang="it-IT" sz="1600" dirty="0">
              <a:cs typeface="Calibri"/>
            </a:endParaRPr>
          </a:p>
        </p:txBody>
      </p:sp>
    </p:spTree>
    <p:extLst>
      <p:ext uri="{BB962C8B-B14F-4D97-AF65-F5344CB8AC3E}">
        <p14:creationId xmlns:p14="http://schemas.microsoft.com/office/powerpoint/2010/main" val="2543157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616BB4-1AC1-A929-0802-1185334EE986}"/>
              </a:ext>
            </a:extLst>
          </p:cNvPr>
          <p:cNvSpPr>
            <a:spLocks noGrp="1"/>
          </p:cNvSpPr>
          <p:nvPr>
            <p:ph type="title"/>
          </p:nvPr>
        </p:nvSpPr>
        <p:spPr>
          <a:xfrm>
            <a:off x="1640523" y="2135774"/>
            <a:ext cx="4351438" cy="992397"/>
          </a:xfrm>
        </p:spPr>
        <p:txBody>
          <a:bodyPr anchor="b">
            <a:normAutofit/>
          </a:bodyPr>
          <a:lstStyle/>
          <a:p>
            <a:r>
              <a:rPr lang="it-IT" sz="2400">
                <a:ea typeface="Calibri Light"/>
                <a:cs typeface="Calibri Light"/>
              </a:rPr>
              <a:t>ACCESS TO ENVIRONMENTAL INFORMATION</a:t>
            </a:r>
            <a:endParaRPr lang="it-IT" sz="2400"/>
          </a:p>
        </p:txBody>
      </p:sp>
      <p:pic>
        <p:nvPicPr>
          <p:cNvPr id="7" name="Graphic 6" descr="Deciduous tree">
            <a:extLst>
              <a:ext uri="{FF2B5EF4-FFF2-40B4-BE49-F238E27FC236}">
                <a16:creationId xmlns:a16="http://schemas.microsoft.com/office/drawing/2014/main" id="{A418AE45-79AA-FC46-40FB-741B2C47C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11" y="2877764"/>
            <a:ext cx="898899" cy="898899"/>
          </a:xfrm>
          <a:prstGeom prst="rect">
            <a:avLst/>
          </a:prstGeom>
        </p:spPr>
      </p:pic>
      <p:sp>
        <p:nvSpPr>
          <p:cNvPr id="3" name="Segnaposto contenuto 2">
            <a:extLst>
              <a:ext uri="{FF2B5EF4-FFF2-40B4-BE49-F238E27FC236}">
                <a16:creationId xmlns:a16="http://schemas.microsoft.com/office/drawing/2014/main" id="{0B27A341-88B4-FD4E-9DA4-00C7BB7411DA}"/>
              </a:ext>
            </a:extLst>
          </p:cNvPr>
          <p:cNvSpPr>
            <a:spLocks noGrp="1"/>
          </p:cNvSpPr>
          <p:nvPr>
            <p:ph idx="1"/>
          </p:nvPr>
        </p:nvSpPr>
        <p:spPr>
          <a:xfrm>
            <a:off x="1367198" y="3124436"/>
            <a:ext cx="4997480" cy="2329631"/>
          </a:xfrm>
        </p:spPr>
        <p:txBody>
          <a:bodyPr vert="horz" lIns="68580" tIns="34290" rIns="68580" bIns="34290" rtlCol="0" anchor="t">
            <a:noAutofit/>
          </a:bodyPr>
          <a:lstStyle/>
          <a:p>
            <a:pPr marL="0" indent="0" algn="just">
              <a:buNone/>
            </a:pPr>
            <a:r>
              <a:rPr lang="it-IT" sz="1800">
                <a:ea typeface="Calibri"/>
                <a:cs typeface="Calibri"/>
              </a:rPr>
              <a:t>Access to information </a:t>
            </a:r>
            <a:r>
              <a:rPr lang="it-IT" sz="1800" err="1">
                <a:ea typeface="Calibri"/>
                <a:cs typeface="Calibri"/>
              </a:rPr>
              <a:t>refers</a:t>
            </a:r>
            <a:r>
              <a:rPr lang="it-IT" sz="1800">
                <a:ea typeface="Calibri"/>
                <a:cs typeface="Calibri"/>
              </a:rPr>
              <a:t> to the </a:t>
            </a:r>
            <a:r>
              <a:rPr lang="it-IT" sz="1800" err="1">
                <a:ea typeface="Calibri"/>
                <a:cs typeface="Calibri"/>
              </a:rPr>
              <a:t>public’s</a:t>
            </a:r>
            <a:r>
              <a:rPr lang="it-IT" sz="1800">
                <a:ea typeface="Calibri"/>
                <a:cs typeface="Calibri"/>
              </a:rPr>
              <a:t> </a:t>
            </a:r>
            <a:r>
              <a:rPr lang="it-IT" sz="1800" b="1" err="1">
                <a:ea typeface="Calibri"/>
                <a:cs typeface="Calibri"/>
              </a:rPr>
              <a:t>right</a:t>
            </a:r>
            <a:r>
              <a:rPr lang="it-IT" sz="1800" b="1">
                <a:ea typeface="Calibri"/>
                <a:cs typeface="Calibri"/>
              </a:rPr>
              <a:t> to </a:t>
            </a:r>
            <a:r>
              <a:rPr lang="it-IT" sz="1800" b="1" err="1">
                <a:ea typeface="Calibri"/>
                <a:cs typeface="Calibri"/>
              </a:rPr>
              <a:t>receive</a:t>
            </a:r>
            <a:r>
              <a:rPr lang="it-IT" sz="1800" b="1">
                <a:ea typeface="Calibri"/>
                <a:cs typeface="Calibri"/>
              </a:rPr>
              <a:t> </a:t>
            </a:r>
            <a:r>
              <a:rPr lang="it-IT" sz="1800" b="1" err="1">
                <a:ea typeface="Calibri"/>
                <a:cs typeface="Calibri"/>
              </a:rPr>
              <a:t>environmental</a:t>
            </a:r>
            <a:r>
              <a:rPr lang="it-IT" sz="1800" b="1">
                <a:ea typeface="Calibri"/>
                <a:cs typeface="Calibri"/>
              </a:rPr>
              <a:t> information </a:t>
            </a:r>
            <a:r>
              <a:rPr lang="it-IT" sz="1800" b="1" err="1">
                <a:ea typeface="Calibri"/>
                <a:cs typeface="Calibri"/>
              </a:rPr>
              <a:t>held</a:t>
            </a:r>
            <a:r>
              <a:rPr lang="it-IT" sz="1800" b="1">
                <a:ea typeface="Calibri"/>
                <a:cs typeface="Calibri"/>
              </a:rPr>
              <a:t> by public </a:t>
            </a:r>
            <a:r>
              <a:rPr lang="it-IT" sz="1800" b="1" err="1">
                <a:ea typeface="Calibri"/>
                <a:cs typeface="Calibri"/>
              </a:rPr>
              <a:t>authorities</a:t>
            </a:r>
            <a:r>
              <a:rPr lang="it-IT" sz="1800">
                <a:ea typeface="Calibri"/>
                <a:cs typeface="Calibri"/>
              </a:rPr>
              <a:t>. </a:t>
            </a:r>
            <a:r>
              <a:rPr lang="it-IT" sz="1800" err="1">
                <a:ea typeface="Calibri"/>
                <a:cs typeface="Calibri"/>
              </a:rPr>
              <a:t>This</a:t>
            </a:r>
            <a:r>
              <a:rPr lang="it-IT" sz="1800">
                <a:ea typeface="Calibri"/>
                <a:cs typeface="Calibri"/>
              </a:rPr>
              <a:t> </a:t>
            </a:r>
            <a:r>
              <a:rPr lang="it-IT" sz="1800" err="1">
                <a:ea typeface="Calibri"/>
                <a:cs typeface="Calibri"/>
              </a:rPr>
              <a:t>includes</a:t>
            </a:r>
            <a:r>
              <a:rPr lang="it-IT" sz="1800">
                <a:ea typeface="Calibri"/>
                <a:cs typeface="Calibri"/>
              </a:rPr>
              <a:t>: </a:t>
            </a:r>
          </a:p>
          <a:p>
            <a:pPr algn="just"/>
            <a:r>
              <a:rPr lang="it-IT" sz="1800">
                <a:ea typeface="Calibri"/>
                <a:cs typeface="Calibri"/>
              </a:rPr>
              <a:t>information on the state of the </a:t>
            </a:r>
            <a:r>
              <a:rPr lang="it-IT" sz="1800" err="1">
                <a:ea typeface="Calibri"/>
                <a:cs typeface="Calibri"/>
              </a:rPr>
              <a:t>environment</a:t>
            </a:r>
            <a:r>
              <a:rPr lang="it-IT" sz="1800">
                <a:ea typeface="Calibri"/>
                <a:cs typeface="Calibri"/>
              </a:rPr>
              <a:t>.  </a:t>
            </a:r>
          </a:p>
          <a:p>
            <a:pPr algn="just"/>
            <a:r>
              <a:rPr lang="it-IT" sz="1800">
                <a:ea typeface="Calibri"/>
                <a:cs typeface="Calibri"/>
              </a:rPr>
              <a:t>policies or </a:t>
            </a:r>
            <a:r>
              <a:rPr lang="it-IT" sz="1800" err="1">
                <a:ea typeface="Calibri"/>
                <a:cs typeface="Calibri"/>
              </a:rPr>
              <a:t>measures</a:t>
            </a:r>
            <a:r>
              <a:rPr lang="it-IT" sz="1800">
                <a:ea typeface="Calibri"/>
                <a:cs typeface="Calibri"/>
              </a:rPr>
              <a:t> </a:t>
            </a:r>
            <a:r>
              <a:rPr lang="it-IT" sz="1800" err="1">
                <a:ea typeface="Calibri"/>
                <a:cs typeface="Calibri"/>
              </a:rPr>
              <a:t>affecting</a:t>
            </a:r>
            <a:r>
              <a:rPr lang="it-IT" sz="1800">
                <a:ea typeface="Calibri"/>
                <a:cs typeface="Calibri"/>
              </a:rPr>
              <a:t> the </a:t>
            </a:r>
            <a:r>
              <a:rPr lang="it-IT" sz="1800" err="1">
                <a:ea typeface="Calibri"/>
                <a:cs typeface="Calibri"/>
              </a:rPr>
              <a:t>environment</a:t>
            </a:r>
            <a:r>
              <a:rPr lang="it-IT" sz="1800">
                <a:ea typeface="Calibri"/>
                <a:cs typeface="Calibri"/>
              </a:rPr>
              <a:t>.</a:t>
            </a:r>
          </a:p>
          <a:p>
            <a:pPr algn="just"/>
            <a:r>
              <a:rPr lang="it-IT" sz="1800">
                <a:ea typeface="Calibri"/>
                <a:cs typeface="Calibri"/>
              </a:rPr>
              <a:t>public health and </a:t>
            </a:r>
            <a:r>
              <a:rPr lang="it-IT" sz="1800" err="1">
                <a:ea typeface="Calibri"/>
                <a:cs typeface="Calibri"/>
              </a:rPr>
              <a:t>safety</a:t>
            </a:r>
            <a:r>
              <a:rPr lang="it-IT" sz="1800">
                <a:ea typeface="Calibri"/>
                <a:cs typeface="Calibri"/>
              </a:rPr>
              <a:t> </a:t>
            </a:r>
            <a:r>
              <a:rPr lang="it-IT" sz="1800" err="1">
                <a:ea typeface="Calibri"/>
                <a:cs typeface="Calibri"/>
              </a:rPr>
              <a:t>where</a:t>
            </a:r>
            <a:r>
              <a:rPr lang="it-IT" sz="1800">
                <a:ea typeface="Calibri"/>
                <a:cs typeface="Calibri"/>
              </a:rPr>
              <a:t> </a:t>
            </a:r>
            <a:r>
              <a:rPr lang="it-IT" sz="1800" err="1">
                <a:ea typeface="Calibri"/>
                <a:cs typeface="Calibri"/>
              </a:rPr>
              <a:t>these</a:t>
            </a:r>
            <a:r>
              <a:rPr lang="it-IT" sz="1800">
                <a:ea typeface="Calibri"/>
                <a:cs typeface="Calibri"/>
              </a:rPr>
              <a:t> are </a:t>
            </a:r>
            <a:r>
              <a:rPr lang="it-IT" sz="1800" err="1">
                <a:ea typeface="Calibri"/>
                <a:cs typeface="Calibri"/>
              </a:rPr>
              <a:t>affected</a:t>
            </a:r>
            <a:r>
              <a:rPr lang="it-IT" sz="1800">
                <a:ea typeface="Calibri"/>
                <a:cs typeface="Calibri"/>
              </a:rPr>
              <a:t> by the state of the </a:t>
            </a:r>
            <a:r>
              <a:rPr lang="it-IT" sz="1800" err="1">
                <a:ea typeface="Calibri"/>
                <a:cs typeface="Calibri"/>
              </a:rPr>
              <a:t>environment</a:t>
            </a:r>
            <a:r>
              <a:rPr lang="it-IT" sz="1800">
                <a:ea typeface="Calibri"/>
                <a:cs typeface="Calibri"/>
              </a:rPr>
              <a:t>.</a:t>
            </a:r>
          </a:p>
          <a:p>
            <a:pPr marL="0" indent="0">
              <a:buNone/>
            </a:pPr>
            <a:endParaRPr lang="it-IT" sz="1200">
              <a:ea typeface="Calibri"/>
              <a:cs typeface="Calibri"/>
            </a:endParaRPr>
          </a:p>
        </p:txBody>
      </p:sp>
    </p:spTree>
    <p:extLst>
      <p:ext uri="{BB962C8B-B14F-4D97-AF65-F5344CB8AC3E}">
        <p14:creationId xmlns:p14="http://schemas.microsoft.com/office/powerpoint/2010/main" val="1718744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0433F7-6627-CA60-EA42-9241B8FE2F8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CD07028-19FB-80A8-4DC1-9F996EEDEDAA}"/>
              </a:ext>
            </a:extLst>
          </p:cNvPr>
          <p:cNvSpPr>
            <a:spLocks noGrp="1"/>
          </p:cNvSpPr>
          <p:nvPr>
            <p:ph type="title"/>
          </p:nvPr>
        </p:nvSpPr>
        <p:spPr>
          <a:xfrm>
            <a:off x="840699" y="687480"/>
            <a:ext cx="5605629" cy="994172"/>
          </a:xfrm>
        </p:spPr>
        <p:txBody>
          <a:bodyPr>
            <a:normAutofit/>
          </a:bodyPr>
          <a:lstStyle/>
          <a:p>
            <a:pPr>
              <a:lnSpc>
                <a:spcPct val="90000"/>
              </a:lnSpc>
            </a:pPr>
            <a:r>
              <a:rPr lang="it-IT" sz="3000" b="1">
                <a:ea typeface="Calibri Light"/>
                <a:cs typeface="Calibri Light"/>
              </a:rPr>
              <a:t>Art. 4 ACCESS TO ENVIRONMENTAL INFORMATION</a:t>
            </a:r>
            <a:endParaRPr lang="it-IT" sz="3000" b="1"/>
          </a:p>
        </p:txBody>
      </p:sp>
      <p:sp>
        <p:nvSpPr>
          <p:cNvPr id="3" name="Segnaposto contenuto 2">
            <a:extLst>
              <a:ext uri="{FF2B5EF4-FFF2-40B4-BE49-F238E27FC236}">
                <a16:creationId xmlns:a16="http://schemas.microsoft.com/office/drawing/2014/main" id="{2D7555B2-5209-22FD-9CF9-31E8F6EAD33B}"/>
              </a:ext>
            </a:extLst>
          </p:cNvPr>
          <p:cNvSpPr>
            <a:spLocks noGrp="1"/>
          </p:cNvSpPr>
          <p:nvPr>
            <p:ph idx="1"/>
          </p:nvPr>
        </p:nvSpPr>
        <p:spPr>
          <a:xfrm>
            <a:off x="852321" y="2227943"/>
            <a:ext cx="5033221" cy="3788227"/>
          </a:xfrm>
        </p:spPr>
        <p:txBody>
          <a:bodyPr vert="horz" lIns="68580" tIns="34290" rIns="68580" bIns="34290" rtlCol="0" anchor="ctr">
            <a:normAutofit/>
          </a:bodyPr>
          <a:lstStyle/>
          <a:p>
            <a:pPr marL="0" indent="0">
              <a:buNone/>
            </a:pPr>
            <a:r>
              <a:rPr lang="it-IT" sz="2100">
                <a:ea typeface="Calibri"/>
                <a:cs typeface="Calibri"/>
              </a:rPr>
              <a:t>Each Party shall ensure that, subject to the following paragraphs of this article, public authorities, in response to a request for environmental information, make such information available to the public, within the framework of national legislation, including, where requested and subject to subparagraph (b) below, copies of the actual documentation containing or comprising such information.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C2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833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9D9A5BA5-E4D6-5BA0-71AA-5DDB12595A94}"/>
              </a:ext>
            </a:extLst>
          </p:cNvPr>
          <p:cNvPicPr>
            <a:picLocks noChangeAspect="1"/>
          </p:cNvPicPr>
          <p:nvPr/>
        </p:nvPicPr>
        <p:blipFill rotWithShape="1">
          <a:blip r:embed="rId2"/>
          <a:srcRect l="11112" r="-4" b="-4"/>
          <a:stretch/>
        </p:blipFill>
        <p:spPr>
          <a:xfrm>
            <a:off x="6465356" y="3025490"/>
            <a:ext cx="1462672" cy="822757"/>
          </a:xfrm>
          <a:prstGeom prst="rect">
            <a:avLst/>
          </a:prstGeom>
        </p:spPr>
      </p:pic>
    </p:spTree>
    <p:extLst>
      <p:ext uri="{BB962C8B-B14F-4D97-AF65-F5344CB8AC3E}">
        <p14:creationId xmlns:p14="http://schemas.microsoft.com/office/powerpoint/2010/main" val="11050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352" y="350196"/>
            <a:ext cx="3485178" cy="1624520"/>
          </a:xfrm>
        </p:spPr>
        <p:txBody>
          <a:bodyPr anchor="ctr">
            <a:normAutofit/>
          </a:bodyPr>
          <a:lstStyle/>
          <a:p>
            <a:pPr>
              <a:lnSpc>
                <a:spcPct val="90000"/>
              </a:lnSpc>
            </a:pPr>
            <a:r>
              <a:rPr lang="it-IT" sz="3500"/>
              <a:t>Article 1, protocol 1: The Right to Property</a:t>
            </a:r>
          </a:p>
        </p:txBody>
      </p:sp>
      <p:sp>
        <p:nvSpPr>
          <p:cNvPr id="3" name="Segnaposto contenuto 2"/>
          <p:cNvSpPr>
            <a:spLocks noGrp="1"/>
          </p:cNvSpPr>
          <p:nvPr>
            <p:ph idx="1"/>
          </p:nvPr>
        </p:nvSpPr>
        <p:spPr>
          <a:xfrm>
            <a:off x="571351" y="2231232"/>
            <a:ext cx="3485179" cy="4125117"/>
          </a:xfrm>
        </p:spPr>
        <p:txBody>
          <a:bodyPr vert="horz" lIns="91440" tIns="45720" rIns="91440" bIns="45720" rtlCol="0" anchor="ctr">
            <a:noAutofit/>
          </a:bodyPr>
          <a:lstStyle/>
          <a:p>
            <a:pPr marL="0" indent="0">
              <a:buNone/>
            </a:pPr>
            <a:r>
              <a:rPr lang="it-IT" sz="2800" b="1"/>
              <a:t>The </a:t>
            </a:r>
            <a:r>
              <a:rPr lang="it-IT" sz="2800" b="1" err="1"/>
              <a:t>right</a:t>
            </a:r>
            <a:r>
              <a:rPr lang="it-IT" sz="2800" b="1"/>
              <a:t> to </a:t>
            </a:r>
            <a:r>
              <a:rPr lang="it-IT" sz="2800" b="1" err="1"/>
              <a:t>property</a:t>
            </a:r>
            <a:r>
              <a:rPr lang="it-IT" sz="2800" b="1" dirty="0"/>
              <a:t> </a:t>
            </a:r>
            <a:r>
              <a:rPr lang="it-IT" sz="2800" err="1"/>
              <a:t>has</a:t>
            </a:r>
            <a:r>
              <a:rPr lang="it-IT" sz="2800" dirty="0"/>
              <a:t> </a:t>
            </a:r>
            <a:r>
              <a:rPr lang="it-IT" sz="2800" err="1"/>
              <a:t>also</a:t>
            </a:r>
            <a:r>
              <a:rPr lang="it-IT" sz="2800" dirty="0"/>
              <a:t> </a:t>
            </a:r>
            <a:r>
              <a:rPr lang="it-IT" sz="2800" err="1"/>
              <a:t>been</a:t>
            </a:r>
            <a:r>
              <a:rPr lang="it-IT" sz="2800" dirty="0"/>
              <a:t> </a:t>
            </a:r>
            <a:r>
              <a:rPr lang="it-IT" sz="2800" err="1"/>
              <a:t>raised</a:t>
            </a:r>
            <a:r>
              <a:rPr lang="it-IT" sz="2800"/>
              <a:t> in </a:t>
            </a:r>
            <a:r>
              <a:rPr lang="it-IT" sz="2800" err="1"/>
              <a:t>environmental</a:t>
            </a:r>
            <a:r>
              <a:rPr lang="it-IT" sz="2800" dirty="0"/>
              <a:t> </a:t>
            </a:r>
            <a:r>
              <a:rPr lang="it-IT" sz="2800" err="1"/>
              <a:t>cases</a:t>
            </a:r>
            <a:r>
              <a:rPr lang="it-IT" sz="2800"/>
              <a:t>.</a:t>
            </a:r>
            <a:endParaRPr lang="it-IT" sz="2800">
              <a:cs typeface="Calibri"/>
            </a:endParaRPr>
          </a:p>
          <a:p>
            <a:pPr marL="0" indent="0">
              <a:buNone/>
            </a:pPr>
            <a:r>
              <a:rPr lang="it-IT" sz="2800" dirty="0" err="1"/>
              <a:t>Often</a:t>
            </a:r>
            <a:r>
              <a:rPr lang="it-IT" sz="2800" dirty="0"/>
              <a:t> </a:t>
            </a:r>
            <a:r>
              <a:rPr lang="it-IT" sz="2800" dirty="0" err="1"/>
              <a:t>raised</a:t>
            </a:r>
            <a:r>
              <a:rPr lang="it-IT" sz="2800" dirty="0"/>
              <a:t> by </a:t>
            </a:r>
            <a:r>
              <a:rPr lang="it-IT" sz="2800" dirty="0" err="1"/>
              <a:t>landowners</a:t>
            </a:r>
            <a:r>
              <a:rPr lang="it-IT" sz="2800" dirty="0"/>
              <a:t> </a:t>
            </a:r>
            <a:r>
              <a:rPr lang="it-IT" sz="2800" b="1" dirty="0" err="1"/>
              <a:t>refusing</a:t>
            </a:r>
            <a:r>
              <a:rPr lang="it-IT" sz="2800" b="1" dirty="0"/>
              <a:t> to </a:t>
            </a:r>
            <a:r>
              <a:rPr lang="it-IT" sz="2800" b="1" dirty="0" err="1"/>
              <a:t>comply</a:t>
            </a:r>
            <a:r>
              <a:rPr lang="it-IT" sz="2800" b="1" dirty="0"/>
              <a:t> with the </a:t>
            </a:r>
            <a:r>
              <a:rPr lang="it-IT" sz="2800" b="1" dirty="0" err="1"/>
              <a:t>requirments</a:t>
            </a:r>
            <a:r>
              <a:rPr lang="it-IT" sz="2800" b="1" dirty="0"/>
              <a:t> of </a:t>
            </a:r>
            <a:r>
              <a:rPr lang="it-IT" sz="2800" b="1" dirty="0" err="1"/>
              <a:t>environmental</a:t>
            </a:r>
            <a:r>
              <a:rPr lang="it-IT" sz="2800" b="1" dirty="0"/>
              <a:t> </a:t>
            </a:r>
            <a:r>
              <a:rPr lang="it-IT" sz="2800" b="1" dirty="0" err="1"/>
              <a:t>regulation</a:t>
            </a:r>
            <a:r>
              <a:rPr lang="it-IT" sz="2800" b="1" dirty="0"/>
              <a:t>.</a:t>
            </a:r>
            <a:endParaRPr lang="it-IT" sz="2800" b="1" dirty="0">
              <a:cs typeface="Calibri"/>
            </a:endParaRPr>
          </a:p>
        </p:txBody>
      </p:sp>
      <p:pic>
        <p:nvPicPr>
          <p:cNvPr id="5" name="Picture 4" descr="Farm field with buildings">
            <a:extLst>
              <a:ext uri="{FF2B5EF4-FFF2-40B4-BE49-F238E27FC236}">
                <a16:creationId xmlns:a16="http://schemas.microsoft.com/office/drawing/2014/main" id="{D0C8C3DD-F4BE-ACBC-99D1-95C635A597DE}"/>
              </a:ext>
            </a:extLst>
          </p:cNvPr>
          <p:cNvPicPr>
            <a:picLocks noChangeAspect="1"/>
          </p:cNvPicPr>
          <p:nvPr/>
        </p:nvPicPr>
        <p:blipFill rotWithShape="1">
          <a:blip r:embed="rId2"/>
          <a:srcRect l="48635" r="11" b="11"/>
          <a:stretch/>
        </p:blipFill>
        <p:spPr>
          <a:xfrm>
            <a:off x="4572000" y="1"/>
            <a:ext cx="4577118" cy="6858000"/>
          </a:xfrm>
          <a:prstGeom prst="rect">
            <a:avLst/>
          </a:prstGeom>
        </p:spPr>
      </p:pic>
    </p:spTree>
    <p:extLst>
      <p:ext uri="{BB962C8B-B14F-4D97-AF65-F5344CB8AC3E}">
        <p14:creationId xmlns:p14="http://schemas.microsoft.com/office/powerpoint/2010/main" val="3862521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44AE5-F4F1-1BCB-50B0-D67E6D26B5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8EE9AD6-40BD-C5DE-FFFB-BC2B826BA970}"/>
              </a:ext>
            </a:extLst>
          </p:cNvPr>
          <p:cNvSpPr>
            <a:spLocks noGrp="1"/>
          </p:cNvSpPr>
          <p:nvPr>
            <p:ph type="title"/>
          </p:nvPr>
        </p:nvSpPr>
        <p:spPr>
          <a:xfrm>
            <a:off x="1222313" y="1557996"/>
            <a:ext cx="6693294" cy="793706"/>
          </a:xfrm>
        </p:spPr>
        <p:txBody>
          <a:bodyPr>
            <a:normAutofit/>
          </a:bodyPr>
          <a:lstStyle/>
          <a:p>
            <a:pPr algn="ctr"/>
            <a:r>
              <a:rPr lang="it-IT" sz="2550">
                <a:ea typeface="Calibri Light"/>
                <a:cs typeface="Calibri Light"/>
              </a:rPr>
              <a:t>Art. 4 ACCESS TO ENVIRONMENTAL INFORMATION</a:t>
            </a:r>
            <a:endParaRPr lang="it-IT" sz="2550"/>
          </a:p>
        </p:txBody>
      </p:sp>
      <p:sp>
        <p:nvSpPr>
          <p:cNvPr id="3" name="Segnaposto contenuto 2">
            <a:extLst>
              <a:ext uri="{FF2B5EF4-FFF2-40B4-BE49-F238E27FC236}">
                <a16:creationId xmlns:a16="http://schemas.microsoft.com/office/drawing/2014/main" id="{3B15EC3B-DF6F-6CA8-A77F-E008131FC1FD}"/>
              </a:ext>
            </a:extLst>
          </p:cNvPr>
          <p:cNvSpPr>
            <a:spLocks noGrp="1"/>
          </p:cNvSpPr>
          <p:nvPr>
            <p:ph idx="1"/>
          </p:nvPr>
        </p:nvSpPr>
        <p:spPr>
          <a:xfrm>
            <a:off x="1455905" y="2432657"/>
            <a:ext cx="6232190" cy="2556466"/>
          </a:xfrm>
        </p:spPr>
        <p:txBody>
          <a:bodyPr vert="horz" lIns="68580" tIns="34290" rIns="68580" bIns="34290" rtlCol="0" anchor="t">
            <a:normAutofit/>
          </a:bodyPr>
          <a:lstStyle/>
          <a:p>
            <a:pPr marL="0" indent="0" algn="just">
              <a:buNone/>
            </a:pPr>
            <a:r>
              <a:rPr lang="it-IT" sz="2000" dirty="0">
                <a:ea typeface="Calibri"/>
                <a:cs typeface="Calibri"/>
              </a:rPr>
              <a:t>The </a:t>
            </a:r>
            <a:r>
              <a:rPr lang="it-IT" sz="2000" err="1">
                <a:ea typeface="Calibri"/>
                <a:cs typeface="Calibri"/>
              </a:rPr>
              <a:t>environmental</a:t>
            </a:r>
            <a:r>
              <a:rPr lang="it-IT" sz="2000" dirty="0">
                <a:ea typeface="Calibri"/>
                <a:cs typeface="Calibri"/>
              </a:rPr>
              <a:t> information </a:t>
            </a:r>
            <a:r>
              <a:rPr lang="it-IT" sz="2000" err="1">
                <a:ea typeface="Calibri"/>
                <a:cs typeface="Calibri"/>
              </a:rPr>
              <a:t>referred</a:t>
            </a:r>
            <a:r>
              <a:rPr lang="it-IT" sz="2000" dirty="0">
                <a:ea typeface="Calibri"/>
                <a:cs typeface="Calibri"/>
              </a:rPr>
              <a:t> to in </a:t>
            </a:r>
            <a:r>
              <a:rPr lang="it-IT" sz="2000" err="1">
                <a:ea typeface="Calibri"/>
                <a:cs typeface="Calibri"/>
              </a:rPr>
              <a:t>paragraph</a:t>
            </a:r>
            <a:r>
              <a:rPr lang="it-IT" sz="2000" dirty="0">
                <a:ea typeface="Calibri"/>
                <a:cs typeface="Calibri"/>
              </a:rPr>
              <a:t> 1 </a:t>
            </a:r>
            <a:r>
              <a:rPr lang="it-IT" sz="2000" err="1">
                <a:ea typeface="Calibri"/>
                <a:cs typeface="Calibri"/>
              </a:rPr>
              <a:t>above</a:t>
            </a:r>
            <a:r>
              <a:rPr lang="it-IT" sz="2000" dirty="0">
                <a:ea typeface="Calibri"/>
                <a:cs typeface="Calibri"/>
              </a:rPr>
              <a:t> </a:t>
            </a:r>
            <a:r>
              <a:rPr lang="it-IT" sz="2000" err="1">
                <a:ea typeface="Calibri"/>
                <a:cs typeface="Calibri"/>
              </a:rPr>
              <a:t>shall</a:t>
            </a:r>
            <a:r>
              <a:rPr lang="it-IT" sz="2000" dirty="0">
                <a:ea typeface="Calibri"/>
                <a:cs typeface="Calibri"/>
              </a:rPr>
              <a:t> be made </a:t>
            </a:r>
            <a:r>
              <a:rPr lang="it-IT" sz="2000" err="1">
                <a:ea typeface="Calibri"/>
                <a:cs typeface="Calibri"/>
              </a:rPr>
              <a:t>available</a:t>
            </a:r>
            <a:r>
              <a:rPr lang="it-IT" sz="2000" dirty="0">
                <a:ea typeface="Calibri"/>
                <a:cs typeface="Calibri"/>
              </a:rPr>
              <a:t> </a:t>
            </a:r>
            <a:r>
              <a:rPr lang="it-IT" sz="2000" b="1" err="1">
                <a:ea typeface="Calibri"/>
                <a:cs typeface="Calibri"/>
              </a:rPr>
              <a:t>as</a:t>
            </a:r>
            <a:r>
              <a:rPr lang="it-IT" sz="2000" b="1" dirty="0">
                <a:ea typeface="Calibri"/>
                <a:cs typeface="Calibri"/>
              </a:rPr>
              <a:t> </a:t>
            </a:r>
            <a:r>
              <a:rPr lang="it-IT" sz="2000" b="1" err="1">
                <a:ea typeface="Calibri"/>
                <a:cs typeface="Calibri"/>
              </a:rPr>
              <a:t>soon</a:t>
            </a:r>
            <a:r>
              <a:rPr lang="it-IT" sz="2000" b="1" dirty="0">
                <a:ea typeface="Calibri"/>
                <a:cs typeface="Calibri"/>
              </a:rPr>
              <a:t> </a:t>
            </a:r>
            <a:r>
              <a:rPr lang="it-IT" sz="2000" b="1" err="1">
                <a:ea typeface="Calibri"/>
                <a:cs typeface="Calibri"/>
              </a:rPr>
              <a:t>as</a:t>
            </a:r>
            <a:r>
              <a:rPr lang="it-IT" sz="2000" b="1" dirty="0">
                <a:ea typeface="Calibri"/>
                <a:cs typeface="Calibri"/>
              </a:rPr>
              <a:t> </a:t>
            </a:r>
            <a:r>
              <a:rPr lang="it-IT" sz="2000" b="1" err="1">
                <a:ea typeface="Calibri"/>
                <a:cs typeface="Calibri"/>
              </a:rPr>
              <a:t>possible</a:t>
            </a:r>
            <a:r>
              <a:rPr lang="it-IT" sz="2000" b="1" dirty="0">
                <a:ea typeface="Calibri"/>
                <a:cs typeface="Calibri"/>
              </a:rPr>
              <a:t> an</a:t>
            </a:r>
            <a:r>
              <a:rPr lang="it-IT" sz="2000" dirty="0">
                <a:ea typeface="Calibri"/>
                <a:cs typeface="Calibri"/>
              </a:rPr>
              <a:t>d </a:t>
            </a:r>
            <a:r>
              <a:rPr lang="it-IT" sz="2000" err="1">
                <a:ea typeface="Calibri"/>
                <a:cs typeface="Calibri"/>
              </a:rPr>
              <a:t>at</a:t>
            </a:r>
            <a:r>
              <a:rPr lang="it-IT" sz="2000" dirty="0">
                <a:ea typeface="Calibri"/>
                <a:cs typeface="Calibri"/>
              </a:rPr>
              <a:t> the </a:t>
            </a:r>
            <a:r>
              <a:rPr lang="it-IT" sz="2000" err="1">
                <a:ea typeface="Calibri"/>
                <a:cs typeface="Calibri"/>
              </a:rPr>
              <a:t>latest</a:t>
            </a:r>
            <a:r>
              <a:rPr lang="it-IT" sz="2000" dirty="0">
                <a:ea typeface="Calibri"/>
                <a:cs typeface="Calibri"/>
              </a:rPr>
              <a:t> </a:t>
            </a:r>
            <a:r>
              <a:rPr lang="it-IT" sz="2000" err="1">
                <a:ea typeface="Calibri"/>
                <a:cs typeface="Calibri"/>
              </a:rPr>
              <a:t>within</a:t>
            </a:r>
            <a:r>
              <a:rPr lang="it-IT" sz="2000" dirty="0">
                <a:ea typeface="Calibri"/>
                <a:cs typeface="Calibri"/>
              </a:rPr>
              <a:t> one </a:t>
            </a:r>
            <a:r>
              <a:rPr lang="it-IT" sz="2000" err="1">
                <a:ea typeface="Calibri"/>
                <a:cs typeface="Calibri"/>
              </a:rPr>
              <a:t>month</a:t>
            </a:r>
            <a:r>
              <a:rPr lang="it-IT" sz="2000" dirty="0">
                <a:ea typeface="Calibri"/>
                <a:cs typeface="Calibri"/>
              </a:rPr>
              <a:t> after the </a:t>
            </a:r>
            <a:r>
              <a:rPr lang="it-IT" sz="2000" err="1">
                <a:ea typeface="Calibri"/>
                <a:cs typeface="Calibri"/>
              </a:rPr>
              <a:t>request</a:t>
            </a:r>
            <a:r>
              <a:rPr lang="it-IT" sz="2000" dirty="0">
                <a:ea typeface="Calibri"/>
                <a:cs typeface="Calibri"/>
              </a:rPr>
              <a:t> </a:t>
            </a:r>
            <a:r>
              <a:rPr lang="it-IT" sz="2000" err="1">
                <a:ea typeface="Calibri"/>
                <a:cs typeface="Calibri"/>
              </a:rPr>
              <a:t>has</a:t>
            </a:r>
            <a:r>
              <a:rPr lang="it-IT" sz="2000" dirty="0">
                <a:ea typeface="Calibri"/>
                <a:cs typeface="Calibri"/>
              </a:rPr>
              <a:t> </a:t>
            </a:r>
            <a:r>
              <a:rPr lang="it-IT" sz="2000" err="1">
                <a:ea typeface="Calibri"/>
                <a:cs typeface="Calibri"/>
              </a:rPr>
              <a:t>been</a:t>
            </a:r>
            <a:r>
              <a:rPr lang="it-IT" sz="2000" dirty="0">
                <a:ea typeface="Calibri"/>
                <a:cs typeface="Calibri"/>
              </a:rPr>
              <a:t> </a:t>
            </a:r>
            <a:r>
              <a:rPr lang="it-IT" sz="2000" err="1">
                <a:ea typeface="Calibri"/>
                <a:cs typeface="Calibri"/>
              </a:rPr>
              <a:t>submitted</a:t>
            </a:r>
            <a:r>
              <a:rPr lang="it-IT" sz="2000" dirty="0">
                <a:ea typeface="Calibri"/>
                <a:cs typeface="Calibri"/>
              </a:rPr>
              <a:t>, </a:t>
            </a:r>
            <a:r>
              <a:rPr lang="it-IT" sz="2000" err="1">
                <a:ea typeface="Calibri"/>
                <a:cs typeface="Calibri"/>
              </a:rPr>
              <a:t>unless</a:t>
            </a:r>
            <a:r>
              <a:rPr lang="it-IT" sz="2000" dirty="0">
                <a:ea typeface="Calibri"/>
                <a:cs typeface="Calibri"/>
              </a:rPr>
              <a:t> the volume and the </a:t>
            </a:r>
            <a:r>
              <a:rPr lang="it-IT" sz="2000" err="1">
                <a:ea typeface="Calibri"/>
                <a:cs typeface="Calibri"/>
              </a:rPr>
              <a:t>complexity</a:t>
            </a:r>
            <a:r>
              <a:rPr lang="it-IT" sz="2000" dirty="0">
                <a:ea typeface="Calibri"/>
                <a:cs typeface="Calibri"/>
              </a:rPr>
              <a:t> of the information </a:t>
            </a:r>
            <a:r>
              <a:rPr lang="it-IT" sz="2000" err="1">
                <a:ea typeface="Calibri"/>
                <a:cs typeface="Calibri"/>
              </a:rPr>
              <a:t>justify</a:t>
            </a:r>
            <a:r>
              <a:rPr lang="it-IT" sz="2000" dirty="0">
                <a:ea typeface="Calibri"/>
                <a:cs typeface="Calibri"/>
              </a:rPr>
              <a:t> an extension of </a:t>
            </a:r>
            <a:r>
              <a:rPr lang="it-IT" sz="2000" err="1">
                <a:ea typeface="Calibri"/>
                <a:cs typeface="Calibri"/>
              </a:rPr>
              <a:t>this</a:t>
            </a:r>
            <a:r>
              <a:rPr lang="it-IT" sz="2000" dirty="0">
                <a:ea typeface="Calibri"/>
                <a:cs typeface="Calibri"/>
              </a:rPr>
              <a:t> </a:t>
            </a:r>
            <a:r>
              <a:rPr lang="it-IT" sz="2000" err="1">
                <a:ea typeface="Calibri"/>
                <a:cs typeface="Calibri"/>
              </a:rPr>
              <a:t>period</a:t>
            </a:r>
            <a:r>
              <a:rPr lang="it-IT" sz="2000" dirty="0">
                <a:ea typeface="Calibri"/>
                <a:cs typeface="Calibri"/>
              </a:rPr>
              <a:t> up to </a:t>
            </a:r>
            <a:r>
              <a:rPr lang="it-IT" sz="2000" err="1">
                <a:ea typeface="Calibri"/>
                <a:cs typeface="Calibri"/>
              </a:rPr>
              <a:t>two</a:t>
            </a:r>
            <a:r>
              <a:rPr lang="it-IT" sz="2000" dirty="0">
                <a:ea typeface="Calibri"/>
                <a:cs typeface="Calibri"/>
              </a:rPr>
              <a:t> </a:t>
            </a:r>
            <a:r>
              <a:rPr lang="it-IT" sz="2000" err="1">
                <a:ea typeface="Calibri"/>
                <a:cs typeface="Calibri"/>
              </a:rPr>
              <a:t>months</a:t>
            </a:r>
            <a:r>
              <a:rPr lang="it-IT" sz="2000" dirty="0">
                <a:ea typeface="Calibri"/>
                <a:cs typeface="Calibri"/>
              </a:rPr>
              <a:t> after the </a:t>
            </a:r>
            <a:r>
              <a:rPr lang="it-IT" sz="2000" err="1">
                <a:ea typeface="Calibri"/>
                <a:cs typeface="Calibri"/>
              </a:rPr>
              <a:t>request</a:t>
            </a:r>
            <a:r>
              <a:rPr lang="it-IT" sz="2000" dirty="0">
                <a:ea typeface="Calibri"/>
                <a:cs typeface="Calibri"/>
              </a:rPr>
              <a:t>. The </a:t>
            </a:r>
            <a:r>
              <a:rPr lang="it-IT" sz="2000" err="1">
                <a:ea typeface="Calibri"/>
                <a:cs typeface="Calibri"/>
              </a:rPr>
              <a:t>applicant</a:t>
            </a:r>
            <a:r>
              <a:rPr lang="it-IT" sz="2000" dirty="0">
                <a:ea typeface="Calibri"/>
                <a:cs typeface="Calibri"/>
              </a:rPr>
              <a:t> </a:t>
            </a:r>
            <a:r>
              <a:rPr lang="it-IT" sz="2000" err="1">
                <a:ea typeface="Calibri"/>
                <a:cs typeface="Calibri"/>
              </a:rPr>
              <a:t>shall</a:t>
            </a:r>
            <a:r>
              <a:rPr lang="it-IT" sz="2000" dirty="0">
                <a:ea typeface="Calibri"/>
                <a:cs typeface="Calibri"/>
              </a:rPr>
              <a:t> be </a:t>
            </a:r>
            <a:r>
              <a:rPr lang="it-IT" sz="2000" err="1">
                <a:ea typeface="Calibri"/>
                <a:cs typeface="Calibri"/>
              </a:rPr>
              <a:t>informed</a:t>
            </a:r>
            <a:r>
              <a:rPr lang="it-IT" sz="2000" dirty="0">
                <a:ea typeface="Calibri"/>
                <a:cs typeface="Calibri"/>
              </a:rPr>
              <a:t> of </a:t>
            </a:r>
            <a:r>
              <a:rPr lang="it-IT" sz="2000" err="1">
                <a:ea typeface="Calibri"/>
                <a:cs typeface="Calibri"/>
              </a:rPr>
              <a:t>any</a:t>
            </a:r>
            <a:r>
              <a:rPr lang="it-IT" sz="2000" dirty="0">
                <a:ea typeface="Calibri"/>
                <a:cs typeface="Calibri"/>
              </a:rPr>
              <a:t> extension and of the </a:t>
            </a:r>
            <a:r>
              <a:rPr lang="it-IT" sz="2000" err="1">
                <a:ea typeface="Calibri"/>
                <a:cs typeface="Calibri"/>
              </a:rPr>
              <a:t>reasons</a:t>
            </a:r>
            <a:r>
              <a:rPr lang="it-IT" sz="2000" dirty="0">
                <a:ea typeface="Calibri"/>
                <a:cs typeface="Calibri"/>
              </a:rPr>
              <a:t> </a:t>
            </a:r>
            <a:r>
              <a:rPr lang="it-IT" sz="2000" err="1">
                <a:ea typeface="Calibri"/>
                <a:cs typeface="Calibri"/>
              </a:rPr>
              <a:t>justifying</a:t>
            </a:r>
            <a:r>
              <a:rPr lang="it-IT" sz="2000" dirty="0">
                <a:ea typeface="Calibri"/>
                <a:cs typeface="Calibri"/>
              </a:rPr>
              <a:t> </a:t>
            </a:r>
            <a:r>
              <a:rPr lang="it-IT" sz="2000" err="1">
                <a:ea typeface="Calibri"/>
                <a:cs typeface="Calibri"/>
              </a:rPr>
              <a:t>it</a:t>
            </a:r>
            <a:r>
              <a:rPr lang="it-IT" sz="2000" dirty="0">
                <a:ea typeface="Calibri"/>
                <a:cs typeface="Calibri"/>
              </a:rPr>
              <a:t>.</a:t>
            </a:r>
          </a:p>
        </p:txBody>
      </p:sp>
    </p:spTree>
    <p:extLst>
      <p:ext uri="{BB962C8B-B14F-4D97-AF65-F5344CB8AC3E}">
        <p14:creationId xmlns:p14="http://schemas.microsoft.com/office/powerpoint/2010/main" val="2683081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9C3139-FCA1-C0C1-6742-766167DCF4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45F463D-17CA-A6F2-1BBC-A512773B18D7}"/>
              </a:ext>
            </a:extLst>
          </p:cNvPr>
          <p:cNvSpPr>
            <a:spLocks noGrp="1"/>
          </p:cNvSpPr>
          <p:nvPr>
            <p:ph type="title"/>
          </p:nvPr>
        </p:nvSpPr>
        <p:spPr>
          <a:xfrm>
            <a:off x="1222313" y="1651587"/>
            <a:ext cx="6693294" cy="700115"/>
          </a:xfrm>
        </p:spPr>
        <p:txBody>
          <a:bodyPr>
            <a:normAutofit/>
          </a:bodyPr>
          <a:lstStyle/>
          <a:p>
            <a:pPr algn="ctr"/>
            <a:r>
              <a:rPr lang="it-IT" sz="2550">
                <a:ea typeface="Calibri Light"/>
                <a:cs typeface="Calibri Light"/>
              </a:rPr>
              <a:t>Art. 4 ACCESS TO ENVIRONMENTAL INFORMATION</a:t>
            </a:r>
            <a:endParaRPr lang="it-IT" sz="2550"/>
          </a:p>
        </p:txBody>
      </p:sp>
      <p:sp>
        <p:nvSpPr>
          <p:cNvPr id="3" name="Segnaposto contenuto 2">
            <a:extLst>
              <a:ext uri="{FF2B5EF4-FFF2-40B4-BE49-F238E27FC236}">
                <a16:creationId xmlns:a16="http://schemas.microsoft.com/office/drawing/2014/main" id="{E0AAE602-E720-9D1E-1B94-4769C5B5579F}"/>
              </a:ext>
            </a:extLst>
          </p:cNvPr>
          <p:cNvSpPr>
            <a:spLocks noGrp="1"/>
          </p:cNvSpPr>
          <p:nvPr>
            <p:ph idx="1"/>
          </p:nvPr>
        </p:nvSpPr>
        <p:spPr>
          <a:xfrm>
            <a:off x="519585" y="2576383"/>
            <a:ext cx="8088468" cy="3560970"/>
          </a:xfrm>
        </p:spPr>
        <p:txBody>
          <a:bodyPr vert="horz" lIns="68580" tIns="34290" rIns="68580" bIns="34290" rtlCol="0" anchor="t">
            <a:normAutofit/>
          </a:bodyPr>
          <a:lstStyle/>
          <a:p>
            <a:pPr marL="0" indent="0">
              <a:buNone/>
            </a:pPr>
            <a:r>
              <a:rPr lang="it-IT" sz="2000" dirty="0">
                <a:ea typeface="Calibri"/>
                <a:cs typeface="Calibri"/>
              </a:rPr>
              <a:t>A </a:t>
            </a:r>
            <a:r>
              <a:rPr lang="it-IT" sz="2000" err="1">
                <a:ea typeface="Calibri"/>
                <a:cs typeface="Calibri"/>
              </a:rPr>
              <a:t>request</a:t>
            </a:r>
            <a:r>
              <a:rPr lang="it-IT" sz="2000" dirty="0">
                <a:ea typeface="Calibri"/>
                <a:cs typeface="Calibri"/>
              </a:rPr>
              <a:t> for </a:t>
            </a:r>
            <a:r>
              <a:rPr lang="it-IT" sz="2000" err="1">
                <a:ea typeface="Calibri"/>
                <a:cs typeface="Calibri"/>
              </a:rPr>
              <a:t>environmental</a:t>
            </a:r>
            <a:r>
              <a:rPr lang="it-IT" sz="2000" dirty="0">
                <a:ea typeface="Calibri"/>
                <a:cs typeface="Calibri"/>
              </a:rPr>
              <a:t> information </a:t>
            </a:r>
            <a:r>
              <a:rPr lang="it-IT" sz="2000" err="1">
                <a:ea typeface="Calibri"/>
                <a:cs typeface="Calibri"/>
              </a:rPr>
              <a:t>may</a:t>
            </a:r>
            <a:r>
              <a:rPr lang="it-IT" sz="2000" dirty="0">
                <a:ea typeface="Calibri"/>
                <a:cs typeface="Calibri"/>
              </a:rPr>
              <a:t> be </a:t>
            </a:r>
            <a:r>
              <a:rPr lang="it-IT" sz="2000" err="1">
                <a:ea typeface="Calibri"/>
                <a:cs typeface="Calibri"/>
              </a:rPr>
              <a:t>refused</a:t>
            </a:r>
            <a:r>
              <a:rPr lang="it-IT" sz="2000" dirty="0">
                <a:ea typeface="Calibri"/>
                <a:cs typeface="Calibri"/>
              </a:rPr>
              <a:t> </a:t>
            </a:r>
            <a:r>
              <a:rPr lang="it-IT" sz="2000" err="1">
                <a:ea typeface="Calibri"/>
                <a:cs typeface="Calibri"/>
              </a:rPr>
              <a:t>if</a:t>
            </a:r>
            <a:r>
              <a:rPr lang="it-IT" sz="2000" dirty="0">
                <a:ea typeface="Calibri"/>
                <a:cs typeface="Calibri"/>
              </a:rPr>
              <a:t>: </a:t>
            </a:r>
          </a:p>
          <a:p>
            <a:pPr marL="0" indent="0">
              <a:buNone/>
            </a:pPr>
            <a:r>
              <a:rPr lang="it-IT" sz="2000" dirty="0">
                <a:ea typeface="Calibri"/>
                <a:cs typeface="Calibri"/>
              </a:rPr>
              <a:t>(a) The public authority to </a:t>
            </a:r>
            <a:r>
              <a:rPr lang="it-IT" sz="2000" err="1">
                <a:ea typeface="Calibri"/>
                <a:cs typeface="Calibri"/>
              </a:rPr>
              <a:t>which</a:t>
            </a:r>
            <a:r>
              <a:rPr lang="it-IT" sz="2000" dirty="0">
                <a:ea typeface="Calibri"/>
                <a:cs typeface="Calibri"/>
              </a:rPr>
              <a:t> the </a:t>
            </a:r>
            <a:r>
              <a:rPr lang="it-IT" sz="2000" err="1">
                <a:ea typeface="Calibri"/>
                <a:cs typeface="Calibri"/>
              </a:rPr>
              <a:t>request</a:t>
            </a:r>
            <a:r>
              <a:rPr lang="it-IT" sz="2000" dirty="0">
                <a:ea typeface="Calibri"/>
                <a:cs typeface="Calibri"/>
              </a:rPr>
              <a:t> </a:t>
            </a:r>
            <a:r>
              <a:rPr lang="it-IT" sz="2000" err="1">
                <a:ea typeface="Calibri"/>
                <a:cs typeface="Calibri"/>
              </a:rPr>
              <a:t>is</a:t>
            </a:r>
            <a:r>
              <a:rPr lang="it-IT" sz="2000" dirty="0">
                <a:ea typeface="Calibri"/>
                <a:cs typeface="Calibri"/>
              </a:rPr>
              <a:t> </a:t>
            </a:r>
            <a:r>
              <a:rPr lang="it-IT" sz="2000" err="1">
                <a:ea typeface="Calibri"/>
                <a:cs typeface="Calibri"/>
              </a:rPr>
              <a:t>addressed</a:t>
            </a:r>
            <a:r>
              <a:rPr lang="it-IT" sz="2000" b="1" dirty="0">
                <a:ea typeface="Calibri"/>
                <a:cs typeface="Calibri"/>
              </a:rPr>
              <a:t> </a:t>
            </a:r>
            <a:r>
              <a:rPr lang="it-IT" sz="2000" b="1" err="1">
                <a:ea typeface="Calibri"/>
                <a:cs typeface="Calibri"/>
              </a:rPr>
              <a:t>does</a:t>
            </a:r>
            <a:r>
              <a:rPr lang="it-IT" sz="2000" b="1" dirty="0">
                <a:ea typeface="Calibri"/>
                <a:cs typeface="Calibri"/>
              </a:rPr>
              <a:t> </a:t>
            </a:r>
            <a:r>
              <a:rPr lang="it-IT" sz="2000" b="1" err="1">
                <a:ea typeface="Calibri"/>
                <a:cs typeface="Calibri"/>
              </a:rPr>
              <a:t>not</a:t>
            </a:r>
            <a:r>
              <a:rPr lang="it-IT" sz="2000" b="1" dirty="0">
                <a:ea typeface="Calibri"/>
                <a:cs typeface="Calibri"/>
              </a:rPr>
              <a:t> </a:t>
            </a:r>
            <a:r>
              <a:rPr lang="it-IT" sz="2000" b="1" err="1">
                <a:ea typeface="Calibri"/>
                <a:cs typeface="Calibri"/>
              </a:rPr>
              <a:t>hold</a:t>
            </a:r>
            <a:r>
              <a:rPr lang="it-IT" sz="2000" dirty="0">
                <a:ea typeface="Calibri"/>
                <a:cs typeface="Calibri"/>
              </a:rPr>
              <a:t> the </a:t>
            </a:r>
            <a:r>
              <a:rPr lang="it-IT" sz="2000" err="1">
                <a:ea typeface="Calibri"/>
                <a:cs typeface="Calibri"/>
              </a:rPr>
              <a:t>environmental</a:t>
            </a:r>
            <a:r>
              <a:rPr lang="it-IT" sz="2000" dirty="0">
                <a:ea typeface="Calibri"/>
                <a:cs typeface="Calibri"/>
              </a:rPr>
              <a:t> information </a:t>
            </a:r>
            <a:r>
              <a:rPr lang="it-IT" sz="2000" err="1">
                <a:ea typeface="Calibri"/>
                <a:cs typeface="Calibri"/>
              </a:rPr>
              <a:t>requested</a:t>
            </a:r>
            <a:r>
              <a:rPr lang="it-IT" sz="2000" dirty="0">
                <a:ea typeface="Calibri"/>
                <a:cs typeface="Calibri"/>
              </a:rPr>
              <a:t>; </a:t>
            </a:r>
          </a:p>
          <a:p>
            <a:pPr marL="0" indent="0">
              <a:buNone/>
            </a:pPr>
            <a:r>
              <a:rPr lang="it-IT" sz="2000" dirty="0">
                <a:ea typeface="Calibri"/>
                <a:cs typeface="Calibri"/>
              </a:rPr>
              <a:t>(b) The </a:t>
            </a:r>
            <a:r>
              <a:rPr lang="it-IT" sz="2000" err="1">
                <a:ea typeface="Calibri"/>
                <a:cs typeface="Calibri"/>
              </a:rPr>
              <a:t>request</a:t>
            </a:r>
            <a:r>
              <a:rPr lang="it-IT" sz="2000" dirty="0">
                <a:ea typeface="Calibri"/>
                <a:cs typeface="Calibri"/>
              </a:rPr>
              <a:t> </a:t>
            </a:r>
            <a:r>
              <a:rPr lang="it-IT" sz="2000" err="1">
                <a:ea typeface="Calibri"/>
                <a:cs typeface="Calibri"/>
              </a:rPr>
              <a:t>is</a:t>
            </a:r>
            <a:r>
              <a:rPr lang="it-IT" sz="2000" dirty="0">
                <a:ea typeface="Calibri"/>
                <a:cs typeface="Calibri"/>
              </a:rPr>
              <a:t> </a:t>
            </a:r>
            <a:r>
              <a:rPr lang="it-IT" sz="2000" b="1" err="1">
                <a:ea typeface="Calibri"/>
                <a:cs typeface="Calibri"/>
              </a:rPr>
              <a:t>manifestly</a:t>
            </a:r>
            <a:r>
              <a:rPr lang="it-IT" sz="2000" b="1" dirty="0">
                <a:ea typeface="Calibri"/>
                <a:cs typeface="Calibri"/>
              </a:rPr>
              <a:t> </a:t>
            </a:r>
            <a:r>
              <a:rPr lang="it-IT" sz="2000" b="1" err="1">
                <a:ea typeface="Calibri"/>
                <a:cs typeface="Calibri"/>
              </a:rPr>
              <a:t>unreasonable</a:t>
            </a:r>
            <a:r>
              <a:rPr lang="it-IT" sz="2000" dirty="0">
                <a:ea typeface="Calibri"/>
                <a:cs typeface="Calibri"/>
              </a:rPr>
              <a:t> or </a:t>
            </a:r>
            <a:r>
              <a:rPr lang="it-IT" sz="2000" err="1">
                <a:ea typeface="Calibri"/>
                <a:cs typeface="Calibri"/>
              </a:rPr>
              <a:t>formulated</a:t>
            </a:r>
            <a:r>
              <a:rPr lang="it-IT" sz="2000" dirty="0">
                <a:ea typeface="Calibri"/>
                <a:cs typeface="Calibri"/>
              </a:rPr>
              <a:t> in </a:t>
            </a:r>
            <a:r>
              <a:rPr lang="it-IT" sz="2000" err="1">
                <a:ea typeface="Calibri"/>
                <a:cs typeface="Calibri"/>
              </a:rPr>
              <a:t>too</a:t>
            </a:r>
            <a:r>
              <a:rPr lang="it-IT" sz="2000" dirty="0">
                <a:ea typeface="Calibri"/>
                <a:cs typeface="Calibri"/>
              </a:rPr>
              <a:t> general a </a:t>
            </a:r>
            <a:r>
              <a:rPr lang="it-IT" sz="2000" err="1">
                <a:ea typeface="Calibri"/>
                <a:cs typeface="Calibri"/>
              </a:rPr>
              <a:t>manner</a:t>
            </a:r>
            <a:r>
              <a:rPr lang="it-IT" sz="2000" dirty="0">
                <a:ea typeface="Calibri"/>
                <a:cs typeface="Calibri"/>
              </a:rPr>
              <a:t>; or </a:t>
            </a:r>
          </a:p>
          <a:p>
            <a:pPr marL="0" indent="0">
              <a:buNone/>
            </a:pPr>
            <a:r>
              <a:rPr lang="it-IT" sz="2000" dirty="0">
                <a:ea typeface="Calibri"/>
                <a:cs typeface="Calibri"/>
              </a:rPr>
              <a:t>(c) The </a:t>
            </a:r>
            <a:r>
              <a:rPr lang="it-IT" sz="2000" err="1">
                <a:ea typeface="Calibri"/>
                <a:cs typeface="Calibri"/>
              </a:rPr>
              <a:t>request</a:t>
            </a:r>
            <a:r>
              <a:rPr lang="it-IT" sz="2000" dirty="0">
                <a:ea typeface="Calibri"/>
                <a:cs typeface="Calibri"/>
              </a:rPr>
              <a:t> </a:t>
            </a:r>
            <a:r>
              <a:rPr lang="it-IT" sz="2000" err="1">
                <a:ea typeface="Calibri"/>
                <a:cs typeface="Calibri"/>
              </a:rPr>
              <a:t>concerns</a:t>
            </a:r>
            <a:r>
              <a:rPr lang="it-IT" sz="2000" dirty="0">
                <a:ea typeface="Calibri"/>
                <a:cs typeface="Calibri"/>
              </a:rPr>
              <a:t> </a:t>
            </a:r>
            <a:r>
              <a:rPr lang="it-IT" sz="2000" err="1">
                <a:ea typeface="Calibri"/>
                <a:cs typeface="Calibri"/>
              </a:rPr>
              <a:t>material</a:t>
            </a:r>
            <a:r>
              <a:rPr lang="it-IT" sz="2000" dirty="0">
                <a:ea typeface="Calibri"/>
                <a:cs typeface="Calibri"/>
              </a:rPr>
              <a:t> in the </a:t>
            </a:r>
            <a:r>
              <a:rPr lang="it-IT" sz="2000" err="1">
                <a:ea typeface="Calibri"/>
                <a:cs typeface="Calibri"/>
              </a:rPr>
              <a:t>course</a:t>
            </a:r>
            <a:r>
              <a:rPr lang="it-IT" sz="2000" dirty="0">
                <a:ea typeface="Calibri"/>
                <a:cs typeface="Calibri"/>
              </a:rPr>
              <a:t> of </a:t>
            </a:r>
            <a:r>
              <a:rPr lang="it-IT" sz="2000" err="1">
                <a:ea typeface="Calibri"/>
                <a:cs typeface="Calibri"/>
              </a:rPr>
              <a:t>completion</a:t>
            </a:r>
            <a:r>
              <a:rPr lang="it-IT" sz="2000" dirty="0">
                <a:ea typeface="Calibri"/>
                <a:cs typeface="Calibri"/>
              </a:rPr>
              <a:t> or </a:t>
            </a:r>
            <a:r>
              <a:rPr lang="it-IT" sz="2000" err="1">
                <a:ea typeface="Calibri"/>
                <a:cs typeface="Calibri"/>
              </a:rPr>
              <a:t>concerns</a:t>
            </a:r>
            <a:r>
              <a:rPr lang="it-IT" sz="2000" dirty="0">
                <a:ea typeface="Calibri"/>
                <a:cs typeface="Calibri"/>
              </a:rPr>
              <a:t> </a:t>
            </a:r>
            <a:r>
              <a:rPr lang="it-IT" sz="2000" b="1" err="1">
                <a:ea typeface="Calibri"/>
                <a:cs typeface="Calibri"/>
              </a:rPr>
              <a:t>internal</a:t>
            </a:r>
            <a:r>
              <a:rPr lang="it-IT" sz="2000" b="1" dirty="0">
                <a:ea typeface="Calibri"/>
                <a:cs typeface="Calibri"/>
              </a:rPr>
              <a:t> </a:t>
            </a:r>
            <a:r>
              <a:rPr lang="it-IT" sz="2000" b="1" err="1">
                <a:ea typeface="Calibri"/>
                <a:cs typeface="Calibri"/>
              </a:rPr>
              <a:t>communications</a:t>
            </a:r>
            <a:r>
              <a:rPr lang="it-IT" sz="2000" b="1" dirty="0">
                <a:ea typeface="Calibri"/>
                <a:cs typeface="Calibri"/>
              </a:rPr>
              <a:t> of public </a:t>
            </a:r>
            <a:r>
              <a:rPr lang="it-IT" sz="2000" b="1" err="1">
                <a:ea typeface="Calibri"/>
                <a:cs typeface="Calibri"/>
              </a:rPr>
              <a:t>authoritie</a:t>
            </a:r>
            <a:r>
              <a:rPr lang="it-IT" sz="2000" err="1">
                <a:ea typeface="Calibri"/>
                <a:cs typeface="Calibri"/>
              </a:rPr>
              <a:t>s</a:t>
            </a:r>
            <a:r>
              <a:rPr lang="it-IT" sz="2000" dirty="0">
                <a:ea typeface="Calibri"/>
                <a:cs typeface="Calibri"/>
              </a:rPr>
              <a:t> </a:t>
            </a:r>
            <a:r>
              <a:rPr lang="it-IT" sz="2000" err="1">
                <a:ea typeface="Calibri"/>
                <a:cs typeface="Calibri"/>
              </a:rPr>
              <a:t>where</a:t>
            </a:r>
            <a:r>
              <a:rPr lang="it-IT" sz="2000" dirty="0">
                <a:ea typeface="Calibri"/>
                <a:cs typeface="Calibri"/>
              </a:rPr>
              <a:t> </a:t>
            </a:r>
            <a:r>
              <a:rPr lang="it-IT" sz="2000" err="1">
                <a:ea typeface="Calibri"/>
                <a:cs typeface="Calibri"/>
              </a:rPr>
              <a:t>such</a:t>
            </a:r>
            <a:r>
              <a:rPr lang="it-IT" sz="2000" dirty="0">
                <a:ea typeface="Calibri"/>
                <a:cs typeface="Calibri"/>
              </a:rPr>
              <a:t> an </a:t>
            </a:r>
            <a:r>
              <a:rPr lang="it-IT" sz="2000" err="1">
                <a:ea typeface="Calibri"/>
                <a:cs typeface="Calibri"/>
              </a:rPr>
              <a:t>exemption</a:t>
            </a:r>
            <a:r>
              <a:rPr lang="it-IT" sz="2000" dirty="0">
                <a:ea typeface="Calibri"/>
                <a:cs typeface="Calibri"/>
              </a:rPr>
              <a:t> </a:t>
            </a:r>
            <a:r>
              <a:rPr lang="it-IT" sz="2000" err="1">
                <a:ea typeface="Calibri"/>
                <a:cs typeface="Calibri"/>
              </a:rPr>
              <a:t>is</a:t>
            </a:r>
            <a:r>
              <a:rPr lang="it-IT" sz="2000" dirty="0">
                <a:ea typeface="Calibri"/>
                <a:cs typeface="Calibri"/>
              </a:rPr>
              <a:t> </a:t>
            </a:r>
            <a:r>
              <a:rPr lang="it-IT" sz="2000" err="1">
                <a:ea typeface="Calibri"/>
                <a:cs typeface="Calibri"/>
              </a:rPr>
              <a:t>provided</a:t>
            </a:r>
            <a:r>
              <a:rPr lang="it-IT" sz="2000" dirty="0">
                <a:ea typeface="Calibri"/>
                <a:cs typeface="Calibri"/>
              </a:rPr>
              <a:t> for in national </a:t>
            </a:r>
            <a:r>
              <a:rPr lang="it-IT" sz="2000" err="1">
                <a:ea typeface="Calibri"/>
                <a:cs typeface="Calibri"/>
              </a:rPr>
              <a:t>law</a:t>
            </a:r>
            <a:r>
              <a:rPr lang="it-IT" sz="2000" dirty="0">
                <a:ea typeface="Calibri"/>
                <a:cs typeface="Calibri"/>
              </a:rPr>
              <a:t> or </a:t>
            </a:r>
            <a:r>
              <a:rPr lang="it-IT" sz="2000" err="1">
                <a:ea typeface="Calibri"/>
                <a:cs typeface="Calibri"/>
              </a:rPr>
              <a:t>customary</a:t>
            </a:r>
            <a:r>
              <a:rPr lang="it-IT" sz="2000" dirty="0">
                <a:ea typeface="Calibri"/>
                <a:cs typeface="Calibri"/>
              </a:rPr>
              <a:t> practice, </a:t>
            </a:r>
            <a:r>
              <a:rPr lang="it-IT" sz="2000" err="1">
                <a:ea typeface="Calibri"/>
                <a:cs typeface="Calibri"/>
              </a:rPr>
              <a:t>taking</a:t>
            </a:r>
            <a:r>
              <a:rPr lang="it-IT" sz="2000" dirty="0">
                <a:ea typeface="Calibri"/>
                <a:cs typeface="Calibri"/>
              </a:rPr>
              <a:t> </a:t>
            </a:r>
            <a:r>
              <a:rPr lang="it-IT" sz="2000" err="1">
                <a:ea typeface="Calibri"/>
                <a:cs typeface="Calibri"/>
              </a:rPr>
              <a:t>into</a:t>
            </a:r>
            <a:r>
              <a:rPr lang="it-IT" sz="2000" dirty="0">
                <a:ea typeface="Calibri"/>
                <a:cs typeface="Calibri"/>
              </a:rPr>
              <a:t> account the public </a:t>
            </a:r>
            <a:r>
              <a:rPr lang="it-IT" sz="2000" err="1">
                <a:ea typeface="Calibri"/>
                <a:cs typeface="Calibri"/>
              </a:rPr>
              <a:t>interest</a:t>
            </a:r>
            <a:r>
              <a:rPr lang="it-IT" sz="2000" dirty="0">
                <a:ea typeface="Calibri"/>
                <a:cs typeface="Calibri"/>
              </a:rPr>
              <a:t> </a:t>
            </a:r>
            <a:r>
              <a:rPr lang="it-IT" sz="2000" err="1">
                <a:ea typeface="Calibri"/>
                <a:cs typeface="Calibri"/>
              </a:rPr>
              <a:t>served</a:t>
            </a:r>
            <a:r>
              <a:rPr lang="it-IT" sz="2000" dirty="0">
                <a:ea typeface="Calibri"/>
                <a:cs typeface="Calibri"/>
              </a:rPr>
              <a:t> by disclosure.</a:t>
            </a:r>
          </a:p>
        </p:txBody>
      </p:sp>
    </p:spTree>
    <p:extLst>
      <p:ext uri="{BB962C8B-B14F-4D97-AF65-F5344CB8AC3E}">
        <p14:creationId xmlns:p14="http://schemas.microsoft.com/office/powerpoint/2010/main" val="4112128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8D644B-D85A-51B4-6732-F5172A4717A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6F902FD-AD07-7AC2-8C44-0B694910AAC4}"/>
              </a:ext>
            </a:extLst>
          </p:cNvPr>
          <p:cNvSpPr>
            <a:spLocks noGrp="1"/>
          </p:cNvSpPr>
          <p:nvPr>
            <p:ph type="title"/>
          </p:nvPr>
        </p:nvSpPr>
        <p:spPr>
          <a:xfrm>
            <a:off x="852322" y="839286"/>
            <a:ext cx="5605629" cy="994172"/>
          </a:xfrm>
        </p:spPr>
        <p:txBody>
          <a:bodyPr>
            <a:normAutofit/>
          </a:bodyPr>
          <a:lstStyle/>
          <a:p>
            <a:r>
              <a:rPr lang="it-IT">
                <a:ea typeface="Calibri Light"/>
                <a:cs typeface="Calibri Light"/>
              </a:rPr>
              <a:t>PUBLIC PARTICIPATION </a:t>
            </a:r>
          </a:p>
        </p:txBody>
      </p:sp>
      <p:sp>
        <p:nvSpPr>
          <p:cNvPr id="3" name="Segnaposto contenuto 2">
            <a:extLst>
              <a:ext uri="{FF2B5EF4-FFF2-40B4-BE49-F238E27FC236}">
                <a16:creationId xmlns:a16="http://schemas.microsoft.com/office/drawing/2014/main" id="{93CD28BA-76F1-D67F-2E2F-375F942C981A}"/>
              </a:ext>
            </a:extLst>
          </p:cNvPr>
          <p:cNvSpPr>
            <a:spLocks noGrp="1"/>
          </p:cNvSpPr>
          <p:nvPr>
            <p:ph idx="1"/>
          </p:nvPr>
        </p:nvSpPr>
        <p:spPr>
          <a:xfrm>
            <a:off x="478510" y="2147568"/>
            <a:ext cx="5882296" cy="3351532"/>
          </a:xfrm>
        </p:spPr>
        <p:txBody>
          <a:bodyPr vert="horz" lIns="68580" tIns="34290" rIns="68580" bIns="34290" rtlCol="0" anchor="ctr">
            <a:noAutofit/>
          </a:bodyPr>
          <a:lstStyle/>
          <a:p>
            <a:pPr marL="0" indent="0">
              <a:buNone/>
            </a:pPr>
            <a:r>
              <a:rPr lang="it-IT" sz="2400" dirty="0">
                <a:ea typeface="Calibri"/>
                <a:cs typeface="Calibri"/>
              </a:rPr>
              <a:t>Public </a:t>
            </a:r>
            <a:r>
              <a:rPr lang="it-IT" sz="2400" err="1">
                <a:ea typeface="Calibri"/>
                <a:cs typeface="Calibri"/>
              </a:rPr>
              <a:t>participation</a:t>
            </a:r>
            <a:r>
              <a:rPr lang="it-IT" sz="2400" dirty="0">
                <a:ea typeface="Calibri"/>
                <a:cs typeface="Calibri"/>
              </a:rPr>
              <a:t> </a:t>
            </a:r>
            <a:r>
              <a:rPr lang="it-IT" sz="2400" err="1">
                <a:ea typeface="Calibri"/>
                <a:cs typeface="Calibri"/>
              </a:rPr>
              <a:t>refers</a:t>
            </a:r>
            <a:r>
              <a:rPr lang="it-IT" sz="2400" dirty="0">
                <a:ea typeface="Calibri"/>
                <a:cs typeface="Calibri"/>
              </a:rPr>
              <a:t> to the </a:t>
            </a:r>
            <a:r>
              <a:rPr lang="it-IT" sz="2400" b="1" err="1">
                <a:ea typeface="Calibri"/>
                <a:cs typeface="Calibri"/>
              </a:rPr>
              <a:t>public’s</a:t>
            </a:r>
            <a:r>
              <a:rPr lang="it-IT" sz="2400" b="1" dirty="0">
                <a:ea typeface="Calibri"/>
                <a:cs typeface="Calibri"/>
              </a:rPr>
              <a:t> </a:t>
            </a:r>
            <a:r>
              <a:rPr lang="it-IT" sz="2400" b="1" err="1">
                <a:ea typeface="Calibri"/>
                <a:cs typeface="Calibri"/>
              </a:rPr>
              <a:t>right</a:t>
            </a:r>
            <a:r>
              <a:rPr lang="it-IT" sz="2400" b="1" dirty="0">
                <a:ea typeface="Calibri"/>
                <a:cs typeface="Calibri"/>
              </a:rPr>
              <a:t> to </a:t>
            </a:r>
            <a:r>
              <a:rPr lang="it-IT" sz="2400" b="1" err="1">
                <a:ea typeface="Calibri"/>
                <a:cs typeface="Calibri"/>
              </a:rPr>
              <a:t>participate</a:t>
            </a:r>
            <a:r>
              <a:rPr lang="it-IT" sz="2400" b="1" dirty="0">
                <a:ea typeface="Calibri"/>
                <a:cs typeface="Calibri"/>
              </a:rPr>
              <a:t> </a:t>
            </a:r>
            <a:r>
              <a:rPr lang="it-IT" sz="2400" dirty="0">
                <a:ea typeface="Calibri"/>
                <a:cs typeface="Calibri"/>
              </a:rPr>
              <a:t>in </a:t>
            </a:r>
            <a:r>
              <a:rPr lang="it-IT" sz="2400" err="1">
                <a:ea typeface="Calibri"/>
                <a:cs typeface="Calibri"/>
              </a:rPr>
              <a:t>environmental</a:t>
            </a:r>
            <a:r>
              <a:rPr lang="it-IT" sz="2400" dirty="0">
                <a:ea typeface="Calibri"/>
                <a:cs typeface="Calibri"/>
              </a:rPr>
              <a:t> decision-making. </a:t>
            </a:r>
          </a:p>
          <a:p>
            <a:pPr marL="0" indent="0">
              <a:buNone/>
            </a:pPr>
            <a:r>
              <a:rPr lang="it-IT" sz="2400" dirty="0">
                <a:ea typeface="Calibri"/>
                <a:cs typeface="Calibri"/>
              </a:rPr>
              <a:t>Public </a:t>
            </a:r>
            <a:r>
              <a:rPr lang="it-IT" sz="2400" dirty="0" err="1">
                <a:ea typeface="Calibri"/>
                <a:cs typeface="Calibri"/>
              </a:rPr>
              <a:t>authorities</a:t>
            </a:r>
            <a:r>
              <a:rPr lang="it-IT" sz="2400" dirty="0">
                <a:ea typeface="Calibri"/>
                <a:cs typeface="Calibri"/>
              </a:rPr>
              <a:t> are </a:t>
            </a:r>
            <a:r>
              <a:rPr lang="it-IT" sz="2400" dirty="0" err="1">
                <a:ea typeface="Calibri"/>
                <a:cs typeface="Calibri"/>
              </a:rPr>
              <a:t>required</a:t>
            </a:r>
            <a:r>
              <a:rPr lang="it-IT" sz="2400" dirty="0">
                <a:ea typeface="Calibri"/>
                <a:cs typeface="Calibri"/>
              </a:rPr>
              <a:t> to </a:t>
            </a:r>
            <a:r>
              <a:rPr lang="it-IT" sz="2400" dirty="0" err="1">
                <a:ea typeface="Calibri"/>
                <a:cs typeface="Calibri"/>
              </a:rPr>
              <a:t>allow</a:t>
            </a:r>
            <a:r>
              <a:rPr lang="it-IT" sz="2400" dirty="0">
                <a:ea typeface="Calibri"/>
                <a:cs typeface="Calibri"/>
              </a:rPr>
              <a:t> the general public and </a:t>
            </a:r>
            <a:r>
              <a:rPr lang="it-IT" sz="2400" dirty="0" err="1">
                <a:ea typeface="Calibri"/>
                <a:cs typeface="Calibri"/>
              </a:rPr>
              <a:t>environmental</a:t>
            </a:r>
            <a:r>
              <a:rPr lang="it-IT" sz="2400" dirty="0">
                <a:ea typeface="Calibri"/>
                <a:cs typeface="Calibri"/>
              </a:rPr>
              <a:t> </a:t>
            </a:r>
            <a:r>
              <a:rPr lang="it-IT" sz="2400" dirty="0" err="1">
                <a:ea typeface="Calibri"/>
                <a:cs typeface="Calibri"/>
              </a:rPr>
              <a:t>NGOs</a:t>
            </a:r>
            <a:r>
              <a:rPr lang="it-IT" sz="2400" dirty="0">
                <a:ea typeface="Calibri"/>
                <a:cs typeface="Calibri"/>
              </a:rPr>
              <a:t> to </a:t>
            </a:r>
            <a:r>
              <a:rPr lang="it-IT" sz="2400" b="1" dirty="0" err="1">
                <a:ea typeface="Calibri"/>
                <a:cs typeface="Calibri"/>
              </a:rPr>
              <a:t>meaningfully</a:t>
            </a:r>
            <a:r>
              <a:rPr lang="it-IT" sz="2400" b="1" dirty="0">
                <a:ea typeface="Calibri"/>
                <a:cs typeface="Calibri"/>
              </a:rPr>
              <a:t> </a:t>
            </a:r>
            <a:r>
              <a:rPr lang="it-IT" sz="2400" b="1" dirty="0" err="1">
                <a:ea typeface="Calibri"/>
                <a:cs typeface="Calibri"/>
              </a:rPr>
              <a:t>participate</a:t>
            </a:r>
            <a:r>
              <a:rPr lang="it-IT" sz="2400" b="1" dirty="0">
                <a:ea typeface="Calibri"/>
                <a:cs typeface="Calibri"/>
              </a:rPr>
              <a:t> in decision-making</a:t>
            </a:r>
            <a:r>
              <a:rPr lang="it-IT" sz="2400" dirty="0">
                <a:ea typeface="Calibri"/>
                <a:cs typeface="Calibri"/>
              </a:rPr>
              <a:t> </a:t>
            </a:r>
            <a:r>
              <a:rPr lang="it-IT" sz="2400" dirty="0" err="1">
                <a:ea typeface="Calibri"/>
                <a:cs typeface="Calibri"/>
              </a:rPr>
              <a:t>regarding</a:t>
            </a:r>
            <a:r>
              <a:rPr lang="it-IT" sz="2400" dirty="0">
                <a:ea typeface="Calibri"/>
                <a:cs typeface="Calibri"/>
              </a:rPr>
              <a:t> </a:t>
            </a:r>
            <a:r>
              <a:rPr lang="it-IT" sz="2400" b="1" dirty="0">
                <a:ea typeface="Calibri"/>
                <a:cs typeface="Calibri"/>
              </a:rPr>
              <a:t>projects</a:t>
            </a:r>
            <a:r>
              <a:rPr lang="it-IT" sz="2400" dirty="0">
                <a:ea typeface="Calibri"/>
                <a:cs typeface="Calibri"/>
              </a:rPr>
              <a:t> </a:t>
            </a:r>
            <a:r>
              <a:rPr lang="it-IT" sz="2400" dirty="0" err="1">
                <a:ea typeface="Calibri"/>
                <a:cs typeface="Calibri"/>
              </a:rPr>
              <a:t>affecting</a:t>
            </a:r>
            <a:r>
              <a:rPr lang="it-IT" sz="2400" dirty="0">
                <a:ea typeface="Calibri"/>
                <a:cs typeface="Calibri"/>
              </a:rPr>
              <a:t> the </a:t>
            </a:r>
            <a:r>
              <a:rPr lang="it-IT" sz="2400" dirty="0" err="1">
                <a:ea typeface="Calibri"/>
                <a:cs typeface="Calibri"/>
              </a:rPr>
              <a:t>environment</a:t>
            </a:r>
            <a:r>
              <a:rPr lang="it-IT" sz="2400" dirty="0">
                <a:ea typeface="Calibri"/>
                <a:cs typeface="Calibri"/>
              </a:rPr>
              <a:t> and plans and </a:t>
            </a:r>
            <a:r>
              <a:rPr lang="it-IT" sz="2400" b="1" dirty="0" err="1">
                <a:ea typeface="Calibri"/>
                <a:cs typeface="Calibri"/>
              </a:rPr>
              <a:t>programmes</a:t>
            </a:r>
            <a:r>
              <a:rPr lang="it-IT" sz="2400" dirty="0">
                <a:ea typeface="Calibri"/>
                <a:cs typeface="Calibri"/>
              </a:rPr>
              <a:t> </a:t>
            </a:r>
            <a:r>
              <a:rPr lang="it-IT" sz="2400" dirty="0" err="1">
                <a:ea typeface="Calibri"/>
                <a:cs typeface="Calibri"/>
              </a:rPr>
              <a:t>relating</a:t>
            </a:r>
            <a:r>
              <a:rPr lang="it-IT" sz="2400" dirty="0">
                <a:ea typeface="Calibri"/>
                <a:cs typeface="Calibri"/>
              </a:rPr>
              <a:t> to the </a:t>
            </a:r>
            <a:r>
              <a:rPr lang="it-IT" sz="2400" dirty="0" err="1">
                <a:ea typeface="Calibri"/>
                <a:cs typeface="Calibri"/>
              </a:rPr>
              <a:t>environment</a:t>
            </a:r>
            <a:r>
              <a:rPr lang="it-IT" sz="2400" dirty="0">
                <a:ea typeface="Calibri"/>
                <a:cs typeface="Calibri"/>
              </a:rPr>
              <a:t>. </a:t>
            </a:r>
            <a:endParaRPr lang="it-IT"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6E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BB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Wind turbines on top of a hill">
            <a:extLst>
              <a:ext uri="{FF2B5EF4-FFF2-40B4-BE49-F238E27FC236}">
                <a16:creationId xmlns:a16="http://schemas.microsoft.com/office/drawing/2014/main" id="{C9F6BCD6-B08D-E59E-CD82-EB008182862B}"/>
              </a:ext>
            </a:extLst>
          </p:cNvPr>
          <p:cNvPicPr>
            <a:picLocks noChangeAspect="1"/>
          </p:cNvPicPr>
          <p:nvPr/>
        </p:nvPicPr>
        <p:blipFill rotWithShape="1">
          <a:blip r:embed="rId2">
            <a:alphaModFix/>
          </a:blip>
          <a:srcRect l="20606" r="12536"/>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999330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DB762-A639-4951-4B7B-2A060D9DA0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8316C9-187F-3341-2834-A0E1A4AA3F51}"/>
              </a:ext>
            </a:extLst>
          </p:cNvPr>
          <p:cNvSpPr>
            <a:spLocks noGrp="1"/>
          </p:cNvSpPr>
          <p:nvPr>
            <p:ph type="title"/>
          </p:nvPr>
        </p:nvSpPr>
        <p:spPr>
          <a:xfrm>
            <a:off x="1640523" y="2135775"/>
            <a:ext cx="4351438" cy="1042093"/>
          </a:xfrm>
        </p:spPr>
        <p:txBody>
          <a:bodyPr anchor="b">
            <a:normAutofit/>
          </a:bodyPr>
          <a:lstStyle/>
          <a:p>
            <a:r>
              <a:rPr lang="it-IT" sz="1800" b="1" err="1">
                <a:ea typeface="Calibri Light"/>
                <a:cs typeface="Calibri Light"/>
              </a:rPr>
              <a:t>Article</a:t>
            </a:r>
            <a:r>
              <a:rPr lang="it-IT" sz="1800" b="1">
                <a:ea typeface="Calibri Light"/>
                <a:cs typeface="Calibri Light"/>
              </a:rPr>
              <a:t> 7 PUBLIC PARTICIPATION CONCERNING PLANS, PROGRAMMES AND POLICIES RELATING TO THE ENVIRONMENT</a:t>
            </a:r>
            <a:endParaRPr lang="it-IT" sz="1800" b="1"/>
          </a:p>
        </p:txBody>
      </p:sp>
      <p:pic>
        <p:nvPicPr>
          <p:cNvPr id="7" name="Graphic 6" descr="Riunione">
            <a:extLst>
              <a:ext uri="{FF2B5EF4-FFF2-40B4-BE49-F238E27FC236}">
                <a16:creationId xmlns:a16="http://schemas.microsoft.com/office/drawing/2014/main" id="{06184E23-6A36-DA8D-3FD8-F7C98F252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11" y="2877764"/>
            <a:ext cx="898899" cy="898899"/>
          </a:xfrm>
          <a:prstGeom prst="rect">
            <a:avLst/>
          </a:prstGeom>
        </p:spPr>
      </p:pic>
      <p:sp>
        <p:nvSpPr>
          <p:cNvPr id="3" name="Segnaposto contenuto 2">
            <a:extLst>
              <a:ext uri="{FF2B5EF4-FFF2-40B4-BE49-F238E27FC236}">
                <a16:creationId xmlns:a16="http://schemas.microsoft.com/office/drawing/2014/main" id="{49BED183-87A2-E2F6-168E-5AFE8889ECA6}"/>
              </a:ext>
            </a:extLst>
          </p:cNvPr>
          <p:cNvSpPr>
            <a:spLocks noGrp="1"/>
          </p:cNvSpPr>
          <p:nvPr>
            <p:ph idx="1"/>
          </p:nvPr>
        </p:nvSpPr>
        <p:spPr>
          <a:xfrm>
            <a:off x="1640523" y="3323219"/>
            <a:ext cx="6251593" cy="2288217"/>
          </a:xfrm>
        </p:spPr>
        <p:txBody>
          <a:bodyPr vert="horz" lIns="68580" tIns="34290" rIns="68580" bIns="34290" rtlCol="0" anchor="t">
            <a:noAutofit/>
          </a:bodyPr>
          <a:lstStyle/>
          <a:p>
            <a:pPr marL="0" indent="0">
              <a:buNone/>
            </a:pPr>
            <a:r>
              <a:rPr lang="it-IT" sz="2000" err="1">
                <a:ea typeface="Calibri"/>
                <a:cs typeface="Calibri"/>
              </a:rPr>
              <a:t>Each</a:t>
            </a:r>
            <a:r>
              <a:rPr lang="it-IT" sz="2000" dirty="0">
                <a:ea typeface="Calibri"/>
                <a:cs typeface="Calibri"/>
              </a:rPr>
              <a:t> Party </a:t>
            </a:r>
            <a:r>
              <a:rPr lang="it-IT" sz="2000" err="1">
                <a:ea typeface="Calibri"/>
                <a:cs typeface="Calibri"/>
              </a:rPr>
              <a:t>shall</a:t>
            </a:r>
            <a:r>
              <a:rPr lang="it-IT" sz="2000" dirty="0">
                <a:ea typeface="Calibri"/>
                <a:cs typeface="Calibri"/>
              </a:rPr>
              <a:t> make a</a:t>
            </a:r>
            <a:r>
              <a:rPr lang="it-IT" sz="2000" b="1" dirty="0">
                <a:ea typeface="Calibri"/>
                <a:cs typeface="Calibri"/>
              </a:rPr>
              <a:t>ppropriate </a:t>
            </a:r>
            <a:r>
              <a:rPr lang="it-IT" sz="2000" b="1" err="1">
                <a:ea typeface="Calibri"/>
                <a:cs typeface="Calibri"/>
              </a:rPr>
              <a:t>practical</a:t>
            </a:r>
            <a:r>
              <a:rPr lang="it-IT" sz="2000" b="1" dirty="0">
                <a:ea typeface="Calibri"/>
                <a:cs typeface="Calibri"/>
              </a:rPr>
              <a:t> and/or </a:t>
            </a:r>
            <a:r>
              <a:rPr lang="it-IT" sz="2000" b="1" err="1">
                <a:ea typeface="Calibri"/>
                <a:cs typeface="Calibri"/>
              </a:rPr>
              <a:t>other</a:t>
            </a:r>
            <a:r>
              <a:rPr lang="it-IT" sz="2000" b="1" dirty="0">
                <a:ea typeface="Calibri"/>
                <a:cs typeface="Calibri"/>
              </a:rPr>
              <a:t> </a:t>
            </a:r>
            <a:r>
              <a:rPr lang="it-IT" sz="2000" b="1" err="1">
                <a:ea typeface="Calibri"/>
                <a:cs typeface="Calibri"/>
              </a:rPr>
              <a:t>provisions</a:t>
            </a:r>
            <a:r>
              <a:rPr lang="it-IT" sz="2000" b="1" dirty="0">
                <a:ea typeface="Calibri"/>
                <a:cs typeface="Calibri"/>
              </a:rPr>
              <a:t> for the public to </a:t>
            </a:r>
            <a:r>
              <a:rPr lang="it-IT" sz="2000" b="1" err="1">
                <a:ea typeface="Calibri"/>
                <a:cs typeface="Calibri"/>
              </a:rPr>
              <a:t>participate</a:t>
            </a:r>
            <a:r>
              <a:rPr lang="it-IT" sz="2000" b="1" dirty="0">
                <a:ea typeface="Calibri"/>
                <a:cs typeface="Calibri"/>
              </a:rPr>
              <a:t> </a:t>
            </a:r>
            <a:r>
              <a:rPr lang="it-IT" sz="2000" b="1" err="1">
                <a:ea typeface="Calibri"/>
                <a:cs typeface="Calibri"/>
              </a:rPr>
              <a:t>during</a:t>
            </a:r>
            <a:r>
              <a:rPr lang="it-IT" sz="2000" b="1" dirty="0">
                <a:ea typeface="Calibri"/>
                <a:cs typeface="Calibri"/>
              </a:rPr>
              <a:t> the </a:t>
            </a:r>
            <a:r>
              <a:rPr lang="it-IT" sz="2000" b="1" err="1">
                <a:ea typeface="Calibri"/>
                <a:cs typeface="Calibri"/>
              </a:rPr>
              <a:t>preparation</a:t>
            </a:r>
            <a:r>
              <a:rPr lang="it-IT" sz="2000" b="1" dirty="0">
                <a:ea typeface="Calibri"/>
                <a:cs typeface="Calibri"/>
              </a:rPr>
              <a:t> of plans and </a:t>
            </a:r>
            <a:r>
              <a:rPr lang="it-IT" sz="2000" b="1" err="1">
                <a:ea typeface="Calibri"/>
                <a:cs typeface="Calibri"/>
              </a:rPr>
              <a:t>programmes</a:t>
            </a:r>
            <a:r>
              <a:rPr lang="it-IT" sz="2000" dirty="0">
                <a:ea typeface="Calibri"/>
                <a:cs typeface="Calibri"/>
              </a:rPr>
              <a:t> </a:t>
            </a:r>
            <a:r>
              <a:rPr lang="it-IT" sz="2000" err="1">
                <a:ea typeface="Calibri"/>
                <a:cs typeface="Calibri"/>
              </a:rPr>
              <a:t>relating</a:t>
            </a:r>
            <a:r>
              <a:rPr lang="it-IT" sz="2000" dirty="0">
                <a:ea typeface="Calibri"/>
                <a:cs typeface="Calibri"/>
              </a:rPr>
              <a:t> to the </a:t>
            </a:r>
            <a:r>
              <a:rPr lang="it-IT" sz="2000" err="1">
                <a:ea typeface="Calibri"/>
                <a:cs typeface="Calibri"/>
              </a:rPr>
              <a:t>environment</a:t>
            </a:r>
            <a:r>
              <a:rPr lang="it-IT" sz="2000" dirty="0">
                <a:ea typeface="Calibri"/>
                <a:cs typeface="Calibri"/>
              </a:rPr>
              <a:t>, </a:t>
            </a:r>
            <a:r>
              <a:rPr lang="it-IT" sz="2000" err="1">
                <a:ea typeface="Calibri"/>
                <a:cs typeface="Calibri"/>
              </a:rPr>
              <a:t>within</a:t>
            </a:r>
            <a:r>
              <a:rPr lang="it-IT" sz="2000" dirty="0">
                <a:ea typeface="Calibri"/>
                <a:cs typeface="Calibri"/>
              </a:rPr>
              <a:t> a </a:t>
            </a:r>
            <a:r>
              <a:rPr lang="it-IT" sz="2000" err="1">
                <a:ea typeface="Calibri"/>
                <a:cs typeface="Calibri"/>
              </a:rPr>
              <a:t>transparent</a:t>
            </a:r>
            <a:r>
              <a:rPr lang="it-IT" sz="2000" dirty="0">
                <a:ea typeface="Calibri"/>
                <a:cs typeface="Calibri"/>
              </a:rPr>
              <a:t> and fair framework, </a:t>
            </a:r>
            <a:r>
              <a:rPr lang="it-IT" sz="2000" err="1">
                <a:ea typeface="Calibri"/>
                <a:cs typeface="Calibri"/>
              </a:rPr>
              <a:t>having</a:t>
            </a:r>
            <a:r>
              <a:rPr lang="it-IT" sz="2000" dirty="0">
                <a:ea typeface="Calibri"/>
                <a:cs typeface="Calibri"/>
              </a:rPr>
              <a:t> </a:t>
            </a:r>
            <a:r>
              <a:rPr lang="it-IT" sz="2000" err="1">
                <a:ea typeface="Calibri"/>
                <a:cs typeface="Calibri"/>
              </a:rPr>
              <a:t>provided</a:t>
            </a:r>
            <a:r>
              <a:rPr lang="it-IT" sz="2000" dirty="0">
                <a:ea typeface="Calibri"/>
                <a:cs typeface="Calibri"/>
              </a:rPr>
              <a:t> the </a:t>
            </a:r>
            <a:r>
              <a:rPr lang="it-IT" sz="2000" err="1">
                <a:ea typeface="Calibri"/>
                <a:cs typeface="Calibri"/>
              </a:rPr>
              <a:t>necessary</a:t>
            </a:r>
            <a:r>
              <a:rPr lang="it-IT" sz="2000" dirty="0">
                <a:ea typeface="Calibri"/>
                <a:cs typeface="Calibri"/>
              </a:rPr>
              <a:t> information to the public. </a:t>
            </a:r>
            <a:r>
              <a:rPr lang="it-IT" sz="2000" err="1">
                <a:ea typeface="Calibri"/>
                <a:cs typeface="Calibri"/>
              </a:rPr>
              <a:t>Within</a:t>
            </a:r>
            <a:r>
              <a:rPr lang="it-IT" sz="2000" dirty="0">
                <a:ea typeface="Calibri"/>
                <a:cs typeface="Calibri"/>
              </a:rPr>
              <a:t> </a:t>
            </a:r>
            <a:r>
              <a:rPr lang="it-IT" sz="2000" err="1">
                <a:ea typeface="Calibri"/>
                <a:cs typeface="Calibri"/>
              </a:rPr>
              <a:t>this</a:t>
            </a:r>
            <a:r>
              <a:rPr lang="it-IT" sz="2000" dirty="0">
                <a:ea typeface="Calibri"/>
                <a:cs typeface="Calibri"/>
              </a:rPr>
              <a:t> framework, </a:t>
            </a:r>
            <a:r>
              <a:rPr lang="it-IT" sz="2000" err="1">
                <a:ea typeface="Calibri"/>
                <a:cs typeface="Calibri"/>
              </a:rPr>
              <a:t>article</a:t>
            </a:r>
            <a:r>
              <a:rPr lang="it-IT" sz="2000" dirty="0">
                <a:ea typeface="Calibri"/>
                <a:cs typeface="Calibri"/>
              </a:rPr>
              <a:t> 6, </a:t>
            </a:r>
            <a:r>
              <a:rPr lang="it-IT" sz="2000" err="1">
                <a:ea typeface="Calibri"/>
                <a:cs typeface="Calibri"/>
              </a:rPr>
              <a:t>paragraphs</a:t>
            </a:r>
            <a:r>
              <a:rPr lang="it-IT" sz="2000" dirty="0">
                <a:ea typeface="Calibri"/>
                <a:cs typeface="Calibri"/>
              </a:rPr>
              <a:t> 3, 4 and 8, </a:t>
            </a:r>
            <a:r>
              <a:rPr lang="it-IT" sz="2000" err="1">
                <a:ea typeface="Calibri"/>
                <a:cs typeface="Calibri"/>
              </a:rPr>
              <a:t>shall</a:t>
            </a:r>
            <a:r>
              <a:rPr lang="it-IT" sz="2000" dirty="0">
                <a:ea typeface="Calibri"/>
                <a:cs typeface="Calibri"/>
              </a:rPr>
              <a:t> be </a:t>
            </a:r>
            <a:r>
              <a:rPr lang="it-IT" sz="2000" err="1">
                <a:ea typeface="Calibri"/>
                <a:cs typeface="Calibri"/>
              </a:rPr>
              <a:t>applied</a:t>
            </a:r>
            <a:r>
              <a:rPr lang="it-IT" sz="2000" dirty="0">
                <a:ea typeface="Calibri"/>
                <a:cs typeface="Calibri"/>
              </a:rPr>
              <a:t>. </a:t>
            </a:r>
          </a:p>
        </p:txBody>
      </p:sp>
    </p:spTree>
    <p:extLst>
      <p:ext uri="{BB962C8B-B14F-4D97-AF65-F5344CB8AC3E}">
        <p14:creationId xmlns:p14="http://schemas.microsoft.com/office/powerpoint/2010/main" val="3454928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DB762-A639-4951-4B7B-2A060D9DA0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8316C9-187F-3341-2834-A0E1A4AA3F51}"/>
              </a:ext>
            </a:extLst>
          </p:cNvPr>
          <p:cNvSpPr>
            <a:spLocks noGrp="1"/>
          </p:cNvSpPr>
          <p:nvPr>
            <p:ph type="title"/>
          </p:nvPr>
        </p:nvSpPr>
        <p:spPr>
          <a:xfrm>
            <a:off x="1640523" y="2135775"/>
            <a:ext cx="4351438" cy="1042093"/>
          </a:xfrm>
        </p:spPr>
        <p:txBody>
          <a:bodyPr anchor="b">
            <a:normAutofit/>
          </a:bodyPr>
          <a:lstStyle/>
          <a:p>
            <a:r>
              <a:rPr lang="it-IT" sz="1800" b="1" err="1">
                <a:ea typeface="Calibri Light"/>
                <a:cs typeface="Calibri Light"/>
              </a:rPr>
              <a:t>Article</a:t>
            </a:r>
            <a:r>
              <a:rPr lang="it-IT" sz="1800" b="1">
                <a:ea typeface="Calibri Light"/>
                <a:cs typeface="Calibri Light"/>
              </a:rPr>
              <a:t> 7 PUBLIC PARTICIPATION CONCERNING PLANS, PROGRAMMES AND POLICIES RELATING TO THE ENVIRONMENT</a:t>
            </a:r>
            <a:endParaRPr lang="it-IT" sz="1800" b="1"/>
          </a:p>
        </p:txBody>
      </p:sp>
      <p:pic>
        <p:nvPicPr>
          <p:cNvPr id="7" name="Graphic 6" descr="Riunione">
            <a:extLst>
              <a:ext uri="{FF2B5EF4-FFF2-40B4-BE49-F238E27FC236}">
                <a16:creationId xmlns:a16="http://schemas.microsoft.com/office/drawing/2014/main" id="{06184E23-6A36-DA8D-3FD8-F7C98F252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11" y="2877764"/>
            <a:ext cx="898899" cy="898899"/>
          </a:xfrm>
          <a:prstGeom prst="rect">
            <a:avLst/>
          </a:prstGeom>
        </p:spPr>
      </p:pic>
      <p:sp>
        <p:nvSpPr>
          <p:cNvPr id="3" name="Segnaposto contenuto 2">
            <a:extLst>
              <a:ext uri="{FF2B5EF4-FFF2-40B4-BE49-F238E27FC236}">
                <a16:creationId xmlns:a16="http://schemas.microsoft.com/office/drawing/2014/main" id="{49BED183-87A2-E2F6-168E-5AFE8889ECA6}"/>
              </a:ext>
            </a:extLst>
          </p:cNvPr>
          <p:cNvSpPr>
            <a:spLocks noGrp="1"/>
          </p:cNvSpPr>
          <p:nvPr>
            <p:ph idx="1"/>
          </p:nvPr>
        </p:nvSpPr>
        <p:spPr>
          <a:xfrm>
            <a:off x="1640523" y="3331501"/>
            <a:ext cx="5789173" cy="2122566"/>
          </a:xfrm>
        </p:spPr>
        <p:txBody>
          <a:bodyPr vert="horz" lIns="68580" tIns="34290" rIns="68580" bIns="34290" rtlCol="0" anchor="t">
            <a:noAutofit/>
          </a:bodyPr>
          <a:lstStyle/>
          <a:p>
            <a:pPr marL="0" indent="0">
              <a:buNone/>
            </a:pPr>
            <a:endParaRPr lang="it-IT" sz="2400" dirty="0">
              <a:ea typeface="Calibri"/>
              <a:cs typeface="Calibri"/>
            </a:endParaRPr>
          </a:p>
          <a:p>
            <a:pPr marL="0" indent="0">
              <a:buNone/>
            </a:pPr>
            <a:r>
              <a:rPr lang="it-IT" sz="2400" dirty="0">
                <a:ea typeface="Calibri"/>
                <a:cs typeface="Calibri"/>
              </a:rPr>
              <a:t>The public </a:t>
            </a:r>
            <a:r>
              <a:rPr lang="it-IT" sz="2400" err="1">
                <a:ea typeface="Calibri"/>
                <a:cs typeface="Calibri"/>
              </a:rPr>
              <a:t>which</a:t>
            </a:r>
            <a:r>
              <a:rPr lang="it-IT" sz="2400" dirty="0">
                <a:ea typeface="Calibri"/>
                <a:cs typeface="Calibri"/>
              </a:rPr>
              <a:t> </a:t>
            </a:r>
            <a:r>
              <a:rPr lang="it-IT" sz="2400" err="1">
                <a:ea typeface="Calibri"/>
                <a:cs typeface="Calibri"/>
              </a:rPr>
              <a:t>may</a:t>
            </a:r>
            <a:r>
              <a:rPr lang="it-IT" sz="2400" dirty="0">
                <a:ea typeface="Calibri"/>
                <a:cs typeface="Calibri"/>
              </a:rPr>
              <a:t> </a:t>
            </a:r>
            <a:r>
              <a:rPr lang="it-IT" sz="2400" err="1">
                <a:ea typeface="Calibri"/>
                <a:cs typeface="Calibri"/>
              </a:rPr>
              <a:t>participate</a:t>
            </a:r>
            <a:r>
              <a:rPr lang="it-IT" sz="2400" dirty="0">
                <a:ea typeface="Calibri"/>
                <a:cs typeface="Calibri"/>
              </a:rPr>
              <a:t> </a:t>
            </a:r>
            <a:r>
              <a:rPr lang="it-IT" sz="2400" b="1" err="1">
                <a:ea typeface="Calibri"/>
                <a:cs typeface="Calibri"/>
              </a:rPr>
              <a:t>shall</a:t>
            </a:r>
            <a:r>
              <a:rPr lang="it-IT" sz="2400" b="1" dirty="0">
                <a:ea typeface="Calibri"/>
                <a:cs typeface="Calibri"/>
              </a:rPr>
              <a:t> be </a:t>
            </a:r>
            <a:r>
              <a:rPr lang="it-IT" sz="2400" b="1" err="1">
                <a:ea typeface="Calibri"/>
                <a:cs typeface="Calibri"/>
              </a:rPr>
              <a:t>identified</a:t>
            </a:r>
            <a:r>
              <a:rPr lang="it-IT" sz="2400" b="1" dirty="0">
                <a:ea typeface="Calibri"/>
                <a:cs typeface="Calibri"/>
              </a:rPr>
              <a:t> by the </a:t>
            </a:r>
            <a:r>
              <a:rPr lang="it-IT" sz="2400" b="1" err="1">
                <a:ea typeface="Calibri"/>
                <a:cs typeface="Calibri"/>
              </a:rPr>
              <a:t>relevant</a:t>
            </a:r>
            <a:r>
              <a:rPr lang="it-IT" sz="2400" b="1" dirty="0">
                <a:ea typeface="Calibri"/>
                <a:cs typeface="Calibri"/>
              </a:rPr>
              <a:t> public authority</a:t>
            </a:r>
            <a:r>
              <a:rPr lang="it-IT" sz="2400" dirty="0">
                <a:ea typeface="Calibri"/>
                <a:cs typeface="Calibri"/>
              </a:rPr>
              <a:t>, </a:t>
            </a:r>
            <a:r>
              <a:rPr lang="it-IT" sz="2400" err="1">
                <a:ea typeface="Calibri"/>
                <a:cs typeface="Calibri"/>
              </a:rPr>
              <a:t>taking</a:t>
            </a:r>
            <a:r>
              <a:rPr lang="it-IT" sz="2400" dirty="0">
                <a:ea typeface="Calibri"/>
                <a:cs typeface="Calibri"/>
              </a:rPr>
              <a:t> </a:t>
            </a:r>
            <a:r>
              <a:rPr lang="it-IT" sz="2400" err="1">
                <a:ea typeface="Calibri"/>
                <a:cs typeface="Calibri"/>
              </a:rPr>
              <a:t>into</a:t>
            </a:r>
            <a:r>
              <a:rPr lang="it-IT" sz="2400" dirty="0">
                <a:ea typeface="Calibri"/>
                <a:cs typeface="Calibri"/>
              </a:rPr>
              <a:t> account the </a:t>
            </a:r>
            <a:r>
              <a:rPr lang="it-IT" sz="2400" err="1">
                <a:ea typeface="Calibri"/>
                <a:cs typeface="Calibri"/>
              </a:rPr>
              <a:t>objectives</a:t>
            </a:r>
            <a:r>
              <a:rPr lang="it-IT" sz="2400" dirty="0">
                <a:ea typeface="Calibri"/>
                <a:cs typeface="Calibri"/>
              </a:rPr>
              <a:t> of </a:t>
            </a:r>
            <a:r>
              <a:rPr lang="it-IT" sz="2400" err="1">
                <a:ea typeface="Calibri"/>
                <a:cs typeface="Calibri"/>
              </a:rPr>
              <a:t>this</a:t>
            </a:r>
            <a:r>
              <a:rPr lang="it-IT" sz="2400" dirty="0">
                <a:ea typeface="Calibri"/>
                <a:cs typeface="Calibri"/>
              </a:rPr>
              <a:t> Convention. </a:t>
            </a:r>
          </a:p>
        </p:txBody>
      </p:sp>
    </p:spTree>
    <p:extLst>
      <p:ext uri="{BB962C8B-B14F-4D97-AF65-F5344CB8AC3E}">
        <p14:creationId xmlns:p14="http://schemas.microsoft.com/office/powerpoint/2010/main" val="2014402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4B82E-BAEE-2A24-A0F9-37D7A8F88989}"/>
              </a:ext>
            </a:extLst>
          </p:cNvPr>
          <p:cNvSpPr>
            <a:spLocks noGrp="1"/>
          </p:cNvSpPr>
          <p:nvPr>
            <p:ph type="title"/>
          </p:nvPr>
        </p:nvSpPr>
        <p:spPr>
          <a:xfrm>
            <a:off x="1222313" y="1557996"/>
            <a:ext cx="6693294" cy="942793"/>
          </a:xfrm>
        </p:spPr>
        <p:txBody>
          <a:bodyPr vert="horz" lIns="68580" tIns="34290" rIns="68580" bIns="34290" rtlCol="0" anchor="ctr">
            <a:noAutofit/>
          </a:bodyPr>
          <a:lstStyle/>
          <a:p>
            <a:pPr algn="ctr"/>
            <a:r>
              <a:rPr lang="it-IT" sz="1800" err="1">
                <a:ea typeface="Calibri Light"/>
                <a:cs typeface="Calibri Light"/>
              </a:rPr>
              <a:t>Article</a:t>
            </a:r>
            <a:r>
              <a:rPr lang="it-IT" sz="1800">
                <a:ea typeface="Calibri Light"/>
                <a:cs typeface="Calibri Light"/>
              </a:rPr>
              <a:t> 8 PUBLIC PARTICIPATION DURING THE PREPARATION OF EXECUTIVE REGULATIONS AND/OR GENERALLY APPLICABLE LEGALLY BINDING NORMATIVE INSTRUMENT</a:t>
            </a:r>
            <a:endParaRPr lang="it-IT" sz="1800"/>
          </a:p>
        </p:txBody>
      </p:sp>
      <p:sp>
        <p:nvSpPr>
          <p:cNvPr id="3" name="Segnaposto contenuto 2">
            <a:extLst>
              <a:ext uri="{FF2B5EF4-FFF2-40B4-BE49-F238E27FC236}">
                <a16:creationId xmlns:a16="http://schemas.microsoft.com/office/drawing/2014/main" id="{98DC1421-7C99-B919-F8A6-A52F37B75421}"/>
              </a:ext>
            </a:extLst>
          </p:cNvPr>
          <p:cNvSpPr>
            <a:spLocks noGrp="1"/>
          </p:cNvSpPr>
          <p:nvPr>
            <p:ph idx="1"/>
          </p:nvPr>
        </p:nvSpPr>
        <p:spPr>
          <a:xfrm>
            <a:off x="1215710" y="2619563"/>
            <a:ext cx="6472385" cy="2987786"/>
          </a:xfrm>
        </p:spPr>
        <p:txBody>
          <a:bodyPr vert="horz" lIns="68580" tIns="34290" rIns="68580" bIns="34290" rtlCol="0" anchor="t">
            <a:normAutofit fontScale="85000" lnSpcReduction="20000"/>
          </a:bodyPr>
          <a:lstStyle/>
          <a:p>
            <a:pPr marL="0" indent="0" algn="just">
              <a:buNone/>
            </a:pPr>
            <a:r>
              <a:rPr lang="it-IT" err="1">
                <a:ea typeface="Calibri"/>
                <a:cs typeface="Calibri"/>
              </a:rPr>
              <a:t>Each</a:t>
            </a:r>
            <a:r>
              <a:rPr lang="it-IT" dirty="0">
                <a:ea typeface="Calibri"/>
                <a:cs typeface="Calibri"/>
              </a:rPr>
              <a:t> Party </a:t>
            </a:r>
            <a:r>
              <a:rPr lang="it-IT" err="1">
                <a:ea typeface="Calibri"/>
                <a:cs typeface="Calibri"/>
              </a:rPr>
              <a:t>shall</a:t>
            </a:r>
            <a:r>
              <a:rPr lang="it-IT" dirty="0">
                <a:ea typeface="Calibri"/>
                <a:cs typeface="Calibri"/>
              </a:rPr>
              <a:t> </a:t>
            </a:r>
            <a:r>
              <a:rPr lang="it-IT" b="1" err="1">
                <a:ea typeface="Calibri"/>
                <a:cs typeface="Calibri"/>
              </a:rPr>
              <a:t>strive</a:t>
            </a:r>
            <a:r>
              <a:rPr lang="it-IT" b="1" dirty="0">
                <a:ea typeface="Calibri"/>
                <a:cs typeface="Calibri"/>
              </a:rPr>
              <a:t> to </a:t>
            </a:r>
            <a:r>
              <a:rPr lang="it-IT" b="1" err="1">
                <a:ea typeface="Calibri"/>
                <a:cs typeface="Calibri"/>
              </a:rPr>
              <a:t>promote</a:t>
            </a:r>
            <a:r>
              <a:rPr lang="it-IT" b="1" dirty="0">
                <a:ea typeface="Calibri"/>
                <a:cs typeface="Calibri"/>
              </a:rPr>
              <a:t> </a:t>
            </a:r>
            <a:r>
              <a:rPr lang="it-IT" b="1" err="1">
                <a:solidFill>
                  <a:srgbClr val="FF0000"/>
                </a:solidFill>
                <a:ea typeface="Calibri"/>
                <a:cs typeface="Calibri"/>
              </a:rPr>
              <a:t>effective</a:t>
            </a:r>
            <a:r>
              <a:rPr lang="it-IT" b="1" dirty="0">
                <a:ea typeface="Calibri"/>
                <a:cs typeface="Calibri"/>
              </a:rPr>
              <a:t> public </a:t>
            </a:r>
            <a:r>
              <a:rPr lang="it-IT" b="1" err="1">
                <a:ea typeface="Calibri"/>
                <a:cs typeface="Calibri"/>
              </a:rPr>
              <a:t>participation</a:t>
            </a:r>
            <a:r>
              <a:rPr lang="it-IT" b="1" dirty="0">
                <a:ea typeface="Calibri"/>
                <a:cs typeface="Calibri"/>
              </a:rPr>
              <a:t> </a:t>
            </a:r>
            <a:r>
              <a:rPr lang="it-IT" b="1" err="1">
                <a:ea typeface="Calibri"/>
                <a:cs typeface="Calibri"/>
              </a:rPr>
              <a:t>at</a:t>
            </a:r>
            <a:r>
              <a:rPr lang="it-IT" b="1" dirty="0">
                <a:ea typeface="Calibri"/>
                <a:cs typeface="Calibri"/>
              </a:rPr>
              <a:t> an appropriate stage,</a:t>
            </a:r>
            <a:r>
              <a:rPr lang="it-IT" dirty="0">
                <a:ea typeface="Calibri"/>
                <a:cs typeface="Calibri"/>
              </a:rPr>
              <a:t> and </a:t>
            </a:r>
            <a:r>
              <a:rPr lang="it-IT" err="1">
                <a:ea typeface="Calibri"/>
                <a:cs typeface="Calibri"/>
              </a:rPr>
              <a:t>while</a:t>
            </a:r>
            <a:r>
              <a:rPr lang="it-IT" dirty="0">
                <a:ea typeface="Calibri"/>
                <a:cs typeface="Calibri"/>
              </a:rPr>
              <a:t> options are </a:t>
            </a:r>
            <a:r>
              <a:rPr lang="it-IT" err="1">
                <a:ea typeface="Calibri"/>
                <a:cs typeface="Calibri"/>
              </a:rPr>
              <a:t>still</a:t>
            </a:r>
            <a:r>
              <a:rPr lang="it-IT" dirty="0">
                <a:ea typeface="Calibri"/>
                <a:cs typeface="Calibri"/>
              </a:rPr>
              <a:t> open, </a:t>
            </a:r>
            <a:r>
              <a:rPr lang="it-IT" err="1">
                <a:ea typeface="Calibri"/>
                <a:cs typeface="Calibri"/>
              </a:rPr>
              <a:t>during</a:t>
            </a:r>
            <a:r>
              <a:rPr lang="it-IT" dirty="0">
                <a:ea typeface="Calibri"/>
                <a:cs typeface="Calibri"/>
              </a:rPr>
              <a:t> the </a:t>
            </a:r>
            <a:r>
              <a:rPr lang="it-IT" b="1" err="1">
                <a:ea typeface="Calibri"/>
                <a:cs typeface="Calibri"/>
              </a:rPr>
              <a:t>preparation</a:t>
            </a:r>
            <a:r>
              <a:rPr lang="it-IT" dirty="0">
                <a:ea typeface="Calibri"/>
                <a:cs typeface="Calibri"/>
              </a:rPr>
              <a:t> by public </a:t>
            </a:r>
            <a:r>
              <a:rPr lang="it-IT" err="1">
                <a:ea typeface="Calibri"/>
                <a:cs typeface="Calibri"/>
              </a:rPr>
              <a:t>authorities</a:t>
            </a:r>
            <a:r>
              <a:rPr lang="it-IT" dirty="0">
                <a:ea typeface="Calibri"/>
                <a:cs typeface="Calibri"/>
              </a:rPr>
              <a:t> of executive </a:t>
            </a:r>
            <a:r>
              <a:rPr lang="it-IT" err="1">
                <a:ea typeface="Calibri"/>
                <a:cs typeface="Calibri"/>
              </a:rPr>
              <a:t>regulations</a:t>
            </a:r>
            <a:r>
              <a:rPr lang="it-IT" dirty="0">
                <a:ea typeface="Calibri"/>
                <a:cs typeface="Calibri"/>
              </a:rPr>
              <a:t> and </a:t>
            </a:r>
            <a:r>
              <a:rPr lang="it-IT" err="1">
                <a:ea typeface="Calibri"/>
                <a:cs typeface="Calibri"/>
              </a:rPr>
              <a:t>other</a:t>
            </a:r>
            <a:r>
              <a:rPr lang="it-IT" dirty="0">
                <a:ea typeface="Calibri"/>
                <a:cs typeface="Calibri"/>
              </a:rPr>
              <a:t> </a:t>
            </a:r>
            <a:r>
              <a:rPr lang="it-IT" err="1">
                <a:ea typeface="Calibri"/>
                <a:cs typeface="Calibri"/>
              </a:rPr>
              <a:t>generally</a:t>
            </a:r>
            <a:r>
              <a:rPr lang="it-IT" dirty="0">
                <a:ea typeface="Calibri"/>
                <a:cs typeface="Calibri"/>
              </a:rPr>
              <a:t> </a:t>
            </a:r>
            <a:r>
              <a:rPr lang="it-IT" err="1">
                <a:ea typeface="Calibri"/>
                <a:cs typeface="Calibri"/>
              </a:rPr>
              <a:t>applicable</a:t>
            </a:r>
            <a:r>
              <a:rPr lang="it-IT" dirty="0">
                <a:ea typeface="Calibri"/>
                <a:cs typeface="Calibri"/>
              </a:rPr>
              <a:t> </a:t>
            </a:r>
            <a:r>
              <a:rPr lang="it-IT" err="1">
                <a:ea typeface="Calibri"/>
                <a:cs typeface="Calibri"/>
              </a:rPr>
              <a:t>legally</a:t>
            </a:r>
            <a:r>
              <a:rPr lang="it-IT" dirty="0">
                <a:ea typeface="Calibri"/>
                <a:cs typeface="Calibri"/>
              </a:rPr>
              <a:t> </a:t>
            </a:r>
            <a:r>
              <a:rPr lang="it-IT" err="1">
                <a:ea typeface="Calibri"/>
                <a:cs typeface="Calibri"/>
              </a:rPr>
              <a:t>binding</a:t>
            </a:r>
            <a:r>
              <a:rPr lang="it-IT" dirty="0">
                <a:ea typeface="Calibri"/>
                <a:cs typeface="Calibri"/>
              </a:rPr>
              <a:t> rules </a:t>
            </a:r>
            <a:r>
              <a:rPr lang="it-IT" err="1">
                <a:ea typeface="Calibri"/>
                <a:cs typeface="Calibri"/>
              </a:rPr>
              <a:t>that</a:t>
            </a:r>
            <a:r>
              <a:rPr lang="it-IT" dirty="0">
                <a:ea typeface="Calibri"/>
                <a:cs typeface="Calibri"/>
              </a:rPr>
              <a:t> </a:t>
            </a:r>
            <a:r>
              <a:rPr lang="it-IT" b="1" err="1">
                <a:ea typeface="Calibri"/>
                <a:cs typeface="Calibri"/>
              </a:rPr>
              <a:t>may</a:t>
            </a:r>
            <a:r>
              <a:rPr lang="it-IT" b="1" dirty="0">
                <a:ea typeface="Calibri"/>
                <a:cs typeface="Calibri"/>
              </a:rPr>
              <a:t> </a:t>
            </a:r>
            <a:r>
              <a:rPr lang="it-IT" b="1" err="1">
                <a:ea typeface="Calibri"/>
                <a:cs typeface="Calibri"/>
              </a:rPr>
              <a:t>have</a:t>
            </a:r>
            <a:r>
              <a:rPr lang="it-IT" b="1" dirty="0">
                <a:ea typeface="Calibri"/>
                <a:cs typeface="Calibri"/>
              </a:rPr>
              <a:t> a </a:t>
            </a:r>
            <a:r>
              <a:rPr lang="it-IT" b="1" err="1">
                <a:ea typeface="Calibri"/>
                <a:cs typeface="Calibri"/>
              </a:rPr>
              <a:t>significant</a:t>
            </a:r>
            <a:r>
              <a:rPr lang="it-IT" b="1" dirty="0">
                <a:ea typeface="Calibri"/>
                <a:cs typeface="Calibri"/>
              </a:rPr>
              <a:t> </a:t>
            </a:r>
            <a:r>
              <a:rPr lang="it-IT" b="1" err="1">
                <a:ea typeface="Calibri"/>
                <a:cs typeface="Calibri"/>
              </a:rPr>
              <a:t>effect</a:t>
            </a:r>
            <a:r>
              <a:rPr lang="it-IT" b="1" dirty="0">
                <a:ea typeface="Calibri"/>
                <a:cs typeface="Calibri"/>
              </a:rPr>
              <a:t> on the </a:t>
            </a:r>
            <a:r>
              <a:rPr lang="it-IT" b="1" err="1">
                <a:ea typeface="Calibri"/>
                <a:cs typeface="Calibri"/>
              </a:rPr>
              <a:t>environment</a:t>
            </a:r>
            <a:r>
              <a:rPr lang="it-IT" b="1" dirty="0">
                <a:ea typeface="Calibri"/>
                <a:cs typeface="Calibri"/>
              </a:rPr>
              <a:t>.</a:t>
            </a:r>
          </a:p>
        </p:txBody>
      </p:sp>
    </p:spTree>
    <p:extLst>
      <p:ext uri="{BB962C8B-B14F-4D97-AF65-F5344CB8AC3E}">
        <p14:creationId xmlns:p14="http://schemas.microsoft.com/office/powerpoint/2010/main" val="1105046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A720A-CFDA-8278-9867-4854E47F1B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BA8A539-48BA-F8BF-0387-D386EE62CBFD}"/>
              </a:ext>
            </a:extLst>
          </p:cNvPr>
          <p:cNvSpPr>
            <a:spLocks noGrp="1"/>
          </p:cNvSpPr>
          <p:nvPr>
            <p:ph type="title"/>
          </p:nvPr>
        </p:nvSpPr>
        <p:spPr>
          <a:xfrm>
            <a:off x="628650" y="1131094"/>
            <a:ext cx="7886700" cy="994172"/>
          </a:xfrm>
        </p:spPr>
        <p:txBody>
          <a:bodyPr vert="horz" lIns="68580" tIns="34290" rIns="68580" bIns="34290" rtlCol="0">
            <a:normAutofit/>
          </a:bodyPr>
          <a:lstStyle/>
          <a:p>
            <a:r>
              <a:rPr lang="it-IT" sz="1950">
                <a:ea typeface="Calibri Light"/>
                <a:cs typeface="Calibri Light"/>
              </a:rPr>
              <a:t>Article 8 PUBLIC PARTICIPATION DURING THE PREPARATION OF EXECUTIVE REGULATIONS AND/OR GENERALLY APPLICABLE LEGALLY BINDING NORMATIVE INSTRUMENT</a:t>
            </a:r>
            <a:endParaRPr lang="it-IT" sz="1950"/>
          </a:p>
        </p:txBody>
      </p:sp>
      <p:sp>
        <p:nvSpPr>
          <p:cNvPr id="3" name="Segnaposto contenuto 2">
            <a:extLst>
              <a:ext uri="{FF2B5EF4-FFF2-40B4-BE49-F238E27FC236}">
                <a16:creationId xmlns:a16="http://schemas.microsoft.com/office/drawing/2014/main" id="{AE84455D-DE9E-7729-4E8B-3A6971153A3C}"/>
              </a:ext>
            </a:extLst>
          </p:cNvPr>
          <p:cNvSpPr>
            <a:spLocks noGrp="1"/>
          </p:cNvSpPr>
          <p:nvPr>
            <p:ph idx="1"/>
          </p:nvPr>
        </p:nvSpPr>
        <p:spPr>
          <a:xfrm>
            <a:off x="628650" y="2304288"/>
            <a:ext cx="7886700" cy="3188970"/>
          </a:xfrm>
        </p:spPr>
        <p:txBody>
          <a:bodyPr vert="horz" lIns="68580" tIns="34290" rIns="68580" bIns="34290" rtlCol="0" anchor="t">
            <a:normAutofit/>
          </a:bodyPr>
          <a:lstStyle/>
          <a:p>
            <a:pPr marL="0" indent="0" algn="just">
              <a:buNone/>
            </a:pPr>
            <a:r>
              <a:rPr lang="it-IT">
                <a:ea typeface="Calibri"/>
                <a:cs typeface="Calibri"/>
              </a:rPr>
              <a:t>To </a:t>
            </a:r>
            <a:r>
              <a:rPr lang="it-IT" err="1">
                <a:ea typeface="Calibri"/>
                <a:cs typeface="Calibri"/>
              </a:rPr>
              <a:t>this</a:t>
            </a:r>
            <a:r>
              <a:rPr lang="it-IT">
                <a:ea typeface="Calibri"/>
                <a:cs typeface="Calibri"/>
              </a:rPr>
              <a:t> end, the following steps </a:t>
            </a:r>
            <a:r>
              <a:rPr lang="it-IT" err="1">
                <a:ea typeface="Calibri"/>
                <a:cs typeface="Calibri"/>
              </a:rPr>
              <a:t>should</a:t>
            </a:r>
            <a:r>
              <a:rPr lang="it-IT">
                <a:ea typeface="Calibri"/>
                <a:cs typeface="Calibri"/>
              </a:rPr>
              <a:t> be </a:t>
            </a:r>
            <a:r>
              <a:rPr lang="it-IT" err="1">
                <a:ea typeface="Calibri"/>
                <a:cs typeface="Calibri"/>
              </a:rPr>
              <a:t>taken</a:t>
            </a:r>
            <a:r>
              <a:rPr lang="it-IT">
                <a:ea typeface="Calibri"/>
                <a:cs typeface="Calibri"/>
              </a:rPr>
              <a:t>: </a:t>
            </a:r>
          </a:p>
          <a:p>
            <a:pPr marL="0" indent="0" algn="just">
              <a:buNone/>
            </a:pPr>
            <a:r>
              <a:rPr lang="it-IT">
                <a:ea typeface="Calibri"/>
                <a:cs typeface="Calibri"/>
              </a:rPr>
              <a:t>(a) </a:t>
            </a:r>
            <a:r>
              <a:rPr lang="it-IT" b="1">
                <a:ea typeface="Calibri"/>
                <a:cs typeface="Calibri"/>
              </a:rPr>
              <a:t>Time-frames </a:t>
            </a:r>
            <a:r>
              <a:rPr lang="it-IT" err="1">
                <a:ea typeface="Calibri"/>
                <a:cs typeface="Calibri"/>
              </a:rPr>
              <a:t>sufficient</a:t>
            </a:r>
            <a:r>
              <a:rPr lang="it-IT">
                <a:ea typeface="Calibri"/>
                <a:cs typeface="Calibri"/>
              </a:rPr>
              <a:t> for </a:t>
            </a:r>
            <a:r>
              <a:rPr lang="it-IT" err="1">
                <a:ea typeface="Calibri"/>
                <a:cs typeface="Calibri"/>
              </a:rPr>
              <a:t>effective</a:t>
            </a:r>
            <a:r>
              <a:rPr lang="it-IT">
                <a:ea typeface="Calibri"/>
                <a:cs typeface="Calibri"/>
              </a:rPr>
              <a:t> </a:t>
            </a:r>
            <a:r>
              <a:rPr lang="it-IT" err="1">
                <a:ea typeface="Calibri"/>
                <a:cs typeface="Calibri"/>
              </a:rPr>
              <a:t>participation</a:t>
            </a:r>
            <a:r>
              <a:rPr lang="it-IT">
                <a:ea typeface="Calibri"/>
                <a:cs typeface="Calibri"/>
              </a:rPr>
              <a:t> </a:t>
            </a:r>
            <a:r>
              <a:rPr lang="it-IT" err="1">
                <a:ea typeface="Calibri"/>
                <a:cs typeface="Calibri"/>
              </a:rPr>
              <a:t>should</a:t>
            </a:r>
            <a:r>
              <a:rPr lang="it-IT">
                <a:ea typeface="Calibri"/>
                <a:cs typeface="Calibri"/>
              </a:rPr>
              <a:t> be </a:t>
            </a:r>
            <a:r>
              <a:rPr lang="it-IT" err="1">
                <a:ea typeface="Calibri"/>
                <a:cs typeface="Calibri"/>
              </a:rPr>
              <a:t>fixed</a:t>
            </a:r>
            <a:r>
              <a:rPr lang="it-IT">
                <a:ea typeface="Calibri"/>
                <a:cs typeface="Calibri"/>
              </a:rPr>
              <a:t>; </a:t>
            </a:r>
          </a:p>
          <a:p>
            <a:pPr marL="0" indent="0" algn="just">
              <a:buNone/>
            </a:pPr>
            <a:r>
              <a:rPr lang="it-IT">
                <a:ea typeface="Calibri"/>
                <a:cs typeface="Calibri"/>
              </a:rPr>
              <a:t>(b) Draft rules </a:t>
            </a:r>
            <a:r>
              <a:rPr lang="it-IT" err="1">
                <a:ea typeface="Calibri"/>
                <a:cs typeface="Calibri"/>
              </a:rPr>
              <a:t>should</a:t>
            </a:r>
            <a:r>
              <a:rPr lang="it-IT">
                <a:ea typeface="Calibri"/>
                <a:cs typeface="Calibri"/>
              </a:rPr>
              <a:t> be </a:t>
            </a:r>
            <a:r>
              <a:rPr lang="it-IT" b="1" err="1">
                <a:ea typeface="Calibri"/>
                <a:cs typeface="Calibri"/>
              </a:rPr>
              <a:t>published</a:t>
            </a:r>
            <a:r>
              <a:rPr lang="it-IT">
                <a:ea typeface="Calibri"/>
                <a:cs typeface="Calibri"/>
              </a:rPr>
              <a:t> or </a:t>
            </a:r>
            <a:r>
              <a:rPr lang="it-IT" err="1">
                <a:ea typeface="Calibri"/>
                <a:cs typeface="Calibri"/>
              </a:rPr>
              <a:t>otherwise</a:t>
            </a:r>
            <a:r>
              <a:rPr lang="it-IT">
                <a:ea typeface="Calibri"/>
                <a:cs typeface="Calibri"/>
              </a:rPr>
              <a:t> made </a:t>
            </a:r>
            <a:r>
              <a:rPr lang="it-IT" err="1">
                <a:ea typeface="Calibri"/>
                <a:cs typeface="Calibri"/>
              </a:rPr>
              <a:t>publicly</a:t>
            </a:r>
            <a:r>
              <a:rPr lang="it-IT">
                <a:ea typeface="Calibri"/>
                <a:cs typeface="Calibri"/>
              </a:rPr>
              <a:t> </a:t>
            </a:r>
            <a:r>
              <a:rPr lang="it-IT" err="1">
                <a:ea typeface="Calibri"/>
                <a:cs typeface="Calibri"/>
              </a:rPr>
              <a:t>available</a:t>
            </a:r>
            <a:r>
              <a:rPr lang="it-IT">
                <a:ea typeface="Calibri"/>
                <a:cs typeface="Calibri"/>
              </a:rPr>
              <a:t>; and </a:t>
            </a:r>
          </a:p>
          <a:p>
            <a:pPr marL="0" indent="0" algn="just">
              <a:buNone/>
            </a:pPr>
            <a:r>
              <a:rPr lang="it-IT">
                <a:ea typeface="Calibri"/>
                <a:cs typeface="Calibri"/>
              </a:rPr>
              <a:t>(c) The public </a:t>
            </a:r>
            <a:r>
              <a:rPr lang="it-IT" err="1">
                <a:ea typeface="Calibri"/>
                <a:cs typeface="Calibri"/>
              </a:rPr>
              <a:t>should</a:t>
            </a:r>
            <a:r>
              <a:rPr lang="it-IT">
                <a:ea typeface="Calibri"/>
                <a:cs typeface="Calibri"/>
              </a:rPr>
              <a:t> be </a:t>
            </a:r>
            <a:r>
              <a:rPr lang="it-IT" err="1">
                <a:ea typeface="Calibri"/>
                <a:cs typeface="Calibri"/>
              </a:rPr>
              <a:t>given</a:t>
            </a:r>
            <a:r>
              <a:rPr lang="it-IT">
                <a:ea typeface="Calibri"/>
                <a:cs typeface="Calibri"/>
              </a:rPr>
              <a:t> the </a:t>
            </a:r>
            <a:r>
              <a:rPr lang="it-IT" err="1">
                <a:ea typeface="Calibri"/>
                <a:cs typeface="Calibri"/>
              </a:rPr>
              <a:t>opportunity</a:t>
            </a:r>
            <a:r>
              <a:rPr lang="it-IT">
                <a:ea typeface="Calibri"/>
                <a:cs typeface="Calibri"/>
              </a:rPr>
              <a:t> to </a:t>
            </a:r>
            <a:r>
              <a:rPr lang="it-IT" b="1" err="1">
                <a:ea typeface="Calibri"/>
                <a:cs typeface="Calibri"/>
              </a:rPr>
              <a:t>comment</a:t>
            </a:r>
            <a:r>
              <a:rPr lang="it-IT">
                <a:ea typeface="Calibri"/>
                <a:cs typeface="Calibri"/>
              </a:rPr>
              <a:t>, </a:t>
            </a:r>
            <a:r>
              <a:rPr lang="it-IT" err="1">
                <a:ea typeface="Calibri"/>
                <a:cs typeface="Calibri"/>
              </a:rPr>
              <a:t>directly</a:t>
            </a:r>
            <a:r>
              <a:rPr lang="it-IT">
                <a:ea typeface="Calibri"/>
                <a:cs typeface="Calibri"/>
              </a:rPr>
              <a:t> or </a:t>
            </a:r>
            <a:r>
              <a:rPr lang="it-IT" err="1">
                <a:ea typeface="Calibri"/>
                <a:cs typeface="Calibri"/>
              </a:rPr>
              <a:t>through</a:t>
            </a:r>
            <a:r>
              <a:rPr lang="it-IT">
                <a:ea typeface="Calibri"/>
                <a:cs typeface="Calibri"/>
              </a:rPr>
              <a:t> </a:t>
            </a:r>
            <a:r>
              <a:rPr lang="it-IT" err="1">
                <a:ea typeface="Calibri"/>
                <a:cs typeface="Calibri"/>
              </a:rPr>
              <a:t>representative</a:t>
            </a:r>
            <a:r>
              <a:rPr lang="it-IT">
                <a:ea typeface="Calibri"/>
                <a:cs typeface="Calibri"/>
              </a:rPr>
              <a:t> consultative bodies. </a:t>
            </a:r>
          </a:p>
          <a:p>
            <a:pPr marL="0" indent="0" algn="just">
              <a:buNone/>
            </a:pPr>
            <a:r>
              <a:rPr lang="it-IT" b="1">
                <a:ea typeface="Calibri"/>
                <a:cs typeface="Calibri"/>
              </a:rPr>
              <a:t>The </a:t>
            </a:r>
            <a:r>
              <a:rPr lang="it-IT" b="1" err="1">
                <a:ea typeface="Calibri"/>
                <a:cs typeface="Calibri"/>
              </a:rPr>
              <a:t>result</a:t>
            </a:r>
            <a:r>
              <a:rPr lang="it-IT" b="1">
                <a:ea typeface="Calibri"/>
                <a:cs typeface="Calibri"/>
              </a:rPr>
              <a:t> of the public </a:t>
            </a:r>
            <a:r>
              <a:rPr lang="it-IT" b="1" err="1">
                <a:ea typeface="Calibri"/>
                <a:cs typeface="Calibri"/>
              </a:rPr>
              <a:t>participation</a:t>
            </a:r>
            <a:r>
              <a:rPr lang="it-IT" b="1">
                <a:ea typeface="Calibri"/>
                <a:cs typeface="Calibri"/>
              </a:rPr>
              <a:t> </a:t>
            </a:r>
            <a:r>
              <a:rPr lang="it-IT" b="1" err="1">
                <a:ea typeface="Calibri"/>
                <a:cs typeface="Calibri"/>
              </a:rPr>
              <a:t>shall</a:t>
            </a:r>
            <a:r>
              <a:rPr lang="it-IT" b="1">
                <a:ea typeface="Calibri"/>
                <a:cs typeface="Calibri"/>
              </a:rPr>
              <a:t> be </a:t>
            </a:r>
            <a:r>
              <a:rPr lang="it-IT" b="1" err="1">
                <a:ea typeface="Calibri"/>
                <a:cs typeface="Calibri"/>
              </a:rPr>
              <a:t>taken</a:t>
            </a:r>
            <a:r>
              <a:rPr lang="it-IT" b="1">
                <a:ea typeface="Calibri"/>
                <a:cs typeface="Calibri"/>
              </a:rPr>
              <a:t> </a:t>
            </a:r>
            <a:r>
              <a:rPr lang="it-IT" b="1" err="1">
                <a:ea typeface="Calibri"/>
                <a:cs typeface="Calibri"/>
              </a:rPr>
              <a:t>into</a:t>
            </a:r>
            <a:r>
              <a:rPr lang="it-IT" b="1">
                <a:ea typeface="Calibri"/>
                <a:cs typeface="Calibri"/>
              </a:rPr>
              <a:t> account </a:t>
            </a:r>
            <a:r>
              <a:rPr lang="it-IT" b="1" err="1">
                <a:ea typeface="Calibri"/>
                <a:cs typeface="Calibri"/>
              </a:rPr>
              <a:t>as</a:t>
            </a:r>
            <a:r>
              <a:rPr lang="it-IT" b="1">
                <a:ea typeface="Calibri"/>
                <a:cs typeface="Calibri"/>
              </a:rPr>
              <a:t> far </a:t>
            </a:r>
            <a:r>
              <a:rPr lang="it-IT" b="1" err="1">
                <a:ea typeface="Calibri"/>
                <a:cs typeface="Calibri"/>
              </a:rPr>
              <a:t>as</a:t>
            </a:r>
            <a:r>
              <a:rPr lang="it-IT" b="1">
                <a:ea typeface="Calibri"/>
                <a:cs typeface="Calibri"/>
              </a:rPr>
              <a:t> </a:t>
            </a:r>
            <a:r>
              <a:rPr lang="it-IT" b="1" err="1">
                <a:ea typeface="Calibri"/>
                <a:cs typeface="Calibri"/>
              </a:rPr>
              <a:t>possible</a:t>
            </a:r>
            <a:r>
              <a:rPr lang="it-IT" b="1">
                <a:ea typeface="Calibri"/>
                <a:cs typeface="Calibri"/>
              </a:rPr>
              <a:t>. </a:t>
            </a:r>
          </a:p>
        </p:txBody>
      </p:sp>
    </p:spTree>
    <p:extLst>
      <p:ext uri="{BB962C8B-B14F-4D97-AF65-F5344CB8AC3E}">
        <p14:creationId xmlns:p14="http://schemas.microsoft.com/office/powerpoint/2010/main" val="1244238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D2A5F-21BA-063D-B43A-4340D170367D}"/>
              </a:ext>
            </a:extLst>
          </p:cNvPr>
          <p:cNvSpPr>
            <a:spLocks noGrp="1"/>
          </p:cNvSpPr>
          <p:nvPr>
            <p:ph type="title"/>
          </p:nvPr>
        </p:nvSpPr>
        <p:spPr>
          <a:xfrm>
            <a:off x="852322" y="839286"/>
            <a:ext cx="5605629" cy="994172"/>
          </a:xfrm>
        </p:spPr>
        <p:txBody>
          <a:bodyPr>
            <a:normAutofit/>
          </a:bodyPr>
          <a:lstStyle/>
          <a:p>
            <a:pPr>
              <a:lnSpc>
                <a:spcPct val="90000"/>
              </a:lnSpc>
            </a:pPr>
            <a:r>
              <a:rPr lang="it-IT" sz="3700">
                <a:ea typeface="Calibri Light"/>
                <a:cs typeface="Calibri Light"/>
              </a:rPr>
              <a:t>Article 9 ACCESS TO JUSTICE</a:t>
            </a:r>
            <a:endParaRPr lang="it-IT" sz="3700"/>
          </a:p>
        </p:txBody>
      </p:sp>
      <p:sp>
        <p:nvSpPr>
          <p:cNvPr id="3" name="Segnaposto contenuto 2">
            <a:extLst>
              <a:ext uri="{FF2B5EF4-FFF2-40B4-BE49-F238E27FC236}">
                <a16:creationId xmlns:a16="http://schemas.microsoft.com/office/drawing/2014/main" id="{53A4C7A1-F064-1378-1ADF-932B70634317}"/>
              </a:ext>
            </a:extLst>
          </p:cNvPr>
          <p:cNvSpPr>
            <a:spLocks noGrp="1"/>
          </p:cNvSpPr>
          <p:nvPr>
            <p:ph idx="1"/>
          </p:nvPr>
        </p:nvSpPr>
        <p:spPr>
          <a:xfrm>
            <a:off x="852321" y="2147568"/>
            <a:ext cx="5508485" cy="3351532"/>
          </a:xfrm>
        </p:spPr>
        <p:txBody>
          <a:bodyPr vert="horz" lIns="68580" tIns="34290" rIns="68580" bIns="34290" rtlCol="0" anchor="ctr">
            <a:normAutofit/>
          </a:bodyPr>
          <a:lstStyle/>
          <a:p>
            <a:pPr marL="0" indent="0">
              <a:buNone/>
            </a:pPr>
            <a:r>
              <a:rPr lang="it-IT" sz="2800" dirty="0">
                <a:ea typeface="Calibri"/>
                <a:cs typeface="Calibri"/>
              </a:rPr>
              <a:t>Access to </a:t>
            </a:r>
            <a:r>
              <a:rPr lang="it-IT" sz="2800" err="1">
                <a:ea typeface="Calibri"/>
                <a:cs typeface="Calibri"/>
              </a:rPr>
              <a:t>justice</a:t>
            </a:r>
            <a:r>
              <a:rPr lang="it-IT" sz="2800" dirty="0">
                <a:ea typeface="Calibri"/>
                <a:cs typeface="Calibri"/>
              </a:rPr>
              <a:t> </a:t>
            </a:r>
            <a:r>
              <a:rPr lang="it-IT" sz="2800" err="1">
                <a:ea typeface="Calibri"/>
                <a:cs typeface="Calibri"/>
              </a:rPr>
              <a:t>refers</a:t>
            </a:r>
            <a:r>
              <a:rPr lang="it-IT" sz="2800" dirty="0">
                <a:ea typeface="Calibri"/>
                <a:cs typeface="Calibri"/>
              </a:rPr>
              <a:t> to the </a:t>
            </a:r>
            <a:r>
              <a:rPr lang="it-IT" sz="2800" err="1">
                <a:ea typeface="Calibri"/>
                <a:cs typeface="Calibri"/>
              </a:rPr>
              <a:t>public’s</a:t>
            </a:r>
            <a:r>
              <a:rPr lang="it-IT" sz="2800" dirty="0">
                <a:ea typeface="Calibri"/>
                <a:cs typeface="Calibri"/>
              </a:rPr>
              <a:t> </a:t>
            </a:r>
            <a:r>
              <a:rPr lang="it-IT" sz="2800" err="1">
                <a:ea typeface="Calibri"/>
                <a:cs typeface="Calibri"/>
              </a:rPr>
              <a:t>right</a:t>
            </a:r>
            <a:r>
              <a:rPr lang="it-IT" sz="2800" dirty="0">
                <a:ea typeface="Calibri"/>
                <a:cs typeface="Calibri"/>
              </a:rPr>
              <a:t> t</a:t>
            </a:r>
            <a:r>
              <a:rPr lang="it-IT" sz="2800" b="1" dirty="0">
                <a:ea typeface="Calibri"/>
                <a:cs typeface="Calibri"/>
              </a:rPr>
              <a:t>o review by a court or </a:t>
            </a:r>
            <a:r>
              <a:rPr lang="it-IT" sz="2800" b="1" err="1">
                <a:ea typeface="Calibri"/>
                <a:cs typeface="Calibri"/>
              </a:rPr>
              <a:t>another</a:t>
            </a:r>
            <a:r>
              <a:rPr lang="it-IT" sz="2800" b="1" dirty="0">
                <a:ea typeface="Calibri"/>
                <a:cs typeface="Calibri"/>
              </a:rPr>
              <a:t> </a:t>
            </a:r>
            <a:r>
              <a:rPr lang="it-IT" sz="2800" b="1" err="1">
                <a:ea typeface="Calibri"/>
                <a:cs typeface="Calibri"/>
              </a:rPr>
              <a:t>independent</a:t>
            </a:r>
            <a:r>
              <a:rPr lang="it-IT" sz="2800" b="1" dirty="0">
                <a:ea typeface="Calibri"/>
                <a:cs typeface="Calibri"/>
              </a:rPr>
              <a:t> body</a:t>
            </a:r>
            <a:r>
              <a:rPr lang="it-IT" sz="2800" dirty="0">
                <a:ea typeface="Calibri"/>
                <a:cs typeface="Calibri"/>
              </a:rPr>
              <a:t> to </a:t>
            </a:r>
            <a:r>
              <a:rPr lang="it-IT" sz="2800" err="1">
                <a:ea typeface="Calibri"/>
                <a:cs typeface="Calibri"/>
              </a:rPr>
              <a:t>ensure</a:t>
            </a:r>
            <a:r>
              <a:rPr lang="it-IT" sz="2800" dirty="0">
                <a:ea typeface="Calibri"/>
                <a:cs typeface="Calibri"/>
              </a:rPr>
              <a:t> </a:t>
            </a:r>
            <a:r>
              <a:rPr lang="it-IT" sz="2800" err="1">
                <a:ea typeface="Calibri"/>
                <a:cs typeface="Calibri"/>
              </a:rPr>
              <a:t>that</a:t>
            </a:r>
            <a:r>
              <a:rPr lang="it-IT" sz="2800" dirty="0">
                <a:ea typeface="Calibri"/>
                <a:cs typeface="Calibri"/>
              </a:rPr>
              <a:t> public </a:t>
            </a:r>
            <a:r>
              <a:rPr lang="it-IT" sz="2800" err="1">
                <a:ea typeface="Calibri"/>
                <a:cs typeface="Calibri"/>
              </a:rPr>
              <a:t>authorities</a:t>
            </a:r>
            <a:r>
              <a:rPr lang="it-IT" sz="2800" dirty="0">
                <a:ea typeface="Calibri"/>
                <a:cs typeface="Calibri"/>
              </a:rPr>
              <a:t> </a:t>
            </a:r>
            <a:r>
              <a:rPr lang="it-IT" sz="2800" err="1">
                <a:ea typeface="Calibri"/>
                <a:cs typeface="Calibri"/>
              </a:rPr>
              <a:t>respect</a:t>
            </a:r>
            <a:r>
              <a:rPr lang="it-IT" sz="2800" dirty="0">
                <a:ea typeface="Calibri"/>
                <a:cs typeface="Calibri"/>
              </a:rPr>
              <a:t> the </a:t>
            </a:r>
            <a:r>
              <a:rPr lang="it-IT" sz="2800" err="1">
                <a:ea typeface="Calibri"/>
                <a:cs typeface="Calibri"/>
              </a:rPr>
              <a:t>rights</a:t>
            </a:r>
            <a:r>
              <a:rPr lang="it-IT" sz="2800" dirty="0">
                <a:ea typeface="Calibri"/>
                <a:cs typeface="Calibri"/>
              </a:rPr>
              <a:t> to access to information and public </a:t>
            </a:r>
            <a:r>
              <a:rPr lang="it-IT" sz="2800" err="1">
                <a:ea typeface="Calibri"/>
                <a:cs typeface="Calibri"/>
              </a:rPr>
              <a:t>participation</a:t>
            </a:r>
            <a:r>
              <a:rPr lang="it-IT" sz="2800" dirty="0">
                <a:ea typeface="Calibri"/>
                <a:cs typeface="Calibri"/>
              </a:rPr>
              <a:t>, and </a:t>
            </a:r>
            <a:r>
              <a:rPr lang="it-IT" sz="2800" err="1">
                <a:ea typeface="Calibri"/>
                <a:cs typeface="Calibri"/>
              </a:rPr>
              <a:t>environmental</a:t>
            </a:r>
            <a:r>
              <a:rPr lang="it-IT" sz="2800" dirty="0">
                <a:ea typeface="Calibri"/>
                <a:cs typeface="Calibri"/>
              </a:rPr>
              <a:t> </a:t>
            </a:r>
            <a:r>
              <a:rPr lang="it-IT" sz="2800" err="1">
                <a:ea typeface="Calibri"/>
                <a:cs typeface="Calibri"/>
              </a:rPr>
              <a:t>law</a:t>
            </a:r>
            <a:r>
              <a:rPr lang="it-IT" sz="2800" dirty="0">
                <a:ea typeface="Calibri"/>
                <a:cs typeface="Calibri"/>
              </a:rPr>
              <a:t> in general.</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Front steps and columns of a majestic city building">
            <a:extLst>
              <a:ext uri="{FF2B5EF4-FFF2-40B4-BE49-F238E27FC236}">
                <a16:creationId xmlns:a16="http://schemas.microsoft.com/office/drawing/2014/main" id="{7274D86C-6D07-4519-1924-BA1FA942B581}"/>
              </a:ext>
            </a:extLst>
          </p:cNvPr>
          <p:cNvPicPr>
            <a:picLocks noChangeAspect="1"/>
          </p:cNvPicPr>
          <p:nvPr/>
        </p:nvPicPr>
        <p:blipFill rotWithShape="1">
          <a:blip r:embed="rId2">
            <a:alphaModFix/>
          </a:blip>
          <a:srcRect l="20854" r="12288"/>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090834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D92D6-5543-C58F-859F-92D3E6D7DA3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0CC19A-C2DF-2777-8ABD-6FD541666279}"/>
              </a:ext>
            </a:extLst>
          </p:cNvPr>
          <p:cNvSpPr>
            <a:spLocks noGrp="1"/>
          </p:cNvSpPr>
          <p:nvPr>
            <p:ph type="title"/>
          </p:nvPr>
        </p:nvSpPr>
        <p:spPr>
          <a:xfrm>
            <a:off x="3973321" y="1104138"/>
            <a:ext cx="4688333" cy="1337310"/>
          </a:xfrm>
        </p:spPr>
        <p:txBody>
          <a:bodyPr anchor="b">
            <a:normAutofit/>
          </a:bodyPr>
          <a:lstStyle/>
          <a:p>
            <a:r>
              <a:rPr lang="it-IT" sz="4050">
                <a:ea typeface="Calibri Light"/>
                <a:cs typeface="Calibri Light"/>
              </a:rPr>
              <a:t>Article 9 ACCESS TO JUSTICE</a:t>
            </a:r>
            <a:endParaRPr lang="it-IT" sz="4050"/>
          </a:p>
        </p:txBody>
      </p:sp>
      <p:pic>
        <p:nvPicPr>
          <p:cNvPr id="5" name="Picture 4" descr="Front steps and columns of a majestic city building">
            <a:extLst>
              <a:ext uri="{FF2B5EF4-FFF2-40B4-BE49-F238E27FC236}">
                <a16:creationId xmlns:a16="http://schemas.microsoft.com/office/drawing/2014/main" id="{2D099332-C5B6-4441-E2A3-52395E41444A}"/>
              </a:ext>
            </a:extLst>
          </p:cNvPr>
          <p:cNvPicPr>
            <a:picLocks noChangeAspect="1"/>
          </p:cNvPicPr>
          <p:nvPr/>
        </p:nvPicPr>
        <p:blipFill rotWithShape="1">
          <a:blip r:embed="rId2"/>
          <a:srcRect l="33412" r="21323" b="-3"/>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Segnaposto contenuto 2">
            <a:extLst>
              <a:ext uri="{FF2B5EF4-FFF2-40B4-BE49-F238E27FC236}">
                <a16:creationId xmlns:a16="http://schemas.microsoft.com/office/drawing/2014/main" id="{64448CA7-3839-8505-3542-5C6A244E6EF2}"/>
              </a:ext>
            </a:extLst>
          </p:cNvPr>
          <p:cNvSpPr>
            <a:spLocks noGrp="1"/>
          </p:cNvSpPr>
          <p:nvPr>
            <p:ph idx="1"/>
          </p:nvPr>
        </p:nvSpPr>
        <p:spPr>
          <a:xfrm>
            <a:off x="3973321" y="2326502"/>
            <a:ext cx="4688333" cy="3173614"/>
          </a:xfrm>
        </p:spPr>
        <p:txBody>
          <a:bodyPr vert="horz" lIns="68580" tIns="34290" rIns="68580" bIns="34290" rtlCol="0" anchor="t">
            <a:normAutofit/>
          </a:bodyPr>
          <a:lstStyle/>
          <a:p>
            <a:pPr marL="0" indent="0" algn="just">
              <a:buNone/>
            </a:pPr>
            <a:r>
              <a:rPr lang="it-IT" sz="1800" err="1">
                <a:ea typeface="Calibri"/>
                <a:cs typeface="Calibri"/>
              </a:rPr>
              <a:t>Each</a:t>
            </a:r>
            <a:r>
              <a:rPr lang="it-IT" sz="1800" dirty="0">
                <a:ea typeface="Calibri"/>
                <a:cs typeface="Calibri"/>
              </a:rPr>
              <a:t> Party </a:t>
            </a:r>
            <a:r>
              <a:rPr lang="it-IT" sz="1800" err="1">
                <a:ea typeface="Calibri"/>
                <a:cs typeface="Calibri"/>
              </a:rPr>
              <a:t>shall</a:t>
            </a:r>
            <a:r>
              <a:rPr lang="it-IT" sz="1800" dirty="0">
                <a:ea typeface="Calibri"/>
                <a:cs typeface="Calibri"/>
              </a:rPr>
              <a:t>, </a:t>
            </a:r>
            <a:r>
              <a:rPr lang="it-IT" sz="1800" err="1">
                <a:ea typeface="Calibri"/>
                <a:cs typeface="Calibri"/>
              </a:rPr>
              <a:t>within</a:t>
            </a:r>
            <a:r>
              <a:rPr lang="it-IT" sz="1800" dirty="0">
                <a:ea typeface="Calibri"/>
                <a:cs typeface="Calibri"/>
              </a:rPr>
              <a:t> the framework of </a:t>
            </a:r>
            <a:r>
              <a:rPr lang="it-IT" sz="1800" err="1">
                <a:ea typeface="Calibri"/>
                <a:cs typeface="Calibri"/>
              </a:rPr>
              <a:t>its</a:t>
            </a:r>
            <a:r>
              <a:rPr lang="it-IT" sz="1800" dirty="0">
                <a:ea typeface="Calibri"/>
                <a:cs typeface="Calibri"/>
              </a:rPr>
              <a:t> national </a:t>
            </a:r>
            <a:r>
              <a:rPr lang="it-IT" sz="1800" err="1">
                <a:ea typeface="Calibri"/>
                <a:cs typeface="Calibri"/>
              </a:rPr>
              <a:t>legislation</a:t>
            </a:r>
            <a:r>
              <a:rPr lang="it-IT" sz="1800" dirty="0">
                <a:ea typeface="Calibri"/>
                <a:cs typeface="Calibri"/>
              </a:rPr>
              <a:t>, </a:t>
            </a:r>
            <a:r>
              <a:rPr lang="it-IT" sz="1800" err="1">
                <a:ea typeface="Calibri"/>
                <a:cs typeface="Calibri"/>
              </a:rPr>
              <a:t>ensure</a:t>
            </a:r>
            <a:r>
              <a:rPr lang="it-IT" sz="1800" dirty="0">
                <a:ea typeface="Calibri"/>
                <a:cs typeface="Calibri"/>
              </a:rPr>
              <a:t> </a:t>
            </a:r>
            <a:r>
              <a:rPr lang="it-IT" sz="1800" err="1">
                <a:ea typeface="Calibri"/>
                <a:cs typeface="Calibri"/>
              </a:rPr>
              <a:t>that</a:t>
            </a:r>
            <a:r>
              <a:rPr lang="it-IT" sz="1800" dirty="0">
                <a:ea typeface="Calibri"/>
                <a:cs typeface="Calibri"/>
              </a:rPr>
              <a:t> </a:t>
            </a:r>
            <a:r>
              <a:rPr lang="it-IT" sz="1800" err="1">
                <a:ea typeface="Calibri"/>
                <a:cs typeface="Calibri"/>
              </a:rPr>
              <a:t>any</a:t>
            </a:r>
            <a:r>
              <a:rPr lang="it-IT" sz="1800" dirty="0">
                <a:ea typeface="Calibri"/>
                <a:cs typeface="Calibri"/>
              </a:rPr>
              <a:t> </a:t>
            </a:r>
            <a:r>
              <a:rPr lang="it-IT" sz="1800" err="1">
                <a:ea typeface="Calibri"/>
                <a:cs typeface="Calibri"/>
              </a:rPr>
              <a:t>person</a:t>
            </a:r>
            <a:r>
              <a:rPr lang="it-IT" sz="1800" dirty="0">
                <a:ea typeface="Calibri"/>
                <a:cs typeface="Calibri"/>
              </a:rPr>
              <a:t> </a:t>
            </a:r>
            <a:r>
              <a:rPr lang="it-IT" sz="1800" err="1">
                <a:ea typeface="Calibri"/>
                <a:cs typeface="Calibri"/>
              </a:rPr>
              <a:t>who</a:t>
            </a:r>
            <a:r>
              <a:rPr lang="it-IT" sz="1800" dirty="0">
                <a:ea typeface="Calibri"/>
                <a:cs typeface="Calibri"/>
              </a:rPr>
              <a:t> </a:t>
            </a:r>
            <a:r>
              <a:rPr lang="it-IT" sz="1800" err="1">
                <a:ea typeface="Calibri"/>
                <a:cs typeface="Calibri"/>
              </a:rPr>
              <a:t>considers</a:t>
            </a:r>
            <a:r>
              <a:rPr lang="it-IT" sz="1800" dirty="0">
                <a:ea typeface="Calibri"/>
                <a:cs typeface="Calibri"/>
              </a:rPr>
              <a:t> </a:t>
            </a:r>
            <a:r>
              <a:rPr lang="it-IT" sz="1800" err="1">
                <a:ea typeface="Calibri"/>
                <a:cs typeface="Calibri"/>
              </a:rPr>
              <a:t>that</a:t>
            </a:r>
            <a:r>
              <a:rPr lang="it-IT" sz="1800" dirty="0">
                <a:ea typeface="Calibri"/>
                <a:cs typeface="Calibri"/>
              </a:rPr>
              <a:t> </a:t>
            </a:r>
            <a:r>
              <a:rPr lang="it-IT" sz="1800" err="1">
                <a:ea typeface="Calibri"/>
                <a:cs typeface="Calibri"/>
              </a:rPr>
              <a:t>his</a:t>
            </a:r>
            <a:r>
              <a:rPr lang="it-IT" sz="1800" dirty="0">
                <a:ea typeface="Calibri"/>
                <a:cs typeface="Calibri"/>
              </a:rPr>
              <a:t> or </a:t>
            </a:r>
            <a:r>
              <a:rPr lang="it-IT" sz="1800" err="1">
                <a:ea typeface="Calibri"/>
                <a:cs typeface="Calibri"/>
              </a:rPr>
              <a:t>her</a:t>
            </a:r>
            <a:r>
              <a:rPr lang="it-IT" sz="1800" dirty="0">
                <a:ea typeface="Calibri"/>
                <a:cs typeface="Calibri"/>
              </a:rPr>
              <a:t> </a:t>
            </a:r>
            <a:r>
              <a:rPr lang="it-IT" sz="1800" err="1">
                <a:ea typeface="Calibri"/>
                <a:cs typeface="Calibri"/>
              </a:rPr>
              <a:t>request</a:t>
            </a:r>
            <a:r>
              <a:rPr lang="it-IT" sz="1800" dirty="0">
                <a:ea typeface="Calibri"/>
                <a:cs typeface="Calibri"/>
              </a:rPr>
              <a:t> for information under </a:t>
            </a:r>
            <a:r>
              <a:rPr lang="it-IT" sz="1800" err="1">
                <a:ea typeface="Calibri"/>
                <a:cs typeface="Calibri"/>
              </a:rPr>
              <a:t>article</a:t>
            </a:r>
            <a:r>
              <a:rPr lang="it-IT" sz="1800" dirty="0">
                <a:ea typeface="Calibri"/>
                <a:cs typeface="Calibri"/>
              </a:rPr>
              <a:t> 4 </a:t>
            </a:r>
            <a:r>
              <a:rPr lang="it-IT" sz="1800" err="1">
                <a:ea typeface="Calibri"/>
                <a:cs typeface="Calibri"/>
              </a:rPr>
              <a:t>has</a:t>
            </a:r>
            <a:r>
              <a:rPr lang="it-IT" sz="1800" dirty="0">
                <a:ea typeface="Calibri"/>
                <a:cs typeface="Calibri"/>
              </a:rPr>
              <a:t> </a:t>
            </a:r>
            <a:r>
              <a:rPr lang="it-IT" sz="1800" err="1">
                <a:ea typeface="Calibri"/>
                <a:cs typeface="Calibri"/>
              </a:rPr>
              <a:t>been</a:t>
            </a:r>
            <a:r>
              <a:rPr lang="it-IT" sz="1800" dirty="0">
                <a:ea typeface="Calibri"/>
                <a:cs typeface="Calibri"/>
              </a:rPr>
              <a:t> </a:t>
            </a:r>
            <a:r>
              <a:rPr lang="it-IT" sz="1800" err="1">
                <a:ea typeface="Calibri"/>
                <a:cs typeface="Calibri"/>
              </a:rPr>
              <a:t>ignored</a:t>
            </a:r>
            <a:r>
              <a:rPr lang="it-IT" sz="1800" dirty="0">
                <a:ea typeface="Calibri"/>
                <a:cs typeface="Calibri"/>
              </a:rPr>
              <a:t>, </a:t>
            </a:r>
            <a:r>
              <a:rPr lang="it-IT" sz="1800" err="1">
                <a:ea typeface="Calibri"/>
                <a:cs typeface="Calibri"/>
              </a:rPr>
              <a:t>wrongfully</a:t>
            </a:r>
            <a:r>
              <a:rPr lang="it-IT" sz="1800" dirty="0">
                <a:ea typeface="Calibri"/>
                <a:cs typeface="Calibri"/>
              </a:rPr>
              <a:t> </a:t>
            </a:r>
            <a:r>
              <a:rPr lang="it-IT" sz="1800" err="1">
                <a:ea typeface="Calibri"/>
                <a:cs typeface="Calibri"/>
              </a:rPr>
              <a:t>refused</a:t>
            </a:r>
            <a:r>
              <a:rPr lang="it-IT" sz="1800" dirty="0">
                <a:ea typeface="Calibri"/>
                <a:cs typeface="Calibri"/>
              </a:rPr>
              <a:t>, </a:t>
            </a:r>
            <a:r>
              <a:rPr lang="it-IT" sz="1800" err="1">
                <a:ea typeface="Calibri"/>
                <a:cs typeface="Calibri"/>
              </a:rPr>
              <a:t>whether</a:t>
            </a:r>
            <a:r>
              <a:rPr lang="it-IT" sz="1800" dirty="0">
                <a:ea typeface="Calibri"/>
                <a:cs typeface="Calibri"/>
              </a:rPr>
              <a:t> in part or in full, </a:t>
            </a:r>
            <a:r>
              <a:rPr lang="it-IT" sz="1800" err="1">
                <a:ea typeface="Calibri"/>
                <a:cs typeface="Calibri"/>
              </a:rPr>
              <a:t>inadequately</a:t>
            </a:r>
            <a:r>
              <a:rPr lang="it-IT" sz="1800" dirty="0">
                <a:ea typeface="Calibri"/>
                <a:cs typeface="Calibri"/>
              </a:rPr>
              <a:t> </a:t>
            </a:r>
            <a:r>
              <a:rPr lang="it-IT" sz="1800" err="1">
                <a:ea typeface="Calibri"/>
                <a:cs typeface="Calibri"/>
              </a:rPr>
              <a:t>answered</a:t>
            </a:r>
            <a:r>
              <a:rPr lang="it-IT" sz="1800" dirty="0">
                <a:ea typeface="Calibri"/>
                <a:cs typeface="Calibri"/>
              </a:rPr>
              <a:t>, or </a:t>
            </a:r>
            <a:r>
              <a:rPr lang="it-IT" sz="1800" err="1">
                <a:ea typeface="Calibri"/>
                <a:cs typeface="Calibri"/>
              </a:rPr>
              <a:t>otherwise</a:t>
            </a:r>
            <a:r>
              <a:rPr lang="it-IT" sz="1800" dirty="0">
                <a:ea typeface="Calibri"/>
                <a:cs typeface="Calibri"/>
              </a:rPr>
              <a:t> </a:t>
            </a:r>
            <a:r>
              <a:rPr lang="it-IT" sz="1800" err="1">
                <a:ea typeface="Calibri"/>
                <a:cs typeface="Calibri"/>
              </a:rPr>
              <a:t>not</a:t>
            </a:r>
            <a:r>
              <a:rPr lang="it-IT" sz="1800" dirty="0">
                <a:ea typeface="Calibri"/>
                <a:cs typeface="Calibri"/>
              </a:rPr>
              <a:t> </a:t>
            </a:r>
            <a:r>
              <a:rPr lang="it-IT" sz="1800" err="1">
                <a:ea typeface="Calibri"/>
                <a:cs typeface="Calibri"/>
              </a:rPr>
              <a:t>dealt</a:t>
            </a:r>
            <a:r>
              <a:rPr lang="it-IT" sz="1800" dirty="0">
                <a:ea typeface="Calibri"/>
                <a:cs typeface="Calibri"/>
              </a:rPr>
              <a:t> with in </a:t>
            </a:r>
            <a:r>
              <a:rPr lang="it-IT" sz="1800" err="1">
                <a:ea typeface="Calibri"/>
                <a:cs typeface="Calibri"/>
              </a:rPr>
              <a:t>accordance</a:t>
            </a:r>
            <a:r>
              <a:rPr lang="it-IT" sz="1800" dirty="0">
                <a:ea typeface="Calibri"/>
                <a:cs typeface="Calibri"/>
              </a:rPr>
              <a:t> with the </a:t>
            </a:r>
            <a:r>
              <a:rPr lang="it-IT" sz="1800" err="1">
                <a:ea typeface="Calibri"/>
                <a:cs typeface="Calibri"/>
              </a:rPr>
              <a:t>provisions</a:t>
            </a:r>
            <a:r>
              <a:rPr lang="it-IT" sz="1800" dirty="0">
                <a:ea typeface="Calibri"/>
                <a:cs typeface="Calibri"/>
              </a:rPr>
              <a:t> of </a:t>
            </a:r>
            <a:r>
              <a:rPr lang="it-IT" sz="1800" err="1">
                <a:ea typeface="Calibri"/>
                <a:cs typeface="Calibri"/>
              </a:rPr>
              <a:t>that</a:t>
            </a:r>
            <a:r>
              <a:rPr lang="it-IT" sz="1800" dirty="0">
                <a:ea typeface="Calibri"/>
                <a:cs typeface="Calibri"/>
              </a:rPr>
              <a:t> </a:t>
            </a:r>
            <a:r>
              <a:rPr lang="it-IT" sz="1800" err="1">
                <a:ea typeface="Calibri"/>
                <a:cs typeface="Calibri"/>
              </a:rPr>
              <a:t>article</a:t>
            </a:r>
            <a:r>
              <a:rPr lang="it-IT" sz="1800" dirty="0">
                <a:ea typeface="Calibri"/>
                <a:cs typeface="Calibri"/>
              </a:rPr>
              <a:t>, </a:t>
            </a:r>
            <a:r>
              <a:rPr lang="it-IT" sz="1800" b="1" err="1">
                <a:ea typeface="Calibri"/>
                <a:cs typeface="Calibri"/>
              </a:rPr>
              <a:t>has</a:t>
            </a:r>
            <a:r>
              <a:rPr lang="it-IT" sz="1800" b="1" dirty="0">
                <a:ea typeface="Calibri"/>
                <a:cs typeface="Calibri"/>
              </a:rPr>
              <a:t> access to a review procedure </a:t>
            </a:r>
            <a:r>
              <a:rPr lang="it-IT" sz="1800" b="1" err="1">
                <a:ea typeface="Calibri"/>
                <a:cs typeface="Calibri"/>
              </a:rPr>
              <a:t>before</a:t>
            </a:r>
            <a:r>
              <a:rPr lang="it-IT" sz="1800" b="1" dirty="0">
                <a:ea typeface="Calibri"/>
                <a:cs typeface="Calibri"/>
              </a:rPr>
              <a:t> a court of </a:t>
            </a:r>
            <a:r>
              <a:rPr lang="it-IT" sz="1800" b="1" err="1">
                <a:ea typeface="Calibri"/>
                <a:cs typeface="Calibri"/>
              </a:rPr>
              <a:t>law</a:t>
            </a:r>
            <a:r>
              <a:rPr lang="it-IT" sz="1800" b="1" dirty="0">
                <a:ea typeface="Calibri"/>
                <a:cs typeface="Calibri"/>
              </a:rPr>
              <a:t> or </a:t>
            </a:r>
            <a:r>
              <a:rPr lang="it-IT" sz="1800" b="1" err="1">
                <a:ea typeface="Calibri"/>
                <a:cs typeface="Calibri"/>
              </a:rPr>
              <a:t>another</a:t>
            </a:r>
            <a:r>
              <a:rPr lang="it-IT" sz="1800" b="1" dirty="0">
                <a:ea typeface="Calibri"/>
                <a:cs typeface="Calibri"/>
              </a:rPr>
              <a:t> </a:t>
            </a:r>
            <a:r>
              <a:rPr lang="it-IT" sz="1800" b="1" err="1">
                <a:ea typeface="Calibri"/>
                <a:cs typeface="Calibri"/>
              </a:rPr>
              <a:t>independent</a:t>
            </a:r>
            <a:r>
              <a:rPr lang="it-IT" sz="1800" b="1" dirty="0">
                <a:ea typeface="Calibri"/>
                <a:cs typeface="Calibri"/>
              </a:rPr>
              <a:t> and </a:t>
            </a:r>
            <a:r>
              <a:rPr lang="it-IT" sz="1800" b="1" err="1">
                <a:ea typeface="Calibri"/>
                <a:cs typeface="Calibri"/>
              </a:rPr>
              <a:t>impartial</a:t>
            </a:r>
            <a:r>
              <a:rPr lang="it-IT" sz="1800" b="1" dirty="0">
                <a:ea typeface="Calibri"/>
                <a:cs typeface="Calibri"/>
              </a:rPr>
              <a:t> body </a:t>
            </a:r>
            <a:r>
              <a:rPr lang="it-IT" sz="1800" b="1" err="1">
                <a:ea typeface="Calibri"/>
                <a:cs typeface="Calibri"/>
              </a:rPr>
              <a:t>established</a:t>
            </a:r>
            <a:r>
              <a:rPr lang="it-IT" sz="1800" b="1" dirty="0">
                <a:ea typeface="Calibri"/>
                <a:cs typeface="Calibri"/>
              </a:rPr>
              <a:t> by </a:t>
            </a:r>
            <a:r>
              <a:rPr lang="it-IT" sz="1800" b="1" err="1">
                <a:ea typeface="Calibri"/>
                <a:cs typeface="Calibri"/>
              </a:rPr>
              <a:t>law</a:t>
            </a:r>
            <a:r>
              <a:rPr lang="it-IT" sz="1800" b="1" dirty="0">
                <a:ea typeface="Calibri"/>
                <a:cs typeface="Calibri"/>
              </a:rPr>
              <a:t>.</a:t>
            </a:r>
          </a:p>
        </p:txBody>
      </p:sp>
    </p:spTree>
    <p:extLst>
      <p:ext uri="{BB962C8B-B14F-4D97-AF65-F5344CB8AC3E}">
        <p14:creationId xmlns:p14="http://schemas.microsoft.com/office/powerpoint/2010/main" val="4074533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CA4A8F-E88E-0AFD-7204-6B2B12FC97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3D97BD6-91AC-132E-1561-7C184E8F649F}"/>
              </a:ext>
            </a:extLst>
          </p:cNvPr>
          <p:cNvSpPr>
            <a:spLocks noGrp="1"/>
          </p:cNvSpPr>
          <p:nvPr>
            <p:ph type="title"/>
          </p:nvPr>
        </p:nvSpPr>
        <p:spPr>
          <a:xfrm>
            <a:off x="840699" y="687480"/>
            <a:ext cx="5605629" cy="994172"/>
          </a:xfrm>
        </p:spPr>
        <p:txBody>
          <a:bodyPr>
            <a:normAutofit/>
          </a:bodyPr>
          <a:lstStyle/>
          <a:p>
            <a:r>
              <a:rPr lang="it-IT" sz="3600">
                <a:ea typeface="Calibri Light"/>
                <a:cs typeface="Calibri Light"/>
              </a:rPr>
              <a:t>Article 9 ACCESS TO JUSTICE</a:t>
            </a:r>
            <a:endParaRPr lang="it-IT" sz="3600"/>
          </a:p>
        </p:txBody>
      </p:sp>
      <p:sp>
        <p:nvSpPr>
          <p:cNvPr id="3" name="Segnaposto contenuto 2">
            <a:extLst>
              <a:ext uri="{FF2B5EF4-FFF2-40B4-BE49-F238E27FC236}">
                <a16:creationId xmlns:a16="http://schemas.microsoft.com/office/drawing/2014/main" id="{AF80C33B-C5FE-02F8-C2AB-7C6C7608F074}"/>
              </a:ext>
            </a:extLst>
          </p:cNvPr>
          <p:cNvSpPr>
            <a:spLocks noGrp="1"/>
          </p:cNvSpPr>
          <p:nvPr>
            <p:ph idx="1"/>
          </p:nvPr>
        </p:nvSpPr>
        <p:spPr>
          <a:xfrm>
            <a:off x="852321" y="2227943"/>
            <a:ext cx="5033221" cy="3788227"/>
          </a:xfrm>
        </p:spPr>
        <p:txBody>
          <a:bodyPr vert="horz" lIns="68580" tIns="34290" rIns="68580" bIns="34290" rtlCol="0" anchor="ctr">
            <a:normAutofit/>
          </a:bodyPr>
          <a:lstStyle/>
          <a:p>
            <a:pPr marL="0" indent="0">
              <a:buNone/>
            </a:pPr>
            <a:r>
              <a:rPr lang="it-IT" sz="2100" dirty="0">
                <a:ea typeface="Calibri"/>
                <a:cs typeface="Calibri"/>
              </a:rPr>
              <a:t> In the </a:t>
            </a:r>
            <a:r>
              <a:rPr lang="it-IT" sz="2100" dirty="0" err="1">
                <a:ea typeface="Calibri"/>
                <a:cs typeface="Calibri"/>
              </a:rPr>
              <a:t>circumstances</a:t>
            </a:r>
            <a:r>
              <a:rPr lang="it-IT" sz="2100" dirty="0">
                <a:ea typeface="Calibri"/>
                <a:cs typeface="Calibri"/>
              </a:rPr>
              <a:t> </a:t>
            </a:r>
            <a:r>
              <a:rPr lang="it-IT" sz="2100" dirty="0" err="1">
                <a:ea typeface="Calibri"/>
                <a:cs typeface="Calibri"/>
              </a:rPr>
              <a:t>where</a:t>
            </a:r>
            <a:r>
              <a:rPr lang="it-IT" sz="2100" dirty="0">
                <a:ea typeface="Calibri"/>
                <a:cs typeface="Calibri"/>
              </a:rPr>
              <a:t> a Party </a:t>
            </a:r>
            <a:r>
              <a:rPr lang="it-IT" sz="2100" dirty="0" err="1">
                <a:ea typeface="Calibri"/>
                <a:cs typeface="Calibri"/>
              </a:rPr>
              <a:t>provides</a:t>
            </a:r>
            <a:r>
              <a:rPr lang="it-IT" sz="2100" dirty="0">
                <a:ea typeface="Calibri"/>
                <a:cs typeface="Calibri"/>
              </a:rPr>
              <a:t> for </a:t>
            </a:r>
            <a:r>
              <a:rPr lang="it-IT" sz="2100" dirty="0" err="1">
                <a:ea typeface="Calibri"/>
                <a:cs typeface="Calibri"/>
              </a:rPr>
              <a:t>such</a:t>
            </a:r>
            <a:r>
              <a:rPr lang="it-IT" sz="2100" dirty="0">
                <a:ea typeface="Calibri"/>
                <a:cs typeface="Calibri"/>
              </a:rPr>
              <a:t> a review by a court of </a:t>
            </a:r>
            <a:r>
              <a:rPr lang="it-IT" sz="2100" dirty="0" err="1">
                <a:ea typeface="Calibri"/>
                <a:cs typeface="Calibri"/>
              </a:rPr>
              <a:t>law</a:t>
            </a:r>
            <a:r>
              <a:rPr lang="it-IT" sz="2100" dirty="0">
                <a:ea typeface="Calibri"/>
                <a:cs typeface="Calibri"/>
              </a:rPr>
              <a:t>, </a:t>
            </a:r>
            <a:r>
              <a:rPr lang="it-IT" sz="2100" dirty="0" err="1">
                <a:ea typeface="Calibri"/>
                <a:cs typeface="Calibri"/>
              </a:rPr>
              <a:t>it</a:t>
            </a:r>
            <a:r>
              <a:rPr lang="it-IT" sz="2100" dirty="0">
                <a:ea typeface="Calibri"/>
                <a:cs typeface="Calibri"/>
              </a:rPr>
              <a:t> </a:t>
            </a:r>
            <a:r>
              <a:rPr lang="it-IT" sz="2100" dirty="0" err="1">
                <a:ea typeface="Calibri"/>
                <a:cs typeface="Calibri"/>
              </a:rPr>
              <a:t>shall</a:t>
            </a:r>
            <a:r>
              <a:rPr lang="it-IT" sz="2100" dirty="0">
                <a:ea typeface="Calibri"/>
                <a:cs typeface="Calibri"/>
              </a:rPr>
              <a:t> </a:t>
            </a:r>
            <a:r>
              <a:rPr lang="it-IT" sz="2100" dirty="0" err="1">
                <a:ea typeface="Calibri"/>
                <a:cs typeface="Calibri"/>
              </a:rPr>
              <a:t>ensure</a:t>
            </a:r>
            <a:r>
              <a:rPr lang="it-IT" sz="2100" dirty="0">
                <a:ea typeface="Calibri"/>
                <a:cs typeface="Calibri"/>
              </a:rPr>
              <a:t> </a:t>
            </a:r>
            <a:r>
              <a:rPr lang="it-IT" sz="2100" dirty="0" err="1">
                <a:ea typeface="Calibri"/>
                <a:cs typeface="Calibri"/>
              </a:rPr>
              <a:t>that</a:t>
            </a:r>
            <a:r>
              <a:rPr lang="it-IT" sz="2100" dirty="0">
                <a:ea typeface="Calibri"/>
                <a:cs typeface="Calibri"/>
              </a:rPr>
              <a:t> </a:t>
            </a:r>
            <a:r>
              <a:rPr lang="it-IT" sz="2100" dirty="0" err="1">
                <a:ea typeface="Calibri"/>
                <a:cs typeface="Calibri"/>
              </a:rPr>
              <a:t>such</a:t>
            </a:r>
            <a:r>
              <a:rPr lang="it-IT" sz="2100" dirty="0">
                <a:ea typeface="Calibri"/>
                <a:cs typeface="Calibri"/>
              </a:rPr>
              <a:t> a </a:t>
            </a:r>
            <a:r>
              <a:rPr lang="it-IT" sz="2100" dirty="0" err="1">
                <a:ea typeface="Calibri"/>
                <a:cs typeface="Calibri"/>
              </a:rPr>
              <a:t>person</a:t>
            </a:r>
            <a:r>
              <a:rPr lang="it-IT" sz="2100" dirty="0">
                <a:ea typeface="Calibri"/>
                <a:cs typeface="Calibri"/>
              </a:rPr>
              <a:t> </a:t>
            </a:r>
            <a:r>
              <a:rPr lang="it-IT" sz="2100" dirty="0" err="1">
                <a:ea typeface="Calibri"/>
                <a:cs typeface="Calibri"/>
              </a:rPr>
              <a:t>also</a:t>
            </a:r>
            <a:r>
              <a:rPr lang="it-IT" sz="2100" dirty="0">
                <a:ea typeface="Calibri"/>
                <a:cs typeface="Calibri"/>
              </a:rPr>
              <a:t> </a:t>
            </a:r>
            <a:r>
              <a:rPr lang="it-IT" sz="2100" dirty="0" err="1">
                <a:ea typeface="Calibri"/>
                <a:cs typeface="Calibri"/>
              </a:rPr>
              <a:t>has</a:t>
            </a:r>
            <a:r>
              <a:rPr lang="it-IT" sz="2100" dirty="0">
                <a:ea typeface="Calibri"/>
                <a:cs typeface="Calibri"/>
              </a:rPr>
              <a:t> access to an </a:t>
            </a:r>
            <a:r>
              <a:rPr lang="it-IT" sz="2100" b="1" dirty="0" err="1">
                <a:ea typeface="Calibri"/>
                <a:cs typeface="Calibri"/>
              </a:rPr>
              <a:t>expeditious</a:t>
            </a:r>
            <a:r>
              <a:rPr lang="it-IT" sz="2100" dirty="0">
                <a:ea typeface="Calibri"/>
                <a:cs typeface="Calibri"/>
              </a:rPr>
              <a:t> </a:t>
            </a:r>
            <a:r>
              <a:rPr lang="it-IT" sz="2100" b="1" dirty="0">
                <a:ea typeface="Calibri"/>
                <a:cs typeface="Calibri"/>
              </a:rPr>
              <a:t>procedure</a:t>
            </a:r>
            <a:r>
              <a:rPr lang="it-IT" sz="2100" dirty="0">
                <a:ea typeface="Calibri"/>
                <a:cs typeface="Calibri"/>
              </a:rPr>
              <a:t> </a:t>
            </a:r>
            <a:r>
              <a:rPr lang="it-IT" sz="2100" b="1" dirty="0" err="1">
                <a:ea typeface="Calibri"/>
                <a:cs typeface="Calibri"/>
              </a:rPr>
              <a:t>established</a:t>
            </a:r>
            <a:r>
              <a:rPr lang="it-IT" sz="2100" b="1" dirty="0">
                <a:ea typeface="Calibri"/>
                <a:cs typeface="Calibri"/>
              </a:rPr>
              <a:t> by </a:t>
            </a:r>
            <a:r>
              <a:rPr lang="it-IT" sz="2100" b="1" dirty="0" err="1">
                <a:ea typeface="Calibri"/>
                <a:cs typeface="Calibri"/>
              </a:rPr>
              <a:t>law</a:t>
            </a:r>
            <a:r>
              <a:rPr lang="it-IT" sz="2100" dirty="0">
                <a:ea typeface="Calibri"/>
                <a:cs typeface="Calibri"/>
              </a:rPr>
              <a:t> </a:t>
            </a:r>
            <a:r>
              <a:rPr lang="it-IT" sz="2100" dirty="0" err="1">
                <a:ea typeface="Calibri"/>
                <a:cs typeface="Calibri"/>
              </a:rPr>
              <a:t>that</a:t>
            </a:r>
            <a:r>
              <a:rPr lang="it-IT" sz="2100" dirty="0">
                <a:ea typeface="Calibri"/>
                <a:cs typeface="Calibri"/>
              </a:rPr>
              <a:t> </a:t>
            </a:r>
            <a:r>
              <a:rPr lang="it-IT" sz="2100" dirty="0" err="1">
                <a:ea typeface="Calibri"/>
                <a:cs typeface="Calibri"/>
              </a:rPr>
              <a:t>is</a:t>
            </a:r>
            <a:r>
              <a:rPr lang="it-IT" sz="2100" b="1" dirty="0">
                <a:ea typeface="Calibri"/>
                <a:cs typeface="Calibri"/>
              </a:rPr>
              <a:t> free of </a:t>
            </a:r>
            <a:r>
              <a:rPr lang="it-IT" sz="2100" b="1" dirty="0" err="1">
                <a:ea typeface="Calibri"/>
                <a:cs typeface="Calibri"/>
              </a:rPr>
              <a:t>charge</a:t>
            </a:r>
            <a:r>
              <a:rPr lang="it-IT" sz="2100" dirty="0">
                <a:ea typeface="Calibri"/>
                <a:cs typeface="Calibri"/>
              </a:rPr>
              <a:t> or </a:t>
            </a:r>
            <a:r>
              <a:rPr lang="it-IT" sz="2100" dirty="0" err="1">
                <a:ea typeface="Calibri"/>
                <a:cs typeface="Calibri"/>
              </a:rPr>
              <a:t>inexpensive</a:t>
            </a:r>
            <a:r>
              <a:rPr lang="it-IT" sz="2100" dirty="0">
                <a:ea typeface="Calibri"/>
                <a:cs typeface="Calibri"/>
              </a:rPr>
              <a:t> for </a:t>
            </a:r>
            <a:r>
              <a:rPr lang="it-IT" sz="2100" dirty="0" err="1">
                <a:ea typeface="Calibri"/>
                <a:cs typeface="Calibri"/>
              </a:rPr>
              <a:t>reconsideration</a:t>
            </a:r>
            <a:r>
              <a:rPr lang="it-IT" sz="2100" dirty="0">
                <a:ea typeface="Calibri"/>
                <a:cs typeface="Calibri"/>
              </a:rPr>
              <a:t> by a public authority or review by an </a:t>
            </a:r>
            <a:r>
              <a:rPr lang="it-IT" sz="2100" b="1" dirty="0" err="1">
                <a:ea typeface="Calibri"/>
                <a:cs typeface="Calibri"/>
              </a:rPr>
              <a:t>independent</a:t>
            </a:r>
            <a:r>
              <a:rPr lang="it-IT" sz="2100" b="1" dirty="0">
                <a:ea typeface="Calibri"/>
                <a:cs typeface="Calibri"/>
              </a:rPr>
              <a:t> and </a:t>
            </a:r>
            <a:r>
              <a:rPr lang="it-IT" sz="2100" b="1" dirty="0" err="1">
                <a:ea typeface="Calibri"/>
                <a:cs typeface="Calibri"/>
              </a:rPr>
              <a:t>impartial</a:t>
            </a:r>
            <a:r>
              <a:rPr lang="it-IT" sz="2100" dirty="0">
                <a:ea typeface="Calibri"/>
                <a:cs typeface="Calibri"/>
              </a:rPr>
              <a:t> body </a:t>
            </a:r>
            <a:r>
              <a:rPr lang="it-IT" sz="2100" dirty="0" err="1">
                <a:ea typeface="Calibri"/>
                <a:cs typeface="Calibri"/>
              </a:rPr>
              <a:t>other</a:t>
            </a:r>
            <a:r>
              <a:rPr lang="it-IT" sz="2100" dirty="0">
                <a:ea typeface="Calibri"/>
                <a:cs typeface="Calibri"/>
              </a:rPr>
              <a:t> </a:t>
            </a:r>
            <a:r>
              <a:rPr lang="it-IT" sz="2100" dirty="0" err="1">
                <a:ea typeface="Calibri"/>
                <a:cs typeface="Calibri"/>
              </a:rPr>
              <a:t>than</a:t>
            </a:r>
            <a:r>
              <a:rPr lang="it-IT" sz="2100" dirty="0">
                <a:ea typeface="Calibri"/>
                <a:cs typeface="Calibri"/>
              </a:rPr>
              <a:t> a court of </a:t>
            </a:r>
            <a:r>
              <a:rPr lang="it-IT" sz="2100" dirty="0" err="1">
                <a:ea typeface="Calibri"/>
                <a:cs typeface="Calibri"/>
              </a:rPr>
              <a:t>law</a:t>
            </a:r>
            <a:r>
              <a:rPr lang="it-IT" sz="2100" dirty="0">
                <a:ea typeface="Calibri"/>
                <a:cs typeface="Calibri"/>
              </a:rPr>
              <a: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Front steps and columns of a majestic city building">
            <a:extLst>
              <a:ext uri="{FF2B5EF4-FFF2-40B4-BE49-F238E27FC236}">
                <a16:creationId xmlns:a16="http://schemas.microsoft.com/office/drawing/2014/main" id="{1F3A4F80-D07D-4DBB-C4C7-20FBE53D00E4}"/>
              </a:ext>
            </a:extLst>
          </p:cNvPr>
          <p:cNvPicPr>
            <a:picLocks noChangeAspect="1"/>
          </p:cNvPicPr>
          <p:nvPr/>
        </p:nvPicPr>
        <p:blipFill rotWithShape="1">
          <a:blip r:embed="rId2"/>
          <a:srcRect l="6024" r="-3" b="-3"/>
          <a:stretch/>
        </p:blipFill>
        <p:spPr>
          <a:xfrm>
            <a:off x="6465356" y="2917411"/>
            <a:ext cx="1462672" cy="1038915"/>
          </a:xfrm>
          <a:prstGeom prst="rect">
            <a:avLst/>
          </a:prstGeom>
        </p:spPr>
      </p:pic>
    </p:spTree>
    <p:extLst>
      <p:ext uri="{BB962C8B-B14F-4D97-AF65-F5344CB8AC3E}">
        <p14:creationId xmlns:p14="http://schemas.microsoft.com/office/powerpoint/2010/main" val="408235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836676" y="548640"/>
            <a:ext cx="7626096" cy="1179576"/>
          </a:xfrm>
        </p:spPr>
        <p:txBody>
          <a:bodyPr>
            <a:normAutofit/>
          </a:bodyPr>
          <a:lstStyle/>
          <a:p>
            <a:r>
              <a:rPr lang="it-IT" sz="3500"/>
              <a:t>Article 1, protocol 1: The Right to Property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836676" y="2481943"/>
            <a:ext cx="7626096" cy="3695020"/>
          </a:xfrm>
        </p:spPr>
        <p:txBody>
          <a:bodyPr vert="horz" lIns="91440" tIns="45720" rIns="91440" bIns="45720" rtlCol="0" anchor="t">
            <a:noAutofit/>
          </a:bodyPr>
          <a:lstStyle/>
          <a:p>
            <a:pPr marL="0" indent="0">
              <a:buNone/>
            </a:pPr>
            <a:r>
              <a:rPr lang="it-IT" dirty="0"/>
              <a:t>The </a:t>
            </a:r>
            <a:r>
              <a:rPr lang="it-IT" dirty="0" err="1"/>
              <a:t>ECtHR</a:t>
            </a:r>
            <a:r>
              <a:rPr lang="it-IT" dirty="0"/>
              <a:t> </a:t>
            </a:r>
            <a:r>
              <a:rPr lang="it-IT" dirty="0" err="1"/>
              <a:t>has</a:t>
            </a:r>
            <a:r>
              <a:rPr lang="it-IT" dirty="0"/>
              <a:t> </a:t>
            </a:r>
            <a:r>
              <a:rPr lang="it-IT" b="1" dirty="0" err="1"/>
              <a:t>largely</a:t>
            </a:r>
            <a:r>
              <a:rPr lang="it-IT" b="1" dirty="0"/>
              <a:t> </a:t>
            </a:r>
            <a:r>
              <a:rPr lang="it-IT" b="1" dirty="0" err="1"/>
              <a:t>rejected</a:t>
            </a:r>
            <a:r>
              <a:rPr lang="it-IT" b="1" dirty="0"/>
              <a:t> </a:t>
            </a:r>
            <a:r>
              <a:rPr lang="it-IT" b="1" dirty="0" err="1"/>
              <a:t>such</a:t>
            </a:r>
            <a:r>
              <a:rPr lang="it-IT" b="1" dirty="0"/>
              <a:t> </a:t>
            </a:r>
            <a:r>
              <a:rPr lang="it-IT" b="1" dirty="0" err="1"/>
              <a:t>efforts</a:t>
            </a:r>
            <a:r>
              <a:rPr lang="it-IT" b="1" dirty="0"/>
              <a:t>.</a:t>
            </a:r>
            <a:endParaRPr lang="it-IT" b="1" dirty="0">
              <a:cs typeface="Calibri"/>
            </a:endParaRPr>
          </a:p>
          <a:p>
            <a:pPr marL="0" indent="0">
              <a:buNone/>
            </a:pPr>
            <a:endParaRPr lang="it-IT">
              <a:cs typeface="Calibri"/>
            </a:endParaRPr>
          </a:p>
          <a:p>
            <a:pPr marL="0" indent="0">
              <a:buNone/>
            </a:pPr>
            <a:r>
              <a:rPr lang="it-IT" dirty="0"/>
              <a:t>In </a:t>
            </a:r>
            <a:r>
              <a:rPr lang="it-IT" b="1" i="1" dirty="0"/>
              <a:t>Hamer v. </a:t>
            </a:r>
            <a:r>
              <a:rPr lang="it-IT" b="1" i="1" dirty="0" err="1"/>
              <a:t>Belgium</a:t>
            </a:r>
            <a:r>
              <a:rPr lang="it-IT" b="1" i="1" dirty="0"/>
              <a:t>, </a:t>
            </a:r>
            <a:r>
              <a:rPr lang="it-IT" dirty="0"/>
              <a:t>the </a:t>
            </a:r>
            <a:r>
              <a:rPr lang="it-IT" dirty="0" err="1"/>
              <a:t>ECtHR</a:t>
            </a:r>
            <a:r>
              <a:rPr lang="it-IT" dirty="0"/>
              <a:t> </a:t>
            </a:r>
            <a:r>
              <a:rPr lang="it-IT" dirty="0" err="1"/>
              <a:t>affirmed</a:t>
            </a:r>
            <a:r>
              <a:rPr lang="it-IT" dirty="0"/>
              <a:t> the public </a:t>
            </a:r>
            <a:r>
              <a:rPr lang="it-IT" dirty="0" err="1"/>
              <a:t>interest</a:t>
            </a:r>
            <a:r>
              <a:rPr lang="it-IT" dirty="0"/>
              <a:t> in </a:t>
            </a:r>
            <a:r>
              <a:rPr lang="it-IT" dirty="0" err="1"/>
              <a:t>environmental</a:t>
            </a:r>
            <a:r>
              <a:rPr lang="it-IT" dirty="0"/>
              <a:t> </a:t>
            </a:r>
            <a:r>
              <a:rPr lang="it-IT" dirty="0" err="1"/>
              <a:t>protection</a:t>
            </a:r>
            <a:r>
              <a:rPr lang="it-IT" dirty="0"/>
              <a:t> and the </a:t>
            </a:r>
            <a:r>
              <a:rPr lang="it-IT" dirty="0" err="1"/>
              <a:t>legitimacy</a:t>
            </a:r>
            <a:r>
              <a:rPr lang="it-IT" dirty="0"/>
              <a:t> of </a:t>
            </a:r>
            <a:r>
              <a:rPr lang="it-IT" dirty="0" err="1"/>
              <a:t>prioritising</a:t>
            </a:r>
            <a:r>
              <a:rPr lang="it-IT" dirty="0"/>
              <a:t> </a:t>
            </a:r>
            <a:r>
              <a:rPr lang="it-IT" dirty="0" err="1"/>
              <a:t>environmental</a:t>
            </a:r>
            <a:r>
              <a:rPr lang="it-IT" dirty="0"/>
              <a:t> </a:t>
            </a:r>
            <a:r>
              <a:rPr lang="it-IT" b="1" dirty="0"/>
              <a:t>over (</a:t>
            </a:r>
            <a:r>
              <a:rPr lang="it-IT" b="1" dirty="0" err="1"/>
              <a:t>individual</a:t>
            </a:r>
            <a:r>
              <a:rPr lang="it-IT" b="1" dirty="0"/>
              <a:t>) </a:t>
            </a:r>
            <a:r>
              <a:rPr lang="it-IT" b="1" dirty="0" err="1"/>
              <a:t>economic</a:t>
            </a:r>
            <a:r>
              <a:rPr lang="it-IT" b="1" dirty="0"/>
              <a:t> </a:t>
            </a:r>
            <a:r>
              <a:rPr lang="it-IT" b="1" dirty="0" err="1"/>
              <a:t>interests</a:t>
            </a:r>
            <a:r>
              <a:rPr lang="it-IT" b="1" dirty="0"/>
              <a:t>.</a:t>
            </a:r>
            <a:endParaRPr lang="it-IT" b="1" dirty="0">
              <a:cs typeface="Calibri"/>
            </a:endParaRPr>
          </a:p>
        </p:txBody>
      </p:sp>
    </p:spTree>
    <p:extLst>
      <p:ext uri="{BB962C8B-B14F-4D97-AF65-F5344CB8AC3E}">
        <p14:creationId xmlns:p14="http://schemas.microsoft.com/office/powerpoint/2010/main" val="305105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2A14C-83E1-6D7F-0B0C-C606DD1AD1F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olo 1">
            <a:extLst>
              <a:ext uri="{FF2B5EF4-FFF2-40B4-BE49-F238E27FC236}">
                <a16:creationId xmlns:a16="http://schemas.microsoft.com/office/drawing/2014/main" id="{0A5BE23A-8778-DCB0-4798-87A687C11C86}"/>
              </a:ext>
            </a:extLst>
          </p:cNvPr>
          <p:cNvSpPr>
            <a:spLocks noGrp="1"/>
          </p:cNvSpPr>
          <p:nvPr>
            <p:ph type="title"/>
          </p:nvPr>
        </p:nvSpPr>
        <p:spPr>
          <a:xfrm>
            <a:off x="630936" y="1268730"/>
            <a:ext cx="2700645" cy="4073652"/>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egnaposto contenuto 2">
            <a:extLst>
              <a:ext uri="{FF2B5EF4-FFF2-40B4-BE49-F238E27FC236}">
                <a16:creationId xmlns:a16="http://schemas.microsoft.com/office/drawing/2014/main" id="{8EF96EB6-7678-F9A7-6C6E-3337AC9A8982}"/>
              </a:ext>
            </a:extLst>
          </p:cNvPr>
          <p:cNvSpPr>
            <a:spLocks noGrp="1"/>
          </p:cNvSpPr>
          <p:nvPr>
            <p:ph idx="1"/>
          </p:nvPr>
        </p:nvSpPr>
        <p:spPr>
          <a:xfrm>
            <a:off x="3844814" y="681847"/>
            <a:ext cx="4668251" cy="4663123"/>
          </a:xfrm>
        </p:spPr>
        <p:txBody>
          <a:bodyPr vert="horz" lIns="68580" tIns="34290" rIns="68580" bIns="34290" rtlCol="0" anchor="ctr">
            <a:normAutofit/>
          </a:bodyPr>
          <a:lstStyle/>
          <a:p>
            <a:pPr marL="0" indent="0" algn="just">
              <a:buNone/>
            </a:pPr>
            <a:r>
              <a:rPr lang="en-US" sz="2000" dirty="0">
                <a:ea typeface="Calibri"/>
                <a:cs typeface="Calibri"/>
              </a:rPr>
              <a:t>As an international agreement, the Aarhus convention </a:t>
            </a:r>
            <a:r>
              <a:rPr lang="en-US" sz="2000" b="1" dirty="0">
                <a:ea typeface="Calibri"/>
                <a:cs typeface="Calibri"/>
              </a:rPr>
              <a:t>is not directly legally binding</a:t>
            </a:r>
            <a:r>
              <a:rPr lang="en-US" sz="2000" dirty="0">
                <a:ea typeface="Calibri"/>
                <a:cs typeface="Calibri"/>
              </a:rPr>
              <a:t>.</a:t>
            </a:r>
            <a:endParaRPr lang="it-IT" sz="2000">
              <a:cs typeface="Calibri"/>
            </a:endParaRPr>
          </a:p>
          <a:p>
            <a:pPr marL="0" indent="0" algn="just">
              <a:buNone/>
            </a:pPr>
            <a:r>
              <a:rPr lang="en-US" sz="2000" dirty="0">
                <a:ea typeface="Calibri"/>
                <a:cs typeface="Calibri"/>
              </a:rPr>
              <a:t>The EU has </a:t>
            </a:r>
            <a:r>
              <a:rPr lang="en-US" sz="2000" b="1" dirty="0">
                <a:ea typeface="Calibri"/>
                <a:cs typeface="Calibri"/>
              </a:rPr>
              <a:t>implemented it into a number of directives.</a:t>
            </a:r>
            <a:r>
              <a:rPr lang="en-US" sz="2000" dirty="0">
                <a:ea typeface="Calibri"/>
                <a:cs typeface="Calibri"/>
              </a:rPr>
              <a:t> </a:t>
            </a:r>
          </a:p>
          <a:p>
            <a:pPr marL="0" indent="0" algn="just">
              <a:buNone/>
            </a:pPr>
            <a:r>
              <a:rPr lang="en-US" sz="2000" dirty="0">
                <a:ea typeface="Calibri"/>
                <a:cs typeface="Calibri"/>
              </a:rPr>
              <a:t>In relation to EU institution decision making and legal processes, the three pillars of the convention have been implemented through </a:t>
            </a:r>
            <a:r>
              <a:rPr lang="en-US" sz="2000" b="1" dirty="0">
                <a:ea typeface="Calibri"/>
                <a:cs typeface="Calibri"/>
              </a:rPr>
              <a:t>regulation 1367/2006/ EC</a:t>
            </a:r>
            <a:r>
              <a:rPr lang="en-US" sz="2000" dirty="0">
                <a:ea typeface="Calibri"/>
                <a:cs typeface="Calibri"/>
              </a:rPr>
              <a:t> on the application of the provisions of the </a:t>
            </a:r>
            <a:r>
              <a:rPr lang="en-US" sz="2000" err="1">
                <a:ea typeface="Calibri"/>
                <a:cs typeface="Calibri"/>
              </a:rPr>
              <a:t>Aahrus</a:t>
            </a:r>
            <a:r>
              <a:rPr lang="en-US" sz="2000" dirty="0">
                <a:ea typeface="Calibri"/>
                <a:cs typeface="Calibri"/>
              </a:rPr>
              <a:t> convention on access to information, public participation in decision making and access to justice in environmental matters to community institutions and bodies.</a:t>
            </a:r>
            <a:endParaRPr lang="en-US" sz="2000"/>
          </a:p>
          <a:p>
            <a:pPr marL="385445" indent="-385445">
              <a:buAutoNum type="arabicPeriod"/>
            </a:pPr>
            <a:endParaRPr lang="en-US" sz="1650">
              <a:ea typeface="Calibri"/>
              <a:cs typeface="Calibri"/>
            </a:endParaRPr>
          </a:p>
          <a:p>
            <a:pPr marL="0" indent="0">
              <a:buNone/>
            </a:pPr>
            <a:endParaRPr lang="en-US" sz="1650">
              <a:ea typeface="Calibri"/>
              <a:cs typeface="Calibri"/>
            </a:endParaRPr>
          </a:p>
        </p:txBody>
      </p:sp>
    </p:spTree>
    <p:extLst>
      <p:ext uri="{BB962C8B-B14F-4D97-AF65-F5344CB8AC3E}">
        <p14:creationId xmlns:p14="http://schemas.microsoft.com/office/powerpoint/2010/main" val="2288341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A7CABC-0EAD-8675-B811-AC40C668B4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olo 1">
            <a:extLst>
              <a:ext uri="{FF2B5EF4-FFF2-40B4-BE49-F238E27FC236}">
                <a16:creationId xmlns:a16="http://schemas.microsoft.com/office/drawing/2014/main" id="{82A046FE-E1FF-4461-808E-F2B306622B3C}"/>
              </a:ext>
            </a:extLst>
          </p:cNvPr>
          <p:cNvSpPr>
            <a:spLocks noGrp="1"/>
          </p:cNvSpPr>
          <p:nvPr>
            <p:ph type="title"/>
          </p:nvPr>
        </p:nvSpPr>
        <p:spPr>
          <a:xfrm>
            <a:off x="630936" y="1268730"/>
            <a:ext cx="2700645" cy="4073652"/>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egnaposto contenuto 2">
            <a:extLst>
              <a:ext uri="{FF2B5EF4-FFF2-40B4-BE49-F238E27FC236}">
                <a16:creationId xmlns:a16="http://schemas.microsoft.com/office/drawing/2014/main" id="{99FFCE5E-C073-675B-0017-C41E9BA6EC48}"/>
              </a:ext>
            </a:extLst>
          </p:cNvPr>
          <p:cNvSpPr>
            <a:spLocks noGrp="1"/>
          </p:cNvSpPr>
          <p:nvPr>
            <p:ph idx="1"/>
          </p:nvPr>
        </p:nvSpPr>
        <p:spPr>
          <a:xfrm>
            <a:off x="3844814" y="1271318"/>
            <a:ext cx="4668251" cy="4073652"/>
          </a:xfrm>
        </p:spPr>
        <p:txBody>
          <a:bodyPr vert="horz" lIns="68580" tIns="34290" rIns="68580" bIns="34290" rtlCol="0" anchor="ctr">
            <a:normAutofit/>
          </a:bodyPr>
          <a:lstStyle/>
          <a:p>
            <a:pPr marL="0" indent="0" algn="just">
              <a:buNone/>
            </a:pPr>
            <a:r>
              <a:rPr lang="en-US" dirty="0">
                <a:ea typeface="Calibri"/>
                <a:cs typeface="Calibri"/>
              </a:rPr>
              <a:t>The “</a:t>
            </a:r>
            <a:r>
              <a:rPr lang="en-US" b="1" dirty="0">
                <a:ea typeface="Calibri"/>
                <a:cs typeface="Calibri"/>
              </a:rPr>
              <a:t>Aarhus Regulation</a:t>
            </a:r>
            <a:r>
              <a:rPr lang="en-US" dirty="0">
                <a:ea typeface="Calibri"/>
                <a:cs typeface="Calibri"/>
              </a:rPr>
              <a:t>” (Regulation (EC) N° 1367/2006 as amended by Regulation (EC) 2021/1767)  contributes to the implementation of the Aarhus Convention to the </a:t>
            </a:r>
            <a:r>
              <a:rPr lang="en-US" b="1" dirty="0">
                <a:ea typeface="Calibri"/>
                <a:cs typeface="Calibri"/>
              </a:rPr>
              <a:t>EU’s institutions, bodies, offices and agencies.  </a:t>
            </a:r>
            <a:endParaRPr lang="it-IT" b="1" dirty="0">
              <a:ea typeface="Calibri" panose="020F0502020204030204"/>
              <a:cs typeface="Calibri" panose="020F0502020204030204"/>
            </a:endParaRPr>
          </a:p>
          <a:p>
            <a:pPr marL="385445" indent="-385445">
              <a:buAutoNum type="arabicPeriod"/>
            </a:pPr>
            <a:endParaRPr lang="en-US" sz="1650">
              <a:ea typeface="Calibri"/>
              <a:cs typeface="Calibri"/>
            </a:endParaRPr>
          </a:p>
          <a:p>
            <a:pPr marL="0" indent="0">
              <a:buNone/>
            </a:pPr>
            <a:endParaRPr lang="en-US" sz="1650">
              <a:ea typeface="Calibri"/>
              <a:cs typeface="Calibri"/>
            </a:endParaRPr>
          </a:p>
        </p:txBody>
      </p:sp>
    </p:spTree>
    <p:extLst>
      <p:ext uri="{BB962C8B-B14F-4D97-AF65-F5344CB8AC3E}">
        <p14:creationId xmlns:p14="http://schemas.microsoft.com/office/powerpoint/2010/main" val="3215459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4395F-C9E0-FA64-6EC9-9C0B7562B4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olo 1">
            <a:extLst>
              <a:ext uri="{FF2B5EF4-FFF2-40B4-BE49-F238E27FC236}">
                <a16:creationId xmlns:a16="http://schemas.microsoft.com/office/drawing/2014/main" id="{F5B52B5A-6AFA-A952-4880-A92ADB6A93F5}"/>
              </a:ext>
            </a:extLst>
          </p:cNvPr>
          <p:cNvSpPr>
            <a:spLocks noGrp="1"/>
          </p:cNvSpPr>
          <p:nvPr>
            <p:ph type="title"/>
          </p:nvPr>
        </p:nvSpPr>
        <p:spPr>
          <a:xfrm>
            <a:off x="630936" y="1268730"/>
            <a:ext cx="2700645" cy="4073652"/>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egnaposto contenuto 2">
            <a:extLst>
              <a:ext uri="{FF2B5EF4-FFF2-40B4-BE49-F238E27FC236}">
                <a16:creationId xmlns:a16="http://schemas.microsoft.com/office/drawing/2014/main" id="{B89A7B4C-9C58-0F51-8281-8A2319CF471F}"/>
              </a:ext>
            </a:extLst>
          </p:cNvPr>
          <p:cNvSpPr>
            <a:spLocks noGrp="1"/>
          </p:cNvSpPr>
          <p:nvPr>
            <p:ph idx="1"/>
          </p:nvPr>
        </p:nvSpPr>
        <p:spPr>
          <a:xfrm>
            <a:off x="3844814" y="1271318"/>
            <a:ext cx="4668251" cy="4073652"/>
          </a:xfrm>
        </p:spPr>
        <p:txBody>
          <a:bodyPr vert="horz" lIns="68580" tIns="34290" rIns="68580" bIns="34290" rtlCol="0" anchor="ctr">
            <a:normAutofit/>
          </a:bodyPr>
          <a:lstStyle/>
          <a:p>
            <a:pPr marL="0" indent="0">
              <a:buNone/>
            </a:pPr>
            <a:r>
              <a:rPr lang="en-US" sz="1800" b="1" dirty="0">
                <a:ea typeface="Calibri"/>
                <a:cs typeface="Calibri"/>
              </a:rPr>
              <a:t>Access to information</a:t>
            </a:r>
            <a:endParaRPr lang="it-IT" sz="1800" b="1">
              <a:ea typeface="Calibri"/>
              <a:cs typeface="Calibri"/>
            </a:endParaRPr>
          </a:p>
          <a:p>
            <a:pPr marL="0" indent="0">
              <a:buNone/>
            </a:pPr>
            <a:r>
              <a:rPr lang="en-US" sz="1800" dirty="0">
                <a:ea typeface="Calibri"/>
                <a:cs typeface="Calibri"/>
              </a:rPr>
              <a:t>The Aarhus Regulation extended Regulation (EC) No 1049/2001 of the European Parliament and of the Council </a:t>
            </a:r>
            <a:r>
              <a:rPr lang="en-US" sz="1800" b="1" dirty="0">
                <a:ea typeface="Calibri"/>
                <a:cs typeface="Calibri"/>
              </a:rPr>
              <a:t>regarding public access of environmental information to all EU institutions and bodies.</a:t>
            </a:r>
            <a:endParaRPr lang="en-US" sz="1800" b="1">
              <a:cs typeface="Calibri"/>
            </a:endParaRPr>
          </a:p>
          <a:p>
            <a:pPr marL="0" indent="0">
              <a:buNone/>
            </a:pPr>
            <a:endParaRPr lang="en-US" sz="1650">
              <a:ea typeface="Calibri"/>
              <a:cs typeface="Calibri"/>
            </a:endParaRPr>
          </a:p>
          <a:p>
            <a:pPr marL="385763" indent="-385763">
              <a:buAutoNum type="arabicPeriod"/>
            </a:pPr>
            <a:endParaRPr lang="en-US" sz="1650">
              <a:ea typeface="Calibri"/>
              <a:cs typeface="Calibri"/>
            </a:endParaRPr>
          </a:p>
          <a:p>
            <a:pPr marL="0" indent="0">
              <a:buNone/>
            </a:pPr>
            <a:endParaRPr lang="en-US" sz="1650">
              <a:ea typeface="Calibri"/>
              <a:cs typeface="Calibri"/>
            </a:endParaRPr>
          </a:p>
        </p:txBody>
      </p:sp>
    </p:spTree>
    <p:extLst>
      <p:ext uri="{BB962C8B-B14F-4D97-AF65-F5344CB8AC3E}">
        <p14:creationId xmlns:p14="http://schemas.microsoft.com/office/powerpoint/2010/main" val="2346689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840DF3-67F0-8C0A-E3CE-5BCD30130C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olo 1">
            <a:extLst>
              <a:ext uri="{FF2B5EF4-FFF2-40B4-BE49-F238E27FC236}">
                <a16:creationId xmlns:a16="http://schemas.microsoft.com/office/drawing/2014/main" id="{69B36CF5-4853-77E7-F0ED-1313F13A9851}"/>
              </a:ext>
            </a:extLst>
          </p:cNvPr>
          <p:cNvSpPr>
            <a:spLocks noGrp="1"/>
          </p:cNvSpPr>
          <p:nvPr>
            <p:ph type="title"/>
          </p:nvPr>
        </p:nvSpPr>
        <p:spPr>
          <a:xfrm>
            <a:off x="630936" y="1268730"/>
            <a:ext cx="2700645" cy="4073652"/>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egnaposto contenuto 2">
            <a:extLst>
              <a:ext uri="{FF2B5EF4-FFF2-40B4-BE49-F238E27FC236}">
                <a16:creationId xmlns:a16="http://schemas.microsoft.com/office/drawing/2014/main" id="{BF590CDA-85EC-4A4B-4B9F-C6ABB0260348}"/>
              </a:ext>
            </a:extLst>
          </p:cNvPr>
          <p:cNvSpPr>
            <a:spLocks noGrp="1"/>
          </p:cNvSpPr>
          <p:nvPr>
            <p:ph idx="1"/>
          </p:nvPr>
        </p:nvSpPr>
        <p:spPr>
          <a:xfrm>
            <a:off x="3844814" y="1271318"/>
            <a:ext cx="4668251" cy="4073652"/>
          </a:xfrm>
        </p:spPr>
        <p:txBody>
          <a:bodyPr vert="horz" lIns="68580" tIns="34290" rIns="68580" bIns="34290" rtlCol="0" anchor="ctr">
            <a:normAutofit/>
          </a:bodyPr>
          <a:lstStyle/>
          <a:p>
            <a:pPr marL="0" indent="0">
              <a:buNone/>
            </a:pPr>
            <a:r>
              <a:rPr lang="en-US" b="1" dirty="0">
                <a:ea typeface="Calibri"/>
                <a:cs typeface="Calibri"/>
              </a:rPr>
              <a:t>Public participation </a:t>
            </a:r>
            <a:endParaRPr lang="it-IT" b="1">
              <a:ea typeface="Calibri"/>
              <a:cs typeface="Calibri"/>
            </a:endParaRPr>
          </a:p>
          <a:p>
            <a:pPr marL="0" indent="0">
              <a:buNone/>
            </a:pPr>
            <a:r>
              <a:rPr lang="en-US" dirty="0">
                <a:ea typeface="Calibri"/>
                <a:cs typeface="Calibri"/>
              </a:rPr>
              <a:t>The Aarhus Regulation </a:t>
            </a:r>
            <a:r>
              <a:rPr lang="en-US" b="1" dirty="0">
                <a:ea typeface="Calibri"/>
                <a:cs typeface="Calibri"/>
              </a:rPr>
              <a:t>requires EU institutions and bodies to provide for public participation</a:t>
            </a:r>
            <a:r>
              <a:rPr lang="en-US" dirty="0">
                <a:ea typeface="Calibri"/>
                <a:cs typeface="Calibri"/>
              </a:rPr>
              <a:t> in preparing, modifying or reviewing plans and </a:t>
            </a:r>
            <a:r>
              <a:rPr lang="en-US" dirty="0" err="1">
                <a:ea typeface="Calibri"/>
                <a:cs typeface="Calibri"/>
              </a:rPr>
              <a:t>programmes</a:t>
            </a:r>
            <a:r>
              <a:rPr lang="en-US" dirty="0">
                <a:ea typeface="Calibri"/>
                <a:cs typeface="Calibri"/>
              </a:rPr>
              <a:t> relating to the environment.   </a:t>
            </a:r>
            <a:endParaRPr lang="en-US">
              <a:ea typeface="Calibri"/>
              <a:cs typeface="Calibri"/>
            </a:endParaRPr>
          </a:p>
          <a:p>
            <a:pPr marL="0" indent="0">
              <a:buNone/>
            </a:pPr>
            <a:endParaRPr lang="en-US" sz="1650">
              <a:ea typeface="Calibri"/>
              <a:cs typeface="Calibri"/>
            </a:endParaRPr>
          </a:p>
          <a:p>
            <a:pPr marL="0" indent="0">
              <a:buNone/>
            </a:pPr>
            <a:endParaRPr lang="en-US" sz="1650">
              <a:ea typeface="Calibri"/>
              <a:cs typeface="Calibri"/>
            </a:endParaRPr>
          </a:p>
          <a:p>
            <a:pPr marL="385763" indent="-385763">
              <a:buAutoNum type="arabicPeriod"/>
            </a:pPr>
            <a:endParaRPr lang="en-US" sz="1650">
              <a:ea typeface="Calibri"/>
              <a:cs typeface="Calibri"/>
            </a:endParaRPr>
          </a:p>
          <a:p>
            <a:pPr marL="0" indent="0">
              <a:buNone/>
            </a:pPr>
            <a:endParaRPr lang="en-US" sz="1650">
              <a:ea typeface="Calibri"/>
              <a:cs typeface="Calibri"/>
            </a:endParaRPr>
          </a:p>
        </p:txBody>
      </p:sp>
    </p:spTree>
    <p:extLst>
      <p:ext uri="{BB962C8B-B14F-4D97-AF65-F5344CB8AC3E}">
        <p14:creationId xmlns:p14="http://schemas.microsoft.com/office/powerpoint/2010/main" val="521146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63459-26B9-ED2F-3EFB-72B44E56CA5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olo 1">
            <a:extLst>
              <a:ext uri="{FF2B5EF4-FFF2-40B4-BE49-F238E27FC236}">
                <a16:creationId xmlns:a16="http://schemas.microsoft.com/office/drawing/2014/main" id="{1DCD9FB3-AEBD-43D6-41C4-7088D0D82267}"/>
              </a:ext>
            </a:extLst>
          </p:cNvPr>
          <p:cNvSpPr>
            <a:spLocks noGrp="1"/>
          </p:cNvSpPr>
          <p:nvPr>
            <p:ph type="title"/>
          </p:nvPr>
        </p:nvSpPr>
        <p:spPr>
          <a:xfrm>
            <a:off x="630936" y="1268730"/>
            <a:ext cx="2700645" cy="4073652"/>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egnaposto contenuto 2">
            <a:extLst>
              <a:ext uri="{FF2B5EF4-FFF2-40B4-BE49-F238E27FC236}">
                <a16:creationId xmlns:a16="http://schemas.microsoft.com/office/drawing/2014/main" id="{453DB1BE-49F3-E594-020F-57D1854D5DA4}"/>
              </a:ext>
            </a:extLst>
          </p:cNvPr>
          <p:cNvSpPr>
            <a:spLocks noGrp="1"/>
          </p:cNvSpPr>
          <p:nvPr>
            <p:ph idx="1"/>
          </p:nvPr>
        </p:nvSpPr>
        <p:spPr>
          <a:xfrm>
            <a:off x="3844814" y="1271318"/>
            <a:ext cx="4668251" cy="4073652"/>
          </a:xfrm>
        </p:spPr>
        <p:txBody>
          <a:bodyPr vert="horz" lIns="68580" tIns="34290" rIns="68580" bIns="34290" rtlCol="0" anchor="ctr">
            <a:noAutofit/>
          </a:bodyPr>
          <a:lstStyle/>
          <a:p>
            <a:pPr marL="0" indent="0">
              <a:buNone/>
            </a:pPr>
            <a:endParaRPr lang="en-US" sz="1650" dirty="0">
              <a:ea typeface="Calibri"/>
              <a:cs typeface="Calibri"/>
            </a:endParaRPr>
          </a:p>
          <a:p>
            <a:pPr marL="0" indent="0">
              <a:buNone/>
            </a:pPr>
            <a:endParaRPr lang="en-US" sz="1650" dirty="0">
              <a:ea typeface="Calibri"/>
              <a:cs typeface="Calibri"/>
            </a:endParaRPr>
          </a:p>
          <a:p>
            <a:pPr marL="0" indent="0">
              <a:buNone/>
            </a:pPr>
            <a:endParaRPr lang="en-US" sz="2400" dirty="0">
              <a:ea typeface="Calibri"/>
              <a:cs typeface="Calibri"/>
            </a:endParaRPr>
          </a:p>
          <a:p>
            <a:pPr marL="0" indent="0">
              <a:buNone/>
            </a:pPr>
            <a:r>
              <a:rPr lang="en-US" sz="2400" b="1" dirty="0">
                <a:ea typeface="Calibri"/>
                <a:cs typeface="Calibri"/>
              </a:rPr>
              <a:t>Access to justice </a:t>
            </a:r>
            <a:endParaRPr lang="it-IT" sz="2400" b="1">
              <a:ea typeface="Calibri"/>
              <a:cs typeface="Calibri"/>
            </a:endParaRPr>
          </a:p>
          <a:p>
            <a:pPr marL="0" indent="0">
              <a:buNone/>
            </a:pPr>
            <a:r>
              <a:rPr lang="en-US" sz="2400" dirty="0">
                <a:ea typeface="Calibri"/>
                <a:cs typeface="Calibri"/>
              </a:rPr>
              <a:t>Under the Aarhus Regulation, </a:t>
            </a:r>
            <a:r>
              <a:rPr lang="en-US" sz="2400" b="1" dirty="0">
                <a:ea typeface="Calibri"/>
                <a:cs typeface="Calibri"/>
              </a:rPr>
              <a:t>environmental NGOs and other members of the public</a:t>
            </a:r>
            <a:r>
              <a:rPr lang="en-US" sz="2400" dirty="0">
                <a:ea typeface="Calibri"/>
                <a:cs typeface="Calibri"/>
              </a:rPr>
              <a:t> that meet certain criteria can request an internal review  of acts adopted, or omissions, by EU institutions and bodies, where these violate EU environmental law. </a:t>
            </a:r>
          </a:p>
          <a:p>
            <a:pPr marL="0" indent="0">
              <a:buNone/>
            </a:pPr>
            <a:endParaRPr lang="en-US" sz="1650">
              <a:ea typeface="Calibri"/>
              <a:cs typeface="Calibri"/>
            </a:endParaRPr>
          </a:p>
          <a:p>
            <a:pPr marL="0" indent="0">
              <a:buNone/>
            </a:pPr>
            <a:endParaRPr lang="en-US" sz="1650">
              <a:ea typeface="Calibri"/>
              <a:cs typeface="Calibri"/>
            </a:endParaRPr>
          </a:p>
          <a:p>
            <a:pPr marL="0" indent="0">
              <a:buNone/>
            </a:pPr>
            <a:endParaRPr lang="en-US" sz="1650">
              <a:ea typeface="Calibri"/>
              <a:cs typeface="Calibri"/>
            </a:endParaRPr>
          </a:p>
          <a:p>
            <a:pPr marL="385445" indent="-385445">
              <a:buAutoNum type="arabicPeriod"/>
            </a:pPr>
            <a:endParaRPr lang="en-US" sz="1650">
              <a:ea typeface="Calibri"/>
              <a:cs typeface="Calibri"/>
            </a:endParaRPr>
          </a:p>
          <a:p>
            <a:pPr marL="0" indent="0">
              <a:buNone/>
            </a:pPr>
            <a:endParaRPr lang="en-US" sz="1650">
              <a:ea typeface="Calibri"/>
              <a:cs typeface="Calibri"/>
            </a:endParaRPr>
          </a:p>
        </p:txBody>
      </p:sp>
    </p:spTree>
    <p:extLst>
      <p:ext uri="{BB962C8B-B14F-4D97-AF65-F5344CB8AC3E}">
        <p14:creationId xmlns:p14="http://schemas.microsoft.com/office/powerpoint/2010/main" val="379967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28650" y="253397"/>
            <a:ext cx="7886700" cy="1273233"/>
          </a:xfrm>
        </p:spPr>
        <p:txBody>
          <a:bodyPr>
            <a:normAutofit/>
          </a:bodyPr>
          <a:lstStyle/>
          <a:p>
            <a:r>
              <a:rPr lang="it-IT" sz="3500"/>
              <a:t>Article 1, protocol 1: The Right to Property</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628650" y="1716025"/>
            <a:ext cx="7886700" cy="4456175"/>
          </a:xfrm>
        </p:spPr>
        <p:txBody>
          <a:bodyPr vert="horz" lIns="91440" tIns="45720" rIns="91440" bIns="45720" rtlCol="0" anchor="t">
            <a:normAutofit/>
          </a:bodyPr>
          <a:lstStyle/>
          <a:p>
            <a:pPr marL="0" indent="0">
              <a:buNone/>
            </a:pPr>
            <a:r>
              <a:rPr lang="it-IT" i="1" dirty="0"/>
              <a:t>Hamer v. </a:t>
            </a:r>
            <a:r>
              <a:rPr lang="it-IT" i="1" dirty="0" err="1"/>
              <a:t>Belgium</a:t>
            </a:r>
            <a:r>
              <a:rPr lang="it-IT" i="1" dirty="0"/>
              <a:t>: </a:t>
            </a:r>
            <a:endParaRPr lang="it-IT" i="1" dirty="0">
              <a:cs typeface="Calibri"/>
            </a:endParaRPr>
          </a:p>
          <a:p>
            <a:pPr marL="0" indent="0">
              <a:buNone/>
            </a:pPr>
            <a:r>
              <a:rPr lang="it-IT" dirty="0"/>
              <a:t>“</a:t>
            </a:r>
            <a:r>
              <a:rPr lang="it-IT" dirty="0" err="1"/>
              <a:t>While</a:t>
            </a:r>
            <a:r>
              <a:rPr lang="it-IT" dirty="0"/>
              <a:t> none of the </a:t>
            </a:r>
            <a:r>
              <a:rPr lang="it-IT" dirty="0" err="1"/>
              <a:t>Articles</a:t>
            </a:r>
            <a:r>
              <a:rPr lang="it-IT" dirty="0"/>
              <a:t> of the Convention </a:t>
            </a:r>
            <a:r>
              <a:rPr lang="it-IT" dirty="0" err="1"/>
              <a:t>is</a:t>
            </a:r>
            <a:r>
              <a:rPr lang="it-IT" dirty="0"/>
              <a:t> </a:t>
            </a:r>
            <a:r>
              <a:rPr lang="it-IT" dirty="0" err="1"/>
              <a:t>specifically</a:t>
            </a:r>
            <a:r>
              <a:rPr lang="it-IT" dirty="0"/>
              <a:t> </a:t>
            </a:r>
            <a:r>
              <a:rPr lang="it-IT" dirty="0" err="1"/>
              <a:t>designed</a:t>
            </a:r>
            <a:r>
              <a:rPr lang="it-IT" dirty="0"/>
              <a:t> to </a:t>
            </a:r>
            <a:r>
              <a:rPr lang="it-IT" dirty="0" err="1"/>
              <a:t>provide</a:t>
            </a:r>
            <a:r>
              <a:rPr lang="it-IT" dirty="0"/>
              <a:t> general </a:t>
            </a:r>
            <a:r>
              <a:rPr lang="it-IT" dirty="0" err="1"/>
              <a:t>protection</a:t>
            </a:r>
            <a:r>
              <a:rPr lang="it-IT" dirty="0"/>
              <a:t> of the </a:t>
            </a:r>
            <a:r>
              <a:rPr lang="it-IT" dirty="0" err="1"/>
              <a:t>environment</a:t>
            </a:r>
            <a:r>
              <a:rPr lang="it-IT" dirty="0"/>
              <a:t> </a:t>
            </a:r>
            <a:r>
              <a:rPr lang="it-IT" dirty="0" err="1"/>
              <a:t>as</a:t>
            </a:r>
            <a:r>
              <a:rPr lang="it-IT" dirty="0"/>
              <a:t> </a:t>
            </a:r>
            <a:r>
              <a:rPr lang="it-IT" dirty="0" err="1"/>
              <a:t>such</a:t>
            </a:r>
            <a:r>
              <a:rPr lang="it-IT" dirty="0"/>
              <a:t>, in </a:t>
            </a:r>
            <a:r>
              <a:rPr lang="it-IT" b="1" dirty="0" err="1"/>
              <a:t>today’s</a:t>
            </a:r>
            <a:r>
              <a:rPr lang="it-IT" b="1" dirty="0"/>
              <a:t> society the </a:t>
            </a:r>
            <a:r>
              <a:rPr lang="it-IT" b="1" dirty="0" err="1"/>
              <a:t>protection</a:t>
            </a:r>
            <a:r>
              <a:rPr lang="it-IT" b="1" dirty="0"/>
              <a:t> of the </a:t>
            </a:r>
            <a:r>
              <a:rPr lang="it-IT" b="1" dirty="0" err="1"/>
              <a:t>environment</a:t>
            </a:r>
            <a:r>
              <a:rPr lang="it-IT" b="1" dirty="0"/>
              <a:t> </a:t>
            </a:r>
            <a:r>
              <a:rPr lang="it-IT" b="1" dirty="0" err="1"/>
              <a:t>is</a:t>
            </a:r>
            <a:r>
              <a:rPr lang="it-IT" b="1" dirty="0"/>
              <a:t> an </a:t>
            </a:r>
            <a:r>
              <a:rPr lang="it-IT" b="1" dirty="0" err="1"/>
              <a:t>encreasingly</a:t>
            </a:r>
            <a:r>
              <a:rPr lang="it-IT" b="1" dirty="0"/>
              <a:t> </a:t>
            </a:r>
            <a:r>
              <a:rPr lang="it-IT" b="1" dirty="0" err="1"/>
              <a:t>important</a:t>
            </a:r>
            <a:r>
              <a:rPr lang="it-IT" b="1" dirty="0"/>
              <a:t> </a:t>
            </a:r>
            <a:r>
              <a:rPr lang="it-IT" b="1" dirty="0" err="1"/>
              <a:t>consideration</a:t>
            </a:r>
            <a:r>
              <a:rPr lang="it-IT" b="1" dirty="0"/>
              <a:t>”</a:t>
            </a:r>
            <a:endParaRPr lang="it-IT" b="1" dirty="0">
              <a:cs typeface="Calibri"/>
            </a:endParaRPr>
          </a:p>
        </p:txBody>
      </p:sp>
    </p:spTree>
    <p:extLst>
      <p:ext uri="{BB962C8B-B14F-4D97-AF65-F5344CB8AC3E}">
        <p14:creationId xmlns:p14="http://schemas.microsoft.com/office/powerpoint/2010/main" val="336080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err="1"/>
              <a:t>Article</a:t>
            </a:r>
            <a:r>
              <a:rPr lang="it-IT"/>
              <a:t> 1, </a:t>
            </a:r>
            <a:r>
              <a:rPr lang="it-IT" err="1"/>
              <a:t>protocol</a:t>
            </a:r>
            <a:r>
              <a:rPr lang="it-IT"/>
              <a:t> 1: The Right to </a:t>
            </a:r>
            <a:r>
              <a:rPr lang="it-IT" err="1"/>
              <a:t>Property</a:t>
            </a:r>
            <a:endParaRPr lang="it-IT"/>
          </a:p>
        </p:txBody>
      </p:sp>
      <p:sp>
        <p:nvSpPr>
          <p:cNvPr id="3" name="Segnaposto contenuto 2"/>
          <p:cNvSpPr>
            <a:spLocks noGrp="1"/>
          </p:cNvSpPr>
          <p:nvPr>
            <p:ph idx="1"/>
          </p:nvPr>
        </p:nvSpPr>
        <p:spPr/>
        <p:txBody>
          <a:bodyPr vert="horz" lIns="91440" tIns="45720" rIns="91440" bIns="45720" rtlCol="0" anchor="t">
            <a:normAutofit/>
          </a:bodyPr>
          <a:lstStyle/>
          <a:p>
            <a:pPr marL="0" indent="0">
              <a:buNone/>
            </a:pPr>
            <a:r>
              <a:rPr lang="it-IT" i="1" dirty="0"/>
              <a:t>Hamer v. </a:t>
            </a:r>
            <a:r>
              <a:rPr lang="it-IT" i="1" dirty="0" err="1"/>
              <a:t>Belgium</a:t>
            </a:r>
            <a:r>
              <a:rPr lang="it-IT" i="1" dirty="0"/>
              <a:t>: </a:t>
            </a:r>
            <a:endParaRPr lang="it-IT" i="1"/>
          </a:p>
          <a:p>
            <a:pPr marL="0" indent="0">
              <a:buNone/>
            </a:pPr>
            <a:r>
              <a:rPr lang="it-IT" dirty="0"/>
              <a:t>“Financial </a:t>
            </a:r>
            <a:r>
              <a:rPr lang="it-IT" err="1"/>
              <a:t>imperatives</a:t>
            </a:r>
            <a:r>
              <a:rPr lang="it-IT" dirty="0"/>
              <a:t> and </a:t>
            </a:r>
            <a:r>
              <a:rPr lang="it-IT" err="1"/>
              <a:t>even</a:t>
            </a:r>
            <a:r>
              <a:rPr lang="it-IT" dirty="0"/>
              <a:t> </a:t>
            </a:r>
            <a:r>
              <a:rPr lang="it-IT" err="1"/>
              <a:t>certain</a:t>
            </a:r>
            <a:r>
              <a:rPr lang="it-IT" dirty="0"/>
              <a:t> </a:t>
            </a:r>
            <a:r>
              <a:rPr lang="it-IT" err="1"/>
              <a:t>fundamental</a:t>
            </a:r>
            <a:r>
              <a:rPr lang="it-IT" dirty="0"/>
              <a:t> </a:t>
            </a:r>
            <a:r>
              <a:rPr lang="it-IT" err="1"/>
              <a:t>rights</a:t>
            </a:r>
            <a:r>
              <a:rPr lang="it-IT" dirty="0"/>
              <a:t>, </a:t>
            </a:r>
            <a:r>
              <a:rPr lang="it-IT" err="1"/>
              <a:t>such</a:t>
            </a:r>
            <a:r>
              <a:rPr lang="it-IT" dirty="0"/>
              <a:t> </a:t>
            </a:r>
            <a:r>
              <a:rPr lang="it-IT" err="1"/>
              <a:t>as</a:t>
            </a:r>
            <a:r>
              <a:rPr lang="it-IT" dirty="0"/>
              <a:t> ownership, </a:t>
            </a:r>
            <a:r>
              <a:rPr lang="it-IT" b="1" err="1"/>
              <a:t>should</a:t>
            </a:r>
            <a:r>
              <a:rPr lang="it-IT" b="1" dirty="0"/>
              <a:t> </a:t>
            </a:r>
            <a:r>
              <a:rPr lang="it-IT" b="1" err="1"/>
              <a:t>not</a:t>
            </a:r>
            <a:r>
              <a:rPr lang="it-IT" b="1" dirty="0"/>
              <a:t> be </a:t>
            </a:r>
            <a:r>
              <a:rPr lang="it-IT" b="1" err="1"/>
              <a:t>afforded</a:t>
            </a:r>
            <a:r>
              <a:rPr lang="it-IT" b="1" dirty="0"/>
              <a:t> </a:t>
            </a:r>
            <a:r>
              <a:rPr lang="it-IT" b="1" err="1"/>
              <a:t>priority</a:t>
            </a:r>
            <a:r>
              <a:rPr lang="it-IT" b="1" dirty="0"/>
              <a:t> over </a:t>
            </a:r>
            <a:r>
              <a:rPr lang="it-IT" b="1" err="1"/>
              <a:t>environmental</a:t>
            </a:r>
            <a:r>
              <a:rPr lang="it-IT" b="1" dirty="0"/>
              <a:t> </a:t>
            </a:r>
            <a:r>
              <a:rPr lang="it-IT" b="1" err="1"/>
              <a:t>protection</a:t>
            </a:r>
            <a:r>
              <a:rPr lang="it-IT" b="1" dirty="0"/>
              <a:t> </a:t>
            </a:r>
            <a:r>
              <a:rPr lang="it-IT" b="1" err="1"/>
              <a:t>considerations</a:t>
            </a:r>
            <a:r>
              <a:rPr lang="it-IT" b="1" dirty="0"/>
              <a:t>.”</a:t>
            </a:r>
            <a:endParaRPr lang="it-IT" b="1" dirty="0">
              <a:cs typeface="Calibri"/>
            </a:endParaRPr>
          </a:p>
        </p:txBody>
      </p:sp>
    </p:spTree>
    <p:extLst>
      <p:ext uri="{BB962C8B-B14F-4D97-AF65-F5344CB8AC3E}">
        <p14:creationId xmlns:p14="http://schemas.microsoft.com/office/powerpoint/2010/main" val="40415284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Presentazione su schermo (4:3)</PresentationFormat>
  <Paragraphs>229</Paragraphs>
  <Slides>74</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74</vt:i4>
      </vt:variant>
    </vt:vector>
  </HeadingPairs>
  <TitlesOfParts>
    <vt:vector size="80" baseType="lpstr">
      <vt:lpstr>Arial</vt:lpstr>
      <vt:lpstr>Calibri</vt:lpstr>
      <vt:lpstr>Calibri Light</vt:lpstr>
      <vt:lpstr>Mangal</vt:lpstr>
      <vt:lpstr>Tema di Office</vt:lpstr>
      <vt:lpstr>Tema di Office</vt:lpstr>
      <vt:lpstr>Environmental Human Rights</vt:lpstr>
      <vt:lpstr>Article 6 EHCR</vt:lpstr>
      <vt:lpstr>Art. 6 EHCR</vt:lpstr>
      <vt:lpstr>Balmer Scharfroth v. Swizerland</vt:lpstr>
      <vt:lpstr>Balmer Scharfroth v. Swizerland </vt:lpstr>
      <vt:lpstr>Article 1, protocol 1: The Right to Property</vt:lpstr>
      <vt:lpstr>Article 1, protocol 1: The Right to Property</vt:lpstr>
      <vt:lpstr>Article 1, protocol 1: The Right to Property</vt:lpstr>
      <vt:lpstr>Article 1, protocol 1: The Right to Property</vt:lpstr>
      <vt:lpstr>Article 1, protocol 1: The Right to Property</vt:lpstr>
      <vt:lpstr>The 1961 European Social Charter</vt:lpstr>
      <vt:lpstr>The 1961 European Social Charter</vt:lpstr>
      <vt:lpstr>The 1961 European Social Charter</vt:lpstr>
      <vt:lpstr>The 1961 European Social Charter</vt:lpstr>
      <vt:lpstr>The 1961 European Social Charter</vt:lpstr>
      <vt:lpstr>The 1961 European Social Charter</vt:lpstr>
      <vt:lpstr>The 1961 European Social Charter</vt:lpstr>
      <vt:lpstr>The 1961 European Social Charter</vt:lpstr>
      <vt:lpstr>The 1961 European Social Charter</vt:lpstr>
      <vt:lpstr>Marangopoulos foundation for human rights v. Greece</vt:lpstr>
      <vt:lpstr>Marangopoulos foundation for human rights v. Greece</vt:lpstr>
      <vt:lpstr>Marangopoulos foundation for human rights v. Greece</vt:lpstr>
      <vt:lpstr>Marangopoulos foundation for human rights v. Greece</vt:lpstr>
      <vt:lpstr>Marangopoulos foundation for human rights v. Greece</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Charter of Fundamental Rights of the EU (the Charter)</vt:lpstr>
      <vt:lpstr>The Aarhus Convention on access to information, Public Participation in Decision Making and Access to Justice in environmental Matters</vt:lpstr>
      <vt:lpstr>The Aarhus Convention on access to information, Public Participation in Decision Making and Access to Justice in environmental Matters</vt:lpstr>
      <vt:lpstr>The Aarhus Convention on access to information, Public Participation in Decision Making and Access to Justice in environmental Matters</vt:lpstr>
      <vt:lpstr>The Aarhus Convention on access to information, Public Participation in Decision Making and Access to Justice in environmental Matters</vt:lpstr>
      <vt:lpstr>The Aarhus Convention on access to information, Public Participation in Decision Making and Access to Justice in environmental Matters</vt:lpstr>
      <vt:lpstr>The Aarhus Convention on access to information, Public Participation in Decision Making and Access to Justice in environmental Matters</vt:lpstr>
      <vt:lpstr>Principle 10 Rio Declaration</vt:lpstr>
      <vt:lpstr>Principle 10 Rio Declaration</vt:lpstr>
      <vt:lpstr>The three pillars of the Convention</vt:lpstr>
      <vt:lpstr>The three pillars of the Convention</vt:lpstr>
      <vt:lpstr>A procedural approach</vt:lpstr>
      <vt:lpstr>A procedural approach</vt:lpstr>
      <vt:lpstr>The three pillars of the Convention</vt:lpstr>
      <vt:lpstr>The Aarhus Convention</vt:lpstr>
      <vt:lpstr>The Aarhus Convention</vt:lpstr>
      <vt:lpstr>The Compliance Committee</vt:lpstr>
      <vt:lpstr>The Compliance Committee</vt:lpstr>
      <vt:lpstr>The AARHUS Convention: three pillars</vt:lpstr>
      <vt:lpstr>The AARHUS Convention: three pillars</vt:lpstr>
      <vt:lpstr>The AARHUS Convention: objective</vt:lpstr>
      <vt:lpstr>"Environmental information” </vt:lpstr>
      <vt:lpstr>"Environmental information” </vt:lpstr>
      <vt:lpstr>"Environmental information” </vt:lpstr>
      <vt:lpstr>ACCESS TO ENVIRONMENTAL INFORMATION</vt:lpstr>
      <vt:lpstr>Art. 4 ACCESS TO ENVIRONMENTAL INFORMATION</vt:lpstr>
      <vt:lpstr>Art. 4 ACCESS TO ENVIRONMENTAL INFORMATION</vt:lpstr>
      <vt:lpstr>Art. 4 ACCESS TO ENVIRONMENTAL INFORMATION</vt:lpstr>
      <vt:lpstr>PUBLIC PARTICIPATION </vt:lpstr>
      <vt:lpstr>Article 7 PUBLIC PARTICIPATION CONCERNING PLANS, PROGRAMMES AND POLICIES RELATING TO THE ENVIRONMENT</vt:lpstr>
      <vt:lpstr>Article 7 PUBLIC PARTICIPATION CONCERNING PLANS, PROGRAMMES AND POLICIES RELATING TO THE ENVIRONMENT</vt:lpstr>
      <vt:lpstr>Article 8 PUBLIC PARTICIPATION DURING THE PREPARATION OF EXECUTIVE REGULATIONS AND/OR GENERALLY APPLICABLE LEGALLY BINDING NORMATIVE INSTRUMENT</vt:lpstr>
      <vt:lpstr>Article 8 PUBLIC PARTICIPATION DURING THE PREPARATION OF EXECUTIVE REGULATIONS AND/OR GENERALLY APPLICABLE LEGALLY BINDING NORMATIVE INSTRUMENT</vt:lpstr>
      <vt:lpstr>Article 9 ACCESS TO JUSTICE</vt:lpstr>
      <vt:lpstr>Article 9 ACCESS TO JUSTICE</vt:lpstr>
      <vt:lpstr>Article 9 ACCESS TO JUSTICE</vt:lpstr>
      <vt:lpstr>The AARHUS Convention: Which legal effects?</vt:lpstr>
      <vt:lpstr>The AARHUS Convention: Which legal effects?</vt:lpstr>
      <vt:lpstr>The AARHUS Convention: Which legal effects?</vt:lpstr>
      <vt:lpstr>The AARHUS Convention: Which legal effects?</vt:lpstr>
      <vt:lpstr>The AARHUS Convention: Which legal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Sveva</dc:creator>
  <cp:lastModifiedBy>sveva.delgatto@unimc.it</cp:lastModifiedBy>
  <cp:revision>118</cp:revision>
  <dcterms:created xsi:type="dcterms:W3CDTF">2024-03-19T14:36:51Z</dcterms:created>
  <dcterms:modified xsi:type="dcterms:W3CDTF">2024-03-21T12:58:30Z</dcterms:modified>
</cp:coreProperties>
</file>