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5" r:id="rId5"/>
    <p:sldId id="266" r:id="rId6"/>
    <p:sldId id="267" r:id="rId7"/>
    <p:sldId id="258" r:id="rId8"/>
    <p:sldId id="269" r:id="rId9"/>
    <p:sldId id="268" r:id="rId10"/>
    <p:sldId id="259" r:id="rId11"/>
    <p:sldId id="297" r:id="rId12"/>
    <p:sldId id="298" r:id="rId13"/>
    <p:sldId id="299" r:id="rId14"/>
    <p:sldId id="300" r:id="rId15"/>
    <p:sldId id="260" r:id="rId16"/>
    <p:sldId id="262" r:id="rId17"/>
    <p:sldId id="261" r:id="rId18"/>
    <p:sldId id="270" r:id="rId19"/>
    <p:sldId id="302" r:id="rId20"/>
    <p:sldId id="271" r:id="rId21"/>
    <p:sldId id="272" r:id="rId22"/>
    <p:sldId id="273" r:id="rId23"/>
    <p:sldId id="274" r:id="rId24"/>
    <p:sldId id="301" r:id="rId25"/>
    <p:sldId id="275" r:id="rId26"/>
    <p:sldId id="276" r:id="rId27"/>
    <p:sldId id="277" r:id="rId28"/>
    <p:sldId id="278" r:id="rId29"/>
    <p:sldId id="303" r:id="rId30"/>
    <p:sldId id="279" r:id="rId31"/>
    <p:sldId id="280" r:id="rId3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9F85B9E-5FF8-6D13-AAC1-A6BFF1C793D7}" v="18" dt="2024-03-19T08:16:19.7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72" d="100"/>
          <a:sy n="72" d="100"/>
        </p:scale>
        <p:origin x="48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20.03.2024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6192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20.03.2024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4469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20.03.2024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6842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20.03.2024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318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20.03.2024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7393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20.03.2024</a:t>
            </a:fld>
            <a:endParaRPr lang="de-DE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4089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20.03.2024</a:t>
            </a:fld>
            <a:endParaRPr lang="de-DE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7982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20.03.2024</a:t>
            </a:fld>
            <a:endParaRPr lang="de-DE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782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20.03.2024</a:t>
            </a:fld>
            <a:endParaRPr lang="de-DE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4095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20.03.2024</a:t>
            </a:fld>
            <a:endParaRPr lang="de-DE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5816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20.03.2024</a:t>
            </a:fld>
            <a:endParaRPr lang="de-DE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8576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A8E5F-40E5-4553-9F3C-699F1A5B8145}" type="datetimeFigureOut">
              <a:rPr lang="de-DE" smtClean="0"/>
              <a:t>20.03.2024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1931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F05ACD0-FF4A-4F8F-B5C5-6A4EBD0D1B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C9AFA28-B5ED-4346-9AF7-68A157F16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472608" y="1380564"/>
            <a:ext cx="4561369" cy="2346229"/>
          </a:xfrm>
        </p:spPr>
        <p:txBody>
          <a:bodyPr anchor="b">
            <a:normAutofit/>
          </a:bodyPr>
          <a:lstStyle/>
          <a:p>
            <a:r>
              <a:rPr lang="de-DE" sz="3200" dirty="0">
                <a:solidFill>
                  <a:srgbClr val="595959"/>
                </a:solidFill>
                <a:cs typeface="Calibri Light"/>
              </a:rPr>
              <a:t>Network-</a:t>
            </a:r>
            <a:r>
              <a:rPr lang="de-DE" sz="3200" dirty="0" err="1">
                <a:solidFill>
                  <a:srgbClr val="595959"/>
                </a:solidFill>
                <a:cs typeface="Calibri Light"/>
              </a:rPr>
              <a:t>based</a:t>
            </a:r>
            <a:r>
              <a:rPr lang="de-DE" sz="3200" dirty="0">
                <a:solidFill>
                  <a:srgbClr val="595959"/>
                </a:solidFill>
                <a:cs typeface="Calibri Light"/>
              </a:rPr>
              <a:t> </a:t>
            </a:r>
            <a:r>
              <a:rPr lang="de-DE" sz="3200" dirty="0" err="1">
                <a:solidFill>
                  <a:srgbClr val="595959"/>
                </a:solidFill>
                <a:cs typeface="Calibri Light"/>
              </a:rPr>
              <a:t>approaches</a:t>
            </a:r>
            <a:r>
              <a:rPr lang="de-DE" sz="3200" dirty="0">
                <a:solidFill>
                  <a:srgbClr val="595959"/>
                </a:solidFill>
                <a:cs typeface="Calibri Light"/>
              </a:rPr>
              <a:t>:</a:t>
            </a:r>
            <a:br>
              <a:rPr lang="de-DE" sz="3200" dirty="0">
                <a:cs typeface="Calibri Light"/>
              </a:rPr>
            </a:br>
            <a:r>
              <a:rPr lang="de-DE" sz="3200" dirty="0" err="1">
                <a:solidFill>
                  <a:srgbClr val="595959"/>
                </a:solidFill>
                <a:cs typeface="Calibri Light"/>
              </a:rPr>
              <a:t>Voluntary</a:t>
            </a:r>
            <a:r>
              <a:rPr lang="de-DE" sz="3200" dirty="0">
                <a:solidFill>
                  <a:srgbClr val="595959"/>
                </a:solidFill>
                <a:cs typeface="Calibri Light"/>
              </a:rPr>
              <a:t> </a:t>
            </a:r>
            <a:r>
              <a:rPr lang="de-DE" sz="3200" dirty="0" err="1">
                <a:solidFill>
                  <a:srgbClr val="595959"/>
                </a:solidFill>
                <a:cs typeface="Calibri Light"/>
              </a:rPr>
              <a:t>Techniques</a:t>
            </a:r>
            <a:r>
              <a:rPr lang="de-DE" sz="3200" dirty="0">
                <a:solidFill>
                  <a:srgbClr val="595959"/>
                </a:solidFill>
                <a:cs typeface="Calibri Light"/>
              </a:rPr>
              <a:t> and Corporate </a:t>
            </a:r>
            <a:r>
              <a:rPr lang="de-DE" sz="3200" dirty="0" err="1">
                <a:solidFill>
                  <a:srgbClr val="595959"/>
                </a:solidFill>
                <a:cs typeface="Calibri Light"/>
              </a:rPr>
              <a:t>Social</a:t>
            </a:r>
            <a:r>
              <a:rPr lang="de-DE" sz="3200" dirty="0">
                <a:solidFill>
                  <a:srgbClr val="595959"/>
                </a:solidFill>
                <a:cs typeface="Calibri Light"/>
              </a:rPr>
              <a:t> </a:t>
            </a:r>
            <a:r>
              <a:rPr lang="de-DE" sz="3200" dirty="0" err="1">
                <a:solidFill>
                  <a:srgbClr val="595959"/>
                </a:solidFill>
                <a:cs typeface="Calibri Light"/>
              </a:rPr>
              <a:t>Responsibility</a:t>
            </a:r>
            <a:endParaRPr lang="de-DE" sz="3200" dirty="0" err="1">
              <a:solidFill>
                <a:srgbClr val="595959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72608" y="4061345"/>
            <a:ext cx="4561369" cy="141609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sz="1400">
                <a:solidFill>
                  <a:srgbClr val="595959"/>
                </a:solidFill>
                <a:cs typeface="Calibri"/>
              </a:rPr>
              <a:t>Prof.ssa Sveva Del Gatto</a:t>
            </a:r>
            <a:endParaRPr lang="de-DE" sz="1400">
              <a:solidFill>
                <a:srgbClr val="595959"/>
              </a:solidFill>
            </a:endParaRPr>
          </a:p>
        </p:txBody>
      </p:sp>
      <p:pic>
        <p:nvPicPr>
          <p:cNvPr id="4" name="Immagine 3" descr="UNIMC - logo">
            <a:extLst>
              <a:ext uri="{FF2B5EF4-FFF2-40B4-BE49-F238E27FC236}">
                <a16:creationId xmlns:a16="http://schemas.microsoft.com/office/drawing/2014/main" id="{45297A87-304B-82EA-6B54-61DB1A6921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0935" y="2531551"/>
            <a:ext cx="4018430" cy="179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5839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3D pattern of ring shapes connected by lines">
            <a:extLst>
              <a:ext uri="{FF2B5EF4-FFF2-40B4-BE49-F238E27FC236}">
                <a16:creationId xmlns:a16="http://schemas.microsoft.com/office/drawing/2014/main" id="{FA8D3DD7-A7AD-C6A4-254D-18ABF5AB02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5364" b="909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90BBB4B-FCD4-5BD8-7EAF-FF4D11D56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it-IT" sz="2400">
                <a:cs typeface="Calibri Light"/>
              </a:rPr>
              <a:t>Network based techniques in the environmental law</a:t>
            </a:r>
            <a:endParaRPr lang="it-IT" sz="240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04D19D3-78B6-8A3A-5B62-00A6A4FD4D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541359"/>
            <a:ext cx="4653688" cy="338395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it-IT" sz="2400" dirty="0">
                <a:cs typeface="Calibri"/>
              </a:rPr>
              <a:t>The CSR concept </a:t>
            </a:r>
            <a:r>
              <a:rPr lang="it-IT" sz="2400" err="1">
                <a:cs typeface="Calibri"/>
              </a:rPr>
              <a:t>has</a:t>
            </a:r>
            <a:r>
              <a:rPr lang="it-IT" sz="2400" dirty="0">
                <a:cs typeface="Calibri"/>
              </a:rPr>
              <a:t> </a:t>
            </a:r>
            <a:r>
              <a:rPr lang="it-IT" sz="2400" err="1">
                <a:cs typeface="Calibri"/>
              </a:rPr>
              <a:t>awakened</a:t>
            </a:r>
            <a:r>
              <a:rPr lang="it-IT" sz="2400" dirty="0">
                <a:cs typeface="Calibri"/>
              </a:rPr>
              <a:t> massive </a:t>
            </a:r>
            <a:r>
              <a:rPr lang="it-IT" sz="2400" err="1">
                <a:cs typeface="Calibri"/>
              </a:rPr>
              <a:t>interest</a:t>
            </a:r>
            <a:r>
              <a:rPr lang="it-IT" sz="2400" dirty="0">
                <a:cs typeface="Calibri"/>
              </a:rPr>
              <a:t> in policy makers </a:t>
            </a:r>
            <a:r>
              <a:rPr lang="it-IT" sz="2400" err="1">
                <a:cs typeface="Calibri"/>
              </a:rPr>
              <a:t>at</a:t>
            </a:r>
            <a:r>
              <a:rPr lang="it-IT" sz="2400" dirty="0">
                <a:cs typeface="Calibri"/>
              </a:rPr>
              <a:t> national, EU and international </a:t>
            </a:r>
            <a:r>
              <a:rPr lang="it-IT" sz="2400" err="1">
                <a:cs typeface="Calibri"/>
              </a:rPr>
              <a:t>levels</a:t>
            </a:r>
            <a:r>
              <a:rPr lang="it-IT" sz="2400" dirty="0">
                <a:cs typeface="Calibri"/>
              </a:rPr>
              <a:t>, </a:t>
            </a:r>
            <a:r>
              <a:rPr lang="it-IT" sz="2400" err="1">
                <a:cs typeface="Calibri"/>
              </a:rPr>
              <a:t>who</a:t>
            </a:r>
            <a:r>
              <a:rPr lang="it-IT" sz="2400" dirty="0">
                <a:cs typeface="Calibri"/>
              </a:rPr>
              <a:t> </a:t>
            </a:r>
            <a:r>
              <a:rPr lang="it-IT" sz="2400" err="1">
                <a:cs typeface="Calibri"/>
              </a:rPr>
              <a:t>have</a:t>
            </a:r>
            <a:r>
              <a:rPr lang="it-IT" sz="2400" dirty="0">
                <a:cs typeface="Calibri"/>
              </a:rPr>
              <a:t> </a:t>
            </a:r>
            <a:r>
              <a:rPr lang="it-IT" sz="2400" err="1">
                <a:cs typeface="Calibri"/>
              </a:rPr>
              <a:t>latched</a:t>
            </a:r>
            <a:r>
              <a:rPr lang="it-IT" sz="2400" dirty="0">
                <a:cs typeface="Calibri"/>
              </a:rPr>
              <a:t> </a:t>
            </a:r>
            <a:r>
              <a:rPr lang="it-IT" sz="2400" err="1">
                <a:cs typeface="Calibri"/>
              </a:rPr>
              <a:t>onto</a:t>
            </a:r>
            <a:r>
              <a:rPr lang="it-IT" sz="2400" dirty="0">
                <a:cs typeface="Calibri"/>
              </a:rPr>
              <a:t> </a:t>
            </a:r>
            <a:r>
              <a:rPr lang="it-IT" sz="2400" err="1">
                <a:cs typeface="Calibri"/>
              </a:rPr>
              <a:t>it</a:t>
            </a:r>
            <a:r>
              <a:rPr lang="it-IT" sz="2400" dirty="0">
                <a:cs typeface="Calibri"/>
              </a:rPr>
              <a:t> </a:t>
            </a:r>
            <a:r>
              <a:rPr lang="it-IT" sz="2400" err="1">
                <a:cs typeface="Calibri"/>
              </a:rPr>
              <a:t>eager</a:t>
            </a:r>
            <a:r>
              <a:rPr lang="it-IT" sz="2400" b="1" err="1">
                <a:cs typeface="Calibri"/>
              </a:rPr>
              <a:t>ly</a:t>
            </a:r>
            <a:r>
              <a:rPr lang="it-IT" sz="2400" b="1" dirty="0">
                <a:cs typeface="Calibri"/>
              </a:rPr>
              <a:t> </a:t>
            </a:r>
            <a:r>
              <a:rPr lang="it-IT" sz="2400" b="1" err="1">
                <a:cs typeface="Calibri"/>
              </a:rPr>
              <a:t>as</a:t>
            </a:r>
            <a:r>
              <a:rPr lang="it-IT" sz="2400" b="1" dirty="0">
                <a:cs typeface="Calibri"/>
              </a:rPr>
              <a:t> fitting </a:t>
            </a:r>
            <a:r>
              <a:rPr lang="it-IT" sz="2400" b="1" err="1">
                <a:cs typeface="Calibri"/>
              </a:rPr>
              <a:t>perfectly</a:t>
            </a:r>
            <a:r>
              <a:rPr lang="it-IT" sz="2400" b="1" dirty="0">
                <a:cs typeface="Calibri"/>
              </a:rPr>
              <a:t> with the goals of </a:t>
            </a:r>
            <a:r>
              <a:rPr lang="it-IT" sz="2400" b="1" err="1">
                <a:cs typeface="Calibri"/>
              </a:rPr>
              <a:t>sustainable</a:t>
            </a:r>
            <a:r>
              <a:rPr lang="it-IT" sz="2400" b="1" dirty="0">
                <a:cs typeface="Calibri"/>
              </a:rPr>
              <a:t> </a:t>
            </a:r>
            <a:r>
              <a:rPr lang="it-IT" sz="2400" b="1" err="1">
                <a:cs typeface="Calibri"/>
              </a:rPr>
              <a:t>development</a:t>
            </a:r>
            <a:r>
              <a:rPr lang="it-IT" sz="2400" b="1" dirty="0">
                <a:cs typeface="Calibri"/>
              </a:rPr>
              <a:t> and </a:t>
            </a:r>
            <a:r>
              <a:rPr lang="it-IT" sz="2400" b="1" err="1">
                <a:cs typeface="Calibri"/>
              </a:rPr>
              <a:t>environmental</a:t>
            </a:r>
            <a:r>
              <a:rPr lang="it-IT" sz="2400" b="1" dirty="0">
                <a:cs typeface="Calibri"/>
              </a:rPr>
              <a:t> </a:t>
            </a:r>
            <a:r>
              <a:rPr lang="it-IT" sz="2400" b="1" err="1">
                <a:cs typeface="Calibri"/>
              </a:rPr>
              <a:t>integration</a:t>
            </a:r>
            <a:r>
              <a:rPr lang="it-IT" sz="2400" b="1" dirty="0">
                <a:cs typeface="Calibri"/>
              </a:rPr>
              <a:t> </a:t>
            </a:r>
            <a:r>
              <a:rPr lang="it-IT" sz="2400" dirty="0">
                <a:cs typeface="Calibri"/>
              </a:rPr>
              <a:t>– once </a:t>
            </a:r>
            <a:r>
              <a:rPr lang="it-IT" sz="2400" err="1">
                <a:cs typeface="Calibri"/>
              </a:rPr>
              <a:t>again</a:t>
            </a:r>
            <a:r>
              <a:rPr lang="it-IT" sz="2400" dirty="0">
                <a:cs typeface="Calibri"/>
              </a:rPr>
              <a:t> </a:t>
            </a:r>
            <a:r>
              <a:rPr lang="it-IT" sz="2400" err="1">
                <a:cs typeface="Calibri"/>
              </a:rPr>
              <a:t>as</a:t>
            </a:r>
            <a:r>
              <a:rPr lang="it-IT" sz="2400" dirty="0">
                <a:cs typeface="Calibri"/>
              </a:rPr>
              <a:t> a </a:t>
            </a:r>
            <a:r>
              <a:rPr lang="it-IT" sz="2400" b="1" dirty="0">
                <a:cs typeface="Calibri"/>
              </a:rPr>
              <a:t>way of </a:t>
            </a:r>
            <a:r>
              <a:rPr lang="it-IT" sz="2400" b="1" err="1">
                <a:cs typeface="Calibri"/>
              </a:rPr>
              <a:t>combining</a:t>
            </a:r>
            <a:r>
              <a:rPr lang="it-IT" sz="2400" b="1" dirty="0">
                <a:cs typeface="Calibri"/>
              </a:rPr>
              <a:t> </a:t>
            </a:r>
            <a:r>
              <a:rPr lang="it-IT" sz="2400" b="1" err="1">
                <a:cs typeface="Calibri"/>
              </a:rPr>
              <a:t>growth</a:t>
            </a:r>
            <a:r>
              <a:rPr lang="it-IT" sz="2400" b="1" dirty="0">
                <a:cs typeface="Calibri"/>
              </a:rPr>
              <a:t> and </a:t>
            </a:r>
            <a:r>
              <a:rPr lang="it-IT" sz="2400" b="1" err="1">
                <a:cs typeface="Calibri"/>
              </a:rPr>
              <a:t>enterprise</a:t>
            </a:r>
            <a:r>
              <a:rPr lang="it-IT" sz="2400" b="1" dirty="0">
                <a:cs typeface="Calibri"/>
              </a:rPr>
              <a:t> with </a:t>
            </a:r>
            <a:r>
              <a:rPr lang="it-IT" sz="2400" b="1" err="1">
                <a:cs typeface="Calibri"/>
              </a:rPr>
              <a:t>environmental</a:t>
            </a:r>
            <a:r>
              <a:rPr lang="it-IT" sz="2400" b="1" dirty="0">
                <a:cs typeface="Calibri"/>
              </a:rPr>
              <a:t> </a:t>
            </a:r>
            <a:r>
              <a:rPr lang="it-IT" sz="2400" b="1" err="1">
                <a:cs typeface="Calibri"/>
              </a:rPr>
              <a:t>protection</a:t>
            </a:r>
            <a:r>
              <a:rPr lang="it-IT" sz="2400" b="1" dirty="0">
                <a:cs typeface="Calibri"/>
              </a:rPr>
              <a:t>.</a:t>
            </a:r>
            <a:endParaRPr lang="it-IT" b="1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925328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3AB2279-CCFC-6184-D8BB-51527F78F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0" y="762001"/>
            <a:ext cx="5334197" cy="1708242"/>
          </a:xfrm>
        </p:spPr>
        <p:txBody>
          <a:bodyPr anchor="ctr">
            <a:normAutofit/>
          </a:bodyPr>
          <a:lstStyle/>
          <a:p>
            <a:r>
              <a:rPr lang="it-IT" sz="3700">
                <a:cs typeface="Calibri Light"/>
              </a:rPr>
              <a:t>Corporate social responsibility (CSR)</a:t>
            </a:r>
            <a:endParaRPr lang="it-IT" sz="370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504D0E1-62EC-9194-D95A-CAE0CCC897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0" y="2470244"/>
            <a:ext cx="5334197" cy="376983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just">
              <a:buNone/>
            </a:pPr>
            <a:r>
              <a:rPr lang="it-IT" sz="2400" dirty="0">
                <a:cs typeface="Calibri" panose="020F0502020204030204"/>
              </a:rPr>
              <a:t>Corporate social </a:t>
            </a:r>
            <a:r>
              <a:rPr lang="it-IT" sz="2400" err="1">
                <a:cs typeface="Calibri" panose="020F0502020204030204"/>
              </a:rPr>
              <a:t>responsibility</a:t>
            </a:r>
            <a:r>
              <a:rPr lang="it-IT" sz="2400" dirty="0">
                <a:cs typeface="Calibri" panose="020F0502020204030204"/>
              </a:rPr>
              <a:t> (CSR), can be </a:t>
            </a:r>
            <a:r>
              <a:rPr lang="it-IT" sz="2400" err="1">
                <a:cs typeface="Calibri" panose="020F0502020204030204"/>
              </a:rPr>
              <a:t>defined</a:t>
            </a:r>
            <a:r>
              <a:rPr lang="it-IT" sz="2400" dirty="0">
                <a:cs typeface="Calibri" panose="020F0502020204030204"/>
              </a:rPr>
              <a:t> by the Business Dictionary, </a:t>
            </a:r>
            <a:r>
              <a:rPr lang="it-IT" sz="2400" err="1">
                <a:cs typeface="Calibri" panose="020F0502020204030204"/>
              </a:rPr>
              <a:t>as</a:t>
            </a:r>
            <a:r>
              <a:rPr lang="it-IT" sz="2400" dirty="0">
                <a:cs typeface="Calibri" panose="020F0502020204030204"/>
              </a:rPr>
              <a:t> the </a:t>
            </a:r>
            <a:r>
              <a:rPr lang="it-IT" sz="2400" b="1" err="1">
                <a:cs typeface="Calibri" panose="020F0502020204030204"/>
              </a:rPr>
              <a:t>sense</a:t>
            </a:r>
            <a:r>
              <a:rPr lang="it-IT" sz="2400" b="1" dirty="0">
                <a:cs typeface="Calibri" panose="020F0502020204030204"/>
              </a:rPr>
              <a:t> of </a:t>
            </a:r>
            <a:r>
              <a:rPr lang="it-IT" sz="2400" b="1" err="1">
                <a:cs typeface="Calibri" panose="020F0502020204030204"/>
              </a:rPr>
              <a:t>responsibility</a:t>
            </a:r>
            <a:r>
              <a:rPr lang="it-IT" sz="2400" dirty="0">
                <a:cs typeface="Calibri" panose="020F0502020204030204"/>
              </a:rPr>
              <a:t> </a:t>
            </a:r>
            <a:r>
              <a:rPr lang="it-IT" sz="2400" err="1">
                <a:cs typeface="Calibri" panose="020F0502020204030204"/>
              </a:rPr>
              <a:t>that</a:t>
            </a:r>
            <a:r>
              <a:rPr lang="it-IT" sz="2400" dirty="0">
                <a:cs typeface="Calibri" panose="020F0502020204030204"/>
              </a:rPr>
              <a:t> a company or </a:t>
            </a:r>
            <a:r>
              <a:rPr lang="it-IT" sz="2400" err="1">
                <a:cs typeface="Calibri" panose="020F0502020204030204"/>
              </a:rPr>
              <a:t>any</a:t>
            </a:r>
            <a:r>
              <a:rPr lang="it-IT" sz="2400" dirty="0">
                <a:cs typeface="Calibri" panose="020F0502020204030204"/>
              </a:rPr>
              <a:t> </a:t>
            </a:r>
            <a:r>
              <a:rPr lang="it-IT" sz="2400" err="1">
                <a:cs typeface="Calibri" panose="020F0502020204030204"/>
              </a:rPr>
              <a:t>other</a:t>
            </a:r>
            <a:r>
              <a:rPr lang="it-IT" sz="2400" dirty="0">
                <a:cs typeface="Calibri" panose="020F0502020204030204"/>
              </a:rPr>
              <a:t> business </a:t>
            </a:r>
            <a:r>
              <a:rPr lang="it-IT" sz="2400" err="1">
                <a:cs typeface="Calibri" panose="020F0502020204030204"/>
              </a:rPr>
              <a:t>entity</a:t>
            </a:r>
            <a:r>
              <a:rPr lang="it-IT" sz="2400" dirty="0">
                <a:cs typeface="Calibri" panose="020F0502020204030204"/>
              </a:rPr>
              <a:t> </a:t>
            </a:r>
            <a:r>
              <a:rPr lang="it-IT" sz="2400" err="1">
                <a:cs typeface="Calibri" panose="020F0502020204030204"/>
              </a:rPr>
              <a:t>demonstrates</a:t>
            </a:r>
            <a:r>
              <a:rPr lang="it-IT" sz="2400" dirty="0">
                <a:cs typeface="Calibri" panose="020F0502020204030204"/>
              </a:rPr>
              <a:t> </a:t>
            </a:r>
            <a:r>
              <a:rPr lang="it-IT" sz="2400" err="1">
                <a:cs typeface="Calibri" panose="020F0502020204030204"/>
              </a:rPr>
              <a:t>toward</a:t>
            </a:r>
            <a:r>
              <a:rPr lang="it-IT" sz="2400" dirty="0">
                <a:cs typeface="Calibri" panose="020F0502020204030204"/>
              </a:rPr>
              <a:t> the community and the </a:t>
            </a:r>
            <a:r>
              <a:rPr lang="it-IT" sz="2400" b="1" err="1">
                <a:cs typeface="Calibri" panose="020F0502020204030204"/>
              </a:rPr>
              <a:t>environment</a:t>
            </a:r>
            <a:r>
              <a:rPr lang="it-IT" sz="2400" dirty="0">
                <a:cs typeface="Calibri" panose="020F0502020204030204"/>
              </a:rPr>
              <a:t>, </a:t>
            </a:r>
            <a:r>
              <a:rPr lang="it-IT" sz="2400" err="1">
                <a:cs typeface="Calibri" panose="020F0502020204030204"/>
              </a:rPr>
              <a:t>understood</a:t>
            </a:r>
            <a:r>
              <a:rPr lang="it-IT" sz="2400" dirty="0">
                <a:cs typeface="Calibri" panose="020F0502020204030204"/>
              </a:rPr>
              <a:t> </a:t>
            </a:r>
            <a:r>
              <a:rPr lang="it-IT" sz="2400" err="1">
                <a:cs typeface="Calibri" panose="020F0502020204030204"/>
              </a:rPr>
              <a:t>as</a:t>
            </a:r>
            <a:r>
              <a:rPr lang="it-IT" sz="2400" dirty="0">
                <a:cs typeface="Calibri" panose="020F0502020204030204"/>
              </a:rPr>
              <a:t> </a:t>
            </a:r>
            <a:r>
              <a:rPr lang="it-IT" sz="2400" err="1">
                <a:cs typeface="Calibri" panose="020F0502020204030204"/>
              </a:rPr>
              <a:t>both</a:t>
            </a:r>
            <a:r>
              <a:rPr lang="it-IT" sz="2400" dirty="0">
                <a:cs typeface="Calibri" panose="020F0502020204030204"/>
              </a:rPr>
              <a:t> </a:t>
            </a:r>
            <a:r>
              <a:rPr lang="it-IT" sz="2400" err="1">
                <a:cs typeface="Calibri" panose="020F0502020204030204"/>
              </a:rPr>
              <a:t>its</a:t>
            </a:r>
            <a:r>
              <a:rPr lang="it-IT" sz="2400" dirty="0">
                <a:cs typeface="Calibri" panose="020F0502020204030204"/>
              </a:rPr>
              <a:t> </a:t>
            </a:r>
            <a:r>
              <a:rPr lang="it-IT" sz="2400" err="1">
                <a:cs typeface="Calibri" panose="020F0502020204030204"/>
              </a:rPr>
              <a:t>own</a:t>
            </a:r>
            <a:r>
              <a:rPr lang="it-IT" sz="2400" dirty="0">
                <a:cs typeface="Calibri" panose="020F0502020204030204"/>
              </a:rPr>
              <a:t> </a:t>
            </a:r>
            <a:r>
              <a:rPr lang="it-IT" sz="2400" err="1">
                <a:cs typeface="Calibri" panose="020F0502020204030204"/>
              </a:rPr>
              <a:t>natural</a:t>
            </a:r>
            <a:r>
              <a:rPr lang="it-IT" sz="2400" dirty="0">
                <a:cs typeface="Calibri" panose="020F0502020204030204"/>
              </a:rPr>
              <a:t> and </a:t>
            </a:r>
            <a:r>
              <a:rPr lang="it-IT" sz="2400" err="1">
                <a:cs typeface="Calibri" panose="020F0502020204030204"/>
              </a:rPr>
              <a:t>geographical</a:t>
            </a:r>
            <a:r>
              <a:rPr lang="it-IT" sz="2400" dirty="0">
                <a:cs typeface="Calibri" panose="020F0502020204030204"/>
              </a:rPr>
              <a:t> </a:t>
            </a:r>
            <a:r>
              <a:rPr lang="it-IT" sz="2400" err="1">
                <a:cs typeface="Calibri" panose="020F0502020204030204"/>
              </a:rPr>
              <a:t>environment</a:t>
            </a:r>
            <a:r>
              <a:rPr lang="it-IT" sz="2400" dirty="0">
                <a:cs typeface="Calibri" panose="020F0502020204030204"/>
              </a:rPr>
              <a:t> and the social </a:t>
            </a:r>
            <a:r>
              <a:rPr lang="it-IT" sz="2400" err="1">
                <a:cs typeface="Calibri" panose="020F0502020204030204"/>
              </a:rPr>
              <a:t>context</a:t>
            </a:r>
            <a:r>
              <a:rPr lang="it-IT" sz="2400" dirty="0">
                <a:cs typeface="Calibri" panose="020F0502020204030204"/>
              </a:rPr>
              <a:t>, in </a:t>
            </a:r>
            <a:r>
              <a:rPr lang="it-IT" sz="2400" err="1">
                <a:cs typeface="Calibri" panose="020F0502020204030204"/>
              </a:rPr>
              <a:t>which</a:t>
            </a:r>
            <a:r>
              <a:rPr lang="it-IT" sz="2400" dirty="0">
                <a:cs typeface="Calibri" panose="020F0502020204030204"/>
              </a:rPr>
              <a:t> </a:t>
            </a:r>
            <a:r>
              <a:rPr lang="it-IT" sz="2400" err="1">
                <a:cs typeface="Calibri" panose="020F0502020204030204"/>
              </a:rPr>
              <a:t>it</a:t>
            </a:r>
            <a:r>
              <a:rPr lang="it-IT" sz="2400" dirty="0">
                <a:cs typeface="Calibri" panose="020F0502020204030204"/>
              </a:rPr>
              <a:t> </a:t>
            </a:r>
            <a:r>
              <a:rPr lang="it-IT" sz="2400" err="1">
                <a:cs typeface="Calibri" panose="020F0502020204030204"/>
              </a:rPr>
              <a:t>operates</a:t>
            </a:r>
            <a:r>
              <a:rPr lang="it-IT" sz="2400" dirty="0">
                <a:cs typeface="Calibri" panose="020F0502020204030204"/>
              </a:rPr>
              <a:t>.</a:t>
            </a:r>
          </a:p>
        </p:txBody>
      </p:sp>
      <p:pic>
        <p:nvPicPr>
          <p:cNvPr id="5" name="Picture 4" descr="Low angle view of modern skyscrapers rising straight up against a dramatic sky">
            <a:extLst>
              <a:ext uri="{FF2B5EF4-FFF2-40B4-BE49-F238E27FC236}">
                <a16:creationId xmlns:a16="http://schemas.microsoft.com/office/drawing/2014/main" id="{E3BD4D99-F6AA-94BD-329C-ACDDA8C7F5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154" r="32085" b="-3"/>
          <a:stretch/>
        </p:blipFill>
        <p:spPr>
          <a:xfrm>
            <a:off x="6857797" y="-10886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0409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871B905-09F8-8401-7373-7C500CFF9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it-IT" sz="2800">
                <a:solidFill>
                  <a:srgbClr val="FFFFFF"/>
                </a:solidFill>
                <a:cs typeface="Calibri Light"/>
              </a:rPr>
              <a:t>The responsibility of companies for their impact on society</a:t>
            </a:r>
            <a:endParaRPr lang="it-IT" sz="280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9C86D0D-3182-976C-087E-D6D39EC0EF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1526033"/>
            <a:ext cx="5536397" cy="393528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it-IT" sz="2600" dirty="0">
                <a:cs typeface="Calibri" panose="020F0502020204030204"/>
              </a:rPr>
              <a:t>In one of </a:t>
            </a:r>
            <a:r>
              <a:rPr lang="it-IT" sz="2600" dirty="0" err="1">
                <a:cs typeface="Calibri" panose="020F0502020204030204"/>
              </a:rPr>
              <a:t>its</a:t>
            </a:r>
            <a:r>
              <a:rPr lang="it-IT" sz="2600" dirty="0">
                <a:cs typeface="Calibri" panose="020F0502020204030204"/>
              </a:rPr>
              <a:t> 2011 </a:t>
            </a:r>
            <a:r>
              <a:rPr lang="it-IT" sz="2600" dirty="0" err="1">
                <a:cs typeface="Calibri" panose="020F0502020204030204"/>
              </a:rPr>
              <a:t>communications</a:t>
            </a:r>
            <a:r>
              <a:rPr lang="it-IT" sz="2600" dirty="0">
                <a:cs typeface="Calibri" panose="020F0502020204030204"/>
              </a:rPr>
              <a:t> (</a:t>
            </a:r>
            <a:r>
              <a:rPr lang="it-IT" sz="2600" dirty="0" err="1">
                <a:cs typeface="Calibri" panose="020F0502020204030204"/>
              </a:rPr>
              <a:t>number</a:t>
            </a:r>
            <a:r>
              <a:rPr lang="it-IT" sz="2600" dirty="0">
                <a:cs typeface="Calibri" panose="020F0502020204030204"/>
              </a:rPr>
              <a:t> 681, </a:t>
            </a:r>
            <a:r>
              <a:rPr lang="it-IT" sz="2600" dirty="0" err="1">
                <a:cs typeface="Calibri" panose="020F0502020204030204"/>
              </a:rPr>
              <a:t>concerning</a:t>
            </a:r>
            <a:r>
              <a:rPr lang="it-IT" sz="2600" dirty="0">
                <a:cs typeface="Calibri" panose="020F0502020204030204"/>
              </a:rPr>
              <a:t> </a:t>
            </a:r>
            <a:r>
              <a:rPr lang="it-IT" sz="2600" dirty="0" err="1">
                <a:cs typeface="Calibri" panose="020F0502020204030204"/>
              </a:rPr>
              <a:t>precisely</a:t>
            </a:r>
            <a:r>
              <a:rPr lang="it-IT" sz="2600" dirty="0">
                <a:cs typeface="Calibri" panose="020F0502020204030204"/>
              </a:rPr>
              <a:t> the </a:t>
            </a:r>
            <a:r>
              <a:rPr lang="it-IT" sz="2600" dirty="0" err="1">
                <a:cs typeface="Calibri" panose="020F0502020204030204"/>
              </a:rPr>
              <a:t>EU's</a:t>
            </a:r>
            <a:r>
              <a:rPr lang="it-IT" sz="2600" dirty="0">
                <a:cs typeface="Calibri" panose="020F0502020204030204"/>
              </a:rPr>
              <a:t> </a:t>
            </a:r>
            <a:r>
              <a:rPr lang="it-IT" sz="2600" dirty="0" err="1">
                <a:cs typeface="Calibri" panose="020F0502020204030204"/>
              </a:rPr>
              <a:t>Renewed</a:t>
            </a:r>
            <a:r>
              <a:rPr lang="it-IT" sz="2600" dirty="0">
                <a:cs typeface="Calibri" panose="020F0502020204030204"/>
              </a:rPr>
              <a:t> Strategy for 2011-14 on Corporate Social </a:t>
            </a:r>
            <a:r>
              <a:rPr lang="it-IT" sz="2600" dirty="0" err="1">
                <a:cs typeface="Calibri" panose="020F0502020204030204"/>
              </a:rPr>
              <a:t>Responsibility</a:t>
            </a:r>
            <a:r>
              <a:rPr lang="it-IT" sz="2600" dirty="0">
                <a:cs typeface="Calibri" panose="020F0502020204030204"/>
              </a:rPr>
              <a:t>), the </a:t>
            </a:r>
            <a:r>
              <a:rPr lang="it-IT" sz="2600" dirty="0" err="1">
                <a:cs typeface="Calibri" panose="020F0502020204030204"/>
              </a:rPr>
              <a:t>European</a:t>
            </a:r>
            <a:r>
              <a:rPr lang="it-IT" sz="2600" dirty="0">
                <a:cs typeface="Calibri" panose="020F0502020204030204"/>
              </a:rPr>
              <a:t> Commission, for </a:t>
            </a:r>
            <a:r>
              <a:rPr lang="it-IT" sz="2600" dirty="0" err="1">
                <a:cs typeface="Calibri" panose="020F0502020204030204"/>
              </a:rPr>
              <a:t>that</a:t>
            </a:r>
            <a:r>
              <a:rPr lang="it-IT" sz="2600" dirty="0">
                <a:cs typeface="Calibri" panose="020F0502020204030204"/>
              </a:rPr>
              <a:t> </a:t>
            </a:r>
            <a:r>
              <a:rPr lang="it-IT" sz="2600" dirty="0" err="1">
                <a:cs typeface="Calibri" panose="020F0502020204030204"/>
              </a:rPr>
              <a:t>matter</a:t>
            </a:r>
            <a:r>
              <a:rPr lang="it-IT" sz="2600" dirty="0">
                <a:cs typeface="Calibri" panose="020F0502020204030204"/>
              </a:rPr>
              <a:t>, </a:t>
            </a:r>
            <a:r>
              <a:rPr lang="it-IT" sz="2600" dirty="0" err="1">
                <a:cs typeface="Calibri" panose="020F0502020204030204"/>
              </a:rPr>
              <a:t>defined</a:t>
            </a:r>
            <a:r>
              <a:rPr lang="it-IT" sz="2600" dirty="0">
                <a:cs typeface="Calibri" panose="020F0502020204030204"/>
              </a:rPr>
              <a:t> corporate social </a:t>
            </a:r>
            <a:r>
              <a:rPr lang="it-IT" sz="2600" dirty="0" err="1">
                <a:cs typeface="Calibri" panose="020F0502020204030204"/>
              </a:rPr>
              <a:t>responsibility</a:t>
            </a:r>
            <a:r>
              <a:rPr lang="it-IT" sz="2600" dirty="0">
                <a:cs typeface="Calibri" panose="020F0502020204030204"/>
              </a:rPr>
              <a:t> (or CSR) </a:t>
            </a:r>
            <a:r>
              <a:rPr lang="it-IT" sz="2600" dirty="0" err="1">
                <a:cs typeface="Calibri" panose="020F0502020204030204"/>
              </a:rPr>
              <a:t>as</a:t>
            </a:r>
            <a:r>
              <a:rPr lang="it-IT" sz="2600" dirty="0">
                <a:cs typeface="Calibri" panose="020F0502020204030204"/>
              </a:rPr>
              <a:t> </a:t>
            </a:r>
          </a:p>
          <a:p>
            <a:pPr marL="0" indent="0" algn="ctr">
              <a:buNone/>
            </a:pPr>
            <a:r>
              <a:rPr lang="it-IT" sz="2600" b="1" dirty="0">
                <a:cs typeface="Calibri" panose="020F0502020204030204"/>
              </a:rPr>
              <a:t>"the </a:t>
            </a:r>
            <a:r>
              <a:rPr lang="it-IT" sz="2600" b="1" err="1">
                <a:cs typeface="Calibri" panose="020F0502020204030204"/>
              </a:rPr>
              <a:t>responsibility</a:t>
            </a:r>
            <a:r>
              <a:rPr lang="it-IT" sz="2600" b="1" dirty="0">
                <a:cs typeface="Calibri" panose="020F0502020204030204"/>
              </a:rPr>
              <a:t> of companies for </a:t>
            </a:r>
            <a:r>
              <a:rPr lang="it-IT" sz="2600" b="1" err="1">
                <a:cs typeface="Calibri" panose="020F0502020204030204"/>
              </a:rPr>
              <a:t>their</a:t>
            </a:r>
            <a:r>
              <a:rPr lang="it-IT" sz="2600" b="1" dirty="0">
                <a:cs typeface="Calibri" panose="020F0502020204030204"/>
              </a:rPr>
              <a:t> impact on society."</a:t>
            </a:r>
          </a:p>
        </p:txBody>
      </p:sp>
    </p:spTree>
    <p:extLst>
      <p:ext uri="{BB962C8B-B14F-4D97-AF65-F5344CB8AC3E}">
        <p14:creationId xmlns:p14="http://schemas.microsoft.com/office/powerpoint/2010/main" val="17622923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E02239D2-A05D-4A1C-9F06-FBA7FC730E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871B905-09F8-8401-7373-7C500CFF9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9300" y="538956"/>
            <a:ext cx="8985250" cy="1118394"/>
          </a:xfrm>
        </p:spPr>
        <p:txBody>
          <a:bodyPr anchor="t">
            <a:normAutofit/>
          </a:bodyPr>
          <a:lstStyle/>
          <a:p>
            <a:r>
              <a:rPr lang="it-IT" sz="3700">
                <a:cs typeface="Calibri Light"/>
              </a:rPr>
              <a:t>The responsibility of companies for their impact on society</a:t>
            </a:r>
            <a:endParaRPr lang="it-IT" sz="3700"/>
          </a:p>
        </p:txBody>
      </p:sp>
      <p:pic>
        <p:nvPicPr>
          <p:cNvPr id="18" name="Graphic 17" descr="Connessioni">
            <a:extLst>
              <a:ext uri="{FF2B5EF4-FFF2-40B4-BE49-F238E27FC236}">
                <a16:creationId xmlns:a16="http://schemas.microsoft.com/office/drawing/2014/main" id="{9F4E2A1C-38CB-46E1-E965-F9049C659A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900" y="538956"/>
            <a:ext cx="749300" cy="749300"/>
          </a:xfrm>
          <a:prstGeom prst="rect">
            <a:avLst/>
          </a:pr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9C86D0D-3182-976C-087E-D6D39EC0EF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9650" y="1847849"/>
            <a:ext cx="9994900" cy="425450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it-IT" err="1">
                <a:cs typeface="Calibri" panose="020F0502020204030204"/>
              </a:rPr>
              <a:t>According</a:t>
            </a:r>
            <a:r>
              <a:rPr lang="it-IT" dirty="0">
                <a:cs typeface="Calibri" panose="020F0502020204030204"/>
              </a:rPr>
              <a:t> to </a:t>
            </a:r>
            <a:r>
              <a:rPr lang="it-IT" err="1">
                <a:cs typeface="Calibri" panose="020F0502020204030204"/>
              </a:rPr>
              <a:t>this</a:t>
            </a:r>
            <a:r>
              <a:rPr lang="it-IT" dirty="0">
                <a:cs typeface="Calibri" panose="020F0502020204030204"/>
              </a:rPr>
              <a:t> </a:t>
            </a:r>
            <a:r>
              <a:rPr lang="it-IT" err="1">
                <a:cs typeface="Calibri" panose="020F0502020204030204"/>
              </a:rPr>
              <a:t>very</a:t>
            </a:r>
            <a:r>
              <a:rPr lang="it-IT" dirty="0">
                <a:cs typeface="Calibri" panose="020F0502020204030204"/>
              </a:rPr>
              <a:t> </a:t>
            </a:r>
            <a:r>
              <a:rPr lang="it-IT" err="1">
                <a:cs typeface="Calibri" panose="020F0502020204030204"/>
              </a:rPr>
              <a:t>definition</a:t>
            </a:r>
            <a:r>
              <a:rPr lang="it-IT" dirty="0">
                <a:cs typeface="Calibri" panose="020F0502020204030204"/>
              </a:rPr>
              <a:t>, CSR takes the </a:t>
            </a:r>
            <a:r>
              <a:rPr lang="it-IT" err="1">
                <a:cs typeface="Calibri" panose="020F0502020204030204"/>
              </a:rPr>
              <a:t>form</a:t>
            </a:r>
            <a:r>
              <a:rPr lang="it-IT" dirty="0">
                <a:cs typeface="Calibri" panose="020F0502020204030204"/>
              </a:rPr>
              <a:t>, in short, of a </a:t>
            </a:r>
            <a:r>
              <a:rPr lang="it-IT" err="1">
                <a:cs typeface="Calibri" panose="020F0502020204030204"/>
              </a:rPr>
              <a:t>form</a:t>
            </a:r>
            <a:r>
              <a:rPr lang="it-IT" dirty="0">
                <a:cs typeface="Calibri" panose="020F0502020204030204"/>
              </a:rPr>
              <a:t> of </a:t>
            </a:r>
            <a:r>
              <a:rPr lang="it-IT" err="1">
                <a:cs typeface="Calibri" panose="020F0502020204030204"/>
              </a:rPr>
              <a:t>citizenship</a:t>
            </a:r>
            <a:r>
              <a:rPr lang="it-IT" dirty="0">
                <a:cs typeface="Calibri" panose="020F0502020204030204"/>
              </a:rPr>
              <a:t> </a:t>
            </a:r>
            <a:r>
              <a:rPr lang="it-IT" err="1">
                <a:cs typeface="Calibri" panose="020F0502020204030204"/>
              </a:rPr>
              <a:t>that</a:t>
            </a:r>
            <a:r>
              <a:rPr lang="it-IT" dirty="0">
                <a:cs typeface="Calibri" panose="020F0502020204030204"/>
              </a:rPr>
              <a:t> businesses, </a:t>
            </a:r>
            <a:r>
              <a:rPr lang="it-IT" err="1">
                <a:cs typeface="Calibri" panose="020F0502020204030204"/>
              </a:rPr>
              <a:t>complex</a:t>
            </a:r>
            <a:r>
              <a:rPr lang="it-IT" dirty="0">
                <a:cs typeface="Calibri" panose="020F0502020204030204"/>
              </a:rPr>
              <a:t> </a:t>
            </a:r>
            <a:r>
              <a:rPr lang="it-IT" err="1">
                <a:cs typeface="Calibri" panose="020F0502020204030204"/>
              </a:rPr>
              <a:t>organizations</a:t>
            </a:r>
            <a:r>
              <a:rPr lang="it-IT" dirty="0">
                <a:cs typeface="Calibri" panose="020F0502020204030204"/>
              </a:rPr>
              <a:t>, and profit-making </a:t>
            </a:r>
            <a:r>
              <a:rPr lang="it-IT" err="1">
                <a:cs typeface="Calibri" panose="020F0502020204030204"/>
              </a:rPr>
              <a:t>entities</a:t>
            </a:r>
            <a:r>
              <a:rPr lang="it-IT" dirty="0">
                <a:cs typeface="Calibri" panose="020F0502020204030204"/>
              </a:rPr>
              <a:t> can express </a:t>
            </a:r>
            <a:endParaRPr lang="it-IT"/>
          </a:p>
          <a:p>
            <a:pPr algn="just"/>
            <a:r>
              <a:rPr lang="it-IT" dirty="0">
                <a:cs typeface="Calibri" panose="020F0502020204030204"/>
              </a:rPr>
              <a:t>by </a:t>
            </a:r>
            <a:r>
              <a:rPr lang="it-IT" b="1" err="1">
                <a:cs typeface="Calibri" panose="020F0502020204030204"/>
              </a:rPr>
              <a:t>trying</a:t>
            </a:r>
            <a:r>
              <a:rPr lang="it-IT" b="1" dirty="0">
                <a:cs typeface="Calibri" panose="020F0502020204030204"/>
              </a:rPr>
              <a:t> to reduce the </a:t>
            </a:r>
            <a:r>
              <a:rPr lang="it-IT" b="1" err="1">
                <a:cs typeface="Calibri" panose="020F0502020204030204"/>
              </a:rPr>
              <a:t>number</a:t>
            </a:r>
            <a:r>
              <a:rPr lang="it-IT" b="1" dirty="0">
                <a:cs typeface="Calibri" panose="020F0502020204030204"/>
              </a:rPr>
              <a:t> of </a:t>
            </a:r>
            <a:r>
              <a:rPr lang="it-IT" b="1" err="1">
                <a:cs typeface="Calibri" panose="020F0502020204030204"/>
              </a:rPr>
              <a:t>processes</a:t>
            </a:r>
            <a:r>
              <a:rPr lang="it-IT" b="1" dirty="0">
                <a:cs typeface="Calibri" panose="020F0502020204030204"/>
              </a:rPr>
              <a:t> </a:t>
            </a:r>
            <a:r>
              <a:rPr lang="it-IT" b="1" err="1">
                <a:cs typeface="Calibri" panose="020F0502020204030204"/>
              </a:rPr>
              <a:t>that</a:t>
            </a:r>
            <a:r>
              <a:rPr lang="it-IT" b="1" dirty="0">
                <a:cs typeface="Calibri" panose="020F0502020204030204"/>
              </a:rPr>
              <a:t> pollute</a:t>
            </a:r>
            <a:r>
              <a:rPr lang="it-IT" dirty="0">
                <a:cs typeface="Calibri" panose="020F0502020204030204"/>
              </a:rPr>
              <a:t> or produce </a:t>
            </a:r>
            <a:r>
              <a:rPr lang="it-IT" err="1">
                <a:cs typeface="Calibri" panose="020F0502020204030204"/>
              </a:rPr>
              <a:t>waste</a:t>
            </a:r>
            <a:r>
              <a:rPr lang="it-IT" dirty="0">
                <a:cs typeface="Calibri" panose="020F0502020204030204"/>
              </a:rPr>
              <a:t>, for </a:t>
            </a:r>
            <a:r>
              <a:rPr lang="it-IT" err="1">
                <a:cs typeface="Calibri" panose="020F0502020204030204"/>
              </a:rPr>
              <a:t>example</a:t>
            </a:r>
            <a:r>
              <a:rPr lang="it-IT" dirty="0">
                <a:cs typeface="Calibri" panose="020F0502020204030204"/>
              </a:rPr>
              <a:t>, </a:t>
            </a:r>
            <a:endParaRPr lang="it-IT">
              <a:cs typeface="Calibri" panose="020F0502020204030204"/>
            </a:endParaRPr>
          </a:p>
          <a:p>
            <a:pPr algn="just"/>
            <a:r>
              <a:rPr lang="it-IT" dirty="0">
                <a:cs typeface="Calibri" panose="020F0502020204030204"/>
              </a:rPr>
              <a:t>or by </a:t>
            </a:r>
            <a:r>
              <a:rPr lang="it-IT" b="1" err="1">
                <a:cs typeface="Calibri" panose="020F0502020204030204"/>
              </a:rPr>
              <a:t>participating</a:t>
            </a:r>
            <a:r>
              <a:rPr lang="it-IT" b="1" dirty="0">
                <a:cs typeface="Calibri" panose="020F0502020204030204"/>
              </a:rPr>
              <a:t> in educational and social </a:t>
            </a:r>
            <a:r>
              <a:rPr lang="it-IT" b="1" err="1">
                <a:cs typeface="Calibri" panose="020F0502020204030204"/>
              </a:rPr>
              <a:t>programs</a:t>
            </a:r>
            <a:r>
              <a:rPr lang="it-IT" dirty="0">
                <a:cs typeface="Calibri" panose="020F0502020204030204"/>
              </a:rPr>
              <a:t> and </a:t>
            </a:r>
            <a:endParaRPr lang="it-IT">
              <a:cs typeface="Calibri" panose="020F0502020204030204"/>
            </a:endParaRPr>
          </a:p>
          <a:p>
            <a:pPr algn="just"/>
            <a:r>
              <a:rPr lang="it-IT" dirty="0">
                <a:cs typeface="Calibri" panose="020F0502020204030204"/>
              </a:rPr>
              <a:t>by </a:t>
            </a:r>
            <a:r>
              <a:rPr lang="it-IT" b="1" dirty="0">
                <a:cs typeface="Calibri" panose="020F0502020204030204"/>
              </a:rPr>
              <a:t>giving back to society and the </a:t>
            </a:r>
            <a:r>
              <a:rPr lang="it-IT" b="1" err="1">
                <a:cs typeface="Calibri" panose="020F0502020204030204"/>
              </a:rPr>
              <a:t>context</a:t>
            </a:r>
            <a:r>
              <a:rPr lang="it-IT" dirty="0">
                <a:cs typeface="Calibri" panose="020F0502020204030204"/>
              </a:rPr>
              <a:t> in </a:t>
            </a:r>
            <a:r>
              <a:rPr lang="it-IT" err="1">
                <a:cs typeface="Calibri" panose="020F0502020204030204"/>
              </a:rPr>
              <a:t>which</a:t>
            </a:r>
            <a:r>
              <a:rPr lang="it-IT" dirty="0">
                <a:cs typeface="Calibri" panose="020F0502020204030204"/>
              </a:rPr>
              <a:t> </a:t>
            </a:r>
            <a:r>
              <a:rPr lang="it-IT" err="1">
                <a:cs typeface="Calibri" panose="020F0502020204030204"/>
              </a:rPr>
              <a:t>they</a:t>
            </a:r>
            <a:r>
              <a:rPr lang="it-IT" dirty="0">
                <a:cs typeface="Calibri" panose="020F0502020204030204"/>
              </a:rPr>
              <a:t> operate, </a:t>
            </a:r>
            <a:r>
              <a:rPr lang="it-IT" err="1">
                <a:cs typeface="Calibri" panose="020F0502020204030204"/>
              </a:rPr>
              <a:t>albeit</a:t>
            </a:r>
            <a:r>
              <a:rPr lang="it-IT" dirty="0">
                <a:cs typeface="Calibri" panose="020F0502020204030204"/>
              </a:rPr>
              <a:t> in a </a:t>
            </a:r>
            <a:r>
              <a:rPr lang="it-IT" err="1">
                <a:cs typeface="Calibri" panose="020F0502020204030204"/>
              </a:rPr>
              <a:t>different</a:t>
            </a:r>
            <a:r>
              <a:rPr lang="it-IT" dirty="0">
                <a:cs typeface="Calibri" panose="020F0502020204030204"/>
              </a:rPr>
              <a:t> </a:t>
            </a:r>
            <a:r>
              <a:rPr lang="it-IT" err="1">
                <a:cs typeface="Calibri" panose="020F0502020204030204"/>
              </a:rPr>
              <a:t>form</a:t>
            </a:r>
            <a:r>
              <a:rPr lang="it-IT" dirty="0">
                <a:cs typeface="Calibri" panose="020F0502020204030204"/>
              </a:rPr>
              <a:t>, </a:t>
            </a:r>
            <a:r>
              <a:rPr lang="it-IT" b="1" err="1">
                <a:cs typeface="Calibri" panose="020F0502020204030204"/>
              </a:rPr>
              <a:t>those</a:t>
            </a:r>
            <a:r>
              <a:rPr lang="it-IT" b="1" dirty="0">
                <a:cs typeface="Calibri" panose="020F0502020204030204"/>
              </a:rPr>
              <a:t> </a:t>
            </a:r>
            <a:r>
              <a:rPr lang="it-IT" b="1" err="1">
                <a:cs typeface="Calibri" panose="020F0502020204030204"/>
              </a:rPr>
              <a:t>resources</a:t>
            </a:r>
            <a:r>
              <a:rPr lang="it-IT" b="1" dirty="0">
                <a:cs typeface="Calibri" panose="020F0502020204030204"/>
              </a:rPr>
              <a:t> </a:t>
            </a:r>
            <a:r>
              <a:rPr lang="it-IT" b="1" err="1">
                <a:cs typeface="Calibri" panose="020F0502020204030204"/>
              </a:rPr>
              <a:t>that</a:t>
            </a:r>
            <a:r>
              <a:rPr lang="it-IT" b="1" dirty="0">
                <a:cs typeface="Calibri" panose="020F0502020204030204"/>
              </a:rPr>
              <a:t> </a:t>
            </a:r>
            <a:r>
              <a:rPr lang="it-IT" b="1" err="1">
                <a:cs typeface="Calibri" panose="020F0502020204030204"/>
              </a:rPr>
              <a:t>they</a:t>
            </a:r>
            <a:r>
              <a:rPr lang="it-IT" b="1" dirty="0">
                <a:cs typeface="Calibri" panose="020F0502020204030204"/>
              </a:rPr>
              <a:t> exploit to </a:t>
            </a:r>
            <a:r>
              <a:rPr lang="it-IT" b="1" err="1">
                <a:cs typeface="Calibri" panose="020F0502020204030204"/>
              </a:rPr>
              <a:t>carry</a:t>
            </a:r>
            <a:r>
              <a:rPr lang="it-IT" b="1" dirty="0">
                <a:cs typeface="Calibri" panose="020F0502020204030204"/>
              </a:rPr>
              <a:t> on </a:t>
            </a:r>
            <a:r>
              <a:rPr lang="it-IT" b="1" err="1">
                <a:cs typeface="Calibri" panose="020F0502020204030204"/>
              </a:rPr>
              <a:t>their</a:t>
            </a:r>
            <a:r>
              <a:rPr lang="it-IT" b="1" dirty="0">
                <a:cs typeface="Calibri" panose="020F0502020204030204"/>
              </a:rPr>
              <a:t> business.</a:t>
            </a:r>
            <a:endParaRPr lang="it-IT" b="1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141226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Triangle 27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871B905-09F8-8401-7373-7C500CFF9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67" y="1188637"/>
            <a:ext cx="2988234" cy="4480726"/>
          </a:xfrm>
        </p:spPr>
        <p:txBody>
          <a:bodyPr>
            <a:normAutofit/>
          </a:bodyPr>
          <a:lstStyle/>
          <a:p>
            <a:pPr algn="r"/>
            <a:r>
              <a:rPr lang="it-IT" sz="2600">
                <a:cs typeface="Calibri Light"/>
              </a:rPr>
              <a:t>The responsibility of companies for their impact on society</a:t>
            </a:r>
            <a:endParaRPr lang="it-IT" sz="2600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9C86D0D-3182-976C-087E-D6D39EC0EF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260" y="1648870"/>
            <a:ext cx="4702848" cy="35602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it-IT" dirty="0">
                <a:cs typeface="Calibri" panose="020F0502020204030204"/>
              </a:rPr>
              <a:t>In the </a:t>
            </a:r>
            <a:r>
              <a:rPr lang="it-IT" err="1">
                <a:cs typeface="Calibri" panose="020F0502020204030204"/>
              </a:rPr>
              <a:t>beginning</a:t>
            </a:r>
            <a:r>
              <a:rPr lang="it-IT" dirty="0">
                <a:cs typeface="Calibri" panose="020F0502020204030204"/>
              </a:rPr>
              <a:t>, CSR projects and </a:t>
            </a:r>
            <a:r>
              <a:rPr lang="it-IT" err="1">
                <a:cs typeface="Calibri" panose="020F0502020204030204"/>
              </a:rPr>
              <a:t>initiatives</a:t>
            </a:r>
            <a:r>
              <a:rPr lang="it-IT" dirty="0">
                <a:cs typeface="Calibri" panose="020F0502020204030204"/>
              </a:rPr>
              <a:t> </a:t>
            </a:r>
            <a:r>
              <a:rPr lang="it-IT" err="1">
                <a:cs typeface="Calibri" panose="020F0502020204030204"/>
              </a:rPr>
              <a:t>were</a:t>
            </a:r>
            <a:r>
              <a:rPr lang="it-IT" dirty="0">
                <a:cs typeface="Calibri" panose="020F0502020204030204"/>
              </a:rPr>
              <a:t> the </a:t>
            </a:r>
            <a:r>
              <a:rPr lang="it-IT" err="1">
                <a:cs typeface="Calibri" panose="020F0502020204030204"/>
              </a:rPr>
              <a:t>result</a:t>
            </a:r>
            <a:r>
              <a:rPr lang="it-IT" dirty="0">
                <a:cs typeface="Calibri" panose="020F0502020204030204"/>
              </a:rPr>
              <a:t> of</a:t>
            </a:r>
            <a:r>
              <a:rPr lang="it-IT" b="1" dirty="0">
                <a:cs typeface="Calibri" panose="020F0502020204030204"/>
              </a:rPr>
              <a:t> </a:t>
            </a:r>
            <a:r>
              <a:rPr lang="it-IT" b="1" err="1">
                <a:cs typeface="Calibri" panose="020F0502020204030204"/>
              </a:rPr>
              <a:t>spontaneous</a:t>
            </a:r>
            <a:r>
              <a:rPr lang="it-IT" b="1" dirty="0">
                <a:cs typeface="Calibri" panose="020F0502020204030204"/>
              </a:rPr>
              <a:t> self-</a:t>
            </a:r>
            <a:r>
              <a:rPr lang="it-IT" b="1" err="1">
                <a:cs typeface="Calibri" panose="020F0502020204030204"/>
              </a:rPr>
              <a:t>regulation</a:t>
            </a:r>
            <a:r>
              <a:rPr lang="it-IT" dirty="0">
                <a:cs typeface="Calibri" panose="020F0502020204030204"/>
              </a:rPr>
              <a:t> - </a:t>
            </a:r>
            <a:r>
              <a:rPr lang="it-IT" err="1">
                <a:cs typeface="Calibri" panose="020F0502020204030204"/>
              </a:rPr>
              <a:t>industry</a:t>
            </a:r>
            <a:r>
              <a:rPr lang="it-IT" dirty="0">
                <a:cs typeface="Calibri" panose="020F0502020204030204"/>
              </a:rPr>
              <a:t>-wide. </a:t>
            </a:r>
            <a:r>
              <a:rPr lang="it-IT" err="1">
                <a:cs typeface="Calibri" panose="020F0502020204030204"/>
              </a:rPr>
              <a:t>Then</a:t>
            </a:r>
            <a:r>
              <a:rPr lang="it-IT" dirty="0">
                <a:cs typeface="Calibri" panose="020F0502020204030204"/>
              </a:rPr>
              <a:t> over time </a:t>
            </a:r>
            <a:r>
              <a:rPr lang="it-IT" err="1">
                <a:cs typeface="Calibri" panose="020F0502020204030204"/>
              </a:rPr>
              <a:t>came</a:t>
            </a:r>
            <a:r>
              <a:rPr lang="it-IT" dirty="0">
                <a:cs typeface="Calibri" panose="020F0502020204030204"/>
              </a:rPr>
              <a:t> </a:t>
            </a:r>
            <a:r>
              <a:rPr lang="it-IT" b="1" err="1">
                <a:cs typeface="Calibri" panose="020F0502020204030204"/>
              </a:rPr>
              <a:t>regulatory</a:t>
            </a:r>
            <a:r>
              <a:rPr lang="it-IT" b="1" dirty="0">
                <a:cs typeface="Calibri" panose="020F0502020204030204"/>
              </a:rPr>
              <a:t> </a:t>
            </a:r>
            <a:r>
              <a:rPr lang="it-IT" b="1" err="1">
                <a:cs typeface="Calibri" panose="020F0502020204030204"/>
              </a:rPr>
              <a:t>obligations</a:t>
            </a:r>
            <a:r>
              <a:rPr lang="it-IT" dirty="0">
                <a:cs typeface="Calibri" panose="020F0502020204030204"/>
              </a:rPr>
              <a:t> and </a:t>
            </a:r>
            <a:r>
              <a:rPr lang="it-IT" err="1">
                <a:cs typeface="Calibri" panose="020F0502020204030204"/>
              </a:rPr>
              <a:t>impositions</a:t>
            </a:r>
            <a:r>
              <a:rPr lang="it-IT" dirty="0">
                <a:cs typeface="Calibri" panose="020F0502020204030204"/>
              </a:rPr>
              <a:t> </a:t>
            </a:r>
            <a:r>
              <a:rPr lang="it-IT" err="1">
                <a:cs typeface="Calibri" panose="020F0502020204030204"/>
              </a:rPr>
              <a:t>that</a:t>
            </a:r>
            <a:r>
              <a:rPr lang="it-IT" dirty="0">
                <a:cs typeface="Calibri" panose="020F0502020204030204"/>
              </a:rPr>
              <a:t> </a:t>
            </a:r>
            <a:r>
              <a:rPr lang="it-IT" err="1">
                <a:cs typeface="Calibri" panose="020F0502020204030204"/>
              </a:rPr>
              <a:t>pushed</a:t>
            </a:r>
            <a:r>
              <a:rPr lang="it-IT" dirty="0">
                <a:cs typeface="Calibri" panose="020F0502020204030204"/>
              </a:rPr>
              <a:t> companies </a:t>
            </a:r>
            <a:r>
              <a:rPr lang="it-IT" err="1">
                <a:cs typeface="Calibri" panose="020F0502020204030204"/>
              </a:rPr>
              <a:t>toward</a:t>
            </a:r>
            <a:r>
              <a:rPr lang="it-IT" dirty="0">
                <a:cs typeface="Calibri" panose="020F0502020204030204"/>
              </a:rPr>
              <a:t> </a:t>
            </a:r>
            <a:r>
              <a:rPr lang="it-IT" err="1">
                <a:cs typeface="Calibri" panose="020F0502020204030204"/>
              </a:rPr>
              <a:t>greater</a:t>
            </a:r>
            <a:r>
              <a:rPr lang="it-IT" dirty="0">
                <a:cs typeface="Calibri" panose="020F0502020204030204"/>
              </a:rPr>
              <a:t>, </a:t>
            </a:r>
            <a:r>
              <a:rPr lang="it-IT" err="1">
                <a:cs typeface="Calibri" panose="020F0502020204030204"/>
              </a:rPr>
              <a:t>necessary</a:t>
            </a:r>
            <a:r>
              <a:rPr lang="it-IT" dirty="0">
                <a:cs typeface="Calibri" panose="020F0502020204030204"/>
              </a:rPr>
              <a:t> compliance.</a:t>
            </a:r>
            <a:endParaRPr lang="it-IT" dirty="0"/>
          </a:p>
        </p:txBody>
      </p:sp>
      <p:pic>
        <p:nvPicPr>
          <p:cNvPr id="18" name="Graphic 17" descr="Connessioni">
            <a:extLst>
              <a:ext uri="{FF2B5EF4-FFF2-40B4-BE49-F238E27FC236}">
                <a16:creationId xmlns:a16="http://schemas.microsoft.com/office/drawing/2014/main" id="{9F4E2A1C-38CB-46E1-E965-F9049C659A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900" y="538956"/>
            <a:ext cx="7493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3562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nt">
            <a:extLst>
              <a:ext uri="{FF2B5EF4-FFF2-40B4-BE49-F238E27FC236}">
                <a16:creationId xmlns:a16="http://schemas.microsoft.com/office/drawing/2014/main" id="{D380959B-464C-9ED8-C9EB-AB6FC997C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25448" y="8300"/>
            <a:ext cx="10966551" cy="6849700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06B83858-ED7D-57B6-6CAA-83168807C4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416415" cy="6858000"/>
          </a:xfrm>
          <a:prstGeom prst="rect">
            <a:avLst/>
          </a:prstGeom>
          <a:ln>
            <a:noFill/>
          </a:ln>
          <a:effectLst>
            <a:outerShdw blurRad="317500" dist="127000" dir="2400000" sx="95000" sy="95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90BBB4B-FCD4-5BD8-7EAF-FF4D11D56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6390" y="759126"/>
            <a:ext cx="4596245" cy="1711119"/>
          </a:xfrm>
        </p:spPr>
        <p:txBody>
          <a:bodyPr anchor="ctr">
            <a:normAutofit/>
          </a:bodyPr>
          <a:lstStyle/>
          <a:p>
            <a:r>
              <a:rPr lang="it-IT" sz="3700">
                <a:cs typeface="Calibri Light"/>
              </a:rPr>
              <a:t>Network based techniques in the environmental law</a:t>
            </a:r>
            <a:endParaRPr lang="it-IT" sz="370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F97FFD4-A8B9-3D4D-1623-7BE467E46A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10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90500" dist="139700" dir="3000000" sx="94000" sy="94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3D pattern of ring shapes connected by lines">
            <a:extLst>
              <a:ext uri="{FF2B5EF4-FFF2-40B4-BE49-F238E27FC236}">
                <a16:creationId xmlns:a16="http://schemas.microsoft.com/office/drawing/2014/main" id="{FA8D3DD7-A7AD-C6A4-254D-18ABF5AB02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5364" b="9091"/>
          <a:stretch/>
        </p:blipFill>
        <p:spPr>
          <a:xfrm>
            <a:off x="768873" y="1914421"/>
            <a:ext cx="3872455" cy="3063665"/>
          </a:xfrm>
          <a:prstGeom prst="rect">
            <a:avLst/>
          </a:pr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04D19D3-78B6-8A3A-5B62-00A6A4FD4D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347" y="2470244"/>
            <a:ext cx="4905461" cy="3769836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 algn="just">
              <a:buNone/>
            </a:pPr>
            <a:r>
              <a:rPr lang="it-IT" dirty="0">
                <a:cs typeface="Calibri"/>
              </a:rPr>
              <a:t>The </a:t>
            </a:r>
            <a:r>
              <a:rPr lang="it-IT" err="1">
                <a:cs typeface="Calibri"/>
              </a:rPr>
              <a:t>difficulty</a:t>
            </a:r>
            <a:r>
              <a:rPr lang="it-IT" dirty="0">
                <a:cs typeface="Calibri"/>
              </a:rPr>
              <a:t> from a </a:t>
            </a:r>
            <a:r>
              <a:rPr lang="it-IT" b="1" err="1">
                <a:cs typeface="Calibri"/>
              </a:rPr>
              <a:t>regulatory</a:t>
            </a:r>
            <a:r>
              <a:rPr lang="it-IT" b="1" dirty="0">
                <a:cs typeface="Calibri"/>
              </a:rPr>
              <a:t> </a:t>
            </a:r>
            <a:r>
              <a:rPr lang="it-IT" b="1" err="1">
                <a:cs typeface="Calibri"/>
              </a:rPr>
              <a:t>perspective</a:t>
            </a:r>
            <a:r>
              <a:rPr lang="it-IT" dirty="0">
                <a:cs typeface="Calibri"/>
              </a:rPr>
              <a:t> </a:t>
            </a:r>
            <a:r>
              <a:rPr lang="it-IT" err="1">
                <a:cs typeface="Calibri"/>
              </a:rPr>
              <a:t>is</a:t>
            </a:r>
            <a:r>
              <a:rPr lang="it-IT" dirty="0">
                <a:cs typeface="Calibri"/>
              </a:rPr>
              <a:t> </a:t>
            </a:r>
            <a:r>
              <a:rPr lang="it-IT" err="1">
                <a:cs typeface="Calibri"/>
              </a:rPr>
              <a:t>that</a:t>
            </a:r>
            <a:r>
              <a:rPr lang="it-IT" dirty="0">
                <a:cs typeface="Calibri"/>
              </a:rPr>
              <a:t> the </a:t>
            </a:r>
            <a:r>
              <a:rPr lang="it-IT" err="1">
                <a:cs typeface="Calibri"/>
              </a:rPr>
              <a:t>regulator</a:t>
            </a:r>
            <a:r>
              <a:rPr lang="it-IT" dirty="0">
                <a:cs typeface="Calibri"/>
              </a:rPr>
              <a:t> </a:t>
            </a:r>
            <a:r>
              <a:rPr lang="it-IT" err="1">
                <a:cs typeface="Calibri"/>
              </a:rPr>
              <a:t>is</a:t>
            </a:r>
            <a:r>
              <a:rPr lang="it-IT" dirty="0">
                <a:cs typeface="Calibri"/>
              </a:rPr>
              <a:t> </a:t>
            </a:r>
            <a:r>
              <a:rPr lang="it-IT" err="1">
                <a:cs typeface="Calibri"/>
              </a:rPr>
              <a:t>tasked</a:t>
            </a:r>
            <a:r>
              <a:rPr lang="it-IT" dirty="0">
                <a:cs typeface="Calibri"/>
              </a:rPr>
              <a:t> with </a:t>
            </a:r>
            <a:r>
              <a:rPr lang="it-IT" err="1">
                <a:cs typeface="Calibri"/>
              </a:rPr>
              <a:t>creating</a:t>
            </a:r>
            <a:r>
              <a:rPr lang="it-IT" dirty="0">
                <a:cs typeface="Calibri"/>
              </a:rPr>
              <a:t> an </a:t>
            </a:r>
            <a:r>
              <a:rPr lang="it-IT" err="1">
                <a:cs typeface="Calibri"/>
              </a:rPr>
              <a:t>architecture</a:t>
            </a:r>
            <a:r>
              <a:rPr lang="it-IT" dirty="0">
                <a:cs typeface="Calibri"/>
              </a:rPr>
              <a:t> or </a:t>
            </a:r>
            <a:r>
              <a:rPr lang="it-IT" err="1">
                <a:cs typeface="Calibri"/>
              </a:rPr>
              <a:t>regulatory</a:t>
            </a:r>
            <a:r>
              <a:rPr lang="it-IT" dirty="0">
                <a:cs typeface="Calibri"/>
              </a:rPr>
              <a:t> </a:t>
            </a:r>
            <a:r>
              <a:rPr lang="it-IT" err="1">
                <a:cs typeface="Calibri"/>
              </a:rPr>
              <a:t>climate</a:t>
            </a:r>
            <a:r>
              <a:rPr lang="it-IT" dirty="0">
                <a:cs typeface="Calibri"/>
              </a:rPr>
              <a:t> </a:t>
            </a:r>
            <a:r>
              <a:rPr lang="it-IT" err="1">
                <a:cs typeface="Calibri"/>
              </a:rPr>
              <a:t>that</a:t>
            </a:r>
            <a:r>
              <a:rPr lang="it-IT" dirty="0">
                <a:cs typeface="Calibri"/>
              </a:rPr>
              <a:t> </a:t>
            </a:r>
            <a:r>
              <a:rPr lang="it-IT" err="1">
                <a:cs typeface="Calibri"/>
              </a:rPr>
              <a:t>is</a:t>
            </a:r>
            <a:r>
              <a:rPr lang="it-IT" dirty="0">
                <a:cs typeface="Calibri"/>
              </a:rPr>
              <a:t> </a:t>
            </a:r>
            <a:r>
              <a:rPr lang="it-IT" err="1">
                <a:cs typeface="Calibri"/>
              </a:rPr>
              <a:t>favourable</a:t>
            </a:r>
            <a:r>
              <a:rPr lang="it-IT" dirty="0">
                <a:cs typeface="Calibri"/>
              </a:rPr>
              <a:t> to voluntary pro-</a:t>
            </a:r>
            <a:r>
              <a:rPr lang="it-IT" err="1">
                <a:cs typeface="Calibri"/>
              </a:rPr>
              <a:t>environmental</a:t>
            </a:r>
            <a:r>
              <a:rPr lang="it-IT" dirty="0">
                <a:cs typeface="Calibri"/>
              </a:rPr>
              <a:t> activity, </a:t>
            </a:r>
            <a:r>
              <a:rPr lang="it-IT" b="1" err="1">
                <a:cs typeface="Calibri"/>
              </a:rPr>
              <a:t>without</a:t>
            </a:r>
            <a:r>
              <a:rPr lang="it-IT" b="1" dirty="0">
                <a:cs typeface="Calibri"/>
              </a:rPr>
              <a:t> crossing over </a:t>
            </a:r>
            <a:r>
              <a:rPr lang="it-IT" b="1" err="1">
                <a:cs typeface="Calibri"/>
              </a:rPr>
              <a:t>into</a:t>
            </a:r>
            <a:r>
              <a:rPr lang="it-IT" b="1" dirty="0">
                <a:cs typeface="Calibri"/>
              </a:rPr>
              <a:t> </a:t>
            </a:r>
            <a:r>
              <a:rPr lang="it-IT" b="1" err="1">
                <a:solidFill>
                  <a:srgbClr val="FF0000"/>
                </a:solidFill>
                <a:cs typeface="Calibri"/>
              </a:rPr>
              <a:t>actually</a:t>
            </a:r>
            <a:r>
              <a:rPr lang="it-IT" b="1" dirty="0">
                <a:cs typeface="Calibri"/>
              </a:rPr>
              <a:t> </a:t>
            </a:r>
            <a:r>
              <a:rPr lang="it-IT" b="1" err="1">
                <a:solidFill>
                  <a:srgbClr val="FF0000"/>
                </a:solidFill>
                <a:cs typeface="Calibri"/>
              </a:rPr>
              <a:t>mandating</a:t>
            </a:r>
            <a:r>
              <a:rPr lang="it-IT" b="1" dirty="0">
                <a:cs typeface="Calibri"/>
              </a:rPr>
              <a:t> </a:t>
            </a:r>
            <a:r>
              <a:rPr lang="it-IT" b="1" err="1">
                <a:cs typeface="Calibri"/>
              </a:rPr>
              <a:t>such</a:t>
            </a:r>
            <a:r>
              <a:rPr lang="it-IT" b="1" dirty="0">
                <a:cs typeface="Calibri"/>
              </a:rPr>
              <a:t> activity.</a:t>
            </a:r>
            <a:endParaRPr lang="it-IT" b="1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032050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90BBB4B-FCD4-5BD8-7EAF-FF4D11D56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>
            <a:normAutofit/>
          </a:bodyPr>
          <a:lstStyle/>
          <a:p>
            <a:r>
              <a:rPr lang="it-IT" sz="3700">
                <a:cs typeface="Calibri Light"/>
              </a:rPr>
              <a:t>Network based techniques in the environmental law</a:t>
            </a:r>
            <a:endParaRPr lang="it-IT" sz="3700"/>
          </a:p>
        </p:txBody>
      </p:sp>
      <p:pic>
        <p:nvPicPr>
          <p:cNvPr id="5" name="Picture 4" descr="A 3D pattern of ring shapes connected by lines">
            <a:extLst>
              <a:ext uri="{FF2B5EF4-FFF2-40B4-BE49-F238E27FC236}">
                <a16:creationId xmlns:a16="http://schemas.microsoft.com/office/drawing/2014/main" id="{FA8D3DD7-A7AD-C6A4-254D-18ABF5AB02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24" r="43108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04D19D3-78B6-8A3A-5B62-00A6A4FD4D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788" y="2333297"/>
            <a:ext cx="4840010" cy="384366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it-IT" sz="2400" err="1">
                <a:cs typeface="Calibri"/>
              </a:rPr>
              <a:t>This</a:t>
            </a:r>
            <a:r>
              <a:rPr lang="it-IT" sz="2400" dirty="0">
                <a:cs typeface="Calibri"/>
              </a:rPr>
              <a:t> demands a </a:t>
            </a:r>
            <a:r>
              <a:rPr lang="it-IT" sz="2400" err="1">
                <a:cs typeface="Calibri"/>
              </a:rPr>
              <a:t>subtle</a:t>
            </a:r>
            <a:r>
              <a:rPr lang="it-IT" sz="2400" dirty="0">
                <a:cs typeface="Calibri"/>
              </a:rPr>
              <a:t> and s</a:t>
            </a:r>
            <a:r>
              <a:rPr lang="it-IT" sz="2400" b="1" dirty="0">
                <a:cs typeface="Calibri"/>
              </a:rPr>
              <a:t>ophisticated </a:t>
            </a:r>
            <a:r>
              <a:rPr lang="it-IT" sz="2400" b="1" err="1">
                <a:cs typeface="Calibri"/>
              </a:rPr>
              <a:t>understanding</a:t>
            </a:r>
            <a:r>
              <a:rPr lang="it-IT" sz="2400" b="1" dirty="0">
                <a:cs typeface="Calibri"/>
              </a:rPr>
              <a:t> of the </a:t>
            </a:r>
            <a:r>
              <a:rPr lang="it-IT" sz="2400" b="1" err="1">
                <a:cs typeface="Calibri"/>
              </a:rPr>
              <a:t>interrelation</a:t>
            </a:r>
            <a:r>
              <a:rPr lang="it-IT" sz="2400" b="1" dirty="0">
                <a:cs typeface="Calibri"/>
              </a:rPr>
              <a:t> </a:t>
            </a:r>
            <a:r>
              <a:rPr lang="it-IT" sz="2400" b="1" err="1">
                <a:cs typeface="Calibri"/>
              </a:rPr>
              <a:t>between</a:t>
            </a:r>
            <a:r>
              <a:rPr lang="it-IT" sz="2400" b="1" dirty="0">
                <a:cs typeface="Calibri"/>
              </a:rPr>
              <a:t> </a:t>
            </a:r>
            <a:r>
              <a:rPr lang="it-IT" sz="2400" b="1" err="1">
                <a:cs typeface="Calibri"/>
              </a:rPr>
              <a:t>regulation</a:t>
            </a:r>
            <a:r>
              <a:rPr lang="it-IT" sz="2400" b="1" dirty="0">
                <a:cs typeface="Calibri"/>
              </a:rPr>
              <a:t> and </a:t>
            </a:r>
            <a:r>
              <a:rPr lang="it-IT" sz="2400" b="1" err="1">
                <a:cs typeface="Calibri"/>
              </a:rPr>
              <a:t>indivudal</a:t>
            </a:r>
            <a:r>
              <a:rPr lang="it-IT" sz="2400" b="1" dirty="0">
                <a:cs typeface="Calibri"/>
              </a:rPr>
              <a:t>/corporate </a:t>
            </a:r>
            <a:r>
              <a:rPr lang="it-IT" sz="2400" b="1" err="1">
                <a:cs typeface="Calibri"/>
              </a:rPr>
              <a:t>autonomous</a:t>
            </a:r>
            <a:r>
              <a:rPr lang="it-IT" sz="2400" b="1" dirty="0">
                <a:cs typeface="Calibri"/>
              </a:rPr>
              <a:t> decision-making.</a:t>
            </a:r>
            <a:endParaRPr lang="it-IT" sz="2400" b="1" dirty="0">
              <a:ea typeface="Calibri"/>
              <a:cs typeface="Calibri"/>
            </a:endParaRPr>
          </a:p>
          <a:p>
            <a:pPr marL="0" indent="0" algn="just">
              <a:buNone/>
            </a:pPr>
            <a:r>
              <a:rPr lang="it-IT" sz="2400" dirty="0" err="1">
                <a:cs typeface="Calibri"/>
              </a:rPr>
              <a:t>This</a:t>
            </a:r>
            <a:r>
              <a:rPr lang="it-IT" sz="2400" dirty="0">
                <a:cs typeface="Calibri"/>
              </a:rPr>
              <a:t> </a:t>
            </a:r>
            <a:r>
              <a:rPr lang="it-IT" sz="2400" dirty="0" err="1">
                <a:cs typeface="Calibri"/>
              </a:rPr>
              <a:t>rather</a:t>
            </a:r>
            <a:r>
              <a:rPr lang="it-IT" sz="2400" dirty="0">
                <a:cs typeface="Calibri"/>
              </a:rPr>
              <a:t> delicate balance </a:t>
            </a:r>
            <a:r>
              <a:rPr lang="it-IT" sz="2400" dirty="0" err="1">
                <a:cs typeface="Calibri"/>
              </a:rPr>
              <a:t>between</a:t>
            </a:r>
            <a:r>
              <a:rPr lang="it-IT" sz="2400" dirty="0">
                <a:cs typeface="Calibri"/>
              </a:rPr>
              <a:t> </a:t>
            </a:r>
            <a:r>
              <a:rPr lang="it-IT" sz="2400" dirty="0" err="1">
                <a:cs typeface="Calibri"/>
              </a:rPr>
              <a:t>intervention</a:t>
            </a:r>
            <a:r>
              <a:rPr lang="it-IT" sz="2400" dirty="0">
                <a:cs typeface="Calibri"/>
              </a:rPr>
              <a:t> and laissez-faire </a:t>
            </a:r>
            <a:r>
              <a:rPr lang="it-IT" sz="2400" dirty="0" err="1">
                <a:cs typeface="Calibri"/>
              </a:rPr>
              <a:t>has</a:t>
            </a:r>
            <a:r>
              <a:rPr lang="it-IT" sz="2400" dirty="0">
                <a:cs typeface="Calibri"/>
              </a:rPr>
              <a:t> </a:t>
            </a:r>
            <a:r>
              <a:rPr lang="it-IT" sz="2400" dirty="0" err="1">
                <a:cs typeface="Calibri"/>
              </a:rPr>
              <a:t>been</a:t>
            </a:r>
            <a:r>
              <a:rPr lang="it-IT" sz="2400" dirty="0">
                <a:cs typeface="Calibri"/>
              </a:rPr>
              <a:t> </a:t>
            </a:r>
            <a:r>
              <a:rPr lang="it-IT" sz="2400" dirty="0" err="1">
                <a:cs typeface="Calibri"/>
              </a:rPr>
              <a:t>characterised</a:t>
            </a:r>
            <a:r>
              <a:rPr lang="it-IT" sz="2400" dirty="0">
                <a:cs typeface="Calibri"/>
              </a:rPr>
              <a:t> </a:t>
            </a:r>
            <a:r>
              <a:rPr lang="it-IT" sz="2400" dirty="0" err="1">
                <a:cs typeface="Calibri"/>
              </a:rPr>
              <a:t>as</a:t>
            </a:r>
            <a:r>
              <a:rPr lang="it-IT" sz="2400" dirty="0">
                <a:cs typeface="Calibri"/>
              </a:rPr>
              <a:t> "</a:t>
            </a:r>
            <a:r>
              <a:rPr lang="it-IT" sz="2400" dirty="0" err="1">
                <a:cs typeface="Calibri"/>
              </a:rPr>
              <a:t>libertarian</a:t>
            </a:r>
            <a:r>
              <a:rPr lang="it-IT" sz="2400" dirty="0">
                <a:cs typeface="Calibri"/>
              </a:rPr>
              <a:t> </a:t>
            </a:r>
            <a:r>
              <a:rPr lang="it-IT" sz="2400" dirty="0" err="1">
                <a:cs typeface="Calibri"/>
              </a:rPr>
              <a:t>paternalism</a:t>
            </a:r>
            <a:r>
              <a:rPr lang="it-IT" sz="2400" dirty="0">
                <a:cs typeface="Calibri"/>
              </a:rPr>
              <a:t>" or "</a:t>
            </a:r>
            <a:r>
              <a:rPr lang="it-IT" sz="2400" dirty="0" err="1">
                <a:cs typeface="Calibri"/>
              </a:rPr>
              <a:t>choice</a:t>
            </a:r>
            <a:r>
              <a:rPr lang="it-IT" sz="2400" dirty="0">
                <a:cs typeface="Calibri"/>
              </a:rPr>
              <a:t> </a:t>
            </a:r>
            <a:r>
              <a:rPr lang="it-IT" sz="2400" dirty="0" err="1">
                <a:cs typeface="Calibri"/>
              </a:rPr>
              <a:t>architecture</a:t>
            </a:r>
            <a:r>
              <a:rPr lang="it-IT" sz="2400" dirty="0">
                <a:cs typeface="Calibri"/>
              </a:rPr>
              <a:t>".</a:t>
            </a:r>
          </a:p>
        </p:txBody>
      </p:sp>
    </p:spTree>
    <p:extLst>
      <p:ext uri="{BB962C8B-B14F-4D97-AF65-F5344CB8AC3E}">
        <p14:creationId xmlns:p14="http://schemas.microsoft.com/office/powerpoint/2010/main" val="38835122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363D44F-C228-4166-2A16-3272E2E4C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it-IT" sz="5400">
                <a:cs typeface="Calibri Light"/>
              </a:rPr>
              <a:t>Corporate Social Responsibility</a:t>
            </a:r>
            <a:endParaRPr lang="it-IT" sz="5400"/>
          </a:p>
        </p:txBody>
      </p:sp>
      <p:pic>
        <p:nvPicPr>
          <p:cNvPr id="5" name="Picture 4" descr="Puzzle pieces">
            <a:extLst>
              <a:ext uri="{FF2B5EF4-FFF2-40B4-BE49-F238E27FC236}">
                <a16:creationId xmlns:a16="http://schemas.microsoft.com/office/drawing/2014/main" id="{885636CB-AC3D-E039-758B-D4B779F7C1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503" r="23403" b="7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D7A5E29-A291-8643-0AD3-3D7B78FC9F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it-IT" sz="3200" dirty="0">
                <a:cs typeface="Calibri" panose="020F0502020204030204"/>
              </a:rPr>
              <a:t>From an </a:t>
            </a:r>
            <a:r>
              <a:rPr lang="it-IT" sz="3200" dirty="0" err="1">
                <a:cs typeface="Calibri" panose="020F0502020204030204"/>
              </a:rPr>
              <a:t>environmental</a:t>
            </a:r>
            <a:r>
              <a:rPr lang="it-IT" sz="3200" dirty="0">
                <a:cs typeface="Calibri" panose="020F0502020204030204"/>
              </a:rPr>
              <a:t> democracy </a:t>
            </a:r>
            <a:r>
              <a:rPr lang="it-IT" sz="3200" dirty="0" err="1">
                <a:cs typeface="Calibri" panose="020F0502020204030204"/>
              </a:rPr>
              <a:t>perspective</a:t>
            </a:r>
            <a:r>
              <a:rPr lang="it-IT" sz="3200" dirty="0">
                <a:cs typeface="Calibri" panose="020F0502020204030204"/>
              </a:rPr>
              <a:t>, by </a:t>
            </a:r>
            <a:r>
              <a:rPr lang="it-IT" sz="3200" dirty="0" err="1">
                <a:cs typeface="Calibri" panose="020F0502020204030204"/>
              </a:rPr>
              <a:t>providing</a:t>
            </a:r>
            <a:r>
              <a:rPr lang="it-IT" sz="3200" dirty="0">
                <a:cs typeface="Calibri" panose="020F0502020204030204"/>
              </a:rPr>
              <a:t> consumers with </a:t>
            </a:r>
            <a:r>
              <a:rPr lang="it-IT" sz="3200" b="1" dirty="0" err="1">
                <a:cs typeface="Calibri" panose="020F0502020204030204"/>
              </a:rPr>
              <a:t>additional</a:t>
            </a:r>
            <a:r>
              <a:rPr lang="it-IT" sz="3200" b="1" dirty="0">
                <a:cs typeface="Calibri" panose="020F0502020204030204"/>
              </a:rPr>
              <a:t> information on </a:t>
            </a:r>
            <a:r>
              <a:rPr lang="it-IT" sz="3200" b="1" dirty="0" err="1">
                <a:cs typeface="Calibri" panose="020F0502020204030204"/>
              </a:rPr>
              <a:t>environmental</a:t>
            </a:r>
            <a:r>
              <a:rPr lang="it-IT" sz="3200" b="1" dirty="0">
                <a:cs typeface="Calibri" panose="020F0502020204030204"/>
              </a:rPr>
              <a:t> performance</a:t>
            </a:r>
            <a:r>
              <a:rPr lang="it-IT" sz="3200" dirty="0">
                <a:cs typeface="Calibri" panose="020F0502020204030204"/>
              </a:rPr>
              <a:t> in </a:t>
            </a:r>
            <a:r>
              <a:rPr lang="it-IT" sz="3200" dirty="0" err="1">
                <a:cs typeface="Calibri" panose="020F0502020204030204"/>
              </a:rPr>
              <a:t>taking</a:t>
            </a:r>
            <a:r>
              <a:rPr lang="it-IT" sz="3200" dirty="0">
                <a:cs typeface="Calibri" panose="020F0502020204030204"/>
              </a:rPr>
              <a:t> </a:t>
            </a:r>
            <a:r>
              <a:rPr lang="it-IT" sz="3200" dirty="0" err="1">
                <a:cs typeface="Calibri" panose="020F0502020204030204"/>
              </a:rPr>
              <a:t>purchase</a:t>
            </a:r>
            <a:r>
              <a:rPr lang="it-IT" sz="3200" dirty="0">
                <a:cs typeface="Calibri" panose="020F0502020204030204"/>
              </a:rPr>
              <a:t> </a:t>
            </a:r>
            <a:r>
              <a:rPr lang="it-IT" sz="3200" dirty="0" err="1">
                <a:cs typeface="Calibri" panose="020F0502020204030204"/>
              </a:rPr>
              <a:t>decisions</a:t>
            </a:r>
            <a:r>
              <a:rPr lang="it-IT" sz="3200" dirty="0">
                <a:cs typeface="Calibri" panose="020F0502020204030204"/>
              </a:rPr>
              <a:t>,</a:t>
            </a:r>
            <a:r>
              <a:rPr lang="it-IT" sz="3200" b="1" dirty="0">
                <a:cs typeface="Calibri" panose="020F0502020204030204"/>
              </a:rPr>
              <a:t> market </a:t>
            </a:r>
            <a:r>
              <a:rPr lang="it-IT" sz="3200" b="1" dirty="0" err="1">
                <a:cs typeface="Calibri" panose="020F0502020204030204"/>
              </a:rPr>
              <a:t>transparency</a:t>
            </a:r>
            <a:r>
              <a:rPr lang="it-IT" sz="3200" b="1" dirty="0">
                <a:cs typeface="Calibri" panose="020F0502020204030204"/>
              </a:rPr>
              <a:t> can be </a:t>
            </a:r>
            <a:r>
              <a:rPr lang="it-IT" sz="3200" b="1" dirty="0" err="1">
                <a:cs typeface="Calibri" panose="020F0502020204030204"/>
              </a:rPr>
              <a:t>increased</a:t>
            </a:r>
            <a:r>
              <a:rPr lang="it-IT" sz="3200" b="1" dirty="0">
                <a:cs typeface="Calibri" panose="020F0502020204030204"/>
              </a:rPr>
              <a:t>.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59425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363D44F-C228-4166-2A16-3272E2E4C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it-IT" sz="5400">
                <a:cs typeface="Calibri Light"/>
              </a:rPr>
              <a:t>Corporate Social Responsibility</a:t>
            </a:r>
            <a:endParaRPr lang="it-IT" sz="5400"/>
          </a:p>
        </p:txBody>
      </p:sp>
      <p:pic>
        <p:nvPicPr>
          <p:cNvPr id="5" name="Picture 4" descr="Puzzle pieces">
            <a:extLst>
              <a:ext uri="{FF2B5EF4-FFF2-40B4-BE49-F238E27FC236}">
                <a16:creationId xmlns:a16="http://schemas.microsoft.com/office/drawing/2014/main" id="{885636CB-AC3D-E039-758B-D4B779F7C1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503" r="23403" b="7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D7A5E29-A291-8643-0AD3-3D7B78FC9F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it-IT" sz="3200" dirty="0">
                <a:cs typeface="Calibri" panose="020F0502020204030204"/>
              </a:rPr>
              <a:t>A </a:t>
            </a:r>
            <a:r>
              <a:rPr lang="it-IT" sz="3200" err="1">
                <a:cs typeface="Calibri" panose="020F0502020204030204"/>
              </a:rPr>
              <a:t>win-win</a:t>
            </a:r>
            <a:r>
              <a:rPr lang="it-IT" sz="3200" dirty="0">
                <a:cs typeface="Calibri" panose="020F0502020204030204"/>
              </a:rPr>
              <a:t> </a:t>
            </a:r>
            <a:r>
              <a:rPr lang="it-IT" sz="3200" err="1">
                <a:cs typeface="Calibri" panose="020F0502020204030204"/>
              </a:rPr>
              <a:t>discourse</a:t>
            </a:r>
            <a:r>
              <a:rPr lang="it-IT" sz="3200" dirty="0">
                <a:cs typeface="Calibri" panose="020F0502020204030204"/>
              </a:rPr>
              <a:t> </a:t>
            </a:r>
            <a:r>
              <a:rPr lang="it-IT" sz="3200" err="1">
                <a:cs typeface="Calibri" panose="020F0502020204030204"/>
              </a:rPr>
              <a:t>is</a:t>
            </a:r>
            <a:r>
              <a:rPr lang="it-IT" sz="3200" dirty="0">
                <a:cs typeface="Calibri" panose="020F0502020204030204"/>
              </a:rPr>
              <a:t> </a:t>
            </a:r>
            <a:r>
              <a:rPr lang="it-IT" sz="3200" err="1">
                <a:cs typeface="Calibri" panose="020F0502020204030204"/>
              </a:rPr>
              <a:t>employed</a:t>
            </a:r>
            <a:r>
              <a:rPr lang="it-IT" sz="3200" dirty="0">
                <a:cs typeface="Calibri" panose="020F0502020204030204"/>
              </a:rPr>
              <a:t> in EU CSR policy, </a:t>
            </a:r>
            <a:r>
              <a:rPr lang="it-IT" sz="3200" err="1">
                <a:cs typeface="Calibri" panose="020F0502020204030204"/>
              </a:rPr>
              <a:t>arguing</a:t>
            </a:r>
            <a:r>
              <a:rPr lang="it-IT" sz="3200" dirty="0">
                <a:cs typeface="Calibri" panose="020F0502020204030204"/>
              </a:rPr>
              <a:t> </a:t>
            </a:r>
            <a:r>
              <a:rPr lang="it-IT" sz="3200" err="1">
                <a:cs typeface="Calibri" panose="020F0502020204030204"/>
              </a:rPr>
              <a:t>that</a:t>
            </a:r>
            <a:r>
              <a:rPr lang="it-IT" sz="3200" dirty="0">
                <a:cs typeface="Calibri" panose="020F0502020204030204"/>
              </a:rPr>
              <a:t> </a:t>
            </a:r>
            <a:r>
              <a:rPr lang="it-IT" sz="3200" err="1">
                <a:cs typeface="Calibri" panose="020F0502020204030204"/>
              </a:rPr>
              <a:t>greener</a:t>
            </a:r>
            <a:r>
              <a:rPr lang="it-IT" sz="3200" dirty="0">
                <a:cs typeface="Calibri" panose="020F0502020204030204"/>
              </a:rPr>
              <a:t> </a:t>
            </a:r>
            <a:r>
              <a:rPr lang="it-IT" sz="3200" err="1">
                <a:cs typeface="Calibri" panose="020F0502020204030204"/>
              </a:rPr>
              <a:t>behaviour</a:t>
            </a:r>
            <a:r>
              <a:rPr lang="it-IT" sz="3200" dirty="0">
                <a:cs typeface="Calibri" panose="020F0502020204030204"/>
              </a:rPr>
              <a:t> can </a:t>
            </a:r>
            <a:r>
              <a:rPr lang="it-IT" sz="3200" err="1">
                <a:cs typeface="Calibri" panose="020F0502020204030204"/>
              </a:rPr>
              <a:t>give</a:t>
            </a:r>
            <a:r>
              <a:rPr lang="it-IT" sz="3200" dirty="0">
                <a:cs typeface="Calibri" panose="020F0502020204030204"/>
              </a:rPr>
              <a:t> </a:t>
            </a:r>
            <a:r>
              <a:rPr lang="it-IT" sz="3200" err="1">
                <a:cs typeface="Calibri" panose="020F0502020204030204"/>
              </a:rPr>
              <a:t>firms</a:t>
            </a:r>
            <a:r>
              <a:rPr lang="it-IT" sz="3200" dirty="0">
                <a:cs typeface="Calibri" panose="020F0502020204030204"/>
              </a:rPr>
              <a:t> a market </a:t>
            </a:r>
            <a:r>
              <a:rPr lang="it-IT" sz="3200" err="1">
                <a:cs typeface="Calibri" panose="020F0502020204030204"/>
              </a:rPr>
              <a:t>advantage</a:t>
            </a:r>
            <a:r>
              <a:rPr lang="it-IT" sz="3200" dirty="0">
                <a:cs typeface="Calibri" panose="020F0502020204030204"/>
              </a:rPr>
              <a:t>  or reduce </a:t>
            </a:r>
            <a:r>
              <a:rPr lang="it-IT" sz="3200" err="1">
                <a:cs typeface="Calibri" panose="020F0502020204030204"/>
              </a:rPr>
              <a:t>environmental</a:t>
            </a:r>
            <a:r>
              <a:rPr lang="it-IT" sz="3200" dirty="0">
                <a:cs typeface="Calibri" panose="020F0502020204030204"/>
              </a:rPr>
              <a:t> costs.</a:t>
            </a:r>
            <a:endParaRPr lang="it-IT" sz="3200" dirty="0">
              <a:ea typeface="Calibri"/>
              <a:cs typeface="Calibri" panose="020F0502020204030204"/>
            </a:endParaRPr>
          </a:p>
          <a:p>
            <a:pPr marL="0" indent="0">
              <a:buNone/>
            </a:pPr>
            <a:endParaRPr lang="it-IT" sz="3200" dirty="0">
              <a:ea typeface="Calibri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72151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363D44F-C228-4166-2A16-3272E2E4C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it-IT" sz="5400">
                <a:cs typeface="Calibri Light"/>
              </a:rPr>
              <a:t>Corporate Social Responsibility</a:t>
            </a:r>
            <a:endParaRPr lang="it-IT" sz="5400"/>
          </a:p>
        </p:txBody>
      </p:sp>
      <p:pic>
        <p:nvPicPr>
          <p:cNvPr id="5" name="Picture 4" descr="Puzzle pieces">
            <a:extLst>
              <a:ext uri="{FF2B5EF4-FFF2-40B4-BE49-F238E27FC236}">
                <a16:creationId xmlns:a16="http://schemas.microsoft.com/office/drawing/2014/main" id="{885636CB-AC3D-E039-758B-D4B779F7C1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503" r="23403" b="7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D7A5E29-A291-8643-0AD3-3D7B78FC9F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65639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it-IT" sz="3200" dirty="0">
                <a:cs typeface="Calibri" panose="020F0502020204030204"/>
              </a:rPr>
              <a:t>EG- market </a:t>
            </a:r>
            <a:r>
              <a:rPr lang="it-IT" sz="3200" err="1">
                <a:cs typeface="Calibri" panose="020F0502020204030204"/>
              </a:rPr>
              <a:t>advantages</a:t>
            </a:r>
            <a:r>
              <a:rPr lang="it-IT" sz="3200" dirty="0">
                <a:cs typeface="Calibri" panose="020F0502020204030204"/>
              </a:rPr>
              <a:t>: consumers, </a:t>
            </a:r>
            <a:r>
              <a:rPr lang="it-IT" sz="3200" err="1">
                <a:cs typeface="Calibri" panose="020F0502020204030204"/>
              </a:rPr>
              <a:t>investors</a:t>
            </a:r>
            <a:r>
              <a:rPr lang="it-IT" sz="3200" dirty="0">
                <a:cs typeface="Calibri" panose="020F0502020204030204"/>
              </a:rPr>
              <a:t> and </a:t>
            </a:r>
            <a:r>
              <a:rPr lang="it-IT" sz="3200" err="1">
                <a:cs typeface="Calibri" panose="020F0502020204030204"/>
              </a:rPr>
              <a:t>employees</a:t>
            </a:r>
            <a:r>
              <a:rPr lang="it-IT" sz="3200" dirty="0">
                <a:cs typeface="Calibri" panose="020F0502020204030204"/>
              </a:rPr>
              <a:t> </a:t>
            </a:r>
            <a:r>
              <a:rPr lang="it-IT" sz="3200" err="1">
                <a:cs typeface="Calibri" panose="020F0502020204030204"/>
              </a:rPr>
              <a:t>may</a:t>
            </a:r>
            <a:r>
              <a:rPr lang="it-IT" sz="3200" dirty="0">
                <a:cs typeface="Calibri" panose="020F0502020204030204"/>
              </a:rPr>
              <a:t> </a:t>
            </a:r>
            <a:r>
              <a:rPr lang="it-IT" sz="3200" err="1">
                <a:cs typeface="Calibri" panose="020F0502020204030204"/>
              </a:rPr>
              <a:t>prefer</a:t>
            </a:r>
            <a:r>
              <a:rPr lang="it-IT" sz="3200" dirty="0">
                <a:cs typeface="Calibri" panose="020F0502020204030204"/>
              </a:rPr>
              <a:t> </a:t>
            </a:r>
            <a:r>
              <a:rPr lang="it-IT" sz="3200" err="1">
                <a:cs typeface="Calibri" panose="020F0502020204030204"/>
              </a:rPr>
              <a:t>greener</a:t>
            </a:r>
            <a:r>
              <a:rPr lang="it-IT" sz="3200" dirty="0">
                <a:cs typeface="Calibri" panose="020F0502020204030204"/>
              </a:rPr>
              <a:t> </a:t>
            </a:r>
            <a:r>
              <a:rPr lang="it-IT" sz="3200" err="1">
                <a:cs typeface="Calibri" panose="020F0502020204030204"/>
              </a:rPr>
              <a:t>firms</a:t>
            </a:r>
            <a:r>
              <a:rPr lang="it-IT" sz="3200" dirty="0">
                <a:cs typeface="Calibri" panose="020F0502020204030204"/>
              </a:rPr>
              <a:t>; </a:t>
            </a:r>
            <a:r>
              <a:rPr lang="it-IT" sz="3200" err="1">
                <a:cs typeface="Calibri" panose="020F0502020204030204"/>
              </a:rPr>
              <a:t>early</a:t>
            </a:r>
            <a:r>
              <a:rPr lang="it-IT" sz="3200" dirty="0">
                <a:cs typeface="Calibri" panose="020F0502020204030204"/>
              </a:rPr>
              <a:t> </a:t>
            </a:r>
            <a:r>
              <a:rPr lang="it-IT" sz="3200" err="1">
                <a:cs typeface="Calibri" panose="020F0502020204030204"/>
              </a:rPr>
              <a:t>development</a:t>
            </a:r>
            <a:r>
              <a:rPr lang="it-IT" sz="3200" dirty="0">
                <a:cs typeface="Calibri" panose="020F0502020204030204"/>
              </a:rPr>
              <a:t> of </a:t>
            </a:r>
            <a:r>
              <a:rPr lang="it-IT" sz="3200" err="1">
                <a:cs typeface="Calibri" panose="020F0502020204030204"/>
              </a:rPr>
              <a:t>greener</a:t>
            </a:r>
            <a:r>
              <a:rPr lang="it-IT" sz="3200" dirty="0">
                <a:cs typeface="Calibri" panose="020F0502020204030204"/>
              </a:rPr>
              <a:t> </a:t>
            </a:r>
            <a:r>
              <a:rPr lang="it-IT" sz="3200" err="1">
                <a:cs typeface="Calibri" panose="020F0502020204030204"/>
              </a:rPr>
              <a:t>technologies</a:t>
            </a:r>
            <a:r>
              <a:rPr lang="it-IT" sz="3200" dirty="0">
                <a:cs typeface="Calibri" panose="020F0502020204030204"/>
              </a:rPr>
              <a:t> </a:t>
            </a:r>
            <a:r>
              <a:rPr lang="it-IT" sz="3200" err="1">
                <a:cs typeface="Calibri" panose="020F0502020204030204"/>
              </a:rPr>
              <a:t>will</a:t>
            </a:r>
            <a:r>
              <a:rPr lang="it-IT" sz="3200" dirty="0">
                <a:cs typeface="Calibri" panose="020F0502020204030204"/>
              </a:rPr>
              <a:t> </a:t>
            </a:r>
            <a:r>
              <a:rPr lang="it-IT" sz="3200" err="1">
                <a:cs typeface="Calibri" panose="020F0502020204030204"/>
              </a:rPr>
              <a:t>give</a:t>
            </a:r>
            <a:r>
              <a:rPr lang="it-IT" sz="3200" dirty="0">
                <a:cs typeface="Calibri" panose="020F0502020204030204"/>
              </a:rPr>
              <a:t> a first </a:t>
            </a:r>
            <a:r>
              <a:rPr lang="it-IT" sz="3200" err="1">
                <a:cs typeface="Calibri" panose="020F0502020204030204"/>
              </a:rPr>
              <a:t>mover</a:t>
            </a:r>
            <a:r>
              <a:rPr lang="it-IT" sz="3200" dirty="0">
                <a:cs typeface="Calibri" panose="020F0502020204030204"/>
              </a:rPr>
              <a:t> </a:t>
            </a:r>
            <a:r>
              <a:rPr lang="it-IT" sz="3200" err="1">
                <a:cs typeface="Calibri" panose="020F0502020204030204"/>
              </a:rPr>
              <a:t>advantage</a:t>
            </a:r>
            <a:r>
              <a:rPr lang="it-IT" sz="3200" dirty="0">
                <a:cs typeface="Calibri" panose="020F0502020204030204"/>
              </a:rPr>
              <a:t>;</a:t>
            </a:r>
            <a:endParaRPr lang="it-IT" sz="3200">
              <a:ea typeface="Calibri"/>
              <a:cs typeface="Calibri"/>
            </a:endParaRPr>
          </a:p>
          <a:p>
            <a:pPr marL="0" indent="0">
              <a:buNone/>
            </a:pPr>
            <a:r>
              <a:rPr lang="it-IT" sz="3200" dirty="0">
                <a:cs typeface="Calibri" panose="020F0502020204030204"/>
              </a:rPr>
              <a:t>EG – the costs </a:t>
            </a:r>
            <a:r>
              <a:rPr lang="it-IT" sz="3200" err="1">
                <a:cs typeface="Calibri" panose="020F0502020204030204"/>
              </a:rPr>
              <a:t>that</a:t>
            </a:r>
            <a:r>
              <a:rPr lang="it-IT" sz="3200" dirty="0">
                <a:cs typeface="Calibri" panose="020F0502020204030204"/>
              </a:rPr>
              <a:t> are </a:t>
            </a:r>
            <a:r>
              <a:rPr lang="it-IT" sz="3200" err="1">
                <a:cs typeface="Calibri" panose="020F0502020204030204"/>
              </a:rPr>
              <a:t>reduced</a:t>
            </a:r>
            <a:r>
              <a:rPr lang="it-IT" sz="3200" dirty="0">
                <a:cs typeface="Calibri" panose="020F0502020204030204"/>
              </a:rPr>
              <a:t>: energy costs, the costs of </a:t>
            </a:r>
            <a:r>
              <a:rPr lang="it-IT" sz="3200" err="1">
                <a:cs typeface="Calibri" panose="020F0502020204030204"/>
              </a:rPr>
              <a:t>clenaing</a:t>
            </a:r>
            <a:r>
              <a:rPr lang="it-IT" sz="3200" dirty="0">
                <a:cs typeface="Calibri" panose="020F0502020204030204"/>
              </a:rPr>
              <a:t> up </a:t>
            </a:r>
            <a:r>
              <a:rPr lang="it-IT" sz="3200" err="1">
                <a:cs typeface="Calibri" panose="020F0502020204030204"/>
              </a:rPr>
              <a:t>pollution</a:t>
            </a:r>
            <a:r>
              <a:rPr lang="it-IT" sz="3200" dirty="0">
                <a:cs typeface="Calibri" panose="020F0502020204030204"/>
              </a:rPr>
              <a:t>.</a:t>
            </a:r>
            <a:endParaRPr lang="it-IT" sz="2400" dirty="0">
              <a:ea typeface="Calibri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68918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8B96BC6-F64F-73A8-84A8-48457FE2C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it-IT" sz="5400">
                <a:cs typeface="Calibri Light"/>
              </a:rPr>
              <a:t>Overview</a:t>
            </a:r>
            <a:endParaRPr lang="it-IT" sz="540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8D2D189-066A-1CF1-3AFD-B10D9D67D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just">
              <a:buNone/>
            </a:pPr>
            <a:r>
              <a:rPr lang="it-IT" dirty="0">
                <a:cs typeface="Calibri"/>
              </a:rPr>
              <a:t>I</a:t>
            </a:r>
            <a:r>
              <a:rPr lang="it-IT" sz="3200" dirty="0">
                <a:cs typeface="Calibri"/>
              </a:rPr>
              <a:t>n </a:t>
            </a:r>
            <a:r>
              <a:rPr lang="it-IT" sz="3200" err="1">
                <a:cs typeface="Calibri"/>
              </a:rPr>
              <a:t>addition</a:t>
            </a:r>
            <a:r>
              <a:rPr lang="it-IT" sz="3200" dirty="0">
                <a:cs typeface="Calibri"/>
              </a:rPr>
              <a:t> to </a:t>
            </a:r>
            <a:r>
              <a:rPr lang="it-IT" sz="3200" err="1">
                <a:cs typeface="Calibri"/>
              </a:rPr>
              <a:t>hierarchy</a:t>
            </a:r>
            <a:r>
              <a:rPr lang="it-IT" sz="3200" dirty="0">
                <a:cs typeface="Calibri"/>
              </a:rPr>
              <a:t> and market-</a:t>
            </a:r>
            <a:r>
              <a:rPr lang="it-IT" sz="3200" err="1">
                <a:cs typeface="Calibri"/>
              </a:rPr>
              <a:t>based</a:t>
            </a:r>
            <a:r>
              <a:rPr lang="it-IT" sz="3200" dirty="0">
                <a:cs typeface="Calibri"/>
              </a:rPr>
              <a:t> </a:t>
            </a:r>
            <a:r>
              <a:rPr lang="it-IT" sz="3200" err="1">
                <a:cs typeface="Calibri"/>
              </a:rPr>
              <a:t>instruments</a:t>
            </a:r>
            <a:r>
              <a:rPr lang="it-IT" sz="3200" dirty="0">
                <a:cs typeface="Calibri"/>
              </a:rPr>
              <a:t>, </a:t>
            </a:r>
            <a:r>
              <a:rPr lang="it-IT" sz="3200" err="1">
                <a:cs typeface="Calibri"/>
              </a:rPr>
              <a:t>our</a:t>
            </a:r>
            <a:r>
              <a:rPr lang="it-IT" sz="3200" dirty="0">
                <a:cs typeface="Calibri"/>
              </a:rPr>
              <a:t> </a:t>
            </a:r>
            <a:r>
              <a:rPr lang="it-IT" sz="3200" err="1">
                <a:cs typeface="Calibri"/>
              </a:rPr>
              <a:t>final</a:t>
            </a:r>
            <a:r>
              <a:rPr lang="it-IT" sz="3200" dirty="0">
                <a:cs typeface="Calibri"/>
              </a:rPr>
              <a:t> family of </a:t>
            </a:r>
            <a:r>
              <a:rPr lang="it-IT" sz="3200" err="1">
                <a:cs typeface="Calibri"/>
              </a:rPr>
              <a:t>regulatory</a:t>
            </a:r>
            <a:r>
              <a:rPr lang="it-IT" sz="3200" dirty="0">
                <a:cs typeface="Calibri"/>
              </a:rPr>
              <a:t> </a:t>
            </a:r>
            <a:r>
              <a:rPr lang="it-IT" sz="3200" err="1">
                <a:cs typeface="Calibri"/>
              </a:rPr>
              <a:t>instruments</a:t>
            </a:r>
            <a:r>
              <a:rPr lang="it-IT" sz="3200" dirty="0">
                <a:cs typeface="Calibri"/>
              </a:rPr>
              <a:t> </a:t>
            </a:r>
            <a:r>
              <a:rPr lang="it-IT" sz="3200" err="1">
                <a:cs typeface="Calibri"/>
              </a:rPr>
              <a:t>involves</a:t>
            </a:r>
            <a:r>
              <a:rPr lang="it-IT" sz="3200" dirty="0">
                <a:cs typeface="Calibri"/>
              </a:rPr>
              <a:t> </a:t>
            </a:r>
            <a:r>
              <a:rPr lang="it-IT" sz="3200" b="1" dirty="0">
                <a:cs typeface="Calibri"/>
              </a:rPr>
              <a:t>voluntary </a:t>
            </a:r>
            <a:r>
              <a:rPr lang="it-IT" sz="3200" b="1" err="1">
                <a:cs typeface="Calibri"/>
              </a:rPr>
              <a:t>intsruments</a:t>
            </a:r>
            <a:r>
              <a:rPr lang="it-IT" sz="3200" b="1" dirty="0">
                <a:cs typeface="Calibri"/>
              </a:rPr>
              <a:t>,</a:t>
            </a:r>
            <a:r>
              <a:rPr lang="it-IT" sz="3200" dirty="0">
                <a:cs typeface="Calibri"/>
              </a:rPr>
              <a:t> </a:t>
            </a:r>
            <a:r>
              <a:rPr lang="it-IT" sz="3200" err="1">
                <a:cs typeface="Calibri"/>
              </a:rPr>
              <a:t>whereby</a:t>
            </a:r>
            <a:r>
              <a:rPr lang="it-IT" sz="3200" dirty="0">
                <a:cs typeface="Calibri"/>
              </a:rPr>
              <a:t> the </a:t>
            </a:r>
            <a:r>
              <a:rPr lang="it-IT" sz="3200" err="1">
                <a:solidFill>
                  <a:srgbClr val="FF0000"/>
                </a:solidFill>
                <a:cs typeface="Calibri"/>
              </a:rPr>
              <a:t>regulator's</a:t>
            </a:r>
            <a:r>
              <a:rPr lang="it-IT" sz="3200" dirty="0">
                <a:solidFill>
                  <a:srgbClr val="FF0000"/>
                </a:solidFill>
                <a:cs typeface="Calibri"/>
              </a:rPr>
              <a:t> </a:t>
            </a:r>
            <a:r>
              <a:rPr lang="it-IT" sz="3200" err="1">
                <a:solidFill>
                  <a:srgbClr val="FF0000"/>
                </a:solidFill>
                <a:cs typeface="Calibri"/>
              </a:rPr>
              <a:t>role</a:t>
            </a:r>
            <a:r>
              <a:rPr lang="it-IT" sz="3200" dirty="0">
                <a:cs typeface="Calibri"/>
              </a:rPr>
              <a:t> </a:t>
            </a:r>
            <a:r>
              <a:rPr lang="it-IT" sz="3200" err="1">
                <a:cs typeface="Calibri"/>
              </a:rPr>
              <a:t>is</a:t>
            </a:r>
            <a:r>
              <a:rPr lang="it-IT" sz="3200" dirty="0">
                <a:cs typeface="Calibri"/>
              </a:rPr>
              <a:t> </a:t>
            </a:r>
            <a:r>
              <a:rPr lang="it-IT" sz="3200" err="1">
                <a:cs typeface="Calibri"/>
              </a:rPr>
              <a:t>essentially</a:t>
            </a:r>
            <a:r>
              <a:rPr lang="it-IT" sz="3200" dirty="0">
                <a:cs typeface="Calibri"/>
              </a:rPr>
              <a:t> </a:t>
            </a:r>
            <a:r>
              <a:rPr lang="it-IT" sz="3200" b="1" dirty="0">
                <a:cs typeface="Calibri"/>
              </a:rPr>
              <a:t>to </a:t>
            </a:r>
            <a:r>
              <a:rPr lang="it-IT" sz="3200" b="1" err="1">
                <a:cs typeface="Calibri"/>
              </a:rPr>
              <a:t>enable</a:t>
            </a:r>
            <a:r>
              <a:rPr lang="it-IT" sz="3200" b="1" dirty="0">
                <a:cs typeface="Calibri"/>
              </a:rPr>
              <a:t> and incentives a network of corporate and social </a:t>
            </a:r>
            <a:r>
              <a:rPr lang="it-IT" sz="3200" b="1" err="1">
                <a:cs typeface="Calibri"/>
              </a:rPr>
              <a:t>actors</a:t>
            </a:r>
            <a:r>
              <a:rPr lang="it-IT" sz="3200" b="1" dirty="0">
                <a:cs typeface="Calibri"/>
              </a:rPr>
              <a:t> to </a:t>
            </a:r>
            <a:r>
              <a:rPr lang="it-IT" sz="3200" b="1" err="1">
                <a:cs typeface="Calibri"/>
              </a:rPr>
              <a:t>contribute</a:t>
            </a:r>
            <a:r>
              <a:rPr lang="it-IT" sz="3200" b="1" dirty="0">
                <a:cs typeface="Calibri"/>
              </a:rPr>
              <a:t> to </a:t>
            </a:r>
            <a:r>
              <a:rPr lang="it-IT" sz="3200" b="1" err="1">
                <a:cs typeface="Calibri"/>
              </a:rPr>
              <a:t>achieving</a:t>
            </a:r>
            <a:r>
              <a:rPr lang="it-IT" sz="3200" b="1" dirty="0">
                <a:cs typeface="Calibri"/>
              </a:rPr>
              <a:t> </a:t>
            </a:r>
            <a:r>
              <a:rPr lang="it-IT" sz="3200" b="1" err="1">
                <a:cs typeface="Calibri"/>
              </a:rPr>
              <a:t>environmental</a:t>
            </a:r>
            <a:r>
              <a:rPr lang="it-IT" sz="3200" b="1" dirty="0">
                <a:cs typeface="Calibri"/>
              </a:rPr>
              <a:t> </a:t>
            </a:r>
            <a:r>
              <a:rPr lang="it-IT" sz="3200" b="1" err="1">
                <a:cs typeface="Calibri"/>
              </a:rPr>
              <a:t>objectives</a:t>
            </a:r>
            <a:r>
              <a:rPr lang="it-IT" sz="3200" b="1" dirty="0">
                <a:cs typeface="Calibri" panose="020F0502020204030204"/>
              </a:rPr>
              <a:t>.</a:t>
            </a:r>
            <a:endParaRPr lang="it-IT" sz="3200" b="1" dirty="0">
              <a:ea typeface="Calibri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492530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B5716A5-DFB0-E8A4-7FD0-391082DF9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it-IT" sz="4800" b="1" dirty="0">
                <a:solidFill>
                  <a:srgbClr val="FFFFFF"/>
                </a:solidFill>
                <a:cs typeface="Calibri Light"/>
              </a:rPr>
              <a:t>Critical </a:t>
            </a:r>
            <a:r>
              <a:rPr lang="it-IT" sz="4800" b="1" err="1">
                <a:solidFill>
                  <a:srgbClr val="FFFFFF"/>
                </a:solidFill>
                <a:cs typeface="Calibri Light"/>
              </a:rPr>
              <a:t>issues</a:t>
            </a:r>
            <a:endParaRPr lang="it-IT" sz="4800" b="1" dirty="0">
              <a:solidFill>
                <a:srgbClr val="FFFFFF"/>
              </a:solidFill>
              <a:cs typeface="Calibri Light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FDC5EAF-7840-576D-3041-47AF94EE07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just">
              <a:buNone/>
            </a:pPr>
            <a:r>
              <a:rPr lang="it-IT" sz="3600" dirty="0">
                <a:cs typeface="Calibri" panose="020F0502020204030204"/>
              </a:rPr>
              <a:t>At </a:t>
            </a:r>
            <a:r>
              <a:rPr lang="it-IT" sz="3600" err="1">
                <a:cs typeface="Calibri" panose="020F0502020204030204"/>
              </a:rPr>
              <a:t>worst</a:t>
            </a:r>
            <a:r>
              <a:rPr lang="it-IT" sz="3600" dirty="0">
                <a:cs typeface="Calibri" panose="020F0502020204030204"/>
              </a:rPr>
              <a:t>, voluntary </a:t>
            </a:r>
            <a:r>
              <a:rPr lang="it-IT" sz="3600" err="1">
                <a:cs typeface="Calibri" panose="020F0502020204030204"/>
              </a:rPr>
              <a:t>environmental</a:t>
            </a:r>
            <a:r>
              <a:rPr lang="it-IT" sz="3600" dirty="0">
                <a:cs typeface="Calibri" panose="020F0502020204030204"/>
              </a:rPr>
              <a:t> </a:t>
            </a:r>
            <a:r>
              <a:rPr lang="it-IT" sz="3600" err="1">
                <a:cs typeface="Calibri" panose="020F0502020204030204"/>
              </a:rPr>
              <a:t>initiatives</a:t>
            </a:r>
            <a:r>
              <a:rPr lang="it-IT" sz="3600" dirty="0">
                <a:cs typeface="Calibri" panose="020F0502020204030204"/>
              </a:rPr>
              <a:t> </a:t>
            </a:r>
            <a:r>
              <a:rPr lang="it-IT" sz="3600" err="1">
                <a:cs typeface="Calibri" panose="020F0502020204030204"/>
              </a:rPr>
              <a:t>may</a:t>
            </a:r>
            <a:r>
              <a:rPr lang="it-IT" sz="3600" dirty="0">
                <a:cs typeface="Calibri" panose="020F0502020204030204"/>
              </a:rPr>
              <a:t> be </a:t>
            </a:r>
            <a:r>
              <a:rPr lang="it-IT" sz="3600" err="1">
                <a:cs typeface="Calibri" panose="020F0502020204030204"/>
              </a:rPr>
              <a:t>employed</a:t>
            </a:r>
            <a:r>
              <a:rPr lang="it-IT" sz="3600" dirty="0">
                <a:cs typeface="Calibri" panose="020F0502020204030204"/>
              </a:rPr>
              <a:t> </a:t>
            </a:r>
            <a:r>
              <a:rPr lang="it-IT" sz="3600" b="1" err="1">
                <a:cs typeface="Calibri" panose="020F0502020204030204"/>
              </a:rPr>
              <a:t>tactically</a:t>
            </a:r>
            <a:r>
              <a:rPr lang="it-IT" sz="3600" b="1" dirty="0">
                <a:cs typeface="Calibri" panose="020F0502020204030204"/>
              </a:rPr>
              <a:t> by </a:t>
            </a:r>
            <a:r>
              <a:rPr lang="it-IT" sz="3600" b="1" err="1">
                <a:cs typeface="Calibri" panose="020F0502020204030204"/>
              </a:rPr>
              <a:t>undertakings</a:t>
            </a:r>
            <a:r>
              <a:rPr lang="it-IT" sz="3600" b="1" dirty="0">
                <a:cs typeface="Calibri" panose="020F0502020204030204"/>
              </a:rPr>
              <a:t> to </a:t>
            </a:r>
            <a:r>
              <a:rPr lang="it-IT" sz="3600" b="1" err="1">
                <a:cs typeface="Calibri" panose="020F0502020204030204"/>
              </a:rPr>
              <a:t>avoid</a:t>
            </a:r>
            <a:r>
              <a:rPr lang="it-IT" sz="3600" b="1" dirty="0">
                <a:cs typeface="Calibri" panose="020F0502020204030204"/>
              </a:rPr>
              <a:t> </a:t>
            </a:r>
            <a:r>
              <a:rPr lang="it-IT" sz="3600" b="1" err="1">
                <a:cs typeface="Calibri" panose="020F0502020204030204"/>
              </a:rPr>
              <a:t>being</a:t>
            </a:r>
            <a:r>
              <a:rPr lang="it-IT" sz="3600" b="1" dirty="0">
                <a:cs typeface="Calibri" panose="020F0502020204030204"/>
              </a:rPr>
              <a:t> </a:t>
            </a:r>
            <a:r>
              <a:rPr lang="it-IT" sz="3600" b="1" err="1">
                <a:cs typeface="Calibri" panose="020F0502020204030204"/>
              </a:rPr>
              <a:t>regulated</a:t>
            </a:r>
            <a:r>
              <a:rPr lang="it-IT" sz="3600" b="1" dirty="0">
                <a:cs typeface="Calibri" panose="020F0502020204030204"/>
              </a:rPr>
              <a:t> </a:t>
            </a:r>
            <a:r>
              <a:rPr lang="it-IT" sz="3600" dirty="0">
                <a:cs typeface="Calibri" panose="020F0502020204030204"/>
              </a:rPr>
              <a:t>– </a:t>
            </a:r>
            <a:endParaRPr lang="it-IT">
              <a:cs typeface="Calibri" panose="020F0502020204030204"/>
            </a:endParaRPr>
          </a:p>
          <a:p>
            <a:pPr marL="0" indent="0" algn="just">
              <a:buNone/>
            </a:pPr>
            <a:r>
              <a:rPr lang="it-IT" sz="3600" dirty="0" err="1">
                <a:cs typeface="Calibri" panose="020F0502020204030204"/>
              </a:rPr>
              <a:t>We</a:t>
            </a:r>
            <a:r>
              <a:rPr lang="it-IT" sz="3600" dirty="0">
                <a:cs typeface="Calibri" panose="020F0502020204030204"/>
              </a:rPr>
              <a:t> </a:t>
            </a:r>
            <a:r>
              <a:rPr lang="it-IT" sz="3600" dirty="0" err="1">
                <a:cs typeface="Calibri" panose="020F0502020204030204"/>
              </a:rPr>
              <a:t>also</a:t>
            </a:r>
            <a:r>
              <a:rPr lang="it-IT" sz="3600" dirty="0">
                <a:cs typeface="Calibri" panose="020F0502020204030204"/>
              </a:rPr>
              <a:t> </a:t>
            </a:r>
            <a:r>
              <a:rPr lang="it-IT" sz="3600" dirty="0" err="1">
                <a:cs typeface="Calibri" panose="020F0502020204030204"/>
              </a:rPr>
              <a:t>have</a:t>
            </a:r>
            <a:r>
              <a:rPr lang="it-IT" sz="3600" dirty="0">
                <a:cs typeface="Calibri" panose="020F0502020204030204"/>
              </a:rPr>
              <a:t> the </a:t>
            </a:r>
            <a:r>
              <a:rPr lang="it-IT" sz="3600" dirty="0" err="1">
                <a:cs typeface="Calibri" panose="020F0502020204030204"/>
              </a:rPr>
              <a:t>concomitant</a:t>
            </a:r>
            <a:r>
              <a:rPr lang="it-IT" sz="3600" dirty="0">
                <a:cs typeface="Calibri" panose="020F0502020204030204"/>
              </a:rPr>
              <a:t> costs of compliance, </a:t>
            </a:r>
            <a:r>
              <a:rPr lang="it-IT" sz="3600" dirty="0" err="1">
                <a:cs typeface="Calibri" panose="020F0502020204030204"/>
              </a:rPr>
              <a:t>potential</a:t>
            </a:r>
            <a:r>
              <a:rPr lang="it-IT" sz="3600" dirty="0">
                <a:cs typeface="Calibri" panose="020F0502020204030204"/>
              </a:rPr>
              <a:t> </a:t>
            </a:r>
            <a:r>
              <a:rPr lang="it-IT" sz="3600" dirty="0" err="1">
                <a:cs typeface="Calibri" panose="020F0502020204030204"/>
              </a:rPr>
              <a:t>inneficiency</a:t>
            </a:r>
            <a:r>
              <a:rPr lang="it-IT" sz="3600" dirty="0">
                <a:cs typeface="Calibri" panose="020F0502020204030204"/>
              </a:rPr>
              <a:t> and </a:t>
            </a:r>
            <a:r>
              <a:rPr lang="it-IT" sz="3600" dirty="0" err="1">
                <a:cs typeface="Calibri" panose="020F0502020204030204"/>
              </a:rPr>
              <a:t>loss</a:t>
            </a:r>
            <a:r>
              <a:rPr lang="it-IT" sz="3600" dirty="0">
                <a:cs typeface="Calibri" panose="020F0502020204030204"/>
              </a:rPr>
              <a:t> of control over the </a:t>
            </a:r>
            <a:r>
              <a:rPr lang="it-IT" sz="3600" dirty="0" err="1">
                <a:cs typeface="Calibri" panose="020F0502020204030204"/>
              </a:rPr>
              <a:t>applicable</a:t>
            </a:r>
            <a:r>
              <a:rPr lang="it-IT" sz="3600" dirty="0">
                <a:cs typeface="Calibri" panose="020F0502020204030204"/>
              </a:rPr>
              <a:t> standard and regime – or to </a:t>
            </a:r>
            <a:r>
              <a:rPr lang="it-IT" sz="3600" dirty="0" err="1">
                <a:cs typeface="Calibri" panose="020F0502020204030204"/>
              </a:rPr>
              <a:t>postpone</a:t>
            </a:r>
            <a:r>
              <a:rPr lang="it-IT" sz="3600" dirty="0">
                <a:cs typeface="Calibri" panose="020F0502020204030204"/>
              </a:rPr>
              <a:t> </a:t>
            </a:r>
            <a:r>
              <a:rPr lang="it-IT" sz="3600" dirty="0" err="1">
                <a:cs typeface="Calibri" panose="020F0502020204030204"/>
              </a:rPr>
              <a:t>it</a:t>
            </a:r>
            <a:r>
              <a:rPr lang="it-IT" sz="3600" dirty="0">
                <a:cs typeface="Calibri" panose="020F0502020204030204"/>
              </a:rPr>
              <a:t> for </a:t>
            </a:r>
            <a:r>
              <a:rPr lang="it-IT" sz="3600" dirty="0" err="1">
                <a:cs typeface="Calibri" panose="020F0502020204030204"/>
              </a:rPr>
              <a:t>as</a:t>
            </a:r>
            <a:r>
              <a:rPr lang="it-IT" sz="3600" dirty="0">
                <a:cs typeface="Calibri" panose="020F0502020204030204"/>
              </a:rPr>
              <a:t> long </a:t>
            </a:r>
            <a:r>
              <a:rPr lang="it-IT" sz="3600" dirty="0" err="1">
                <a:cs typeface="Calibri" panose="020F0502020204030204"/>
              </a:rPr>
              <a:t>as</a:t>
            </a:r>
            <a:r>
              <a:rPr lang="it-IT" sz="3600" dirty="0">
                <a:cs typeface="Calibri" panose="020F0502020204030204"/>
              </a:rPr>
              <a:t> </a:t>
            </a:r>
            <a:r>
              <a:rPr lang="it-IT" sz="3600" dirty="0" err="1">
                <a:cs typeface="Calibri" panose="020F0502020204030204"/>
              </a:rPr>
              <a:t>possible</a:t>
            </a:r>
            <a:r>
              <a:rPr lang="it-IT" sz="3600" dirty="0">
                <a:cs typeface="Calibri" panose="020F0502020204030204"/>
              </a:rPr>
              <a:t>.</a:t>
            </a:r>
            <a:endParaRPr lang="it-IT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206590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51BA4DF-2BD4-4EC2-B1DB-B27C8AC71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C2A7684-A476-E396-9769-D53A63D23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3733" y="548464"/>
            <a:ext cx="6798541" cy="1675623"/>
          </a:xfrm>
        </p:spPr>
        <p:txBody>
          <a:bodyPr anchor="b">
            <a:normAutofit/>
          </a:bodyPr>
          <a:lstStyle/>
          <a:p>
            <a:pPr algn="ctr"/>
            <a:r>
              <a:rPr lang="it-IT" sz="4000" b="1" dirty="0">
                <a:cs typeface="Calibri Light"/>
              </a:rPr>
              <a:t>Critical </a:t>
            </a:r>
            <a:r>
              <a:rPr lang="it-IT" sz="4000" b="1" err="1">
                <a:cs typeface="Calibri Light"/>
              </a:rPr>
              <a:t>issues</a:t>
            </a:r>
            <a:endParaRPr lang="it-IT" sz="4000" b="1">
              <a:cs typeface="Calibri Light"/>
            </a:endParaRPr>
          </a:p>
        </p:txBody>
      </p:sp>
      <p:pic>
        <p:nvPicPr>
          <p:cNvPr id="5" name="Picture 4" descr="Large car car park from above">
            <a:extLst>
              <a:ext uri="{FF2B5EF4-FFF2-40B4-BE49-F238E27FC236}">
                <a16:creationId xmlns:a16="http://schemas.microsoft.com/office/drawing/2014/main" id="{A4AA558C-AA8F-681E-66DD-B57ABE2BA6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904" r="44375" b="9"/>
          <a:stretch/>
        </p:blipFill>
        <p:spPr>
          <a:xfrm>
            <a:off x="1" y="10"/>
            <a:ext cx="4196496" cy="6857990"/>
          </a:xfrm>
          <a:prstGeom prst="rect">
            <a:avLst/>
          </a:prstGeom>
          <a:effectLst/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08BE16F-B497-BF29-F45C-D7F38BAAF5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2950" y="2378939"/>
            <a:ext cx="6479323" cy="373610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it-IT" dirty="0" err="1">
                <a:cs typeface="Calibri"/>
              </a:rPr>
              <a:t>Moreover</a:t>
            </a:r>
            <a:r>
              <a:rPr lang="it-IT" dirty="0">
                <a:cs typeface="Calibri"/>
              </a:rPr>
              <a:t> </a:t>
            </a:r>
            <a:r>
              <a:rPr lang="it-IT" dirty="0" err="1">
                <a:cs typeface="Calibri"/>
              </a:rPr>
              <a:t>empirical</a:t>
            </a:r>
            <a:r>
              <a:rPr lang="it-IT" dirty="0">
                <a:cs typeface="Calibri"/>
              </a:rPr>
              <a:t> </a:t>
            </a:r>
            <a:r>
              <a:rPr lang="it-IT" dirty="0" err="1">
                <a:cs typeface="Calibri"/>
              </a:rPr>
              <a:t>economic</a:t>
            </a:r>
            <a:r>
              <a:rPr lang="it-IT" dirty="0">
                <a:cs typeface="Calibri"/>
              </a:rPr>
              <a:t> </a:t>
            </a:r>
            <a:r>
              <a:rPr lang="it-IT" dirty="0" err="1">
                <a:cs typeface="Calibri"/>
              </a:rPr>
              <a:t>research</a:t>
            </a:r>
            <a:r>
              <a:rPr lang="it-IT" dirty="0">
                <a:cs typeface="Calibri"/>
              </a:rPr>
              <a:t> </a:t>
            </a:r>
            <a:r>
              <a:rPr lang="it-IT" dirty="0" err="1">
                <a:cs typeface="Calibri"/>
              </a:rPr>
              <a:t>suggests</a:t>
            </a:r>
            <a:r>
              <a:rPr lang="it-IT" dirty="0">
                <a:cs typeface="Calibri"/>
              </a:rPr>
              <a:t> </a:t>
            </a:r>
            <a:r>
              <a:rPr lang="it-IT" dirty="0" err="1">
                <a:cs typeface="Calibri"/>
              </a:rPr>
              <a:t>that</a:t>
            </a:r>
            <a:r>
              <a:rPr lang="it-IT" dirty="0">
                <a:cs typeface="Calibri"/>
              </a:rPr>
              <a:t> </a:t>
            </a:r>
            <a:r>
              <a:rPr lang="it-IT" dirty="0" err="1">
                <a:cs typeface="Calibri"/>
              </a:rPr>
              <a:t>this</a:t>
            </a:r>
            <a:r>
              <a:rPr lang="it-IT" dirty="0">
                <a:cs typeface="Calibri"/>
              </a:rPr>
              <a:t> </a:t>
            </a:r>
            <a:r>
              <a:rPr lang="it-IT" dirty="0" err="1">
                <a:cs typeface="Calibri"/>
              </a:rPr>
              <a:t>may</a:t>
            </a:r>
            <a:r>
              <a:rPr lang="it-IT" dirty="0">
                <a:cs typeface="Calibri"/>
              </a:rPr>
              <a:t> be a </a:t>
            </a:r>
            <a:r>
              <a:rPr lang="it-IT" dirty="0" err="1">
                <a:cs typeface="Calibri"/>
              </a:rPr>
              <a:t>tactic</a:t>
            </a:r>
            <a:r>
              <a:rPr lang="it-IT" dirty="0">
                <a:cs typeface="Calibri"/>
              </a:rPr>
              <a:t> works. A high </a:t>
            </a:r>
            <a:r>
              <a:rPr lang="it-IT" dirty="0" err="1">
                <a:cs typeface="Calibri"/>
              </a:rPr>
              <a:t>profile</a:t>
            </a:r>
            <a:r>
              <a:rPr lang="it-IT" dirty="0">
                <a:cs typeface="Calibri"/>
              </a:rPr>
              <a:t> </a:t>
            </a:r>
            <a:r>
              <a:rPr lang="it-IT" dirty="0" err="1">
                <a:cs typeface="Calibri"/>
              </a:rPr>
              <a:t>illustration</a:t>
            </a:r>
            <a:r>
              <a:rPr lang="it-IT" dirty="0">
                <a:cs typeface="Calibri"/>
              </a:rPr>
              <a:t> </a:t>
            </a:r>
            <a:r>
              <a:rPr lang="it-IT" dirty="0" err="1">
                <a:cs typeface="Calibri"/>
              </a:rPr>
              <a:t>within</a:t>
            </a:r>
            <a:r>
              <a:rPr lang="it-IT" dirty="0">
                <a:cs typeface="Calibri"/>
              </a:rPr>
              <a:t> the EU </a:t>
            </a:r>
            <a:r>
              <a:rPr lang="it-IT" dirty="0" err="1">
                <a:cs typeface="Calibri"/>
              </a:rPr>
              <a:t>was</a:t>
            </a:r>
            <a:r>
              <a:rPr lang="it-IT" dirty="0">
                <a:cs typeface="Calibri"/>
              </a:rPr>
              <a:t> the </a:t>
            </a:r>
            <a:r>
              <a:rPr lang="it-IT" dirty="0" err="1">
                <a:cs typeface="Calibri"/>
              </a:rPr>
              <a:t>choice</a:t>
            </a:r>
            <a:r>
              <a:rPr lang="it-IT" dirty="0">
                <a:cs typeface="Calibri"/>
              </a:rPr>
              <a:t> of the EU car </a:t>
            </a:r>
            <a:r>
              <a:rPr lang="it-IT" dirty="0" err="1">
                <a:cs typeface="Calibri"/>
              </a:rPr>
              <a:t>industry</a:t>
            </a:r>
            <a:r>
              <a:rPr lang="it-IT" dirty="0">
                <a:cs typeface="Calibri"/>
              </a:rPr>
              <a:t> to </a:t>
            </a:r>
            <a:r>
              <a:rPr lang="it-IT" dirty="0" err="1">
                <a:cs typeface="Calibri"/>
              </a:rPr>
              <a:t>enter</a:t>
            </a:r>
            <a:r>
              <a:rPr lang="it-IT" dirty="0">
                <a:cs typeface="Calibri"/>
              </a:rPr>
              <a:t> </a:t>
            </a:r>
            <a:r>
              <a:rPr lang="it-IT" dirty="0" err="1">
                <a:cs typeface="Calibri"/>
              </a:rPr>
              <a:t>into</a:t>
            </a:r>
            <a:r>
              <a:rPr lang="it-IT" dirty="0">
                <a:cs typeface="Calibri"/>
              </a:rPr>
              <a:t> agreements on </a:t>
            </a:r>
            <a:r>
              <a:rPr lang="it-IT" dirty="0" err="1">
                <a:cs typeface="Calibri"/>
              </a:rPr>
              <a:t>emissions</a:t>
            </a:r>
            <a:r>
              <a:rPr lang="it-IT" dirty="0">
                <a:cs typeface="Calibri"/>
              </a:rPr>
              <a:t> standards, </a:t>
            </a:r>
            <a:r>
              <a:rPr lang="it-IT" dirty="0" err="1">
                <a:cs typeface="Calibri"/>
              </a:rPr>
              <a:t>essentially</a:t>
            </a:r>
            <a:r>
              <a:rPr lang="it-IT" dirty="0">
                <a:cs typeface="Calibri"/>
              </a:rPr>
              <a:t> i</a:t>
            </a:r>
            <a:r>
              <a:rPr lang="it-IT" b="1" dirty="0">
                <a:cs typeface="Calibri"/>
              </a:rPr>
              <a:t>n </a:t>
            </a:r>
            <a:r>
              <a:rPr lang="it-IT" b="1" dirty="0" err="1">
                <a:cs typeface="Calibri"/>
              </a:rPr>
              <a:t>order</a:t>
            </a:r>
            <a:r>
              <a:rPr lang="it-IT" b="1" dirty="0">
                <a:cs typeface="Calibri"/>
              </a:rPr>
              <a:t> to </a:t>
            </a:r>
            <a:r>
              <a:rPr lang="it-IT" b="1" dirty="0" err="1">
                <a:cs typeface="Calibri"/>
              </a:rPr>
              <a:t>avoid</a:t>
            </a:r>
            <a:r>
              <a:rPr lang="it-IT" b="1" dirty="0">
                <a:cs typeface="Calibri"/>
              </a:rPr>
              <a:t> </a:t>
            </a:r>
            <a:r>
              <a:rPr lang="it-IT" b="1" dirty="0" err="1">
                <a:cs typeface="Calibri"/>
              </a:rPr>
              <a:t>being</a:t>
            </a:r>
            <a:r>
              <a:rPr lang="it-IT" b="1" dirty="0">
                <a:cs typeface="Calibri"/>
              </a:rPr>
              <a:t> </a:t>
            </a:r>
            <a:r>
              <a:rPr lang="it-IT" b="1" dirty="0" err="1">
                <a:cs typeface="Calibri"/>
              </a:rPr>
              <a:t>regulated</a:t>
            </a:r>
            <a:r>
              <a:rPr lang="it-IT" dirty="0">
                <a:cs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418825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62D15E5-8091-C083-4D49-002FED030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it-IT" sz="5400">
                <a:cs typeface="Calibri Light"/>
              </a:rPr>
              <a:t>Critical issues</a:t>
            </a:r>
            <a:endParaRPr lang="it-IT" sz="5400"/>
          </a:p>
        </p:txBody>
      </p:sp>
      <p:pic>
        <p:nvPicPr>
          <p:cNvPr id="5" name="Picture 4" descr="Kettlebells on the floor">
            <a:extLst>
              <a:ext uri="{FF2B5EF4-FFF2-40B4-BE49-F238E27FC236}">
                <a16:creationId xmlns:a16="http://schemas.microsoft.com/office/drawing/2014/main" id="{B1A24487-BE17-3A9D-366F-A91DEB23A6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194" r="9420" b="-3"/>
          <a:stretch/>
        </p:blipFill>
        <p:spPr>
          <a:xfrm>
            <a:off x="20" y="1"/>
            <a:ext cx="4052522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62C2F70-D0B5-0C38-0630-274375F60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6" y="2706624"/>
            <a:ext cx="6894576" cy="348386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it-IT" sz="3200" dirty="0">
                <a:cs typeface="Calibri"/>
              </a:rPr>
              <a:t>Overall, </a:t>
            </a:r>
            <a:r>
              <a:rPr lang="it-IT" sz="3200" err="1">
                <a:cs typeface="Calibri"/>
              </a:rPr>
              <a:t>many</a:t>
            </a:r>
            <a:r>
              <a:rPr lang="it-IT" sz="3200" dirty="0">
                <a:cs typeface="Calibri"/>
              </a:rPr>
              <a:t> </a:t>
            </a:r>
            <a:r>
              <a:rPr lang="it-IT" sz="3200" err="1">
                <a:cs typeface="Calibri"/>
              </a:rPr>
              <a:t>view</a:t>
            </a:r>
            <a:r>
              <a:rPr lang="it-IT" sz="3200" dirty="0">
                <a:cs typeface="Calibri"/>
              </a:rPr>
              <a:t> CSR </a:t>
            </a:r>
            <a:r>
              <a:rPr lang="it-IT" sz="3200" err="1">
                <a:cs typeface="Calibri"/>
              </a:rPr>
              <a:t>as</a:t>
            </a:r>
            <a:r>
              <a:rPr lang="it-IT" sz="3200" dirty="0">
                <a:cs typeface="Calibri"/>
              </a:rPr>
              <a:t> </a:t>
            </a:r>
            <a:r>
              <a:rPr lang="it-IT" sz="3200" err="1">
                <a:cs typeface="Calibri"/>
              </a:rPr>
              <a:t>little</a:t>
            </a:r>
            <a:r>
              <a:rPr lang="it-IT" sz="3200" dirty="0">
                <a:cs typeface="Calibri"/>
              </a:rPr>
              <a:t> more </a:t>
            </a:r>
            <a:r>
              <a:rPr lang="it-IT" sz="3200" err="1">
                <a:cs typeface="Calibri"/>
              </a:rPr>
              <a:t>than</a:t>
            </a:r>
            <a:r>
              <a:rPr lang="it-IT" sz="3200" dirty="0">
                <a:cs typeface="Calibri"/>
              </a:rPr>
              <a:t> a </a:t>
            </a:r>
            <a:r>
              <a:rPr lang="it-IT" sz="3200" err="1">
                <a:cs typeface="Calibri"/>
              </a:rPr>
              <a:t>scometic</a:t>
            </a:r>
            <a:r>
              <a:rPr lang="it-IT" sz="3200" dirty="0">
                <a:cs typeface="Calibri"/>
              </a:rPr>
              <a:t> </a:t>
            </a:r>
            <a:r>
              <a:rPr lang="it-IT" sz="3200" err="1">
                <a:cs typeface="Calibri"/>
              </a:rPr>
              <a:t>exercise</a:t>
            </a:r>
            <a:r>
              <a:rPr lang="it-IT" sz="3200" dirty="0">
                <a:cs typeface="Calibri"/>
              </a:rPr>
              <a:t>, </a:t>
            </a:r>
            <a:r>
              <a:rPr lang="it-IT" sz="3200" b="1" dirty="0">
                <a:cs typeface="Calibri"/>
              </a:rPr>
              <a:t>with no </a:t>
            </a:r>
            <a:r>
              <a:rPr lang="it-IT" sz="3200" b="1" err="1">
                <a:cs typeface="Calibri"/>
              </a:rPr>
              <a:t>assurance</a:t>
            </a:r>
            <a:r>
              <a:rPr lang="it-IT" sz="3200" b="1" dirty="0">
                <a:cs typeface="Calibri"/>
              </a:rPr>
              <a:t> </a:t>
            </a:r>
            <a:r>
              <a:rPr lang="it-IT" sz="3200" b="1" err="1">
                <a:cs typeface="Calibri"/>
              </a:rPr>
              <a:t>that</a:t>
            </a:r>
            <a:r>
              <a:rPr lang="it-IT" sz="3200" b="1" dirty="0">
                <a:cs typeface="Calibri"/>
              </a:rPr>
              <a:t> </a:t>
            </a:r>
            <a:r>
              <a:rPr lang="it-IT" sz="3200" b="1" err="1">
                <a:cs typeface="Calibri"/>
              </a:rPr>
              <a:t>environmental</a:t>
            </a:r>
            <a:r>
              <a:rPr lang="it-IT" sz="3200" b="1" dirty="0">
                <a:cs typeface="Calibri"/>
              </a:rPr>
              <a:t> </a:t>
            </a:r>
            <a:r>
              <a:rPr lang="it-IT" sz="3200" b="1" err="1">
                <a:cs typeface="Calibri"/>
              </a:rPr>
              <a:t>objectives</a:t>
            </a:r>
            <a:r>
              <a:rPr lang="it-IT" sz="3200" b="1" dirty="0">
                <a:cs typeface="Calibri"/>
              </a:rPr>
              <a:t> </a:t>
            </a:r>
            <a:r>
              <a:rPr lang="it-IT" sz="3200" b="1" err="1">
                <a:cs typeface="Calibri"/>
              </a:rPr>
              <a:t>will</a:t>
            </a:r>
            <a:r>
              <a:rPr lang="it-IT" sz="3200" b="1" dirty="0">
                <a:cs typeface="Calibri"/>
              </a:rPr>
              <a:t> be </a:t>
            </a:r>
            <a:r>
              <a:rPr lang="it-IT" sz="3200" b="1" err="1">
                <a:cs typeface="Calibri"/>
              </a:rPr>
              <a:t>attained</a:t>
            </a:r>
            <a:r>
              <a:rPr lang="it-IT" sz="3200" b="1" dirty="0">
                <a:cs typeface="Calibri"/>
              </a:rPr>
              <a:t>, </a:t>
            </a:r>
            <a:r>
              <a:rPr lang="it-IT" sz="3200" err="1">
                <a:cs typeface="Calibri"/>
              </a:rPr>
              <a:t>little</a:t>
            </a:r>
            <a:r>
              <a:rPr lang="it-IT" sz="3200" dirty="0">
                <a:cs typeface="Calibri"/>
              </a:rPr>
              <a:t> </a:t>
            </a:r>
            <a:r>
              <a:rPr lang="it-IT" sz="3200" err="1">
                <a:cs typeface="Calibri"/>
              </a:rPr>
              <a:t>accuntability</a:t>
            </a:r>
            <a:r>
              <a:rPr lang="it-IT" sz="3200" dirty="0">
                <a:cs typeface="Calibri"/>
              </a:rPr>
              <a:t> on the part of </a:t>
            </a:r>
            <a:r>
              <a:rPr lang="it-IT" sz="3200" err="1">
                <a:cs typeface="Calibri"/>
              </a:rPr>
              <a:t>undertaking</a:t>
            </a:r>
            <a:r>
              <a:rPr lang="it-IT" sz="3200" dirty="0">
                <a:cs typeface="Calibri"/>
              </a:rPr>
              <a:t>, and ultimate </a:t>
            </a:r>
            <a:r>
              <a:rPr lang="it-IT" sz="3200" err="1">
                <a:cs typeface="Calibri"/>
              </a:rPr>
              <a:t>practical</a:t>
            </a:r>
            <a:r>
              <a:rPr lang="it-IT" sz="3200" dirty="0">
                <a:cs typeface="Calibri"/>
              </a:rPr>
              <a:t> </a:t>
            </a:r>
            <a:r>
              <a:rPr lang="it-IT" sz="3200" err="1">
                <a:cs typeface="Calibri"/>
              </a:rPr>
              <a:t>effect</a:t>
            </a:r>
            <a:r>
              <a:rPr lang="it-IT" sz="3200" dirty="0">
                <a:cs typeface="Calibri"/>
              </a:rPr>
              <a:t> on the </a:t>
            </a:r>
            <a:r>
              <a:rPr lang="it-IT" sz="3200" err="1">
                <a:cs typeface="Calibri"/>
              </a:rPr>
              <a:t>behaviour</a:t>
            </a:r>
            <a:r>
              <a:rPr lang="it-IT" sz="3200" dirty="0">
                <a:cs typeface="Calibri"/>
              </a:rPr>
              <a:t> of business.</a:t>
            </a:r>
          </a:p>
        </p:txBody>
      </p:sp>
    </p:spTree>
    <p:extLst>
      <p:ext uri="{BB962C8B-B14F-4D97-AF65-F5344CB8AC3E}">
        <p14:creationId xmlns:p14="http://schemas.microsoft.com/office/powerpoint/2010/main" val="35244468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62D15E5-8091-C083-4D49-002FED030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it-IT" sz="5400" dirty="0">
                <a:cs typeface="Calibri Light"/>
              </a:rPr>
              <a:t>Critical </a:t>
            </a:r>
            <a:r>
              <a:rPr lang="it-IT" sz="5400" dirty="0" err="1">
                <a:cs typeface="Calibri Light"/>
              </a:rPr>
              <a:t>issues</a:t>
            </a:r>
            <a:endParaRPr lang="it-IT" sz="5400" dirty="0" err="1"/>
          </a:p>
        </p:txBody>
      </p:sp>
      <p:pic>
        <p:nvPicPr>
          <p:cNvPr id="5" name="Picture 4" descr="Kettlebells on the floor">
            <a:extLst>
              <a:ext uri="{FF2B5EF4-FFF2-40B4-BE49-F238E27FC236}">
                <a16:creationId xmlns:a16="http://schemas.microsoft.com/office/drawing/2014/main" id="{B1A24487-BE17-3A9D-366F-A91DEB23A6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194" r="9420" b="-3"/>
          <a:stretch/>
        </p:blipFill>
        <p:spPr>
          <a:xfrm>
            <a:off x="20" y="1"/>
            <a:ext cx="4052522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62C2F70-D0B5-0C38-0630-274375F60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6" y="2706624"/>
            <a:ext cx="6894576" cy="348386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it-IT" err="1">
                <a:cs typeface="Calibri"/>
              </a:rPr>
              <a:t>Such</a:t>
            </a:r>
            <a:r>
              <a:rPr lang="it-IT" dirty="0">
                <a:cs typeface="Calibri"/>
              </a:rPr>
              <a:t> </a:t>
            </a:r>
            <a:r>
              <a:rPr lang="it-IT" err="1">
                <a:cs typeface="Calibri"/>
              </a:rPr>
              <a:t>criticism</a:t>
            </a:r>
            <a:r>
              <a:rPr lang="it-IT" dirty="0">
                <a:cs typeface="Calibri"/>
              </a:rPr>
              <a:t> </a:t>
            </a:r>
            <a:r>
              <a:rPr lang="it-IT" err="1">
                <a:cs typeface="Calibri"/>
              </a:rPr>
              <a:t>comes</a:t>
            </a:r>
            <a:r>
              <a:rPr lang="it-IT" dirty="0">
                <a:cs typeface="Calibri"/>
              </a:rPr>
              <a:t> </a:t>
            </a:r>
            <a:r>
              <a:rPr lang="it-IT" err="1">
                <a:cs typeface="Calibri"/>
              </a:rPr>
              <a:t>not</a:t>
            </a:r>
            <a:r>
              <a:rPr lang="it-IT" dirty="0">
                <a:cs typeface="Calibri"/>
              </a:rPr>
              <a:t> </a:t>
            </a:r>
            <a:r>
              <a:rPr lang="it-IT" err="1">
                <a:cs typeface="Calibri"/>
              </a:rPr>
              <a:t>only</a:t>
            </a:r>
            <a:r>
              <a:rPr lang="it-IT" dirty="0">
                <a:cs typeface="Calibri"/>
              </a:rPr>
              <a:t> from the </a:t>
            </a:r>
            <a:r>
              <a:rPr lang="it-IT" err="1">
                <a:cs typeface="Calibri"/>
              </a:rPr>
              <a:t>environmental</a:t>
            </a:r>
            <a:r>
              <a:rPr lang="it-IT" dirty="0">
                <a:cs typeface="Calibri"/>
              </a:rPr>
              <a:t> camp, </a:t>
            </a:r>
            <a:r>
              <a:rPr lang="it-IT" err="1">
                <a:cs typeface="Calibri"/>
              </a:rPr>
              <a:t>but</a:t>
            </a:r>
            <a:r>
              <a:rPr lang="it-IT" dirty="0">
                <a:cs typeface="Calibri"/>
              </a:rPr>
              <a:t> </a:t>
            </a:r>
            <a:r>
              <a:rPr lang="it-IT" err="1">
                <a:cs typeface="Calibri"/>
              </a:rPr>
              <a:t>also</a:t>
            </a:r>
            <a:r>
              <a:rPr lang="it-IT" dirty="0">
                <a:cs typeface="Calibri"/>
              </a:rPr>
              <a:t> from the corporate governance </a:t>
            </a:r>
            <a:r>
              <a:rPr lang="it-IT" err="1">
                <a:cs typeface="Calibri"/>
              </a:rPr>
              <a:t>perspective</a:t>
            </a:r>
            <a:r>
              <a:rPr lang="it-IT" dirty="0">
                <a:cs typeface="Calibri"/>
              </a:rPr>
              <a:t>: in the </a:t>
            </a:r>
            <a:r>
              <a:rPr lang="it-IT" err="1">
                <a:cs typeface="Calibri"/>
              </a:rPr>
              <a:t>capitalist</a:t>
            </a:r>
            <a:r>
              <a:rPr lang="it-IT" dirty="0">
                <a:cs typeface="Calibri"/>
              </a:rPr>
              <a:t> corporate model, managers are </a:t>
            </a:r>
            <a:r>
              <a:rPr lang="it-IT" err="1">
                <a:cs typeface="Calibri"/>
              </a:rPr>
              <a:t>accountable</a:t>
            </a:r>
            <a:r>
              <a:rPr lang="it-IT" dirty="0">
                <a:cs typeface="Calibri"/>
              </a:rPr>
              <a:t> to shareholders for profit, </a:t>
            </a:r>
            <a:r>
              <a:rPr lang="it-IT" b="1" dirty="0">
                <a:cs typeface="Calibri"/>
              </a:rPr>
              <a:t>and </a:t>
            </a:r>
            <a:r>
              <a:rPr lang="it-IT" b="1" err="1">
                <a:cs typeface="Calibri"/>
              </a:rPr>
              <a:t>any</a:t>
            </a:r>
            <a:r>
              <a:rPr lang="it-IT" b="1" dirty="0">
                <a:cs typeface="Calibri"/>
              </a:rPr>
              <a:t> </a:t>
            </a:r>
            <a:r>
              <a:rPr lang="it-IT" b="1" err="1">
                <a:cs typeface="Calibri"/>
              </a:rPr>
              <a:t>attempts</a:t>
            </a:r>
            <a:r>
              <a:rPr lang="it-IT" b="1" dirty="0">
                <a:cs typeface="Calibri"/>
              </a:rPr>
              <a:t> to </a:t>
            </a:r>
            <a:r>
              <a:rPr lang="it-IT" b="1" err="1">
                <a:cs typeface="Calibri"/>
              </a:rPr>
              <a:t>achieve</a:t>
            </a:r>
            <a:r>
              <a:rPr lang="it-IT" b="1" dirty="0">
                <a:cs typeface="Calibri"/>
              </a:rPr>
              <a:t> </a:t>
            </a:r>
            <a:r>
              <a:rPr lang="it-IT" b="1" err="1">
                <a:cs typeface="Calibri"/>
              </a:rPr>
              <a:t>other</a:t>
            </a:r>
            <a:r>
              <a:rPr lang="it-IT" b="1" dirty="0">
                <a:cs typeface="Calibri"/>
              </a:rPr>
              <a:t> goals </a:t>
            </a:r>
            <a:r>
              <a:rPr lang="it-IT" b="1" err="1">
                <a:cs typeface="Calibri"/>
              </a:rPr>
              <a:t>at</a:t>
            </a:r>
            <a:r>
              <a:rPr lang="it-IT" b="1" dirty="0">
                <a:cs typeface="Calibri"/>
              </a:rPr>
              <a:t> the </a:t>
            </a:r>
            <a:r>
              <a:rPr lang="it-IT" b="1" err="1">
                <a:cs typeface="Calibri"/>
              </a:rPr>
              <a:t>same</a:t>
            </a:r>
            <a:r>
              <a:rPr lang="it-IT" b="1" dirty="0">
                <a:cs typeface="Calibri"/>
              </a:rPr>
              <a:t> time are </a:t>
            </a:r>
            <a:r>
              <a:rPr lang="it-IT" b="1" err="1">
                <a:cs typeface="Calibri"/>
              </a:rPr>
              <a:t>illegitimate</a:t>
            </a:r>
            <a:r>
              <a:rPr lang="it-IT" b="1" dirty="0">
                <a:cs typeface="Calibri"/>
              </a:rPr>
              <a:t>.</a:t>
            </a:r>
            <a:endParaRPr lang="it-IT" b="1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592534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B66D7F65-E9B6-4775-8355-D095CC73C1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62D15E5-8091-C083-4D49-002FED030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6" y="502021"/>
            <a:ext cx="6173262" cy="1655483"/>
          </a:xfrm>
        </p:spPr>
        <p:txBody>
          <a:bodyPr anchor="b">
            <a:normAutofit/>
          </a:bodyPr>
          <a:lstStyle/>
          <a:p>
            <a:r>
              <a:rPr lang="it-IT" sz="4000" b="1" dirty="0">
                <a:cs typeface="Calibri Light"/>
              </a:rPr>
              <a:t>Critical </a:t>
            </a:r>
            <a:r>
              <a:rPr lang="it-IT" sz="4000" b="1" err="1">
                <a:cs typeface="Calibri Light"/>
              </a:rPr>
              <a:t>issues</a:t>
            </a:r>
            <a:endParaRPr lang="it-IT" sz="4000" b="1" err="1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62C2F70-D0B5-0C38-0630-274375F60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397" y="2408518"/>
            <a:ext cx="6173262" cy="353508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it-IT" dirty="0" err="1">
                <a:cs typeface="Calibri"/>
              </a:rPr>
              <a:t>Most</a:t>
            </a:r>
            <a:r>
              <a:rPr lang="it-IT" dirty="0">
                <a:cs typeface="Calibri"/>
              </a:rPr>
              <a:t> </a:t>
            </a:r>
            <a:r>
              <a:rPr lang="it-IT" dirty="0" err="1">
                <a:cs typeface="Calibri"/>
              </a:rPr>
              <a:t>critics</a:t>
            </a:r>
            <a:r>
              <a:rPr lang="it-IT" dirty="0">
                <a:cs typeface="Calibri"/>
              </a:rPr>
              <a:t> do </a:t>
            </a:r>
            <a:r>
              <a:rPr lang="it-IT" dirty="0" err="1">
                <a:cs typeface="Calibri"/>
              </a:rPr>
              <a:t>not</a:t>
            </a:r>
            <a:r>
              <a:rPr lang="it-IT" dirty="0">
                <a:cs typeface="Calibri"/>
              </a:rPr>
              <a:t> </a:t>
            </a:r>
            <a:r>
              <a:rPr lang="it-IT" dirty="0" err="1">
                <a:cs typeface="Calibri"/>
              </a:rPr>
              <a:t>fail</a:t>
            </a:r>
            <a:r>
              <a:rPr lang="it-IT" dirty="0">
                <a:cs typeface="Calibri"/>
              </a:rPr>
              <a:t> to point out, </a:t>
            </a:r>
            <a:r>
              <a:rPr lang="it-IT" dirty="0" err="1">
                <a:cs typeface="Calibri"/>
              </a:rPr>
              <a:t>however</a:t>
            </a:r>
            <a:r>
              <a:rPr lang="it-IT" dirty="0">
                <a:cs typeface="Calibri"/>
              </a:rPr>
              <a:t>, </a:t>
            </a:r>
            <a:r>
              <a:rPr lang="it-IT" dirty="0" err="1">
                <a:cs typeface="Calibri"/>
              </a:rPr>
              <a:t>how</a:t>
            </a:r>
            <a:r>
              <a:rPr lang="it-IT" dirty="0">
                <a:cs typeface="Calibri"/>
              </a:rPr>
              <a:t> CSR can </a:t>
            </a:r>
            <a:r>
              <a:rPr lang="it-IT" dirty="0" err="1">
                <a:cs typeface="Calibri"/>
              </a:rPr>
              <a:t>sometimes</a:t>
            </a:r>
            <a:r>
              <a:rPr lang="it-IT" dirty="0">
                <a:cs typeface="Calibri"/>
              </a:rPr>
              <a:t> turn </a:t>
            </a:r>
            <a:r>
              <a:rPr lang="it-IT" dirty="0" err="1">
                <a:cs typeface="Calibri"/>
              </a:rPr>
              <a:t>i</a:t>
            </a:r>
            <a:r>
              <a:rPr lang="it-IT" b="1" dirty="0" err="1">
                <a:cs typeface="Calibri"/>
              </a:rPr>
              <a:t>nto</a:t>
            </a:r>
            <a:r>
              <a:rPr lang="it-IT" b="1" dirty="0">
                <a:cs typeface="Calibri"/>
              </a:rPr>
              <a:t> </a:t>
            </a:r>
            <a:r>
              <a:rPr lang="it-IT" b="1" dirty="0" err="1">
                <a:cs typeface="Calibri"/>
              </a:rPr>
              <a:t>forms</a:t>
            </a:r>
            <a:r>
              <a:rPr lang="it-IT" b="1" dirty="0">
                <a:cs typeface="Calibri"/>
              </a:rPr>
              <a:t> of </a:t>
            </a:r>
            <a:r>
              <a:rPr lang="it-IT" b="1" dirty="0" err="1">
                <a:cs typeface="Calibri"/>
              </a:rPr>
              <a:t>socialwashing</a:t>
            </a:r>
            <a:r>
              <a:rPr lang="it-IT" dirty="0">
                <a:cs typeface="Calibri"/>
              </a:rPr>
              <a:t>: </a:t>
            </a:r>
            <a:r>
              <a:rPr lang="it-IT" dirty="0" err="1">
                <a:cs typeface="Calibri"/>
              </a:rPr>
              <a:t>through</a:t>
            </a:r>
            <a:r>
              <a:rPr lang="it-IT" dirty="0">
                <a:cs typeface="Calibri"/>
              </a:rPr>
              <a:t> </a:t>
            </a:r>
            <a:r>
              <a:rPr lang="it-IT" dirty="0" err="1">
                <a:cs typeface="Calibri"/>
              </a:rPr>
              <a:t>initiatives</a:t>
            </a:r>
            <a:r>
              <a:rPr lang="it-IT" dirty="0">
                <a:cs typeface="Calibri"/>
              </a:rPr>
              <a:t> </a:t>
            </a:r>
            <a:r>
              <a:rPr lang="it-IT" dirty="0" err="1">
                <a:cs typeface="Calibri"/>
              </a:rPr>
              <a:t>that</a:t>
            </a:r>
            <a:r>
              <a:rPr lang="it-IT" dirty="0">
                <a:cs typeface="Calibri"/>
              </a:rPr>
              <a:t> </a:t>
            </a:r>
            <a:r>
              <a:rPr lang="it-IT" dirty="0" err="1">
                <a:cs typeface="Calibri"/>
              </a:rPr>
              <a:t>have</a:t>
            </a:r>
            <a:r>
              <a:rPr lang="it-IT" dirty="0">
                <a:cs typeface="Calibri"/>
              </a:rPr>
              <a:t> positive social, </a:t>
            </a:r>
            <a:r>
              <a:rPr lang="it-IT" dirty="0" err="1">
                <a:cs typeface="Calibri"/>
              </a:rPr>
              <a:t>environmental</a:t>
            </a:r>
            <a:r>
              <a:rPr lang="it-IT" dirty="0">
                <a:cs typeface="Calibri"/>
              </a:rPr>
              <a:t>, and cultural </a:t>
            </a:r>
            <a:r>
              <a:rPr lang="it-IT" dirty="0" err="1">
                <a:cs typeface="Calibri"/>
              </a:rPr>
              <a:t>externalities</a:t>
            </a:r>
            <a:r>
              <a:rPr lang="it-IT" dirty="0">
                <a:cs typeface="Calibri"/>
              </a:rPr>
              <a:t>, some companies </a:t>
            </a:r>
            <a:r>
              <a:rPr lang="it-IT" dirty="0" err="1">
                <a:cs typeface="Calibri"/>
              </a:rPr>
              <a:t>may</a:t>
            </a:r>
            <a:r>
              <a:rPr lang="it-IT" dirty="0">
                <a:cs typeface="Calibri"/>
              </a:rPr>
              <a:t> </a:t>
            </a:r>
            <a:r>
              <a:rPr lang="it-IT" dirty="0" err="1">
                <a:cs typeface="Calibri"/>
              </a:rPr>
              <a:t>try</a:t>
            </a:r>
            <a:r>
              <a:rPr lang="it-IT" dirty="0">
                <a:cs typeface="Calibri"/>
              </a:rPr>
              <a:t> to </a:t>
            </a:r>
            <a:r>
              <a:rPr lang="it-IT" dirty="0" err="1">
                <a:cs typeface="Calibri"/>
              </a:rPr>
              <a:t>divert</a:t>
            </a:r>
            <a:r>
              <a:rPr lang="it-IT" dirty="0">
                <a:cs typeface="Calibri"/>
              </a:rPr>
              <a:t> public </a:t>
            </a:r>
            <a:r>
              <a:rPr lang="it-IT" dirty="0" err="1">
                <a:cs typeface="Calibri"/>
              </a:rPr>
              <a:t>attention</a:t>
            </a:r>
            <a:r>
              <a:rPr lang="it-IT" dirty="0">
                <a:cs typeface="Calibri"/>
              </a:rPr>
              <a:t> from the </a:t>
            </a:r>
            <a:r>
              <a:rPr lang="it-IT" dirty="0" err="1">
                <a:cs typeface="Calibri"/>
              </a:rPr>
              <a:t>real</a:t>
            </a:r>
            <a:r>
              <a:rPr lang="it-IT" dirty="0">
                <a:cs typeface="Calibri"/>
              </a:rPr>
              <a:t> (negative) impact of </a:t>
            </a:r>
            <a:r>
              <a:rPr lang="it-IT" dirty="0" err="1">
                <a:cs typeface="Calibri"/>
              </a:rPr>
              <a:t>their</a:t>
            </a:r>
            <a:r>
              <a:rPr lang="it-IT" dirty="0">
                <a:cs typeface="Calibri"/>
              </a:rPr>
              <a:t> business on </a:t>
            </a:r>
            <a:r>
              <a:rPr lang="it-IT" dirty="0" err="1">
                <a:cs typeface="Calibri"/>
              </a:rPr>
              <a:t>associated</a:t>
            </a:r>
            <a:r>
              <a:rPr lang="it-IT" dirty="0">
                <a:cs typeface="Calibri"/>
              </a:rPr>
              <a:t> life.</a:t>
            </a:r>
            <a:endParaRPr lang="it-IT" dirty="0"/>
          </a:p>
        </p:txBody>
      </p:sp>
      <p:pic>
        <p:nvPicPr>
          <p:cNvPr id="5" name="Picture 4" descr="Kettlebells on the floor">
            <a:extLst>
              <a:ext uri="{FF2B5EF4-FFF2-40B4-BE49-F238E27FC236}">
                <a16:creationId xmlns:a16="http://schemas.microsoft.com/office/drawing/2014/main" id="{B1A24487-BE17-3A9D-366F-A91DEB23A6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008" r="6598" b="1"/>
          <a:stretch/>
        </p:blipFill>
        <p:spPr>
          <a:xfrm>
            <a:off x="8115300" y="-12515"/>
            <a:ext cx="4076700" cy="641863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61707E60-CEC9-4661-AA82-69242EB4B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6116"/>
            <a:ext cx="12191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70000">
                <a:schemeClr val="accent1">
                  <a:lumMod val="7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F035CD8-AE30-4146-96F2-036B0CE5E4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300" y="6406115"/>
            <a:ext cx="4076698" cy="464399"/>
          </a:xfrm>
          <a:prstGeom prst="rect">
            <a:avLst/>
          </a:prstGeom>
          <a:gradFill>
            <a:gsLst>
              <a:gs pos="19000">
                <a:srgbClr val="000000">
                  <a:alpha val="46000"/>
                </a:srgbClr>
              </a:gs>
              <a:gs pos="99000">
                <a:schemeClr val="accent1"/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750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B66D7F65-E9B6-4775-8355-D095CC73C1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62D15E5-8091-C083-4D49-002FED030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6" y="502021"/>
            <a:ext cx="6173262" cy="1655483"/>
          </a:xfrm>
        </p:spPr>
        <p:txBody>
          <a:bodyPr anchor="b">
            <a:normAutofit/>
          </a:bodyPr>
          <a:lstStyle/>
          <a:p>
            <a:r>
              <a:rPr lang="it-IT" sz="4000" b="1" dirty="0">
                <a:cs typeface="Calibri Light"/>
              </a:rPr>
              <a:t>Critical </a:t>
            </a:r>
            <a:r>
              <a:rPr lang="it-IT" sz="4000" b="1" err="1">
                <a:cs typeface="Calibri Light"/>
              </a:rPr>
              <a:t>issues</a:t>
            </a:r>
            <a:endParaRPr lang="it-IT" sz="4000" b="1" err="1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62C2F70-D0B5-0C38-0630-274375F60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397" y="2408518"/>
            <a:ext cx="6173262" cy="3535083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0" algn="just">
              <a:buNone/>
            </a:pPr>
            <a:r>
              <a:rPr lang="it-IT" dirty="0">
                <a:cs typeface="Calibri"/>
              </a:rPr>
              <a:t>In sum, </a:t>
            </a:r>
            <a:r>
              <a:rPr lang="it-IT" err="1">
                <a:cs typeface="Calibri"/>
              </a:rPr>
              <a:t>as</a:t>
            </a:r>
            <a:r>
              <a:rPr lang="it-IT" dirty="0">
                <a:cs typeface="Calibri"/>
              </a:rPr>
              <a:t> </a:t>
            </a:r>
            <a:r>
              <a:rPr lang="it-IT" b="1" dirty="0">
                <a:cs typeface="Calibri"/>
              </a:rPr>
              <a:t>with market </a:t>
            </a:r>
            <a:r>
              <a:rPr lang="it-IT" b="1" err="1">
                <a:cs typeface="Calibri"/>
              </a:rPr>
              <a:t>based</a:t>
            </a:r>
            <a:r>
              <a:rPr lang="it-IT" b="1" dirty="0">
                <a:cs typeface="Calibri"/>
              </a:rPr>
              <a:t> </a:t>
            </a:r>
            <a:r>
              <a:rPr lang="it-IT" b="1" err="1">
                <a:cs typeface="Calibri"/>
              </a:rPr>
              <a:t>approaches</a:t>
            </a:r>
            <a:r>
              <a:rPr lang="it-IT" dirty="0">
                <a:cs typeface="Calibri"/>
              </a:rPr>
              <a:t>, voluntary </a:t>
            </a:r>
            <a:r>
              <a:rPr lang="it-IT" err="1">
                <a:cs typeface="Calibri"/>
              </a:rPr>
              <a:t>initiatives</a:t>
            </a:r>
            <a:r>
              <a:rPr lang="it-IT" dirty="0">
                <a:cs typeface="Calibri"/>
              </a:rPr>
              <a:t> </a:t>
            </a:r>
            <a:r>
              <a:rPr lang="it-IT" err="1">
                <a:cs typeface="Calibri"/>
              </a:rPr>
              <a:t>have</a:t>
            </a:r>
            <a:r>
              <a:rPr lang="it-IT" dirty="0">
                <a:cs typeface="Calibri"/>
              </a:rPr>
              <a:t> in some </a:t>
            </a:r>
            <a:r>
              <a:rPr lang="it-IT" err="1">
                <a:cs typeface="Calibri"/>
              </a:rPr>
              <a:t>circumstances</a:t>
            </a:r>
            <a:r>
              <a:rPr lang="it-IT" dirty="0">
                <a:cs typeface="Calibri"/>
              </a:rPr>
              <a:t> </a:t>
            </a:r>
            <a:r>
              <a:rPr lang="it-IT" err="1">
                <a:cs typeface="Calibri"/>
              </a:rPr>
              <a:t>certain</a:t>
            </a:r>
            <a:r>
              <a:rPr lang="it-IT" dirty="0">
                <a:cs typeface="Calibri"/>
              </a:rPr>
              <a:t> </a:t>
            </a:r>
            <a:r>
              <a:rPr lang="it-IT" b="1" dirty="0">
                <a:cs typeface="Calibri"/>
              </a:rPr>
              <a:t>clear </a:t>
            </a:r>
            <a:r>
              <a:rPr lang="it-IT" b="1" err="1">
                <a:cs typeface="Calibri"/>
              </a:rPr>
              <a:t>advantages</a:t>
            </a:r>
            <a:r>
              <a:rPr lang="it-IT" b="1" dirty="0">
                <a:cs typeface="Calibri"/>
              </a:rPr>
              <a:t> in </a:t>
            </a:r>
            <a:r>
              <a:rPr lang="it-IT" b="1" err="1">
                <a:cs typeface="Calibri"/>
              </a:rPr>
              <a:t>comparison</a:t>
            </a:r>
            <a:r>
              <a:rPr lang="it-IT" b="1" dirty="0">
                <a:cs typeface="Calibri"/>
              </a:rPr>
              <a:t> to </a:t>
            </a:r>
            <a:r>
              <a:rPr lang="it-IT" b="1" err="1">
                <a:cs typeface="Calibri"/>
              </a:rPr>
              <a:t>direct</a:t>
            </a:r>
            <a:r>
              <a:rPr lang="it-IT" b="1" dirty="0">
                <a:cs typeface="Calibri"/>
              </a:rPr>
              <a:t> </a:t>
            </a:r>
            <a:r>
              <a:rPr lang="it-IT" b="1" err="1">
                <a:cs typeface="Calibri"/>
              </a:rPr>
              <a:t>regulation</a:t>
            </a:r>
            <a:r>
              <a:rPr lang="it-IT" b="1" dirty="0">
                <a:cs typeface="Calibri"/>
              </a:rPr>
              <a:t>.</a:t>
            </a:r>
            <a:endParaRPr lang="it-IT" b="1">
              <a:cs typeface="Calibri"/>
            </a:endParaRPr>
          </a:p>
          <a:p>
            <a:pPr marL="0" indent="0" algn="just">
              <a:buNone/>
            </a:pPr>
            <a:r>
              <a:rPr lang="it-IT" dirty="0">
                <a:cs typeface="Calibri"/>
              </a:rPr>
              <a:t>In the </a:t>
            </a:r>
            <a:r>
              <a:rPr lang="it-IT" err="1">
                <a:cs typeface="Calibri"/>
              </a:rPr>
              <a:t>right</a:t>
            </a:r>
            <a:r>
              <a:rPr lang="it-IT" dirty="0">
                <a:cs typeface="Calibri"/>
              </a:rPr>
              <a:t> </a:t>
            </a:r>
            <a:r>
              <a:rPr lang="it-IT" err="1">
                <a:cs typeface="Calibri"/>
              </a:rPr>
              <a:t>context</a:t>
            </a:r>
            <a:r>
              <a:rPr lang="it-IT" dirty="0">
                <a:cs typeface="Calibri"/>
              </a:rPr>
              <a:t>, </a:t>
            </a:r>
            <a:r>
              <a:rPr lang="it-IT" err="1">
                <a:cs typeface="Calibri"/>
              </a:rPr>
              <a:t>they</a:t>
            </a:r>
            <a:r>
              <a:rPr lang="it-IT" dirty="0">
                <a:cs typeface="Calibri"/>
              </a:rPr>
              <a:t> </a:t>
            </a:r>
            <a:r>
              <a:rPr lang="it-IT" err="1">
                <a:cs typeface="Calibri"/>
              </a:rPr>
              <a:t>may</a:t>
            </a:r>
            <a:r>
              <a:rPr lang="it-IT" dirty="0">
                <a:cs typeface="Calibri"/>
              </a:rPr>
              <a:t> </a:t>
            </a:r>
            <a:r>
              <a:rPr lang="it-IT" err="1">
                <a:cs typeface="Calibri"/>
              </a:rPr>
              <a:t>offer</a:t>
            </a:r>
            <a:r>
              <a:rPr lang="it-IT" dirty="0">
                <a:cs typeface="Calibri"/>
              </a:rPr>
              <a:t> an </a:t>
            </a:r>
            <a:r>
              <a:rPr lang="it-IT" b="1" err="1">
                <a:cs typeface="Calibri"/>
              </a:rPr>
              <a:t>important</a:t>
            </a:r>
            <a:r>
              <a:rPr lang="it-IT" b="1" dirty="0">
                <a:cs typeface="Calibri"/>
              </a:rPr>
              <a:t> </a:t>
            </a:r>
            <a:r>
              <a:rPr lang="it-IT" b="1" err="1">
                <a:cs typeface="Calibri"/>
              </a:rPr>
              <a:t>contribution</a:t>
            </a:r>
            <a:r>
              <a:rPr lang="it-IT" b="1" dirty="0">
                <a:cs typeface="Calibri"/>
              </a:rPr>
              <a:t> to </a:t>
            </a:r>
            <a:r>
              <a:rPr lang="it-IT" b="1" err="1">
                <a:cs typeface="Calibri"/>
              </a:rPr>
              <a:t>achieving</a:t>
            </a:r>
            <a:r>
              <a:rPr lang="it-IT" b="1" dirty="0">
                <a:cs typeface="Calibri"/>
              </a:rPr>
              <a:t> a </a:t>
            </a:r>
            <a:r>
              <a:rPr lang="it-IT" b="1" err="1">
                <a:cs typeface="Calibri"/>
              </a:rPr>
              <a:t>higher</a:t>
            </a:r>
            <a:r>
              <a:rPr lang="it-IT" b="1" dirty="0">
                <a:cs typeface="Calibri"/>
              </a:rPr>
              <a:t> </a:t>
            </a:r>
            <a:r>
              <a:rPr lang="it-IT" b="1" err="1">
                <a:cs typeface="Calibri"/>
              </a:rPr>
              <a:t>level</a:t>
            </a:r>
            <a:r>
              <a:rPr lang="it-IT" b="1" dirty="0">
                <a:cs typeface="Calibri"/>
              </a:rPr>
              <a:t> of </a:t>
            </a:r>
            <a:r>
              <a:rPr lang="it-IT" b="1" err="1">
                <a:cs typeface="Calibri"/>
              </a:rPr>
              <a:t>environmental</a:t>
            </a:r>
            <a:r>
              <a:rPr lang="it-IT" b="1" dirty="0">
                <a:cs typeface="Calibri"/>
              </a:rPr>
              <a:t> </a:t>
            </a:r>
            <a:r>
              <a:rPr lang="it-IT" b="1" err="1">
                <a:cs typeface="Calibri"/>
              </a:rPr>
              <a:t>protection</a:t>
            </a:r>
            <a:r>
              <a:rPr lang="it-IT" b="1" dirty="0">
                <a:cs typeface="Calibri"/>
              </a:rPr>
              <a:t> by </a:t>
            </a:r>
            <a:r>
              <a:rPr lang="it-IT" b="1" err="1">
                <a:cs typeface="Calibri"/>
              </a:rPr>
              <a:t>complementing</a:t>
            </a:r>
            <a:r>
              <a:rPr lang="it-IT" dirty="0">
                <a:cs typeface="Calibri"/>
              </a:rPr>
              <a:t>, </a:t>
            </a:r>
            <a:r>
              <a:rPr lang="it-IT" err="1">
                <a:cs typeface="Calibri"/>
              </a:rPr>
              <a:t>though</a:t>
            </a:r>
            <a:r>
              <a:rPr lang="it-IT" dirty="0">
                <a:cs typeface="Calibri"/>
              </a:rPr>
              <a:t> </a:t>
            </a:r>
            <a:r>
              <a:rPr lang="it-IT" err="1">
                <a:cs typeface="Calibri"/>
              </a:rPr>
              <a:t>not</a:t>
            </a:r>
            <a:r>
              <a:rPr lang="it-IT" dirty="0">
                <a:cs typeface="Calibri"/>
              </a:rPr>
              <a:t> </a:t>
            </a:r>
            <a:r>
              <a:rPr lang="it-IT" err="1">
                <a:cs typeface="Calibri"/>
              </a:rPr>
              <a:t>replacing</a:t>
            </a:r>
            <a:r>
              <a:rPr lang="it-IT" dirty="0">
                <a:cs typeface="Calibri"/>
              </a:rPr>
              <a:t> </a:t>
            </a:r>
            <a:r>
              <a:rPr lang="it-IT" err="1">
                <a:cs typeface="Calibri"/>
              </a:rPr>
              <a:t>direct</a:t>
            </a:r>
            <a:r>
              <a:rPr lang="it-IT" dirty="0">
                <a:cs typeface="Calibri"/>
              </a:rPr>
              <a:t> </a:t>
            </a:r>
            <a:r>
              <a:rPr lang="it-IT" err="1">
                <a:cs typeface="Calibri"/>
              </a:rPr>
              <a:t>regulation</a:t>
            </a:r>
            <a:r>
              <a:rPr lang="it-IT" dirty="0">
                <a:cs typeface="Calibri"/>
              </a:rPr>
              <a:t>.</a:t>
            </a:r>
          </a:p>
        </p:txBody>
      </p:sp>
      <p:pic>
        <p:nvPicPr>
          <p:cNvPr id="5" name="Picture 4" descr="Kettlebells on the floor">
            <a:extLst>
              <a:ext uri="{FF2B5EF4-FFF2-40B4-BE49-F238E27FC236}">
                <a16:creationId xmlns:a16="http://schemas.microsoft.com/office/drawing/2014/main" id="{B1A24487-BE17-3A9D-366F-A91DEB23A6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008" r="6598" b="1"/>
          <a:stretch/>
        </p:blipFill>
        <p:spPr>
          <a:xfrm>
            <a:off x="8115300" y="-12515"/>
            <a:ext cx="4076700" cy="641863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61707E60-CEC9-4661-AA82-69242EB4B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6116"/>
            <a:ext cx="12191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70000">
                <a:schemeClr val="accent1">
                  <a:lumMod val="7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F035CD8-AE30-4146-96F2-036B0CE5E4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300" y="6406115"/>
            <a:ext cx="4076698" cy="464399"/>
          </a:xfrm>
          <a:prstGeom prst="rect">
            <a:avLst/>
          </a:prstGeom>
          <a:gradFill>
            <a:gsLst>
              <a:gs pos="19000">
                <a:srgbClr val="000000">
                  <a:alpha val="46000"/>
                </a:srgbClr>
              </a:gs>
              <a:gs pos="99000">
                <a:schemeClr val="accent1"/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241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B66D7F65-E9B6-4775-8355-D095CC73C1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E3501D1-5391-79EE-2966-E4DE85195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6" y="502021"/>
            <a:ext cx="6173262" cy="1655483"/>
          </a:xfrm>
        </p:spPr>
        <p:txBody>
          <a:bodyPr anchor="b">
            <a:normAutofit/>
          </a:bodyPr>
          <a:lstStyle/>
          <a:p>
            <a:r>
              <a:rPr lang="it-IT" sz="4000" b="1" err="1">
                <a:cs typeface="Calibri Light"/>
              </a:rPr>
              <a:t>Disadvantages</a:t>
            </a:r>
            <a:r>
              <a:rPr lang="it-IT" sz="4000" b="1" dirty="0">
                <a:cs typeface="Calibri Light"/>
              </a:rPr>
              <a:t> of voluntary </a:t>
            </a:r>
            <a:r>
              <a:rPr lang="it-IT" sz="4000" b="1" err="1">
                <a:cs typeface="Calibri Light"/>
              </a:rPr>
              <a:t>instruments</a:t>
            </a:r>
            <a:endParaRPr lang="it-IT" sz="4000" b="1" err="1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789CE05-47ED-14BE-9024-DBFB01C880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397" y="2408518"/>
            <a:ext cx="6173262" cy="353508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just">
              <a:buNone/>
            </a:pPr>
            <a:r>
              <a:rPr lang="it-IT" sz="2400" err="1">
                <a:cs typeface="Calibri"/>
              </a:rPr>
              <a:t>Their</a:t>
            </a:r>
            <a:r>
              <a:rPr lang="it-IT" sz="2400" dirty="0">
                <a:cs typeface="Calibri"/>
              </a:rPr>
              <a:t> </a:t>
            </a:r>
            <a:r>
              <a:rPr lang="it-IT" sz="2400" err="1">
                <a:cs typeface="Calibri"/>
              </a:rPr>
              <a:t>principal</a:t>
            </a:r>
            <a:r>
              <a:rPr lang="it-IT" sz="2400" dirty="0">
                <a:cs typeface="Calibri"/>
              </a:rPr>
              <a:t> </a:t>
            </a:r>
            <a:r>
              <a:rPr lang="it-IT" sz="2400" err="1">
                <a:cs typeface="Calibri"/>
              </a:rPr>
              <a:t>disadvantages</a:t>
            </a:r>
            <a:r>
              <a:rPr lang="it-IT" sz="2400" dirty="0">
                <a:cs typeface="Calibri"/>
              </a:rPr>
              <a:t> </a:t>
            </a:r>
            <a:r>
              <a:rPr lang="it-IT" sz="2400" err="1">
                <a:cs typeface="Calibri"/>
              </a:rPr>
              <a:t>lies</a:t>
            </a:r>
            <a:r>
              <a:rPr lang="it-IT" sz="2400" dirty="0">
                <a:cs typeface="Calibri"/>
              </a:rPr>
              <a:t> in </a:t>
            </a:r>
            <a:r>
              <a:rPr lang="it-IT" sz="2400" err="1">
                <a:cs typeface="Calibri"/>
              </a:rPr>
              <a:t>their</a:t>
            </a:r>
            <a:r>
              <a:rPr lang="it-IT" sz="2400" dirty="0">
                <a:cs typeface="Calibri"/>
              </a:rPr>
              <a:t> </a:t>
            </a:r>
            <a:r>
              <a:rPr lang="it-IT" sz="2400" err="1">
                <a:cs typeface="Calibri"/>
              </a:rPr>
              <a:t>very</a:t>
            </a:r>
            <a:r>
              <a:rPr lang="it-IT" sz="2400" dirty="0">
                <a:cs typeface="Calibri"/>
              </a:rPr>
              <a:t> nature:</a:t>
            </a:r>
            <a:endParaRPr lang="it-IT"/>
          </a:p>
          <a:p>
            <a:pPr marL="0" indent="0" algn="just">
              <a:buNone/>
            </a:pPr>
            <a:r>
              <a:rPr lang="it-IT" sz="2400" b="1" err="1">
                <a:cs typeface="Calibri"/>
              </a:rPr>
              <a:t>They</a:t>
            </a:r>
            <a:r>
              <a:rPr lang="it-IT" sz="2400" b="1" dirty="0">
                <a:cs typeface="Calibri"/>
              </a:rPr>
              <a:t> are </a:t>
            </a:r>
            <a:r>
              <a:rPr lang="it-IT" sz="2400" b="1" err="1">
                <a:cs typeface="Calibri"/>
              </a:rPr>
              <a:t>not</a:t>
            </a:r>
            <a:r>
              <a:rPr lang="it-IT" sz="2400" b="1" dirty="0">
                <a:cs typeface="Calibri"/>
              </a:rPr>
              <a:t> </a:t>
            </a:r>
            <a:r>
              <a:rPr lang="it-IT" sz="2400" b="1" err="1">
                <a:cs typeface="Calibri"/>
              </a:rPr>
              <a:t>compulsory</a:t>
            </a:r>
            <a:r>
              <a:rPr lang="it-IT" sz="2400" dirty="0">
                <a:cs typeface="Calibri"/>
              </a:rPr>
              <a:t> and </a:t>
            </a:r>
            <a:r>
              <a:rPr lang="it-IT" sz="2400" err="1">
                <a:cs typeface="Calibri"/>
              </a:rPr>
              <a:t>therefore</a:t>
            </a:r>
            <a:r>
              <a:rPr lang="it-IT" sz="2400" dirty="0">
                <a:cs typeface="Calibri"/>
              </a:rPr>
              <a:t> inappropriate for use alone to deal with </a:t>
            </a:r>
            <a:r>
              <a:rPr lang="it-IT" sz="2400" b="1" err="1">
                <a:cs typeface="Calibri"/>
              </a:rPr>
              <a:t>immediately</a:t>
            </a:r>
            <a:r>
              <a:rPr lang="it-IT" sz="2400" b="1" dirty="0">
                <a:cs typeface="Calibri"/>
              </a:rPr>
              <a:t> </a:t>
            </a:r>
            <a:r>
              <a:rPr lang="it-IT" sz="2400" b="1" err="1">
                <a:cs typeface="Calibri"/>
              </a:rPr>
              <a:t>serious</a:t>
            </a:r>
            <a:r>
              <a:rPr lang="it-IT" sz="2400" b="1" dirty="0">
                <a:cs typeface="Calibri"/>
              </a:rPr>
              <a:t> </a:t>
            </a:r>
            <a:r>
              <a:rPr lang="it-IT" sz="2400" b="1" err="1">
                <a:cs typeface="Calibri"/>
              </a:rPr>
              <a:t>environmental</a:t>
            </a:r>
            <a:r>
              <a:rPr lang="it-IT" sz="2400" b="1" dirty="0">
                <a:cs typeface="Calibri"/>
              </a:rPr>
              <a:t> risks.</a:t>
            </a:r>
          </a:p>
          <a:p>
            <a:pPr marL="0" indent="0" algn="just">
              <a:buNone/>
            </a:pPr>
            <a:r>
              <a:rPr lang="it-IT" sz="2400" err="1">
                <a:cs typeface="Calibri"/>
              </a:rPr>
              <a:t>Even</a:t>
            </a:r>
            <a:r>
              <a:rPr lang="it-IT" sz="2400" dirty="0">
                <a:cs typeface="Calibri"/>
              </a:rPr>
              <a:t> </a:t>
            </a:r>
            <a:r>
              <a:rPr lang="it-IT" sz="2400" err="1">
                <a:cs typeface="Calibri"/>
              </a:rPr>
              <a:t>when</a:t>
            </a:r>
            <a:r>
              <a:rPr lang="it-IT" sz="2400" dirty="0">
                <a:cs typeface="Calibri"/>
              </a:rPr>
              <a:t> </a:t>
            </a:r>
            <a:r>
              <a:rPr lang="it-IT" sz="2400" err="1">
                <a:cs typeface="Calibri"/>
              </a:rPr>
              <a:t>their</a:t>
            </a:r>
            <a:r>
              <a:rPr lang="it-IT" sz="2400" dirty="0">
                <a:cs typeface="Calibri"/>
              </a:rPr>
              <a:t> use </a:t>
            </a:r>
            <a:r>
              <a:rPr lang="it-IT" sz="2400" err="1">
                <a:cs typeface="Calibri"/>
              </a:rPr>
              <a:t>is</a:t>
            </a:r>
            <a:r>
              <a:rPr lang="it-IT" sz="2400" dirty="0">
                <a:cs typeface="Calibri"/>
              </a:rPr>
              <a:t> in </a:t>
            </a:r>
            <a:r>
              <a:rPr lang="it-IT" sz="2400" err="1">
                <a:cs typeface="Calibri"/>
              </a:rPr>
              <a:t>principle</a:t>
            </a:r>
            <a:r>
              <a:rPr lang="it-IT" sz="2400" dirty="0">
                <a:cs typeface="Calibri"/>
              </a:rPr>
              <a:t> appropriate, </a:t>
            </a:r>
            <a:r>
              <a:rPr lang="it-IT" sz="2400" err="1">
                <a:cs typeface="Calibri"/>
              </a:rPr>
              <a:t>their</a:t>
            </a:r>
            <a:r>
              <a:rPr lang="it-IT" sz="2400" dirty="0">
                <a:cs typeface="Calibri"/>
              </a:rPr>
              <a:t> success in </a:t>
            </a:r>
            <a:r>
              <a:rPr lang="it-IT" sz="2400" err="1">
                <a:cs typeface="Calibri"/>
              </a:rPr>
              <a:t>achieving</a:t>
            </a:r>
            <a:r>
              <a:rPr lang="it-IT" sz="2400" dirty="0">
                <a:cs typeface="Calibri"/>
              </a:rPr>
              <a:t> </a:t>
            </a:r>
            <a:r>
              <a:rPr lang="it-IT" sz="2400" err="1">
                <a:cs typeface="Calibri"/>
              </a:rPr>
              <a:t>environmental</a:t>
            </a:r>
            <a:r>
              <a:rPr lang="it-IT" sz="2400" dirty="0">
                <a:cs typeface="Calibri"/>
              </a:rPr>
              <a:t> </a:t>
            </a:r>
            <a:r>
              <a:rPr lang="it-IT" sz="2400" err="1">
                <a:cs typeface="Calibri"/>
              </a:rPr>
              <a:t>protection</a:t>
            </a:r>
            <a:r>
              <a:rPr lang="it-IT" sz="2400" dirty="0">
                <a:cs typeface="Calibri"/>
              </a:rPr>
              <a:t> goals </a:t>
            </a:r>
            <a:r>
              <a:rPr lang="it-IT" sz="2400" b="1" err="1">
                <a:cs typeface="Calibri"/>
              </a:rPr>
              <a:t>depends</a:t>
            </a:r>
            <a:r>
              <a:rPr lang="it-IT" sz="2400" b="1" dirty="0">
                <a:cs typeface="Calibri"/>
              </a:rPr>
              <a:t> on </a:t>
            </a:r>
            <a:r>
              <a:rPr lang="it-IT" sz="2400" b="1" err="1">
                <a:cs typeface="Calibri"/>
              </a:rPr>
              <a:t>how</a:t>
            </a:r>
            <a:r>
              <a:rPr lang="it-IT" sz="2400" b="1" dirty="0">
                <a:cs typeface="Calibri"/>
              </a:rPr>
              <a:t> the </a:t>
            </a:r>
            <a:r>
              <a:rPr lang="it-IT" sz="2400" b="1" err="1">
                <a:cs typeface="Calibri"/>
              </a:rPr>
              <a:t>initiative</a:t>
            </a:r>
            <a:r>
              <a:rPr lang="it-IT" sz="2400" b="1" dirty="0">
                <a:cs typeface="Calibri"/>
              </a:rPr>
              <a:t> </a:t>
            </a:r>
            <a:r>
              <a:rPr lang="it-IT" sz="2400" b="1" err="1">
                <a:cs typeface="Calibri"/>
              </a:rPr>
              <a:t>is</a:t>
            </a:r>
            <a:r>
              <a:rPr lang="it-IT" sz="2400" b="1" dirty="0">
                <a:cs typeface="Calibri"/>
              </a:rPr>
              <a:t> </a:t>
            </a:r>
            <a:r>
              <a:rPr lang="it-IT" sz="2400" b="1" err="1">
                <a:cs typeface="Calibri"/>
              </a:rPr>
              <a:t>constructed</a:t>
            </a:r>
            <a:r>
              <a:rPr lang="it-IT" sz="2400" b="1" dirty="0">
                <a:cs typeface="Calibri"/>
              </a:rPr>
              <a:t> and </a:t>
            </a:r>
            <a:r>
              <a:rPr lang="it-IT" sz="2400" b="1" err="1">
                <a:cs typeface="Calibri"/>
              </a:rPr>
              <a:t>functions</a:t>
            </a:r>
            <a:r>
              <a:rPr lang="it-IT" sz="2400" b="1" dirty="0">
                <a:cs typeface="Calibri"/>
              </a:rPr>
              <a:t> in practice.</a:t>
            </a:r>
          </a:p>
        </p:txBody>
      </p:sp>
      <p:pic>
        <p:nvPicPr>
          <p:cNvPr id="5" name="Picture 4" descr="Water drops on a green leaf">
            <a:extLst>
              <a:ext uri="{FF2B5EF4-FFF2-40B4-BE49-F238E27FC236}">
                <a16:creationId xmlns:a16="http://schemas.microsoft.com/office/drawing/2014/main" id="{23FFF5A8-FAC2-AC6C-F345-F3D197F028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246" r="28359" b="1"/>
          <a:stretch/>
        </p:blipFill>
        <p:spPr>
          <a:xfrm>
            <a:off x="8115300" y="-12515"/>
            <a:ext cx="4076700" cy="641863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61707E60-CEC9-4661-AA82-69242EB4B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6116"/>
            <a:ext cx="12191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70000">
                <a:schemeClr val="accent1">
                  <a:lumMod val="7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F035CD8-AE30-4146-96F2-036B0CE5E4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300" y="6406115"/>
            <a:ext cx="4076698" cy="464399"/>
          </a:xfrm>
          <a:prstGeom prst="rect">
            <a:avLst/>
          </a:prstGeom>
          <a:gradFill>
            <a:gsLst>
              <a:gs pos="19000">
                <a:srgbClr val="000000">
                  <a:alpha val="46000"/>
                </a:srgbClr>
              </a:gs>
              <a:gs pos="99000">
                <a:schemeClr val="accent1"/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6616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D7F64A8-D625-4F61-A290-B499BB62A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59B47EE-8EDC-9A4D-D83A-D84565F31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7363" y="815624"/>
            <a:ext cx="5801917" cy="725638"/>
          </a:xfrm>
        </p:spPr>
        <p:txBody>
          <a:bodyPr anchor="b">
            <a:normAutofit/>
          </a:bodyPr>
          <a:lstStyle/>
          <a:p>
            <a:r>
              <a:rPr lang="it-IT" sz="4000">
                <a:cs typeface="Calibri Light"/>
              </a:rPr>
              <a:t>Enabling corporation</a:t>
            </a:r>
            <a:endParaRPr lang="it-IT" sz="4000"/>
          </a:p>
        </p:txBody>
      </p:sp>
      <p:pic>
        <p:nvPicPr>
          <p:cNvPr id="7" name="Graphic 6" descr="Onboarding">
            <a:extLst>
              <a:ext uri="{FF2B5EF4-FFF2-40B4-BE49-F238E27FC236}">
                <a16:creationId xmlns:a16="http://schemas.microsoft.com/office/drawing/2014/main" id="{4A2DB0C3-67E4-367D-5FF6-E9570C209F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6948" y="2694018"/>
            <a:ext cx="1198532" cy="1198532"/>
          </a:xfrm>
          <a:prstGeom prst="rect">
            <a:avLst/>
          </a:pr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E7A5310-C5BC-DAB7-39B7-F483A45CF5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7364" y="2328839"/>
            <a:ext cx="5801917" cy="327833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it-IT" sz="2400" b="1" dirty="0">
                <a:cs typeface="Calibri"/>
              </a:rPr>
              <a:t>The EU Commission </a:t>
            </a:r>
            <a:r>
              <a:rPr lang="it-IT" sz="2400" b="1" err="1">
                <a:cs typeface="Calibri"/>
              </a:rPr>
              <a:t>defines</a:t>
            </a:r>
            <a:r>
              <a:rPr lang="it-IT" sz="2400" b="1" dirty="0">
                <a:cs typeface="Calibri"/>
              </a:rPr>
              <a:t> CSR </a:t>
            </a:r>
            <a:r>
              <a:rPr lang="it-IT" sz="2400" b="1" err="1">
                <a:cs typeface="Calibri"/>
              </a:rPr>
              <a:t>as</a:t>
            </a:r>
            <a:r>
              <a:rPr lang="it-IT" sz="2400" b="1" dirty="0">
                <a:cs typeface="Calibri"/>
              </a:rPr>
              <a:t>:</a:t>
            </a:r>
          </a:p>
          <a:p>
            <a:pPr marL="0" indent="0">
              <a:buNone/>
            </a:pPr>
            <a:r>
              <a:rPr lang="it-IT" dirty="0">
                <a:cs typeface="Calibri"/>
              </a:rPr>
              <a:t>"The </a:t>
            </a:r>
            <a:r>
              <a:rPr lang="it-IT" err="1">
                <a:cs typeface="Calibri"/>
              </a:rPr>
              <a:t>responsibility</a:t>
            </a:r>
            <a:r>
              <a:rPr lang="it-IT" dirty="0">
                <a:cs typeface="Calibri"/>
              </a:rPr>
              <a:t> of </a:t>
            </a:r>
            <a:r>
              <a:rPr lang="it-IT" err="1">
                <a:cs typeface="Calibri"/>
              </a:rPr>
              <a:t>enterprises</a:t>
            </a:r>
            <a:r>
              <a:rPr lang="it-IT" dirty="0">
                <a:cs typeface="Calibri"/>
              </a:rPr>
              <a:t> for </a:t>
            </a:r>
            <a:r>
              <a:rPr lang="it-IT" err="1">
                <a:cs typeface="Calibri"/>
              </a:rPr>
              <a:t>their</a:t>
            </a:r>
            <a:r>
              <a:rPr lang="it-IT" dirty="0">
                <a:cs typeface="Calibri"/>
              </a:rPr>
              <a:t> impacts on society. </a:t>
            </a:r>
            <a:r>
              <a:rPr lang="it-IT" err="1">
                <a:cs typeface="Calibri"/>
              </a:rPr>
              <a:t>Respect</a:t>
            </a:r>
            <a:r>
              <a:rPr lang="it-IT" dirty="0">
                <a:cs typeface="Calibri"/>
              </a:rPr>
              <a:t> for </a:t>
            </a:r>
            <a:r>
              <a:rPr lang="it-IT" err="1">
                <a:cs typeface="Calibri"/>
              </a:rPr>
              <a:t>applicable</a:t>
            </a:r>
            <a:r>
              <a:rPr lang="it-IT" dirty="0">
                <a:cs typeface="Calibri"/>
              </a:rPr>
              <a:t> </a:t>
            </a:r>
            <a:r>
              <a:rPr lang="it-IT" err="1">
                <a:cs typeface="Calibri"/>
              </a:rPr>
              <a:t>legislation</a:t>
            </a:r>
            <a:r>
              <a:rPr lang="it-IT" dirty="0">
                <a:cs typeface="Calibri"/>
              </a:rPr>
              <a:t>, and for </a:t>
            </a:r>
            <a:r>
              <a:rPr lang="it-IT" err="1">
                <a:cs typeface="Calibri"/>
              </a:rPr>
              <a:t>collective</a:t>
            </a:r>
            <a:r>
              <a:rPr lang="it-IT" dirty="0">
                <a:cs typeface="Calibri"/>
              </a:rPr>
              <a:t> agreements </a:t>
            </a:r>
            <a:r>
              <a:rPr lang="it-IT" err="1">
                <a:cs typeface="Calibri"/>
              </a:rPr>
              <a:t>between</a:t>
            </a:r>
            <a:r>
              <a:rPr lang="it-IT" dirty="0">
                <a:cs typeface="Calibri"/>
              </a:rPr>
              <a:t> social partners, </a:t>
            </a:r>
            <a:r>
              <a:rPr lang="it-IT" err="1">
                <a:cs typeface="Calibri"/>
              </a:rPr>
              <a:t>is</a:t>
            </a:r>
            <a:r>
              <a:rPr lang="it-IT" dirty="0">
                <a:cs typeface="Calibri"/>
              </a:rPr>
              <a:t> a </a:t>
            </a:r>
            <a:r>
              <a:rPr lang="it-IT" err="1">
                <a:cs typeface="Calibri"/>
              </a:rPr>
              <a:t>prerequisite</a:t>
            </a:r>
            <a:r>
              <a:rPr lang="it-IT" dirty="0">
                <a:cs typeface="Calibri"/>
              </a:rPr>
              <a:t> for meeting </a:t>
            </a:r>
            <a:r>
              <a:rPr lang="it-IT" err="1">
                <a:cs typeface="Calibri"/>
              </a:rPr>
              <a:t>that</a:t>
            </a:r>
            <a:r>
              <a:rPr lang="it-IT" dirty="0">
                <a:cs typeface="Calibri"/>
              </a:rPr>
              <a:t> </a:t>
            </a:r>
            <a:r>
              <a:rPr lang="it-IT" err="1">
                <a:cs typeface="Calibri"/>
              </a:rPr>
              <a:t>responsibility</a:t>
            </a:r>
            <a:r>
              <a:rPr lang="it-IT" dirty="0">
                <a:cs typeface="Calibri"/>
              </a:rPr>
              <a:t>.</a:t>
            </a:r>
            <a:endParaRPr lang="it-IT" dirty="0">
              <a:ea typeface="Calibri"/>
              <a:cs typeface="Calibri"/>
            </a:endParaRPr>
          </a:p>
        </p:txBody>
      </p:sp>
      <p:pic>
        <p:nvPicPr>
          <p:cNvPr id="9" name="Graphic 8" descr="Onboarding">
            <a:extLst>
              <a:ext uri="{FF2B5EF4-FFF2-40B4-BE49-F238E27FC236}">
                <a16:creationId xmlns:a16="http://schemas.microsoft.com/office/drawing/2014/main" id="{D5A1A397-317A-4BC9-821A-B507837CF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41431" y="816337"/>
            <a:ext cx="5225327" cy="522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1941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3346177D-ADC4-4968-B747-5CFCD390B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59B47EE-8EDC-9A4D-D83A-D84565F31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6501" y="489508"/>
            <a:ext cx="5754896" cy="1009953"/>
          </a:xfrm>
        </p:spPr>
        <p:txBody>
          <a:bodyPr anchor="b">
            <a:normAutofit/>
          </a:bodyPr>
          <a:lstStyle/>
          <a:p>
            <a:r>
              <a:rPr lang="it-IT" sz="4000">
                <a:cs typeface="Calibri Light"/>
              </a:rPr>
              <a:t>Enabling corporation</a:t>
            </a:r>
            <a:endParaRPr lang="it-IT" sz="4000"/>
          </a:p>
        </p:txBody>
      </p:sp>
      <p:pic>
        <p:nvPicPr>
          <p:cNvPr id="7" name="Graphic 6" descr="Onboarding">
            <a:extLst>
              <a:ext uri="{FF2B5EF4-FFF2-40B4-BE49-F238E27FC236}">
                <a16:creationId xmlns:a16="http://schemas.microsoft.com/office/drawing/2014/main" id="{4A2DB0C3-67E4-367D-5FF6-E9570C209F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8130" y="1275070"/>
            <a:ext cx="3876165" cy="3876165"/>
          </a:xfrm>
          <a:prstGeom prst="rect">
            <a:avLst/>
          </a:pr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E7A5310-C5BC-DAB7-39B7-F483A45CF5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6502" y="1716963"/>
            <a:ext cx="5754896" cy="388639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it-IT" b="1" dirty="0">
                <a:cs typeface="Calibri"/>
              </a:rPr>
              <a:t>The EU Commission </a:t>
            </a:r>
            <a:r>
              <a:rPr lang="it-IT" b="1" dirty="0" err="1">
                <a:cs typeface="Calibri"/>
              </a:rPr>
              <a:t>defines</a:t>
            </a:r>
            <a:r>
              <a:rPr lang="it-IT" b="1" dirty="0">
                <a:cs typeface="Calibri"/>
              </a:rPr>
              <a:t> CSR </a:t>
            </a:r>
            <a:r>
              <a:rPr lang="it-IT" b="1" dirty="0" err="1">
                <a:cs typeface="Calibri"/>
              </a:rPr>
              <a:t>as</a:t>
            </a:r>
            <a:r>
              <a:rPr lang="it-IT" b="1" dirty="0">
                <a:cs typeface="Calibri"/>
              </a:rPr>
              <a:t>:</a:t>
            </a:r>
            <a:endParaRPr lang="it-IT" b="1">
              <a:ea typeface="Calibri"/>
              <a:cs typeface="Calibri"/>
            </a:endParaRPr>
          </a:p>
          <a:p>
            <a:pPr marL="0" indent="0">
              <a:buNone/>
            </a:pPr>
            <a:r>
              <a:rPr lang="it-IT" dirty="0">
                <a:cs typeface="Calibri"/>
              </a:rPr>
              <a:t>"To </a:t>
            </a:r>
            <a:r>
              <a:rPr lang="it-IT" dirty="0" err="1">
                <a:cs typeface="Calibri"/>
              </a:rPr>
              <a:t>fully</a:t>
            </a:r>
            <a:r>
              <a:rPr lang="it-IT" dirty="0">
                <a:cs typeface="Calibri"/>
              </a:rPr>
              <a:t> </a:t>
            </a:r>
            <a:r>
              <a:rPr lang="it-IT" dirty="0" err="1">
                <a:cs typeface="Calibri"/>
              </a:rPr>
              <a:t>meet</a:t>
            </a:r>
            <a:r>
              <a:rPr lang="it-IT" dirty="0">
                <a:cs typeface="Calibri"/>
              </a:rPr>
              <a:t> </a:t>
            </a:r>
            <a:r>
              <a:rPr lang="it-IT" dirty="0" err="1">
                <a:cs typeface="Calibri"/>
              </a:rPr>
              <a:t>their</a:t>
            </a:r>
            <a:r>
              <a:rPr lang="it-IT" dirty="0">
                <a:cs typeface="Calibri"/>
              </a:rPr>
              <a:t> corporate social </a:t>
            </a:r>
            <a:r>
              <a:rPr lang="it-IT" dirty="0" err="1">
                <a:cs typeface="Calibri"/>
              </a:rPr>
              <a:t>responsibility</a:t>
            </a:r>
            <a:r>
              <a:rPr lang="it-IT" dirty="0">
                <a:cs typeface="Calibri"/>
              </a:rPr>
              <a:t>, </a:t>
            </a:r>
            <a:r>
              <a:rPr lang="it-IT" dirty="0" err="1">
                <a:cs typeface="Calibri"/>
              </a:rPr>
              <a:t>enterprises</a:t>
            </a:r>
            <a:r>
              <a:rPr lang="it-IT" dirty="0">
                <a:cs typeface="Calibri"/>
              </a:rPr>
              <a:t> </a:t>
            </a:r>
            <a:r>
              <a:rPr lang="it-IT" dirty="0" err="1">
                <a:cs typeface="Calibri"/>
              </a:rPr>
              <a:t>should</a:t>
            </a:r>
            <a:r>
              <a:rPr lang="it-IT" dirty="0">
                <a:cs typeface="Calibri"/>
              </a:rPr>
              <a:t> </a:t>
            </a:r>
            <a:r>
              <a:rPr lang="it-IT" b="1" dirty="0" err="1">
                <a:cs typeface="Calibri"/>
              </a:rPr>
              <a:t>have</a:t>
            </a:r>
            <a:r>
              <a:rPr lang="it-IT" b="1" dirty="0">
                <a:cs typeface="Calibri"/>
              </a:rPr>
              <a:t> in place a </a:t>
            </a:r>
            <a:r>
              <a:rPr lang="it-IT" b="1" dirty="0" err="1">
                <a:cs typeface="Calibri"/>
              </a:rPr>
              <a:t>process</a:t>
            </a:r>
            <a:r>
              <a:rPr lang="it-IT" b="1" dirty="0">
                <a:cs typeface="Calibri"/>
              </a:rPr>
              <a:t> to integrate social, </a:t>
            </a:r>
            <a:r>
              <a:rPr lang="it-IT" b="1" dirty="0" err="1">
                <a:cs typeface="Calibri"/>
              </a:rPr>
              <a:t>environmental</a:t>
            </a:r>
            <a:r>
              <a:rPr lang="it-IT" b="1" dirty="0">
                <a:cs typeface="Calibri"/>
              </a:rPr>
              <a:t>, </a:t>
            </a:r>
            <a:r>
              <a:rPr lang="it-IT" b="1" dirty="0" err="1">
                <a:cs typeface="Calibri"/>
              </a:rPr>
              <a:t>ethical</a:t>
            </a:r>
            <a:r>
              <a:rPr lang="it-IT" b="1" dirty="0">
                <a:cs typeface="Calibri"/>
              </a:rPr>
              <a:t>, human </a:t>
            </a:r>
            <a:r>
              <a:rPr lang="it-IT" b="1" dirty="0" err="1">
                <a:cs typeface="Calibri"/>
              </a:rPr>
              <a:t>rights</a:t>
            </a:r>
            <a:r>
              <a:rPr lang="it-IT" b="1" dirty="0">
                <a:cs typeface="Calibri"/>
              </a:rPr>
              <a:t> and consumer </a:t>
            </a:r>
            <a:r>
              <a:rPr lang="it-IT" b="1" dirty="0" err="1">
                <a:cs typeface="Calibri"/>
              </a:rPr>
              <a:t>concerns</a:t>
            </a:r>
            <a:r>
              <a:rPr lang="it-IT" b="1" dirty="0">
                <a:cs typeface="Calibri"/>
              </a:rPr>
              <a:t> </a:t>
            </a:r>
            <a:r>
              <a:rPr lang="it-IT" b="1" dirty="0" err="1">
                <a:cs typeface="Calibri"/>
              </a:rPr>
              <a:t>into</a:t>
            </a:r>
            <a:r>
              <a:rPr lang="it-IT" b="1" dirty="0">
                <a:cs typeface="Calibri"/>
              </a:rPr>
              <a:t> </a:t>
            </a:r>
            <a:r>
              <a:rPr lang="it-IT" b="1" dirty="0" err="1">
                <a:cs typeface="Calibri"/>
              </a:rPr>
              <a:t>their</a:t>
            </a:r>
            <a:r>
              <a:rPr lang="it-IT" b="1" dirty="0">
                <a:cs typeface="Calibri"/>
              </a:rPr>
              <a:t> business </a:t>
            </a:r>
            <a:r>
              <a:rPr lang="it-IT" b="1" dirty="0" err="1">
                <a:cs typeface="Calibri"/>
              </a:rPr>
              <a:t>operations</a:t>
            </a:r>
            <a:r>
              <a:rPr lang="it-IT" b="1" dirty="0">
                <a:cs typeface="Calibri"/>
              </a:rPr>
              <a:t> and core strategy</a:t>
            </a:r>
            <a:r>
              <a:rPr lang="it-IT" dirty="0">
                <a:cs typeface="Calibri"/>
              </a:rPr>
              <a:t> in close </a:t>
            </a:r>
            <a:r>
              <a:rPr lang="it-IT" dirty="0" err="1">
                <a:cs typeface="Calibri"/>
              </a:rPr>
              <a:t>collaboration</a:t>
            </a:r>
            <a:r>
              <a:rPr lang="it-IT" dirty="0">
                <a:cs typeface="Calibri"/>
              </a:rPr>
              <a:t> with </a:t>
            </a:r>
            <a:r>
              <a:rPr lang="it-IT" dirty="0" err="1">
                <a:cs typeface="Calibri"/>
              </a:rPr>
              <a:t>their</a:t>
            </a:r>
            <a:r>
              <a:rPr lang="it-IT" dirty="0">
                <a:cs typeface="Calibri"/>
              </a:rPr>
              <a:t> stakeholders, with the </a:t>
            </a:r>
            <a:r>
              <a:rPr lang="it-IT" b="1" dirty="0" err="1">
                <a:cs typeface="Calibri"/>
              </a:rPr>
              <a:t>aim</a:t>
            </a:r>
            <a:r>
              <a:rPr lang="it-IT" dirty="0">
                <a:cs typeface="Calibri"/>
              </a:rPr>
              <a:t> of:</a:t>
            </a:r>
            <a:endParaRPr lang="it-IT" sz="2400" dirty="0">
              <a:ea typeface="Calibri"/>
              <a:cs typeface="Calibri"/>
            </a:endParaRPr>
          </a:p>
          <a:p>
            <a:pPr marL="342900" indent="-342900"/>
            <a:endParaRPr lang="it-IT" sz="2000" dirty="0">
              <a:cs typeface="Calibri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844A943-BF79-4FEA-ABB1-3BD54D236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437CC72-F4A8-4DC3-AFAB-D22C482C8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1224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3346177D-ADC4-4968-B747-5CFCD390B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59B47EE-8EDC-9A4D-D83A-D84565F31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6501" y="489508"/>
            <a:ext cx="5754896" cy="1009953"/>
          </a:xfrm>
        </p:spPr>
        <p:txBody>
          <a:bodyPr anchor="b">
            <a:normAutofit/>
          </a:bodyPr>
          <a:lstStyle/>
          <a:p>
            <a:r>
              <a:rPr lang="it-IT" sz="4000">
                <a:cs typeface="Calibri Light"/>
              </a:rPr>
              <a:t>Enabling corporation</a:t>
            </a:r>
            <a:endParaRPr lang="it-IT" sz="4000"/>
          </a:p>
        </p:txBody>
      </p:sp>
      <p:pic>
        <p:nvPicPr>
          <p:cNvPr id="7" name="Graphic 6" descr="Onboarding">
            <a:extLst>
              <a:ext uri="{FF2B5EF4-FFF2-40B4-BE49-F238E27FC236}">
                <a16:creationId xmlns:a16="http://schemas.microsoft.com/office/drawing/2014/main" id="{4A2DB0C3-67E4-367D-5FF6-E9570C209F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8130" y="1275070"/>
            <a:ext cx="3876165" cy="3876165"/>
          </a:xfrm>
          <a:prstGeom prst="rect">
            <a:avLst/>
          </a:pr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E7A5310-C5BC-DAB7-39B7-F483A45CF5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6502" y="1716963"/>
            <a:ext cx="5754896" cy="388639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it-IT" b="1" dirty="0">
              <a:ea typeface="Calibri"/>
              <a:cs typeface="Calibri"/>
            </a:endParaRPr>
          </a:p>
          <a:p>
            <a:pPr marL="342900" indent="-342900"/>
            <a:r>
              <a:rPr lang="it-IT" dirty="0" err="1">
                <a:cs typeface="Calibri"/>
              </a:rPr>
              <a:t>Maximising</a:t>
            </a:r>
            <a:r>
              <a:rPr lang="it-IT" dirty="0">
                <a:cs typeface="Calibri"/>
              </a:rPr>
              <a:t> the </a:t>
            </a:r>
            <a:r>
              <a:rPr lang="it-IT" dirty="0" err="1">
                <a:cs typeface="Calibri"/>
              </a:rPr>
              <a:t>creation</a:t>
            </a:r>
            <a:r>
              <a:rPr lang="it-IT" dirty="0">
                <a:cs typeface="Calibri"/>
              </a:rPr>
              <a:t> of </a:t>
            </a:r>
            <a:r>
              <a:rPr lang="it-IT" dirty="0" err="1">
                <a:cs typeface="Calibri"/>
              </a:rPr>
              <a:t>shared</a:t>
            </a:r>
            <a:r>
              <a:rPr lang="it-IT" dirty="0">
                <a:cs typeface="Calibri"/>
              </a:rPr>
              <a:t> </a:t>
            </a:r>
            <a:r>
              <a:rPr lang="it-IT" dirty="0" err="1">
                <a:cs typeface="Calibri"/>
              </a:rPr>
              <a:t>value</a:t>
            </a:r>
            <a:r>
              <a:rPr lang="it-IT" dirty="0">
                <a:cs typeface="Calibri"/>
              </a:rPr>
              <a:t> for </a:t>
            </a:r>
            <a:r>
              <a:rPr lang="it-IT" dirty="0" err="1">
                <a:cs typeface="Calibri"/>
              </a:rPr>
              <a:t>their</a:t>
            </a:r>
            <a:r>
              <a:rPr lang="it-IT" dirty="0">
                <a:cs typeface="Calibri"/>
              </a:rPr>
              <a:t> </a:t>
            </a:r>
            <a:r>
              <a:rPr lang="it-IT" dirty="0" err="1">
                <a:cs typeface="Calibri"/>
              </a:rPr>
              <a:t>owners</a:t>
            </a:r>
            <a:r>
              <a:rPr lang="it-IT" dirty="0">
                <a:cs typeface="Calibri"/>
              </a:rPr>
              <a:t>/shareholders and for </a:t>
            </a:r>
            <a:r>
              <a:rPr lang="it-IT" dirty="0" err="1">
                <a:cs typeface="Calibri"/>
              </a:rPr>
              <a:t>their</a:t>
            </a:r>
            <a:r>
              <a:rPr lang="it-IT" dirty="0">
                <a:cs typeface="Calibri"/>
              </a:rPr>
              <a:t> </a:t>
            </a:r>
            <a:r>
              <a:rPr lang="it-IT" dirty="0" err="1">
                <a:cs typeface="Calibri"/>
              </a:rPr>
              <a:t>other</a:t>
            </a:r>
            <a:r>
              <a:rPr lang="it-IT" dirty="0">
                <a:cs typeface="Calibri"/>
              </a:rPr>
              <a:t> stakeholders and society </a:t>
            </a:r>
            <a:r>
              <a:rPr lang="it-IT" dirty="0" err="1">
                <a:cs typeface="Calibri"/>
              </a:rPr>
              <a:t>at</a:t>
            </a:r>
            <a:r>
              <a:rPr lang="it-IT" dirty="0">
                <a:cs typeface="Calibri"/>
              </a:rPr>
              <a:t> large;</a:t>
            </a:r>
            <a:endParaRPr lang="it-IT">
              <a:ea typeface="Calibri"/>
              <a:cs typeface="Calibri"/>
            </a:endParaRPr>
          </a:p>
          <a:p>
            <a:pPr marL="342900" indent="-342900"/>
            <a:r>
              <a:rPr lang="it-IT" dirty="0" err="1">
                <a:cs typeface="Calibri"/>
              </a:rPr>
              <a:t>Identifyng</a:t>
            </a:r>
            <a:r>
              <a:rPr lang="it-IT" dirty="0">
                <a:cs typeface="Calibri"/>
              </a:rPr>
              <a:t>, </a:t>
            </a:r>
            <a:r>
              <a:rPr lang="it-IT" dirty="0" err="1">
                <a:cs typeface="Calibri"/>
              </a:rPr>
              <a:t>preventing</a:t>
            </a:r>
            <a:r>
              <a:rPr lang="it-IT" dirty="0">
                <a:cs typeface="Calibri"/>
              </a:rPr>
              <a:t> and </a:t>
            </a:r>
            <a:r>
              <a:rPr lang="it-IT" dirty="0" err="1">
                <a:cs typeface="Calibri"/>
              </a:rPr>
              <a:t>mitigating</a:t>
            </a:r>
            <a:r>
              <a:rPr lang="it-IT" dirty="0">
                <a:cs typeface="Calibri"/>
              </a:rPr>
              <a:t> </a:t>
            </a:r>
            <a:r>
              <a:rPr lang="it-IT" dirty="0" err="1">
                <a:cs typeface="Calibri"/>
              </a:rPr>
              <a:t>their</a:t>
            </a:r>
            <a:r>
              <a:rPr lang="it-IT" dirty="0">
                <a:cs typeface="Calibri"/>
              </a:rPr>
              <a:t> </a:t>
            </a:r>
            <a:r>
              <a:rPr lang="it-IT" dirty="0" err="1">
                <a:cs typeface="Calibri"/>
              </a:rPr>
              <a:t>possible</a:t>
            </a:r>
            <a:r>
              <a:rPr lang="it-IT" dirty="0">
                <a:cs typeface="Calibri"/>
              </a:rPr>
              <a:t> </a:t>
            </a:r>
            <a:r>
              <a:rPr lang="it-IT" dirty="0" err="1">
                <a:cs typeface="Calibri"/>
              </a:rPr>
              <a:t>adverse</a:t>
            </a:r>
            <a:r>
              <a:rPr lang="it-IT" dirty="0">
                <a:cs typeface="Calibri"/>
              </a:rPr>
              <a:t> impacts.</a:t>
            </a:r>
            <a:endParaRPr lang="it-IT" dirty="0">
              <a:ea typeface="Calibri"/>
              <a:cs typeface="Calibri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844A943-BF79-4FEA-ABB1-3BD54D236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437CC72-F4A8-4DC3-AFAB-D22C482C8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459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nt">
            <a:extLst>
              <a:ext uri="{FF2B5EF4-FFF2-40B4-BE49-F238E27FC236}">
                <a16:creationId xmlns:a16="http://schemas.microsoft.com/office/drawing/2014/main" id="{D380959B-464C-9ED8-C9EB-AB6FC997C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25448" y="8300"/>
            <a:ext cx="10966551" cy="6849700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06B83858-ED7D-57B6-6CAA-83168807C4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416415" cy="6858000"/>
          </a:xfrm>
          <a:prstGeom prst="rect">
            <a:avLst/>
          </a:prstGeom>
          <a:ln>
            <a:noFill/>
          </a:ln>
          <a:effectLst>
            <a:outerShdw blurRad="317500" dist="127000" dir="2400000" sx="95000" sy="95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8B96BC6-F64F-73A8-84A8-48457FE2C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6390" y="759126"/>
            <a:ext cx="4596245" cy="1711119"/>
          </a:xfrm>
        </p:spPr>
        <p:txBody>
          <a:bodyPr anchor="ctr">
            <a:normAutofit/>
          </a:bodyPr>
          <a:lstStyle/>
          <a:p>
            <a:r>
              <a:rPr lang="it-IT" sz="4000">
                <a:cs typeface="Calibri Light"/>
              </a:rPr>
              <a:t>Overview</a:t>
            </a:r>
            <a:endParaRPr lang="it-IT" sz="40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F97FFD4-A8B9-3D4D-1623-7BE467E46A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10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90500" dist="139700" dir="3000000" sx="94000" sy="94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phic 13" descr="Social Network">
            <a:extLst>
              <a:ext uri="{FF2B5EF4-FFF2-40B4-BE49-F238E27FC236}">
                <a16:creationId xmlns:a16="http://schemas.microsoft.com/office/drawing/2014/main" id="{B3FFB9E9-02CF-A402-273C-F638B5363F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8873" y="1510026"/>
            <a:ext cx="3872455" cy="3872455"/>
          </a:xfrm>
          <a:prstGeom prst="rect">
            <a:avLst/>
          </a:pr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8D2D189-066A-1CF1-3AFD-B10D9D67D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6390" y="2470244"/>
            <a:ext cx="4596245" cy="3769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just">
              <a:buNone/>
            </a:pPr>
            <a:r>
              <a:rPr lang="it-IT" sz="2400" dirty="0">
                <a:cs typeface="Calibri"/>
              </a:rPr>
              <a:t>Network governance </a:t>
            </a:r>
            <a:r>
              <a:rPr lang="it-IT" sz="2400" err="1">
                <a:cs typeface="Calibri"/>
              </a:rPr>
              <a:t>refers</a:t>
            </a:r>
            <a:r>
              <a:rPr lang="it-IT" sz="2400" dirty="0">
                <a:cs typeface="Calibri"/>
              </a:rPr>
              <a:t> to the </a:t>
            </a:r>
            <a:r>
              <a:rPr lang="it-IT" sz="2400" err="1">
                <a:solidFill>
                  <a:srgbClr val="FF0000"/>
                </a:solidFill>
                <a:cs typeface="Calibri"/>
              </a:rPr>
              <a:t>interdependence</a:t>
            </a:r>
            <a:r>
              <a:rPr lang="it-IT" sz="2400" dirty="0">
                <a:solidFill>
                  <a:srgbClr val="FF0000"/>
                </a:solidFill>
                <a:cs typeface="Calibri"/>
              </a:rPr>
              <a:t> of the (</a:t>
            </a:r>
            <a:r>
              <a:rPr lang="it-IT" sz="2400" err="1">
                <a:solidFill>
                  <a:srgbClr val="FF0000"/>
                </a:solidFill>
                <a:cs typeface="Calibri"/>
              </a:rPr>
              <a:t>many</a:t>
            </a:r>
            <a:r>
              <a:rPr lang="it-IT" sz="2400" dirty="0">
                <a:solidFill>
                  <a:srgbClr val="FF0000"/>
                </a:solidFill>
                <a:cs typeface="Calibri"/>
              </a:rPr>
              <a:t>) </a:t>
            </a:r>
            <a:r>
              <a:rPr lang="it-IT" sz="2400" err="1">
                <a:solidFill>
                  <a:srgbClr val="FF0000"/>
                </a:solidFill>
                <a:cs typeface="Calibri"/>
              </a:rPr>
              <a:t>actors</a:t>
            </a:r>
            <a:r>
              <a:rPr lang="it-IT" sz="2400" dirty="0">
                <a:cs typeface="Calibri"/>
              </a:rPr>
              <a:t> </a:t>
            </a:r>
            <a:r>
              <a:rPr lang="it-IT" sz="2400" err="1">
                <a:cs typeface="Calibri"/>
              </a:rPr>
              <a:t>that</a:t>
            </a:r>
            <a:r>
              <a:rPr lang="it-IT" sz="2400" dirty="0">
                <a:cs typeface="Calibri"/>
              </a:rPr>
              <a:t> are </a:t>
            </a:r>
            <a:r>
              <a:rPr lang="it-IT" sz="2400" err="1">
                <a:cs typeface="Calibri"/>
              </a:rPr>
              <a:t>involved</a:t>
            </a:r>
            <a:r>
              <a:rPr lang="it-IT" sz="2400" dirty="0">
                <a:cs typeface="Calibri"/>
              </a:rPr>
              <a:t> in planning and </a:t>
            </a:r>
            <a:r>
              <a:rPr lang="it-IT" sz="2400" err="1">
                <a:cs typeface="Calibri"/>
              </a:rPr>
              <a:t>governing</a:t>
            </a:r>
            <a:r>
              <a:rPr lang="it-IT" sz="2400" dirty="0">
                <a:cs typeface="Calibri"/>
              </a:rPr>
              <a:t> </a:t>
            </a:r>
            <a:r>
              <a:rPr lang="it-IT" sz="2400" err="1">
                <a:cs typeface="Calibri"/>
              </a:rPr>
              <a:t>issues</a:t>
            </a:r>
            <a:r>
              <a:rPr lang="it-IT" sz="2400" dirty="0">
                <a:cs typeface="Calibri"/>
              </a:rPr>
              <a:t> in </a:t>
            </a:r>
            <a:r>
              <a:rPr lang="it-IT" sz="2400" err="1">
                <a:cs typeface="Calibri"/>
              </a:rPr>
              <a:t>modern</a:t>
            </a:r>
            <a:r>
              <a:rPr lang="it-IT" sz="2400" dirty="0">
                <a:cs typeface="Calibri"/>
              </a:rPr>
              <a:t> </a:t>
            </a:r>
            <a:r>
              <a:rPr lang="it-IT" sz="2400" err="1">
                <a:cs typeface="Calibri"/>
              </a:rPr>
              <a:t>societie</a:t>
            </a:r>
            <a:r>
              <a:rPr lang="it-IT" sz="2400" dirty="0">
                <a:cs typeface="Calibri"/>
              </a:rPr>
              <a:t>.</a:t>
            </a:r>
            <a:endParaRPr lang="it-IT"/>
          </a:p>
          <a:p>
            <a:pPr marL="0" indent="0" algn="just">
              <a:buNone/>
            </a:pPr>
            <a:r>
              <a:rPr lang="it-IT" sz="2400" err="1">
                <a:cs typeface="Calibri"/>
              </a:rPr>
              <a:t>These</a:t>
            </a:r>
            <a:r>
              <a:rPr lang="it-IT" sz="2400" dirty="0">
                <a:cs typeface="Calibri"/>
              </a:rPr>
              <a:t> </a:t>
            </a:r>
            <a:r>
              <a:rPr lang="it-IT" sz="2400" err="1">
                <a:cs typeface="Calibri"/>
              </a:rPr>
              <a:t>actors</a:t>
            </a:r>
            <a:r>
              <a:rPr lang="it-IT" sz="2400" dirty="0">
                <a:cs typeface="Calibri"/>
              </a:rPr>
              <a:t> </a:t>
            </a:r>
            <a:r>
              <a:rPr lang="it-IT" sz="2400" err="1">
                <a:cs typeface="Calibri"/>
              </a:rPr>
              <a:t>represent</a:t>
            </a:r>
            <a:r>
              <a:rPr lang="it-IT" sz="2400" dirty="0">
                <a:cs typeface="Calibri"/>
              </a:rPr>
              <a:t> a range of </a:t>
            </a:r>
            <a:r>
              <a:rPr lang="it-IT" sz="2400" err="1">
                <a:cs typeface="Calibri"/>
              </a:rPr>
              <a:t>interests</a:t>
            </a:r>
            <a:r>
              <a:rPr lang="it-IT" sz="2400" dirty="0">
                <a:cs typeface="Calibri"/>
              </a:rPr>
              <a:t> and </a:t>
            </a:r>
            <a:r>
              <a:rPr lang="it-IT" sz="2400" err="1">
                <a:cs typeface="Calibri"/>
              </a:rPr>
              <a:t>perceptions</a:t>
            </a:r>
            <a:r>
              <a:rPr lang="it-IT" sz="2400" dirty="0">
                <a:cs typeface="Calibri"/>
              </a:rPr>
              <a:t> on the </a:t>
            </a:r>
            <a:r>
              <a:rPr lang="it-IT" sz="2400" err="1">
                <a:cs typeface="Calibri"/>
              </a:rPr>
              <a:t>problems</a:t>
            </a:r>
            <a:r>
              <a:rPr lang="it-IT" sz="2400" dirty="0">
                <a:cs typeface="Calibri"/>
              </a:rPr>
              <a:t> </a:t>
            </a:r>
            <a:r>
              <a:rPr lang="it-IT" sz="2400" err="1">
                <a:cs typeface="Calibri"/>
              </a:rPr>
              <a:t>at</a:t>
            </a:r>
            <a:r>
              <a:rPr lang="it-IT" sz="2400" dirty="0">
                <a:cs typeface="Calibri"/>
              </a:rPr>
              <a:t> </a:t>
            </a:r>
            <a:r>
              <a:rPr lang="it-IT" sz="2400" err="1">
                <a:cs typeface="Calibri"/>
              </a:rPr>
              <a:t>stake</a:t>
            </a:r>
            <a:r>
              <a:rPr lang="it-IT" sz="2400" dirty="0">
                <a:cs typeface="Calibri"/>
              </a:rPr>
              <a:t>, </a:t>
            </a:r>
            <a:r>
              <a:rPr lang="it-IT" sz="2400" err="1">
                <a:cs typeface="Calibri"/>
              </a:rPr>
              <a:t>as</a:t>
            </a:r>
            <a:r>
              <a:rPr lang="it-IT" sz="2400" dirty="0">
                <a:cs typeface="Calibri"/>
              </a:rPr>
              <a:t> </a:t>
            </a:r>
            <a:r>
              <a:rPr lang="it-IT" sz="2400" err="1">
                <a:cs typeface="Calibri"/>
              </a:rPr>
              <a:t>well</a:t>
            </a:r>
            <a:r>
              <a:rPr lang="it-IT" sz="2400" dirty="0">
                <a:cs typeface="Calibri"/>
              </a:rPr>
              <a:t> </a:t>
            </a:r>
            <a:r>
              <a:rPr lang="it-IT" sz="2400" err="1">
                <a:cs typeface="Calibri"/>
              </a:rPr>
              <a:t>as</a:t>
            </a:r>
            <a:r>
              <a:rPr lang="it-IT" sz="2400" dirty="0">
                <a:cs typeface="Calibri"/>
              </a:rPr>
              <a:t> on the </a:t>
            </a:r>
            <a:r>
              <a:rPr lang="it-IT" sz="2400" err="1">
                <a:cs typeface="Calibri"/>
              </a:rPr>
              <a:t>preferred</a:t>
            </a:r>
            <a:r>
              <a:rPr lang="it-IT" sz="2400" dirty="0">
                <a:cs typeface="Calibri"/>
              </a:rPr>
              <a:t> </a:t>
            </a:r>
            <a:r>
              <a:rPr lang="it-IT" sz="2400" err="1">
                <a:cs typeface="Calibri"/>
              </a:rPr>
              <a:t>solutions</a:t>
            </a:r>
            <a:r>
              <a:rPr lang="it-IT" sz="2400" dirty="0">
                <a:cs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895542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D7F64A8-D625-4F61-A290-B499BB62A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6650E8D-E162-38EF-F718-7FAD48607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7363" y="1671569"/>
            <a:ext cx="5801917" cy="1153610"/>
          </a:xfrm>
        </p:spPr>
        <p:txBody>
          <a:bodyPr anchor="b">
            <a:normAutofit/>
          </a:bodyPr>
          <a:lstStyle/>
          <a:p>
            <a:r>
              <a:rPr lang="it-IT" sz="4000" b="1" dirty="0">
                <a:cs typeface="Calibri Light"/>
              </a:rPr>
              <a:t>A </a:t>
            </a:r>
            <a:r>
              <a:rPr lang="it-IT" sz="4000" b="1" dirty="0" err="1">
                <a:cs typeface="Calibri Light"/>
              </a:rPr>
              <a:t>broad</a:t>
            </a:r>
            <a:r>
              <a:rPr lang="it-IT" sz="4000" b="1" dirty="0">
                <a:cs typeface="Calibri Light"/>
              </a:rPr>
              <a:t> concept</a:t>
            </a:r>
            <a:endParaRPr lang="it-IT" sz="4000" b="1" dirty="0"/>
          </a:p>
        </p:txBody>
      </p:sp>
      <p:pic>
        <p:nvPicPr>
          <p:cNvPr id="7" name="Graphic 6" descr="Deciduous tree">
            <a:extLst>
              <a:ext uri="{FF2B5EF4-FFF2-40B4-BE49-F238E27FC236}">
                <a16:creationId xmlns:a16="http://schemas.microsoft.com/office/drawing/2014/main" id="{FE7231E4-2F78-DC9F-16C1-60B68769C2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6948" y="2694018"/>
            <a:ext cx="1198532" cy="1198532"/>
          </a:xfrm>
          <a:prstGeom prst="rect">
            <a:avLst/>
          </a:pr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3AA8E7F-6972-8D2C-53A8-206D08E5F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7364" y="3122154"/>
            <a:ext cx="5801917" cy="300693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it-IT" dirty="0" err="1">
                <a:cs typeface="Calibri" panose="020F0502020204030204"/>
              </a:rPr>
              <a:t>Clearly</a:t>
            </a:r>
            <a:r>
              <a:rPr lang="it-IT" dirty="0">
                <a:cs typeface="Calibri" panose="020F0502020204030204"/>
              </a:rPr>
              <a:t>, the CSR concept </a:t>
            </a:r>
            <a:r>
              <a:rPr lang="it-IT" dirty="0" err="1">
                <a:cs typeface="Calibri" panose="020F0502020204030204"/>
              </a:rPr>
              <a:t>goes</a:t>
            </a:r>
            <a:r>
              <a:rPr lang="it-IT" dirty="0">
                <a:cs typeface="Calibri" panose="020F0502020204030204"/>
              </a:rPr>
              <a:t> </a:t>
            </a:r>
            <a:r>
              <a:rPr lang="it-IT" dirty="0" err="1">
                <a:cs typeface="Calibri" panose="020F0502020204030204"/>
              </a:rPr>
              <a:t>well</a:t>
            </a:r>
            <a:r>
              <a:rPr lang="it-IT" dirty="0">
                <a:cs typeface="Calibri" panose="020F0502020204030204"/>
              </a:rPr>
              <a:t> </a:t>
            </a:r>
            <a:r>
              <a:rPr lang="it-IT" dirty="0" err="1">
                <a:cs typeface="Calibri" panose="020F0502020204030204"/>
              </a:rPr>
              <a:t>beyond</a:t>
            </a:r>
            <a:r>
              <a:rPr lang="it-IT" dirty="0">
                <a:cs typeface="Calibri" panose="020F0502020204030204"/>
              </a:rPr>
              <a:t> </a:t>
            </a:r>
            <a:r>
              <a:rPr lang="it-IT" dirty="0" err="1">
                <a:cs typeface="Calibri" panose="020F0502020204030204"/>
              </a:rPr>
              <a:t>environmental</a:t>
            </a:r>
            <a:r>
              <a:rPr lang="it-IT" dirty="0">
                <a:cs typeface="Calibri" panose="020F0502020204030204"/>
              </a:rPr>
              <a:t> </a:t>
            </a:r>
            <a:r>
              <a:rPr lang="it-IT" dirty="0" err="1">
                <a:cs typeface="Calibri" panose="020F0502020204030204"/>
              </a:rPr>
              <a:t>issues</a:t>
            </a:r>
            <a:r>
              <a:rPr lang="it-IT" dirty="0">
                <a:cs typeface="Calibri" panose="020F0502020204030204"/>
              </a:rPr>
              <a:t>, to human </a:t>
            </a:r>
            <a:r>
              <a:rPr lang="it-IT" dirty="0" err="1">
                <a:cs typeface="Calibri" panose="020F0502020204030204"/>
              </a:rPr>
              <a:t>rights</a:t>
            </a:r>
            <a:r>
              <a:rPr lang="it-IT" dirty="0">
                <a:cs typeface="Calibri" panose="020F0502020204030204"/>
              </a:rPr>
              <a:t> and </a:t>
            </a:r>
            <a:r>
              <a:rPr lang="it-IT" dirty="0" err="1">
                <a:cs typeface="Calibri" panose="020F0502020204030204"/>
              </a:rPr>
              <a:t>other</a:t>
            </a:r>
            <a:r>
              <a:rPr lang="it-IT" dirty="0">
                <a:cs typeface="Calibri" panose="020F0502020204030204"/>
              </a:rPr>
              <a:t> social </a:t>
            </a:r>
            <a:r>
              <a:rPr lang="it-IT" dirty="0" err="1">
                <a:cs typeface="Calibri" panose="020F0502020204030204"/>
              </a:rPr>
              <a:t>concerns</a:t>
            </a:r>
            <a:r>
              <a:rPr lang="it-IT" dirty="0">
                <a:cs typeface="Calibri" panose="020F0502020204030204"/>
              </a:rPr>
              <a:t>.</a:t>
            </a:r>
            <a:endParaRPr lang="it-IT" dirty="0"/>
          </a:p>
          <a:p>
            <a:pPr marL="0" indent="0" algn="just">
              <a:buNone/>
            </a:pPr>
            <a:r>
              <a:rPr lang="it-IT" dirty="0">
                <a:cs typeface="Calibri" panose="020F0502020204030204"/>
              </a:rPr>
              <a:t>The concept </a:t>
            </a:r>
            <a:r>
              <a:rPr lang="it-IT" dirty="0" err="1">
                <a:cs typeface="Calibri" panose="020F0502020204030204"/>
              </a:rPr>
              <a:t>does</a:t>
            </a:r>
            <a:r>
              <a:rPr lang="it-IT" dirty="0">
                <a:cs typeface="Calibri" panose="020F0502020204030204"/>
              </a:rPr>
              <a:t> </a:t>
            </a:r>
            <a:r>
              <a:rPr lang="it-IT" dirty="0" err="1">
                <a:cs typeface="Calibri" panose="020F0502020204030204"/>
              </a:rPr>
              <a:t>not</a:t>
            </a:r>
            <a:r>
              <a:rPr lang="it-IT" dirty="0">
                <a:cs typeface="Calibri" panose="020F0502020204030204"/>
              </a:rPr>
              <a:t>, </a:t>
            </a:r>
            <a:r>
              <a:rPr lang="it-IT" dirty="0" err="1">
                <a:cs typeface="Calibri" panose="020F0502020204030204"/>
              </a:rPr>
              <a:t>however</a:t>
            </a:r>
            <a:r>
              <a:rPr lang="it-IT" dirty="0">
                <a:cs typeface="Calibri" panose="020F0502020204030204"/>
              </a:rPr>
              <a:t>, </a:t>
            </a:r>
            <a:r>
              <a:rPr lang="it-IT" dirty="0" err="1">
                <a:cs typeface="Calibri" panose="020F0502020204030204"/>
              </a:rPr>
              <a:t>dictate</a:t>
            </a:r>
            <a:r>
              <a:rPr lang="it-IT" dirty="0">
                <a:cs typeface="Calibri" panose="020F0502020204030204"/>
              </a:rPr>
              <a:t> </a:t>
            </a:r>
            <a:r>
              <a:rPr lang="it-IT" dirty="0" err="1">
                <a:cs typeface="Calibri" panose="020F0502020204030204"/>
              </a:rPr>
              <a:t>which</a:t>
            </a:r>
            <a:r>
              <a:rPr lang="it-IT" dirty="0">
                <a:cs typeface="Calibri" panose="020F0502020204030204"/>
              </a:rPr>
              <a:t> of </a:t>
            </a:r>
            <a:r>
              <a:rPr lang="it-IT" dirty="0" err="1">
                <a:cs typeface="Calibri" panose="020F0502020204030204"/>
              </a:rPr>
              <a:t>these</a:t>
            </a:r>
            <a:r>
              <a:rPr lang="it-IT" dirty="0">
                <a:cs typeface="Calibri" panose="020F0502020204030204"/>
              </a:rPr>
              <a:t> </a:t>
            </a:r>
            <a:r>
              <a:rPr lang="it-IT" dirty="0" err="1">
                <a:cs typeface="Calibri" panose="020F0502020204030204"/>
              </a:rPr>
              <a:t>concerns</a:t>
            </a:r>
            <a:r>
              <a:rPr lang="it-IT" dirty="0">
                <a:cs typeface="Calibri" panose="020F0502020204030204"/>
              </a:rPr>
              <a:t> the corporation </a:t>
            </a:r>
            <a:r>
              <a:rPr lang="it-IT" dirty="0" err="1">
                <a:cs typeface="Calibri" panose="020F0502020204030204"/>
              </a:rPr>
              <a:t>at</a:t>
            </a:r>
            <a:r>
              <a:rPr lang="it-IT" dirty="0">
                <a:cs typeface="Calibri" panose="020F0502020204030204"/>
              </a:rPr>
              <a:t> </a:t>
            </a:r>
            <a:r>
              <a:rPr lang="it-IT" dirty="0" err="1">
                <a:cs typeface="Calibri" panose="020F0502020204030204"/>
              </a:rPr>
              <a:t>issue</a:t>
            </a:r>
            <a:r>
              <a:rPr lang="it-IT" dirty="0">
                <a:cs typeface="Calibri" panose="020F0502020204030204"/>
              </a:rPr>
              <a:t> </a:t>
            </a:r>
            <a:r>
              <a:rPr lang="it-IT" dirty="0" err="1">
                <a:cs typeface="Calibri" panose="020F0502020204030204"/>
              </a:rPr>
              <a:t>should</a:t>
            </a:r>
            <a:r>
              <a:rPr lang="it-IT" dirty="0">
                <a:cs typeface="Calibri" panose="020F0502020204030204"/>
              </a:rPr>
              <a:t> </a:t>
            </a:r>
            <a:r>
              <a:rPr lang="it-IT" dirty="0" err="1">
                <a:cs typeface="Calibri" panose="020F0502020204030204"/>
              </a:rPr>
              <a:t>prioritise</a:t>
            </a:r>
            <a:r>
              <a:rPr lang="it-IT" dirty="0">
                <a:cs typeface="Calibri" panose="020F0502020204030204"/>
              </a:rPr>
              <a:t>.</a:t>
            </a:r>
          </a:p>
        </p:txBody>
      </p:sp>
      <p:pic>
        <p:nvPicPr>
          <p:cNvPr id="9" name="Graphic 8" descr="Deciduous tree">
            <a:extLst>
              <a:ext uri="{FF2B5EF4-FFF2-40B4-BE49-F238E27FC236}">
                <a16:creationId xmlns:a16="http://schemas.microsoft.com/office/drawing/2014/main" id="{E2F52FCF-4B1E-4E2C-9260-DE7B62B175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41431" y="816337"/>
            <a:ext cx="5225327" cy="522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9316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Deciduous tree">
            <a:extLst>
              <a:ext uri="{FF2B5EF4-FFF2-40B4-BE49-F238E27FC236}">
                <a16:creationId xmlns:a16="http://schemas.microsoft.com/office/drawing/2014/main" id="{FE7231E4-2F78-DC9F-16C1-60B68769C2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4988" y="1744515"/>
            <a:ext cx="3368969" cy="3368969"/>
          </a:xfrm>
          <a:prstGeom prst="rect">
            <a:avLst/>
          </a:prstGeom>
        </p:spPr>
      </p:pic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15109354-9C5D-4F8C-B0E6-D1043C7BF2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9992" y="0"/>
            <a:ext cx="7562008" cy="6858000"/>
          </a:xfrm>
          <a:custGeom>
            <a:avLst/>
            <a:gdLst>
              <a:gd name="connsiteX0" fmla="*/ 7529613 w 7529613"/>
              <a:gd name="connsiteY0" fmla="*/ 0 h 6858000"/>
              <a:gd name="connsiteX1" fmla="*/ 1222331 w 7529613"/>
              <a:gd name="connsiteY1" fmla="*/ 0 h 6858000"/>
              <a:gd name="connsiteX2" fmla="*/ 1126483 w 7529613"/>
              <a:gd name="connsiteY2" fmla="*/ 148742 h 6858000"/>
              <a:gd name="connsiteX3" fmla="*/ 767554 w 7529613"/>
              <a:gd name="connsiteY3" fmla="*/ 819975 h 6858000"/>
              <a:gd name="connsiteX4" fmla="*/ 742103 w 7529613"/>
              <a:gd name="connsiteY4" fmla="*/ 854514 h 6858000"/>
              <a:gd name="connsiteX5" fmla="*/ 785881 w 7529613"/>
              <a:gd name="connsiteY5" fmla="*/ 750263 h 6858000"/>
              <a:gd name="connsiteX6" fmla="*/ 978978 w 7529613"/>
              <a:gd name="connsiteY6" fmla="*/ 331786 h 6858000"/>
              <a:gd name="connsiteX7" fmla="*/ 1155717 w 7529613"/>
              <a:gd name="connsiteY7" fmla="*/ 0 h 6858000"/>
              <a:gd name="connsiteX8" fmla="*/ 1098249 w 7529613"/>
              <a:gd name="connsiteY8" fmla="*/ 0 h 6858000"/>
              <a:gd name="connsiteX9" fmla="*/ 991458 w 7529613"/>
              <a:gd name="connsiteY9" fmla="*/ 196614 h 6858000"/>
              <a:gd name="connsiteX10" fmla="*/ 493941 w 7529613"/>
              <a:gd name="connsiteY10" fmla="*/ 1371196 h 6858000"/>
              <a:gd name="connsiteX11" fmla="*/ 46485 w 7529613"/>
              <a:gd name="connsiteY11" fmla="*/ 3331516 h 6858000"/>
              <a:gd name="connsiteX12" fmla="*/ 12252 w 7529613"/>
              <a:gd name="connsiteY12" fmla="*/ 4357388 h 6858000"/>
              <a:gd name="connsiteX13" fmla="*/ 170821 w 7529613"/>
              <a:gd name="connsiteY13" fmla="*/ 5552906 h 6858000"/>
              <a:gd name="connsiteX14" fmla="*/ 537265 w 7529613"/>
              <a:gd name="connsiteY14" fmla="*/ 6828295 h 6858000"/>
              <a:gd name="connsiteX15" fmla="*/ 549692 w 7529613"/>
              <a:gd name="connsiteY15" fmla="*/ 6858000 h 6858000"/>
              <a:gd name="connsiteX16" fmla="*/ 602234 w 7529613"/>
              <a:gd name="connsiteY16" fmla="*/ 6858000 h 6858000"/>
              <a:gd name="connsiteX17" fmla="*/ 595414 w 7529613"/>
              <a:gd name="connsiteY17" fmla="*/ 6841549 h 6858000"/>
              <a:gd name="connsiteX18" fmla="*/ 364260 w 7529613"/>
              <a:gd name="connsiteY18" fmla="*/ 6142729 h 6858000"/>
              <a:gd name="connsiteX19" fmla="*/ 213071 w 7529613"/>
              <a:gd name="connsiteY19" fmla="*/ 5513923 h 6858000"/>
              <a:gd name="connsiteX20" fmla="*/ 211290 w 7529613"/>
              <a:gd name="connsiteY20" fmla="*/ 5480401 h 6858000"/>
              <a:gd name="connsiteX21" fmla="*/ 311446 w 7529613"/>
              <a:gd name="connsiteY21" fmla="*/ 5830359 h 6858000"/>
              <a:gd name="connsiteX22" fmla="*/ 622963 w 7529613"/>
              <a:gd name="connsiteY22" fmla="*/ 6670527 h 6858000"/>
              <a:gd name="connsiteX23" fmla="*/ 710464 w 7529613"/>
              <a:gd name="connsiteY23" fmla="*/ 6858000 h 6858000"/>
              <a:gd name="connsiteX24" fmla="*/ 7529613 w 7529613"/>
              <a:gd name="connsiteY2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529613" h="6858000">
                <a:moveTo>
                  <a:pt x="7529613" y="0"/>
                </a:moveTo>
                <a:lnTo>
                  <a:pt x="1222331" y="0"/>
                </a:lnTo>
                <a:lnTo>
                  <a:pt x="1126483" y="148742"/>
                </a:lnTo>
                <a:cubicBezTo>
                  <a:pt x="995323" y="365513"/>
                  <a:pt x="876174" y="589569"/>
                  <a:pt x="767554" y="819975"/>
                </a:cubicBezTo>
                <a:cubicBezTo>
                  <a:pt x="762210" y="833492"/>
                  <a:pt x="753441" y="845393"/>
                  <a:pt x="742103" y="854514"/>
                </a:cubicBezTo>
                <a:cubicBezTo>
                  <a:pt x="756737" y="819849"/>
                  <a:pt x="770991" y="784928"/>
                  <a:pt x="785881" y="750263"/>
                </a:cubicBezTo>
                <a:cubicBezTo>
                  <a:pt x="846713" y="608712"/>
                  <a:pt x="910948" y="469145"/>
                  <a:pt x="978978" y="331786"/>
                </a:cubicBezTo>
                <a:lnTo>
                  <a:pt x="1155717" y="0"/>
                </a:lnTo>
                <a:lnTo>
                  <a:pt x="1098249" y="0"/>
                </a:lnTo>
                <a:lnTo>
                  <a:pt x="991458" y="196614"/>
                </a:lnTo>
                <a:cubicBezTo>
                  <a:pt x="797017" y="573253"/>
                  <a:pt x="633548" y="966066"/>
                  <a:pt x="493941" y="1371196"/>
                </a:cubicBezTo>
                <a:cubicBezTo>
                  <a:pt x="276630" y="2007265"/>
                  <a:pt x="126659" y="2664286"/>
                  <a:pt x="46485" y="3331516"/>
                </a:cubicBezTo>
                <a:cubicBezTo>
                  <a:pt x="4488" y="3672965"/>
                  <a:pt x="-14219" y="4013908"/>
                  <a:pt x="12252" y="4357388"/>
                </a:cubicBezTo>
                <a:cubicBezTo>
                  <a:pt x="43558" y="4758899"/>
                  <a:pt x="90773" y="5157998"/>
                  <a:pt x="170821" y="5552906"/>
                </a:cubicBezTo>
                <a:cubicBezTo>
                  <a:pt x="259109" y="5988893"/>
                  <a:pt x="378967" y="6414594"/>
                  <a:pt x="537265" y="6828295"/>
                </a:cubicBezTo>
                <a:lnTo>
                  <a:pt x="549692" y="6858000"/>
                </a:lnTo>
                <a:lnTo>
                  <a:pt x="602234" y="6858000"/>
                </a:lnTo>
                <a:lnTo>
                  <a:pt x="595414" y="6841549"/>
                </a:lnTo>
                <a:cubicBezTo>
                  <a:pt x="507884" y="6614016"/>
                  <a:pt x="431296" y="6380817"/>
                  <a:pt x="364260" y="6142729"/>
                </a:cubicBezTo>
                <a:cubicBezTo>
                  <a:pt x="305974" y="5935370"/>
                  <a:pt x="262958" y="5723695"/>
                  <a:pt x="213071" y="5513923"/>
                </a:cubicBezTo>
                <a:cubicBezTo>
                  <a:pt x="211892" y="5502788"/>
                  <a:pt x="211299" y="5491601"/>
                  <a:pt x="211290" y="5480401"/>
                </a:cubicBezTo>
                <a:cubicBezTo>
                  <a:pt x="247814" y="5607635"/>
                  <a:pt x="276958" y="5719759"/>
                  <a:pt x="311446" y="5830359"/>
                </a:cubicBezTo>
                <a:cubicBezTo>
                  <a:pt x="401357" y="6118381"/>
                  <a:pt x="505060" y="6398531"/>
                  <a:pt x="622963" y="6670527"/>
                </a:cubicBezTo>
                <a:lnTo>
                  <a:pt x="710464" y="6858000"/>
                </a:lnTo>
                <a:lnTo>
                  <a:pt x="7529613" y="6858000"/>
                </a:lnTo>
                <a:close/>
              </a:path>
            </a:pathLst>
          </a:custGeom>
          <a:solidFill>
            <a:schemeClr val="accent2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6650E8D-E162-38EF-F718-7FAD48607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9354" y="457201"/>
            <a:ext cx="5337270" cy="1835911"/>
          </a:xfrm>
        </p:spPr>
        <p:txBody>
          <a:bodyPr anchor="b">
            <a:normAutofit/>
          </a:bodyPr>
          <a:lstStyle/>
          <a:p>
            <a:r>
              <a:rPr lang="it-IT" sz="5400" b="1">
                <a:solidFill>
                  <a:srgbClr val="FFFFFF"/>
                </a:solidFill>
                <a:cs typeface="Calibri Light"/>
              </a:rPr>
              <a:t>A broad concept</a:t>
            </a:r>
            <a:endParaRPr lang="it-IT" sz="5400" b="1">
              <a:solidFill>
                <a:srgbClr val="FFFFFF"/>
              </a:solidFill>
            </a:endParaRPr>
          </a:p>
        </p:txBody>
      </p:sp>
      <p:sp>
        <p:nvSpPr>
          <p:cNvPr id="21" name="sketch line">
            <a:extLst>
              <a:ext uri="{FF2B5EF4-FFF2-40B4-BE49-F238E27FC236}">
                <a16:creationId xmlns:a16="http://schemas.microsoft.com/office/drawing/2014/main" id="{49B530FE-A87D-41A0-A920-ADC6539EA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59353" y="2560829"/>
            <a:ext cx="5029200" cy="18288"/>
          </a:xfrm>
          <a:custGeom>
            <a:avLst/>
            <a:gdLst>
              <a:gd name="connsiteX0" fmla="*/ 0 w 5029200"/>
              <a:gd name="connsiteY0" fmla="*/ 0 h 18288"/>
              <a:gd name="connsiteX1" fmla="*/ 528066 w 5029200"/>
              <a:gd name="connsiteY1" fmla="*/ 0 h 18288"/>
              <a:gd name="connsiteX2" fmla="*/ 1207008 w 5029200"/>
              <a:gd name="connsiteY2" fmla="*/ 0 h 18288"/>
              <a:gd name="connsiteX3" fmla="*/ 1785366 w 5029200"/>
              <a:gd name="connsiteY3" fmla="*/ 0 h 18288"/>
              <a:gd name="connsiteX4" fmla="*/ 2313432 w 5029200"/>
              <a:gd name="connsiteY4" fmla="*/ 0 h 18288"/>
              <a:gd name="connsiteX5" fmla="*/ 2992374 w 5029200"/>
              <a:gd name="connsiteY5" fmla="*/ 0 h 18288"/>
              <a:gd name="connsiteX6" fmla="*/ 3621024 w 5029200"/>
              <a:gd name="connsiteY6" fmla="*/ 0 h 18288"/>
              <a:gd name="connsiteX7" fmla="*/ 4249674 w 5029200"/>
              <a:gd name="connsiteY7" fmla="*/ 0 h 18288"/>
              <a:gd name="connsiteX8" fmla="*/ 5029200 w 5029200"/>
              <a:gd name="connsiteY8" fmla="*/ 0 h 18288"/>
              <a:gd name="connsiteX9" fmla="*/ 5029200 w 5029200"/>
              <a:gd name="connsiteY9" fmla="*/ 18288 h 18288"/>
              <a:gd name="connsiteX10" fmla="*/ 4501134 w 5029200"/>
              <a:gd name="connsiteY10" fmla="*/ 18288 h 18288"/>
              <a:gd name="connsiteX11" fmla="*/ 4023360 w 5029200"/>
              <a:gd name="connsiteY11" fmla="*/ 18288 h 18288"/>
              <a:gd name="connsiteX12" fmla="*/ 3344418 w 5029200"/>
              <a:gd name="connsiteY12" fmla="*/ 18288 h 18288"/>
              <a:gd name="connsiteX13" fmla="*/ 2816352 w 5029200"/>
              <a:gd name="connsiteY13" fmla="*/ 18288 h 18288"/>
              <a:gd name="connsiteX14" fmla="*/ 2137410 w 5029200"/>
              <a:gd name="connsiteY14" fmla="*/ 18288 h 18288"/>
              <a:gd name="connsiteX15" fmla="*/ 1408176 w 5029200"/>
              <a:gd name="connsiteY15" fmla="*/ 18288 h 18288"/>
              <a:gd name="connsiteX16" fmla="*/ 829818 w 5029200"/>
              <a:gd name="connsiteY16" fmla="*/ 18288 h 18288"/>
              <a:gd name="connsiteX17" fmla="*/ 0 w 5029200"/>
              <a:gd name="connsiteY17" fmla="*/ 18288 h 18288"/>
              <a:gd name="connsiteX18" fmla="*/ 0 w 5029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029200" h="18288" fill="none" extrusionOk="0">
                <a:moveTo>
                  <a:pt x="0" y="0"/>
                </a:moveTo>
                <a:cubicBezTo>
                  <a:pt x="142937" y="1696"/>
                  <a:pt x="371859" y="12840"/>
                  <a:pt x="528066" y="0"/>
                </a:cubicBezTo>
                <a:cubicBezTo>
                  <a:pt x="684273" y="-12840"/>
                  <a:pt x="928949" y="-5725"/>
                  <a:pt x="1207008" y="0"/>
                </a:cubicBezTo>
                <a:cubicBezTo>
                  <a:pt x="1485067" y="5725"/>
                  <a:pt x="1562886" y="-21331"/>
                  <a:pt x="1785366" y="0"/>
                </a:cubicBezTo>
                <a:cubicBezTo>
                  <a:pt x="2007846" y="21331"/>
                  <a:pt x="2056226" y="25221"/>
                  <a:pt x="2313432" y="0"/>
                </a:cubicBezTo>
                <a:cubicBezTo>
                  <a:pt x="2570638" y="-25221"/>
                  <a:pt x="2732455" y="16294"/>
                  <a:pt x="2992374" y="0"/>
                </a:cubicBezTo>
                <a:cubicBezTo>
                  <a:pt x="3252293" y="-16294"/>
                  <a:pt x="3319267" y="-29774"/>
                  <a:pt x="3621024" y="0"/>
                </a:cubicBezTo>
                <a:cubicBezTo>
                  <a:pt x="3922781" y="29774"/>
                  <a:pt x="3998107" y="-1004"/>
                  <a:pt x="4249674" y="0"/>
                </a:cubicBezTo>
                <a:cubicBezTo>
                  <a:pt x="4501241" y="1004"/>
                  <a:pt x="4792523" y="-4510"/>
                  <a:pt x="5029200" y="0"/>
                </a:cubicBezTo>
                <a:cubicBezTo>
                  <a:pt x="5029730" y="6954"/>
                  <a:pt x="5029934" y="12839"/>
                  <a:pt x="5029200" y="18288"/>
                </a:cubicBezTo>
                <a:cubicBezTo>
                  <a:pt x="4805432" y="23154"/>
                  <a:pt x="4715801" y="17034"/>
                  <a:pt x="4501134" y="18288"/>
                </a:cubicBezTo>
                <a:cubicBezTo>
                  <a:pt x="4286467" y="19542"/>
                  <a:pt x="4193719" y="41701"/>
                  <a:pt x="4023360" y="18288"/>
                </a:cubicBezTo>
                <a:cubicBezTo>
                  <a:pt x="3853001" y="-5125"/>
                  <a:pt x="3676466" y="16909"/>
                  <a:pt x="3344418" y="18288"/>
                </a:cubicBezTo>
                <a:cubicBezTo>
                  <a:pt x="3012370" y="19667"/>
                  <a:pt x="2945824" y="14410"/>
                  <a:pt x="2816352" y="18288"/>
                </a:cubicBezTo>
                <a:cubicBezTo>
                  <a:pt x="2686880" y="22166"/>
                  <a:pt x="2438351" y="13507"/>
                  <a:pt x="2137410" y="18288"/>
                </a:cubicBezTo>
                <a:cubicBezTo>
                  <a:pt x="1836469" y="23069"/>
                  <a:pt x="1581391" y="46111"/>
                  <a:pt x="1408176" y="18288"/>
                </a:cubicBezTo>
                <a:cubicBezTo>
                  <a:pt x="1234961" y="-9535"/>
                  <a:pt x="1040489" y="-7495"/>
                  <a:pt x="829818" y="18288"/>
                </a:cubicBezTo>
                <a:cubicBezTo>
                  <a:pt x="619147" y="44071"/>
                  <a:pt x="238626" y="37568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029200" h="18288" stroke="0" extrusionOk="0">
                <a:moveTo>
                  <a:pt x="0" y="0"/>
                </a:moveTo>
                <a:cubicBezTo>
                  <a:pt x="165412" y="-21137"/>
                  <a:pt x="322344" y="-21985"/>
                  <a:pt x="578358" y="0"/>
                </a:cubicBezTo>
                <a:cubicBezTo>
                  <a:pt x="834372" y="21985"/>
                  <a:pt x="907099" y="-19195"/>
                  <a:pt x="1056132" y="0"/>
                </a:cubicBezTo>
                <a:cubicBezTo>
                  <a:pt x="1205165" y="19195"/>
                  <a:pt x="1612834" y="-24928"/>
                  <a:pt x="1785366" y="0"/>
                </a:cubicBezTo>
                <a:cubicBezTo>
                  <a:pt x="1957898" y="24928"/>
                  <a:pt x="2149044" y="19108"/>
                  <a:pt x="2363724" y="0"/>
                </a:cubicBezTo>
                <a:cubicBezTo>
                  <a:pt x="2578404" y="-19108"/>
                  <a:pt x="2759981" y="-21788"/>
                  <a:pt x="2942082" y="0"/>
                </a:cubicBezTo>
                <a:cubicBezTo>
                  <a:pt x="3124183" y="21788"/>
                  <a:pt x="3482217" y="8836"/>
                  <a:pt x="3671316" y="0"/>
                </a:cubicBezTo>
                <a:cubicBezTo>
                  <a:pt x="3860415" y="-8836"/>
                  <a:pt x="4058665" y="-25048"/>
                  <a:pt x="4199382" y="0"/>
                </a:cubicBezTo>
                <a:cubicBezTo>
                  <a:pt x="4340099" y="25048"/>
                  <a:pt x="4735096" y="-22088"/>
                  <a:pt x="5029200" y="0"/>
                </a:cubicBezTo>
                <a:cubicBezTo>
                  <a:pt x="5028517" y="5414"/>
                  <a:pt x="5028480" y="12510"/>
                  <a:pt x="5029200" y="18288"/>
                </a:cubicBezTo>
                <a:cubicBezTo>
                  <a:pt x="4891577" y="31493"/>
                  <a:pt x="4684146" y="-2509"/>
                  <a:pt x="4501134" y="18288"/>
                </a:cubicBezTo>
                <a:cubicBezTo>
                  <a:pt x="4318122" y="39085"/>
                  <a:pt x="4030703" y="3672"/>
                  <a:pt x="3872484" y="18288"/>
                </a:cubicBezTo>
                <a:cubicBezTo>
                  <a:pt x="3714265" y="32905"/>
                  <a:pt x="3546134" y="7501"/>
                  <a:pt x="3294126" y="18288"/>
                </a:cubicBezTo>
                <a:cubicBezTo>
                  <a:pt x="3042118" y="29075"/>
                  <a:pt x="2912116" y="11153"/>
                  <a:pt x="2564892" y="18288"/>
                </a:cubicBezTo>
                <a:cubicBezTo>
                  <a:pt x="2217668" y="25423"/>
                  <a:pt x="2095118" y="11659"/>
                  <a:pt x="1835658" y="18288"/>
                </a:cubicBezTo>
                <a:cubicBezTo>
                  <a:pt x="1576198" y="24917"/>
                  <a:pt x="1500897" y="19889"/>
                  <a:pt x="1307592" y="18288"/>
                </a:cubicBezTo>
                <a:cubicBezTo>
                  <a:pt x="1114287" y="16687"/>
                  <a:pt x="961527" y="47453"/>
                  <a:pt x="678942" y="18288"/>
                </a:cubicBezTo>
                <a:cubicBezTo>
                  <a:pt x="396357" y="-10877"/>
                  <a:pt x="271066" y="23005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3AA8E7F-6972-8D2C-53A8-206D08E5F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9354" y="2798064"/>
            <a:ext cx="5461095" cy="341761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it-IT" sz="3200" dirty="0">
                <a:solidFill>
                  <a:srgbClr val="FFFFFF"/>
                </a:solidFill>
                <a:cs typeface="Calibri" panose="020F0502020204030204"/>
              </a:rPr>
              <a:t>At the EU level, the European Commission has developed a CSR 'agenda', </a:t>
            </a:r>
            <a:r>
              <a:rPr lang="it-IT" sz="3200" err="1">
                <a:solidFill>
                  <a:srgbClr val="FFFFFF"/>
                </a:solidFill>
                <a:cs typeface="Calibri" panose="020F0502020204030204"/>
              </a:rPr>
              <a:t>which</a:t>
            </a:r>
            <a:r>
              <a:rPr lang="it-IT" sz="3200" dirty="0">
                <a:solidFill>
                  <a:srgbClr val="FFFFFF"/>
                </a:solidFill>
                <a:cs typeface="Calibri" panose="020F0502020204030204"/>
              </a:rPr>
              <a:t> </a:t>
            </a:r>
            <a:r>
              <a:rPr lang="it-IT" sz="3200" err="1">
                <a:solidFill>
                  <a:srgbClr val="FFFFFF"/>
                </a:solidFill>
                <a:cs typeface="Calibri" panose="020F0502020204030204"/>
              </a:rPr>
              <a:t>is</a:t>
            </a:r>
            <a:r>
              <a:rPr lang="it-IT" sz="3200" dirty="0">
                <a:solidFill>
                  <a:srgbClr val="FFFFFF"/>
                </a:solidFill>
                <a:cs typeface="Calibri" panose="020F0502020204030204"/>
              </a:rPr>
              <a:t> </a:t>
            </a:r>
            <a:r>
              <a:rPr lang="it-IT" sz="3200" err="1">
                <a:solidFill>
                  <a:srgbClr val="FFFFFF"/>
                </a:solidFill>
                <a:cs typeface="Calibri" panose="020F0502020204030204"/>
              </a:rPr>
              <a:t>largerly</a:t>
            </a:r>
            <a:r>
              <a:rPr lang="it-IT" sz="3200" dirty="0">
                <a:solidFill>
                  <a:srgbClr val="FFFFFF"/>
                </a:solidFill>
                <a:cs typeface="Calibri" panose="020F0502020204030204"/>
              </a:rPr>
              <a:t> </a:t>
            </a:r>
            <a:r>
              <a:rPr lang="it-IT" sz="3200" err="1">
                <a:solidFill>
                  <a:srgbClr val="FFFFFF"/>
                </a:solidFill>
                <a:cs typeface="Calibri" panose="020F0502020204030204"/>
              </a:rPr>
              <a:t>based</a:t>
            </a:r>
            <a:r>
              <a:rPr lang="it-IT" sz="3200" dirty="0">
                <a:solidFill>
                  <a:srgbClr val="FFFFFF"/>
                </a:solidFill>
                <a:cs typeface="Calibri" panose="020F0502020204030204"/>
              </a:rPr>
              <a:t> on soft-</a:t>
            </a:r>
            <a:r>
              <a:rPr lang="it-IT" sz="3200" err="1">
                <a:solidFill>
                  <a:srgbClr val="FFFFFF"/>
                </a:solidFill>
                <a:cs typeface="Calibri" panose="020F0502020204030204"/>
              </a:rPr>
              <a:t>law</a:t>
            </a:r>
            <a:r>
              <a:rPr lang="it-IT" sz="3200" dirty="0">
                <a:solidFill>
                  <a:srgbClr val="FFFFFF"/>
                </a:solidFill>
                <a:cs typeface="Calibri" panose="020F0502020204030204"/>
              </a:rPr>
              <a:t>, non </a:t>
            </a:r>
            <a:r>
              <a:rPr lang="it-IT" sz="3200" err="1">
                <a:solidFill>
                  <a:srgbClr val="FFFFFF"/>
                </a:solidFill>
                <a:cs typeface="Calibri" panose="020F0502020204030204"/>
              </a:rPr>
              <a:t>bindings</a:t>
            </a:r>
            <a:r>
              <a:rPr lang="it-IT" sz="3200" dirty="0">
                <a:solidFill>
                  <a:srgbClr val="FFFFFF"/>
                </a:solidFill>
                <a:cs typeface="Calibri" panose="020F0502020204030204"/>
              </a:rPr>
              <a:t> </a:t>
            </a:r>
            <a:r>
              <a:rPr lang="it-IT" sz="3200" err="1">
                <a:solidFill>
                  <a:srgbClr val="FFFFFF"/>
                </a:solidFill>
                <a:cs typeface="Calibri" panose="020F0502020204030204"/>
              </a:rPr>
              <a:t>efforts</a:t>
            </a:r>
            <a:r>
              <a:rPr lang="it-IT" sz="3200" dirty="0">
                <a:solidFill>
                  <a:srgbClr val="FFFFFF"/>
                </a:solidFill>
                <a:cs typeface="Calibri" panose="020F0502020204030204"/>
              </a:rPr>
              <a:t> </a:t>
            </a:r>
            <a:r>
              <a:rPr lang="it-IT" sz="3200" err="1">
                <a:solidFill>
                  <a:srgbClr val="FFFFFF"/>
                </a:solidFill>
                <a:cs typeface="Calibri" panose="020F0502020204030204"/>
              </a:rPr>
              <a:t>such</a:t>
            </a:r>
            <a:r>
              <a:rPr lang="it-IT" sz="3200" dirty="0">
                <a:solidFill>
                  <a:srgbClr val="FFFFFF"/>
                </a:solidFill>
                <a:cs typeface="Calibri" panose="020F0502020204030204"/>
              </a:rPr>
              <a:t> </a:t>
            </a:r>
            <a:r>
              <a:rPr lang="it-IT" sz="3200" err="1">
                <a:solidFill>
                  <a:srgbClr val="FFFFFF"/>
                </a:solidFill>
                <a:cs typeface="Calibri" panose="020F0502020204030204"/>
              </a:rPr>
              <a:t>as</a:t>
            </a:r>
            <a:r>
              <a:rPr lang="it-IT" sz="3200" dirty="0">
                <a:solidFill>
                  <a:srgbClr val="FFFFFF"/>
                </a:solidFill>
                <a:cs typeface="Calibri" panose="020F0502020204030204"/>
              </a:rPr>
              <a:t> </a:t>
            </a:r>
            <a:r>
              <a:rPr lang="it-IT" sz="3200" err="1">
                <a:solidFill>
                  <a:srgbClr val="FFFFFF"/>
                </a:solidFill>
                <a:cs typeface="Calibri" panose="020F0502020204030204"/>
              </a:rPr>
              <a:t>enhancing</a:t>
            </a:r>
            <a:r>
              <a:rPr lang="it-IT" sz="3200" dirty="0">
                <a:solidFill>
                  <a:srgbClr val="FFFFFF"/>
                </a:solidFill>
                <a:cs typeface="Calibri" panose="020F0502020204030204"/>
              </a:rPr>
              <a:t> the </a:t>
            </a:r>
            <a:r>
              <a:rPr lang="it-IT" sz="3200" err="1">
                <a:solidFill>
                  <a:srgbClr val="FFFFFF"/>
                </a:solidFill>
                <a:cs typeface="Calibri" panose="020F0502020204030204"/>
              </a:rPr>
              <a:t>visibility</a:t>
            </a:r>
            <a:r>
              <a:rPr lang="it-IT" sz="3200" dirty="0">
                <a:solidFill>
                  <a:srgbClr val="FFFFFF"/>
                </a:solidFill>
                <a:cs typeface="Calibri" panose="020F0502020204030204"/>
              </a:rPr>
              <a:t> of CSR and </a:t>
            </a:r>
            <a:r>
              <a:rPr lang="it-IT" sz="3200" err="1">
                <a:solidFill>
                  <a:srgbClr val="FFFFFF"/>
                </a:solidFill>
                <a:cs typeface="Calibri" panose="020F0502020204030204"/>
              </a:rPr>
              <a:t>disseminating</a:t>
            </a:r>
            <a:r>
              <a:rPr lang="it-IT" sz="3200" dirty="0">
                <a:solidFill>
                  <a:srgbClr val="FFFFFF"/>
                </a:solidFill>
                <a:cs typeface="Calibri" panose="020F0502020204030204"/>
              </a:rPr>
              <a:t> good practices.</a:t>
            </a:r>
            <a:endParaRPr lang="it-IT" sz="2400" dirty="0">
              <a:solidFill>
                <a:srgbClr val="000000"/>
              </a:solidFill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endParaRPr lang="it-IT" sz="2200" dirty="0">
              <a:solidFill>
                <a:srgbClr val="FFFFFF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81593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718276" y="729523"/>
            <a:ext cx="6858000" cy="5398953"/>
          </a:xfrm>
          <a:prstGeom prst="rect">
            <a:avLst/>
          </a:prstGeom>
          <a:ln>
            <a:noFill/>
          </a:ln>
          <a:effectLst>
            <a:outerShdw blurRad="419100" dist="152400" sx="94000" sy="94000" algn="l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8B96BC6-F64F-73A8-84A8-48457FE2C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785366"/>
            <a:ext cx="4069055" cy="2072853"/>
          </a:xfrm>
        </p:spPr>
        <p:txBody>
          <a:bodyPr anchor="t">
            <a:normAutofit/>
          </a:bodyPr>
          <a:lstStyle/>
          <a:p>
            <a:r>
              <a:rPr lang="it-IT" sz="4000">
                <a:cs typeface="Calibri Light"/>
              </a:rPr>
              <a:t>Overview</a:t>
            </a:r>
            <a:endParaRPr lang="it-IT" sz="4000"/>
          </a:p>
        </p:txBody>
      </p:sp>
      <p:pic>
        <p:nvPicPr>
          <p:cNvPr id="14" name="Graphic 13" descr="Social Network">
            <a:extLst>
              <a:ext uri="{FF2B5EF4-FFF2-40B4-BE49-F238E27FC236}">
                <a16:creationId xmlns:a16="http://schemas.microsoft.com/office/drawing/2014/main" id="{B3FFB9E9-02CF-A402-273C-F638B5363F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66764" y="3429000"/>
            <a:ext cx="2666998" cy="2666998"/>
          </a:xfrm>
          <a:prstGeom prst="rect">
            <a:avLst/>
          </a:pr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8D2D189-066A-1CF1-3AFD-B10D9D67D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785366"/>
            <a:ext cx="5257797" cy="531063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just">
              <a:buNone/>
            </a:pPr>
            <a:r>
              <a:rPr lang="it-IT" sz="2400" dirty="0">
                <a:cs typeface="Calibri"/>
              </a:rPr>
              <a:t>Network governance </a:t>
            </a:r>
            <a:r>
              <a:rPr lang="it-IT" sz="2400" err="1">
                <a:cs typeface="Calibri"/>
              </a:rPr>
              <a:t>assumes</a:t>
            </a:r>
            <a:r>
              <a:rPr lang="it-IT" sz="2400" dirty="0">
                <a:cs typeface="Calibri"/>
              </a:rPr>
              <a:t> </a:t>
            </a:r>
            <a:r>
              <a:rPr lang="it-IT" sz="2400" err="1">
                <a:cs typeface="Calibri"/>
              </a:rPr>
              <a:t>that</a:t>
            </a:r>
            <a:r>
              <a:rPr lang="it-IT" sz="2400" dirty="0">
                <a:cs typeface="Calibri"/>
              </a:rPr>
              <a:t> policy </a:t>
            </a:r>
            <a:r>
              <a:rPr lang="it-IT" sz="2400" err="1">
                <a:cs typeface="Calibri"/>
              </a:rPr>
              <a:t>is</a:t>
            </a:r>
            <a:r>
              <a:rPr lang="it-IT" sz="2400" dirty="0">
                <a:cs typeface="Calibri"/>
              </a:rPr>
              <a:t> </a:t>
            </a:r>
            <a:r>
              <a:rPr lang="it-IT" sz="2400" b="1" err="1">
                <a:cs typeface="Calibri"/>
              </a:rPr>
              <a:t>developed</a:t>
            </a:r>
            <a:r>
              <a:rPr lang="it-IT" sz="2400" b="1" dirty="0">
                <a:cs typeface="Calibri"/>
              </a:rPr>
              <a:t> and </a:t>
            </a:r>
            <a:r>
              <a:rPr lang="it-IT" sz="2400" b="1" err="1">
                <a:cs typeface="Calibri"/>
              </a:rPr>
              <a:t>implemented</a:t>
            </a:r>
            <a:r>
              <a:rPr lang="it-IT" sz="2400" b="1" dirty="0">
                <a:cs typeface="Calibri"/>
              </a:rPr>
              <a:t> in networks of </a:t>
            </a:r>
            <a:r>
              <a:rPr lang="it-IT" sz="2400" b="1" err="1">
                <a:cs typeface="Calibri"/>
              </a:rPr>
              <a:t>organizations</a:t>
            </a:r>
            <a:r>
              <a:rPr lang="it-IT" sz="2400" b="1" dirty="0">
                <a:cs typeface="Calibri"/>
              </a:rPr>
              <a:t>.</a:t>
            </a:r>
            <a:r>
              <a:rPr lang="it-IT" sz="2400" dirty="0">
                <a:cs typeface="Calibri"/>
              </a:rPr>
              <a:t> </a:t>
            </a:r>
            <a:endParaRPr lang="it-IT"/>
          </a:p>
          <a:p>
            <a:pPr marL="0" indent="0" algn="just">
              <a:buNone/>
            </a:pPr>
            <a:r>
              <a:rPr lang="it-IT" sz="2400" err="1">
                <a:cs typeface="Calibri"/>
              </a:rPr>
              <a:t>These</a:t>
            </a:r>
            <a:r>
              <a:rPr lang="it-IT" sz="2400" dirty="0">
                <a:cs typeface="Calibri"/>
              </a:rPr>
              <a:t> networks emerge and continue to </a:t>
            </a:r>
            <a:r>
              <a:rPr lang="it-IT" sz="2400" err="1">
                <a:cs typeface="Calibri"/>
              </a:rPr>
              <a:t>exist</a:t>
            </a:r>
            <a:r>
              <a:rPr lang="it-IT" sz="2400" dirty="0">
                <a:cs typeface="Calibri"/>
              </a:rPr>
              <a:t> </a:t>
            </a:r>
            <a:r>
              <a:rPr lang="it-IT" sz="2400" err="1">
                <a:cs typeface="Calibri"/>
              </a:rPr>
              <a:t>because</a:t>
            </a:r>
            <a:r>
              <a:rPr lang="it-IT" sz="2400" dirty="0">
                <a:cs typeface="Calibri"/>
              </a:rPr>
              <a:t> </a:t>
            </a:r>
            <a:r>
              <a:rPr lang="it-IT" sz="2400" err="1">
                <a:cs typeface="Calibri"/>
              </a:rPr>
              <a:t>actors</a:t>
            </a:r>
            <a:r>
              <a:rPr lang="it-IT" sz="2400" dirty="0">
                <a:cs typeface="Calibri"/>
              </a:rPr>
              <a:t> </a:t>
            </a:r>
            <a:r>
              <a:rPr lang="it-IT" sz="2400" b="1" err="1">
                <a:cs typeface="Calibri"/>
              </a:rPr>
              <a:t>cannot</a:t>
            </a:r>
            <a:r>
              <a:rPr lang="it-IT" sz="2400" b="1" dirty="0">
                <a:cs typeface="Calibri"/>
              </a:rPr>
              <a:t> </a:t>
            </a:r>
            <a:r>
              <a:rPr lang="it-IT" sz="2400" b="1" err="1">
                <a:cs typeface="Calibri"/>
              </a:rPr>
              <a:t>reach</a:t>
            </a:r>
            <a:r>
              <a:rPr lang="it-IT" sz="2400" b="1" dirty="0">
                <a:cs typeface="Calibri"/>
              </a:rPr>
              <a:t> </a:t>
            </a:r>
            <a:r>
              <a:rPr lang="it-IT" sz="2400" b="1" err="1">
                <a:cs typeface="Calibri"/>
              </a:rPr>
              <a:t>their</a:t>
            </a:r>
            <a:r>
              <a:rPr lang="it-IT" sz="2400" b="1" dirty="0">
                <a:cs typeface="Calibri"/>
              </a:rPr>
              <a:t> </a:t>
            </a:r>
            <a:r>
              <a:rPr lang="it-IT" sz="2400" b="1" err="1">
                <a:cs typeface="Calibri"/>
              </a:rPr>
              <a:t>objectives</a:t>
            </a:r>
            <a:r>
              <a:rPr lang="it-IT" sz="2400" b="1" dirty="0">
                <a:cs typeface="Calibri"/>
              </a:rPr>
              <a:t> </a:t>
            </a:r>
            <a:r>
              <a:rPr lang="it-IT" sz="2400" b="1" err="1">
                <a:cs typeface="Calibri"/>
              </a:rPr>
              <a:t>without</a:t>
            </a:r>
            <a:r>
              <a:rPr lang="it-IT" sz="2400" b="1" dirty="0">
                <a:cs typeface="Calibri"/>
              </a:rPr>
              <a:t> </a:t>
            </a:r>
            <a:r>
              <a:rPr lang="it-IT" sz="2400" b="1" err="1">
                <a:cs typeface="Calibri"/>
              </a:rPr>
              <a:t>each</a:t>
            </a:r>
            <a:r>
              <a:rPr lang="it-IT" sz="2400" b="1" dirty="0">
                <a:cs typeface="Calibri"/>
              </a:rPr>
              <a:t> </a:t>
            </a:r>
            <a:r>
              <a:rPr lang="it-IT" sz="2400" b="1" err="1">
                <a:cs typeface="Calibri"/>
              </a:rPr>
              <a:t>other</a:t>
            </a:r>
            <a:r>
              <a:rPr lang="it-IT" sz="2400" dirty="0">
                <a:cs typeface="Calibri"/>
              </a:rPr>
              <a:t> . </a:t>
            </a:r>
            <a:endParaRPr lang="it-IT">
              <a:cs typeface="Calibri"/>
            </a:endParaRPr>
          </a:p>
          <a:p>
            <a:pPr marL="0" indent="0" algn="just">
              <a:buNone/>
            </a:pPr>
            <a:endParaRPr lang="it-IT" sz="2400" dirty="0">
              <a:cs typeface="Calibri"/>
            </a:endParaRPr>
          </a:p>
          <a:p>
            <a:pPr marL="0" indent="0" algn="just">
              <a:buNone/>
            </a:pPr>
            <a:r>
              <a:rPr lang="it-IT" sz="2400">
                <a:cs typeface="Calibri"/>
              </a:rPr>
              <a:t>Network </a:t>
            </a:r>
            <a:r>
              <a:rPr lang="it-IT" sz="2400" dirty="0">
                <a:cs typeface="Calibri"/>
              </a:rPr>
              <a:t>governance </a:t>
            </a:r>
            <a:r>
              <a:rPr lang="it-IT" sz="2400" err="1">
                <a:cs typeface="Calibri"/>
              </a:rPr>
              <a:t>relies</a:t>
            </a:r>
            <a:r>
              <a:rPr lang="it-IT" sz="2400" dirty="0">
                <a:cs typeface="Calibri"/>
              </a:rPr>
              <a:t> on </a:t>
            </a:r>
            <a:r>
              <a:rPr lang="it-IT" sz="2400" b="1" err="1">
                <a:cs typeface="Calibri"/>
              </a:rPr>
              <a:t>cooperation</a:t>
            </a:r>
            <a:r>
              <a:rPr lang="it-IT" sz="2400" b="1" dirty="0">
                <a:cs typeface="Calibri"/>
              </a:rPr>
              <a:t> </a:t>
            </a:r>
            <a:r>
              <a:rPr lang="it-IT" sz="2400" err="1">
                <a:cs typeface="Calibri"/>
              </a:rPr>
              <a:t>as</a:t>
            </a:r>
            <a:r>
              <a:rPr lang="it-IT" sz="2400" dirty="0">
                <a:cs typeface="Calibri"/>
              </a:rPr>
              <a:t> the </a:t>
            </a:r>
            <a:r>
              <a:rPr lang="it-IT" sz="2400" err="1">
                <a:cs typeface="Calibri"/>
              </a:rPr>
              <a:t>mechanism</a:t>
            </a:r>
            <a:r>
              <a:rPr lang="it-IT" sz="2400" dirty="0">
                <a:cs typeface="Calibri"/>
              </a:rPr>
              <a:t> to deal with </a:t>
            </a:r>
            <a:r>
              <a:rPr lang="it-IT" sz="2400" b="1" err="1">
                <a:cs typeface="Calibri"/>
              </a:rPr>
              <a:t>this</a:t>
            </a:r>
            <a:r>
              <a:rPr lang="it-IT" sz="2400" b="1" dirty="0">
                <a:cs typeface="Calibri"/>
              </a:rPr>
              <a:t> </a:t>
            </a:r>
            <a:r>
              <a:rPr lang="it-IT" sz="2400" b="1" err="1">
                <a:cs typeface="Calibri"/>
              </a:rPr>
              <a:t>interdependence</a:t>
            </a:r>
            <a:r>
              <a:rPr lang="it-IT" sz="2400" b="1" dirty="0">
                <a:cs typeface="Calibri"/>
              </a:rPr>
              <a:t>. </a:t>
            </a:r>
            <a:endParaRPr lang="it-IT" b="1">
              <a:ea typeface="Calibri"/>
              <a:cs typeface="Calibri"/>
            </a:endParaRPr>
          </a:p>
          <a:p>
            <a:pPr marL="0" indent="0" algn="just">
              <a:buNone/>
            </a:pPr>
            <a:endParaRPr lang="it-IT" sz="24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58649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A9E881A4-A468-403A-9941-F8FFD5C681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phic 13" descr="Social Network">
            <a:extLst>
              <a:ext uri="{FF2B5EF4-FFF2-40B4-BE49-F238E27FC236}">
                <a16:creationId xmlns:a16="http://schemas.microsoft.com/office/drawing/2014/main" id="{B3FFB9E9-02CF-A402-273C-F638B5363F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1443" y="1919377"/>
            <a:ext cx="3019248" cy="3019248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6F168544-607B-491A-8601-3087D0FCE1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68703" y="1"/>
            <a:ext cx="7423298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8B96BC6-F64F-73A8-84A8-48457FE2C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3287" y="871442"/>
            <a:ext cx="5667269" cy="1289024"/>
          </a:xfrm>
        </p:spPr>
        <p:txBody>
          <a:bodyPr anchor="b">
            <a:normAutofit/>
          </a:bodyPr>
          <a:lstStyle/>
          <a:p>
            <a:pPr algn="ctr"/>
            <a:r>
              <a:rPr lang="it-IT" sz="4000" err="1">
                <a:solidFill>
                  <a:srgbClr val="595959"/>
                </a:solidFill>
                <a:cs typeface="Calibri Light"/>
              </a:rPr>
              <a:t>Overview</a:t>
            </a:r>
            <a:endParaRPr lang="it-IT" sz="4000" err="1">
              <a:solidFill>
                <a:srgbClr val="595959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8D2D189-066A-1CF1-3AFD-B10D9D67D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3287" y="2447337"/>
            <a:ext cx="5667269" cy="411348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just">
              <a:buNone/>
            </a:pPr>
            <a:r>
              <a:rPr lang="it-IT" sz="2400" dirty="0">
                <a:solidFill>
                  <a:srgbClr val="595959"/>
                </a:solidFill>
                <a:cs typeface="Calibri"/>
              </a:rPr>
              <a:t>In </a:t>
            </a:r>
            <a:r>
              <a:rPr lang="it-IT" sz="2400" err="1">
                <a:solidFill>
                  <a:srgbClr val="595959"/>
                </a:solidFill>
                <a:cs typeface="Calibri"/>
              </a:rPr>
              <a:t>this</a:t>
            </a:r>
            <a:r>
              <a:rPr lang="it-IT" sz="2400" dirty="0">
                <a:solidFill>
                  <a:srgbClr val="595959"/>
                </a:solidFill>
                <a:cs typeface="Calibri"/>
              </a:rPr>
              <a:t> mode of governance, </a:t>
            </a:r>
            <a:r>
              <a:rPr lang="it-IT" sz="2400" b="1" dirty="0">
                <a:solidFill>
                  <a:srgbClr val="595959"/>
                </a:solidFill>
                <a:cs typeface="Calibri"/>
              </a:rPr>
              <a:t>public and private parties </a:t>
            </a:r>
            <a:r>
              <a:rPr lang="it-IT" sz="2400" b="1" err="1">
                <a:solidFill>
                  <a:srgbClr val="595959"/>
                </a:solidFill>
                <a:cs typeface="Calibri"/>
              </a:rPr>
              <a:t>usually</a:t>
            </a:r>
            <a:r>
              <a:rPr lang="it-IT" sz="2400" b="1" dirty="0">
                <a:solidFill>
                  <a:srgbClr val="595959"/>
                </a:solidFill>
                <a:cs typeface="Calibri"/>
              </a:rPr>
              <a:t> work </a:t>
            </a:r>
            <a:r>
              <a:rPr lang="it-IT" sz="2400" b="1" err="1">
                <a:solidFill>
                  <a:srgbClr val="595959"/>
                </a:solidFill>
                <a:cs typeface="Calibri"/>
              </a:rPr>
              <a:t>together</a:t>
            </a:r>
            <a:r>
              <a:rPr lang="it-IT" sz="2400" dirty="0">
                <a:solidFill>
                  <a:srgbClr val="595959"/>
                </a:solidFill>
                <a:cs typeface="Calibri"/>
              </a:rPr>
              <a:t> </a:t>
            </a:r>
            <a:r>
              <a:rPr lang="it-IT" sz="2400" err="1">
                <a:solidFill>
                  <a:srgbClr val="595959"/>
                </a:solidFill>
                <a:cs typeface="Calibri"/>
              </a:rPr>
              <a:t>as</a:t>
            </a:r>
            <a:r>
              <a:rPr lang="it-IT" sz="2400" dirty="0">
                <a:solidFill>
                  <a:srgbClr val="595959"/>
                </a:solidFill>
                <a:cs typeface="Calibri"/>
              </a:rPr>
              <a:t> partners in </a:t>
            </a:r>
            <a:r>
              <a:rPr lang="it-IT" sz="2400" err="1">
                <a:solidFill>
                  <a:srgbClr val="595959"/>
                </a:solidFill>
                <a:cs typeface="Calibri"/>
              </a:rPr>
              <a:t>coalitions</a:t>
            </a:r>
            <a:r>
              <a:rPr lang="it-IT" sz="2400" dirty="0">
                <a:solidFill>
                  <a:srgbClr val="595959"/>
                </a:solidFill>
                <a:cs typeface="Calibri"/>
              </a:rPr>
              <a:t>, </a:t>
            </a:r>
            <a:r>
              <a:rPr lang="it-IT" sz="2400" err="1">
                <a:solidFill>
                  <a:srgbClr val="595959"/>
                </a:solidFill>
                <a:cs typeface="Calibri"/>
              </a:rPr>
              <a:t>although</a:t>
            </a:r>
            <a:r>
              <a:rPr lang="it-IT" sz="2400" dirty="0">
                <a:solidFill>
                  <a:srgbClr val="595959"/>
                </a:solidFill>
                <a:cs typeface="Calibri"/>
              </a:rPr>
              <a:t> networks can be </a:t>
            </a:r>
            <a:r>
              <a:rPr lang="it-IT" sz="2400" err="1">
                <a:solidFill>
                  <a:srgbClr val="595959"/>
                </a:solidFill>
                <a:cs typeface="Calibri"/>
              </a:rPr>
              <a:t>found</a:t>
            </a:r>
            <a:r>
              <a:rPr lang="it-IT" sz="2400" dirty="0">
                <a:solidFill>
                  <a:srgbClr val="595959"/>
                </a:solidFill>
                <a:cs typeface="Calibri"/>
              </a:rPr>
              <a:t> in </a:t>
            </a:r>
            <a:r>
              <a:rPr lang="it-IT" sz="2400" err="1">
                <a:solidFill>
                  <a:srgbClr val="595959"/>
                </a:solidFill>
                <a:cs typeface="Calibri"/>
              </a:rPr>
              <a:t>varying</a:t>
            </a:r>
            <a:r>
              <a:rPr lang="it-IT" sz="2400" dirty="0">
                <a:solidFill>
                  <a:srgbClr val="595959"/>
                </a:solidFill>
                <a:cs typeface="Calibri"/>
              </a:rPr>
              <a:t> </a:t>
            </a:r>
            <a:r>
              <a:rPr lang="it-IT" sz="2400" err="1">
                <a:solidFill>
                  <a:srgbClr val="595959"/>
                </a:solidFill>
                <a:cs typeface="Calibri"/>
              </a:rPr>
              <a:t>forms</a:t>
            </a:r>
            <a:r>
              <a:rPr lang="it-IT" sz="2400" dirty="0">
                <a:solidFill>
                  <a:srgbClr val="595959"/>
                </a:solidFill>
                <a:cs typeface="Calibri"/>
              </a:rPr>
              <a:t>. </a:t>
            </a:r>
            <a:endParaRPr lang="it-IT"/>
          </a:p>
          <a:p>
            <a:pPr marL="0" indent="0" algn="just">
              <a:buNone/>
            </a:pPr>
            <a:r>
              <a:rPr lang="it-IT" sz="2400" dirty="0">
                <a:solidFill>
                  <a:srgbClr val="595959"/>
                </a:solidFill>
                <a:cs typeface="Calibri"/>
              </a:rPr>
              <a:t>The </a:t>
            </a:r>
            <a:r>
              <a:rPr lang="it-IT" sz="2400" dirty="0" err="1">
                <a:solidFill>
                  <a:srgbClr val="595959"/>
                </a:solidFill>
                <a:cs typeface="Calibri"/>
              </a:rPr>
              <a:t>coalitions</a:t>
            </a:r>
            <a:r>
              <a:rPr lang="it-IT" sz="2400" dirty="0">
                <a:solidFill>
                  <a:srgbClr val="595959"/>
                </a:solidFill>
                <a:cs typeface="Calibri"/>
              </a:rPr>
              <a:t> </a:t>
            </a:r>
            <a:r>
              <a:rPr lang="it-IT" sz="2400" dirty="0" err="1">
                <a:solidFill>
                  <a:srgbClr val="595959"/>
                </a:solidFill>
                <a:cs typeface="Calibri"/>
              </a:rPr>
              <a:t>that</a:t>
            </a:r>
            <a:r>
              <a:rPr lang="it-IT" sz="2400" dirty="0">
                <a:solidFill>
                  <a:srgbClr val="595959"/>
                </a:solidFill>
                <a:cs typeface="Calibri"/>
              </a:rPr>
              <a:t> are </a:t>
            </a:r>
            <a:r>
              <a:rPr lang="it-IT" sz="2400" dirty="0" err="1">
                <a:solidFill>
                  <a:srgbClr val="595959"/>
                </a:solidFill>
                <a:cs typeface="Calibri"/>
              </a:rPr>
              <a:t>formed</a:t>
            </a:r>
            <a:r>
              <a:rPr lang="it-IT" sz="2400" dirty="0">
                <a:solidFill>
                  <a:srgbClr val="595959"/>
                </a:solidFill>
                <a:cs typeface="Calibri"/>
              </a:rPr>
              <a:t> are </a:t>
            </a:r>
            <a:r>
              <a:rPr lang="it-IT" sz="2400" dirty="0" err="1">
                <a:solidFill>
                  <a:srgbClr val="595959"/>
                </a:solidFill>
                <a:cs typeface="Calibri"/>
              </a:rPr>
              <a:t>sometimes</a:t>
            </a:r>
            <a:r>
              <a:rPr lang="it-IT" sz="2400" dirty="0">
                <a:solidFill>
                  <a:srgbClr val="595959"/>
                </a:solidFill>
                <a:cs typeface="Calibri"/>
              </a:rPr>
              <a:t> ope</a:t>
            </a:r>
            <a:r>
              <a:rPr lang="it-IT" sz="2400" b="1" dirty="0">
                <a:solidFill>
                  <a:srgbClr val="595959"/>
                </a:solidFill>
                <a:cs typeface="Calibri"/>
              </a:rPr>
              <a:t>n and </a:t>
            </a:r>
            <a:r>
              <a:rPr lang="it-IT" sz="2400" b="1" dirty="0" err="1">
                <a:solidFill>
                  <a:srgbClr val="595959"/>
                </a:solidFill>
                <a:cs typeface="Calibri"/>
              </a:rPr>
              <a:t>easily</a:t>
            </a:r>
            <a:r>
              <a:rPr lang="it-IT" sz="2400" b="1" dirty="0">
                <a:solidFill>
                  <a:srgbClr val="595959"/>
                </a:solidFill>
                <a:cs typeface="Calibri"/>
              </a:rPr>
              <a:t> </a:t>
            </a:r>
            <a:r>
              <a:rPr lang="it-IT" sz="2400" b="1" dirty="0" err="1">
                <a:solidFill>
                  <a:srgbClr val="595959"/>
                </a:solidFill>
                <a:cs typeface="Calibri"/>
              </a:rPr>
              <a:t>accessible</a:t>
            </a:r>
            <a:r>
              <a:rPr lang="it-IT" sz="2400" dirty="0">
                <a:solidFill>
                  <a:srgbClr val="595959"/>
                </a:solidFill>
                <a:cs typeface="Calibri"/>
              </a:rPr>
              <a:t> for </a:t>
            </a:r>
            <a:r>
              <a:rPr lang="it-IT" sz="2400" dirty="0" err="1">
                <a:solidFill>
                  <a:srgbClr val="595959"/>
                </a:solidFill>
                <a:cs typeface="Calibri"/>
              </a:rPr>
              <a:t>everybody</a:t>
            </a:r>
            <a:r>
              <a:rPr lang="it-IT" sz="2400" dirty="0">
                <a:solidFill>
                  <a:srgbClr val="595959"/>
                </a:solidFill>
                <a:cs typeface="Calibri"/>
              </a:rPr>
              <a:t>, </a:t>
            </a:r>
            <a:r>
              <a:rPr lang="it-IT" sz="2400" dirty="0" err="1">
                <a:solidFill>
                  <a:srgbClr val="595959"/>
                </a:solidFill>
                <a:cs typeface="Calibri"/>
              </a:rPr>
              <a:t>but</a:t>
            </a:r>
            <a:r>
              <a:rPr lang="it-IT" sz="2400" dirty="0">
                <a:solidFill>
                  <a:srgbClr val="595959"/>
                </a:solidFill>
                <a:cs typeface="Calibri"/>
              </a:rPr>
              <a:t> </a:t>
            </a:r>
            <a:r>
              <a:rPr lang="it-IT" sz="2400" dirty="0" err="1">
                <a:solidFill>
                  <a:srgbClr val="595959"/>
                </a:solidFill>
                <a:cs typeface="Calibri"/>
              </a:rPr>
              <a:t>t</a:t>
            </a:r>
            <a:r>
              <a:rPr lang="it-IT" sz="2400" b="1" dirty="0" err="1">
                <a:solidFill>
                  <a:srgbClr val="595959"/>
                </a:solidFill>
                <a:cs typeface="Calibri"/>
              </a:rPr>
              <a:t>hey</a:t>
            </a:r>
            <a:r>
              <a:rPr lang="it-IT" sz="2400" b="1" dirty="0">
                <a:solidFill>
                  <a:srgbClr val="595959"/>
                </a:solidFill>
                <a:cs typeface="Calibri"/>
              </a:rPr>
              <a:t> can </a:t>
            </a:r>
            <a:r>
              <a:rPr lang="it-IT" sz="2400" b="1" dirty="0" err="1">
                <a:solidFill>
                  <a:srgbClr val="595959"/>
                </a:solidFill>
                <a:cs typeface="Calibri"/>
              </a:rPr>
              <a:t>also</a:t>
            </a:r>
            <a:r>
              <a:rPr lang="it-IT" sz="2400" b="1" dirty="0">
                <a:solidFill>
                  <a:srgbClr val="595959"/>
                </a:solidFill>
                <a:cs typeface="Calibri"/>
              </a:rPr>
              <a:t> be </a:t>
            </a:r>
            <a:r>
              <a:rPr lang="it-IT" sz="2400" b="1" dirty="0" err="1">
                <a:solidFill>
                  <a:srgbClr val="595959"/>
                </a:solidFill>
                <a:cs typeface="Calibri"/>
              </a:rPr>
              <a:t>closed</a:t>
            </a:r>
            <a:r>
              <a:rPr lang="it-IT" sz="2400" b="1" dirty="0">
                <a:solidFill>
                  <a:srgbClr val="595959"/>
                </a:solidFill>
                <a:cs typeface="Calibri"/>
              </a:rPr>
              <a:t> </a:t>
            </a:r>
            <a:r>
              <a:rPr lang="it-IT" sz="2400" dirty="0">
                <a:solidFill>
                  <a:srgbClr val="595959"/>
                </a:solidFill>
                <a:cs typeface="Calibri"/>
              </a:rPr>
              <a:t>and </a:t>
            </a:r>
            <a:r>
              <a:rPr lang="it-IT" sz="2400" dirty="0" err="1">
                <a:solidFill>
                  <a:srgbClr val="595959"/>
                </a:solidFill>
                <a:cs typeface="Calibri"/>
              </a:rPr>
              <a:t>consist</a:t>
            </a:r>
            <a:r>
              <a:rPr lang="it-IT" sz="2400" dirty="0">
                <a:solidFill>
                  <a:srgbClr val="595959"/>
                </a:solidFill>
                <a:cs typeface="Calibri"/>
              </a:rPr>
              <a:t> of a small </a:t>
            </a:r>
            <a:r>
              <a:rPr lang="it-IT" sz="2400" dirty="0" err="1">
                <a:solidFill>
                  <a:srgbClr val="595959"/>
                </a:solidFill>
                <a:cs typeface="Calibri"/>
              </a:rPr>
              <a:t>coalition</a:t>
            </a:r>
            <a:r>
              <a:rPr lang="it-IT" sz="2400" dirty="0">
                <a:solidFill>
                  <a:srgbClr val="595959"/>
                </a:solidFill>
                <a:cs typeface="Calibri"/>
              </a:rPr>
              <a:t> of </a:t>
            </a:r>
            <a:r>
              <a:rPr lang="it-IT" sz="2400" dirty="0" err="1">
                <a:solidFill>
                  <a:srgbClr val="595959"/>
                </a:solidFill>
                <a:cs typeface="Calibri"/>
              </a:rPr>
              <a:t>chosen</a:t>
            </a:r>
            <a:r>
              <a:rPr lang="it-IT" sz="2400" dirty="0">
                <a:solidFill>
                  <a:srgbClr val="595959"/>
                </a:solidFill>
                <a:cs typeface="Calibri"/>
              </a:rPr>
              <a:t> partners. 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2510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A9E881A4-A468-403A-9941-F8FFD5C681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phic 13" descr="Social Network">
            <a:extLst>
              <a:ext uri="{FF2B5EF4-FFF2-40B4-BE49-F238E27FC236}">
                <a16:creationId xmlns:a16="http://schemas.microsoft.com/office/drawing/2014/main" id="{B3FFB9E9-02CF-A402-273C-F638B5363F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1443" y="1919377"/>
            <a:ext cx="3019248" cy="3019248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6F168544-607B-491A-8601-3087D0FCE1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68703" y="1"/>
            <a:ext cx="7423298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8B96BC6-F64F-73A8-84A8-48457FE2C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3287" y="871442"/>
            <a:ext cx="5667269" cy="1289024"/>
          </a:xfrm>
        </p:spPr>
        <p:txBody>
          <a:bodyPr anchor="b">
            <a:normAutofit/>
          </a:bodyPr>
          <a:lstStyle/>
          <a:p>
            <a:pPr algn="ctr"/>
            <a:r>
              <a:rPr lang="it-IT" sz="4000" err="1">
                <a:solidFill>
                  <a:srgbClr val="595959"/>
                </a:solidFill>
                <a:cs typeface="Calibri Light"/>
              </a:rPr>
              <a:t>Overview</a:t>
            </a:r>
            <a:endParaRPr lang="it-IT" sz="4000" err="1">
              <a:solidFill>
                <a:srgbClr val="595959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8D2D189-066A-1CF1-3AFD-B10D9D67D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3287" y="2447337"/>
            <a:ext cx="5667269" cy="411348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just">
              <a:buNone/>
            </a:pPr>
            <a:r>
              <a:rPr lang="it-IT" sz="2400" err="1">
                <a:solidFill>
                  <a:srgbClr val="595959"/>
                </a:solidFill>
                <a:cs typeface="Calibri"/>
              </a:rPr>
              <a:t>However</a:t>
            </a:r>
            <a:r>
              <a:rPr lang="it-IT" sz="2400" dirty="0">
                <a:solidFill>
                  <a:srgbClr val="595959"/>
                </a:solidFill>
                <a:cs typeface="Calibri"/>
              </a:rPr>
              <a:t>, </a:t>
            </a:r>
            <a:r>
              <a:rPr lang="it-IT" sz="2400" err="1">
                <a:solidFill>
                  <a:srgbClr val="595959"/>
                </a:solidFill>
                <a:cs typeface="Calibri"/>
              </a:rPr>
              <a:t>it</a:t>
            </a:r>
            <a:r>
              <a:rPr lang="it-IT" sz="2400" dirty="0">
                <a:solidFill>
                  <a:srgbClr val="595959"/>
                </a:solidFill>
                <a:cs typeface="Calibri"/>
              </a:rPr>
              <a:t> </a:t>
            </a:r>
            <a:r>
              <a:rPr lang="it-IT" sz="2400" err="1">
                <a:solidFill>
                  <a:srgbClr val="595959"/>
                </a:solidFill>
                <a:cs typeface="Calibri"/>
              </a:rPr>
              <a:t>should</a:t>
            </a:r>
            <a:r>
              <a:rPr lang="it-IT" sz="2400" dirty="0">
                <a:solidFill>
                  <a:srgbClr val="595959"/>
                </a:solidFill>
                <a:cs typeface="Calibri"/>
              </a:rPr>
              <a:t> be </a:t>
            </a:r>
            <a:r>
              <a:rPr lang="it-IT" sz="2400" err="1">
                <a:solidFill>
                  <a:srgbClr val="595959"/>
                </a:solidFill>
                <a:cs typeface="Calibri"/>
              </a:rPr>
              <a:t>emphasized</a:t>
            </a:r>
            <a:r>
              <a:rPr lang="it-IT" sz="2400" dirty="0">
                <a:solidFill>
                  <a:srgbClr val="595959"/>
                </a:solidFill>
                <a:cs typeface="Calibri"/>
              </a:rPr>
              <a:t> </a:t>
            </a:r>
            <a:r>
              <a:rPr lang="it-IT" sz="2400" err="1">
                <a:solidFill>
                  <a:srgbClr val="595959"/>
                </a:solidFill>
                <a:cs typeface="Calibri"/>
              </a:rPr>
              <a:t>that</a:t>
            </a:r>
            <a:r>
              <a:rPr lang="it-IT" sz="2400" dirty="0">
                <a:solidFill>
                  <a:srgbClr val="595959"/>
                </a:solidFill>
                <a:cs typeface="Calibri"/>
              </a:rPr>
              <a:t> decision-making in networks </a:t>
            </a:r>
            <a:r>
              <a:rPr lang="it-IT" sz="2400" err="1">
                <a:solidFill>
                  <a:srgbClr val="595959"/>
                </a:solidFill>
                <a:cs typeface="Calibri"/>
              </a:rPr>
              <a:t>is</a:t>
            </a:r>
            <a:r>
              <a:rPr lang="it-IT" sz="2400" dirty="0">
                <a:solidFill>
                  <a:srgbClr val="595959"/>
                </a:solidFill>
                <a:cs typeface="Calibri"/>
              </a:rPr>
              <a:t> </a:t>
            </a:r>
            <a:r>
              <a:rPr lang="it-IT" sz="2400" err="1">
                <a:solidFill>
                  <a:srgbClr val="595959"/>
                </a:solidFill>
                <a:cs typeface="Calibri"/>
              </a:rPr>
              <a:t>not</a:t>
            </a:r>
            <a:r>
              <a:rPr lang="it-IT" sz="2400" dirty="0">
                <a:solidFill>
                  <a:srgbClr val="595959"/>
                </a:solidFill>
                <a:cs typeface="Calibri"/>
              </a:rPr>
              <a:t> </a:t>
            </a:r>
            <a:r>
              <a:rPr lang="it-IT" sz="2400" err="1">
                <a:solidFill>
                  <a:srgbClr val="595959"/>
                </a:solidFill>
                <a:cs typeface="Calibri"/>
              </a:rPr>
              <a:t>necessarily</a:t>
            </a:r>
            <a:r>
              <a:rPr lang="it-IT" sz="2400" dirty="0">
                <a:solidFill>
                  <a:srgbClr val="595959"/>
                </a:solidFill>
                <a:cs typeface="Calibri"/>
              </a:rPr>
              <a:t> easy, </a:t>
            </a:r>
            <a:r>
              <a:rPr lang="it-IT" sz="2400" err="1">
                <a:solidFill>
                  <a:srgbClr val="595959"/>
                </a:solidFill>
                <a:cs typeface="Calibri"/>
              </a:rPr>
              <a:t>since</a:t>
            </a:r>
            <a:r>
              <a:rPr lang="it-IT" sz="2400" dirty="0">
                <a:solidFill>
                  <a:srgbClr val="595959"/>
                </a:solidFill>
                <a:cs typeface="Calibri"/>
              </a:rPr>
              <a:t> the </a:t>
            </a:r>
            <a:r>
              <a:rPr lang="it-IT" sz="2400" err="1">
                <a:solidFill>
                  <a:srgbClr val="595959"/>
                </a:solidFill>
                <a:cs typeface="Calibri"/>
              </a:rPr>
              <a:t>fact</a:t>
            </a:r>
            <a:r>
              <a:rPr lang="it-IT" sz="2400" dirty="0">
                <a:solidFill>
                  <a:srgbClr val="595959"/>
                </a:solidFill>
                <a:cs typeface="Calibri"/>
              </a:rPr>
              <a:t> </a:t>
            </a:r>
            <a:r>
              <a:rPr lang="it-IT" sz="2400" err="1">
                <a:solidFill>
                  <a:srgbClr val="595959"/>
                </a:solidFill>
                <a:cs typeface="Calibri"/>
              </a:rPr>
              <a:t>that</a:t>
            </a:r>
            <a:r>
              <a:rPr lang="it-IT" sz="2400" dirty="0">
                <a:solidFill>
                  <a:srgbClr val="595959"/>
                </a:solidFill>
                <a:cs typeface="Calibri"/>
              </a:rPr>
              <a:t> networks </a:t>
            </a:r>
            <a:r>
              <a:rPr lang="it-IT" sz="2400" err="1">
                <a:solidFill>
                  <a:srgbClr val="595959"/>
                </a:solidFill>
                <a:cs typeface="Calibri"/>
              </a:rPr>
              <a:t>develop</a:t>
            </a:r>
            <a:r>
              <a:rPr lang="it-IT" sz="2400" dirty="0">
                <a:solidFill>
                  <a:srgbClr val="595959"/>
                </a:solidFill>
                <a:cs typeface="Calibri"/>
              </a:rPr>
              <a:t> in the first place, </a:t>
            </a:r>
            <a:r>
              <a:rPr lang="it-IT" sz="2400" err="1">
                <a:solidFill>
                  <a:srgbClr val="595959"/>
                </a:solidFill>
                <a:cs typeface="Calibri"/>
              </a:rPr>
              <a:t>often</a:t>
            </a:r>
            <a:r>
              <a:rPr lang="it-IT" sz="2400" dirty="0">
                <a:solidFill>
                  <a:srgbClr val="595959"/>
                </a:solidFill>
                <a:cs typeface="Calibri"/>
              </a:rPr>
              <a:t> </a:t>
            </a:r>
            <a:r>
              <a:rPr lang="it-IT" sz="2400" err="1">
                <a:solidFill>
                  <a:srgbClr val="595959"/>
                </a:solidFill>
                <a:cs typeface="Calibri"/>
              </a:rPr>
              <a:t>indicates</a:t>
            </a:r>
            <a:r>
              <a:rPr lang="it-IT" sz="2400" dirty="0">
                <a:solidFill>
                  <a:srgbClr val="595959"/>
                </a:solidFill>
                <a:cs typeface="Calibri"/>
              </a:rPr>
              <a:t> </a:t>
            </a:r>
            <a:r>
              <a:rPr lang="it-IT" sz="2400" err="1">
                <a:solidFill>
                  <a:srgbClr val="595959"/>
                </a:solidFill>
                <a:cs typeface="Calibri"/>
              </a:rPr>
              <a:t>that</a:t>
            </a:r>
            <a:r>
              <a:rPr lang="it-IT" sz="2400" dirty="0">
                <a:solidFill>
                  <a:srgbClr val="595959"/>
                </a:solidFill>
                <a:cs typeface="Calibri"/>
              </a:rPr>
              <a:t> </a:t>
            </a:r>
            <a:r>
              <a:rPr lang="it-IT" sz="2400" err="1">
                <a:solidFill>
                  <a:srgbClr val="595959"/>
                </a:solidFill>
                <a:cs typeface="Calibri"/>
              </a:rPr>
              <a:t>there</a:t>
            </a:r>
            <a:r>
              <a:rPr lang="it-IT" sz="2400" dirty="0">
                <a:solidFill>
                  <a:srgbClr val="595959"/>
                </a:solidFill>
                <a:cs typeface="Calibri"/>
              </a:rPr>
              <a:t> </a:t>
            </a:r>
            <a:r>
              <a:rPr lang="it-IT" sz="2400" b="1" err="1">
                <a:solidFill>
                  <a:srgbClr val="595959"/>
                </a:solidFill>
                <a:cs typeface="Calibri"/>
              </a:rPr>
              <a:t>is</a:t>
            </a:r>
            <a:r>
              <a:rPr lang="it-IT" sz="2400" b="1" dirty="0">
                <a:solidFill>
                  <a:srgbClr val="595959"/>
                </a:solidFill>
                <a:cs typeface="Calibri"/>
              </a:rPr>
              <a:t> no </a:t>
            </a:r>
            <a:r>
              <a:rPr lang="it-IT" sz="2400" b="1" err="1">
                <a:solidFill>
                  <a:srgbClr val="595959"/>
                </a:solidFill>
                <a:cs typeface="Calibri"/>
              </a:rPr>
              <a:t>authoritative</a:t>
            </a:r>
            <a:r>
              <a:rPr lang="it-IT" sz="2400" b="1" dirty="0">
                <a:solidFill>
                  <a:srgbClr val="595959"/>
                </a:solidFill>
                <a:cs typeface="Calibri"/>
              </a:rPr>
              <a:t> </a:t>
            </a:r>
            <a:r>
              <a:rPr lang="it-IT" sz="2400" b="1" err="1">
                <a:solidFill>
                  <a:srgbClr val="595959"/>
                </a:solidFill>
                <a:cs typeface="Calibri"/>
              </a:rPr>
              <a:t>solution</a:t>
            </a:r>
            <a:r>
              <a:rPr lang="it-IT" sz="2400" b="1" dirty="0">
                <a:solidFill>
                  <a:srgbClr val="595959"/>
                </a:solidFill>
                <a:cs typeface="Calibri"/>
              </a:rPr>
              <a:t> </a:t>
            </a:r>
            <a:r>
              <a:rPr lang="it-IT" sz="2400" b="1" err="1">
                <a:solidFill>
                  <a:srgbClr val="595959"/>
                </a:solidFill>
                <a:cs typeface="Calibri"/>
              </a:rPr>
              <a:t>at</a:t>
            </a:r>
            <a:r>
              <a:rPr lang="it-IT" sz="2400" b="1" dirty="0">
                <a:solidFill>
                  <a:srgbClr val="595959"/>
                </a:solidFill>
                <a:cs typeface="Calibri"/>
              </a:rPr>
              <a:t> hand </a:t>
            </a:r>
            <a:r>
              <a:rPr lang="it-IT" sz="2400" b="1" err="1">
                <a:solidFill>
                  <a:srgbClr val="595959"/>
                </a:solidFill>
                <a:cs typeface="Calibri"/>
              </a:rPr>
              <a:t>that</a:t>
            </a:r>
            <a:r>
              <a:rPr lang="it-IT" sz="2400" b="1" dirty="0">
                <a:solidFill>
                  <a:srgbClr val="595959"/>
                </a:solidFill>
                <a:cs typeface="Calibri"/>
              </a:rPr>
              <a:t> </a:t>
            </a:r>
            <a:r>
              <a:rPr lang="it-IT" sz="2400" b="1" err="1">
                <a:solidFill>
                  <a:srgbClr val="595959"/>
                </a:solidFill>
                <a:cs typeface="Calibri"/>
              </a:rPr>
              <a:t>is</a:t>
            </a:r>
            <a:r>
              <a:rPr lang="it-IT" sz="2400" b="1" dirty="0">
                <a:solidFill>
                  <a:srgbClr val="595959"/>
                </a:solidFill>
                <a:cs typeface="Calibri"/>
              </a:rPr>
              <a:t> </a:t>
            </a:r>
            <a:r>
              <a:rPr lang="it-IT" sz="2400" b="1" err="1">
                <a:solidFill>
                  <a:srgbClr val="595959"/>
                </a:solidFill>
                <a:cs typeface="Calibri"/>
              </a:rPr>
              <a:t>acceptable</a:t>
            </a:r>
            <a:r>
              <a:rPr lang="it-IT" sz="2400" b="1" dirty="0">
                <a:solidFill>
                  <a:srgbClr val="595959"/>
                </a:solidFill>
                <a:cs typeface="Calibri"/>
              </a:rPr>
              <a:t> for </a:t>
            </a:r>
            <a:r>
              <a:rPr lang="it-IT" sz="2400" b="1" err="1">
                <a:solidFill>
                  <a:srgbClr val="595959"/>
                </a:solidFill>
                <a:cs typeface="Calibri"/>
              </a:rPr>
              <a:t>all</a:t>
            </a:r>
            <a:r>
              <a:rPr lang="it-IT" sz="2400" b="1" dirty="0">
                <a:solidFill>
                  <a:srgbClr val="595959"/>
                </a:solidFill>
                <a:cs typeface="Calibri"/>
              </a:rPr>
              <a:t> </a:t>
            </a:r>
            <a:r>
              <a:rPr lang="it-IT" sz="2400" b="1" err="1">
                <a:solidFill>
                  <a:srgbClr val="595959"/>
                </a:solidFill>
                <a:cs typeface="Calibri"/>
              </a:rPr>
              <a:t>actors</a:t>
            </a:r>
            <a:r>
              <a:rPr lang="it-IT" sz="2400" b="1" dirty="0">
                <a:solidFill>
                  <a:srgbClr val="595959"/>
                </a:solidFill>
                <a:cs typeface="Calibri"/>
              </a:rPr>
              <a:t> </a:t>
            </a:r>
            <a:r>
              <a:rPr lang="it-IT" sz="2400" b="1" err="1">
                <a:solidFill>
                  <a:srgbClr val="595959"/>
                </a:solidFill>
                <a:cs typeface="Calibri"/>
              </a:rPr>
              <a:t>at</a:t>
            </a:r>
            <a:r>
              <a:rPr lang="it-IT" sz="2400" b="1" dirty="0">
                <a:solidFill>
                  <a:srgbClr val="595959"/>
                </a:solidFill>
                <a:cs typeface="Calibri"/>
              </a:rPr>
              <a:t> </a:t>
            </a:r>
            <a:r>
              <a:rPr lang="it-IT" sz="2400" b="1" err="1">
                <a:solidFill>
                  <a:srgbClr val="595959"/>
                </a:solidFill>
                <a:cs typeface="Calibri"/>
              </a:rPr>
              <a:t>stake</a:t>
            </a:r>
            <a:r>
              <a:rPr lang="it-IT" sz="2400" b="1" dirty="0">
                <a:solidFill>
                  <a:srgbClr val="595959"/>
                </a:solidFill>
                <a:cs typeface="Calibri"/>
              </a:rPr>
              <a:t>. </a:t>
            </a:r>
            <a:endParaRPr lang="it-IT" b="1">
              <a:solidFill>
                <a:srgbClr val="000000"/>
              </a:solidFill>
              <a:ea typeface="Calibri"/>
              <a:cs typeface="Calibri"/>
            </a:endParaRPr>
          </a:p>
          <a:p>
            <a:pPr marL="0" indent="0" algn="just">
              <a:buNone/>
            </a:pPr>
            <a:r>
              <a:rPr lang="it-IT" sz="2400" dirty="0">
                <a:solidFill>
                  <a:srgbClr val="595959"/>
                </a:solidFill>
                <a:cs typeface="Calibri"/>
              </a:rPr>
              <a:t>The </a:t>
            </a:r>
            <a:r>
              <a:rPr lang="it-IT" sz="2400" dirty="0" err="1">
                <a:solidFill>
                  <a:srgbClr val="595959"/>
                </a:solidFill>
                <a:cs typeface="Calibri"/>
              </a:rPr>
              <a:t>participating</a:t>
            </a:r>
            <a:r>
              <a:rPr lang="it-IT" sz="2400" dirty="0">
                <a:solidFill>
                  <a:srgbClr val="595959"/>
                </a:solidFill>
                <a:cs typeface="Calibri"/>
              </a:rPr>
              <a:t> </a:t>
            </a:r>
            <a:r>
              <a:rPr lang="it-IT" sz="2400" dirty="0" err="1">
                <a:solidFill>
                  <a:srgbClr val="595959"/>
                </a:solidFill>
                <a:cs typeface="Calibri"/>
              </a:rPr>
              <a:t>actors</a:t>
            </a:r>
            <a:r>
              <a:rPr lang="it-IT" sz="2400" dirty="0">
                <a:solidFill>
                  <a:srgbClr val="595959"/>
                </a:solidFill>
                <a:cs typeface="Calibri"/>
              </a:rPr>
              <a:t> </a:t>
            </a:r>
            <a:r>
              <a:rPr lang="it-IT" sz="2400" dirty="0" err="1">
                <a:solidFill>
                  <a:srgbClr val="595959"/>
                </a:solidFill>
                <a:cs typeface="Calibri"/>
              </a:rPr>
              <a:t>may</a:t>
            </a:r>
            <a:r>
              <a:rPr lang="it-IT" sz="2400" dirty="0">
                <a:solidFill>
                  <a:srgbClr val="595959"/>
                </a:solidFill>
                <a:cs typeface="Calibri"/>
              </a:rPr>
              <a:t> be </a:t>
            </a:r>
            <a:r>
              <a:rPr lang="it-IT" sz="2400" dirty="0" err="1">
                <a:solidFill>
                  <a:srgbClr val="595959"/>
                </a:solidFill>
                <a:cs typeface="Calibri"/>
              </a:rPr>
              <a:t>very</a:t>
            </a:r>
            <a:r>
              <a:rPr lang="it-IT" sz="2400" dirty="0">
                <a:solidFill>
                  <a:srgbClr val="595959"/>
                </a:solidFill>
                <a:cs typeface="Calibri"/>
              </a:rPr>
              <a:t> </a:t>
            </a:r>
            <a:r>
              <a:rPr lang="it-IT" sz="2400" dirty="0" err="1">
                <a:solidFill>
                  <a:srgbClr val="595959"/>
                </a:solidFill>
                <a:cs typeface="Calibri"/>
              </a:rPr>
              <a:t>different</a:t>
            </a:r>
            <a:r>
              <a:rPr lang="it-IT" sz="2400" dirty="0">
                <a:solidFill>
                  <a:srgbClr val="595959"/>
                </a:solidFill>
                <a:cs typeface="Calibri"/>
              </a:rPr>
              <a:t> in nature and act </a:t>
            </a:r>
            <a:r>
              <a:rPr lang="it-IT" sz="2400" dirty="0" err="1">
                <a:solidFill>
                  <a:srgbClr val="595959"/>
                </a:solidFill>
                <a:cs typeface="Calibri"/>
              </a:rPr>
              <a:t>strategically</a:t>
            </a:r>
            <a:r>
              <a:rPr lang="it-IT" sz="2400" dirty="0">
                <a:solidFill>
                  <a:srgbClr val="595959"/>
                </a:solidFill>
                <a:cs typeface="Calibri"/>
              </a:rPr>
              <a:t>.</a:t>
            </a:r>
            <a:endParaRPr lang="it-IT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17338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A9E881A4-A468-403A-9941-F8FFD5C681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3D pattern of ring shapes connected by lines">
            <a:extLst>
              <a:ext uri="{FF2B5EF4-FFF2-40B4-BE49-F238E27FC236}">
                <a16:creationId xmlns:a16="http://schemas.microsoft.com/office/drawing/2014/main" id="{FA8D3DD7-A7AD-C6A4-254D-18ABF5AB02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/>
        </p:blipFill>
        <p:spPr>
          <a:xfrm>
            <a:off x="871443" y="2579837"/>
            <a:ext cx="3019248" cy="1698327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6F168544-607B-491A-8601-3087D0FCE1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68703" y="1"/>
            <a:ext cx="7423298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90BBB4B-FCD4-5BD8-7EAF-FF4D11D56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3287" y="871442"/>
            <a:ext cx="5667269" cy="1289024"/>
          </a:xfrm>
        </p:spPr>
        <p:txBody>
          <a:bodyPr anchor="b">
            <a:normAutofit/>
          </a:bodyPr>
          <a:lstStyle/>
          <a:p>
            <a:pPr algn="ctr"/>
            <a:r>
              <a:rPr lang="it-IT" sz="3200">
                <a:solidFill>
                  <a:srgbClr val="595959"/>
                </a:solidFill>
                <a:cs typeface="Calibri Light"/>
              </a:rPr>
              <a:t>Overview</a:t>
            </a:r>
            <a:endParaRPr lang="it-IT" sz="3200">
              <a:solidFill>
                <a:srgbClr val="595959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04D19D3-78B6-8A3A-5B62-00A6A4FD4D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3287" y="2260432"/>
            <a:ext cx="5667269" cy="397054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just">
              <a:buNone/>
            </a:pPr>
            <a:r>
              <a:rPr lang="it-IT" sz="3200" err="1">
                <a:solidFill>
                  <a:srgbClr val="595959"/>
                </a:solidFill>
                <a:cs typeface="Calibri"/>
              </a:rPr>
              <a:t>This</a:t>
            </a:r>
            <a:r>
              <a:rPr lang="it-IT" sz="3200" dirty="0">
                <a:solidFill>
                  <a:srgbClr val="595959"/>
                </a:solidFill>
                <a:cs typeface="Calibri"/>
              </a:rPr>
              <a:t> </a:t>
            </a:r>
            <a:r>
              <a:rPr lang="it-IT" sz="3200" err="1">
                <a:solidFill>
                  <a:srgbClr val="595959"/>
                </a:solidFill>
                <a:cs typeface="Calibri"/>
              </a:rPr>
              <a:t>multiplicity</a:t>
            </a:r>
            <a:r>
              <a:rPr lang="it-IT" sz="3200" dirty="0">
                <a:solidFill>
                  <a:srgbClr val="595959"/>
                </a:solidFill>
                <a:cs typeface="Calibri"/>
              </a:rPr>
              <a:t> of </a:t>
            </a:r>
            <a:r>
              <a:rPr lang="it-IT" sz="3200" err="1">
                <a:solidFill>
                  <a:srgbClr val="595959"/>
                </a:solidFill>
                <a:cs typeface="Calibri"/>
              </a:rPr>
              <a:t>actors</a:t>
            </a:r>
            <a:r>
              <a:rPr lang="it-IT" sz="3200" dirty="0">
                <a:solidFill>
                  <a:srgbClr val="595959"/>
                </a:solidFill>
                <a:cs typeface="Calibri"/>
              </a:rPr>
              <a:t>, the </a:t>
            </a:r>
            <a:r>
              <a:rPr lang="it-IT" sz="3200" err="1">
                <a:solidFill>
                  <a:srgbClr val="595959"/>
                </a:solidFill>
                <a:cs typeface="Calibri"/>
              </a:rPr>
              <a:t>various</a:t>
            </a:r>
            <a:r>
              <a:rPr lang="it-IT" sz="3200" dirty="0">
                <a:solidFill>
                  <a:srgbClr val="595959"/>
                </a:solidFill>
                <a:cs typeface="Calibri"/>
              </a:rPr>
              <a:t> and </a:t>
            </a:r>
            <a:r>
              <a:rPr lang="it-IT" sz="3200" err="1">
                <a:solidFill>
                  <a:srgbClr val="595959"/>
                </a:solidFill>
                <a:cs typeface="Calibri"/>
              </a:rPr>
              <a:t>conflicting</a:t>
            </a:r>
            <a:r>
              <a:rPr lang="it-IT" sz="3200" dirty="0">
                <a:solidFill>
                  <a:srgbClr val="595959"/>
                </a:solidFill>
                <a:cs typeface="Calibri"/>
              </a:rPr>
              <a:t> </a:t>
            </a:r>
            <a:r>
              <a:rPr lang="it-IT" sz="3200" err="1">
                <a:solidFill>
                  <a:srgbClr val="595959"/>
                </a:solidFill>
                <a:cs typeface="Calibri"/>
              </a:rPr>
              <a:t>interests</a:t>
            </a:r>
            <a:r>
              <a:rPr lang="it-IT" sz="3200" dirty="0">
                <a:solidFill>
                  <a:srgbClr val="595959"/>
                </a:solidFill>
                <a:cs typeface="Calibri"/>
              </a:rPr>
              <a:t> </a:t>
            </a:r>
            <a:r>
              <a:rPr lang="it-IT" sz="3200" err="1">
                <a:solidFill>
                  <a:srgbClr val="595959"/>
                </a:solidFill>
                <a:cs typeface="Calibri"/>
              </a:rPr>
              <a:t>at</a:t>
            </a:r>
            <a:r>
              <a:rPr lang="it-IT" sz="3200" dirty="0">
                <a:solidFill>
                  <a:srgbClr val="595959"/>
                </a:solidFill>
                <a:cs typeface="Calibri"/>
              </a:rPr>
              <a:t> </a:t>
            </a:r>
            <a:r>
              <a:rPr lang="it-IT" sz="3200" err="1">
                <a:solidFill>
                  <a:srgbClr val="595959"/>
                </a:solidFill>
                <a:cs typeface="Calibri"/>
              </a:rPr>
              <a:t>stake</a:t>
            </a:r>
            <a:r>
              <a:rPr lang="it-IT" sz="3200" dirty="0">
                <a:solidFill>
                  <a:srgbClr val="595959"/>
                </a:solidFill>
                <a:cs typeface="Calibri"/>
              </a:rPr>
              <a:t>, and the </a:t>
            </a:r>
            <a:r>
              <a:rPr lang="it-IT" sz="3200" err="1">
                <a:solidFill>
                  <a:srgbClr val="595959"/>
                </a:solidFill>
                <a:cs typeface="Calibri"/>
              </a:rPr>
              <a:t>strategic</a:t>
            </a:r>
            <a:r>
              <a:rPr lang="it-IT" sz="3200" dirty="0">
                <a:solidFill>
                  <a:srgbClr val="595959"/>
                </a:solidFill>
                <a:cs typeface="Calibri"/>
              </a:rPr>
              <a:t> </a:t>
            </a:r>
            <a:r>
              <a:rPr lang="it-IT" sz="3200" err="1">
                <a:solidFill>
                  <a:srgbClr val="595959"/>
                </a:solidFill>
                <a:cs typeface="Calibri"/>
              </a:rPr>
              <a:t>behaviour</a:t>
            </a:r>
            <a:r>
              <a:rPr lang="it-IT" sz="3200" dirty="0">
                <a:solidFill>
                  <a:srgbClr val="595959"/>
                </a:solidFill>
                <a:cs typeface="Calibri"/>
              </a:rPr>
              <a:t> of </a:t>
            </a:r>
            <a:r>
              <a:rPr lang="it-IT" sz="3200" err="1">
                <a:solidFill>
                  <a:srgbClr val="595959"/>
                </a:solidFill>
                <a:cs typeface="Calibri"/>
              </a:rPr>
              <a:t>actors</a:t>
            </a:r>
            <a:r>
              <a:rPr lang="it-IT" sz="3200" dirty="0">
                <a:solidFill>
                  <a:srgbClr val="595959"/>
                </a:solidFill>
                <a:cs typeface="Calibri"/>
              </a:rPr>
              <a:t> </a:t>
            </a:r>
            <a:r>
              <a:rPr lang="it-IT" sz="3200" err="1">
                <a:solidFill>
                  <a:srgbClr val="595959"/>
                </a:solidFill>
                <a:cs typeface="Calibri"/>
              </a:rPr>
              <a:t>involved</a:t>
            </a:r>
            <a:r>
              <a:rPr lang="it-IT" sz="3200" dirty="0">
                <a:solidFill>
                  <a:srgbClr val="595959"/>
                </a:solidFill>
                <a:cs typeface="Calibri"/>
              </a:rPr>
              <a:t>, </a:t>
            </a:r>
            <a:r>
              <a:rPr lang="it-IT" sz="3200" err="1">
                <a:solidFill>
                  <a:srgbClr val="595959"/>
                </a:solidFill>
                <a:cs typeface="Calibri"/>
              </a:rPr>
              <a:t>has</a:t>
            </a:r>
            <a:r>
              <a:rPr lang="it-IT" sz="3200" dirty="0">
                <a:solidFill>
                  <a:srgbClr val="595959"/>
                </a:solidFill>
                <a:cs typeface="Calibri"/>
              </a:rPr>
              <a:t> </a:t>
            </a:r>
            <a:r>
              <a:rPr lang="it-IT" sz="3200" err="1">
                <a:solidFill>
                  <a:srgbClr val="595959"/>
                </a:solidFill>
                <a:cs typeface="Calibri"/>
              </a:rPr>
              <a:t>been</a:t>
            </a:r>
            <a:r>
              <a:rPr lang="it-IT" sz="3200" dirty="0">
                <a:solidFill>
                  <a:srgbClr val="595959"/>
                </a:solidFill>
                <a:cs typeface="Calibri"/>
              </a:rPr>
              <a:t> the </a:t>
            </a:r>
            <a:r>
              <a:rPr lang="it-IT" sz="3200" b="1" err="1">
                <a:solidFill>
                  <a:srgbClr val="595959"/>
                </a:solidFill>
                <a:cs typeface="Calibri"/>
              </a:rPr>
              <a:t>reason</a:t>
            </a:r>
            <a:r>
              <a:rPr lang="it-IT" sz="3200" b="1" dirty="0">
                <a:solidFill>
                  <a:srgbClr val="595959"/>
                </a:solidFill>
                <a:cs typeface="Calibri"/>
              </a:rPr>
              <a:t> </a:t>
            </a:r>
            <a:r>
              <a:rPr lang="it-IT" sz="3200" b="1" err="1">
                <a:solidFill>
                  <a:srgbClr val="595959"/>
                </a:solidFill>
                <a:cs typeface="Calibri"/>
              </a:rPr>
              <a:t>why</a:t>
            </a:r>
            <a:r>
              <a:rPr lang="it-IT" sz="3200" b="1" dirty="0">
                <a:solidFill>
                  <a:srgbClr val="595959"/>
                </a:solidFill>
                <a:cs typeface="Calibri"/>
              </a:rPr>
              <a:t> network governance </a:t>
            </a:r>
            <a:r>
              <a:rPr lang="it-IT" sz="3200" b="1" err="1">
                <a:solidFill>
                  <a:srgbClr val="595959"/>
                </a:solidFill>
                <a:cs typeface="Calibri"/>
              </a:rPr>
              <a:t>has</a:t>
            </a:r>
            <a:r>
              <a:rPr lang="it-IT" sz="3200" b="1" dirty="0">
                <a:solidFill>
                  <a:srgbClr val="595959"/>
                </a:solidFill>
                <a:cs typeface="Calibri"/>
              </a:rPr>
              <a:t> </a:t>
            </a:r>
            <a:r>
              <a:rPr lang="it-IT" sz="3200" b="1" err="1">
                <a:solidFill>
                  <a:srgbClr val="595959"/>
                </a:solidFill>
                <a:cs typeface="Calibri"/>
              </a:rPr>
              <a:t>been</a:t>
            </a:r>
            <a:r>
              <a:rPr lang="it-IT" sz="3200" b="1" dirty="0">
                <a:solidFill>
                  <a:srgbClr val="595959"/>
                </a:solidFill>
                <a:cs typeface="Calibri"/>
              </a:rPr>
              <a:t> </a:t>
            </a:r>
            <a:r>
              <a:rPr lang="it-IT" sz="3200" b="1" err="1">
                <a:solidFill>
                  <a:srgbClr val="595959"/>
                </a:solidFill>
                <a:cs typeface="Calibri"/>
              </a:rPr>
              <a:t>presented</a:t>
            </a:r>
            <a:r>
              <a:rPr lang="it-IT" sz="3200" b="1" dirty="0">
                <a:solidFill>
                  <a:srgbClr val="595959"/>
                </a:solidFill>
                <a:cs typeface="Calibri"/>
              </a:rPr>
              <a:t> </a:t>
            </a:r>
            <a:r>
              <a:rPr lang="it-IT" sz="3200" b="1" err="1">
                <a:solidFill>
                  <a:srgbClr val="595959"/>
                </a:solidFill>
                <a:cs typeface="Calibri"/>
              </a:rPr>
              <a:t>as</a:t>
            </a:r>
            <a:r>
              <a:rPr lang="it-IT" sz="3200" b="1" dirty="0">
                <a:solidFill>
                  <a:srgbClr val="595959"/>
                </a:solidFill>
                <a:cs typeface="Calibri"/>
              </a:rPr>
              <a:t> a </a:t>
            </a:r>
            <a:r>
              <a:rPr lang="it-IT" sz="3200" b="1" err="1">
                <a:solidFill>
                  <a:srgbClr val="595959"/>
                </a:solidFill>
                <a:cs typeface="Calibri"/>
              </a:rPr>
              <a:t>complex</a:t>
            </a:r>
            <a:r>
              <a:rPr lang="it-IT" sz="3200" b="1" dirty="0">
                <a:solidFill>
                  <a:srgbClr val="595959"/>
                </a:solidFill>
                <a:cs typeface="Calibri"/>
              </a:rPr>
              <a:t> </a:t>
            </a:r>
            <a:r>
              <a:rPr lang="it-IT" sz="3200" b="1" err="1">
                <a:solidFill>
                  <a:srgbClr val="595959"/>
                </a:solidFill>
                <a:cs typeface="Calibri"/>
              </a:rPr>
              <a:t>series</a:t>
            </a:r>
            <a:r>
              <a:rPr lang="it-IT" sz="3200" b="1" dirty="0">
                <a:solidFill>
                  <a:srgbClr val="595959"/>
                </a:solidFill>
                <a:cs typeface="Calibri"/>
              </a:rPr>
              <a:t> of games and </a:t>
            </a:r>
            <a:r>
              <a:rPr lang="it-IT" sz="3200" b="1" err="1">
                <a:solidFill>
                  <a:srgbClr val="595959"/>
                </a:solidFill>
                <a:cs typeface="Calibri"/>
              </a:rPr>
              <a:t>there</a:t>
            </a:r>
            <a:r>
              <a:rPr lang="it-IT" sz="3200" b="1" dirty="0">
                <a:solidFill>
                  <a:srgbClr val="595959"/>
                </a:solidFill>
                <a:cs typeface="Calibri"/>
              </a:rPr>
              <a:t> </a:t>
            </a:r>
            <a:r>
              <a:rPr lang="it-IT" sz="3200" b="1" err="1">
                <a:solidFill>
                  <a:srgbClr val="595959"/>
                </a:solidFill>
                <a:cs typeface="Calibri"/>
              </a:rPr>
              <a:t>may</a:t>
            </a:r>
            <a:r>
              <a:rPr lang="it-IT" sz="3200" b="1" dirty="0">
                <a:solidFill>
                  <a:srgbClr val="595959"/>
                </a:solidFill>
                <a:cs typeface="Calibri"/>
              </a:rPr>
              <a:t> be winners and losers. </a:t>
            </a:r>
            <a:endParaRPr lang="it-IT" sz="3200" b="1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996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90BBB4B-FCD4-5BD8-7EAF-FF4D11D56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it-IT" sz="5400">
                <a:cs typeface="Calibri Light"/>
              </a:rPr>
              <a:t>Overview</a:t>
            </a:r>
            <a:endParaRPr lang="it-IT" sz="5400"/>
          </a:p>
        </p:txBody>
      </p:sp>
      <p:sp>
        <p:nvSpPr>
          <p:cNvPr id="36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04D19D3-78B6-8A3A-5B62-00A6A4FD4D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 algn="just">
              <a:buNone/>
            </a:pPr>
            <a:r>
              <a:rPr lang="it-IT" err="1">
                <a:cs typeface="Calibri"/>
              </a:rPr>
              <a:t>Furthermore</a:t>
            </a:r>
            <a:r>
              <a:rPr lang="it-IT" dirty="0">
                <a:cs typeface="Calibri"/>
              </a:rPr>
              <a:t> </a:t>
            </a:r>
            <a:r>
              <a:rPr lang="it-IT" err="1">
                <a:cs typeface="Calibri"/>
              </a:rPr>
              <a:t>it</a:t>
            </a:r>
            <a:r>
              <a:rPr lang="it-IT" dirty="0">
                <a:cs typeface="Calibri"/>
              </a:rPr>
              <a:t> can be "</a:t>
            </a:r>
            <a:r>
              <a:rPr lang="it-IT" err="1">
                <a:cs typeface="Calibri"/>
              </a:rPr>
              <a:t>resource</a:t>
            </a:r>
            <a:r>
              <a:rPr lang="it-IT" dirty="0">
                <a:cs typeface="Calibri"/>
              </a:rPr>
              <a:t> intensive" </a:t>
            </a:r>
            <a:r>
              <a:rPr lang="it-IT" err="1">
                <a:cs typeface="Calibri"/>
              </a:rPr>
              <a:t>as</a:t>
            </a:r>
            <a:r>
              <a:rPr lang="it-IT" dirty="0">
                <a:cs typeface="Calibri"/>
              </a:rPr>
              <a:t> </a:t>
            </a:r>
            <a:r>
              <a:rPr lang="it-IT" err="1">
                <a:cs typeface="Calibri"/>
              </a:rPr>
              <a:t>it</a:t>
            </a:r>
            <a:r>
              <a:rPr lang="it-IT" dirty="0">
                <a:cs typeface="Calibri"/>
              </a:rPr>
              <a:t> </a:t>
            </a:r>
            <a:r>
              <a:rPr lang="it-IT" err="1">
                <a:cs typeface="Calibri"/>
              </a:rPr>
              <a:t>often</a:t>
            </a:r>
            <a:r>
              <a:rPr lang="it-IT" dirty="0">
                <a:cs typeface="Calibri"/>
              </a:rPr>
              <a:t> </a:t>
            </a:r>
            <a:r>
              <a:rPr lang="it-IT" err="1">
                <a:cs typeface="Calibri"/>
              </a:rPr>
              <a:t>requires</a:t>
            </a:r>
            <a:r>
              <a:rPr lang="it-IT" dirty="0">
                <a:cs typeface="Calibri"/>
              </a:rPr>
              <a:t> </a:t>
            </a:r>
            <a:r>
              <a:rPr lang="it-IT" err="1">
                <a:cs typeface="Calibri"/>
              </a:rPr>
              <a:t>frequent</a:t>
            </a:r>
            <a:r>
              <a:rPr lang="it-IT" dirty="0">
                <a:cs typeface="Calibri"/>
              </a:rPr>
              <a:t> meetings. </a:t>
            </a:r>
            <a:endParaRPr lang="it-IT" sz="3200">
              <a:ea typeface="Calibri"/>
              <a:cs typeface="Calibri"/>
            </a:endParaRPr>
          </a:p>
          <a:p>
            <a:pPr marL="0" indent="0" algn="just">
              <a:buNone/>
            </a:pPr>
            <a:endParaRPr lang="it-IT" dirty="0">
              <a:ea typeface="Calibri"/>
              <a:cs typeface="Calibri"/>
            </a:endParaRPr>
          </a:p>
          <a:p>
            <a:pPr marL="0" indent="0" algn="just">
              <a:buNone/>
            </a:pPr>
            <a:r>
              <a:rPr lang="it-IT" dirty="0">
                <a:cs typeface="Calibri"/>
              </a:rPr>
              <a:t>Network governance </a:t>
            </a:r>
            <a:r>
              <a:rPr lang="it-IT" err="1">
                <a:cs typeface="Calibri"/>
              </a:rPr>
              <a:t>emerges</a:t>
            </a:r>
            <a:r>
              <a:rPr lang="it-IT" dirty="0">
                <a:cs typeface="Calibri"/>
              </a:rPr>
              <a:t> </a:t>
            </a:r>
            <a:r>
              <a:rPr lang="it-IT" err="1">
                <a:cs typeface="Calibri"/>
              </a:rPr>
              <a:t>when</a:t>
            </a:r>
            <a:r>
              <a:rPr lang="it-IT" dirty="0">
                <a:cs typeface="Calibri"/>
              </a:rPr>
              <a:t> </a:t>
            </a:r>
            <a:r>
              <a:rPr lang="it-IT" err="1">
                <a:cs typeface="Calibri"/>
              </a:rPr>
              <a:t>problems</a:t>
            </a:r>
            <a:r>
              <a:rPr lang="it-IT" dirty="0">
                <a:cs typeface="Calibri"/>
              </a:rPr>
              <a:t> are </a:t>
            </a:r>
            <a:r>
              <a:rPr lang="it-IT" b="1" err="1">
                <a:cs typeface="Calibri"/>
              </a:rPr>
              <a:t>complex</a:t>
            </a:r>
            <a:r>
              <a:rPr lang="it-IT" dirty="0">
                <a:cs typeface="Calibri"/>
              </a:rPr>
              <a:t>, </a:t>
            </a:r>
            <a:r>
              <a:rPr lang="it-IT" err="1">
                <a:cs typeface="Calibri"/>
              </a:rPr>
              <a:t>its</a:t>
            </a:r>
            <a:r>
              <a:rPr lang="it-IT" dirty="0">
                <a:cs typeface="Calibri"/>
              </a:rPr>
              <a:t> </a:t>
            </a:r>
            <a:r>
              <a:rPr lang="it-IT" err="1">
                <a:cs typeface="Calibri"/>
              </a:rPr>
              <a:t>processes</a:t>
            </a:r>
            <a:r>
              <a:rPr lang="it-IT" dirty="0">
                <a:cs typeface="Calibri"/>
              </a:rPr>
              <a:t> are </a:t>
            </a:r>
            <a:r>
              <a:rPr lang="it-IT" b="1" err="1">
                <a:cs typeface="Calibri"/>
              </a:rPr>
              <a:t>dynamic</a:t>
            </a:r>
            <a:r>
              <a:rPr lang="it-IT" dirty="0">
                <a:cs typeface="Calibri"/>
              </a:rPr>
              <a:t> and the </a:t>
            </a:r>
            <a:r>
              <a:rPr lang="it-IT" err="1">
                <a:cs typeface="Calibri"/>
              </a:rPr>
              <a:t>perceptions</a:t>
            </a:r>
            <a:r>
              <a:rPr lang="it-IT" dirty="0">
                <a:cs typeface="Calibri"/>
              </a:rPr>
              <a:t> of the </a:t>
            </a:r>
            <a:r>
              <a:rPr lang="it-IT" err="1">
                <a:cs typeface="Calibri"/>
              </a:rPr>
              <a:t>problems</a:t>
            </a:r>
            <a:r>
              <a:rPr lang="it-IT" dirty="0">
                <a:cs typeface="Calibri"/>
              </a:rPr>
              <a:t> and </a:t>
            </a:r>
            <a:r>
              <a:rPr lang="it-IT" err="1">
                <a:cs typeface="Calibri"/>
              </a:rPr>
              <a:t>solutions</a:t>
            </a:r>
            <a:r>
              <a:rPr lang="it-IT" dirty="0">
                <a:cs typeface="Calibri"/>
              </a:rPr>
              <a:t> </a:t>
            </a:r>
            <a:r>
              <a:rPr lang="it-IT" b="1" err="1">
                <a:cs typeface="Calibri"/>
              </a:rPr>
              <a:t>may</a:t>
            </a:r>
            <a:r>
              <a:rPr lang="it-IT" b="1" dirty="0">
                <a:cs typeface="Calibri"/>
              </a:rPr>
              <a:t> shift over time,</a:t>
            </a:r>
            <a:r>
              <a:rPr lang="it-IT" dirty="0">
                <a:cs typeface="Calibri"/>
              </a:rPr>
              <a:t> for </a:t>
            </a:r>
            <a:r>
              <a:rPr lang="it-IT" err="1">
                <a:cs typeface="Calibri"/>
              </a:rPr>
              <a:t>example</a:t>
            </a:r>
            <a:r>
              <a:rPr lang="it-IT" dirty="0">
                <a:cs typeface="Calibri"/>
              </a:rPr>
              <a:t> </a:t>
            </a:r>
            <a:r>
              <a:rPr lang="it-IT" err="1">
                <a:cs typeface="Calibri"/>
              </a:rPr>
              <a:t>because</a:t>
            </a:r>
            <a:r>
              <a:rPr lang="it-IT" dirty="0">
                <a:cs typeface="Calibri"/>
              </a:rPr>
              <a:t> </a:t>
            </a:r>
            <a:r>
              <a:rPr lang="it-IT" b="1" dirty="0">
                <a:cs typeface="Calibri"/>
              </a:rPr>
              <a:t>the </a:t>
            </a:r>
            <a:r>
              <a:rPr lang="it-IT" b="1" err="1">
                <a:cs typeface="Calibri"/>
              </a:rPr>
              <a:t>constellation</a:t>
            </a:r>
            <a:r>
              <a:rPr lang="it-IT" b="1" dirty="0">
                <a:cs typeface="Calibri"/>
              </a:rPr>
              <a:t> of </a:t>
            </a:r>
            <a:r>
              <a:rPr lang="it-IT" b="1" err="1">
                <a:cs typeface="Calibri"/>
              </a:rPr>
              <a:t>participants</a:t>
            </a:r>
            <a:r>
              <a:rPr lang="it-IT" b="1" dirty="0">
                <a:cs typeface="Calibri"/>
              </a:rPr>
              <a:t> </a:t>
            </a:r>
            <a:r>
              <a:rPr lang="it-IT" b="1" err="1">
                <a:cs typeface="Calibri"/>
              </a:rPr>
              <a:t>changes</a:t>
            </a:r>
            <a:r>
              <a:rPr lang="it-IT" b="1" dirty="0">
                <a:cs typeface="Calibri"/>
              </a:rPr>
              <a:t> or new information </a:t>
            </a:r>
            <a:r>
              <a:rPr lang="it-IT" b="1" err="1">
                <a:cs typeface="Calibri"/>
              </a:rPr>
              <a:t>becomes</a:t>
            </a:r>
            <a:r>
              <a:rPr lang="it-IT" b="1" dirty="0">
                <a:cs typeface="Calibri"/>
              </a:rPr>
              <a:t> </a:t>
            </a:r>
            <a:r>
              <a:rPr lang="it-IT" b="1" err="1">
                <a:cs typeface="Calibri"/>
              </a:rPr>
              <a:t>available</a:t>
            </a:r>
            <a:r>
              <a:rPr lang="it-IT" b="1" dirty="0">
                <a:cs typeface="Calibri"/>
              </a:rPr>
              <a:t>.</a:t>
            </a:r>
            <a:endParaRPr lang="it-IT" b="1">
              <a:ea typeface="Calibri"/>
              <a:cs typeface="Calibri"/>
            </a:endParaRPr>
          </a:p>
        </p:txBody>
      </p:sp>
      <p:pic>
        <p:nvPicPr>
          <p:cNvPr id="5" name="Picture 4" descr="A 3D pattern of ring shapes connected by lines">
            <a:extLst>
              <a:ext uri="{FF2B5EF4-FFF2-40B4-BE49-F238E27FC236}">
                <a16:creationId xmlns:a16="http://schemas.microsoft.com/office/drawing/2014/main" id="{FA8D3DD7-A7AD-C6A4-254D-18ABF5AB02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50" r="41135" b="2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9370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04C21BAE-6866-4C7A-A7EC-C1B2E572D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3D pattern of ring shapes connected by lines">
            <a:extLst>
              <a:ext uri="{FF2B5EF4-FFF2-40B4-BE49-F238E27FC236}">
                <a16:creationId xmlns:a16="http://schemas.microsoft.com/office/drawing/2014/main" id="{FA8D3DD7-A7AD-C6A4-254D-18ABF5AB02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1" y="1"/>
            <a:ext cx="12192000" cy="6857999"/>
          </a:xfrm>
          <a:prstGeom prst="rect">
            <a:avLst/>
          </a:prstGeom>
        </p:spPr>
      </p:pic>
      <p:sp useBgFill="1">
        <p:nvSpPr>
          <p:cNvPr id="20" name="Freeform: Shape 19">
            <a:extLst>
              <a:ext uri="{FF2B5EF4-FFF2-40B4-BE49-F238E27FC236}">
                <a16:creationId xmlns:a16="http://schemas.microsoft.com/office/drawing/2014/main" id="{7E7D0C94-08B4-48AE-8813-CC4D60294F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3899" y="609600"/>
            <a:ext cx="5372101" cy="5513767"/>
          </a:xfrm>
          <a:custGeom>
            <a:avLst/>
            <a:gdLst>
              <a:gd name="connsiteX0" fmla="*/ 0 w 5372101"/>
              <a:gd name="connsiteY0" fmla="*/ 0 h 5513767"/>
              <a:gd name="connsiteX1" fmla="*/ 5372101 w 5372101"/>
              <a:gd name="connsiteY1" fmla="*/ 0 h 5513767"/>
              <a:gd name="connsiteX2" fmla="*/ 5372101 w 5372101"/>
              <a:gd name="connsiteY2" fmla="*/ 5513767 h 5513767"/>
              <a:gd name="connsiteX3" fmla="*/ 5363126 w 5372101"/>
              <a:gd name="connsiteY3" fmla="*/ 5512835 h 5513767"/>
              <a:gd name="connsiteX4" fmla="*/ 5316714 w 5372101"/>
              <a:gd name="connsiteY4" fmla="*/ 5491247 h 5513767"/>
              <a:gd name="connsiteX5" fmla="*/ 5198331 w 5372101"/>
              <a:gd name="connsiteY5" fmla="*/ 5470092 h 5513767"/>
              <a:gd name="connsiteX6" fmla="*/ 5150428 w 5372101"/>
              <a:gd name="connsiteY6" fmla="*/ 5472506 h 5513767"/>
              <a:gd name="connsiteX7" fmla="*/ 5085506 w 5372101"/>
              <a:gd name="connsiteY7" fmla="*/ 5468851 h 5513767"/>
              <a:gd name="connsiteX8" fmla="*/ 4968663 w 5372101"/>
              <a:gd name="connsiteY8" fmla="*/ 5470487 h 5513767"/>
              <a:gd name="connsiteX9" fmla="*/ 4815623 w 5372101"/>
              <a:gd name="connsiteY9" fmla="*/ 5458622 h 5513767"/>
              <a:gd name="connsiteX10" fmla="*/ 4716679 w 5372101"/>
              <a:gd name="connsiteY10" fmla="*/ 5405365 h 5513767"/>
              <a:gd name="connsiteX11" fmla="*/ 4704891 w 5372101"/>
              <a:gd name="connsiteY11" fmla="*/ 5411529 h 5513767"/>
              <a:gd name="connsiteX12" fmla="*/ 4630496 w 5372101"/>
              <a:gd name="connsiteY12" fmla="*/ 5396532 h 5513767"/>
              <a:gd name="connsiteX13" fmla="*/ 4506964 w 5372101"/>
              <a:gd name="connsiteY13" fmla="*/ 5396685 h 5513767"/>
              <a:gd name="connsiteX14" fmla="*/ 4427135 w 5372101"/>
              <a:gd name="connsiteY14" fmla="*/ 5358585 h 5513767"/>
              <a:gd name="connsiteX15" fmla="*/ 4028338 w 5372101"/>
              <a:gd name="connsiteY15" fmla="*/ 5313494 h 5513767"/>
              <a:gd name="connsiteX16" fmla="*/ 4015367 w 5372101"/>
              <a:gd name="connsiteY16" fmla="*/ 5320766 h 5513767"/>
              <a:gd name="connsiteX17" fmla="*/ 4002837 w 5372101"/>
              <a:gd name="connsiteY17" fmla="*/ 5322294 h 5513767"/>
              <a:gd name="connsiteX18" fmla="*/ 3997650 w 5372101"/>
              <a:gd name="connsiteY18" fmla="*/ 5329513 h 5513767"/>
              <a:gd name="connsiteX19" fmla="*/ 3991991 w 5372101"/>
              <a:gd name="connsiteY19" fmla="*/ 5331908 h 5513767"/>
              <a:gd name="connsiteX20" fmla="*/ 3925210 w 5372101"/>
              <a:gd name="connsiteY20" fmla="*/ 5319395 h 5513767"/>
              <a:gd name="connsiteX21" fmla="*/ 3837014 w 5372101"/>
              <a:gd name="connsiteY21" fmla="*/ 5289023 h 5513767"/>
              <a:gd name="connsiteX22" fmla="*/ 3798765 w 5372101"/>
              <a:gd name="connsiteY22" fmla="*/ 5299431 h 5513767"/>
              <a:gd name="connsiteX23" fmla="*/ 3792144 w 5372101"/>
              <a:gd name="connsiteY23" fmla="*/ 5301616 h 5513767"/>
              <a:gd name="connsiteX24" fmla="*/ 3766249 w 5372101"/>
              <a:gd name="connsiteY24" fmla="*/ 5301869 h 5513767"/>
              <a:gd name="connsiteX25" fmla="*/ 3718651 w 5372101"/>
              <a:gd name="connsiteY25" fmla="*/ 5320541 h 5513767"/>
              <a:gd name="connsiteX26" fmla="*/ 3671207 w 5372101"/>
              <a:gd name="connsiteY26" fmla="*/ 5318046 h 5513767"/>
              <a:gd name="connsiteX27" fmla="*/ 3446863 w 5372101"/>
              <a:gd name="connsiteY27" fmla="*/ 5294348 h 5513767"/>
              <a:gd name="connsiteX28" fmla="*/ 3312000 w 5372101"/>
              <a:gd name="connsiteY28" fmla="*/ 5286923 h 5513767"/>
              <a:gd name="connsiteX29" fmla="*/ 3259756 w 5372101"/>
              <a:gd name="connsiteY29" fmla="*/ 5294712 h 5513767"/>
              <a:gd name="connsiteX30" fmla="*/ 3187481 w 5372101"/>
              <a:gd name="connsiteY30" fmla="*/ 5298457 h 5513767"/>
              <a:gd name="connsiteX31" fmla="*/ 3124115 w 5372101"/>
              <a:gd name="connsiteY31" fmla="*/ 5294626 h 5513767"/>
              <a:gd name="connsiteX32" fmla="*/ 3099907 w 5372101"/>
              <a:gd name="connsiteY32" fmla="*/ 5302443 h 5513767"/>
              <a:gd name="connsiteX33" fmla="*/ 3017494 w 5372101"/>
              <a:gd name="connsiteY33" fmla="*/ 5301439 h 5513767"/>
              <a:gd name="connsiteX34" fmla="*/ 3010848 w 5372101"/>
              <a:gd name="connsiteY34" fmla="*/ 5307225 h 5513767"/>
              <a:gd name="connsiteX35" fmla="*/ 2994286 w 5372101"/>
              <a:gd name="connsiteY35" fmla="*/ 5309060 h 5513767"/>
              <a:gd name="connsiteX36" fmla="*/ 2988160 w 5372101"/>
              <a:gd name="connsiteY36" fmla="*/ 5310041 h 5513767"/>
              <a:gd name="connsiteX37" fmla="*/ 2984260 w 5372101"/>
              <a:gd name="connsiteY37" fmla="*/ 5307528 h 5513767"/>
              <a:gd name="connsiteX38" fmla="*/ 2979127 w 5372101"/>
              <a:gd name="connsiteY38" fmla="*/ 5308389 h 5513767"/>
              <a:gd name="connsiteX39" fmla="*/ 2978660 w 5372101"/>
              <a:gd name="connsiteY39" fmla="*/ 5311563 h 5513767"/>
              <a:gd name="connsiteX40" fmla="*/ 2946326 w 5372101"/>
              <a:gd name="connsiteY40" fmla="*/ 5316745 h 5513767"/>
              <a:gd name="connsiteX41" fmla="*/ 2713134 w 5372101"/>
              <a:gd name="connsiteY41" fmla="*/ 5331381 h 5513767"/>
              <a:gd name="connsiteX42" fmla="*/ 2352072 w 5372101"/>
              <a:gd name="connsiteY42" fmla="*/ 5342761 h 5513767"/>
              <a:gd name="connsiteX43" fmla="*/ 2260922 w 5372101"/>
              <a:gd name="connsiteY43" fmla="*/ 5328122 h 5513767"/>
              <a:gd name="connsiteX44" fmla="*/ 2178497 w 5372101"/>
              <a:gd name="connsiteY44" fmla="*/ 5351065 h 5513767"/>
              <a:gd name="connsiteX45" fmla="*/ 2034408 w 5372101"/>
              <a:gd name="connsiteY45" fmla="*/ 5307958 h 5513767"/>
              <a:gd name="connsiteX46" fmla="*/ 1831505 w 5372101"/>
              <a:gd name="connsiteY46" fmla="*/ 5312691 h 5513767"/>
              <a:gd name="connsiteX47" fmla="*/ 1710387 w 5372101"/>
              <a:gd name="connsiteY47" fmla="*/ 5308705 h 5513767"/>
              <a:gd name="connsiteX48" fmla="*/ 1664816 w 5372101"/>
              <a:gd name="connsiteY48" fmla="*/ 5296479 h 5513767"/>
              <a:gd name="connsiteX49" fmla="*/ 1600883 w 5372101"/>
              <a:gd name="connsiteY49" fmla="*/ 5286607 h 5513767"/>
              <a:gd name="connsiteX50" fmla="*/ 1488397 w 5372101"/>
              <a:gd name="connsiteY50" fmla="*/ 5260898 h 5513767"/>
              <a:gd name="connsiteX51" fmla="*/ 1336670 w 5372101"/>
              <a:gd name="connsiteY51" fmla="*/ 5240770 h 5513767"/>
              <a:gd name="connsiteX52" fmla="*/ 1224297 w 5372101"/>
              <a:gd name="connsiteY52" fmla="*/ 5271845 h 5513767"/>
              <a:gd name="connsiteX53" fmla="*/ 1214830 w 5372101"/>
              <a:gd name="connsiteY53" fmla="*/ 5263450 h 5513767"/>
              <a:gd name="connsiteX54" fmla="*/ 1138181 w 5372101"/>
              <a:gd name="connsiteY54" fmla="*/ 5262590 h 5513767"/>
              <a:gd name="connsiteX55" fmla="*/ 943575 w 5372101"/>
              <a:gd name="connsiteY55" fmla="*/ 5290808 h 5513767"/>
              <a:gd name="connsiteX56" fmla="*/ 529813 w 5372101"/>
              <a:gd name="connsiteY56" fmla="*/ 5218555 h 5513767"/>
              <a:gd name="connsiteX57" fmla="*/ 519546 w 5372101"/>
              <a:gd name="connsiteY57" fmla="*/ 5208845 h 5513767"/>
              <a:gd name="connsiteX58" fmla="*/ 507906 w 5372101"/>
              <a:gd name="connsiteY58" fmla="*/ 5204779 h 5513767"/>
              <a:gd name="connsiteX59" fmla="*/ 505153 w 5372101"/>
              <a:gd name="connsiteY59" fmla="*/ 5196726 h 5513767"/>
              <a:gd name="connsiteX60" fmla="*/ 500429 w 5372101"/>
              <a:gd name="connsiteY60" fmla="*/ 5193241 h 5513767"/>
              <a:gd name="connsiteX61" fmla="*/ 431923 w 5372101"/>
              <a:gd name="connsiteY61" fmla="*/ 5191553 h 5513767"/>
              <a:gd name="connsiteX62" fmla="*/ 337115 w 5372101"/>
              <a:gd name="connsiteY62" fmla="*/ 5202714 h 5513767"/>
              <a:gd name="connsiteX63" fmla="*/ 303383 w 5372101"/>
              <a:gd name="connsiteY63" fmla="*/ 5184750 h 5513767"/>
              <a:gd name="connsiteX64" fmla="*/ 297664 w 5372101"/>
              <a:gd name="connsiteY64" fmla="*/ 5181269 h 5513767"/>
              <a:gd name="connsiteX65" fmla="*/ 272701 w 5372101"/>
              <a:gd name="connsiteY65" fmla="*/ 5175678 h 5513767"/>
              <a:gd name="connsiteX66" fmla="*/ 268242 w 5372101"/>
              <a:gd name="connsiteY66" fmla="*/ 5163678 h 5513767"/>
              <a:gd name="connsiteX67" fmla="*/ 232517 w 5372101"/>
              <a:gd name="connsiteY67" fmla="*/ 5147792 h 5513767"/>
              <a:gd name="connsiteX68" fmla="*/ 185851 w 5372101"/>
              <a:gd name="connsiteY68" fmla="*/ 5140408 h 5513767"/>
              <a:gd name="connsiteX69" fmla="*/ 20337 w 5372101"/>
              <a:gd name="connsiteY69" fmla="*/ 5113040 h 5513767"/>
              <a:gd name="connsiteX70" fmla="*/ 0 w 5372101"/>
              <a:gd name="connsiteY70" fmla="*/ 5112243 h 5513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5372101" h="5513767">
                <a:moveTo>
                  <a:pt x="0" y="0"/>
                </a:moveTo>
                <a:lnTo>
                  <a:pt x="5372101" y="0"/>
                </a:lnTo>
                <a:lnTo>
                  <a:pt x="5372101" y="5513767"/>
                </a:lnTo>
                <a:lnTo>
                  <a:pt x="5363126" y="5512835"/>
                </a:lnTo>
                <a:cubicBezTo>
                  <a:pt x="5345779" y="5509071"/>
                  <a:pt x="5329767" y="5502649"/>
                  <a:pt x="5316714" y="5491247"/>
                </a:cubicBezTo>
                <a:cubicBezTo>
                  <a:pt x="5295689" y="5478131"/>
                  <a:pt x="5219502" y="5459909"/>
                  <a:pt x="5198331" y="5470092"/>
                </a:cubicBezTo>
                <a:cubicBezTo>
                  <a:pt x="5181052" y="5469102"/>
                  <a:pt x="5165047" y="5459569"/>
                  <a:pt x="5150428" y="5472506"/>
                </a:cubicBezTo>
                <a:cubicBezTo>
                  <a:pt x="5129562" y="5487248"/>
                  <a:pt x="5088050" y="5445894"/>
                  <a:pt x="5085506" y="5468851"/>
                </a:cubicBezTo>
                <a:cubicBezTo>
                  <a:pt x="5055692" y="5440170"/>
                  <a:pt x="5006122" y="5469577"/>
                  <a:pt x="4968663" y="5470487"/>
                </a:cubicBezTo>
                <a:cubicBezTo>
                  <a:pt x="4947085" y="5444049"/>
                  <a:pt x="4889767" y="5472037"/>
                  <a:pt x="4815623" y="5458622"/>
                </a:cubicBezTo>
                <a:cubicBezTo>
                  <a:pt x="4792418" y="5428488"/>
                  <a:pt x="4765548" y="5449887"/>
                  <a:pt x="4716679" y="5405365"/>
                </a:cubicBezTo>
                <a:cubicBezTo>
                  <a:pt x="4713235" y="5407807"/>
                  <a:pt x="4709266" y="5409883"/>
                  <a:pt x="4704891" y="5411529"/>
                </a:cubicBezTo>
                <a:cubicBezTo>
                  <a:pt x="4679473" y="5421092"/>
                  <a:pt x="4646164" y="5414379"/>
                  <a:pt x="4630496" y="5396532"/>
                </a:cubicBezTo>
                <a:cubicBezTo>
                  <a:pt x="4590205" y="5365061"/>
                  <a:pt x="4548419" y="5412094"/>
                  <a:pt x="4506964" y="5396685"/>
                </a:cubicBezTo>
                <a:lnTo>
                  <a:pt x="4427135" y="5358585"/>
                </a:lnTo>
                <a:cubicBezTo>
                  <a:pt x="4319267" y="5308575"/>
                  <a:pt x="4152341" y="5340956"/>
                  <a:pt x="4028338" y="5313494"/>
                </a:cubicBezTo>
                <a:lnTo>
                  <a:pt x="4015367" y="5320766"/>
                </a:lnTo>
                <a:lnTo>
                  <a:pt x="4002837" y="5322294"/>
                </a:lnTo>
                <a:lnTo>
                  <a:pt x="3997650" y="5329513"/>
                </a:lnTo>
                <a:lnTo>
                  <a:pt x="3991991" y="5331908"/>
                </a:lnTo>
                <a:cubicBezTo>
                  <a:pt x="3969659" y="5338581"/>
                  <a:pt x="3978880" y="5316131"/>
                  <a:pt x="3925210" y="5319395"/>
                </a:cubicBezTo>
                <a:cubicBezTo>
                  <a:pt x="3947765" y="5277139"/>
                  <a:pt x="3837331" y="5338342"/>
                  <a:pt x="3837014" y="5289023"/>
                </a:cubicBezTo>
                <a:cubicBezTo>
                  <a:pt x="3824001" y="5291376"/>
                  <a:pt x="3811407" y="5295212"/>
                  <a:pt x="3798765" y="5299431"/>
                </a:cubicBezTo>
                <a:lnTo>
                  <a:pt x="3792144" y="5301616"/>
                </a:lnTo>
                <a:lnTo>
                  <a:pt x="3766249" y="5301869"/>
                </a:lnTo>
                <a:lnTo>
                  <a:pt x="3718651" y="5320541"/>
                </a:lnTo>
                <a:cubicBezTo>
                  <a:pt x="3703968" y="5321892"/>
                  <a:pt x="3688308" y="5321427"/>
                  <a:pt x="3671207" y="5318046"/>
                </a:cubicBezTo>
                <a:cubicBezTo>
                  <a:pt x="3616458" y="5288532"/>
                  <a:pt x="3514048" y="5333307"/>
                  <a:pt x="3446863" y="5294348"/>
                </a:cubicBezTo>
                <a:cubicBezTo>
                  <a:pt x="3420930" y="5283822"/>
                  <a:pt x="3333157" y="5274511"/>
                  <a:pt x="3312000" y="5286923"/>
                </a:cubicBezTo>
                <a:cubicBezTo>
                  <a:pt x="3292759" y="5287903"/>
                  <a:pt x="3273112" y="5280334"/>
                  <a:pt x="3259756" y="5294712"/>
                </a:cubicBezTo>
                <a:cubicBezTo>
                  <a:pt x="3239905" y="5311572"/>
                  <a:pt x="3185410" y="5275588"/>
                  <a:pt x="3187481" y="5298457"/>
                </a:cubicBezTo>
                <a:cubicBezTo>
                  <a:pt x="3168018" y="5286036"/>
                  <a:pt x="3146200" y="5288458"/>
                  <a:pt x="3124115" y="5294626"/>
                </a:cubicBezTo>
                <a:lnTo>
                  <a:pt x="3099907" y="5302443"/>
                </a:lnTo>
                <a:lnTo>
                  <a:pt x="3017494" y="5301439"/>
                </a:lnTo>
                <a:lnTo>
                  <a:pt x="3010848" y="5307225"/>
                </a:lnTo>
                <a:lnTo>
                  <a:pt x="2994286" y="5309060"/>
                </a:lnTo>
                <a:lnTo>
                  <a:pt x="2988160" y="5310041"/>
                </a:lnTo>
                <a:lnTo>
                  <a:pt x="2984260" y="5307528"/>
                </a:lnTo>
                <a:cubicBezTo>
                  <a:pt x="2981957" y="5306419"/>
                  <a:pt x="2980273" y="5306402"/>
                  <a:pt x="2979127" y="5308389"/>
                </a:cubicBezTo>
                <a:cubicBezTo>
                  <a:pt x="2978971" y="5309447"/>
                  <a:pt x="2978816" y="5310505"/>
                  <a:pt x="2978660" y="5311563"/>
                </a:cubicBezTo>
                <a:lnTo>
                  <a:pt x="2946326" y="5316745"/>
                </a:lnTo>
                <a:lnTo>
                  <a:pt x="2713134" y="5331381"/>
                </a:lnTo>
                <a:cubicBezTo>
                  <a:pt x="2610698" y="5372328"/>
                  <a:pt x="2466037" y="5325762"/>
                  <a:pt x="2352072" y="5342761"/>
                </a:cubicBezTo>
                <a:cubicBezTo>
                  <a:pt x="2293501" y="5293708"/>
                  <a:pt x="2324138" y="5338538"/>
                  <a:pt x="2260922" y="5328122"/>
                </a:cubicBezTo>
                <a:cubicBezTo>
                  <a:pt x="2275681" y="5372347"/>
                  <a:pt x="2185007" y="5301703"/>
                  <a:pt x="2178497" y="5351065"/>
                </a:cubicBezTo>
                <a:cubicBezTo>
                  <a:pt x="2133294" y="5337229"/>
                  <a:pt x="2097074" y="5300208"/>
                  <a:pt x="2034408" y="5307958"/>
                </a:cubicBezTo>
                <a:cubicBezTo>
                  <a:pt x="1981894" y="5332879"/>
                  <a:pt x="1896288" y="5279365"/>
                  <a:pt x="1831505" y="5312691"/>
                </a:cubicBezTo>
                <a:cubicBezTo>
                  <a:pt x="1807063" y="5321035"/>
                  <a:pt x="1727674" y="5322925"/>
                  <a:pt x="1710387" y="5308705"/>
                </a:cubicBezTo>
                <a:cubicBezTo>
                  <a:pt x="1693367" y="5306094"/>
                  <a:pt x="1674901" y="5312009"/>
                  <a:pt x="1664816" y="5296479"/>
                </a:cubicBezTo>
                <a:cubicBezTo>
                  <a:pt x="1649255" y="5277912"/>
                  <a:pt x="1596152" y="5309335"/>
                  <a:pt x="1600883" y="5286607"/>
                </a:cubicBezTo>
                <a:cubicBezTo>
                  <a:pt x="1563066" y="5308189"/>
                  <a:pt x="1524339" y="5269513"/>
                  <a:pt x="1488397" y="5260898"/>
                </a:cubicBezTo>
                <a:cubicBezTo>
                  <a:pt x="1459246" y="5282011"/>
                  <a:pt x="1412580" y="5243108"/>
                  <a:pt x="1336670" y="5240770"/>
                </a:cubicBezTo>
                <a:cubicBezTo>
                  <a:pt x="1304792" y="5265122"/>
                  <a:pt x="1285508" y="5238878"/>
                  <a:pt x="1224297" y="5271845"/>
                </a:cubicBezTo>
                <a:cubicBezTo>
                  <a:pt x="1221731" y="5268771"/>
                  <a:pt x="1218543" y="5265944"/>
                  <a:pt x="1214830" y="5263450"/>
                </a:cubicBezTo>
                <a:cubicBezTo>
                  <a:pt x="1193241" y="5248952"/>
                  <a:pt x="1158925" y="5248567"/>
                  <a:pt x="1138181" y="5262590"/>
                </a:cubicBezTo>
                <a:lnTo>
                  <a:pt x="943575" y="5290808"/>
                </a:lnTo>
                <a:cubicBezTo>
                  <a:pt x="823587" y="5316899"/>
                  <a:pt x="658340" y="5217603"/>
                  <a:pt x="529813" y="5218555"/>
                </a:cubicBezTo>
                <a:lnTo>
                  <a:pt x="519546" y="5208845"/>
                </a:lnTo>
                <a:lnTo>
                  <a:pt x="507906" y="5204779"/>
                </a:lnTo>
                <a:lnTo>
                  <a:pt x="505153" y="5196726"/>
                </a:lnTo>
                <a:lnTo>
                  <a:pt x="500429" y="5193241"/>
                </a:lnTo>
                <a:cubicBezTo>
                  <a:pt x="480923" y="5182176"/>
                  <a:pt x="482807" y="5205793"/>
                  <a:pt x="431923" y="5191553"/>
                </a:cubicBezTo>
                <a:cubicBezTo>
                  <a:pt x="440499" y="5237077"/>
                  <a:pt x="352872" y="5155083"/>
                  <a:pt x="337115" y="5202714"/>
                </a:cubicBezTo>
                <a:cubicBezTo>
                  <a:pt x="325265" y="5197752"/>
                  <a:pt x="314288" y="5191441"/>
                  <a:pt x="303383" y="5184750"/>
                </a:cubicBezTo>
                <a:lnTo>
                  <a:pt x="297664" y="5181269"/>
                </a:lnTo>
                <a:lnTo>
                  <a:pt x="272701" y="5175678"/>
                </a:lnTo>
                <a:lnTo>
                  <a:pt x="268242" y="5163678"/>
                </a:lnTo>
                <a:lnTo>
                  <a:pt x="232517" y="5147792"/>
                </a:lnTo>
                <a:cubicBezTo>
                  <a:pt x="218741" y="5143453"/>
                  <a:pt x="203450" y="5140668"/>
                  <a:pt x="185851" y="5140408"/>
                </a:cubicBezTo>
                <a:cubicBezTo>
                  <a:pt x="139207" y="5153337"/>
                  <a:pt x="79723" y="5120316"/>
                  <a:pt x="20337" y="5113040"/>
                </a:cubicBezTo>
                <a:lnTo>
                  <a:pt x="0" y="5112243"/>
                </a:lnTo>
                <a:close/>
              </a:path>
            </a:pathLst>
          </a:custGeom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90BBB4B-FCD4-5BD8-7EAF-FF4D11D56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809" y="1071350"/>
            <a:ext cx="4775162" cy="1339382"/>
          </a:xfrm>
        </p:spPr>
        <p:txBody>
          <a:bodyPr>
            <a:normAutofit/>
          </a:bodyPr>
          <a:lstStyle/>
          <a:p>
            <a:pPr algn="ctr"/>
            <a:r>
              <a:rPr lang="it-IT" sz="3300">
                <a:cs typeface="Calibri Light"/>
              </a:rPr>
              <a:t>Network based techniques in the environmental law</a:t>
            </a:r>
            <a:endParaRPr lang="it-IT" sz="3300"/>
          </a:p>
        </p:txBody>
      </p:sp>
      <p:sp>
        <p:nvSpPr>
          <p:cNvPr id="22" name="Rectangle 6">
            <a:extLst>
              <a:ext uri="{FF2B5EF4-FFF2-40B4-BE49-F238E27FC236}">
                <a16:creationId xmlns:a16="http://schemas.microsoft.com/office/drawing/2014/main" id="{F0C518C2-0AA4-470C-87B9-9CBF428FBA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64666" y="399531"/>
            <a:ext cx="1707751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6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04D19D3-78B6-8A3A-5B62-00A6A4FD4D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9319" y="2547257"/>
            <a:ext cx="4458446" cy="3296645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r>
              <a:rPr lang="it-IT" sz="2400" dirty="0">
                <a:cs typeface="Calibri"/>
              </a:rPr>
              <a:t>In the </a:t>
            </a:r>
            <a:r>
              <a:rPr lang="it-IT" sz="2400" dirty="0" err="1">
                <a:cs typeface="Calibri"/>
              </a:rPr>
              <a:t>environmental</a:t>
            </a:r>
            <a:r>
              <a:rPr lang="it-IT" sz="2400" dirty="0">
                <a:cs typeface="Calibri"/>
              </a:rPr>
              <a:t> </a:t>
            </a:r>
            <a:r>
              <a:rPr lang="it-IT" sz="2400" dirty="0" err="1">
                <a:cs typeface="Calibri"/>
              </a:rPr>
              <a:t>context</a:t>
            </a:r>
            <a:r>
              <a:rPr lang="it-IT" sz="2400" dirty="0">
                <a:cs typeface="Calibri"/>
              </a:rPr>
              <a:t>, network </a:t>
            </a:r>
            <a:r>
              <a:rPr lang="it-IT" sz="2400" dirty="0" err="1">
                <a:cs typeface="Calibri"/>
              </a:rPr>
              <a:t>based</a:t>
            </a:r>
            <a:r>
              <a:rPr lang="it-IT" sz="2400" dirty="0">
                <a:cs typeface="Calibri"/>
              </a:rPr>
              <a:t>, </a:t>
            </a:r>
            <a:r>
              <a:rPr lang="it-IT" sz="2400" b="1" dirty="0">
                <a:cs typeface="Calibri"/>
              </a:rPr>
              <a:t>CSR (Corporate Social </a:t>
            </a:r>
            <a:r>
              <a:rPr lang="it-IT" sz="2400" b="1" dirty="0" err="1">
                <a:cs typeface="Calibri"/>
              </a:rPr>
              <a:t>Responsibility</a:t>
            </a:r>
            <a:r>
              <a:rPr lang="it-IT" sz="2400" b="1" dirty="0">
                <a:cs typeface="Calibri"/>
              </a:rPr>
              <a:t>)</a:t>
            </a:r>
            <a:r>
              <a:rPr lang="it-IT" sz="2400" dirty="0">
                <a:cs typeface="Calibri"/>
              </a:rPr>
              <a:t> </a:t>
            </a:r>
            <a:r>
              <a:rPr lang="it-IT" sz="2400" dirty="0" err="1">
                <a:cs typeface="Calibri"/>
              </a:rPr>
              <a:t>inspired</a:t>
            </a:r>
            <a:r>
              <a:rPr lang="it-IT" sz="2400" dirty="0">
                <a:cs typeface="Calibri"/>
              </a:rPr>
              <a:t> </a:t>
            </a:r>
            <a:r>
              <a:rPr lang="it-IT" sz="2400" dirty="0" err="1">
                <a:cs typeface="Calibri"/>
              </a:rPr>
              <a:t>regulatory</a:t>
            </a:r>
            <a:r>
              <a:rPr lang="it-IT" sz="2400" dirty="0">
                <a:cs typeface="Calibri"/>
              </a:rPr>
              <a:t> techniques </a:t>
            </a:r>
            <a:r>
              <a:rPr lang="it-IT" sz="2400" dirty="0" err="1">
                <a:cs typeface="Calibri"/>
              </a:rPr>
              <a:t>have</a:t>
            </a:r>
            <a:r>
              <a:rPr lang="it-IT" sz="2400" dirty="0">
                <a:cs typeface="Calibri"/>
              </a:rPr>
              <a:t> led to the </a:t>
            </a:r>
            <a:r>
              <a:rPr lang="it-IT" sz="2400" dirty="0" err="1">
                <a:cs typeface="Calibri"/>
              </a:rPr>
              <a:t>incentivisation</a:t>
            </a:r>
            <a:r>
              <a:rPr lang="it-IT" sz="2400" dirty="0">
                <a:cs typeface="Calibri"/>
              </a:rPr>
              <a:t> of voluntary agreements and </a:t>
            </a:r>
            <a:r>
              <a:rPr lang="it-IT" sz="2400" dirty="0" err="1">
                <a:cs typeface="Calibri"/>
              </a:rPr>
              <a:t>convenants</a:t>
            </a:r>
            <a:r>
              <a:rPr lang="it-IT" sz="2400" dirty="0">
                <a:cs typeface="Calibri"/>
              </a:rPr>
              <a:t>, </a:t>
            </a:r>
            <a:r>
              <a:rPr lang="it-IT" sz="2400" dirty="0" err="1">
                <a:cs typeface="Calibri"/>
              </a:rPr>
              <a:t>environmental</a:t>
            </a:r>
            <a:r>
              <a:rPr lang="it-IT" sz="2400" dirty="0">
                <a:cs typeface="Calibri"/>
              </a:rPr>
              <a:t> </a:t>
            </a:r>
            <a:r>
              <a:rPr lang="it-IT" sz="2400" dirty="0" err="1">
                <a:cs typeface="Calibri"/>
              </a:rPr>
              <a:t>codes</a:t>
            </a:r>
            <a:r>
              <a:rPr lang="it-IT" sz="2400" dirty="0">
                <a:cs typeface="Calibri"/>
              </a:rPr>
              <a:t> and </a:t>
            </a:r>
            <a:r>
              <a:rPr lang="it-IT" sz="2400" dirty="0" err="1">
                <a:cs typeface="Calibri"/>
              </a:rPr>
              <a:t>chartes</a:t>
            </a:r>
            <a:r>
              <a:rPr lang="it-IT" sz="2400" dirty="0">
                <a:cs typeface="Calibri"/>
              </a:rPr>
              <a:t>, voluntary </a:t>
            </a:r>
            <a:r>
              <a:rPr lang="it-IT" sz="2400" dirty="0" err="1">
                <a:cs typeface="Calibri"/>
              </a:rPr>
              <a:t>environmental</a:t>
            </a:r>
            <a:r>
              <a:rPr lang="it-IT" sz="2400" dirty="0">
                <a:cs typeface="Calibri"/>
              </a:rPr>
              <a:t> management systems and voluntary eco-labels.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423099217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1591</Words>
  <Application>Microsoft Office PowerPoint</Application>
  <PresentationFormat>Widescreen</PresentationFormat>
  <Paragraphs>85</Paragraphs>
  <Slides>31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Tema di Office</vt:lpstr>
      <vt:lpstr>Network-based approaches: Voluntary Techniques and Corporate Social Responsibility</vt:lpstr>
      <vt:lpstr>Overview</vt:lpstr>
      <vt:lpstr>Overview</vt:lpstr>
      <vt:lpstr>Overview</vt:lpstr>
      <vt:lpstr>Overview</vt:lpstr>
      <vt:lpstr>Overview</vt:lpstr>
      <vt:lpstr>Overview</vt:lpstr>
      <vt:lpstr>Overview</vt:lpstr>
      <vt:lpstr>Network based techniques in the environmental law</vt:lpstr>
      <vt:lpstr>Network based techniques in the environmental law</vt:lpstr>
      <vt:lpstr>Corporate social responsibility (CSR)</vt:lpstr>
      <vt:lpstr>The responsibility of companies for their impact on society</vt:lpstr>
      <vt:lpstr>The responsibility of companies for their impact on society</vt:lpstr>
      <vt:lpstr>The responsibility of companies for their impact on society</vt:lpstr>
      <vt:lpstr>Network based techniques in the environmental law</vt:lpstr>
      <vt:lpstr>Network based techniques in the environmental law</vt:lpstr>
      <vt:lpstr>Corporate Social Responsibility</vt:lpstr>
      <vt:lpstr>Corporate Social Responsibility</vt:lpstr>
      <vt:lpstr>Corporate Social Responsibility</vt:lpstr>
      <vt:lpstr>Critical issues</vt:lpstr>
      <vt:lpstr>Critical issues</vt:lpstr>
      <vt:lpstr>Critical issues</vt:lpstr>
      <vt:lpstr>Critical issues</vt:lpstr>
      <vt:lpstr>Critical issues</vt:lpstr>
      <vt:lpstr>Critical issues</vt:lpstr>
      <vt:lpstr>Disadvantages of voluntary instruments</vt:lpstr>
      <vt:lpstr>Enabling corporation</vt:lpstr>
      <vt:lpstr>Enabling corporation</vt:lpstr>
      <vt:lpstr>Enabling corporation</vt:lpstr>
      <vt:lpstr>A broad concept</vt:lpstr>
      <vt:lpstr>A broad concept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sveva.delgatto@unimc.it</dc:creator>
  <cp:lastModifiedBy>sveva.delgatto@unimc.it</cp:lastModifiedBy>
  <cp:revision>873</cp:revision>
  <dcterms:created xsi:type="dcterms:W3CDTF">2024-03-04T16:19:37Z</dcterms:created>
  <dcterms:modified xsi:type="dcterms:W3CDTF">2024-03-20T15:38:56Z</dcterms:modified>
</cp:coreProperties>
</file>