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58" r:id="rId8"/>
    <p:sldId id="269" r:id="rId9"/>
    <p:sldId id="268" r:id="rId10"/>
    <p:sldId id="259" r:id="rId11"/>
    <p:sldId id="297" r:id="rId12"/>
    <p:sldId id="298" r:id="rId13"/>
    <p:sldId id="299" r:id="rId14"/>
    <p:sldId id="300" r:id="rId15"/>
    <p:sldId id="260" r:id="rId16"/>
    <p:sldId id="262" r:id="rId17"/>
    <p:sldId id="261" r:id="rId18"/>
    <p:sldId id="270" r:id="rId19"/>
    <p:sldId id="302" r:id="rId20"/>
    <p:sldId id="271" r:id="rId21"/>
    <p:sldId id="272" r:id="rId22"/>
    <p:sldId id="273" r:id="rId23"/>
    <p:sldId id="274" r:id="rId24"/>
    <p:sldId id="301" r:id="rId25"/>
    <p:sldId id="275" r:id="rId26"/>
    <p:sldId id="276" r:id="rId27"/>
    <p:sldId id="277" r:id="rId28"/>
    <p:sldId id="278" r:id="rId29"/>
    <p:sldId id="303" r:id="rId30"/>
    <p:sldId id="279" r:id="rId31"/>
    <p:sldId id="280" r:id="rId3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F85B9E-5FF8-6D13-AAC1-A6BFF1C793D7}" v="18" dt="2024-03-19T08:16:19.7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F05ACD0-FF4A-4F8F-B5C5-6A4EBD0D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9AFA28-B5ED-4346-9AF7-68A157F16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72608" y="1380564"/>
            <a:ext cx="4561369" cy="2346229"/>
          </a:xfrm>
        </p:spPr>
        <p:txBody>
          <a:bodyPr anchor="b">
            <a:normAutofit/>
          </a:bodyPr>
          <a:lstStyle/>
          <a:p>
            <a:r>
              <a:rPr lang="de-DE" sz="3200" dirty="0">
                <a:solidFill>
                  <a:srgbClr val="595959"/>
                </a:solidFill>
                <a:cs typeface="Calibri Light"/>
              </a:rPr>
              <a:t>Network-</a:t>
            </a:r>
            <a:r>
              <a:rPr lang="de-DE" sz="3200" dirty="0" err="1">
                <a:solidFill>
                  <a:srgbClr val="595959"/>
                </a:solidFill>
                <a:cs typeface="Calibri Light"/>
              </a:rPr>
              <a:t>based</a:t>
            </a:r>
            <a:r>
              <a:rPr lang="de-DE" sz="3200" dirty="0">
                <a:solidFill>
                  <a:srgbClr val="595959"/>
                </a:solidFill>
                <a:cs typeface="Calibri Light"/>
              </a:rPr>
              <a:t> </a:t>
            </a:r>
            <a:r>
              <a:rPr lang="de-DE" sz="3200" dirty="0" err="1">
                <a:solidFill>
                  <a:srgbClr val="595959"/>
                </a:solidFill>
                <a:cs typeface="Calibri Light"/>
              </a:rPr>
              <a:t>approaches</a:t>
            </a:r>
            <a:r>
              <a:rPr lang="de-DE" sz="3200" dirty="0">
                <a:solidFill>
                  <a:srgbClr val="595959"/>
                </a:solidFill>
                <a:cs typeface="Calibri Light"/>
              </a:rPr>
              <a:t>:</a:t>
            </a:r>
            <a:br>
              <a:rPr lang="de-DE" sz="3200" dirty="0">
                <a:cs typeface="Calibri Light"/>
              </a:rPr>
            </a:br>
            <a:r>
              <a:rPr lang="de-DE" sz="3200" dirty="0" err="1">
                <a:solidFill>
                  <a:srgbClr val="595959"/>
                </a:solidFill>
                <a:cs typeface="Calibri Light"/>
              </a:rPr>
              <a:t>Voluntary</a:t>
            </a:r>
            <a:r>
              <a:rPr lang="de-DE" sz="3200" dirty="0">
                <a:solidFill>
                  <a:srgbClr val="595959"/>
                </a:solidFill>
                <a:cs typeface="Calibri Light"/>
              </a:rPr>
              <a:t> </a:t>
            </a:r>
            <a:r>
              <a:rPr lang="de-DE" sz="3200" dirty="0" err="1">
                <a:solidFill>
                  <a:srgbClr val="595959"/>
                </a:solidFill>
                <a:cs typeface="Calibri Light"/>
              </a:rPr>
              <a:t>Techniques</a:t>
            </a:r>
            <a:r>
              <a:rPr lang="de-DE" sz="3200" dirty="0">
                <a:solidFill>
                  <a:srgbClr val="595959"/>
                </a:solidFill>
                <a:cs typeface="Calibri Light"/>
              </a:rPr>
              <a:t> and Corporate </a:t>
            </a:r>
            <a:r>
              <a:rPr lang="de-DE" sz="3200" dirty="0" err="1">
                <a:solidFill>
                  <a:srgbClr val="595959"/>
                </a:solidFill>
                <a:cs typeface="Calibri Light"/>
              </a:rPr>
              <a:t>Social</a:t>
            </a:r>
            <a:r>
              <a:rPr lang="de-DE" sz="3200" dirty="0">
                <a:solidFill>
                  <a:srgbClr val="595959"/>
                </a:solidFill>
                <a:cs typeface="Calibri Light"/>
              </a:rPr>
              <a:t> </a:t>
            </a:r>
            <a:r>
              <a:rPr lang="de-DE" sz="3200" dirty="0" err="1">
                <a:solidFill>
                  <a:srgbClr val="595959"/>
                </a:solidFill>
                <a:cs typeface="Calibri Light"/>
              </a:rPr>
              <a:t>Responsibility</a:t>
            </a:r>
            <a:endParaRPr lang="de-DE" sz="3200" dirty="0" err="1">
              <a:solidFill>
                <a:srgbClr val="595959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72608" y="4061345"/>
            <a:ext cx="4561369" cy="14160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1400">
                <a:solidFill>
                  <a:srgbClr val="595959"/>
                </a:solidFill>
                <a:cs typeface="Calibri"/>
              </a:rPr>
              <a:t>Prof.ssa Sveva Del Gatto</a:t>
            </a:r>
            <a:endParaRPr lang="de-DE" sz="1400">
              <a:solidFill>
                <a:srgbClr val="595959"/>
              </a:solidFill>
            </a:endParaRPr>
          </a:p>
        </p:txBody>
      </p:sp>
      <p:pic>
        <p:nvPicPr>
          <p:cNvPr id="4" name="Immagine 3" descr="UNIMC - logo">
            <a:extLst>
              <a:ext uri="{FF2B5EF4-FFF2-40B4-BE49-F238E27FC236}">
                <a16:creationId xmlns:a16="http://schemas.microsoft.com/office/drawing/2014/main" id="{45297A87-304B-82EA-6B54-61DB1A692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935" y="2531551"/>
            <a:ext cx="4018430" cy="179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3D pattern of ring shapes connected by lines">
            <a:extLst>
              <a:ext uri="{FF2B5EF4-FFF2-40B4-BE49-F238E27FC236}">
                <a16:creationId xmlns:a16="http://schemas.microsoft.com/office/drawing/2014/main" id="{FA8D3DD7-A7AD-C6A4-254D-18ABF5AB0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364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0BBB4B-FCD4-5BD8-7EAF-FF4D11D5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it-IT" sz="2400">
                <a:cs typeface="Calibri Light"/>
              </a:rPr>
              <a:t>Network based techniques in the environmental law</a:t>
            </a:r>
            <a:endParaRPr lang="it-IT" sz="24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4D19D3-78B6-8A3A-5B62-00A6A4FD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541359"/>
            <a:ext cx="4653688" cy="33839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cs typeface="Calibri"/>
              </a:rPr>
              <a:t>The CSR concept </a:t>
            </a:r>
            <a:r>
              <a:rPr lang="it-IT" sz="2400" err="1">
                <a:cs typeface="Calibri"/>
              </a:rPr>
              <a:t>has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awakened</a:t>
            </a:r>
            <a:r>
              <a:rPr lang="it-IT" sz="2400" dirty="0">
                <a:cs typeface="Calibri"/>
              </a:rPr>
              <a:t> massive </a:t>
            </a:r>
            <a:r>
              <a:rPr lang="it-IT" sz="2400" err="1">
                <a:cs typeface="Calibri"/>
              </a:rPr>
              <a:t>interest</a:t>
            </a:r>
            <a:r>
              <a:rPr lang="it-IT" sz="2400" dirty="0">
                <a:cs typeface="Calibri"/>
              </a:rPr>
              <a:t> in policy makers </a:t>
            </a:r>
            <a:r>
              <a:rPr lang="it-IT" sz="2400" err="1">
                <a:cs typeface="Calibri"/>
              </a:rPr>
              <a:t>at</a:t>
            </a:r>
            <a:r>
              <a:rPr lang="it-IT" sz="2400" dirty="0">
                <a:cs typeface="Calibri"/>
              </a:rPr>
              <a:t> national, EU and international </a:t>
            </a:r>
            <a:r>
              <a:rPr lang="it-IT" sz="2400" err="1">
                <a:cs typeface="Calibri"/>
              </a:rPr>
              <a:t>levels</a:t>
            </a:r>
            <a:r>
              <a:rPr lang="it-IT" sz="2400" dirty="0">
                <a:cs typeface="Calibri"/>
              </a:rPr>
              <a:t>, </a:t>
            </a:r>
            <a:r>
              <a:rPr lang="it-IT" sz="2400" err="1">
                <a:cs typeface="Calibri"/>
              </a:rPr>
              <a:t>who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have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latched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onto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it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eager</a:t>
            </a:r>
            <a:r>
              <a:rPr lang="it-IT" sz="2400" b="1" err="1">
                <a:cs typeface="Calibri"/>
              </a:rPr>
              <a:t>ly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as</a:t>
            </a:r>
            <a:r>
              <a:rPr lang="it-IT" sz="2400" b="1" dirty="0">
                <a:cs typeface="Calibri"/>
              </a:rPr>
              <a:t> fitting </a:t>
            </a:r>
            <a:r>
              <a:rPr lang="it-IT" sz="2400" b="1" err="1">
                <a:cs typeface="Calibri"/>
              </a:rPr>
              <a:t>perfectly</a:t>
            </a:r>
            <a:r>
              <a:rPr lang="it-IT" sz="2400" b="1" dirty="0">
                <a:cs typeface="Calibri"/>
              </a:rPr>
              <a:t> with the goals of </a:t>
            </a:r>
            <a:r>
              <a:rPr lang="it-IT" sz="2400" b="1" err="1">
                <a:cs typeface="Calibri"/>
              </a:rPr>
              <a:t>sustainable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development</a:t>
            </a:r>
            <a:r>
              <a:rPr lang="it-IT" sz="2400" b="1" dirty="0">
                <a:cs typeface="Calibri"/>
              </a:rPr>
              <a:t> and </a:t>
            </a:r>
            <a:r>
              <a:rPr lang="it-IT" sz="2400" b="1" err="1">
                <a:cs typeface="Calibri"/>
              </a:rPr>
              <a:t>environmental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integration</a:t>
            </a:r>
            <a:r>
              <a:rPr lang="it-IT" sz="2400" b="1" dirty="0">
                <a:cs typeface="Calibri"/>
              </a:rPr>
              <a:t> </a:t>
            </a:r>
            <a:r>
              <a:rPr lang="it-IT" sz="2400" dirty="0">
                <a:cs typeface="Calibri"/>
              </a:rPr>
              <a:t>– once </a:t>
            </a:r>
            <a:r>
              <a:rPr lang="it-IT" sz="2400" err="1">
                <a:cs typeface="Calibri"/>
              </a:rPr>
              <a:t>again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as</a:t>
            </a:r>
            <a:r>
              <a:rPr lang="it-IT" sz="2400" dirty="0">
                <a:cs typeface="Calibri"/>
              </a:rPr>
              <a:t> a </a:t>
            </a:r>
            <a:r>
              <a:rPr lang="it-IT" sz="2400" b="1" dirty="0">
                <a:cs typeface="Calibri"/>
              </a:rPr>
              <a:t>way of </a:t>
            </a:r>
            <a:r>
              <a:rPr lang="it-IT" sz="2400" b="1" err="1">
                <a:cs typeface="Calibri"/>
              </a:rPr>
              <a:t>combining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growth</a:t>
            </a:r>
            <a:r>
              <a:rPr lang="it-IT" sz="2400" b="1" dirty="0">
                <a:cs typeface="Calibri"/>
              </a:rPr>
              <a:t> and </a:t>
            </a:r>
            <a:r>
              <a:rPr lang="it-IT" sz="2400" b="1" err="1">
                <a:cs typeface="Calibri"/>
              </a:rPr>
              <a:t>enterprise</a:t>
            </a:r>
            <a:r>
              <a:rPr lang="it-IT" sz="2400" b="1" dirty="0">
                <a:cs typeface="Calibri"/>
              </a:rPr>
              <a:t> with </a:t>
            </a:r>
            <a:r>
              <a:rPr lang="it-IT" sz="2400" b="1" err="1">
                <a:cs typeface="Calibri"/>
              </a:rPr>
              <a:t>environmental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protection</a:t>
            </a:r>
            <a:r>
              <a:rPr lang="it-IT" sz="2400" b="1" dirty="0">
                <a:cs typeface="Calibri"/>
              </a:rPr>
              <a:t>.</a:t>
            </a:r>
            <a:endParaRPr lang="it-IT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2532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AB2279-CCFC-6184-D8BB-51527F78F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it-IT" sz="3700">
                <a:cs typeface="Calibri Light"/>
              </a:rPr>
              <a:t>Corporate social responsibility (CSR)</a:t>
            </a:r>
            <a:endParaRPr lang="it-IT" sz="37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04D0E1-62EC-9194-D95A-CAE0CCC89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cs typeface="Calibri" panose="020F0502020204030204"/>
              </a:rPr>
              <a:t>Corporate social </a:t>
            </a:r>
            <a:r>
              <a:rPr lang="it-IT" sz="2400" err="1">
                <a:cs typeface="Calibri" panose="020F0502020204030204"/>
              </a:rPr>
              <a:t>responsibility</a:t>
            </a:r>
            <a:r>
              <a:rPr lang="it-IT" sz="2400" dirty="0">
                <a:cs typeface="Calibri" panose="020F0502020204030204"/>
              </a:rPr>
              <a:t> (CSR), can be </a:t>
            </a:r>
            <a:r>
              <a:rPr lang="it-IT" sz="2400" err="1">
                <a:cs typeface="Calibri" panose="020F0502020204030204"/>
              </a:rPr>
              <a:t>defined</a:t>
            </a:r>
            <a:r>
              <a:rPr lang="it-IT" sz="2400" dirty="0">
                <a:cs typeface="Calibri" panose="020F0502020204030204"/>
              </a:rPr>
              <a:t> by the Business Dictionary, </a:t>
            </a:r>
            <a:r>
              <a:rPr lang="it-IT" sz="2400" err="1">
                <a:cs typeface="Calibri" panose="020F0502020204030204"/>
              </a:rPr>
              <a:t>as</a:t>
            </a:r>
            <a:r>
              <a:rPr lang="it-IT" sz="2400" dirty="0">
                <a:cs typeface="Calibri" panose="020F0502020204030204"/>
              </a:rPr>
              <a:t> the </a:t>
            </a:r>
            <a:r>
              <a:rPr lang="it-IT" sz="2400" b="1" err="1">
                <a:cs typeface="Calibri" panose="020F0502020204030204"/>
              </a:rPr>
              <a:t>sense</a:t>
            </a:r>
            <a:r>
              <a:rPr lang="it-IT" sz="2400" b="1" dirty="0">
                <a:cs typeface="Calibri" panose="020F0502020204030204"/>
              </a:rPr>
              <a:t> of </a:t>
            </a:r>
            <a:r>
              <a:rPr lang="it-IT" sz="2400" b="1" err="1">
                <a:cs typeface="Calibri" panose="020F0502020204030204"/>
              </a:rPr>
              <a:t>responsibility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that</a:t>
            </a:r>
            <a:r>
              <a:rPr lang="it-IT" sz="2400" dirty="0">
                <a:cs typeface="Calibri" panose="020F0502020204030204"/>
              </a:rPr>
              <a:t> a company or </a:t>
            </a:r>
            <a:r>
              <a:rPr lang="it-IT" sz="2400" err="1">
                <a:cs typeface="Calibri" panose="020F0502020204030204"/>
              </a:rPr>
              <a:t>any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other</a:t>
            </a:r>
            <a:r>
              <a:rPr lang="it-IT" sz="2400" dirty="0">
                <a:cs typeface="Calibri" panose="020F0502020204030204"/>
              </a:rPr>
              <a:t> business </a:t>
            </a:r>
            <a:r>
              <a:rPr lang="it-IT" sz="2400" err="1">
                <a:cs typeface="Calibri" panose="020F0502020204030204"/>
              </a:rPr>
              <a:t>entity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demonstrates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toward</a:t>
            </a:r>
            <a:r>
              <a:rPr lang="it-IT" sz="2400" dirty="0">
                <a:cs typeface="Calibri" panose="020F0502020204030204"/>
              </a:rPr>
              <a:t> the community and the </a:t>
            </a:r>
            <a:r>
              <a:rPr lang="it-IT" sz="2400" b="1" err="1">
                <a:cs typeface="Calibri" panose="020F0502020204030204"/>
              </a:rPr>
              <a:t>environment</a:t>
            </a:r>
            <a:r>
              <a:rPr lang="it-IT" sz="2400" dirty="0">
                <a:cs typeface="Calibri" panose="020F0502020204030204"/>
              </a:rPr>
              <a:t>, </a:t>
            </a:r>
            <a:r>
              <a:rPr lang="it-IT" sz="2400" err="1">
                <a:cs typeface="Calibri" panose="020F0502020204030204"/>
              </a:rPr>
              <a:t>understood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as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both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its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own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natural</a:t>
            </a:r>
            <a:r>
              <a:rPr lang="it-IT" sz="2400" dirty="0">
                <a:cs typeface="Calibri" panose="020F0502020204030204"/>
              </a:rPr>
              <a:t> and </a:t>
            </a:r>
            <a:r>
              <a:rPr lang="it-IT" sz="2400" err="1">
                <a:cs typeface="Calibri" panose="020F0502020204030204"/>
              </a:rPr>
              <a:t>geographical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environment</a:t>
            </a:r>
            <a:r>
              <a:rPr lang="it-IT" sz="2400" dirty="0">
                <a:cs typeface="Calibri" panose="020F0502020204030204"/>
              </a:rPr>
              <a:t> and the social </a:t>
            </a:r>
            <a:r>
              <a:rPr lang="it-IT" sz="2400" err="1">
                <a:cs typeface="Calibri" panose="020F0502020204030204"/>
              </a:rPr>
              <a:t>context</a:t>
            </a:r>
            <a:r>
              <a:rPr lang="it-IT" sz="2400" dirty="0">
                <a:cs typeface="Calibri" panose="020F0502020204030204"/>
              </a:rPr>
              <a:t>, in </a:t>
            </a:r>
            <a:r>
              <a:rPr lang="it-IT" sz="2400" err="1">
                <a:cs typeface="Calibri" panose="020F0502020204030204"/>
              </a:rPr>
              <a:t>which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it</a:t>
            </a:r>
            <a:r>
              <a:rPr lang="it-IT" sz="2400" dirty="0">
                <a:cs typeface="Calibri" panose="020F0502020204030204"/>
              </a:rPr>
              <a:t> </a:t>
            </a:r>
            <a:r>
              <a:rPr lang="it-IT" sz="2400" err="1">
                <a:cs typeface="Calibri" panose="020F0502020204030204"/>
              </a:rPr>
              <a:t>operates</a:t>
            </a:r>
            <a:r>
              <a:rPr lang="it-IT" sz="2400" dirty="0">
                <a:cs typeface="Calibri" panose="020F0502020204030204"/>
              </a:rPr>
              <a:t>.</a:t>
            </a:r>
          </a:p>
        </p:txBody>
      </p:sp>
      <p:pic>
        <p:nvPicPr>
          <p:cNvPr id="5" name="Picture 4" descr="Low angle view of modern skyscrapers rising straight up against a dramatic sky">
            <a:extLst>
              <a:ext uri="{FF2B5EF4-FFF2-40B4-BE49-F238E27FC236}">
                <a16:creationId xmlns:a16="http://schemas.microsoft.com/office/drawing/2014/main" id="{E3BD4D99-F6AA-94BD-329C-ACDDA8C7F5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4" r="32085" b="-3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40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71B905-09F8-8401-7373-7C500CFF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it-IT" sz="2800">
                <a:solidFill>
                  <a:srgbClr val="FFFFFF"/>
                </a:solidFill>
                <a:cs typeface="Calibri Light"/>
              </a:rPr>
              <a:t>The responsibility of companies for their impact on society</a:t>
            </a:r>
            <a:endParaRPr lang="it-IT" sz="28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C86D0D-3182-976C-087E-D6D39EC0E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600" dirty="0">
                <a:cs typeface="Calibri" panose="020F0502020204030204"/>
              </a:rPr>
              <a:t>In one of </a:t>
            </a:r>
            <a:r>
              <a:rPr lang="it-IT" sz="2600" dirty="0" err="1">
                <a:cs typeface="Calibri" panose="020F0502020204030204"/>
              </a:rPr>
              <a:t>its</a:t>
            </a:r>
            <a:r>
              <a:rPr lang="it-IT" sz="2600" dirty="0">
                <a:cs typeface="Calibri" panose="020F0502020204030204"/>
              </a:rPr>
              <a:t> 2011 </a:t>
            </a:r>
            <a:r>
              <a:rPr lang="it-IT" sz="2600" dirty="0" err="1">
                <a:cs typeface="Calibri" panose="020F0502020204030204"/>
              </a:rPr>
              <a:t>communications</a:t>
            </a:r>
            <a:r>
              <a:rPr lang="it-IT" sz="2600" dirty="0">
                <a:cs typeface="Calibri" panose="020F0502020204030204"/>
              </a:rPr>
              <a:t> (</a:t>
            </a:r>
            <a:r>
              <a:rPr lang="it-IT" sz="2600" dirty="0" err="1">
                <a:cs typeface="Calibri" panose="020F0502020204030204"/>
              </a:rPr>
              <a:t>number</a:t>
            </a:r>
            <a:r>
              <a:rPr lang="it-IT" sz="2600" dirty="0">
                <a:cs typeface="Calibri" panose="020F0502020204030204"/>
              </a:rPr>
              <a:t> 681, </a:t>
            </a:r>
            <a:r>
              <a:rPr lang="it-IT" sz="2600" dirty="0" err="1">
                <a:cs typeface="Calibri" panose="020F0502020204030204"/>
              </a:rPr>
              <a:t>concerning</a:t>
            </a:r>
            <a:r>
              <a:rPr lang="it-IT" sz="2600" dirty="0">
                <a:cs typeface="Calibri" panose="020F0502020204030204"/>
              </a:rPr>
              <a:t> </a:t>
            </a:r>
            <a:r>
              <a:rPr lang="it-IT" sz="2600" dirty="0" err="1">
                <a:cs typeface="Calibri" panose="020F0502020204030204"/>
              </a:rPr>
              <a:t>precisely</a:t>
            </a:r>
            <a:r>
              <a:rPr lang="it-IT" sz="2600" dirty="0">
                <a:cs typeface="Calibri" panose="020F0502020204030204"/>
              </a:rPr>
              <a:t> the </a:t>
            </a:r>
            <a:r>
              <a:rPr lang="it-IT" sz="2600" dirty="0" err="1">
                <a:cs typeface="Calibri" panose="020F0502020204030204"/>
              </a:rPr>
              <a:t>EU's</a:t>
            </a:r>
            <a:r>
              <a:rPr lang="it-IT" sz="2600" dirty="0">
                <a:cs typeface="Calibri" panose="020F0502020204030204"/>
              </a:rPr>
              <a:t> </a:t>
            </a:r>
            <a:r>
              <a:rPr lang="it-IT" sz="2600" dirty="0" err="1">
                <a:cs typeface="Calibri" panose="020F0502020204030204"/>
              </a:rPr>
              <a:t>Renewed</a:t>
            </a:r>
            <a:r>
              <a:rPr lang="it-IT" sz="2600" dirty="0">
                <a:cs typeface="Calibri" panose="020F0502020204030204"/>
              </a:rPr>
              <a:t> Strategy for 2011-14 on Corporate Social </a:t>
            </a:r>
            <a:r>
              <a:rPr lang="it-IT" sz="2600" dirty="0" err="1">
                <a:cs typeface="Calibri" panose="020F0502020204030204"/>
              </a:rPr>
              <a:t>Responsibility</a:t>
            </a:r>
            <a:r>
              <a:rPr lang="it-IT" sz="2600" dirty="0">
                <a:cs typeface="Calibri" panose="020F0502020204030204"/>
              </a:rPr>
              <a:t>), the </a:t>
            </a:r>
            <a:r>
              <a:rPr lang="it-IT" sz="2600" dirty="0" err="1">
                <a:cs typeface="Calibri" panose="020F0502020204030204"/>
              </a:rPr>
              <a:t>European</a:t>
            </a:r>
            <a:r>
              <a:rPr lang="it-IT" sz="2600" dirty="0">
                <a:cs typeface="Calibri" panose="020F0502020204030204"/>
              </a:rPr>
              <a:t> Commission, for </a:t>
            </a:r>
            <a:r>
              <a:rPr lang="it-IT" sz="2600" dirty="0" err="1">
                <a:cs typeface="Calibri" panose="020F0502020204030204"/>
              </a:rPr>
              <a:t>that</a:t>
            </a:r>
            <a:r>
              <a:rPr lang="it-IT" sz="2600" dirty="0">
                <a:cs typeface="Calibri" panose="020F0502020204030204"/>
              </a:rPr>
              <a:t> </a:t>
            </a:r>
            <a:r>
              <a:rPr lang="it-IT" sz="2600" dirty="0" err="1">
                <a:cs typeface="Calibri" panose="020F0502020204030204"/>
              </a:rPr>
              <a:t>matter</a:t>
            </a:r>
            <a:r>
              <a:rPr lang="it-IT" sz="2600" dirty="0">
                <a:cs typeface="Calibri" panose="020F0502020204030204"/>
              </a:rPr>
              <a:t>, </a:t>
            </a:r>
            <a:r>
              <a:rPr lang="it-IT" sz="2600" dirty="0" err="1">
                <a:cs typeface="Calibri" panose="020F0502020204030204"/>
              </a:rPr>
              <a:t>defined</a:t>
            </a:r>
            <a:r>
              <a:rPr lang="it-IT" sz="2600" dirty="0">
                <a:cs typeface="Calibri" panose="020F0502020204030204"/>
              </a:rPr>
              <a:t> corporate social </a:t>
            </a:r>
            <a:r>
              <a:rPr lang="it-IT" sz="2600" dirty="0" err="1">
                <a:cs typeface="Calibri" panose="020F0502020204030204"/>
              </a:rPr>
              <a:t>responsibility</a:t>
            </a:r>
            <a:r>
              <a:rPr lang="it-IT" sz="2600" dirty="0">
                <a:cs typeface="Calibri" panose="020F0502020204030204"/>
              </a:rPr>
              <a:t> (or CSR) </a:t>
            </a:r>
            <a:r>
              <a:rPr lang="it-IT" sz="2600" dirty="0" err="1">
                <a:cs typeface="Calibri" panose="020F0502020204030204"/>
              </a:rPr>
              <a:t>as</a:t>
            </a:r>
            <a:r>
              <a:rPr lang="it-IT" sz="2600" dirty="0">
                <a:cs typeface="Calibri" panose="020F0502020204030204"/>
              </a:rPr>
              <a:t> </a:t>
            </a:r>
          </a:p>
          <a:p>
            <a:pPr marL="0" indent="0" algn="ctr">
              <a:buNone/>
            </a:pPr>
            <a:r>
              <a:rPr lang="it-IT" sz="2600" b="1" dirty="0">
                <a:cs typeface="Calibri" panose="020F0502020204030204"/>
              </a:rPr>
              <a:t>"the </a:t>
            </a:r>
            <a:r>
              <a:rPr lang="it-IT" sz="2600" b="1" err="1">
                <a:cs typeface="Calibri" panose="020F0502020204030204"/>
              </a:rPr>
              <a:t>responsibility</a:t>
            </a:r>
            <a:r>
              <a:rPr lang="it-IT" sz="2600" b="1" dirty="0">
                <a:cs typeface="Calibri" panose="020F0502020204030204"/>
              </a:rPr>
              <a:t> of companies for </a:t>
            </a:r>
            <a:r>
              <a:rPr lang="it-IT" sz="2600" b="1" err="1">
                <a:cs typeface="Calibri" panose="020F0502020204030204"/>
              </a:rPr>
              <a:t>their</a:t>
            </a:r>
            <a:r>
              <a:rPr lang="it-IT" sz="2600" b="1" dirty="0">
                <a:cs typeface="Calibri" panose="020F0502020204030204"/>
              </a:rPr>
              <a:t> impact on society."</a:t>
            </a:r>
          </a:p>
        </p:txBody>
      </p:sp>
    </p:spTree>
    <p:extLst>
      <p:ext uri="{BB962C8B-B14F-4D97-AF65-F5344CB8AC3E}">
        <p14:creationId xmlns:p14="http://schemas.microsoft.com/office/powerpoint/2010/main" val="1762292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02239D2-A05D-4A1C-9F06-FBA7FC730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71B905-09F8-8401-7373-7C500CFF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538956"/>
            <a:ext cx="8985250" cy="1118394"/>
          </a:xfrm>
        </p:spPr>
        <p:txBody>
          <a:bodyPr anchor="t">
            <a:normAutofit/>
          </a:bodyPr>
          <a:lstStyle/>
          <a:p>
            <a:r>
              <a:rPr lang="it-IT" sz="3700">
                <a:cs typeface="Calibri Light"/>
              </a:rPr>
              <a:t>The responsibility of companies for their impact on society</a:t>
            </a:r>
            <a:endParaRPr lang="it-IT" sz="3700"/>
          </a:p>
        </p:txBody>
      </p:sp>
      <p:pic>
        <p:nvPicPr>
          <p:cNvPr id="18" name="Graphic 17" descr="Connessioni">
            <a:extLst>
              <a:ext uri="{FF2B5EF4-FFF2-40B4-BE49-F238E27FC236}">
                <a16:creationId xmlns:a16="http://schemas.microsoft.com/office/drawing/2014/main" id="{9F4E2A1C-38CB-46E1-E965-F9049C659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538956"/>
            <a:ext cx="749300" cy="74930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C86D0D-3182-976C-087E-D6D39EC0E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0" y="1847849"/>
            <a:ext cx="9994900" cy="42545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>
                <a:cs typeface="Calibri" panose="020F0502020204030204"/>
              </a:rPr>
              <a:t>According</a:t>
            </a:r>
            <a:r>
              <a:rPr lang="it-IT" dirty="0">
                <a:cs typeface="Calibri" panose="020F0502020204030204"/>
              </a:rPr>
              <a:t> to </a:t>
            </a:r>
            <a:r>
              <a:rPr lang="it-IT" err="1">
                <a:cs typeface="Calibri" panose="020F0502020204030204"/>
              </a:rPr>
              <a:t>this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very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definition</a:t>
            </a:r>
            <a:r>
              <a:rPr lang="it-IT" dirty="0">
                <a:cs typeface="Calibri" panose="020F0502020204030204"/>
              </a:rPr>
              <a:t>, CSR takes the </a:t>
            </a:r>
            <a:r>
              <a:rPr lang="it-IT" err="1">
                <a:cs typeface="Calibri" panose="020F0502020204030204"/>
              </a:rPr>
              <a:t>form</a:t>
            </a:r>
            <a:r>
              <a:rPr lang="it-IT" dirty="0">
                <a:cs typeface="Calibri" panose="020F0502020204030204"/>
              </a:rPr>
              <a:t>, in short, of a </a:t>
            </a:r>
            <a:r>
              <a:rPr lang="it-IT" err="1">
                <a:cs typeface="Calibri" panose="020F0502020204030204"/>
              </a:rPr>
              <a:t>form</a:t>
            </a:r>
            <a:r>
              <a:rPr lang="it-IT" dirty="0">
                <a:cs typeface="Calibri" panose="020F0502020204030204"/>
              </a:rPr>
              <a:t> of </a:t>
            </a:r>
            <a:r>
              <a:rPr lang="it-IT" err="1">
                <a:cs typeface="Calibri" panose="020F0502020204030204"/>
              </a:rPr>
              <a:t>citizenship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that</a:t>
            </a:r>
            <a:r>
              <a:rPr lang="it-IT" dirty="0">
                <a:cs typeface="Calibri" panose="020F0502020204030204"/>
              </a:rPr>
              <a:t> businesses, </a:t>
            </a:r>
            <a:r>
              <a:rPr lang="it-IT" err="1">
                <a:cs typeface="Calibri" panose="020F0502020204030204"/>
              </a:rPr>
              <a:t>complex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organizations</a:t>
            </a:r>
            <a:r>
              <a:rPr lang="it-IT" dirty="0">
                <a:cs typeface="Calibri" panose="020F0502020204030204"/>
              </a:rPr>
              <a:t>, and profit-making </a:t>
            </a:r>
            <a:r>
              <a:rPr lang="it-IT" err="1">
                <a:cs typeface="Calibri" panose="020F0502020204030204"/>
              </a:rPr>
              <a:t>entities</a:t>
            </a:r>
            <a:r>
              <a:rPr lang="it-IT" dirty="0">
                <a:cs typeface="Calibri" panose="020F0502020204030204"/>
              </a:rPr>
              <a:t> can express </a:t>
            </a:r>
            <a:endParaRPr lang="it-IT"/>
          </a:p>
          <a:p>
            <a:pPr algn="just"/>
            <a:r>
              <a:rPr lang="it-IT" dirty="0">
                <a:cs typeface="Calibri" panose="020F0502020204030204"/>
              </a:rPr>
              <a:t>by </a:t>
            </a:r>
            <a:r>
              <a:rPr lang="it-IT" b="1" err="1">
                <a:cs typeface="Calibri" panose="020F0502020204030204"/>
              </a:rPr>
              <a:t>trying</a:t>
            </a:r>
            <a:r>
              <a:rPr lang="it-IT" b="1" dirty="0">
                <a:cs typeface="Calibri" panose="020F0502020204030204"/>
              </a:rPr>
              <a:t> to reduce the </a:t>
            </a:r>
            <a:r>
              <a:rPr lang="it-IT" b="1" err="1">
                <a:cs typeface="Calibri" panose="020F0502020204030204"/>
              </a:rPr>
              <a:t>number</a:t>
            </a:r>
            <a:r>
              <a:rPr lang="it-IT" b="1" dirty="0">
                <a:cs typeface="Calibri" panose="020F0502020204030204"/>
              </a:rPr>
              <a:t> of </a:t>
            </a:r>
            <a:r>
              <a:rPr lang="it-IT" b="1" err="1">
                <a:cs typeface="Calibri" panose="020F0502020204030204"/>
              </a:rPr>
              <a:t>processes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that</a:t>
            </a:r>
            <a:r>
              <a:rPr lang="it-IT" b="1" dirty="0">
                <a:cs typeface="Calibri" panose="020F0502020204030204"/>
              </a:rPr>
              <a:t> pollute</a:t>
            </a:r>
            <a:r>
              <a:rPr lang="it-IT" dirty="0">
                <a:cs typeface="Calibri" panose="020F0502020204030204"/>
              </a:rPr>
              <a:t> or produce </a:t>
            </a:r>
            <a:r>
              <a:rPr lang="it-IT" err="1">
                <a:cs typeface="Calibri" panose="020F0502020204030204"/>
              </a:rPr>
              <a:t>waste</a:t>
            </a:r>
            <a:r>
              <a:rPr lang="it-IT" dirty="0">
                <a:cs typeface="Calibri" panose="020F0502020204030204"/>
              </a:rPr>
              <a:t>, for </a:t>
            </a:r>
            <a:r>
              <a:rPr lang="it-IT" err="1">
                <a:cs typeface="Calibri" panose="020F0502020204030204"/>
              </a:rPr>
              <a:t>example</a:t>
            </a:r>
            <a:r>
              <a:rPr lang="it-IT" dirty="0">
                <a:cs typeface="Calibri" panose="020F0502020204030204"/>
              </a:rPr>
              <a:t>, </a:t>
            </a:r>
            <a:endParaRPr lang="it-IT">
              <a:cs typeface="Calibri" panose="020F0502020204030204"/>
            </a:endParaRPr>
          </a:p>
          <a:p>
            <a:pPr algn="just"/>
            <a:r>
              <a:rPr lang="it-IT" dirty="0">
                <a:cs typeface="Calibri" panose="020F0502020204030204"/>
              </a:rPr>
              <a:t>or by </a:t>
            </a:r>
            <a:r>
              <a:rPr lang="it-IT" b="1" err="1">
                <a:cs typeface="Calibri" panose="020F0502020204030204"/>
              </a:rPr>
              <a:t>participating</a:t>
            </a:r>
            <a:r>
              <a:rPr lang="it-IT" b="1" dirty="0">
                <a:cs typeface="Calibri" panose="020F0502020204030204"/>
              </a:rPr>
              <a:t> in educational and social </a:t>
            </a:r>
            <a:r>
              <a:rPr lang="it-IT" b="1" err="1">
                <a:cs typeface="Calibri" panose="020F0502020204030204"/>
              </a:rPr>
              <a:t>programs</a:t>
            </a:r>
            <a:r>
              <a:rPr lang="it-IT" dirty="0">
                <a:cs typeface="Calibri" panose="020F0502020204030204"/>
              </a:rPr>
              <a:t> and </a:t>
            </a:r>
            <a:endParaRPr lang="it-IT">
              <a:cs typeface="Calibri" panose="020F0502020204030204"/>
            </a:endParaRPr>
          </a:p>
          <a:p>
            <a:pPr algn="just"/>
            <a:r>
              <a:rPr lang="it-IT" dirty="0">
                <a:cs typeface="Calibri" panose="020F0502020204030204"/>
              </a:rPr>
              <a:t>by </a:t>
            </a:r>
            <a:r>
              <a:rPr lang="it-IT" b="1" dirty="0">
                <a:cs typeface="Calibri" panose="020F0502020204030204"/>
              </a:rPr>
              <a:t>giving back to society and the </a:t>
            </a:r>
            <a:r>
              <a:rPr lang="it-IT" b="1" err="1">
                <a:cs typeface="Calibri" panose="020F0502020204030204"/>
              </a:rPr>
              <a:t>context</a:t>
            </a:r>
            <a:r>
              <a:rPr lang="it-IT" dirty="0">
                <a:cs typeface="Calibri" panose="020F0502020204030204"/>
              </a:rPr>
              <a:t> in </a:t>
            </a:r>
            <a:r>
              <a:rPr lang="it-IT" err="1">
                <a:cs typeface="Calibri" panose="020F0502020204030204"/>
              </a:rPr>
              <a:t>which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they</a:t>
            </a:r>
            <a:r>
              <a:rPr lang="it-IT" dirty="0">
                <a:cs typeface="Calibri" panose="020F0502020204030204"/>
              </a:rPr>
              <a:t> operate, </a:t>
            </a:r>
            <a:r>
              <a:rPr lang="it-IT" err="1">
                <a:cs typeface="Calibri" panose="020F0502020204030204"/>
              </a:rPr>
              <a:t>albeit</a:t>
            </a:r>
            <a:r>
              <a:rPr lang="it-IT" dirty="0">
                <a:cs typeface="Calibri" panose="020F0502020204030204"/>
              </a:rPr>
              <a:t> in a </a:t>
            </a:r>
            <a:r>
              <a:rPr lang="it-IT" err="1">
                <a:cs typeface="Calibri" panose="020F0502020204030204"/>
              </a:rPr>
              <a:t>different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form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b="1" err="1">
                <a:cs typeface="Calibri" panose="020F0502020204030204"/>
              </a:rPr>
              <a:t>those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resources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that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they</a:t>
            </a:r>
            <a:r>
              <a:rPr lang="it-IT" b="1" dirty="0">
                <a:cs typeface="Calibri" panose="020F0502020204030204"/>
              </a:rPr>
              <a:t> exploit to </a:t>
            </a:r>
            <a:r>
              <a:rPr lang="it-IT" b="1" err="1">
                <a:cs typeface="Calibri" panose="020F0502020204030204"/>
              </a:rPr>
              <a:t>carry</a:t>
            </a:r>
            <a:r>
              <a:rPr lang="it-IT" b="1" dirty="0">
                <a:cs typeface="Calibri" panose="020F0502020204030204"/>
              </a:rPr>
              <a:t> on </a:t>
            </a:r>
            <a:r>
              <a:rPr lang="it-IT" b="1" err="1">
                <a:cs typeface="Calibri" panose="020F0502020204030204"/>
              </a:rPr>
              <a:t>their</a:t>
            </a:r>
            <a:r>
              <a:rPr lang="it-IT" b="1" dirty="0">
                <a:cs typeface="Calibri" panose="020F0502020204030204"/>
              </a:rPr>
              <a:t> business.</a:t>
            </a:r>
            <a:endParaRPr lang="it-IT" b="1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412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71B905-09F8-8401-7373-7C500CFF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it-IT" sz="2600">
                <a:cs typeface="Calibri Light"/>
              </a:rPr>
              <a:t>The responsibility of companies for their impact on society</a:t>
            </a:r>
            <a:endParaRPr lang="it-IT" sz="260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C86D0D-3182-976C-087E-D6D39EC0E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In the </a:t>
            </a:r>
            <a:r>
              <a:rPr lang="it-IT" err="1">
                <a:cs typeface="Calibri" panose="020F0502020204030204"/>
              </a:rPr>
              <a:t>beginning</a:t>
            </a:r>
            <a:r>
              <a:rPr lang="it-IT" dirty="0">
                <a:cs typeface="Calibri" panose="020F0502020204030204"/>
              </a:rPr>
              <a:t>, CSR projects and </a:t>
            </a:r>
            <a:r>
              <a:rPr lang="it-IT" err="1">
                <a:cs typeface="Calibri" panose="020F0502020204030204"/>
              </a:rPr>
              <a:t>initiatives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were</a:t>
            </a:r>
            <a:r>
              <a:rPr lang="it-IT" dirty="0">
                <a:cs typeface="Calibri" panose="020F0502020204030204"/>
              </a:rPr>
              <a:t> the </a:t>
            </a:r>
            <a:r>
              <a:rPr lang="it-IT" err="1">
                <a:cs typeface="Calibri" panose="020F0502020204030204"/>
              </a:rPr>
              <a:t>result</a:t>
            </a:r>
            <a:r>
              <a:rPr lang="it-IT" dirty="0">
                <a:cs typeface="Calibri" panose="020F0502020204030204"/>
              </a:rPr>
              <a:t> of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spontaneous</a:t>
            </a:r>
            <a:r>
              <a:rPr lang="it-IT" b="1" dirty="0">
                <a:cs typeface="Calibri" panose="020F0502020204030204"/>
              </a:rPr>
              <a:t> self-</a:t>
            </a:r>
            <a:r>
              <a:rPr lang="it-IT" b="1" err="1">
                <a:cs typeface="Calibri" panose="020F0502020204030204"/>
              </a:rPr>
              <a:t>regulation</a:t>
            </a:r>
            <a:r>
              <a:rPr lang="it-IT" dirty="0">
                <a:cs typeface="Calibri" panose="020F0502020204030204"/>
              </a:rPr>
              <a:t> - </a:t>
            </a:r>
            <a:r>
              <a:rPr lang="it-IT" err="1">
                <a:cs typeface="Calibri" panose="020F0502020204030204"/>
              </a:rPr>
              <a:t>industry</a:t>
            </a:r>
            <a:r>
              <a:rPr lang="it-IT" dirty="0">
                <a:cs typeface="Calibri" panose="020F0502020204030204"/>
              </a:rPr>
              <a:t>-wide. </a:t>
            </a:r>
            <a:r>
              <a:rPr lang="it-IT" err="1">
                <a:cs typeface="Calibri" panose="020F0502020204030204"/>
              </a:rPr>
              <a:t>Then</a:t>
            </a:r>
            <a:r>
              <a:rPr lang="it-IT" dirty="0">
                <a:cs typeface="Calibri" panose="020F0502020204030204"/>
              </a:rPr>
              <a:t> over time </a:t>
            </a:r>
            <a:r>
              <a:rPr lang="it-IT" err="1">
                <a:cs typeface="Calibri" panose="020F0502020204030204"/>
              </a:rPr>
              <a:t>came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regulatory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obligations</a:t>
            </a:r>
            <a:r>
              <a:rPr lang="it-IT" dirty="0">
                <a:cs typeface="Calibri" panose="020F0502020204030204"/>
              </a:rPr>
              <a:t> and </a:t>
            </a:r>
            <a:r>
              <a:rPr lang="it-IT" err="1">
                <a:cs typeface="Calibri" panose="020F0502020204030204"/>
              </a:rPr>
              <a:t>impositions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that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pushed</a:t>
            </a:r>
            <a:r>
              <a:rPr lang="it-IT" dirty="0">
                <a:cs typeface="Calibri" panose="020F0502020204030204"/>
              </a:rPr>
              <a:t> companies </a:t>
            </a:r>
            <a:r>
              <a:rPr lang="it-IT" err="1">
                <a:cs typeface="Calibri" panose="020F0502020204030204"/>
              </a:rPr>
              <a:t>toward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greater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err="1">
                <a:cs typeface="Calibri" panose="020F0502020204030204"/>
              </a:rPr>
              <a:t>necessary</a:t>
            </a:r>
            <a:r>
              <a:rPr lang="it-IT" dirty="0">
                <a:cs typeface="Calibri" panose="020F0502020204030204"/>
              </a:rPr>
              <a:t> compliance.</a:t>
            </a:r>
            <a:endParaRPr lang="it-IT" dirty="0"/>
          </a:p>
        </p:txBody>
      </p:sp>
      <p:pic>
        <p:nvPicPr>
          <p:cNvPr id="18" name="Graphic 17" descr="Connessioni">
            <a:extLst>
              <a:ext uri="{FF2B5EF4-FFF2-40B4-BE49-F238E27FC236}">
                <a16:creationId xmlns:a16="http://schemas.microsoft.com/office/drawing/2014/main" id="{9F4E2A1C-38CB-46E1-E965-F9049C659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538956"/>
            <a:ext cx="7493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56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nt">
            <a:extLst>
              <a:ext uri="{FF2B5EF4-FFF2-40B4-BE49-F238E27FC236}">
                <a16:creationId xmlns:a16="http://schemas.microsoft.com/office/drawing/2014/main" id="{D380959B-464C-9ED8-C9EB-AB6FC997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5448" y="8300"/>
            <a:ext cx="10966551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06B83858-ED7D-57B6-6CAA-83168807C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5" cy="6858000"/>
          </a:xfrm>
          <a:prstGeom prst="rect">
            <a:avLst/>
          </a:prstGeom>
          <a:ln>
            <a:noFill/>
          </a:ln>
          <a:effectLst>
            <a:outerShdw blurRad="317500" dist="127000" dir="2400000" sx="95000" sy="95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0BBB4B-FCD4-5BD8-7EAF-FF4D11D5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6390" y="759126"/>
            <a:ext cx="4596245" cy="1711119"/>
          </a:xfrm>
        </p:spPr>
        <p:txBody>
          <a:bodyPr anchor="ctr">
            <a:normAutofit/>
          </a:bodyPr>
          <a:lstStyle/>
          <a:p>
            <a:r>
              <a:rPr lang="it-IT" sz="3700">
                <a:cs typeface="Calibri Light"/>
              </a:rPr>
              <a:t>Network based techniques in the environmental law</a:t>
            </a:r>
            <a:endParaRPr lang="it-IT" sz="37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F97FFD4-A8B9-3D4D-1623-7BE467E4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90500" dist="139700" dir="300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3D pattern of ring shapes connected by lines">
            <a:extLst>
              <a:ext uri="{FF2B5EF4-FFF2-40B4-BE49-F238E27FC236}">
                <a16:creationId xmlns:a16="http://schemas.microsoft.com/office/drawing/2014/main" id="{FA8D3DD7-A7AD-C6A4-254D-18ABF5AB0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364" b="9091"/>
          <a:stretch/>
        </p:blipFill>
        <p:spPr>
          <a:xfrm>
            <a:off x="768873" y="1914421"/>
            <a:ext cx="3872455" cy="306366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4D19D3-78B6-8A3A-5B62-00A6A4FD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347" y="2470244"/>
            <a:ext cx="4905461" cy="3769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err="1">
                <a:cs typeface="Calibri"/>
              </a:rPr>
              <a:t>difficulty</a:t>
            </a:r>
            <a:r>
              <a:rPr lang="it-IT" dirty="0">
                <a:cs typeface="Calibri"/>
              </a:rPr>
              <a:t> from a </a:t>
            </a:r>
            <a:r>
              <a:rPr lang="it-IT" b="1" err="1">
                <a:cs typeface="Calibri"/>
              </a:rPr>
              <a:t>regulatory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perspective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that</a:t>
            </a:r>
            <a:r>
              <a:rPr lang="it-IT" dirty="0">
                <a:cs typeface="Calibri"/>
              </a:rPr>
              <a:t> the </a:t>
            </a:r>
            <a:r>
              <a:rPr lang="it-IT" err="1">
                <a:cs typeface="Calibri"/>
              </a:rPr>
              <a:t>regulator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tasked</a:t>
            </a:r>
            <a:r>
              <a:rPr lang="it-IT" dirty="0">
                <a:cs typeface="Calibri"/>
              </a:rPr>
              <a:t> with </a:t>
            </a:r>
            <a:r>
              <a:rPr lang="it-IT" err="1">
                <a:cs typeface="Calibri"/>
              </a:rPr>
              <a:t>creating</a:t>
            </a:r>
            <a:r>
              <a:rPr lang="it-IT" dirty="0">
                <a:cs typeface="Calibri"/>
              </a:rPr>
              <a:t> an </a:t>
            </a:r>
            <a:r>
              <a:rPr lang="it-IT" err="1">
                <a:cs typeface="Calibri"/>
              </a:rPr>
              <a:t>architecture</a:t>
            </a:r>
            <a:r>
              <a:rPr lang="it-IT" dirty="0">
                <a:cs typeface="Calibri"/>
              </a:rPr>
              <a:t> or </a:t>
            </a:r>
            <a:r>
              <a:rPr lang="it-IT" err="1">
                <a:cs typeface="Calibri"/>
              </a:rPr>
              <a:t>regulatory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climate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that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favourable</a:t>
            </a:r>
            <a:r>
              <a:rPr lang="it-IT" dirty="0">
                <a:cs typeface="Calibri"/>
              </a:rPr>
              <a:t> to voluntary pro-</a:t>
            </a:r>
            <a:r>
              <a:rPr lang="it-IT" err="1">
                <a:cs typeface="Calibri"/>
              </a:rPr>
              <a:t>environmental</a:t>
            </a:r>
            <a:r>
              <a:rPr lang="it-IT" dirty="0">
                <a:cs typeface="Calibri"/>
              </a:rPr>
              <a:t> activity, </a:t>
            </a:r>
            <a:r>
              <a:rPr lang="it-IT" b="1" err="1">
                <a:cs typeface="Calibri"/>
              </a:rPr>
              <a:t>without</a:t>
            </a:r>
            <a:r>
              <a:rPr lang="it-IT" b="1" dirty="0">
                <a:cs typeface="Calibri"/>
              </a:rPr>
              <a:t> crossing over </a:t>
            </a:r>
            <a:r>
              <a:rPr lang="it-IT" b="1" err="1">
                <a:cs typeface="Calibri"/>
              </a:rPr>
              <a:t>into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solidFill>
                  <a:srgbClr val="FF0000"/>
                </a:solidFill>
                <a:cs typeface="Calibri"/>
              </a:rPr>
              <a:t>actually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solidFill>
                  <a:srgbClr val="FF0000"/>
                </a:solidFill>
                <a:cs typeface="Calibri"/>
              </a:rPr>
              <a:t>mandating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such</a:t>
            </a:r>
            <a:r>
              <a:rPr lang="it-IT" b="1" dirty="0">
                <a:cs typeface="Calibri"/>
              </a:rPr>
              <a:t> activity.</a:t>
            </a:r>
            <a:endParaRPr lang="it-IT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3205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0BBB4B-FCD4-5BD8-7EAF-FF4D11D5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sz="3700">
                <a:cs typeface="Calibri Light"/>
              </a:rPr>
              <a:t>Network based techniques in the environmental law</a:t>
            </a:r>
            <a:endParaRPr lang="it-IT" sz="3700"/>
          </a:p>
        </p:txBody>
      </p:sp>
      <p:pic>
        <p:nvPicPr>
          <p:cNvPr id="5" name="Picture 4" descr="A 3D pattern of ring shapes connected by lines">
            <a:extLst>
              <a:ext uri="{FF2B5EF4-FFF2-40B4-BE49-F238E27FC236}">
                <a16:creationId xmlns:a16="http://schemas.microsoft.com/office/drawing/2014/main" id="{FA8D3DD7-A7AD-C6A4-254D-18ABF5AB0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4" r="43108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4D19D3-78B6-8A3A-5B62-00A6A4FD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2400" err="1">
                <a:cs typeface="Calibri"/>
              </a:rPr>
              <a:t>This</a:t>
            </a:r>
            <a:r>
              <a:rPr lang="it-IT" sz="2400" dirty="0">
                <a:cs typeface="Calibri"/>
              </a:rPr>
              <a:t> demands a </a:t>
            </a:r>
            <a:r>
              <a:rPr lang="it-IT" sz="2400" err="1">
                <a:cs typeface="Calibri"/>
              </a:rPr>
              <a:t>subtle</a:t>
            </a:r>
            <a:r>
              <a:rPr lang="it-IT" sz="2400" dirty="0">
                <a:cs typeface="Calibri"/>
              </a:rPr>
              <a:t> and s</a:t>
            </a:r>
            <a:r>
              <a:rPr lang="it-IT" sz="2400" b="1" dirty="0">
                <a:cs typeface="Calibri"/>
              </a:rPr>
              <a:t>ophisticated </a:t>
            </a:r>
            <a:r>
              <a:rPr lang="it-IT" sz="2400" b="1" err="1">
                <a:cs typeface="Calibri"/>
              </a:rPr>
              <a:t>understanding</a:t>
            </a:r>
            <a:r>
              <a:rPr lang="it-IT" sz="2400" b="1" dirty="0">
                <a:cs typeface="Calibri"/>
              </a:rPr>
              <a:t> of the </a:t>
            </a:r>
            <a:r>
              <a:rPr lang="it-IT" sz="2400" b="1" err="1">
                <a:cs typeface="Calibri"/>
              </a:rPr>
              <a:t>interrelation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between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regulation</a:t>
            </a:r>
            <a:r>
              <a:rPr lang="it-IT" sz="2400" b="1" dirty="0">
                <a:cs typeface="Calibri"/>
              </a:rPr>
              <a:t> and </a:t>
            </a:r>
            <a:r>
              <a:rPr lang="it-IT" sz="2400" b="1" err="1">
                <a:cs typeface="Calibri"/>
              </a:rPr>
              <a:t>indivudal</a:t>
            </a:r>
            <a:r>
              <a:rPr lang="it-IT" sz="2400" b="1" dirty="0">
                <a:cs typeface="Calibri"/>
              </a:rPr>
              <a:t>/corporate </a:t>
            </a:r>
            <a:r>
              <a:rPr lang="it-IT" sz="2400" b="1" err="1">
                <a:cs typeface="Calibri"/>
              </a:rPr>
              <a:t>autonomous</a:t>
            </a:r>
            <a:r>
              <a:rPr lang="it-IT" sz="2400" b="1" dirty="0">
                <a:cs typeface="Calibri"/>
              </a:rPr>
              <a:t> decision-making.</a:t>
            </a:r>
            <a:endParaRPr lang="it-IT" sz="2400" b="1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400" dirty="0" err="1">
                <a:cs typeface="Calibri"/>
              </a:rPr>
              <a:t>This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rather</a:t>
            </a:r>
            <a:r>
              <a:rPr lang="it-IT" sz="2400" dirty="0">
                <a:cs typeface="Calibri"/>
              </a:rPr>
              <a:t> delicate balance </a:t>
            </a:r>
            <a:r>
              <a:rPr lang="it-IT" sz="2400" dirty="0" err="1">
                <a:cs typeface="Calibri"/>
              </a:rPr>
              <a:t>between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intervention</a:t>
            </a:r>
            <a:r>
              <a:rPr lang="it-IT" sz="2400" dirty="0">
                <a:cs typeface="Calibri"/>
              </a:rPr>
              <a:t> and laissez-faire </a:t>
            </a:r>
            <a:r>
              <a:rPr lang="it-IT" sz="2400" dirty="0" err="1">
                <a:cs typeface="Calibri"/>
              </a:rPr>
              <a:t>has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been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characterised</a:t>
            </a:r>
            <a:r>
              <a:rPr lang="it-IT" sz="2400" dirty="0">
                <a:cs typeface="Calibri"/>
              </a:rPr>
              <a:t> </a:t>
            </a:r>
            <a:r>
              <a:rPr lang="it-IT" sz="2400" dirty="0" err="1">
                <a:cs typeface="Calibri"/>
              </a:rPr>
              <a:t>as</a:t>
            </a:r>
            <a:r>
              <a:rPr lang="it-IT" sz="2400" dirty="0">
                <a:cs typeface="Calibri"/>
              </a:rPr>
              <a:t> "</a:t>
            </a:r>
            <a:r>
              <a:rPr lang="it-IT" sz="2400" dirty="0" err="1">
                <a:cs typeface="Calibri"/>
              </a:rPr>
              <a:t>libertarian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paternalism</a:t>
            </a:r>
            <a:r>
              <a:rPr lang="it-IT" sz="2400" dirty="0">
                <a:cs typeface="Calibri"/>
              </a:rPr>
              <a:t>" or "</a:t>
            </a:r>
            <a:r>
              <a:rPr lang="it-IT" sz="2400" dirty="0" err="1">
                <a:cs typeface="Calibri"/>
              </a:rPr>
              <a:t>choice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architecture</a:t>
            </a:r>
            <a:r>
              <a:rPr lang="it-IT" sz="2400" dirty="0">
                <a:cs typeface="Calibri"/>
              </a:rPr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3883512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63D44F-C228-4166-2A16-3272E2E4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>
                <a:cs typeface="Calibri Light"/>
              </a:rPr>
              <a:t>Corporate Social Responsibility</a:t>
            </a:r>
            <a:endParaRPr lang="it-IT" sz="5400"/>
          </a:p>
        </p:txBody>
      </p:sp>
      <p:pic>
        <p:nvPicPr>
          <p:cNvPr id="5" name="Picture 4" descr="Puzzle pieces">
            <a:extLst>
              <a:ext uri="{FF2B5EF4-FFF2-40B4-BE49-F238E27FC236}">
                <a16:creationId xmlns:a16="http://schemas.microsoft.com/office/drawing/2014/main" id="{885636CB-AC3D-E039-758B-D4B779F7C1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03" r="23403" b="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7A5E29-A291-8643-0AD3-3D7B78FC9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200" dirty="0">
                <a:cs typeface="Calibri" panose="020F0502020204030204"/>
              </a:rPr>
              <a:t>From an </a:t>
            </a:r>
            <a:r>
              <a:rPr lang="it-IT" sz="3200" dirty="0" err="1">
                <a:cs typeface="Calibri" panose="020F0502020204030204"/>
              </a:rPr>
              <a:t>environmental</a:t>
            </a:r>
            <a:r>
              <a:rPr lang="it-IT" sz="3200" dirty="0">
                <a:cs typeface="Calibri" panose="020F0502020204030204"/>
              </a:rPr>
              <a:t> democracy </a:t>
            </a:r>
            <a:r>
              <a:rPr lang="it-IT" sz="3200" dirty="0" err="1">
                <a:cs typeface="Calibri" panose="020F0502020204030204"/>
              </a:rPr>
              <a:t>perspective</a:t>
            </a:r>
            <a:r>
              <a:rPr lang="it-IT" sz="3200" dirty="0">
                <a:cs typeface="Calibri" panose="020F0502020204030204"/>
              </a:rPr>
              <a:t>, by </a:t>
            </a:r>
            <a:r>
              <a:rPr lang="it-IT" sz="3200" dirty="0" err="1">
                <a:cs typeface="Calibri" panose="020F0502020204030204"/>
              </a:rPr>
              <a:t>providing</a:t>
            </a:r>
            <a:r>
              <a:rPr lang="it-IT" sz="3200" dirty="0">
                <a:cs typeface="Calibri" panose="020F0502020204030204"/>
              </a:rPr>
              <a:t> consumers with </a:t>
            </a:r>
            <a:r>
              <a:rPr lang="it-IT" sz="3200" b="1" dirty="0" err="1">
                <a:cs typeface="Calibri" panose="020F0502020204030204"/>
              </a:rPr>
              <a:t>additional</a:t>
            </a:r>
            <a:r>
              <a:rPr lang="it-IT" sz="3200" b="1" dirty="0">
                <a:cs typeface="Calibri" panose="020F0502020204030204"/>
              </a:rPr>
              <a:t> information on </a:t>
            </a:r>
            <a:r>
              <a:rPr lang="it-IT" sz="3200" b="1" dirty="0" err="1">
                <a:cs typeface="Calibri" panose="020F0502020204030204"/>
              </a:rPr>
              <a:t>environmental</a:t>
            </a:r>
            <a:r>
              <a:rPr lang="it-IT" sz="3200" b="1" dirty="0">
                <a:cs typeface="Calibri" panose="020F0502020204030204"/>
              </a:rPr>
              <a:t> performance</a:t>
            </a:r>
            <a:r>
              <a:rPr lang="it-IT" sz="3200" dirty="0">
                <a:cs typeface="Calibri" panose="020F0502020204030204"/>
              </a:rPr>
              <a:t> in </a:t>
            </a:r>
            <a:r>
              <a:rPr lang="it-IT" sz="3200" dirty="0" err="1">
                <a:cs typeface="Calibri" panose="020F0502020204030204"/>
              </a:rPr>
              <a:t>taking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dirty="0" err="1">
                <a:cs typeface="Calibri" panose="020F0502020204030204"/>
              </a:rPr>
              <a:t>purchase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dirty="0" err="1">
                <a:cs typeface="Calibri" panose="020F0502020204030204"/>
              </a:rPr>
              <a:t>decisions</a:t>
            </a:r>
            <a:r>
              <a:rPr lang="it-IT" sz="3200" dirty="0">
                <a:cs typeface="Calibri" panose="020F0502020204030204"/>
              </a:rPr>
              <a:t>,</a:t>
            </a:r>
            <a:r>
              <a:rPr lang="it-IT" sz="3200" b="1" dirty="0">
                <a:cs typeface="Calibri" panose="020F0502020204030204"/>
              </a:rPr>
              <a:t> market </a:t>
            </a:r>
            <a:r>
              <a:rPr lang="it-IT" sz="3200" b="1" dirty="0" err="1">
                <a:cs typeface="Calibri" panose="020F0502020204030204"/>
              </a:rPr>
              <a:t>transparency</a:t>
            </a:r>
            <a:r>
              <a:rPr lang="it-IT" sz="3200" b="1" dirty="0">
                <a:cs typeface="Calibri" panose="020F0502020204030204"/>
              </a:rPr>
              <a:t> can be </a:t>
            </a:r>
            <a:r>
              <a:rPr lang="it-IT" sz="3200" b="1" dirty="0" err="1">
                <a:cs typeface="Calibri" panose="020F0502020204030204"/>
              </a:rPr>
              <a:t>increased</a:t>
            </a:r>
            <a:r>
              <a:rPr lang="it-IT" sz="3200" b="1" dirty="0">
                <a:cs typeface="Calibri" panose="020F0502020204030204"/>
              </a:rPr>
              <a:t>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5942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63D44F-C228-4166-2A16-3272E2E4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>
                <a:cs typeface="Calibri Light"/>
              </a:rPr>
              <a:t>Corporate Social Responsibility</a:t>
            </a:r>
            <a:endParaRPr lang="it-IT" sz="5400"/>
          </a:p>
        </p:txBody>
      </p:sp>
      <p:pic>
        <p:nvPicPr>
          <p:cNvPr id="5" name="Picture 4" descr="Puzzle pieces">
            <a:extLst>
              <a:ext uri="{FF2B5EF4-FFF2-40B4-BE49-F238E27FC236}">
                <a16:creationId xmlns:a16="http://schemas.microsoft.com/office/drawing/2014/main" id="{885636CB-AC3D-E039-758B-D4B779F7C1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03" r="23403" b="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7A5E29-A291-8643-0AD3-3D7B78FC9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dirty="0">
                <a:cs typeface="Calibri" panose="020F0502020204030204"/>
              </a:rPr>
              <a:t>A </a:t>
            </a:r>
            <a:r>
              <a:rPr lang="it-IT" sz="3200" err="1">
                <a:cs typeface="Calibri" panose="020F0502020204030204"/>
              </a:rPr>
              <a:t>win-win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err="1">
                <a:cs typeface="Calibri" panose="020F0502020204030204"/>
              </a:rPr>
              <a:t>discourse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err="1">
                <a:cs typeface="Calibri" panose="020F0502020204030204"/>
              </a:rPr>
              <a:t>is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err="1">
                <a:cs typeface="Calibri" panose="020F0502020204030204"/>
              </a:rPr>
              <a:t>employed</a:t>
            </a:r>
            <a:r>
              <a:rPr lang="it-IT" sz="3200" dirty="0">
                <a:cs typeface="Calibri" panose="020F0502020204030204"/>
              </a:rPr>
              <a:t> in EU CSR policy, </a:t>
            </a:r>
            <a:r>
              <a:rPr lang="it-IT" sz="3200" err="1">
                <a:cs typeface="Calibri" panose="020F0502020204030204"/>
              </a:rPr>
              <a:t>arguing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err="1">
                <a:cs typeface="Calibri" panose="020F0502020204030204"/>
              </a:rPr>
              <a:t>that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greener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err="1">
                <a:cs typeface="Calibri" panose="020F0502020204030204"/>
              </a:rPr>
              <a:t>behaviour</a:t>
            </a:r>
            <a:r>
              <a:rPr lang="it-IT" sz="3200" dirty="0">
                <a:cs typeface="Calibri" panose="020F0502020204030204"/>
              </a:rPr>
              <a:t> can </a:t>
            </a:r>
            <a:r>
              <a:rPr lang="it-IT" sz="3200" err="1">
                <a:cs typeface="Calibri" panose="020F0502020204030204"/>
              </a:rPr>
              <a:t>give</a:t>
            </a:r>
            <a:r>
              <a:rPr lang="it-IT" sz="3200" dirty="0">
                <a:cs typeface="Calibri" panose="020F0502020204030204"/>
              </a:rPr>
              <a:t> </a:t>
            </a:r>
            <a:r>
              <a:rPr lang="it-IT" sz="3200" err="1">
                <a:cs typeface="Calibri" panose="020F0502020204030204"/>
              </a:rPr>
              <a:t>firms</a:t>
            </a:r>
            <a:r>
              <a:rPr lang="it-IT" sz="3200" dirty="0">
                <a:cs typeface="Calibri" panose="020F0502020204030204"/>
              </a:rPr>
              <a:t> a market </a:t>
            </a:r>
            <a:r>
              <a:rPr lang="it-IT" sz="3200" err="1">
                <a:cs typeface="Calibri" panose="020F0502020204030204"/>
              </a:rPr>
              <a:t>advantage</a:t>
            </a:r>
            <a:r>
              <a:rPr lang="it-IT" sz="3200" dirty="0">
                <a:cs typeface="Calibri" panose="020F0502020204030204"/>
              </a:rPr>
              <a:t>  or reduce </a:t>
            </a:r>
            <a:r>
              <a:rPr lang="it-IT" sz="3200" err="1">
                <a:cs typeface="Calibri" panose="020F0502020204030204"/>
              </a:rPr>
              <a:t>environmental</a:t>
            </a:r>
            <a:r>
              <a:rPr lang="it-IT" sz="3200" dirty="0">
                <a:cs typeface="Calibri" panose="020F0502020204030204"/>
              </a:rPr>
              <a:t> costs.</a:t>
            </a:r>
            <a:endParaRPr lang="it-IT" sz="3200" dirty="0">
              <a:ea typeface="Calibri"/>
              <a:cs typeface="Calibri" panose="020F0502020204030204"/>
            </a:endParaRPr>
          </a:p>
          <a:p>
            <a:pPr marL="0" indent="0">
              <a:buNone/>
            </a:pPr>
            <a:endParaRPr lang="it-IT" sz="3200" dirty="0">
              <a:ea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72151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63D44F-C228-4166-2A16-3272E2E4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>
                <a:cs typeface="Calibri Light"/>
              </a:rPr>
              <a:t>Corporate Social Responsibility</a:t>
            </a:r>
            <a:endParaRPr lang="it-IT" sz="5400"/>
          </a:p>
        </p:txBody>
      </p:sp>
      <p:pic>
        <p:nvPicPr>
          <p:cNvPr id="5" name="Picture 4" descr="Puzzle pieces">
            <a:extLst>
              <a:ext uri="{FF2B5EF4-FFF2-40B4-BE49-F238E27FC236}">
                <a16:creationId xmlns:a16="http://schemas.microsoft.com/office/drawing/2014/main" id="{885636CB-AC3D-E039-758B-D4B779F7C1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03" r="23403" b="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7A5E29-A291-8643-0AD3-3D7B78FC9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65639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3200" dirty="0">
                <a:cs typeface="Calibri" panose="020F0502020204030204"/>
              </a:rPr>
              <a:t>EG- market </a:t>
            </a:r>
            <a:r>
              <a:rPr lang="it-IT" sz="3200" err="1">
                <a:cs typeface="Calibri" panose="020F0502020204030204"/>
              </a:rPr>
              <a:t>advantages</a:t>
            </a:r>
            <a:r>
              <a:rPr lang="it-IT" sz="3200" dirty="0">
                <a:cs typeface="Calibri" panose="020F0502020204030204"/>
              </a:rPr>
              <a:t>: consumers, </a:t>
            </a:r>
            <a:r>
              <a:rPr lang="it-IT" sz="3200" err="1">
                <a:cs typeface="Calibri" panose="020F0502020204030204"/>
              </a:rPr>
              <a:t>investors</a:t>
            </a:r>
            <a:r>
              <a:rPr lang="it-IT" sz="3200" dirty="0">
                <a:cs typeface="Calibri" panose="020F0502020204030204"/>
              </a:rPr>
              <a:t> and </a:t>
            </a:r>
            <a:r>
              <a:rPr lang="it-IT" sz="3200" err="1">
                <a:cs typeface="Calibri" panose="020F0502020204030204"/>
              </a:rPr>
              <a:t>employees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may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prefer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greener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firms</a:t>
            </a:r>
            <a:r>
              <a:rPr lang="it-IT" sz="3200" dirty="0">
                <a:cs typeface="Calibri" panose="020F0502020204030204"/>
              </a:rPr>
              <a:t>; </a:t>
            </a:r>
            <a:r>
              <a:rPr lang="it-IT" sz="3200" err="1">
                <a:cs typeface="Calibri" panose="020F0502020204030204"/>
              </a:rPr>
              <a:t>early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development</a:t>
            </a:r>
            <a:r>
              <a:rPr lang="it-IT" sz="3200" dirty="0">
                <a:cs typeface="Calibri" panose="020F0502020204030204"/>
              </a:rPr>
              <a:t> of </a:t>
            </a:r>
            <a:r>
              <a:rPr lang="it-IT" sz="3200" err="1">
                <a:cs typeface="Calibri" panose="020F0502020204030204"/>
              </a:rPr>
              <a:t>greener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technologies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will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give</a:t>
            </a:r>
            <a:r>
              <a:rPr lang="it-IT" sz="3200" dirty="0">
                <a:cs typeface="Calibri" panose="020F0502020204030204"/>
              </a:rPr>
              <a:t> a first </a:t>
            </a:r>
            <a:r>
              <a:rPr lang="it-IT" sz="3200" err="1">
                <a:cs typeface="Calibri" panose="020F0502020204030204"/>
              </a:rPr>
              <a:t>mover</a:t>
            </a:r>
            <a:r>
              <a:rPr lang="it-IT" sz="3200" dirty="0">
                <a:cs typeface="Calibri" panose="020F0502020204030204"/>
              </a:rPr>
              <a:t> </a:t>
            </a:r>
            <a:r>
              <a:rPr lang="it-IT" sz="3200" err="1">
                <a:cs typeface="Calibri" panose="020F0502020204030204"/>
              </a:rPr>
              <a:t>advantage</a:t>
            </a:r>
            <a:r>
              <a:rPr lang="it-IT" sz="3200" dirty="0">
                <a:cs typeface="Calibri" panose="020F0502020204030204"/>
              </a:rPr>
              <a:t>;</a:t>
            </a:r>
            <a:endParaRPr lang="it-IT" sz="32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3200" dirty="0">
                <a:cs typeface="Calibri" panose="020F0502020204030204"/>
              </a:rPr>
              <a:t>EG – the costs </a:t>
            </a:r>
            <a:r>
              <a:rPr lang="it-IT" sz="3200" err="1">
                <a:cs typeface="Calibri" panose="020F0502020204030204"/>
              </a:rPr>
              <a:t>that</a:t>
            </a:r>
            <a:r>
              <a:rPr lang="it-IT" sz="3200" dirty="0">
                <a:cs typeface="Calibri" panose="020F0502020204030204"/>
              </a:rPr>
              <a:t> are </a:t>
            </a:r>
            <a:r>
              <a:rPr lang="it-IT" sz="3200" err="1">
                <a:cs typeface="Calibri" panose="020F0502020204030204"/>
              </a:rPr>
              <a:t>reduced</a:t>
            </a:r>
            <a:r>
              <a:rPr lang="it-IT" sz="3200" dirty="0">
                <a:cs typeface="Calibri" panose="020F0502020204030204"/>
              </a:rPr>
              <a:t>: energy costs, the costs of </a:t>
            </a:r>
            <a:r>
              <a:rPr lang="it-IT" sz="3200" err="1">
                <a:cs typeface="Calibri" panose="020F0502020204030204"/>
              </a:rPr>
              <a:t>clenaing</a:t>
            </a:r>
            <a:r>
              <a:rPr lang="it-IT" sz="3200" dirty="0">
                <a:cs typeface="Calibri" panose="020F0502020204030204"/>
              </a:rPr>
              <a:t> up </a:t>
            </a:r>
            <a:r>
              <a:rPr lang="it-IT" sz="3200" err="1">
                <a:cs typeface="Calibri" panose="020F0502020204030204"/>
              </a:rPr>
              <a:t>pollution</a:t>
            </a:r>
            <a:r>
              <a:rPr lang="it-IT" sz="3200" dirty="0">
                <a:cs typeface="Calibri" panose="020F0502020204030204"/>
              </a:rPr>
              <a:t>.</a:t>
            </a:r>
            <a:endParaRPr lang="it-IT" sz="2400" dirty="0">
              <a:ea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891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B96BC6-F64F-73A8-84A8-48457FE2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5400">
                <a:cs typeface="Calibri Light"/>
              </a:rPr>
              <a:t>Overview</a:t>
            </a:r>
            <a:endParaRPr lang="it-IT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D189-066A-1CF1-3AFD-B10D9D67D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I</a:t>
            </a:r>
            <a:r>
              <a:rPr lang="it-IT" sz="3200" dirty="0">
                <a:cs typeface="Calibri"/>
              </a:rPr>
              <a:t>n </a:t>
            </a:r>
            <a:r>
              <a:rPr lang="it-IT" sz="3200" err="1">
                <a:cs typeface="Calibri"/>
              </a:rPr>
              <a:t>addition</a:t>
            </a:r>
            <a:r>
              <a:rPr lang="it-IT" sz="3200" dirty="0">
                <a:cs typeface="Calibri"/>
              </a:rPr>
              <a:t> to </a:t>
            </a:r>
            <a:r>
              <a:rPr lang="it-IT" sz="3200" err="1">
                <a:cs typeface="Calibri"/>
              </a:rPr>
              <a:t>hierarchy</a:t>
            </a:r>
            <a:r>
              <a:rPr lang="it-IT" sz="3200" dirty="0">
                <a:cs typeface="Calibri"/>
              </a:rPr>
              <a:t> and market-</a:t>
            </a:r>
            <a:r>
              <a:rPr lang="it-IT" sz="3200" err="1">
                <a:cs typeface="Calibri"/>
              </a:rPr>
              <a:t>based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instruments</a:t>
            </a:r>
            <a:r>
              <a:rPr lang="it-IT" sz="3200" dirty="0">
                <a:cs typeface="Calibri"/>
              </a:rPr>
              <a:t>, </a:t>
            </a:r>
            <a:r>
              <a:rPr lang="it-IT" sz="3200" err="1">
                <a:cs typeface="Calibri"/>
              </a:rPr>
              <a:t>our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final</a:t>
            </a:r>
            <a:r>
              <a:rPr lang="it-IT" sz="3200" dirty="0">
                <a:cs typeface="Calibri"/>
              </a:rPr>
              <a:t> family of </a:t>
            </a:r>
            <a:r>
              <a:rPr lang="it-IT" sz="3200" err="1">
                <a:cs typeface="Calibri"/>
              </a:rPr>
              <a:t>regulatory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instruments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involves</a:t>
            </a:r>
            <a:r>
              <a:rPr lang="it-IT" sz="3200" dirty="0">
                <a:cs typeface="Calibri"/>
              </a:rPr>
              <a:t> </a:t>
            </a:r>
            <a:r>
              <a:rPr lang="it-IT" sz="3200" b="1" dirty="0">
                <a:cs typeface="Calibri"/>
              </a:rPr>
              <a:t>voluntary </a:t>
            </a:r>
            <a:r>
              <a:rPr lang="it-IT" sz="3200" b="1" err="1">
                <a:cs typeface="Calibri"/>
              </a:rPr>
              <a:t>intsruments</a:t>
            </a:r>
            <a:r>
              <a:rPr lang="it-IT" sz="3200" b="1" dirty="0">
                <a:cs typeface="Calibri"/>
              </a:rPr>
              <a:t>,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whereby</a:t>
            </a:r>
            <a:r>
              <a:rPr lang="it-IT" sz="3200" dirty="0">
                <a:cs typeface="Calibri"/>
              </a:rPr>
              <a:t> the </a:t>
            </a:r>
            <a:r>
              <a:rPr lang="it-IT" sz="3200" err="1">
                <a:solidFill>
                  <a:srgbClr val="FF0000"/>
                </a:solidFill>
                <a:cs typeface="Calibri"/>
              </a:rPr>
              <a:t>regulator's</a:t>
            </a:r>
            <a:r>
              <a:rPr lang="it-IT" sz="3200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FF0000"/>
                </a:solidFill>
                <a:cs typeface="Calibri"/>
              </a:rPr>
              <a:t>role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is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essentially</a:t>
            </a:r>
            <a:r>
              <a:rPr lang="it-IT" sz="3200" dirty="0">
                <a:cs typeface="Calibri"/>
              </a:rPr>
              <a:t> </a:t>
            </a:r>
            <a:r>
              <a:rPr lang="it-IT" sz="3200" b="1" dirty="0">
                <a:cs typeface="Calibri"/>
              </a:rPr>
              <a:t>to </a:t>
            </a:r>
            <a:r>
              <a:rPr lang="it-IT" sz="3200" b="1" err="1">
                <a:cs typeface="Calibri"/>
              </a:rPr>
              <a:t>enable</a:t>
            </a:r>
            <a:r>
              <a:rPr lang="it-IT" sz="3200" b="1" dirty="0">
                <a:cs typeface="Calibri"/>
              </a:rPr>
              <a:t> and incentives a network of corporate and social </a:t>
            </a:r>
            <a:r>
              <a:rPr lang="it-IT" sz="3200" b="1" err="1">
                <a:cs typeface="Calibri"/>
              </a:rPr>
              <a:t>actors</a:t>
            </a:r>
            <a:r>
              <a:rPr lang="it-IT" sz="3200" b="1" dirty="0">
                <a:cs typeface="Calibri"/>
              </a:rPr>
              <a:t> to </a:t>
            </a:r>
            <a:r>
              <a:rPr lang="it-IT" sz="3200" b="1" err="1">
                <a:cs typeface="Calibri"/>
              </a:rPr>
              <a:t>contribute</a:t>
            </a:r>
            <a:r>
              <a:rPr lang="it-IT" sz="3200" b="1" dirty="0">
                <a:cs typeface="Calibri"/>
              </a:rPr>
              <a:t> to </a:t>
            </a:r>
            <a:r>
              <a:rPr lang="it-IT" sz="3200" b="1" err="1">
                <a:cs typeface="Calibri"/>
              </a:rPr>
              <a:t>achieving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environmental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objectives</a:t>
            </a:r>
            <a:r>
              <a:rPr lang="it-IT" sz="3200" b="1" dirty="0">
                <a:cs typeface="Calibri" panose="020F0502020204030204"/>
              </a:rPr>
              <a:t>.</a:t>
            </a:r>
            <a:endParaRPr lang="it-IT" sz="3200" b="1" dirty="0">
              <a:ea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253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B5716A5-DFB0-E8A4-7FD0-391082DF9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800" b="1" dirty="0">
                <a:solidFill>
                  <a:srgbClr val="FFFFFF"/>
                </a:solidFill>
                <a:cs typeface="Calibri Light"/>
              </a:rPr>
              <a:t>Critical </a:t>
            </a:r>
            <a:r>
              <a:rPr lang="it-IT" sz="4800" b="1" err="1">
                <a:solidFill>
                  <a:srgbClr val="FFFFFF"/>
                </a:solidFill>
                <a:cs typeface="Calibri Light"/>
              </a:rPr>
              <a:t>issues</a:t>
            </a:r>
            <a:endParaRPr lang="it-IT" sz="4800" b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DC5EAF-7840-576D-3041-47AF94EE0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3600" dirty="0">
                <a:cs typeface="Calibri" panose="020F0502020204030204"/>
              </a:rPr>
              <a:t>At </a:t>
            </a:r>
            <a:r>
              <a:rPr lang="it-IT" sz="3600" err="1">
                <a:cs typeface="Calibri" panose="020F0502020204030204"/>
              </a:rPr>
              <a:t>worst</a:t>
            </a:r>
            <a:r>
              <a:rPr lang="it-IT" sz="3600" dirty="0">
                <a:cs typeface="Calibri" panose="020F0502020204030204"/>
              </a:rPr>
              <a:t>, voluntary </a:t>
            </a:r>
            <a:r>
              <a:rPr lang="it-IT" sz="3600" err="1">
                <a:cs typeface="Calibri" panose="020F0502020204030204"/>
              </a:rPr>
              <a:t>environmental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err="1">
                <a:cs typeface="Calibri" panose="020F0502020204030204"/>
              </a:rPr>
              <a:t>initiatives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err="1">
                <a:cs typeface="Calibri" panose="020F0502020204030204"/>
              </a:rPr>
              <a:t>may</a:t>
            </a:r>
            <a:r>
              <a:rPr lang="it-IT" sz="3600" dirty="0">
                <a:cs typeface="Calibri" panose="020F0502020204030204"/>
              </a:rPr>
              <a:t> be </a:t>
            </a:r>
            <a:r>
              <a:rPr lang="it-IT" sz="3600" err="1">
                <a:cs typeface="Calibri" panose="020F0502020204030204"/>
              </a:rPr>
              <a:t>employed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b="1" err="1">
                <a:cs typeface="Calibri" panose="020F0502020204030204"/>
              </a:rPr>
              <a:t>tactically</a:t>
            </a:r>
            <a:r>
              <a:rPr lang="it-IT" sz="3600" b="1" dirty="0">
                <a:cs typeface="Calibri" panose="020F0502020204030204"/>
              </a:rPr>
              <a:t> by </a:t>
            </a:r>
            <a:r>
              <a:rPr lang="it-IT" sz="3600" b="1" err="1">
                <a:cs typeface="Calibri" panose="020F0502020204030204"/>
              </a:rPr>
              <a:t>undertakings</a:t>
            </a:r>
            <a:r>
              <a:rPr lang="it-IT" sz="3600" b="1" dirty="0">
                <a:cs typeface="Calibri" panose="020F0502020204030204"/>
              </a:rPr>
              <a:t> to </a:t>
            </a:r>
            <a:r>
              <a:rPr lang="it-IT" sz="3600" b="1" err="1">
                <a:cs typeface="Calibri" panose="020F0502020204030204"/>
              </a:rPr>
              <a:t>avoid</a:t>
            </a:r>
            <a:r>
              <a:rPr lang="it-IT" sz="3600" b="1" dirty="0">
                <a:cs typeface="Calibri" panose="020F0502020204030204"/>
              </a:rPr>
              <a:t> </a:t>
            </a:r>
            <a:r>
              <a:rPr lang="it-IT" sz="3600" b="1" err="1">
                <a:cs typeface="Calibri" panose="020F0502020204030204"/>
              </a:rPr>
              <a:t>being</a:t>
            </a:r>
            <a:r>
              <a:rPr lang="it-IT" sz="3600" b="1" dirty="0">
                <a:cs typeface="Calibri" panose="020F0502020204030204"/>
              </a:rPr>
              <a:t> </a:t>
            </a:r>
            <a:r>
              <a:rPr lang="it-IT" sz="3600" b="1" err="1">
                <a:cs typeface="Calibri" panose="020F0502020204030204"/>
              </a:rPr>
              <a:t>regulated</a:t>
            </a:r>
            <a:r>
              <a:rPr lang="it-IT" sz="3600" b="1" dirty="0">
                <a:cs typeface="Calibri" panose="020F0502020204030204"/>
              </a:rPr>
              <a:t> </a:t>
            </a:r>
            <a:r>
              <a:rPr lang="it-IT" sz="3600" dirty="0">
                <a:cs typeface="Calibri" panose="020F0502020204030204"/>
              </a:rPr>
              <a:t>– </a:t>
            </a:r>
            <a:endParaRPr lang="it-IT">
              <a:cs typeface="Calibri" panose="020F0502020204030204"/>
            </a:endParaRPr>
          </a:p>
          <a:p>
            <a:pPr marL="0" indent="0" algn="just">
              <a:buNone/>
            </a:pPr>
            <a:r>
              <a:rPr lang="it-IT" sz="3600" dirty="0" err="1">
                <a:cs typeface="Calibri" panose="020F0502020204030204"/>
              </a:rPr>
              <a:t>We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dirty="0" err="1">
                <a:cs typeface="Calibri" panose="020F0502020204030204"/>
              </a:rPr>
              <a:t>also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dirty="0" err="1">
                <a:cs typeface="Calibri" panose="020F0502020204030204"/>
              </a:rPr>
              <a:t>have</a:t>
            </a:r>
            <a:r>
              <a:rPr lang="it-IT" sz="3600" dirty="0">
                <a:cs typeface="Calibri" panose="020F0502020204030204"/>
              </a:rPr>
              <a:t> the </a:t>
            </a:r>
            <a:r>
              <a:rPr lang="it-IT" sz="3600" dirty="0" err="1">
                <a:cs typeface="Calibri" panose="020F0502020204030204"/>
              </a:rPr>
              <a:t>concomitant</a:t>
            </a:r>
            <a:r>
              <a:rPr lang="it-IT" sz="3600" dirty="0">
                <a:cs typeface="Calibri" panose="020F0502020204030204"/>
              </a:rPr>
              <a:t> costs of compliance, </a:t>
            </a:r>
            <a:r>
              <a:rPr lang="it-IT" sz="3600" dirty="0" err="1">
                <a:cs typeface="Calibri" panose="020F0502020204030204"/>
              </a:rPr>
              <a:t>potential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dirty="0" err="1">
                <a:cs typeface="Calibri" panose="020F0502020204030204"/>
              </a:rPr>
              <a:t>inneficiency</a:t>
            </a:r>
            <a:r>
              <a:rPr lang="it-IT" sz="3600" dirty="0">
                <a:cs typeface="Calibri" panose="020F0502020204030204"/>
              </a:rPr>
              <a:t> and </a:t>
            </a:r>
            <a:r>
              <a:rPr lang="it-IT" sz="3600" dirty="0" err="1">
                <a:cs typeface="Calibri" panose="020F0502020204030204"/>
              </a:rPr>
              <a:t>loss</a:t>
            </a:r>
            <a:r>
              <a:rPr lang="it-IT" sz="3600" dirty="0">
                <a:cs typeface="Calibri" panose="020F0502020204030204"/>
              </a:rPr>
              <a:t> of control over the </a:t>
            </a:r>
            <a:r>
              <a:rPr lang="it-IT" sz="3600" dirty="0" err="1">
                <a:cs typeface="Calibri" panose="020F0502020204030204"/>
              </a:rPr>
              <a:t>applicable</a:t>
            </a:r>
            <a:r>
              <a:rPr lang="it-IT" sz="3600" dirty="0">
                <a:cs typeface="Calibri" panose="020F0502020204030204"/>
              </a:rPr>
              <a:t> standard and regime – or to </a:t>
            </a:r>
            <a:r>
              <a:rPr lang="it-IT" sz="3600" dirty="0" err="1">
                <a:cs typeface="Calibri" panose="020F0502020204030204"/>
              </a:rPr>
              <a:t>postpone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dirty="0" err="1">
                <a:cs typeface="Calibri" panose="020F0502020204030204"/>
              </a:rPr>
              <a:t>it</a:t>
            </a:r>
            <a:r>
              <a:rPr lang="it-IT" sz="3600" dirty="0">
                <a:cs typeface="Calibri" panose="020F0502020204030204"/>
              </a:rPr>
              <a:t> for </a:t>
            </a:r>
            <a:r>
              <a:rPr lang="it-IT" sz="3600" dirty="0" err="1">
                <a:cs typeface="Calibri" panose="020F0502020204030204"/>
              </a:rPr>
              <a:t>as</a:t>
            </a:r>
            <a:r>
              <a:rPr lang="it-IT" sz="3600" dirty="0">
                <a:cs typeface="Calibri" panose="020F0502020204030204"/>
              </a:rPr>
              <a:t> long </a:t>
            </a:r>
            <a:r>
              <a:rPr lang="it-IT" sz="3600" dirty="0" err="1">
                <a:cs typeface="Calibri" panose="020F0502020204030204"/>
              </a:rPr>
              <a:t>as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dirty="0" err="1">
                <a:cs typeface="Calibri" panose="020F0502020204030204"/>
              </a:rPr>
              <a:t>possible</a:t>
            </a:r>
            <a:r>
              <a:rPr lang="it-IT" sz="3600" dirty="0">
                <a:cs typeface="Calibri" panose="020F0502020204030204"/>
              </a:rPr>
              <a:t>.</a:t>
            </a:r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0659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C2A7684-A476-E396-9769-D53A63D23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pPr algn="ctr"/>
            <a:r>
              <a:rPr lang="it-IT" sz="4000" b="1" dirty="0">
                <a:cs typeface="Calibri Light"/>
              </a:rPr>
              <a:t>Critical </a:t>
            </a:r>
            <a:r>
              <a:rPr lang="it-IT" sz="4000" b="1" err="1">
                <a:cs typeface="Calibri Light"/>
              </a:rPr>
              <a:t>issues</a:t>
            </a:r>
            <a:endParaRPr lang="it-IT" sz="4000" b="1">
              <a:cs typeface="Calibri Light"/>
            </a:endParaRPr>
          </a:p>
        </p:txBody>
      </p:sp>
      <p:pic>
        <p:nvPicPr>
          <p:cNvPr id="5" name="Picture 4" descr="Large car car park from above">
            <a:extLst>
              <a:ext uri="{FF2B5EF4-FFF2-40B4-BE49-F238E27FC236}">
                <a16:creationId xmlns:a16="http://schemas.microsoft.com/office/drawing/2014/main" id="{A4AA558C-AA8F-681E-66DD-B57ABE2BA6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04" r="44375" b="9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8BE16F-B497-BF29-F45C-D7F38BAAF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950" y="2378939"/>
            <a:ext cx="6479323" cy="37361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>
                <a:cs typeface="Calibri"/>
              </a:rPr>
              <a:t>Moreover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empirical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economic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research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suggests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that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this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may</a:t>
            </a:r>
            <a:r>
              <a:rPr lang="it-IT" dirty="0">
                <a:cs typeface="Calibri"/>
              </a:rPr>
              <a:t> be a </a:t>
            </a:r>
            <a:r>
              <a:rPr lang="it-IT" dirty="0" err="1">
                <a:cs typeface="Calibri"/>
              </a:rPr>
              <a:t>tactic</a:t>
            </a:r>
            <a:r>
              <a:rPr lang="it-IT" dirty="0">
                <a:cs typeface="Calibri"/>
              </a:rPr>
              <a:t> works. A high </a:t>
            </a:r>
            <a:r>
              <a:rPr lang="it-IT" dirty="0" err="1">
                <a:cs typeface="Calibri"/>
              </a:rPr>
              <a:t>profile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illustration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within</a:t>
            </a:r>
            <a:r>
              <a:rPr lang="it-IT" dirty="0">
                <a:cs typeface="Calibri"/>
              </a:rPr>
              <a:t> the EU </a:t>
            </a:r>
            <a:r>
              <a:rPr lang="it-IT" dirty="0" err="1">
                <a:cs typeface="Calibri"/>
              </a:rPr>
              <a:t>was</a:t>
            </a:r>
            <a:r>
              <a:rPr lang="it-IT" dirty="0">
                <a:cs typeface="Calibri"/>
              </a:rPr>
              <a:t> the </a:t>
            </a:r>
            <a:r>
              <a:rPr lang="it-IT" dirty="0" err="1">
                <a:cs typeface="Calibri"/>
              </a:rPr>
              <a:t>choice</a:t>
            </a:r>
            <a:r>
              <a:rPr lang="it-IT" dirty="0">
                <a:cs typeface="Calibri"/>
              </a:rPr>
              <a:t> of the EU car </a:t>
            </a:r>
            <a:r>
              <a:rPr lang="it-IT" dirty="0" err="1">
                <a:cs typeface="Calibri"/>
              </a:rPr>
              <a:t>industry</a:t>
            </a:r>
            <a:r>
              <a:rPr lang="it-IT" dirty="0">
                <a:cs typeface="Calibri"/>
              </a:rPr>
              <a:t> to </a:t>
            </a:r>
            <a:r>
              <a:rPr lang="it-IT" dirty="0" err="1">
                <a:cs typeface="Calibri"/>
              </a:rPr>
              <a:t>enter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into</a:t>
            </a:r>
            <a:r>
              <a:rPr lang="it-IT" dirty="0">
                <a:cs typeface="Calibri"/>
              </a:rPr>
              <a:t> agreements on </a:t>
            </a:r>
            <a:r>
              <a:rPr lang="it-IT" dirty="0" err="1">
                <a:cs typeface="Calibri"/>
              </a:rPr>
              <a:t>emissions</a:t>
            </a:r>
            <a:r>
              <a:rPr lang="it-IT" dirty="0">
                <a:cs typeface="Calibri"/>
              </a:rPr>
              <a:t> standards, </a:t>
            </a:r>
            <a:r>
              <a:rPr lang="it-IT" dirty="0" err="1">
                <a:cs typeface="Calibri"/>
              </a:rPr>
              <a:t>essentially</a:t>
            </a:r>
            <a:r>
              <a:rPr lang="it-IT" dirty="0">
                <a:cs typeface="Calibri"/>
              </a:rPr>
              <a:t> i</a:t>
            </a:r>
            <a:r>
              <a:rPr lang="it-IT" b="1" dirty="0">
                <a:cs typeface="Calibri"/>
              </a:rPr>
              <a:t>n </a:t>
            </a:r>
            <a:r>
              <a:rPr lang="it-IT" b="1" dirty="0" err="1">
                <a:cs typeface="Calibri"/>
              </a:rPr>
              <a:t>order</a:t>
            </a:r>
            <a:r>
              <a:rPr lang="it-IT" b="1" dirty="0">
                <a:cs typeface="Calibri"/>
              </a:rPr>
              <a:t> to </a:t>
            </a:r>
            <a:r>
              <a:rPr lang="it-IT" b="1" dirty="0" err="1">
                <a:cs typeface="Calibri"/>
              </a:rPr>
              <a:t>avoid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being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regulated</a:t>
            </a:r>
            <a:r>
              <a:rPr lang="it-IT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1882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62D15E5-8091-C083-4D49-002FED030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>
                <a:cs typeface="Calibri Light"/>
              </a:rPr>
              <a:t>Critical issues</a:t>
            </a:r>
            <a:endParaRPr lang="it-IT" sz="5400"/>
          </a:p>
        </p:txBody>
      </p:sp>
      <p:pic>
        <p:nvPicPr>
          <p:cNvPr id="5" name="Picture 4" descr="Kettlebells on the floor">
            <a:extLst>
              <a:ext uri="{FF2B5EF4-FFF2-40B4-BE49-F238E27FC236}">
                <a16:creationId xmlns:a16="http://schemas.microsoft.com/office/drawing/2014/main" id="{B1A24487-BE17-3A9D-366F-A91DEB23A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94" r="9420" b="-3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2C2F70-D0B5-0C38-0630-274375F60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dirty="0">
                <a:cs typeface="Calibri"/>
              </a:rPr>
              <a:t>Overall, </a:t>
            </a:r>
            <a:r>
              <a:rPr lang="it-IT" sz="3200" err="1">
                <a:cs typeface="Calibri"/>
              </a:rPr>
              <a:t>many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view</a:t>
            </a:r>
            <a:r>
              <a:rPr lang="it-IT" sz="3200" dirty="0">
                <a:cs typeface="Calibri"/>
              </a:rPr>
              <a:t> CSR </a:t>
            </a:r>
            <a:r>
              <a:rPr lang="it-IT" sz="3200" err="1">
                <a:cs typeface="Calibri"/>
              </a:rPr>
              <a:t>as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little</a:t>
            </a:r>
            <a:r>
              <a:rPr lang="it-IT" sz="3200" dirty="0">
                <a:cs typeface="Calibri"/>
              </a:rPr>
              <a:t> more </a:t>
            </a:r>
            <a:r>
              <a:rPr lang="it-IT" sz="3200" err="1">
                <a:cs typeface="Calibri"/>
              </a:rPr>
              <a:t>than</a:t>
            </a:r>
            <a:r>
              <a:rPr lang="it-IT" sz="3200" dirty="0">
                <a:cs typeface="Calibri"/>
              </a:rPr>
              <a:t> a </a:t>
            </a:r>
            <a:r>
              <a:rPr lang="it-IT" sz="3200" err="1">
                <a:cs typeface="Calibri"/>
              </a:rPr>
              <a:t>scometic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exercise</a:t>
            </a:r>
            <a:r>
              <a:rPr lang="it-IT" sz="3200" dirty="0">
                <a:cs typeface="Calibri"/>
              </a:rPr>
              <a:t>, </a:t>
            </a:r>
            <a:r>
              <a:rPr lang="it-IT" sz="3200" b="1" dirty="0">
                <a:cs typeface="Calibri"/>
              </a:rPr>
              <a:t>with no </a:t>
            </a:r>
            <a:r>
              <a:rPr lang="it-IT" sz="3200" b="1" err="1">
                <a:cs typeface="Calibri"/>
              </a:rPr>
              <a:t>assurance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that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environmental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objectives</a:t>
            </a:r>
            <a:r>
              <a:rPr lang="it-IT" sz="3200" b="1" dirty="0">
                <a:cs typeface="Calibri"/>
              </a:rPr>
              <a:t> </a:t>
            </a:r>
            <a:r>
              <a:rPr lang="it-IT" sz="3200" b="1" err="1">
                <a:cs typeface="Calibri"/>
              </a:rPr>
              <a:t>will</a:t>
            </a:r>
            <a:r>
              <a:rPr lang="it-IT" sz="3200" b="1" dirty="0">
                <a:cs typeface="Calibri"/>
              </a:rPr>
              <a:t> be </a:t>
            </a:r>
            <a:r>
              <a:rPr lang="it-IT" sz="3200" b="1" err="1">
                <a:cs typeface="Calibri"/>
              </a:rPr>
              <a:t>attained</a:t>
            </a:r>
            <a:r>
              <a:rPr lang="it-IT" sz="3200" b="1" dirty="0">
                <a:cs typeface="Calibri"/>
              </a:rPr>
              <a:t>, </a:t>
            </a:r>
            <a:r>
              <a:rPr lang="it-IT" sz="3200" err="1">
                <a:cs typeface="Calibri"/>
              </a:rPr>
              <a:t>little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accuntability</a:t>
            </a:r>
            <a:r>
              <a:rPr lang="it-IT" sz="3200" dirty="0">
                <a:cs typeface="Calibri"/>
              </a:rPr>
              <a:t> on the part of </a:t>
            </a:r>
            <a:r>
              <a:rPr lang="it-IT" sz="3200" err="1">
                <a:cs typeface="Calibri"/>
              </a:rPr>
              <a:t>undertaking</a:t>
            </a:r>
            <a:r>
              <a:rPr lang="it-IT" sz="3200" dirty="0">
                <a:cs typeface="Calibri"/>
              </a:rPr>
              <a:t>, and ultimate </a:t>
            </a:r>
            <a:r>
              <a:rPr lang="it-IT" sz="3200" err="1">
                <a:cs typeface="Calibri"/>
              </a:rPr>
              <a:t>practical</a:t>
            </a:r>
            <a:r>
              <a:rPr lang="it-IT" sz="3200" dirty="0">
                <a:cs typeface="Calibri"/>
              </a:rPr>
              <a:t> </a:t>
            </a:r>
            <a:r>
              <a:rPr lang="it-IT" sz="3200" err="1">
                <a:cs typeface="Calibri"/>
              </a:rPr>
              <a:t>effect</a:t>
            </a:r>
            <a:r>
              <a:rPr lang="it-IT" sz="3200" dirty="0">
                <a:cs typeface="Calibri"/>
              </a:rPr>
              <a:t> on the </a:t>
            </a:r>
            <a:r>
              <a:rPr lang="it-IT" sz="3200" err="1">
                <a:cs typeface="Calibri"/>
              </a:rPr>
              <a:t>behaviour</a:t>
            </a:r>
            <a:r>
              <a:rPr lang="it-IT" sz="3200" dirty="0">
                <a:cs typeface="Calibri"/>
              </a:rPr>
              <a:t> of business.</a:t>
            </a:r>
          </a:p>
        </p:txBody>
      </p:sp>
    </p:spTree>
    <p:extLst>
      <p:ext uri="{BB962C8B-B14F-4D97-AF65-F5344CB8AC3E}">
        <p14:creationId xmlns:p14="http://schemas.microsoft.com/office/powerpoint/2010/main" val="3524446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62D15E5-8091-C083-4D49-002FED030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it-IT" sz="5400" dirty="0">
                <a:cs typeface="Calibri Light"/>
              </a:rPr>
              <a:t>Critical </a:t>
            </a:r>
            <a:r>
              <a:rPr lang="it-IT" sz="5400" dirty="0" err="1">
                <a:cs typeface="Calibri Light"/>
              </a:rPr>
              <a:t>issues</a:t>
            </a:r>
            <a:endParaRPr lang="it-IT" sz="5400" dirty="0" err="1"/>
          </a:p>
        </p:txBody>
      </p:sp>
      <p:pic>
        <p:nvPicPr>
          <p:cNvPr id="5" name="Picture 4" descr="Kettlebells on the floor">
            <a:extLst>
              <a:ext uri="{FF2B5EF4-FFF2-40B4-BE49-F238E27FC236}">
                <a16:creationId xmlns:a16="http://schemas.microsoft.com/office/drawing/2014/main" id="{B1A24487-BE17-3A9D-366F-A91DEB23A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94" r="9420" b="-3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2C2F70-D0B5-0C38-0630-274375F60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>
                <a:cs typeface="Calibri"/>
              </a:rPr>
              <a:t>Such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criticism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comes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not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only</a:t>
            </a:r>
            <a:r>
              <a:rPr lang="it-IT" dirty="0">
                <a:cs typeface="Calibri"/>
              </a:rPr>
              <a:t> from the </a:t>
            </a:r>
            <a:r>
              <a:rPr lang="it-IT" err="1">
                <a:cs typeface="Calibri"/>
              </a:rPr>
              <a:t>environmental</a:t>
            </a:r>
            <a:r>
              <a:rPr lang="it-IT" dirty="0">
                <a:cs typeface="Calibri"/>
              </a:rPr>
              <a:t> camp, </a:t>
            </a:r>
            <a:r>
              <a:rPr lang="it-IT" err="1">
                <a:cs typeface="Calibri"/>
              </a:rPr>
              <a:t>but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also</a:t>
            </a:r>
            <a:r>
              <a:rPr lang="it-IT" dirty="0">
                <a:cs typeface="Calibri"/>
              </a:rPr>
              <a:t> from the corporate governance </a:t>
            </a:r>
            <a:r>
              <a:rPr lang="it-IT" err="1">
                <a:cs typeface="Calibri"/>
              </a:rPr>
              <a:t>perspective</a:t>
            </a:r>
            <a:r>
              <a:rPr lang="it-IT" dirty="0">
                <a:cs typeface="Calibri"/>
              </a:rPr>
              <a:t>: in the </a:t>
            </a:r>
            <a:r>
              <a:rPr lang="it-IT" err="1">
                <a:cs typeface="Calibri"/>
              </a:rPr>
              <a:t>capitalist</a:t>
            </a:r>
            <a:r>
              <a:rPr lang="it-IT" dirty="0">
                <a:cs typeface="Calibri"/>
              </a:rPr>
              <a:t> corporate model, managers are </a:t>
            </a:r>
            <a:r>
              <a:rPr lang="it-IT" err="1">
                <a:cs typeface="Calibri"/>
              </a:rPr>
              <a:t>accountable</a:t>
            </a:r>
            <a:r>
              <a:rPr lang="it-IT" dirty="0">
                <a:cs typeface="Calibri"/>
              </a:rPr>
              <a:t> to shareholders for profit, </a:t>
            </a:r>
            <a:r>
              <a:rPr lang="it-IT" b="1" dirty="0">
                <a:cs typeface="Calibri"/>
              </a:rPr>
              <a:t>and </a:t>
            </a:r>
            <a:r>
              <a:rPr lang="it-IT" b="1" err="1">
                <a:cs typeface="Calibri"/>
              </a:rPr>
              <a:t>any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attempts</a:t>
            </a:r>
            <a:r>
              <a:rPr lang="it-IT" b="1" dirty="0">
                <a:cs typeface="Calibri"/>
              </a:rPr>
              <a:t> to </a:t>
            </a:r>
            <a:r>
              <a:rPr lang="it-IT" b="1" err="1">
                <a:cs typeface="Calibri"/>
              </a:rPr>
              <a:t>achieve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other</a:t>
            </a:r>
            <a:r>
              <a:rPr lang="it-IT" b="1" dirty="0">
                <a:cs typeface="Calibri"/>
              </a:rPr>
              <a:t> goals </a:t>
            </a:r>
            <a:r>
              <a:rPr lang="it-IT" b="1" err="1">
                <a:cs typeface="Calibri"/>
              </a:rPr>
              <a:t>at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same</a:t>
            </a:r>
            <a:r>
              <a:rPr lang="it-IT" b="1" dirty="0">
                <a:cs typeface="Calibri"/>
              </a:rPr>
              <a:t> time are </a:t>
            </a:r>
            <a:r>
              <a:rPr lang="it-IT" b="1" err="1">
                <a:cs typeface="Calibri"/>
              </a:rPr>
              <a:t>illegitimate</a:t>
            </a:r>
            <a:r>
              <a:rPr lang="it-IT" b="1" dirty="0">
                <a:cs typeface="Calibri"/>
              </a:rPr>
              <a:t>.</a:t>
            </a:r>
            <a:endParaRPr lang="it-IT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9253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62D15E5-8091-C083-4D49-002FED030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502021"/>
            <a:ext cx="6173262" cy="1655483"/>
          </a:xfrm>
        </p:spPr>
        <p:txBody>
          <a:bodyPr anchor="b">
            <a:normAutofit/>
          </a:bodyPr>
          <a:lstStyle/>
          <a:p>
            <a:r>
              <a:rPr lang="it-IT" sz="4000" b="1" dirty="0">
                <a:cs typeface="Calibri Light"/>
              </a:rPr>
              <a:t>Critical </a:t>
            </a:r>
            <a:r>
              <a:rPr lang="it-IT" sz="4000" b="1" err="1">
                <a:cs typeface="Calibri Light"/>
              </a:rPr>
              <a:t>issues</a:t>
            </a:r>
            <a:endParaRPr lang="it-IT" sz="4000" b="1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2C2F70-D0B5-0C38-0630-274375F60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08518"/>
            <a:ext cx="6173262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>
                <a:cs typeface="Calibri"/>
              </a:rPr>
              <a:t>Most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critics</a:t>
            </a:r>
            <a:r>
              <a:rPr lang="it-IT" dirty="0">
                <a:cs typeface="Calibri"/>
              </a:rPr>
              <a:t> do </a:t>
            </a:r>
            <a:r>
              <a:rPr lang="it-IT" dirty="0" err="1">
                <a:cs typeface="Calibri"/>
              </a:rPr>
              <a:t>not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fail</a:t>
            </a:r>
            <a:r>
              <a:rPr lang="it-IT" dirty="0">
                <a:cs typeface="Calibri"/>
              </a:rPr>
              <a:t> to point out, </a:t>
            </a:r>
            <a:r>
              <a:rPr lang="it-IT" dirty="0" err="1">
                <a:cs typeface="Calibri"/>
              </a:rPr>
              <a:t>however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how</a:t>
            </a:r>
            <a:r>
              <a:rPr lang="it-IT" dirty="0">
                <a:cs typeface="Calibri"/>
              </a:rPr>
              <a:t> CSR can </a:t>
            </a:r>
            <a:r>
              <a:rPr lang="it-IT" dirty="0" err="1">
                <a:cs typeface="Calibri"/>
              </a:rPr>
              <a:t>sometimes</a:t>
            </a:r>
            <a:r>
              <a:rPr lang="it-IT" dirty="0">
                <a:cs typeface="Calibri"/>
              </a:rPr>
              <a:t> turn </a:t>
            </a:r>
            <a:r>
              <a:rPr lang="it-IT" dirty="0" err="1">
                <a:cs typeface="Calibri"/>
              </a:rPr>
              <a:t>i</a:t>
            </a:r>
            <a:r>
              <a:rPr lang="it-IT" b="1" dirty="0" err="1">
                <a:cs typeface="Calibri"/>
              </a:rPr>
              <a:t>nto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forms</a:t>
            </a:r>
            <a:r>
              <a:rPr lang="it-IT" b="1" dirty="0">
                <a:cs typeface="Calibri"/>
              </a:rPr>
              <a:t> of </a:t>
            </a:r>
            <a:r>
              <a:rPr lang="it-IT" b="1" dirty="0" err="1">
                <a:cs typeface="Calibri"/>
              </a:rPr>
              <a:t>socialwashing</a:t>
            </a:r>
            <a:r>
              <a:rPr lang="it-IT" dirty="0">
                <a:cs typeface="Calibri"/>
              </a:rPr>
              <a:t>: </a:t>
            </a:r>
            <a:r>
              <a:rPr lang="it-IT" dirty="0" err="1">
                <a:cs typeface="Calibri"/>
              </a:rPr>
              <a:t>through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initiatives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that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have</a:t>
            </a:r>
            <a:r>
              <a:rPr lang="it-IT" dirty="0">
                <a:cs typeface="Calibri"/>
              </a:rPr>
              <a:t> positive social, </a:t>
            </a:r>
            <a:r>
              <a:rPr lang="it-IT" dirty="0" err="1">
                <a:cs typeface="Calibri"/>
              </a:rPr>
              <a:t>environmental</a:t>
            </a:r>
            <a:r>
              <a:rPr lang="it-IT" dirty="0">
                <a:cs typeface="Calibri"/>
              </a:rPr>
              <a:t>, and cultural </a:t>
            </a:r>
            <a:r>
              <a:rPr lang="it-IT" dirty="0" err="1">
                <a:cs typeface="Calibri"/>
              </a:rPr>
              <a:t>externalities</a:t>
            </a:r>
            <a:r>
              <a:rPr lang="it-IT" dirty="0">
                <a:cs typeface="Calibri"/>
              </a:rPr>
              <a:t>, some companies </a:t>
            </a:r>
            <a:r>
              <a:rPr lang="it-IT" dirty="0" err="1">
                <a:cs typeface="Calibri"/>
              </a:rPr>
              <a:t>may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try</a:t>
            </a:r>
            <a:r>
              <a:rPr lang="it-IT" dirty="0">
                <a:cs typeface="Calibri"/>
              </a:rPr>
              <a:t> to </a:t>
            </a:r>
            <a:r>
              <a:rPr lang="it-IT" dirty="0" err="1">
                <a:cs typeface="Calibri"/>
              </a:rPr>
              <a:t>divert</a:t>
            </a:r>
            <a:r>
              <a:rPr lang="it-IT" dirty="0">
                <a:cs typeface="Calibri"/>
              </a:rPr>
              <a:t> public </a:t>
            </a:r>
            <a:r>
              <a:rPr lang="it-IT" dirty="0" err="1">
                <a:cs typeface="Calibri"/>
              </a:rPr>
              <a:t>attention</a:t>
            </a:r>
            <a:r>
              <a:rPr lang="it-IT" dirty="0">
                <a:cs typeface="Calibri"/>
              </a:rPr>
              <a:t> from the </a:t>
            </a:r>
            <a:r>
              <a:rPr lang="it-IT" dirty="0" err="1">
                <a:cs typeface="Calibri"/>
              </a:rPr>
              <a:t>real</a:t>
            </a:r>
            <a:r>
              <a:rPr lang="it-IT" dirty="0">
                <a:cs typeface="Calibri"/>
              </a:rPr>
              <a:t> (negative) impact of </a:t>
            </a:r>
            <a:r>
              <a:rPr lang="it-IT" dirty="0" err="1">
                <a:cs typeface="Calibri"/>
              </a:rPr>
              <a:t>their</a:t>
            </a:r>
            <a:r>
              <a:rPr lang="it-IT" dirty="0">
                <a:cs typeface="Calibri"/>
              </a:rPr>
              <a:t> business on </a:t>
            </a:r>
            <a:r>
              <a:rPr lang="it-IT" dirty="0" err="1">
                <a:cs typeface="Calibri"/>
              </a:rPr>
              <a:t>associated</a:t>
            </a:r>
            <a:r>
              <a:rPr lang="it-IT" dirty="0">
                <a:cs typeface="Calibri"/>
              </a:rPr>
              <a:t> life.</a:t>
            </a:r>
            <a:endParaRPr lang="it-IT" dirty="0"/>
          </a:p>
        </p:txBody>
      </p:sp>
      <p:pic>
        <p:nvPicPr>
          <p:cNvPr id="5" name="Picture 4" descr="Kettlebells on the floor">
            <a:extLst>
              <a:ext uri="{FF2B5EF4-FFF2-40B4-BE49-F238E27FC236}">
                <a16:creationId xmlns:a16="http://schemas.microsoft.com/office/drawing/2014/main" id="{B1A24487-BE17-3A9D-366F-A91DEB23A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08" r="6598" b="1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5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62D15E5-8091-C083-4D49-002FED030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502021"/>
            <a:ext cx="6173262" cy="1655483"/>
          </a:xfrm>
        </p:spPr>
        <p:txBody>
          <a:bodyPr anchor="b">
            <a:normAutofit/>
          </a:bodyPr>
          <a:lstStyle/>
          <a:p>
            <a:r>
              <a:rPr lang="it-IT" sz="4000" b="1" dirty="0">
                <a:cs typeface="Calibri Light"/>
              </a:rPr>
              <a:t>Critical </a:t>
            </a:r>
            <a:r>
              <a:rPr lang="it-IT" sz="4000" b="1" err="1">
                <a:cs typeface="Calibri Light"/>
              </a:rPr>
              <a:t>issues</a:t>
            </a:r>
            <a:endParaRPr lang="it-IT" sz="4000" b="1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2C2F70-D0B5-0C38-0630-274375F60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08518"/>
            <a:ext cx="6173262" cy="353508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In sum, </a:t>
            </a:r>
            <a:r>
              <a:rPr lang="it-IT" err="1">
                <a:cs typeface="Calibri"/>
              </a:rPr>
              <a:t>as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with market </a:t>
            </a:r>
            <a:r>
              <a:rPr lang="it-IT" b="1" err="1">
                <a:cs typeface="Calibri"/>
              </a:rPr>
              <a:t>based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approaches</a:t>
            </a:r>
            <a:r>
              <a:rPr lang="it-IT" dirty="0">
                <a:cs typeface="Calibri"/>
              </a:rPr>
              <a:t>, voluntary </a:t>
            </a:r>
            <a:r>
              <a:rPr lang="it-IT" err="1">
                <a:cs typeface="Calibri"/>
              </a:rPr>
              <a:t>initiatives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have</a:t>
            </a:r>
            <a:r>
              <a:rPr lang="it-IT" dirty="0">
                <a:cs typeface="Calibri"/>
              </a:rPr>
              <a:t> in some </a:t>
            </a:r>
            <a:r>
              <a:rPr lang="it-IT" err="1">
                <a:cs typeface="Calibri"/>
              </a:rPr>
              <a:t>circumstances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certain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clear </a:t>
            </a:r>
            <a:r>
              <a:rPr lang="it-IT" b="1" err="1">
                <a:cs typeface="Calibri"/>
              </a:rPr>
              <a:t>advantages</a:t>
            </a:r>
            <a:r>
              <a:rPr lang="it-IT" b="1" dirty="0">
                <a:cs typeface="Calibri"/>
              </a:rPr>
              <a:t> in </a:t>
            </a:r>
            <a:r>
              <a:rPr lang="it-IT" b="1" err="1">
                <a:cs typeface="Calibri"/>
              </a:rPr>
              <a:t>comparison</a:t>
            </a:r>
            <a:r>
              <a:rPr lang="it-IT" b="1" dirty="0">
                <a:cs typeface="Calibri"/>
              </a:rPr>
              <a:t> to </a:t>
            </a:r>
            <a:r>
              <a:rPr lang="it-IT" b="1" err="1">
                <a:cs typeface="Calibri"/>
              </a:rPr>
              <a:t>direct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regulation</a:t>
            </a:r>
            <a:r>
              <a:rPr lang="it-IT" b="1" dirty="0">
                <a:cs typeface="Calibri"/>
              </a:rPr>
              <a:t>.</a:t>
            </a:r>
            <a:endParaRPr lang="it-IT" b="1">
              <a:cs typeface="Calibri"/>
            </a:endParaRPr>
          </a:p>
          <a:p>
            <a:pPr marL="0" indent="0" algn="just">
              <a:buNone/>
            </a:pPr>
            <a:r>
              <a:rPr lang="it-IT" dirty="0">
                <a:cs typeface="Calibri"/>
              </a:rPr>
              <a:t>In the </a:t>
            </a:r>
            <a:r>
              <a:rPr lang="it-IT" err="1">
                <a:cs typeface="Calibri"/>
              </a:rPr>
              <a:t>right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context</a:t>
            </a:r>
            <a:r>
              <a:rPr lang="it-IT" dirty="0">
                <a:cs typeface="Calibri"/>
              </a:rPr>
              <a:t>, </a:t>
            </a:r>
            <a:r>
              <a:rPr lang="it-IT" err="1">
                <a:cs typeface="Calibri"/>
              </a:rPr>
              <a:t>they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may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offer</a:t>
            </a:r>
            <a:r>
              <a:rPr lang="it-IT" dirty="0">
                <a:cs typeface="Calibri"/>
              </a:rPr>
              <a:t> an </a:t>
            </a:r>
            <a:r>
              <a:rPr lang="it-IT" b="1" err="1">
                <a:cs typeface="Calibri"/>
              </a:rPr>
              <a:t>important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contribution</a:t>
            </a:r>
            <a:r>
              <a:rPr lang="it-IT" b="1" dirty="0">
                <a:cs typeface="Calibri"/>
              </a:rPr>
              <a:t> to </a:t>
            </a:r>
            <a:r>
              <a:rPr lang="it-IT" b="1" err="1">
                <a:cs typeface="Calibri"/>
              </a:rPr>
              <a:t>achieving</a:t>
            </a:r>
            <a:r>
              <a:rPr lang="it-IT" b="1" dirty="0">
                <a:cs typeface="Calibri"/>
              </a:rPr>
              <a:t> a </a:t>
            </a:r>
            <a:r>
              <a:rPr lang="it-IT" b="1" err="1">
                <a:cs typeface="Calibri"/>
              </a:rPr>
              <a:t>higher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level</a:t>
            </a:r>
            <a:r>
              <a:rPr lang="it-IT" b="1" dirty="0">
                <a:cs typeface="Calibri"/>
              </a:rPr>
              <a:t> of </a:t>
            </a:r>
            <a:r>
              <a:rPr lang="it-IT" b="1" err="1">
                <a:cs typeface="Calibri"/>
              </a:rPr>
              <a:t>environmental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protection</a:t>
            </a:r>
            <a:r>
              <a:rPr lang="it-IT" b="1" dirty="0">
                <a:cs typeface="Calibri"/>
              </a:rPr>
              <a:t> by </a:t>
            </a:r>
            <a:r>
              <a:rPr lang="it-IT" b="1" err="1">
                <a:cs typeface="Calibri"/>
              </a:rPr>
              <a:t>complementing</a:t>
            </a:r>
            <a:r>
              <a:rPr lang="it-IT" dirty="0">
                <a:cs typeface="Calibri"/>
              </a:rPr>
              <a:t>, </a:t>
            </a:r>
            <a:r>
              <a:rPr lang="it-IT" err="1">
                <a:cs typeface="Calibri"/>
              </a:rPr>
              <a:t>though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not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replacing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direct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regulation</a:t>
            </a:r>
            <a:r>
              <a:rPr lang="it-IT" dirty="0">
                <a:cs typeface="Calibri"/>
              </a:rPr>
              <a:t>.</a:t>
            </a:r>
          </a:p>
        </p:txBody>
      </p:sp>
      <p:pic>
        <p:nvPicPr>
          <p:cNvPr id="5" name="Picture 4" descr="Kettlebells on the floor">
            <a:extLst>
              <a:ext uri="{FF2B5EF4-FFF2-40B4-BE49-F238E27FC236}">
                <a16:creationId xmlns:a16="http://schemas.microsoft.com/office/drawing/2014/main" id="{B1A24487-BE17-3A9D-366F-A91DEB23A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08" r="6598" b="1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24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E3501D1-5391-79EE-2966-E4DE8519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502021"/>
            <a:ext cx="6173262" cy="1655483"/>
          </a:xfrm>
        </p:spPr>
        <p:txBody>
          <a:bodyPr anchor="b">
            <a:normAutofit/>
          </a:bodyPr>
          <a:lstStyle/>
          <a:p>
            <a:r>
              <a:rPr lang="it-IT" sz="4000" b="1" err="1">
                <a:cs typeface="Calibri Light"/>
              </a:rPr>
              <a:t>Disadvantages</a:t>
            </a:r>
            <a:r>
              <a:rPr lang="it-IT" sz="4000" b="1" dirty="0">
                <a:cs typeface="Calibri Light"/>
              </a:rPr>
              <a:t> of voluntary </a:t>
            </a:r>
            <a:r>
              <a:rPr lang="it-IT" sz="4000" b="1" err="1">
                <a:cs typeface="Calibri Light"/>
              </a:rPr>
              <a:t>instruments</a:t>
            </a:r>
            <a:endParaRPr lang="it-IT" sz="4000" b="1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89CE05-47ED-14BE-9024-DBFB01C88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08518"/>
            <a:ext cx="6173262" cy="35350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err="1">
                <a:cs typeface="Calibri"/>
              </a:rPr>
              <a:t>Their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principal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disadvantages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lies</a:t>
            </a:r>
            <a:r>
              <a:rPr lang="it-IT" sz="2400" dirty="0">
                <a:cs typeface="Calibri"/>
              </a:rPr>
              <a:t> in </a:t>
            </a:r>
            <a:r>
              <a:rPr lang="it-IT" sz="2400" err="1">
                <a:cs typeface="Calibri"/>
              </a:rPr>
              <a:t>their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very</a:t>
            </a:r>
            <a:r>
              <a:rPr lang="it-IT" sz="2400" dirty="0">
                <a:cs typeface="Calibri"/>
              </a:rPr>
              <a:t> nature:</a:t>
            </a:r>
            <a:endParaRPr lang="it-IT"/>
          </a:p>
          <a:p>
            <a:pPr marL="0" indent="0" algn="just">
              <a:buNone/>
            </a:pPr>
            <a:r>
              <a:rPr lang="it-IT" sz="2400" b="1" err="1">
                <a:cs typeface="Calibri"/>
              </a:rPr>
              <a:t>They</a:t>
            </a:r>
            <a:r>
              <a:rPr lang="it-IT" sz="2400" b="1" dirty="0">
                <a:cs typeface="Calibri"/>
              </a:rPr>
              <a:t> are </a:t>
            </a:r>
            <a:r>
              <a:rPr lang="it-IT" sz="2400" b="1" err="1">
                <a:cs typeface="Calibri"/>
              </a:rPr>
              <a:t>not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compulsory</a:t>
            </a:r>
            <a:r>
              <a:rPr lang="it-IT" sz="2400" dirty="0">
                <a:cs typeface="Calibri"/>
              </a:rPr>
              <a:t> and </a:t>
            </a:r>
            <a:r>
              <a:rPr lang="it-IT" sz="2400" err="1">
                <a:cs typeface="Calibri"/>
              </a:rPr>
              <a:t>therefore</a:t>
            </a:r>
            <a:r>
              <a:rPr lang="it-IT" sz="2400" dirty="0">
                <a:cs typeface="Calibri"/>
              </a:rPr>
              <a:t> inappropriate for use alone to deal with </a:t>
            </a:r>
            <a:r>
              <a:rPr lang="it-IT" sz="2400" b="1" err="1">
                <a:cs typeface="Calibri"/>
              </a:rPr>
              <a:t>immediately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serious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environmental</a:t>
            </a:r>
            <a:r>
              <a:rPr lang="it-IT" sz="2400" b="1" dirty="0">
                <a:cs typeface="Calibri"/>
              </a:rPr>
              <a:t> risks.</a:t>
            </a:r>
          </a:p>
          <a:p>
            <a:pPr marL="0" indent="0" algn="just">
              <a:buNone/>
            </a:pPr>
            <a:r>
              <a:rPr lang="it-IT" sz="2400" err="1">
                <a:cs typeface="Calibri"/>
              </a:rPr>
              <a:t>Even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when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their</a:t>
            </a:r>
            <a:r>
              <a:rPr lang="it-IT" sz="2400" dirty="0">
                <a:cs typeface="Calibri"/>
              </a:rPr>
              <a:t> use </a:t>
            </a:r>
            <a:r>
              <a:rPr lang="it-IT" sz="2400" err="1">
                <a:cs typeface="Calibri"/>
              </a:rPr>
              <a:t>is</a:t>
            </a:r>
            <a:r>
              <a:rPr lang="it-IT" sz="2400" dirty="0">
                <a:cs typeface="Calibri"/>
              </a:rPr>
              <a:t> in </a:t>
            </a:r>
            <a:r>
              <a:rPr lang="it-IT" sz="2400" err="1">
                <a:cs typeface="Calibri"/>
              </a:rPr>
              <a:t>principle</a:t>
            </a:r>
            <a:r>
              <a:rPr lang="it-IT" sz="2400" dirty="0">
                <a:cs typeface="Calibri"/>
              </a:rPr>
              <a:t> appropriate, </a:t>
            </a:r>
            <a:r>
              <a:rPr lang="it-IT" sz="2400" err="1">
                <a:cs typeface="Calibri"/>
              </a:rPr>
              <a:t>their</a:t>
            </a:r>
            <a:r>
              <a:rPr lang="it-IT" sz="2400" dirty="0">
                <a:cs typeface="Calibri"/>
              </a:rPr>
              <a:t> success in </a:t>
            </a:r>
            <a:r>
              <a:rPr lang="it-IT" sz="2400" err="1">
                <a:cs typeface="Calibri"/>
              </a:rPr>
              <a:t>achieving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protection</a:t>
            </a:r>
            <a:r>
              <a:rPr lang="it-IT" sz="2400" dirty="0">
                <a:cs typeface="Calibri"/>
              </a:rPr>
              <a:t> goals </a:t>
            </a:r>
            <a:r>
              <a:rPr lang="it-IT" sz="2400" b="1" err="1">
                <a:cs typeface="Calibri"/>
              </a:rPr>
              <a:t>depends</a:t>
            </a:r>
            <a:r>
              <a:rPr lang="it-IT" sz="2400" b="1" dirty="0">
                <a:cs typeface="Calibri"/>
              </a:rPr>
              <a:t> on </a:t>
            </a:r>
            <a:r>
              <a:rPr lang="it-IT" sz="2400" b="1" err="1">
                <a:cs typeface="Calibri"/>
              </a:rPr>
              <a:t>how</a:t>
            </a:r>
            <a:r>
              <a:rPr lang="it-IT" sz="2400" b="1" dirty="0">
                <a:cs typeface="Calibri"/>
              </a:rPr>
              <a:t> the </a:t>
            </a:r>
            <a:r>
              <a:rPr lang="it-IT" sz="2400" b="1" err="1">
                <a:cs typeface="Calibri"/>
              </a:rPr>
              <a:t>initiative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is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constructed</a:t>
            </a:r>
            <a:r>
              <a:rPr lang="it-IT" sz="2400" b="1" dirty="0">
                <a:cs typeface="Calibri"/>
              </a:rPr>
              <a:t> and </a:t>
            </a:r>
            <a:r>
              <a:rPr lang="it-IT" sz="2400" b="1" err="1">
                <a:cs typeface="Calibri"/>
              </a:rPr>
              <a:t>functions</a:t>
            </a:r>
            <a:r>
              <a:rPr lang="it-IT" sz="2400" b="1" dirty="0">
                <a:cs typeface="Calibri"/>
              </a:rPr>
              <a:t> in practice.</a:t>
            </a:r>
          </a:p>
        </p:txBody>
      </p:sp>
      <p:pic>
        <p:nvPicPr>
          <p:cNvPr id="5" name="Picture 4" descr="Water drops on a green leaf">
            <a:extLst>
              <a:ext uri="{FF2B5EF4-FFF2-40B4-BE49-F238E27FC236}">
                <a16:creationId xmlns:a16="http://schemas.microsoft.com/office/drawing/2014/main" id="{23FFF5A8-FAC2-AC6C-F345-F3D197F028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46" r="28359" b="1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61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D7F64A8-D625-4F61-A290-B499BB62A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59B47EE-8EDC-9A4D-D83A-D84565F31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363" y="815624"/>
            <a:ext cx="5801917" cy="725638"/>
          </a:xfrm>
        </p:spPr>
        <p:txBody>
          <a:bodyPr anchor="b">
            <a:normAutofit/>
          </a:bodyPr>
          <a:lstStyle/>
          <a:p>
            <a:r>
              <a:rPr lang="it-IT" sz="4000">
                <a:cs typeface="Calibri Light"/>
              </a:rPr>
              <a:t>Enabling corporation</a:t>
            </a:r>
            <a:endParaRPr lang="it-IT" sz="4000"/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4A2DB0C3-67E4-367D-5FF6-E9570C209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948" y="2694018"/>
            <a:ext cx="1198532" cy="1198532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7A5310-C5BC-DAB7-39B7-F483A45CF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7364" y="2328839"/>
            <a:ext cx="5801917" cy="32783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400" b="1" dirty="0">
                <a:cs typeface="Calibri"/>
              </a:rPr>
              <a:t>The EU Commission </a:t>
            </a:r>
            <a:r>
              <a:rPr lang="it-IT" sz="2400" b="1" err="1">
                <a:cs typeface="Calibri"/>
              </a:rPr>
              <a:t>defines</a:t>
            </a:r>
            <a:r>
              <a:rPr lang="it-IT" sz="2400" b="1" dirty="0">
                <a:cs typeface="Calibri"/>
              </a:rPr>
              <a:t> CSR </a:t>
            </a:r>
            <a:r>
              <a:rPr lang="it-IT" sz="2400" b="1" err="1">
                <a:cs typeface="Calibri"/>
              </a:rPr>
              <a:t>as</a:t>
            </a:r>
            <a:r>
              <a:rPr lang="it-IT" sz="2400" b="1" dirty="0">
                <a:cs typeface="Calibri"/>
              </a:rPr>
              <a:t>:</a:t>
            </a:r>
          </a:p>
          <a:p>
            <a:pPr marL="0" indent="0">
              <a:buNone/>
            </a:pPr>
            <a:r>
              <a:rPr lang="it-IT" dirty="0">
                <a:cs typeface="Calibri"/>
              </a:rPr>
              <a:t>"The </a:t>
            </a:r>
            <a:r>
              <a:rPr lang="it-IT" err="1">
                <a:cs typeface="Calibri"/>
              </a:rPr>
              <a:t>responsibility</a:t>
            </a:r>
            <a:r>
              <a:rPr lang="it-IT" dirty="0">
                <a:cs typeface="Calibri"/>
              </a:rPr>
              <a:t> of </a:t>
            </a:r>
            <a:r>
              <a:rPr lang="it-IT" err="1">
                <a:cs typeface="Calibri"/>
              </a:rPr>
              <a:t>enterprises</a:t>
            </a:r>
            <a:r>
              <a:rPr lang="it-IT" dirty="0">
                <a:cs typeface="Calibri"/>
              </a:rPr>
              <a:t> for </a:t>
            </a:r>
            <a:r>
              <a:rPr lang="it-IT" err="1">
                <a:cs typeface="Calibri"/>
              </a:rPr>
              <a:t>their</a:t>
            </a:r>
            <a:r>
              <a:rPr lang="it-IT" dirty="0">
                <a:cs typeface="Calibri"/>
              </a:rPr>
              <a:t> impacts on society. </a:t>
            </a:r>
            <a:r>
              <a:rPr lang="it-IT" err="1">
                <a:cs typeface="Calibri"/>
              </a:rPr>
              <a:t>Respect</a:t>
            </a:r>
            <a:r>
              <a:rPr lang="it-IT" dirty="0">
                <a:cs typeface="Calibri"/>
              </a:rPr>
              <a:t> for </a:t>
            </a:r>
            <a:r>
              <a:rPr lang="it-IT" err="1">
                <a:cs typeface="Calibri"/>
              </a:rPr>
              <a:t>applicable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legislation</a:t>
            </a:r>
            <a:r>
              <a:rPr lang="it-IT" dirty="0">
                <a:cs typeface="Calibri"/>
              </a:rPr>
              <a:t>, and for </a:t>
            </a:r>
            <a:r>
              <a:rPr lang="it-IT" err="1">
                <a:cs typeface="Calibri"/>
              </a:rPr>
              <a:t>collective</a:t>
            </a:r>
            <a:r>
              <a:rPr lang="it-IT" dirty="0">
                <a:cs typeface="Calibri"/>
              </a:rPr>
              <a:t> agreements </a:t>
            </a:r>
            <a:r>
              <a:rPr lang="it-IT" err="1">
                <a:cs typeface="Calibri"/>
              </a:rPr>
              <a:t>between</a:t>
            </a:r>
            <a:r>
              <a:rPr lang="it-IT" dirty="0">
                <a:cs typeface="Calibri"/>
              </a:rPr>
              <a:t> social partners, </a:t>
            </a:r>
            <a:r>
              <a:rPr lang="it-IT" err="1">
                <a:cs typeface="Calibri"/>
              </a:rPr>
              <a:t>is</a:t>
            </a:r>
            <a:r>
              <a:rPr lang="it-IT" dirty="0">
                <a:cs typeface="Calibri"/>
              </a:rPr>
              <a:t> a </a:t>
            </a:r>
            <a:r>
              <a:rPr lang="it-IT" err="1">
                <a:cs typeface="Calibri"/>
              </a:rPr>
              <a:t>prerequisite</a:t>
            </a:r>
            <a:r>
              <a:rPr lang="it-IT" dirty="0">
                <a:cs typeface="Calibri"/>
              </a:rPr>
              <a:t> for meeting </a:t>
            </a:r>
            <a:r>
              <a:rPr lang="it-IT" err="1">
                <a:cs typeface="Calibri"/>
              </a:rPr>
              <a:t>that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responsibility</a:t>
            </a:r>
            <a:r>
              <a:rPr lang="it-IT" dirty="0">
                <a:cs typeface="Calibri"/>
              </a:rPr>
              <a:t>.</a:t>
            </a:r>
            <a:endParaRPr lang="it-IT" dirty="0">
              <a:ea typeface="Calibri"/>
              <a:cs typeface="Calibri"/>
            </a:endParaRPr>
          </a:p>
        </p:txBody>
      </p:sp>
      <p:pic>
        <p:nvPicPr>
          <p:cNvPr id="9" name="Graphic 8" descr="Onboarding">
            <a:extLst>
              <a:ext uri="{FF2B5EF4-FFF2-40B4-BE49-F238E27FC236}">
                <a16:creationId xmlns:a16="http://schemas.microsoft.com/office/drawing/2014/main" id="{D5A1A397-317A-4BC9-821A-B507837CF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94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59B47EE-8EDC-9A4D-D83A-D84565F31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009953"/>
          </a:xfrm>
        </p:spPr>
        <p:txBody>
          <a:bodyPr anchor="b">
            <a:normAutofit/>
          </a:bodyPr>
          <a:lstStyle/>
          <a:p>
            <a:r>
              <a:rPr lang="it-IT" sz="4000">
                <a:cs typeface="Calibri Light"/>
              </a:rPr>
              <a:t>Enabling corporation</a:t>
            </a:r>
            <a:endParaRPr lang="it-IT" sz="4000"/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4A2DB0C3-67E4-367D-5FF6-E9570C209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130" y="1275070"/>
            <a:ext cx="3876165" cy="387616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7A5310-C5BC-DAB7-39B7-F483A45CF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1716963"/>
            <a:ext cx="5754896" cy="3886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>
                <a:cs typeface="Calibri"/>
              </a:rPr>
              <a:t>The EU Commission </a:t>
            </a:r>
            <a:r>
              <a:rPr lang="it-IT" b="1" dirty="0" err="1">
                <a:cs typeface="Calibri"/>
              </a:rPr>
              <a:t>defines</a:t>
            </a:r>
            <a:r>
              <a:rPr lang="it-IT" b="1" dirty="0">
                <a:cs typeface="Calibri"/>
              </a:rPr>
              <a:t> CSR </a:t>
            </a:r>
            <a:r>
              <a:rPr lang="it-IT" b="1" dirty="0" err="1">
                <a:cs typeface="Calibri"/>
              </a:rPr>
              <a:t>as</a:t>
            </a:r>
            <a:r>
              <a:rPr lang="it-IT" b="1" dirty="0">
                <a:cs typeface="Calibri"/>
              </a:rPr>
              <a:t>:</a:t>
            </a:r>
            <a:endParaRPr lang="it-IT" b="1"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dirty="0">
                <a:cs typeface="Calibri"/>
              </a:rPr>
              <a:t>"To </a:t>
            </a:r>
            <a:r>
              <a:rPr lang="it-IT" dirty="0" err="1">
                <a:cs typeface="Calibri"/>
              </a:rPr>
              <a:t>fully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meet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their</a:t>
            </a:r>
            <a:r>
              <a:rPr lang="it-IT" dirty="0">
                <a:cs typeface="Calibri"/>
              </a:rPr>
              <a:t> corporate social </a:t>
            </a:r>
            <a:r>
              <a:rPr lang="it-IT" dirty="0" err="1">
                <a:cs typeface="Calibri"/>
              </a:rPr>
              <a:t>responsibility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enterprises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should</a:t>
            </a:r>
            <a:r>
              <a:rPr lang="it-IT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have</a:t>
            </a:r>
            <a:r>
              <a:rPr lang="it-IT" b="1" dirty="0">
                <a:cs typeface="Calibri"/>
              </a:rPr>
              <a:t> in place a </a:t>
            </a:r>
            <a:r>
              <a:rPr lang="it-IT" b="1" dirty="0" err="1">
                <a:cs typeface="Calibri"/>
              </a:rPr>
              <a:t>process</a:t>
            </a:r>
            <a:r>
              <a:rPr lang="it-IT" b="1" dirty="0">
                <a:cs typeface="Calibri"/>
              </a:rPr>
              <a:t> to integrate social, </a:t>
            </a:r>
            <a:r>
              <a:rPr lang="it-IT" b="1" dirty="0" err="1">
                <a:cs typeface="Calibri"/>
              </a:rPr>
              <a:t>environmental</a:t>
            </a:r>
            <a:r>
              <a:rPr lang="it-IT" b="1" dirty="0">
                <a:cs typeface="Calibri"/>
              </a:rPr>
              <a:t>, </a:t>
            </a:r>
            <a:r>
              <a:rPr lang="it-IT" b="1" dirty="0" err="1">
                <a:cs typeface="Calibri"/>
              </a:rPr>
              <a:t>ethical</a:t>
            </a:r>
            <a:r>
              <a:rPr lang="it-IT" b="1" dirty="0">
                <a:cs typeface="Calibri"/>
              </a:rPr>
              <a:t>, human </a:t>
            </a:r>
            <a:r>
              <a:rPr lang="it-IT" b="1" dirty="0" err="1">
                <a:cs typeface="Calibri"/>
              </a:rPr>
              <a:t>rights</a:t>
            </a:r>
            <a:r>
              <a:rPr lang="it-IT" b="1" dirty="0">
                <a:cs typeface="Calibri"/>
              </a:rPr>
              <a:t> and consumer </a:t>
            </a:r>
            <a:r>
              <a:rPr lang="it-IT" b="1" dirty="0" err="1">
                <a:cs typeface="Calibri"/>
              </a:rPr>
              <a:t>concerns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into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their</a:t>
            </a:r>
            <a:r>
              <a:rPr lang="it-IT" b="1" dirty="0">
                <a:cs typeface="Calibri"/>
              </a:rPr>
              <a:t> business </a:t>
            </a:r>
            <a:r>
              <a:rPr lang="it-IT" b="1" dirty="0" err="1">
                <a:cs typeface="Calibri"/>
              </a:rPr>
              <a:t>operations</a:t>
            </a:r>
            <a:r>
              <a:rPr lang="it-IT" b="1" dirty="0">
                <a:cs typeface="Calibri"/>
              </a:rPr>
              <a:t> and core strategy</a:t>
            </a:r>
            <a:r>
              <a:rPr lang="it-IT" dirty="0">
                <a:cs typeface="Calibri"/>
              </a:rPr>
              <a:t> in close </a:t>
            </a:r>
            <a:r>
              <a:rPr lang="it-IT" dirty="0" err="1">
                <a:cs typeface="Calibri"/>
              </a:rPr>
              <a:t>collaboration</a:t>
            </a:r>
            <a:r>
              <a:rPr lang="it-IT" dirty="0">
                <a:cs typeface="Calibri"/>
              </a:rPr>
              <a:t> with </a:t>
            </a:r>
            <a:r>
              <a:rPr lang="it-IT" dirty="0" err="1">
                <a:cs typeface="Calibri"/>
              </a:rPr>
              <a:t>their</a:t>
            </a:r>
            <a:r>
              <a:rPr lang="it-IT" dirty="0">
                <a:cs typeface="Calibri"/>
              </a:rPr>
              <a:t> stakeholders, with the </a:t>
            </a:r>
            <a:r>
              <a:rPr lang="it-IT" b="1" dirty="0" err="1">
                <a:cs typeface="Calibri"/>
              </a:rPr>
              <a:t>aim</a:t>
            </a:r>
            <a:r>
              <a:rPr lang="it-IT" dirty="0">
                <a:cs typeface="Calibri"/>
              </a:rPr>
              <a:t> of:</a:t>
            </a:r>
            <a:endParaRPr lang="it-IT" sz="2400" dirty="0">
              <a:ea typeface="Calibri"/>
              <a:cs typeface="Calibri"/>
            </a:endParaRPr>
          </a:p>
          <a:p>
            <a:pPr marL="342900" indent="-342900"/>
            <a:endParaRPr lang="it-IT" sz="2000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22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59B47EE-8EDC-9A4D-D83A-D84565F31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009953"/>
          </a:xfrm>
        </p:spPr>
        <p:txBody>
          <a:bodyPr anchor="b">
            <a:normAutofit/>
          </a:bodyPr>
          <a:lstStyle/>
          <a:p>
            <a:r>
              <a:rPr lang="it-IT" sz="4000">
                <a:cs typeface="Calibri Light"/>
              </a:rPr>
              <a:t>Enabling corporation</a:t>
            </a:r>
            <a:endParaRPr lang="it-IT" sz="4000"/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4A2DB0C3-67E4-367D-5FF6-E9570C209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130" y="1275070"/>
            <a:ext cx="3876165" cy="387616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7A5310-C5BC-DAB7-39B7-F483A45CF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1716963"/>
            <a:ext cx="5754896" cy="3886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b="1" dirty="0">
              <a:ea typeface="Calibri"/>
              <a:cs typeface="Calibri"/>
            </a:endParaRPr>
          </a:p>
          <a:p>
            <a:pPr marL="342900" indent="-342900"/>
            <a:r>
              <a:rPr lang="it-IT" dirty="0" err="1">
                <a:cs typeface="Calibri"/>
              </a:rPr>
              <a:t>Maximising</a:t>
            </a:r>
            <a:r>
              <a:rPr lang="it-IT" dirty="0">
                <a:cs typeface="Calibri"/>
              </a:rPr>
              <a:t> the </a:t>
            </a:r>
            <a:r>
              <a:rPr lang="it-IT" dirty="0" err="1">
                <a:cs typeface="Calibri"/>
              </a:rPr>
              <a:t>creation</a:t>
            </a:r>
            <a:r>
              <a:rPr lang="it-IT" dirty="0">
                <a:cs typeface="Calibri"/>
              </a:rPr>
              <a:t> of </a:t>
            </a:r>
            <a:r>
              <a:rPr lang="it-IT" dirty="0" err="1">
                <a:cs typeface="Calibri"/>
              </a:rPr>
              <a:t>shared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value</a:t>
            </a:r>
            <a:r>
              <a:rPr lang="it-IT" dirty="0">
                <a:cs typeface="Calibri"/>
              </a:rPr>
              <a:t> for </a:t>
            </a:r>
            <a:r>
              <a:rPr lang="it-IT" dirty="0" err="1">
                <a:cs typeface="Calibri"/>
              </a:rPr>
              <a:t>their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owners</a:t>
            </a:r>
            <a:r>
              <a:rPr lang="it-IT" dirty="0">
                <a:cs typeface="Calibri"/>
              </a:rPr>
              <a:t>/shareholders and for </a:t>
            </a:r>
            <a:r>
              <a:rPr lang="it-IT" dirty="0" err="1">
                <a:cs typeface="Calibri"/>
              </a:rPr>
              <a:t>their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other</a:t>
            </a:r>
            <a:r>
              <a:rPr lang="it-IT" dirty="0">
                <a:cs typeface="Calibri"/>
              </a:rPr>
              <a:t> stakeholders and society </a:t>
            </a:r>
            <a:r>
              <a:rPr lang="it-IT" dirty="0" err="1">
                <a:cs typeface="Calibri"/>
              </a:rPr>
              <a:t>at</a:t>
            </a:r>
            <a:r>
              <a:rPr lang="it-IT" dirty="0">
                <a:cs typeface="Calibri"/>
              </a:rPr>
              <a:t> large;</a:t>
            </a:r>
            <a:endParaRPr lang="it-IT">
              <a:ea typeface="Calibri"/>
              <a:cs typeface="Calibri"/>
            </a:endParaRPr>
          </a:p>
          <a:p>
            <a:pPr marL="342900" indent="-342900"/>
            <a:r>
              <a:rPr lang="it-IT" dirty="0" err="1">
                <a:cs typeface="Calibri"/>
              </a:rPr>
              <a:t>Identifyng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preventing</a:t>
            </a:r>
            <a:r>
              <a:rPr lang="it-IT" dirty="0">
                <a:cs typeface="Calibri"/>
              </a:rPr>
              <a:t> and </a:t>
            </a:r>
            <a:r>
              <a:rPr lang="it-IT" dirty="0" err="1">
                <a:cs typeface="Calibri"/>
              </a:rPr>
              <a:t>mitigating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their</a:t>
            </a:r>
            <a:r>
              <a:rPr lang="it-IT" dirty="0">
                <a:cs typeface="Calibri"/>
              </a:rPr>
              <a:t> </a:t>
            </a:r>
            <a:r>
              <a:rPr lang="it-IT" dirty="0" err="1">
                <a:cs typeface="Calibri"/>
              </a:rPr>
              <a:t>possible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adverse</a:t>
            </a:r>
            <a:r>
              <a:rPr lang="it-IT" dirty="0">
                <a:cs typeface="Calibri"/>
              </a:rPr>
              <a:t> impacts.</a:t>
            </a:r>
            <a:endParaRPr lang="it-IT" dirty="0">
              <a:ea typeface="Calibri"/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5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nt">
            <a:extLst>
              <a:ext uri="{FF2B5EF4-FFF2-40B4-BE49-F238E27FC236}">
                <a16:creationId xmlns:a16="http://schemas.microsoft.com/office/drawing/2014/main" id="{D380959B-464C-9ED8-C9EB-AB6FC997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5448" y="8300"/>
            <a:ext cx="10966551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B83858-ED7D-57B6-6CAA-83168807C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5" cy="6858000"/>
          </a:xfrm>
          <a:prstGeom prst="rect">
            <a:avLst/>
          </a:prstGeom>
          <a:ln>
            <a:noFill/>
          </a:ln>
          <a:effectLst>
            <a:outerShdw blurRad="317500" dist="127000" dir="2400000" sx="95000" sy="95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B96BC6-F64F-73A8-84A8-48457FE2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6390" y="759126"/>
            <a:ext cx="4596245" cy="1711119"/>
          </a:xfrm>
        </p:spPr>
        <p:txBody>
          <a:bodyPr anchor="ctr">
            <a:normAutofit/>
          </a:bodyPr>
          <a:lstStyle/>
          <a:p>
            <a:r>
              <a:rPr lang="it-IT" sz="4000">
                <a:cs typeface="Calibri Light"/>
              </a:rPr>
              <a:t>Overview</a:t>
            </a:r>
            <a:endParaRPr lang="it-IT" sz="4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97FFD4-A8B9-3D4D-1623-7BE467E4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90500" dist="139700" dir="300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 descr="Social Network">
            <a:extLst>
              <a:ext uri="{FF2B5EF4-FFF2-40B4-BE49-F238E27FC236}">
                <a16:creationId xmlns:a16="http://schemas.microsoft.com/office/drawing/2014/main" id="{B3FFB9E9-02CF-A402-273C-F638B5363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8873" y="1510026"/>
            <a:ext cx="3872455" cy="387245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D189-066A-1CF1-3AFD-B10D9D67D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6390" y="2470244"/>
            <a:ext cx="4596245" cy="3769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cs typeface="Calibri"/>
              </a:rPr>
              <a:t>Network governance </a:t>
            </a:r>
            <a:r>
              <a:rPr lang="it-IT" sz="2400" err="1">
                <a:cs typeface="Calibri"/>
              </a:rPr>
              <a:t>refers</a:t>
            </a:r>
            <a:r>
              <a:rPr lang="it-IT" sz="2400" dirty="0">
                <a:cs typeface="Calibri"/>
              </a:rPr>
              <a:t> to the </a:t>
            </a:r>
            <a:r>
              <a:rPr lang="it-IT" sz="2400" err="1">
                <a:solidFill>
                  <a:srgbClr val="FF0000"/>
                </a:solidFill>
                <a:cs typeface="Calibri"/>
              </a:rPr>
              <a:t>interdependence</a:t>
            </a:r>
            <a:r>
              <a:rPr lang="it-IT" sz="2400" dirty="0">
                <a:solidFill>
                  <a:srgbClr val="FF0000"/>
                </a:solidFill>
                <a:cs typeface="Calibri"/>
              </a:rPr>
              <a:t> of the (</a:t>
            </a:r>
            <a:r>
              <a:rPr lang="it-IT" sz="2400" err="1">
                <a:solidFill>
                  <a:srgbClr val="FF0000"/>
                </a:solidFill>
                <a:cs typeface="Calibri"/>
              </a:rPr>
              <a:t>many</a:t>
            </a:r>
            <a:r>
              <a:rPr lang="it-IT" sz="2400" dirty="0">
                <a:solidFill>
                  <a:srgbClr val="FF0000"/>
                </a:solidFill>
                <a:cs typeface="Calibri"/>
              </a:rPr>
              <a:t>) </a:t>
            </a:r>
            <a:r>
              <a:rPr lang="it-IT" sz="2400" err="1">
                <a:solidFill>
                  <a:srgbClr val="FF0000"/>
                </a:solidFill>
                <a:cs typeface="Calibri"/>
              </a:rPr>
              <a:t>actors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that</a:t>
            </a:r>
            <a:r>
              <a:rPr lang="it-IT" sz="2400" dirty="0">
                <a:cs typeface="Calibri"/>
              </a:rPr>
              <a:t> are </a:t>
            </a:r>
            <a:r>
              <a:rPr lang="it-IT" sz="2400" err="1">
                <a:cs typeface="Calibri"/>
              </a:rPr>
              <a:t>involved</a:t>
            </a:r>
            <a:r>
              <a:rPr lang="it-IT" sz="2400" dirty="0">
                <a:cs typeface="Calibri"/>
              </a:rPr>
              <a:t> in planning and </a:t>
            </a:r>
            <a:r>
              <a:rPr lang="it-IT" sz="2400" err="1">
                <a:cs typeface="Calibri"/>
              </a:rPr>
              <a:t>governing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issues</a:t>
            </a:r>
            <a:r>
              <a:rPr lang="it-IT" sz="2400" dirty="0">
                <a:cs typeface="Calibri"/>
              </a:rPr>
              <a:t> in </a:t>
            </a:r>
            <a:r>
              <a:rPr lang="it-IT" sz="2400" err="1">
                <a:cs typeface="Calibri"/>
              </a:rPr>
              <a:t>modern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societie</a:t>
            </a:r>
            <a:r>
              <a:rPr lang="it-IT" sz="2400" dirty="0">
                <a:cs typeface="Calibri"/>
              </a:rPr>
              <a:t>.</a:t>
            </a:r>
            <a:endParaRPr lang="it-IT"/>
          </a:p>
          <a:p>
            <a:pPr marL="0" indent="0" algn="just">
              <a:buNone/>
            </a:pPr>
            <a:r>
              <a:rPr lang="it-IT" sz="2400" err="1">
                <a:cs typeface="Calibri"/>
              </a:rPr>
              <a:t>These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actors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represent</a:t>
            </a:r>
            <a:r>
              <a:rPr lang="it-IT" sz="2400" dirty="0">
                <a:cs typeface="Calibri"/>
              </a:rPr>
              <a:t> a range of </a:t>
            </a:r>
            <a:r>
              <a:rPr lang="it-IT" sz="2400" err="1">
                <a:cs typeface="Calibri"/>
              </a:rPr>
              <a:t>interests</a:t>
            </a:r>
            <a:r>
              <a:rPr lang="it-IT" sz="2400" dirty="0">
                <a:cs typeface="Calibri"/>
              </a:rPr>
              <a:t> and </a:t>
            </a:r>
            <a:r>
              <a:rPr lang="it-IT" sz="2400" err="1">
                <a:cs typeface="Calibri"/>
              </a:rPr>
              <a:t>perceptions</a:t>
            </a:r>
            <a:r>
              <a:rPr lang="it-IT" sz="2400" dirty="0">
                <a:cs typeface="Calibri"/>
              </a:rPr>
              <a:t> on the </a:t>
            </a:r>
            <a:r>
              <a:rPr lang="it-IT" sz="2400" err="1">
                <a:cs typeface="Calibri"/>
              </a:rPr>
              <a:t>problems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at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stake</a:t>
            </a:r>
            <a:r>
              <a:rPr lang="it-IT" sz="2400" dirty="0">
                <a:cs typeface="Calibri"/>
              </a:rPr>
              <a:t>, </a:t>
            </a:r>
            <a:r>
              <a:rPr lang="it-IT" sz="2400" err="1">
                <a:cs typeface="Calibri"/>
              </a:rPr>
              <a:t>as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well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as</a:t>
            </a:r>
            <a:r>
              <a:rPr lang="it-IT" sz="2400" dirty="0">
                <a:cs typeface="Calibri"/>
              </a:rPr>
              <a:t> on the </a:t>
            </a:r>
            <a:r>
              <a:rPr lang="it-IT" sz="2400" err="1">
                <a:cs typeface="Calibri"/>
              </a:rPr>
              <a:t>preferred</a:t>
            </a:r>
            <a:r>
              <a:rPr lang="it-IT" sz="2400" dirty="0">
                <a:cs typeface="Calibri"/>
              </a:rPr>
              <a:t> </a:t>
            </a:r>
            <a:r>
              <a:rPr lang="it-IT" sz="2400" err="1">
                <a:cs typeface="Calibri"/>
              </a:rPr>
              <a:t>solutions</a:t>
            </a:r>
            <a:r>
              <a:rPr lang="it-IT" sz="2400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9554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D7F64A8-D625-4F61-A290-B499BB62A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650E8D-E162-38EF-F718-7FAD48607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363" y="1671569"/>
            <a:ext cx="5801917" cy="1153610"/>
          </a:xfrm>
        </p:spPr>
        <p:txBody>
          <a:bodyPr anchor="b">
            <a:normAutofit/>
          </a:bodyPr>
          <a:lstStyle/>
          <a:p>
            <a:r>
              <a:rPr lang="it-IT" sz="4000" b="1" dirty="0">
                <a:cs typeface="Calibri Light"/>
              </a:rPr>
              <a:t>A </a:t>
            </a:r>
            <a:r>
              <a:rPr lang="it-IT" sz="4000" b="1" dirty="0" err="1">
                <a:cs typeface="Calibri Light"/>
              </a:rPr>
              <a:t>broad</a:t>
            </a:r>
            <a:r>
              <a:rPr lang="it-IT" sz="4000" b="1" dirty="0">
                <a:cs typeface="Calibri Light"/>
              </a:rPr>
              <a:t> concept</a:t>
            </a:r>
            <a:endParaRPr lang="it-IT" sz="4000" b="1" dirty="0"/>
          </a:p>
        </p:txBody>
      </p:sp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FE7231E4-2F78-DC9F-16C1-60B68769C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948" y="2694018"/>
            <a:ext cx="1198532" cy="1198532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AA8E7F-6972-8D2C-53A8-206D08E5F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7364" y="3122154"/>
            <a:ext cx="5801917" cy="30069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>
                <a:cs typeface="Calibri" panose="020F0502020204030204"/>
              </a:rPr>
              <a:t>Clearly</a:t>
            </a:r>
            <a:r>
              <a:rPr lang="it-IT" dirty="0">
                <a:cs typeface="Calibri" panose="020F0502020204030204"/>
              </a:rPr>
              <a:t>, the CSR concept </a:t>
            </a:r>
            <a:r>
              <a:rPr lang="it-IT" dirty="0" err="1">
                <a:cs typeface="Calibri" panose="020F0502020204030204"/>
              </a:rPr>
              <a:t>goes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well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beyond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environmental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issues</a:t>
            </a:r>
            <a:r>
              <a:rPr lang="it-IT" dirty="0">
                <a:cs typeface="Calibri" panose="020F0502020204030204"/>
              </a:rPr>
              <a:t>, to human </a:t>
            </a:r>
            <a:r>
              <a:rPr lang="it-IT" dirty="0" err="1">
                <a:cs typeface="Calibri" panose="020F0502020204030204"/>
              </a:rPr>
              <a:t>rights</a:t>
            </a:r>
            <a:r>
              <a:rPr lang="it-IT" dirty="0">
                <a:cs typeface="Calibri" panose="020F0502020204030204"/>
              </a:rPr>
              <a:t> and </a:t>
            </a:r>
            <a:r>
              <a:rPr lang="it-IT" dirty="0" err="1">
                <a:cs typeface="Calibri" panose="020F0502020204030204"/>
              </a:rPr>
              <a:t>other</a:t>
            </a:r>
            <a:r>
              <a:rPr lang="it-IT" dirty="0">
                <a:cs typeface="Calibri" panose="020F0502020204030204"/>
              </a:rPr>
              <a:t> social </a:t>
            </a:r>
            <a:r>
              <a:rPr lang="it-IT" dirty="0" err="1">
                <a:cs typeface="Calibri" panose="020F0502020204030204"/>
              </a:rPr>
              <a:t>concerns</a:t>
            </a:r>
            <a:r>
              <a:rPr lang="it-IT" dirty="0">
                <a:cs typeface="Calibri" panose="020F0502020204030204"/>
              </a:rPr>
              <a:t>.</a:t>
            </a:r>
            <a:endParaRPr lang="it-IT" dirty="0"/>
          </a:p>
          <a:p>
            <a:pPr marL="0" indent="0" algn="just">
              <a:buNone/>
            </a:pPr>
            <a:r>
              <a:rPr lang="it-IT" dirty="0">
                <a:cs typeface="Calibri" panose="020F0502020204030204"/>
              </a:rPr>
              <a:t>The concept </a:t>
            </a:r>
            <a:r>
              <a:rPr lang="it-IT" dirty="0" err="1">
                <a:cs typeface="Calibri" panose="020F0502020204030204"/>
              </a:rPr>
              <a:t>does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not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dirty="0" err="1">
                <a:cs typeface="Calibri" panose="020F0502020204030204"/>
              </a:rPr>
              <a:t>however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dirty="0" err="1">
                <a:cs typeface="Calibri" panose="020F0502020204030204"/>
              </a:rPr>
              <a:t>dictate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which</a:t>
            </a:r>
            <a:r>
              <a:rPr lang="it-IT" dirty="0">
                <a:cs typeface="Calibri" panose="020F0502020204030204"/>
              </a:rPr>
              <a:t> of </a:t>
            </a:r>
            <a:r>
              <a:rPr lang="it-IT" dirty="0" err="1">
                <a:cs typeface="Calibri" panose="020F0502020204030204"/>
              </a:rPr>
              <a:t>these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concerns</a:t>
            </a:r>
            <a:r>
              <a:rPr lang="it-IT" dirty="0">
                <a:cs typeface="Calibri" panose="020F0502020204030204"/>
              </a:rPr>
              <a:t> the corporation </a:t>
            </a:r>
            <a:r>
              <a:rPr lang="it-IT" dirty="0" err="1">
                <a:cs typeface="Calibri" panose="020F0502020204030204"/>
              </a:rPr>
              <a:t>at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issue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should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prioritise</a:t>
            </a:r>
            <a:r>
              <a:rPr lang="it-IT" dirty="0">
                <a:cs typeface="Calibri" panose="020F0502020204030204"/>
              </a:rPr>
              <a:t>.</a:t>
            </a:r>
          </a:p>
        </p:txBody>
      </p:sp>
      <p:pic>
        <p:nvPicPr>
          <p:cNvPr id="9" name="Graphic 8" descr="Deciduous tree">
            <a:extLst>
              <a:ext uri="{FF2B5EF4-FFF2-40B4-BE49-F238E27FC236}">
                <a16:creationId xmlns:a16="http://schemas.microsoft.com/office/drawing/2014/main" id="{E2F52FCF-4B1E-4E2C-9260-DE7B62B17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31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FE7231E4-2F78-DC9F-16C1-60B68769C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650E8D-E162-38EF-F718-7FAD48607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it-IT" sz="5400" b="1">
                <a:solidFill>
                  <a:srgbClr val="FFFFFF"/>
                </a:solidFill>
                <a:cs typeface="Calibri Light"/>
              </a:rPr>
              <a:t>A broad concept</a:t>
            </a:r>
            <a:endParaRPr lang="it-IT" sz="5400" b="1">
              <a:solidFill>
                <a:srgbClr val="FFFFFF"/>
              </a:solidFill>
            </a:endParaRP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AA8E7F-6972-8D2C-53A8-206D08E5F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At the EU level, the European Commission has developed a CSR 'agenda',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which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is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largerly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based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on soft-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law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, non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bindings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efforts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such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as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enhancing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the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visibility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of CSR and </a:t>
            </a:r>
            <a:r>
              <a:rPr lang="it-IT" sz="3200" err="1">
                <a:solidFill>
                  <a:srgbClr val="FFFFFF"/>
                </a:solidFill>
                <a:cs typeface="Calibri" panose="020F0502020204030204"/>
              </a:rPr>
              <a:t>disseminating</a:t>
            </a:r>
            <a:r>
              <a:rPr lang="it-IT" sz="3200" dirty="0">
                <a:solidFill>
                  <a:srgbClr val="FFFFFF"/>
                </a:solidFill>
                <a:cs typeface="Calibri" panose="020F0502020204030204"/>
              </a:rPr>
              <a:t> good practices.</a:t>
            </a:r>
            <a:endParaRPr lang="it-IT" sz="2400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2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1593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718276" y="729523"/>
            <a:ext cx="6858000" cy="5398953"/>
          </a:xfrm>
          <a:prstGeom prst="rect">
            <a:avLst/>
          </a:prstGeom>
          <a:ln>
            <a:noFill/>
          </a:ln>
          <a:effectLst>
            <a:outerShdw blurRad="419100" dist="152400" sx="94000" sy="94000" algn="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B96BC6-F64F-73A8-84A8-48457FE2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85366"/>
            <a:ext cx="4069055" cy="2072853"/>
          </a:xfrm>
        </p:spPr>
        <p:txBody>
          <a:bodyPr anchor="t">
            <a:normAutofit/>
          </a:bodyPr>
          <a:lstStyle/>
          <a:p>
            <a:r>
              <a:rPr lang="it-IT" sz="4000">
                <a:cs typeface="Calibri Light"/>
              </a:rPr>
              <a:t>Overview</a:t>
            </a:r>
            <a:endParaRPr lang="it-IT" sz="4000"/>
          </a:p>
        </p:txBody>
      </p:sp>
      <p:pic>
        <p:nvPicPr>
          <p:cNvPr id="14" name="Graphic 13" descr="Social Network">
            <a:extLst>
              <a:ext uri="{FF2B5EF4-FFF2-40B4-BE49-F238E27FC236}">
                <a16:creationId xmlns:a16="http://schemas.microsoft.com/office/drawing/2014/main" id="{B3FFB9E9-02CF-A402-273C-F638B5363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6764" y="3429000"/>
            <a:ext cx="2666998" cy="2666998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D189-066A-1CF1-3AFD-B10D9D67D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85366"/>
            <a:ext cx="5257797" cy="53106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cs typeface="Calibri"/>
              </a:rPr>
              <a:t>Network governance </a:t>
            </a:r>
            <a:r>
              <a:rPr lang="it-IT" sz="2400" err="1">
                <a:cs typeface="Calibri"/>
              </a:rPr>
              <a:t>assumes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that</a:t>
            </a:r>
            <a:r>
              <a:rPr lang="it-IT" sz="2400" dirty="0">
                <a:cs typeface="Calibri"/>
              </a:rPr>
              <a:t> policy </a:t>
            </a:r>
            <a:r>
              <a:rPr lang="it-IT" sz="2400" err="1">
                <a:cs typeface="Calibri"/>
              </a:rPr>
              <a:t>is</a:t>
            </a:r>
            <a:r>
              <a:rPr lang="it-IT" sz="2400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developed</a:t>
            </a:r>
            <a:r>
              <a:rPr lang="it-IT" sz="2400" b="1" dirty="0">
                <a:cs typeface="Calibri"/>
              </a:rPr>
              <a:t> and </a:t>
            </a:r>
            <a:r>
              <a:rPr lang="it-IT" sz="2400" b="1" err="1">
                <a:cs typeface="Calibri"/>
              </a:rPr>
              <a:t>implemented</a:t>
            </a:r>
            <a:r>
              <a:rPr lang="it-IT" sz="2400" b="1" dirty="0">
                <a:cs typeface="Calibri"/>
              </a:rPr>
              <a:t> in networks of </a:t>
            </a:r>
            <a:r>
              <a:rPr lang="it-IT" sz="2400" b="1" err="1">
                <a:cs typeface="Calibri"/>
              </a:rPr>
              <a:t>organizations</a:t>
            </a:r>
            <a:r>
              <a:rPr lang="it-IT" sz="2400" b="1" dirty="0">
                <a:cs typeface="Calibri"/>
              </a:rPr>
              <a:t>.</a:t>
            </a:r>
            <a:r>
              <a:rPr lang="it-IT" sz="2400" dirty="0">
                <a:cs typeface="Calibri"/>
              </a:rPr>
              <a:t> </a:t>
            </a:r>
            <a:endParaRPr lang="it-IT"/>
          </a:p>
          <a:p>
            <a:pPr marL="0" indent="0" algn="just">
              <a:buNone/>
            </a:pPr>
            <a:r>
              <a:rPr lang="it-IT" sz="2400" err="1">
                <a:cs typeface="Calibri"/>
              </a:rPr>
              <a:t>These</a:t>
            </a:r>
            <a:r>
              <a:rPr lang="it-IT" sz="2400" dirty="0">
                <a:cs typeface="Calibri"/>
              </a:rPr>
              <a:t> networks emerge and continue to </a:t>
            </a:r>
            <a:r>
              <a:rPr lang="it-IT" sz="2400" err="1">
                <a:cs typeface="Calibri"/>
              </a:rPr>
              <a:t>exist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because</a:t>
            </a:r>
            <a:r>
              <a:rPr lang="it-IT" sz="2400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actors</a:t>
            </a:r>
            <a:r>
              <a:rPr lang="it-IT" sz="2400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cannot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reach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their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objectives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without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each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other</a:t>
            </a:r>
            <a:r>
              <a:rPr lang="it-IT" sz="2400" dirty="0">
                <a:cs typeface="Calibri"/>
              </a:rPr>
              <a:t> . </a:t>
            </a:r>
            <a:endParaRPr lang="it-IT">
              <a:cs typeface="Calibri"/>
            </a:endParaRPr>
          </a:p>
          <a:p>
            <a:pPr marL="0" indent="0" algn="just">
              <a:buNone/>
            </a:pPr>
            <a:endParaRPr lang="it-IT" sz="2400" dirty="0">
              <a:cs typeface="Calibri"/>
            </a:endParaRPr>
          </a:p>
          <a:p>
            <a:pPr marL="0" indent="0" algn="just">
              <a:buNone/>
            </a:pPr>
            <a:r>
              <a:rPr lang="it-IT" sz="2400">
                <a:cs typeface="Calibri"/>
              </a:rPr>
              <a:t>Network </a:t>
            </a:r>
            <a:r>
              <a:rPr lang="it-IT" sz="2400" dirty="0">
                <a:cs typeface="Calibri"/>
              </a:rPr>
              <a:t>governance </a:t>
            </a:r>
            <a:r>
              <a:rPr lang="it-IT" sz="2400" err="1">
                <a:cs typeface="Calibri"/>
              </a:rPr>
              <a:t>relies</a:t>
            </a:r>
            <a:r>
              <a:rPr lang="it-IT" sz="2400" dirty="0">
                <a:cs typeface="Calibri"/>
              </a:rPr>
              <a:t> on </a:t>
            </a:r>
            <a:r>
              <a:rPr lang="it-IT" sz="2400" b="1" err="1">
                <a:cs typeface="Calibri"/>
              </a:rPr>
              <a:t>cooperation</a:t>
            </a:r>
            <a:r>
              <a:rPr lang="it-IT" sz="2400" b="1" dirty="0">
                <a:cs typeface="Calibri"/>
              </a:rPr>
              <a:t> </a:t>
            </a:r>
            <a:r>
              <a:rPr lang="it-IT" sz="2400" err="1">
                <a:cs typeface="Calibri"/>
              </a:rPr>
              <a:t>as</a:t>
            </a:r>
            <a:r>
              <a:rPr lang="it-IT" sz="2400" dirty="0">
                <a:cs typeface="Calibri"/>
              </a:rPr>
              <a:t> the </a:t>
            </a:r>
            <a:r>
              <a:rPr lang="it-IT" sz="2400" err="1">
                <a:cs typeface="Calibri"/>
              </a:rPr>
              <a:t>mechanism</a:t>
            </a:r>
            <a:r>
              <a:rPr lang="it-IT" sz="2400" dirty="0">
                <a:cs typeface="Calibri"/>
              </a:rPr>
              <a:t> to deal with </a:t>
            </a:r>
            <a:r>
              <a:rPr lang="it-IT" sz="2400" b="1" err="1">
                <a:cs typeface="Calibri"/>
              </a:rPr>
              <a:t>this</a:t>
            </a:r>
            <a:r>
              <a:rPr lang="it-IT" sz="2400" b="1" dirty="0">
                <a:cs typeface="Calibri"/>
              </a:rPr>
              <a:t> </a:t>
            </a:r>
            <a:r>
              <a:rPr lang="it-IT" sz="2400" b="1" err="1">
                <a:cs typeface="Calibri"/>
              </a:rPr>
              <a:t>interdependence</a:t>
            </a:r>
            <a:r>
              <a:rPr lang="it-IT" sz="2400" b="1" dirty="0">
                <a:cs typeface="Calibri"/>
              </a:rPr>
              <a:t>. </a:t>
            </a:r>
            <a:endParaRPr lang="it-IT" b="1"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8649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9E881A4-A468-403A-9941-F8FFD5C68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 descr="Social Network">
            <a:extLst>
              <a:ext uri="{FF2B5EF4-FFF2-40B4-BE49-F238E27FC236}">
                <a16:creationId xmlns:a16="http://schemas.microsoft.com/office/drawing/2014/main" id="{B3FFB9E9-02CF-A402-273C-F638B5363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443" y="1919377"/>
            <a:ext cx="3019248" cy="301924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F168544-607B-491A-8601-3087D0FCE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8703" y="1"/>
            <a:ext cx="7423298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B96BC6-F64F-73A8-84A8-48457FE2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3287" y="871442"/>
            <a:ext cx="5667269" cy="1289024"/>
          </a:xfrm>
        </p:spPr>
        <p:txBody>
          <a:bodyPr anchor="b">
            <a:normAutofit/>
          </a:bodyPr>
          <a:lstStyle/>
          <a:p>
            <a:pPr algn="ctr"/>
            <a:r>
              <a:rPr lang="it-IT" sz="4000" err="1">
                <a:solidFill>
                  <a:srgbClr val="595959"/>
                </a:solidFill>
                <a:cs typeface="Calibri Light"/>
              </a:rPr>
              <a:t>Overview</a:t>
            </a:r>
            <a:endParaRPr lang="it-IT" sz="4000" err="1">
              <a:solidFill>
                <a:srgbClr val="595959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D189-066A-1CF1-3AFD-B10D9D67D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287" y="2447337"/>
            <a:ext cx="5667269" cy="41134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rgbClr val="595959"/>
                </a:solidFill>
                <a:cs typeface="Calibri"/>
              </a:rPr>
              <a:t>In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this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mode of governance, 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public and private parties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usually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work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together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as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partners in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coalitions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,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although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networks can be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found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in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varying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forms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. </a:t>
            </a:r>
            <a:endParaRPr lang="it-IT"/>
          </a:p>
          <a:p>
            <a:pPr marL="0" indent="0" algn="just">
              <a:buNone/>
            </a:pPr>
            <a:r>
              <a:rPr lang="it-IT" sz="2400" dirty="0">
                <a:solidFill>
                  <a:srgbClr val="595959"/>
                </a:solidFill>
                <a:cs typeface="Calibri"/>
              </a:rPr>
              <a:t>The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coalitions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that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are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formed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are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sometimes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ope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n and </a:t>
            </a:r>
            <a:r>
              <a:rPr lang="it-IT" sz="2400" b="1" dirty="0" err="1">
                <a:solidFill>
                  <a:srgbClr val="595959"/>
                </a:solidFill>
                <a:cs typeface="Calibri"/>
              </a:rPr>
              <a:t>easily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dirty="0" err="1">
                <a:solidFill>
                  <a:srgbClr val="595959"/>
                </a:solidFill>
                <a:cs typeface="Calibri"/>
              </a:rPr>
              <a:t>accessible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for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everybody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,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but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t</a:t>
            </a:r>
            <a:r>
              <a:rPr lang="it-IT" sz="2400" b="1" dirty="0" err="1">
                <a:solidFill>
                  <a:srgbClr val="595959"/>
                </a:solidFill>
                <a:cs typeface="Calibri"/>
              </a:rPr>
              <a:t>hey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can </a:t>
            </a:r>
            <a:r>
              <a:rPr lang="it-IT" sz="2400" b="1" dirty="0" err="1">
                <a:solidFill>
                  <a:srgbClr val="595959"/>
                </a:solidFill>
                <a:cs typeface="Calibri"/>
              </a:rPr>
              <a:t>also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be </a:t>
            </a:r>
            <a:r>
              <a:rPr lang="it-IT" sz="2400" b="1" dirty="0" err="1">
                <a:solidFill>
                  <a:srgbClr val="595959"/>
                </a:solidFill>
                <a:cs typeface="Calibri"/>
              </a:rPr>
              <a:t>closed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and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consist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of a small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coalition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of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chosen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partners. 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51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9E881A4-A468-403A-9941-F8FFD5C68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 descr="Social Network">
            <a:extLst>
              <a:ext uri="{FF2B5EF4-FFF2-40B4-BE49-F238E27FC236}">
                <a16:creationId xmlns:a16="http://schemas.microsoft.com/office/drawing/2014/main" id="{B3FFB9E9-02CF-A402-273C-F638B5363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443" y="1919377"/>
            <a:ext cx="3019248" cy="301924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F168544-607B-491A-8601-3087D0FCE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8703" y="1"/>
            <a:ext cx="7423298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B96BC6-F64F-73A8-84A8-48457FE2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3287" y="871442"/>
            <a:ext cx="5667269" cy="1289024"/>
          </a:xfrm>
        </p:spPr>
        <p:txBody>
          <a:bodyPr anchor="b">
            <a:normAutofit/>
          </a:bodyPr>
          <a:lstStyle/>
          <a:p>
            <a:pPr algn="ctr"/>
            <a:r>
              <a:rPr lang="it-IT" sz="4000" err="1">
                <a:solidFill>
                  <a:srgbClr val="595959"/>
                </a:solidFill>
                <a:cs typeface="Calibri Light"/>
              </a:rPr>
              <a:t>Overview</a:t>
            </a:r>
            <a:endParaRPr lang="it-IT" sz="4000" err="1">
              <a:solidFill>
                <a:srgbClr val="595959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D189-066A-1CF1-3AFD-B10D9D67D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287" y="2447337"/>
            <a:ext cx="5667269" cy="41134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err="1">
                <a:solidFill>
                  <a:srgbClr val="595959"/>
                </a:solidFill>
                <a:cs typeface="Calibri"/>
              </a:rPr>
              <a:t>However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,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it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should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be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emphasized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that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decision-making in networks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is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not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necessarily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easy,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since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the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fact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that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networks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develop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in the first place,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often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indicates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that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err="1">
                <a:solidFill>
                  <a:srgbClr val="595959"/>
                </a:solidFill>
                <a:cs typeface="Calibri"/>
              </a:rPr>
              <a:t>there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is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no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authoritative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solution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at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hand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that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is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acceptable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for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all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actors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at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b="1" err="1">
                <a:solidFill>
                  <a:srgbClr val="595959"/>
                </a:solidFill>
                <a:cs typeface="Calibri"/>
              </a:rPr>
              <a:t>stake</a:t>
            </a:r>
            <a:r>
              <a:rPr lang="it-IT" sz="2400" b="1" dirty="0">
                <a:solidFill>
                  <a:srgbClr val="595959"/>
                </a:solidFill>
                <a:cs typeface="Calibri"/>
              </a:rPr>
              <a:t>. </a:t>
            </a:r>
            <a:endParaRPr lang="it-IT" b="1">
              <a:solidFill>
                <a:srgbClr val="000000"/>
              </a:solidFill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rgbClr val="595959"/>
                </a:solidFill>
                <a:cs typeface="Calibri"/>
              </a:rPr>
              <a:t>The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participating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actors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may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be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very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different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 in nature and act </a:t>
            </a:r>
            <a:r>
              <a:rPr lang="it-IT" sz="2400" dirty="0" err="1">
                <a:solidFill>
                  <a:srgbClr val="595959"/>
                </a:solidFill>
                <a:cs typeface="Calibri"/>
              </a:rPr>
              <a:t>strategically</a:t>
            </a:r>
            <a:r>
              <a:rPr lang="it-IT" sz="2400" dirty="0">
                <a:solidFill>
                  <a:srgbClr val="595959"/>
                </a:solidFill>
                <a:cs typeface="Calibri"/>
              </a:rPr>
              <a:t>.</a:t>
            </a:r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7338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E881A4-A468-403A-9941-F8FFD5C68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3D pattern of ring shapes connected by lines">
            <a:extLst>
              <a:ext uri="{FF2B5EF4-FFF2-40B4-BE49-F238E27FC236}">
                <a16:creationId xmlns:a16="http://schemas.microsoft.com/office/drawing/2014/main" id="{FA8D3DD7-A7AD-C6A4-254D-18ABF5AB0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871443" y="2579837"/>
            <a:ext cx="3019248" cy="1698327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F168544-607B-491A-8601-3087D0FCE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8703" y="1"/>
            <a:ext cx="7423298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0BBB4B-FCD4-5BD8-7EAF-FF4D11D5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3287" y="871442"/>
            <a:ext cx="5667269" cy="1289024"/>
          </a:xfrm>
        </p:spPr>
        <p:txBody>
          <a:bodyPr anchor="b">
            <a:normAutofit/>
          </a:bodyPr>
          <a:lstStyle/>
          <a:p>
            <a:pPr algn="ctr"/>
            <a:r>
              <a:rPr lang="it-IT" sz="3200">
                <a:solidFill>
                  <a:srgbClr val="595959"/>
                </a:solidFill>
                <a:cs typeface="Calibri Light"/>
              </a:rPr>
              <a:t>Overview</a:t>
            </a:r>
            <a:endParaRPr lang="it-IT" sz="3200">
              <a:solidFill>
                <a:srgbClr val="595959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4D19D3-78B6-8A3A-5B62-00A6A4FD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287" y="2260432"/>
            <a:ext cx="5667269" cy="39705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3200" err="1">
                <a:solidFill>
                  <a:srgbClr val="595959"/>
                </a:solidFill>
                <a:cs typeface="Calibri"/>
              </a:rPr>
              <a:t>This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multiplicity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of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actors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, the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various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and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conflicting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interests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at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stake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, and the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strategic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behaviour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of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actors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involved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,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has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err="1">
                <a:solidFill>
                  <a:srgbClr val="595959"/>
                </a:solidFill>
                <a:cs typeface="Calibri"/>
              </a:rPr>
              <a:t>been</a:t>
            </a:r>
            <a:r>
              <a:rPr lang="it-IT" sz="3200" dirty="0">
                <a:solidFill>
                  <a:srgbClr val="595959"/>
                </a:solidFill>
                <a:cs typeface="Calibri"/>
              </a:rPr>
              <a:t> the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reason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why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network governance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has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been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presented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as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a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complex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series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of games and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there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</a:t>
            </a:r>
            <a:r>
              <a:rPr lang="it-IT" sz="3200" b="1" err="1">
                <a:solidFill>
                  <a:srgbClr val="595959"/>
                </a:solidFill>
                <a:cs typeface="Calibri"/>
              </a:rPr>
              <a:t>may</a:t>
            </a:r>
            <a:r>
              <a:rPr lang="it-IT" sz="3200" b="1" dirty="0">
                <a:solidFill>
                  <a:srgbClr val="595959"/>
                </a:solidFill>
                <a:cs typeface="Calibri"/>
              </a:rPr>
              <a:t> be winners and losers. </a:t>
            </a:r>
            <a:endParaRPr lang="it-IT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9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0BBB4B-FCD4-5BD8-7EAF-FF4D11D5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>
                <a:cs typeface="Calibri Light"/>
              </a:rPr>
              <a:t>Overview</a:t>
            </a:r>
            <a:endParaRPr lang="it-IT" sz="5400"/>
          </a:p>
        </p:txBody>
      </p:sp>
      <p:sp>
        <p:nvSpPr>
          <p:cNvPr id="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4D19D3-78B6-8A3A-5B62-00A6A4FD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it-IT" err="1">
                <a:cs typeface="Calibri"/>
              </a:rPr>
              <a:t>Furthermore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it</a:t>
            </a:r>
            <a:r>
              <a:rPr lang="it-IT" dirty="0">
                <a:cs typeface="Calibri"/>
              </a:rPr>
              <a:t> can be "</a:t>
            </a:r>
            <a:r>
              <a:rPr lang="it-IT" err="1">
                <a:cs typeface="Calibri"/>
              </a:rPr>
              <a:t>resource</a:t>
            </a:r>
            <a:r>
              <a:rPr lang="it-IT" dirty="0">
                <a:cs typeface="Calibri"/>
              </a:rPr>
              <a:t> intensive" </a:t>
            </a:r>
            <a:r>
              <a:rPr lang="it-IT" err="1">
                <a:cs typeface="Calibri"/>
              </a:rPr>
              <a:t>as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it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often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requires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frequent</a:t>
            </a:r>
            <a:r>
              <a:rPr lang="it-IT" dirty="0">
                <a:cs typeface="Calibri"/>
              </a:rPr>
              <a:t> meetings. </a:t>
            </a:r>
            <a:endParaRPr lang="it-IT" sz="3200"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dirty="0">
                <a:cs typeface="Calibri"/>
              </a:rPr>
              <a:t>Network governance </a:t>
            </a:r>
            <a:r>
              <a:rPr lang="it-IT" err="1">
                <a:cs typeface="Calibri"/>
              </a:rPr>
              <a:t>emerges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when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problems</a:t>
            </a:r>
            <a:r>
              <a:rPr lang="it-IT" dirty="0">
                <a:cs typeface="Calibri"/>
              </a:rPr>
              <a:t> are </a:t>
            </a:r>
            <a:r>
              <a:rPr lang="it-IT" b="1" err="1">
                <a:cs typeface="Calibri"/>
              </a:rPr>
              <a:t>complex</a:t>
            </a:r>
            <a:r>
              <a:rPr lang="it-IT" dirty="0">
                <a:cs typeface="Calibri"/>
              </a:rPr>
              <a:t>, </a:t>
            </a:r>
            <a:r>
              <a:rPr lang="it-IT" err="1">
                <a:cs typeface="Calibri"/>
              </a:rPr>
              <a:t>its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processes</a:t>
            </a:r>
            <a:r>
              <a:rPr lang="it-IT" dirty="0">
                <a:cs typeface="Calibri"/>
              </a:rPr>
              <a:t> are </a:t>
            </a:r>
            <a:r>
              <a:rPr lang="it-IT" b="1" err="1">
                <a:cs typeface="Calibri"/>
              </a:rPr>
              <a:t>dynamic</a:t>
            </a:r>
            <a:r>
              <a:rPr lang="it-IT" dirty="0">
                <a:cs typeface="Calibri"/>
              </a:rPr>
              <a:t> and the </a:t>
            </a:r>
            <a:r>
              <a:rPr lang="it-IT" err="1">
                <a:cs typeface="Calibri"/>
              </a:rPr>
              <a:t>perceptions</a:t>
            </a:r>
            <a:r>
              <a:rPr lang="it-IT" dirty="0">
                <a:cs typeface="Calibri"/>
              </a:rPr>
              <a:t> of the </a:t>
            </a:r>
            <a:r>
              <a:rPr lang="it-IT" err="1">
                <a:cs typeface="Calibri"/>
              </a:rPr>
              <a:t>problems</a:t>
            </a:r>
            <a:r>
              <a:rPr lang="it-IT" dirty="0">
                <a:cs typeface="Calibri"/>
              </a:rPr>
              <a:t> and </a:t>
            </a:r>
            <a:r>
              <a:rPr lang="it-IT" err="1">
                <a:cs typeface="Calibri"/>
              </a:rPr>
              <a:t>solutions</a:t>
            </a:r>
            <a:r>
              <a:rPr lang="it-IT" dirty="0">
                <a:cs typeface="Calibri"/>
              </a:rPr>
              <a:t> </a:t>
            </a:r>
            <a:r>
              <a:rPr lang="it-IT" b="1" err="1">
                <a:cs typeface="Calibri"/>
              </a:rPr>
              <a:t>may</a:t>
            </a:r>
            <a:r>
              <a:rPr lang="it-IT" b="1" dirty="0">
                <a:cs typeface="Calibri"/>
              </a:rPr>
              <a:t> shift over time,</a:t>
            </a:r>
            <a:r>
              <a:rPr lang="it-IT" dirty="0">
                <a:cs typeface="Calibri"/>
              </a:rPr>
              <a:t> for </a:t>
            </a:r>
            <a:r>
              <a:rPr lang="it-IT" err="1">
                <a:cs typeface="Calibri"/>
              </a:rPr>
              <a:t>example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because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the </a:t>
            </a:r>
            <a:r>
              <a:rPr lang="it-IT" b="1" err="1">
                <a:cs typeface="Calibri"/>
              </a:rPr>
              <a:t>constellation</a:t>
            </a:r>
            <a:r>
              <a:rPr lang="it-IT" b="1" dirty="0">
                <a:cs typeface="Calibri"/>
              </a:rPr>
              <a:t> of </a:t>
            </a:r>
            <a:r>
              <a:rPr lang="it-IT" b="1" err="1">
                <a:cs typeface="Calibri"/>
              </a:rPr>
              <a:t>participants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changes</a:t>
            </a:r>
            <a:r>
              <a:rPr lang="it-IT" b="1" dirty="0">
                <a:cs typeface="Calibri"/>
              </a:rPr>
              <a:t> or new information </a:t>
            </a:r>
            <a:r>
              <a:rPr lang="it-IT" b="1" err="1">
                <a:cs typeface="Calibri"/>
              </a:rPr>
              <a:t>becomes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available</a:t>
            </a:r>
            <a:r>
              <a:rPr lang="it-IT" b="1" dirty="0">
                <a:cs typeface="Calibri"/>
              </a:rPr>
              <a:t>.</a:t>
            </a:r>
            <a:endParaRPr lang="it-IT" b="1">
              <a:ea typeface="Calibri"/>
              <a:cs typeface="Calibri"/>
            </a:endParaRPr>
          </a:p>
        </p:txBody>
      </p:sp>
      <p:pic>
        <p:nvPicPr>
          <p:cNvPr id="5" name="Picture 4" descr="A 3D pattern of ring shapes connected by lines">
            <a:extLst>
              <a:ext uri="{FF2B5EF4-FFF2-40B4-BE49-F238E27FC236}">
                <a16:creationId xmlns:a16="http://schemas.microsoft.com/office/drawing/2014/main" id="{FA8D3DD7-A7AD-C6A4-254D-18ABF5AB0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50" r="41135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37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3D pattern of ring shapes connected by lines">
            <a:extLst>
              <a:ext uri="{FF2B5EF4-FFF2-40B4-BE49-F238E27FC236}">
                <a16:creationId xmlns:a16="http://schemas.microsoft.com/office/drawing/2014/main" id="{FA8D3DD7-A7AD-C6A4-254D-18ABF5AB0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0BBB4B-FCD4-5BD8-7EAF-FF4D11D5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809" y="1071350"/>
            <a:ext cx="4775162" cy="1339382"/>
          </a:xfrm>
        </p:spPr>
        <p:txBody>
          <a:bodyPr>
            <a:normAutofit/>
          </a:bodyPr>
          <a:lstStyle/>
          <a:p>
            <a:pPr algn="ctr"/>
            <a:r>
              <a:rPr lang="it-IT" sz="3300">
                <a:cs typeface="Calibri Light"/>
              </a:rPr>
              <a:t>Network based techniques in the environmental law</a:t>
            </a:r>
            <a:endParaRPr lang="it-IT" sz="3300"/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4D19D3-78B6-8A3A-5B62-00A6A4FD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319" y="2547257"/>
            <a:ext cx="4458446" cy="329664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sz="2400" dirty="0">
                <a:cs typeface="Calibri"/>
              </a:rPr>
              <a:t>In the </a:t>
            </a:r>
            <a:r>
              <a:rPr lang="it-IT" sz="2400" dirty="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context</a:t>
            </a:r>
            <a:r>
              <a:rPr lang="it-IT" sz="2400" dirty="0">
                <a:cs typeface="Calibri"/>
              </a:rPr>
              <a:t>, network </a:t>
            </a:r>
            <a:r>
              <a:rPr lang="it-IT" sz="2400" dirty="0" err="1">
                <a:cs typeface="Calibri"/>
              </a:rPr>
              <a:t>based</a:t>
            </a:r>
            <a:r>
              <a:rPr lang="it-IT" sz="2400" dirty="0">
                <a:cs typeface="Calibri"/>
              </a:rPr>
              <a:t>, </a:t>
            </a:r>
            <a:r>
              <a:rPr lang="it-IT" sz="2400" b="1" dirty="0">
                <a:cs typeface="Calibri"/>
              </a:rPr>
              <a:t>CSR (Corporate Social </a:t>
            </a:r>
            <a:r>
              <a:rPr lang="it-IT" sz="2400" b="1" dirty="0" err="1">
                <a:cs typeface="Calibri"/>
              </a:rPr>
              <a:t>Responsibility</a:t>
            </a:r>
            <a:r>
              <a:rPr lang="it-IT" sz="2400" b="1" dirty="0">
                <a:cs typeface="Calibri"/>
              </a:rPr>
              <a:t>)</a:t>
            </a:r>
            <a:r>
              <a:rPr lang="it-IT" sz="2400" dirty="0">
                <a:cs typeface="Calibri"/>
              </a:rPr>
              <a:t> </a:t>
            </a:r>
            <a:r>
              <a:rPr lang="it-IT" sz="2400" dirty="0" err="1">
                <a:cs typeface="Calibri"/>
              </a:rPr>
              <a:t>inspired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regulatory</a:t>
            </a:r>
            <a:r>
              <a:rPr lang="it-IT" sz="2400" dirty="0">
                <a:cs typeface="Calibri"/>
              </a:rPr>
              <a:t> techniques </a:t>
            </a:r>
            <a:r>
              <a:rPr lang="it-IT" sz="2400" dirty="0" err="1">
                <a:cs typeface="Calibri"/>
              </a:rPr>
              <a:t>have</a:t>
            </a:r>
            <a:r>
              <a:rPr lang="it-IT" sz="2400" dirty="0">
                <a:cs typeface="Calibri"/>
              </a:rPr>
              <a:t> led to the </a:t>
            </a:r>
            <a:r>
              <a:rPr lang="it-IT" sz="2400" dirty="0" err="1">
                <a:cs typeface="Calibri"/>
              </a:rPr>
              <a:t>incentivisation</a:t>
            </a:r>
            <a:r>
              <a:rPr lang="it-IT" sz="2400" dirty="0">
                <a:cs typeface="Calibri"/>
              </a:rPr>
              <a:t> of voluntary agreements and </a:t>
            </a:r>
            <a:r>
              <a:rPr lang="it-IT" sz="2400" dirty="0" err="1">
                <a:cs typeface="Calibri"/>
              </a:rPr>
              <a:t>convenants</a:t>
            </a:r>
            <a:r>
              <a:rPr lang="it-IT" sz="2400" dirty="0">
                <a:cs typeface="Calibri"/>
              </a:rPr>
              <a:t>, </a:t>
            </a:r>
            <a:r>
              <a:rPr lang="it-IT" sz="2400" dirty="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</a:t>
            </a:r>
            <a:r>
              <a:rPr lang="it-IT" sz="2400" dirty="0" err="1">
                <a:cs typeface="Calibri"/>
              </a:rPr>
              <a:t>codes</a:t>
            </a:r>
            <a:r>
              <a:rPr lang="it-IT" sz="2400" dirty="0">
                <a:cs typeface="Calibri"/>
              </a:rPr>
              <a:t> and </a:t>
            </a:r>
            <a:r>
              <a:rPr lang="it-IT" sz="2400" dirty="0" err="1">
                <a:cs typeface="Calibri"/>
              </a:rPr>
              <a:t>chartes</a:t>
            </a:r>
            <a:r>
              <a:rPr lang="it-IT" sz="2400" dirty="0">
                <a:cs typeface="Calibri"/>
              </a:rPr>
              <a:t>, voluntary </a:t>
            </a:r>
            <a:r>
              <a:rPr lang="it-IT" sz="2400" dirty="0" err="1">
                <a:cs typeface="Calibri"/>
              </a:rPr>
              <a:t>environmental</a:t>
            </a:r>
            <a:r>
              <a:rPr lang="it-IT" sz="2400" dirty="0">
                <a:cs typeface="Calibri"/>
              </a:rPr>
              <a:t> management systems and voluntary eco-labels.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30992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1591</Words>
  <Application>Microsoft Office PowerPoint</Application>
  <PresentationFormat>Widescreen</PresentationFormat>
  <Paragraphs>85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Tema di Office</vt:lpstr>
      <vt:lpstr>Network-based approaches: Voluntary Techniques and Corporate Social Responsibility</vt:lpstr>
      <vt:lpstr>Overview</vt:lpstr>
      <vt:lpstr>Overview</vt:lpstr>
      <vt:lpstr>Overview</vt:lpstr>
      <vt:lpstr>Overview</vt:lpstr>
      <vt:lpstr>Overview</vt:lpstr>
      <vt:lpstr>Overview</vt:lpstr>
      <vt:lpstr>Overview</vt:lpstr>
      <vt:lpstr>Network based techniques in the environmental law</vt:lpstr>
      <vt:lpstr>Network based techniques in the environmental law</vt:lpstr>
      <vt:lpstr>Corporate social responsibility (CSR)</vt:lpstr>
      <vt:lpstr>The responsibility of companies for their impact on society</vt:lpstr>
      <vt:lpstr>The responsibility of companies for their impact on society</vt:lpstr>
      <vt:lpstr>The responsibility of companies for their impact on society</vt:lpstr>
      <vt:lpstr>Network based techniques in the environmental law</vt:lpstr>
      <vt:lpstr>Network based techniques in the environmental law</vt:lpstr>
      <vt:lpstr>Corporate Social Responsibility</vt:lpstr>
      <vt:lpstr>Corporate Social Responsibility</vt:lpstr>
      <vt:lpstr>Corporate Social Responsibility</vt:lpstr>
      <vt:lpstr>Critical issues</vt:lpstr>
      <vt:lpstr>Critical issues</vt:lpstr>
      <vt:lpstr>Critical issues</vt:lpstr>
      <vt:lpstr>Critical issues</vt:lpstr>
      <vt:lpstr>Critical issues</vt:lpstr>
      <vt:lpstr>Critical issues</vt:lpstr>
      <vt:lpstr>Disadvantages of voluntary instruments</vt:lpstr>
      <vt:lpstr>Enabling corporation</vt:lpstr>
      <vt:lpstr>Enabling corporation</vt:lpstr>
      <vt:lpstr>Enabling corporation</vt:lpstr>
      <vt:lpstr>A broad concept</vt:lpstr>
      <vt:lpstr>A broad concept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sveva.delgatto@unimc.it</dc:creator>
  <cp:lastModifiedBy>sveva.delgatto@unimc.it</cp:lastModifiedBy>
  <cp:revision>873</cp:revision>
  <dcterms:created xsi:type="dcterms:W3CDTF">2024-03-04T16:19:37Z</dcterms:created>
  <dcterms:modified xsi:type="dcterms:W3CDTF">2024-03-20T15:38:56Z</dcterms:modified>
</cp:coreProperties>
</file>